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58" r:id="rId2"/>
    <p:sldId id="259" r:id="rId3"/>
    <p:sldId id="272" r:id="rId4"/>
    <p:sldId id="260" r:id="rId5"/>
    <p:sldId id="261" r:id="rId6"/>
    <p:sldId id="346" r:id="rId7"/>
    <p:sldId id="262" r:id="rId8"/>
    <p:sldId id="263" r:id="rId9"/>
    <p:sldId id="276" r:id="rId10"/>
    <p:sldId id="281" r:id="rId11"/>
    <p:sldId id="280" r:id="rId12"/>
    <p:sldId id="279" r:id="rId13"/>
    <p:sldId id="275" r:id="rId14"/>
    <p:sldId id="264" r:id="rId15"/>
    <p:sldId id="257" r:id="rId16"/>
    <p:sldId id="349" r:id="rId17"/>
    <p:sldId id="266" r:id="rId18"/>
    <p:sldId id="267" r:id="rId19"/>
    <p:sldId id="347" r:id="rId20"/>
    <p:sldId id="269" r:id="rId21"/>
    <p:sldId id="283" r:id="rId22"/>
    <p:sldId id="284" r:id="rId23"/>
    <p:sldId id="285" r:id="rId24"/>
    <p:sldId id="286" r:id="rId25"/>
    <p:sldId id="287" r:id="rId26"/>
    <p:sldId id="288" r:id="rId27"/>
    <p:sldId id="376" r:id="rId28"/>
    <p:sldId id="282" r:id="rId29"/>
    <p:sldId id="293" r:id="rId30"/>
    <p:sldId id="302" r:id="rId31"/>
    <p:sldId id="353" r:id="rId32"/>
    <p:sldId id="354" r:id="rId33"/>
    <p:sldId id="355" r:id="rId34"/>
    <p:sldId id="356" r:id="rId35"/>
    <p:sldId id="357" r:id="rId36"/>
    <p:sldId id="358" r:id="rId37"/>
    <p:sldId id="359" r:id="rId38"/>
    <p:sldId id="360" r:id="rId39"/>
    <p:sldId id="361" r:id="rId40"/>
    <p:sldId id="362" r:id="rId41"/>
    <p:sldId id="363" r:id="rId42"/>
    <p:sldId id="364" r:id="rId43"/>
    <p:sldId id="365" r:id="rId44"/>
    <p:sldId id="366" r:id="rId45"/>
    <p:sldId id="367" r:id="rId46"/>
    <p:sldId id="368" r:id="rId47"/>
    <p:sldId id="369" r:id="rId48"/>
    <p:sldId id="370" r:id="rId49"/>
    <p:sldId id="371" r:id="rId50"/>
    <p:sldId id="372" r:id="rId51"/>
    <p:sldId id="373" r:id="rId52"/>
    <p:sldId id="374" r:id="rId53"/>
    <p:sldId id="337" r:id="rId54"/>
    <p:sldId id="350" r:id="rId55"/>
    <p:sldId id="351" r:id="rId56"/>
    <p:sldId id="352" r:id="rId57"/>
    <p:sldId id="342" r:id="rId58"/>
    <p:sldId id="343" r:id="rId59"/>
    <p:sldId id="297" r:id="rId60"/>
    <p:sldId id="348" r:id="rId61"/>
    <p:sldId id="294" r:id="rId62"/>
    <p:sldId id="344" r:id="rId63"/>
    <p:sldId id="345" r:id="rId64"/>
    <p:sldId id="341" r:id="rId65"/>
    <p:sldId id="290" r:id="rId66"/>
    <p:sldId id="377" r:id="rId67"/>
    <p:sldId id="317" r:id="rId68"/>
    <p:sldId id="318" r:id="rId69"/>
    <p:sldId id="340" r:id="rId70"/>
    <p:sldId id="298" r:id="rId71"/>
  </p:sldIdLst>
  <p:sldSz cx="9906000" cy="6858000" type="A4"/>
  <p:notesSz cx="10234613" cy="7099300"/>
  <p:defaultTextStyle>
    <a:defPPr>
      <a:defRPr lang="pt-P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FFFFFF"/>
    <a:srgbClr val="0066FF"/>
    <a:srgbClr val="008000"/>
    <a:srgbClr val="FF0000"/>
    <a:srgbClr val="FFFF00"/>
    <a:srgbClr val="FFFFCC"/>
    <a:srgbClr val="006699"/>
    <a:srgbClr val="FF99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92" autoAdjust="0"/>
    <p:restoredTop sz="94672" autoAdjust="0"/>
  </p:normalViewPr>
  <p:slideViewPr>
    <p:cSldViewPr>
      <p:cViewPr varScale="1">
        <p:scale>
          <a:sx n="84" d="100"/>
          <a:sy n="84" d="100"/>
        </p:scale>
        <p:origin x="835" y="77"/>
      </p:cViewPr>
      <p:guideLst>
        <p:guide orient="horz" pos="2160"/>
        <p:guide pos="3120"/>
      </p:guideLst>
    </p:cSldViewPr>
  </p:slideViewPr>
  <p:notesTextViewPr>
    <p:cViewPr>
      <p:scale>
        <a:sx n="100" d="100"/>
        <a:sy n="100" d="100"/>
      </p:scale>
      <p:origin x="0" y="0"/>
    </p:cViewPr>
  </p:notesTextViewPr>
  <p:sorterViewPr>
    <p:cViewPr>
      <p:scale>
        <a:sx n="66" d="100"/>
        <a:sy n="66" d="100"/>
      </p:scale>
      <p:origin x="0" y="-33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image" Target="../media/image117.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image" Target="../media/image12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image" Target="../media/image1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4435475" cy="35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PT"/>
          </a:p>
        </p:txBody>
      </p:sp>
      <p:sp>
        <p:nvSpPr>
          <p:cNvPr id="51203" name="Rectangle 3"/>
          <p:cNvSpPr>
            <a:spLocks noGrp="1" noChangeArrowheads="1"/>
          </p:cNvSpPr>
          <p:nvPr>
            <p:ph type="dt" idx="1"/>
          </p:nvPr>
        </p:nvSpPr>
        <p:spPr bwMode="auto">
          <a:xfrm>
            <a:off x="5797550" y="0"/>
            <a:ext cx="4435475" cy="35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D6A73282-ED39-4AD6-BECD-ABF2863AA3F0}" type="datetimeFigureOut">
              <a:rPr lang="pt-PT"/>
              <a:pPr>
                <a:defRPr/>
              </a:pPr>
              <a:t>31/08/2015</a:t>
            </a:fld>
            <a:endParaRPr lang="pt-PT"/>
          </a:p>
        </p:txBody>
      </p:sp>
      <p:sp>
        <p:nvSpPr>
          <p:cNvPr id="13316" name="Rectangle 4"/>
          <p:cNvSpPr>
            <a:spLocks noGrp="1" noRot="1" noChangeAspect="1" noChangeArrowheads="1" noTextEdit="1"/>
          </p:cNvSpPr>
          <p:nvPr>
            <p:ph type="sldImg" idx="2"/>
          </p:nvPr>
        </p:nvSpPr>
        <p:spPr bwMode="auto">
          <a:xfrm>
            <a:off x="3195638" y="531813"/>
            <a:ext cx="3844925" cy="2662237"/>
          </a:xfrm>
          <a:prstGeom prst="rect">
            <a:avLst/>
          </a:prstGeom>
          <a:noFill/>
          <a:ln w="9525">
            <a:solidFill>
              <a:srgbClr val="000000"/>
            </a:solidFill>
            <a:miter lim="800000"/>
            <a:headEnd/>
            <a:tailEnd/>
          </a:ln>
        </p:spPr>
      </p:sp>
      <p:sp>
        <p:nvSpPr>
          <p:cNvPr id="51205" name="Rectangle 5"/>
          <p:cNvSpPr>
            <a:spLocks noGrp="1" noChangeArrowheads="1"/>
          </p:cNvSpPr>
          <p:nvPr>
            <p:ph type="body" sz="quarter" idx="3"/>
          </p:nvPr>
        </p:nvSpPr>
        <p:spPr bwMode="auto">
          <a:xfrm>
            <a:off x="1023938" y="3371850"/>
            <a:ext cx="8186737" cy="3195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PT" noProof="0" smtClean="0"/>
              <a:t>Click to edit Master text styles</a:t>
            </a:r>
          </a:p>
          <a:p>
            <a:pPr lvl="1"/>
            <a:r>
              <a:rPr lang="pt-PT" noProof="0" smtClean="0"/>
              <a:t>Second level</a:t>
            </a:r>
          </a:p>
          <a:p>
            <a:pPr lvl="2"/>
            <a:r>
              <a:rPr lang="pt-PT" noProof="0" smtClean="0"/>
              <a:t>Third level</a:t>
            </a:r>
          </a:p>
          <a:p>
            <a:pPr lvl="3"/>
            <a:r>
              <a:rPr lang="pt-PT" noProof="0" smtClean="0"/>
              <a:t>Fourth level</a:t>
            </a:r>
          </a:p>
          <a:p>
            <a:pPr lvl="4"/>
            <a:r>
              <a:rPr lang="pt-PT" noProof="0" smtClean="0"/>
              <a:t>Fifth level</a:t>
            </a:r>
          </a:p>
        </p:txBody>
      </p:sp>
      <p:sp>
        <p:nvSpPr>
          <p:cNvPr id="51206" name="Rectangle 6"/>
          <p:cNvSpPr>
            <a:spLocks noGrp="1" noChangeArrowheads="1"/>
          </p:cNvSpPr>
          <p:nvPr>
            <p:ph type="ftr" sz="quarter" idx="4"/>
          </p:nvPr>
        </p:nvSpPr>
        <p:spPr bwMode="auto">
          <a:xfrm>
            <a:off x="0" y="6743700"/>
            <a:ext cx="4435475" cy="354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PT"/>
          </a:p>
        </p:txBody>
      </p:sp>
      <p:sp>
        <p:nvSpPr>
          <p:cNvPr id="51207" name="Rectangle 7"/>
          <p:cNvSpPr>
            <a:spLocks noGrp="1" noChangeArrowheads="1"/>
          </p:cNvSpPr>
          <p:nvPr>
            <p:ph type="sldNum" sz="quarter" idx="5"/>
          </p:nvPr>
        </p:nvSpPr>
        <p:spPr bwMode="auto">
          <a:xfrm>
            <a:off x="5797550" y="6743700"/>
            <a:ext cx="4435475" cy="354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F83F69C-46B1-4336-98FB-0E2CC8C62A60}" type="slidenum">
              <a:rPr lang="pt-PT"/>
              <a:pPr>
                <a:defRPr/>
              </a:pPr>
              <a:t>‹#›</a:t>
            </a:fld>
            <a:endParaRPr lang="pt-PT"/>
          </a:p>
        </p:txBody>
      </p:sp>
    </p:spTree>
    <p:extLst>
      <p:ext uri="{BB962C8B-B14F-4D97-AF65-F5344CB8AC3E}">
        <p14:creationId xmlns:p14="http://schemas.microsoft.com/office/powerpoint/2010/main" val="36132952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pPr>
              <a:defRPr/>
            </a:pPr>
            <a:fld id="{5F83F69C-46B1-4336-98FB-0E2CC8C62A60}" type="slidenum">
              <a:rPr lang="pt-PT" smtClean="0"/>
              <a:pPr>
                <a:defRPr/>
              </a:pPr>
              <a:t>19</a:t>
            </a:fld>
            <a:endParaRPr lang="pt-PT"/>
          </a:p>
        </p:txBody>
      </p:sp>
    </p:spTree>
    <p:extLst>
      <p:ext uri="{BB962C8B-B14F-4D97-AF65-F5344CB8AC3E}">
        <p14:creationId xmlns:p14="http://schemas.microsoft.com/office/powerpoint/2010/main" val="2367101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workshops are an excellent forum to discuss the adequacy of current satellite product performances and user requirements, and to establish the need for their further evolution to better support user needs.  </a:t>
            </a:r>
            <a:endParaRPr lang="pt-PT" dirty="0" smtClean="0"/>
          </a:p>
          <a:p>
            <a:endParaRPr lang="pt-PT" dirty="0"/>
          </a:p>
        </p:txBody>
      </p:sp>
      <p:sp>
        <p:nvSpPr>
          <p:cNvPr id="4" name="Slide Number Placeholder 3"/>
          <p:cNvSpPr>
            <a:spLocks noGrp="1"/>
          </p:cNvSpPr>
          <p:nvPr>
            <p:ph type="sldNum" sz="quarter" idx="10"/>
          </p:nvPr>
        </p:nvSpPr>
        <p:spPr/>
        <p:txBody>
          <a:bodyPr/>
          <a:lstStyle/>
          <a:p>
            <a:fld id="{23B09FC8-CC03-4AF2-8241-AEBBA2F51F5A}" type="slidenum">
              <a:rPr lang="pt-PT" smtClean="0"/>
              <a:t>56</a:t>
            </a:fld>
            <a:endParaRPr lang="pt-PT"/>
          </a:p>
        </p:txBody>
      </p:sp>
    </p:spTree>
    <p:extLst>
      <p:ext uri="{BB962C8B-B14F-4D97-AF65-F5344CB8AC3E}">
        <p14:creationId xmlns:p14="http://schemas.microsoft.com/office/powerpoint/2010/main" val="2744538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3194050" y="531813"/>
            <a:ext cx="3844925" cy="2662237"/>
          </a:xfrm>
          <a:ln/>
        </p:spPr>
      </p:sp>
      <p:sp>
        <p:nvSpPr>
          <p:cNvPr id="59394" name="Rectangle 3"/>
          <p:cNvSpPr>
            <a:spLocks noGrp="1" noChangeArrowheads="1"/>
          </p:cNvSpPr>
          <p:nvPr>
            <p:ph type="body" idx="1"/>
          </p:nvPr>
        </p:nvSpPr>
        <p:spPr>
          <a:noFill/>
          <a:ln/>
        </p:spPr>
        <p:txBody>
          <a:bodyPr/>
          <a:lstStyle/>
          <a:p>
            <a:pPr eaLnBrk="1" hangingPunct="1"/>
            <a:endParaRPr lang="pt-PT" noProof="1" smtClean="0"/>
          </a:p>
        </p:txBody>
      </p:sp>
    </p:spTree>
    <p:extLst>
      <p:ext uri="{BB962C8B-B14F-4D97-AF65-F5344CB8AC3E}">
        <p14:creationId xmlns:p14="http://schemas.microsoft.com/office/powerpoint/2010/main" val="999261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3194050" y="531813"/>
            <a:ext cx="3844925" cy="2662237"/>
          </a:xfrm>
          <a:ln/>
        </p:spPr>
      </p:sp>
      <p:sp>
        <p:nvSpPr>
          <p:cNvPr id="61442" name="Rectangle 3"/>
          <p:cNvSpPr>
            <a:spLocks noGrp="1" noChangeArrowheads="1"/>
          </p:cNvSpPr>
          <p:nvPr>
            <p:ph type="body" idx="1"/>
          </p:nvPr>
        </p:nvSpPr>
        <p:spPr>
          <a:xfrm>
            <a:off x="1365250" y="3371850"/>
            <a:ext cx="7504113" cy="3195638"/>
          </a:xfrm>
          <a:noFill/>
          <a:ln/>
        </p:spPr>
        <p:txBody>
          <a:bodyPr/>
          <a:lstStyle/>
          <a:p>
            <a:pPr eaLnBrk="1" hangingPunct="1"/>
            <a:endParaRPr lang="pt-PT" smtClean="0"/>
          </a:p>
        </p:txBody>
      </p:sp>
    </p:spTree>
    <p:extLst>
      <p:ext uri="{BB962C8B-B14F-4D97-AF65-F5344CB8AC3E}">
        <p14:creationId xmlns:p14="http://schemas.microsoft.com/office/powerpoint/2010/main" val="32656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3194050" y="531813"/>
            <a:ext cx="3844925" cy="2662237"/>
          </a:xfrm>
          <a:ln/>
        </p:spPr>
      </p:sp>
      <p:sp>
        <p:nvSpPr>
          <p:cNvPr id="55298" name="Rectangle 3"/>
          <p:cNvSpPr>
            <a:spLocks noGrp="1" noChangeArrowheads="1"/>
          </p:cNvSpPr>
          <p:nvPr>
            <p:ph type="body" idx="1"/>
          </p:nvPr>
        </p:nvSpPr>
        <p:spPr>
          <a:xfrm>
            <a:off x="1365250" y="3371850"/>
            <a:ext cx="7504113" cy="3195638"/>
          </a:xfrm>
          <a:noFill/>
          <a:ln/>
        </p:spPr>
        <p:txBody>
          <a:bodyPr/>
          <a:lstStyle/>
          <a:p>
            <a:pPr eaLnBrk="1" hangingPunct="1"/>
            <a:endParaRPr lang="pt-PT" smtClean="0"/>
          </a:p>
        </p:txBody>
      </p:sp>
    </p:spTree>
    <p:extLst>
      <p:ext uri="{BB962C8B-B14F-4D97-AF65-F5344CB8AC3E}">
        <p14:creationId xmlns:p14="http://schemas.microsoft.com/office/powerpoint/2010/main" val="3461460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3194050" y="531813"/>
            <a:ext cx="3844925" cy="2662237"/>
          </a:xfrm>
          <a:ln/>
        </p:spPr>
      </p:sp>
      <p:sp>
        <p:nvSpPr>
          <p:cNvPr id="51202" name="Rectangle 3"/>
          <p:cNvSpPr>
            <a:spLocks noGrp="1" noChangeArrowheads="1"/>
          </p:cNvSpPr>
          <p:nvPr>
            <p:ph type="body" idx="1"/>
          </p:nvPr>
        </p:nvSpPr>
        <p:spPr>
          <a:xfrm>
            <a:off x="1365250" y="3371850"/>
            <a:ext cx="7504113" cy="3195638"/>
          </a:xfrm>
          <a:noFill/>
          <a:ln/>
        </p:spPr>
        <p:txBody>
          <a:bodyPr/>
          <a:lstStyle/>
          <a:p>
            <a:pPr eaLnBrk="1" hangingPunct="1"/>
            <a:endParaRPr lang="pt-PT" smtClean="0"/>
          </a:p>
        </p:txBody>
      </p:sp>
    </p:spTree>
    <p:extLst>
      <p:ext uri="{BB962C8B-B14F-4D97-AF65-F5344CB8AC3E}">
        <p14:creationId xmlns:p14="http://schemas.microsoft.com/office/powerpoint/2010/main" val="4335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3194050" y="531813"/>
            <a:ext cx="3844925" cy="2662237"/>
          </a:xfrm>
          <a:ln/>
        </p:spPr>
      </p:sp>
      <p:sp>
        <p:nvSpPr>
          <p:cNvPr id="53250" name="Rectangle 3"/>
          <p:cNvSpPr>
            <a:spLocks noGrp="1" noChangeArrowheads="1"/>
          </p:cNvSpPr>
          <p:nvPr>
            <p:ph type="body" idx="1"/>
          </p:nvPr>
        </p:nvSpPr>
        <p:spPr>
          <a:xfrm>
            <a:off x="1365250" y="3371850"/>
            <a:ext cx="7504113" cy="3195638"/>
          </a:xfrm>
          <a:noFill/>
          <a:ln/>
        </p:spPr>
        <p:txBody>
          <a:bodyPr/>
          <a:lstStyle/>
          <a:p>
            <a:pPr eaLnBrk="1" hangingPunct="1"/>
            <a:endParaRPr lang="pt-PT" smtClean="0"/>
          </a:p>
        </p:txBody>
      </p:sp>
    </p:spTree>
    <p:extLst>
      <p:ext uri="{BB962C8B-B14F-4D97-AF65-F5344CB8AC3E}">
        <p14:creationId xmlns:p14="http://schemas.microsoft.com/office/powerpoint/2010/main" val="1085195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3194050" y="531813"/>
            <a:ext cx="3844925" cy="2662237"/>
          </a:xfrm>
          <a:ln/>
        </p:spPr>
      </p:sp>
      <p:sp>
        <p:nvSpPr>
          <p:cNvPr id="90114" name="Rectangle 3"/>
          <p:cNvSpPr>
            <a:spLocks noGrp="1" noChangeArrowheads="1"/>
          </p:cNvSpPr>
          <p:nvPr>
            <p:ph type="body" idx="1"/>
          </p:nvPr>
        </p:nvSpPr>
        <p:spPr>
          <a:xfrm>
            <a:off x="1365250" y="3371850"/>
            <a:ext cx="7504113" cy="3195638"/>
          </a:xfrm>
          <a:noFill/>
          <a:ln/>
        </p:spPr>
        <p:txBody>
          <a:bodyPr/>
          <a:lstStyle/>
          <a:p>
            <a:pPr eaLnBrk="1" hangingPunct="1"/>
            <a:endParaRPr lang="pt-PT" smtClean="0"/>
          </a:p>
        </p:txBody>
      </p:sp>
    </p:spTree>
    <p:extLst>
      <p:ext uri="{BB962C8B-B14F-4D97-AF65-F5344CB8AC3E}">
        <p14:creationId xmlns:p14="http://schemas.microsoft.com/office/powerpoint/2010/main" val="2979180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3194050" y="531813"/>
            <a:ext cx="3844925" cy="2662237"/>
          </a:xfrm>
          <a:ln/>
        </p:spPr>
      </p:sp>
      <p:sp>
        <p:nvSpPr>
          <p:cNvPr id="92162" name="Rectangle 3"/>
          <p:cNvSpPr>
            <a:spLocks noGrp="1" noChangeArrowheads="1"/>
          </p:cNvSpPr>
          <p:nvPr>
            <p:ph type="body" idx="1"/>
          </p:nvPr>
        </p:nvSpPr>
        <p:spPr>
          <a:xfrm>
            <a:off x="1365250" y="3371850"/>
            <a:ext cx="7504113" cy="3195638"/>
          </a:xfrm>
          <a:noFill/>
          <a:ln/>
        </p:spPr>
        <p:txBody>
          <a:bodyPr/>
          <a:lstStyle/>
          <a:p>
            <a:pPr eaLnBrk="1" hangingPunct="1"/>
            <a:endParaRPr lang="pt-PT" smtClean="0"/>
          </a:p>
        </p:txBody>
      </p:sp>
    </p:spTree>
    <p:extLst>
      <p:ext uri="{BB962C8B-B14F-4D97-AF65-F5344CB8AC3E}">
        <p14:creationId xmlns:p14="http://schemas.microsoft.com/office/powerpoint/2010/main" val="1721086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3194050" y="531813"/>
            <a:ext cx="3844925" cy="2662237"/>
          </a:xfrm>
          <a:ln/>
        </p:spPr>
      </p:sp>
      <p:sp>
        <p:nvSpPr>
          <p:cNvPr id="57346" name="Rectangle 3"/>
          <p:cNvSpPr>
            <a:spLocks noGrp="1" noChangeArrowheads="1"/>
          </p:cNvSpPr>
          <p:nvPr>
            <p:ph type="body" idx="1"/>
          </p:nvPr>
        </p:nvSpPr>
        <p:spPr>
          <a:xfrm>
            <a:off x="1365250" y="3371850"/>
            <a:ext cx="7504113" cy="3195638"/>
          </a:xfrm>
          <a:noFill/>
          <a:ln/>
        </p:spPr>
        <p:txBody>
          <a:bodyPr/>
          <a:lstStyle/>
          <a:p>
            <a:pPr eaLnBrk="1" hangingPunct="1"/>
            <a:endParaRPr lang="pt-PT" smtClean="0"/>
          </a:p>
        </p:txBody>
      </p:sp>
    </p:spTree>
    <p:extLst>
      <p:ext uri="{BB962C8B-B14F-4D97-AF65-F5344CB8AC3E}">
        <p14:creationId xmlns:p14="http://schemas.microsoft.com/office/powerpoint/2010/main" val="1252095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3194050" y="531813"/>
            <a:ext cx="3844925" cy="2662237"/>
          </a:xfrm>
          <a:ln/>
        </p:spPr>
      </p:sp>
      <p:sp>
        <p:nvSpPr>
          <p:cNvPr id="70658" name="Rectangle 3"/>
          <p:cNvSpPr>
            <a:spLocks noGrp="1" noChangeArrowheads="1"/>
          </p:cNvSpPr>
          <p:nvPr>
            <p:ph type="body" idx="1"/>
          </p:nvPr>
        </p:nvSpPr>
        <p:spPr>
          <a:noFill/>
          <a:ln/>
        </p:spPr>
        <p:txBody>
          <a:bodyPr/>
          <a:lstStyle/>
          <a:p>
            <a:pPr eaLnBrk="1" hangingPunct="1"/>
            <a:endParaRPr lang="pt-PT" noProof="1" smtClean="0"/>
          </a:p>
        </p:txBody>
      </p:sp>
    </p:spTree>
    <p:extLst>
      <p:ext uri="{BB962C8B-B14F-4D97-AF65-F5344CB8AC3E}">
        <p14:creationId xmlns:p14="http://schemas.microsoft.com/office/powerpoint/2010/main" val="335718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3194050" y="531813"/>
            <a:ext cx="3844925" cy="2662237"/>
          </a:xfrm>
          <a:ln/>
        </p:spPr>
      </p:sp>
      <p:sp>
        <p:nvSpPr>
          <p:cNvPr id="66562" name="Rectangle 3"/>
          <p:cNvSpPr>
            <a:spLocks noGrp="1" noChangeArrowheads="1"/>
          </p:cNvSpPr>
          <p:nvPr>
            <p:ph type="body" idx="1"/>
          </p:nvPr>
        </p:nvSpPr>
        <p:spPr>
          <a:noFill/>
          <a:ln/>
        </p:spPr>
        <p:txBody>
          <a:bodyPr/>
          <a:lstStyle/>
          <a:p>
            <a:pPr eaLnBrk="1" hangingPunct="1"/>
            <a:endParaRPr lang="pt-PT" noProof="1" smtClean="0"/>
          </a:p>
        </p:txBody>
      </p:sp>
    </p:spTree>
    <p:extLst>
      <p:ext uri="{BB962C8B-B14F-4D97-AF65-F5344CB8AC3E}">
        <p14:creationId xmlns:p14="http://schemas.microsoft.com/office/powerpoint/2010/main" val="159426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3194050" y="531813"/>
            <a:ext cx="3844925" cy="2662237"/>
          </a:xfrm>
          <a:ln/>
        </p:spPr>
      </p:sp>
      <p:sp>
        <p:nvSpPr>
          <p:cNvPr id="68610" name="Rectangle 3"/>
          <p:cNvSpPr>
            <a:spLocks noGrp="1" noChangeArrowheads="1"/>
          </p:cNvSpPr>
          <p:nvPr>
            <p:ph type="body" idx="1"/>
          </p:nvPr>
        </p:nvSpPr>
        <p:spPr>
          <a:xfrm>
            <a:off x="1365250" y="3371850"/>
            <a:ext cx="7504113" cy="3195638"/>
          </a:xfrm>
          <a:noFill/>
          <a:ln/>
        </p:spPr>
        <p:txBody>
          <a:bodyPr/>
          <a:lstStyle/>
          <a:p>
            <a:pPr eaLnBrk="1" hangingPunct="1"/>
            <a:endParaRPr lang="pt-PT" smtClean="0"/>
          </a:p>
        </p:txBody>
      </p:sp>
    </p:spTree>
    <p:extLst>
      <p:ext uri="{BB962C8B-B14F-4D97-AF65-F5344CB8AC3E}">
        <p14:creationId xmlns:p14="http://schemas.microsoft.com/office/powerpoint/2010/main" val="376970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3194050" y="531813"/>
            <a:ext cx="3844925" cy="2662237"/>
          </a:xfrm>
          <a:ln/>
        </p:spPr>
      </p:sp>
      <p:sp>
        <p:nvSpPr>
          <p:cNvPr id="72706" name="Rectangle 3"/>
          <p:cNvSpPr>
            <a:spLocks noGrp="1" noChangeArrowheads="1"/>
          </p:cNvSpPr>
          <p:nvPr>
            <p:ph type="body" idx="1"/>
          </p:nvPr>
        </p:nvSpPr>
        <p:spPr>
          <a:xfrm>
            <a:off x="1365250" y="3371850"/>
            <a:ext cx="7504113" cy="3195638"/>
          </a:xfrm>
          <a:noFill/>
          <a:ln/>
        </p:spPr>
        <p:txBody>
          <a:bodyPr/>
          <a:lstStyle/>
          <a:p>
            <a:pPr eaLnBrk="1" hangingPunct="1"/>
            <a:endParaRPr lang="pt-PT" smtClean="0"/>
          </a:p>
        </p:txBody>
      </p:sp>
    </p:spTree>
    <p:extLst>
      <p:ext uri="{BB962C8B-B14F-4D97-AF65-F5344CB8AC3E}">
        <p14:creationId xmlns:p14="http://schemas.microsoft.com/office/powerpoint/2010/main" val="1011616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3194050" y="531813"/>
            <a:ext cx="3844925" cy="2662237"/>
          </a:xfrm>
          <a:ln/>
        </p:spPr>
      </p:sp>
      <p:sp>
        <p:nvSpPr>
          <p:cNvPr id="74754" name="Rectangle 3"/>
          <p:cNvSpPr>
            <a:spLocks noGrp="1" noChangeArrowheads="1"/>
          </p:cNvSpPr>
          <p:nvPr>
            <p:ph type="body" idx="1"/>
          </p:nvPr>
        </p:nvSpPr>
        <p:spPr>
          <a:noFill/>
          <a:ln/>
        </p:spPr>
        <p:txBody>
          <a:bodyPr/>
          <a:lstStyle/>
          <a:p>
            <a:pPr eaLnBrk="1" hangingPunct="1"/>
            <a:endParaRPr lang="pt-PT" smtClean="0"/>
          </a:p>
        </p:txBody>
      </p:sp>
    </p:spTree>
    <p:extLst>
      <p:ext uri="{BB962C8B-B14F-4D97-AF65-F5344CB8AC3E}">
        <p14:creationId xmlns:p14="http://schemas.microsoft.com/office/powerpoint/2010/main" val="4257836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3194050" y="531813"/>
            <a:ext cx="3844925" cy="2662237"/>
          </a:xfrm>
          <a:ln/>
        </p:spPr>
      </p:sp>
      <p:sp>
        <p:nvSpPr>
          <p:cNvPr id="76802" name="Rectangle 3"/>
          <p:cNvSpPr>
            <a:spLocks noGrp="1" noChangeArrowheads="1"/>
          </p:cNvSpPr>
          <p:nvPr>
            <p:ph type="body" idx="1"/>
          </p:nvPr>
        </p:nvSpPr>
        <p:spPr>
          <a:noFill/>
          <a:ln/>
        </p:spPr>
        <p:txBody>
          <a:bodyPr/>
          <a:lstStyle/>
          <a:p>
            <a:pPr eaLnBrk="1" hangingPunct="1"/>
            <a:endParaRPr lang="pt-PT" smtClean="0"/>
          </a:p>
        </p:txBody>
      </p:sp>
    </p:spTree>
    <p:extLst>
      <p:ext uri="{BB962C8B-B14F-4D97-AF65-F5344CB8AC3E}">
        <p14:creationId xmlns:p14="http://schemas.microsoft.com/office/powerpoint/2010/main" val="317925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3194050" y="531813"/>
            <a:ext cx="3844925" cy="2662237"/>
          </a:xfrm>
          <a:ln/>
        </p:spPr>
      </p:sp>
      <p:sp>
        <p:nvSpPr>
          <p:cNvPr id="78850" name="Rectangle 3"/>
          <p:cNvSpPr>
            <a:spLocks noGrp="1" noChangeArrowheads="1"/>
          </p:cNvSpPr>
          <p:nvPr>
            <p:ph type="body" idx="1"/>
          </p:nvPr>
        </p:nvSpPr>
        <p:spPr>
          <a:noFill/>
          <a:ln/>
        </p:spPr>
        <p:txBody>
          <a:bodyPr/>
          <a:lstStyle/>
          <a:p>
            <a:pPr eaLnBrk="1" hangingPunct="1"/>
            <a:endParaRPr lang="pt-PT" smtClean="0"/>
          </a:p>
        </p:txBody>
      </p:sp>
    </p:spTree>
    <p:extLst>
      <p:ext uri="{BB962C8B-B14F-4D97-AF65-F5344CB8AC3E}">
        <p14:creationId xmlns:p14="http://schemas.microsoft.com/office/powerpoint/2010/main" val="344273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3194050" y="531813"/>
            <a:ext cx="3844925" cy="2662237"/>
          </a:xfrm>
          <a:ln/>
        </p:spPr>
      </p:sp>
      <p:sp>
        <p:nvSpPr>
          <p:cNvPr id="80898" name="Rectangle 3"/>
          <p:cNvSpPr>
            <a:spLocks noGrp="1" noChangeArrowheads="1"/>
          </p:cNvSpPr>
          <p:nvPr>
            <p:ph type="body" idx="1"/>
          </p:nvPr>
        </p:nvSpPr>
        <p:spPr>
          <a:noFill/>
          <a:ln/>
        </p:spPr>
        <p:txBody>
          <a:bodyPr/>
          <a:lstStyle/>
          <a:p>
            <a:pPr eaLnBrk="1" hangingPunct="1"/>
            <a:endParaRPr lang="pt-PT" smtClean="0"/>
          </a:p>
        </p:txBody>
      </p:sp>
    </p:spTree>
    <p:extLst>
      <p:ext uri="{BB962C8B-B14F-4D97-AF65-F5344CB8AC3E}">
        <p14:creationId xmlns:p14="http://schemas.microsoft.com/office/powerpoint/2010/main" val="211084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3823072-E432-4A77-B398-32BF87E1C2AC}" type="datetimeFigureOut">
              <a:rPr lang="en-US"/>
              <a:pPr>
                <a:defRPr/>
              </a:pPr>
              <a:t>8/31/2015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59A7FD-E1FE-4220-84B2-923F86DC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6E7A4A5-E747-415A-BE57-6529F3792279}" type="datetimeFigureOut">
              <a:rPr lang="en-US"/>
              <a:pPr>
                <a:defRPr/>
              </a:pPr>
              <a:t>8/31/2015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A51142-F118-4843-A6B9-F341A3E33B7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FBABF61-B362-427D-AECB-03DFA3C9E803}" type="datetimeFigureOut">
              <a:rPr lang="en-US"/>
              <a:pPr>
                <a:defRPr/>
              </a:pPr>
              <a:t>8/31/2015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44DB60-1D1E-4CD5-AA74-353E8C3E0DD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solidFill>
              </a:defRPr>
            </a:lvl1pPr>
          </a:lstStyle>
          <a:p>
            <a:r>
              <a:rPr lang="pt-PT" dirty="0" smtClean="0"/>
              <a:t>LSA SAF 2015 Workshop</a:t>
            </a:r>
            <a:endParaRPr lang="pt-PT" dirty="0"/>
          </a:p>
        </p:txBody>
      </p:sp>
    </p:spTree>
    <p:extLst>
      <p:ext uri="{BB962C8B-B14F-4D97-AF65-F5344CB8AC3E}">
        <p14:creationId xmlns:p14="http://schemas.microsoft.com/office/powerpoint/2010/main" val="2304377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solidFill>
              </a:defRPr>
            </a:lvl1pPr>
          </a:lstStyle>
          <a:p>
            <a:r>
              <a:rPr lang="pt-PT" dirty="0" smtClean="0"/>
              <a:t>LSA SAF 2015 Workshop</a:t>
            </a:r>
            <a:endParaRPr lang="pt-PT" dirty="0"/>
          </a:p>
        </p:txBody>
      </p:sp>
    </p:spTree>
    <p:extLst>
      <p:ext uri="{BB962C8B-B14F-4D97-AF65-F5344CB8AC3E}">
        <p14:creationId xmlns:p14="http://schemas.microsoft.com/office/powerpoint/2010/main" val="263907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solidFill>
              </a:defRPr>
            </a:lvl1pPr>
          </a:lstStyle>
          <a:p>
            <a:r>
              <a:rPr lang="pt-PT" dirty="0" smtClean="0"/>
              <a:t>LSA SAF 2015 Workshop</a:t>
            </a:r>
            <a:endParaRPr lang="pt-PT" dirty="0"/>
          </a:p>
        </p:txBody>
      </p:sp>
    </p:spTree>
    <p:extLst>
      <p:ext uri="{BB962C8B-B14F-4D97-AF65-F5344CB8AC3E}">
        <p14:creationId xmlns:p14="http://schemas.microsoft.com/office/powerpoint/2010/main" val="4051292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solidFill>
              </a:defRPr>
            </a:lvl1pPr>
          </a:lstStyle>
          <a:p>
            <a:r>
              <a:rPr lang="pt-PT" dirty="0" smtClean="0"/>
              <a:t>LSA SAF 2015 Workshop</a:t>
            </a:r>
            <a:endParaRPr lang="pt-PT" dirty="0"/>
          </a:p>
        </p:txBody>
      </p:sp>
    </p:spTree>
    <p:extLst>
      <p:ext uri="{BB962C8B-B14F-4D97-AF65-F5344CB8AC3E}">
        <p14:creationId xmlns:p14="http://schemas.microsoft.com/office/powerpoint/2010/main" val="107303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2C47BFB-CBFB-4050-94DA-571A4B600B59}" type="datetimeFigureOut">
              <a:rPr lang="en-US"/>
              <a:pPr>
                <a:defRPr/>
              </a:pPr>
              <a:t>8/31/2015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C1B212-A5E5-4878-A673-C896698B093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B740B1-94C8-489C-B5B8-6B8E090D2835}" type="datetimeFigureOut">
              <a:rPr lang="en-US"/>
              <a:pPr>
                <a:defRPr/>
              </a:pPr>
              <a:t>8/31/2015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3A4080-2BFE-42B4-B216-0E0BF7CD928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FF23DF7-8963-49D5-8E03-912AB6E277F5}" type="datetimeFigureOut">
              <a:rPr lang="en-US"/>
              <a:pPr>
                <a:defRPr/>
              </a:pPr>
              <a:t>8/31/2015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B23CF0-005B-458F-B62F-1D06CDE475E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7A92650-E2EA-4E9F-A5CC-8A8E28245A5F}" type="datetimeFigureOut">
              <a:rPr lang="en-US"/>
              <a:pPr>
                <a:defRPr/>
              </a:pPr>
              <a:t>8/31/2015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20C422C-162E-43C1-8D1B-3BFE4E5FDD1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43B455B-FB58-4553-A7C0-D850F584F4C6}" type="datetimeFigureOut">
              <a:rPr lang="en-US"/>
              <a:pPr>
                <a:defRPr/>
              </a:pPr>
              <a:t>8/31/2015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60D2FC8-F1F3-4F2B-910B-337409093C1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accent4">
                <a:lumMod val="20000"/>
                <a:lumOff val="80000"/>
              </a:schemeClr>
            </a:gs>
            <a:gs pos="100000">
              <a:schemeClr val="bg1"/>
            </a:gs>
            <a:gs pos="37000">
              <a:schemeClr val="bg1"/>
            </a:gs>
          </a:gsLst>
          <a:lin ang="5400000" scaled="1"/>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B0E1BC-F5BD-4640-9C08-07DF77861626}" type="datetimeFigureOut">
              <a:rPr lang="en-US"/>
              <a:pPr>
                <a:defRPr/>
              </a:pPr>
              <a:t>8/31/2015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D90054-B743-4202-859B-0A7C2AE7CAF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2FAEAC-D9ED-4356-A9BF-9A4B571D883C}" type="datetimeFigureOut">
              <a:rPr lang="en-US"/>
              <a:pPr>
                <a:defRPr/>
              </a:pPr>
              <a:t>8/31/2015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E5BFAD-220C-4952-AD54-39147FE2224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1038" y="365125"/>
            <a:ext cx="8543925"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81038" y="1825625"/>
            <a:ext cx="8543925"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a:defRPr/>
            </a:pPr>
            <a:fld id="{E8E2A17B-C794-4988-8548-6E39D2C17AFE}" type="datetimeFigureOut">
              <a:rPr lang="en-US"/>
              <a:pPr>
                <a:defRPr/>
              </a:pPr>
              <a:t>8/31/2015</a:t>
            </a:fld>
            <a:endParaRPr lang="en-US"/>
          </a:p>
        </p:txBody>
      </p:sp>
      <p:sp>
        <p:nvSpPr>
          <p:cNvPr id="5" name="Footer Placeholder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a:defRPr/>
            </a:pPr>
            <a:fld id="{0B037379-740C-486E-9C19-384979AFFDD3}" type="slidenum">
              <a:rPr lang="en-US"/>
              <a:pPr>
                <a:defRPr/>
              </a:pPr>
              <a:t>‹#›</a:t>
            </a:fld>
            <a:endParaRPr lang="en-US"/>
          </a:p>
        </p:txBody>
      </p:sp>
      <p:sp>
        <p:nvSpPr>
          <p:cNvPr id="7" name="Rectangle 7"/>
          <p:cNvSpPr>
            <a:spLocks noChangeArrowheads="1"/>
          </p:cNvSpPr>
          <p:nvPr userDrawn="1"/>
        </p:nvSpPr>
        <p:spPr bwMode="auto">
          <a:xfrm>
            <a:off x="247650" y="6477000"/>
            <a:ext cx="1485900" cy="228600"/>
          </a:xfrm>
          <a:prstGeom prst="rect">
            <a:avLst/>
          </a:prstGeom>
          <a:noFill/>
          <a:ln>
            <a:noFill/>
          </a:ln>
          <a:effectLst/>
          <a:extLst/>
        </p:spPr>
        <p:txBody>
          <a:bodyPr/>
          <a:lstStyle/>
          <a:p>
            <a:pPr algn="ctr">
              <a:defRPr/>
            </a:pPr>
            <a:r>
              <a:rPr lang="en-GB" altLang="pt-PT" sz="1000" b="1">
                <a:solidFill>
                  <a:srgbClr val="006699"/>
                </a:solidFill>
                <a:latin typeface="Arial" panose="020B0604020202020204" pitchFamily="34" charset="0"/>
              </a:rPr>
              <a:t>1-3 September2015</a:t>
            </a:r>
          </a:p>
        </p:txBody>
      </p:sp>
      <p:sp>
        <p:nvSpPr>
          <p:cNvPr id="8" name="Rectangle 8"/>
          <p:cNvSpPr>
            <a:spLocks noChangeArrowheads="1"/>
          </p:cNvSpPr>
          <p:nvPr userDrawn="1"/>
        </p:nvSpPr>
        <p:spPr bwMode="auto">
          <a:xfrm>
            <a:off x="8528050" y="6400800"/>
            <a:ext cx="1077913" cy="161925"/>
          </a:xfrm>
          <a:prstGeom prst="rect">
            <a:avLst/>
          </a:prstGeom>
          <a:noFill/>
          <a:ln>
            <a:noFill/>
          </a:ln>
          <a:effectLst/>
          <a:extLst/>
        </p:spPr>
        <p:txBody>
          <a:bodyPr/>
          <a:lstStyle/>
          <a:p>
            <a:pPr algn="r">
              <a:defRPr/>
            </a:pPr>
            <a:fld id="{F4F2A3AF-CDB4-40E2-BF67-605CE3CB9219}" type="slidenum">
              <a:rPr lang="en-GB" altLang="pt-PT" sz="1000" b="1">
                <a:solidFill>
                  <a:srgbClr val="000099"/>
                </a:solidFill>
                <a:latin typeface="Times New Roman" panose="02020603050405020304" pitchFamily="18" charset="0"/>
              </a:rPr>
              <a:pPr algn="r">
                <a:defRPr/>
              </a:pPr>
              <a:t>‹#›</a:t>
            </a:fld>
            <a:endParaRPr lang="en-GB" altLang="pt-PT" sz="1000" b="1">
              <a:solidFill>
                <a:srgbClr val="000099"/>
              </a:solidFill>
              <a:latin typeface="Times New Roman" panose="02020603050405020304" pitchFamily="18" charset="0"/>
            </a:endParaRPr>
          </a:p>
        </p:txBody>
      </p:sp>
      <p:sp>
        <p:nvSpPr>
          <p:cNvPr id="9" name="Rectangle 9"/>
          <p:cNvSpPr>
            <a:spLocks noChangeArrowheads="1"/>
          </p:cNvSpPr>
          <p:nvPr userDrawn="1"/>
        </p:nvSpPr>
        <p:spPr bwMode="auto">
          <a:xfrm>
            <a:off x="1651000" y="6384925"/>
            <a:ext cx="5530850" cy="396875"/>
          </a:xfrm>
          <a:prstGeom prst="rect">
            <a:avLst/>
          </a:prstGeom>
          <a:noFill/>
          <a:ln>
            <a:noFill/>
          </a:ln>
          <a:effectLst/>
          <a:extLst/>
        </p:spPr>
        <p:txBody>
          <a:bodyPr>
            <a:spAutoFit/>
          </a:bodyPr>
          <a:lstStyle/>
          <a:p>
            <a:pPr algn="ctr">
              <a:defRPr/>
            </a:pPr>
            <a:r>
              <a:rPr lang="en-GB" altLang="pt-PT" sz="1000">
                <a:solidFill>
                  <a:schemeClr val="accent2"/>
                </a:solidFill>
                <a:latin typeface="Arial" panose="020B0604020202020204" pitchFamily="34" charset="0"/>
              </a:rPr>
              <a:t>4</a:t>
            </a:r>
            <a:r>
              <a:rPr lang="en-GB" altLang="pt-PT" sz="1000" baseline="30000">
                <a:solidFill>
                  <a:schemeClr val="accent2"/>
                </a:solidFill>
                <a:latin typeface="Arial" panose="020B0604020202020204" pitchFamily="34" charset="0"/>
              </a:rPr>
              <a:t>rd</a:t>
            </a:r>
            <a:r>
              <a:rPr lang="en-GB" altLang="pt-PT" sz="1000">
                <a:solidFill>
                  <a:schemeClr val="accent2"/>
                </a:solidFill>
                <a:latin typeface="Arial" panose="020B0604020202020204" pitchFamily="34" charset="0"/>
              </a:rPr>
              <a:t> SALGEE Workshop</a:t>
            </a:r>
          </a:p>
          <a:p>
            <a:pPr algn="ctr">
              <a:defRPr/>
            </a:pPr>
            <a:r>
              <a:rPr lang="en-GB" altLang="pt-PT" sz="1000">
                <a:solidFill>
                  <a:schemeClr val="accent2"/>
                </a:solidFill>
                <a:latin typeface="Arial" panose="020B0604020202020204" pitchFamily="34" charset="0"/>
              </a:rPr>
              <a:t>MSG land surface applications: drought and environmental response</a:t>
            </a:r>
          </a:p>
        </p:txBody>
      </p:sp>
      <p:sp>
        <p:nvSpPr>
          <p:cNvPr id="10" name="Text Box 21"/>
          <p:cNvSpPr txBox="1">
            <a:spLocks noChangeArrowheads="1"/>
          </p:cNvSpPr>
          <p:nvPr userDrawn="1"/>
        </p:nvSpPr>
        <p:spPr bwMode="auto">
          <a:xfrm>
            <a:off x="7181850" y="6613525"/>
            <a:ext cx="2452688" cy="244475"/>
          </a:xfrm>
          <a:prstGeom prst="rect">
            <a:avLst/>
          </a:prstGeom>
          <a:noFill/>
          <a:ln>
            <a:noFill/>
          </a:ln>
          <a:effectLst/>
          <a:extLst/>
        </p:spPr>
        <p:txBody>
          <a:bodyPr>
            <a:spAutoFit/>
          </a:bodyPr>
          <a:lstStyle/>
          <a:p>
            <a:pPr algn="ctr">
              <a:defRPr/>
            </a:pPr>
            <a:r>
              <a:rPr lang="pt-PT" altLang="pt-PT" sz="1000" b="1">
                <a:solidFill>
                  <a:srgbClr val="006699"/>
                </a:solidFill>
                <a:latin typeface="Arial" panose="020B0604020202020204" pitchFamily="34" charset="0"/>
              </a:rPr>
              <a:t> Hotel S. Domenico al Piano</a:t>
            </a:r>
          </a:p>
        </p:txBody>
      </p:sp>
      <p:pic>
        <p:nvPicPr>
          <p:cNvPr id="1035" name="Picture 8" descr="LSASAFLogo_gradient_CMYK"/>
          <p:cNvPicPr>
            <a:picLocks noChangeAspect="1" noChangeArrowheads="1"/>
          </p:cNvPicPr>
          <p:nvPr userDrawn="1"/>
        </p:nvPicPr>
        <p:blipFill>
          <a:blip r:embed="rId17"/>
          <a:srcRect/>
          <a:stretch>
            <a:fillRect/>
          </a:stretch>
        </p:blipFill>
        <p:spPr bwMode="auto">
          <a:xfrm>
            <a:off x="7304088" y="0"/>
            <a:ext cx="2601912" cy="968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72" r:id="rId7"/>
    <p:sldLayoutId id="2147483665" r:id="rId8"/>
    <p:sldLayoutId id="2147483664" r:id="rId9"/>
    <p:sldLayoutId id="2147483663" r:id="rId10"/>
    <p:sldLayoutId id="2147483662" r:id="rId11"/>
    <p:sldLayoutId id="2147483673" r:id="rId12"/>
    <p:sldLayoutId id="2147483674" r:id="rId13"/>
    <p:sldLayoutId id="2147483675" r:id="rId14"/>
    <p:sldLayoutId id="2147483676"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gif"/><Relationship Id="rId15" Type="http://schemas.openxmlformats.org/officeDocument/2006/relationships/image" Target="../media/image24.jpeg"/><Relationship Id="rId10" Type="http://schemas.openxmlformats.org/officeDocument/2006/relationships/image" Target="../media/image19.png"/><Relationship Id="rId4" Type="http://schemas.openxmlformats.org/officeDocument/2006/relationships/image" Target="../media/image13.gif"/><Relationship Id="rId9" Type="http://schemas.openxmlformats.org/officeDocument/2006/relationships/image" Target="../media/image18.png"/><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image" Target="../media/image27.jpeg"/><Relationship Id="rId16"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19" Type="http://schemas.openxmlformats.org/officeDocument/2006/relationships/image" Target="../media/image44.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6.png"/><Relationship Id="rId5" Type="http://schemas.openxmlformats.org/officeDocument/2006/relationships/oleObject" Target="../embeddings/oleObject4.bin"/><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8.png"/><Relationship Id="rId5" Type="http://schemas.openxmlformats.org/officeDocument/2006/relationships/oleObject" Target="../embeddings/oleObject6.bin"/><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2.png"/><Relationship Id="rId5" Type="http://schemas.openxmlformats.org/officeDocument/2006/relationships/oleObject" Target="../embeddings/oleObject8.bin"/><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9.gif"/></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5.wmf"/><Relationship Id="rId4" Type="http://schemas.openxmlformats.org/officeDocument/2006/relationships/image" Target="../media/image74.wmf"/></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16.bin"/><Relationship Id="rId18" Type="http://schemas.openxmlformats.org/officeDocument/2006/relationships/oleObject" Target="../embeddings/oleObject21.bin"/><Relationship Id="rId26" Type="http://schemas.openxmlformats.org/officeDocument/2006/relationships/oleObject" Target="../embeddings/oleObject28.bin"/><Relationship Id="rId3" Type="http://schemas.openxmlformats.org/officeDocument/2006/relationships/notesSlide" Target="../notesSlides/notesSlide14.xml"/><Relationship Id="rId21" Type="http://schemas.openxmlformats.org/officeDocument/2006/relationships/oleObject" Target="../embeddings/oleObject24.bin"/><Relationship Id="rId7" Type="http://schemas.openxmlformats.org/officeDocument/2006/relationships/oleObject" Target="../embeddings/oleObject10.bin"/><Relationship Id="rId12" Type="http://schemas.openxmlformats.org/officeDocument/2006/relationships/oleObject" Target="../embeddings/oleObject15.bin"/><Relationship Id="rId17" Type="http://schemas.openxmlformats.org/officeDocument/2006/relationships/oleObject" Target="../embeddings/oleObject20.bin"/><Relationship Id="rId25" Type="http://schemas.openxmlformats.org/officeDocument/2006/relationships/image" Target="../media/image118.png"/><Relationship Id="rId2" Type="http://schemas.openxmlformats.org/officeDocument/2006/relationships/slideLayout" Target="../slideLayouts/slideLayout7.xml"/><Relationship Id="rId16" Type="http://schemas.openxmlformats.org/officeDocument/2006/relationships/oleObject" Target="../embeddings/oleObject19.bin"/><Relationship Id="rId20" Type="http://schemas.openxmlformats.org/officeDocument/2006/relationships/oleObject" Target="../embeddings/oleObject23.bin"/><Relationship Id="rId1" Type="http://schemas.openxmlformats.org/officeDocument/2006/relationships/vmlDrawing" Target="../drawings/vmlDrawing6.vml"/><Relationship Id="rId6" Type="http://schemas.openxmlformats.org/officeDocument/2006/relationships/image" Target="../media/image117.png"/><Relationship Id="rId11" Type="http://schemas.openxmlformats.org/officeDocument/2006/relationships/oleObject" Target="../embeddings/oleObject14.bin"/><Relationship Id="rId24" Type="http://schemas.openxmlformats.org/officeDocument/2006/relationships/oleObject" Target="../embeddings/oleObject27.bin"/><Relationship Id="rId5" Type="http://schemas.openxmlformats.org/officeDocument/2006/relationships/oleObject" Target="../embeddings/oleObject9.bin"/><Relationship Id="rId15" Type="http://schemas.openxmlformats.org/officeDocument/2006/relationships/oleObject" Target="../embeddings/oleObject18.bin"/><Relationship Id="rId23" Type="http://schemas.openxmlformats.org/officeDocument/2006/relationships/oleObject" Target="../embeddings/oleObject26.bin"/><Relationship Id="rId28" Type="http://schemas.openxmlformats.org/officeDocument/2006/relationships/image" Target="../media/image120.png"/><Relationship Id="rId10" Type="http://schemas.openxmlformats.org/officeDocument/2006/relationships/oleObject" Target="../embeddings/oleObject13.bin"/><Relationship Id="rId19" Type="http://schemas.openxmlformats.org/officeDocument/2006/relationships/oleObject" Target="../embeddings/oleObject22.bin"/><Relationship Id="rId4" Type="http://schemas.openxmlformats.org/officeDocument/2006/relationships/image" Target="../media/image119.png"/><Relationship Id="rId9" Type="http://schemas.openxmlformats.org/officeDocument/2006/relationships/oleObject" Target="../embeddings/oleObject12.bin"/><Relationship Id="rId14" Type="http://schemas.openxmlformats.org/officeDocument/2006/relationships/oleObject" Target="../embeddings/oleObject17.bin"/><Relationship Id="rId22" Type="http://schemas.openxmlformats.org/officeDocument/2006/relationships/oleObject" Target="../embeddings/oleObject25.bin"/><Relationship Id="rId27" Type="http://schemas.openxmlformats.org/officeDocument/2006/relationships/oleObject" Target="../embeddings/oleObject29.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22.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31.bin"/><Relationship Id="rId5" Type="http://schemas.openxmlformats.org/officeDocument/2006/relationships/image" Target="../media/image121.emf"/><Relationship Id="rId4" Type="http://schemas.openxmlformats.org/officeDocument/2006/relationships/oleObject" Target="../embeddings/oleObject30.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24.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33.bin"/><Relationship Id="rId5" Type="http://schemas.openxmlformats.org/officeDocument/2006/relationships/image" Target="../media/image123.emf"/><Relationship Id="rId4" Type="http://schemas.openxmlformats.org/officeDocument/2006/relationships/oleObject" Target="../embeddings/oleObject32.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381000" y="533400"/>
            <a:ext cx="9144000" cy="1311275"/>
          </a:xfrm>
          <a:prstGeom prst="rect">
            <a:avLst/>
          </a:prstGeom>
          <a:noFill/>
          <a:ln w="9525">
            <a:noFill/>
            <a:miter lim="800000"/>
            <a:headEnd/>
            <a:tailEnd/>
          </a:ln>
        </p:spPr>
        <p:txBody>
          <a:bodyPr>
            <a:spAutoFit/>
          </a:bodyPr>
          <a:lstStyle/>
          <a:p>
            <a:pPr algn="ctr"/>
            <a:r>
              <a:rPr lang="en-GB" altLang="pt-PT" sz="3600" dirty="0">
                <a:solidFill>
                  <a:srgbClr val="006699"/>
                </a:solidFill>
              </a:rPr>
              <a:t> </a:t>
            </a:r>
            <a:r>
              <a:rPr lang="en-GB" altLang="pt-PT" sz="3600" dirty="0" smtClean="0">
                <a:solidFill>
                  <a:srgbClr val="006699"/>
                </a:solidFill>
              </a:rPr>
              <a:t>Overview of LSA </a:t>
            </a:r>
            <a:r>
              <a:rPr lang="en-GB" altLang="pt-PT" sz="3600" dirty="0">
                <a:solidFill>
                  <a:srgbClr val="006699"/>
                </a:solidFill>
              </a:rPr>
              <a:t>SAF Programme</a:t>
            </a:r>
            <a:br>
              <a:rPr lang="en-GB" altLang="pt-PT" sz="3600" dirty="0">
                <a:solidFill>
                  <a:srgbClr val="006699"/>
                </a:solidFill>
              </a:rPr>
            </a:br>
            <a:r>
              <a:rPr lang="en-GB" altLang="pt-PT" sz="3200" dirty="0">
                <a:solidFill>
                  <a:srgbClr val="006699"/>
                </a:solidFill>
              </a:rPr>
              <a:t>Status and perspectives for further developments</a:t>
            </a:r>
            <a:r>
              <a:rPr lang="en-GB" altLang="pt-PT" sz="4400" dirty="0">
                <a:solidFill>
                  <a:schemeClr val="tx2"/>
                </a:solidFill>
              </a:rPr>
              <a:t> </a:t>
            </a:r>
            <a:endParaRPr lang="en-GB" altLang="pt-PT" sz="3600" dirty="0">
              <a:solidFill>
                <a:srgbClr val="006699"/>
              </a:solidFill>
            </a:endParaRPr>
          </a:p>
        </p:txBody>
      </p:sp>
      <p:sp>
        <p:nvSpPr>
          <p:cNvPr id="14338" name="Rectangle 3"/>
          <p:cNvSpPr>
            <a:spLocks noChangeArrowheads="1"/>
          </p:cNvSpPr>
          <p:nvPr/>
        </p:nvSpPr>
        <p:spPr bwMode="auto">
          <a:xfrm>
            <a:off x="1054100" y="4800600"/>
            <a:ext cx="7797800" cy="954107"/>
          </a:xfrm>
          <a:prstGeom prst="rect">
            <a:avLst/>
          </a:prstGeom>
          <a:noFill/>
          <a:ln w="9525">
            <a:noFill/>
            <a:miter lim="800000"/>
            <a:headEnd/>
            <a:tailEnd/>
          </a:ln>
        </p:spPr>
        <p:txBody>
          <a:bodyPr>
            <a:spAutoFit/>
          </a:bodyPr>
          <a:lstStyle/>
          <a:p>
            <a:pPr algn="ctr" eaLnBrk="0" hangingPunct="0"/>
            <a:r>
              <a:rPr lang="en-GB" sz="2800" dirty="0">
                <a:solidFill>
                  <a:srgbClr val="000099"/>
                </a:solidFill>
                <a:latin typeface="Times New Roman" pitchFamily="18" charset="0"/>
              </a:rPr>
              <a:t>Portuguese Sea and Atmosphere Institute </a:t>
            </a:r>
            <a:r>
              <a:rPr lang="en-GB" altLang="pt-PT" sz="2800" dirty="0">
                <a:solidFill>
                  <a:srgbClr val="000099"/>
                </a:solidFill>
                <a:latin typeface="Times New Roman" pitchFamily="18" charset="0"/>
              </a:rPr>
              <a:t>luis.pessanha@meteo.pt</a:t>
            </a:r>
          </a:p>
        </p:txBody>
      </p:sp>
      <p:sp>
        <p:nvSpPr>
          <p:cNvPr id="14339" name="Text Box 4"/>
          <p:cNvSpPr txBox="1">
            <a:spLocks noChangeArrowheads="1"/>
          </p:cNvSpPr>
          <p:nvPr/>
        </p:nvSpPr>
        <p:spPr bwMode="auto">
          <a:xfrm>
            <a:off x="381000" y="5943600"/>
            <a:ext cx="9144000" cy="336550"/>
          </a:xfrm>
          <a:prstGeom prst="rect">
            <a:avLst/>
          </a:prstGeom>
          <a:noFill/>
          <a:ln w="9525">
            <a:noFill/>
            <a:miter lim="800000"/>
            <a:headEnd/>
            <a:tailEnd/>
          </a:ln>
        </p:spPr>
        <p:txBody>
          <a:bodyPr lIns="90000">
            <a:spAutoFit/>
          </a:bodyPr>
          <a:lstStyle/>
          <a:p>
            <a:pPr algn="ctr" eaLnBrk="0" hangingPunct="0">
              <a:spcBef>
                <a:spcPct val="50000"/>
              </a:spcBef>
            </a:pPr>
            <a:r>
              <a:rPr lang="en-GB" altLang="pt-PT" sz="1600" i="1">
                <a:latin typeface="Times New Roman" pitchFamily="18" charset="0"/>
              </a:rPr>
              <a:t>Thanks to LSA-SAF Consortium</a:t>
            </a:r>
            <a:r>
              <a:rPr lang="en-GB" altLang="pt-PT" sz="1600" i="1">
                <a:solidFill>
                  <a:srgbClr val="FFFF00"/>
                </a:solidFill>
                <a:latin typeface="Times New Roman" pitchFamily="18" charset="0"/>
              </a:rPr>
              <a:t> </a:t>
            </a:r>
          </a:p>
        </p:txBody>
      </p:sp>
      <p:pic>
        <p:nvPicPr>
          <p:cNvPr id="14340" name="Picture 5" descr="landsaf_transparent"/>
          <p:cNvPicPr>
            <a:picLocks noChangeArrowheads="1"/>
          </p:cNvPicPr>
          <p:nvPr/>
        </p:nvPicPr>
        <p:blipFill>
          <a:blip r:embed="rId2"/>
          <a:srcRect/>
          <a:stretch>
            <a:fillRect/>
          </a:stretch>
        </p:blipFill>
        <p:spPr bwMode="auto">
          <a:xfrm>
            <a:off x="4267200" y="2590800"/>
            <a:ext cx="1143000" cy="990600"/>
          </a:xfrm>
          <a:prstGeom prst="rect">
            <a:avLst/>
          </a:prstGeom>
          <a:noFill/>
          <a:ln w="9525">
            <a:noFill/>
            <a:miter lim="800000"/>
            <a:headEnd/>
            <a:tailEnd/>
          </a:ln>
        </p:spPr>
      </p:pic>
      <p:sp>
        <p:nvSpPr>
          <p:cNvPr id="14341" name="Rectangle 6"/>
          <p:cNvSpPr>
            <a:spLocks noChangeArrowheads="1"/>
          </p:cNvSpPr>
          <p:nvPr/>
        </p:nvSpPr>
        <p:spPr bwMode="auto">
          <a:xfrm>
            <a:off x="381000" y="4114800"/>
            <a:ext cx="9144000" cy="519113"/>
          </a:xfrm>
          <a:prstGeom prst="rect">
            <a:avLst/>
          </a:prstGeom>
          <a:noFill/>
          <a:ln w="9525">
            <a:noFill/>
            <a:miter lim="800000"/>
            <a:headEnd/>
            <a:tailEnd/>
          </a:ln>
        </p:spPr>
        <p:txBody>
          <a:bodyPr>
            <a:spAutoFit/>
          </a:bodyPr>
          <a:lstStyle/>
          <a:p>
            <a:pPr algn="ctr" eaLnBrk="0" hangingPunct="0"/>
            <a:r>
              <a:rPr lang="pt-PT" altLang="pt-PT" sz="2800" dirty="0">
                <a:solidFill>
                  <a:srgbClr val="000099"/>
                </a:solidFill>
                <a:latin typeface="Times New Roman" pitchFamily="18" charset="0"/>
              </a:rPr>
              <a:t>Luís Pessanha </a:t>
            </a:r>
            <a:r>
              <a:rPr lang="en-GB" altLang="pt-PT" sz="2800" dirty="0">
                <a:solidFill>
                  <a:srgbClr val="000099"/>
                </a:solidFill>
                <a:latin typeface="Times New Roman" pitchFamily="18" charset="0"/>
              </a:rPr>
              <a:t>&amp; LSA team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ChangeArrowheads="1"/>
          </p:cNvSpPr>
          <p:nvPr/>
        </p:nvSpPr>
        <p:spPr bwMode="auto">
          <a:xfrm>
            <a:off x="28575" y="-61345"/>
            <a:ext cx="7362825" cy="710067"/>
          </a:xfrm>
          <a:prstGeom prst="rect">
            <a:avLst/>
          </a:prstGeom>
          <a:noFill/>
          <a:ln w="9525">
            <a:noFill/>
            <a:miter lim="800000"/>
            <a:headEnd/>
            <a:tailEnd/>
          </a:ln>
        </p:spPr>
        <p:txBody>
          <a:bodyPr lIns="90000" tIns="46800" rIns="90000" bIns="46800" anchor="ctr">
            <a:spAutoFit/>
          </a:bodyPr>
          <a:lstStyle/>
          <a:p>
            <a:pPr algn="ctr"/>
            <a:r>
              <a:rPr lang="en-GB" altLang="pt-PT" sz="4000" dirty="0" smtClean="0">
                <a:solidFill>
                  <a:srgbClr val="003D84"/>
                </a:solidFill>
                <a:latin typeface="Times New Roman" pitchFamily="18" charset="0"/>
              </a:rPr>
              <a:t>SAF NETWORK</a:t>
            </a:r>
            <a:endParaRPr lang="en-GB" altLang="pt-PT" sz="4000" dirty="0">
              <a:solidFill>
                <a:srgbClr val="003D84"/>
              </a:solidFill>
              <a:latin typeface="Times New Roman" pitchFamily="18" charset="0"/>
            </a:endParaRPr>
          </a:p>
        </p:txBody>
      </p:sp>
      <p:pic>
        <p:nvPicPr>
          <p:cNvPr id="24578" name="Picture 5"/>
          <p:cNvPicPr>
            <a:picLocks noChangeAspect="1" noChangeArrowheads="1"/>
          </p:cNvPicPr>
          <p:nvPr/>
        </p:nvPicPr>
        <p:blipFill>
          <a:blip r:embed="rId2"/>
          <a:srcRect/>
          <a:stretch>
            <a:fillRect/>
          </a:stretch>
        </p:blipFill>
        <p:spPr bwMode="auto">
          <a:xfrm>
            <a:off x="0" y="746125"/>
            <a:ext cx="99060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
          <p:cNvGrpSpPr>
            <a:grpSpLocks/>
          </p:cNvGrpSpPr>
          <p:nvPr/>
        </p:nvGrpSpPr>
        <p:grpSpPr bwMode="auto">
          <a:xfrm>
            <a:off x="1654175" y="1927225"/>
            <a:ext cx="4695825" cy="4692650"/>
            <a:chOff x="465" y="919"/>
            <a:chExt cx="3204" cy="2956"/>
          </a:xfrm>
        </p:grpSpPr>
        <p:sp>
          <p:nvSpPr>
            <p:cNvPr id="25635" name="Freeform 4"/>
            <p:cNvSpPr>
              <a:spLocks/>
            </p:cNvSpPr>
            <p:nvPr/>
          </p:nvSpPr>
          <p:spPr bwMode="auto">
            <a:xfrm>
              <a:off x="2339" y="3108"/>
              <a:ext cx="316" cy="307"/>
            </a:xfrm>
            <a:custGeom>
              <a:avLst/>
              <a:gdLst>
                <a:gd name="T0" fmla="*/ 282 w 316"/>
                <a:gd name="T1" fmla="*/ 138 h 307"/>
                <a:gd name="T2" fmla="*/ 290 w 316"/>
                <a:gd name="T3" fmla="*/ 136 h 307"/>
                <a:gd name="T4" fmla="*/ 285 w 316"/>
                <a:gd name="T5" fmla="*/ 98 h 307"/>
                <a:gd name="T6" fmla="*/ 316 w 316"/>
                <a:gd name="T7" fmla="*/ 70 h 307"/>
                <a:gd name="T8" fmla="*/ 313 w 316"/>
                <a:gd name="T9" fmla="*/ 42 h 307"/>
                <a:gd name="T10" fmla="*/ 253 w 316"/>
                <a:gd name="T11" fmla="*/ 0 h 307"/>
                <a:gd name="T12" fmla="*/ 5 w 316"/>
                <a:gd name="T13" fmla="*/ 37 h 307"/>
                <a:gd name="T14" fmla="*/ 7 w 316"/>
                <a:gd name="T15" fmla="*/ 38 h 307"/>
                <a:gd name="T16" fmla="*/ 5 w 316"/>
                <a:gd name="T17" fmla="*/ 56 h 307"/>
                <a:gd name="T18" fmla="*/ 5 w 316"/>
                <a:gd name="T19" fmla="*/ 61 h 307"/>
                <a:gd name="T20" fmla="*/ 8 w 316"/>
                <a:gd name="T21" fmla="*/ 63 h 307"/>
                <a:gd name="T22" fmla="*/ 2 w 316"/>
                <a:gd name="T23" fmla="*/ 72 h 307"/>
                <a:gd name="T24" fmla="*/ 0 w 316"/>
                <a:gd name="T25" fmla="*/ 82 h 307"/>
                <a:gd name="T26" fmla="*/ 10 w 316"/>
                <a:gd name="T27" fmla="*/ 105 h 307"/>
                <a:gd name="T28" fmla="*/ 24 w 316"/>
                <a:gd name="T29" fmla="*/ 107 h 307"/>
                <a:gd name="T30" fmla="*/ 27 w 316"/>
                <a:gd name="T31" fmla="*/ 117 h 307"/>
                <a:gd name="T32" fmla="*/ 24 w 316"/>
                <a:gd name="T33" fmla="*/ 140 h 307"/>
                <a:gd name="T34" fmla="*/ 3 w 316"/>
                <a:gd name="T35" fmla="*/ 158 h 307"/>
                <a:gd name="T36" fmla="*/ 8 w 316"/>
                <a:gd name="T37" fmla="*/ 193 h 307"/>
                <a:gd name="T38" fmla="*/ 0 w 316"/>
                <a:gd name="T39" fmla="*/ 207 h 307"/>
                <a:gd name="T40" fmla="*/ 5 w 316"/>
                <a:gd name="T41" fmla="*/ 222 h 307"/>
                <a:gd name="T42" fmla="*/ 2 w 316"/>
                <a:gd name="T43" fmla="*/ 222 h 307"/>
                <a:gd name="T44" fmla="*/ 2 w 316"/>
                <a:gd name="T45" fmla="*/ 222 h 307"/>
                <a:gd name="T46" fmla="*/ 8 w 316"/>
                <a:gd name="T47" fmla="*/ 231 h 307"/>
                <a:gd name="T48" fmla="*/ 29 w 316"/>
                <a:gd name="T49" fmla="*/ 282 h 307"/>
                <a:gd name="T50" fmla="*/ 46 w 316"/>
                <a:gd name="T51" fmla="*/ 307 h 307"/>
                <a:gd name="T52" fmla="*/ 163 w 316"/>
                <a:gd name="T53" fmla="*/ 280 h 307"/>
                <a:gd name="T54" fmla="*/ 251 w 316"/>
                <a:gd name="T55" fmla="*/ 256 h 307"/>
                <a:gd name="T56" fmla="*/ 292 w 316"/>
                <a:gd name="T57" fmla="*/ 207 h 307"/>
                <a:gd name="T58" fmla="*/ 266 w 316"/>
                <a:gd name="T59" fmla="*/ 161 h 307"/>
                <a:gd name="T60" fmla="*/ 282 w 316"/>
                <a:gd name="T61" fmla="*/ 138 h 30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6"/>
                <a:gd name="T94" fmla="*/ 0 h 307"/>
                <a:gd name="T95" fmla="*/ 316 w 316"/>
                <a:gd name="T96" fmla="*/ 307 h 30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6" h="307">
                  <a:moveTo>
                    <a:pt x="282" y="138"/>
                  </a:moveTo>
                  <a:lnTo>
                    <a:pt x="290" y="136"/>
                  </a:lnTo>
                  <a:lnTo>
                    <a:pt x="285" y="98"/>
                  </a:lnTo>
                  <a:lnTo>
                    <a:pt x="316" y="70"/>
                  </a:lnTo>
                  <a:lnTo>
                    <a:pt x="313" y="42"/>
                  </a:lnTo>
                  <a:lnTo>
                    <a:pt x="253" y="0"/>
                  </a:lnTo>
                  <a:lnTo>
                    <a:pt x="5" y="37"/>
                  </a:lnTo>
                  <a:lnTo>
                    <a:pt x="7" y="38"/>
                  </a:lnTo>
                  <a:lnTo>
                    <a:pt x="5" y="56"/>
                  </a:lnTo>
                  <a:lnTo>
                    <a:pt x="5" y="61"/>
                  </a:lnTo>
                  <a:lnTo>
                    <a:pt x="8" y="63"/>
                  </a:lnTo>
                  <a:lnTo>
                    <a:pt x="2" y="72"/>
                  </a:lnTo>
                  <a:lnTo>
                    <a:pt x="0" y="82"/>
                  </a:lnTo>
                  <a:lnTo>
                    <a:pt x="10" y="105"/>
                  </a:lnTo>
                  <a:lnTo>
                    <a:pt x="24" y="107"/>
                  </a:lnTo>
                  <a:lnTo>
                    <a:pt x="27" y="117"/>
                  </a:lnTo>
                  <a:lnTo>
                    <a:pt x="24" y="140"/>
                  </a:lnTo>
                  <a:lnTo>
                    <a:pt x="3" y="158"/>
                  </a:lnTo>
                  <a:lnTo>
                    <a:pt x="8" y="193"/>
                  </a:lnTo>
                  <a:lnTo>
                    <a:pt x="0" y="207"/>
                  </a:lnTo>
                  <a:lnTo>
                    <a:pt x="5" y="222"/>
                  </a:lnTo>
                  <a:lnTo>
                    <a:pt x="2" y="222"/>
                  </a:lnTo>
                  <a:lnTo>
                    <a:pt x="8" y="231"/>
                  </a:lnTo>
                  <a:lnTo>
                    <a:pt x="29" y="282"/>
                  </a:lnTo>
                  <a:lnTo>
                    <a:pt x="46" y="307"/>
                  </a:lnTo>
                  <a:lnTo>
                    <a:pt x="163" y="280"/>
                  </a:lnTo>
                  <a:lnTo>
                    <a:pt x="251" y="256"/>
                  </a:lnTo>
                  <a:lnTo>
                    <a:pt x="292" y="207"/>
                  </a:lnTo>
                  <a:lnTo>
                    <a:pt x="266" y="161"/>
                  </a:lnTo>
                  <a:lnTo>
                    <a:pt x="282" y="138"/>
                  </a:lnTo>
                  <a:close/>
                </a:path>
              </a:pathLst>
            </a:custGeom>
            <a:solidFill>
              <a:srgbClr val="ECF0F6"/>
            </a:solidFill>
            <a:ln w="11176">
              <a:solidFill>
                <a:schemeClr val="bg1"/>
              </a:solidFill>
              <a:round/>
              <a:headEnd/>
              <a:tailEnd/>
            </a:ln>
          </p:spPr>
          <p:txBody>
            <a:bodyPr/>
            <a:lstStyle/>
            <a:p>
              <a:endParaRPr lang="pt-PT"/>
            </a:p>
          </p:txBody>
        </p:sp>
        <p:sp>
          <p:nvSpPr>
            <p:cNvPr id="25636" name="Freeform 5"/>
            <p:cNvSpPr>
              <a:spLocks/>
            </p:cNvSpPr>
            <p:nvPr/>
          </p:nvSpPr>
          <p:spPr bwMode="auto">
            <a:xfrm>
              <a:off x="2533" y="3311"/>
              <a:ext cx="170" cy="156"/>
            </a:xfrm>
            <a:custGeom>
              <a:avLst/>
              <a:gdLst>
                <a:gd name="T0" fmla="*/ 29 w 170"/>
                <a:gd name="T1" fmla="*/ 26 h 156"/>
                <a:gd name="T2" fmla="*/ 28 w 170"/>
                <a:gd name="T3" fmla="*/ 65 h 156"/>
                <a:gd name="T4" fmla="*/ 0 w 170"/>
                <a:gd name="T5" fmla="*/ 107 h 156"/>
                <a:gd name="T6" fmla="*/ 5 w 170"/>
                <a:gd name="T7" fmla="*/ 114 h 156"/>
                <a:gd name="T8" fmla="*/ 36 w 170"/>
                <a:gd name="T9" fmla="*/ 112 h 156"/>
                <a:gd name="T10" fmla="*/ 22 w 170"/>
                <a:gd name="T11" fmla="*/ 130 h 156"/>
                <a:gd name="T12" fmla="*/ 16 w 170"/>
                <a:gd name="T13" fmla="*/ 137 h 156"/>
                <a:gd name="T14" fmla="*/ 19 w 170"/>
                <a:gd name="T15" fmla="*/ 156 h 156"/>
                <a:gd name="T16" fmla="*/ 43 w 170"/>
                <a:gd name="T17" fmla="*/ 126 h 156"/>
                <a:gd name="T18" fmla="*/ 57 w 170"/>
                <a:gd name="T19" fmla="*/ 118 h 156"/>
                <a:gd name="T20" fmla="*/ 83 w 170"/>
                <a:gd name="T21" fmla="*/ 82 h 156"/>
                <a:gd name="T22" fmla="*/ 112 w 170"/>
                <a:gd name="T23" fmla="*/ 65 h 156"/>
                <a:gd name="T24" fmla="*/ 158 w 170"/>
                <a:gd name="T25" fmla="*/ 63 h 156"/>
                <a:gd name="T26" fmla="*/ 170 w 170"/>
                <a:gd name="T27" fmla="*/ 58 h 156"/>
                <a:gd name="T28" fmla="*/ 169 w 170"/>
                <a:gd name="T29" fmla="*/ 47 h 156"/>
                <a:gd name="T30" fmla="*/ 146 w 170"/>
                <a:gd name="T31" fmla="*/ 28 h 156"/>
                <a:gd name="T32" fmla="*/ 134 w 170"/>
                <a:gd name="T33" fmla="*/ 30 h 156"/>
                <a:gd name="T34" fmla="*/ 131 w 170"/>
                <a:gd name="T35" fmla="*/ 25 h 156"/>
                <a:gd name="T36" fmla="*/ 119 w 170"/>
                <a:gd name="T37" fmla="*/ 25 h 156"/>
                <a:gd name="T38" fmla="*/ 100 w 170"/>
                <a:gd name="T39" fmla="*/ 2 h 156"/>
                <a:gd name="T40" fmla="*/ 79 w 170"/>
                <a:gd name="T41" fmla="*/ 0 h 156"/>
                <a:gd name="T42" fmla="*/ 60 w 170"/>
                <a:gd name="T43" fmla="*/ 5 h 156"/>
                <a:gd name="T44" fmla="*/ 45 w 170"/>
                <a:gd name="T45" fmla="*/ 14 h 156"/>
                <a:gd name="T46" fmla="*/ 29 w 170"/>
                <a:gd name="T47" fmla="*/ 26 h 156"/>
                <a:gd name="T48" fmla="*/ 29 w 170"/>
                <a:gd name="T49" fmla="*/ 26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0"/>
                <a:gd name="T76" fmla="*/ 0 h 156"/>
                <a:gd name="T77" fmla="*/ 170 w 170"/>
                <a:gd name="T78" fmla="*/ 156 h 1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0" h="156">
                  <a:moveTo>
                    <a:pt x="29" y="26"/>
                  </a:moveTo>
                  <a:lnTo>
                    <a:pt x="28" y="65"/>
                  </a:lnTo>
                  <a:lnTo>
                    <a:pt x="0" y="107"/>
                  </a:lnTo>
                  <a:lnTo>
                    <a:pt x="5" y="114"/>
                  </a:lnTo>
                  <a:lnTo>
                    <a:pt x="36" y="112"/>
                  </a:lnTo>
                  <a:lnTo>
                    <a:pt x="22" y="130"/>
                  </a:lnTo>
                  <a:lnTo>
                    <a:pt x="16" y="137"/>
                  </a:lnTo>
                  <a:lnTo>
                    <a:pt x="19" y="156"/>
                  </a:lnTo>
                  <a:lnTo>
                    <a:pt x="43" y="126"/>
                  </a:lnTo>
                  <a:lnTo>
                    <a:pt x="57" y="118"/>
                  </a:lnTo>
                  <a:lnTo>
                    <a:pt x="83" y="82"/>
                  </a:lnTo>
                  <a:lnTo>
                    <a:pt x="112" y="65"/>
                  </a:lnTo>
                  <a:lnTo>
                    <a:pt x="158" y="63"/>
                  </a:lnTo>
                  <a:lnTo>
                    <a:pt x="170" y="58"/>
                  </a:lnTo>
                  <a:lnTo>
                    <a:pt x="169" y="47"/>
                  </a:lnTo>
                  <a:lnTo>
                    <a:pt x="146" y="28"/>
                  </a:lnTo>
                  <a:lnTo>
                    <a:pt x="134" y="30"/>
                  </a:lnTo>
                  <a:lnTo>
                    <a:pt x="131" y="25"/>
                  </a:lnTo>
                  <a:lnTo>
                    <a:pt x="119" y="25"/>
                  </a:lnTo>
                  <a:lnTo>
                    <a:pt x="100" y="2"/>
                  </a:lnTo>
                  <a:lnTo>
                    <a:pt x="79" y="0"/>
                  </a:lnTo>
                  <a:lnTo>
                    <a:pt x="60" y="5"/>
                  </a:lnTo>
                  <a:lnTo>
                    <a:pt x="45" y="14"/>
                  </a:lnTo>
                  <a:lnTo>
                    <a:pt x="29" y="26"/>
                  </a:lnTo>
                  <a:close/>
                </a:path>
              </a:pathLst>
            </a:custGeom>
            <a:solidFill>
              <a:srgbClr val="B6C8DD"/>
            </a:solidFill>
            <a:ln w="9525">
              <a:noFill/>
              <a:round/>
              <a:headEnd/>
              <a:tailEnd/>
            </a:ln>
          </p:spPr>
          <p:txBody>
            <a:bodyPr/>
            <a:lstStyle/>
            <a:p>
              <a:endParaRPr lang="pt-PT"/>
            </a:p>
          </p:txBody>
        </p:sp>
        <p:sp>
          <p:nvSpPr>
            <p:cNvPr id="25637" name="Freeform 6"/>
            <p:cNvSpPr>
              <a:spLocks/>
            </p:cNvSpPr>
            <p:nvPr/>
          </p:nvSpPr>
          <p:spPr bwMode="auto">
            <a:xfrm>
              <a:off x="2557" y="3169"/>
              <a:ext cx="1112" cy="598"/>
            </a:xfrm>
            <a:custGeom>
              <a:avLst/>
              <a:gdLst>
                <a:gd name="T0" fmla="*/ 184 w 1112"/>
                <a:gd name="T1" fmla="*/ 226 h 598"/>
                <a:gd name="T2" fmla="*/ 155 w 1112"/>
                <a:gd name="T3" fmla="*/ 207 h 598"/>
                <a:gd name="T4" fmla="*/ 237 w 1112"/>
                <a:gd name="T5" fmla="*/ 177 h 598"/>
                <a:gd name="T6" fmla="*/ 289 w 1112"/>
                <a:gd name="T7" fmla="*/ 151 h 598"/>
                <a:gd name="T8" fmla="*/ 351 w 1112"/>
                <a:gd name="T9" fmla="*/ 97 h 598"/>
                <a:gd name="T10" fmla="*/ 450 w 1112"/>
                <a:gd name="T11" fmla="*/ 72 h 598"/>
                <a:gd name="T12" fmla="*/ 485 w 1112"/>
                <a:gd name="T13" fmla="*/ 95 h 598"/>
                <a:gd name="T14" fmla="*/ 533 w 1112"/>
                <a:gd name="T15" fmla="*/ 104 h 598"/>
                <a:gd name="T16" fmla="*/ 567 w 1112"/>
                <a:gd name="T17" fmla="*/ 100 h 598"/>
                <a:gd name="T18" fmla="*/ 683 w 1112"/>
                <a:gd name="T19" fmla="*/ 107 h 598"/>
                <a:gd name="T20" fmla="*/ 722 w 1112"/>
                <a:gd name="T21" fmla="*/ 82 h 598"/>
                <a:gd name="T22" fmla="*/ 782 w 1112"/>
                <a:gd name="T23" fmla="*/ 68 h 598"/>
                <a:gd name="T24" fmla="*/ 815 w 1112"/>
                <a:gd name="T25" fmla="*/ 23 h 598"/>
                <a:gd name="T26" fmla="*/ 872 w 1112"/>
                <a:gd name="T27" fmla="*/ 23 h 598"/>
                <a:gd name="T28" fmla="*/ 904 w 1112"/>
                <a:gd name="T29" fmla="*/ 4 h 598"/>
                <a:gd name="T30" fmla="*/ 966 w 1112"/>
                <a:gd name="T31" fmla="*/ 75 h 598"/>
                <a:gd name="T32" fmla="*/ 1025 w 1112"/>
                <a:gd name="T33" fmla="*/ 151 h 598"/>
                <a:gd name="T34" fmla="*/ 1062 w 1112"/>
                <a:gd name="T35" fmla="*/ 203 h 598"/>
                <a:gd name="T36" fmla="*/ 1090 w 1112"/>
                <a:gd name="T37" fmla="*/ 253 h 598"/>
                <a:gd name="T38" fmla="*/ 1112 w 1112"/>
                <a:gd name="T39" fmla="*/ 305 h 598"/>
                <a:gd name="T40" fmla="*/ 1054 w 1112"/>
                <a:gd name="T41" fmla="*/ 323 h 598"/>
                <a:gd name="T42" fmla="*/ 1025 w 1112"/>
                <a:gd name="T43" fmla="*/ 326 h 598"/>
                <a:gd name="T44" fmla="*/ 989 w 1112"/>
                <a:gd name="T45" fmla="*/ 319 h 598"/>
                <a:gd name="T46" fmla="*/ 959 w 1112"/>
                <a:gd name="T47" fmla="*/ 342 h 598"/>
                <a:gd name="T48" fmla="*/ 915 w 1112"/>
                <a:gd name="T49" fmla="*/ 352 h 598"/>
                <a:gd name="T50" fmla="*/ 884 w 1112"/>
                <a:gd name="T51" fmla="*/ 386 h 598"/>
                <a:gd name="T52" fmla="*/ 815 w 1112"/>
                <a:gd name="T53" fmla="*/ 424 h 598"/>
                <a:gd name="T54" fmla="*/ 768 w 1112"/>
                <a:gd name="T55" fmla="*/ 438 h 598"/>
                <a:gd name="T56" fmla="*/ 729 w 1112"/>
                <a:gd name="T57" fmla="*/ 438 h 598"/>
                <a:gd name="T58" fmla="*/ 648 w 1112"/>
                <a:gd name="T59" fmla="*/ 445 h 598"/>
                <a:gd name="T60" fmla="*/ 617 w 1112"/>
                <a:gd name="T61" fmla="*/ 524 h 598"/>
                <a:gd name="T62" fmla="*/ 583 w 1112"/>
                <a:gd name="T63" fmla="*/ 498 h 598"/>
                <a:gd name="T64" fmla="*/ 590 w 1112"/>
                <a:gd name="T65" fmla="*/ 465 h 598"/>
                <a:gd name="T66" fmla="*/ 552 w 1112"/>
                <a:gd name="T67" fmla="*/ 498 h 598"/>
                <a:gd name="T68" fmla="*/ 481 w 1112"/>
                <a:gd name="T69" fmla="*/ 528 h 598"/>
                <a:gd name="T70" fmla="*/ 428 w 1112"/>
                <a:gd name="T71" fmla="*/ 558 h 598"/>
                <a:gd name="T72" fmla="*/ 327 w 1112"/>
                <a:gd name="T73" fmla="*/ 531 h 598"/>
                <a:gd name="T74" fmla="*/ 272 w 1112"/>
                <a:gd name="T75" fmla="*/ 538 h 598"/>
                <a:gd name="T76" fmla="*/ 246 w 1112"/>
                <a:gd name="T77" fmla="*/ 573 h 598"/>
                <a:gd name="T78" fmla="*/ 210 w 1112"/>
                <a:gd name="T79" fmla="*/ 598 h 598"/>
                <a:gd name="T80" fmla="*/ 184 w 1112"/>
                <a:gd name="T81" fmla="*/ 568 h 598"/>
                <a:gd name="T82" fmla="*/ 143 w 1112"/>
                <a:gd name="T83" fmla="*/ 545 h 598"/>
                <a:gd name="T84" fmla="*/ 112 w 1112"/>
                <a:gd name="T85" fmla="*/ 524 h 598"/>
                <a:gd name="T86" fmla="*/ 84 w 1112"/>
                <a:gd name="T87" fmla="*/ 521 h 598"/>
                <a:gd name="T88" fmla="*/ 62 w 1112"/>
                <a:gd name="T89" fmla="*/ 491 h 598"/>
                <a:gd name="T90" fmla="*/ 53 w 1112"/>
                <a:gd name="T91" fmla="*/ 461 h 598"/>
                <a:gd name="T92" fmla="*/ 28 w 1112"/>
                <a:gd name="T93" fmla="*/ 423 h 598"/>
                <a:gd name="T94" fmla="*/ 41 w 1112"/>
                <a:gd name="T95" fmla="*/ 400 h 598"/>
                <a:gd name="T96" fmla="*/ 19 w 1112"/>
                <a:gd name="T97" fmla="*/ 356 h 598"/>
                <a:gd name="T98" fmla="*/ 0 w 1112"/>
                <a:gd name="T99" fmla="*/ 338 h 598"/>
                <a:gd name="T100" fmla="*/ 28 w 1112"/>
                <a:gd name="T101" fmla="*/ 267 h 598"/>
                <a:gd name="T102" fmla="*/ 72 w 1112"/>
                <a:gd name="T103" fmla="*/ 274 h 598"/>
                <a:gd name="T104" fmla="*/ 124 w 1112"/>
                <a:gd name="T105" fmla="*/ 256 h 5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12"/>
                <a:gd name="T160" fmla="*/ 0 h 598"/>
                <a:gd name="T161" fmla="*/ 1112 w 1112"/>
                <a:gd name="T162" fmla="*/ 598 h 5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12" h="598">
                  <a:moveTo>
                    <a:pt x="150" y="253"/>
                  </a:moveTo>
                  <a:lnTo>
                    <a:pt x="153" y="230"/>
                  </a:lnTo>
                  <a:lnTo>
                    <a:pt x="184" y="226"/>
                  </a:lnTo>
                  <a:lnTo>
                    <a:pt x="191" y="226"/>
                  </a:lnTo>
                  <a:lnTo>
                    <a:pt x="177" y="212"/>
                  </a:lnTo>
                  <a:lnTo>
                    <a:pt x="155" y="207"/>
                  </a:lnTo>
                  <a:lnTo>
                    <a:pt x="155" y="193"/>
                  </a:lnTo>
                  <a:lnTo>
                    <a:pt x="200" y="181"/>
                  </a:lnTo>
                  <a:lnTo>
                    <a:pt x="237" y="177"/>
                  </a:lnTo>
                  <a:lnTo>
                    <a:pt x="261" y="163"/>
                  </a:lnTo>
                  <a:lnTo>
                    <a:pt x="277" y="170"/>
                  </a:lnTo>
                  <a:lnTo>
                    <a:pt x="289" y="151"/>
                  </a:lnTo>
                  <a:lnTo>
                    <a:pt x="318" y="123"/>
                  </a:lnTo>
                  <a:lnTo>
                    <a:pt x="335" y="107"/>
                  </a:lnTo>
                  <a:lnTo>
                    <a:pt x="351" y="97"/>
                  </a:lnTo>
                  <a:lnTo>
                    <a:pt x="380" y="97"/>
                  </a:lnTo>
                  <a:lnTo>
                    <a:pt x="408" y="88"/>
                  </a:lnTo>
                  <a:lnTo>
                    <a:pt x="450" y="72"/>
                  </a:lnTo>
                  <a:lnTo>
                    <a:pt x="459" y="72"/>
                  </a:lnTo>
                  <a:lnTo>
                    <a:pt x="473" y="86"/>
                  </a:lnTo>
                  <a:lnTo>
                    <a:pt x="485" y="95"/>
                  </a:lnTo>
                  <a:lnTo>
                    <a:pt x="502" y="86"/>
                  </a:lnTo>
                  <a:lnTo>
                    <a:pt x="521" y="95"/>
                  </a:lnTo>
                  <a:lnTo>
                    <a:pt x="533" y="104"/>
                  </a:lnTo>
                  <a:lnTo>
                    <a:pt x="550" y="107"/>
                  </a:lnTo>
                  <a:lnTo>
                    <a:pt x="559" y="114"/>
                  </a:lnTo>
                  <a:lnTo>
                    <a:pt x="567" y="100"/>
                  </a:lnTo>
                  <a:lnTo>
                    <a:pt x="595" y="111"/>
                  </a:lnTo>
                  <a:lnTo>
                    <a:pt x="643" y="114"/>
                  </a:lnTo>
                  <a:lnTo>
                    <a:pt x="683" y="107"/>
                  </a:lnTo>
                  <a:lnTo>
                    <a:pt x="701" y="97"/>
                  </a:lnTo>
                  <a:lnTo>
                    <a:pt x="710" y="91"/>
                  </a:lnTo>
                  <a:lnTo>
                    <a:pt x="722" y="82"/>
                  </a:lnTo>
                  <a:lnTo>
                    <a:pt x="744" y="88"/>
                  </a:lnTo>
                  <a:lnTo>
                    <a:pt x="762" y="86"/>
                  </a:lnTo>
                  <a:lnTo>
                    <a:pt x="782" y="68"/>
                  </a:lnTo>
                  <a:lnTo>
                    <a:pt x="810" y="49"/>
                  </a:lnTo>
                  <a:lnTo>
                    <a:pt x="813" y="37"/>
                  </a:lnTo>
                  <a:lnTo>
                    <a:pt x="815" y="23"/>
                  </a:lnTo>
                  <a:lnTo>
                    <a:pt x="830" y="19"/>
                  </a:lnTo>
                  <a:lnTo>
                    <a:pt x="846" y="23"/>
                  </a:lnTo>
                  <a:lnTo>
                    <a:pt x="872" y="23"/>
                  </a:lnTo>
                  <a:lnTo>
                    <a:pt x="880" y="12"/>
                  </a:lnTo>
                  <a:lnTo>
                    <a:pt x="892" y="0"/>
                  </a:lnTo>
                  <a:lnTo>
                    <a:pt x="904" y="4"/>
                  </a:lnTo>
                  <a:lnTo>
                    <a:pt x="911" y="16"/>
                  </a:lnTo>
                  <a:lnTo>
                    <a:pt x="946" y="23"/>
                  </a:lnTo>
                  <a:lnTo>
                    <a:pt x="966" y="75"/>
                  </a:lnTo>
                  <a:lnTo>
                    <a:pt x="1035" y="79"/>
                  </a:lnTo>
                  <a:lnTo>
                    <a:pt x="1056" y="107"/>
                  </a:lnTo>
                  <a:lnTo>
                    <a:pt x="1025" y="151"/>
                  </a:lnTo>
                  <a:lnTo>
                    <a:pt x="1042" y="163"/>
                  </a:lnTo>
                  <a:lnTo>
                    <a:pt x="1038" y="193"/>
                  </a:lnTo>
                  <a:lnTo>
                    <a:pt x="1062" y="203"/>
                  </a:lnTo>
                  <a:lnTo>
                    <a:pt x="1050" y="246"/>
                  </a:lnTo>
                  <a:lnTo>
                    <a:pt x="1069" y="246"/>
                  </a:lnTo>
                  <a:lnTo>
                    <a:pt x="1090" y="253"/>
                  </a:lnTo>
                  <a:lnTo>
                    <a:pt x="1086" y="267"/>
                  </a:lnTo>
                  <a:lnTo>
                    <a:pt x="1093" y="286"/>
                  </a:lnTo>
                  <a:lnTo>
                    <a:pt x="1112" y="305"/>
                  </a:lnTo>
                  <a:lnTo>
                    <a:pt x="1100" y="312"/>
                  </a:lnTo>
                  <a:lnTo>
                    <a:pt x="1085" y="316"/>
                  </a:lnTo>
                  <a:lnTo>
                    <a:pt x="1054" y="323"/>
                  </a:lnTo>
                  <a:lnTo>
                    <a:pt x="1042" y="330"/>
                  </a:lnTo>
                  <a:lnTo>
                    <a:pt x="1025" y="316"/>
                  </a:lnTo>
                  <a:lnTo>
                    <a:pt x="1025" y="326"/>
                  </a:lnTo>
                  <a:lnTo>
                    <a:pt x="1016" y="331"/>
                  </a:lnTo>
                  <a:lnTo>
                    <a:pt x="1001" y="335"/>
                  </a:lnTo>
                  <a:lnTo>
                    <a:pt x="989" y="319"/>
                  </a:lnTo>
                  <a:lnTo>
                    <a:pt x="970" y="330"/>
                  </a:lnTo>
                  <a:lnTo>
                    <a:pt x="976" y="342"/>
                  </a:lnTo>
                  <a:lnTo>
                    <a:pt x="959" y="342"/>
                  </a:lnTo>
                  <a:lnTo>
                    <a:pt x="935" y="342"/>
                  </a:lnTo>
                  <a:lnTo>
                    <a:pt x="927" y="356"/>
                  </a:lnTo>
                  <a:lnTo>
                    <a:pt x="915" y="352"/>
                  </a:lnTo>
                  <a:lnTo>
                    <a:pt x="903" y="356"/>
                  </a:lnTo>
                  <a:lnTo>
                    <a:pt x="903" y="365"/>
                  </a:lnTo>
                  <a:lnTo>
                    <a:pt x="884" y="386"/>
                  </a:lnTo>
                  <a:lnTo>
                    <a:pt x="858" y="409"/>
                  </a:lnTo>
                  <a:lnTo>
                    <a:pt x="818" y="412"/>
                  </a:lnTo>
                  <a:lnTo>
                    <a:pt x="815" y="424"/>
                  </a:lnTo>
                  <a:lnTo>
                    <a:pt x="813" y="431"/>
                  </a:lnTo>
                  <a:lnTo>
                    <a:pt x="791" y="431"/>
                  </a:lnTo>
                  <a:lnTo>
                    <a:pt x="768" y="438"/>
                  </a:lnTo>
                  <a:lnTo>
                    <a:pt x="750" y="431"/>
                  </a:lnTo>
                  <a:lnTo>
                    <a:pt x="741" y="424"/>
                  </a:lnTo>
                  <a:lnTo>
                    <a:pt x="729" y="438"/>
                  </a:lnTo>
                  <a:lnTo>
                    <a:pt x="701" y="452"/>
                  </a:lnTo>
                  <a:lnTo>
                    <a:pt x="667" y="452"/>
                  </a:lnTo>
                  <a:lnTo>
                    <a:pt x="648" y="445"/>
                  </a:lnTo>
                  <a:lnTo>
                    <a:pt x="633" y="461"/>
                  </a:lnTo>
                  <a:lnTo>
                    <a:pt x="636" y="489"/>
                  </a:lnTo>
                  <a:lnTo>
                    <a:pt x="617" y="524"/>
                  </a:lnTo>
                  <a:lnTo>
                    <a:pt x="602" y="531"/>
                  </a:lnTo>
                  <a:lnTo>
                    <a:pt x="590" y="508"/>
                  </a:lnTo>
                  <a:lnTo>
                    <a:pt x="583" y="498"/>
                  </a:lnTo>
                  <a:lnTo>
                    <a:pt x="590" y="480"/>
                  </a:lnTo>
                  <a:lnTo>
                    <a:pt x="595" y="472"/>
                  </a:lnTo>
                  <a:lnTo>
                    <a:pt x="590" y="465"/>
                  </a:lnTo>
                  <a:lnTo>
                    <a:pt x="581" y="465"/>
                  </a:lnTo>
                  <a:lnTo>
                    <a:pt x="571" y="480"/>
                  </a:lnTo>
                  <a:lnTo>
                    <a:pt x="552" y="498"/>
                  </a:lnTo>
                  <a:lnTo>
                    <a:pt x="533" y="491"/>
                  </a:lnTo>
                  <a:lnTo>
                    <a:pt x="509" y="489"/>
                  </a:lnTo>
                  <a:lnTo>
                    <a:pt x="481" y="528"/>
                  </a:lnTo>
                  <a:lnTo>
                    <a:pt x="473" y="535"/>
                  </a:lnTo>
                  <a:lnTo>
                    <a:pt x="469" y="545"/>
                  </a:lnTo>
                  <a:lnTo>
                    <a:pt x="428" y="558"/>
                  </a:lnTo>
                  <a:lnTo>
                    <a:pt x="420" y="558"/>
                  </a:lnTo>
                  <a:lnTo>
                    <a:pt x="349" y="535"/>
                  </a:lnTo>
                  <a:lnTo>
                    <a:pt x="327" y="531"/>
                  </a:lnTo>
                  <a:lnTo>
                    <a:pt x="303" y="524"/>
                  </a:lnTo>
                  <a:lnTo>
                    <a:pt x="277" y="521"/>
                  </a:lnTo>
                  <a:lnTo>
                    <a:pt x="272" y="538"/>
                  </a:lnTo>
                  <a:lnTo>
                    <a:pt x="268" y="561"/>
                  </a:lnTo>
                  <a:lnTo>
                    <a:pt x="265" y="568"/>
                  </a:lnTo>
                  <a:lnTo>
                    <a:pt x="246" y="573"/>
                  </a:lnTo>
                  <a:lnTo>
                    <a:pt x="244" y="573"/>
                  </a:lnTo>
                  <a:lnTo>
                    <a:pt x="222" y="598"/>
                  </a:lnTo>
                  <a:lnTo>
                    <a:pt x="210" y="598"/>
                  </a:lnTo>
                  <a:lnTo>
                    <a:pt x="203" y="580"/>
                  </a:lnTo>
                  <a:lnTo>
                    <a:pt x="194" y="577"/>
                  </a:lnTo>
                  <a:lnTo>
                    <a:pt x="184" y="568"/>
                  </a:lnTo>
                  <a:lnTo>
                    <a:pt x="181" y="554"/>
                  </a:lnTo>
                  <a:lnTo>
                    <a:pt x="155" y="550"/>
                  </a:lnTo>
                  <a:lnTo>
                    <a:pt x="143" y="545"/>
                  </a:lnTo>
                  <a:lnTo>
                    <a:pt x="139" y="538"/>
                  </a:lnTo>
                  <a:lnTo>
                    <a:pt x="124" y="538"/>
                  </a:lnTo>
                  <a:lnTo>
                    <a:pt x="112" y="524"/>
                  </a:lnTo>
                  <a:lnTo>
                    <a:pt x="108" y="517"/>
                  </a:lnTo>
                  <a:lnTo>
                    <a:pt x="96" y="524"/>
                  </a:lnTo>
                  <a:lnTo>
                    <a:pt x="84" y="521"/>
                  </a:lnTo>
                  <a:lnTo>
                    <a:pt x="77" y="517"/>
                  </a:lnTo>
                  <a:lnTo>
                    <a:pt x="81" y="505"/>
                  </a:lnTo>
                  <a:lnTo>
                    <a:pt x="62" y="491"/>
                  </a:lnTo>
                  <a:lnTo>
                    <a:pt x="65" y="480"/>
                  </a:lnTo>
                  <a:lnTo>
                    <a:pt x="72" y="475"/>
                  </a:lnTo>
                  <a:lnTo>
                    <a:pt x="53" y="461"/>
                  </a:lnTo>
                  <a:lnTo>
                    <a:pt x="7" y="442"/>
                  </a:lnTo>
                  <a:lnTo>
                    <a:pt x="14" y="423"/>
                  </a:lnTo>
                  <a:lnTo>
                    <a:pt x="28" y="423"/>
                  </a:lnTo>
                  <a:lnTo>
                    <a:pt x="35" y="435"/>
                  </a:lnTo>
                  <a:lnTo>
                    <a:pt x="31" y="416"/>
                  </a:lnTo>
                  <a:lnTo>
                    <a:pt x="41" y="400"/>
                  </a:lnTo>
                  <a:lnTo>
                    <a:pt x="48" y="382"/>
                  </a:lnTo>
                  <a:lnTo>
                    <a:pt x="31" y="368"/>
                  </a:lnTo>
                  <a:lnTo>
                    <a:pt x="19" y="356"/>
                  </a:lnTo>
                  <a:lnTo>
                    <a:pt x="19" y="342"/>
                  </a:lnTo>
                  <a:lnTo>
                    <a:pt x="7" y="342"/>
                  </a:lnTo>
                  <a:lnTo>
                    <a:pt x="0" y="338"/>
                  </a:lnTo>
                  <a:lnTo>
                    <a:pt x="4" y="309"/>
                  </a:lnTo>
                  <a:lnTo>
                    <a:pt x="26" y="267"/>
                  </a:lnTo>
                  <a:lnTo>
                    <a:pt x="28" y="267"/>
                  </a:lnTo>
                  <a:lnTo>
                    <a:pt x="48" y="267"/>
                  </a:lnTo>
                  <a:lnTo>
                    <a:pt x="62" y="274"/>
                  </a:lnTo>
                  <a:lnTo>
                    <a:pt x="72" y="274"/>
                  </a:lnTo>
                  <a:lnTo>
                    <a:pt x="72" y="260"/>
                  </a:lnTo>
                  <a:lnTo>
                    <a:pt x="90" y="256"/>
                  </a:lnTo>
                  <a:lnTo>
                    <a:pt x="124" y="256"/>
                  </a:lnTo>
                  <a:lnTo>
                    <a:pt x="150" y="253"/>
                  </a:lnTo>
                  <a:close/>
                </a:path>
              </a:pathLst>
            </a:custGeom>
            <a:solidFill>
              <a:srgbClr val="B6C8DD"/>
            </a:solidFill>
            <a:ln w="9525">
              <a:noFill/>
              <a:round/>
              <a:headEnd/>
              <a:tailEnd/>
            </a:ln>
          </p:spPr>
          <p:txBody>
            <a:bodyPr/>
            <a:lstStyle/>
            <a:p>
              <a:endParaRPr lang="pt-PT"/>
            </a:p>
          </p:txBody>
        </p:sp>
        <p:sp>
          <p:nvSpPr>
            <p:cNvPr id="25638" name="Freeform 7"/>
            <p:cNvSpPr>
              <a:spLocks/>
            </p:cNvSpPr>
            <p:nvPr/>
          </p:nvSpPr>
          <p:spPr bwMode="auto">
            <a:xfrm>
              <a:off x="2002" y="2812"/>
              <a:ext cx="352" cy="229"/>
            </a:xfrm>
            <a:custGeom>
              <a:avLst/>
              <a:gdLst>
                <a:gd name="T0" fmla="*/ 2 w 352"/>
                <a:gd name="T1" fmla="*/ 145 h 229"/>
                <a:gd name="T2" fmla="*/ 12 w 352"/>
                <a:gd name="T3" fmla="*/ 156 h 229"/>
                <a:gd name="T4" fmla="*/ 10 w 352"/>
                <a:gd name="T5" fmla="*/ 161 h 229"/>
                <a:gd name="T6" fmla="*/ 14 w 352"/>
                <a:gd name="T7" fmla="*/ 170 h 229"/>
                <a:gd name="T8" fmla="*/ 22 w 352"/>
                <a:gd name="T9" fmla="*/ 170 h 229"/>
                <a:gd name="T10" fmla="*/ 58 w 352"/>
                <a:gd name="T11" fmla="*/ 208 h 229"/>
                <a:gd name="T12" fmla="*/ 69 w 352"/>
                <a:gd name="T13" fmla="*/ 210 h 229"/>
                <a:gd name="T14" fmla="*/ 98 w 352"/>
                <a:gd name="T15" fmla="*/ 229 h 229"/>
                <a:gd name="T16" fmla="*/ 112 w 352"/>
                <a:gd name="T17" fmla="*/ 217 h 229"/>
                <a:gd name="T18" fmla="*/ 132 w 352"/>
                <a:gd name="T19" fmla="*/ 219 h 229"/>
                <a:gd name="T20" fmla="*/ 137 w 352"/>
                <a:gd name="T21" fmla="*/ 224 h 229"/>
                <a:gd name="T22" fmla="*/ 153 w 352"/>
                <a:gd name="T23" fmla="*/ 217 h 229"/>
                <a:gd name="T24" fmla="*/ 184 w 352"/>
                <a:gd name="T25" fmla="*/ 205 h 229"/>
                <a:gd name="T26" fmla="*/ 220 w 352"/>
                <a:gd name="T27" fmla="*/ 198 h 229"/>
                <a:gd name="T28" fmla="*/ 235 w 352"/>
                <a:gd name="T29" fmla="*/ 199 h 229"/>
                <a:gd name="T30" fmla="*/ 241 w 352"/>
                <a:gd name="T31" fmla="*/ 210 h 229"/>
                <a:gd name="T32" fmla="*/ 253 w 352"/>
                <a:gd name="T33" fmla="*/ 194 h 229"/>
                <a:gd name="T34" fmla="*/ 270 w 352"/>
                <a:gd name="T35" fmla="*/ 187 h 229"/>
                <a:gd name="T36" fmla="*/ 287 w 352"/>
                <a:gd name="T37" fmla="*/ 185 h 229"/>
                <a:gd name="T38" fmla="*/ 314 w 352"/>
                <a:gd name="T39" fmla="*/ 156 h 229"/>
                <a:gd name="T40" fmla="*/ 321 w 352"/>
                <a:gd name="T41" fmla="*/ 136 h 229"/>
                <a:gd name="T42" fmla="*/ 325 w 352"/>
                <a:gd name="T43" fmla="*/ 101 h 229"/>
                <a:gd name="T44" fmla="*/ 328 w 352"/>
                <a:gd name="T45" fmla="*/ 73 h 229"/>
                <a:gd name="T46" fmla="*/ 339 w 352"/>
                <a:gd name="T47" fmla="*/ 71 h 229"/>
                <a:gd name="T48" fmla="*/ 347 w 352"/>
                <a:gd name="T49" fmla="*/ 61 h 229"/>
                <a:gd name="T50" fmla="*/ 352 w 352"/>
                <a:gd name="T51" fmla="*/ 52 h 229"/>
                <a:gd name="T52" fmla="*/ 342 w 352"/>
                <a:gd name="T53" fmla="*/ 45 h 229"/>
                <a:gd name="T54" fmla="*/ 335 w 352"/>
                <a:gd name="T55" fmla="*/ 49 h 229"/>
                <a:gd name="T56" fmla="*/ 320 w 352"/>
                <a:gd name="T57" fmla="*/ 45 h 229"/>
                <a:gd name="T58" fmla="*/ 311 w 352"/>
                <a:gd name="T59" fmla="*/ 31 h 229"/>
                <a:gd name="T60" fmla="*/ 301 w 352"/>
                <a:gd name="T61" fmla="*/ 14 h 229"/>
                <a:gd name="T62" fmla="*/ 290 w 352"/>
                <a:gd name="T63" fmla="*/ 14 h 229"/>
                <a:gd name="T64" fmla="*/ 273 w 352"/>
                <a:gd name="T65" fmla="*/ 0 h 229"/>
                <a:gd name="T66" fmla="*/ 265 w 352"/>
                <a:gd name="T67" fmla="*/ 1 h 229"/>
                <a:gd name="T68" fmla="*/ 230 w 352"/>
                <a:gd name="T69" fmla="*/ 7 h 229"/>
                <a:gd name="T70" fmla="*/ 223 w 352"/>
                <a:gd name="T71" fmla="*/ 17 h 229"/>
                <a:gd name="T72" fmla="*/ 213 w 352"/>
                <a:gd name="T73" fmla="*/ 29 h 229"/>
                <a:gd name="T74" fmla="*/ 201 w 352"/>
                <a:gd name="T75" fmla="*/ 36 h 229"/>
                <a:gd name="T76" fmla="*/ 189 w 352"/>
                <a:gd name="T77" fmla="*/ 40 h 229"/>
                <a:gd name="T78" fmla="*/ 180 w 352"/>
                <a:gd name="T79" fmla="*/ 36 h 229"/>
                <a:gd name="T80" fmla="*/ 174 w 352"/>
                <a:gd name="T81" fmla="*/ 31 h 229"/>
                <a:gd name="T82" fmla="*/ 168 w 352"/>
                <a:gd name="T83" fmla="*/ 29 h 229"/>
                <a:gd name="T84" fmla="*/ 156 w 352"/>
                <a:gd name="T85" fmla="*/ 35 h 229"/>
                <a:gd name="T86" fmla="*/ 143 w 352"/>
                <a:gd name="T87" fmla="*/ 43 h 229"/>
                <a:gd name="T88" fmla="*/ 113 w 352"/>
                <a:gd name="T89" fmla="*/ 57 h 229"/>
                <a:gd name="T90" fmla="*/ 100 w 352"/>
                <a:gd name="T91" fmla="*/ 59 h 229"/>
                <a:gd name="T92" fmla="*/ 69 w 352"/>
                <a:gd name="T93" fmla="*/ 57 h 229"/>
                <a:gd name="T94" fmla="*/ 65 w 352"/>
                <a:gd name="T95" fmla="*/ 56 h 229"/>
                <a:gd name="T96" fmla="*/ 57 w 352"/>
                <a:gd name="T97" fmla="*/ 42 h 229"/>
                <a:gd name="T98" fmla="*/ 46 w 352"/>
                <a:gd name="T99" fmla="*/ 35 h 229"/>
                <a:gd name="T100" fmla="*/ 43 w 352"/>
                <a:gd name="T101" fmla="*/ 40 h 229"/>
                <a:gd name="T102" fmla="*/ 41 w 352"/>
                <a:gd name="T103" fmla="*/ 52 h 229"/>
                <a:gd name="T104" fmla="*/ 36 w 352"/>
                <a:gd name="T105" fmla="*/ 66 h 229"/>
                <a:gd name="T106" fmla="*/ 24 w 352"/>
                <a:gd name="T107" fmla="*/ 66 h 229"/>
                <a:gd name="T108" fmla="*/ 21 w 352"/>
                <a:gd name="T109" fmla="*/ 70 h 229"/>
                <a:gd name="T110" fmla="*/ 27 w 352"/>
                <a:gd name="T111" fmla="*/ 84 h 229"/>
                <a:gd name="T112" fmla="*/ 26 w 352"/>
                <a:gd name="T113" fmla="*/ 98 h 229"/>
                <a:gd name="T114" fmla="*/ 17 w 352"/>
                <a:gd name="T115" fmla="*/ 110 h 229"/>
                <a:gd name="T116" fmla="*/ 12 w 352"/>
                <a:gd name="T117" fmla="*/ 115 h 229"/>
                <a:gd name="T118" fmla="*/ 3 w 352"/>
                <a:gd name="T119" fmla="*/ 120 h 229"/>
                <a:gd name="T120" fmla="*/ 0 w 352"/>
                <a:gd name="T121" fmla="*/ 131 h 229"/>
                <a:gd name="T122" fmla="*/ 2 w 352"/>
                <a:gd name="T123" fmla="*/ 145 h 229"/>
                <a:gd name="T124" fmla="*/ 2 w 352"/>
                <a:gd name="T125" fmla="*/ 145 h 2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2"/>
                <a:gd name="T190" fmla="*/ 0 h 229"/>
                <a:gd name="T191" fmla="*/ 352 w 352"/>
                <a:gd name="T192" fmla="*/ 229 h 2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2" h="229">
                  <a:moveTo>
                    <a:pt x="2" y="145"/>
                  </a:moveTo>
                  <a:lnTo>
                    <a:pt x="12" y="156"/>
                  </a:lnTo>
                  <a:lnTo>
                    <a:pt x="10" y="161"/>
                  </a:lnTo>
                  <a:lnTo>
                    <a:pt x="14" y="170"/>
                  </a:lnTo>
                  <a:lnTo>
                    <a:pt x="22" y="170"/>
                  </a:lnTo>
                  <a:lnTo>
                    <a:pt x="58" y="208"/>
                  </a:lnTo>
                  <a:lnTo>
                    <a:pt x="69" y="210"/>
                  </a:lnTo>
                  <a:lnTo>
                    <a:pt x="98" y="229"/>
                  </a:lnTo>
                  <a:lnTo>
                    <a:pt x="112" y="217"/>
                  </a:lnTo>
                  <a:lnTo>
                    <a:pt x="132" y="219"/>
                  </a:lnTo>
                  <a:lnTo>
                    <a:pt x="137" y="224"/>
                  </a:lnTo>
                  <a:lnTo>
                    <a:pt x="153" y="217"/>
                  </a:lnTo>
                  <a:lnTo>
                    <a:pt x="184" y="205"/>
                  </a:lnTo>
                  <a:lnTo>
                    <a:pt x="220" y="198"/>
                  </a:lnTo>
                  <a:lnTo>
                    <a:pt x="235" y="199"/>
                  </a:lnTo>
                  <a:lnTo>
                    <a:pt x="241" y="210"/>
                  </a:lnTo>
                  <a:lnTo>
                    <a:pt x="253" y="194"/>
                  </a:lnTo>
                  <a:lnTo>
                    <a:pt x="270" y="187"/>
                  </a:lnTo>
                  <a:lnTo>
                    <a:pt x="287" y="185"/>
                  </a:lnTo>
                  <a:lnTo>
                    <a:pt x="314" y="156"/>
                  </a:lnTo>
                  <a:lnTo>
                    <a:pt x="321" y="136"/>
                  </a:lnTo>
                  <a:lnTo>
                    <a:pt x="325" y="101"/>
                  </a:lnTo>
                  <a:lnTo>
                    <a:pt x="328" y="73"/>
                  </a:lnTo>
                  <a:lnTo>
                    <a:pt x="339" y="71"/>
                  </a:lnTo>
                  <a:lnTo>
                    <a:pt x="347" y="61"/>
                  </a:lnTo>
                  <a:lnTo>
                    <a:pt x="352" y="52"/>
                  </a:lnTo>
                  <a:lnTo>
                    <a:pt x="342" y="45"/>
                  </a:lnTo>
                  <a:lnTo>
                    <a:pt x="335" y="49"/>
                  </a:lnTo>
                  <a:lnTo>
                    <a:pt x="320" y="45"/>
                  </a:lnTo>
                  <a:lnTo>
                    <a:pt x="311" y="31"/>
                  </a:lnTo>
                  <a:lnTo>
                    <a:pt x="301" y="14"/>
                  </a:lnTo>
                  <a:lnTo>
                    <a:pt x="290" y="14"/>
                  </a:lnTo>
                  <a:lnTo>
                    <a:pt x="273" y="0"/>
                  </a:lnTo>
                  <a:lnTo>
                    <a:pt x="265" y="1"/>
                  </a:lnTo>
                  <a:lnTo>
                    <a:pt x="230" y="7"/>
                  </a:lnTo>
                  <a:lnTo>
                    <a:pt x="223" y="17"/>
                  </a:lnTo>
                  <a:lnTo>
                    <a:pt x="213" y="29"/>
                  </a:lnTo>
                  <a:lnTo>
                    <a:pt x="201" y="36"/>
                  </a:lnTo>
                  <a:lnTo>
                    <a:pt x="189" y="40"/>
                  </a:lnTo>
                  <a:lnTo>
                    <a:pt x="180" y="36"/>
                  </a:lnTo>
                  <a:lnTo>
                    <a:pt x="174" y="31"/>
                  </a:lnTo>
                  <a:lnTo>
                    <a:pt x="168" y="29"/>
                  </a:lnTo>
                  <a:lnTo>
                    <a:pt x="156" y="35"/>
                  </a:lnTo>
                  <a:lnTo>
                    <a:pt x="143" y="43"/>
                  </a:lnTo>
                  <a:lnTo>
                    <a:pt x="113" y="57"/>
                  </a:lnTo>
                  <a:lnTo>
                    <a:pt x="100" y="59"/>
                  </a:lnTo>
                  <a:lnTo>
                    <a:pt x="69" y="57"/>
                  </a:lnTo>
                  <a:lnTo>
                    <a:pt x="65" y="56"/>
                  </a:lnTo>
                  <a:lnTo>
                    <a:pt x="57" y="42"/>
                  </a:lnTo>
                  <a:lnTo>
                    <a:pt x="46" y="35"/>
                  </a:lnTo>
                  <a:lnTo>
                    <a:pt x="43" y="40"/>
                  </a:lnTo>
                  <a:lnTo>
                    <a:pt x="41" y="52"/>
                  </a:lnTo>
                  <a:lnTo>
                    <a:pt x="36" y="66"/>
                  </a:lnTo>
                  <a:lnTo>
                    <a:pt x="24" y="66"/>
                  </a:lnTo>
                  <a:lnTo>
                    <a:pt x="21" y="70"/>
                  </a:lnTo>
                  <a:lnTo>
                    <a:pt x="27" y="84"/>
                  </a:lnTo>
                  <a:lnTo>
                    <a:pt x="26" y="98"/>
                  </a:lnTo>
                  <a:lnTo>
                    <a:pt x="17" y="110"/>
                  </a:lnTo>
                  <a:lnTo>
                    <a:pt x="12" y="115"/>
                  </a:lnTo>
                  <a:lnTo>
                    <a:pt x="3" y="120"/>
                  </a:lnTo>
                  <a:lnTo>
                    <a:pt x="0" y="131"/>
                  </a:lnTo>
                  <a:lnTo>
                    <a:pt x="2" y="145"/>
                  </a:lnTo>
                  <a:close/>
                </a:path>
              </a:pathLst>
            </a:custGeom>
            <a:noFill/>
            <a:ln w="11113">
              <a:solidFill>
                <a:srgbClr val="FFFFFF"/>
              </a:solidFill>
              <a:round/>
              <a:headEnd/>
              <a:tailEnd/>
            </a:ln>
          </p:spPr>
          <p:txBody>
            <a:bodyPr/>
            <a:lstStyle/>
            <a:p>
              <a:endParaRPr lang="pt-PT"/>
            </a:p>
          </p:txBody>
        </p:sp>
        <p:sp>
          <p:nvSpPr>
            <p:cNvPr id="25639" name="Freeform 8"/>
            <p:cNvSpPr>
              <a:spLocks/>
            </p:cNvSpPr>
            <p:nvPr/>
          </p:nvSpPr>
          <p:spPr bwMode="auto">
            <a:xfrm>
              <a:off x="2229" y="2175"/>
              <a:ext cx="259" cy="226"/>
            </a:xfrm>
            <a:custGeom>
              <a:avLst/>
              <a:gdLst>
                <a:gd name="T0" fmla="*/ 0 w 259"/>
                <a:gd name="T1" fmla="*/ 46 h 226"/>
                <a:gd name="T2" fmla="*/ 8 w 259"/>
                <a:gd name="T3" fmla="*/ 100 h 226"/>
                <a:gd name="T4" fmla="*/ 27 w 259"/>
                <a:gd name="T5" fmla="*/ 123 h 226"/>
                <a:gd name="T6" fmla="*/ 55 w 259"/>
                <a:gd name="T7" fmla="*/ 135 h 226"/>
                <a:gd name="T8" fmla="*/ 72 w 259"/>
                <a:gd name="T9" fmla="*/ 130 h 226"/>
                <a:gd name="T10" fmla="*/ 91 w 259"/>
                <a:gd name="T11" fmla="*/ 153 h 226"/>
                <a:gd name="T12" fmla="*/ 101 w 259"/>
                <a:gd name="T13" fmla="*/ 200 h 226"/>
                <a:gd name="T14" fmla="*/ 124 w 259"/>
                <a:gd name="T15" fmla="*/ 226 h 226"/>
                <a:gd name="T16" fmla="*/ 167 w 259"/>
                <a:gd name="T17" fmla="*/ 218 h 226"/>
                <a:gd name="T18" fmla="*/ 225 w 259"/>
                <a:gd name="T19" fmla="*/ 179 h 226"/>
                <a:gd name="T20" fmla="*/ 216 w 259"/>
                <a:gd name="T21" fmla="*/ 151 h 226"/>
                <a:gd name="T22" fmla="*/ 230 w 259"/>
                <a:gd name="T23" fmla="*/ 119 h 226"/>
                <a:gd name="T24" fmla="*/ 251 w 259"/>
                <a:gd name="T25" fmla="*/ 102 h 226"/>
                <a:gd name="T26" fmla="*/ 259 w 259"/>
                <a:gd name="T27" fmla="*/ 63 h 226"/>
                <a:gd name="T28" fmla="*/ 225 w 259"/>
                <a:gd name="T29" fmla="*/ 0 h 226"/>
                <a:gd name="T30" fmla="*/ 77 w 259"/>
                <a:gd name="T31" fmla="*/ 0 h 226"/>
                <a:gd name="T32" fmla="*/ 14 w 259"/>
                <a:gd name="T33" fmla="*/ 6 h 226"/>
                <a:gd name="T34" fmla="*/ 0 w 259"/>
                <a:gd name="T35" fmla="*/ 46 h 226"/>
                <a:gd name="T36" fmla="*/ 0 w 259"/>
                <a:gd name="T37" fmla="*/ 46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9"/>
                <a:gd name="T58" fmla="*/ 0 h 226"/>
                <a:gd name="T59" fmla="*/ 259 w 259"/>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9" h="226">
                  <a:moveTo>
                    <a:pt x="0" y="46"/>
                  </a:moveTo>
                  <a:lnTo>
                    <a:pt x="8" y="100"/>
                  </a:lnTo>
                  <a:lnTo>
                    <a:pt x="27" y="123"/>
                  </a:lnTo>
                  <a:lnTo>
                    <a:pt x="55" y="135"/>
                  </a:lnTo>
                  <a:lnTo>
                    <a:pt x="72" y="130"/>
                  </a:lnTo>
                  <a:lnTo>
                    <a:pt x="91" y="153"/>
                  </a:lnTo>
                  <a:lnTo>
                    <a:pt x="101" y="200"/>
                  </a:lnTo>
                  <a:lnTo>
                    <a:pt x="124" y="226"/>
                  </a:lnTo>
                  <a:lnTo>
                    <a:pt x="167" y="218"/>
                  </a:lnTo>
                  <a:lnTo>
                    <a:pt x="225" y="179"/>
                  </a:lnTo>
                  <a:lnTo>
                    <a:pt x="216" y="151"/>
                  </a:lnTo>
                  <a:lnTo>
                    <a:pt x="230" y="119"/>
                  </a:lnTo>
                  <a:lnTo>
                    <a:pt x="251" y="102"/>
                  </a:lnTo>
                  <a:lnTo>
                    <a:pt x="259" y="63"/>
                  </a:lnTo>
                  <a:lnTo>
                    <a:pt x="225" y="0"/>
                  </a:lnTo>
                  <a:lnTo>
                    <a:pt x="77" y="0"/>
                  </a:lnTo>
                  <a:lnTo>
                    <a:pt x="14" y="6"/>
                  </a:lnTo>
                  <a:lnTo>
                    <a:pt x="0" y="46"/>
                  </a:lnTo>
                  <a:close/>
                </a:path>
              </a:pathLst>
            </a:custGeom>
            <a:noFill/>
            <a:ln w="11113">
              <a:solidFill>
                <a:srgbClr val="FFFFFF"/>
              </a:solidFill>
              <a:round/>
              <a:headEnd/>
              <a:tailEnd/>
            </a:ln>
          </p:spPr>
          <p:txBody>
            <a:bodyPr/>
            <a:lstStyle/>
            <a:p>
              <a:endParaRPr lang="pt-PT"/>
            </a:p>
          </p:txBody>
        </p:sp>
        <p:sp>
          <p:nvSpPr>
            <p:cNvPr id="25640" name="Freeform 9"/>
            <p:cNvSpPr>
              <a:spLocks/>
            </p:cNvSpPr>
            <p:nvPr/>
          </p:nvSpPr>
          <p:spPr bwMode="auto">
            <a:xfrm>
              <a:off x="2229" y="2175"/>
              <a:ext cx="259" cy="226"/>
            </a:xfrm>
            <a:custGeom>
              <a:avLst/>
              <a:gdLst>
                <a:gd name="T0" fmla="*/ 0 w 259"/>
                <a:gd name="T1" fmla="*/ 46 h 226"/>
                <a:gd name="T2" fmla="*/ 8 w 259"/>
                <a:gd name="T3" fmla="*/ 100 h 226"/>
                <a:gd name="T4" fmla="*/ 27 w 259"/>
                <a:gd name="T5" fmla="*/ 123 h 226"/>
                <a:gd name="T6" fmla="*/ 55 w 259"/>
                <a:gd name="T7" fmla="*/ 135 h 226"/>
                <a:gd name="T8" fmla="*/ 72 w 259"/>
                <a:gd name="T9" fmla="*/ 130 h 226"/>
                <a:gd name="T10" fmla="*/ 91 w 259"/>
                <a:gd name="T11" fmla="*/ 153 h 226"/>
                <a:gd name="T12" fmla="*/ 101 w 259"/>
                <a:gd name="T13" fmla="*/ 200 h 226"/>
                <a:gd name="T14" fmla="*/ 124 w 259"/>
                <a:gd name="T15" fmla="*/ 226 h 226"/>
                <a:gd name="T16" fmla="*/ 167 w 259"/>
                <a:gd name="T17" fmla="*/ 218 h 226"/>
                <a:gd name="T18" fmla="*/ 225 w 259"/>
                <a:gd name="T19" fmla="*/ 179 h 226"/>
                <a:gd name="T20" fmla="*/ 216 w 259"/>
                <a:gd name="T21" fmla="*/ 151 h 226"/>
                <a:gd name="T22" fmla="*/ 230 w 259"/>
                <a:gd name="T23" fmla="*/ 119 h 226"/>
                <a:gd name="T24" fmla="*/ 251 w 259"/>
                <a:gd name="T25" fmla="*/ 102 h 226"/>
                <a:gd name="T26" fmla="*/ 259 w 259"/>
                <a:gd name="T27" fmla="*/ 63 h 226"/>
                <a:gd name="T28" fmla="*/ 225 w 259"/>
                <a:gd name="T29" fmla="*/ 0 h 226"/>
                <a:gd name="T30" fmla="*/ 77 w 259"/>
                <a:gd name="T31" fmla="*/ 0 h 226"/>
                <a:gd name="T32" fmla="*/ 14 w 259"/>
                <a:gd name="T33" fmla="*/ 6 h 226"/>
                <a:gd name="T34" fmla="*/ 0 w 259"/>
                <a:gd name="T35" fmla="*/ 46 h 226"/>
                <a:gd name="T36" fmla="*/ 0 w 259"/>
                <a:gd name="T37" fmla="*/ 46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9"/>
                <a:gd name="T58" fmla="*/ 0 h 226"/>
                <a:gd name="T59" fmla="*/ 259 w 259"/>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9" h="226">
                  <a:moveTo>
                    <a:pt x="0" y="46"/>
                  </a:moveTo>
                  <a:lnTo>
                    <a:pt x="8" y="100"/>
                  </a:lnTo>
                  <a:lnTo>
                    <a:pt x="27" y="123"/>
                  </a:lnTo>
                  <a:lnTo>
                    <a:pt x="55" y="135"/>
                  </a:lnTo>
                  <a:lnTo>
                    <a:pt x="72" y="130"/>
                  </a:lnTo>
                  <a:lnTo>
                    <a:pt x="91" y="153"/>
                  </a:lnTo>
                  <a:lnTo>
                    <a:pt x="101" y="200"/>
                  </a:lnTo>
                  <a:lnTo>
                    <a:pt x="124" y="226"/>
                  </a:lnTo>
                  <a:lnTo>
                    <a:pt x="167" y="218"/>
                  </a:lnTo>
                  <a:lnTo>
                    <a:pt x="225" y="179"/>
                  </a:lnTo>
                  <a:lnTo>
                    <a:pt x="216" y="151"/>
                  </a:lnTo>
                  <a:lnTo>
                    <a:pt x="230" y="119"/>
                  </a:lnTo>
                  <a:lnTo>
                    <a:pt x="251" y="102"/>
                  </a:lnTo>
                  <a:lnTo>
                    <a:pt x="259" y="63"/>
                  </a:lnTo>
                  <a:lnTo>
                    <a:pt x="225" y="0"/>
                  </a:lnTo>
                  <a:lnTo>
                    <a:pt x="77" y="0"/>
                  </a:lnTo>
                  <a:lnTo>
                    <a:pt x="14" y="6"/>
                  </a:lnTo>
                  <a:lnTo>
                    <a:pt x="0" y="46"/>
                  </a:lnTo>
                  <a:close/>
                </a:path>
              </a:pathLst>
            </a:custGeom>
            <a:solidFill>
              <a:srgbClr val="ECF0F6"/>
            </a:solidFill>
            <a:ln w="9525">
              <a:noFill/>
              <a:round/>
              <a:headEnd/>
              <a:tailEnd/>
            </a:ln>
          </p:spPr>
          <p:txBody>
            <a:bodyPr/>
            <a:lstStyle/>
            <a:p>
              <a:endParaRPr lang="pt-PT"/>
            </a:p>
          </p:txBody>
        </p:sp>
        <p:sp>
          <p:nvSpPr>
            <p:cNvPr id="25641" name="Freeform 10"/>
            <p:cNvSpPr>
              <a:spLocks/>
            </p:cNvSpPr>
            <p:nvPr/>
          </p:nvSpPr>
          <p:spPr bwMode="auto">
            <a:xfrm>
              <a:off x="2239" y="2817"/>
              <a:ext cx="463" cy="382"/>
            </a:xfrm>
            <a:custGeom>
              <a:avLst/>
              <a:gdLst>
                <a:gd name="T0" fmla="*/ 442 w 463"/>
                <a:gd name="T1" fmla="*/ 217 h 382"/>
                <a:gd name="T2" fmla="*/ 397 w 463"/>
                <a:gd name="T3" fmla="*/ 222 h 382"/>
                <a:gd name="T4" fmla="*/ 382 w 463"/>
                <a:gd name="T5" fmla="*/ 205 h 382"/>
                <a:gd name="T6" fmla="*/ 371 w 463"/>
                <a:gd name="T7" fmla="*/ 166 h 382"/>
                <a:gd name="T8" fmla="*/ 366 w 463"/>
                <a:gd name="T9" fmla="*/ 121 h 382"/>
                <a:gd name="T10" fmla="*/ 346 w 463"/>
                <a:gd name="T11" fmla="*/ 86 h 382"/>
                <a:gd name="T12" fmla="*/ 340 w 463"/>
                <a:gd name="T13" fmla="*/ 58 h 382"/>
                <a:gd name="T14" fmla="*/ 316 w 463"/>
                <a:gd name="T15" fmla="*/ 30 h 382"/>
                <a:gd name="T16" fmla="*/ 301 w 463"/>
                <a:gd name="T17" fmla="*/ 7 h 382"/>
                <a:gd name="T18" fmla="*/ 285 w 463"/>
                <a:gd name="T19" fmla="*/ 7 h 382"/>
                <a:gd name="T20" fmla="*/ 249 w 463"/>
                <a:gd name="T21" fmla="*/ 17 h 382"/>
                <a:gd name="T22" fmla="*/ 229 w 463"/>
                <a:gd name="T23" fmla="*/ 35 h 382"/>
                <a:gd name="T24" fmla="*/ 208 w 463"/>
                <a:gd name="T25" fmla="*/ 23 h 382"/>
                <a:gd name="T26" fmla="*/ 184 w 463"/>
                <a:gd name="T27" fmla="*/ 17 h 382"/>
                <a:gd name="T28" fmla="*/ 158 w 463"/>
                <a:gd name="T29" fmla="*/ 30 h 382"/>
                <a:gd name="T30" fmla="*/ 138 w 463"/>
                <a:gd name="T31" fmla="*/ 17 h 382"/>
                <a:gd name="T32" fmla="*/ 117 w 463"/>
                <a:gd name="T33" fmla="*/ 30 h 382"/>
                <a:gd name="T34" fmla="*/ 107 w 463"/>
                <a:gd name="T35" fmla="*/ 35 h 382"/>
                <a:gd name="T36" fmla="*/ 102 w 463"/>
                <a:gd name="T37" fmla="*/ 45 h 382"/>
                <a:gd name="T38" fmla="*/ 88 w 463"/>
                <a:gd name="T39" fmla="*/ 58 h 382"/>
                <a:gd name="T40" fmla="*/ 77 w 463"/>
                <a:gd name="T41" fmla="*/ 126 h 382"/>
                <a:gd name="T42" fmla="*/ 52 w 463"/>
                <a:gd name="T43" fmla="*/ 166 h 382"/>
                <a:gd name="T44" fmla="*/ 16 w 463"/>
                <a:gd name="T45" fmla="*/ 182 h 382"/>
                <a:gd name="T46" fmla="*/ 0 w 463"/>
                <a:gd name="T47" fmla="*/ 198 h 382"/>
                <a:gd name="T48" fmla="*/ 4 w 463"/>
                <a:gd name="T49" fmla="*/ 207 h 382"/>
                <a:gd name="T50" fmla="*/ 16 w 463"/>
                <a:gd name="T51" fmla="*/ 222 h 382"/>
                <a:gd name="T52" fmla="*/ 24 w 463"/>
                <a:gd name="T53" fmla="*/ 249 h 382"/>
                <a:gd name="T54" fmla="*/ 50 w 463"/>
                <a:gd name="T55" fmla="*/ 277 h 382"/>
                <a:gd name="T56" fmla="*/ 57 w 463"/>
                <a:gd name="T57" fmla="*/ 308 h 382"/>
                <a:gd name="T58" fmla="*/ 62 w 463"/>
                <a:gd name="T59" fmla="*/ 308 h 382"/>
                <a:gd name="T60" fmla="*/ 72 w 463"/>
                <a:gd name="T61" fmla="*/ 303 h 382"/>
                <a:gd name="T62" fmla="*/ 90 w 463"/>
                <a:gd name="T63" fmla="*/ 303 h 382"/>
                <a:gd name="T64" fmla="*/ 107 w 463"/>
                <a:gd name="T65" fmla="*/ 329 h 382"/>
                <a:gd name="T66" fmla="*/ 105 w 463"/>
                <a:gd name="T67" fmla="*/ 352 h 382"/>
                <a:gd name="T68" fmla="*/ 105 w 463"/>
                <a:gd name="T69" fmla="*/ 359 h 382"/>
                <a:gd name="T70" fmla="*/ 132 w 463"/>
                <a:gd name="T71" fmla="*/ 371 h 382"/>
                <a:gd name="T72" fmla="*/ 200 w 463"/>
                <a:gd name="T73" fmla="*/ 382 h 382"/>
                <a:gd name="T74" fmla="*/ 255 w 463"/>
                <a:gd name="T75" fmla="*/ 377 h 382"/>
                <a:gd name="T76" fmla="*/ 311 w 463"/>
                <a:gd name="T77" fmla="*/ 342 h 382"/>
                <a:gd name="T78" fmla="*/ 351 w 463"/>
                <a:gd name="T79" fmla="*/ 331 h 382"/>
                <a:gd name="T80" fmla="*/ 392 w 463"/>
                <a:gd name="T81" fmla="*/ 336 h 382"/>
                <a:gd name="T82" fmla="*/ 413 w 463"/>
                <a:gd name="T83" fmla="*/ 336 h 382"/>
                <a:gd name="T84" fmla="*/ 418 w 463"/>
                <a:gd name="T85" fmla="*/ 268 h 382"/>
                <a:gd name="T86" fmla="*/ 433 w 463"/>
                <a:gd name="T87" fmla="*/ 250 h 382"/>
                <a:gd name="T88" fmla="*/ 447 w 463"/>
                <a:gd name="T89" fmla="*/ 250 h 382"/>
                <a:gd name="T90" fmla="*/ 452 w 463"/>
                <a:gd name="T91" fmla="*/ 240 h 382"/>
                <a:gd name="T92" fmla="*/ 463 w 463"/>
                <a:gd name="T93" fmla="*/ 228 h 3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63"/>
                <a:gd name="T142" fmla="*/ 0 h 382"/>
                <a:gd name="T143" fmla="*/ 463 w 463"/>
                <a:gd name="T144" fmla="*/ 382 h 3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63" h="382">
                  <a:moveTo>
                    <a:pt x="452" y="222"/>
                  </a:moveTo>
                  <a:lnTo>
                    <a:pt x="442" y="217"/>
                  </a:lnTo>
                  <a:lnTo>
                    <a:pt x="428" y="222"/>
                  </a:lnTo>
                  <a:lnTo>
                    <a:pt x="397" y="222"/>
                  </a:lnTo>
                  <a:lnTo>
                    <a:pt x="387" y="217"/>
                  </a:lnTo>
                  <a:lnTo>
                    <a:pt x="382" y="205"/>
                  </a:lnTo>
                  <a:lnTo>
                    <a:pt x="382" y="177"/>
                  </a:lnTo>
                  <a:lnTo>
                    <a:pt x="371" y="166"/>
                  </a:lnTo>
                  <a:lnTo>
                    <a:pt x="366" y="159"/>
                  </a:lnTo>
                  <a:lnTo>
                    <a:pt x="366" y="121"/>
                  </a:lnTo>
                  <a:lnTo>
                    <a:pt x="361" y="98"/>
                  </a:lnTo>
                  <a:lnTo>
                    <a:pt x="346" y="86"/>
                  </a:lnTo>
                  <a:lnTo>
                    <a:pt x="340" y="68"/>
                  </a:lnTo>
                  <a:lnTo>
                    <a:pt x="340" y="58"/>
                  </a:lnTo>
                  <a:lnTo>
                    <a:pt x="320" y="40"/>
                  </a:lnTo>
                  <a:lnTo>
                    <a:pt x="316" y="30"/>
                  </a:lnTo>
                  <a:lnTo>
                    <a:pt x="306" y="12"/>
                  </a:lnTo>
                  <a:lnTo>
                    <a:pt x="301" y="7"/>
                  </a:lnTo>
                  <a:lnTo>
                    <a:pt x="296" y="0"/>
                  </a:lnTo>
                  <a:lnTo>
                    <a:pt x="285" y="7"/>
                  </a:lnTo>
                  <a:lnTo>
                    <a:pt x="275" y="17"/>
                  </a:lnTo>
                  <a:lnTo>
                    <a:pt x="249" y="17"/>
                  </a:lnTo>
                  <a:lnTo>
                    <a:pt x="244" y="30"/>
                  </a:lnTo>
                  <a:lnTo>
                    <a:pt x="229" y="35"/>
                  </a:lnTo>
                  <a:lnTo>
                    <a:pt x="218" y="30"/>
                  </a:lnTo>
                  <a:lnTo>
                    <a:pt x="208" y="23"/>
                  </a:lnTo>
                  <a:lnTo>
                    <a:pt x="200" y="17"/>
                  </a:lnTo>
                  <a:lnTo>
                    <a:pt x="184" y="17"/>
                  </a:lnTo>
                  <a:lnTo>
                    <a:pt x="174" y="23"/>
                  </a:lnTo>
                  <a:lnTo>
                    <a:pt x="158" y="30"/>
                  </a:lnTo>
                  <a:lnTo>
                    <a:pt x="153" y="23"/>
                  </a:lnTo>
                  <a:lnTo>
                    <a:pt x="138" y="17"/>
                  </a:lnTo>
                  <a:lnTo>
                    <a:pt x="127" y="23"/>
                  </a:lnTo>
                  <a:lnTo>
                    <a:pt x="117" y="30"/>
                  </a:lnTo>
                  <a:lnTo>
                    <a:pt x="112" y="30"/>
                  </a:lnTo>
                  <a:lnTo>
                    <a:pt x="107" y="35"/>
                  </a:lnTo>
                  <a:lnTo>
                    <a:pt x="112" y="35"/>
                  </a:lnTo>
                  <a:lnTo>
                    <a:pt x="102" y="45"/>
                  </a:lnTo>
                  <a:lnTo>
                    <a:pt x="96" y="52"/>
                  </a:lnTo>
                  <a:lnTo>
                    <a:pt x="88" y="58"/>
                  </a:lnTo>
                  <a:lnTo>
                    <a:pt x="83" y="114"/>
                  </a:lnTo>
                  <a:lnTo>
                    <a:pt x="77" y="126"/>
                  </a:lnTo>
                  <a:lnTo>
                    <a:pt x="67" y="149"/>
                  </a:lnTo>
                  <a:lnTo>
                    <a:pt x="52" y="166"/>
                  </a:lnTo>
                  <a:lnTo>
                    <a:pt x="41" y="177"/>
                  </a:lnTo>
                  <a:lnTo>
                    <a:pt x="16" y="182"/>
                  </a:lnTo>
                  <a:lnTo>
                    <a:pt x="0" y="194"/>
                  </a:lnTo>
                  <a:lnTo>
                    <a:pt x="0" y="198"/>
                  </a:lnTo>
                  <a:lnTo>
                    <a:pt x="4" y="201"/>
                  </a:lnTo>
                  <a:lnTo>
                    <a:pt x="4" y="207"/>
                  </a:lnTo>
                  <a:lnTo>
                    <a:pt x="9" y="208"/>
                  </a:lnTo>
                  <a:lnTo>
                    <a:pt x="16" y="222"/>
                  </a:lnTo>
                  <a:lnTo>
                    <a:pt x="17" y="242"/>
                  </a:lnTo>
                  <a:lnTo>
                    <a:pt x="24" y="249"/>
                  </a:lnTo>
                  <a:lnTo>
                    <a:pt x="40" y="249"/>
                  </a:lnTo>
                  <a:lnTo>
                    <a:pt x="50" y="277"/>
                  </a:lnTo>
                  <a:lnTo>
                    <a:pt x="50" y="296"/>
                  </a:lnTo>
                  <a:lnTo>
                    <a:pt x="57" y="308"/>
                  </a:lnTo>
                  <a:lnTo>
                    <a:pt x="62" y="308"/>
                  </a:lnTo>
                  <a:lnTo>
                    <a:pt x="72" y="303"/>
                  </a:lnTo>
                  <a:lnTo>
                    <a:pt x="81" y="296"/>
                  </a:lnTo>
                  <a:lnTo>
                    <a:pt x="90" y="303"/>
                  </a:lnTo>
                  <a:lnTo>
                    <a:pt x="91" y="321"/>
                  </a:lnTo>
                  <a:lnTo>
                    <a:pt x="107" y="329"/>
                  </a:lnTo>
                  <a:lnTo>
                    <a:pt x="105" y="347"/>
                  </a:lnTo>
                  <a:lnTo>
                    <a:pt x="105" y="352"/>
                  </a:lnTo>
                  <a:lnTo>
                    <a:pt x="108" y="354"/>
                  </a:lnTo>
                  <a:lnTo>
                    <a:pt x="105" y="359"/>
                  </a:lnTo>
                  <a:lnTo>
                    <a:pt x="117" y="359"/>
                  </a:lnTo>
                  <a:lnTo>
                    <a:pt x="132" y="371"/>
                  </a:lnTo>
                  <a:lnTo>
                    <a:pt x="169" y="382"/>
                  </a:lnTo>
                  <a:lnTo>
                    <a:pt x="200" y="382"/>
                  </a:lnTo>
                  <a:lnTo>
                    <a:pt x="213" y="377"/>
                  </a:lnTo>
                  <a:lnTo>
                    <a:pt x="255" y="377"/>
                  </a:lnTo>
                  <a:lnTo>
                    <a:pt x="275" y="364"/>
                  </a:lnTo>
                  <a:lnTo>
                    <a:pt x="311" y="342"/>
                  </a:lnTo>
                  <a:lnTo>
                    <a:pt x="335" y="331"/>
                  </a:lnTo>
                  <a:lnTo>
                    <a:pt x="351" y="331"/>
                  </a:lnTo>
                  <a:lnTo>
                    <a:pt x="371" y="336"/>
                  </a:lnTo>
                  <a:lnTo>
                    <a:pt x="392" y="336"/>
                  </a:lnTo>
                  <a:lnTo>
                    <a:pt x="402" y="342"/>
                  </a:lnTo>
                  <a:lnTo>
                    <a:pt x="413" y="336"/>
                  </a:lnTo>
                  <a:lnTo>
                    <a:pt x="418" y="326"/>
                  </a:lnTo>
                  <a:lnTo>
                    <a:pt x="418" y="268"/>
                  </a:lnTo>
                  <a:lnTo>
                    <a:pt x="428" y="257"/>
                  </a:lnTo>
                  <a:lnTo>
                    <a:pt x="433" y="250"/>
                  </a:lnTo>
                  <a:lnTo>
                    <a:pt x="442" y="257"/>
                  </a:lnTo>
                  <a:lnTo>
                    <a:pt x="447" y="250"/>
                  </a:lnTo>
                  <a:lnTo>
                    <a:pt x="452" y="245"/>
                  </a:lnTo>
                  <a:lnTo>
                    <a:pt x="452" y="240"/>
                  </a:lnTo>
                  <a:lnTo>
                    <a:pt x="463" y="235"/>
                  </a:lnTo>
                  <a:lnTo>
                    <a:pt x="463" y="228"/>
                  </a:lnTo>
                  <a:lnTo>
                    <a:pt x="452" y="222"/>
                  </a:lnTo>
                  <a:close/>
                </a:path>
              </a:pathLst>
            </a:custGeom>
            <a:solidFill>
              <a:srgbClr val="ECF0F6"/>
            </a:solidFill>
            <a:ln w="9525">
              <a:noFill/>
              <a:round/>
              <a:headEnd/>
              <a:tailEnd/>
            </a:ln>
          </p:spPr>
          <p:txBody>
            <a:bodyPr/>
            <a:lstStyle/>
            <a:p>
              <a:endParaRPr lang="pt-PT"/>
            </a:p>
          </p:txBody>
        </p:sp>
        <p:sp>
          <p:nvSpPr>
            <p:cNvPr id="25642" name="Freeform 11"/>
            <p:cNvSpPr>
              <a:spLocks/>
            </p:cNvSpPr>
            <p:nvPr/>
          </p:nvSpPr>
          <p:spPr bwMode="auto">
            <a:xfrm>
              <a:off x="1849" y="2954"/>
              <a:ext cx="170" cy="112"/>
            </a:xfrm>
            <a:custGeom>
              <a:avLst/>
              <a:gdLst>
                <a:gd name="T0" fmla="*/ 15 w 170"/>
                <a:gd name="T1" fmla="*/ 64 h 112"/>
                <a:gd name="T2" fmla="*/ 31 w 170"/>
                <a:gd name="T3" fmla="*/ 82 h 112"/>
                <a:gd name="T4" fmla="*/ 26 w 170"/>
                <a:gd name="T5" fmla="*/ 94 h 112"/>
                <a:gd name="T6" fmla="*/ 21 w 170"/>
                <a:gd name="T7" fmla="*/ 99 h 112"/>
                <a:gd name="T8" fmla="*/ 10 w 170"/>
                <a:gd name="T9" fmla="*/ 99 h 112"/>
                <a:gd name="T10" fmla="*/ 0 w 170"/>
                <a:gd name="T11" fmla="*/ 99 h 112"/>
                <a:gd name="T12" fmla="*/ 15 w 170"/>
                <a:gd name="T13" fmla="*/ 112 h 112"/>
                <a:gd name="T14" fmla="*/ 26 w 170"/>
                <a:gd name="T15" fmla="*/ 112 h 112"/>
                <a:gd name="T16" fmla="*/ 46 w 170"/>
                <a:gd name="T17" fmla="*/ 99 h 112"/>
                <a:gd name="T18" fmla="*/ 93 w 170"/>
                <a:gd name="T19" fmla="*/ 112 h 112"/>
                <a:gd name="T20" fmla="*/ 124 w 170"/>
                <a:gd name="T21" fmla="*/ 70 h 112"/>
                <a:gd name="T22" fmla="*/ 129 w 170"/>
                <a:gd name="T23" fmla="*/ 59 h 112"/>
                <a:gd name="T24" fmla="*/ 134 w 170"/>
                <a:gd name="T25" fmla="*/ 52 h 112"/>
                <a:gd name="T26" fmla="*/ 155 w 170"/>
                <a:gd name="T27" fmla="*/ 52 h 112"/>
                <a:gd name="T28" fmla="*/ 170 w 170"/>
                <a:gd name="T29" fmla="*/ 29 h 112"/>
                <a:gd name="T30" fmla="*/ 170 w 170"/>
                <a:gd name="T31" fmla="*/ 17 h 112"/>
                <a:gd name="T32" fmla="*/ 160 w 170"/>
                <a:gd name="T33" fmla="*/ 0 h 112"/>
                <a:gd name="T34" fmla="*/ 149 w 170"/>
                <a:gd name="T35" fmla="*/ 0 h 112"/>
                <a:gd name="T36" fmla="*/ 139 w 170"/>
                <a:gd name="T37" fmla="*/ 5 h 112"/>
                <a:gd name="T38" fmla="*/ 124 w 170"/>
                <a:gd name="T39" fmla="*/ 0 h 112"/>
                <a:gd name="T40" fmla="*/ 108 w 170"/>
                <a:gd name="T41" fmla="*/ 0 h 112"/>
                <a:gd name="T42" fmla="*/ 93 w 170"/>
                <a:gd name="T43" fmla="*/ 5 h 112"/>
                <a:gd name="T44" fmla="*/ 72 w 170"/>
                <a:gd name="T45" fmla="*/ 5 h 112"/>
                <a:gd name="T46" fmla="*/ 62 w 170"/>
                <a:gd name="T47" fmla="*/ 17 h 112"/>
                <a:gd name="T48" fmla="*/ 26 w 170"/>
                <a:gd name="T49" fmla="*/ 5 h 112"/>
                <a:gd name="T50" fmla="*/ 15 w 170"/>
                <a:gd name="T51" fmla="*/ 5 h 112"/>
                <a:gd name="T52" fmla="*/ 15 w 170"/>
                <a:gd name="T53" fmla="*/ 29 h 112"/>
                <a:gd name="T54" fmla="*/ 15 w 170"/>
                <a:gd name="T55" fmla="*/ 64 h 112"/>
                <a:gd name="T56" fmla="*/ 15 w 170"/>
                <a:gd name="T57" fmla="*/ 64 h 1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0"/>
                <a:gd name="T88" fmla="*/ 0 h 112"/>
                <a:gd name="T89" fmla="*/ 170 w 170"/>
                <a:gd name="T90" fmla="*/ 112 h 1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0" h="112">
                  <a:moveTo>
                    <a:pt x="15" y="64"/>
                  </a:moveTo>
                  <a:lnTo>
                    <a:pt x="31" y="82"/>
                  </a:lnTo>
                  <a:lnTo>
                    <a:pt x="26" y="94"/>
                  </a:lnTo>
                  <a:lnTo>
                    <a:pt x="21" y="99"/>
                  </a:lnTo>
                  <a:lnTo>
                    <a:pt x="10" y="99"/>
                  </a:lnTo>
                  <a:lnTo>
                    <a:pt x="0" y="99"/>
                  </a:lnTo>
                  <a:lnTo>
                    <a:pt x="15" y="112"/>
                  </a:lnTo>
                  <a:lnTo>
                    <a:pt x="26" y="112"/>
                  </a:lnTo>
                  <a:lnTo>
                    <a:pt x="46" y="99"/>
                  </a:lnTo>
                  <a:lnTo>
                    <a:pt x="93" y="112"/>
                  </a:lnTo>
                  <a:lnTo>
                    <a:pt x="124" y="70"/>
                  </a:lnTo>
                  <a:lnTo>
                    <a:pt x="129" y="59"/>
                  </a:lnTo>
                  <a:lnTo>
                    <a:pt x="134" y="52"/>
                  </a:lnTo>
                  <a:lnTo>
                    <a:pt x="155" y="52"/>
                  </a:lnTo>
                  <a:lnTo>
                    <a:pt x="170" y="29"/>
                  </a:lnTo>
                  <a:lnTo>
                    <a:pt x="170" y="17"/>
                  </a:lnTo>
                  <a:lnTo>
                    <a:pt x="160" y="0"/>
                  </a:lnTo>
                  <a:lnTo>
                    <a:pt x="149" y="0"/>
                  </a:lnTo>
                  <a:lnTo>
                    <a:pt x="139" y="5"/>
                  </a:lnTo>
                  <a:lnTo>
                    <a:pt x="124" y="0"/>
                  </a:lnTo>
                  <a:lnTo>
                    <a:pt x="108" y="0"/>
                  </a:lnTo>
                  <a:lnTo>
                    <a:pt x="93" y="5"/>
                  </a:lnTo>
                  <a:lnTo>
                    <a:pt x="72" y="5"/>
                  </a:lnTo>
                  <a:lnTo>
                    <a:pt x="62" y="17"/>
                  </a:lnTo>
                  <a:lnTo>
                    <a:pt x="26" y="5"/>
                  </a:lnTo>
                  <a:lnTo>
                    <a:pt x="15" y="5"/>
                  </a:lnTo>
                  <a:lnTo>
                    <a:pt x="15" y="29"/>
                  </a:lnTo>
                  <a:lnTo>
                    <a:pt x="15" y="64"/>
                  </a:lnTo>
                  <a:close/>
                </a:path>
              </a:pathLst>
            </a:custGeom>
            <a:solidFill>
              <a:srgbClr val="ECF0F6"/>
            </a:solidFill>
            <a:ln w="9525">
              <a:noFill/>
              <a:round/>
              <a:headEnd/>
              <a:tailEnd/>
            </a:ln>
          </p:spPr>
          <p:txBody>
            <a:bodyPr/>
            <a:lstStyle/>
            <a:p>
              <a:endParaRPr lang="pt-PT"/>
            </a:p>
          </p:txBody>
        </p:sp>
        <p:sp>
          <p:nvSpPr>
            <p:cNvPr id="25643" name="Freeform 12"/>
            <p:cNvSpPr>
              <a:spLocks/>
            </p:cNvSpPr>
            <p:nvPr/>
          </p:nvSpPr>
          <p:spPr bwMode="auto">
            <a:xfrm>
              <a:off x="2002" y="2812"/>
              <a:ext cx="352" cy="229"/>
            </a:xfrm>
            <a:custGeom>
              <a:avLst/>
              <a:gdLst>
                <a:gd name="T0" fmla="*/ 2 w 352"/>
                <a:gd name="T1" fmla="*/ 145 h 229"/>
                <a:gd name="T2" fmla="*/ 12 w 352"/>
                <a:gd name="T3" fmla="*/ 156 h 229"/>
                <a:gd name="T4" fmla="*/ 10 w 352"/>
                <a:gd name="T5" fmla="*/ 161 h 229"/>
                <a:gd name="T6" fmla="*/ 14 w 352"/>
                <a:gd name="T7" fmla="*/ 170 h 229"/>
                <a:gd name="T8" fmla="*/ 22 w 352"/>
                <a:gd name="T9" fmla="*/ 170 h 229"/>
                <a:gd name="T10" fmla="*/ 58 w 352"/>
                <a:gd name="T11" fmla="*/ 208 h 229"/>
                <a:gd name="T12" fmla="*/ 69 w 352"/>
                <a:gd name="T13" fmla="*/ 210 h 229"/>
                <a:gd name="T14" fmla="*/ 98 w 352"/>
                <a:gd name="T15" fmla="*/ 229 h 229"/>
                <a:gd name="T16" fmla="*/ 112 w 352"/>
                <a:gd name="T17" fmla="*/ 217 h 229"/>
                <a:gd name="T18" fmla="*/ 132 w 352"/>
                <a:gd name="T19" fmla="*/ 219 h 229"/>
                <a:gd name="T20" fmla="*/ 137 w 352"/>
                <a:gd name="T21" fmla="*/ 224 h 229"/>
                <a:gd name="T22" fmla="*/ 153 w 352"/>
                <a:gd name="T23" fmla="*/ 217 h 229"/>
                <a:gd name="T24" fmla="*/ 184 w 352"/>
                <a:gd name="T25" fmla="*/ 205 h 229"/>
                <a:gd name="T26" fmla="*/ 220 w 352"/>
                <a:gd name="T27" fmla="*/ 198 h 229"/>
                <a:gd name="T28" fmla="*/ 235 w 352"/>
                <a:gd name="T29" fmla="*/ 199 h 229"/>
                <a:gd name="T30" fmla="*/ 241 w 352"/>
                <a:gd name="T31" fmla="*/ 210 h 229"/>
                <a:gd name="T32" fmla="*/ 253 w 352"/>
                <a:gd name="T33" fmla="*/ 194 h 229"/>
                <a:gd name="T34" fmla="*/ 270 w 352"/>
                <a:gd name="T35" fmla="*/ 187 h 229"/>
                <a:gd name="T36" fmla="*/ 287 w 352"/>
                <a:gd name="T37" fmla="*/ 185 h 229"/>
                <a:gd name="T38" fmla="*/ 314 w 352"/>
                <a:gd name="T39" fmla="*/ 156 h 229"/>
                <a:gd name="T40" fmla="*/ 321 w 352"/>
                <a:gd name="T41" fmla="*/ 136 h 229"/>
                <a:gd name="T42" fmla="*/ 325 w 352"/>
                <a:gd name="T43" fmla="*/ 101 h 229"/>
                <a:gd name="T44" fmla="*/ 328 w 352"/>
                <a:gd name="T45" fmla="*/ 73 h 229"/>
                <a:gd name="T46" fmla="*/ 339 w 352"/>
                <a:gd name="T47" fmla="*/ 71 h 229"/>
                <a:gd name="T48" fmla="*/ 347 w 352"/>
                <a:gd name="T49" fmla="*/ 61 h 229"/>
                <a:gd name="T50" fmla="*/ 352 w 352"/>
                <a:gd name="T51" fmla="*/ 52 h 229"/>
                <a:gd name="T52" fmla="*/ 342 w 352"/>
                <a:gd name="T53" fmla="*/ 45 h 229"/>
                <a:gd name="T54" fmla="*/ 335 w 352"/>
                <a:gd name="T55" fmla="*/ 49 h 229"/>
                <a:gd name="T56" fmla="*/ 320 w 352"/>
                <a:gd name="T57" fmla="*/ 45 h 229"/>
                <a:gd name="T58" fmla="*/ 311 w 352"/>
                <a:gd name="T59" fmla="*/ 31 h 229"/>
                <a:gd name="T60" fmla="*/ 301 w 352"/>
                <a:gd name="T61" fmla="*/ 14 h 229"/>
                <a:gd name="T62" fmla="*/ 290 w 352"/>
                <a:gd name="T63" fmla="*/ 14 h 229"/>
                <a:gd name="T64" fmla="*/ 273 w 352"/>
                <a:gd name="T65" fmla="*/ 0 h 229"/>
                <a:gd name="T66" fmla="*/ 265 w 352"/>
                <a:gd name="T67" fmla="*/ 1 h 229"/>
                <a:gd name="T68" fmla="*/ 230 w 352"/>
                <a:gd name="T69" fmla="*/ 7 h 229"/>
                <a:gd name="T70" fmla="*/ 223 w 352"/>
                <a:gd name="T71" fmla="*/ 17 h 229"/>
                <a:gd name="T72" fmla="*/ 213 w 352"/>
                <a:gd name="T73" fmla="*/ 29 h 229"/>
                <a:gd name="T74" fmla="*/ 201 w 352"/>
                <a:gd name="T75" fmla="*/ 36 h 229"/>
                <a:gd name="T76" fmla="*/ 189 w 352"/>
                <a:gd name="T77" fmla="*/ 40 h 229"/>
                <a:gd name="T78" fmla="*/ 180 w 352"/>
                <a:gd name="T79" fmla="*/ 36 h 229"/>
                <a:gd name="T80" fmla="*/ 174 w 352"/>
                <a:gd name="T81" fmla="*/ 31 h 229"/>
                <a:gd name="T82" fmla="*/ 168 w 352"/>
                <a:gd name="T83" fmla="*/ 29 h 229"/>
                <a:gd name="T84" fmla="*/ 156 w 352"/>
                <a:gd name="T85" fmla="*/ 35 h 229"/>
                <a:gd name="T86" fmla="*/ 143 w 352"/>
                <a:gd name="T87" fmla="*/ 43 h 229"/>
                <a:gd name="T88" fmla="*/ 113 w 352"/>
                <a:gd name="T89" fmla="*/ 57 h 229"/>
                <a:gd name="T90" fmla="*/ 100 w 352"/>
                <a:gd name="T91" fmla="*/ 59 h 229"/>
                <a:gd name="T92" fmla="*/ 69 w 352"/>
                <a:gd name="T93" fmla="*/ 57 h 229"/>
                <a:gd name="T94" fmla="*/ 65 w 352"/>
                <a:gd name="T95" fmla="*/ 56 h 229"/>
                <a:gd name="T96" fmla="*/ 57 w 352"/>
                <a:gd name="T97" fmla="*/ 42 h 229"/>
                <a:gd name="T98" fmla="*/ 46 w 352"/>
                <a:gd name="T99" fmla="*/ 35 h 229"/>
                <a:gd name="T100" fmla="*/ 43 w 352"/>
                <a:gd name="T101" fmla="*/ 40 h 229"/>
                <a:gd name="T102" fmla="*/ 41 w 352"/>
                <a:gd name="T103" fmla="*/ 52 h 229"/>
                <a:gd name="T104" fmla="*/ 36 w 352"/>
                <a:gd name="T105" fmla="*/ 66 h 229"/>
                <a:gd name="T106" fmla="*/ 24 w 352"/>
                <a:gd name="T107" fmla="*/ 66 h 229"/>
                <a:gd name="T108" fmla="*/ 21 w 352"/>
                <a:gd name="T109" fmla="*/ 70 h 229"/>
                <a:gd name="T110" fmla="*/ 27 w 352"/>
                <a:gd name="T111" fmla="*/ 84 h 229"/>
                <a:gd name="T112" fmla="*/ 26 w 352"/>
                <a:gd name="T113" fmla="*/ 98 h 229"/>
                <a:gd name="T114" fmla="*/ 17 w 352"/>
                <a:gd name="T115" fmla="*/ 110 h 229"/>
                <a:gd name="T116" fmla="*/ 12 w 352"/>
                <a:gd name="T117" fmla="*/ 115 h 229"/>
                <a:gd name="T118" fmla="*/ 3 w 352"/>
                <a:gd name="T119" fmla="*/ 120 h 229"/>
                <a:gd name="T120" fmla="*/ 0 w 352"/>
                <a:gd name="T121" fmla="*/ 131 h 229"/>
                <a:gd name="T122" fmla="*/ 2 w 352"/>
                <a:gd name="T123" fmla="*/ 145 h 229"/>
                <a:gd name="T124" fmla="*/ 2 w 352"/>
                <a:gd name="T125" fmla="*/ 145 h 2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2"/>
                <a:gd name="T190" fmla="*/ 0 h 229"/>
                <a:gd name="T191" fmla="*/ 352 w 352"/>
                <a:gd name="T192" fmla="*/ 229 h 2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2" h="229">
                  <a:moveTo>
                    <a:pt x="2" y="145"/>
                  </a:moveTo>
                  <a:lnTo>
                    <a:pt x="12" y="156"/>
                  </a:lnTo>
                  <a:lnTo>
                    <a:pt x="10" y="161"/>
                  </a:lnTo>
                  <a:lnTo>
                    <a:pt x="14" y="170"/>
                  </a:lnTo>
                  <a:lnTo>
                    <a:pt x="22" y="170"/>
                  </a:lnTo>
                  <a:lnTo>
                    <a:pt x="58" y="208"/>
                  </a:lnTo>
                  <a:lnTo>
                    <a:pt x="69" y="210"/>
                  </a:lnTo>
                  <a:lnTo>
                    <a:pt x="98" y="229"/>
                  </a:lnTo>
                  <a:lnTo>
                    <a:pt x="112" y="217"/>
                  </a:lnTo>
                  <a:lnTo>
                    <a:pt x="132" y="219"/>
                  </a:lnTo>
                  <a:lnTo>
                    <a:pt x="137" y="224"/>
                  </a:lnTo>
                  <a:lnTo>
                    <a:pt x="153" y="217"/>
                  </a:lnTo>
                  <a:lnTo>
                    <a:pt x="184" y="205"/>
                  </a:lnTo>
                  <a:lnTo>
                    <a:pt x="220" y="198"/>
                  </a:lnTo>
                  <a:lnTo>
                    <a:pt x="235" y="199"/>
                  </a:lnTo>
                  <a:lnTo>
                    <a:pt x="241" y="210"/>
                  </a:lnTo>
                  <a:lnTo>
                    <a:pt x="253" y="194"/>
                  </a:lnTo>
                  <a:lnTo>
                    <a:pt x="270" y="187"/>
                  </a:lnTo>
                  <a:lnTo>
                    <a:pt x="287" y="185"/>
                  </a:lnTo>
                  <a:lnTo>
                    <a:pt x="314" y="156"/>
                  </a:lnTo>
                  <a:lnTo>
                    <a:pt x="321" y="136"/>
                  </a:lnTo>
                  <a:lnTo>
                    <a:pt x="325" y="101"/>
                  </a:lnTo>
                  <a:lnTo>
                    <a:pt x="328" y="73"/>
                  </a:lnTo>
                  <a:lnTo>
                    <a:pt x="339" y="71"/>
                  </a:lnTo>
                  <a:lnTo>
                    <a:pt x="347" y="61"/>
                  </a:lnTo>
                  <a:lnTo>
                    <a:pt x="352" y="52"/>
                  </a:lnTo>
                  <a:lnTo>
                    <a:pt x="342" y="45"/>
                  </a:lnTo>
                  <a:lnTo>
                    <a:pt x="335" y="49"/>
                  </a:lnTo>
                  <a:lnTo>
                    <a:pt x="320" y="45"/>
                  </a:lnTo>
                  <a:lnTo>
                    <a:pt x="311" y="31"/>
                  </a:lnTo>
                  <a:lnTo>
                    <a:pt x="301" y="14"/>
                  </a:lnTo>
                  <a:lnTo>
                    <a:pt x="290" y="14"/>
                  </a:lnTo>
                  <a:lnTo>
                    <a:pt x="273" y="0"/>
                  </a:lnTo>
                  <a:lnTo>
                    <a:pt x="265" y="1"/>
                  </a:lnTo>
                  <a:lnTo>
                    <a:pt x="230" y="7"/>
                  </a:lnTo>
                  <a:lnTo>
                    <a:pt x="223" y="17"/>
                  </a:lnTo>
                  <a:lnTo>
                    <a:pt x="213" y="29"/>
                  </a:lnTo>
                  <a:lnTo>
                    <a:pt x="201" y="36"/>
                  </a:lnTo>
                  <a:lnTo>
                    <a:pt x="189" y="40"/>
                  </a:lnTo>
                  <a:lnTo>
                    <a:pt x="180" y="36"/>
                  </a:lnTo>
                  <a:lnTo>
                    <a:pt x="174" y="31"/>
                  </a:lnTo>
                  <a:lnTo>
                    <a:pt x="168" y="29"/>
                  </a:lnTo>
                  <a:lnTo>
                    <a:pt x="156" y="35"/>
                  </a:lnTo>
                  <a:lnTo>
                    <a:pt x="143" y="43"/>
                  </a:lnTo>
                  <a:lnTo>
                    <a:pt x="113" y="57"/>
                  </a:lnTo>
                  <a:lnTo>
                    <a:pt x="100" y="59"/>
                  </a:lnTo>
                  <a:lnTo>
                    <a:pt x="69" y="57"/>
                  </a:lnTo>
                  <a:lnTo>
                    <a:pt x="65" y="56"/>
                  </a:lnTo>
                  <a:lnTo>
                    <a:pt x="57" y="42"/>
                  </a:lnTo>
                  <a:lnTo>
                    <a:pt x="46" y="35"/>
                  </a:lnTo>
                  <a:lnTo>
                    <a:pt x="43" y="40"/>
                  </a:lnTo>
                  <a:lnTo>
                    <a:pt x="41" y="52"/>
                  </a:lnTo>
                  <a:lnTo>
                    <a:pt x="36" y="66"/>
                  </a:lnTo>
                  <a:lnTo>
                    <a:pt x="24" y="66"/>
                  </a:lnTo>
                  <a:lnTo>
                    <a:pt x="21" y="70"/>
                  </a:lnTo>
                  <a:lnTo>
                    <a:pt x="27" y="84"/>
                  </a:lnTo>
                  <a:lnTo>
                    <a:pt x="26" y="98"/>
                  </a:lnTo>
                  <a:lnTo>
                    <a:pt x="17" y="110"/>
                  </a:lnTo>
                  <a:lnTo>
                    <a:pt x="12" y="115"/>
                  </a:lnTo>
                  <a:lnTo>
                    <a:pt x="3" y="120"/>
                  </a:lnTo>
                  <a:lnTo>
                    <a:pt x="0" y="131"/>
                  </a:lnTo>
                  <a:lnTo>
                    <a:pt x="2" y="145"/>
                  </a:lnTo>
                  <a:close/>
                </a:path>
              </a:pathLst>
            </a:custGeom>
            <a:solidFill>
              <a:srgbClr val="ECF0F6"/>
            </a:solidFill>
            <a:ln w="9525">
              <a:noFill/>
              <a:round/>
              <a:headEnd/>
              <a:tailEnd/>
            </a:ln>
          </p:spPr>
          <p:txBody>
            <a:bodyPr/>
            <a:lstStyle/>
            <a:p>
              <a:endParaRPr lang="pt-PT"/>
            </a:p>
          </p:txBody>
        </p:sp>
        <p:sp>
          <p:nvSpPr>
            <p:cNvPr id="25644" name="Freeform 13"/>
            <p:cNvSpPr>
              <a:spLocks/>
            </p:cNvSpPr>
            <p:nvPr/>
          </p:nvSpPr>
          <p:spPr bwMode="auto">
            <a:xfrm>
              <a:off x="1930" y="2319"/>
              <a:ext cx="460" cy="463"/>
            </a:xfrm>
            <a:custGeom>
              <a:avLst/>
              <a:gdLst>
                <a:gd name="T0" fmla="*/ 8 w 460"/>
                <a:gd name="T1" fmla="*/ 116 h 463"/>
                <a:gd name="T2" fmla="*/ 0 w 460"/>
                <a:gd name="T3" fmla="*/ 147 h 463"/>
                <a:gd name="T4" fmla="*/ 20 w 460"/>
                <a:gd name="T5" fmla="*/ 177 h 463"/>
                <a:gd name="T6" fmla="*/ 17 w 460"/>
                <a:gd name="T7" fmla="*/ 202 h 463"/>
                <a:gd name="T8" fmla="*/ 24 w 460"/>
                <a:gd name="T9" fmla="*/ 223 h 463"/>
                <a:gd name="T10" fmla="*/ 31 w 460"/>
                <a:gd name="T11" fmla="*/ 265 h 463"/>
                <a:gd name="T12" fmla="*/ 32 w 460"/>
                <a:gd name="T13" fmla="*/ 282 h 463"/>
                <a:gd name="T14" fmla="*/ 27 w 460"/>
                <a:gd name="T15" fmla="*/ 296 h 463"/>
                <a:gd name="T16" fmla="*/ 39 w 460"/>
                <a:gd name="T17" fmla="*/ 305 h 463"/>
                <a:gd name="T18" fmla="*/ 53 w 460"/>
                <a:gd name="T19" fmla="*/ 316 h 463"/>
                <a:gd name="T20" fmla="*/ 65 w 460"/>
                <a:gd name="T21" fmla="*/ 340 h 463"/>
                <a:gd name="T22" fmla="*/ 79 w 460"/>
                <a:gd name="T23" fmla="*/ 358 h 463"/>
                <a:gd name="T24" fmla="*/ 105 w 460"/>
                <a:gd name="T25" fmla="*/ 365 h 463"/>
                <a:gd name="T26" fmla="*/ 123 w 460"/>
                <a:gd name="T27" fmla="*/ 363 h 463"/>
                <a:gd name="T28" fmla="*/ 151 w 460"/>
                <a:gd name="T29" fmla="*/ 389 h 463"/>
                <a:gd name="T30" fmla="*/ 182 w 460"/>
                <a:gd name="T31" fmla="*/ 405 h 463"/>
                <a:gd name="T32" fmla="*/ 206 w 460"/>
                <a:gd name="T33" fmla="*/ 400 h 463"/>
                <a:gd name="T34" fmla="*/ 232 w 460"/>
                <a:gd name="T35" fmla="*/ 417 h 463"/>
                <a:gd name="T36" fmla="*/ 244 w 460"/>
                <a:gd name="T37" fmla="*/ 419 h 463"/>
                <a:gd name="T38" fmla="*/ 263 w 460"/>
                <a:gd name="T39" fmla="*/ 428 h 463"/>
                <a:gd name="T40" fmla="*/ 283 w 460"/>
                <a:gd name="T41" fmla="*/ 445 h 463"/>
                <a:gd name="T42" fmla="*/ 302 w 460"/>
                <a:gd name="T43" fmla="*/ 447 h 463"/>
                <a:gd name="T44" fmla="*/ 316 w 460"/>
                <a:gd name="T45" fmla="*/ 438 h 463"/>
                <a:gd name="T46" fmla="*/ 404 w 460"/>
                <a:gd name="T47" fmla="*/ 463 h 463"/>
                <a:gd name="T48" fmla="*/ 405 w 460"/>
                <a:gd name="T49" fmla="*/ 438 h 463"/>
                <a:gd name="T50" fmla="*/ 448 w 460"/>
                <a:gd name="T51" fmla="*/ 365 h 463"/>
                <a:gd name="T52" fmla="*/ 460 w 460"/>
                <a:gd name="T53" fmla="*/ 335 h 463"/>
                <a:gd name="T54" fmla="*/ 445 w 460"/>
                <a:gd name="T55" fmla="*/ 289 h 463"/>
                <a:gd name="T56" fmla="*/ 423 w 460"/>
                <a:gd name="T57" fmla="*/ 256 h 463"/>
                <a:gd name="T58" fmla="*/ 423 w 460"/>
                <a:gd name="T59" fmla="*/ 226 h 463"/>
                <a:gd name="T60" fmla="*/ 421 w 460"/>
                <a:gd name="T61" fmla="*/ 202 h 463"/>
                <a:gd name="T62" fmla="*/ 421 w 460"/>
                <a:gd name="T63" fmla="*/ 186 h 463"/>
                <a:gd name="T64" fmla="*/ 438 w 460"/>
                <a:gd name="T65" fmla="*/ 163 h 463"/>
                <a:gd name="T66" fmla="*/ 429 w 460"/>
                <a:gd name="T67" fmla="*/ 114 h 463"/>
                <a:gd name="T68" fmla="*/ 424 w 460"/>
                <a:gd name="T69" fmla="*/ 81 h 463"/>
                <a:gd name="T70" fmla="*/ 404 w 460"/>
                <a:gd name="T71" fmla="*/ 53 h 463"/>
                <a:gd name="T72" fmla="*/ 349 w 460"/>
                <a:gd name="T73" fmla="*/ 49 h 463"/>
                <a:gd name="T74" fmla="*/ 287 w 460"/>
                <a:gd name="T75" fmla="*/ 44 h 463"/>
                <a:gd name="T76" fmla="*/ 254 w 460"/>
                <a:gd name="T77" fmla="*/ 35 h 463"/>
                <a:gd name="T78" fmla="*/ 233 w 460"/>
                <a:gd name="T79" fmla="*/ 46 h 463"/>
                <a:gd name="T80" fmla="*/ 215 w 460"/>
                <a:gd name="T81" fmla="*/ 33 h 463"/>
                <a:gd name="T82" fmla="*/ 199 w 460"/>
                <a:gd name="T83" fmla="*/ 28 h 463"/>
                <a:gd name="T84" fmla="*/ 182 w 460"/>
                <a:gd name="T85" fmla="*/ 2 h 463"/>
                <a:gd name="T86" fmla="*/ 153 w 460"/>
                <a:gd name="T87" fmla="*/ 5 h 463"/>
                <a:gd name="T88" fmla="*/ 125 w 460"/>
                <a:gd name="T89" fmla="*/ 18 h 463"/>
                <a:gd name="T90" fmla="*/ 82 w 460"/>
                <a:gd name="T91" fmla="*/ 39 h 463"/>
                <a:gd name="T92" fmla="*/ 43 w 460"/>
                <a:gd name="T93" fmla="*/ 56 h 463"/>
                <a:gd name="T94" fmla="*/ 20 w 460"/>
                <a:gd name="T95" fmla="*/ 81 h 463"/>
                <a:gd name="T96" fmla="*/ 10 w 460"/>
                <a:gd name="T97" fmla="*/ 88 h 4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0"/>
                <a:gd name="T148" fmla="*/ 0 h 463"/>
                <a:gd name="T149" fmla="*/ 460 w 460"/>
                <a:gd name="T150" fmla="*/ 463 h 4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0" h="463">
                  <a:moveTo>
                    <a:pt x="10" y="88"/>
                  </a:moveTo>
                  <a:lnTo>
                    <a:pt x="8" y="116"/>
                  </a:lnTo>
                  <a:lnTo>
                    <a:pt x="8" y="133"/>
                  </a:lnTo>
                  <a:lnTo>
                    <a:pt x="0" y="147"/>
                  </a:lnTo>
                  <a:lnTo>
                    <a:pt x="19" y="170"/>
                  </a:lnTo>
                  <a:lnTo>
                    <a:pt x="20" y="177"/>
                  </a:lnTo>
                  <a:lnTo>
                    <a:pt x="15" y="193"/>
                  </a:lnTo>
                  <a:lnTo>
                    <a:pt x="17" y="202"/>
                  </a:lnTo>
                  <a:lnTo>
                    <a:pt x="26" y="216"/>
                  </a:lnTo>
                  <a:lnTo>
                    <a:pt x="24" y="223"/>
                  </a:lnTo>
                  <a:lnTo>
                    <a:pt x="24" y="249"/>
                  </a:lnTo>
                  <a:lnTo>
                    <a:pt x="31" y="265"/>
                  </a:lnTo>
                  <a:lnTo>
                    <a:pt x="36" y="275"/>
                  </a:lnTo>
                  <a:lnTo>
                    <a:pt x="32" y="282"/>
                  </a:lnTo>
                  <a:lnTo>
                    <a:pt x="32" y="291"/>
                  </a:lnTo>
                  <a:lnTo>
                    <a:pt x="27" y="296"/>
                  </a:lnTo>
                  <a:lnTo>
                    <a:pt x="27" y="303"/>
                  </a:lnTo>
                  <a:lnTo>
                    <a:pt x="39" y="305"/>
                  </a:lnTo>
                  <a:lnTo>
                    <a:pt x="50" y="308"/>
                  </a:lnTo>
                  <a:lnTo>
                    <a:pt x="53" y="316"/>
                  </a:lnTo>
                  <a:lnTo>
                    <a:pt x="53" y="326"/>
                  </a:lnTo>
                  <a:lnTo>
                    <a:pt x="65" y="340"/>
                  </a:lnTo>
                  <a:lnTo>
                    <a:pt x="75" y="345"/>
                  </a:lnTo>
                  <a:lnTo>
                    <a:pt x="79" y="358"/>
                  </a:lnTo>
                  <a:lnTo>
                    <a:pt x="93" y="377"/>
                  </a:lnTo>
                  <a:lnTo>
                    <a:pt x="105" y="365"/>
                  </a:lnTo>
                  <a:lnTo>
                    <a:pt x="117" y="361"/>
                  </a:lnTo>
                  <a:lnTo>
                    <a:pt x="123" y="363"/>
                  </a:lnTo>
                  <a:lnTo>
                    <a:pt x="146" y="387"/>
                  </a:lnTo>
                  <a:lnTo>
                    <a:pt x="151" y="389"/>
                  </a:lnTo>
                  <a:lnTo>
                    <a:pt x="177" y="403"/>
                  </a:lnTo>
                  <a:lnTo>
                    <a:pt x="182" y="405"/>
                  </a:lnTo>
                  <a:lnTo>
                    <a:pt x="194" y="401"/>
                  </a:lnTo>
                  <a:lnTo>
                    <a:pt x="206" y="400"/>
                  </a:lnTo>
                  <a:lnTo>
                    <a:pt x="216" y="405"/>
                  </a:lnTo>
                  <a:lnTo>
                    <a:pt x="232" y="417"/>
                  </a:lnTo>
                  <a:lnTo>
                    <a:pt x="237" y="424"/>
                  </a:lnTo>
                  <a:lnTo>
                    <a:pt x="244" y="419"/>
                  </a:lnTo>
                  <a:lnTo>
                    <a:pt x="251" y="417"/>
                  </a:lnTo>
                  <a:lnTo>
                    <a:pt x="263" y="428"/>
                  </a:lnTo>
                  <a:lnTo>
                    <a:pt x="275" y="438"/>
                  </a:lnTo>
                  <a:lnTo>
                    <a:pt x="283" y="445"/>
                  </a:lnTo>
                  <a:lnTo>
                    <a:pt x="297" y="449"/>
                  </a:lnTo>
                  <a:lnTo>
                    <a:pt x="302" y="447"/>
                  </a:lnTo>
                  <a:lnTo>
                    <a:pt x="307" y="442"/>
                  </a:lnTo>
                  <a:lnTo>
                    <a:pt x="316" y="438"/>
                  </a:lnTo>
                  <a:lnTo>
                    <a:pt x="331" y="443"/>
                  </a:lnTo>
                  <a:lnTo>
                    <a:pt x="404" y="463"/>
                  </a:lnTo>
                  <a:lnTo>
                    <a:pt x="414" y="452"/>
                  </a:lnTo>
                  <a:lnTo>
                    <a:pt x="405" y="438"/>
                  </a:lnTo>
                  <a:lnTo>
                    <a:pt x="399" y="414"/>
                  </a:lnTo>
                  <a:lnTo>
                    <a:pt x="448" y="365"/>
                  </a:lnTo>
                  <a:lnTo>
                    <a:pt x="457" y="352"/>
                  </a:lnTo>
                  <a:lnTo>
                    <a:pt x="460" y="335"/>
                  </a:lnTo>
                  <a:lnTo>
                    <a:pt x="454" y="310"/>
                  </a:lnTo>
                  <a:lnTo>
                    <a:pt x="445" y="289"/>
                  </a:lnTo>
                  <a:lnTo>
                    <a:pt x="431" y="266"/>
                  </a:lnTo>
                  <a:lnTo>
                    <a:pt x="423" y="256"/>
                  </a:lnTo>
                  <a:lnTo>
                    <a:pt x="421" y="242"/>
                  </a:lnTo>
                  <a:lnTo>
                    <a:pt x="423" y="226"/>
                  </a:lnTo>
                  <a:lnTo>
                    <a:pt x="426" y="212"/>
                  </a:lnTo>
                  <a:lnTo>
                    <a:pt x="421" y="202"/>
                  </a:lnTo>
                  <a:lnTo>
                    <a:pt x="412" y="196"/>
                  </a:lnTo>
                  <a:lnTo>
                    <a:pt x="421" y="186"/>
                  </a:lnTo>
                  <a:lnTo>
                    <a:pt x="433" y="167"/>
                  </a:lnTo>
                  <a:lnTo>
                    <a:pt x="438" y="163"/>
                  </a:lnTo>
                  <a:lnTo>
                    <a:pt x="435" y="130"/>
                  </a:lnTo>
                  <a:lnTo>
                    <a:pt x="429" y="114"/>
                  </a:lnTo>
                  <a:lnTo>
                    <a:pt x="424" y="96"/>
                  </a:lnTo>
                  <a:lnTo>
                    <a:pt x="424" y="81"/>
                  </a:lnTo>
                  <a:lnTo>
                    <a:pt x="416" y="65"/>
                  </a:lnTo>
                  <a:lnTo>
                    <a:pt x="404" y="53"/>
                  </a:lnTo>
                  <a:lnTo>
                    <a:pt x="390" y="51"/>
                  </a:lnTo>
                  <a:lnTo>
                    <a:pt x="349" y="49"/>
                  </a:lnTo>
                  <a:lnTo>
                    <a:pt x="328" y="47"/>
                  </a:lnTo>
                  <a:lnTo>
                    <a:pt x="287" y="44"/>
                  </a:lnTo>
                  <a:lnTo>
                    <a:pt x="271" y="37"/>
                  </a:lnTo>
                  <a:lnTo>
                    <a:pt x="254" y="35"/>
                  </a:lnTo>
                  <a:lnTo>
                    <a:pt x="246" y="39"/>
                  </a:lnTo>
                  <a:lnTo>
                    <a:pt x="233" y="46"/>
                  </a:lnTo>
                  <a:lnTo>
                    <a:pt x="225" y="42"/>
                  </a:lnTo>
                  <a:lnTo>
                    <a:pt x="215" y="33"/>
                  </a:lnTo>
                  <a:lnTo>
                    <a:pt x="204" y="33"/>
                  </a:lnTo>
                  <a:lnTo>
                    <a:pt x="199" y="28"/>
                  </a:lnTo>
                  <a:lnTo>
                    <a:pt x="197" y="12"/>
                  </a:lnTo>
                  <a:lnTo>
                    <a:pt x="182" y="2"/>
                  </a:lnTo>
                  <a:lnTo>
                    <a:pt x="172" y="0"/>
                  </a:lnTo>
                  <a:lnTo>
                    <a:pt x="153" y="5"/>
                  </a:lnTo>
                  <a:lnTo>
                    <a:pt x="137" y="9"/>
                  </a:lnTo>
                  <a:lnTo>
                    <a:pt x="125" y="18"/>
                  </a:lnTo>
                  <a:lnTo>
                    <a:pt x="103" y="32"/>
                  </a:lnTo>
                  <a:lnTo>
                    <a:pt x="82" y="39"/>
                  </a:lnTo>
                  <a:lnTo>
                    <a:pt x="63" y="46"/>
                  </a:lnTo>
                  <a:lnTo>
                    <a:pt x="43" y="56"/>
                  </a:lnTo>
                  <a:lnTo>
                    <a:pt x="32" y="70"/>
                  </a:lnTo>
                  <a:lnTo>
                    <a:pt x="20" y="81"/>
                  </a:lnTo>
                  <a:lnTo>
                    <a:pt x="10" y="88"/>
                  </a:lnTo>
                  <a:close/>
                </a:path>
              </a:pathLst>
            </a:custGeom>
            <a:solidFill>
              <a:srgbClr val="ECF0F6"/>
            </a:solidFill>
            <a:ln w="9525">
              <a:noFill/>
              <a:round/>
              <a:headEnd/>
              <a:tailEnd/>
            </a:ln>
          </p:spPr>
          <p:txBody>
            <a:bodyPr/>
            <a:lstStyle/>
            <a:p>
              <a:endParaRPr lang="pt-PT"/>
            </a:p>
          </p:txBody>
        </p:sp>
        <p:sp>
          <p:nvSpPr>
            <p:cNvPr id="25645" name="Freeform 14"/>
            <p:cNvSpPr>
              <a:spLocks/>
            </p:cNvSpPr>
            <p:nvPr/>
          </p:nvSpPr>
          <p:spPr bwMode="auto">
            <a:xfrm>
              <a:off x="1816" y="2617"/>
              <a:ext cx="344" cy="196"/>
            </a:xfrm>
            <a:custGeom>
              <a:avLst/>
              <a:gdLst>
                <a:gd name="T0" fmla="*/ 9 w 344"/>
                <a:gd name="T1" fmla="*/ 51 h 196"/>
                <a:gd name="T2" fmla="*/ 16 w 344"/>
                <a:gd name="T3" fmla="*/ 51 h 196"/>
                <a:gd name="T4" fmla="*/ 42 w 344"/>
                <a:gd name="T5" fmla="*/ 44 h 196"/>
                <a:gd name="T6" fmla="*/ 122 w 344"/>
                <a:gd name="T7" fmla="*/ 0 h 196"/>
                <a:gd name="T8" fmla="*/ 131 w 344"/>
                <a:gd name="T9" fmla="*/ 10 h 196"/>
                <a:gd name="T10" fmla="*/ 145 w 344"/>
                <a:gd name="T11" fmla="*/ 5 h 196"/>
                <a:gd name="T12" fmla="*/ 145 w 344"/>
                <a:gd name="T13" fmla="*/ 2 h 196"/>
                <a:gd name="T14" fmla="*/ 155 w 344"/>
                <a:gd name="T15" fmla="*/ 3 h 196"/>
                <a:gd name="T16" fmla="*/ 164 w 344"/>
                <a:gd name="T17" fmla="*/ 9 h 196"/>
                <a:gd name="T18" fmla="*/ 167 w 344"/>
                <a:gd name="T19" fmla="*/ 14 h 196"/>
                <a:gd name="T20" fmla="*/ 167 w 344"/>
                <a:gd name="T21" fmla="*/ 26 h 196"/>
                <a:gd name="T22" fmla="*/ 181 w 344"/>
                <a:gd name="T23" fmla="*/ 40 h 196"/>
                <a:gd name="T24" fmla="*/ 191 w 344"/>
                <a:gd name="T25" fmla="*/ 46 h 196"/>
                <a:gd name="T26" fmla="*/ 193 w 344"/>
                <a:gd name="T27" fmla="*/ 56 h 196"/>
                <a:gd name="T28" fmla="*/ 208 w 344"/>
                <a:gd name="T29" fmla="*/ 77 h 196"/>
                <a:gd name="T30" fmla="*/ 220 w 344"/>
                <a:gd name="T31" fmla="*/ 65 h 196"/>
                <a:gd name="T32" fmla="*/ 231 w 344"/>
                <a:gd name="T33" fmla="*/ 61 h 196"/>
                <a:gd name="T34" fmla="*/ 239 w 344"/>
                <a:gd name="T35" fmla="*/ 63 h 196"/>
                <a:gd name="T36" fmla="*/ 260 w 344"/>
                <a:gd name="T37" fmla="*/ 89 h 196"/>
                <a:gd name="T38" fmla="*/ 265 w 344"/>
                <a:gd name="T39" fmla="*/ 91 h 196"/>
                <a:gd name="T40" fmla="*/ 274 w 344"/>
                <a:gd name="T41" fmla="*/ 95 h 196"/>
                <a:gd name="T42" fmla="*/ 280 w 344"/>
                <a:gd name="T43" fmla="*/ 98 h 196"/>
                <a:gd name="T44" fmla="*/ 298 w 344"/>
                <a:gd name="T45" fmla="*/ 105 h 196"/>
                <a:gd name="T46" fmla="*/ 308 w 344"/>
                <a:gd name="T47" fmla="*/ 102 h 196"/>
                <a:gd name="T48" fmla="*/ 322 w 344"/>
                <a:gd name="T49" fmla="*/ 100 h 196"/>
                <a:gd name="T50" fmla="*/ 332 w 344"/>
                <a:gd name="T51" fmla="*/ 105 h 196"/>
                <a:gd name="T52" fmla="*/ 344 w 344"/>
                <a:gd name="T53" fmla="*/ 116 h 196"/>
                <a:gd name="T54" fmla="*/ 334 w 344"/>
                <a:gd name="T55" fmla="*/ 116 h 196"/>
                <a:gd name="T56" fmla="*/ 323 w 344"/>
                <a:gd name="T57" fmla="*/ 123 h 196"/>
                <a:gd name="T58" fmla="*/ 305 w 344"/>
                <a:gd name="T59" fmla="*/ 131 h 196"/>
                <a:gd name="T60" fmla="*/ 303 w 344"/>
                <a:gd name="T61" fmla="*/ 165 h 196"/>
                <a:gd name="T62" fmla="*/ 284 w 344"/>
                <a:gd name="T63" fmla="*/ 184 h 196"/>
                <a:gd name="T64" fmla="*/ 251 w 344"/>
                <a:gd name="T65" fmla="*/ 184 h 196"/>
                <a:gd name="T66" fmla="*/ 222 w 344"/>
                <a:gd name="T67" fmla="*/ 196 h 196"/>
                <a:gd name="T68" fmla="*/ 203 w 344"/>
                <a:gd name="T69" fmla="*/ 182 h 196"/>
                <a:gd name="T70" fmla="*/ 189 w 344"/>
                <a:gd name="T71" fmla="*/ 191 h 196"/>
                <a:gd name="T72" fmla="*/ 177 w 344"/>
                <a:gd name="T73" fmla="*/ 191 h 196"/>
                <a:gd name="T74" fmla="*/ 169 w 344"/>
                <a:gd name="T75" fmla="*/ 175 h 196"/>
                <a:gd name="T76" fmla="*/ 136 w 344"/>
                <a:gd name="T77" fmla="*/ 177 h 196"/>
                <a:gd name="T78" fmla="*/ 124 w 344"/>
                <a:gd name="T79" fmla="*/ 189 h 196"/>
                <a:gd name="T80" fmla="*/ 98 w 344"/>
                <a:gd name="T81" fmla="*/ 193 h 196"/>
                <a:gd name="T82" fmla="*/ 84 w 344"/>
                <a:gd name="T83" fmla="*/ 191 h 196"/>
                <a:gd name="T84" fmla="*/ 84 w 344"/>
                <a:gd name="T85" fmla="*/ 182 h 196"/>
                <a:gd name="T86" fmla="*/ 86 w 344"/>
                <a:gd name="T87" fmla="*/ 177 h 196"/>
                <a:gd name="T88" fmla="*/ 71 w 344"/>
                <a:gd name="T89" fmla="*/ 172 h 196"/>
                <a:gd name="T90" fmla="*/ 33 w 344"/>
                <a:gd name="T91" fmla="*/ 131 h 196"/>
                <a:gd name="T92" fmla="*/ 29 w 344"/>
                <a:gd name="T93" fmla="*/ 112 h 196"/>
                <a:gd name="T94" fmla="*/ 12 w 344"/>
                <a:gd name="T95" fmla="*/ 109 h 196"/>
                <a:gd name="T96" fmla="*/ 11 w 344"/>
                <a:gd name="T97" fmla="*/ 89 h 196"/>
                <a:gd name="T98" fmla="*/ 7 w 344"/>
                <a:gd name="T99" fmla="*/ 74 h 196"/>
                <a:gd name="T100" fmla="*/ 0 w 344"/>
                <a:gd name="T101" fmla="*/ 63 h 196"/>
                <a:gd name="T102" fmla="*/ 5 w 344"/>
                <a:gd name="T103" fmla="*/ 54 h 196"/>
                <a:gd name="T104" fmla="*/ 9 w 344"/>
                <a:gd name="T105" fmla="*/ 51 h 196"/>
                <a:gd name="T106" fmla="*/ 9 w 344"/>
                <a:gd name="T107" fmla="*/ 51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4"/>
                <a:gd name="T163" fmla="*/ 0 h 196"/>
                <a:gd name="T164" fmla="*/ 344 w 344"/>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4" h="196">
                  <a:moveTo>
                    <a:pt x="9" y="51"/>
                  </a:moveTo>
                  <a:lnTo>
                    <a:pt x="16" y="51"/>
                  </a:lnTo>
                  <a:lnTo>
                    <a:pt x="42" y="44"/>
                  </a:lnTo>
                  <a:lnTo>
                    <a:pt x="122" y="0"/>
                  </a:lnTo>
                  <a:lnTo>
                    <a:pt x="131" y="10"/>
                  </a:lnTo>
                  <a:lnTo>
                    <a:pt x="145" y="5"/>
                  </a:lnTo>
                  <a:lnTo>
                    <a:pt x="145" y="2"/>
                  </a:lnTo>
                  <a:lnTo>
                    <a:pt x="155" y="3"/>
                  </a:lnTo>
                  <a:lnTo>
                    <a:pt x="164" y="9"/>
                  </a:lnTo>
                  <a:lnTo>
                    <a:pt x="167" y="14"/>
                  </a:lnTo>
                  <a:lnTo>
                    <a:pt x="167" y="26"/>
                  </a:lnTo>
                  <a:lnTo>
                    <a:pt x="181" y="40"/>
                  </a:lnTo>
                  <a:lnTo>
                    <a:pt x="191" y="46"/>
                  </a:lnTo>
                  <a:lnTo>
                    <a:pt x="193" y="56"/>
                  </a:lnTo>
                  <a:lnTo>
                    <a:pt x="208" y="77"/>
                  </a:lnTo>
                  <a:lnTo>
                    <a:pt x="220" y="65"/>
                  </a:lnTo>
                  <a:lnTo>
                    <a:pt x="231" y="61"/>
                  </a:lnTo>
                  <a:lnTo>
                    <a:pt x="239" y="63"/>
                  </a:lnTo>
                  <a:lnTo>
                    <a:pt x="260" y="89"/>
                  </a:lnTo>
                  <a:lnTo>
                    <a:pt x="265" y="91"/>
                  </a:lnTo>
                  <a:lnTo>
                    <a:pt x="274" y="95"/>
                  </a:lnTo>
                  <a:lnTo>
                    <a:pt x="280" y="98"/>
                  </a:lnTo>
                  <a:lnTo>
                    <a:pt x="298" y="105"/>
                  </a:lnTo>
                  <a:lnTo>
                    <a:pt x="308" y="102"/>
                  </a:lnTo>
                  <a:lnTo>
                    <a:pt x="322" y="100"/>
                  </a:lnTo>
                  <a:lnTo>
                    <a:pt x="332" y="105"/>
                  </a:lnTo>
                  <a:lnTo>
                    <a:pt x="344" y="116"/>
                  </a:lnTo>
                  <a:lnTo>
                    <a:pt x="334" y="116"/>
                  </a:lnTo>
                  <a:lnTo>
                    <a:pt x="323" y="123"/>
                  </a:lnTo>
                  <a:lnTo>
                    <a:pt x="305" y="131"/>
                  </a:lnTo>
                  <a:lnTo>
                    <a:pt x="303" y="165"/>
                  </a:lnTo>
                  <a:lnTo>
                    <a:pt x="284" y="184"/>
                  </a:lnTo>
                  <a:lnTo>
                    <a:pt x="251" y="184"/>
                  </a:lnTo>
                  <a:lnTo>
                    <a:pt x="222" y="196"/>
                  </a:lnTo>
                  <a:lnTo>
                    <a:pt x="203" y="182"/>
                  </a:lnTo>
                  <a:lnTo>
                    <a:pt x="189" y="191"/>
                  </a:lnTo>
                  <a:lnTo>
                    <a:pt x="177" y="191"/>
                  </a:lnTo>
                  <a:lnTo>
                    <a:pt x="169" y="175"/>
                  </a:lnTo>
                  <a:lnTo>
                    <a:pt x="136" y="177"/>
                  </a:lnTo>
                  <a:lnTo>
                    <a:pt x="124" y="189"/>
                  </a:lnTo>
                  <a:lnTo>
                    <a:pt x="98" y="193"/>
                  </a:lnTo>
                  <a:lnTo>
                    <a:pt x="84" y="191"/>
                  </a:lnTo>
                  <a:lnTo>
                    <a:pt x="84" y="182"/>
                  </a:lnTo>
                  <a:lnTo>
                    <a:pt x="86" y="177"/>
                  </a:lnTo>
                  <a:lnTo>
                    <a:pt x="71" y="172"/>
                  </a:lnTo>
                  <a:lnTo>
                    <a:pt x="33" y="131"/>
                  </a:lnTo>
                  <a:lnTo>
                    <a:pt x="29" y="112"/>
                  </a:lnTo>
                  <a:lnTo>
                    <a:pt x="12" y="109"/>
                  </a:lnTo>
                  <a:lnTo>
                    <a:pt x="11" y="89"/>
                  </a:lnTo>
                  <a:lnTo>
                    <a:pt x="7" y="74"/>
                  </a:lnTo>
                  <a:lnTo>
                    <a:pt x="0" y="63"/>
                  </a:lnTo>
                  <a:lnTo>
                    <a:pt x="5" y="54"/>
                  </a:lnTo>
                  <a:lnTo>
                    <a:pt x="9" y="51"/>
                  </a:lnTo>
                  <a:close/>
                </a:path>
              </a:pathLst>
            </a:custGeom>
            <a:solidFill>
              <a:srgbClr val="ECF0F6"/>
            </a:solidFill>
            <a:ln w="9525">
              <a:noFill/>
              <a:round/>
              <a:headEnd/>
              <a:tailEnd/>
            </a:ln>
          </p:spPr>
          <p:txBody>
            <a:bodyPr/>
            <a:lstStyle/>
            <a:p>
              <a:endParaRPr lang="pt-PT"/>
            </a:p>
          </p:txBody>
        </p:sp>
        <p:sp>
          <p:nvSpPr>
            <p:cNvPr id="25646" name="Freeform 15"/>
            <p:cNvSpPr>
              <a:spLocks/>
            </p:cNvSpPr>
            <p:nvPr/>
          </p:nvSpPr>
          <p:spPr bwMode="auto">
            <a:xfrm>
              <a:off x="2224" y="2074"/>
              <a:ext cx="309" cy="177"/>
            </a:xfrm>
            <a:custGeom>
              <a:avLst/>
              <a:gdLst>
                <a:gd name="T0" fmla="*/ 75 w 309"/>
                <a:gd name="T1" fmla="*/ 59 h 177"/>
                <a:gd name="T2" fmla="*/ 68 w 309"/>
                <a:gd name="T3" fmla="*/ 36 h 177"/>
                <a:gd name="T4" fmla="*/ 50 w 309"/>
                <a:gd name="T5" fmla="*/ 24 h 177"/>
                <a:gd name="T6" fmla="*/ 27 w 309"/>
                <a:gd name="T7" fmla="*/ 42 h 177"/>
                <a:gd name="T8" fmla="*/ 13 w 309"/>
                <a:gd name="T9" fmla="*/ 82 h 177"/>
                <a:gd name="T10" fmla="*/ 10 w 309"/>
                <a:gd name="T11" fmla="*/ 94 h 177"/>
                <a:gd name="T12" fmla="*/ 0 w 309"/>
                <a:gd name="T13" fmla="*/ 108 h 177"/>
                <a:gd name="T14" fmla="*/ 3 w 309"/>
                <a:gd name="T15" fmla="*/ 136 h 177"/>
                <a:gd name="T16" fmla="*/ 12 w 309"/>
                <a:gd name="T17" fmla="*/ 154 h 177"/>
                <a:gd name="T18" fmla="*/ 39 w 309"/>
                <a:gd name="T19" fmla="*/ 138 h 177"/>
                <a:gd name="T20" fmla="*/ 58 w 309"/>
                <a:gd name="T21" fmla="*/ 136 h 177"/>
                <a:gd name="T22" fmla="*/ 82 w 309"/>
                <a:gd name="T23" fmla="*/ 142 h 177"/>
                <a:gd name="T24" fmla="*/ 105 w 309"/>
                <a:gd name="T25" fmla="*/ 136 h 177"/>
                <a:gd name="T26" fmla="*/ 120 w 309"/>
                <a:gd name="T27" fmla="*/ 140 h 177"/>
                <a:gd name="T28" fmla="*/ 141 w 309"/>
                <a:gd name="T29" fmla="*/ 136 h 177"/>
                <a:gd name="T30" fmla="*/ 163 w 309"/>
                <a:gd name="T31" fmla="*/ 135 h 177"/>
                <a:gd name="T32" fmla="*/ 187 w 309"/>
                <a:gd name="T33" fmla="*/ 150 h 177"/>
                <a:gd name="T34" fmla="*/ 218 w 309"/>
                <a:gd name="T35" fmla="*/ 164 h 177"/>
                <a:gd name="T36" fmla="*/ 237 w 309"/>
                <a:gd name="T37" fmla="*/ 177 h 177"/>
                <a:gd name="T38" fmla="*/ 264 w 309"/>
                <a:gd name="T39" fmla="*/ 168 h 177"/>
                <a:gd name="T40" fmla="*/ 278 w 309"/>
                <a:gd name="T41" fmla="*/ 152 h 177"/>
                <a:gd name="T42" fmla="*/ 304 w 309"/>
                <a:gd name="T43" fmla="*/ 122 h 177"/>
                <a:gd name="T44" fmla="*/ 306 w 309"/>
                <a:gd name="T45" fmla="*/ 84 h 177"/>
                <a:gd name="T46" fmla="*/ 283 w 309"/>
                <a:gd name="T47" fmla="*/ 63 h 177"/>
                <a:gd name="T48" fmla="*/ 271 w 309"/>
                <a:gd name="T49" fmla="*/ 29 h 177"/>
                <a:gd name="T50" fmla="*/ 252 w 309"/>
                <a:gd name="T51" fmla="*/ 17 h 177"/>
                <a:gd name="T52" fmla="*/ 216 w 309"/>
                <a:gd name="T53" fmla="*/ 28 h 177"/>
                <a:gd name="T54" fmla="*/ 196 w 309"/>
                <a:gd name="T55" fmla="*/ 17 h 177"/>
                <a:gd name="T56" fmla="*/ 178 w 309"/>
                <a:gd name="T57" fmla="*/ 3 h 177"/>
                <a:gd name="T58" fmla="*/ 160 w 309"/>
                <a:gd name="T59" fmla="*/ 0 h 177"/>
                <a:gd name="T60" fmla="*/ 139 w 309"/>
                <a:gd name="T61" fmla="*/ 3 h 177"/>
                <a:gd name="T62" fmla="*/ 129 w 309"/>
                <a:gd name="T63" fmla="*/ 17 h 177"/>
                <a:gd name="T64" fmla="*/ 132 w 309"/>
                <a:gd name="T65" fmla="*/ 56 h 177"/>
                <a:gd name="T66" fmla="*/ 120 w 309"/>
                <a:gd name="T67" fmla="*/ 77 h 177"/>
                <a:gd name="T68" fmla="*/ 106 w 309"/>
                <a:gd name="T69" fmla="*/ 77 h 177"/>
                <a:gd name="T70" fmla="*/ 91 w 309"/>
                <a:gd name="T71" fmla="*/ 70 h 1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9"/>
                <a:gd name="T109" fmla="*/ 0 h 177"/>
                <a:gd name="T110" fmla="*/ 309 w 309"/>
                <a:gd name="T111" fmla="*/ 177 h 1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9" h="177">
                  <a:moveTo>
                    <a:pt x="91" y="70"/>
                  </a:moveTo>
                  <a:lnTo>
                    <a:pt x="75" y="59"/>
                  </a:lnTo>
                  <a:lnTo>
                    <a:pt x="72" y="47"/>
                  </a:lnTo>
                  <a:lnTo>
                    <a:pt x="68" y="36"/>
                  </a:lnTo>
                  <a:lnTo>
                    <a:pt x="62" y="24"/>
                  </a:lnTo>
                  <a:lnTo>
                    <a:pt x="50" y="24"/>
                  </a:lnTo>
                  <a:lnTo>
                    <a:pt x="39" y="29"/>
                  </a:lnTo>
                  <a:lnTo>
                    <a:pt x="27" y="42"/>
                  </a:lnTo>
                  <a:lnTo>
                    <a:pt x="12" y="73"/>
                  </a:lnTo>
                  <a:lnTo>
                    <a:pt x="13" y="82"/>
                  </a:lnTo>
                  <a:lnTo>
                    <a:pt x="13" y="89"/>
                  </a:lnTo>
                  <a:lnTo>
                    <a:pt x="10" y="94"/>
                  </a:lnTo>
                  <a:lnTo>
                    <a:pt x="5" y="101"/>
                  </a:lnTo>
                  <a:lnTo>
                    <a:pt x="0" y="108"/>
                  </a:lnTo>
                  <a:lnTo>
                    <a:pt x="3" y="117"/>
                  </a:lnTo>
                  <a:lnTo>
                    <a:pt x="3" y="136"/>
                  </a:lnTo>
                  <a:lnTo>
                    <a:pt x="5" y="150"/>
                  </a:lnTo>
                  <a:lnTo>
                    <a:pt x="12" y="154"/>
                  </a:lnTo>
                  <a:lnTo>
                    <a:pt x="25" y="149"/>
                  </a:lnTo>
                  <a:lnTo>
                    <a:pt x="39" y="138"/>
                  </a:lnTo>
                  <a:lnTo>
                    <a:pt x="46" y="133"/>
                  </a:lnTo>
                  <a:lnTo>
                    <a:pt x="58" y="136"/>
                  </a:lnTo>
                  <a:lnTo>
                    <a:pt x="70" y="138"/>
                  </a:lnTo>
                  <a:lnTo>
                    <a:pt x="82" y="142"/>
                  </a:lnTo>
                  <a:lnTo>
                    <a:pt x="89" y="145"/>
                  </a:lnTo>
                  <a:lnTo>
                    <a:pt x="105" y="136"/>
                  </a:lnTo>
                  <a:lnTo>
                    <a:pt x="113" y="136"/>
                  </a:lnTo>
                  <a:lnTo>
                    <a:pt x="120" y="140"/>
                  </a:lnTo>
                  <a:lnTo>
                    <a:pt x="130" y="143"/>
                  </a:lnTo>
                  <a:lnTo>
                    <a:pt x="141" y="136"/>
                  </a:lnTo>
                  <a:lnTo>
                    <a:pt x="154" y="133"/>
                  </a:lnTo>
                  <a:lnTo>
                    <a:pt x="163" y="135"/>
                  </a:lnTo>
                  <a:lnTo>
                    <a:pt x="172" y="149"/>
                  </a:lnTo>
                  <a:lnTo>
                    <a:pt x="187" y="150"/>
                  </a:lnTo>
                  <a:lnTo>
                    <a:pt x="206" y="149"/>
                  </a:lnTo>
                  <a:lnTo>
                    <a:pt x="218" y="164"/>
                  </a:lnTo>
                  <a:lnTo>
                    <a:pt x="227" y="175"/>
                  </a:lnTo>
                  <a:lnTo>
                    <a:pt x="237" y="177"/>
                  </a:lnTo>
                  <a:lnTo>
                    <a:pt x="251" y="170"/>
                  </a:lnTo>
                  <a:lnTo>
                    <a:pt x="264" y="168"/>
                  </a:lnTo>
                  <a:lnTo>
                    <a:pt x="273" y="161"/>
                  </a:lnTo>
                  <a:lnTo>
                    <a:pt x="278" y="152"/>
                  </a:lnTo>
                  <a:lnTo>
                    <a:pt x="295" y="133"/>
                  </a:lnTo>
                  <a:lnTo>
                    <a:pt x="304" y="122"/>
                  </a:lnTo>
                  <a:lnTo>
                    <a:pt x="309" y="107"/>
                  </a:lnTo>
                  <a:lnTo>
                    <a:pt x="306" y="84"/>
                  </a:lnTo>
                  <a:lnTo>
                    <a:pt x="299" y="77"/>
                  </a:lnTo>
                  <a:lnTo>
                    <a:pt x="283" y="63"/>
                  </a:lnTo>
                  <a:lnTo>
                    <a:pt x="278" y="47"/>
                  </a:lnTo>
                  <a:lnTo>
                    <a:pt x="271" y="29"/>
                  </a:lnTo>
                  <a:lnTo>
                    <a:pt x="259" y="19"/>
                  </a:lnTo>
                  <a:lnTo>
                    <a:pt x="252" y="17"/>
                  </a:lnTo>
                  <a:lnTo>
                    <a:pt x="227" y="19"/>
                  </a:lnTo>
                  <a:lnTo>
                    <a:pt x="216" y="28"/>
                  </a:lnTo>
                  <a:lnTo>
                    <a:pt x="208" y="29"/>
                  </a:lnTo>
                  <a:lnTo>
                    <a:pt x="196" y="17"/>
                  </a:lnTo>
                  <a:lnTo>
                    <a:pt x="185" y="12"/>
                  </a:lnTo>
                  <a:lnTo>
                    <a:pt x="178" y="3"/>
                  </a:lnTo>
                  <a:lnTo>
                    <a:pt x="173" y="1"/>
                  </a:lnTo>
                  <a:lnTo>
                    <a:pt x="160" y="0"/>
                  </a:lnTo>
                  <a:lnTo>
                    <a:pt x="147" y="3"/>
                  </a:lnTo>
                  <a:lnTo>
                    <a:pt x="139" y="3"/>
                  </a:lnTo>
                  <a:lnTo>
                    <a:pt x="134" y="8"/>
                  </a:lnTo>
                  <a:lnTo>
                    <a:pt x="129" y="17"/>
                  </a:lnTo>
                  <a:lnTo>
                    <a:pt x="129" y="36"/>
                  </a:lnTo>
                  <a:lnTo>
                    <a:pt x="132" y="56"/>
                  </a:lnTo>
                  <a:lnTo>
                    <a:pt x="132" y="64"/>
                  </a:lnTo>
                  <a:lnTo>
                    <a:pt x="120" y="77"/>
                  </a:lnTo>
                  <a:lnTo>
                    <a:pt x="113" y="85"/>
                  </a:lnTo>
                  <a:lnTo>
                    <a:pt x="106" y="77"/>
                  </a:lnTo>
                  <a:lnTo>
                    <a:pt x="91" y="70"/>
                  </a:lnTo>
                  <a:close/>
                </a:path>
              </a:pathLst>
            </a:custGeom>
            <a:solidFill>
              <a:srgbClr val="ECF0F6"/>
            </a:solidFill>
            <a:ln w="9525">
              <a:noFill/>
              <a:round/>
              <a:headEnd/>
              <a:tailEnd/>
            </a:ln>
          </p:spPr>
          <p:txBody>
            <a:bodyPr/>
            <a:lstStyle/>
            <a:p>
              <a:endParaRPr lang="pt-PT"/>
            </a:p>
          </p:txBody>
        </p:sp>
        <p:sp>
          <p:nvSpPr>
            <p:cNvPr id="25647" name="Freeform 16"/>
            <p:cNvSpPr>
              <a:spLocks/>
            </p:cNvSpPr>
            <p:nvPr/>
          </p:nvSpPr>
          <p:spPr bwMode="auto">
            <a:xfrm>
              <a:off x="816" y="996"/>
              <a:ext cx="340" cy="296"/>
            </a:xfrm>
            <a:custGeom>
              <a:avLst/>
              <a:gdLst>
                <a:gd name="T0" fmla="*/ 130 w 340"/>
                <a:gd name="T1" fmla="*/ 291 h 296"/>
                <a:gd name="T2" fmla="*/ 180 w 340"/>
                <a:gd name="T3" fmla="*/ 294 h 296"/>
                <a:gd name="T4" fmla="*/ 194 w 340"/>
                <a:gd name="T5" fmla="*/ 296 h 296"/>
                <a:gd name="T6" fmla="*/ 216 w 340"/>
                <a:gd name="T7" fmla="*/ 291 h 296"/>
                <a:gd name="T8" fmla="*/ 240 w 340"/>
                <a:gd name="T9" fmla="*/ 284 h 296"/>
                <a:gd name="T10" fmla="*/ 261 w 340"/>
                <a:gd name="T11" fmla="*/ 287 h 296"/>
                <a:gd name="T12" fmla="*/ 283 w 340"/>
                <a:gd name="T13" fmla="*/ 277 h 296"/>
                <a:gd name="T14" fmla="*/ 325 w 340"/>
                <a:gd name="T15" fmla="*/ 238 h 296"/>
                <a:gd name="T16" fmla="*/ 326 w 340"/>
                <a:gd name="T17" fmla="*/ 189 h 296"/>
                <a:gd name="T18" fmla="*/ 328 w 340"/>
                <a:gd name="T19" fmla="*/ 163 h 296"/>
                <a:gd name="T20" fmla="*/ 340 w 340"/>
                <a:gd name="T21" fmla="*/ 143 h 296"/>
                <a:gd name="T22" fmla="*/ 302 w 340"/>
                <a:gd name="T23" fmla="*/ 114 h 296"/>
                <a:gd name="T24" fmla="*/ 285 w 340"/>
                <a:gd name="T25" fmla="*/ 122 h 296"/>
                <a:gd name="T26" fmla="*/ 215 w 340"/>
                <a:gd name="T27" fmla="*/ 138 h 296"/>
                <a:gd name="T28" fmla="*/ 220 w 340"/>
                <a:gd name="T29" fmla="*/ 98 h 296"/>
                <a:gd name="T30" fmla="*/ 189 w 340"/>
                <a:gd name="T31" fmla="*/ 101 h 296"/>
                <a:gd name="T32" fmla="*/ 173 w 340"/>
                <a:gd name="T33" fmla="*/ 73 h 296"/>
                <a:gd name="T34" fmla="*/ 143 w 340"/>
                <a:gd name="T35" fmla="*/ 110 h 296"/>
                <a:gd name="T36" fmla="*/ 106 w 340"/>
                <a:gd name="T37" fmla="*/ 114 h 296"/>
                <a:gd name="T38" fmla="*/ 118 w 340"/>
                <a:gd name="T39" fmla="*/ 68 h 296"/>
                <a:gd name="T40" fmla="*/ 134 w 340"/>
                <a:gd name="T41" fmla="*/ 70 h 296"/>
                <a:gd name="T42" fmla="*/ 118 w 340"/>
                <a:gd name="T43" fmla="*/ 0 h 296"/>
                <a:gd name="T44" fmla="*/ 98 w 340"/>
                <a:gd name="T45" fmla="*/ 47 h 296"/>
                <a:gd name="T46" fmla="*/ 84 w 340"/>
                <a:gd name="T47" fmla="*/ 3 h 296"/>
                <a:gd name="T48" fmla="*/ 74 w 340"/>
                <a:gd name="T49" fmla="*/ 42 h 296"/>
                <a:gd name="T50" fmla="*/ 58 w 340"/>
                <a:gd name="T51" fmla="*/ 22 h 296"/>
                <a:gd name="T52" fmla="*/ 38 w 340"/>
                <a:gd name="T53" fmla="*/ 26 h 296"/>
                <a:gd name="T54" fmla="*/ 43 w 340"/>
                <a:gd name="T55" fmla="*/ 50 h 296"/>
                <a:gd name="T56" fmla="*/ 101 w 340"/>
                <a:gd name="T57" fmla="*/ 93 h 296"/>
                <a:gd name="T58" fmla="*/ 94 w 340"/>
                <a:gd name="T59" fmla="*/ 110 h 296"/>
                <a:gd name="T60" fmla="*/ 51 w 340"/>
                <a:gd name="T61" fmla="*/ 98 h 296"/>
                <a:gd name="T62" fmla="*/ 12 w 340"/>
                <a:gd name="T63" fmla="*/ 103 h 296"/>
                <a:gd name="T64" fmla="*/ 50 w 340"/>
                <a:gd name="T65" fmla="*/ 145 h 296"/>
                <a:gd name="T66" fmla="*/ 50 w 340"/>
                <a:gd name="T67" fmla="*/ 161 h 296"/>
                <a:gd name="T68" fmla="*/ 20 w 340"/>
                <a:gd name="T69" fmla="*/ 177 h 296"/>
                <a:gd name="T70" fmla="*/ 0 w 340"/>
                <a:gd name="T71" fmla="*/ 182 h 296"/>
                <a:gd name="T72" fmla="*/ 72 w 340"/>
                <a:gd name="T73" fmla="*/ 254 h 296"/>
                <a:gd name="T74" fmla="*/ 130 w 340"/>
                <a:gd name="T75" fmla="*/ 291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0"/>
                <a:gd name="T115" fmla="*/ 0 h 296"/>
                <a:gd name="T116" fmla="*/ 340 w 340"/>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0" h="296">
                  <a:moveTo>
                    <a:pt x="130" y="291"/>
                  </a:moveTo>
                  <a:lnTo>
                    <a:pt x="130" y="291"/>
                  </a:lnTo>
                  <a:lnTo>
                    <a:pt x="160" y="292"/>
                  </a:lnTo>
                  <a:lnTo>
                    <a:pt x="180" y="294"/>
                  </a:lnTo>
                  <a:lnTo>
                    <a:pt x="194" y="296"/>
                  </a:lnTo>
                  <a:lnTo>
                    <a:pt x="203" y="294"/>
                  </a:lnTo>
                  <a:lnTo>
                    <a:pt x="216" y="291"/>
                  </a:lnTo>
                  <a:lnTo>
                    <a:pt x="240" y="284"/>
                  </a:lnTo>
                  <a:lnTo>
                    <a:pt x="249" y="284"/>
                  </a:lnTo>
                  <a:lnTo>
                    <a:pt x="261" y="287"/>
                  </a:lnTo>
                  <a:lnTo>
                    <a:pt x="277" y="294"/>
                  </a:lnTo>
                  <a:lnTo>
                    <a:pt x="283" y="277"/>
                  </a:lnTo>
                  <a:lnTo>
                    <a:pt x="326" y="256"/>
                  </a:lnTo>
                  <a:lnTo>
                    <a:pt x="325" y="238"/>
                  </a:lnTo>
                  <a:lnTo>
                    <a:pt x="338" y="219"/>
                  </a:lnTo>
                  <a:lnTo>
                    <a:pt x="326" y="189"/>
                  </a:lnTo>
                  <a:lnTo>
                    <a:pt x="314" y="185"/>
                  </a:lnTo>
                  <a:lnTo>
                    <a:pt x="328" y="163"/>
                  </a:lnTo>
                  <a:lnTo>
                    <a:pt x="314" y="161"/>
                  </a:lnTo>
                  <a:lnTo>
                    <a:pt x="340" y="143"/>
                  </a:lnTo>
                  <a:lnTo>
                    <a:pt x="308" y="142"/>
                  </a:lnTo>
                  <a:lnTo>
                    <a:pt x="302" y="114"/>
                  </a:lnTo>
                  <a:lnTo>
                    <a:pt x="292" y="107"/>
                  </a:lnTo>
                  <a:lnTo>
                    <a:pt x="285" y="122"/>
                  </a:lnTo>
                  <a:lnTo>
                    <a:pt x="242" y="121"/>
                  </a:lnTo>
                  <a:lnTo>
                    <a:pt x="215" y="138"/>
                  </a:lnTo>
                  <a:lnTo>
                    <a:pt x="215" y="115"/>
                  </a:lnTo>
                  <a:lnTo>
                    <a:pt x="220" y="98"/>
                  </a:lnTo>
                  <a:lnTo>
                    <a:pt x="194" y="89"/>
                  </a:lnTo>
                  <a:lnTo>
                    <a:pt x="189" y="101"/>
                  </a:lnTo>
                  <a:lnTo>
                    <a:pt x="173" y="105"/>
                  </a:lnTo>
                  <a:lnTo>
                    <a:pt x="173" y="73"/>
                  </a:lnTo>
                  <a:lnTo>
                    <a:pt x="161" y="93"/>
                  </a:lnTo>
                  <a:lnTo>
                    <a:pt x="143" y="110"/>
                  </a:lnTo>
                  <a:lnTo>
                    <a:pt x="141" y="94"/>
                  </a:lnTo>
                  <a:lnTo>
                    <a:pt x="106" y="114"/>
                  </a:lnTo>
                  <a:lnTo>
                    <a:pt x="118" y="89"/>
                  </a:lnTo>
                  <a:lnTo>
                    <a:pt x="118" y="68"/>
                  </a:lnTo>
                  <a:lnTo>
                    <a:pt x="125" y="77"/>
                  </a:lnTo>
                  <a:lnTo>
                    <a:pt x="134" y="70"/>
                  </a:lnTo>
                  <a:lnTo>
                    <a:pt x="132" y="28"/>
                  </a:lnTo>
                  <a:lnTo>
                    <a:pt x="118" y="0"/>
                  </a:lnTo>
                  <a:lnTo>
                    <a:pt x="110" y="47"/>
                  </a:lnTo>
                  <a:lnTo>
                    <a:pt x="98" y="47"/>
                  </a:lnTo>
                  <a:lnTo>
                    <a:pt x="98" y="21"/>
                  </a:lnTo>
                  <a:lnTo>
                    <a:pt x="84" y="3"/>
                  </a:lnTo>
                  <a:lnTo>
                    <a:pt x="70" y="21"/>
                  </a:lnTo>
                  <a:lnTo>
                    <a:pt x="74" y="42"/>
                  </a:lnTo>
                  <a:lnTo>
                    <a:pt x="60" y="40"/>
                  </a:lnTo>
                  <a:lnTo>
                    <a:pt x="58" y="22"/>
                  </a:lnTo>
                  <a:lnTo>
                    <a:pt x="48" y="38"/>
                  </a:lnTo>
                  <a:lnTo>
                    <a:pt x="38" y="26"/>
                  </a:lnTo>
                  <a:lnTo>
                    <a:pt x="24" y="40"/>
                  </a:lnTo>
                  <a:lnTo>
                    <a:pt x="43" y="50"/>
                  </a:lnTo>
                  <a:lnTo>
                    <a:pt x="82" y="56"/>
                  </a:lnTo>
                  <a:lnTo>
                    <a:pt x="101" y="93"/>
                  </a:lnTo>
                  <a:lnTo>
                    <a:pt x="69" y="91"/>
                  </a:lnTo>
                  <a:lnTo>
                    <a:pt x="94" y="110"/>
                  </a:lnTo>
                  <a:lnTo>
                    <a:pt x="75" y="115"/>
                  </a:lnTo>
                  <a:lnTo>
                    <a:pt x="51" y="98"/>
                  </a:lnTo>
                  <a:lnTo>
                    <a:pt x="19" y="82"/>
                  </a:lnTo>
                  <a:lnTo>
                    <a:pt x="12" y="103"/>
                  </a:lnTo>
                  <a:lnTo>
                    <a:pt x="57" y="122"/>
                  </a:lnTo>
                  <a:lnTo>
                    <a:pt x="50" y="145"/>
                  </a:lnTo>
                  <a:lnTo>
                    <a:pt x="62" y="156"/>
                  </a:lnTo>
                  <a:lnTo>
                    <a:pt x="50" y="161"/>
                  </a:lnTo>
                  <a:lnTo>
                    <a:pt x="50" y="177"/>
                  </a:lnTo>
                  <a:lnTo>
                    <a:pt x="20" y="177"/>
                  </a:lnTo>
                  <a:lnTo>
                    <a:pt x="10" y="161"/>
                  </a:lnTo>
                  <a:lnTo>
                    <a:pt x="0" y="182"/>
                  </a:lnTo>
                  <a:lnTo>
                    <a:pt x="51" y="217"/>
                  </a:lnTo>
                  <a:lnTo>
                    <a:pt x="72" y="254"/>
                  </a:lnTo>
                  <a:lnTo>
                    <a:pt x="86" y="277"/>
                  </a:lnTo>
                  <a:lnTo>
                    <a:pt x="130" y="291"/>
                  </a:lnTo>
                  <a:close/>
                </a:path>
              </a:pathLst>
            </a:custGeom>
            <a:solidFill>
              <a:srgbClr val="ECF0F6"/>
            </a:solidFill>
            <a:ln w="9525">
              <a:noFill/>
              <a:round/>
              <a:headEnd/>
              <a:tailEnd/>
            </a:ln>
          </p:spPr>
          <p:txBody>
            <a:bodyPr/>
            <a:lstStyle/>
            <a:p>
              <a:endParaRPr lang="pt-PT"/>
            </a:p>
          </p:txBody>
        </p:sp>
        <p:sp>
          <p:nvSpPr>
            <p:cNvPr id="25648" name="Freeform 17"/>
            <p:cNvSpPr>
              <a:spLocks/>
            </p:cNvSpPr>
            <p:nvPr/>
          </p:nvSpPr>
          <p:spPr bwMode="auto">
            <a:xfrm>
              <a:off x="2265" y="1995"/>
              <a:ext cx="36" cy="31"/>
            </a:xfrm>
            <a:custGeom>
              <a:avLst/>
              <a:gdLst>
                <a:gd name="T0" fmla="*/ 21 w 36"/>
                <a:gd name="T1" fmla="*/ 0 h 31"/>
                <a:gd name="T2" fmla="*/ 5 w 36"/>
                <a:gd name="T3" fmla="*/ 10 h 31"/>
                <a:gd name="T4" fmla="*/ 0 w 36"/>
                <a:gd name="T5" fmla="*/ 17 h 31"/>
                <a:gd name="T6" fmla="*/ 10 w 36"/>
                <a:gd name="T7" fmla="*/ 21 h 31"/>
                <a:gd name="T8" fmla="*/ 19 w 36"/>
                <a:gd name="T9" fmla="*/ 31 h 31"/>
                <a:gd name="T10" fmla="*/ 27 w 36"/>
                <a:gd name="T11" fmla="*/ 24 h 31"/>
                <a:gd name="T12" fmla="*/ 36 w 36"/>
                <a:gd name="T13" fmla="*/ 17 h 31"/>
                <a:gd name="T14" fmla="*/ 29 w 36"/>
                <a:gd name="T15" fmla="*/ 8 h 31"/>
                <a:gd name="T16" fmla="*/ 21 w 36"/>
                <a:gd name="T17" fmla="*/ 0 h 31"/>
                <a:gd name="T18" fmla="*/ 21 w 36"/>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31"/>
                <a:gd name="T32" fmla="*/ 36 w 36"/>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31">
                  <a:moveTo>
                    <a:pt x="21" y="0"/>
                  </a:moveTo>
                  <a:lnTo>
                    <a:pt x="5" y="10"/>
                  </a:lnTo>
                  <a:lnTo>
                    <a:pt x="0" y="17"/>
                  </a:lnTo>
                  <a:lnTo>
                    <a:pt x="10" y="21"/>
                  </a:lnTo>
                  <a:lnTo>
                    <a:pt x="19" y="31"/>
                  </a:lnTo>
                  <a:lnTo>
                    <a:pt x="27" y="24"/>
                  </a:lnTo>
                  <a:lnTo>
                    <a:pt x="36" y="17"/>
                  </a:lnTo>
                  <a:lnTo>
                    <a:pt x="29" y="8"/>
                  </a:lnTo>
                  <a:lnTo>
                    <a:pt x="21" y="0"/>
                  </a:lnTo>
                  <a:close/>
                </a:path>
              </a:pathLst>
            </a:custGeom>
            <a:solidFill>
              <a:srgbClr val="ECF0F6"/>
            </a:solidFill>
            <a:ln w="9525">
              <a:noFill/>
              <a:round/>
              <a:headEnd/>
              <a:tailEnd/>
            </a:ln>
          </p:spPr>
          <p:txBody>
            <a:bodyPr/>
            <a:lstStyle/>
            <a:p>
              <a:endParaRPr lang="pt-PT"/>
            </a:p>
          </p:txBody>
        </p:sp>
        <p:sp>
          <p:nvSpPr>
            <p:cNvPr id="25649" name="Freeform 18"/>
            <p:cNvSpPr>
              <a:spLocks/>
            </p:cNvSpPr>
            <p:nvPr/>
          </p:nvSpPr>
          <p:spPr bwMode="auto">
            <a:xfrm>
              <a:off x="2255" y="2033"/>
              <a:ext cx="53" cy="58"/>
            </a:xfrm>
            <a:custGeom>
              <a:avLst/>
              <a:gdLst>
                <a:gd name="T0" fmla="*/ 44 w 53"/>
                <a:gd name="T1" fmla="*/ 0 h 58"/>
                <a:gd name="T2" fmla="*/ 25 w 53"/>
                <a:gd name="T3" fmla="*/ 4 h 58"/>
                <a:gd name="T4" fmla="*/ 20 w 53"/>
                <a:gd name="T5" fmla="*/ 0 h 58"/>
                <a:gd name="T6" fmla="*/ 8 w 53"/>
                <a:gd name="T7" fmla="*/ 14 h 58"/>
                <a:gd name="T8" fmla="*/ 5 w 53"/>
                <a:gd name="T9" fmla="*/ 11 h 58"/>
                <a:gd name="T10" fmla="*/ 0 w 53"/>
                <a:gd name="T11" fmla="*/ 21 h 58"/>
                <a:gd name="T12" fmla="*/ 5 w 53"/>
                <a:gd name="T13" fmla="*/ 25 h 58"/>
                <a:gd name="T14" fmla="*/ 5 w 53"/>
                <a:gd name="T15" fmla="*/ 49 h 58"/>
                <a:gd name="T16" fmla="*/ 10 w 53"/>
                <a:gd name="T17" fmla="*/ 58 h 58"/>
                <a:gd name="T18" fmla="*/ 37 w 53"/>
                <a:gd name="T19" fmla="*/ 25 h 58"/>
                <a:gd name="T20" fmla="*/ 48 w 53"/>
                <a:gd name="T21" fmla="*/ 25 h 58"/>
                <a:gd name="T22" fmla="*/ 53 w 53"/>
                <a:gd name="T23" fmla="*/ 16 h 58"/>
                <a:gd name="T24" fmla="*/ 51 w 53"/>
                <a:gd name="T25" fmla="*/ 13 h 58"/>
                <a:gd name="T26" fmla="*/ 44 w 53"/>
                <a:gd name="T27" fmla="*/ 0 h 58"/>
                <a:gd name="T28" fmla="*/ 44 w 53"/>
                <a:gd name="T29" fmla="*/ 0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
                <a:gd name="T46" fmla="*/ 0 h 58"/>
                <a:gd name="T47" fmla="*/ 53 w 53"/>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 h="58">
                  <a:moveTo>
                    <a:pt x="44" y="0"/>
                  </a:moveTo>
                  <a:lnTo>
                    <a:pt x="25" y="4"/>
                  </a:lnTo>
                  <a:lnTo>
                    <a:pt x="20" y="0"/>
                  </a:lnTo>
                  <a:lnTo>
                    <a:pt x="8" y="14"/>
                  </a:lnTo>
                  <a:lnTo>
                    <a:pt x="5" y="11"/>
                  </a:lnTo>
                  <a:lnTo>
                    <a:pt x="0" y="21"/>
                  </a:lnTo>
                  <a:lnTo>
                    <a:pt x="5" y="25"/>
                  </a:lnTo>
                  <a:lnTo>
                    <a:pt x="5" y="49"/>
                  </a:lnTo>
                  <a:lnTo>
                    <a:pt x="10" y="58"/>
                  </a:lnTo>
                  <a:lnTo>
                    <a:pt x="37" y="25"/>
                  </a:lnTo>
                  <a:lnTo>
                    <a:pt x="48" y="25"/>
                  </a:lnTo>
                  <a:lnTo>
                    <a:pt x="53" y="16"/>
                  </a:lnTo>
                  <a:lnTo>
                    <a:pt x="51" y="13"/>
                  </a:lnTo>
                  <a:lnTo>
                    <a:pt x="44" y="0"/>
                  </a:lnTo>
                  <a:close/>
                </a:path>
              </a:pathLst>
            </a:custGeom>
            <a:solidFill>
              <a:srgbClr val="ECF0F6"/>
            </a:solidFill>
            <a:ln w="9525">
              <a:noFill/>
              <a:round/>
              <a:headEnd/>
              <a:tailEnd/>
            </a:ln>
          </p:spPr>
          <p:txBody>
            <a:bodyPr/>
            <a:lstStyle/>
            <a:p>
              <a:endParaRPr lang="pt-PT"/>
            </a:p>
          </p:txBody>
        </p:sp>
        <p:sp>
          <p:nvSpPr>
            <p:cNvPr id="25650" name="Freeform 19"/>
            <p:cNvSpPr>
              <a:spLocks/>
            </p:cNvSpPr>
            <p:nvPr/>
          </p:nvSpPr>
          <p:spPr bwMode="auto">
            <a:xfrm>
              <a:off x="2315" y="1940"/>
              <a:ext cx="175" cy="160"/>
            </a:xfrm>
            <a:custGeom>
              <a:avLst/>
              <a:gdLst>
                <a:gd name="T0" fmla="*/ 48 w 175"/>
                <a:gd name="T1" fmla="*/ 120 h 160"/>
                <a:gd name="T2" fmla="*/ 43 w 175"/>
                <a:gd name="T3" fmla="*/ 137 h 160"/>
                <a:gd name="T4" fmla="*/ 46 w 175"/>
                <a:gd name="T5" fmla="*/ 134 h 160"/>
                <a:gd name="T6" fmla="*/ 46 w 175"/>
                <a:gd name="T7" fmla="*/ 134 h 160"/>
                <a:gd name="T8" fmla="*/ 56 w 175"/>
                <a:gd name="T9" fmla="*/ 134 h 160"/>
                <a:gd name="T10" fmla="*/ 56 w 175"/>
                <a:gd name="T11" fmla="*/ 134 h 160"/>
                <a:gd name="T12" fmla="*/ 69 w 175"/>
                <a:gd name="T13" fmla="*/ 130 h 160"/>
                <a:gd name="T14" fmla="*/ 82 w 175"/>
                <a:gd name="T15" fmla="*/ 132 h 160"/>
                <a:gd name="T16" fmla="*/ 89 w 175"/>
                <a:gd name="T17" fmla="*/ 135 h 160"/>
                <a:gd name="T18" fmla="*/ 89 w 175"/>
                <a:gd name="T19" fmla="*/ 135 h 160"/>
                <a:gd name="T20" fmla="*/ 96 w 175"/>
                <a:gd name="T21" fmla="*/ 142 h 160"/>
                <a:gd name="T22" fmla="*/ 96 w 175"/>
                <a:gd name="T23" fmla="*/ 142 h 160"/>
                <a:gd name="T24" fmla="*/ 106 w 175"/>
                <a:gd name="T25" fmla="*/ 149 h 160"/>
                <a:gd name="T26" fmla="*/ 106 w 175"/>
                <a:gd name="T27" fmla="*/ 149 h 160"/>
                <a:gd name="T28" fmla="*/ 118 w 175"/>
                <a:gd name="T29" fmla="*/ 160 h 160"/>
                <a:gd name="T30" fmla="*/ 118 w 175"/>
                <a:gd name="T31" fmla="*/ 160 h 160"/>
                <a:gd name="T32" fmla="*/ 124 w 175"/>
                <a:gd name="T33" fmla="*/ 158 h 160"/>
                <a:gd name="T34" fmla="*/ 124 w 175"/>
                <a:gd name="T35" fmla="*/ 158 h 160"/>
                <a:gd name="T36" fmla="*/ 134 w 175"/>
                <a:gd name="T37" fmla="*/ 149 h 160"/>
                <a:gd name="T38" fmla="*/ 161 w 175"/>
                <a:gd name="T39" fmla="*/ 148 h 160"/>
                <a:gd name="T40" fmla="*/ 168 w 175"/>
                <a:gd name="T41" fmla="*/ 149 h 160"/>
                <a:gd name="T42" fmla="*/ 168 w 175"/>
                <a:gd name="T43" fmla="*/ 148 h 160"/>
                <a:gd name="T44" fmla="*/ 173 w 175"/>
                <a:gd name="T45" fmla="*/ 139 h 160"/>
                <a:gd name="T46" fmla="*/ 173 w 175"/>
                <a:gd name="T47" fmla="*/ 127 h 160"/>
                <a:gd name="T48" fmla="*/ 160 w 175"/>
                <a:gd name="T49" fmla="*/ 116 h 160"/>
                <a:gd name="T50" fmla="*/ 156 w 175"/>
                <a:gd name="T51" fmla="*/ 113 h 160"/>
                <a:gd name="T52" fmla="*/ 153 w 175"/>
                <a:gd name="T53" fmla="*/ 95 h 160"/>
                <a:gd name="T54" fmla="*/ 146 w 175"/>
                <a:gd name="T55" fmla="*/ 81 h 160"/>
                <a:gd name="T56" fmla="*/ 137 w 175"/>
                <a:gd name="T57" fmla="*/ 71 h 160"/>
                <a:gd name="T58" fmla="*/ 137 w 175"/>
                <a:gd name="T59" fmla="*/ 60 h 160"/>
                <a:gd name="T60" fmla="*/ 142 w 175"/>
                <a:gd name="T61" fmla="*/ 53 h 160"/>
                <a:gd name="T62" fmla="*/ 161 w 175"/>
                <a:gd name="T63" fmla="*/ 55 h 160"/>
                <a:gd name="T64" fmla="*/ 170 w 175"/>
                <a:gd name="T65" fmla="*/ 44 h 160"/>
                <a:gd name="T66" fmla="*/ 175 w 175"/>
                <a:gd name="T67" fmla="*/ 21 h 160"/>
                <a:gd name="T68" fmla="*/ 173 w 175"/>
                <a:gd name="T69" fmla="*/ 13 h 160"/>
                <a:gd name="T70" fmla="*/ 163 w 175"/>
                <a:gd name="T71" fmla="*/ 11 h 160"/>
                <a:gd name="T72" fmla="*/ 148 w 175"/>
                <a:gd name="T73" fmla="*/ 13 h 160"/>
                <a:gd name="T74" fmla="*/ 125 w 175"/>
                <a:gd name="T75" fmla="*/ 13 h 160"/>
                <a:gd name="T76" fmla="*/ 108 w 175"/>
                <a:gd name="T77" fmla="*/ 6 h 160"/>
                <a:gd name="T78" fmla="*/ 96 w 175"/>
                <a:gd name="T79" fmla="*/ 2 h 160"/>
                <a:gd name="T80" fmla="*/ 84 w 175"/>
                <a:gd name="T81" fmla="*/ 0 h 160"/>
                <a:gd name="T82" fmla="*/ 74 w 175"/>
                <a:gd name="T83" fmla="*/ 14 h 160"/>
                <a:gd name="T84" fmla="*/ 62 w 175"/>
                <a:gd name="T85" fmla="*/ 25 h 160"/>
                <a:gd name="T86" fmla="*/ 44 w 175"/>
                <a:gd name="T87" fmla="*/ 23 h 160"/>
                <a:gd name="T88" fmla="*/ 34 w 175"/>
                <a:gd name="T89" fmla="*/ 30 h 160"/>
                <a:gd name="T90" fmla="*/ 17 w 175"/>
                <a:gd name="T91" fmla="*/ 49 h 160"/>
                <a:gd name="T92" fmla="*/ 3 w 175"/>
                <a:gd name="T93" fmla="*/ 60 h 160"/>
                <a:gd name="T94" fmla="*/ 0 w 175"/>
                <a:gd name="T95" fmla="*/ 67 h 160"/>
                <a:gd name="T96" fmla="*/ 8 w 175"/>
                <a:gd name="T97" fmla="*/ 83 h 160"/>
                <a:gd name="T98" fmla="*/ 15 w 175"/>
                <a:gd name="T99" fmla="*/ 102 h 160"/>
                <a:gd name="T100" fmla="*/ 26 w 175"/>
                <a:gd name="T101" fmla="*/ 114 h 160"/>
                <a:gd name="T102" fmla="*/ 34 w 175"/>
                <a:gd name="T103" fmla="*/ 109 h 160"/>
                <a:gd name="T104" fmla="*/ 50 w 175"/>
                <a:gd name="T105" fmla="*/ 104 h 160"/>
                <a:gd name="T106" fmla="*/ 48 w 175"/>
                <a:gd name="T107" fmla="*/ 120 h 1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5"/>
                <a:gd name="T163" fmla="*/ 0 h 160"/>
                <a:gd name="T164" fmla="*/ 175 w 175"/>
                <a:gd name="T165" fmla="*/ 160 h 1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5" h="160">
                  <a:moveTo>
                    <a:pt x="48" y="120"/>
                  </a:moveTo>
                  <a:lnTo>
                    <a:pt x="43" y="137"/>
                  </a:lnTo>
                  <a:lnTo>
                    <a:pt x="46" y="134"/>
                  </a:lnTo>
                  <a:lnTo>
                    <a:pt x="56" y="134"/>
                  </a:lnTo>
                  <a:lnTo>
                    <a:pt x="69" y="130"/>
                  </a:lnTo>
                  <a:lnTo>
                    <a:pt x="82" y="132"/>
                  </a:lnTo>
                  <a:lnTo>
                    <a:pt x="89" y="135"/>
                  </a:lnTo>
                  <a:lnTo>
                    <a:pt x="96" y="142"/>
                  </a:lnTo>
                  <a:lnTo>
                    <a:pt x="106" y="149"/>
                  </a:lnTo>
                  <a:lnTo>
                    <a:pt x="118" y="160"/>
                  </a:lnTo>
                  <a:lnTo>
                    <a:pt x="124" y="158"/>
                  </a:lnTo>
                  <a:lnTo>
                    <a:pt x="134" y="149"/>
                  </a:lnTo>
                  <a:lnTo>
                    <a:pt x="161" y="148"/>
                  </a:lnTo>
                  <a:lnTo>
                    <a:pt x="168" y="149"/>
                  </a:lnTo>
                  <a:lnTo>
                    <a:pt x="168" y="148"/>
                  </a:lnTo>
                  <a:lnTo>
                    <a:pt x="173" y="139"/>
                  </a:lnTo>
                  <a:lnTo>
                    <a:pt x="173" y="127"/>
                  </a:lnTo>
                  <a:lnTo>
                    <a:pt x="160" y="116"/>
                  </a:lnTo>
                  <a:lnTo>
                    <a:pt x="156" y="113"/>
                  </a:lnTo>
                  <a:lnTo>
                    <a:pt x="153" y="95"/>
                  </a:lnTo>
                  <a:lnTo>
                    <a:pt x="146" y="81"/>
                  </a:lnTo>
                  <a:lnTo>
                    <a:pt x="137" y="71"/>
                  </a:lnTo>
                  <a:lnTo>
                    <a:pt x="137" y="60"/>
                  </a:lnTo>
                  <a:lnTo>
                    <a:pt x="142" y="53"/>
                  </a:lnTo>
                  <a:lnTo>
                    <a:pt x="161" y="55"/>
                  </a:lnTo>
                  <a:lnTo>
                    <a:pt x="170" y="44"/>
                  </a:lnTo>
                  <a:lnTo>
                    <a:pt x="175" y="21"/>
                  </a:lnTo>
                  <a:lnTo>
                    <a:pt x="173" y="13"/>
                  </a:lnTo>
                  <a:lnTo>
                    <a:pt x="163" y="11"/>
                  </a:lnTo>
                  <a:lnTo>
                    <a:pt x="148" y="13"/>
                  </a:lnTo>
                  <a:lnTo>
                    <a:pt x="125" y="13"/>
                  </a:lnTo>
                  <a:lnTo>
                    <a:pt x="108" y="6"/>
                  </a:lnTo>
                  <a:lnTo>
                    <a:pt x="96" y="2"/>
                  </a:lnTo>
                  <a:lnTo>
                    <a:pt x="84" y="0"/>
                  </a:lnTo>
                  <a:lnTo>
                    <a:pt x="74" y="14"/>
                  </a:lnTo>
                  <a:lnTo>
                    <a:pt x="62" y="25"/>
                  </a:lnTo>
                  <a:lnTo>
                    <a:pt x="44" y="23"/>
                  </a:lnTo>
                  <a:lnTo>
                    <a:pt x="34" y="30"/>
                  </a:lnTo>
                  <a:lnTo>
                    <a:pt x="17" y="49"/>
                  </a:lnTo>
                  <a:lnTo>
                    <a:pt x="3" y="60"/>
                  </a:lnTo>
                  <a:lnTo>
                    <a:pt x="0" y="67"/>
                  </a:lnTo>
                  <a:lnTo>
                    <a:pt x="8" y="83"/>
                  </a:lnTo>
                  <a:lnTo>
                    <a:pt x="15" y="102"/>
                  </a:lnTo>
                  <a:lnTo>
                    <a:pt x="26" y="114"/>
                  </a:lnTo>
                  <a:lnTo>
                    <a:pt x="34" y="109"/>
                  </a:lnTo>
                  <a:lnTo>
                    <a:pt x="50" y="104"/>
                  </a:lnTo>
                  <a:lnTo>
                    <a:pt x="48" y="120"/>
                  </a:lnTo>
                  <a:close/>
                </a:path>
              </a:pathLst>
            </a:custGeom>
            <a:solidFill>
              <a:srgbClr val="ECF0F6"/>
            </a:solidFill>
            <a:ln w="9525">
              <a:noFill/>
              <a:round/>
              <a:headEnd/>
              <a:tailEnd/>
            </a:ln>
          </p:spPr>
          <p:txBody>
            <a:bodyPr/>
            <a:lstStyle/>
            <a:p>
              <a:endParaRPr lang="pt-PT"/>
            </a:p>
          </p:txBody>
        </p:sp>
        <p:sp>
          <p:nvSpPr>
            <p:cNvPr id="25651" name="Freeform 20"/>
            <p:cNvSpPr>
              <a:spLocks/>
            </p:cNvSpPr>
            <p:nvPr/>
          </p:nvSpPr>
          <p:spPr bwMode="auto">
            <a:xfrm>
              <a:off x="998" y="1855"/>
              <a:ext cx="380" cy="664"/>
            </a:xfrm>
            <a:custGeom>
              <a:avLst/>
              <a:gdLst>
                <a:gd name="T0" fmla="*/ 124 w 380"/>
                <a:gd name="T1" fmla="*/ 457 h 664"/>
                <a:gd name="T2" fmla="*/ 83 w 380"/>
                <a:gd name="T3" fmla="*/ 489 h 664"/>
                <a:gd name="T4" fmla="*/ 72 w 380"/>
                <a:gd name="T5" fmla="*/ 515 h 664"/>
                <a:gd name="T6" fmla="*/ 96 w 380"/>
                <a:gd name="T7" fmla="*/ 531 h 664"/>
                <a:gd name="T8" fmla="*/ 115 w 380"/>
                <a:gd name="T9" fmla="*/ 541 h 664"/>
                <a:gd name="T10" fmla="*/ 151 w 380"/>
                <a:gd name="T11" fmla="*/ 548 h 664"/>
                <a:gd name="T12" fmla="*/ 129 w 380"/>
                <a:gd name="T13" fmla="*/ 580 h 664"/>
                <a:gd name="T14" fmla="*/ 74 w 380"/>
                <a:gd name="T15" fmla="*/ 562 h 664"/>
                <a:gd name="T16" fmla="*/ 34 w 380"/>
                <a:gd name="T17" fmla="*/ 597 h 664"/>
                <a:gd name="T18" fmla="*/ 2 w 380"/>
                <a:gd name="T19" fmla="*/ 615 h 664"/>
                <a:gd name="T20" fmla="*/ 19 w 380"/>
                <a:gd name="T21" fmla="*/ 631 h 664"/>
                <a:gd name="T22" fmla="*/ 50 w 380"/>
                <a:gd name="T23" fmla="*/ 625 h 664"/>
                <a:gd name="T24" fmla="*/ 93 w 380"/>
                <a:gd name="T25" fmla="*/ 643 h 664"/>
                <a:gd name="T26" fmla="*/ 126 w 380"/>
                <a:gd name="T27" fmla="*/ 613 h 664"/>
                <a:gd name="T28" fmla="*/ 153 w 380"/>
                <a:gd name="T29" fmla="*/ 632 h 664"/>
                <a:gd name="T30" fmla="*/ 194 w 380"/>
                <a:gd name="T31" fmla="*/ 638 h 664"/>
                <a:gd name="T32" fmla="*/ 224 w 380"/>
                <a:gd name="T33" fmla="*/ 636 h 664"/>
                <a:gd name="T34" fmla="*/ 265 w 380"/>
                <a:gd name="T35" fmla="*/ 653 h 664"/>
                <a:gd name="T36" fmla="*/ 301 w 380"/>
                <a:gd name="T37" fmla="*/ 657 h 664"/>
                <a:gd name="T38" fmla="*/ 335 w 380"/>
                <a:gd name="T39" fmla="*/ 643 h 664"/>
                <a:gd name="T40" fmla="*/ 320 w 380"/>
                <a:gd name="T41" fmla="*/ 613 h 664"/>
                <a:gd name="T42" fmla="*/ 321 w 380"/>
                <a:gd name="T43" fmla="*/ 594 h 664"/>
                <a:gd name="T44" fmla="*/ 368 w 380"/>
                <a:gd name="T45" fmla="*/ 562 h 664"/>
                <a:gd name="T46" fmla="*/ 380 w 380"/>
                <a:gd name="T47" fmla="*/ 520 h 664"/>
                <a:gd name="T48" fmla="*/ 347 w 380"/>
                <a:gd name="T49" fmla="*/ 496 h 664"/>
                <a:gd name="T50" fmla="*/ 323 w 380"/>
                <a:gd name="T51" fmla="*/ 494 h 664"/>
                <a:gd name="T52" fmla="*/ 332 w 380"/>
                <a:gd name="T53" fmla="*/ 453 h 664"/>
                <a:gd name="T54" fmla="*/ 332 w 380"/>
                <a:gd name="T55" fmla="*/ 397 h 664"/>
                <a:gd name="T56" fmla="*/ 297 w 380"/>
                <a:gd name="T57" fmla="*/ 333 h 664"/>
                <a:gd name="T58" fmla="*/ 297 w 380"/>
                <a:gd name="T59" fmla="*/ 282 h 664"/>
                <a:gd name="T60" fmla="*/ 287 w 380"/>
                <a:gd name="T61" fmla="*/ 241 h 664"/>
                <a:gd name="T62" fmla="*/ 251 w 380"/>
                <a:gd name="T63" fmla="*/ 220 h 664"/>
                <a:gd name="T64" fmla="*/ 248 w 380"/>
                <a:gd name="T65" fmla="*/ 205 h 664"/>
                <a:gd name="T66" fmla="*/ 279 w 380"/>
                <a:gd name="T67" fmla="*/ 208 h 664"/>
                <a:gd name="T68" fmla="*/ 327 w 380"/>
                <a:gd name="T69" fmla="*/ 147 h 664"/>
                <a:gd name="T70" fmla="*/ 323 w 380"/>
                <a:gd name="T71" fmla="*/ 106 h 664"/>
                <a:gd name="T72" fmla="*/ 279 w 380"/>
                <a:gd name="T73" fmla="*/ 85 h 664"/>
                <a:gd name="T74" fmla="*/ 249 w 380"/>
                <a:gd name="T75" fmla="*/ 80 h 664"/>
                <a:gd name="T76" fmla="*/ 287 w 380"/>
                <a:gd name="T77" fmla="*/ 45 h 664"/>
                <a:gd name="T78" fmla="*/ 330 w 380"/>
                <a:gd name="T79" fmla="*/ 21 h 664"/>
                <a:gd name="T80" fmla="*/ 268 w 380"/>
                <a:gd name="T81" fmla="*/ 8 h 664"/>
                <a:gd name="T82" fmla="*/ 234 w 380"/>
                <a:gd name="T83" fmla="*/ 28 h 664"/>
                <a:gd name="T84" fmla="*/ 196 w 380"/>
                <a:gd name="T85" fmla="*/ 47 h 664"/>
                <a:gd name="T86" fmla="*/ 182 w 380"/>
                <a:gd name="T87" fmla="*/ 92 h 664"/>
                <a:gd name="T88" fmla="*/ 158 w 380"/>
                <a:gd name="T89" fmla="*/ 134 h 664"/>
                <a:gd name="T90" fmla="*/ 181 w 380"/>
                <a:gd name="T91" fmla="*/ 147 h 664"/>
                <a:gd name="T92" fmla="*/ 136 w 380"/>
                <a:gd name="T93" fmla="*/ 222 h 664"/>
                <a:gd name="T94" fmla="*/ 169 w 380"/>
                <a:gd name="T95" fmla="*/ 196 h 664"/>
                <a:gd name="T96" fmla="*/ 181 w 380"/>
                <a:gd name="T97" fmla="*/ 247 h 664"/>
                <a:gd name="T98" fmla="*/ 150 w 380"/>
                <a:gd name="T99" fmla="*/ 278 h 664"/>
                <a:gd name="T100" fmla="*/ 194 w 380"/>
                <a:gd name="T101" fmla="*/ 306 h 664"/>
                <a:gd name="T102" fmla="*/ 196 w 380"/>
                <a:gd name="T103" fmla="*/ 324 h 664"/>
                <a:gd name="T104" fmla="*/ 224 w 380"/>
                <a:gd name="T105" fmla="*/ 362 h 664"/>
                <a:gd name="T106" fmla="*/ 196 w 380"/>
                <a:gd name="T107" fmla="*/ 396 h 664"/>
                <a:gd name="T108" fmla="*/ 167 w 380"/>
                <a:gd name="T109" fmla="*/ 404 h 6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0"/>
                <a:gd name="T166" fmla="*/ 0 h 664"/>
                <a:gd name="T167" fmla="*/ 380 w 380"/>
                <a:gd name="T168" fmla="*/ 664 h 6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0" h="664">
                  <a:moveTo>
                    <a:pt x="114" y="425"/>
                  </a:moveTo>
                  <a:lnTo>
                    <a:pt x="132" y="441"/>
                  </a:lnTo>
                  <a:lnTo>
                    <a:pt x="124" y="457"/>
                  </a:lnTo>
                  <a:lnTo>
                    <a:pt x="114" y="471"/>
                  </a:lnTo>
                  <a:lnTo>
                    <a:pt x="96" y="480"/>
                  </a:lnTo>
                  <a:lnTo>
                    <a:pt x="83" y="489"/>
                  </a:lnTo>
                  <a:lnTo>
                    <a:pt x="69" y="490"/>
                  </a:lnTo>
                  <a:lnTo>
                    <a:pt x="60" y="496"/>
                  </a:lnTo>
                  <a:lnTo>
                    <a:pt x="72" y="515"/>
                  </a:lnTo>
                  <a:lnTo>
                    <a:pt x="88" y="515"/>
                  </a:lnTo>
                  <a:lnTo>
                    <a:pt x="96" y="518"/>
                  </a:lnTo>
                  <a:lnTo>
                    <a:pt x="96" y="531"/>
                  </a:lnTo>
                  <a:lnTo>
                    <a:pt x="105" y="531"/>
                  </a:lnTo>
                  <a:lnTo>
                    <a:pt x="112" y="527"/>
                  </a:lnTo>
                  <a:lnTo>
                    <a:pt x="115" y="541"/>
                  </a:lnTo>
                  <a:lnTo>
                    <a:pt x="126" y="552"/>
                  </a:lnTo>
                  <a:lnTo>
                    <a:pt x="141" y="552"/>
                  </a:lnTo>
                  <a:lnTo>
                    <a:pt x="151" y="548"/>
                  </a:lnTo>
                  <a:lnTo>
                    <a:pt x="162" y="552"/>
                  </a:lnTo>
                  <a:lnTo>
                    <a:pt x="138" y="574"/>
                  </a:lnTo>
                  <a:lnTo>
                    <a:pt x="129" y="580"/>
                  </a:lnTo>
                  <a:lnTo>
                    <a:pt x="115" y="574"/>
                  </a:lnTo>
                  <a:lnTo>
                    <a:pt x="88" y="562"/>
                  </a:lnTo>
                  <a:lnTo>
                    <a:pt x="74" y="562"/>
                  </a:lnTo>
                  <a:lnTo>
                    <a:pt x="62" y="574"/>
                  </a:lnTo>
                  <a:lnTo>
                    <a:pt x="45" y="588"/>
                  </a:lnTo>
                  <a:lnTo>
                    <a:pt x="34" y="597"/>
                  </a:lnTo>
                  <a:lnTo>
                    <a:pt x="24" y="601"/>
                  </a:lnTo>
                  <a:lnTo>
                    <a:pt x="12" y="606"/>
                  </a:lnTo>
                  <a:lnTo>
                    <a:pt x="2" y="615"/>
                  </a:lnTo>
                  <a:lnTo>
                    <a:pt x="0" y="620"/>
                  </a:lnTo>
                  <a:lnTo>
                    <a:pt x="12" y="622"/>
                  </a:lnTo>
                  <a:lnTo>
                    <a:pt x="19" y="631"/>
                  </a:lnTo>
                  <a:lnTo>
                    <a:pt x="31" y="636"/>
                  </a:lnTo>
                  <a:lnTo>
                    <a:pt x="41" y="631"/>
                  </a:lnTo>
                  <a:lnTo>
                    <a:pt x="50" y="625"/>
                  </a:lnTo>
                  <a:lnTo>
                    <a:pt x="62" y="627"/>
                  </a:lnTo>
                  <a:lnTo>
                    <a:pt x="77" y="636"/>
                  </a:lnTo>
                  <a:lnTo>
                    <a:pt x="93" y="643"/>
                  </a:lnTo>
                  <a:lnTo>
                    <a:pt x="103" y="636"/>
                  </a:lnTo>
                  <a:lnTo>
                    <a:pt x="108" y="624"/>
                  </a:lnTo>
                  <a:lnTo>
                    <a:pt x="126" y="613"/>
                  </a:lnTo>
                  <a:lnTo>
                    <a:pt x="136" y="613"/>
                  </a:lnTo>
                  <a:lnTo>
                    <a:pt x="146" y="625"/>
                  </a:lnTo>
                  <a:lnTo>
                    <a:pt x="153" y="632"/>
                  </a:lnTo>
                  <a:lnTo>
                    <a:pt x="167" y="632"/>
                  </a:lnTo>
                  <a:lnTo>
                    <a:pt x="184" y="634"/>
                  </a:lnTo>
                  <a:lnTo>
                    <a:pt x="194" y="638"/>
                  </a:lnTo>
                  <a:lnTo>
                    <a:pt x="205" y="631"/>
                  </a:lnTo>
                  <a:lnTo>
                    <a:pt x="215" y="631"/>
                  </a:lnTo>
                  <a:lnTo>
                    <a:pt x="224" y="636"/>
                  </a:lnTo>
                  <a:lnTo>
                    <a:pt x="234" y="648"/>
                  </a:lnTo>
                  <a:lnTo>
                    <a:pt x="249" y="650"/>
                  </a:lnTo>
                  <a:lnTo>
                    <a:pt x="265" y="653"/>
                  </a:lnTo>
                  <a:lnTo>
                    <a:pt x="275" y="659"/>
                  </a:lnTo>
                  <a:lnTo>
                    <a:pt x="289" y="664"/>
                  </a:lnTo>
                  <a:lnTo>
                    <a:pt x="301" y="657"/>
                  </a:lnTo>
                  <a:lnTo>
                    <a:pt x="315" y="648"/>
                  </a:lnTo>
                  <a:lnTo>
                    <a:pt x="323" y="646"/>
                  </a:lnTo>
                  <a:lnTo>
                    <a:pt x="335" y="643"/>
                  </a:lnTo>
                  <a:lnTo>
                    <a:pt x="346" y="634"/>
                  </a:lnTo>
                  <a:lnTo>
                    <a:pt x="339" y="624"/>
                  </a:lnTo>
                  <a:lnTo>
                    <a:pt x="320" y="613"/>
                  </a:lnTo>
                  <a:lnTo>
                    <a:pt x="315" y="606"/>
                  </a:lnTo>
                  <a:lnTo>
                    <a:pt x="315" y="601"/>
                  </a:lnTo>
                  <a:lnTo>
                    <a:pt x="321" y="594"/>
                  </a:lnTo>
                  <a:lnTo>
                    <a:pt x="335" y="592"/>
                  </a:lnTo>
                  <a:lnTo>
                    <a:pt x="347" y="585"/>
                  </a:lnTo>
                  <a:lnTo>
                    <a:pt x="368" y="562"/>
                  </a:lnTo>
                  <a:lnTo>
                    <a:pt x="377" y="550"/>
                  </a:lnTo>
                  <a:lnTo>
                    <a:pt x="380" y="531"/>
                  </a:lnTo>
                  <a:lnTo>
                    <a:pt x="380" y="520"/>
                  </a:lnTo>
                  <a:lnTo>
                    <a:pt x="371" y="511"/>
                  </a:lnTo>
                  <a:lnTo>
                    <a:pt x="358" y="501"/>
                  </a:lnTo>
                  <a:lnTo>
                    <a:pt x="347" y="496"/>
                  </a:lnTo>
                  <a:lnTo>
                    <a:pt x="335" y="497"/>
                  </a:lnTo>
                  <a:lnTo>
                    <a:pt x="327" y="503"/>
                  </a:lnTo>
                  <a:lnTo>
                    <a:pt x="323" y="494"/>
                  </a:lnTo>
                  <a:lnTo>
                    <a:pt x="330" y="482"/>
                  </a:lnTo>
                  <a:lnTo>
                    <a:pt x="334" y="471"/>
                  </a:lnTo>
                  <a:lnTo>
                    <a:pt x="332" y="453"/>
                  </a:lnTo>
                  <a:lnTo>
                    <a:pt x="330" y="429"/>
                  </a:lnTo>
                  <a:lnTo>
                    <a:pt x="335" y="408"/>
                  </a:lnTo>
                  <a:lnTo>
                    <a:pt x="332" y="397"/>
                  </a:lnTo>
                  <a:lnTo>
                    <a:pt x="323" y="383"/>
                  </a:lnTo>
                  <a:lnTo>
                    <a:pt x="306" y="348"/>
                  </a:lnTo>
                  <a:lnTo>
                    <a:pt x="297" y="333"/>
                  </a:lnTo>
                  <a:lnTo>
                    <a:pt x="294" y="313"/>
                  </a:lnTo>
                  <a:lnTo>
                    <a:pt x="292" y="301"/>
                  </a:lnTo>
                  <a:lnTo>
                    <a:pt x="297" y="282"/>
                  </a:lnTo>
                  <a:lnTo>
                    <a:pt x="297" y="266"/>
                  </a:lnTo>
                  <a:lnTo>
                    <a:pt x="294" y="250"/>
                  </a:lnTo>
                  <a:lnTo>
                    <a:pt x="287" y="241"/>
                  </a:lnTo>
                  <a:lnTo>
                    <a:pt x="272" y="226"/>
                  </a:lnTo>
                  <a:lnTo>
                    <a:pt x="261" y="222"/>
                  </a:lnTo>
                  <a:lnTo>
                    <a:pt x="251" y="220"/>
                  </a:lnTo>
                  <a:lnTo>
                    <a:pt x="242" y="219"/>
                  </a:lnTo>
                  <a:lnTo>
                    <a:pt x="242" y="210"/>
                  </a:lnTo>
                  <a:lnTo>
                    <a:pt x="248" y="205"/>
                  </a:lnTo>
                  <a:lnTo>
                    <a:pt x="260" y="203"/>
                  </a:lnTo>
                  <a:lnTo>
                    <a:pt x="270" y="206"/>
                  </a:lnTo>
                  <a:lnTo>
                    <a:pt x="279" y="208"/>
                  </a:lnTo>
                  <a:lnTo>
                    <a:pt x="284" y="201"/>
                  </a:lnTo>
                  <a:lnTo>
                    <a:pt x="282" y="191"/>
                  </a:lnTo>
                  <a:lnTo>
                    <a:pt x="327" y="147"/>
                  </a:lnTo>
                  <a:lnTo>
                    <a:pt x="335" y="136"/>
                  </a:lnTo>
                  <a:lnTo>
                    <a:pt x="335" y="115"/>
                  </a:lnTo>
                  <a:lnTo>
                    <a:pt x="323" y="106"/>
                  </a:lnTo>
                  <a:lnTo>
                    <a:pt x="311" y="105"/>
                  </a:lnTo>
                  <a:lnTo>
                    <a:pt x="301" y="85"/>
                  </a:lnTo>
                  <a:lnTo>
                    <a:pt x="279" y="85"/>
                  </a:lnTo>
                  <a:lnTo>
                    <a:pt x="258" y="91"/>
                  </a:lnTo>
                  <a:lnTo>
                    <a:pt x="254" y="89"/>
                  </a:lnTo>
                  <a:lnTo>
                    <a:pt x="249" y="80"/>
                  </a:lnTo>
                  <a:lnTo>
                    <a:pt x="258" y="73"/>
                  </a:lnTo>
                  <a:lnTo>
                    <a:pt x="266" y="63"/>
                  </a:lnTo>
                  <a:lnTo>
                    <a:pt x="287" y="45"/>
                  </a:lnTo>
                  <a:lnTo>
                    <a:pt x="303" y="43"/>
                  </a:lnTo>
                  <a:lnTo>
                    <a:pt x="316" y="31"/>
                  </a:lnTo>
                  <a:lnTo>
                    <a:pt x="330" y="21"/>
                  </a:lnTo>
                  <a:lnTo>
                    <a:pt x="299" y="12"/>
                  </a:lnTo>
                  <a:lnTo>
                    <a:pt x="285" y="10"/>
                  </a:lnTo>
                  <a:lnTo>
                    <a:pt x="268" y="8"/>
                  </a:lnTo>
                  <a:lnTo>
                    <a:pt x="251" y="0"/>
                  </a:lnTo>
                  <a:lnTo>
                    <a:pt x="234" y="19"/>
                  </a:lnTo>
                  <a:lnTo>
                    <a:pt x="234" y="28"/>
                  </a:lnTo>
                  <a:lnTo>
                    <a:pt x="225" y="31"/>
                  </a:lnTo>
                  <a:lnTo>
                    <a:pt x="210" y="42"/>
                  </a:lnTo>
                  <a:lnTo>
                    <a:pt x="196" y="47"/>
                  </a:lnTo>
                  <a:lnTo>
                    <a:pt x="196" y="61"/>
                  </a:lnTo>
                  <a:lnTo>
                    <a:pt x="194" y="73"/>
                  </a:lnTo>
                  <a:lnTo>
                    <a:pt x="182" y="92"/>
                  </a:lnTo>
                  <a:lnTo>
                    <a:pt x="162" y="115"/>
                  </a:lnTo>
                  <a:lnTo>
                    <a:pt x="153" y="126"/>
                  </a:lnTo>
                  <a:lnTo>
                    <a:pt x="158" y="134"/>
                  </a:lnTo>
                  <a:lnTo>
                    <a:pt x="179" y="133"/>
                  </a:lnTo>
                  <a:lnTo>
                    <a:pt x="181" y="138"/>
                  </a:lnTo>
                  <a:lnTo>
                    <a:pt x="181" y="147"/>
                  </a:lnTo>
                  <a:lnTo>
                    <a:pt x="151" y="184"/>
                  </a:lnTo>
                  <a:lnTo>
                    <a:pt x="143" y="205"/>
                  </a:lnTo>
                  <a:lnTo>
                    <a:pt x="136" y="222"/>
                  </a:lnTo>
                  <a:lnTo>
                    <a:pt x="143" y="231"/>
                  </a:lnTo>
                  <a:lnTo>
                    <a:pt x="155" y="213"/>
                  </a:lnTo>
                  <a:lnTo>
                    <a:pt x="169" y="196"/>
                  </a:lnTo>
                  <a:lnTo>
                    <a:pt x="177" y="201"/>
                  </a:lnTo>
                  <a:lnTo>
                    <a:pt x="179" y="227"/>
                  </a:lnTo>
                  <a:lnTo>
                    <a:pt x="181" y="247"/>
                  </a:lnTo>
                  <a:lnTo>
                    <a:pt x="163" y="257"/>
                  </a:lnTo>
                  <a:lnTo>
                    <a:pt x="151" y="268"/>
                  </a:lnTo>
                  <a:lnTo>
                    <a:pt x="150" y="278"/>
                  </a:lnTo>
                  <a:lnTo>
                    <a:pt x="170" y="297"/>
                  </a:lnTo>
                  <a:lnTo>
                    <a:pt x="189" y="294"/>
                  </a:lnTo>
                  <a:lnTo>
                    <a:pt x="194" y="306"/>
                  </a:lnTo>
                  <a:lnTo>
                    <a:pt x="215" y="292"/>
                  </a:lnTo>
                  <a:lnTo>
                    <a:pt x="213" y="303"/>
                  </a:lnTo>
                  <a:lnTo>
                    <a:pt x="196" y="324"/>
                  </a:lnTo>
                  <a:lnTo>
                    <a:pt x="203" y="348"/>
                  </a:lnTo>
                  <a:lnTo>
                    <a:pt x="205" y="361"/>
                  </a:lnTo>
                  <a:lnTo>
                    <a:pt x="224" y="362"/>
                  </a:lnTo>
                  <a:lnTo>
                    <a:pt x="224" y="373"/>
                  </a:lnTo>
                  <a:lnTo>
                    <a:pt x="203" y="399"/>
                  </a:lnTo>
                  <a:lnTo>
                    <a:pt x="196" y="396"/>
                  </a:lnTo>
                  <a:lnTo>
                    <a:pt x="189" y="403"/>
                  </a:lnTo>
                  <a:lnTo>
                    <a:pt x="187" y="417"/>
                  </a:lnTo>
                  <a:lnTo>
                    <a:pt x="167" y="404"/>
                  </a:lnTo>
                  <a:lnTo>
                    <a:pt x="114" y="425"/>
                  </a:lnTo>
                  <a:close/>
                </a:path>
              </a:pathLst>
            </a:custGeom>
            <a:solidFill>
              <a:srgbClr val="B6C8DD"/>
            </a:solidFill>
            <a:ln w="9525">
              <a:noFill/>
              <a:round/>
              <a:headEnd/>
              <a:tailEnd/>
            </a:ln>
          </p:spPr>
          <p:txBody>
            <a:bodyPr/>
            <a:lstStyle/>
            <a:p>
              <a:endParaRPr lang="pt-PT"/>
            </a:p>
          </p:txBody>
        </p:sp>
        <p:sp>
          <p:nvSpPr>
            <p:cNvPr id="25652" name="Freeform 21"/>
            <p:cNvSpPr>
              <a:spLocks/>
            </p:cNvSpPr>
            <p:nvPr/>
          </p:nvSpPr>
          <p:spPr bwMode="auto">
            <a:xfrm>
              <a:off x="1134" y="2174"/>
              <a:ext cx="36" cy="28"/>
            </a:xfrm>
            <a:custGeom>
              <a:avLst/>
              <a:gdLst>
                <a:gd name="T0" fmla="*/ 19 w 36"/>
                <a:gd name="T1" fmla="*/ 0 h 28"/>
                <a:gd name="T2" fmla="*/ 34 w 36"/>
                <a:gd name="T3" fmla="*/ 1 h 28"/>
                <a:gd name="T4" fmla="*/ 36 w 36"/>
                <a:gd name="T5" fmla="*/ 12 h 28"/>
                <a:gd name="T6" fmla="*/ 19 w 36"/>
                <a:gd name="T7" fmla="*/ 24 h 28"/>
                <a:gd name="T8" fmla="*/ 2 w 36"/>
                <a:gd name="T9" fmla="*/ 28 h 28"/>
                <a:gd name="T10" fmla="*/ 0 w 36"/>
                <a:gd name="T11" fmla="*/ 15 h 28"/>
                <a:gd name="T12" fmla="*/ 19 w 36"/>
                <a:gd name="T13" fmla="*/ 0 h 28"/>
                <a:gd name="T14" fmla="*/ 19 w 36"/>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8"/>
                <a:gd name="T26" fmla="*/ 36 w 36"/>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8">
                  <a:moveTo>
                    <a:pt x="19" y="0"/>
                  </a:moveTo>
                  <a:lnTo>
                    <a:pt x="34" y="1"/>
                  </a:lnTo>
                  <a:lnTo>
                    <a:pt x="36" y="12"/>
                  </a:lnTo>
                  <a:lnTo>
                    <a:pt x="19" y="24"/>
                  </a:lnTo>
                  <a:lnTo>
                    <a:pt x="2" y="28"/>
                  </a:lnTo>
                  <a:lnTo>
                    <a:pt x="0" y="15"/>
                  </a:lnTo>
                  <a:lnTo>
                    <a:pt x="19" y="0"/>
                  </a:lnTo>
                  <a:close/>
                </a:path>
              </a:pathLst>
            </a:custGeom>
            <a:solidFill>
              <a:srgbClr val="B6C8DD"/>
            </a:solidFill>
            <a:ln w="9525">
              <a:noFill/>
              <a:round/>
              <a:headEnd/>
              <a:tailEnd/>
            </a:ln>
          </p:spPr>
          <p:txBody>
            <a:bodyPr/>
            <a:lstStyle/>
            <a:p>
              <a:endParaRPr lang="pt-PT"/>
            </a:p>
          </p:txBody>
        </p:sp>
        <p:sp>
          <p:nvSpPr>
            <p:cNvPr id="25653" name="Freeform 22"/>
            <p:cNvSpPr>
              <a:spLocks/>
            </p:cNvSpPr>
            <p:nvPr/>
          </p:nvSpPr>
          <p:spPr bwMode="auto">
            <a:xfrm>
              <a:off x="1113" y="2019"/>
              <a:ext cx="35" cy="28"/>
            </a:xfrm>
            <a:custGeom>
              <a:avLst/>
              <a:gdLst>
                <a:gd name="T0" fmla="*/ 29 w 35"/>
                <a:gd name="T1" fmla="*/ 0 h 28"/>
                <a:gd name="T2" fmla="*/ 35 w 35"/>
                <a:gd name="T3" fmla="*/ 13 h 28"/>
                <a:gd name="T4" fmla="*/ 17 w 35"/>
                <a:gd name="T5" fmla="*/ 23 h 28"/>
                <a:gd name="T6" fmla="*/ 4 w 35"/>
                <a:gd name="T7" fmla="*/ 28 h 28"/>
                <a:gd name="T8" fmla="*/ 0 w 35"/>
                <a:gd name="T9" fmla="*/ 14 h 28"/>
                <a:gd name="T10" fmla="*/ 7 w 35"/>
                <a:gd name="T11" fmla="*/ 6 h 28"/>
                <a:gd name="T12" fmla="*/ 29 w 35"/>
                <a:gd name="T13" fmla="*/ 0 h 28"/>
                <a:gd name="T14" fmla="*/ 29 w 35"/>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8"/>
                <a:gd name="T26" fmla="*/ 35 w 3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8">
                  <a:moveTo>
                    <a:pt x="29" y="0"/>
                  </a:moveTo>
                  <a:lnTo>
                    <a:pt x="35" y="13"/>
                  </a:lnTo>
                  <a:lnTo>
                    <a:pt x="17" y="23"/>
                  </a:lnTo>
                  <a:lnTo>
                    <a:pt x="4" y="28"/>
                  </a:lnTo>
                  <a:lnTo>
                    <a:pt x="0" y="14"/>
                  </a:lnTo>
                  <a:lnTo>
                    <a:pt x="7" y="6"/>
                  </a:lnTo>
                  <a:lnTo>
                    <a:pt x="29" y="0"/>
                  </a:lnTo>
                  <a:close/>
                </a:path>
              </a:pathLst>
            </a:custGeom>
            <a:solidFill>
              <a:srgbClr val="B6C8DD"/>
            </a:solidFill>
            <a:ln w="9525">
              <a:noFill/>
              <a:round/>
              <a:headEnd/>
              <a:tailEnd/>
            </a:ln>
          </p:spPr>
          <p:txBody>
            <a:bodyPr/>
            <a:lstStyle/>
            <a:p>
              <a:endParaRPr lang="pt-PT"/>
            </a:p>
          </p:txBody>
        </p:sp>
        <p:sp>
          <p:nvSpPr>
            <p:cNvPr id="25654" name="Freeform 23"/>
            <p:cNvSpPr>
              <a:spLocks/>
            </p:cNvSpPr>
            <p:nvPr/>
          </p:nvSpPr>
          <p:spPr bwMode="auto">
            <a:xfrm>
              <a:off x="1158" y="1898"/>
              <a:ext cx="21" cy="49"/>
            </a:xfrm>
            <a:custGeom>
              <a:avLst/>
              <a:gdLst>
                <a:gd name="T0" fmla="*/ 9 w 21"/>
                <a:gd name="T1" fmla="*/ 49 h 49"/>
                <a:gd name="T2" fmla="*/ 21 w 21"/>
                <a:gd name="T3" fmla="*/ 37 h 49"/>
                <a:gd name="T4" fmla="*/ 17 w 21"/>
                <a:gd name="T5" fmla="*/ 21 h 49"/>
                <a:gd name="T6" fmla="*/ 14 w 21"/>
                <a:gd name="T7" fmla="*/ 13 h 49"/>
                <a:gd name="T8" fmla="*/ 9 w 21"/>
                <a:gd name="T9" fmla="*/ 0 h 49"/>
                <a:gd name="T10" fmla="*/ 0 w 21"/>
                <a:gd name="T11" fmla="*/ 6 h 49"/>
                <a:gd name="T12" fmla="*/ 5 w 21"/>
                <a:gd name="T13" fmla="*/ 23 h 49"/>
                <a:gd name="T14" fmla="*/ 9 w 21"/>
                <a:gd name="T15" fmla="*/ 49 h 49"/>
                <a:gd name="T16" fmla="*/ 9 w 21"/>
                <a:gd name="T17" fmla="*/ 49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9"/>
                <a:gd name="T29" fmla="*/ 21 w 21"/>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9">
                  <a:moveTo>
                    <a:pt x="9" y="49"/>
                  </a:moveTo>
                  <a:lnTo>
                    <a:pt x="21" y="37"/>
                  </a:lnTo>
                  <a:lnTo>
                    <a:pt x="17" y="21"/>
                  </a:lnTo>
                  <a:lnTo>
                    <a:pt x="14" y="13"/>
                  </a:lnTo>
                  <a:lnTo>
                    <a:pt x="9" y="0"/>
                  </a:lnTo>
                  <a:lnTo>
                    <a:pt x="0" y="6"/>
                  </a:lnTo>
                  <a:lnTo>
                    <a:pt x="5" y="23"/>
                  </a:lnTo>
                  <a:lnTo>
                    <a:pt x="9" y="49"/>
                  </a:lnTo>
                  <a:close/>
                </a:path>
              </a:pathLst>
            </a:custGeom>
            <a:solidFill>
              <a:srgbClr val="969696"/>
            </a:solidFill>
            <a:ln w="9525">
              <a:noFill/>
              <a:round/>
              <a:headEnd/>
              <a:tailEnd/>
            </a:ln>
          </p:spPr>
          <p:txBody>
            <a:bodyPr/>
            <a:lstStyle/>
            <a:p>
              <a:endParaRPr lang="pt-PT"/>
            </a:p>
          </p:txBody>
        </p:sp>
        <p:sp>
          <p:nvSpPr>
            <p:cNvPr id="25655" name="Freeform 24"/>
            <p:cNvSpPr>
              <a:spLocks/>
            </p:cNvSpPr>
            <p:nvPr/>
          </p:nvSpPr>
          <p:spPr bwMode="auto">
            <a:xfrm>
              <a:off x="1036" y="2079"/>
              <a:ext cx="84" cy="91"/>
            </a:xfrm>
            <a:custGeom>
              <a:avLst/>
              <a:gdLst>
                <a:gd name="T0" fmla="*/ 29 w 84"/>
                <a:gd name="T1" fmla="*/ 0 h 91"/>
                <a:gd name="T2" fmla="*/ 48 w 84"/>
                <a:gd name="T3" fmla="*/ 0 h 91"/>
                <a:gd name="T4" fmla="*/ 63 w 84"/>
                <a:gd name="T5" fmla="*/ 3 h 91"/>
                <a:gd name="T6" fmla="*/ 72 w 84"/>
                <a:gd name="T7" fmla="*/ 17 h 91"/>
                <a:gd name="T8" fmla="*/ 82 w 84"/>
                <a:gd name="T9" fmla="*/ 42 h 91"/>
                <a:gd name="T10" fmla="*/ 84 w 84"/>
                <a:gd name="T11" fmla="*/ 63 h 91"/>
                <a:gd name="T12" fmla="*/ 76 w 84"/>
                <a:gd name="T13" fmla="*/ 72 h 91"/>
                <a:gd name="T14" fmla="*/ 72 w 84"/>
                <a:gd name="T15" fmla="*/ 86 h 91"/>
                <a:gd name="T16" fmla="*/ 62 w 84"/>
                <a:gd name="T17" fmla="*/ 91 h 91"/>
                <a:gd name="T18" fmla="*/ 51 w 84"/>
                <a:gd name="T19" fmla="*/ 79 h 91"/>
                <a:gd name="T20" fmla="*/ 43 w 84"/>
                <a:gd name="T21" fmla="*/ 56 h 91"/>
                <a:gd name="T22" fmla="*/ 38 w 84"/>
                <a:gd name="T23" fmla="*/ 49 h 91"/>
                <a:gd name="T24" fmla="*/ 20 w 84"/>
                <a:gd name="T25" fmla="*/ 47 h 91"/>
                <a:gd name="T26" fmla="*/ 0 w 84"/>
                <a:gd name="T27" fmla="*/ 23 h 91"/>
                <a:gd name="T28" fmla="*/ 29 w 84"/>
                <a:gd name="T29" fmla="*/ 0 h 91"/>
                <a:gd name="T30" fmla="*/ 29 w 84"/>
                <a:gd name="T31" fmla="*/ 0 h 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
                <a:gd name="T49" fmla="*/ 0 h 91"/>
                <a:gd name="T50" fmla="*/ 84 w 84"/>
                <a:gd name="T51" fmla="*/ 91 h 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 h="91">
                  <a:moveTo>
                    <a:pt x="29" y="0"/>
                  </a:moveTo>
                  <a:lnTo>
                    <a:pt x="48" y="0"/>
                  </a:lnTo>
                  <a:lnTo>
                    <a:pt x="63" y="3"/>
                  </a:lnTo>
                  <a:lnTo>
                    <a:pt x="72" y="17"/>
                  </a:lnTo>
                  <a:lnTo>
                    <a:pt x="82" y="42"/>
                  </a:lnTo>
                  <a:lnTo>
                    <a:pt x="84" y="63"/>
                  </a:lnTo>
                  <a:lnTo>
                    <a:pt x="76" y="72"/>
                  </a:lnTo>
                  <a:lnTo>
                    <a:pt x="72" y="86"/>
                  </a:lnTo>
                  <a:lnTo>
                    <a:pt x="62" y="91"/>
                  </a:lnTo>
                  <a:lnTo>
                    <a:pt x="51" y="79"/>
                  </a:lnTo>
                  <a:lnTo>
                    <a:pt x="43" y="56"/>
                  </a:lnTo>
                  <a:lnTo>
                    <a:pt x="38" y="49"/>
                  </a:lnTo>
                  <a:lnTo>
                    <a:pt x="20" y="47"/>
                  </a:lnTo>
                  <a:lnTo>
                    <a:pt x="0" y="23"/>
                  </a:lnTo>
                  <a:lnTo>
                    <a:pt x="29" y="0"/>
                  </a:lnTo>
                  <a:close/>
                </a:path>
              </a:pathLst>
            </a:custGeom>
            <a:solidFill>
              <a:srgbClr val="B6C8DD"/>
            </a:solidFill>
            <a:ln w="9525">
              <a:noFill/>
              <a:round/>
              <a:headEnd/>
              <a:tailEnd/>
            </a:ln>
          </p:spPr>
          <p:txBody>
            <a:bodyPr/>
            <a:lstStyle/>
            <a:p>
              <a:endParaRPr lang="pt-PT"/>
            </a:p>
          </p:txBody>
        </p:sp>
        <p:sp>
          <p:nvSpPr>
            <p:cNvPr id="25656" name="Freeform 25"/>
            <p:cNvSpPr>
              <a:spLocks/>
            </p:cNvSpPr>
            <p:nvPr/>
          </p:nvSpPr>
          <p:spPr bwMode="auto">
            <a:xfrm>
              <a:off x="1154" y="1846"/>
              <a:ext cx="45" cy="37"/>
            </a:xfrm>
            <a:custGeom>
              <a:avLst/>
              <a:gdLst>
                <a:gd name="T0" fmla="*/ 40 w 45"/>
                <a:gd name="T1" fmla="*/ 0 h 37"/>
                <a:gd name="T2" fmla="*/ 45 w 45"/>
                <a:gd name="T3" fmla="*/ 9 h 37"/>
                <a:gd name="T4" fmla="*/ 28 w 45"/>
                <a:gd name="T5" fmla="*/ 19 h 37"/>
                <a:gd name="T6" fmla="*/ 13 w 45"/>
                <a:gd name="T7" fmla="*/ 37 h 37"/>
                <a:gd name="T8" fmla="*/ 2 w 45"/>
                <a:gd name="T9" fmla="*/ 33 h 37"/>
                <a:gd name="T10" fmla="*/ 0 w 45"/>
                <a:gd name="T11" fmla="*/ 12 h 37"/>
                <a:gd name="T12" fmla="*/ 0 w 45"/>
                <a:gd name="T13" fmla="*/ 5 h 37"/>
                <a:gd name="T14" fmla="*/ 28 w 45"/>
                <a:gd name="T15" fmla="*/ 0 h 37"/>
                <a:gd name="T16" fmla="*/ 40 w 45"/>
                <a:gd name="T17" fmla="*/ 0 h 37"/>
                <a:gd name="T18" fmla="*/ 40 w 45"/>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37"/>
                <a:gd name="T32" fmla="*/ 45 w 45"/>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37">
                  <a:moveTo>
                    <a:pt x="40" y="0"/>
                  </a:moveTo>
                  <a:lnTo>
                    <a:pt x="45" y="9"/>
                  </a:lnTo>
                  <a:lnTo>
                    <a:pt x="28" y="19"/>
                  </a:lnTo>
                  <a:lnTo>
                    <a:pt x="13" y="37"/>
                  </a:lnTo>
                  <a:lnTo>
                    <a:pt x="2" y="33"/>
                  </a:lnTo>
                  <a:lnTo>
                    <a:pt x="0" y="12"/>
                  </a:lnTo>
                  <a:lnTo>
                    <a:pt x="0" y="5"/>
                  </a:lnTo>
                  <a:lnTo>
                    <a:pt x="28" y="0"/>
                  </a:lnTo>
                  <a:lnTo>
                    <a:pt x="40" y="0"/>
                  </a:lnTo>
                  <a:close/>
                </a:path>
              </a:pathLst>
            </a:custGeom>
            <a:solidFill>
              <a:srgbClr val="B6C8DD"/>
            </a:solidFill>
            <a:ln w="9525">
              <a:noFill/>
              <a:round/>
              <a:headEnd/>
              <a:tailEnd/>
            </a:ln>
          </p:spPr>
          <p:txBody>
            <a:bodyPr/>
            <a:lstStyle/>
            <a:p>
              <a:endParaRPr lang="pt-PT"/>
            </a:p>
          </p:txBody>
        </p:sp>
        <p:sp>
          <p:nvSpPr>
            <p:cNvPr id="25657" name="Freeform 26"/>
            <p:cNvSpPr>
              <a:spLocks/>
            </p:cNvSpPr>
            <p:nvPr/>
          </p:nvSpPr>
          <p:spPr bwMode="auto">
            <a:xfrm>
              <a:off x="1699" y="2124"/>
              <a:ext cx="126" cy="162"/>
            </a:xfrm>
            <a:custGeom>
              <a:avLst/>
              <a:gdLst>
                <a:gd name="T0" fmla="*/ 11 w 126"/>
                <a:gd name="T1" fmla="*/ 139 h 162"/>
                <a:gd name="T2" fmla="*/ 18 w 126"/>
                <a:gd name="T3" fmla="*/ 151 h 162"/>
                <a:gd name="T4" fmla="*/ 31 w 126"/>
                <a:gd name="T5" fmla="*/ 151 h 162"/>
                <a:gd name="T6" fmla="*/ 43 w 126"/>
                <a:gd name="T7" fmla="*/ 155 h 162"/>
                <a:gd name="T8" fmla="*/ 54 w 126"/>
                <a:gd name="T9" fmla="*/ 162 h 162"/>
                <a:gd name="T10" fmla="*/ 64 w 126"/>
                <a:gd name="T11" fmla="*/ 162 h 162"/>
                <a:gd name="T12" fmla="*/ 57 w 126"/>
                <a:gd name="T13" fmla="*/ 153 h 162"/>
                <a:gd name="T14" fmla="*/ 62 w 126"/>
                <a:gd name="T15" fmla="*/ 139 h 162"/>
                <a:gd name="T16" fmla="*/ 67 w 126"/>
                <a:gd name="T17" fmla="*/ 123 h 162"/>
                <a:gd name="T18" fmla="*/ 71 w 126"/>
                <a:gd name="T19" fmla="*/ 107 h 162"/>
                <a:gd name="T20" fmla="*/ 86 w 126"/>
                <a:gd name="T21" fmla="*/ 97 h 162"/>
                <a:gd name="T22" fmla="*/ 98 w 126"/>
                <a:gd name="T23" fmla="*/ 90 h 162"/>
                <a:gd name="T24" fmla="*/ 97 w 126"/>
                <a:gd name="T25" fmla="*/ 79 h 162"/>
                <a:gd name="T26" fmla="*/ 97 w 126"/>
                <a:gd name="T27" fmla="*/ 64 h 162"/>
                <a:gd name="T28" fmla="*/ 100 w 126"/>
                <a:gd name="T29" fmla="*/ 57 h 162"/>
                <a:gd name="T30" fmla="*/ 110 w 126"/>
                <a:gd name="T31" fmla="*/ 55 h 162"/>
                <a:gd name="T32" fmla="*/ 116 w 126"/>
                <a:gd name="T33" fmla="*/ 58 h 162"/>
                <a:gd name="T34" fmla="*/ 126 w 126"/>
                <a:gd name="T35" fmla="*/ 46 h 162"/>
                <a:gd name="T36" fmla="*/ 122 w 126"/>
                <a:gd name="T37" fmla="*/ 35 h 162"/>
                <a:gd name="T38" fmla="*/ 116 w 126"/>
                <a:gd name="T39" fmla="*/ 34 h 162"/>
                <a:gd name="T40" fmla="*/ 105 w 126"/>
                <a:gd name="T41" fmla="*/ 34 h 162"/>
                <a:gd name="T42" fmla="*/ 100 w 126"/>
                <a:gd name="T43" fmla="*/ 34 h 162"/>
                <a:gd name="T44" fmla="*/ 97 w 126"/>
                <a:gd name="T45" fmla="*/ 18 h 162"/>
                <a:gd name="T46" fmla="*/ 98 w 126"/>
                <a:gd name="T47" fmla="*/ 4 h 162"/>
                <a:gd name="T48" fmla="*/ 90 w 126"/>
                <a:gd name="T49" fmla="*/ 0 h 162"/>
                <a:gd name="T50" fmla="*/ 86 w 126"/>
                <a:gd name="T51" fmla="*/ 6 h 162"/>
                <a:gd name="T52" fmla="*/ 67 w 126"/>
                <a:gd name="T53" fmla="*/ 2 h 162"/>
                <a:gd name="T54" fmla="*/ 64 w 126"/>
                <a:gd name="T55" fmla="*/ 7 h 162"/>
                <a:gd name="T56" fmla="*/ 67 w 126"/>
                <a:gd name="T57" fmla="*/ 20 h 162"/>
                <a:gd name="T58" fmla="*/ 66 w 126"/>
                <a:gd name="T59" fmla="*/ 34 h 162"/>
                <a:gd name="T60" fmla="*/ 59 w 126"/>
                <a:gd name="T61" fmla="*/ 23 h 162"/>
                <a:gd name="T62" fmla="*/ 55 w 126"/>
                <a:gd name="T63" fmla="*/ 16 h 162"/>
                <a:gd name="T64" fmla="*/ 43 w 126"/>
                <a:gd name="T65" fmla="*/ 18 h 162"/>
                <a:gd name="T66" fmla="*/ 40 w 126"/>
                <a:gd name="T67" fmla="*/ 25 h 162"/>
                <a:gd name="T68" fmla="*/ 36 w 126"/>
                <a:gd name="T69" fmla="*/ 30 h 162"/>
                <a:gd name="T70" fmla="*/ 36 w 126"/>
                <a:gd name="T71" fmla="*/ 41 h 162"/>
                <a:gd name="T72" fmla="*/ 35 w 126"/>
                <a:gd name="T73" fmla="*/ 39 h 162"/>
                <a:gd name="T74" fmla="*/ 24 w 126"/>
                <a:gd name="T75" fmla="*/ 23 h 162"/>
                <a:gd name="T76" fmla="*/ 19 w 126"/>
                <a:gd name="T77" fmla="*/ 18 h 162"/>
                <a:gd name="T78" fmla="*/ 14 w 126"/>
                <a:gd name="T79" fmla="*/ 21 h 162"/>
                <a:gd name="T80" fmla="*/ 16 w 126"/>
                <a:gd name="T81" fmla="*/ 30 h 162"/>
                <a:gd name="T82" fmla="*/ 16 w 126"/>
                <a:gd name="T83" fmla="*/ 35 h 162"/>
                <a:gd name="T84" fmla="*/ 7 w 126"/>
                <a:gd name="T85" fmla="*/ 39 h 162"/>
                <a:gd name="T86" fmla="*/ 7 w 126"/>
                <a:gd name="T87" fmla="*/ 51 h 162"/>
                <a:gd name="T88" fmla="*/ 14 w 126"/>
                <a:gd name="T89" fmla="*/ 64 h 162"/>
                <a:gd name="T90" fmla="*/ 14 w 126"/>
                <a:gd name="T91" fmla="*/ 71 h 162"/>
                <a:gd name="T92" fmla="*/ 11 w 126"/>
                <a:gd name="T93" fmla="*/ 79 h 162"/>
                <a:gd name="T94" fmla="*/ 0 w 126"/>
                <a:gd name="T95" fmla="*/ 88 h 162"/>
                <a:gd name="T96" fmla="*/ 2 w 126"/>
                <a:gd name="T97" fmla="*/ 97 h 162"/>
                <a:gd name="T98" fmla="*/ 12 w 126"/>
                <a:gd name="T99" fmla="*/ 106 h 162"/>
                <a:gd name="T100" fmla="*/ 16 w 126"/>
                <a:gd name="T101" fmla="*/ 113 h 162"/>
                <a:gd name="T102" fmla="*/ 14 w 126"/>
                <a:gd name="T103" fmla="*/ 128 h 162"/>
                <a:gd name="T104" fmla="*/ 11 w 126"/>
                <a:gd name="T105" fmla="*/ 139 h 162"/>
                <a:gd name="T106" fmla="*/ 11 w 126"/>
                <a:gd name="T107" fmla="*/ 139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6"/>
                <a:gd name="T163" fmla="*/ 0 h 162"/>
                <a:gd name="T164" fmla="*/ 126 w 126"/>
                <a:gd name="T165" fmla="*/ 162 h 1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6" h="162">
                  <a:moveTo>
                    <a:pt x="11" y="139"/>
                  </a:moveTo>
                  <a:lnTo>
                    <a:pt x="18" y="151"/>
                  </a:lnTo>
                  <a:lnTo>
                    <a:pt x="31" y="151"/>
                  </a:lnTo>
                  <a:lnTo>
                    <a:pt x="43" y="155"/>
                  </a:lnTo>
                  <a:lnTo>
                    <a:pt x="54" y="162"/>
                  </a:lnTo>
                  <a:lnTo>
                    <a:pt x="64" y="162"/>
                  </a:lnTo>
                  <a:lnTo>
                    <a:pt x="57" y="153"/>
                  </a:lnTo>
                  <a:lnTo>
                    <a:pt x="62" y="139"/>
                  </a:lnTo>
                  <a:lnTo>
                    <a:pt x="67" y="123"/>
                  </a:lnTo>
                  <a:lnTo>
                    <a:pt x="71" y="107"/>
                  </a:lnTo>
                  <a:lnTo>
                    <a:pt x="86" y="97"/>
                  </a:lnTo>
                  <a:lnTo>
                    <a:pt x="98" y="90"/>
                  </a:lnTo>
                  <a:lnTo>
                    <a:pt x="97" y="79"/>
                  </a:lnTo>
                  <a:lnTo>
                    <a:pt x="97" y="64"/>
                  </a:lnTo>
                  <a:lnTo>
                    <a:pt x="100" y="57"/>
                  </a:lnTo>
                  <a:lnTo>
                    <a:pt x="110" y="55"/>
                  </a:lnTo>
                  <a:lnTo>
                    <a:pt x="116" y="58"/>
                  </a:lnTo>
                  <a:lnTo>
                    <a:pt x="126" y="46"/>
                  </a:lnTo>
                  <a:lnTo>
                    <a:pt x="122" y="35"/>
                  </a:lnTo>
                  <a:lnTo>
                    <a:pt x="116" y="34"/>
                  </a:lnTo>
                  <a:lnTo>
                    <a:pt x="105" y="34"/>
                  </a:lnTo>
                  <a:lnTo>
                    <a:pt x="100" y="34"/>
                  </a:lnTo>
                  <a:lnTo>
                    <a:pt x="97" y="18"/>
                  </a:lnTo>
                  <a:lnTo>
                    <a:pt x="98" y="4"/>
                  </a:lnTo>
                  <a:lnTo>
                    <a:pt x="90" y="0"/>
                  </a:lnTo>
                  <a:lnTo>
                    <a:pt x="86" y="6"/>
                  </a:lnTo>
                  <a:lnTo>
                    <a:pt x="67" y="2"/>
                  </a:lnTo>
                  <a:lnTo>
                    <a:pt x="64" y="7"/>
                  </a:lnTo>
                  <a:lnTo>
                    <a:pt x="67" y="20"/>
                  </a:lnTo>
                  <a:lnTo>
                    <a:pt x="66" y="34"/>
                  </a:lnTo>
                  <a:lnTo>
                    <a:pt x="59" y="23"/>
                  </a:lnTo>
                  <a:lnTo>
                    <a:pt x="55" y="16"/>
                  </a:lnTo>
                  <a:lnTo>
                    <a:pt x="43" y="18"/>
                  </a:lnTo>
                  <a:lnTo>
                    <a:pt x="40" y="25"/>
                  </a:lnTo>
                  <a:lnTo>
                    <a:pt x="36" y="30"/>
                  </a:lnTo>
                  <a:lnTo>
                    <a:pt x="36" y="41"/>
                  </a:lnTo>
                  <a:lnTo>
                    <a:pt x="35" y="39"/>
                  </a:lnTo>
                  <a:lnTo>
                    <a:pt x="24" y="23"/>
                  </a:lnTo>
                  <a:lnTo>
                    <a:pt x="19" y="18"/>
                  </a:lnTo>
                  <a:lnTo>
                    <a:pt x="14" y="21"/>
                  </a:lnTo>
                  <a:lnTo>
                    <a:pt x="16" y="30"/>
                  </a:lnTo>
                  <a:lnTo>
                    <a:pt x="16" y="35"/>
                  </a:lnTo>
                  <a:lnTo>
                    <a:pt x="7" y="39"/>
                  </a:lnTo>
                  <a:lnTo>
                    <a:pt x="7" y="51"/>
                  </a:lnTo>
                  <a:lnTo>
                    <a:pt x="14" y="64"/>
                  </a:lnTo>
                  <a:lnTo>
                    <a:pt x="14" y="71"/>
                  </a:lnTo>
                  <a:lnTo>
                    <a:pt x="11" y="79"/>
                  </a:lnTo>
                  <a:lnTo>
                    <a:pt x="0" y="88"/>
                  </a:lnTo>
                  <a:lnTo>
                    <a:pt x="2" y="97"/>
                  </a:lnTo>
                  <a:lnTo>
                    <a:pt x="12" y="106"/>
                  </a:lnTo>
                  <a:lnTo>
                    <a:pt x="16" y="113"/>
                  </a:lnTo>
                  <a:lnTo>
                    <a:pt x="14" y="128"/>
                  </a:lnTo>
                  <a:lnTo>
                    <a:pt x="11" y="139"/>
                  </a:lnTo>
                  <a:close/>
                </a:path>
              </a:pathLst>
            </a:custGeom>
            <a:solidFill>
              <a:srgbClr val="B6C8DD"/>
            </a:solidFill>
            <a:ln w="9525">
              <a:noFill/>
              <a:round/>
              <a:headEnd/>
              <a:tailEnd/>
            </a:ln>
          </p:spPr>
          <p:txBody>
            <a:bodyPr/>
            <a:lstStyle/>
            <a:p>
              <a:endParaRPr lang="pt-PT"/>
            </a:p>
          </p:txBody>
        </p:sp>
        <p:sp>
          <p:nvSpPr>
            <p:cNvPr id="25658" name="Freeform 27"/>
            <p:cNvSpPr>
              <a:spLocks/>
            </p:cNvSpPr>
            <p:nvPr/>
          </p:nvSpPr>
          <p:spPr bwMode="auto">
            <a:xfrm>
              <a:off x="1725" y="2075"/>
              <a:ext cx="95" cy="65"/>
            </a:xfrm>
            <a:custGeom>
              <a:avLst/>
              <a:gdLst>
                <a:gd name="T0" fmla="*/ 0 w 95"/>
                <a:gd name="T1" fmla="*/ 63 h 65"/>
                <a:gd name="T2" fmla="*/ 7 w 95"/>
                <a:gd name="T3" fmla="*/ 65 h 65"/>
                <a:gd name="T4" fmla="*/ 17 w 95"/>
                <a:gd name="T5" fmla="*/ 58 h 65"/>
                <a:gd name="T6" fmla="*/ 26 w 95"/>
                <a:gd name="T7" fmla="*/ 46 h 65"/>
                <a:gd name="T8" fmla="*/ 53 w 95"/>
                <a:gd name="T9" fmla="*/ 46 h 65"/>
                <a:gd name="T10" fmla="*/ 76 w 95"/>
                <a:gd name="T11" fmla="*/ 41 h 65"/>
                <a:gd name="T12" fmla="*/ 88 w 95"/>
                <a:gd name="T13" fmla="*/ 28 h 65"/>
                <a:gd name="T14" fmla="*/ 93 w 95"/>
                <a:gd name="T15" fmla="*/ 14 h 65"/>
                <a:gd name="T16" fmla="*/ 95 w 95"/>
                <a:gd name="T17" fmla="*/ 0 h 65"/>
                <a:gd name="T18" fmla="*/ 78 w 95"/>
                <a:gd name="T19" fmla="*/ 9 h 65"/>
                <a:gd name="T20" fmla="*/ 45 w 95"/>
                <a:gd name="T21" fmla="*/ 25 h 65"/>
                <a:gd name="T22" fmla="*/ 36 w 95"/>
                <a:gd name="T23" fmla="*/ 27 h 65"/>
                <a:gd name="T24" fmla="*/ 26 w 95"/>
                <a:gd name="T25" fmla="*/ 35 h 65"/>
                <a:gd name="T26" fmla="*/ 7 w 95"/>
                <a:gd name="T27" fmla="*/ 39 h 65"/>
                <a:gd name="T28" fmla="*/ 0 w 95"/>
                <a:gd name="T29" fmla="*/ 42 h 65"/>
                <a:gd name="T30" fmla="*/ 0 w 95"/>
                <a:gd name="T31" fmla="*/ 63 h 65"/>
                <a:gd name="T32" fmla="*/ 0 w 95"/>
                <a:gd name="T33" fmla="*/ 63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65"/>
                <a:gd name="T53" fmla="*/ 95 w 95"/>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65">
                  <a:moveTo>
                    <a:pt x="0" y="63"/>
                  </a:moveTo>
                  <a:lnTo>
                    <a:pt x="7" y="65"/>
                  </a:lnTo>
                  <a:lnTo>
                    <a:pt x="17" y="58"/>
                  </a:lnTo>
                  <a:lnTo>
                    <a:pt x="26" y="46"/>
                  </a:lnTo>
                  <a:lnTo>
                    <a:pt x="53" y="46"/>
                  </a:lnTo>
                  <a:lnTo>
                    <a:pt x="76" y="41"/>
                  </a:lnTo>
                  <a:lnTo>
                    <a:pt x="88" y="28"/>
                  </a:lnTo>
                  <a:lnTo>
                    <a:pt x="93" y="14"/>
                  </a:lnTo>
                  <a:lnTo>
                    <a:pt x="95" y="0"/>
                  </a:lnTo>
                  <a:lnTo>
                    <a:pt x="78" y="9"/>
                  </a:lnTo>
                  <a:lnTo>
                    <a:pt x="45" y="25"/>
                  </a:lnTo>
                  <a:lnTo>
                    <a:pt x="36" y="27"/>
                  </a:lnTo>
                  <a:lnTo>
                    <a:pt x="26" y="35"/>
                  </a:lnTo>
                  <a:lnTo>
                    <a:pt x="7" y="39"/>
                  </a:lnTo>
                  <a:lnTo>
                    <a:pt x="0" y="42"/>
                  </a:lnTo>
                  <a:lnTo>
                    <a:pt x="0" y="63"/>
                  </a:lnTo>
                  <a:close/>
                </a:path>
              </a:pathLst>
            </a:custGeom>
            <a:solidFill>
              <a:srgbClr val="969696"/>
            </a:solidFill>
            <a:ln w="9525">
              <a:noFill/>
              <a:round/>
              <a:headEnd/>
              <a:tailEnd/>
            </a:ln>
          </p:spPr>
          <p:txBody>
            <a:bodyPr/>
            <a:lstStyle/>
            <a:p>
              <a:endParaRPr lang="pt-PT"/>
            </a:p>
          </p:txBody>
        </p:sp>
        <p:sp>
          <p:nvSpPr>
            <p:cNvPr id="25659" name="Freeform 28"/>
            <p:cNvSpPr>
              <a:spLocks/>
            </p:cNvSpPr>
            <p:nvPr/>
          </p:nvSpPr>
          <p:spPr bwMode="auto">
            <a:xfrm>
              <a:off x="1772" y="2224"/>
              <a:ext cx="43" cy="53"/>
            </a:xfrm>
            <a:custGeom>
              <a:avLst/>
              <a:gdLst>
                <a:gd name="T0" fmla="*/ 13 w 43"/>
                <a:gd name="T1" fmla="*/ 0 h 53"/>
                <a:gd name="T2" fmla="*/ 41 w 43"/>
                <a:gd name="T3" fmla="*/ 18 h 53"/>
                <a:gd name="T4" fmla="*/ 43 w 43"/>
                <a:gd name="T5" fmla="*/ 27 h 53"/>
                <a:gd name="T6" fmla="*/ 32 w 43"/>
                <a:gd name="T7" fmla="*/ 37 h 53"/>
                <a:gd name="T8" fmla="*/ 24 w 43"/>
                <a:gd name="T9" fmla="*/ 44 h 53"/>
                <a:gd name="T10" fmla="*/ 25 w 43"/>
                <a:gd name="T11" fmla="*/ 53 h 53"/>
                <a:gd name="T12" fmla="*/ 13 w 43"/>
                <a:gd name="T13" fmla="*/ 51 h 53"/>
                <a:gd name="T14" fmla="*/ 1 w 43"/>
                <a:gd name="T15" fmla="*/ 37 h 53"/>
                <a:gd name="T16" fmla="*/ 0 w 43"/>
                <a:gd name="T17" fmla="*/ 27 h 53"/>
                <a:gd name="T18" fmla="*/ 5 w 43"/>
                <a:gd name="T19" fmla="*/ 14 h 53"/>
                <a:gd name="T20" fmla="*/ 13 w 43"/>
                <a:gd name="T21" fmla="*/ 0 h 53"/>
                <a:gd name="T22" fmla="*/ 13 w 43"/>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53"/>
                <a:gd name="T38" fmla="*/ 43 w 43"/>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53">
                  <a:moveTo>
                    <a:pt x="13" y="0"/>
                  </a:moveTo>
                  <a:lnTo>
                    <a:pt x="41" y="18"/>
                  </a:lnTo>
                  <a:lnTo>
                    <a:pt x="43" y="27"/>
                  </a:lnTo>
                  <a:lnTo>
                    <a:pt x="32" y="37"/>
                  </a:lnTo>
                  <a:lnTo>
                    <a:pt x="24" y="44"/>
                  </a:lnTo>
                  <a:lnTo>
                    <a:pt x="25" y="53"/>
                  </a:lnTo>
                  <a:lnTo>
                    <a:pt x="13" y="51"/>
                  </a:lnTo>
                  <a:lnTo>
                    <a:pt x="1" y="37"/>
                  </a:lnTo>
                  <a:lnTo>
                    <a:pt x="0" y="27"/>
                  </a:lnTo>
                  <a:lnTo>
                    <a:pt x="5" y="14"/>
                  </a:lnTo>
                  <a:lnTo>
                    <a:pt x="13" y="0"/>
                  </a:lnTo>
                  <a:close/>
                </a:path>
              </a:pathLst>
            </a:custGeom>
            <a:solidFill>
              <a:srgbClr val="B6C8DD"/>
            </a:solidFill>
            <a:ln w="9525">
              <a:noFill/>
              <a:round/>
              <a:headEnd/>
              <a:tailEnd/>
            </a:ln>
          </p:spPr>
          <p:txBody>
            <a:bodyPr/>
            <a:lstStyle/>
            <a:p>
              <a:endParaRPr lang="pt-PT"/>
            </a:p>
          </p:txBody>
        </p:sp>
        <p:sp>
          <p:nvSpPr>
            <p:cNvPr id="25660" name="Freeform 29"/>
            <p:cNvSpPr>
              <a:spLocks/>
            </p:cNvSpPr>
            <p:nvPr/>
          </p:nvSpPr>
          <p:spPr bwMode="auto">
            <a:xfrm>
              <a:off x="1821" y="2210"/>
              <a:ext cx="61" cy="76"/>
            </a:xfrm>
            <a:custGeom>
              <a:avLst/>
              <a:gdLst>
                <a:gd name="T0" fmla="*/ 57 w 61"/>
                <a:gd name="T1" fmla="*/ 0 h 76"/>
                <a:gd name="T2" fmla="*/ 61 w 61"/>
                <a:gd name="T3" fmla="*/ 4 h 76"/>
                <a:gd name="T4" fmla="*/ 57 w 61"/>
                <a:gd name="T5" fmla="*/ 9 h 76"/>
                <a:gd name="T6" fmla="*/ 61 w 61"/>
                <a:gd name="T7" fmla="*/ 16 h 76"/>
                <a:gd name="T8" fmla="*/ 57 w 61"/>
                <a:gd name="T9" fmla="*/ 27 h 76"/>
                <a:gd name="T10" fmla="*/ 47 w 61"/>
                <a:gd name="T11" fmla="*/ 34 h 76"/>
                <a:gd name="T12" fmla="*/ 50 w 61"/>
                <a:gd name="T13" fmla="*/ 42 h 76"/>
                <a:gd name="T14" fmla="*/ 47 w 61"/>
                <a:gd name="T15" fmla="*/ 49 h 76"/>
                <a:gd name="T16" fmla="*/ 50 w 61"/>
                <a:gd name="T17" fmla="*/ 58 h 76"/>
                <a:gd name="T18" fmla="*/ 40 w 61"/>
                <a:gd name="T19" fmla="*/ 76 h 76"/>
                <a:gd name="T20" fmla="*/ 14 w 61"/>
                <a:gd name="T21" fmla="*/ 58 h 76"/>
                <a:gd name="T22" fmla="*/ 0 w 61"/>
                <a:gd name="T23" fmla="*/ 48 h 76"/>
                <a:gd name="T24" fmla="*/ 7 w 61"/>
                <a:gd name="T25" fmla="*/ 42 h 76"/>
                <a:gd name="T26" fmla="*/ 7 w 61"/>
                <a:gd name="T27" fmla="*/ 30 h 76"/>
                <a:gd name="T28" fmla="*/ 24 w 61"/>
                <a:gd name="T29" fmla="*/ 20 h 76"/>
                <a:gd name="T30" fmla="*/ 31 w 61"/>
                <a:gd name="T31" fmla="*/ 25 h 76"/>
                <a:gd name="T32" fmla="*/ 40 w 61"/>
                <a:gd name="T33" fmla="*/ 20 h 76"/>
                <a:gd name="T34" fmla="*/ 52 w 61"/>
                <a:gd name="T35" fmla="*/ 11 h 76"/>
                <a:gd name="T36" fmla="*/ 57 w 61"/>
                <a:gd name="T37" fmla="*/ 0 h 76"/>
                <a:gd name="T38" fmla="*/ 57 w 61"/>
                <a:gd name="T39" fmla="*/ 0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6"/>
                <a:gd name="T62" fmla="*/ 61 w 61"/>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6">
                  <a:moveTo>
                    <a:pt x="57" y="0"/>
                  </a:moveTo>
                  <a:lnTo>
                    <a:pt x="61" y="4"/>
                  </a:lnTo>
                  <a:lnTo>
                    <a:pt x="57" y="9"/>
                  </a:lnTo>
                  <a:lnTo>
                    <a:pt x="61" y="16"/>
                  </a:lnTo>
                  <a:lnTo>
                    <a:pt x="57" y="27"/>
                  </a:lnTo>
                  <a:lnTo>
                    <a:pt x="47" y="34"/>
                  </a:lnTo>
                  <a:lnTo>
                    <a:pt x="50" y="42"/>
                  </a:lnTo>
                  <a:lnTo>
                    <a:pt x="47" y="49"/>
                  </a:lnTo>
                  <a:lnTo>
                    <a:pt x="50" y="58"/>
                  </a:lnTo>
                  <a:lnTo>
                    <a:pt x="40" y="76"/>
                  </a:lnTo>
                  <a:lnTo>
                    <a:pt x="14" y="58"/>
                  </a:lnTo>
                  <a:lnTo>
                    <a:pt x="0" y="48"/>
                  </a:lnTo>
                  <a:lnTo>
                    <a:pt x="7" y="42"/>
                  </a:lnTo>
                  <a:lnTo>
                    <a:pt x="7" y="30"/>
                  </a:lnTo>
                  <a:lnTo>
                    <a:pt x="24" y="20"/>
                  </a:lnTo>
                  <a:lnTo>
                    <a:pt x="31" y="25"/>
                  </a:lnTo>
                  <a:lnTo>
                    <a:pt x="40" y="20"/>
                  </a:lnTo>
                  <a:lnTo>
                    <a:pt x="52" y="11"/>
                  </a:lnTo>
                  <a:lnTo>
                    <a:pt x="57" y="0"/>
                  </a:lnTo>
                  <a:close/>
                </a:path>
              </a:pathLst>
            </a:custGeom>
            <a:solidFill>
              <a:srgbClr val="969696"/>
            </a:solidFill>
            <a:ln w="9525">
              <a:noFill/>
              <a:round/>
              <a:headEnd/>
              <a:tailEnd/>
            </a:ln>
          </p:spPr>
          <p:txBody>
            <a:bodyPr/>
            <a:lstStyle/>
            <a:p>
              <a:endParaRPr lang="pt-PT"/>
            </a:p>
          </p:txBody>
        </p:sp>
        <p:sp>
          <p:nvSpPr>
            <p:cNvPr id="25661" name="Freeform 30"/>
            <p:cNvSpPr>
              <a:spLocks/>
            </p:cNvSpPr>
            <p:nvPr/>
          </p:nvSpPr>
          <p:spPr bwMode="auto">
            <a:xfrm>
              <a:off x="1985" y="1253"/>
              <a:ext cx="19" cy="20"/>
            </a:xfrm>
            <a:custGeom>
              <a:avLst/>
              <a:gdLst>
                <a:gd name="T0" fmla="*/ 15 w 19"/>
                <a:gd name="T1" fmla="*/ 0 h 20"/>
                <a:gd name="T2" fmla="*/ 19 w 19"/>
                <a:gd name="T3" fmla="*/ 16 h 20"/>
                <a:gd name="T4" fmla="*/ 0 w 19"/>
                <a:gd name="T5" fmla="*/ 20 h 20"/>
                <a:gd name="T6" fmla="*/ 15 w 19"/>
                <a:gd name="T7" fmla="*/ 0 h 20"/>
                <a:gd name="T8" fmla="*/ 15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5" y="0"/>
                  </a:moveTo>
                  <a:lnTo>
                    <a:pt x="19" y="16"/>
                  </a:lnTo>
                  <a:lnTo>
                    <a:pt x="0" y="20"/>
                  </a:lnTo>
                  <a:lnTo>
                    <a:pt x="15" y="0"/>
                  </a:lnTo>
                  <a:close/>
                </a:path>
              </a:pathLst>
            </a:custGeom>
            <a:solidFill>
              <a:srgbClr val="969696"/>
            </a:solidFill>
            <a:ln w="9525">
              <a:noFill/>
              <a:round/>
              <a:headEnd/>
              <a:tailEnd/>
            </a:ln>
          </p:spPr>
          <p:txBody>
            <a:bodyPr/>
            <a:lstStyle/>
            <a:p>
              <a:endParaRPr lang="pt-PT"/>
            </a:p>
          </p:txBody>
        </p:sp>
        <p:sp>
          <p:nvSpPr>
            <p:cNvPr id="25662" name="Freeform 31"/>
            <p:cNvSpPr>
              <a:spLocks/>
            </p:cNvSpPr>
            <p:nvPr/>
          </p:nvSpPr>
          <p:spPr bwMode="auto">
            <a:xfrm>
              <a:off x="1533" y="920"/>
              <a:ext cx="244" cy="188"/>
            </a:xfrm>
            <a:custGeom>
              <a:avLst/>
              <a:gdLst>
                <a:gd name="T0" fmla="*/ 108 w 244"/>
                <a:gd name="T1" fmla="*/ 97 h 188"/>
                <a:gd name="T2" fmla="*/ 87 w 244"/>
                <a:gd name="T3" fmla="*/ 86 h 188"/>
                <a:gd name="T4" fmla="*/ 60 w 244"/>
                <a:gd name="T5" fmla="*/ 88 h 188"/>
                <a:gd name="T6" fmla="*/ 53 w 244"/>
                <a:gd name="T7" fmla="*/ 69 h 188"/>
                <a:gd name="T8" fmla="*/ 29 w 244"/>
                <a:gd name="T9" fmla="*/ 69 h 188"/>
                <a:gd name="T10" fmla="*/ 17 w 244"/>
                <a:gd name="T11" fmla="*/ 58 h 188"/>
                <a:gd name="T12" fmla="*/ 25 w 244"/>
                <a:gd name="T13" fmla="*/ 41 h 188"/>
                <a:gd name="T14" fmla="*/ 34 w 244"/>
                <a:gd name="T15" fmla="*/ 20 h 188"/>
                <a:gd name="T16" fmla="*/ 48 w 244"/>
                <a:gd name="T17" fmla="*/ 9 h 188"/>
                <a:gd name="T18" fmla="*/ 63 w 244"/>
                <a:gd name="T19" fmla="*/ 9 h 188"/>
                <a:gd name="T20" fmla="*/ 79 w 244"/>
                <a:gd name="T21" fmla="*/ 6 h 188"/>
                <a:gd name="T22" fmla="*/ 106 w 244"/>
                <a:gd name="T23" fmla="*/ 11 h 188"/>
                <a:gd name="T24" fmla="*/ 132 w 244"/>
                <a:gd name="T25" fmla="*/ 9 h 188"/>
                <a:gd name="T26" fmla="*/ 137 w 244"/>
                <a:gd name="T27" fmla="*/ 30 h 188"/>
                <a:gd name="T28" fmla="*/ 144 w 244"/>
                <a:gd name="T29" fmla="*/ 48 h 188"/>
                <a:gd name="T30" fmla="*/ 161 w 244"/>
                <a:gd name="T31" fmla="*/ 42 h 188"/>
                <a:gd name="T32" fmla="*/ 177 w 244"/>
                <a:gd name="T33" fmla="*/ 11 h 188"/>
                <a:gd name="T34" fmla="*/ 196 w 244"/>
                <a:gd name="T35" fmla="*/ 0 h 188"/>
                <a:gd name="T36" fmla="*/ 208 w 244"/>
                <a:gd name="T37" fmla="*/ 11 h 188"/>
                <a:gd name="T38" fmla="*/ 227 w 244"/>
                <a:gd name="T39" fmla="*/ 34 h 188"/>
                <a:gd name="T40" fmla="*/ 230 w 244"/>
                <a:gd name="T41" fmla="*/ 56 h 188"/>
                <a:gd name="T42" fmla="*/ 240 w 244"/>
                <a:gd name="T43" fmla="*/ 70 h 188"/>
                <a:gd name="T44" fmla="*/ 244 w 244"/>
                <a:gd name="T45" fmla="*/ 84 h 188"/>
                <a:gd name="T46" fmla="*/ 239 w 244"/>
                <a:gd name="T47" fmla="*/ 112 h 188"/>
                <a:gd name="T48" fmla="*/ 215 w 244"/>
                <a:gd name="T49" fmla="*/ 116 h 188"/>
                <a:gd name="T50" fmla="*/ 201 w 244"/>
                <a:gd name="T51" fmla="*/ 114 h 188"/>
                <a:gd name="T52" fmla="*/ 189 w 244"/>
                <a:gd name="T53" fmla="*/ 132 h 188"/>
                <a:gd name="T54" fmla="*/ 137 w 244"/>
                <a:gd name="T55" fmla="*/ 149 h 188"/>
                <a:gd name="T56" fmla="*/ 106 w 244"/>
                <a:gd name="T57" fmla="*/ 176 h 188"/>
                <a:gd name="T58" fmla="*/ 68 w 244"/>
                <a:gd name="T59" fmla="*/ 174 h 188"/>
                <a:gd name="T60" fmla="*/ 36 w 244"/>
                <a:gd name="T61" fmla="*/ 177 h 188"/>
                <a:gd name="T62" fmla="*/ 13 w 244"/>
                <a:gd name="T63" fmla="*/ 188 h 188"/>
                <a:gd name="T64" fmla="*/ 0 w 244"/>
                <a:gd name="T65" fmla="*/ 188 h 188"/>
                <a:gd name="T66" fmla="*/ 3 w 244"/>
                <a:gd name="T67" fmla="*/ 163 h 188"/>
                <a:gd name="T68" fmla="*/ 3 w 244"/>
                <a:gd name="T69" fmla="*/ 147 h 188"/>
                <a:gd name="T70" fmla="*/ 12 w 244"/>
                <a:gd name="T71" fmla="*/ 135 h 188"/>
                <a:gd name="T72" fmla="*/ 27 w 244"/>
                <a:gd name="T73" fmla="*/ 130 h 188"/>
                <a:gd name="T74" fmla="*/ 43 w 244"/>
                <a:gd name="T75" fmla="*/ 128 h 188"/>
                <a:gd name="T76" fmla="*/ 62 w 244"/>
                <a:gd name="T77" fmla="*/ 118 h 188"/>
                <a:gd name="T78" fmla="*/ 94 w 244"/>
                <a:gd name="T79" fmla="*/ 114 h 188"/>
                <a:gd name="T80" fmla="*/ 110 w 244"/>
                <a:gd name="T81" fmla="*/ 104 h 188"/>
                <a:gd name="T82" fmla="*/ 108 w 244"/>
                <a:gd name="T83" fmla="*/ 97 h 188"/>
                <a:gd name="T84" fmla="*/ 108 w 244"/>
                <a:gd name="T85" fmla="*/ 97 h 1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4"/>
                <a:gd name="T130" fmla="*/ 0 h 188"/>
                <a:gd name="T131" fmla="*/ 244 w 244"/>
                <a:gd name="T132" fmla="*/ 188 h 1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4" h="188">
                  <a:moveTo>
                    <a:pt x="108" y="97"/>
                  </a:moveTo>
                  <a:lnTo>
                    <a:pt x="87" y="86"/>
                  </a:lnTo>
                  <a:lnTo>
                    <a:pt x="60" y="88"/>
                  </a:lnTo>
                  <a:lnTo>
                    <a:pt x="53" y="69"/>
                  </a:lnTo>
                  <a:lnTo>
                    <a:pt x="29" y="69"/>
                  </a:lnTo>
                  <a:lnTo>
                    <a:pt x="17" y="58"/>
                  </a:lnTo>
                  <a:lnTo>
                    <a:pt x="25" y="41"/>
                  </a:lnTo>
                  <a:lnTo>
                    <a:pt x="34" y="20"/>
                  </a:lnTo>
                  <a:lnTo>
                    <a:pt x="48" y="9"/>
                  </a:lnTo>
                  <a:lnTo>
                    <a:pt x="63" y="9"/>
                  </a:lnTo>
                  <a:lnTo>
                    <a:pt x="79" y="6"/>
                  </a:lnTo>
                  <a:lnTo>
                    <a:pt x="106" y="11"/>
                  </a:lnTo>
                  <a:lnTo>
                    <a:pt x="132" y="9"/>
                  </a:lnTo>
                  <a:lnTo>
                    <a:pt x="137" y="30"/>
                  </a:lnTo>
                  <a:lnTo>
                    <a:pt x="144" y="48"/>
                  </a:lnTo>
                  <a:lnTo>
                    <a:pt x="161" y="42"/>
                  </a:lnTo>
                  <a:lnTo>
                    <a:pt x="177" y="11"/>
                  </a:lnTo>
                  <a:lnTo>
                    <a:pt x="196" y="0"/>
                  </a:lnTo>
                  <a:lnTo>
                    <a:pt x="208" y="11"/>
                  </a:lnTo>
                  <a:lnTo>
                    <a:pt x="227" y="34"/>
                  </a:lnTo>
                  <a:lnTo>
                    <a:pt x="230" y="56"/>
                  </a:lnTo>
                  <a:lnTo>
                    <a:pt x="240" y="70"/>
                  </a:lnTo>
                  <a:lnTo>
                    <a:pt x="244" y="84"/>
                  </a:lnTo>
                  <a:lnTo>
                    <a:pt x="239" y="112"/>
                  </a:lnTo>
                  <a:lnTo>
                    <a:pt x="215" y="116"/>
                  </a:lnTo>
                  <a:lnTo>
                    <a:pt x="201" y="114"/>
                  </a:lnTo>
                  <a:lnTo>
                    <a:pt x="189" y="132"/>
                  </a:lnTo>
                  <a:lnTo>
                    <a:pt x="137" y="149"/>
                  </a:lnTo>
                  <a:lnTo>
                    <a:pt x="106" y="176"/>
                  </a:lnTo>
                  <a:lnTo>
                    <a:pt x="68" y="174"/>
                  </a:lnTo>
                  <a:lnTo>
                    <a:pt x="36" y="177"/>
                  </a:lnTo>
                  <a:lnTo>
                    <a:pt x="13" y="188"/>
                  </a:lnTo>
                  <a:lnTo>
                    <a:pt x="0" y="188"/>
                  </a:lnTo>
                  <a:lnTo>
                    <a:pt x="3" y="163"/>
                  </a:lnTo>
                  <a:lnTo>
                    <a:pt x="3" y="147"/>
                  </a:lnTo>
                  <a:lnTo>
                    <a:pt x="12" y="135"/>
                  </a:lnTo>
                  <a:lnTo>
                    <a:pt x="27" y="130"/>
                  </a:lnTo>
                  <a:lnTo>
                    <a:pt x="43" y="128"/>
                  </a:lnTo>
                  <a:lnTo>
                    <a:pt x="62" y="118"/>
                  </a:lnTo>
                  <a:lnTo>
                    <a:pt x="94" y="114"/>
                  </a:lnTo>
                  <a:lnTo>
                    <a:pt x="110" y="104"/>
                  </a:lnTo>
                  <a:lnTo>
                    <a:pt x="108" y="97"/>
                  </a:lnTo>
                  <a:close/>
                </a:path>
              </a:pathLst>
            </a:custGeom>
            <a:solidFill>
              <a:srgbClr val="B6C8DD"/>
            </a:solidFill>
            <a:ln w="9525">
              <a:noFill/>
              <a:round/>
              <a:headEnd/>
              <a:tailEnd/>
            </a:ln>
          </p:spPr>
          <p:txBody>
            <a:bodyPr/>
            <a:lstStyle/>
            <a:p>
              <a:endParaRPr lang="pt-PT"/>
            </a:p>
          </p:txBody>
        </p:sp>
        <p:sp>
          <p:nvSpPr>
            <p:cNvPr id="25663" name="Freeform 32"/>
            <p:cNvSpPr>
              <a:spLocks/>
            </p:cNvSpPr>
            <p:nvPr/>
          </p:nvSpPr>
          <p:spPr bwMode="auto">
            <a:xfrm>
              <a:off x="1770" y="919"/>
              <a:ext cx="120" cy="68"/>
            </a:xfrm>
            <a:custGeom>
              <a:avLst/>
              <a:gdLst>
                <a:gd name="T0" fmla="*/ 7 w 120"/>
                <a:gd name="T1" fmla="*/ 14 h 68"/>
                <a:gd name="T2" fmla="*/ 0 w 120"/>
                <a:gd name="T3" fmla="*/ 29 h 68"/>
                <a:gd name="T4" fmla="*/ 17 w 120"/>
                <a:gd name="T5" fmla="*/ 43 h 68"/>
                <a:gd name="T6" fmla="*/ 26 w 120"/>
                <a:gd name="T7" fmla="*/ 61 h 68"/>
                <a:gd name="T8" fmla="*/ 46 w 120"/>
                <a:gd name="T9" fmla="*/ 68 h 68"/>
                <a:gd name="T10" fmla="*/ 70 w 120"/>
                <a:gd name="T11" fmla="*/ 59 h 68"/>
                <a:gd name="T12" fmla="*/ 77 w 120"/>
                <a:gd name="T13" fmla="*/ 42 h 68"/>
                <a:gd name="T14" fmla="*/ 100 w 120"/>
                <a:gd name="T15" fmla="*/ 52 h 68"/>
                <a:gd name="T16" fmla="*/ 105 w 120"/>
                <a:gd name="T17" fmla="*/ 33 h 68"/>
                <a:gd name="T18" fmla="*/ 120 w 120"/>
                <a:gd name="T19" fmla="*/ 24 h 68"/>
                <a:gd name="T20" fmla="*/ 118 w 120"/>
                <a:gd name="T21" fmla="*/ 7 h 68"/>
                <a:gd name="T22" fmla="*/ 98 w 120"/>
                <a:gd name="T23" fmla="*/ 0 h 68"/>
                <a:gd name="T24" fmla="*/ 74 w 120"/>
                <a:gd name="T25" fmla="*/ 5 h 68"/>
                <a:gd name="T26" fmla="*/ 55 w 120"/>
                <a:gd name="T27" fmla="*/ 8 h 68"/>
                <a:gd name="T28" fmla="*/ 46 w 120"/>
                <a:gd name="T29" fmla="*/ 3 h 68"/>
                <a:gd name="T30" fmla="*/ 27 w 120"/>
                <a:gd name="T31" fmla="*/ 12 h 68"/>
                <a:gd name="T32" fmla="*/ 12 w 120"/>
                <a:gd name="T33" fmla="*/ 3 h 68"/>
                <a:gd name="T34" fmla="*/ 7 w 120"/>
                <a:gd name="T35" fmla="*/ 14 h 68"/>
                <a:gd name="T36" fmla="*/ 7 w 120"/>
                <a:gd name="T37" fmla="*/ 14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68"/>
                <a:gd name="T59" fmla="*/ 120 w 120"/>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68">
                  <a:moveTo>
                    <a:pt x="7" y="14"/>
                  </a:moveTo>
                  <a:lnTo>
                    <a:pt x="0" y="29"/>
                  </a:lnTo>
                  <a:lnTo>
                    <a:pt x="17" y="43"/>
                  </a:lnTo>
                  <a:lnTo>
                    <a:pt x="26" y="61"/>
                  </a:lnTo>
                  <a:lnTo>
                    <a:pt x="46" y="68"/>
                  </a:lnTo>
                  <a:lnTo>
                    <a:pt x="70" y="59"/>
                  </a:lnTo>
                  <a:lnTo>
                    <a:pt x="77" y="42"/>
                  </a:lnTo>
                  <a:lnTo>
                    <a:pt x="100" y="52"/>
                  </a:lnTo>
                  <a:lnTo>
                    <a:pt x="105" y="33"/>
                  </a:lnTo>
                  <a:lnTo>
                    <a:pt x="120" y="24"/>
                  </a:lnTo>
                  <a:lnTo>
                    <a:pt x="118" y="7"/>
                  </a:lnTo>
                  <a:lnTo>
                    <a:pt x="98" y="0"/>
                  </a:lnTo>
                  <a:lnTo>
                    <a:pt x="74" y="5"/>
                  </a:lnTo>
                  <a:lnTo>
                    <a:pt x="55" y="8"/>
                  </a:lnTo>
                  <a:lnTo>
                    <a:pt x="46" y="3"/>
                  </a:lnTo>
                  <a:lnTo>
                    <a:pt x="27" y="12"/>
                  </a:lnTo>
                  <a:lnTo>
                    <a:pt x="12" y="3"/>
                  </a:lnTo>
                  <a:lnTo>
                    <a:pt x="7" y="14"/>
                  </a:lnTo>
                  <a:close/>
                </a:path>
              </a:pathLst>
            </a:custGeom>
            <a:solidFill>
              <a:srgbClr val="B6C8DD"/>
            </a:solidFill>
            <a:ln w="9525">
              <a:noFill/>
              <a:round/>
              <a:headEnd/>
              <a:tailEnd/>
            </a:ln>
          </p:spPr>
          <p:txBody>
            <a:bodyPr/>
            <a:lstStyle/>
            <a:p>
              <a:endParaRPr lang="pt-PT"/>
            </a:p>
          </p:txBody>
        </p:sp>
        <p:sp>
          <p:nvSpPr>
            <p:cNvPr id="25664" name="Freeform 33"/>
            <p:cNvSpPr>
              <a:spLocks/>
            </p:cNvSpPr>
            <p:nvPr/>
          </p:nvSpPr>
          <p:spPr bwMode="auto">
            <a:xfrm>
              <a:off x="1756" y="1041"/>
              <a:ext cx="67" cy="30"/>
            </a:xfrm>
            <a:custGeom>
              <a:avLst/>
              <a:gdLst>
                <a:gd name="T0" fmla="*/ 50 w 67"/>
                <a:gd name="T1" fmla="*/ 4 h 30"/>
                <a:gd name="T2" fmla="*/ 26 w 67"/>
                <a:gd name="T3" fmla="*/ 7 h 30"/>
                <a:gd name="T4" fmla="*/ 12 w 67"/>
                <a:gd name="T5" fmla="*/ 2 h 30"/>
                <a:gd name="T6" fmla="*/ 2 w 67"/>
                <a:gd name="T7" fmla="*/ 11 h 30"/>
                <a:gd name="T8" fmla="*/ 0 w 67"/>
                <a:gd name="T9" fmla="*/ 26 h 30"/>
                <a:gd name="T10" fmla="*/ 14 w 67"/>
                <a:gd name="T11" fmla="*/ 26 h 30"/>
                <a:gd name="T12" fmla="*/ 34 w 67"/>
                <a:gd name="T13" fmla="*/ 30 h 30"/>
                <a:gd name="T14" fmla="*/ 55 w 67"/>
                <a:gd name="T15" fmla="*/ 26 h 30"/>
                <a:gd name="T16" fmla="*/ 65 w 67"/>
                <a:gd name="T17" fmla="*/ 16 h 30"/>
                <a:gd name="T18" fmla="*/ 67 w 67"/>
                <a:gd name="T19" fmla="*/ 0 h 30"/>
                <a:gd name="T20" fmla="*/ 50 w 67"/>
                <a:gd name="T21" fmla="*/ 4 h 30"/>
                <a:gd name="T22" fmla="*/ 50 w 67"/>
                <a:gd name="T23" fmla="*/ 4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30"/>
                <a:gd name="T38" fmla="*/ 67 w 67"/>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30">
                  <a:moveTo>
                    <a:pt x="50" y="4"/>
                  </a:moveTo>
                  <a:lnTo>
                    <a:pt x="26" y="7"/>
                  </a:lnTo>
                  <a:lnTo>
                    <a:pt x="12" y="2"/>
                  </a:lnTo>
                  <a:lnTo>
                    <a:pt x="2" y="11"/>
                  </a:lnTo>
                  <a:lnTo>
                    <a:pt x="0" y="26"/>
                  </a:lnTo>
                  <a:lnTo>
                    <a:pt x="14" y="26"/>
                  </a:lnTo>
                  <a:lnTo>
                    <a:pt x="34" y="30"/>
                  </a:lnTo>
                  <a:lnTo>
                    <a:pt x="55" y="26"/>
                  </a:lnTo>
                  <a:lnTo>
                    <a:pt x="65" y="16"/>
                  </a:lnTo>
                  <a:lnTo>
                    <a:pt x="67" y="0"/>
                  </a:lnTo>
                  <a:lnTo>
                    <a:pt x="50" y="4"/>
                  </a:lnTo>
                  <a:close/>
                </a:path>
              </a:pathLst>
            </a:custGeom>
            <a:solidFill>
              <a:srgbClr val="B6C8DD"/>
            </a:solidFill>
            <a:ln w="9525">
              <a:noFill/>
              <a:round/>
              <a:headEnd/>
              <a:tailEnd/>
            </a:ln>
          </p:spPr>
          <p:txBody>
            <a:bodyPr/>
            <a:lstStyle/>
            <a:p>
              <a:endParaRPr lang="pt-PT"/>
            </a:p>
          </p:txBody>
        </p:sp>
        <p:sp>
          <p:nvSpPr>
            <p:cNvPr id="25665" name="Freeform 34"/>
            <p:cNvSpPr>
              <a:spLocks/>
            </p:cNvSpPr>
            <p:nvPr/>
          </p:nvSpPr>
          <p:spPr bwMode="auto">
            <a:xfrm>
              <a:off x="1796" y="1076"/>
              <a:ext cx="72" cy="53"/>
            </a:xfrm>
            <a:custGeom>
              <a:avLst/>
              <a:gdLst>
                <a:gd name="T0" fmla="*/ 65 w 72"/>
                <a:gd name="T1" fmla="*/ 16 h 53"/>
                <a:gd name="T2" fmla="*/ 46 w 72"/>
                <a:gd name="T3" fmla="*/ 16 h 53"/>
                <a:gd name="T4" fmla="*/ 34 w 72"/>
                <a:gd name="T5" fmla="*/ 4 h 53"/>
                <a:gd name="T6" fmla="*/ 22 w 72"/>
                <a:gd name="T7" fmla="*/ 0 h 53"/>
                <a:gd name="T8" fmla="*/ 13 w 72"/>
                <a:gd name="T9" fmla="*/ 0 h 53"/>
                <a:gd name="T10" fmla="*/ 8 w 72"/>
                <a:gd name="T11" fmla="*/ 6 h 53"/>
                <a:gd name="T12" fmla="*/ 8 w 72"/>
                <a:gd name="T13" fmla="*/ 16 h 53"/>
                <a:gd name="T14" fmla="*/ 0 w 72"/>
                <a:gd name="T15" fmla="*/ 27 h 53"/>
                <a:gd name="T16" fmla="*/ 0 w 72"/>
                <a:gd name="T17" fmla="*/ 39 h 53"/>
                <a:gd name="T18" fmla="*/ 10 w 72"/>
                <a:gd name="T19" fmla="*/ 42 h 53"/>
                <a:gd name="T20" fmla="*/ 24 w 72"/>
                <a:gd name="T21" fmla="*/ 27 h 53"/>
                <a:gd name="T22" fmla="*/ 32 w 72"/>
                <a:gd name="T23" fmla="*/ 32 h 53"/>
                <a:gd name="T24" fmla="*/ 32 w 72"/>
                <a:gd name="T25" fmla="*/ 42 h 53"/>
                <a:gd name="T26" fmla="*/ 34 w 72"/>
                <a:gd name="T27" fmla="*/ 53 h 53"/>
                <a:gd name="T28" fmla="*/ 43 w 72"/>
                <a:gd name="T29" fmla="*/ 48 h 53"/>
                <a:gd name="T30" fmla="*/ 53 w 72"/>
                <a:gd name="T31" fmla="*/ 41 h 53"/>
                <a:gd name="T32" fmla="*/ 58 w 72"/>
                <a:gd name="T33" fmla="*/ 32 h 53"/>
                <a:gd name="T34" fmla="*/ 72 w 72"/>
                <a:gd name="T35" fmla="*/ 23 h 53"/>
                <a:gd name="T36" fmla="*/ 65 w 72"/>
                <a:gd name="T37" fmla="*/ 16 h 53"/>
                <a:gd name="T38" fmla="*/ 65 w 72"/>
                <a:gd name="T39" fmla="*/ 16 h 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53"/>
                <a:gd name="T62" fmla="*/ 72 w 72"/>
                <a:gd name="T63" fmla="*/ 53 h 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53">
                  <a:moveTo>
                    <a:pt x="65" y="16"/>
                  </a:moveTo>
                  <a:lnTo>
                    <a:pt x="46" y="16"/>
                  </a:lnTo>
                  <a:lnTo>
                    <a:pt x="34" y="4"/>
                  </a:lnTo>
                  <a:lnTo>
                    <a:pt x="22" y="0"/>
                  </a:lnTo>
                  <a:lnTo>
                    <a:pt x="13" y="0"/>
                  </a:lnTo>
                  <a:lnTo>
                    <a:pt x="8" y="6"/>
                  </a:lnTo>
                  <a:lnTo>
                    <a:pt x="8" y="16"/>
                  </a:lnTo>
                  <a:lnTo>
                    <a:pt x="0" y="27"/>
                  </a:lnTo>
                  <a:lnTo>
                    <a:pt x="0" y="39"/>
                  </a:lnTo>
                  <a:lnTo>
                    <a:pt x="10" y="42"/>
                  </a:lnTo>
                  <a:lnTo>
                    <a:pt x="24" y="27"/>
                  </a:lnTo>
                  <a:lnTo>
                    <a:pt x="32" y="32"/>
                  </a:lnTo>
                  <a:lnTo>
                    <a:pt x="32" y="42"/>
                  </a:lnTo>
                  <a:lnTo>
                    <a:pt x="34" y="53"/>
                  </a:lnTo>
                  <a:lnTo>
                    <a:pt x="43" y="48"/>
                  </a:lnTo>
                  <a:lnTo>
                    <a:pt x="53" y="41"/>
                  </a:lnTo>
                  <a:lnTo>
                    <a:pt x="58" y="32"/>
                  </a:lnTo>
                  <a:lnTo>
                    <a:pt x="72" y="23"/>
                  </a:lnTo>
                  <a:lnTo>
                    <a:pt x="65" y="16"/>
                  </a:lnTo>
                  <a:close/>
                </a:path>
              </a:pathLst>
            </a:custGeom>
            <a:solidFill>
              <a:srgbClr val="969696"/>
            </a:solidFill>
            <a:ln w="9525">
              <a:noFill/>
              <a:round/>
              <a:headEnd/>
              <a:tailEnd/>
            </a:ln>
          </p:spPr>
          <p:txBody>
            <a:bodyPr/>
            <a:lstStyle/>
            <a:p>
              <a:endParaRPr lang="pt-PT"/>
            </a:p>
          </p:txBody>
        </p:sp>
        <p:sp>
          <p:nvSpPr>
            <p:cNvPr id="25666" name="Freeform 35"/>
            <p:cNvSpPr>
              <a:spLocks/>
            </p:cNvSpPr>
            <p:nvPr/>
          </p:nvSpPr>
          <p:spPr bwMode="auto">
            <a:xfrm>
              <a:off x="2057" y="1220"/>
              <a:ext cx="29" cy="39"/>
            </a:xfrm>
            <a:custGeom>
              <a:avLst/>
              <a:gdLst>
                <a:gd name="T0" fmla="*/ 29 w 29"/>
                <a:gd name="T1" fmla="*/ 7 h 39"/>
                <a:gd name="T2" fmla="*/ 26 w 29"/>
                <a:gd name="T3" fmla="*/ 16 h 39"/>
                <a:gd name="T4" fmla="*/ 29 w 29"/>
                <a:gd name="T5" fmla="*/ 33 h 39"/>
                <a:gd name="T6" fmla="*/ 9 w 29"/>
                <a:gd name="T7" fmla="*/ 39 h 39"/>
                <a:gd name="T8" fmla="*/ 0 w 29"/>
                <a:gd name="T9" fmla="*/ 30 h 39"/>
                <a:gd name="T10" fmla="*/ 0 w 29"/>
                <a:gd name="T11" fmla="*/ 16 h 39"/>
                <a:gd name="T12" fmla="*/ 5 w 29"/>
                <a:gd name="T13" fmla="*/ 0 h 39"/>
                <a:gd name="T14" fmla="*/ 29 w 29"/>
                <a:gd name="T15" fmla="*/ 7 h 39"/>
                <a:gd name="T16" fmla="*/ 29 w 29"/>
                <a:gd name="T17" fmla="*/ 7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9"/>
                <a:gd name="T29" fmla="*/ 29 w 29"/>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9">
                  <a:moveTo>
                    <a:pt x="29" y="7"/>
                  </a:moveTo>
                  <a:lnTo>
                    <a:pt x="26" y="16"/>
                  </a:lnTo>
                  <a:lnTo>
                    <a:pt x="29" y="33"/>
                  </a:lnTo>
                  <a:lnTo>
                    <a:pt x="9" y="39"/>
                  </a:lnTo>
                  <a:lnTo>
                    <a:pt x="0" y="30"/>
                  </a:lnTo>
                  <a:lnTo>
                    <a:pt x="0" y="16"/>
                  </a:lnTo>
                  <a:lnTo>
                    <a:pt x="5" y="0"/>
                  </a:lnTo>
                  <a:lnTo>
                    <a:pt x="29" y="7"/>
                  </a:lnTo>
                  <a:close/>
                </a:path>
              </a:pathLst>
            </a:custGeom>
            <a:solidFill>
              <a:srgbClr val="B6C8DD"/>
            </a:solidFill>
            <a:ln w="9525">
              <a:noFill/>
              <a:round/>
              <a:headEnd/>
              <a:tailEnd/>
            </a:ln>
          </p:spPr>
          <p:txBody>
            <a:bodyPr/>
            <a:lstStyle/>
            <a:p>
              <a:endParaRPr lang="pt-PT"/>
            </a:p>
          </p:txBody>
        </p:sp>
        <p:sp>
          <p:nvSpPr>
            <p:cNvPr id="25667" name="Freeform 36"/>
            <p:cNvSpPr>
              <a:spLocks/>
            </p:cNvSpPr>
            <p:nvPr/>
          </p:nvSpPr>
          <p:spPr bwMode="auto">
            <a:xfrm>
              <a:off x="2016" y="1245"/>
              <a:ext cx="27" cy="22"/>
            </a:xfrm>
            <a:custGeom>
              <a:avLst/>
              <a:gdLst>
                <a:gd name="T0" fmla="*/ 24 w 27"/>
                <a:gd name="T1" fmla="*/ 0 h 22"/>
                <a:gd name="T2" fmla="*/ 27 w 27"/>
                <a:gd name="T3" fmla="*/ 15 h 22"/>
                <a:gd name="T4" fmla="*/ 7 w 27"/>
                <a:gd name="T5" fmla="*/ 22 h 22"/>
                <a:gd name="T6" fmla="*/ 0 w 27"/>
                <a:gd name="T7" fmla="*/ 7 h 22"/>
                <a:gd name="T8" fmla="*/ 24 w 27"/>
                <a:gd name="T9" fmla="*/ 0 h 22"/>
                <a:gd name="T10" fmla="*/ 24 w 27"/>
                <a:gd name="T11" fmla="*/ 0 h 22"/>
                <a:gd name="T12" fmla="*/ 0 60000 65536"/>
                <a:gd name="T13" fmla="*/ 0 60000 65536"/>
                <a:gd name="T14" fmla="*/ 0 60000 65536"/>
                <a:gd name="T15" fmla="*/ 0 60000 65536"/>
                <a:gd name="T16" fmla="*/ 0 60000 65536"/>
                <a:gd name="T17" fmla="*/ 0 60000 65536"/>
                <a:gd name="T18" fmla="*/ 0 w 27"/>
                <a:gd name="T19" fmla="*/ 0 h 22"/>
                <a:gd name="T20" fmla="*/ 27 w 2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7" h="22">
                  <a:moveTo>
                    <a:pt x="24" y="0"/>
                  </a:moveTo>
                  <a:lnTo>
                    <a:pt x="27" y="15"/>
                  </a:lnTo>
                  <a:lnTo>
                    <a:pt x="7" y="22"/>
                  </a:lnTo>
                  <a:lnTo>
                    <a:pt x="0" y="7"/>
                  </a:lnTo>
                  <a:lnTo>
                    <a:pt x="24" y="0"/>
                  </a:lnTo>
                  <a:close/>
                </a:path>
              </a:pathLst>
            </a:custGeom>
            <a:solidFill>
              <a:srgbClr val="B6C8DD"/>
            </a:solidFill>
            <a:ln w="9525">
              <a:noFill/>
              <a:round/>
              <a:headEnd/>
              <a:tailEnd/>
            </a:ln>
          </p:spPr>
          <p:txBody>
            <a:bodyPr/>
            <a:lstStyle/>
            <a:p>
              <a:endParaRPr lang="pt-PT"/>
            </a:p>
          </p:txBody>
        </p:sp>
        <p:sp>
          <p:nvSpPr>
            <p:cNvPr id="25668" name="Freeform 37"/>
            <p:cNvSpPr>
              <a:spLocks/>
            </p:cNvSpPr>
            <p:nvPr/>
          </p:nvSpPr>
          <p:spPr bwMode="auto">
            <a:xfrm>
              <a:off x="2024" y="1206"/>
              <a:ext cx="31" cy="26"/>
            </a:xfrm>
            <a:custGeom>
              <a:avLst/>
              <a:gdLst>
                <a:gd name="T0" fmla="*/ 0 w 31"/>
                <a:gd name="T1" fmla="*/ 17 h 26"/>
                <a:gd name="T2" fmla="*/ 23 w 31"/>
                <a:gd name="T3" fmla="*/ 26 h 26"/>
                <a:gd name="T4" fmla="*/ 31 w 31"/>
                <a:gd name="T5" fmla="*/ 7 h 26"/>
                <a:gd name="T6" fmla="*/ 17 w 31"/>
                <a:gd name="T7" fmla="*/ 0 h 26"/>
                <a:gd name="T8" fmla="*/ 9 w 31"/>
                <a:gd name="T9" fmla="*/ 7 h 26"/>
                <a:gd name="T10" fmla="*/ 0 w 31"/>
                <a:gd name="T11" fmla="*/ 12 h 26"/>
                <a:gd name="T12" fmla="*/ 0 w 31"/>
                <a:gd name="T13" fmla="*/ 17 h 26"/>
                <a:gd name="T14" fmla="*/ 0 w 31"/>
                <a:gd name="T15" fmla="*/ 17 h 26"/>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6"/>
                <a:gd name="T26" fmla="*/ 31 w 3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6">
                  <a:moveTo>
                    <a:pt x="0" y="17"/>
                  </a:moveTo>
                  <a:lnTo>
                    <a:pt x="23" y="26"/>
                  </a:lnTo>
                  <a:lnTo>
                    <a:pt x="31" y="7"/>
                  </a:lnTo>
                  <a:lnTo>
                    <a:pt x="17" y="0"/>
                  </a:lnTo>
                  <a:lnTo>
                    <a:pt x="9" y="7"/>
                  </a:lnTo>
                  <a:lnTo>
                    <a:pt x="0" y="12"/>
                  </a:lnTo>
                  <a:lnTo>
                    <a:pt x="0" y="17"/>
                  </a:lnTo>
                  <a:close/>
                </a:path>
              </a:pathLst>
            </a:custGeom>
            <a:solidFill>
              <a:srgbClr val="969696"/>
            </a:solidFill>
            <a:ln w="9525">
              <a:noFill/>
              <a:round/>
              <a:headEnd/>
              <a:tailEnd/>
            </a:ln>
          </p:spPr>
          <p:txBody>
            <a:bodyPr/>
            <a:lstStyle/>
            <a:p>
              <a:endParaRPr lang="pt-PT"/>
            </a:p>
          </p:txBody>
        </p:sp>
        <p:sp>
          <p:nvSpPr>
            <p:cNvPr id="25669" name="Freeform 38"/>
            <p:cNvSpPr>
              <a:spLocks/>
            </p:cNvSpPr>
            <p:nvPr/>
          </p:nvSpPr>
          <p:spPr bwMode="auto">
            <a:xfrm>
              <a:off x="2143" y="1143"/>
              <a:ext cx="31" cy="26"/>
            </a:xfrm>
            <a:custGeom>
              <a:avLst/>
              <a:gdLst>
                <a:gd name="T0" fmla="*/ 14 w 31"/>
                <a:gd name="T1" fmla="*/ 0 h 26"/>
                <a:gd name="T2" fmla="*/ 0 w 31"/>
                <a:gd name="T3" fmla="*/ 12 h 26"/>
                <a:gd name="T4" fmla="*/ 19 w 31"/>
                <a:gd name="T5" fmla="*/ 26 h 26"/>
                <a:gd name="T6" fmla="*/ 31 w 31"/>
                <a:gd name="T7" fmla="*/ 12 h 26"/>
                <a:gd name="T8" fmla="*/ 14 w 31"/>
                <a:gd name="T9" fmla="*/ 0 h 26"/>
                <a:gd name="T10" fmla="*/ 14 w 31"/>
                <a:gd name="T11" fmla="*/ 0 h 26"/>
                <a:gd name="T12" fmla="*/ 0 60000 65536"/>
                <a:gd name="T13" fmla="*/ 0 60000 65536"/>
                <a:gd name="T14" fmla="*/ 0 60000 65536"/>
                <a:gd name="T15" fmla="*/ 0 60000 65536"/>
                <a:gd name="T16" fmla="*/ 0 60000 65536"/>
                <a:gd name="T17" fmla="*/ 0 60000 65536"/>
                <a:gd name="T18" fmla="*/ 0 w 31"/>
                <a:gd name="T19" fmla="*/ 0 h 26"/>
                <a:gd name="T20" fmla="*/ 31 w 3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1" h="26">
                  <a:moveTo>
                    <a:pt x="14" y="0"/>
                  </a:moveTo>
                  <a:lnTo>
                    <a:pt x="0" y="12"/>
                  </a:lnTo>
                  <a:lnTo>
                    <a:pt x="19" y="26"/>
                  </a:lnTo>
                  <a:lnTo>
                    <a:pt x="31" y="12"/>
                  </a:lnTo>
                  <a:lnTo>
                    <a:pt x="14" y="0"/>
                  </a:lnTo>
                  <a:close/>
                </a:path>
              </a:pathLst>
            </a:custGeom>
            <a:solidFill>
              <a:srgbClr val="969696"/>
            </a:solidFill>
            <a:ln w="9525">
              <a:noFill/>
              <a:round/>
              <a:headEnd/>
              <a:tailEnd/>
            </a:ln>
          </p:spPr>
          <p:txBody>
            <a:bodyPr/>
            <a:lstStyle/>
            <a:p>
              <a:endParaRPr lang="pt-PT"/>
            </a:p>
          </p:txBody>
        </p:sp>
        <p:sp>
          <p:nvSpPr>
            <p:cNvPr id="25670" name="Freeform 39"/>
            <p:cNvSpPr>
              <a:spLocks/>
            </p:cNvSpPr>
            <p:nvPr/>
          </p:nvSpPr>
          <p:spPr bwMode="auto">
            <a:xfrm>
              <a:off x="2167" y="1122"/>
              <a:ext cx="31" cy="26"/>
            </a:xfrm>
            <a:custGeom>
              <a:avLst/>
              <a:gdLst>
                <a:gd name="T0" fmla="*/ 0 w 31"/>
                <a:gd name="T1" fmla="*/ 9 h 26"/>
                <a:gd name="T2" fmla="*/ 14 w 31"/>
                <a:gd name="T3" fmla="*/ 26 h 26"/>
                <a:gd name="T4" fmla="*/ 31 w 31"/>
                <a:gd name="T5" fmla="*/ 14 h 26"/>
                <a:gd name="T6" fmla="*/ 17 w 31"/>
                <a:gd name="T7" fmla="*/ 0 h 26"/>
                <a:gd name="T8" fmla="*/ 0 w 31"/>
                <a:gd name="T9" fmla="*/ 9 h 26"/>
                <a:gd name="T10" fmla="*/ 0 w 31"/>
                <a:gd name="T11" fmla="*/ 9 h 26"/>
                <a:gd name="T12" fmla="*/ 0 60000 65536"/>
                <a:gd name="T13" fmla="*/ 0 60000 65536"/>
                <a:gd name="T14" fmla="*/ 0 60000 65536"/>
                <a:gd name="T15" fmla="*/ 0 60000 65536"/>
                <a:gd name="T16" fmla="*/ 0 60000 65536"/>
                <a:gd name="T17" fmla="*/ 0 60000 65536"/>
                <a:gd name="T18" fmla="*/ 0 w 31"/>
                <a:gd name="T19" fmla="*/ 0 h 26"/>
                <a:gd name="T20" fmla="*/ 31 w 3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1" h="26">
                  <a:moveTo>
                    <a:pt x="0" y="9"/>
                  </a:moveTo>
                  <a:lnTo>
                    <a:pt x="14" y="26"/>
                  </a:lnTo>
                  <a:lnTo>
                    <a:pt x="31" y="14"/>
                  </a:lnTo>
                  <a:lnTo>
                    <a:pt x="17" y="0"/>
                  </a:lnTo>
                  <a:lnTo>
                    <a:pt x="0" y="9"/>
                  </a:lnTo>
                  <a:close/>
                </a:path>
              </a:pathLst>
            </a:custGeom>
            <a:solidFill>
              <a:srgbClr val="969696"/>
            </a:solidFill>
            <a:ln w="9525">
              <a:noFill/>
              <a:round/>
              <a:headEnd/>
              <a:tailEnd/>
            </a:ln>
          </p:spPr>
          <p:txBody>
            <a:bodyPr/>
            <a:lstStyle/>
            <a:p>
              <a:endParaRPr lang="pt-PT"/>
            </a:p>
          </p:txBody>
        </p:sp>
        <p:sp>
          <p:nvSpPr>
            <p:cNvPr id="25671" name="Freeform 40"/>
            <p:cNvSpPr>
              <a:spLocks/>
            </p:cNvSpPr>
            <p:nvPr/>
          </p:nvSpPr>
          <p:spPr bwMode="auto">
            <a:xfrm>
              <a:off x="2239" y="1076"/>
              <a:ext cx="45" cy="34"/>
            </a:xfrm>
            <a:custGeom>
              <a:avLst/>
              <a:gdLst>
                <a:gd name="T0" fmla="*/ 19 w 45"/>
                <a:gd name="T1" fmla="*/ 9 h 34"/>
                <a:gd name="T2" fmla="*/ 28 w 45"/>
                <a:gd name="T3" fmla="*/ 14 h 34"/>
                <a:gd name="T4" fmla="*/ 45 w 45"/>
                <a:gd name="T5" fmla="*/ 0 h 34"/>
                <a:gd name="T6" fmla="*/ 36 w 45"/>
                <a:gd name="T7" fmla="*/ 30 h 34"/>
                <a:gd name="T8" fmla="*/ 19 w 45"/>
                <a:gd name="T9" fmla="*/ 34 h 34"/>
                <a:gd name="T10" fmla="*/ 0 w 45"/>
                <a:gd name="T11" fmla="*/ 13 h 34"/>
                <a:gd name="T12" fmla="*/ 19 w 45"/>
                <a:gd name="T13" fmla="*/ 9 h 34"/>
                <a:gd name="T14" fmla="*/ 19 w 45"/>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34"/>
                <a:gd name="T26" fmla="*/ 45 w 4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34">
                  <a:moveTo>
                    <a:pt x="19" y="9"/>
                  </a:moveTo>
                  <a:lnTo>
                    <a:pt x="28" y="14"/>
                  </a:lnTo>
                  <a:lnTo>
                    <a:pt x="45" y="0"/>
                  </a:lnTo>
                  <a:lnTo>
                    <a:pt x="36" y="30"/>
                  </a:lnTo>
                  <a:lnTo>
                    <a:pt x="19" y="34"/>
                  </a:lnTo>
                  <a:lnTo>
                    <a:pt x="0" y="13"/>
                  </a:lnTo>
                  <a:lnTo>
                    <a:pt x="19" y="9"/>
                  </a:lnTo>
                  <a:close/>
                </a:path>
              </a:pathLst>
            </a:custGeom>
            <a:solidFill>
              <a:srgbClr val="B6C8DD"/>
            </a:solidFill>
            <a:ln w="9525">
              <a:noFill/>
              <a:round/>
              <a:headEnd/>
              <a:tailEnd/>
            </a:ln>
          </p:spPr>
          <p:txBody>
            <a:bodyPr/>
            <a:lstStyle/>
            <a:p>
              <a:endParaRPr lang="pt-PT"/>
            </a:p>
          </p:txBody>
        </p:sp>
        <p:sp>
          <p:nvSpPr>
            <p:cNvPr id="25672" name="Freeform 41"/>
            <p:cNvSpPr>
              <a:spLocks/>
            </p:cNvSpPr>
            <p:nvPr/>
          </p:nvSpPr>
          <p:spPr bwMode="auto">
            <a:xfrm>
              <a:off x="2316" y="1050"/>
              <a:ext cx="25" cy="19"/>
            </a:xfrm>
            <a:custGeom>
              <a:avLst/>
              <a:gdLst>
                <a:gd name="T0" fmla="*/ 13 w 25"/>
                <a:gd name="T1" fmla="*/ 0 h 19"/>
                <a:gd name="T2" fmla="*/ 21 w 25"/>
                <a:gd name="T3" fmla="*/ 5 h 19"/>
                <a:gd name="T4" fmla="*/ 25 w 25"/>
                <a:gd name="T5" fmla="*/ 19 h 19"/>
                <a:gd name="T6" fmla="*/ 0 w 25"/>
                <a:gd name="T7" fmla="*/ 19 h 19"/>
                <a:gd name="T8" fmla="*/ 13 w 25"/>
                <a:gd name="T9" fmla="*/ 0 h 19"/>
                <a:gd name="T10" fmla="*/ 13 w 25"/>
                <a:gd name="T11" fmla="*/ 0 h 19"/>
                <a:gd name="T12" fmla="*/ 0 60000 65536"/>
                <a:gd name="T13" fmla="*/ 0 60000 65536"/>
                <a:gd name="T14" fmla="*/ 0 60000 65536"/>
                <a:gd name="T15" fmla="*/ 0 60000 65536"/>
                <a:gd name="T16" fmla="*/ 0 60000 65536"/>
                <a:gd name="T17" fmla="*/ 0 60000 65536"/>
                <a:gd name="T18" fmla="*/ 0 w 25"/>
                <a:gd name="T19" fmla="*/ 0 h 19"/>
                <a:gd name="T20" fmla="*/ 25 w 2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5" h="19">
                  <a:moveTo>
                    <a:pt x="13" y="0"/>
                  </a:moveTo>
                  <a:lnTo>
                    <a:pt x="21" y="5"/>
                  </a:lnTo>
                  <a:lnTo>
                    <a:pt x="25" y="19"/>
                  </a:lnTo>
                  <a:lnTo>
                    <a:pt x="0" y="19"/>
                  </a:lnTo>
                  <a:lnTo>
                    <a:pt x="13" y="0"/>
                  </a:lnTo>
                  <a:close/>
                </a:path>
              </a:pathLst>
            </a:custGeom>
            <a:solidFill>
              <a:srgbClr val="969696"/>
            </a:solidFill>
            <a:ln w="9525">
              <a:noFill/>
              <a:round/>
              <a:headEnd/>
              <a:tailEnd/>
            </a:ln>
          </p:spPr>
          <p:txBody>
            <a:bodyPr/>
            <a:lstStyle/>
            <a:p>
              <a:endParaRPr lang="pt-PT"/>
            </a:p>
          </p:txBody>
        </p:sp>
        <p:sp>
          <p:nvSpPr>
            <p:cNvPr id="25673" name="Freeform 42"/>
            <p:cNvSpPr>
              <a:spLocks/>
            </p:cNvSpPr>
            <p:nvPr/>
          </p:nvSpPr>
          <p:spPr bwMode="auto">
            <a:xfrm>
              <a:off x="1636" y="1048"/>
              <a:ext cx="842" cy="989"/>
            </a:xfrm>
            <a:custGeom>
              <a:avLst/>
              <a:gdLst>
                <a:gd name="T0" fmla="*/ 247 w 842"/>
                <a:gd name="T1" fmla="*/ 903 h 989"/>
                <a:gd name="T2" fmla="*/ 280 w 842"/>
                <a:gd name="T3" fmla="*/ 847 h 989"/>
                <a:gd name="T4" fmla="*/ 271 w 842"/>
                <a:gd name="T5" fmla="*/ 770 h 989"/>
                <a:gd name="T6" fmla="*/ 278 w 842"/>
                <a:gd name="T7" fmla="*/ 705 h 989"/>
                <a:gd name="T8" fmla="*/ 294 w 842"/>
                <a:gd name="T9" fmla="*/ 614 h 989"/>
                <a:gd name="T10" fmla="*/ 337 w 842"/>
                <a:gd name="T11" fmla="*/ 551 h 989"/>
                <a:gd name="T12" fmla="*/ 359 w 842"/>
                <a:gd name="T13" fmla="*/ 502 h 989"/>
                <a:gd name="T14" fmla="*/ 375 w 842"/>
                <a:gd name="T15" fmla="*/ 452 h 989"/>
                <a:gd name="T16" fmla="*/ 421 w 842"/>
                <a:gd name="T17" fmla="*/ 368 h 989"/>
                <a:gd name="T18" fmla="*/ 445 w 842"/>
                <a:gd name="T19" fmla="*/ 303 h 989"/>
                <a:gd name="T20" fmla="*/ 502 w 842"/>
                <a:gd name="T21" fmla="*/ 237 h 989"/>
                <a:gd name="T22" fmla="*/ 548 w 842"/>
                <a:gd name="T23" fmla="*/ 214 h 989"/>
                <a:gd name="T24" fmla="*/ 579 w 842"/>
                <a:gd name="T25" fmla="*/ 156 h 989"/>
                <a:gd name="T26" fmla="*/ 655 w 842"/>
                <a:gd name="T27" fmla="*/ 188 h 989"/>
                <a:gd name="T28" fmla="*/ 694 w 842"/>
                <a:gd name="T29" fmla="*/ 197 h 989"/>
                <a:gd name="T30" fmla="*/ 717 w 842"/>
                <a:gd name="T31" fmla="*/ 119 h 989"/>
                <a:gd name="T32" fmla="*/ 778 w 842"/>
                <a:gd name="T33" fmla="*/ 112 h 989"/>
                <a:gd name="T34" fmla="*/ 799 w 842"/>
                <a:gd name="T35" fmla="*/ 142 h 989"/>
                <a:gd name="T36" fmla="*/ 818 w 842"/>
                <a:gd name="T37" fmla="*/ 104 h 989"/>
                <a:gd name="T38" fmla="*/ 839 w 842"/>
                <a:gd name="T39" fmla="*/ 56 h 989"/>
                <a:gd name="T40" fmla="*/ 799 w 842"/>
                <a:gd name="T41" fmla="*/ 18 h 989"/>
                <a:gd name="T42" fmla="*/ 763 w 842"/>
                <a:gd name="T43" fmla="*/ 21 h 989"/>
                <a:gd name="T44" fmla="*/ 741 w 842"/>
                <a:gd name="T45" fmla="*/ 18 h 989"/>
                <a:gd name="T46" fmla="*/ 710 w 842"/>
                <a:gd name="T47" fmla="*/ 41 h 989"/>
                <a:gd name="T48" fmla="*/ 698 w 842"/>
                <a:gd name="T49" fmla="*/ 28 h 989"/>
                <a:gd name="T50" fmla="*/ 651 w 842"/>
                <a:gd name="T51" fmla="*/ 86 h 989"/>
                <a:gd name="T52" fmla="*/ 605 w 842"/>
                <a:gd name="T53" fmla="*/ 104 h 989"/>
                <a:gd name="T54" fmla="*/ 555 w 842"/>
                <a:gd name="T55" fmla="*/ 119 h 989"/>
                <a:gd name="T56" fmla="*/ 497 w 842"/>
                <a:gd name="T57" fmla="*/ 133 h 989"/>
                <a:gd name="T58" fmla="*/ 490 w 842"/>
                <a:gd name="T59" fmla="*/ 181 h 989"/>
                <a:gd name="T60" fmla="*/ 485 w 842"/>
                <a:gd name="T61" fmla="*/ 223 h 989"/>
                <a:gd name="T62" fmla="*/ 436 w 842"/>
                <a:gd name="T63" fmla="*/ 233 h 989"/>
                <a:gd name="T64" fmla="*/ 421 w 842"/>
                <a:gd name="T65" fmla="*/ 270 h 989"/>
                <a:gd name="T66" fmla="*/ 383 w 842"/>
                <a:gd name="T67" fmla="*/ 323 h 989"/>
                <a:gd name="T68" fmla="*/ 345 w 842"/>
                <a:gd name="T69" fmla="*/ 389 h 989"/>
                <a:gd name="T70" fmla="*/ 314 w 842"/>
                <a:gd name="T71" fmla="*/ 456 h 989"/>
                <a:gd name="T72" fmla="*/ 297 w 842"/>
                <a:gd name="T73" fmla="*/ 495 h 989"/>
                <a:gd name="T74" fmla="*/ 237 w 842"/>
                <a:gd name="T75" fmla="*/ 551 h 989"/>
                <a:gd name="T76" fmla="*/ 271 w 842"/>
                <a:gd name="T77" fmla="*/ 558 h 989"/>
                <a:gd name="T78" fmla="*/ 220 w 842"/>
                <a:gd name="T79" fmla="*/ 568 h 989"/>
                <a:gd name="T80" fmla="*/ 170 w 842"/>
                <a:gd name="T81" fmla="*/ 601 h 989"/>
                <a:gd name="T82" fmla="*/ 129 w 842"/>
                <a:gd name="T83" fmla="*/ 603 h 989"/>
                <a:gd name="T84" fmla="*/ 94 w 842"/>
                <a:gd name="T85" fmla="*/ 628 h 989"/>
                <a:gd name="T86" fmla="*/ 72 w 842"/>
                <a:gd name="T87" fmla="*/ 654 h 989"/>
                <a:gd name="T88" fmla="*/ 29 w 842"/>
                <a:gd name="T89" fmla="*/ 682 h 989"/>
                <a:gd name="T90" fmla="*/ 15 w 842"/>
                <a:gd name="T91" fmla="*/ 791 h 989"/>
                <a:gd name="T92" fmla="*/ 34 w 842"/>
                <a:gd name="T93" fmla="*/ 817 h 989"/>
                <a:gd name="T94" fmla="*/ 15 w 842"/>
                <a:gd name="T95" fmla="*/ 864 h 989"/>
                <a:gd name="T96" fmla="*/ 27 w 842"/>
                <a:gd name="T97" fmla="*/ 892 h 989"/>
                <a:gd name="T98" fmla="*/ 0 w 842"/>
                <a:gd name="T99" fmla="*/ 917 h 989"/>
                <a:gd name="T100" fmla="*/ 70 w 842"/>
                <a:gd name="T101" fmla="*/ 989 h 989"/>
                <a:gd name="T102" fmla="*/ 173 w 842"/>
                <a:gd name="T103" fmla="*/ 906 h 989"/>
                <a:gd name="T104" fmla="*/ 211 w 842"/>
                <a:gd name="T105" fmla="*/ 861 h 989"/>
                <a:gd name="T106" fmla="*/ 220 w 842"/>
                <a:gd name="T107" fmla="*/ 931 h 9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42"/>
                <a:gd name="T163" fmla="*/ 0 h 989"/>
                <a:gd name="T164" fmla="*/ 842 w 842"/>
                <a:gd name="T165" fmla="*/ 989 h 9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42" h="989">
                  <a:moveTo>
                    <a:pt x="225" y="931"/>
                  </a:moveTo>
                  <a:lnTo>
                    <a:pt x="228" y="929"/>
                  </a:lnTo>
                  <a:lnTo>
                    <a:pt x="237" y="926"/>
                  </a:lnTo>
                  <a:lnTo>
                    <a:pt x="244" y="915"/>
                  </a:lnTo>
                  <a:lnTo>
                    <a:pt x="247" y="903"/>
                  </a:lnTo>
                  <a:lnTo>
                    <a:pt x="249" y="896"/>
                  </a:lnTo>
                  <a:lnTo>
                    <a:pt x="247" y="877"/>
                  </a:lnTo>
                  <a:lnTo>
                    <a:pt x="249" y="863"/>
                  </a:lnTo>
                  <a:lnTo>
                    <a:pt x="259" y="856"/>
                  </a:lnTo>
                  <a:lnTo>
                    <a:pt x="280" y="847"/>
                  </a:lnTo>
                  <a:lnTo>
                    <a:pt x="283" y="836"/>
                  </a:lnTo>
                  <a:lnTo>
                    <a:pt x="280" y="803"/>
                  </a:lnTo>
                  <a:lnTo>
                    <a:pt x="278" y="796"/>
                  </a:lnTo>
                  <a:lnTo>
                    <a:pt x="278" y="777"/>
                  </a:lnTo>
                  <a:lnTo>
                    <a:pt x="271" y="770"/>
                  </a:lnTo>
                  <a:lnTo>
                    <a:pt x="275" y="754"/>
                  </a:lnTo>
                  <a:lnTo>
                    <a:pt x="280" y="754"/>
                  </a:lnTo>
                  <a:lnTo>
                    <a:pt x="297" y="743"/>
                  </a:lnTo>
                  <a:lnTo>
                    <a:pt x="283" y="714"/>
                  </a:lnTo>
                  <a:lnTo>
                    <a:pt x="278" y="705"/>
                  </a:lnTo>
                  <a:lnTo>
                    <a:pt x="278" y="701"/>
                  </a:lnTo>
                  <a:lnTo>
                    <a:pt x="278" y="677"/>
                  </a:lnTo>
                  <a:lnTo>
                    <a:pt x="287" y="658"/>
                  </a:lnTo>
                  <a:lnTo>
                    <a:pt x="290" y="636"/>
                  </a:lnTo>
                  <a:lnTo>
                    <a:pt x="294" y="614"/>
                  </a:lnTo>
                  <a:lnTo>
                    <a:pt x="290" y="593"/>
                  </a:lnTo>
                  <a:lnTo>
                    <a:pt x="297" y="580"/>
                  </a:lnTo>
                  <a:lnTo>
                    <a:pt x="301" y="570"/>
                  </a:lnTo>
                  <a:lnTo>
                    <a:pt x="318" y="558"/>
                  </a:lnTo>
                  <a:lnTo>
                    <a:pt x="337" y="551"/>
                  </a:lnTo>
                  <a:lnTo>
                    <a:pt x="352" y="558"/>
                  </a:lnTo>
                  <a:lnTo>
                    <a:pt x="359" y="561"/>
                  </a:lnTo>
                  <a:lnTo>
                    <a:pt x="368" y="547"/>
                  </a:lnTo>
                  <a:lnTo>
                    <a:pt x="368" y="531"/>
                  </a:lnTo>
                  <a:lnTo>
                    <a:pt x="359" y="502"/>
                  </a:lnTo>
                  <a:lnTo>
                    <a:pt x="356" y="487"/>
                  </a:lnTo>
                  <a:lnTo>
                    <a:pt x="359" y="480"/>
                  </a:lnTo>
                  <a:lnTo>
                    <a:pt x="364" y="480"/>
                  </a:lnTo>
                  <a:lnTo>
                    <a:pt x="371" y="472"/>
                  </a:lnTo>
                  <a:lnTo>
                    <a:pt x="375" y="452"/>
                  </a:lnTo>
                  <a:lnTo>
                    <a:pt x="376" y="424"/>
                  </a:lnTo>
                  <a:lnTo>
                    <a:pt x="380" y="400"/>
                  </a:lnTo>
                  <a:lnTo>
                    <a:pt x="390" y="389"/>
                  </a:lnTo>
                  <a:lnTo>
                    <a:pt x="407" y="375"/>
                  </a:lnTo>
                  <a:lnTo>
                    <a:pt x="421" y="368"/>
                  </a:lnTo>
                  <a:lnTo>
                    <a:pt x="424" y="349"/>
                  </a:lnTo>
                  <a:lnTo>
                    <a:pt x="430" y="337"/>
                  </a:lnTo>
                  <a:lnTo>
                    <a:pt x="445" y="323"/>
                  </a:lnTo>
                  <a:lnTo>
                    <a:pt x="448" y="312"/>
                  </a:lnTo>
                  <a:lnTo>
                    <a:pt x="445" y="303"/>
                  </a:lnTo>
                  <a:lnTo>
                    <a:pt x="445" y="289"/>
                  </a:lnTo>
                  <a:lnTo>
                    <a:pt x="457" y="281"/>
                  </a:lnTo>
                  <a:lnTo>
                    <a:pt x="472" y="251"/>
                  </a:lnTo>
                  <a:lnTo>
                    <a:pt x="485" y="253"/>
                  </a:lnTo>
                  <a:lnTo>
                    <a:pt x="502" y="237"/>
                  </a:lnTo>
                  <a:lnTo>
                    <a:pt x="500" y="223"/>
                  </a:lnTo>
                  <a:lnTo>
                    <a:pt x="512" y="211"/>
                  </a:lnTo>
                  <a:lnTo>
                    <a:pt x="517" y="214"/>
                  </a:lnTo>
                  <a:lnTo>
                    <a:pt x="531" y="211"/>
                  </a:lnTo>
                  <a:lnTo>
                    <a:pt x="548" y="214"/>
                  </a:lnTo>
                  <a:lnTo>
                    <a:pt x="574" y="191"/>
                  </a:lnTo>
                  <a:lnTo>
                    <a:pt x="570" y="177"/>
                  </a:lnTo>
                  <a:lnTo>
                    <a:pt x="574" y="170"/>
                  </a:lnTo>
                  <a:lnTo>
                    <a:pt x="567" y="168"/>
                  </a:lnTo>
                  <a:lnTo>
                    <a:pt x="579" y="156"/>
                  </a:lnTo>
                  <a:lnTo>
                    <a:pt x="598" y="153"/>
                  </a:lnTo>
                  <a:lnTo>
                    <a:pt x="610" y="170"/>
                  </a:lnTo>
                  <a:lnTo>
                    <a:pt x="632" y="197"/>
                  </a:lnTo>
                  <a:lnTo>
                    <a:pt x="641" y="197"/>
                  </a:lnTo>
                  <a:lnTo>
                    <a:pt x="655" y="188"/>
                  </a:lnTo>
                  <a:lnTo>
                    <a:pt x="663" y="184"/>
                  </a:lnTo>
                  <a:lnTo>
                    <a:pt x="668" y="188"/>
                  </a:lnTo>
                  <a:lnTo>
                    <a:pt x="679" y="197"/>
                  </a:lnTo>
                  <a:lnTo>
                    <a:pt x="691" y="200"/>
                  </a:lnTo>
                  <a:lnTo>
                    <a:pt x="694" y="197"/>
                  </a:lnTo>
                  <a:lnTo>
                    <a:pt x="699" y="184"/>
                  </a:lnTo>
                  <a:lnTo>
                    <a:pt x="703" y="177"/>
                  </a:lnTo>
                  <a:lnTo>
                    <a:pt x="717" y="156"/>
                  </a:lnTo>
                  <a:lnTo>
                    <a:pt x="720" y="153"/>
                  </a:lnTo>
                  <a:lnTo>
                    <a:pt x="717" y="119"/>
                  </a:lnTo>
                  <a:lnTo>
                    <a:pt x="732" y="104"/>
                  </a:lnTo>
                  <a:lnTo>
                    <a:pt x="737" y="107"/>
                  </a:lnTo>
                  <a:lnTo>
                    <a:pt x="756" y="86"/>
                  </a:lnTo>
                  <a:lnTo>
                    <a:pt x="772" y="107"/>
                  </a:lnTo>
                  <a:lnTo>
                    <a:pt x="778" y="112"/>
                  </a:lnTo>
                  <a:lnTo>
                    <a:pt x="787" y="109"/>
                  </a:lnTo>
                  <a:lnTo>
                    <a:pt x="794" y="119"/>
                  </a:lnTo>
                  <a:lnTo>
                    <a:pt x="794" y="126"/>
                  </a:lnTo>
                  <a:lnTo>
                    <a:pt x="799" y="133"/>
                  </a:lnTo>
                  <a:lnTo>
                    <a:pt x="799" y="142"/>
                  </a:lnTo>
                  <a:lnTo>
                    <a:pt x="809" y="130"/>
                  </a:lnTo>
                  <a:lnTo>
                    <a:pt x="825" y="116"/>
                  </a:lnTo>
                  <a:lnTo>
                    <a:pt x="833" y="97"/>
                  </a:lnTo>
                  <a:lnTo>
                    <a:pt x="827" y="93"/>
                  </a:lnTo>
                  <a:lnTo>
                    <a:pt x="818" y="104"/>
                  </a:lnTo>
                  <a:lnTo>
                    <a:pt x="815" y="86"/>
                  </a:lnTo>
                  <a:lnTo>
                    <a:pt x="809" y="84"/>
                  </a:lnTo>
                  <a:lnTo>
                    <a:pt x="806" y="74"/>
                  </a:lnTo>
                  <a:lnTo>
                    <a:pt x="830" y="53"/>
                  </a:lnTo>
                  <a:lnTo>
                    <a:pt x="839" y="56"/>
                  </a:lnTo>
                  <a:lnTo>
                    <a:pt x="842" y="44"/>
                  </a:lnTo>
                  <a:lnTo>
                    <a:pt x="837" y="41"/>
                  </a:lnTo>
                  <a:lnTo>
                    <a:pt x="821" y="34"/>
                  </a:lnTo>
                  <a:lnTo>
                    <a:pt x="811" y="30"/>
                  </a:lnTo>
                  <a:lnTo>
                    <a:pt x="799" y="18"/>
                  </a:lnTo>
                  <a:lnTo>
                    <a:pt x="787" y="14"/>
                  </a:lnTo>
                  <a:lnTo>
                    <a:pt x="775" y="28"/>
                  </a:lnTo>
                  <a:lnTo>
                    <a:pt x="768" y="37"/>
                  </a:lnTo>
                  <a:lnTo>
                    <a:pt x="756" y="28"/>
                  </a:lnTo>
                  <a:lnTo>
                    <a:pt x="763" y="21"/>
                  </a:lnTo>
                  <a:lnTo>
                    <a:pt x="765" y="4"/>
                  </a:lnTo>
                  <a:lnTo>
                    <a:pt x="763" y="0"/>
                  </a:lnTo>
                  <a:lnTo>
                    <a:pt x="748" y="0"/>
                  </a:lnTo>
                  <a:lnTo>
                    <a:pt x="744" y="7"/>
                  </a:lnTo>
                  <a:lnTo>
                    <a:pt x="741" y="18"/>
                  </a:lnTo>
                  <a:lnTo>
                    <a:pt x="744" y="28"/>
                  </a:lnTo>
                  <a:lnTo>
                    <a:pt x="732" y="41"/>
                  </a:lnTo>
                  <a:lnTo>
                    <a:pt x="722" y="21"/>
                  </a:lnTo>
                  <a:lnTo>
                    <a:pt x="713" y="25"/>
                  </a:lnTo>
                  <a:lnTo>
                    <a:pt x="710" y="41"/>
                  </a:lnTo>
                  <a:lnTo>
                    <a:pt x="703" y="63"/>
                  </a:lnTo>
                  <a:lnTo>
                    <a:pt x="689" y="81"/>
                  </a:lnTo>
                  <a:lnTo>
                    <a:pt x="679" y="60"/>
                  </a:lnTo>
                  <a:lnTo>
                    <a:pt x="694" y="48"/>
                  </a:lnTo>
                  <a:lnTo>
                    <a:pt x="698" y="28"/>
                  </a:lnTo>
                  <a:lnTo>
                    <a:pt x="689" y="28"/>
                  </a:lnTo>
                  <a:lnTo>
                    <a:pt x="672" y="28"/>
                  </a:lnTo>
                  <a:lnTo>
                    <a:pt x="660" y="48"/>
                  </a:lnTo>
                  <a:lnTo>
                    <a:pt x="644" y="74"/>
                  </a:lnTo>
                  <a:lnTo>
                    <a:pt x="651" y="86"/>
                  </a:lnTo>
                  <a:lnTo>
                    <a:pt x="641" y="93"/>
                  </a:lnTo>
                  <a:lnTo>
                    <a:pt x="629" y="84"/>
                  </a:lnTo>
                  <a:lnTo>
                    <a:pt x="617" y="90"/>
                  </a:lnTo>
                  <a:lnTo>
                    <a:pt x="620" y="104"/>
                  </a:lnTo>
                  <a:lnTo>
                    <a:pt x="605" y="104"/>
                  </a:lnTo>
                  <a:lnTo>
                    <a:pt x="595" y="107"/>
                  </a:lnTo>
                  <a:lnTo>
                    <a:pt x="582" y="123"/>
                  </a:lnTo>
                  <a:lnTo>
                    <a:pt x="567" y="119"/>
                  </a:lnTo>
                  <a:lnTo>
                    <a:pt x="567" y="130"/>
                  </a:lnTo>
                  <a:lnTo>
                    <a:pt x="555" y="119"/>
                  </a:lnTo>
                  <a:lnTo>
                    <a:pt x="540" y="126"/>
                  </a:lnTo>
                  <a:lnTo>
                    <a:pt x="536" y="140"/>
                  </a:lnTo>
                  <a:lnTo>
                    <a:pt x="524" y="142"/>
                  </a:lnTo>
                  <a:lnTo>
                    <a:pt x="515" y="130"/>
                  </a:lnTo>
                  <a:lnTo>
                    <a:pt x="497" y="133"/>
                  </a:lnTo>
                  <a:lnTo>
                    <a:pt x="478" y="140"/>
                  </a:lnTo>
                  <a:lnTo>
                    <a:pt x="478" y="160"/>
                  </a:lnTo>
                  <a:lnTo>
                    <a:pt x="490" y="163"/>
                  </a:lnTo>
                  <a:lnTo>
                    <a:pt x="490" y="168"/>
                  </a:lnTo>
                  <a:lnTo>
                    <a:pt x="490" y="181"/>
                  </a:lnTo>
                  <a:lnTo>
                    <a:pt x="481" y="177"/>
                  </a:lnTo>
                  <a:lnTo>
                    <a:pt x="469" y="184"/>
                  </a:lnTo>
                  <a:lnTo>
                    <a:pt x="472" y="197"/>
                  </a:lnTo>
                  <a:lnTo>
                    <a:pt x="485" y="207"/>
                  </a:lnTo>
                  <a:lnTo>
                    <a:pt x="485" y="223"/>
                  </a:lnTo>
                  <a:lnTo>
                    <a:pt x="472" y="218"/>
                  </a:lnTo>
                  <a:lnTo>
                    <a:pt x="464" y="219"/>
                  </a:lnTo>
                  <a:lnTo>
                    <a:pt x="464" y="233"/>
                  </a:lnTo>
                  <a:lnTo>
                    <a:pt x="448" y="233"/>
                  </a:lnTo>
                  <a:lnTo>
                    <a:pt x="436" y="233"/>
                  </a:lnTo>
                  <a:lnTo>
                    <a:pt x="433" y="244"/>
                  </a:lnTo>
                  <a:lnTo>
                    <a:pt x="430" y="251"/>
                  </a:lnTo>
                  <a:lnTo>
                    <a:pt x="421" y="253"/>
                  </a:lnTo>
                  <a:lnTo>
                    <a:pt x="417" y="260"/>
                  </a:lnTo>
                  <a:lnTo>
                    <a:pt x="421" y="270"/>
                  </a:lnTo>
                  <a:lnTo>
                    <a:pt x="402" y="275"/>
                  </a:lnTo>
                  <a:lnTo>
                    <a:pt x="414" y="289"/>
                  </a:lnTo>
                  <a:lnTo>
                    <a:pt x="417" y="296"/>
                  </a:lnTo>
                  <a:lnTo>
                    <a:pt x="405" y="307"/>
                  </a:lnTo>
                  <a:lnTo>
                    <a:pt x="383" y="323"/>
                  </a:lnTo>
                  <a:lnTo>
                    <a:pt x="368" y="337"/>
                  </a:lnTo>
                  <a:lnTo>
                    <a:pt x="359" y="356"/>
                  </a:lnTo>
                  <a:lnTo>
                    <a:pt x="342" y="368"/>
                  </a:lnTo>
                  <a:lnTo>
                    <a:pt x="342" y="379"/>
                  </a:lnTo>
                  <a:lnTo>
                    <a:pt x="345" y="389"/>
                  </a:lnTo>
                  <a:lnTo>
                    <a:pt x="333" y="400"/>
                  </a:lnTo>
                  <a:lnTo>
                    <a:pt x="337" y="412"/>
                  </a:lnTo>
                  <a:lnTo>
                    <a:pt x="325" y="435"/>
                  </a:lnTo>
                  <a:lnTo>
                    <a:pt x="314" y="438"/>
                  </a:lnTo>
                  <a:lnTo>
                    <a:pt x="314" y="456"/>
                  </a:lnTo>
                  <a:lnTo>
                    <a:pt x="321" y="465"/>
                  </a:lnTo>
                  <a:lnTo>
                    <a:pt x="311" y="475"/>
                  </a:lnTo>
                  <a:lnTo>
                    <a:pt x="306" y="468"/>
                  </a:lnTo>
                  <a:lnTo>
                    <a:pt x="294" y="475"/>
                  </a:lnTo>
                  <a:lnTo>
                    <a:pt x="297" y="495"/>
                  </a:lnTo>
                  <a:lnTo>
                    <a:pt x="283" y="502"/>
                  </a:lnTo>
                  <a:lnTo>
                    <a:pt x="266" y="505"/>
                  </a:lnTo>
                  <a:lnTo>
                    <a:pt x="252" y="521"/>
                  </a:lnTo>
                  <a:lnTo>
                    <a:pt x="249" y="537"/>
                  </a:lnTo>
                  <a:lnTo>
                    <a:pt x="237" y="551"/>
                  </a:lnTo>
                  <a:lnTo>
                    <a:pt x="237" y="561"/>
                  </a:lnTo>
                  <a:lnTo>
                    <a:pt x="252" y="547"/>
                  </a:lnTo>
                  <a:lnTo>
                    <a:pt x="271" y="533"/>
                  </a:lnTo>
                  <a:lnTo>
                    <a:pt x="278" y="537"/>
                  </a:lnTo>
                  <a:lnTo>
                    <a:pt x="271" y="558"/>
                  </a:lnTo>
                  <a:lnTo>
                    <a:pt x="256" y="568"/>
                  </a:lnTo>
                  <a:lnTo>
                    <a:pt x="240" y="565"/>
                  </a:lnTo>
                  <a:lnTo>
                    <a:pt x="244" y="577"/>
                  </a:lnTo>
                  <a:lnTo>
                    <a:pt x="222" y="587"/>
                  </a:lnTo>
                  <a:lnTo>
                    <a:pt x="220" y="568"/>
                  </a:lnTo>
                  <a:lnTo>
                    <a:pt x="209" y="561"/>
                  </a:lnTo>
                  <a:lnTo>
                    <a:pt x="197" y="580"/>
                  </a:lnTo>
                  <a:lnTo>
                    <a:pt x="185" y="580"/>
                  </a:lnTo>
                  <a:lnTo>
                    <a:pt x="172" y="584"/>
                  </a:lnTo>
                  <a:lnTo>
                    <a:pt x="170" y="601"/>
                  </a:lnTo>
                  <a:lnTo>
                    <a:pt x="163" y="603"/>
                  </a:lnTo>
                  <a:lnTo>
                    <a:pt x="163" y="612"/>
                  </a:lnTo>
                  <a:lnTo>
                    <a:pt x="156" y="608"/>
                  </a:lnTo>
                  <a:lnTo>
                    <a:pt x="144" y="601"/>
                  </a:lnTo>
                  <a:lnTo>
                    <a:pt x="129" y="603"/>
                  </a:lnTo>
                  <a:lnTo>
                    <a:pt x="129" y="614"/>
                  </a:lnTo>
                  <a:lnTo>
                    <a:pt x="130" y="622"/>
                  </a:lnTo>
                  <a:lnTo>
                    <a:pt x="124" y="624"/>
                  </a:lnTo>
                  <a:lnTo>
                    <a:pt x="108" y="617"/>
                  </a:lnTo>
                  <a:lnTo>
                    <a:pt x="94" y="628"/>
                  </a:lnTo>
                  <a:lnTo>
                    <a:pt x="98" y="638"/>
                  </a:lnTo>
                  <a:lnTo>
                    <a:pt x="96" y="645"/>
                  </a:lnTo>
                  <a:lnTo>
                    <a:pt x="81" y="638"/>
                  </a:lnTo>
                  <a:lnTo>
                    <a:pt x="77" y="647"/>
                  </a:lnTo>
                  <a:lnTo>
                    <a:pt x="72" y="654"/>
                  </a:lnTo>
                  <a:lnTo>
                    <a:pt x="55" y="651"/>
                  </a:lnTo>
                  <a:lnTo>
                    <a:pt x="46" y="652"/>
                  </a:lnTo>
                  <a:lnTo>
                    <a:pt x="44" y="665"/>
                  </a:lnTo>
                  <a:lnTo>
                    <a:pt x="38" y="668"/>
                  </a:lnTo>
                  <a:lnTo>
                    <a:pt x="29" y="682"/>
                  </a:lnTo>
                  <a:lnTo>
                    <a:pt x="31" y="701"/>
                  </a:lnTo>
                  <a:lnTo>
                    <a:pt x="27" y="728"/>
                  </a:lnTo>
                  <a:lnTo>
                    <a:pt x="22" y="754"/>
                  </a:lnTo>
                  <a:lnTo>
                    <a:pt x="19" y="778"/>
                  </a:lnTo>
                  <a:lnTo>
                    <a:pt x="15" y="791"/>
                  </a:lnTo>
                  <a:lnTo>
                    <a:pt x="24" y="803"/>
                  </a:lnTo>
                  <a:lnTo>
                    <a:pt x="38" y="792"/>
                  </a:lnTo>
                  <a:lnTo>
                    <a:pt x="46" y="798"/>
                  </a:lnTo>
                  <a:lnTo>
                    <a:pt x="46" y="808"/>
                  </a:lnTo>
                  <a:lnTo>
                    <a:pt x="34" y="817"/>
                  </a:lnTo>
                  <a:lnTo>
                    <a:pt x="32" y="833"/>
                  </a:lnTo>
                  <a:lnTo>
                    <a:pt x="29" y="842"/>
                  </a:lnTo>
                  <a:lnTo>
                    <a:pt x="15" y="840"/>
                  </a:lnTo>
                  <a:lnTo>
                    <a:pt x="10" y="859"/>
                  </a:lnTo>
                  <a:lnTo>
                    <a:pt x="15" y="864"/>
                  </a:lnTo>
                  <a:lnTo>
                    <a:pt x="29" y="861"/>
                  </a:lnTo>
                  <a:lnTo>
                    <a:pt x="36" y="870"/>
                  </a:lnTo>
                  <a:lnTo>
                    <a:pt x="36" y="875"/>
                  </a:lnTo>
                  <a:lnTo>
                    <a:pt x="26" y="882"/>
                  </a:lnTo>
                  <a:lnTo>
                    <a:pt x="27" y="892"/>
                  </a:lnTo>
                  <a:lnTo>
                    <a:pt x="15" y="896"/>
                  </a:lnTo>
                  <a:lnTo>
                    <a:pt x="7" y="889"/>
                  </a:lnTo>
                  <a:lnTo>
                    <a:pt x="8" y="905"/>
                  </a:lnTo>
                  <a:lnTo>
                    <a:pt x="7" y="917"/>
                  </a:lnTo>
                  <a:lnTo>
                    <a:pt x="0" y="917"/>
                  </a:lnTo>
                  <a:lnTo>
                    <a:pt x="17" y="938"/>
                  </a:lnTo>
                  <a:lnTo>
                    <a:pt x="27" y="948"/>
                  </a:lnTo>
                  <a:lnTo>
                    <a:pt x="32" y="966"/>
                  </a:lnTo>
                  <a:lnTo>
                    <a:pt x="50" y="977"/>
                  </a:lnTo>
                  <a:lnTo>
                    <a:pt x="70" y="989"/>
                  </a:lnTo>
                  <a:lnTo>
                    <a:pt x="89" y="989"/>
                  </a:lnTo>
                  <a:lnTo>
                    <a:pt x="117" y="970"/>
                  </a:lnTo>
                  <a:lnTo>
                    <a:pt x="144" y="947"/>
                  </a:lnTo>
                  <a:lnTo>
                    <a:pt x="170" y="910"/>
                  </a:lnTo>
                  <a:lnTo>
                    <a:pt x="173" y="906"/>
                  </a:lnTo>
                  <a:lnTo>
                    <a:pt x="180" y="919"/>
                  </a:lnTo>
                  <a:lnTo>
                    <a:pt x="192" y="910"/>
                  </a:lnTo>
                  <a:lnTo>
                    <a:pt x="197" y="898"/>
                  </a:lnTo>
                  <a:lnTo>
                    <a:pt x="199" y="882"/>
                  </a:lnTo>
                  <a:lnTo>
                    <a:pt x="211" y="861"/>
                  </a:lnTo>
                  <a:lnTo>
                    <a:pt x="206" y="884"/>
                  </a:lnTo>
                  <a:lnTo>
                    <a:pt x="213" y="887"/>
                  </a:lnTo>
                  <a:lnTo>
                    <a:pt x="209" y="898"/>
                  </a:lnTo>
                  <a:lnTo>
                    <a:pt x="213" y="915"/>
                  </a:lnTo>
                  <a:lnTo>
                    <a:pt x="220" y="931"/>
                  </a:lnTo>
                  <a:lnTo>
                    <a:pt x="227" y="926"/>
                  </a:lnTo>
                  <a:lnTo>
                    <a:pt x="225" y="931"/>
                  </a:lnTo>
                  <a:close/>
                </a:path>
              </a:pathLst>
            </a:custGeom>
            <a:solidFill>
              <a:srgbClr val="969696"/>
            </a:solidFill>
            <a:ln w="9525">
              <a:noFill/>
              <a:round/>
              <a:headEnd/>
              <a:tailEnd/>
            </a:ln>
          </p:spPr>
          <p:txBody>
            <a:bodyPr/>
            <a:lstStyle/>
            <a:p>
              <a:endParaRPr lang="pt-PT"/>
            </a:p>
          </p:txBody>
        </p:sp>
        <p:sp>
          <p:nvSpPr>
            <p:cNvPr id="25674" name="Freeform 43"/>
            <p:cNvSpPr>
              <a:spLocks/>
            </p:cNvSpPr>
            <p:nvPr/>
          </p:nvSpPr>
          <p:spPr bwMode="auto">
            <a:xfrm>
              <a:off x="1804" y="1593"/>
              <a:ext cx="33" cy="23"/>
            </a:xfrm>
            <a:custGeom>
              <a:avLst/>
              <a:gdLst>
                <a:gd name="T0" fmla="*/ 33 w 33"/>
                <a:gd name="T1" fmla="*/ 13 h 23"/>
                <a:gd name="T2" fmla="*/ 9 w 33"/>
                <a:gd name="T3" fmla="*/ 0 h 23"/>
                <a:gd name="T4" fmla="*/ 0 w 33"/>
                <a:gd name="T5" fmla="*/ 9 h 23"/>
                <a:gd name="T6" fmla="*/ 4 w 33"/>
                <a:gd name="T7" fmla="*/ 23 h 23"/>
                <a:gd name="T8" fmla="*/ 33 w 33"/>
                <a:gd name="T9" fmla="*/ 13 h 23"/>
                <a:gd name="T10" fmla="*/ 33 w 33"/>
                <a:gd name="T11" fmla="*/ 13 h 23"/>
                <a:gd name="T12" fmla="*/ 0 60000 65536"/>
                <a:gd name="T13" fmla="*/ 0 60000 65536"/>
                <a:gd name="T14" fmla="*/ 0 60000 65536"/>
                <a:gd name="T15" fmla="*/ 0 60000 65536"/>
                <a:gd name="T16" fmla="*/ 0 60000 65536"/>
                <a:gd name="T17" fmla="*/ 0 60000 65536"/>
                <a:gd name="T18" fmla="*/ 0 w 33"/>
                <a:gd name="T19" fmla="*/ 0 h 23"/>
                <a:gd name="T20" fmla="*/ 33 w 3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3" h="23">
                  <a:moveTo>
                    <a:pt x="33" y="13"/>
                  </a:moveTo>
                  <a:lnTo>
                    <a:pt x="9" y="0"/>
                  </a:lnTo>
                  <a:lnTo>
                    <a:pt x="0" y="9"/>
                  </a:lnTo>
                  <a:lnTo>
                    <a:pt x="4" y="23"/>
                  </a:lnTo>
                  <a:lnTo>
                    <a:pt x="33" y="13"/>
                  </a:lnTo>
                  <a:close/>
                </a:path>
              </a:pathLst>
            </a:custGeom>
            <a:solidFill>
              <a:srgbClr val="969696"/>
            </a:solidFill>
            <a:ln w="9525">
              <a:noFill/>
              <a:round/>
              <a:headEnd/>
              <a:tailEnd/>
            </a:ln>
          </p:spPr>
          <p:txBody>
            <a:bodyPr/>
            <a:lstStyle/>
            <a:p>
              <a:endParaRPr lang="pt-PT"/>
            </a:p>
          </p:txBody>
        </p:sp>
        <p:sp>
          <p:nvSpPr>
            <p:cNvPr id="25675" name="Freeform 44"/>
            <p:cNvSpPr>
              <a:spLocks/>
            </p:cNvSpPr>
            <p:nvPr/>
          </p:nvSpPr>
          <p:spPr bwMode="auto">
            <a:xfrm>
              <a:off x="2181" y="1884"/>
              <a:ext cx="27" cy="27"/>
            </a:xfrm>
            <a:custGeom>
              <a:avLst/>
              <a:gdLst>
                <a:gd name="T0" fmla="*/ 22 w 27"/>
                <a:gd name="T1" fmla="*/ 0 h 27"/>
                <a:gd name="T2" fmla="*/ 12 w 27"/>
                <a:gd name="T3" fmla="*/ 6 h 27"/>
                <a:gd name="T4" fmla="*/ 0 w 27"/>
                <a:gd name="T5" fmla="*/ 18 h 27"/>
                <a:gd name="T6" fmla="*/ 1 w 27"/>
                <a:gd name="T7" fmla="*/ 27 h 27"/>
                <a:gd name="T8" fmla="*/ 8 w 27"/>
                <a:gd name="T9" fmla="*/ 27 h 27"/>
                <a:gd name="T10" fmla="*/ 27 w 27"/>
                <a:gd name="T11" fmla="*/ 14 h 27"/>
                <a:gd name="T12" fmla="*/ 22 w 27"/>
                <a:gd name="T13" fmla="*/ 0 h 27"/>
                <a:gd name="T14" fmla="*/ 22 w 27"/>
                <a:gd name="T15" fmla="*/ 0 h 27"/>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27"/>
                <a:gd name="T26" fmla="*/ 27 w 27"/>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27">
                  <a:moveTo>
                    <a:pt x="22" y="0"/>
                  </a:moveTo>
                  <a:lnTo>
                    <a:pt x="12" y="6"/>
                  </a:lnTo>
                  <a:lnTo>
                    <a:pt x="0" y="18"/>
                  </a:lnTo>
                  <a:lnTo>
                    <a:pt x="1" y="27"/>
                  </a:lnTo>
                  <a:lnTo>
                    <a:pt x="8" y="27"/>
                  </a:lnTo>
                  <a:lnTo>
                    <a:pt x="27" y="14"/>
                  </a:lnTo>
                  <a:lnTo>
                    <a:pt x="22" y="0"/>
                  </a:lnTo>
                  <a:close/>
                </a:path>
              </a:pathLst>
            </a:custGeom>
            <a:solidFill>
              <a:srgbClr val="969696"/>
            </a:solidFill>
            <a:ln w="9525">
              <a:noFill/>
              <a:round/>
              <a:headEnd/>
              <a:tailEnd/>
            </a:ln>
          </p:spPr>
          <p:txBody>
            <a:bodyPr/>
            <a:lstStyle/>
            <a:p>
              <a:endParaRPr lang="pt-PT"/>
            </a:p>
          </p:txBody>
        </p:sp>
        <p:sp>
          <p:nvSpPr>
            <p:cNvPr id="25676" name="Freeform 45"/>
            <p:cNvSpPr>
              <a:spLocks/>
            </p:cNvSpPr>
            <p:nvPr/>
          </p:nvSpPr>
          <p:spPr bwMode="auto">
            <a:xfrm>
              <a:off x="2043" y="2130"/>
              <a:ext cx="35" cy="84"/>
            </a:xfrm>
            <a:custGeom>
              <a:avLst/>
              <a:gdLst>
                <a:gd name="T0" fmla="*/ 35 w 35"/>
                <a:gd name="T1" fmla="*/ 0 h 84"/>
                <a:gd name="T2" fmla="*/ 33 w 35"/>
                <a:gd name="T3" fmla="*/ 28 h 84"/>
                <a:gd name="T4" fmla="*/ 23 w 35"/>
                <a:gd name="T5" fmla="*/ 51 h 84"/>
                <a:gd name="T6" fmla="*/ 7 w 35"/>
                <a:gd name="T7" fmla="*/ 65 h 84"/>
                <a:gd name="T8" fmla="*/ 10 w 35"/>
                <a:gd name="T9" fmla="*/ 79 h 84"/>
                <a:gd name="T10" fmla="*/ 4 w 35"/>
                <a:gd name="T11" fmla="*/ 84 h 84"/>
                <a:gd name="T12" fmla="*/ 0 w 35"/>
                <a:gd name="T13" fmla="*/ 66 h 84"/>
                <a:gd name="T14" fmla="*/ 5 w 35"/>
                <a:gd name="T15" fmla="*/ 52 h 84"/>
                <a:gd name="T16" fmla="*/ 10 w 35"/>
                <a:gd name="T17" fmla="*/ 37 h 84"/>
                <a:gd name="T18" fmla="*/ 35 w 35"/>
                <a:gd name="T19" fmla="*/ 0 h 84"/>
                <a:gd name="T20" fmla="*/ 35 w 35"/>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84"/>
                <a:gd name="T35" fmla="*/ 35 w 35"/>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84">
                  <a:moveTo>
                    <a:pt x="35" y="0"/>
                  </a:moveTo>
                  <a:lnTo>
                    <a:pt x="33" y="28"/>
                  </a:lnTo>
                  <a:lnTo>
                    <a:pt x="23" y="51"/>
                  </a:lnTo>
                  <a:lnTo>
                    <a:pt x="7" y="65"/>
                  </a:lnTo>
                  <a:lnTo>
                    <a:pt x="10" y="79"/>
                  </a:lnTo>
                  <a:lnTo>
                    <a:pt x="4" y="84"/>
                  </a:lnTo>
                  <a:lnTo>
                    <a:pt x="0" y="66"/>
                  </a:lnTo>
                  <a:lnTo>
                    <a:pt x="5" y="52"/>
                  </a:lnTo>
                  <a:lnTo>
                    <a:pt x="10" y="37"/>
                  </a:lnTo>
                  <a:lnTo>
                    <a:pt x="35" y="0"/>
                  </a:lnTo>
                  <a:close/>
                </a:path>
              </a:pathLst>
            </a:custGeom>
            <a:solidFill>
              <a:srgbClr val="969696"/>
            </a:solidFill>
            <a:ln w="9525">
              <a:noFill/>
              <a:round/>
              <a:headEnd/>
              <a:tailEnd/>
            </a:ln>
          </p:spPr>
          <p:txBody>
            <a:bodyPr/>
            <a:lstStyle/>
            <a:p>
              <a:endParaRPr lang="pt-PT"/>
            </a:p>
          </p:txBody>
        </p:sp>
        <p:sp>
          <p:nvSpPr>
            <p:cNvPr id="25677" name="Freeform 46"/>
            <p:cNvSpPr>
              <a:spLocks/>
            </p:cNvSpPr>
            <p:nvPr/>
          </p:nvSpPr>
          <p:spPr bwMode="auto">
            <a:xfrm>
              <a:off x="2112" y="2091"/>
              <a:ext cx="45" cy="68"/>
            </a:xfrm>
            <a:custGeom>
              <a:avLst/>
              <a:gdLst>
                <a:gd name="T0" fmla="*/ 34 w 45"/>
                <a:gd name="T1" fmla="*/ 0 h 68"/>
                <a:gd name="T2" fmla="*/ 45 w 45"/>
                <a:gd name="T3" fmla="*/ 0 h 68"/>
                <a:gd name="T4" fmla="*/ 33 w 45"/>
                <a:gd name="T5" fmla="*/ 14 h 68"/>
                <a:gd name="T6" fmla="*/ 31 w 45"/>
                <a:gd name="T7" fmla="*/ 23 h 68"/>
                <a:gd name="T8" fmla="*/ 34 w 45"/>
                <a:gd name="T9" fmla="*/ 39 h 68"/>
                <a:gd name="T10" fmla="*/ 22 w 45"/>
                <a:gd name="T11" fmla="*/ 53 h 68"/>
                <a:gd name="T12" fmla="*/ 7 w 45"/>
                <a:gd name="T13" fmla="*/ 68 h 68"/>
                <a:gd name="T14" fmla="*/ 5 w 45"/>
                <a:gd name="T15" fmla="*/ 53 h 68"/>
                <a:gd name="T16" fmla="*/ 0 w 45"/>
                <a:gd name="T17" fmla="*/ 46 h 68"/>
                <a:gd name="T18" fmla="*/ 0 w 45"/>
                <a:gd name="T19" fmla="*/ 33 h 68"/>
                <a:gd name="T20" fmla="*/ 12 w 45"/>
                <a:gd name="T21" fmla="*/ 19 h 68"/>
                <a:gd name="T22" fmla="*/ 34 w 45"/>
                <a:gd name="T23" fmla="*/ 0 h 68"/>
                <a:gd name="T24" fmla="*/ 34 w 45"/>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8"/>
                <a:gd name="T41" fmla="*/ 45 w 45"/>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8">
                  <a:moveTo>
                    <a:pt x="34" y="0"/>
                  </a:moveTo>
                  <a:lnTo>
                    <a:pt x="45" y="0"/>
                  </a:lnTo>
                  <a:lnTo>
                    <a:pt x="33" y="14"/>
                  </a:lnTo>
                  <a:lnTo>
                    <a:pt x="31" y="23"/>
                  </a:lnTo>
                  <a:lnTo>
                    <a:pt x="34" y="39"/>
                  </a:lnTo>
                  <a:lnTo>
                    <a:pt x="22" y="53"/>
                  </a:lnTo>
                  <a:lnTo>
                    <a:pt x="7" y="68"/>
                  </a:lnTo>
                  <a:lnTo>
                    <a:pt x="5" y="53"/>
                  </a:lnTo>
                  <a:lnTo>
                    <a:pt x="0" y="46"/>
                  </a:lnTo>
                  <a:lnTo>
                    <a:pt x="0" y="33"/>
                  </a:lnTo>
                  <a:lnTo>
                    <a:pt x="12" y="19"/>
                  </a:lnTo>
                  <a:lnTo>
                    <a:pt x="34" y="0"/>
                  </a:lnTo>
                  <a:close/>
                </a:path>
              </a:pathLst>
            </a:custGeom>
            <a:solidFill>
              <a:srgbClr val="B6C8DD"/>
            </a:solidFill>
            <a:ln w="9525">
              <a:noFill/>
              <a:round/>
              <a:headEnd/>
              <a:tailEnd/>
            </a:ln>
          </p:spPr>
          <p:txBody>
            <a:bodyPr/>
            <a:lstStyle/>
            <a:p>
              <a:endParaRPr lang="pt-PT"/>
            </a:p>
          </p:txBody>
        </p:sp>
        <p:sp>
          <p:nvSpPr>
            <p:cNvPr id="25678" name="Freeform 47"/>
            <p:cNvSpPr>
              <a:spLocks/>
            </p:cNvSpPr>
            <p:nvPr/>
          </p:nvSpPr>
          <p:spPr bwMode="auto">
            <a:xfrm>
              <a:off x="1859" y="1218"/>
              <a:ext cx="466" cy="1055"/>
            </a:xfrm>
            <a:custGeom>
              <a:avLst/>
              <a:gdLst>
                <a:gd name="T0" fmla="*/ 365 w 466"/>
                <a:gd name="T1" fmla="*/ 20 h 1055"/>
                <a:gd name="T2" fmla="*/ 428 w 466"/>
                <a:gd name="T3" fmla="*/ 65 h 1055"/>
                <a:gd name="T4" fmla="*/ 433 w 466"/>
                <a:gd name="T5" fmla="*/ 105 h 1055"/>
                <a:gd name="T6" fmla="*/ 449 w 466"/>
                <a:gd name="T7" fmla="*/ 140 h 1055"/>
                <a:gd name="T8" fmla="*/ 447 w 466"/>
                <a:gd name="T9" fmla="*/ 188 h 1055"/>
                <a:gd name="T10" fmla="*/ 459 w 466"/>
                <a:gd name="T11" fmla="*/ 221 h 1055"/>
                <a:gd name="T12" fmla="*/ 456 w 466"/>
                <a:gd name="T13" fmla="*/ 247 h 1055"/>
                <a:gd name="T14" fmla="*/ 399 w 466"/>
                <a:gd name="T15" fmla="*/ 253 h 1055"/>
                <a:gd name="T16" fmla="*/ 375 w 466"/>
                <a:gd name="T17" fmla="*/ 293 h 1055"/>
                <a:gd name="T18" fmla="*/ 368 w 466"/>
                <a:gd name="T19" fmla="*/ 323 h 1055"/>
                <a:gd name="T20" fmla="*/ 372 w 466"/>
                <a:gd name="T21" fmla="*/ 365 h 1055"/>
                <a:gd name="T22" fmla="*/ 354 w 466"/>
                <a:gd name="T23" fmla="*/ 405 h 1055"/>
                <a:gd name="T24" fmla="*/ 301 w 466"/>
                <a:gd name="T25" fmla="*/ 438 h 1055"/>
                <a:gd name="T26" fmla="*/ 282 w 466"/>
                <a:gd name="T27" fmla="*/ 458 h 1055"/>
                <a:gd name="T28" fmla="*/ 256 w 466"/>
                <a:gd name="T29" fmla="*/ 509 h 1055"/>
                <a:gd name="T30" fmla="*/ 249 w 466"/>
                <a:gd name="T31" fmla="*/ 545 h 1055"/>
                <a:gd name="T32" fmla="*/ 227 w 466"/>
                <a:gd name="T33" fmla="*/ 600 h 1055"/>
                <a:gd name="T34" fmla="*/ 260 w 466"/>
                <a:gd name="T35" fmla="*/ 668 h 1055"/>
                <a:gd name="T36" fmla="*/ 286 w 466"/>
                <a:gd name="T37" fmla="*/ 721 h 1055"/>
                <a:gd name="T38" fmla="*/ 256 w 466"/>
                <a:gd name="T39" fmla="*/ 740 h 1055"/>
                <a:gd name="T40" fmla="*/ 234 w 466"/>
                <a:gd name="T41" fmla="*/ 743 h 1055"/>
                <a:gd name="T42" fmla="*/ 181 w 466"/>
                <a:gd name="T43" fmla="*/ 747 h 1055"/>
                <a:gd name="T44" fmla="*/ 231 w 466"/>
                <a:gd name="T45" fmla="*/ 761 h 1055"/>
                <a:gd name="T46" fmla="*/ 256 w 466"/>
                <a:gd name="T47" fmla="*/ 777 h 1055"/>
                <a:gd name="T48" fmla="*/ 239 w 466"/>
                <a:gd name="T49" fmla="*/ 791 h 1055"/>
                <a:gd name="T50" fmla="*/ 208 w 466"/>
                <a:gd name="T51" fmla="*/ 821 h 1055"/>
                <a:gd name="T52" fmla="*/ 200 w 466"/>
                <a:gd name="T53" fmla="*/ 849 h 1055"/>
                <a:gd name="T54" fmla="*/ 186 w 466"/>
                <a:gd name="T55" fmla="*/ 919 h 1055"/>
                <a:gd name="T56" fmla="*/ 172 w 466"/>
                <a:gd name="T57" fmla="*/ 966 h 1055"/>
                <a:gd name="T58" fmla="*/ 134 w 466"/>
                <a:gd name="T59" fmla="*/ 1001 h 1055"/>
                <a:gd name="T60" fmla="*/ 97 w 466"/>
                <a:gd name="T61" fmla="*/ 1015 h 1055"/>
                <a:gd name="T62" fmla="*/ 90 w 466"/>
                <a:gd name="T63" fmla="*/ 1047 h 1055"/>
                <a:gd name="T64" fmla="*/ 54 w 466"/>
                <a:gd name="T65" fmla="*/ 1055 h 1055"/>
                <a:gd name="T66" fmla="*/ 36 w 466"/>
                <a:gd name="T67" fmla="*/ 1040 h 1055"/>
                <a:gd name="T68" fmla="*/ 23 w 466"/>
                <a:gd name="T69" fmla="*/ 982 h 1055"/>
                <a:gd name="T70" fmla="*/ 35 w 466"/>
                <a:gd name="T71" fmla="*/ 970 h 1055"/>
                <a:gd name="T72" fmla="*/ 36 w 466"/>
                <a:gd name="T73" fmla="*/ 949 h 1055"/>
                <a:gd name="T74" fmla="*/ 23 w 466"/>
                <a:gd name="T75" fmla="*/ 896 h 1055"/>
                <a:gd name="T76" fmla="*/ 9 w 466"/>
                <a:gd name="T77" fmla="*/ 852 h 1055"/>
                <a:gd name="T78" fmla="*/ 0 w 466"/>
                <a:gd name="T79" fmla="*/ 787 h 1055"/>
                <a:gd name="T80" fmla="*/ 16 w 466"/>
                <a:gd name="T81" fmla="*/ 761 h 1055"/>
                <a:gd name="T82" fmla="*/ 28 w 466"/>
                <a:gd name="T83" fmla="*/ 694 h 1055"/>
                <a:gd name="T84" fmla="*/ 59 w 466"/>
                <a:gd name="T85" fmla="*/ 656 h 1055"/>
                <a:gd name="T86" fmla="*/ 50 w 466"/>
                <a:gd name="T87" fmla="*/ 586 h 1055"/>
                <a:gd name="T88" fmla="*/ 62 w 466"/>
                <a:gd name="T89" fmla="*/ 552 h 1055"/>
                <a:gd name="T90" fmla="*/ 57 w 466"/>
                <a:gd name="T91" fmla="*/ 495 h 1055"/>
                <a:gd name="T92" fmla="*/ 69 w 466"/>
                <a:gd name="T93" fmla="*/ 424 h 1055"/>
                <a:gd name="T94" fmla="*/ 109 w 466"/>
                <a:gd name="T95" fmla="*/ 379 h 1055"/>
                <a:gd name="T96" fmla="*/ 146 w 466"/>
                <a:gd name="T97" fmla="*/ 365 h 1055"/>
                <a:gd name="T98" fmla="*/ 131 w 466"/>
                <a:gd name="T99" fmla="*/ 323 h 1055"/>
                <a:gd name="T100" fmla="*/ 146 w 466"/>
                <a:gd name="T101" fmla="*/ 288 h 1055"/>
                <a:gd name="T102" fmla="*/ 155 w 466"/>
                <a:gd name="T103" fmla="*/ 233 h 1055"/>
                <a:gd name="T104" fmla="*/ 196 w 466"/>
                <a:gd name="T105" fmla="*/ 200 h 1055"/>
                <a:gd name="T106" fmla="*/ 215 w 466"/>
                <a:gd name="T107" fmla="*/ 158 h 1055"/>
                <a:gd name="T108" fmla="*/ 244 w 466"/>
                <a:gd name="T109" fmla="*/ 91 h 1055"/>
                <a:gd name="T110" fmla="*/ 277 w 466"/>
                <a:gd name="T111" fmla="*/ 62 h 1055"/>
                <a:gd name="T112" fmla="*/ 308 w 466"/>
                <a:gd name="T113" fmla="*/ 37 h 1055"/>
                <a:gd name="T114" fmla="*/ 347 w 466"/>
                <a:gd name="T115" fmla="*/ 0 h 10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66"/>
                <a:gd name="T175" fmla="*/ 0 h 1055"/>
                <a:gd name="T176" fmla="*/ 466 w 466"/>
                <a:gd name="T177" fmla="*/ 1055 h 10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66" h="1055">
                  <a:moveTo>
                    <a:pt x="351" y="0"/>
                  </a:moveTo>
                  <a:lnTo>
                    <a:pt x="356" y="4"/>
                  </a:lnTo>
                  <a:lnTo>
                    <a:pt x="365" y="20"/>
                  </a:lnTo>
                  <a:lnTo>
                    <a:pt x="406" y="62"/>
                  </a:lnTo>
                  <a:lnTo>
                    <a:pt x="413" y="53"/>
                  </a:lnTo>
                  <a:lnTo>
                    <a:pt x="428" y="65"/>
                  </a:lnTo>
                  <a:lnTo>
                    <a:pt x="433" y="79"/>
                  </a:lnTo>
                  <a:lnTo>
                    <a:pt x="433" y="88"/>
                  </a:lnTo>
                  <a:lnTo>
                    <a:pt x="433" y="105"/>
                  </a:lnTo>
                  <a:lnTo>
                    <a:pt x="428" y="116"/>
                  </a:lnTo>
                  <a:lnTo>
                    <a:pt x="440" y="128"/>
                  </a:lnTo>
                  <a:lnTo>
                    <a:pt x="449" y="140"/>
                  </a:lnTo>
                  <a:lnTo>
                    <a:pt x="449" y="151"/>
                  </a:lnTo>
                  <a:lnTo>
                    <a:pt x="449" y="169"/>
                  </a:lnTo>
                  <a:lnTo>
                    <a:pt x="447" y="188"/>
                  </a:lnTo>
                  <a:lnTo>
                    <a:pt x="440" y="195"/>
                  </a:lnTo>
                  <a:lnTo>
                    <a:pt x="449" y="204"/>
                  </a:lnTo>
                  <a:lnTo>
                    <a:pt x="459" y="221"/>
                  </a:lnTo>
                  <a:lnTo>
                    <a:pt x="466" y="237"/>
                  </a:lnTo>
                  <a:lnTo>
                    <a:pt x="466" y="244"/>
                  </a:lnTo>
                  <a:lnTo>
                    <a:pt x="456" y="247"/>
                  </a:lnTo>
                  <a:lnTo>
                    <a:pt x="416" y="247"/>
                  </a:lnTo>
                  <a:lnTo>
                    <a:pt x="406" y="247"/>
                  </a:lnTo>
                  <a:lnTo>
                    <a:pt x="399" y="253"/>
                  </a:lnTo>
                  <a:lnTo>
                    <a:pt x="399" y="267"/>
                  </a:lnTo>
                  <a:lnTo>
                    <a:pt x="394" y="277"/>
                  </a:lnTo>
                  <a:lnTo>
                    <a:pt x="375" y="293"/>
                  </a:lnTo>
                  <a:lnTo>
                    <a:pt x="378" y="307"/>
                  </a:lnTo>
                  <a:lnTo>
                    <a:pt x="375" y="316"/>
                  </a:lnTo>
                  <a:lnTo>
                    <a:pt x="368" y="323"/>
                  </a:lnTo>
                  <a:lnTo>
                    <a:pt x="375" y="344"/>
                  </a:lnTo>
                  <a:lnTo>
                    <a:pt x="378" y="356"/>
                  </a:lnTo>
                  <a:lnTo>
                    <a:pt x="372" y="365"/>
                  </a:lnTo>
                  <a:lnTo>
                    <a:pt x="359" y="377"/>
                  </a:lnTo>
                  <a:lnTo>
                    <a:pt x="356" y="389"/>
                  </a:lnTo>
                  <a:lnTo>
                    <a:pt x="354" y="405"/>
                  </a:lnTo>
                  <a:lnTo>
                    <a:pt x="332" y="416"/>
                  </a:lnTo>
                  <a:lnTo>
                    <a:pt x="320" y="424"/>
                  </a:lnTo>
                  <a:lnTo>
                    <a:pt x="301" y="438"/>
                  </a:lnTo>
                  <a:lnTo>
                    <a:pt x="303" y="449"/>
                  </a:lnTo>
                  <a:lnTo>
                    <a:pt x="287" y="452"/>
                  </a:lnTo>
                  <a:lnTo>
                    <a:pt x="282" y="458"/>
                  </a:lnTo>
                  <a:lnTo>
                    <a:pt x="267" y="482"/>
                  </a:lnTo>
                  <a:lnTo>
                    <a:pt x="253" y="491"/>
                  </a:lnTo>
                  <a:lnTo>
                    <a:pt x="256" y="509"/>
                  </a:lnTo>
                  <a:lnTo>
                    <a:pt x="249" y="512"/>
                  </a:lnTo>
                  <a:lnTo>
                    <a:pt x="243" y="519"/>
                  </a:lnTo>
                  <a:lnTo>
                    <a:pt x="249" y="545"/>
                  </a:lnTo>
                  <a:lnTo>
                    <a:pt x="246" y="563"/>
                  </a:lnTo>
                  <a:lnTo>
                    <a:pt x="231" y="572"/>
                  </a:lnTo>
                  <a:lnTo>
                    <a:pt x="227" y="600"/>
                  </a:lnTo>
                  <a:lnTo>
                    <a:pt x="231" y="631"/>
                  </a:lnTo>
                  <a:lnTo>
                    <a:pt x="237" y="649"/>
                  </a:lnTo>
                  <a:lnTo>
                    <a:pt x="260" y="668"/>
                  </a:lnTo>
                  <a:lnTo>
                    <a:pt x="268" y="687"/>
                  </a:lnTo>
                  <a:lnTo>
                    <a:pt x="279" y="708"/>
                  </a:lnTo>
                  <a:lnTo>
                    <a:pt x="286" y="721"/>
                  </a:lnTo>
                  <a:lnTo>
                    <a:pt x="279" y="735"/>
                  </a:lnTo>
                  <a:lnTo>
                    <a:pt x="267" y="743"/>
                  </a:lnTo>
                  <a:lnTo>
                    <a:pt x="256" y="740"/>
                  </a:lnTo>
                  <a:lnTo>
                    <a:pt x="249" y="731"/>
                  </a:lnTo>
                  <a:lnTo>
                    <a:pt x="237" y="735"/>
                  </a:lnTo>
                  <a:lnTo>
                    <a:pt x="234" y="743"/>
                  </a:lnTo>
                  <a:lnTo>
                    <a:pt x="215" y="743"/>
                  </a:lnTo>
                  <a:lnTo>
                    <a:pt x="186" y="740"/>
                  </a:lnTo>
                  <a:lnTo>
                    <a:pt x="181" y="747"/>
                  </a:lnTo>
                  <a:lnTo>
                    <a:pt x="200" y="757"/>
                  </a:lnTo>
                  <a:lnTo>
                    <a:pt x="224" y="747"/>
                  </a:lnTo>
                  <a:lnTo>
                    <a:pt x="231" y="761"/>
                  </a:lnTo>
                  <a:lnTo>
                    <a:pt x="249" y="764"/>
                  </a:lnTo>
                  <a:lnTo>
                    <a:pt x="263" y="770"/>
                  </a:lnTo>
                  <a:lnTo>
                    <a:pt x="256" y="777"/>
                  </a:lnTo>
                  <a:lnTo>
                    <a:pt x="239" y="773"/>
                  </a:lnTo>
                  <a:lnTo>
                    <a:pt x="237" y="780"/>
                  </a:lnTo>
                  <a:lnTo>
                    <a:pt x="239" y="791"/>
                  </a:lnTo>
                  <a:lnTo>
                    <a:pt x="231" y="805"/>
                  </a:lnTo>
                  <a:lnTo>
                    <a:pt x="215" y="817"/>
                  </a:lnTo>
                  <a:lnTo>
                    <a:pt x="208" y="821"/>
                  </a:lnTo>
                  <a:lnTo>
                    <a:pt x="203" y="824"/>
                  </a:lnTo>
                  <a:lnTo>
                    <a:pt x="207" y="840"/>
                  </a:lnTo>
                  <a:lnTo>
                    <a:pt x="200" y="849"/>
                  </a:lnTo>
                  <a:lnTo>
                    <a:pt x="189" y="870"/>
                  </a:lnTo>
                  <a:lnTo>
                    <a:pt x="193" y="889"/>
                  </a:lnTo>
                  <a:lnTo>
                    <a:pt x="186" y="919"/>
                  </a:lnTo>
                  <a:lnTo>
                    <a:pt x="181" y="933"/>
                  </a:lnTo>
                  <a:lnTo>
                    <a:pt x="181" y="952"/>
                  </a:lnTo>
                  <a:lnTo>
                    <a:pt x="172" y="966"/>
                  </a:lnTo>
                  <a:lnTo>
                    <a:pt x="158" y="989"/>
                  </a:lnTo>
                  <a:lnTo>
                    <a:pt x="155" y="1005"/>
                  </a:lnTo>
                  <a:lnTo>
                    <a:pt x="134" y="1001"/>
                  </a:lnTo>
                  <a:lnTo>
                    <a:pt x="112" y="1001"/>
                  </a:lnTo>
                  <a:lnTo>
                    <a:pt x="109" y="1012"/>
                  </a:lnTo>
                  <a:lnTo>
                    <a:pt x="97" y="1015"/>
                  </a:lnTo>
                  <a:lnTo>
                    <a:pt x="90" y="1019"/>
                  </a:lnTo>
                  <a:lnTo>
                    <a:pt x="93" y="1029"/>
                  </a:lnTo>
                  <a:lnTo>
                    <a:pt x="90" y="1047"/>
                  </a:lnTo>
                  <a:lnTo>
                    <a:pt x="74" y="1055"/>
                  </a:lnTo>
                  <a:lnTo>
                    <a:pt x="66" y="1047"/>
                  </a:lnTo>
                  <a:lnTo>
                    <a:pt x="54" y="1055"/>
                  </a:lnTo>
                  <a:lnTo>
                    <a:pt x="36" y="1055"/>
                  </a:lnTo>
                  <a:lnTo>
                    <a:pt x="31" y="1047"/>
                  </a:lnTo>
                  <a:lnTo>
                    <a:pt x="36" y="1040"/>
                  </a:lnTo>
                  <a:lnTo>
                    <a:pt x="40" y="1022"/>
                  </a:lnTo>
                  <a:lnTo>
                    <a:pt x="28" y="996"/>
                  </a:lnTo>
                  <a:lnTo>
                    <a:pt x="23" y="982"/>
                  </a:lnTo>
                  <a:lnTo>
                    <a:pt x="26" y="975"/>
                  </a:lnTo>
                  <a:lnTo>
                    <a:pt x="31" y="975"/>
                  </a:lnTo>
                  <a:lnTo>
                    <a:pt x="35" y="970"/>
                  </a:lnTo>
                  <a:lnTo>
                    <a:pt x="36" y="963"/>
                  </a:lnTo>
                  <a:lnTo>
                    <a:pt x="40" y="956"/>
                  </a:lnTo>
                  <a:lnTo>
                    <a:pt x="36" y="949"/>
                  </a:lnTo>
                  <a:lnTo>
                    <a:pt x="31" y="936"/>
                  </a:lnTo>
                  <a:lnTo>
                    <a:pt x="19" y="917"/>
                  </a:lnTo>
                  <a:lnTo>
                    <a:pt x="23" y="896"/>
                  </a:lnTo>
                  <a:lnTo>
                    <a:pt x="12" y="880"/>
                  </a:lnTo>
                  <a:lnTo>
                    <a:pt x="4" y="870"/>
                  </a:lnTo>
                  <a:lnTo>
                    <a:pt x="9" y="852"/>
                  </a:lnTo>
                  <a:lnTo>
                    <a:pt x="16" y="821"/>
                  </a:lnTo>
                  <a:lnTo>
                    <a:pt x="4" y="805"/>
                  </a:lnTo>
                  <a:lnTo>
                    <a:pt x="0" y="787"/>
                  </a:lnTo>
                  <a:lnTo>
                    <a:pt x="0" y="777"/>
                  </a:lnTo>
                  <a:lnTo>
                    <a:pt x="5" y="757"/>
                  </a:lnTo>
                  <a:lnTo>
                    <a:pt x="16" y="761"/>
                  </a:lnTo>
                  <a:lnTo>
                    <a:pt x="26" y="735"/>
                  </a:lnTo>
                  <a:lnTo>
                    <a:pt x="26" y="705"/>
                  </a:lnTo>
                  <a:lnTo>
                    <a:pt x="28" y="694"/>
                  </a:lnTo>
                  <a:lnTo>
                    <a:pt x="40" y="684"/>
                  </a:lnTo>
                  <a:lnTo>
                    <a:pt x="59" y="672"/>
                  </a:lnTo>
                  <a:lnTo>
                    <a:pt x="59" y="656"/>
                  </a:lnTo>
                  <a:lnTo>
                    <a:pt x="57" y="605"/>
                  </a:lnTo>
                  <a:lnTo>
                    <a:pt x="50" y="600"/>
                  </a:lnTo>
                  <a:lnTo>
                    <a:pt x="50" y="586"/>
                  </a:lnTo>
                  <a:lnTo>
                    <a:pt x="66" y="579"/>
                  </a:lnTo>
                  <a:lnTo>
                    <a:pt x="72" y="572"/>
                  </a:lnTo>
                  <a:lnTo>
                    <a:pt x="62" y="552"/>
                  </a:lnTo>
                  <a:lnTo>
                    <a:pt x="50" y="533"/>
                  </a:lnTo>
                  <a:lnTo>
                    <a:pt x="54" y="510"/>
                  </a:lnTo>
                  <a:lnTo>
                    <a:pt x="57" y="495"/>
                  </a:lnTo>
                  <a:lnTo>
                    <a:pt x="69" y="465"/>
                  </a:lnTo>
                  <a:lnTo>
                    <a:pt x="69" y="452"/>
                  </a:lnTo>
                  <a:lnTo>
                    <a:pt x="69" y="424"/>
                  </a:lnTo>
                  <a:lnTo>
                    <a:pt x="78" y="402"/>
                  </a:lnTo>
                  <a:lnTo>
                    <a:pt x="93" y="389"/>
                  </a:lnTo>
                  <a:lnTo>
                    <a:pt x="109" y="379"/>
                  </a:lnTo>
                  <a:lnTo>
                    <a:pt x="124" y="382"/>
                  </a:lnTo>
                  <a:lnTo>
                    <a:pt x="141" y="389"/>
                  </a:lnTo>
                  <a:lnTo>
                    <a:pt x="146" y="365"/>
                  </a:lnTo>
                  <a:lnTo>
                    <a:pt x="141" y="346"/>
                  </a:lnTo>
                  <a:lnTo>
                    <a:pt x="134" y="333"/>
                  </a:lnTo>
                  <a:lnTo>
                    <a:pt x="131" y="323"/>
                  </a:lnTo>
                  <a:lnTo>
                    <a:pt x="134" y="312"/>
                  </a:lnTo>
                  <a:lnTo>
                    <a:pt x="143" y="309"/>
                  </a:lnTo>
                  <a:lnTo>
                    <a:pt x="146" y="288"/>
                  </a:lnTo>
                  <a:lnTo>
                    <a:pt x="153" y="267"/>
                  </a:lnTo>
                  <a:lnTo>
                    <a:pt x="155" y="251"/>
                  </a:lnTo>
                  <a:lnTo>
                    <a:pt x="155" y="233"/>
                  </a:lnTo>
                  <a:lnTo>
                    <a:pt x="165" y="218"/>
                  </a:lnTo>
                  <a:lnTo>
                    <a:pt x="184" y="204"/>
                  </a:lnTo>
                  <a:lnTo>
                    <a:pt x="196" y="200"/>
                  </a:lnTo>
                  <a:lnTo>
                    <a:pt x="196" y="184"/>
                  </a:lnTo>
                  <a:lnTo>
                    <a:pt x="203" y="174"/>
                  </a:lnTo>
                  <a:lnTo>
                    <a:pt x="215" y="158"/>
                  </a:lnTo>
                  <a:lnTo>
                    <a:pt x="227" y="147"/>
                  </a:lnTo>
                  <a:lnTo>
                    <a:pt x="220" y="119"/>
                  </a:lnTo>
                  <a:lnTo>
                    <a:pt x="244" y="91"/>
                  </a:lnTo>
                  <a:lnTo>
                    <a:pt x="249" y="81"/>
                  </a:lnTo>
                  <a:lnTo>
                    <a:pt x="267" y="77"/>
                  </a:lnTo>
                  <a:lnTo>
                    <a:pt x="277" y="62"/>
                  </a:lnTo>
                  <a:lnTo>
                    <a:pt x="277" y="53"/>
                  </a:lnTo>
                  <a:lnTo>
                    <a:pt x="287" y="41"/>
                  </a:lnTo>
                  <a:lnTo>
                    <a:pt x="308" y="37"/>
                  </a:lnTo>
                  <a:lnTo>
                    <a:pt x="332" y="37"/>
                  </a:lnTo>
                  <a:lnTo>
                    <a:pt x="351" y="20"/>
                  </a:lnTo>
                  <a:lnTo>
                    <a:pt x="347" y="0"/>
                  </a:lnTo>
                  <a:lnTo>
                    <a:pt x="351" y="0"/>
                  </a:lnTo>
                  <a:close/>
                </a:path>
              </a:pathLst>
            </a:custGeom>
            <a:solidFill>
              <a:srgbClr val="B6C8DD"/>
            </a:solidFill>
            <a:ln w="9525">
              <a:noFill/>
              <a:round/>
              <a:headEnd/>
              <a:tailEnd/>
            </a:ln>
          </p:spPr>
          <p:txBody>
            <a:bodyPr/>
            <a:lstStyle/>
            <a:p>
              <a:endParaRPr lang="pt-PT"/>
            </a:p>
          </p:txBody>
        </p:sp>
        <p:sp>
          <p:nvSpPr>
            <p:cNvPr id="25679" name="Freeform 48"/>
            <p:cNvSpPr>
              <a:spLocks/>
            </p:cNvSpPr>
            <p:nvPr/>
          </p:nvSpPr>
          <p:spPr bwMode="auto">
            <a:xfrm>
              <a:off x="1973" y="2277"/>
              <a:ext cx="17" cy="30"/>
            </a:xfrm>
            <a:custGeom>
              <a:avLst/>
              <a:gdLst>
                <a:gd name="T0" fmla="*/ 5 w 17"/>
                <a:gd name="T1" fmla="*/ 0 h 30"/>
                <a:gd name="T2" fmla="*/ 0 w 17"/>
                <a:gd name="T3" fmla="*/ 5 h 30"/>
                <a:gd name="T4" fmla="*/ 0 w 17"/>
                <a:gd name="T5" fmla="*/ 21 h 30"/>
                <a:gd name="T6" fmla="*/ 12 w 17"/>
                <a:gd name="T7" fmla="*/ 30 h 30"/>
                <a:gd name="T8" fmla="*/ 17 w 17"/>
                <a:gd name="T9" fmla="*/ 16 h 30"/>
                <a:gd name="T10" fmla="*/ 5 w 17"/>
                <a:gd name="T11" fmla="*/ 0 h 30"/>
                <a:gd name="T12" fmla="*/ 5 w 17"/>
                <a:gd name="T13" fmla="*/ 0 h 30"/>
                <a:gd name="T14" fmla="*/ 0 60000 65536"/>
                <a:gd name="T15" fmla="*/ 0 60000 65536"/>
                <a:gd name="T16" fmla="*/ 0 60000 65536"/>
                <a:gd name="T17" fmla="*/ 0 60000 65536"/>
                <a:gd name="T18" fmla="*/ 0 60000 65536"/>
                <a:gd name="T19" fmla="*/ 0 60000 65536"/>
                <a:gd name="T20" fmla="*/ 0 60000 65536"/>
                <a:gd name="T21" fmla="*/ 0 w 17"/>
                <a:gd name="T22" fmla="*/ 0 h 30"/>
                <a:gd name="T23" fmla="*/ 17 w 1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0">
                  <a:moveTo>
                    <a:pt x="5" y="0"/>
                  </a:moveTo>
                  <a:lnTo>
                    <a:pt x="0" y="5"/>
                  </a:lnTo>
                  <a:lnTo>
                    <a:pt x="0" y="21"/>
                  </a:lnTo>
                  <a:lnTo>
                    <a:pt x="12" y="30"/>
                  </a:lnTo>
                  <a:lnTo>
                    <a:pt x="17" y="16"/>
                  </a:lnTo>
                  <a:lnTo>
                    <a:pt x="5" y="0"/>
                  </a:lnTo>
                  <a:close/>
                </a:path>
              </a:pathLst>
            </a:custGeom>
            <a:solidFill>
              <a:srgbClr val="969696"/>
            </a:solidFill>
            <a:ln w="9525">
              <a:noFill/>
              <a:round/>
              <a:headEnd/>
              <a:tailEnd/>
            </a:ln>
          </p:spPr>
          <p:txBody>
            <a:bodyPr/>
            <a:lstStyle/>
            <a:p>
              <a:endParaRPr lang="pt-PT"/>
            </a:p>
          </p:txBody>
        </p:sp>
        <p:sp>
          <p:nvSpPr>
            <p:cNvPr id="25680" name="Freeform 49"/>
            <p:cNvSpPr>
              <a:spLocks/>
            </p:cNvSpPr>
            <p:nvPr/>
          </p:nvSpPr>
          <p:spPr bwMode="auto">
            <a:xfrm>
              <a:off x="2409" y="3825"/>
              <a:ext cx="170" cy="50"/>
            </a:xfrm>
            <a:custGeom>
              <a:avLst/>
              <a:gdLst>
                <a:gd name="T0" fmla="*/ 36 w 170"/>
                <a:gd name="T1" fmla="*/ 10 h 50"/>
                <a:gd name="T2" fmla="*/ 48 w 170"/>
                <a:gd name="T3" fmla="*/ 3 h 50"/>
                <a:gd name="T4" fmla="*/ 54 w 170"/>
                <a:gd name="T5" fmla="*/ 10 h 50"/>
                <a:gd name="T6" fmla="*/ 59 w 170"/>
                <a:gd name="T7" fmla="*/ 12 h 50"/>
                <a:gd name="T8" fmla="*/ 69 w 170"/>
                <a:gd name="T9" fmla="*/ 7 h 50"/>
                <a:gd name="T10" fmla="*/ 74 w 170"/>
                <a:gd name="T11" fmla="*/ 3 h 50"/>
                <a:gd name="T12" fmla="*/ 102 w 170"/>
                <a:gd name="T13" fmla="*/ 7 h 50"/>
                <a:gd name="T14" fmla="*/ 128 w 170"/>
                <a:gd name="T15" fmla="*/ 5 h 50"/>
                <a:gd name="T16" fmla="*/ 136 w 170"/>
                <a:gd name="T17" fmla="*/ 14 h 50"/>
                <a:gd name="T18" fmla="*/ 136 w 170"/>
                <a:gd name="T19" fmla="*/ 19 h 50"/>
                <a:gd name="T20" fmla="*/ 155 w 170"/>
                <a:gd name="T21" fmla="*/ 15 h 50"/>
                <a:gd name="T22" fmla="*/ 165 w 170"/>
                <a:gd name="T23" fmla="*/ 17 h 50"/>
                <a:gd name="T24" fmla="*/ 170 w 170"/>
                <a:gd name="T25" fmla="*/ 24 h 50"/>
                <a:gd name="T26" fmla="*/ 165 w 170"/>
                <a:gd name="T27" fmla="*/ 33 h 50"/>
                <a:gd name="T28" fmla="*/ 148 w 170"/>
                <a:gd name="T29" fmla="*/ 31 h 50"/>
                <a:gd name="T30" fmla="*/ 138 w 170"/>
                <a:gd name="T31" fmla="*/ 38 h 50"/>
                <a:gd name="T32" fmla="*/ 119 w 170"/>
                <a:gd name="T33" fmla="*/ 38 h 50"/>
                <a:gd name="T34" fmla="*/ 100 w 170"/>
                <a:gd name="T35" fmla="*/ 47 h 50"/>
                <a:gd name="T36" fmla="*/ 85 w 170"/>
                <a:gd name="T37" fmla="*/ 50 h 50"/>
                <a:gd name="T38" fmla="*/ 71 w 170"/>
                <a:gd name="T39" fmla="*/ 42 h 50"/>
                <a:gd name="T40" fmla="*/ 54 w 170"/>
                <a:gd name="T41" fmla="*/ 31 h 50"/>
                <a:gd name="T42" fmla="*/ 38 w 170"/>
                <a:gd name="T43" fmla="*/ 31 h 50"/>
                <a:gd name="T44" fmla="*/ 16 w 170"/>
                <a:gd name="T45" fmla="*/ 26 h 50"/>
                <a:gd name="T46" fmla="*/ 7 w 170"/>
                <a:gd name="T47" fmla="*/ 19 h 50"/>
                <a:gd name="T48" fmla="*/ 0 w 170"/>
                <a:gd name="T49" fmla="*/ 5 h 50"/>
                <a:gd name="T50" fmla="*/ 4 w 170"/>
                <a:gd name="T51" fmla="*/ 0 h 50"/>
                <a:gd name="T52" fmla="*/ 23 w 170"/>
                <a:gd name="T53" fmla="*/ 3 h 50"/>
                <a:gd name="T54" fmla="*/ 36 w 170"/>
                <a:gd name="T55" fmla="*/ 10 h 50"/>
                <a:gd name="T56" fmla="*/ 36 w 170"/>
                <a:gd name="T57" fmla="*/ 10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0"/>
                <a:gd name="T88" fmla="*/ 0 h 50"/>
                <a:gd name="T89" fmla="*/ 170 w 170"/>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0" h="50">
                  <a:moveTo>
                    <a:pt x="36" y="10"/>
                  </a:moveTo>
                  <a:lnTo>
                    <a:pt x="48" y="3"/>
                  </a:lnTo>
                  <a:lnTo>
                    <a:pt x="54" y="10"/>
                  </a:lnTo>
                  <a:lnTo>
                    <a:pt x="59" y="12"/>
                  </a:lnTo>
                  <a:lnTo>
                    <a:pt x="69" y="7"/>
                  </a:lnTo>
                  <a:lnTo>
                    <a:pt x="74" y="3"/>
                  </a:lnTo>
                  <a:lnTo>
                    <a:pt x="102" y="7"/>
                  </a:lnTo>
                  <a:lnTo>
                    <a:pt x="128" y="5"/>
                  </a:lnTo>
                  <a:lnTo>
                    <a:pt x="136" y="14"/>
                  </a:lnTo>
                  <a:lnTo>
                    <a:pt x="136" y="19"/>
                  </a:lnTo>
                  <a:lnTo>
                    <a:pt x="155" y="15"/>
                  </a:lnTo>
                  <a:lnTo>
                    <a:pt x="165" y="17"/>
                  </a:lnTo>
                  <a:lnTo>
                    <a:pt x="170" y="24"/>
                  </a:lnTo>
                  <a:lnTo>
                    <a:pt x="165" y="33"/>
                  </a:lnTo>
                  <a:lnTo>
                    <a:pt x="148" y="31"/>
                  </a:lnTo>
                  <a:lnTo>
                    <a:pt x="138" y="38"/>
                  </a:lnTo>
                  <a:lnTo>
                    <a:pt x="119" y="38"/>
                  </a:lnTo>
                  <a:lnTo>
                    <a:pt x="100" y="47"/>
                  </a:lnTo>
                  <a:lnTo>
                    <a:pt x="85" y="50"/>
                  </a:lnTo>
                  <a:lnTo>
                    <a:pt x="71" y="42"/>
                  </a:lnTo>
                  <a:lnTo>
                    <a:pt x="54" y="31"/>
                  </a:lnTo>
                  <a:lnTo>
                    <a:pt x="38" y="31"/>
                  </a:lnTo>
                  <a:lnTo>
                    <a:pt x="16" y="26"/>
                  </a:lnTo>
                  <a:lnTo>
                    <a:pt x="7" y="19"/>
                  </a:lnTo>
                  <a:lnTo>
                    <a:pt x="0" y="5"/>
                  </a:lnTo>
                  <a:lnTo>
                    <a:pt x="4" y="0"/>
                  </a:lnTo>
                  <a:lnTo>
                    <a:pt x="23" y="3"/>
                  </a:lnTo>
                  <a:lnTo>
                    <a:pt x="36" y="10"/>
                  </a:lnTo>
                  <a:close/>
                </a:path>
              </a:pathLst>
            </a:custGeom>
            <a:solidFill>
              <a:srgbClr val="B6C8DD"/>
            </a:solidFill>
            <a:ln w="9525">
              <a:noFill/>
              <a:round/>
              <a:headEnd/>
              <a:tailEnd/>
            </a:ln>
          </p:spPr>
          <p:txBody>
            <a:bodyPr/>
            <a:lstStyle/>
            <a:p>
              <a:endParaRPr lang="pt-PT"/>
            </a:p>
          </p:txBody>
        </p:sp>
        <p:sp>
          <p:nvSpPr>
            <p:cNvPr id="25681" name="Freeform 50"/>
            <p:cNvSpPr>
              <a:spLocks/>
            </p:cNvSpPr>
            <p:nvPr/>
          </p:nvSpPr>
          <p:spPr bwMode="auto">
            <a:xfrm>
              <a:off x="2215" y="3614"/>
              <a:ext cx="24" cy="27"/>
            </a:xfrm>
            <a:custGeom>
              <a:avLst/>
              <a:gdLst>
                <a:gd name="T0" fmla="*/ 17 w 24"/>
                <a:gd name="T1" fmla="*/ 0 h 27"/>
                <a:gd name="T2" fmla="*/ 24 w 24"/>
                <a:gd name="T3" fmla="*/ 9 h 27"/>
                <a:gd name="T4" fmla="*/ 21 w 24"/>
                <a:gd name="T5" fmla="*/ 18 h 27"/>
                <a:gd name="T6" fmla="*/ 24 w 24"/>
                <a:gd name="T7" fmla="*/ 25 h 27"/>
                <a:gd name="T8" fmla="*/ 17 w 24"/>
                <a:gd name="T9" fmla="*/ 27 h 27"/>
                <a:gd name="T10" fmla="*/ 7 w 24"/>
                <a:gd name="T11" fmla="*/ 25 h 27"/>
                <a:gd name="T12" fmla="*/ 0 w 24"/>
                <a:gd name="T13" fmla="*/ 16 h 27"/>
                <a:gd name="T14" fmla="*/ 17 w 24"/>
                <a:gd name="T15" fmla="*/ 0 h 27"/>
                <a:gd name="T16" fmla="*/ 17 w 24"/>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7"/>
                <a:gd name="T29" fmla="*/ 24 w 24"/>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7">
                  <a:moveTo>
                    <a:pt x="17" y="0"/>
                  </a:moveTo>
                  <a:lnTo>
                    <a:pt x="24" y="9"/>
                  </a:lnTo>
                  <a:lnTo>
                    <a:pt x="21" y="18"/>
                  </a:lnTo>
                  <a:lnTo>
                    <a:pt x="24" y="25"/>
                  </a:lnTo>
                  <a:lnTo>
                    <a:pt x="17" y="27"/>
                  </a:lnTo>
                  <a:lnTo>
                    <a:pt x="7" y="25"/>
                  </a:lnTo>
                  <a:lnTo>
                    <a:pt x="0" y="16"/>
                  </a:lnTo>
                  <a:lnTo>
                    <a:pt x="17" y="0"/>
                  </a:lnTo>
                  <a:close/>
                </a:path>
              </a:pathLst>
            </a:custGeom>
            <a:solidFill>
              <a:srgbClr val="969696"/>
            </a:solidFill>
            <a:ln w="9525">
              <a:noFill/>
              <a:round/>
              <a:headEnd/>
              <a:tailEnd/>
            </a:ln>
          </p:spPr>
          <p:txBody>
            <a:bodyPr/>
            <a:lstStyle/>
            <a:p>
              <a:endParaRPr lang="pt-PT"/>
            </a:p>
          </p:txBody>
        </p:sp>
        <p:sp>
          <p:nvSpPr>
            <p:cNvPr id="25682" name="Freeform 51"/>
            <p:cNvSpPr>
              <a:spLocks/>
            </p:cNvSpPr>
            <p:nvPr/>
          </p:nvSpPr>
          <p:spPr bwMode="auto">
            <a:xfrm>
              <a:off x="2255" y="3623"/>
              <a:ext cx="158" cy="147"/>
            </a:xfrm>
            <a:custGeom>
              <a:avLst/>
              <a:gdLst>
                <a:gd name="T0" fmla="*/ 22 w 158"/>
                <a:gd name="T1" fmla="*/ 7 h 147"/>
                <a:gd name="T2" fmla="*/ 15 w 158"/>
                <a:gd name="T3" fmla="*/ 11 h 147"/>
                <a:gd name="T4" fmla="*/ 17 w 158"/>
                <a:gd name="T5" fmla="*/ 19 h 147"/>
                <a:gd name="T6" fmla="*/ 10 w 158"/>
                <a:gd name="T7" fmla="*/ 28 h 147"/>
                <a:gd name="T8" fmla="*/ 3 w 158"/>
                <a:gd name="T9" fmla="*/ 28 h 147"/>
                <a:gd name="T10" fmla="*/ 0 w 158"/>
                <a:gd name="T11" fmla="*/ 33 h 147"/>
                <a:gd name="T12" fmla="*/ 1 w 158"/>
                <a:gd name="T13" fmla="*/ 42 h 147"/>
                <a:gd name="T14" fmla="*/ 27 w 158"/>
                <a:gd name="T15" fmla="*/ 53 h 147"/>
                <a:gd name="T16" fmla="*/ 34 w 158"/>
                <a:gd name="T17" fmla="*/ 75 h 147"/>
                <a:gd name="T18" fmla="*/ 41 w 158"/>
                <a:gd name="T19" fmla="*/ 104 h 147"/>
                <a:gd name="T20" fmla="*/ 51 w 158"/>
                <a:gd name="T21" fmla="*/ 119 h 147"/>
                <a:gd name="T22" fmla="*/ 61 w 158"/>
                <a:gd name="T23" fmla="*/ 109 h 147"/>
                <a:gd name="T24" fmla="*/ 75 w 158"/>
                <a:gd name="T25" fmla="*/ 128 h 147"/>
                <a:gd name="T26" fmla="*/ 91 w 158"/>
                <a:gd name="T27" fmla="*/ 147 h 147"/>
                <a:gd name="T28" fmla="*/ 96 w 158"/>
                <a:gd name="T29" fmla="*/ 133 h 147"/>
                <a:gd name="T30" fmla="*/ 92 w 158"/>
                <a:gd name="T31" fmla="*/ 123 h 147"/>
                <a:gd name="T32" fmla="*/ 98 w 158"/>
                <a:gd name="T33" fmla="*/ 119 h 147"/>
                <a:gd name="T34" fmla="*/ 120 w 158"/>
                <a:gd name="T35" fmla="*/ 137 h 147"/>
                <a:gd name="T36" fmla="*/ 127 w 158"/>
                <a:gd name="T37" fmla="*/ 132 h 147"/>
                <a:gd name="T38" fmla="*/ 129 w 158"/>
                <a:gd name="T39" fmla="*/ 125 h 147"/>
                <a:gd name="T40" fmla="*/ 118 w 158"/>
                <a:gd name="T41" fmla="*/ 102 h 147"/>
                <a:gd name="T42" fmla="*/ 118 w 158"/>
                <a:gd name="T43" fmla="*/ 96 h 147"/>
                <a:gd name="T44" fmla="*/ 108 w 158"/>
                <a:gd name="T45" fmla="*/ 77 h 147"/>
                <a:gd name="T46" fmla="*/ 103 w 158"/>
                <a:gd name="T47" fmla="*/ 65 h 147"/>
                <a:gd name="T48" fmla="*/ 108 w 158"/>
                <a:gd name="T49" fmla="*/ 63 h 147"/>
                <a:gd name="T50" fmla="*/ 120 w 158"/>
                <a:gd name="T51" fmla="*/ 67 h 147"/>
                <a:gd name="T52" fmla="*/ 135 w 158"/>
                <a:gd name="T53" fmla="*/ 79 h 147"/>
                <a:gd name="T54" fmla="*/ 142 w 158"/>
                <a:gd name="T55" fmla="*/ 70 h 147"/>
                <a:gd name="T56" fmla="*/ 156 w 158"/>
                <a:gd name="T57" fmla="*/ 72 h 147"/>
                <a:gd name="T58" fmla="*/ 158 w 158"/>
                <a:gd name="T59" fmla="*/ 68 h 147"/>
                <a:gd name="T60" fmla="*/ 141 w 158"/>
                <a:gd name="T61" fmla="*/ 46 h 147"/>
                <a:gd name="T62" fmla="*/ 129 w 158"/>
                <a:gd name="T63" fmla="*/ 47 h 147"/>
                <a:gd name="T64" fmla="*/ 125 w 158"/>
                <a:gd name="T65" fmla="*/ 40 h 147"/>
                <a:gd name="T66" fmla="*/ 118 w 158"/>
                <a:gd name="T67" fmla="*/ 25 h 147"/>
                <a:gd name="T68" fmla="*/ 111 w 158"/>
                <a:gd name="T69" fmla="*/ 32 h 147"/>
                <a:gd name="T70" fmla="*/ 96 w 158"/>
                <a:gd name="T71" fmla="*/ 25 h 147"/>
                <a:gd name="T72" fmla="*/ 86 w 158"/>
                <a:gd name="T73" fmla="*/ 7 h 147"/>
                <a:gd name="T74" fmla="*/ 67 w 158"/>
                <a:gd name="T75" fmla="*/ 9 h 147"/>
                <a:gd name="T76" fmla="*/ 53 w 158"/>
                <a:gd name="T77" fmla="*/ 11 h 147"/>
                <a:gd name="T78" fmla="*/ 43 w 158"/>
                <a:gd name="T79" fmla="*/ 0 h 147"/>
                <a:gd name="T80" fmla="*/ 36 w 158"/>
                <a:gd name="T81" fmla="*/ 7 h 147"/>
                <a:gd name="T82" fmla="*/ 22 w 158"/>
                <a:gd name="T83" fmla="*/ 7 h 147"/>
                <a:gd name="T84" fmla="*/ 22 w 158"/>
                <a:gd name="T85" fmla="*/ 7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8"/>
                <a:gd name="T130" fmla="*/ 0 h 147"/>
                <a:gd name="T131" fmla="*/ 158 w 158"/>
                <a:gd name="T132" fmla="*/ 147 h 1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8" h="147">
                  <a:moveTo>
                    <a:pt x="22" y="7"/>
                  </a:moveTo>
                  <a:lnTo>
                    <a:pt x="15" y="11"/>
                  </a:lnTo>
                  <a:lnTo>
                    <a:pt x="17" y="19"/>
                  </a:lnTo>
                  <a:lnTo>
                    <a:pt x="10" y="28"/>
                  </a:lnTo>
                  <a:lnTo>
                    <a:pt x="3" y="28"/>
                  </a:lnTo>
                  <a:lnTo>
                    <a:pt x="0" y="33"/>
                  </a:lnTo>
                  <a:lnTo>
                    <a:pt x="1" y="42"/>
                  </a:lnTo>
                  <a:lnTo>
                    <a:pt x="27" y="53"/>
                  </a:lnTo>
                  <a:lnTo>
                    <a:pt x="34" y="75"/>
                  </a:lnTo>
                  <a:lnTo>
                    <a:pt x="41" y="104"/>
                  </a:lnTo>
                  <a:lnTo>
                    <a:pt x="51" y="119"/>
                  </a:lnTo>
                  <a:lnTo>
                    <a:pt x="61" y="109"/>
                  </a:lnTo>
                  <a:lnTo>
                    <a:pt x="75" y="128"/>
                  </a:lnTo>
                  <a:lnTo>
                    <a:pt x="91" y="147"/>
                  </a:lnTo>
                  <a:lnTo>
                    <a:pt x="96" y="133"/>
                  </a:lnTo>
                  <a:lnTo>
                    <a:pt x="92" y="123"/>
                  </a:lnTo>
                  <a:lnTo>
                    <a:pt x="98" y="119"/>
                  </a:lnTo>
                  <a:lnTo>
                    <a:pt x="120" y="137"/>
                  </a:lnTo>
                  <a:lnTo>
                    <a:pt x="127" y="132"/>
                  </a:lnTo>
                  <a:lnTo>
                    <a:pt x="129" y="125"/>
                  </a:lnTo>
                  <a:lnTo>
                    <a:pt x="118" y="102"/>
                  </a:lnTo>
                  <a:lnTo>
                    <a:pt x="118" y="96"/>
                  </a:lnTo>
                  <a:lnTo>
                    <a:pt x="108" y="77"/>
                  </a:lnTo>
                  <a:lnTo>
                    <a:pt x="103" y="65"/>
                  </a:lnTo>
                  <a:lnTo>
                    <a:pt x="108" y="63"/>
                  </a:lnTo>
                  <a:lnTo>
                    <a:pt x="120" y="67"/>
                  </a:lnTo>
                  <a:lnTo>
                    <a:pt x="135" y="79"/>
                  </a:lnTo>
                  <a:lnTo>
                    <a:pt x="142" y="70"/>
                  </a:lnTo>
                  <a:lnTo>
                    <a:pt x="156" y="72"/>
                  </a:lnTo>
                  <a:lnTo>
                    <a:pt x="158" y="68"/>
                  </a:lnTo>
                  <a:lnTo>
                    <a:pt x="141" y="46"/>
                  </a:lnTo>
                  <a:lnTo>
                    <a:pt x="129" y="47"/>
                  </a:lnTo>
                  <a:lnTo>
                    <a:pt x="125" y="40"/>
                  </a:lnTo>
                  <a:lnTo>
                    <a:pt x="118" y="25"/>
                  </a:lnTo>
                  <a:lnTo>
                    <a:pt x="111" y="32"/>
                  </a:lnTo>
                  <a:lnTo>
                    <a:pt x="96" y="25"/>
                  </a:lnTo>
                  <a:lnTo>
                    <a:pt x="86" y="7"/>
                  </a:lnTo>
                  <a:lnTo>
                    <a:pt x="67" y="9"/>
                  </a:lnTo>
                  <a:lnTo>
                    <a:pt x="53" y="11"/>
                  </a:lnTo>
                  <a:lnTo>
                    <a:pt x="43" y="0"/>
                  </a:lnTo>
                  <a:lnTo>
                    <a:pt x="36" y="7"/>
                  </a:lnTo>
                  <a:lnTo>
                    <a:pt x="22" y="7"/>
                  </a:lnTo>
                  <a:close/>
                </a:path>
              </a:pathLst>
            </a:custGeom>
            <a:solidFill>
              <a:srgbClr val="B6C8DD"/>
            </a:solidFill>
            <a:ln w="9525">
              <a:noFill/>
              <a:round/>
              <a:headEnd/>
              <a:tailEnd/>
            </a:ln>
          </p:spPr>
          <p:txBody>
            <a:bodyPr/>
            <a:lstStyle/>
            <a:p>
              <a:endParaRPr lang="pt-PT"/>
            </a:p>
          </p:txBody>
        </p:sp>
        <p:sp>
          <p:nvSpPr>
            <p:cNvPr id="25683" name="Freeform 52"/>
            <p:cNvSpPr>
              <a:spLocks/>
            </p:cNvSpPr>
            <p:nvPr/>
          </p:nvSpPr>
          <p:spPr bwMode="auto">
            <a:xfrm>
              <a:off x="2203" y="3330"/>
              <a:ext cx="361" cy="347"/>
            </a:xfrm>
            <a:custGeom>
              <a:avLst/>
              <a:gdLst>
                <a:gd name="T0" fmla="*/ 67 w 361"/>
                <a:gd name="T1" fmla="*/ 92 h 347"/>
                <a:gd name="T2" fmla="*/ 46 w 361"/>
                <a:gd name="T3" fmla="*/ 151 h 347"/>
                <a:gd name="T4" fmla="*/ 38 w 361"/>
                <a:gd name="T5" fmla="*/ 163 h 347"/>
                <a:gd name="T6" fmla="*/ 21 w 361"/>
                <a:gd name="T7" fmla="*/ 181 h 347"/>
                <a:gd name="T8" fmla="*/ 0 w 361"/>
                <a:gd name="T9" fmla="*/ 184 h 347"/>
                <a:gd name="T10" fmla="*/ 28 w 361"/>
                <a:gd name="T11" fmla="*/ 233 h 347"/>
                <a:gd name="T12" fmla="*/ 48 w 361"/>
                <a:gd name="T13" fmla="*/ 233 h 347"/>
                <a:gd name="T14" fmla="*/ 41 w 361"/>
                <a:gd name="T15" fmla="*/ 251 h 347"/>
                <a:gd name="T16" fmla="*/ 48 w 361"/>
                <a:gd name="T17" fmla="*/ 277 h 347"/>
                <a:gd name="T18" fmla="*/ 65 w 361"/>
                <a:gd name="T19" fmla="*/ 297 h 347"/>
                <a:gd name="T20" fmla="*/ 77 w 361"/>
                <a:gd name="T21" fmla="*/ 286 h 347"/>
                <a:gd name="T22" fmla="*/ 91 w 361"/>
                <a:gd name="T23" fmla="*/ 288 h 347"/>
                <a:gd name="T24" fmla="*/ 134 w 361"/>
                <a:gd name="T25" fmla="*/ 293 h 347"/>
                <a:gd name="T26" fmla="*/ 160 w 361"/>
                <a:gd name="T27" fmla="*/ 307 h 347"/>
                <a:gd name="T28" fmla="*/ 175 w 361"/>
                <a:gd name="T29" fmla="*/ 326 h 347"/>
                <a:gd name="T30" fmla="*/ 193 w 361"/>
                <a:gd name="T31" fmla="*/ 318 h 347"/>
                <a:gd name="T32" fmla="*/ 229 w 361"/>
                <a:gd name="T33" fmla="*/ 347 h 347"/>
                <a:gd name="T34" fmla="*/ 234 w 361"/>
                <a:gd name="T35" fmla="*/ 330 h 347"/>
                <a:gd name="T36" fmla="*/ 232 w 361"/>
                <a:gd name="T37" fmla="*/ 302 h 347"/>
                <a:gd name="T38" fmla="*/ 218 w 361"/>
                <a:gd name="T39" fmla="*/ 291 h 347"/>
                <a:gd name="T40" fmla="*/ 182 w 361"/>
                <a:gd name="T41" fmla="*/ 265 h 347"/>
                <a:gd name="T42" fmla="*/ 160 w 361"/>
                <a:gd name="T43" fmla="*/ 258 h 347"/>
                <a:gd name="T44" fmla="*/ 151 w 361"/>
                <a:gd name="T45" fmla="*/ 246 h 347"/>
                <a:gd name="T46" fmla="*/ 163 w 361"/>
                <a:gd name="T47" fmla="*/ 232 h 347"/>
                <a:gd name="T48" fmla="*/ 155 w 361"/>
                <a:gd name="T49" fmla="*/ 212 h 347"/>
                <a:gd name="T50" fmla="*/ 170 w 361"/>
                <a:gd name="T51" fmla="*/ 221 h 347"/>
                <a:gd name="T52" fmla="*/ 182 w 361"/>
                <a:gd name="T53" fmla="*/ 214 h 347"/>
                <a:gd name="T54" fmla="*/ 160 w 361"/>
                <a:gd name="T55" fmla="*/ 183 h 347"/>
                <a:gd name="T56" fmla="*/ 144 w 361"/>
                <a:gd name="T57" fmla="*/ 144 h 347"/>
                <a:gd name="T58" fmla="*/ 139 w 361"/>
                <a:gd name="T59" fmla="*/ 121 h 347"/>
                <a:gd name="T60" fmla="*/ 148 w 361"/>
                <a:gd name="T61" fmla="*/ 106 h 347"/>
                <a:gd name="T62" fmla="*/ 156 w 361"/>
                <a:gd name="T63" fmla="*/ 125 h 347"/>
                <a:gd name="T64" fmla="*/ 160 w 361"/>
                <a:gd name="T65" fmla="*/ 132 h 347"/>
                <a:gd name="T66" fmla="*/ 191 w 361"/>
                <a:gd name="T67" fmla="*/ 158 h 347"/>
                <a:gd name="T68" fmla="*/ 194 w 361"/>
                <a:gd name="T69" fmla="*/ 141 h 347"/>
                <a:gd name="T70" fmla="*/ 217 w 361"/>
                <a:gd name="T71" fmla="*/ 158 h 347"/>
                <a:gd name="T72" fmla="*/ 208 w 361"/>
                <a:gd name="T73" fmla="*/ 137 h 347"/>
                <a:gd name="T74" fmla="*/ 217 w 361"/>
                <a:gd name="T75" fmla="*/ 127 h 347"/>
                <a:gd name="T76" fmla="*/ 242 w 361"/>
                <a:gd name="T77" fmla="*/ 134 h 347"/>
                <a:gd name="T78" fmla="*/ 230 w 361"/>
                <a:gd name="T79" fmla="*/ 118 h 347"/>
                <a:gd name="T80" fmla="*/ 208 w 361"/>
                <a:gd name="T81" fmla="*/ 102 h 347"/>
                <a:gd name="T82" fmla="*/ 210 w 361"/>
                <a:gd name="T83" fmla="*/ 88 h 347"/>
                <a:gd name="T84" fmla="*/ 251 w 361"/>
                <a:gd name="T85" fmla="*/ 79 h 347"/>
                <a:gd name="T86" fmla="*/ 294 w 361"/>
                <a:gd name="T87" fmla="*/ 74 h 347"/>
                <a:gd name="T88" fmla="*/ 318 w 361"/>
                <a:gd name="T89" fmla="*/ 79 h 347"/>
                <a:gd name="T90" fmla="*/ 342 w 361"/>
                <a:gd name="T91" fmla="*/ 69 h 347"/>
                <a:gd name="T92" fmla="*/ 359 w 361"/>
                <a:gd name="T93" fmla="*/ 44 h 347"/>
                <a:gd name="T94" fmla="*/ 359 w 361"/>
                <a:gd name="T95" fmla="*/ 6 h 347"/>
                <a:gd name="T96" fmla="*/ 344 w 361"/>
                <a:gd name="T97" fmla="*/ 0 h 347"/>
                <a:gd name="T98" fmla="*/ 339 w 361"/>
                <a:gd name="T99" fmla="*/ 18 h 347"/>
                <a:gd name="T100" fmla="*/ 327 w 361"/>
                <a:gd name="T101" fmla="*/ 32 h 347"/>
                <a:gd name="T102" fmla="*/ 311 w 361"/>
                <a:gd name="T103" fmla="*/ 41 h 347"/>
                <a:gd name="T104" fmla="*/ 284 w 361"/>
                <a:gd name="T105" fmla="*/ 30 h 347"/>
                <a:gd name="T106" fmla="*/ 258 w 361"/>
                <a:gd name="T107" fmla="*/ 18 h 347"/>
                <a:gd name="T108" fmla="*/ 229 w 361"/>
                <a:gd name="T109" fmla="*/ 41 h 347"/>
                <a:gd name="T110" fmla="*/ 194 w 361"/>
                <a:gd name="T111" fmla="*/ 51 h 347"/>
                <a:gd name="T112" fmla="*/ 170 w 361"/>
                <a:gd name="T113" fmla="*/ 55 h 347"/>
                <a:gd name="T114" fmla="*/ 155 w 361"/>
                <a:gd name="T115" fmla="*/ 70 h 347"/>
                <a:gd name="T116" fmla="*/ 129 w 361"/>
                <a:gd name="T117" fmla="*/ 74 h 347"/>
                <a:gd name="T118" fmla="*/ 107 w 361"/>
                <a:gd name="T119" fmla="*/ 88 h 347"/>
                <a:gd name="T120" fmla="*/ 83 w 361"/>
                <a:gd name="T121" fmla="*/ 88 h 347"/>
                <a:gd name="T122" fmla="*/ 74 w 361"/>
                <a:gd name="T123" fmla="*/ 86 h 3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1"/>
                <a:gd name="T187" fmla="*/ 0 h 347"/>
                <a:gd name="T188" fmla="*/ 361 w 361"/>
                <a:gd name="T189" fmla="*/ 347 h 3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1" h="347">
                  <a:moveTo>
                    <a:pt x="74" y="86"/>
                  </a:moveTo>
                  <a:lnTo>
                    <a:pt x="67" y="92"/>
                  </a:lnTo>
                  <a:lnTo>
                    <a:pt x="58" y="121"/>
                  </a:lnTo>
                  <a:lnTo>
                    <a:pt x="46" y="151"/>
                  </a:lnTo>
                  <a:lnTo>
                    <a:pt x="43" y="155"/>
                  </a:lnTo>
                  <a:lnTo>
                    <a:pt x="38" y="163"/>
                  </a:lnTo>
                  <a:lnTo>
                    <a:pt x="31" y="174"/>
                  </a:lnTo>
                  <a:lnTo>
                    <a:pt x="21" y="181"/>
                  </a:lnTo>
                  <a:lnTo>
                    <a:pt x="12" y="184"/>
                  </a:lnTo>
                  <a:lnTo>
                    <a:pt x="0" y="184"/>
                  </a:lnTo>
                  <a:lnTo>
                    <a:pt x="15" y="218"/>
                  </a:lnTo>
                  <a:lnTo>
                    <a:pt x="28" y="233"/>
                  </a:lnTo>
                  <a:lnTo>
                    <a:pt x="38" y="233"/>
                  </a:lnTo>
                  <a:lnTo>
                    <a:pt x="48" y="233"/>
                  </a:lnTo>
                  <a:lnTo>
                    <a:pt x="52" y="242"/>
                  </a:lnTo>
                  <a:lnTo>
                    <a:pt x="41" y="251"/>
                  </a:lnTo>
                  <a:lnTo>
                    <a:pt x="41" y="262"/>
                  </a:lnTo>
                  <a:lnTo>
                    <a:pt x="48" y="277"/>
                  </a:lnTo>
                  <a:lnTo>
                    <a:pt x="58" y="291"/>
                  </a:lnTo>
                  <a:lnTo>
                    <a:pt x="65" y="297"/>
                  </a:lnTo>
                  <a:lnTo>
                    <a:pt x="69" y="288"/>
                  </a:lnTo>
                  <a:lnTo>
                    <a:pt x="77" y="286"/>
                  </a:lnTo>
                  <a:lnTo>
                    <a:pt x="88" y="295"/>
                  </a:lnTo>
                  <a:lnTo>
                    <a:pt x="91" y="288"/>
                  </a:lnTo>
                  <a:lnTo>
                    <a:pt x="108" y="290"/>
                  </a:lnTo>
                  <a:lnTo>
                    <a:pt x="134" y="293"/>
                  </a:lnTo>
                  <a:lnTo>
                    <a:pt x="153" y="298"/>
                  </a:lnTo>
                  <a:lnTo>
                    <a:pt x="160" y="307"/>
                  </a:lnTo>
                  <a:lnTo>
                    <a:pt x="168" y="318"/>
                  </a:lnTo>
                  <a:lnTo>
                    <a:pt x="175" y="326"/>
                  </a:lnTo>
                  <a:lnTo>
                    <a:pt x="182" y="318"/>
                  </a:lnTo>
                  <a:lnTo>
                    <a:pt x="193" y="318"/>
                  </a:lnTo>
                  <a:lnTo>
                    <a:pt x="210" y="330"/>
                  </a:lnTo>
                  <a:lnTo>
                    <a:pt x="229" y="347"/>
                  </a:lnTo>
                  <a:lnTo>
                    <a:pt x="232" y="344"/>
                  </a:lnTo>
                  <a:lnTo>
                    <a:pt x="234" y="330"/>
                  </a:lnTo>
                  <a:lnTo>
                    <a:pt x="234" y="316"/>
                  </a:lnTo>
                  <a:lnTo>
                    <a:pt x="232" y="302"/>
                  </a:lnTo>
                  <a:lnTo>
                    <a:pt x="225" y="288"/>
                  </a:lnTo>
                  <a:lnTo>
                    <a:pt x="218" y="291"/>
                  </a:lnTo>
                  <a:lnTo>
                    <a:pt x="205" y="283"/>
                  </a:lnTo>
                  <a:lnTo>
                    <a:pt x="182" y="265"/>
                  </a:lnTo>
                  <a:lnTo>
                    <a:pt x="175" y="260"/>
                  </a:lnTo>
                  <a:lnTo>
                    <a:pt x="160" y="258"/>
                  </a:lnTo>
                  <a:lnTo>
                    <a:pt x="151" y="253"/>
                  </a:lnTo>
                  <a:lnTo>
                    <a:pt x="151" y="246"/>
                  </a:lnTo>
                  <a:lnTo>
                    <a:pt x="160" y="235"/>
                  </a:lnTo>
                  <a:lnTo>
                    <a:pt x="163" y="232"/>
                  </a:lnTo>
                  <a:lnTo>
                    <a:pt x="158" y="225"/>
                  </a:lnTo>
                  <a:lnTo>
                    <a:pt x="155" y="212"/>
                  </a:lnTo>
                  <a:lnTo>
                    <a:pt x="158" y="207"/>
                  </a:lnTo>
                  <a:lnTo>
                    <a:pt x="170" y="221"/>
                  </a:lnTo>
                  <a:lnTo>
                    <a:pt x="182" y="226"/>
                  </a:lnTo>
                  <a:lnTo>
                    <a:pt x="182" y="214"/>
                  </a:lnTo>
                  <a:lnTo>
                    <a:pt x="175" y="200"/>
                  </a:lnTo>
                  <a:lnTo>
                    <a:pt x="160" y="183"/>
                  </a:lnTo>
                  <a:lnTo>
                    <a:pt x="146" y="156"/>
                  </a:lnTo>
                  <a:lnTo>
                    <a:pt x="144" y="144"/>
                  </a:lnTo>
                  <a:lnTo>
                    <a:pt x="143" y="132"/>
                  </a:lnTo>
                  <a:lnTo>
                    <a:pt x="139" y="121"/>
                  </a:lnTo>
                  <a:lnTo>
                    <a:pt x="138" y="109"/>
                  </a:lnTo>
                  <a:lnTo>
                    <a:pt x="148" y="106"/>
                  </a:lnTo>
                  <a:lnTo>
                    <a:pt x="146" y="114"/>
                  </a:lnTo>
                  <a:lnTo>
                    <a:pt x="156" y="125"/>
                  </a:lnTo>
                  <a:lnTo>
                    <a:pt x="162" y="125"/>
                  </a:lnTo>
                  <a:lnTo>
                    <a:pt x="160" y="132"/>
                  </a:lnTo>
                  <a:lnTo>
                    <a:pt x="191" y="163"/>
                  </a:lnTo>
                  <a:lnTo>
                    <a:pt x="191" y="158"/>
                  </a:lnTo>
                  <a:lnTo>
                    <a:pt x="186" y="144"/>
                  </a:lnTo>
                  <a:lnTo>
                    <a:pt x="194" y="141"/>
                  </a:lnTo>
                  <a:lnTo>
                    <a:pt x="210" y="148"/>
                  </a:lnTo>
                  <a:lnTo>
                    <a:pt x="217" y="158"/>
                  </a:lnTo>
                  <a:lnTo>
                    <a:pt x="218" y="151"/>
                  </a:lnTo>
                  <a:lnTo>
                    <a:pt x="208" y="137"/>
                  </a:lnTo>
                  <a:lnTo>
                    <a:pt x="210" y="130"/>
                  </a:lnTo>
                  <a:lnTo>
                    <a:pt x="217" y="127"/>
                  </a:lnTo>
                  <a:lnTo>
                    <a:pt x="237" y="137"/>
                  </a:lnTo>
                  <a:lnTo>
                    <a:pt x="242" y="134"/>
                  </a:lnTo>
                  <a:lnTo>
                    <a:pt x="241" y="123"/>
                  </a:lnTo>
                  <a:lnTo>
                    <a:pt x="230" y="118"/>
                  </a:lnTo>
                  <a:lnTo>
                    <a:pt x="217" y="111"/>
                  </a:lnTo>
                  <a:lnTo>
                    <a:pt x="208" y="102"/>
                  </a:lnTo>
                  <a:lnTo>
                    <a:pt x="206" y="95"/>
                  </a:lnTo>
                  <a:lnTo>
                    <a:pt x="210" y="88"/>
                  </a:lnTo>
                  <a:lnTo>
                    <a:pt x="229" y="86"/>
                  </a:lnTo>
                  <a:lnTo>
                    <a:pt x="251" y="79"/>
                  </a:lnTo>
                  <a:lnTo>
                    <a:pt x="266" y="81"/>
                  </a:lnTo>
                  <a:lnTo>
                    <a:pt x="294" y="74"/>
                  </a:lnTo>
                  <a:lnTo>
                    <a:pt x="299" y="70"/>
                  </a:lnTo>
                  <a:lnTo>
                    <a:pt x="318" y="79"/>
                  </a:lnTo>
                  <a:lnTo>
                    <a:pt x="334" y="88"/>
                  </a:lnTo>
                  <a:lnTo>
                    <a:pt x="342" y="69"/>
                  </a:lnTo>
                  <a:lnTo>
                    <a:pt x="356" y="49"/>
                  </a:lnTo>
                  <a:lnTo>
                    <a:pt x="359" y="44"/>
                  </a:lnTo>
                  <a:lnTo>
                    <a:pt x="361" y="9"/>
                  </a:lnTo>
                  <a:lnTo>
                    <a:pt x="359" y="6"/>
                  </a:lnTo>
                  <a:lnTo>
                    <a:pt x="352" y="0"/>
                  </a:lnTo>
                  <a:lnTo>
                    <a:pt x="344" y="0"/>
                  </a:lnTo>
                  <a:lnTo>
                    <a:pt x="339" y="6"/>
                  </a:lnTo>
                  <a:lnTo>
                    <a:pt x="339" y="18"/>
                  </a:lnTo>
                  <a:lnTo>
                    <a:pt x="340" y="30"/>
                  </a:lnTo>
                  <a:lnTo>
                    <a:pt x="327" y="32"/>
                  </a:lnTo>
                  <a:lnTo>
                    <a:pt x="318" y="39"/>
                  </a:lnTo>
                  <a:lnTo>
                    <a:pt x="311" y="41"/>
                  </a:lnTo>
                  <a:lnTo>
                    <a:pt x="292" y="35"/>
                  </a:lnTo>
                  <a:lnTo>
                    <a:pt x="284" y="30"/>
                  </a:lnTo>
                  <a:lnTo>
                    <a:pt x="273" y="37"/>
                  </a:lnTo>
                  <a:lnTo>
                    <a:pt x="258" y="18"/>
                  </a:lnTo>
                  <a:lnTo>
                    <a:pt x="241" y="32"/>
                  </a:lnTo>
                  <a:lnTo>
                    <a:pt x="229" y="41"/>
                  </a:lnTo>
                  <a:lnTo>
                    <a:pt x="215" y="48"/>
                  </a:lnTo>
                  <a:lnTo>
                    <a:pt x="194" y="51"/>
                  </a:lnTo>
                  <a:lnTo>
                    <a:pt x="182" y="55"/>
                  </a:lnTo>
                  <a:lnTo>
                    <a:pt x="170" y="55"/>
                  </a:lnTo>
                  <a:lnTo>
                    <a:pt x="165" y="56"/>
                  </a:lnTo>
                  <a:lnTo>
                    <a:pt x="155" y="70"/>
                  </a:lnTo>
                  <a:lnTo>
                    <a:pt x="146" y="70"/>
                  </a:lnTo>
                  <a:lnTo>
                    <a:pt x="129" y="74"/>
                  </a:lnTo>
                  <a:lnTo>
                    <a:pt x="113" y="72"/>
                  </a:lnTo>
                  <a:lnTo>
                    <a:pt x="107" y="88"/>
                  </a:lnTo>
                  <a:lnTo>
                    <a:pt x="95" y="88"/>
                  </a:lnTo>
                  <a:lnTo>
                    <a:pt x="83" y="88"/>
                  </a:lnTo>
                  <a:lnTo>
                    <a:pt x="74" y="86"/>
                  </a:lnTo>
                  <a:close/>
                </a:path>
              </a:pathLst>
            </a:custGeom>
            <a:solidFill>
              <a:srgbClr val="B6C8DD"/>
            </a:solidFill>
            <a:ln w="9525">
              <a:noFill/>
              <a:round/>
              <a:headEnd/>
              <a:tailEnd/>
            </a:ln>
          </p:spPr>
          <p:txBody>
            <a:bodyPr/>
            <a:lstStyle/>
            <a:p>
              <a:endParaRPr lang="pt-PT"/>
            </a:p>
          </p:txBody>
        </p:sp>
        <p:sp>
          <p:nvSpPr>
            <p:cNvPr id="25684" name="Freeform 53"/>
            <p:cNvSpPr>
              <a:spLocks/>
            </p:cNvSpPr>
            <p:nvPr/>
          </p:nvSpPr>
          <p:spPr bwMode="auto">
            <a:xfrm>
              <a:off x="2382" y="3565"/>
              <a:ext cx="91" cy="83"/>
            </a:xfrm>
            <a:custGeom>
              <a:avLst/>
              <a:gdLst>
                <a:gd name="T0" fmla="*/ 7 w 91"/>
                <a:gd name="T1" fmla="*/ 0 h 83"/>
                <a:gd name="T2" fmla="*/ 0 w 91"/>
                <a:gd name="T3" fmla="*/ 7 h 83"/>
                <a:gd name="T4" fmla="*/ 8 w 91"/>
                <a:gd name="T5" fmla="*/ 25 h 83"/>
                <a:gd name="T6" fmla="*/ 20 w 91"/>
                <a:gd name="T7" fmla="*/ 28 h 83"/>
                <a:gd name="T8" fmla="*/ 34 w 91"/>
                <a:gd name="T9" fmla="*/ 44 h 83"/>
                <a:gd name="T10" fmla="*/ 44 w 91"/>
                <a:gd name="T11" fmla="*/ 51 h 83"/>
                <a:gd name="T12" fmla="*/ 63 w 91"/>
                <a:gd name="T13" fmla="*/ 67 h 83"/>
                <a:gd name="T14" fmla="*/ 74 w 91"/>
                <a:gd name="T15" fmla="*/ 72 h 83"/>
                <a:gd name="T16" fmla="*/ 87 w 91"/>
                <a:gd name="T17" fmla="*/ 83 h 83"/>
                <a:gd name="T18" fmla="*/ 91 w 91"/>
                <a:gd name="T19" fmla="*/ 76 h 83"/>
                <a:gd name="T20" fmla="*/ 63 w 91"/>
                <a:gd name="T21" fmla="*/ 53 h 83"/>
                <a:gd name="T22" fmla="*/ 62 w 91"/>
                <a:gd name="T23" fmla="*/ 42 h 83"/>
                <a:gd name="T24" fmla="*/ 58 w 91"/>
                <a:gd name="T25" fmla="*/ 32 h 83"/>
                <a:gd name="T26" fmla="*/ 46 w 91"/>
                <a:gd name="T27" fmla="*/ 20 h 83"/>
                <a:gd name="T28" fmla="*/ 43 w 91"/>
                <a:gd name="T29" fmla="*/ 21 h 83"/>
                <a:gd name="T30" fmla="*/ 27 w 91"/>
                <a:gd name="T31" fmla="*/ 9 h 83"/>
                <a:gd name="T32" fmla="*/ 19 w 91"/>
                <a:gd name="T33" fmla="*/ 4 h 83"/>
                <a:gd name="T34" fmla="*/ 7 w 91"/>
                <a:gd name="T35" fmla="*/ 0 h 83"/>
                <a:gd name="T36" fmla="*/ 7 w 91"/>
                <a:gd name="T37" fmla="*/ 0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
                <a:gd name="T58" fmla="*/ 0 h 83"/>
                <a:gd name="T59" fmla="*/ 91 w 91"/>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 h="83">
                  <a:moveTo>
                    <a:pt x="7" y="0"/>
                  </a:moveTo>
                  <a:lnTo>
                    <a:pt x="0" y="7"/>
                  </a:lnTo>
                  <a:lnTo>
                    <a:pt x="8" y="25"/>
                  </a:lnTo>
                  <a:lnTo>
                    <a:pt x="20" y="28"/>
                  </a:lnTo>
                  <a:lnTo>
                    <a:pt x="34" y="44"/>
                  </a:lnTo>
                  <a:lnTo>
                    <a:pt x="44" y="51"/>
                  </a:lnTo>
                  <a:lnTo>
                    <a:pt x="63" y="67"/>
                  </a:lnTo>
                  <a:lnTo>
                    <a:pt x="74" y="72"/>
                  </a:lnTo>
                  <a:lnTo>
                    <a:pt x="87" y="83"/>
                  </a:lnTo>
                  <a:lnTo>
                    <a:pt x="91" y="76"/>
                  </a:lnTo>
                  <a:lnTo>
                    <a:pt x="63" y="53"/>
                  </a:lnTo>
                  <a:lnTo>
                    <a:pt x="62" y="42"/>
                  </a:lnTo>
                  <a:lnTo>
                    <a:pt x="58" y="32"/>
                  </a:lnTo>
                  <a:lnTo>
                    <a:pt x="46" y="20"/>
                  </a:lnTo>
                  <a:lnTo>
                    <a:pt x="43" y="21"/>
                  </a:lnTo>
                  <a:lnTo>
                    <a:pt x="27" y="9"/>
                  </a:lnTo>
                  <a:lnTo>
                    <a:pt x="19" y="4"/>
                  </a:lnTo>
                  <a:lnTo>
                    <a:pt x="7" y="0"/>
                  </a:lnTo>
                  <a:close/>
                </a:path>
              </a:pathLst>
            </a:custGeom>
            <a:solidFill>
              <a:srgbClr val="B6C8DD"/>
            </a:solidFill>
            <a:ln w="9525">
              <a:noFill/>
              <a:round/>
              <a:headEnd/>
              <a:tailEnd/>
            </a:ln>
          </p:spPr>
          <p:txBody>
            <a:bodyPr/>
            <a:lstStyle/>
            <a:p>
              <a:endParaRPr lang="pt-PT"/>
            </a:p>
          </p:txBody>
        </p:sp>
        <p:sp>
          <p:nvSpPr>
            <p:cNvPr id="25685" name="Freeform 54"/>
            <p:cNvSpPr>
              <a:spLocks/>
            </p:cNvSpPr>
            <p:nvPr/>
          </p:nvSpPr>
          <p:spPr bwMode="auto">
            <a:xfrm>
              <a:off x="2480" y="3474"/>
              <a:ext cx="29" cy="30"/>
            </a:xfrm>
            <a:custGeom>
              <a:avLst/>
              <a:gdLst>
                <a:gd name="T0" fmla="*/ 29 w 29"/>
                <a:gd name="T1" fmla="*/ 0 h 30"/>
                <a:gd name="T2" fmla="*/ 12 w 29"/>
                <a:gd name="T3" fmla="*/ 0 h 30"/>
                <a:gd name="T4" fmla="*/ 1 w 29"/>
                <a:gd name="T5" fmla="*/ 7 h 30"/>
                <a:gd name="T6" fmla="*/ 0 w 29"/>
                <a:gd name="T7" fmla="*/ 16 h 30"/>
                <a:gd name="T8" fmla="*/ 0 w 29"/>
                <a:gd name="T9" fmla="*/ 28 h 30"/>
                <a:gd name="T10" fmla="*/ 8 w 29"/>
                <a:gd name="T11" fmla="*/ 30 h 30"/>
                <a:gd name="T12" fmla="*/ 26 w 29"/>
                <a:gd name="T13" fmla="*/ 18 h 30"/>
                <a:gd name="T14" fmla="*/ 29 w 29"/>
                <a:gd name="T15" fmla="*/ 0 h 30"/>
                <a:gd name="T16" fmla="*/ 29 w 29"/>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0"/>
                <a:gd name="T29" fmla="*/ 29 w 29"/>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0">
                  <a:moveTo>
                    <a:pt x="29" y="0"/>
                  </a:moveTo>
                  <a:lnTo>
                    <a:pt x="12" y="0"/>
                  </a:lnTo>
                  <a:lnTo>
                    <a:pt x="1" y="7"/>
                  </a:lnTo>
                  <a:lnTo>
                    <a:pt x="0" y="16"/>
                  </a:lnTo>
                  <a:lnTo>
                    <a:pt x="0" y="28"/>
                  </a:lnTo>
                  <a:lnTo>
                    <a:pt x="8" y="30"/>
                  </a:lnTo>
                  <a:lnTo>
                    <a:pt x="26" y="18"/>
                  </a:lnTo>
                  <a:lnTo>
                    <a:pt x="29" y="0"/>
                  </a:lnTo>
                  <a:close/>
                </a:path>
              </a:pathLst>
            </a:custGeom>
            <a:solidFill>
              <a:srgbClr val="B6C8DD"/>
            </a:solidFill>
            <a:ln w="9525">
              <a:noFill/>
              <a:round/>
              <a:headEnd/>
              <a:tailEnd/>
            </a:ln>
          </p:spPr>
          <p:txBody>
            <a:bodyPr/>
            <a:lstStyle/>
            <a:p>
              <a:endParaRPr lang="pt-PT"/>
            </a:p>
          </p:txBody>
        </p:sp>
        <p:sp>
          <p:nvSpPr>
            <p:cNvPr id="25686" name="Freeform 55"/>
            <p:cNvSpPr>
              <a:spLocks/>
            </p:cNvSpPr>
            <p:nvPr/>
          </p:nvSpPr>
          <p:spPr bwMode="auto">
            <a:xfrm>
              <a:off x="2650" y="3707"/>
              <a:ext cx="38" cy="25"/>
            </a:xfrm>
            <a:custGeom>
              <a:avLst/>
              <a:gdLst>
                <a:gd name="T0" fmla="*/ 38 w 38"/>
                <a:gd name="T1" fmla="*/ 7 h 25"/>
                <a:gd name="T2" fmla="*/ 21 w 38"/>
                <a:gd name="T3" fmla="*/ 25 h 25"/>
                <a:gd name="T4" fmla="*/ 9 w 38"/>
                <a:gd name="T5" fmla="*/ 25 h 25"/>
                <a:gd name="T6" fmla="*/ 0 w 38"/>
                <a:gd name="T7" fmla="*/ 18 h 25"/>
                <a:gd name="T8" fmla="*/ 5 w 38"/>
                <a:gd name="T9" fmla="*/ 4 h 25"/>
                <a:gd name="T10" fmla="*/ 24 w 38"/>
                <a:gd name="T11" fmla="*/ 0 h 25"/>
                <a:gd name="T12" fmla="*/ 38 w 38"/>
                <a:gd name="T13" fmla="*/ 7 h 25"/>
                <a:gd name="T14" fmla="*/ 38 w 38"/>
                <a:gd name="T15" fmla="*/ 7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7"/>
                  </a:moveTo>
                  <a:lnTo>
                    <a:pt x="21" y="25"/>
                  </a:lnTo>
                  <a:lnTo>
                    <a:pt x="9" y="25"/>
                  </a:lnTo>
                  <a:lnTo>
                    <a:pt x="0" y="18"/>
                  </a:lnTo>
                  <a:lnTo>
                    <a:pt x="5" y="4"/>
                  </a:lnTo>
                  <a:lnTo>
                    <a:pt x="24" y="0"/>
                  </a:lnTo>
                  <a:lnTo>
                    <a:pt x="38" y="7"/>
                  </a:lnTo>
                  <a:close/>
                </a:path>
              </a:pathLst>
            </a:custGeom>
            <a:solidFill>
              <a:srgbClr val="B6C8DD"/>
            </a:solidFill>
            <a:ln w="9525">
              <a:noFill/>
              <a:round/>
              <a:headEnd/>
              <a:tailEnd/>
            </a:ln>
          </p:spPr>
          <p:txBody>
            <a:bodyPr/>
            <a:lstStyle/>
            <a:p>
              <a:endParaRPr lang="pt-PT"/>
            </a:p>
          </p:txBody>
        </p:sp>
        <p:sp>
          <p:nvSpPr>
            <p:cNvPr id="25687" name="Freeform 56"/>
            <p:cNvSpPr>
              <a:spLocks/>
            </p:cNvSpPr>
            <p:nvPr/>
          </p:nvSpPr>
          <p:spPr bwMode="auto">
            <a:xfrm>
              <a:off x="2655" y="3753"/>
              <a:ext cx="40" cy="33"/>
            </a:xfrm>
            <a:custGeom>
              <a:avLst/>
              <a:gdLst>
                <a:gd name="T0" fmla="*/ 40 w 40"/>
                <a:gd name="T1" fmla="*/ 0 h 33"/>
                <a:gd name="T2" fmla="*/ 40 w 40"/>
                <a:gd name="T3" fmla="*/ 10 h 33"/>
                <a:gd name="T4" fmla="*/ 16 w 40"/>
                <a:gd name="T5" fmla="*/ 28 h 33"/>
                <a:gd name="T6" fmla="*/ 5 w 40"/>
                <a:gd name="T7" fmla="*/ 33 h 33"/>
                <a:gd name="T8" fmla="*/ 0 w 40"/>
                <a:gd name="T9" fmla="*/ 31 h 33"/>
                <a:gd name="T10" fmla="*/ 4 w 40"/>
                <a:gd name="T11" fmla="*/ 19 h 33"/>
                <a:gd name="T12" fmla="*/ 21 w 40"/>
                <a:gd name="T13" fmla="*/ 5 h 33"/>
                <a:gd name="T14" fmla="*/ 40 w 40"/>
                <a:gd name="T15" fmla="*/ 0 h 33"/>
                <a:gd name="T16" fmla="*/ 40 w 40"/>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40" y="0"/>
                  </a:moveTo>
                  <a:lnTo>
                    <a:pt x="40" y="10"/>
                  </a:lnTo>
                  <a:lnTo>
                    <a:pt x="16" y="28"/>
                  </a:lnTo>
                  <a:lnTo>
                    <a:pt x="5" y="33"/>
                  </a:lnTo>
                  <a:lnTo>
                    <a:pt x="0" y="31"/>
                  </a:lnTo>
                  <a:lnTo>
                    <a:pt x="4" y="19"/>
                  </a:lnTo>
                  <a:lnTo>
                    <a:pt x="21" y="5"/>
                  </a:lnTo>
                  <a:lnTo>
                    <a:pt x="40" y="0"/>
                  </a:lnTo>
                  <a:close/>
                </a:path>
              </a:pathLst>
            </a:custGeom>
            <a:solidFill>
              <a:srgbClr val="969696"/>
            </a:solidFill>
            <a:ln w="9525">
              <a:noFill/>
              <a:round/>
              <a:headEnd/>
              <a:tailEnd/>
            </a:ln>
          </p:spPr>
          <p:txBody>
            <a:bodyPr/>
            <a:lstStyle/>
            <a:p>
              <a:endParaRPr lang="pt-PT"/>
            </a:p>
          </p:txBody>
        </p:sp>
        <p:sp>
          <p:nvSpPr>
            <p:cNvPr id="25688" name="Freeform 57"/>
            <p:cNvSpPr>
              <a:spLocks/>
            </p:cNvSpPr>
            <p:nvPr/>
          </p:nvSpPr>
          <p:spPr bwMode="auto">
            <a:xfrm>
              <a:off x="2526" y="3518"/>
              <a:ext cx="48" cy="37"/>
            </a:xfrm>
            <a:custGeom>
              <a:avLst/>
              <a:gdLst>
                <a:gd name="T0" fmla="*/ 26 w 48"/>
                <a:gd name="T1" fmla="*/ 0 h 37"/>
                <a:gd name="T2" fmla="*/ 48 w 48"/>
                <a:gd name="T3" fmla="*/ 24 h 37"/>
                <a:gd name="T4" fmla="*/ 45 w 48"/>
                <a:gd name="T5" fmla="*/ 31 h 37"/>
                <a:gd name="T6" fmla="*/ 33 w 48"/>
                <a:gd name="T7" fmla="*/ 37 h 37"/>
                <a:gd name="T8" fmla="*/ 31 w 48"/>
                <a:gd name="T9" fmla="*/ 28 h 37"/>
                <a:gd name="T10" fmla="*/ 26 w 48"/>
                <a:gd name="T11" fmla="*/ 23 h 37"/>
                <a:gd name="T12" fmla="*/ 19 w 48"/>
                <a:gd name="T13" fmla="*/ 28 h 37"/>
                <a:gd name="T14" fmla="*/ 11 w 48"/>
                <a:gd name="T15" fmla="*/ 21 h 37"/>
                <a:gd name="T16" fmla="*/ 7 w 48"/>
                <a:gd name="T17" fmla="*/ 16 h 37"/>
                <a:gd name="T18" fmla="*/ 12 w 48"/>
                <a:gd name="T19" fmla="*/ 12 h 37"/>
                <a:gd name="T20" fmla="*/ 4 w 48"/>
                <a:gd name="T21" fmla="*/ 17 h 37"/>
                <a:gd name="T22" fmla="*/ 0 w 48"/>
                <a:gd name="T23" fmla="*/ 12 h 37"/>
                <a:gd name="T24" fmla="*/ 14 w 48"/>
                <a:gd name="T25" fmla="*/ 7 h 37"/>
                <a:gd name="T26" fmla="*/ 26 w 48"/>
                <a:gd name="T27" fmla="*/ 0 h 37"/>
                <a:gd name="T28" fmla="*/ 26 w 48"/>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37"/>
                <a:gd name="T47" fmla="*/ 48 w 48"/>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37">
                  <a:moveTo>
                    <a:pt x="26" y="0"/>
                  </a:moveTo>
                  <a:lnTo>
                    <a:pt x="48" y="24"/>
                  </a:lnTo>
                  <a:lnTo>
                    <a:pt x="45" y="31"/>
                  </a:lnTo>
                  <a:lnTo>
                    <a:pt x="33" y="37"/>
                  </a:lnTo>
                  <a:lnTo>
                    <a:pt x="31" y="28"/>
                  </a:lnTo>
                  <a:lnTo>
                    <a:pt x="26" y="23"/>
                  </a:lnTo>
                  <a:lnTo>
                    <a:pt x="19" y="28"/>
                  </a:lnTo>
                  <a:lnTo>
                    <a:pt x="11" y="21"/>
                  </a:lnTo>
                  <a:lnTo>
                    <a:pt x="7" y="16"/>
                  </a:lnTo>
                  <a:lnTo>
                    <a:pt x="12" y="12"/>
                  </a:lnTo>
                  <a:lnTo>
                    <a:pt x="4" y="17"/>
                  </a:lnTo>
                  <a:lnTo>
                    <a:pt x="0" y="12"/>
                  </a:lnTo>
                  <a:lnTo>
                    <a:pt x="14" y="7"/>
                  </a:lnTo>
                  <a:lnTo>
                    <a:pt x="26" y="0"/>
                  </a:lnTo>
                  <a:close/>
                </a:path>
              </a:pathLst>
            </a:custGeom>
            <a:solidFill>
              <a:srgbClr val="969696"/>
            </a:solidFill>
            <a:ln w="9525">
              <a:noFill/>
              <a:round/>
              <a:headEnd/>
              <a:tailEnd/>
            </a:ln>
          </p:spPr>
          <p:txBody>
            <a:bodyPr/>
            <a:lstStyle/>
            <a:p>
              <a:endParaRPr lang="pt-PT"/>
            </a:p>
          </p:txBody>
        </p:sp>
        <p:sp>
          <p:nvSpPr>
            <p:cNvPr id="25689" name="Freeform 58"/>
            <p:cNvSpPr>
              <a:spLocks/>
            </p:cNvSpPr>
            <p:nvPr/>
          </p:nvSpPr>
          <p:spPr bwMode="auto">
            <a:xfrm>
              <a:off x="601" y="2892"/>
              <a:ext cx="677" cy="640"/>
            </a:xfrm>
            <a:custGeom>
              <a:avLst/>
              <a:gdLst>
                <a:gd name="T0" fmla="*/ 31 w 677"/>
                <a:gd name="T1" fmla="*/ 116 h 640"/>
                <a:gd name="T2" fmla="*/ 53 w 677"/>
                <a:gd name="T3" fmla="*/ 70 h 640"/>
                <a:gd name="T4" fmla="*/ 46 w 677"/>
                <a:gd name="T5" fmla="*/ 53 h 640"/>
                <a:gd name="T6" fmla="*/ 38 w 677"/>
                <a:gd name="T7" fmla="*/ 37 h 640"/>
                <a:gd name="T8" fmla="*/ 74 w 677"/>
                <a:gd name="T9" fmla="*/ 18 h 640"/>
                <a:gd name="T10" fmla="*/ 103 w 677"/>
                <a:gd name="T11" fmla="*/ 11 h 640"/>
                <a:gd name="T12" fmla="*/ 131 w 677"/>
                <a:gd name="T13" fmla="*/ 4 h 640"/>
                <a:gd name="T14" fmla="*/ 186 w 677"/>
                <a:gd name="T15" fmla="*/ 51 h 640"/>
                <a:gd name="T16" fmla="*/ 225 w 677"/>
                <a:gd name="T17" fmla="*/ 53 h 640"/>
                <a:gd name="T18" fmla="*/ 333 w 677"/>
                <a:gd name="T19" fmla="*/ 107 h 640"/>
                <a:gd name="T20" fmla="*/ 380 w 677"/>
                <a:gd name="T21" fmla="*/ 119 h 640"/>
                <a:gd name="T22" fmla="*/ 411 w 677"/>
                <a:gd name="T23" fmla="*/ 146 h 640"/>
                <a:gd name="T24" fmla="*/ 442 w 677"/>
                <a:gd name="T25" fmla="*/ 149 h 640"/>
                <a:gd name="T26" fmla="*/ 442 w 677"/>
                <a:gd name="T27" fmla="*/ 165 h 640"/>
                <a:gd name="T28" fmla="*/ 492 w 677"/>
                <a:gd name="T29" fmla="*/ 216 h 640"/>
                <a:gd name="T30" fmla="*/ 531 w 677"/>
                <a:gd name="T31" fmla="*/ 235 h 640"/>
                <a:gd name="T32" fmla="*/ 593 w 677"/>
                <a:gd name="T33" fmla="*/ 254 h 640"/>
                <a:gd name="T34" fmla="*/ 607 w 677"/>
                <a:gd name="T35" fmla="*/ 279 h 640"/>
                <a:gd name="T36" fmla="*/ 631 w 677"/>
                <a:gd name="T37" fmla="*/ 288 h 640"/>
                <a:gd name="T38" fmla="*/ 655 w 677"/>
                <a:gd name="T39" fmla="*/ 288 h 640"/>
                <a:gd name="T40" fmla="*/ 672 w 677"/>
                <a:gd name="T41" fmla="*/ 288 h 640"/>
                <a:gd name="T42" fmla="*/ 677 w 677"/>
                <a:gd name="T43" fmla="*/ 317 h 640"/>
                <a:gd name="T44" fmla="*/ 619 w 677"/>
                <a:gd name="T45" fmla="*/ 367 h 640"/>
                <a:gd name="T46" fmla="*/ 535 w 677"/>
                <a:gd name="T47" fmla="*/ 382 h 640"/>
                <a:gd name="T48" fmla="*/ 514 w 677"/>
                <a:gd name="T49" fmla="*/ 405 h 640"/>
                <a:gd name="T50" fmla="*/ 488 w 677"/>
                <a:gd name="T51" fmla="*/ 416 h 640"/>
                <a:gd name="T52" fmla="*/ 462 w 677"/>
                <a:gd name="T53" fmla="*/ 445 h 640"/>
                <a:gd name="T54" fmla="*/ 435 w 677"/>
                <a:gd name="T55" fmla="*/ 466 h 640"/>
                <a:gd name="T56" fmla="*/ 445 w 677"/>
                <a:gd name="T57" fmla="*/ 501 h 640"/>
                <a:gd name="T58" fmla="*/ 449 w 677"/>
                <a:gd name="T59" fmla="*/ 528 h 640"/>
                <a:gd name="T60" fmla="*/ 431 w 677"/>
                <a:gd name="T61" fmla="*/ 538 h 640"/>
                <a:gd name="T62" fmla="*/ 390 w 677"/>
                <a:gd name="T63" fmla="*/ 579 h 640"/>
                <a:gd name="T64" fmla="*/ 373 w 677"/>
                <a:gd name="T65" fmla="*/ 594 h 640"/>
                <a:gd name="T66" fmla="*/ 345 w 677"/>
                <a:gd name="T67" fmla="*/ 603 h 640"/>
                <a:gd name="T68" fmla="*/ 318 w 677"/>
                <a:gd name="T69" fmla="*/ 612 h 640"/>
                <a:gd name="T70" fmla="*/ 303 w 677"/>
                <a:gd name="T71" fmla="*/ 631 h 640"/>
                <a:gd name="T72" fmla="*/ 277 w 677"/>
                <a:gd name="T73" fmla="*/ 636 h 640"/>
                <a:gd name="T74" fmla="*/ 229 w 677"/>
                <a:gd name="T75" fmla="*/ 631 h 640"/>
                <a:gd name="T76" fmla="*/ 151 w 677"/>
                <a:gd name="T77" fmla="*/ 603 h 640"/>
                <a:gd name="T78" fmla="*/ 115 w 677"/>
                <a:gd name="T79" fmla="*/ 621 h 640"/>
                <a:gd name="T80" fmla="*/ 81 w 677"/>
                <a:gd name="T81" fmla="*/ 635 h 640"/>
                <a:gd name="T82" fmla="*/ 38 w 677"/>
                <a:gd name="T83" fmla="*/ 601 h 640"/>
                <a:gd name="T84" fmla="*/ 22 w 677"/>
                <a:gd name="T85" fmla="*/ 524 h 640"/>
                <a:gd name="T86" fmla="*/ 0 w 677"/>
                <a:gd name="T87" fmla="*/ 498 h 640"/>
                <a:gd name="T88" fmla="*/ 9 w 677"/>
                <a:gd name="T89" fmla="*/ 468 h 640"/>
                <a:gd name="T90" fmla="*/ 41 w 677"/>
                <a:gd name="T91" fmla="*/ 452 h 640"/>
                <a:gd name="T92" fmla="*/ 27 w 677"/>
                <a:gd name="T93" fmla="*/ 416 h 640"/>
                <a:gd name="T94" fmla="*/ 57 w 677"/>
                <a:gd name="T95" fmla="*/ 377 h 640"/>
                <a:gd name="T96" fmla="*/ 50 w 677"/>
                <a:gd name="T97" fmla="*/ 347 h 640"/>
                <a:gd name="T98" fmla="*/ 58 w 677"/>
                <a:gd name="T99" fmla="*/ 323 h 640"/>
                <a:gd name="T100" fmla="*/ 74 w 677"/>
                <a:gd name="T101" fmla="*/ 331 h 640"/>
                <a:gd name="T102" fmla="*/ 88 w 677"/>
                <a:gd name="T103" fmla="*/ 282 h 640"/>
                <a:gd name="T104" fmla="*/ 112 w 677"/>
                <a:gd name="T105" fmla="*/ 246 h 640"/>
                <a:gd name="T106" fmla="*/ 137 w 677"/>
                <a:gd name="T107" fmla="*/ 219 h 640"/>
                <a:gd name="T108" fmla="*/ 162 w 677"/>
                <a:gd name="T109" fmla="*/ 209 h 640"/>
                <a:gd name="T110" fmla="*/ 134 w 677"/>
                <a:gd name="T111" fmla="*/ 165 h 640"/>
                <a:gd name="T112" fmla="*/ 108 w 677"/>
                <a:gd name="T113" fmla="*/ 168 h 640"/>
                <a:gd name="T114" fmla="*/ 77 w 677"/>
                <a:gd name="T115" fmla="*/ 156 h 640"/>
                <a:gd name="T116" fmla="*/ 65 w 677"/>
                <a:gd name="T117" fmla="*/ 153 h 640"/>
                <a:gd name="T118" fmla="*/ 57 w 677"/>
                <a:gd name="T119" fmla="*/ 126 h 640"/>
                <a:gd name="T120" fmla="*/ 34 w 677"/>
                <a:gd name="T121" fmla="*/ 126 h 6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77"/>
                <a:gd name="T184" fmla="*/ 0 h 640"/>
                <a:gd name="T185" fmla="*/ 677 w 677"/>
                <a:gd name="T186" fmla="*/ 640 h 6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77" h="640">
                  <a:moveTo>
                    <a:pt x="34" y="126"/>
                  </a:moveTo>
                  <a:lnTo>
                    <a:pt x="31" y="116"/>
                  </a:lnTo>
                  <a:lnTo>
                    <a:pt x="34" y="104"/>
                  </a:lnTo>
                  <a:lnTo>
                    <a:pt x="53" y="70"/>
                  </a:lnTo>
                  <a:lnTo>
                    <a:pt x="43" y="63"/>
                  </a:lnTo>
                  <a:lnTo>
                    <a:pt x="46" y="53"/>
                  </a:lnTo>
                  <a:lnTo>
                    <a:pt x="38" y="51"/>
                  </a:lnTo>
                  <a:lnTo>
                    <a:pt x="38" y="37"/>
                  </a:lnTo>
                  <a:lnTo>
                    <a:pt x="43" y="28"/>
                  </a:lnTo>
                  <a:lnTo>
                    <a:pt x="74" y="18"/>
                  </a:lnTo>
                  <a:lnTo>
                    <a:pt x="100" y="19"/>
                  </a:lnTo>
                  <a:lnTo>
                    <a:pt x="103" y="11"/>
                  </a:lnTo>
                  <a:lnTo>
                    <a:pt x="120" y="0"/>
                  </a:lnTo>
                  <a:lnTo>
                    <a:pt x="131" y="4"/>
                  </a:lnTo>
                  <a:lnTo>
                    <a:pt x="151" y="33"/>
                  </a:lnTo>
                  <a:lnTo>
                    <a:pt x="186" y="51"/>
                  </a:lnTo>
                  <a:lnTo>
                    <a:pt x="217" y="51"/>
                  </a:lnTo>
                  <a:lnTo>
                    <a:pt x="225" y="53"/>
                  </a:lnTo>
                  <a:lnTo>
                    <a:pt x="308" y="104"/>
                  </a:lnTo>
                  <a:lnTo>
                    <a:pt x="333" y="107"/>
                  </a:lnTo>
                  <a:lnTo>
                    <a:pt x="352" y="126"/>
                  </a:lnTo>
                  <a:lnTo>
                    <a:pt x="380" y="119"/>
                  </a:lnTo>
                  <a:lnTo>
                    <a:pt x="395" y="130"/>
                  </a:lnTo>
                  <a:lnTo>
                    <a:pt x="411" y="146"/>
                  </a:lnTo>
                  <a:lnTo>
                    <a:pt x="430" y="146"/>
                  </a:lnTo>
                  <a:lnTo>
                    <a:pt x="442" y="149"/>
                  </a:lnTo>
                  <a:lnTo>
                    <a:pt x="449" y="156"/>
                  </a:lnTo>
                  <a:lnTo>
                    <a:pt x="442" y="165"/>
                  </a:lnTo>
                  <a:lnTo>
                    <a:pt x="442" y="179"/>
                  </a:lnTo>
                  <a:lnTo>
                    <a:pt x="492" y="216"/>
                  </a:lnTo>
                  <a:lnTo>
                    <a:pt x="519" y="239"/>
                  </a:lnTo>
                  <a:lnTo>
                    <a:pt x="531" y="235"/>
                  </a:lnTo>
                  <a:lnTo>
                    <a:pt x="547" y="232"/>
                  </a:lnTo>
                  <a:lnTo>
                    <a:pt x="593" y="254"/>
                  </a:lnTo>
                  <a:lnTo>
                    <a:pt x="600" y="272"/>
                  </a:lnTo>
                  <a:lnTo>
                    <a:pt x="607" y="279"/>
                  </a:lnTo>
                  <a:lnTo>
                    <a:pt x="621" y="282"/>
                  </a:lnTo>
                  <a:lnTo>
                    <a:pt x="631" y="288"/>
                  </a:lnTo>
                  <a:lnTo>
                    <a:pt x="643" y="288"/>
                  </a:lnTo>
                  <a:lnTo>
                    <a:pt x="655" y="288"/>
                  </a:lnTo>
                  <a:lnTo>
                    <a:pt x="669" y="291"/>
                  </a:lnTo>
                  <a:lnTo>
                    <a:pt x="672" y="288"/>
                  </a:lnTo>
                  <a:lnTo>
                    <a:pt x="677" y="302"/>
                  </a:lnTo>
                  <a:lnTo>
                    <a:pt x="677" y="317"/>
                  </a:lnTo>
                  <a:lnTo>
                    <a:pt x="669" y="328"/>
                  </a:lnTo>
                  <a:lnTo>
                    <a:pt x="619" y="367"/>
                  </a:lnTo>
                  <a:lnTo>
                    <a:pt x="596" y="367"/>
                  </a:lnTo>
                  <a:lnTo>
                    <a:pt x="535" y="382"/>
                  </a:lnTo>
                  <a:lnTo>
                    <a:pt x="514" y="386"/>
                  </a:lnTo>
                  <a:lnTo>
                    <a:pt x="514" y="405"/>
                  </a:lnTo>
                  <a:lnTo>
                    <a:pt x="500" y="405"/>
                  </a:lnTo>
                  <a:lnTo>
                    <a:pt x="488" y="416"/>
                  </a:lnTo>
                  <a:lnTo>
                    <a:pt x="476" y="433"/>
                  </a:lnTo>
                  <a:lnTo>
                    <a:pt x="462" y="445"/>
                  </a:lnTo>
                  <a:lnTo>
                    <a:pt x="449" y="449"/>
                  </a:lnTo>
                  <a:lnTo>
                    <a:pt x="435" y="466"/>
                  </a:lnTo>
                  <a:lnTo>
                    <a:pt x="435" y="489"/>
                  </a:lnTo>
                  <a:lnTo>
                    <a:pt x="445" y="501"/>
                  </a:lnTo>
                  <a:lnTo>
                    <a:pt x="449" y="512"/>
                  </a:lnTo>
                  <a:lnTo>
                    <a:pt x="449" y="528"/>
                  </a:lnTo>
                  <a:lnTo>
                    <a:pt x="445" y="535"/>
                  </a:lnTo>
                  <a:lnTo>
                    <a:pt x="431" y="538"/>
                  </a:lnTo>
                  <a:lnTo>
                    <a:pt x="414" y="554"/>
                  </a:lnTo>
                  <a:lnTo>
                    <a:pt x="390" y="579"/>
                  </a:lnTo>
                  <a:lnTo>
                    <a:pt x="380" y="587"/>
                  </a:lnTo>
                  <a:lnTo>
                    <a:pt x="373" y="594"/>
                  </a:lnTo>
                  <a:lnTo>
                    <a:pt x="373" y="603"/>
                  </a:lnTo>
                  <a:lnTo>
                    <a:pt x="345" y="603"/>
                  </a:lnTo>
                  <a:lnTo>
                    <a:pt x="330" y="608"/>
                  </a:lnTo>
                  <a:lnTo>
                    <a:pt x="318" y="612"/>
                  </a:lnTo>
                  <a:lnTo>
                    <a:pt x="311" y="617"/>
                  </a:lnTo>
                  <a:lnTo>
                    <a:pt x="303" y="631"/>
                  </a:lnTo>
                  <a:lnTo>
                    <a:pt x="287" y="636"/>
                  </a:lnTo>
                  <a:lnTo>
                    <a:pt x="277" y="636"/>
                  </a:lnTo>
                  <a:lnTo>
                    <a:pt x="260" y="635"/>
                  </a:lnTo>
                  <a:lnTo>
                    <a:pt x="229" y="631"/>
                  </a:lnTo>
                  <a:lnTo>
                    <a:pt x="174" y="608"/>
                  </a:lnTo>
                  <a:lnTo>
                    <a:pt x="151" y="603"/>
                  </a:lnTo>
                  <a:lnTo>
                    <a:pt x="131" y="612"/>
                  </a:lnTo>
                  <a:lnTo>
                    <a:pt x="115" y="621"/>
                  </a:lnTo>
                  <a:lnTo>
                    <a:pt x="96" y="624"/>
                  </a:lnTo>
                  <a:lnTo>
                    <a:pt x="81" y="635"/>
                  </a:lnTo>
                  <a:lnTo>
                    <a:pt x="72" y="640"/>
                  </a:lnTo>
                  <a:lnTo>
                    <a:pt x="38" y="601"/>
                  </a:lnTo>
                  <a:lnTo>
                    <a:pt x="38" y="545"/>
                  </a:lnTo>
                  <a:lnTo>
                    <a:pt x="22" y="524"/>
                  </a:lnTo>
                  <a:lnTo>
                    <a:pt x="3" y="508"/>
                  </a:lnTo>
                  <a:lnTo>
                    <a:pt x="0" y="498"/>
                  </a:lnTo>
                  <a:lnTo>
                    <a:pt x="0" y="479"/>
                  </a:lnTo>
                  <a:lnTo>
                    <a:pt x="9" y="468"/>
                  </a:lnTo>
                  <a:lnTo>
                    <a:pt x="34" y="458"/>
                  </a:lnTo>
                  <a:lnTo>
                    <a:pt x="41" y="452"/>
                  </a:lnTo>
                  <a:lnTo>
                    <a:pt x="31" y="438"/>
                  </a:lnTo>
                  <a:lnTo>
                    <a:pt x="27" y="416"/>
                  </a:lnTo>
                  <a:lnTo>
                    <a:pt x="38" y="396"/>
                  </a:lnTo>
                  <a:lnTo>
                    <a:pt x="57" y="377"/>
                  </a:lnTo>
                  <a:lnTo>
                    <a:pt x="57" y="361"/>
                  </a:lnTo>
                  <a:lnTo>
                    <a:pt x="50" y="347"/>
                  </a:lnTo>
                  <a:lnTo>
                    <a:pt x="57" y="324"/>
                  </a:lnTo>
                  <a:lnTo>
                    <a:pt x="58" y="323"/>
                  </a:lnTo>
                  <a:lnTo>
                    <a:pt x="69" y="323"/>
                  </a:lnTo>
                  <a:lnTo>
                    <a:pt x="74" y="331"/>
                  </a:lnTo>
                  <a:lnTo>
                    <a:pt x="84" y="317"/>
                  </a:lnTo>
                  <a:lnTo>
                    <a:pt x="88" y="282"/>
                  </a:lnTo>
                  <a:lnTo>
                    <a:pt x="112" y="258"/>
                  </a:lnTo>
                  <a:lnTo>
                    <a:pt x="112" y="246"/>
                  </a:lnTo>
                  <a:lnTo>
                    <a:pt x="112" y="235"/>
                  </a:lnTo>
                  <a:lnTo>
                    <a:pt x="137" y="219"/>
                  </a:lnTo>
                  <a:lnTo>
                    <a:pt x="155" y="216"/>
                  </a:lnTo>
                  <a:lnTo>
                    <a:pt x="162" y="209"/>
                  </a:lnTo>
                  <a:lnTo>
                    <a:pt x="146" y="193"/>
                  </a:lnTo>
                  <a:lnTo>
                    <a:pt x="134" y="165"/>
                  </a:lnTo>
                  <a:lnTo>
                    <a:pt x="127" y="160"/>
                  </a:lnTo>
                  <a:lnTo>
                    <a:pt x="108" y="168"/>
                  </a:lnTo>
                  <a:lnTo>
                    <a:pt x="96" y="163"/>
                  </a:lnTo>
                  <a:lnTo>
                    <a:pt x="77" y="156"/>
                  </a:lnTo>
                  <a:lnTo>
                    <a:pt x="72" y="160"/>
                  </a:lnTo>
                  <a:lnTo>
                    <a:pt x="65" y="153"/>
                  </a:lnTo>
                  <a:lnTo>
                    <a:pt x="65" y="140"/>
                  </a:lnTo>
                  <a:lnTo>
                    <a:pt x="57" y="126"/>
                  </a:lnTo>
                  <a:lnTo>
                    <a:pt x="50" y="123"/>
                  </a:lnTo>
                  <a:lnTo>
                    <a:pt x="34" y="126"/>
                  </a:lnTo>
                  <a:close/>
                </a:path>
              </a:pathLst>
            </a:custGeom>
            <a:solidFill>
              <a:srgbClr val="B6C8DD"/>
            </a:solidFill>
            <a:ln w="9525">
              <a:noFill/>
              <a:round/>
              <a:headEnd/>
              <a:tailEnd/>
            </a:ln>
          </p:spPr>
          <p:txBody>
            <a:bodyPr/>
            <a:lstStyle/>
            <a:p>
              <a:endParaRPr lang="pt-PT"/>
            </a:p>
          </p:txBody>
        </p:sp>
        <p:sp>
          <p:nvSpPr>
            <p:cNvPr id="25690" name="Freeform 59"/>
            <p:cNvSpPr>
              <a:spLocks/>
            </p:cNvSpPr>
            <p:nvPr/>
          </p:nvSpPr>
          <p:spPr bwMode="auto">
            <a:xfrm>
              <a:off x="1115" y="3420"/>
              <a:ext cx="29" cy="24"/>
            </a:xfrm>
            <a:custGeom>
              <a:avLst/>
              <a:gdLst>
                <a:gd name="T0" fmla="*/ 29 w 29"/>
                <a:gd name="T1" fmla="*/ 0 h 24"/>
                <a:gd name="T2" fmla="*/ 14 w 29"/>
                <a:gd name="T3" fmla="*/ 0 h 24"/>
                <a:gd name="T4" fmla="*/ 0 w 29"/>
                <a:gd name="T5" fmla="*/ 17 h 24"/>
                <a:gd name="T6" fmla="*/ 7 w 29"/>
                <a:gd name="T7" fmla="*/ 24 h 24"/>
                <a:gd name="T8" fmla="*/ 21 w 29"/>
                <a:gd name="T9" fmla="*/ 24 h 24"/>
                <a:gd name="T10" fmla="*/ 29 w 29"/>
                <a:gd name="T11" fmla="*/ 0 h 24"/>
                <a:gd name="T12" fmla="*/ 29 w 29"/>
                <a:gd name="T13" fmla="*/ 0 h 24"/>
                <a:gd name="T14" fmla="*/ 0 60000 65536"/>
                <a:gd name="T15" fmla="*/ 0 60000 65536"/>
                <a:gd name="T16" fmla="*/ 0 60000 65536"/>
                <a:gd name="T17" fmla="*/ 0 60000 65536"/>
                <a:gd name="T18" fmla="*/ 0 60000 65536"/>
                <a:gd name="T19" fmla="*/ 0 60000 65536"/>
                <a:gd name="T20" fmla="*/ 0 60000 65536"/>
                <a:gd name="T21" fmla="*/ 0 w 29"/>
                <a:gd name="T22" fmla="*/ 0 h 24"/>
                <a:gd name="T23" fmla="*/ 29 w 2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4">
                  <a:moveTo>
                    <a:pt x="29" y="0"/>
                  </a:moveTo>
                  <a:lnTo>
                    <a:pt x="14" y="0"/>
                  </a:lnTo>
                  <a:lnTo>
                    <a:pt x="0" y="17"/>
                  </a:lnTo>
                  <a:lnTo>
                    <a:pt x="7" y="24"/>
                  </a:lnTo>
                  <a:lnTo>
                    <a:pt x="21" y="24"/>
                  </a:lnTo>
                  <a:lnTo>
                    <a:pt x="29" y="0"/>
                  </a:lnTo>
                  <a:close/>
                </a:path>
              </a:pathLst>
            </a:custGeom>
            <a:solidFill>
              <a:srgbClr val="969696"/>
            </a:solidFill>
            <a:ln w="9525">
              <a:noFill/>
              <a:round/>
              <a:headEnd/>
              <a:tailEnd/>
            </a:ln>
          </p:spPr>
          <p:txBody>
            <a:bodyPr/>
            <a:lstStyle/>
            <a:p>
              <a:endParaRPr lang="pt-PT"/>
            </a:p>
          </p:txBody>
        </p:sp>
        <p:sp>
          <p:nvSpPr>
            <p:cNvPr id="25691" name="Freeform 60"/>
            <p:cNvSpPr>
              <a:spLocks/>
            </p:cNvSpPr>
            <p:nvPr/>
          </p:nvSpPr>
          <p:spPr bwMode="auto">
            <a:xfrm>
              <a:off x="1189" y="3371"/>
              <a:ext cx="62" cy="54"/>
            </a:xfrm>
            <a:custGeom>
              <a:avLst/>
              <a:gdLst>
                <a:gd name="T0" fmla="*/ 46 w 62"/>
                <a:gd name="T1" fmla="*/ 0 h 54"/>
                <a:gd name="T2" fmla="*/ 39 w 62"/>
                <a:gd name="T3" fmla="*/ 7 h 54"/>
                <a:gd name="T4" fmla="*/ 14 w 62"/>
                <a:gd name="T5" fmla="*/ 10 h 54"/>
                <a:gd name="T6" fmla="*/ 0 w 62"/>
                <a:gd name="T7" fmla="*/ 29 h 54"/>
                <a:gd name="T8" fmla="*/ 19 w 62"/>
                <a:gd name="T9" fmla="*/ 44 h 54"/>
                <a:gd name="T10" fmla="*/ 29 w 62"/>
                <a:gd name="T11" fmla="*/ 54 h 54"/>
                <a:gd name="T12" fmla="*/ 50 w 62"/>
                <a:gd name="T13" fmla="*/ 51 h 54"/>
                <a:gd name="T14" fmla="*/ 62 w 62"/>
                <a:gd name="T15" fmla="*/ 44 h 54"/>
                <a:gd name="T16" fmla="*/ 58 w 62"/>
                <a:gd name="T17" fmla="*/ 29 h 54"/>
                <a:gd name="T18" fmla="*/ 50 w 62"/>
                <a:gd name="T19" fmla="*/ 19 h 54"/>
                <a:gd name="T20" fmla="*/ 46 w 62"/>
                <a:gd name="T21" fmla="*/ 0 h 54"/>
                <a:gd name="T22" fmla="*/ 46 w 62"/>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54"/>
                <a:gd name="T38" fmla="*/ 62 w 62"/>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54">
                  <a:moveTo>
                    <a:pt x="46" y="0"/>
                  </a:moveTo>
                  <a:lnTo>
                    <a:pt x="39" y="7"/>
                  </a:lnTo>
                  <a:lnTo>
                    <a:pt x="14" y="10"/>
                  </a:lnTo>
                  <a:lnTo>
                    <a:pt x="0" y="29"/>
                  </a:lnTo>
                  <a:lnTo>
                    <a:pt x="19" y="44"/>
                  </a:lnTo>
                  <a:lnTo>
                    <a:pt x="29" y="54"/>
                  </a:lnTo>
                  <a:lnTo>
                    <a:pt x="50" y="51"/>
                  </a:lnTo>
                  <a:lnTo>
                    <a:pt x="62" y="44"/>
                  </a:lnTo>
                  <a:lnTo>
                    <a:pt x="58" y="29"/>
                  </a:lnTo>
                  <a:lnTo>
                    <a:pt x="50" y="19"/>
                  </a:lnTo>
                  <a:lnTo>
                    <a:pt x="46" y="0"/>
                  </a:lnTo>
                  <a:close/>
                </a:path>
              </a:pathLst>
            </a:custGeom>
            <a:solidFill>
              <a:srgbClr val="B6C8DD"/>
            </a:solidFill>
            <a:ln w="9525">
              <a:noFill/>
              <a:round/>
              <a:headEnd/>
              <a:tailEnd/>
            </a:ln>
          </p:spPr>
          <p:txBody>
            <a:bodyPr/>
            <a:lstStyle/>
            <a:p>
              <a:endParaRPr lang="pt-PT"/>
            </a:p>
          </p:txBody>
        </p:sp>
        <p:sp>
          <p:nvSpPr>
            <p:cNvPr id="25692" name="Freeform 61"/>
            <p:cNvSpPr>
              <a:spLocks/>
            </p:cNvSpPr>
            <p:nvPr/>
          </p:nvSpPr>
          <p:spPr bwMode="auto">
            <a:xfrm>
              <a:off x="1282" y="3374"/>
              <a:ext cx="22" cy="30"/>
            </a:xfrm>
            <a:custGeom>
              <a:avLst/>
              <a:gdLst>
                <a:gd name="T0" fmla="*/ 13 w 22"/>
                <a:gd name="T1" fmla="*/ 0 h 30"/>
                <a:gd name="T2" fmla="*/ 0 w 22"/>
                <a:gd name="T3" fmla="*/ 7 h 30"/>
                <a:gd name="T4" fmla="*/ 12 w 22"/>
                <a:gd name="T5" fmla="*/ 18 h 30"/>
                <a:gd name="T6" fmla="*/ 22 w 22"/>
                <a:gd name="T7" fmla="*/ 30 h 30"/>
                <a:gd name="T8" fmla="*/ 13 w 22"/>
                <a:gd name="T9" fmla="*/ 0 h 30"/>
                <a:gd name="T10" fmla="*/ 13 w 22"/>
                <a:gd name="T11" fmla="*/ 0 h 30"/>
                <a:gd name="T12" fmla="*/ 0 60000 65536"/>
                <a:gd name="T13" fmla="*/ 0 60000 65536"/>
                <a:gd name="T14" fmla="*/ 0 60000 65536"/>
                <a:gd name="T15" fmla="*/ 0 60000 65536"/>
                <a:gd name="T16" fmla="*/ 0 60000 65536"/>
                <a:gd name="T17" fmla="*/ 0 60000 65536"/>
                <a:gd name="T18" fmla="*/ 0 w 22"/>
                <a:gd name="T19" fmla="*/ 0 h 30"/>
                <a:gd name="T20" fmla="*/ 22 w 22"/>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2" h="30">
                  <a:moveTo>
                    <a:pt x="13" y="0"/>
                  </a:moveTo>
                  <a:lnTo>
                    <a:pt x="0" y="7"/>
                  </a:lnTo>
                  <a:lnTo>
                    <a:pt x="12" y="18"/>
                  </a:lnTo>
                  <a:lnTo>
                    <a:pt x="22" y="30"/>
                  </a:lnTo>
                  <a:lnTo>
                    <a:pt x="13" y="0"/>
                  </a:lnTo>
                  <a:close/>
                </a:path>
              </a:pathLst>
            </a:custGeom>
            <a:solidFill>
              <a:srgbClr val="969696"/>
            </a:solidFill>
            <a:ln w="9525">
              <a:noFill/>
              <a:round/>
              <a:headEnd/>
              <a:tailEnd/>
            </a:ln>
          </p:spPr>
          <p:txBody>
            <a:bodyPr/>
            <a:lstStyle/>
            <a:p>
              <a:endParaRPr lang="pt-PT"/>
            </a:p>
          </p:txBody>
        </p:sp>
        <p:sp>
          <p:nvSpPr>
            <p:cNvPr id="25693" name="Freeform 62"/>
            <p:cNvSpPr>
              <a:spLocks/>
            </p:cNvSpPr>
            <p:nvPr/>
          </p:nvSpPr>
          <p:spPr bwMode="auto">
            <a:xfrm>
              <a:off x="1849" y="2954"/>
              <a:ext cx="170" cy="112"/>
            </a:xfrm>
            <a:custGeom>
              <a:avLst/>
              <a:gdLst>
                <a:gd name="T0" fmla="*/ 15 w 170"/>
                <a:gd name="T1" fmla="*/ 64 h 112"/>
                <a:gd name="T2" fmla="*/ 31 w 170"/>
                <a:gd name="T3" fmla="*/ 82 h 112"/>
                <a:gd name="T4" fmla="*/ 26 w 170"/>
                <a:gd name="T5" fmla="*/ 94 h 112"/>
                <a:gd name="T6" fmla="*/ 21 w 170"/>
                <a:gd name="T7" fmla="*/ 99 h 112"/>
                <a:gd name="T8" fmla="*/ 10 w 170"/>
                <a:gd name="T9" fmla="*/ 99 h 112"/>
                <a:gd name="T10" fmla="*/ 0 w 170"/>
                <a:gd name="T11" fmla="*/ 99 h 112"/>
                <a:gd name="T12" fmla="*/ 15 w 170"/>
                <a:gd name="T13" fmla="*/ 112 h 112"/>
                <a:gd name="T14" fmla="*/ 26 w 170"/>
                <a:gd name="T15" fmla="*/ 112 h 112"/>
                <a:gd name="T16" fmla="*/ 46 w 170"/>
                <a:gd name="T17" fmla="*/ 99 h 112"/>
                <a:gd name="T18" fmla="*/ 93 w 170"/>
                <a:gd name="T19" fmla="*/ 112 h 112"/>
                <a:gd name="T20" fmla="*/ 124 w 170"/>
                <a:gd name="T21" fmla="*/ 70 h 112"/>
                <a:gd name="T22" fmla="*/ 129 w 170"/>
                <a:gd name="T23" fmla="*/ 59 h 112"/>
                <a:gd name="T24" fmla="*/ 134 w 170"/>
                <a:gd name="T25" fmla="*/ 52 h 112"/>
                <a:gd name="T26" fmla="*/ 155 w 170"/>
                <a:gd name="T27" fmla="*/ 52 h 112"/>
                <a:gd name="T28" fmla="*/ 170 w 170"/>
                <a:gd name="T29" fmla="*/ 29 h 112"/>
                <a:gd name="T30" fmla="*/ 170 w 170"/>
                <a:gd name="T31" fmla="*/ 17 h 112"/>
                <a:gd name="T32" fmla="*/ 160 w 170"/>
                <a:gd name="T33" fmla="*/ 0 h 112"/>
                <a:gd name="T34" fmla="*/ 149 w 170"/>
                <a:gd name="T35" fmla="*/ 0 h 112"/>
                <a:gd name="T36" fmla="*/ 139 w 170"/>
                <a:gd name="T37" fmla="*/ 5 h 112"/>
                <a:gd name="T38" fmla="*/ 124 w 170"/>
                <a:gd name="T39" fmla="*/ 0 h 112"/>
                <a:gd name="T40" fmla="*/ 108 w 170"/>
                <a:gd name="T41" fmla="*/ 0 h 112"/>
                <a:gd name="T42" fmla="*/ 93 w 170"/>
                <a:gd name="T43" fmla="*/ 5 h 112"/>
                <a:gd name="T44" fmla="*/ 72 w 170"/>
                <a:gd name="T45" fmla="*/ 5 h 112"/>
                <a:gd name="T46" fmla="*/ 62 w 170"/>
                <a:gd name="T47" fmla="*/ 17 h 112"/>
                <a:gd name="T48" fmla="*/ 26 w 170"/>
                <a:gd name="T49" fmla="*/ 5 h 112"/>
                <a:gd name="T50" fmla="*/ 15 w 170"/>
                <a:gd name="T51" fmla="*/ 5 h 112"/>
                <a:gd name="T52" fmla="*/ 15 w 170"/>
                <a:gd name="T53" fmla="*/ 29 h 112"/>
                <a:gd name="T54" fmla="*/ 15 w 170"/>
                <a:gd name="T55" fmla="*/ 64 h 112"/>
                <a:gd name="T56" fmla="*/ 15 w 170"/>
                <a:gd name="T57" fmla="*/ 64 h 1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0"/>
                <a:gd name="T88" fmla="*/ 0 h 112"/>
                <a:gd name="T89" fmla="*/ 170 w 170"/>
                <a:gd name="T90" fmla="*/ 112 h 1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0" h="112">
                  <a:moveTo>
                    <a:pt x="15" y="64"/>
                  </a:moveTo>
                  <a:lnTo>
                    <a:pt x="31" y="82"/>
                  </a:lnTo>
                  <a:lnTo>
                    <a:pt x="26" y="94"/>
                  </a:lnTo>
                  <a:lnTo>
                    <a:pt x="21" y="99"/>
                  </a:lnTo>
                  <a:lnTo>
                    <a:pt x="10" y="99"/>
                  </a:lnTo>
                  <a:lnTo>
                    <a:pt x="0" y="99"/>
                  </a:lnTo>
                  <a:lnTo>
                    <a:pt x="15" y="112"/>
                  </a:lnTo>
                  <a:lnTo>
                    <a:pt x="26" y="112"/>
                  </a:lnTo>
                  <a:lnTo>
                    <a:pt x="46" y="99"/>
                  </a:lnTo>
                  <a:lnTo>
                    <a:pt x="93" y="112"/>
                  </a:lnTo>
                  <a:lnTo>
                    <a:pt x="124" y="70"/>
                  </a:lnTo>
                  <a:lnTo>
                    <a:pt x="129" y="59"/>
                  </a:lnTo>
                  <a:lnTo>
                    <a:pt x="134" y="52"/>
                  </a:lnTo>
                  <a:lnTo>
                    <a:pt x="155" y="52"/>
                  </a:lnTo>
                  <a:lnTo>
                    <a:pt x="170" y="29"/>
                  </a:lnTo>
                  <a:lnTo>
                    <a:pt x="170" y="17"/>
                  </a:lnTo>
                  <a:lnTo>
                    <a:pt x="160" y="0"/>
                  </a:lnTo>
                  <a:lnTo>
                    <a:pt x="149" y="0"/>
                  </a:lnTo>
                  <a:lnTo>
                    <a:pt x="139" y="5"/>
                  </a:lnTo>
                  <a:lnTo>
                    <a:pt x="124" y="0"/>
                  </a:lnTo>
                  <a:lnTo>
                    <a:pt x="108" y="0"/>
                  </a:lnTo>
                  <a:lnTo>
                    <a:pt x="93" y="5"/>
                  </a:lnTo>
                  <a:lnTo>
                    <a:pt x="72" y="5"/>
                  </a:lnTo>
                  <a:lnTo>
                    <a:pt x="62" y="17"/>
                  </a:lnTo>
                  <a:lnTo>
                    <a:pt x="26" y="5"/>
                  </a:lnTo>
                  <a:lnTo>
                    <a:pt x="15" y="5"/>
                  </a:lnTo>
                  <a:lnTo>
                    <a:pt x="15" y="29"/>
                  </a:lnTo>
                  <a:lnTo>
                    <a:pt x="15" y="64"/>
                  </a:lnTo>
                  <a:close/>
                </a:path>
              </a:pathLst>
            </a:custGeom>
            <a:noFill/>
            <a:ln w="11113">
              <a:solidFill>
                <a:srgbClr val="FFFFFF"/>
              </a:solidFill>
              <a:round/>
              <a:headEnd/>
              <a:tailEnd/>
            </a:ln>
          </p:spPr>
          <p:txBody>
            <a:bodyPr/>
            <a:lstStyle/>
            <a:p>
              <a:endParaRPr lang="pt-PT"/>
            </a:p>
          </p:txBody>
        </p:sp>
        <p:sp>
          <p:nvSpPr>
            <p:cNvPr id="25694" name="Freeform 63"/>
            <p:cNvSpPr>
              <a:spLocks/>
            </p:cNvSpPr>
            <p:nvPr/>
          </p:nvSpPr>
          <p:spPr bwMode="auto">
            <a:xfrm>
              <a:off x="2239" y="2817"/>
              <a:ext cx="463" cy="382"/>
            </a:xfrm>
            <a:custGeom>
              <a:avLst/>
              <a:gdLst>
                <a:gd name="T0" fmla="*/ 102 w 463"/>
                <a:gd name="T1" fmla="*/ 45 h 382"/>
                <a:gd name="T2" fmla="*/ 88 w 463"/>
                <a:gd name="T3" fmla="*/ 58 h 382"/>
                <a:gd name="T4" fmla="*/ 77 w 463"/>
                <a:gd name="T5" fmla="*/ 126 h 382"/>
                <a:gd name="T6" fmla="*/ 52 w 463"/>
                <a:gd name="T7" fmla="*/ 166 h 382"/>
                <a:gd name="T8" fmla="*/ 16 w 463"/>
                <a:gd name="T9" fmla="*/ 182 h 382"/>
                <a:gd name="T10" fmla="*/ 0 w 463"/>
                <a:gd name="T11" fmla="*/ 205 h 382"/>
                <a:gd name="T12" fmla="*/ 10 w 463"/>
                <a:gd name="T13" fmla="*/ 228 h 382"/>
                <a:gd name="T14" fmla="*/ 10 w 463"/>
                <a:gd name="T15" fmla="*/ 245 h 382"/>
                <a:gd name="T16" fmla="*/ 31 w 463"/>
                <a:gd name="T17" fmla="*/ 250 h 382"/>
                <a:gd name="T18" fmla="*/ 41 w 463"/>
                <a:gd name="T19" fmla="*/ 286 h 382"/>
                <a:gd name="T20" fmla="*/ 47 w 463"/>
                <a:gd name="T21" fmla="*/ 308 h 382"/>
                <a:gd name="T22" fmla="*/ 62 w 463"/>
                <a:gd name="T23" fmla="*/ 308 h 382"/>
                <a:gd name="T24" fmla="*/ 88 w 463"/>
                <a:gd name="T25" fmla="*/ 314 h 382"/>
                <a:gd name="T26" fmla="*/ 88 w 463"/>
                <a:gd name="T27" fmla="*/ 331 h 382"/>
                <a:gd name="T28" fmla="*/ 102 w 463"/>
                <a:gd name="T29" fmla="*/ 342 h 382"/>
                <a:gd name="T30" fmla="*/ 102 w 463"/>
                <a:gd name="T31" fmla="*/ 359 h 382"/>
                <a:gd name="T32" fmla="*/ 132 w 463"/>
                <a:gd name="T33" fmla="*/ 371 h 382"/>
                <a:gd name="T34" fmla="*/ 179 w 463"/>
                <a:gd name="T35" fmla="*/ 382 h 382"/>
                <a:gd name="T36" fmla="*/ 213 w 463"/>
                <a:gd name="T37" fmla="*/ 377 h 382"/>
                <a:gd name="T38" fmla="*/ 249 w 463"/>
                <a:gd name="T39" fmla="*/ 377 h 382"/>
                <a:gd name="T40" fmla="*/ 275 w 463"/>
                <a:gd name="T41" fmla="*/ 364 h 382"/>
                <a:gd name="T42" fmla="*/ 335 w 463"/>
                <a:gd name="T43" fmla="*/ 331 h 382"/>
                <a:gd name="T44" fmla="*/ 371 w 463"/>
                <a:gd name="T45" fmla="*/ 336 h 382"/>
                <a:gd name="T46" fmla="*/ 402 w 463"/>
                <a:gd name="T47" fmla="*/ 342 h 382"/>
                <a:gd name="T48" fmla="*/ 418 w 463"/>
                <a:gd name="T49" fmla="*/ 326 h 382"/>
                <a:gd name="T50" fmla="*/ 418 w 463"/>
                <a:gd name="T51" fmla="*/ 268 h 382"/>
                <a:gd name="T52" fmla="*/ 433 w 463"/>
                <a:gd name="T53" fmla="*/ 250 h 382"/>
                <a:gd name="T54" fmla="*/ 447 w 463"/>
                <a:gd name="T55" fmla="*/ 250 h 382"/>
                <a:gd name="T56" fmla="*/ 452 w 463"/>
                <a:gd name="T57" fmla="*/ 240 h 382"/>
                <a:gd name="T58" fmla="*/ 463 w 463"/>
                <a:gd name="T59" fmla="*/ 228 h 382"/>
                <a:gd name="T60" fmla="*/ 442 w 463"/>
                <a:gd name="T61" fmla="*/ 217 h 382"/>
                <a:gd name="T62" fmla="*/ 413 w 463"/>
                <a:gd name="T63" fmla="*/ 222 h 382"/>
                <a:gd name="T64" fmla="*/ 387 w 463"/>
                <a:gd name="T65" fmla="*/ 217 h 382"/>
                <a:gd name="T66" fmla="*/ 382 w 463"/>
                <a:gd name="T67" fmla="*/ 194 h 382"/>
                <a:gd name="T68" fmla="*/ 371 w 463"/>
                <a:gd name="T69" fmla="*/ 166 h 382"/>
                <a:gd name="T70" fmla="*/ 366 w 463"/>
                <a:gd name="T71" fmla="*/ 144 h 382"/>
                <a:gd name="T72" fmla="*/ 366 w 463"/>
                <a:gd name="T73" fmla="*/ 121 h 382"/>
                <a:gd name="T74" fmla="*/ 346 w 463"/>
                <a:gd name="T75" fmla="*/ 86 h 382"/>
                <a:gd name="T76" fmla="*/ 340 w 463"/>
                <a:gd name="T77" fmla="*/ 63 h 382"/>
                <a:gd name="T78" fmla="*/ 320 w 463"/>
                <a:gd name="T79" fmla="*/ 40 h 382"/>
                <a:gd name="T80" fmla="*/ 306 w 463"/>
                <a:gd name="T81" fmla="*/ 12 h 382"/>
                <a:gd name="T82" fmla="*/ 296 w 463"/>
                <a:gd name="T83" fmla="*/ 0 h 382"/>
                <a:gd name="T84" fmla="*/ 275 w 463"/>
                <a:gd name="T85" fmla="*/ 17 h 382"/>
                <a:gd name="T86" fmla="*/ 249 w 463"/>
                <a:gd name="T87" fmla="*/ 17 h 382"/>
                <a:gd name="T88" fmla="*/ 229 w 463"/>
                <a:gd name="T89" fmla="*/ 35 h 382"/>
                <a:gd name="T90" fmla="*/ 208 w 463"/>
                <a:gd name="T91" fmla="*/ 23 h 382"/>
                <a:gd name="T92" fmla="*/ 184 w 463"/>
                <a:gd name="T93" fmla="*/ 17 h 382"/>
                <a:gd name="T94" fmla="*/ 158 w 463"/>
                <a:gd name="T95" fmla="*/ 30 h 382"/>
                <a:gd name="T96" fmla="*/ 138 w 463"/>
                <a:gd name="T97" fmla="*/ 17 h 382"/>
                <a:gd name="T98" fmla="*/ 117 w 463"/>
                <a:gd name="T99" fmla="*/ 30 h 382"/>
                <a:gd name="T100" fmla="*/ 107 w 463"/>
                <a:gd name="T101" fmla="*/ 35 h 382"/>
                <a:gd name="T102" fmla="*/ 112 w 463"/>
                <a:gd name="T103" fmla="*/ 35 h 3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3"/>
                <a:gd name="T157" fmla="*/ 0 h 382"/>
                <a:gd name="T158" fmla="*/ 463 w 463"/>
                <a:gd name="T159" fmla="*/ 382 h 3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3" h="382">
                  <a:moveTo>
                    <a:pt x="112" y="35"/>
                  </a:moveTo>
                  <a:lnTo>
                    <a:pt x="102" y="45"/>
                  </a:lnTo>
                  <a:lnTo>
                    <a:pt x="96" y="52"/>
                  </a:lnTo>
                  <a:lnTo>
                    <a:pt x="88" y="58"/>
                  </a:lnTo>
                  <a:lnTo>
                    <a:pt x="83" y="114"/>
                  </a:lnTo>
                  <a:lnTo>
                    <a:pt x="77" y="126"/>
                  </a:lnTo>
                  <a:lnTo>
                    <a:pt x="67" y="149"/>
                  </a:lnTo>
                  <a:lnTo>
                    <a:pt x="52" y="166"/>
                  </a:lnTo>
                  <a:lnTo>
                    <a:pt x="41" y="177"/>
                  </a:lnTo>
                  <a:lnTo>
                    <a:pt x="16" y="182"/>
                  </a:lnTo>
                  <a:lnTo>
                    <a:pt x="0" y="194"/>
                  </a:lnTo>
                  <a:lnTo>
                    <a:pt x="0" y="205"/>
                  </a:lnTo>
                  <a:lnTo>
                    <a:pt x="5" y="217"/>
                  </a:lnTo>
                  <a:lnTo>
                    <a:pt x="10" y="228"/>
                  </a:lnTo>
                  <a:lnTo>
                    <a:pt x="10" y="235"/>
                  </a:lnTo>
                  <a:lnTo>
                    <a:pt x="10" y="245"/>
                  </a:lnTo>
                  <a:lnTo>
                    <a:pt x="21" y="250"/>
                  </a:lnTo>
                  <a:lnTo>
                    <a:pt x="31" y="250"/>
                  </a:lnTo>
                  <a:lnTo>
                    <a:pt x="36" y="263"/>
                  </a:lnTo>
                  <a:lnTo>
                    <a:pt x="41" y="286"/>
                  </a:lnTo>
                  <a:lnTo>
                    <a:pt x="47" y="296"/>
                  </a:lnTo>
                  <a:lnTo>
                    <a:pt x="47" y="308"/>
                  </a:lnTo>
                  <a:lnTo>
                    <a:pt x="57" y="314"/>
                  </a:lnTo>
                  <a:lnTo>
                    <a:pt x="62" y="308"/>
                  </a:lnTo>
                  <a:lnTo>
                    <a:pt x="72" y="303"/>
                  </a:lnTo>
                  <a:lnTo>
                    <a:pt x="88" y="314"/>
                  </a:lnTo>
                  <a:lnTo>
                    <a:pt x="88" y="326"/>
                  </a:lnTo>
                  <a:lnTo>
                    <a:pt x="88" y="331"/>
                  </a:lnTo>
                  <a:lnTo>
                    <a:pt x="91" y="331"/>
                  </a:lnTo>
                  <a:lnTo>
                    <a:pt x="102" y="342"/>
                  </a:lnTo>
                  <a:lnTo>
                    <a:pt x="96" y="354"/>
                  </a:lnTo>
                  <a:lnTo>
                    <a:pt x="102" y="359"/>
                  </a:lnTo>
                  <a:lnTo>
                    <a:pt x="117" y="359"/>
                  </a:lnTo>
                  <a:lnTo>
                    <a:pt x="132" y="371"/>
                  </a:lnTo>
                  <a:lnTo>
                    <a:pt x="169" y="382"/>
                  </a:lnTo>
                  <a:lnTo>
                    <a:pt x="179" y="382"/>
                  </a:lnTo>
                  <a:lnTo>
                    <a:pt x="200" y="382"/>
                  </a:lnTo>
                  <a:lnTo>
                    <a:pt x="213" y="377"/>
                  </a:lnTo>
                  <a:lnTo>
                    <a:pt x="239" y="377"/>
                  </a:lnTo>
                  <a:lnTo>
                    <a:pt x="249" y="377"/>
                  </a:lnTo>
                  <a:lnTo>
                    <a:pt x="255" y="377"/>
                  </a:lnTo>
                  <a:lnTo>
                    <a:pt x="275" y="364"/>
                  </a:lnTo>
                  <a:lnTo>
                    <a:pt x="311" y="342"/>
                  </a:lnTo>
                  <a:lnTo>
                    <a:pt x="335" y="331"/>
                  </a:lnTo>
                  <a:lnTo>
                    <a:pt x="351" y="331"/>
                  </a:lnTo>
                  <a:lnTo>
                    <a:pt x="371" y="336"/>
                  </a:lnTo>
                  <a:lnTo>
                    <a:pt x="392" y="336"/>
                  </a:lnTo>
                  <a:lnTo>
                    <a:pt x="402" y="342"/>
                  </a:lnTo>
                  <a:lnTo>
                    <a:pt x="413" y="336"/>
                  </a:lnTo>
                  <a:lnTo>
                    <a:pt x="418" y="326"/>
                  </a:lnTo>
                  <a:lnTo>
                    <a:pt x="418" y="296"/>
                  </a:lnTo>
                  <a:lnTo>
                    <a:pt x="418" y="268"/>
                  </a:lnTo>
                  <a:lnTo>
                    <a:pt x="428" y="257"/>
                  </a:lnTo>
                  <a:lnTo>
                    <a:pt x="433" y="250"/>
                  </a:lnTo>
                  <a:lnTo>
                    <a:pt x="442" y="257"/>
                  </a:lnTo>
                  <a:lnTo>
                    <a:pt x="447" y="250"/>
                  </a:lnTo>
                  <a:lnTo>
                    <a:pt x="452" y="245"/>
                  </a:lnTo>
                  <a:lnTo>
                    <a:pt x="452" y="240"/>
                  </a:lnTo>
                  <a:lnTo>
                    <a:pt x="463" y="235"/>
                  </a:lnTo>
                  <a:lnTo>
                    <a:pt x="463" y="228"/>
                  </a:lnTo>
                  <a:lnTo>
                    <a:pt x="452" y="222"/>
                  </a:lnTo>
                  <a:lnTo>
                    <a:pt x="442" y="217"/>
                  </a:lnTo>
                  <a:lnTo>
                    <a:pt x="428" y="222"/>
                  </a:lnTo>
                  <a:lnTo>
                    <a:pt x="413" y="222"/>
                  </a:lnTo>
                  <a:lnTo>
                    <a:pt x="397" y="222"/>
                  </a:lnTo>
                  <a:lnTo>
                    <a:pt x="387" y="217"/>
                  </a:lnTo>
                  <a:lnTo>
                    <a:pt x="382" y="205"/>
                  </a:lnTo>
                  <a:lnTo>
                    <a:pt x="382" y="194"/>
                  </a:lnTo>
                  <a:lnTo>
                    <a:pt x="382" y="177"/>
                  </a:lnTo>
                  <a:lnTo>
                    <a:pt x="371" y="166"/>
                  </a:lnTo>
                  <a:lnTo>
                    <a:pt x="366" y="159"/>
                  </a:lnTo>
                  <a:lnTo>
                    <a:pt x="366" y="144"/>
                  </a:lnTo>
                  <a:lnTo>
                    <a:pt x="366" y="131"/>
                  </a:lnTo>
                  <a:lnTo>
                    <a:pt x="366" y="121"/>
                  </a:lnTo>
                  <a:lnTo>
                    <a:pt x="361" y="98"/>
                  </a:lnTo>
                  <a:lnTo>
                    <a:pt x="346" y="86"/>
                  </a:lnTo>
                  <a:lnTo>
                    <a:pt x="340" y="68"/>
                  </a:lnTo>
                  <a:lnTo>
                    <a:pt x="340" y="63"/>
                  </a:lnTo>
                  <a:lnTo>
                    <a:pt x="340" y="58"/>
                  </a:lnTo>
                  <a:lnTo>
                    <a:pt x="320" y="40"/>
                  </a:lnTo>
                  <a:lnTo>
                    <a:pt x="316" y="30"/>
                  </a:lnTo>
                  <a:lnTo>
                    <a:pt x="306" y="12"/>
                  </a:lnTo>
                  <a:lnTo>
                    <a:pt x="301" y="7"/>
                  </a:lnTo>
                  <a:lnTo>
                    <a:pt x="296" y="0"/>
                  </a:lnTo>
                  <a:lnTo>
                    <a:pt x="285" y="7"/>
                  </a:lnTo>
                  <a:lnTo>
                    <a:pt x="275" y="17"/>
                  </a:lnTo>
                  <a:lnTo>
                    <a:pt x="260" y="17"/>
                  </a:lnTo>
                  <a:lnTo>
                    <a:pt x="249" y="17"/>
                  </a:lnTo>
                  <a:lnTo>
                    <a:pt x="244" y="30"/>
                  </a:lnTo>
                  <a:lnTo>
                    <a:pt x="229" y="35"/>
                  </a:lnTo>
                  <a:lnTo>
                    <a:pt x="218" y="30"/>
                  </a:lnTo>
                  <a:lnTo>
                    <a:pt x="208" y="23"/>
                  </a:lnTo>
                  <a:lnTo>
                    <a:pt x="200" y="17"/>
                  </a:lnTo>
                  <a:lnTo>
                    <a:pt x="184" y="17"/>
                  </a:lnTo>
                  <a:lnTo>
                    <a:pt x="174" y="23"/>
                  </a:lnTo>
                  <a:lnTo>
                    <a:pt x="158" y="30"/>
                  </a:lnTo>
                  <a:lnTo>
                    <a:pt x="153" y="23"/>
                  </a:lnTo>
                  <a:lnTo>
                    <a:pt x="138" y="17"/>
                  </a:lnTo>
                  <a:lnTo>
                    <a:pt x="127" y="23"/>
                  </a:lnTo>
                  <a:lnTo>
                    <a:pt x="117" y="30"/>
                  </a:lnTo>
                  <a:lnTo>
                    <a:pt x="112" y="30"/>
                  </a:lnTo>
                  <a:lnTo>
                    <a:pt x="107" y="35"/>
                  </a:lnTo>
                  <a:lnTo>
                    <a:pt x="112" y="35"/>
                  </a:lnTo>
                  <a:close/>
                </a:path>
              </a:pathLst>
            </a:custGeom>
            <a:noFill/>
            <a:ln w="11113">
              <a:solidFill>
                <a:srgbClr val="FFFFFF"/>
              </a:solidFill>
              <a:round/>
              <a:headEnd/>
              <a:tailEnd/>
            </a:ln>
          </p:spPr>
          <p:txBody>
            <a:bodyPr/>
            <a:lstStyle/>
            <a:p>
              <a:endParaRPr lang="pt-PT"/>
            </a:p>
          </p:txBody>
        </p:sp>
        <p:sp>
          <p:nvSpPr>
            <p:cNvPr id="25695" name="Freeform 64"/>
            <p:cNvSpPr>
              <a:spLocks/>
            </p:cNvSpPr>
            <p:nvPr/>
          </p:nvSpPr>
          <p:spPr bwMode="auto">
            <a:xfrm>
              <a:off x="1930" y="2319"/>
              <a:ext cx="460" cy="463"/>
            </a:xfrm>
            <a:custGeom>
              <a:avLst/>
              <a:gdLst>
                <a:gd name="T0" fmla="*/ 8 w 460"/>
                <a:gd name="T1" fmla="*/ 116 h 463"/>
                <a:gd name="T2" fmla="*/ 0 w 460"/>
                <a:gd name="T3" fmla="*/ 147 h 463"/>
                <a:gd name="T4" fmla="*/ 20 w 460"/>
                <a:gd name="T5" fmla="*/ 177 h 463"/>
                <a:gd name="T6" fmla="*/ 17 w 460"/>
                <a:gd name="T7" fmla="*/ 202 h 463"/>
                <a:gd name="T8" fmla="*/ 24 w 460"/>
                <a:gd name="T9" fmla="*/ 223 h 463"/>
                <a:gd name="T10" fmla="*/ 31 w 460"/>
                <a:gd name="T11" fmla="*/ 265 h 463"/>
                <a:gd name="T12" fmla="*/ 32 w 460"/>
                <a:gd name="T13" fmla="*/ 282 h 463"/>
                <a:gd name="T14" fmla="*/ 27 w 460"/>
                <a:gd name="T15" fmla="*/ 296 h 463"/>
                <a:gd name="T16" fmla="*/ 39 w 460"/>
                <a:gd name="T17" fmla="*/ 305 h 463"/>
                <a:gd name="T18" fmla="*/ 53 w 460"/>
                <a:gd name="T19" fmla="*/ 316 h 463"/>
                <a:gd name="T20" fmla="*/ 65 w 460"/>
                <a:gd name="T21" fmla="*/ 340 h 463"/>
                <a:gd name="T22" fmla="*/ 79 w 460"/>
                <a:gd name="T23" fmla="*/ 358 h 463"/>
                <a:gd name="T24" fmla="*/ 105 w 460"/>
                <a:gd name="T25" fmla="*/ 365 h 463"/>
                <a:gd name="T26" fmla="*/ 123 w 460"/>
                <a:gd name="T27" fmla="*/ 363 h 463"/>
                <a:gd name="T28" fmla="*/ 151 w 460"/>
                <a:gd name="T29" fmla="*/ 389 h 463"/>
                <a:gd name="T30" fmla="*/ 182 w 460"/>
                <a:gd name="T31" fmla="*/ 405 h 463"/>
                <a:gd name="T32" fmla="*/ 206 w 460"/>
                <a:gd name="T33" fmla="*/ 400 h 463"/>
                <a:gd name="T34" fmla="*/ 232 w 460"/>
                <a:gd name="T35" fmla="*/ 417 h 463"/>
                <a:gd name="T36" fmla="*/ 244 w 460"/>
                <a:gd name="T37" fmla="*/ 419 h 463"/>
                <a:gd name="T38" fmla="*/ 263 w 460"/>
                <a:gd name="T39" fmla="*/ 428 h 463"/>
                <a:gd name="T40" fmla="*/ 283 w 460"/>
                <a:gd name="T41" fmla="*/ 445 h 463"/>
                <a:gd name="T42" fmla="*/ 302 w 460"/>
                <a:gd name="T43" fmla="*/ 447 h 463"/>
                <a:gd name="T44" fmla="*/ 316 w 460"/>
                <a:gd name="T45" fmla="*/ 438 h 463"/>
                <a:gd name="T46" fmla="*/ 404 w 460"/>
                <a:gd name="T47" fmla="*/ 463 h 463"/>
                <a:gd name="T48" fmla="*/ 405 w 460"/>
                <a:gd name="T49" fmla="*/ 438 h 463"/>
                <a:gd name="T50" fmla="*/ 448 w 460"/>
                <a:gd name="T51" fmla="*/ 365 h 463"/>
                <a:gd name="T52" fmla="*/ 460 w 460"/>
                <a:gd name="T53" fmla="*/ 335 h 463"/>
                <a:gd name="T54" fmla="*/ 445 w 460"/>
                <a:gd name="T55" fmla="*/ 289 h 463"/>
                <a:gd name="T56" fmla="*/ 423 w 460"/>
                <a:gd name="T57" fmla="*/ 256 h 463"/>
                <a:gd name="T58" fmla="*/ 423 w 460"/>
                <a:gd name="T59" fmla="*/ 226 h 463"/>
                <a:gd name="T60" fmla="*/ 421 w 460"/>
                <a:gd name="T61" fmla="*/ 202 h 463"/>
                <a:gd name="T62" fmla="*/ 421 w 460"/>
                <a:gd name="T63" fmla="*/ 186 h 463"/>
                <a:gd name="T64" fmla="*/ 438 w 460"/>
                <a:gd name="T65" fmla="*/ 163 h 463"/>
                <a:gd name="T66" fmla="*/ 429 w 460"/>
                <a:gd name="T67" fmla="*/ 114 h 463"/>
                <a:gd name="T68" fmla="*/ 424 w 460"/>
                <a:gd name="T69" fmla="*/ 81 h 463"/>
                <a:gd name="T70" fmla="*/ 404 w 460"/>
                <a:gd name="T71" fmla="*/ 53 h 463"/>
                <a:gd name="T72" fmla="*/ 349 w 460"/>
                <a:gd name="T73" fmla="*/ 49 h 463"/>
                <a:gd name="T74" fmla="*/ 287 w 460"/>
                <a:gd name="T75" fmla="*/ 44 h 463"/>
                <a:gd name="T76" fmla="*/ 254 w 460"/>
                <a:gd name="T77" fmla="*/ 35 h 463"/>
                <a:gd name="T78" fmla="*/ 233 w 460"/>
                <a:gd name="T79" fmla="*/ 46 h 463"/>
                <a:gd name="T80" fmla="*/ 215 w 460"/>
                <a:gd name="T81" fmla="*/ 33 h 463"/>
                <a:gd name="T82" fmla="*/ 199 w 460"/>
                <a:gd name="T83" fmla="*/ 28 h 463"/>
                <a:gd name="T84" fmla="*/ 182 w 460"/>
                <a:gd name="T85" fmla="*/ 2 h 463"/>
                <a:gd name="T86" fmla="*/ 153 w 460"/>
                <a:gd name="T87" fmla="*/ 5 h 463"/>
                <a:gd name="T88" fmla="*/ 125 w 460"/>
                <a:gd name="T89" fmla="*/ 18 h 463"/>
                <a:gd name="T90" fmla="*/ 82 w 460"/>
                <a:gd name="T91" fmla="*/ 39 h 463"/>
                <a:gd name="T92" fmla="*/ 43 w 460"/>
                <a:gd name="T93" fmla="*/ 56 h 463"/>
                <a:gd name="T94" fmla="*/ 20 w 460"/>
                <a:gd name="T95" fmla="*/ 81 h 463"/>
                <a:gd name="T96" fmla="*/ 10 w 460"/>
                <a:gd name="T97" fmla="*/ 88 h 4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0"/>
                <a:gd name="T148" fmla="*/ 0 h 463"/>
                <a:gd name="T149" fmla="*/ 460 w 460"/>
                <a:gd name="T150" fmla="*/ 463 h 4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0" h="463">
                  <a:moveTo>
                    <a:pt x="10" y="88"/>
                  </a:moveTo>
                  <a:lnTo>
                    <a:pt x="8" y="116"/>
                  </a:lnTo>
                  <a:lnTo>
                    <a:pt x="8" y="133"/>
                  </a:lnTo>
                  <a:lnTo>
                    <a:pt x="0" y="147"/>
                  </a:lnTo>
                  <a:lnTo>
                    <a:pt x="19" y="170"/>
                  </a:lnTo>
                  <a:lnTo>
                    <a:pt x="20" y="177"/>
                  </a:lnTo>
                  <a:lnTo>
                    <a:pt x="15" y="193"/>
                  </a:lnTo>
                  <a:lnTo>
                    <a:pt x="17" y="202"/>
                  </a:lnTo>
                  <a:lnTo>
                    <a:pt x="26" y="216"/>
                  </a:lnTo>
                  <a:lnTo>
                    <a:pt x="24" y="223"/>
                  </a:lnTo>
                  <a:lnTo>
                    <a:pt x="24" y="249"/>
                  </a:lnTo>
                  <a:lnTo>
                    <a:pt x="31" y="265"/>
                  </a:lnTo>
                  <a:lnTo>
                    <a:pt x="36" y="275"/>
                  </a:lnTo>
                  <a:lnTo>
                    <a:pt x="32" y="282"/>
                  </a:lnTo>
                  <a:lnTo>
                    <a:pt x="32" y="291"/>
                  </a:lnTo>
                  <a:lnTo>
                    <a:pt x="27" y="296"/>
                  </a:lnTo>
                  <a:lnTo>
                    <a:pt x="27" y="303"/>
                  </a:lnTo>
                  <a:lnTo>
                    <a:pt x="39" y="305"/>
                  </a:lnTo>
                  <a:lnTo>
                    <a:pt x="50" y="308"/>
                  </a:lnTo>
                  <a:lnTo>
                    <a:pt x="53" y="316"/>
                  </a:lnTo>
                  <a:lnTo>
                    <a:pt x="53" y="326"/>
                  </a:lnTo>
                  <a:lnTo>
                    <a:pt x="65" y="340"/>
                  </a:lnTo>
                  <a:lnTo>
                    <a:pt x="75" y="345"/>
                  </a:lnTo>
                  <a:lnTo>
                    <a:pt x="79" y="358"/>
                  </a:lnTo>
                  <a:lnTo>
                    <a:pt x="93" y="377"/>
                  </a:lnTo>
                  <a:lnTo>
                    <a:pt x="105" y="365"/>
                  </a:lnTo>
                  <a:lnTo>
                    <a:pt x="117" y="361"/>
                  </a:lnTo>
                  <a:lnTo>
                    <a:pt x="123" y="363"/>
                  </a:lnTo>
                  <a:lnTo>
                    <a:pt x="146" y="387"/>
                  </a:lnTo>
                  <a:lnTo>
                    <a:pt x="151" y="389"/>
                  </a:lnTo>
                  <a:lnTo>
                    <a:pt x="177" y="403"/>
                  </a:lnTo>
                  <a:lnTo>
                    <a:pt x="182" y="405"/>
                  </a:lnTo>
                  <a:lnTo>
                    <a:pt x="194" y="401"/>
                  </a:lnTo>
                  <a:lnTo>
                    <a:pt x="206" y="400"/>
                  </a:lnTo>
                  <a:lnTo>
                    <a:pt x="216" y="405"/>
                  </a:lnTo>
                  <a:lnTo>
                    <a:pt x="232" y="417"/>
                  </a:lnTo>
                  <a:lnTo>
                    <a:pt x="237" y="424"/>
                  </a:lnTo>
                  <a:lnTo>
                    <a:pt x="244" y="419"/>
                  </a:lnTo>
                  <a:lnTo>
                    <a:pt x="251" y="417"/>
                  </a:lnTo>
                  <a:lnTo>
                    <a:pt x="263" y="428"/>
                  </a:lnTo>
                  <a:lnTo>
                    <a:pt x="275" y="438"/>
                  </a:lnTo>
                  <a:lnTo>
                    <a:pt x="283" y="445"/>
                  </a:lnTo>
                  <a:lnTo>
                    <a:pt x="297" y="449"/>
                  </a:lnTo>
                  <a:lnTo>
                    <a:pt x="302" y="447"/>
                  </a:lnTo>
                  <a:lnTo>
                    <a:pt x="307" y="442"/>
                  </a:lnTo>
                  <a:lnTo>
                    <a:pt x="316" y="438"/>
                  </a:lnTo>
                  <a:lnTo>
                    <a:pt x="331" y="443"/>
                  </a:lnTo>
                  <a:lnTo>
                    <a:pt x="404" y="463"/>
                  </a:lnTo>
                  <a:lnTo>
                    <a:pt x="414" y="452"/>
                  </a:lnTo>
                  <a:lnTo>
                    <a:pt x="405" y="438"/>
                  </a:lnTo>
                  <a:lnTo>
                    <a:pt x="399" y="414"/>
                  </a:lnTo>
                  <a:lnTo>
                    <a:pt x="448" y="365"/>
                  </a:lnTo>
                  <a:lnTo>
                    <a:pt x="457" y="352"/>
                  </a:lnTo>
                  <a:lnTo>
                    <a:pt x="460" y="335"/>
                  </a:lnTo>
                  <a:lnTo>
                    <a:pt x="454" y="310"/>
                  </a:lnTo>
                  <a:lnTo>
                    <a:pt x="445" y="289"/>
                  </a:lnTo>
                  <a:lnTo>
                    <a:pt x="431" y="266"/>
                  </a:lnTo>
                  <a:lnTo>
                    <a:pt x="423" y="256"/>
                  </a:lnTo>
                  <a:lnTo>
                    <a:pt x="421" y="242"/>
                  </a:lnTo>
                  <a:lnTo>
                    <a:pt x="423" y="226"/>
                  </a:lnTo>
                  <a:lnTo>
                    <a:pt x="426" y="212"/>
                  </a:lnTo>
                  <a:lnTo>
                    <a:pt x="421" y="202"/>
                  </a:lnTo>
                  <a:lnTo>
                    <a:pt x="412" y="196"/>
                  </a:lnTo>
                  <a:lnTo>
                    <a:pt x="421" y="186"/>
                  </a:lnTo>
                  <a:lnTo>
                    <a:pt x="433" y="167"/>
                  </a:lnTo>
                  <a:lnTo>
                    <a:pt x="438" y="163"/>
                  </a:lnTo>
                  <a:lnTo>
                    <a:pt x="435" y="130"/>
                  </a:lnTo>
                  <a:lnTo>
                    <a:pt x="429" y="114"/>
                  </a:lnTo>
                  <a:lnTo>
                    <a:pt x="424" y="96"/>
                  </a:lnTo>
                  <a:lnTo>
                    <a:pt x="424" y="81"/>
                  </a:lnTo>
                  <a:lnTo>
                    <a:pt x="416" y="65"/>
                  </a:lnTo>
                  <a:lnTo>
                    <a:pt x="404" y="53"/>
                  </a:lnTo>
                  <a:lnTo>
                    <a:pt x="390" y="51"/>
                  </a:lnTo>
                  <a:lnTo>
                    <a:pt x="349" y="49"/>
                  </a:lnTo>
                  <a:lnTo>
                    <a:pt x="328" y="47"/>
                  </a:lnTo>
                  <a:lnTo>
                    <a:pt x="287" y="44"/>
                  </a:lnTo>
                  <a:lnTo>
                    <a:pt x="271" y="37"/>
                  </a:lnTo>
                  <a:lnTo>
                    <a:pt x="254" y="35"/>
                  </a:lnTo>
                  <a:lnTo>
                    <a:pt x="246" y="39"/>
                  </a:lnTo>
                  <a:lnTo>
                    <a:pt x="233" y="46"/>
                  </a:lnTo>
                  <a:lnTo>
                    <a:pt x="225" y="42"/>
                  </a:lnTo>
                  <a:lnTo>
                    <a:pt x="215" y="33"/>
                  </a:lnTo>
                  <a:lnTo>
                    <a:pt x="204" y="33"/>
                  </a:lnTo>
                  <a:lnTo>
                    <a:pt x="199" y="28"/>
                  </a:lnTo>
                  <a:lnTo>
                    <a:pt x="197" y="12"/>
                  </a:lnTo>
                  <a:lnTo>
                    <a:pt x="182" y="2"/>
                  </a:lnTo>
                  <a:lnTo>
                    <a:pt x="172" y="0"/>
                  </a:lnTo>
                  <a:lnTo>
                    <a:pt x="153" y="5"/>
                  </a:lnTo>
                  <a:lnTo>
                    <a:pt x="137" y="9"/>
                  </a:lnTo>
                  <a:lnTo>
                    <a:pt x="125" y="18"/>
                  </a:lnTo>
                  <a:lnTo>
                    <a:pt x="103" y="32"/>
                  </a:lnTo>
                  <a:lnTo>
                    <a:pt x="82" y="39"/>
                  </a:lnTo>
                  <a:lnTo>
                    <a:pt x="63" y="46"/>
                  </a:lnTo>
                  <a:lnTo>
                    <a:pt x="43" y="56"/>
                  </a:lnTo>
                  <a:lnTo>
                    <a:pt x="32" y="70"/>
                  </a:lnTo>
                  <a:lnTo>
                    <a:pt x="20" y="81"/>
                  </a:lnTo>
                  <a:lnTo>
                    <a:pt x="10" y="88"/>
                  </a:lnTo>
                  <a:close/>
                </a:path>
              </a:pathLst>
            </a:custGeom>
            <a:noFill/>
            <a:ln w="11113">
              <a:solidFill>
                <a:srgbClr val="FFFFFF"/>
              </a:solidFill>
              <a:round/>
              <a:headEnd/>
              <a:tailEnd/>
            </a:ln>
          </p:spPr>
          <p:txBody>
            <a:bodyPr/>
            <a:lstStyle/>
            <a:p>
              <a:endParaRPr lang="pt-PT"/>
            </a:p>
          </p:txBody>
        </p:sp>
        <p:sp>
          <p:nvSpPr>
            <p:cNvPr id="25696" name="Freeform 65"/>
            <p:cNvSpPr>
              <a:spLocks/>
            </p:cNvSpPr>
            <p:nvPr/>
          </p:nvSpPr>
          <p:spPr bwMode="auto">
            <a:xfrm>
              <a:off x="1851" y="2978"/>
              <a:ext cx="306" cy="319"/>
            </a:xfrm>
            <a:custGeom>
              <a:avLst/>
              <a:gdLst>
                <a:gd name="T0" fmla="*/ 7 w 306"/>
                <a:gd name="T1" fmla="*/ 91 h 319"/>
                <a:gd name="T2" fmla="*/ 19 w 306"/>
                <a:gd name="T3" fmla="*/ 116 h 319"/>
                <a:gd name="T4" fmla="*/ 34 w 306"/>
                <a:gd name="T5" fmla="*/ 112 h 319"/>
                <a:gd name="T6" fmla="*/ 48 w 306"/>
                <a:gd name="T7" fmla="*/ 88 h 319"/>
                <a:gd name="T8" fmla="*/ 68 w 306"/>
                <a:gd name="T9" fmla="*/ 100 h 319"/>
                <a:gd name="T10" fmla="*/ 75 w 306"/>
                <a:gd name="T11" fmla="*/ 121 h 319"/>
                <a:gd name="T12" fmla="*/ 86 w 306"/>
                <a:gd name="T13" fmla="*/ 149 h 319"/>
                <a:gd name="T14" fmla="*/ 98 w 306"/>
                <a:gd name="T15" fmla="*/ 170 h 319"/>
                <a:gd name="T16" fmla="*/ 89 w 306"/>
                <a:gd name="T17" fmla="*/ 179 h 319"/>
                <a:gd name="T18" fmla="*/ 135 w 306"/>
                <a:gd name="T19" fmla="*/ 233 h 319"/>
                <a:gd name="T20" fmla="*/ 158 w 306"/>
                <a:gd name="T21" fmla="*/ 235 h 319"/>
                <a:gd name="T22" fmla="*/ 192 w 306"/>
                <a:gd name="T23" fmla="*/ 261 h 319"/>
                <a:gd name="T24" fmla="*/ 201 w 306"/>
                <a:gd name="T25" fmla="*/ 281 h 319"/>
                <a:gd name="T26" fmla="*/ 211 w 306"/>
                <a:gd name="T27" fmla="*/ 279 h 319"/>
                <a:gd name="T28" fmla="*/ 232 w 306"/>
                <a:gd name="T29" fmla="*/ 291 h 319"/>
                <a:gd name="T30" fmla="*/ 244 w 306"/>
                <a:gd name="T31" fmla="*/ 291 h 319"/>
                <a:gd name="T32" fmla="*/ 244 w 306"/>
                <a:gd name="T33" fmla="*/ 270 h 319"/>
                <a:gd name="T34" fmla="*/ 228 w 306"/>
                <a:gd name="T35" fmla="*/ 247 h 319"/>
                <a:gd name="T36" fmla="*/ 192 w 306"/>
                <a:gd name="T37" fmla="*/ 209 h 319"/>
                <a:gd name="T38" fmla="*/ 180 w 306"/>
                <a:gd name="T39" fmla="*/ 203 h 319"/>
                <a:gd name="T40" fmla="*/ 166 w 306"/>
                <a:gd name="T41" fmla="*/ 195 h 319"/>
                <a:gd name="T42" fmla="*/ 158 w 306"/>
                <a:gd name="T43" fmla="*/ 177 h 319"/>
                <a:gd name="T44" fmla="*/ 142 w 306"/>
                <a:gd name="T45" fmla="*/ 147 h 319"/>
                <a:gd name="T46" fmla="*/ 115 w 306"/>
                <a:gd name="T47" fmla="*/ 112 h 319"/>
                <a:gd name="T48" fmla="*/ 130 w 306"/>
                <a:gd name="T49" fmla="*/ 107 h 319"/>
                <a:gd name="T50" fmla="*/ 187 w 306"/>
                <a:gd name="T51" fmla="*/ 91 h 319"/>
                <a:gd name="T52" fmla="*/ 215 w 306"/>
                <a:gd name="T53" fmla="*/ 109 h 319"/>
                <a:gd name="T54" fmla="*/ 225 w 306"/>
                <a:gd name="T55" fmla="*/ 109 h 319"/>
                <a:gd name="T56" fmla="*/ 249 w 306"/>
                <a:gd name="T57" fmla="*/ 110 h 319"/>
                <a:gd name="T58" fmla="*/ 280 w 306"/>
                <a:gd name="T59" fmla="*/ 109 h 319"/>
                <a:gd name="T60" fmla="*/ 300 w 306"/>
                <a:gd name="T61" fmla="*/ 121 h 319"/>
                <a:gd name="T62" fmla="*/ 306 w 306"/>
                <a:gd name="T63" fmla="*/ 100 h 319"/>
                <a:gd name="T64" fmla="*/ 290 w 306"/>
                <a:gd name="T65" fmla="*/ 81 h 319"/>
                <a:gd name="T66" fmla="*/ 288 w 306"/>
                <a:gd name="T67" fmla="*/ 61 h 319"/>
                <a:gd name="T68" fmla="*/ 276 w 306"/>
                <a:gd name="T69" fmla="*/ 47 h 319"/>
                <a:gd name="T70" fmla="*/ 263 w 306"/>
                <a:gd name="T71" fmla="*/ 51 h 319"/>
                <a:gd name="T72" fmla="*/ 247 w 306"/>
                <a:gd name="T73" fmla="*/ 58 h 319"/>
                <a:gd name="T74" fmla="*/ 223 w 306"/>
                <a:gd name="T75" fmla="*/ 39 h 319"/>
                <a:gd name="T76" fmla="*/ 202 w 306"/>
                <a:gd name="T77" fmla="*/ 30 h 319"/>
                <a:gd name="T78" fmla="*/ 166 w 306"/>
                <a:gd name="T79" fmla="*/ 0 h 319"/>
                <a:gd name="T80" fmla="*/ 132 w 306"/>
                <a:gd name="T81" fmla="*/ 21 h 319"/>
                <a:gd name="T82" fmla="*/ 122 w 306"/>
                <a:gd name="T83" fmla="*/ 40 h 319"/>
                <a:gd name="T84" fmla="*/ 67 w 306"/>
                <a:gd name="T85" fmla="*/ 72 h 319"/>
                <a:gd name="T86" fmla="*/ 34 w 306"/>
                <a:gd name="T87" fmla="*/ 72 h 319"/>
                <a:gd name="T88" fmla="*/ 0 w 306"/>
                <a:gd name="T89" fmla="*/ 72 h 3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6"/>
                <a:gd name="T136" fmla="*/ 0 h 319"/>
                <a:gd name="T137" fmla="*/ 306 w 306"/>
                <a:gd name="T138" fmla="*/ 319 h 3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6" h="319">
                  <a:moveTo>
                    <a:pt x="0" y="72"/>
                  </a:moveTo>
                  <a:lnTo>
                    <a:pt x="7" y="91"/>
                  </a:lnTo>
                  <a:lnTo>
                    <a:pt x="13" y="107"/>
                  </a:lnTo>
                  <a:lnTo>
                    <a:pt x="19" y="116"/>
                  </a:lnTo>
                  <a:lnTo>
                    <a:pt x="25" y="117"/>
                  </a:lnTo>
                  <a:lnTo>
                    <a:pt x="34" y="112"/>
                  </a:lnTo>
                  <a:lnTo>
                    <a:pt x="39" y="103"/>
                  </a:lnTo>
                  <a:lnTo>
                    <a:pt x="48" y="88"/>
                  </a:lnTo>
                  <a:lnTo>
                    <a:pt x="58" y="96"/>
                  </a:lnTo>
                  <a:lnTo>
                    <a:pt x="68" y="100"/>
                  </a:lnTo>
                  <a:lnTo>
                    <a:pt x="77" y="105"/>
                  </a:lnTo>
                  <a:lnTo>
                    <a:pt x="75" y="121"/>
                  </a:lnTo>
                  <a:lnTo>
                    <a:pt x="75" y="132"/>
                  </a:lnTo>
                  <a:lnTo>
                    <a:pt x="86" y="149"/>
                  </a:lnTo>
                  <a:lnTo>
                    <a:pt x="99" y="165"/>
                  </a:lnTo>
                  <a:lnTo>
                    <a:pt x="98" y="170"/>
                  </a:lnTo>
                  <a:lnTo>
                    <a:pt x="82" y="170"/>
                  </a:lnTo>
                  <a:lnTo>
                    <a:pt x="89" y="179"/>
                  </a:lnTo>
                  <a:lnTo>
                    <a:pt x="132" y="230"/>
                  </a:lnTo>
                  <a:lnTo>
                    <a:pt x="135" y="233"/>
                  </a:lnTo>
                  <a:lnTo>
                    <a:pt x="149" y="233"/>
                  </a:lnTo>
                  <a:lnTo>
                    <a:pt x="158" y="235"/>
                  </a:lnTo>
                  <a:lnTo>
                    <a:pt x="177" y="245"/>
                  </a:lnTo>
                  <a:lnTo>
                    <a:pt x="192" y="261"/>
                  </a:lnTo>
                  <a:lnTo>
                    <a:pt x="196" y="268"/>
                  </a:lnTo>
                  <a:lnTo>
                    <a:pt x="201" y="281"/>
                  </a:lnTo>
                  <a:lnTo>
                    <a:pt x="206" y="279"/>
                  </a:lnTo>
                  <a:lnTo>
                    <a:pt x="211" y="279"/>
                  </a:lnTo>
                  <a:lnTo>
                    <a:pt x="223" y="286"/>
                  </a:lnTo>
                  <a:lnTo>
                    <a:pt x="232" y="291"/>
                  </a:lnTo>
                  <a:lnTo>
                    <a:pt x="254" y="319"/>
                  </a:lnTo>
                  <a:lnTo>
                    <a:pt x="244" y="291"/>
                  </a:lnTo>
                  <a:lnTo>
                    <a:pt x="239" y="279"/>
                  </a:lnTo>
                  <a:lnTo>
                    <a:pt x="244" y="270"/>
                  </a:lnTo>
                  <a:lnTo>
                    <a:pt x="240" y="261"/>
                  </a:lnTo>
                  <a:lnTo>
                    <a:pt x="228" y="247"/>
                  </a:lnTo>
                  <a:lnTo>
                    <a:pt x="206" y="219"/>
                  </a:lnTo>
                  <a:lnTo>
                    <a:pt x="192" y="209"/>
                  </a:lnTo>
                  <a:lnTo>
                    <a:pt x="187" y="202"/>
                  </a:lnTo>
                  <a:lnTo>
                    <a:pt x="180" y="203"/>
                  </a:lnTo>
                  <a:lnTo>
                    <a:pt x="168" y="195"/>
                  </a:lnTo>
                  <a:lnTo>
                    <a:pt x="166" y="195"/>
                  </a:lnTo>
                  <a:lnTo>
                    <a:pt x="161" y="188"/>
                  </a:lnTo>
                  <a:lnTo>
                    <a:pt x="158" y="177"/>
                  </a:lnTo>
                  <a:lnTo>
                    <a:pt x="154" y="165"/>
                  </a:lnTo>
                  <a:lnTo>
                    <a:pt x="142" y="147"/>
                  </a:lnTo>
                  <a:lnTo>
                    <a:pt x="117" y="119"/>
                  </a:lnTo>
                  <a:lnTo>
                    <a:pt x="115" y="112"/>
                  </a:lnTo>
                  <a:lnTo>
                    <a:pt x="117" y="109"/>
                  </a:lnTo>
                  <a:lnTo>
                    <a:pt x="130" y="107"/>
                  </a:lnTo>
                  <a:lnTo>
                    <a:pt x="165" y="117"/>
                  </a:lnTo>
                  <a:lnTo>
                    <a:pt x="187" y="91"/>
                  </a:lnTo>
                  <a:lnTo>
                    <a:pt x="206" y="109"/>
                  </a:lnTo>
                  <a:lnTo>
                    <a:pt x="215" y="109"/>
                  </a:lnTo>
                  <a:lnTo>
                    <a:pt x="218" y="116"/>
                  </a:lnTo>
                  <a:lnTo>
                    <a:pt x="225" y="109"/>
                  </a:lnTo>
                  <a:lnTo>
                    <a:pt x="237" y="109"/>
                  </a:lnTo>
                  <a:lnTo>
                    <a:pt x="249" y="110"/>
                  </a:lnTo>
                  <a:lnTo>
                    <a:pt x="264" y="103"/>
                  </a:lnTo>
                  <a:lnTo>
                    <a:pt x="280" y="109"/>
                  </a:lnTo>
                  <a:lnTo>
                    <a:pt x="288" y="117"/>
                  </a:lnTo>
                  <a:lnTo>
                    <a:pt x="300" y="121"/>
                  </a:lnTo>
                  <a:lnTo>
                    <a:pt x="300" y="112"/>
                  </a:lnTo>
                  <a:lnTo>
                    <a:pt x="306" y="100"/>
                  </a:lnTo>
                  <a:lnTo>
                    <a:pt x="300" y="93"/>
                  </a:lnTo>
                  <a:lnTo>
                    <a:pt x="290" y="81"/>
                  </a:lnTo>
                  <a:lnTo>
                    <a:pt x="288" y="70"/>
                  </a:lnTo>
                  <a:lnTo>
                    <a:pt x="288" y="61"/>
                  </a:lnTo>
                  <a:lnTo>
                    <a:pt x="290" y="51"/>
                  </a:lnTo>
                  <a:lnTo>
                    <a:pt x="276" y="47"/>
                  </a:lnTo>
                  <a:lnTo>
                    <a:pt x="270" y="46"/>
                  </a:lnTo>
                  <a:lnTo>
                    <a:pt x="263" y="51"/>
                  </a:lnTo>
                  <a:lnTo>
                    <a:pt x="254" y="58"/>
                  </a:lnTo>
                  <a:lnTo>
                    <a:pt x="247" y="58"/>
                  </a:lnTo>
                  <a:lnTo>
                    <a:pt x="235" y="44"/>
                  </a:lnTo>
                  <a:lnTo>
                    <a:pt x="223" y="39"/>
                  </a:lnTo>
                  <a:lnTo>
                    <a:pt x="213" y="40"/>
                  </a:lnTo>
                  <a:lnTo>
                    <a:pt x="202" y="30"/>
                  </a:lnTo>
                  <a:lnTo>
                    <a:pt x="178" y="2"/>
                  </a:lnTo>
                  <a:lnTo>
                    <a:pt x="166" y="0"/>
                  </a:lnTo>
                  <a:lnTo>
                    <a:pt x="149" y="23"/>
                  </a:lnTo>
                  <a:lnTo>
                    <a:pt x="132" y="21"/>
                  </a:lnTo>
                  <a:lnTo>
                    <a:pt x="125" y="30"/>
                  </a:lnTo>
                  <a:lnTo>
                    <a:pt x="122" y="40"/>
                  </a:lnTo>
                  <a:lnTo>
                    <a:pt x="89" y="77"/>
                  </a:lnTo>
                  <a:lnTo>
                    <a:pt x="67" y="72"/>
                  </a:lnTo>
                  <a:lnTo>
                    <a:pt x="46" y="67"/>
                  </a:lnTo>
                  <a:lnTo>
                    <a:pt x="34" y="72"/>
                  </a:lnTo>
                  <a:lnTo>
                    <a:pt x="20" y="77"/>
                  </a:lnTo>
                  <a:lnTo>
                    <a:pt x="0" y="72"/>
                  </a:lnTo>
                  <a:close/>
                </a:path>
              </a:pathLst>
            </a:custGeom>
            <a:solidFill>
              <a:srgbClr val="B6C8DD"/>
            </a:solidFill>
            <a:ln w="9525">
              <a:noFill/>
              <a:round/>
              <a:headEnd/>
              <a:tailEnd/>
            </a:ln>
          </p:spPr>
          <p:txBody>
            <a:bodyPr/>
            <a:lstStyle/>
            <a:p>
              <a:endParaRPr lang="pt-PT"/>
            </a:p>
          </p:txBody>
        </p:sp>
        <p:sp>
          <p:nvSpPr>
            <p:cNvPr id="25697" name="Freeform 66"/>
            <p:cNvSpPr>
              <a:spLocks/>
            </p:cNvSpPr>
            <p:nvPr/>
          </p:nvSpPr>
          <p:spPr bwMode="auto">
            <a:xfrm>
              <a:off x="1851" y="2978"/>
              <a:ext cx="306" cy="319"/>
            </a:xfrm>
            <a:custGeom>
              <a:avLst/>
              <a:gdLst>
                <a:gd name="T0" fmla="*/ 7 w 306"/>
                <a:gd name="T1" fmla="*/ 91 h 319"/>
                <a:gd name="T2" fmla="*/ 19 w 306"/>
                <a:gd name="T3" fmla="*/ 116 h 319"/>
                <a:gd name="T4" fmla="*/ 34 w 306"/>
                <a:gd name="T5" fmla="*/ 112 h 319"/>
                <a:gd name="T6" fmla="*/ 48 w 306"/>
                <a:gd name="T7" fmla="*/ 88 h 319"/>
                <a:gd name="T8" fmla="*/ 68 w 306"/>
                <a:gd name="T9" fmla="*/ 100 h 319"/>
                <a:gd name="T10" fmla="*/ 75 w 306"/>
                <a:gd name="T11" fmla="*/ 121 h 319"/>
                <a:gd name="T12" fmla="*/ 86 w 306"/>
                <a:gd name="T13" fmla="*/ 149 h 319"/>
                <a:gd name="T14" fmla="*/ 98 w 306"/>
                <a:gd name="T15" fmla="*/ 170 h 319"/>
                <a:gd name="T16" fmla="*/ 89 w 306"/>
                <a:gd name="T17" fmla="*/ 179 h 319"/>
                <a:gd name="T18" fmla="*/ 135 w 306"/>
                <a:gd name="T19" fmla="*/ 233 h 319"/>
                <a:gd name="T20" fmla="*/ 158 w 306"/>
                <a:gd name="T21" fmla="*/ 235 h 319"/>
                <a:gd name="T22" fmla="*/ 192 w 306"/>
                <a:gd name="T23" fmla="*/ 261 h 319"/>
                <a:gd name="T24" fmla="*/ 201 w 306"/>
                <a:gd name="T25" fmla="*/ 281 h 319"/>
                <a:gd name="T26" fmla="*/ 211 w 306"/>
                <a:gd name="T27" fmla="*/ 279 h 319"/>
                <a:gd name="T28" fmla="*/ 232 w 306"/>
                <a:gd name="T29" fmla="*/ 291 h 319"/>
                <a:gd name="T30" fmla="*/ 244 w 306"/>
                <a:gd name="T31" fmla="*/ 291 h 319"/>
                <a:gd name="T32" fmla="*/ 244 w 306"/>
                <a:gd name="T33" fmla="*/ 270 h 319"/>
                <a:gd name="T34" fmla="*/ 228 w 306"/>
                <a:gd name="T35" fmla="*/ 247 h 319"/>
                <a:gd name="T36" fmla="*/ 192 w 306"/>
                <a:gd name="T37" fmla="*/ 209 h 319"/>
                <a:gd name="T38" fmla="*/ 180 w 306"/>
                <a:gd name="T39" fmla="*/ 203 h 319"/>
                <a:gd name="T40" fmla="*/ 166 w 306"/>
                <a:gd name="T41" fmla="*/ 195 h 319"/>
                <a:gd name="T42" fmla="*/ 158 w 306"/>
                <a:gd name="T43" fmla="*/ 177 h 319"/>
                <a:gd name="T44" fmla="*/ 142 w 306"/>
                <a:gd name="T45" fmla="*/ 147 h 319"/>
                <a:gd name="T46" fmla="*/ 115 w 306"/>
                <a:gd name="T47" fmla="*/ 112 h 319"/>
                <a:gd name="T48" fmla="*/ 130 w 306"/>
                <a:gd name="T49" fmla="*/ 107 h 319"/>
                <a:gd name="T50" fmla="*/ 187 w 306"/>
                <a:gd name="T51" fmla="*/ 91 h 319"/>
                <a:gd name="T52" fmla="*/ 215 w 306"/>
                <a:gd name="T53" fmla="*/ 109 h 319"/>
                <a:gd name="T54" fmla="*/ 225 w 306"/>
                <a:gd name="T55" fmla="*/ 109 h 319"/>
                <a:gd name="T56" fmla="*/ 249 w 306"/>
                <a:gd name="T57" fmla="*/ 110 h 319"/>
                <a:gd name="T58" fmla="*/ 280 w 306"/>
                <a:gd name="T59" fmla="*/ 109 h 319"/>
                <a:gd name="T60" fmla="*/ 300 w 306"/>
                <a:gd name="T61" fmla="*/ 121 h 319"/>
                <a:gd name="T62" fmla="*/ 306 w 306"/>
                <a:gd name="T63" fmla="*/ 100 h 319"/>
                <a:gd name="T64" fmla="*/ 290 w 306"/>
                <a:gd name="T65" fmla="*/ 81 h 319"/>
                <a:gd name="T66" fmla="*/ 288 w 306"/>
                <a:gd name="T67" fmla="*/ 61 h 319"/>
                <a:gd name="T68" fmla="*/ 276 w 306"/>
                <a:gd name="T69" fmla="*/ 47 h 319"/>
                <a:gd name="T70" fmla="*/ 263 w 306"/>
                <a:gd name="T71" fmla="*/ 51 h 319"/>
                <a:gd name="T72" fmla="*/ 247 w 306"/>
                <a:gd name="T73" fmla="*/ 58 h 319"/>
                <a:gd name="T74" fmla="*/ 223 w 306"/>
                <a:gd name="T75" fmla="*/ 39 h 319"/>
                <a:gd name="T76" fmla="*/ 202 w 306"/>
                <a:gd name="T77" fmla="*/ 30 h 319"/>
                <a:gd name="T78" fmla="*/ 166 w 306"/>
                <a:gd name="T79" fmla="*/ 0 h 319"/>
                <a:gd name="T80" fmla="*/ 132 w 306"/>
                <a:gd name="T81" fmla="*/ 21 h 319"/>
                <a:gd name="T82" fmla="*/ 122 w 306"/>
                <a:gd name="T83" fmla="*/ 40 h 319"/>
                <a:gd name="T84" fmla="*/ 67 w 306"/>
                <a:gd name="T85" fmla="*/ 72 h 319"/>
                <a:gd name="T86" fmla="*/ 34 w 306"/>
                <a:gd name="T87" fmla="*/ 72 h 319"/>
                <a:gd name="T88" fmla="*/ 0 w 306"/>
                <a:gd name="T89" fmla="*/ 72 h 3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6"/>
                <a:gd name="T136" fmla="*/ 0 h 319"/>
                <a:gd name="T137" fmla="*/ 306 w 306"/>
                <a:gd name="T138" fmla="*/ 319 h 3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6" h="319">
                  <a:moveTo>
                    <a:pt x="0" y="72"/>
                  </a:moveTo>
                  <a:lnTo>
                    <a:pt x="7" y="91"/>
                  </a:lnTo>
                  <a:lnTo>
                    <a:pt x="13" y="107"/>
                  </a:lnTo>
                  <a:lnTo>
                    <a:pt x="19" y="116"/>
                  </a:lnTo>
                  <a:lnTo>
                    <a:pt x="25" y="117"/>
                  </a:lnTo>
                  <a:lnTo>
                    <a:pt x="34" y="112"/>
                  </a:lnTo>
                  <a:lnTo>
                    <a:pt x="39" y="103"/>
                  </a:lnTo>
                  <a:lnTo>
                    <a:pt x="48" y="88"/>
                  </a:lnTo>
                  <a:lnTo>
                    <a:pt x="58" y="96"/>
                  </a:lnTo>
                  <a:lnTo>
                    <a:pt x="68" y="100"/>
                  </a:lnTo>
                  <a:lnTo>
                    <a:pt x="77" y="105"/>
                  </a:lnTo>
                  <a:lnTo>
                    <a:pt x="75" y="121"/>
                  </a:lnTo>
                  <a:lnTo>
                    <a:pt x="75" y="132"/>
                  </a:lnTo>
                  <a:lnTo>
                    <a:pt x="86" y="149"/>
                  </a:lnTo>
                  <a:lnTo>
                    <a:pt x="99" y="165"/>
                  </a:lnTo>
                  <a:lnTo>
                    <a:pt x="98" y="170"/>
                  </a:lnTo>
                  <a:lnTo>
                    <a:pt x="82" y="170"/>
                  </a:lnTo>
                  <a:lnTo>
                    <a:pt x="89" y="179"/>
                  </a:lnTo>
                  <a:lnTo>
                    <a:pt x="132" y="230"/>
                  </a:lnTo>
                  <a:lnTo>
                    <a:pt x="135" y="233"/>
                  </a:lnTo>
                  <a:lnTo>
                    <a:pt x="149" y="233"/>
                  </a:lnTo>
                  <a:lnTo>
                    <a:pt x="158" y="235"/>
                  </a:lnTo>
                  <a:lnTo>
                    <a:pt x="177" y="245"/>
                  </a:lnTo>
                  <a:lnTo>
                    <a:pt x="192" y="261"/>
                  </a:lnTo>
                  <a:lnTo>
                    <a:pt x="196" y="268"/>
                  </a:lnTo>
                  <a:lnTo>
                    <a:pt x="201" y="281"/>
                  </a:lnTo>
                  <a:lnTo>
                    <a:pt x="206" y="279"/>
                  </a:lnTo>
                  <a:lnTo>
                    <a:pt x="211" y="279"/>
                  </a:lnTo>
                  <a:lnTo>
                    <a:pt x="223" y="286"/>
                  </a:lnTo>
                  <a:lnTo>
                    <a:pt x="232" y="291"/>
                  </a:lnTo>
                  <a:lnTo>
                    <a:pt x="254" y="319"/>
                  </a:lnTo>
                  <a:lnTo>
                    <a:pt x="244" y="291"/>
                  </a:lnTo>
                  <a:lnTo>
                    <a:pt x="239" y="279"/>
                  </a:lnTo>
                  <a:lnTo>
                    <a:pt x="244" y="270"/>
                  </a:lnTo>
                  <a:lnTo>
                    <a:pt x="240" y="261"/>
                  </a:lnTo>
                  <a:lnTo>
                    <a:pt x="228" y="247"/>
                  </a:lnTo>
                  <a:lnTo>
                    <a:pt x="206" y="219"/>
                  </a:lnTo>
                  <a:lnTo>
                    <a:pt x="192" y="209"/>
                  </a:lnTo>
                  <a:lnTo>
                    <a:pt x="187" y="202"/>
                  </a:lnTo>
                  <a:lnTo>
                    <a:pt x="180" y="203"/>
                  </a:lnTo>
                  <a:lnTo>
                    <a:pt x="168" y="195"/>
                  </a:lnTo>
                  <a:lnTo>
                    <a:pt x="166" y="195"/>
                  </a:lnTo>
                  <a:lnTo>
                    <a:pt x="161" y="188"/>
                  </a:lnTo>
                  <a:lnTo>
                    <a:pt x="158" y="177"/>
                  </a:lnTo>
                  <a:lnTo>
                    <a:pt x="154" y="165"/>
                  </a:lnTo>
                  <a:lnTo>
                    <a:pt x="142" y="147"/>
                  </a:lnTo>
                  <a:lnTo>
                    <a:pt x="117" y="119"/>
                  </a:lnTo>
                  <a:lnTo>
                    <a:pt x="115" y="112"/>
                  </a:lnTo>
                  <a:lnTo>
                    <a:pt x="117" y="109"/>
                  </a:lnTo>
                  <a:lnTo>
                    <a:pt x="130" y="107"/>
                  </a:lnTo>
                  <a:lnTo>
                    <a:pt x="165" y="117"/>
                  </a:lnTo>
                  <a:lnTo>
                    <a:pt x="187" y="91"/>
                  </a:lnTo>
                  <a:lnTo>
                    <a:pt x="206" y="109"/>
                  </a:lnTo>
                  <a:lnTo>
                    <a:pt x="215" y="109"/>
                  </a:lnTo>
                  <a:lnTo>
                    <a:pt x="218" y="116"/>
                  </a:lnTo>
                  <a:lnTo>
                    <a:pt x="225" y="109"/>
                  </a:lnTo>
                  <a:lnTo>
                    <a:pt x="237" y="109"/>
                  </a:lnTo>
                  <a:lnTo>
                    <a:pt x="249" y="110"/>
                  </a:lnTo>
                  <a:lnTo>
                    <a:pt x="264" y="103"/>
                  </a:lnTo>
                  <a:lnTo>
                    <a:pt x="280" y="109"/>
                  </a:lnTo>
                  <a:lnTo>
                    <a:pt x="288" y="117"/>
                  </a:lnTo>
                  <a:lnTo>
                    <a:pt x="300" y="121"/>
                  </a:lnTo>
                  <a:lnTo>
                    <a:pt x="300" y="112"/>
                  </a:lnTo>
                  <a:lnTo>
                    <a:pt x="306" y="100"/>
                  </a:lnTo>
                  <a:lnTo>
                    <a:pt x="300" y="93"/>
                  </a:lnTo>
                  <a:lnTo>
                    <a:pt x="290" y="81"/>
                  </a:lnTo>
                  <a:lnTo>
                    <a:pt x="288" y="70"/>
                  </a:lnTo>
                  <a:lnTo>
                    <a:pt x="288" y="61"/>
                  </a:lnTo>
                  <a:lnTo>
                    <a:pt x="290" y="51"/>
                  </a:lnTo>
                  <a:lnTo>
                    <a:pt x="276" y="47"/>
                  </a:lnTo>
                  <a:lnTo>
                    <a:pt x="270" y="46"/>
                  </a:lnTo>
                  <a:lnTo>
                    <a:pt x="263" y="51"/>
                  </a:lnTo>
                  <a:lnTo>
                    <a:pt x="254" y="58"/>
                  </a:lnTo>
                  <a:lnTo>
                    <a:pt x="247" y="58"/>
                  </a:lnTo>
                  <a:lnTo>
                    <a:pt x="235" y="44"/>
                  </a:lnTo>
                  <a:lnTo>
                    <a:pt x="223" y="39"/>
                  </a:lnTo>
                  <a:lnTo>
                    <a:pt x="213" y="40"/>
                  </a:lnTo>
                  <a:lnTo>
                    <a:pt x="202" y="30"/>
                  </a:lnTo>
                  <a:lnTo>
                    <a:pt x="178" y="2"/>
                  </a:lnTo>
                  <a:lnTo>
                    <a:pt x="166" y="0"/>
                  </a:lnTo>
                  <a:lnTo>
                    <a:pt x="149" y="23"/>
                  </a:lnTo>
                  <a:lnTo>
                    <a:pt x="132" y="21"/>
                  </a:lnTo>
                  <a:lnTo>
                    <a:pt x="125" y="30"/>
                  </a:lnTo>
                  <a:lnTo>
                    <a:pt x="122" y="40"/>
                  </a:lnTo>
                  <a:lnTo>
                    <a:pt x="89" y="77"/>
                  </a:lnTo>
                  <a:lnTo>
                    <a:pt x="67" y="72"/>
                  </a:lnTo>
                  <a:lnTo>
                    <a:pt x="46" y="67"/>
                  </a:lnTo>
                  <a:lnTo>
                    <a:pt x="34" y="72"/>
                  </a:lnTo>
                  <a:lnTo>
                    <a:pt x="20" y="77"/>
                  </a:lnTo>
                  <a:lnTo>
                    <a:pt x="0" y="72"/>
                  </a:lnTo>
                  <a:close/>
                </a:path>
              </a:pathLst>
            </a:custGeom>
            <a:noFill/>
            <a:ln w="11113">
              <a:solidFill>
                <a:srgbClr val="FFFFFF"/>
              </a:solidFill>
              <a:round/>
              <a:headEnd/>
              <a:tailEnd/>
            </a:ln>
          </p:spPr>
          <p:txBody>
            <a:bodyPr/>
            <a:lstStyle/>
            <a:p>
              <a:endParaRPr lang="pt-PT"/>
            </a:p>
          </p:txBody>
        </p:sp>
        <p:sp>
          <p:nvSpPr>
            <p:cNvPr id="25698" name="Freeform 67"/>
            <p:cNvSpPr>
              <a:spLocks/>
            </p:cNvSpPr>
            <p:nvPr/>
          </p:nvSpPr>
          <p:spPr bwMode="auto">
            <a:xfrm>
              <a:off x="1816" y="2617"/>
              <a:ext cx="344" cy="196"/>
            </a:xfrm>
            <a:custGeom>
              <a:avLst/>
              <a:gdLst>
                <a:gd name="T0" fmla="*/ 9 w 344"/>
                <a:gd name="T1" fmla="*/ 51 h 196"/>
                <a:gd name="T2" fmla="*/ 16 w 344"/>
                <a:gd name="T3" fmla="*/ 51 h 196"/>
                <a:gd name="T4" fmla="*/ 42 w 344"/>
                <a:gd name="T5" fmla="*/ 44 h 196"/>
                <a:gd name="T6" fmla="*/ 122 w 344"/>
                <a:gd name="T7" fmla="*/ 0 h 196"/>
                <a:gd name="T8" fmla="*/ 131 w 344"/>
                <a:gd name="T9" fmla="*/ 10 h 196"/>
                <a:gd name="T10" fmla="*/ 145 w 344"/>
                <a:gd name="T11" fmla="*/ 5 h 196"/>
                <a:gd name="T12" fmla="*/ 145 w 344"/>
                <a:gd name="T13" fmla="*/ 2 h 196"/>
                <a:gd name="T14" fmla="*/ 155 w 344"/>
                <a:gd name="T15" fmla="*/ 3 h 196"/>
                <a:gd name="T16" fmla="*/ 164 w 344"/>
                <a:gd name="T17" fmla="*/ 9 h 196"/>
                <a:gd name="T18" fmla="*/ 167 w 344"/>
                <a:gd name="T19" fmla="*/ 14 h 196"/>
                <a:gd name="T20" fmla="*/ 167 w 344"/>
                <a:gd name="T21" fmla="*/ 26 h 196"/>
                <a:gd name="T22" fmla="*/ 181 w 344"/>
                <a:gd name="T23" fmla="*/ 40 h 196"/>
                <a:gd name="T24" fmla="*/ 191 w 344"/>
                <a:gd name="T25" fmla="*/ 46 h 196"/>
                <a:gd name="T26" fmla="*/ 193 w 344"/>
                <a:gd name="T27" fmla="*/ 56 h 196"/>
                <a:gd name="T28" fmla="*/ 208 w 344"/>
                <a:gd name="T29" fmla="*/ 77 h 196"/>
                <a:gd name="T30" fmla="*/ 220 w 344"/>
                <a:gd name="T31" fmla="*/ 65 h 196"/>
                <a:gd name="T32" fmla="*/ 231 w 344"/>
                <a:gd name="T33" fmla="*/ 61 h 196"/>
                <a:gd name="T34" fmla="*/ 239 w 344"/>
                <a:gd name="T35" fmla="*/ 63 h 196"/>
                <a:gd name="T36" fmla="*/ 260 w 344"/>
                <a:gd name="T37" fmla="*/ 89 h 196"/>
                <a:gd name="T38" fmla="*/ 265 w 344"/>
                <a:gd name="T39" fmla="*/ 91 h 196"/>
                <a:gd name="T40" fmla="*/ 274 w 344"/>
                <a:gd name="T41" fmla="*/ 95 h 196"/>
                <a:gd name="T42" fmla="*/ 280 w 344"/>
                <a:gd name="T43" fmla="*/ 98 h 196"/>
                <a:gd name="T44" fmla="*/ 298 w 344"/>
                <a:gd name="T45" fmla="*/ 105 h 196"/>
                <a:gd name="T46" fmla="*/ 308 w 344"/>
                <a:gd name="T47" fmla="*/ 102 h 196"/>
                <a:gd name="T48" fmla="*/ 322 w 344"/>
                <a:gd name="T49" fmla="*/ 100 h 196"/>
                <a:gd name="T50" fmla="*/ 332 w 344"/>
                <a:gd name="T51" fmla="*/ 105 h 196"/>
                <a:gd name="T52" fmla="*/ 344 w 344"/>
                <a:gd name="T53" fmla="*/ 116 h 196"/>
                <a:gd name="T54" fmla="*/ 334 w 344"/>
                <a:gd name="T55" fmla="*/ 116 h 196"/>
                <a:gd name="T56" fmla="*/ 323 w 344"/>
                <a:gd name="T57" fmla="*/ 123 h 196"/>
                <a:gd name="T58" fmla="*/ 305 w 344"/>
                <a:gd name="T59" fmla="*/ 131 h 196"/>
                <a:gd name="T60" fmla="*/ 303 w 344"/>
                <a:gd name="T61" fmla="*/ 165 h 196"/>
                <a:gd name="T62" fmla="*/ 284 w 344"/>
                <a:gd name="T63" fmla="*/ 184 h 196"/>
                <a:gd name="T64" fmla="*/ 251 w 344"/>
                <a:gd name="T65" fmla="*/ 184 h 196"/>
                <a:gd name="T66" fmla="*/ 222 w 344"/>
                <a:gd name="T67" fmla="*/ 196 h 196"/>
                <a:gd name="T68" fmla="*/ 203 w 344"/>
                <a:gd name="T69" fmla="*/ 182 h 196"/>
                <a:gd name="T70" fmla="*/ 189 w 344"/>
                <a:gd name="T71" fmla="*/ 191 h 196"/>
                <a:gd name="T72" fmla="*/ 177 w 344"/>
                <a:gd name="T73" fmla="*/ 191 h 196"/>
                <a:gd name="T74" fmla="*/ 169 w 344"/>
                <a:gd name="T75" fmla="*/ 175 h 196"/>
                <a:gd name="T76" fmla="*/ 136 w 344"/>
                <a:gd name="T77" fmla="*/ 177 h 196"/>
                <a:gd name="T78" fmla="*/ 124 w 344"/>
                <a:gd name="T79" fmla="*/ 189 h 196"/>
                <a:gd name="T80" fmla="*/ 98 w 344"/>
                <a:gd name="T81" fmla="*/ 193 h 196"/>
                <a:gd name="T82" fmla="*/ 84 w 344"/>
                <a:gd name="T83" fmla="*/ 191 h 196"/>
                <a:gd name="T84" fmla="*/ 84 w 344"/>
                <a:gd name="T85" fmla="*/ 182 h 196"/>
                <a:gd name="T86" fmla="*/ 86 w 344"/>
                <a:gd name="T87" fmla="*/ 177 h 196"/>
                <a:gd name="T88" fmla="*/ 71 w 344"/>
                <a:gd name="T89" fmla="*/ 172 h 196"/>
                <a:gd name="T90" fmla="*/ 33 w 344"/>
                <a:gd name="T91" fmla="*/ 131 h 196"/>
                <a:gd name="T92" fmla="*/ 29 w 344"/>
                <a:gd name="T93" fmla="*/ 112 h 196"/>
                <a:gd name="T94" fmla="*/ 12 w 344"/>
                <a:gd name="T95" fmla="*/ 109 h 196"/>
                <a:gd name="T96" fmla="*/ 11 w 344"/>
                <a:gd name="T97" fmla="*/ 89 h 196"/>
                <a:gd name="T98" fmla="*/ 7 w 344"/>
                <a:gd name="T99" fmla="*/ 74 h 196"/>
                <a:gd name="T100" fmla="*/ 0 w 344"/>
                <a:gd name="T101" fmla="*/ 63 h 196"/>
                <a:gd name="T102" fmla="*/ 5 w 344"/>
                <a:gd name="T103" fmla="*/ 54 h 196"/>
                <a:gd name="T104" fmla="*/ 9 w 344"/>
                <a:gd name="T105" fmla="*/ 51 h 196"/>
                <a:gd name="T106" fmla="*/ 9 w 344"/>
                <a:gd name="T107" fmla="*/ 51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4"/>
                <a:gd name="T163" fmla="*/ 0 h 196"/>
                <a:gd name="T164" fmla="*/ 344 w 344"/>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4" h="196">
                  <a:moveTo>
                    <a:pt x="9" y="51"/>
                  </a:moveTo>
                  <a:lnTo>
                    <a:pt x="16" y="51"/>
                  </a:lnTo>
                  <a:lnTo>
                    <a:pt x="42" y="44"/>
                  </a:lnTo>
                  <a:lnTo>
                    <a:pt x="122" y="0"/>
                  </a:lnTo>
                  <a:lnTo>
                    <a:pt x="131" y="10"/>
                  </a:lnTo>
                  <a:lnTo>
                    <a:pt x="145" y="5"/>
                  </a:lnTo>
                  <a:lnTo>
                    <a:pt x="145" y="2"/>
                  </a:lnTo>
                  <a:lnTo>
                    <a:pt x="155" y="3"/>
                  </a:lnTo>
                  <a:lnTo>
                    <a:pt x="164" y="9"/>
                  </a:lnTo>
                  <a:lnTo>
                    <a:pt x="167" y="14"/>
                  </a:lnTo>
                  <a:lnTo>
                    <a:pt x="167" y="26"/>
                  </a:lnTo>
                  <a:lnTo>
                    <a:pt x="181" y="40"/>
                  </a:lnTo>
                  <a:lnTo>
                    <a:pt x="191" y="46"/>
                  </a:lnTo>
                  <a:lnTo>
                    <a:pt x="193" y="56"/>
                  </a:lnTo>
                  <a:lnTo>
                    <a:pt x="208" y="77"/>
                  </a:lnTo>
                  <a:lnTo>
                    <a:pt x="220" y="65"/>
                  </a:lnTo>
                  <a:lnTo>
                    <a:pt x="231" y="61"/>
                  </a:lnTo>
                  <a:lnTo>
                    <a:pt x="239" y="63"/>
                  </a:lnTo>
                  <a:lnTo>
                    <a:pt x="260" y="89"/>
                  </a:lnTo>
                  <a:lnTo>
                    <a:pt x="265" y="91"/>
                  </a:lnTo>
                  <a:lnTo>
                    <a:pt x="274" y="95"/>
                  </a:lnTo>
                  <a:lnTo>
                    <a:pt x="280" y="98"/>
                  </a:lnTo>
                  <a:lnTo>
                    <a:pt x="298" y="105"/>
                  </a:lnTo>
                  <a:lnTo>
                    <a:pt x="308" y="102"/>
                  </a:lnTo>
                  <a:lnTo>
                    <a:pt x="322" y="100"/>
                  </a:lnTo>
                  <a:lnTo>
                    <a:pt x="332" y="105"/>
                  </a:lnTo>
                  <a:lnTo>
                    <a:pt x="344" y="116"/>
                  </a:lnTo>
                  <a:lnTo>
                    <a:pt x="334" y="116"/>
                  </a:lnTo>
                  <a:lnTo>
                    <a:pt x="323" y="123"/>
                  </a:lnTo>
                  <a:lnTo>
                    <a:pt x="305" y="131"/>
                  </a:lnTo>
                  <a:lnTo>
                    <a:pt x="303" y="165"/>
                  </a:lnTo>
                  <a:lnTo>
                    <a:pt x="284" y="184"/>
                  </a:lnTo>
                  <a:lnTo>
                    <a:pt x="251" y="184"/>
                  </a:lnTo>
                  <a:lnTo>
                    <a:pt x="222" y="196"/>
                  </a:lnTo>
                  <a:lnTo>
                    <a:pt x="203" y="182"/>
                  </a:lnTo>
                  <a:lnTo>
                    <a:pt x="189" y="191"/>
                  </a:lnTo>
                  <a:lnTo>
                    <a:pt x="177" y="191"/>
                  </a:lnTo>
                  <a:lnTo>
                    <a:pt x="169" y="175"/>
                  </a:lnTo>
                  <a:lnTo>
                    <a:pt x="136" y="177"/>
                  </a:lnTo>
                  <a:lnTo>
                    <a:pt x="124" y="189"/>
                  </a:lnTo>
                  <a:lnTo>
                    <a:pt x="98" y="193"/>
                  </a:lnTo>
                  <a:lnTo>
                    <a:pt x="84" y="191"/>
                  </a:lnTo>
                  <a:lnTo>
                    <a:pt x="84" y="182"/>
                  </a:lnTo>
                  <a:lnTo>
                    <a:pt x="86" y="177"/>
                  </a:lnTo>
                  <a:lnTo>
                    <a:pt x="71" y="172"/>
                  </a:lnTo>
                  <a:lnTo>
                    <a:pt x="33" y="131"/>
                  </a:lnTo>
                  <a:lnTo>
                    <a:pt x="29" y="112"/>
                  </a:lnTo>
                  <a:lnTo>
                    <a:pt x="12" y="109"/>
                  </a:lnTo>
                  <a:lnTo>
                    <a:pt x="11" y="89"/>
                  </a:lnTo>
                  <a:lnTo>
                    <a:pt x="7" y="74"/>
                  </a:lnTo>
                  <a:lnTo>
                    <a:pt x="0" y="63"/>
                  </a:lnTo>
                  <a:lnTo>
                    <a:pt x="5" y="54"/>
                  </a:lnTo>
                  <a:lnTo>
                    <a:pt x="9" y="51"/>
                  </a:lnTo>
                  <a:close/>
                </a:path>
              </a:pathLst>
            </a:custGeom>
            <a:noFill/>
            <a:ln w="11113">
              <a:solidFill>
                <a:srgbClr val="FFFFFF"/>
              </a:solidFill>
              <a:round/>
              <a:headEnd/>
              <a:tailEnd/>
            </a:ln>
          </p:spPr>
          <p:txBody>
            <a:bodyPr/>
            <a:lstStyle/>
            <a:p>
              <a:endParaRPr lang="pt-PT"/>
            </a:p>
          </p:txBody>
        </p:sp>
        <p:sp>
          <p:nvSpPr>
            <p:cNvPr id="25699" name="Freeform 68"/>
            <p:cNvSpPr>
              <a:spLocks/>
            </p:cNvSpPr>
            <p:nvPr/>
          </p:nvSpPr>
          <p:spPr bwMode="auto">
            <a:xfrm>
              <a:off x="2224" y="2074"/>
              <a:ext cx="309" cy="177"/>
            </a:xfrm>
            <a:custGeom>
              <a:avLst/>
              <a:gdLst>
                <a:gd name="T0" fmla="*/ 75 w 309"/>
                <a:gd name="T1" fmla="*/ 59 h 177"/>
                <a:gd name="T2" fmla="*/ 68 w 309"/>
                <a:gd name="T3" fmla="*/ 36 h 177"/>
                <a:gd name="T4" fmla="*/ 50 w 309"/>
                <a:gd name="T5" fmla="*/ 24 h 177"/>
                <a:gd name="T6" fmla="*/ 27 w 309"/>
                <a:gd name="T7" fmla="*/ 42 h 177"/>
                <a:gd name="T8" fmla="*/ 13 w 309"/>
                <a:gd name="T9" fmla="*/ 82 h 177"/>
                <a:gd name="T10" fmla="*/ 10 w 309"/>
                <a:gd name="T11" fmla="*/ 94 h 177"/>
                <a:gd name="T12" fmla="*/ 0 w 309"/>
                <a:gd name="T13" fmla="*/ 108 h 177"/>
                <a:gd name="T14" fmla="*/ 3 w 309"/>
                <a:gd name="T15" fmla="*/ 136 h 177"/>
                <a:gd name="T16" fmla="*/ 12 w 309"/>
                <a:gd name="T17" fmla="*/ 154 h 177"/>
                <a:gd name="T18" fmla="*/ 39 w 309"/>
                <a:gd name="T19" fmla="*/ 138 h 177"/>
                <a:gd name="T20" fmla="*/ 58 w 309"/>
                <a:gd name="T21" fmla="*/ 136 h 177"/>
                <a:gd name="T22" fmla="*/ 82 w 309"/>
                <a:gd name="T23" fmla="*/ 142 h 177"/>
                <a:gd name="T24" fmla="*/ 105 w 309"/>
                <a:gd name="T25" fmla="*/ 136 h 177"/>
                <a:gd name="T26" fmla="*/ 120 w 309"/>
                <a:gd name="T27" fmla="*/ 140 h 177"/>
                <a:gd name="T28" fmla="*/ 141 w 309"/>
                <a:gd name="T29" fmla="*/ 136 h 177"/>
                <a:gd name="T30" fmla="*/ 163 w 309"/>
                <a:gd name="T31" fmla="*/ 135 h 177"/>
                <a:gd name="T32" fmla="*/ 187 w 309"/>
                <a:gd name="T33" fmla="*/ 150 h 177"/>
                <a:gd name="T34" fmla="*/ 218 w 309"/>
                <a:gd name="T35" fmla="*/ 164 h 177"/>
                <a:gd name="T36" fmla="*/ 237 w 309"/>
                <a:gd name="T37" fmla="*/ 177 h 177"/>
                <a:gd name="T38" fmla="*/ 264 w 309"/>
                <a:gd name="T39" fmla="*/ 168 h 177"/>
                <a:gd name="T40" fmla="*/ 278 w 309"/>
                <a:gd name="T41" fmla="*/ 152 h 177"/>
                <a:gd name="T42" fmla="*/ 304 w 309"/>
                <a:gd name="T43" fmla="*/ 122 h 177"/>
                <a:gd name="T44" fmla="*/ 306 w 309"/>
                <a:gd name="T45" fmla="*/ 84 h 177"/>
                <a:gd name="T46" fmla="*/ 283 w 309"/>
                <a:gd name="T47" fmla="*/ 63 h 177"/>
                <a:gd name="T48" fmla="*/ 271 w 309"/>
                <a:gd name="T49" fmla="*/ 29 h 177"/>
                <a:gd name="T50" fmla="*/ 252 w 309"/>
                <a:gd name="T51" fmla="*/ 17 h 177"/>
                <a:gd name="T52" fmla="*/ 216 w 309"/>
                <a:gd name="T53" fmla="*/ 28 h 177"/>
                <a:gd name="T54" fmla="*/ 196 w 309"/>
                <a:gd name="T55" fmla="*/ 17 h 177"/>
                <a:gd name="T56" fmla="*/ 178 w 309"/>
                <a:gd name="T57" fmla="*/ 3 h 177"/>
                <a:gd name="T58" fmla="*/ 160 w 309"/>
                <a:gd name="T59" fmla="*/ 0 h 177"/>
                <a:gd name="T60" fmla="*/ 139 w 309"/>
                <a:gd name="T61" fmla="*/ 3 h 177"/>
                <a:gd name="T62" fmla="*/ 129 w 309"/>
                <a:gd name="T63" fmla="*/ 17 h 177"/>
                <a:gd name="T64" fmla="*/ 132 w 309"/>
                <a:gd name="T65" fmla="*/ 56 h 177"/>
                <a:gd name="T66" fmla="*/ 120 w 309"/>
                <a:gd name="T67" fmla="*/ 77 h 177"/>
                <a:gd name="T68" fmla="*/ 106 w 309"/>
                <a:gd name="T69" fmla="*/ 77 h 177"/>
                <a:gd name="T70" fmla="*/ 91 w 309"/>
                <a:gd name="T71" fmla="*/ 70 h 1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9"/>
                <a:gd name="T109" fmla="*/ 0 h 177"/>
                <a:gd name="T110" fmla="*/ 309 w 309"/>
                <a:gd name="T111" fmla="*/ 177 h 1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9" h="177">
                  <a:moveTo>
                    <a:pt x="91" y="70"/>
                  </a:moveTo>
                  <a:lnTo>
                    <a:pt x="75" y="59"/>
                  </a:lnTo>
                  <a:lnTo>
                    <a:pt x="72" y="47"/>
                  </a:lnTo>
                  <a:lnTo>
                    <a:pt x="68" y="36"/>
                  </a:lnTo>
                  <a:lnTo>
                    <a:pt x="62" y="24"/>
                  </a:lnTo>
                  <a:lnTo>
                    <a:pt x="50" y="24"/>
                  </a:lnTo>
                  <a:lnTo>
                    <a:pt x="39" y="29"/>
                  </a:lnTo>
                  <a:lnTo>
                    <a:pt x="27" y="42"/>
                  </a:lnTo>
                  <a:lnTo>
                    <a:pt x="12" y="73"/>
                  </a:lnTo>
                  <a:lnTo>
                    <a:pt x="13" y="82"/>
                  </a:lnTo>
                  <a:lnTo>
                    <a:pt x="13" y="89"/>
                  </a:lnTo>
                  <a:lnTo>
                    <a:pt x="10" y="94"/>
                  </a:lnTo>
                  <a:lnTo>
                    <a:pt x="5" y="101"/>
                  </a:lnTo>
                  <a:lnTo>
                    <a:pt x="0" y="108"/>
                  </a:lnTo>
                  <a:lnTo>
                    <a:pt x="3" y="117"/>
                  </a:lnTo>
                  <a:lnTo>
                    <a:pt x="3" y="136"/>
                  </a:lnTo>
                  <a:lnTo>
                    <a:pt x="5" y="150"/>
                  </a:lnTo>
                  <a:lnTo>
                    <a:pt x="12" y="154"/>
                  </a:lnTo>
                  <a:lnTo>
                    <a:pt x="25" y="149"/>
                  </a:lnTo>
                  <a:lnTo>
                    <a:pt x="39" y="138"/>
                  </a:lnTo>
                  <a:lnTo>
                    <a:pt x="46" y="133"/>
                  </a:lnTo>
                  <a:lnTo>
                    <a:pt x="58" y="136"/>
                  </a:lnTo>
                  <a:lnTo>
                    <a:pt x="70" y="138"/>
                  </a:lnTo>
                  <a:lnTo>
                    <a:pt x="82" y="142"/>
                  </a:lnTo>
                  <a:lnTo>
                    <a:pt x="89" y="145"/>
                  </a:lnTo>
                  <a:lnTo>
                    <a:pt x="105" y="136"/>
                  </a:lnTo>
                  <a:lnTo>
                    <a:pt x="113" y="136"/>
                  </a:lnTo>
                  <a:lnTo>
                    <a:pt x="120" y="140"/>
                  </a:lnTo>
                  <a:lnTo>
                    <a:pt x="130" y="143"/>
                  </a:lnTo>
                  <a:lnTo>
                    <a:pt x="141" y="136"/>
                  </a:lnTo>
                  <a:lnTo>
                    <a:pt x="154" y="133"/>
                  </a:lnTo>
                  <a:lnTo>
                    <a:pt x="163" y="135"/>
                  </a:lnTo>
                  <a:lnTo>
                    <a:pt x="172" y="149"/>
                  </a:lnTo>
                  <a:lnTo>
                    <a:pt x="187" y="150"/>
                  </a:lnTo>
                  <a:lnTo>
                    <a:pt x="206" y="149"/>
                  </a:lnTo>
                  <a:lnTo>
                    <a:pt x="218" y="164"/>
                  </a:lnTo>
                  <a:lnTo>
                    <a:pt x="227" y="175"/>
                  </a:lnTo>
                  <a:lnTo>
                    <a:pt x="237" y="177"/>
                  </a:lnTo>
                  <a:lnTo>
                    <a:pt x="251" y="170"/>
                  </a:lnTo>
                  <a:lnTo>
                    <a:pt x="264" y="168"/>
                  </a:lnTo>
                  <a:lnTo>
                    <a:pt x="273" y="161"/>
                  </a:lnTo>
                  <a:lnTo>
                    <a:pt x="278" y="152"/>
                  </a:lnTo>
                  <a:lnTo>
                    <a:pt x="295" y="133"/>
                  </a:lnTo>
                  <a:lnTo>
                    <a:pt x="304" y="122"/>
                  </a:lnTo>
                  <a:lnTo>
                    <a:pt x="309" y="107"/>
                  </a:lnTo>
                  <a:lnTo>
                    <a:pt x="306" y="84"/>
                  </a:lnTo>
                  <a:lnTo>
                    <a:pt x="299" y="77"/>
                  </a:lnTo>
                  <a:lnTo>
                    <a:pt x="283" y="63"/>
                  </a:lnTo>
                  <a:lnTo>
                    <a:pt x="278" y="47"/>
                  </a:lnTo>
                  <a:lnTo>
                    <a:pt x="271" y="29"/>
                  </a:lnTo>
                  <a:lnTo>
                    <a:pt x="259" y="19"/>
                  </a:lnTo>
                  <a:lnTo>
                    <a:pt x="252" y="17"/>
                  </a:lnTo>
                  <a:lnTo>
                    <a:pt x="227" y="19"/>
                  </a:lnTo>
                  <a:lnTo>
                    <a:pt x="216" y="28"/>
                  </a:lnTo>
                  <a:lnTo>
                    <a:pt x="208" y="29"/>
                  </a:lnTo>
                  <a:lnTo>
                    <a:pt x="196" y="17"/>
                  </a:lnTo>
                  <a:lnTo>
                    <a:pt x="185" y="12"/>
                  </a:lnTo>
                  <a:lnTo>
                    <a:pt x="178" y="3"/>
                  </a:lnTo>
                  <a:lnTo>
                    <a:pt x="173" y="1"/>
                  </a:lnTo>
                  <a:lnTo>
                    <a:pt x="160" y="0"/>
                  </a:lnTo>
                  <a:lnTo>
                    <a:pt x="147" y="3"/>
                  </a:lnTo>
                  <a:lnTo>
                    <a:pt x="139" y="3"/>
                  </a:lnTo>
                  <a:lnTo>
                    <a:pt x="134" y="8"/>
                  </a:lnTo>
                  <a:lnTo>
                    <a:pt x="129" y="17"/>
                  </a:lnTo>
                  <a:lnTo>
                    <a:pt x="129" y="36"/>
                  </a:lnTo>
                  <a:lnTo>
                    <a:pt x="132" y="56"/>
                  </a:lnTo>
                  <a:lnTo>
                    <a:pt x="132" y="64"/>
                  </a:lnTo>
                  <a:lnTo>
                    <a:pt x="120" y="77"/>
                  </a:lnTo>
                  <a:lnTo>
                    <a:pt x="113" y="85"/>
                  </a:lnTo>
                  <a:lnTo>
                    <a:pt x="106" y="77"/>
                  </a:lnTo>
                  <a:lnTo>
                    <a:pt x="91" y="70"/>
                  </a:lnTo>
                  <a:close/>
                </a:path>
              </a:pathLst>
            </a:custGeom>
            <a:noFill/>
            <a:ln w="11113">
              <a:solidFill>
                <a:srgbClr val="FFFFFF"/>
              </a:solidFill>
              <a:round/>
              <a:headEnd/>
              <a:tailEnd/>
            </a:ln>
          </p:spPr>
          <p:txBody>
            <a:bodyPr/>
            <a:lstStyle/>
            <a:p>
              <a:endParaRPr lang="pt-PT"/>
            </a:p>
          </p:txBody>
        </p:sp>
        <p:sp>
          <p:nvSpPr>
            <p:cNvPr id="25700" name="Freeform 69"/>
            <p:cNvSpPr>
              <a:spLocks/>
            </p:cNvSpPr>
            <p:nvPr/>
          </p:nvSpPr>
          <p:spPr bwMode="auto">
            <a:xfrm>
              <a:off x="2036" y="2731"/>
              <a:ext cx="298" cy="142"/>
            </a:xfrm>
            <a:custGeom>
              <a:avLst/>
              <a:gdLst>
                <a:gd name="T0" fmla="*/ 102 w 298"/>
                <a:gd name="T1" fmla="*/ 7 h 142"/>
                <a:gd name="T2" fmla="*/ 112 w 298"/>
                <a:gd name="T3" fmla="*/ 0 h 142"/>
                <a:gd name="T4" fmla="*/ 124 w 298"/>
                <a:gd name="T5" fmla="*/ 0 h 142"/>
                <a:gd name="T6" fmla="*/ 129 w 298"/>
                <a:gd name="T7" fmla="*/ 9 h 142"/>
                <a:gd name="T8" fmla="*/ 140 w 298"/>
                <a:gd name="T9" fmla="*/ 2 h 142"/>
                <a:gd name="T10" fmla="*/ 150 w 298"/>
                <a:gd name="T11" fmla="*/ 5 h 142"/>
                <a:gd name="T12" fmla="*/ 167 w 298"/>
                <a:gd name="T13" fmla="*/ 23 h 142"/>
                <a:gd name="T14" fmla="*/ 186 w 298"/>
                <a:gd name="T15" fmla="*/ 31 h 142"/>
                <a:gd name="T16" fmla="*/ 193 w 298"/>
                <a:gd name="T17" fmla="*/ 33 h 142"/>
                <a:gd name="T18" fmla="*/ 201 w 298"/>
                <a:gd name="T19" fmla="*/ 24 h 142"/>
                <a:gd name="T20" fmla="*/ 212 w 298"/>
                <a:gd name="T21" fmla="*/ 21 h 142"/>
                <a:gd name="T22" fmla="*/ 236 w 298"/>
                <a:gd name="T23" fmla="*/ 28 h 142"/>
                <a:gd name="T24" fmla="*/ 270 w 298"/>
                <a:gd name="T25" fmla="*/ 37 h 142"/>
                <a:gd name="T26" fmla="*/ 298 w 298"/>
                <a:gd name="T27" fmla="*/ 45 h 142"/>
                <a:gd name="T28" fmla="*/ 287 w 298"/>
                <a:gd name="T29" fmla="*/ 56 h 142"/>
                <a:gd name="T30" fmla="*/ 270 w 298"/>
                <a:gd name="T31" fmla="*/ 75 h 142"/>
                <a:gd name="T32" fmla="*/ 265 w 298"/>
                <a:gd name="T33" fmla="*/ 82 h 142"/>
                <a:gd name="T34" fmla="*/ 267 w 298"/>
                <a:gd name="T35" fmla="*/ 96 h 142"/>
                <a:gd name="T36" fmla="*/ 255 w 298"/>
                <a:gd name="T37" fmla="*/ 96 h 142"/>
                <a:gd name="T38" fmla="*/ 243 w 298"/>
                <a:gd name="T39" fmla="*/ 86 h 142"/>
                <a:gd name="T40" fmla="*/ 229 w 298"/>
                <a:gd name="T41" fmla="*/ 82 h 142"/>
                <a:gd name="T42" fmla="*/ 196 w 298"/>
                <a:gd name="T43" fmla="*/ 91 h 142"/>
                <a:gd name="T44" fmla="*/ 188 w 298"/>
                <a:gd name="T45" fmla="*/ 98 h 142"/>
                <a:gd name="T46" fmla="*/ 179 w 298"/>
                <a:gd name="T47" fmla="*/ 112 h 142"/>
                <a:gd name="T48" fmla="*/ 162 w 298"/>
                <a:gd name="T49" fmla="*/ 124 h 142"/>
                <a:gd name="T50" fmla="*/ 152 w 298"/>
                <a:gd name="T51" fmla="*/ 124 h 142"/>
                <a:gd name="T52" fmla="*/ 140 w 298"/>
                <a:gd name="T53" fmla="*/ 114 h 142"/>
                <a:gd name="T54" fmla="*/ 131 w 298"/>
                <a:gd name="T55" fmla="*/ 114 h 142"/>
                <a:gd name="T56" fmla="*/ 97 w 298"/>
                <a:gd name="T57" fmla="*/ 131 h 142"/>
                <a:gd name="T58" fmla="*/ 81 w 298"/>
                <a:gd name="T59" fmla="*/ 140 h 142"/>
                <a:gd name="T60" fmla="*/ 69 w 298"/>
                <a:gd name="T61" fmla="*/ 142 h 142"/>
                <a:gd name="T62" fmla="*/ 43 w 298"/>
                <a:gd name="T63" fmla="*/ 140 h 142"/>
                <a:gd name="T64" fmla="*/ 31 w 298"/>
                <a:gd name="T65" fmla="*/ 140 h 142"/>
                <a:gd name="T66" fmla="*/ 23 w 298"/>
                <a:gd name="T67" fmla="*/ 126 h 142"/>
                <a:gd name="T68" fmla="*/ 19 w 298"/>
                <a:gd name="T69" fmla="*/ 123 h 142"/>
                <a:gd name="T70" fmla="*/ 9 w 298"/>
                <a:gd name="T71" fmla="*/ 116 h 142"/>
                <a:gd name="T72" fmla="*/ 4 w 298"/>
                <a:gd name="T73" fmla="*/ 110 h 142"/>
                <a:gd name="T74" fmla="*/ 0 w 298"/>
                <a:gd name="T75" fmla="*/ 96 h 142"/>
                <a:gd name="T76" fmla="*/ 0 w 298"/>
                <a:gd name="T77" fmla="*/ 81 h 142"/>
                <a:gd name="T78" fmla="*/ 30 w 298"/>
                <a:gd name="T79" fmla="*/ 68 h 142"/>
                <a:gd name="T80" fmla="*/ 60 w 298"/>
                <a:gd name="T81" fmla="*/ 68 h 142"/>
                <a:gd name="T82" fmla="*/ 81 w 298"/>
                <a:gd name="T83" fmla="*/ 49 h 142"/>
                <a:gd name="T84" fmla="*/ 83 w 298"/>
                <a:gd name="T85" fmla="*/ 16 h 142"/>
                <a:gd name="T86" fmla="*/ 102 w 298"/>
                <a:gd name="T87" fmla="*/ 7 h 142"/>
                <a:gd name="T88" fmla="*/ 102 w 298"/>
                <a:gd name="T89" fmla="*/ 7 h 1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8"/>
                <a:gd name="T136" fmla="*/ 0 h 142"/>
                <a:gd name="T137" fmla="*/ 298 w 298"/>
                <a:gd name="T138" fmla="*/ 142 h 1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8" h="142">
                  <a:moveTo>
                    <a:pt x="102" y="7"/>
                  </a:moveTo>
                  <a:lnTo>
                    <a:pt x="112" y="0"/>
                  </a:lnTo>
                  <a:lnTo>
                    <a:pt x="124" y="0"/>
                  </a:lnTo>
                  <a:lnTo>
                    <a:pt x="129" y="9"/>
                  </a:lnTo>
                  <a:lnTo>
                    <a:pt x="140" y="2"/>
                  </a:lnTo>
                  <a:lnTo>
                    <a:pt x="150" y="5"/>
                  </a:lnTo>
                  <a:lnTo>
                    <a:pt x="167" y="23"/>
                  </a:lnTo>
                  <a:lnTo>
                    <a:pt x="186" y="31"/>
                  </a:lnTo>
                  <a:lnTo>
                    <a:pt x="193" y="33"/>
                  </a:lnTo>
                  <a:lnTo>
                    <a:pt x="201" y="24"/>
                  </a:lnTo>
                  <a:lnTo>
                    <a:pt x="212" y="21"/>
                  </a:lnTo>
                  <a:lnTo>
                    <a:pt x="236" y="28"/>
                  </a:lnTo>
                  <a:lnTo>
                    <a:pt x="270" y="37"/>
                  </a:lnTo>
                  <a:lnTo>
                    <a:pt x="298" y="45"/>
                  </a:lnTo>
                  <a:lnTo>
                    <a:pt x="287" y="56"/>
                  </a:lnTo>
                  <a:lnTo>
                    <a:pt x="270" y="75"/>
                  </a:lnTo>
                  <a:lnTo>
                    <a:pt x="265" y="82"/>
                  </a:lnTo>
                  <a:lnTo>
                    <a:pt x="267" y="96"/>
                  </a:lnTo>
                  <a:lnTo>
                    <a:pt x="255" y="96"/>
                  </a:lnTo>
                  <a:lnTo>
                    <a:pt x="243" y="86"/>
                  </a:lnTo>
                  <a:lnTo>
                    <a:pt x="229" y="82"/>
                  </a:lnTo>
                  <a:lnTo>
                    <a:pt x="196" y="91"/>
                  </a:lnTo>
                  <a:lnTo>
                    <a:pt x="188" y="98"/>
                  </a:lnTo>
                  <a:lnTo>
                    <a:pt x="179" y="112"/>
                  </a:lnTo>
                  <a:lnTo>
                    <a:pt x="162" y="124"/>
                  </a:lnTo>
                  <a:lnTo>
                    <a:pt x="152" y="124"/>
                  </a:lnTo>
                  <a:lnTo>
                    <a:pt x="140" y="114"/>
                  </a:lnTo>
                  <a:lnTo>
                    <a:pt x="131" y="114"/>
                  </a:lnTo>
                  <a:lnTo>
                    <a:pt x="97" y="131"/>
                  </a:lnTo>
                  <a:lnTo>
                    <a:pt x="81" y="140"/>
                  </a:lnTo>
                  <a:lnTo>
                    <a:pt x="69" y="142"/>
                  </a:lnTo>
                  <a:lnTo>
                    <a:pt x="43" y="140"/>
                  </a:lnTo>
                  <a:lnTo>
                    <a:pt x="31" y="140"/>
                  </a:lnTo>
                  <a:lnTo>
                    <a:pt x="23" y="126"/>
                  </a:lnTo>
                  <a:lnTo>
                    <a:pt x="19" y="123"/>
                  </a:lnTo>
                  <a:lnTo>
                    <a:pt x="9" y="116"/>
                  </a:lnTo>
                  <a:lnTo>
                    <a:pt x="4" y="110"/>
                  </a:lnTo>
                  <a:lnTo>
                    <a:pt x="0" y="96"/>
                  </a:lnTo>
                  <a:lnTo>
                    <a:pt x="0" y="81"/>
                  </a:lnTo>
                  <a:lnTo>
                    <a:pt x="30" y="68"/>
                  </a:lnTo>
                  <a:lnTo>
                    <a:pt x="60" y="68"/>
                  </a:lnTo>
                  <a:lnTo>
                    <a:pt x="81" y="49"/>
                  </a:lnTo>
                  <a:lnTo>
                    <a:pt x="83" y="16"/>
                  </a:lnTo>
                  <a:lnTo>
                    <a:pt x="102" y="7"/>
                  </a:lnTo>
                  <a:close/>
                </a:path>
              </a:pathLst>
            </a:custGeom>
            <a:solidFill>
              <a:srgbClr val="B6C8DD"/>
            </a:solidFill>
            <a:ln w="9525">
              <a:noFill/>
              <a:round/>
              <a:headEnd/>
              <a:tailEnd/>
            </a:ln>
          </p:spPr>
          <p:txBody>
            <a:bodyPr/>
            <a:lstStyle/>
            <a:p>
              <a:endParaRPr lang="pt-PT"/>
            </a:p>
          </p:txBody>
        </p:sp>
        <p:sp>
          <p:nvSpPr>
            <p:cNvPr id="25701" name="Freeform 70"/>
            <p:cNvSpPr>
              <a:spLocks/>
            </p:cNvSpPr>
            <p:nvPr/>
          </p:nvSpPr>
          <p:spPr bwMode="auto">
            <a:xfrm>
              <a:off x="2036" y="2731"/>
              <a:ext cx="298" cy="142"/>
            </a:xfrm>
            <a:custGeom>
              <a:avLst/>
              <a:gdLst>
                <a:gd name="T0" fmla="*/ 102 w 298"/>
                <a:gd name="T1" fmla="*/ 7 h 142"/>
                <a:gd name="T2" fmla="*/ 112 w 298"/>
                <a:gd name="T3" fmla="*/ 0 h 142"/>
                <a:gd name="T4" fmla="*/ 124 w 298"/>
                <a:gd name="T5" fmla="*/ 0 h 142"/>
                <a:gd name="T6" fmla="*/ 129 w 298"/>
                <a:gd name="T7" fmla="*/ 9 h 142"/>
                <a:gd name="T8" fmla="*/ 140 w 298"/>
                <a:gd name="T9" fmla="*/ 2 h 142"/>
                <a:gd name="T10" fmla="*/ 150 w 298"/>
                <a:gd name="T11" fmla="*/ 5 h 142"/>
                <a:gd name="T12" fmla="*/ 167 w 298"/>
                <a:gd name="T13" fmla="*/ 23 h 142"/>
                <a:gd name="T14" fmla="*/ 186 w 298"/>
                <a:gd name="T15" fmla="*/ 31 h 142"/>
                <a:gd name="T16" fmla="*/ 193 w 298"/>
                <a:gd name="T17" fmla="*/ 33 h 142"/>
                <a:gd name="T18" fmla="*/ 201 w 298"/>
                <a:gd name="T19" fmla="*/ 24 h 142"/>
                <a:gd name="T20" fmla="*/ 212 w 298"/>
                <a:gd name="T21" fmla="*/ 21 h 142"/>
                <a:gd name="T22" fmla="*/ 236 w 298"/>
                <a:gd name="T23" fmla="*/ 28 h 142"/>
                <a:gd name="T24" fmla="*/ 270 w 298"/>
                <a:gd name="T25" fmla="*/ 37 h 142"/>
                <a:gd name="T26" fmla="*/ 298 w 298"/>
                <a:gd name="T27" fmla="*/ 45 h 142"/>
                <a:gd name="T28" fmla="*/ 287 w 298"/>
                <a:gd name="T29" fmla="*/ 56 h 142"/>
                <a:gd name="T30" fmla="*/ 270 w 298"/>
                <a:gd name="T31" fmla="*/ 75 h 142"/>
                <a:gd name="T32" fmla="*/ 265 w 298"/>
                <a:gd name="T33" fmla="*/ 82 h 142"/>
                <a:gd name="T34" fmla="*/ 267 w 298"/>
                <a:gd name="T35" fmla="*/ 96 h 142"/>
                <a:gd name="T36" fmla="*/ 255 w 298"/>
                <a:gd name="T37" fmla="*/ 96 h 142"/>
                <a:gd name="T38" fmla="*/ 243 w 298"/>
                <a:gd name="T39" fmla="*/ 86 h 142"/>
                <a:gd name="T40" fmla="*/ 229 w 298"/>
                <a:gd name="T41" fmla="*/ 82 h 142"/>
                <a:gd name="T42" fmla="*/ 196 w 298"/>
                <a:gd name="T43" fmla="*/ 91 h 142"/>
                <a:gd name="T44" fmla="*/ 188 w 298"/>
                <a:gd name="T45" fmla="*/ 98 h 142"/>
                <a:gd name="T46" fmla="*/ 179 w 298"/>
                <a:gd name="T47" fmla="*/ 112 h 142"/>
                <a:gd name="T48" fmla="*/ 162 w 298"/>
                <a:gd name="T49" fmla="*/ 124 h 142"/>
                <a:gd name="T50" fmla="*/ 152 w 298"/>
                <a:gd name="T51" fmla="*/ 124 h 142"/>
                <a:gd name="T52" fmla="*/ 140 w 298"/>
                <a:gd name="T53" fmla="*/ 114 h 142"/>
                <a:gd name="T54" fmla="*/ 131 w 298"/>
                <a:gd name="T55" fmla="*/ 114 h 142"/>
                <a:gd name="T56" fmla="*/ 97 w 298"/>
                <a:gd name="T57" fmla="*/ 131 h 142"/>
                <a:gd name="T58" fmla="*/ 81 w 298"/>
                <a:gd name="T59" fmla="*/ 140 h 142"/>
                <a:gd name="T60" fmla="*/ 69 w 298"/>
                <a:gd name="T61" fmla="*/ 142 h 142"/>
                <a:gd name="T62" fmla="*/ 43 w 298"/>
                <a:gd name="T63" fmla="*/ 140 h 142"/>
                <a:gd name="T64" fmla="*/ 31 w 298"/>
                <a:gd name="T65" fmla="*/ 140 h 142"/>
                <a:gd name="T66" fmla="*/ 23 w 298"/>
                <a:gd name="T67" fmla="*/ 126 h 142"/>
                <a:gd name="T68" fmla="*/ 19 w 298"/>
                <a:gd name="T69" fmla="*/ 123 h 142"/>
                <a:gd name="T70" fmla="*/ 9 w 298"/>
                <a:gd name="T71" fmla="*/ 116 h 142"/>
                <a:gd name="T72" fmla="*/ 4 w 298"/>
                <a:gd name="T73" fmla="*/ 110 h 142"/>
                <a:gd name="T74" fmla="*/ 0 w 298"/>
                <a:gd name="T75" fmla="*/ 96 h 142"/>
                <a:gd name="T76" fmla="*/ 0 w 298"/>
                <a:gd name="T77" fmla="*/ 81 h 142"/>
                <a:gd name="T78" fmla="*/ 30 w 298"/>
                <a:gd name="T79" fmla="*/ 68 h 142"/>
                <a:gd name="T80" fmla="*/ 60 w 298"/>
                <a:gd name="T81" fmla="*/ 68 h 142"/>
                <a:gd name="T82" fmla="*/ 81 w 298"/>
                <a:gd name="T83" fmla="*/ 49 h 142"/>
                <a:gd name="T84" fmla="*/ 83 w 298"/>
                <a:gd name="T85" fmla="*/ 16 h 142"/>
                <a:gd name="T86" fmla="*/ 102 w 298"/>
                <a:gd name="T87" fmla="*/ 7 h 142"/>
                <a:gd name="T88" fmla="*/ 102 w 298"/>
                <a:gd name="T89" fmla="*/ 7 h 1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8"/>
                <a:gd name="T136" fmla="*/ 0 h 142"/>
                <a:gd name="T137" fmla="*/ 298 w 298"/>
                <a:gd name="T138" fmla="*/ 142 h 1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8" h="142">
                  <a:moveTo>
                    <a:pt x="102" y="7"/>
                  </a:moveTo>
                  <a:lnTo>
                    <a:pt x="112" y="0"/>
                  </a:lnTo>
                  <a:lnTo>
                    <a:pt x="124" y="0"/>
                  </a:lnTo>
                  <a:lnTo>
                    <a:pt x="129" y="9"/>
                  </a:lnTo>
                  <a:lnTo>
                    <a:pt x="140" y="2"/>
                  </a:lnTo>
                  <a:lnTo>
                    <a:pt x="150" y="5"/>
                  </a:lnTo>
                  <a:lnTo>
                    <a:pt x="167" y="23"/>
                  </a:lnTo>
                  <a:lnTo>
                    <a:pt x="186" y="31"/>
                  </a:lnTo>
                  <a:lnTo>
                    <a:pt x="193" y="33"/>
                  </a:lnTo>
                  <a:lnTo>
                    <a:pt x="201" y="24"/>
                  </a:lnTo>
                  <a:lnTo>
                    <a:pt x="212" y="21"/>
                  </a:lnTo>
                  <a:lnTo>
                    <a:pt x="236" y="28"/>
                  </a:lnTo>
                  <a:lnTo>
                    <a:pt x="270" y="37"/>
                  </a:lnTo>
                  <a:lnTo>
                    <a:pt x="298" y="45"/>
                  </a:lnTo>
                  <a:lnTo>
                    <a:pt x="287" y="56"/>
                  </a:lnTo>
                  <a:lnTo>
                    <a:pt x="270" y="75"/>
                  </a:lnTo>
                  <a:lnTo>
                    <a:pt x="265" y="82"/>
                  </a:lnTo>
                  <a:lnTo>
                    <a:pt x="267" y="96"/>
                  </a:lnTo>
                  <a:lnTo>
                    <a:pt x="255" y="96"/>
                  </a:lnTo>
                  <a:lnTo>
                    <a:pt x="243" y="86"/>
                  </a:lnTo>
                  <a:lnTo>
                    <a:pt x="229" y="82"/>
                  </a:lnTo>
                  <a:lnTo>
                    <a:pt x="196" y="91"/>
                  </a:lnTo>
                  <a:lnTo>
                    <a:pt x="188" y="98"/>
                  </a:lnTo>
                  <a:lnTo>
                    <a:pt x="179" y="112"/>
                  </a:lnTo>
                  <a:lnTo>
                    <a:pt x="162" y="124"/>
                  </a:lnTo>
                  <a:lnTo>
                    <a:pt x="152" y="124"/>
                  </a:lnTo>
                  <a:lnTo>
                    <a:pt x="140" y="114"/>
                  </a:lnTo>
                  <a:lnTo>
                    <a:pt x="131" y="114"/>
                  </a:lnTo>
                  <a:lnTo>
                    <a:pt x="97" y="131"/>
                  </a:lnTo>
                  <a:lnTo>
                    <a:pt x="81" y="140"/>
                  </a:lnTo>
                  <a:lnTo>
                    <a:pt x="69" y="142"/>
                  </a:lnTo>
                  <a:lnTo>
                    <a:pt x="43" y="140"/>
                  </a:lnTo>
                  <a:lnTo>
                    <a:pt x="31" y="140"/>
                  </a:lnTo>
                  <a:lnTo>
                    <a:pt x="23" y="126"/>
                  </a:lnTo>
                  <a:lnTo>
                    <a:pt x="19" y="123"/>
                  </a:lnTo>
                  <a:lnTo>
                    <a:pt x="9" y="116"/>
                  </a:lnTo>
                  <a:lnTo>
                    <a:pt x="4" y="110"/>
                  </a:lnTo>
                  <a:lnTo>
                    <a:pt x="0" y="96"/>
                  </a:lnTo>
                  <a:lnTo>
                    <a:pt x="0" y="81"/>
                  </a:lnTo>
                  <a:lnTo>
                    <a:pt x="30" y="68"/>
                  </a:lnTo>
                  <a:lnTo>
                    <a:pt x="60" y="68"/>
                  </a:lnTo>
                  <a:lnTo>
                    <a:pt x="81" y="49"/>
                  </a:lnTo>
                  <a:lnTo>
                    <a:pt x="83" y="16"/>
                  </a:lnTo>
                  <a:lnTo>
                    <a:pt x="102" y="7"/>
                  </a:lnTo>
                  <a:close/>
                </a:path>
              </a:pathLst>
            </a:custGeom>
            <a:noFill/>
            <a:ln w="11113">
              <a:solidFill>
                <a:srgbClr val="FFFFFF"/>
              </a:solidFill>
              <a:round/>
              <a:headEnd/>
              <a:tailEnd/>
            </a:ln>
          </p:spPr>
          <p:txBody>
            <a:bodyPr/>
            <a:lstStyle/>
            <a:p>
              <a:endParaRPr lang="pt-PT"/>
            </a:p>
          </p:txBody>
        </p:sp>
        <p:sp>
          <p:nvSpPr>
            <p:cNvPr id="25702" name="Freeform 71"/>
            <p:cNvSpPr>
              <a:spLocks/>
            </p:cNvSpPr>
            <p:nvPr/>
          </p:nvSpPr>
          <p:spPr bwMode="auto">
            <a:xfrm>
              <a:off x="506" y="3013"/>
              <a:ext cx="258" cy="391"/>
            </a:xfrm>
            <a:custGeom>
              <a:avLst/>
              <a:gdLst>
                <a:gd name="T0" fmla="*/ 150 w 258"/>
                <a:gd name="T1" fmla="*/ 0 h 391"/>
                <a:gd name="T2" fmla="*/ 164 w 258"/>
                <a:gd name="T3" fmla="*/ 33 h 391"/>
                <a:gd name="T4" fmla="*/ 177 w 258"/>
                <a:gd name="T5" fmla="*/ 35 h 391"/>
                <a:gd name="T6" fmla="*/ 215 w 258"/>
                <a:gd name="T7" fmla="*/ 42 h 391"/>
                <a:gd name="T8" fmla="*/ 236 w 258"/>
                <a:gd name="T9" fmla="*/ 51 h 391"/>
                <a:gd name="T10" fmla="*/ 251 w 258"/>
                <a:gd name="T11" fmla="*/ 81 h 391"/>
                <a:gd name="T12" fmla="*/ 255 w 258"/>
                <a:gd name="T13" fmla="*/ 93 h 391"/>
                <a:gd name="T14" fmla="*/ 208 w 258"/>
                <a:gd name="T15" fmla="*/ 114 h 391"/>
                <a:gd name="T16" fmla="*/ 196 w 258"/>
                <a:gd name="T17" fmla="*/ 151 h 391"/>
                <a:gd name="T18" fmla="*/ 183 w 258"/>
                <a:gd name="T19" fmla="*/ 184 h 391"/>
                <a:gd name="T20" fmla="*/ 172 w 258"/>
                <a:gd name="T21" fmla="*/ 210 h 391"/>
                <a:gd name="T22" fmla="*/ 152 w 258"/>
                <a:gd name="T23" fmla="*/ 205 h 391"/>
                <a:gd name="T24" fmla="*/ 148 w 258"/>
                <a:gd name="T25" fmla="*/ 231 h 391"/>
                <a:gd name="T26" fmla="*/ 150 w 258"/>
                <a:gd name="T27" fmla="*/ 258 h 391"/>
                <a:gd name="T28" fmla="*/ 131 w 258"/>
                <a:gd name="T29" fmla="*/ 282 h 391"/>
                <a:gd name="T30" fmla="*/ 128 w 258"/>
                <a:gd name="T31" fmla="*/ 317 h 391"/>
                <a:gd name="T32" fmla="*/ 131 w 258"/>
                <a:gd name="T33" fmla="*/ 338 h 391"/>
                <a:gd name="T34" fmla="*/ 98 w 258"/>
                <a:gd name="T35" fmla="*/ 358 h 391"/>
                <a:gd name="T36" fmla="*/ 97 w 258"/>
                <a:gd name="T37" fmla="*/ 387 h 391"/>
                <a:gd name="T38" fmla="*/ 50 w 258"/>
                <a:gd name="T39" fmla="*/ 391 h 391"/>
                <a:gd name="T40" fmla="*/ 16 w 258"/>
                <a:gd name="T41" fmla="*/ 365 h 391"/>
                <a:gd name="T42" fmla="*/ 0 w 258"/>
                <a:gd name="T43" fmla="*/ 354 h 391"/>
                <a:gd name="T44" fmla="*/ 19 w 258"/>
                <a:gd name="T45" fmla="*/ 324 h 391"/>
                <a:gd name="T46" fmla="*/ 40 w 258"/>
                <a:gd name="T47" fmla="*/ 282 h 391"/>
                <a:gd name="T48" fmla="*/ 37 w 258"/>
                <a:gd name="T49" fmla="*/ 258 h 391"/>
                <a:gd name="T50" fmla="*/ 25 w 258"/>
                <a:gd name="T51" fmla="*/ 244 h 391"/>
                <a:gd name="T52" fmla="*/ 43 w 258"/>
                <a:gd name="T53" fmla="*/ 226 h 391"/>
                <a:gd name="T54" fmla="*/ 19 w 258"/>
                <a:gd name="T55" fmla="*/ 231 h 391"/>
                <a:gd name="T56" fmla="*/ 25 w 258"/>
                <a:gd name="T57" fmla="*/ 203 h 391"/>
                <a:gd name="T58" fmla="*/ 35 w 258"/>
                <a:gd name="T59" fmla="*/ 181 h 391"/>
                <a:gd name="T60" fmla="*/ 43 w 258"/>
                <a:gd name="T61" fmla="*/ 168 h 391"/>
                <a:gd name="T62" fmla="*/ 69 w 258"/>
                <a:gd name="T63" fmla="*/ 151 h 391"/>
                <a:gd name="T64" fmla="*/ 104 w 258"/>
                <a:gd name="T65" fmla="*/ 104 h 391"/>
                <a:gd name="T66" fmla="*/ 116 w 258"/>
                <a:gd name="T67" fmla="*/ 70 h 391"/>
                <a:gd name="T68" fmla="*/ 124 w 258"/>
                <a:gd name="T69" fmla="*/ 35 h 391"/>
                <a:gd name="T70" fmla="*/ 131 w 258"/>
                <a:gd name="T71" fmla="*/ 5 h 3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8"/>
                <a:gd name="T109" fmla="*/ 0 h 391"/>
                <a:gd name="T110" fmla="*/ 258 w 258"/>
                <a:gd name="T111" fmla="*/ 391 h 3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8" h="391">
                  <a:moveTo>
                    <a:pt x="131" y="5"/>
                  </a:moveTo>
                  <a:lnTo>
                    <a:pt x="150" y="0"/>
                  </a:lnTo>
                  <a:lnTo>
                    <a:pt x="162" y="16"/>
                  </a:lnTo>
                  <a:lnTo>
                    <a:pt x="164" y="33"/>
                  </a:lnTo>
                  <a:lnTo>
                    <a:pt x="169" y="37"/>
                  </a:lnTo>
                  <a:lnTo>
                    <a:pt x="177" y="35"/>
                  </a:lnTo>
                  <a:lnTo>
                    <a:pt x="208" y="47"/>
                  </a:lnTo>
                  <a:lnTo>
                    <a:pt x="215" y="42"/>
                  </a:lnTo>
                  <a:lnTo>
                    <a:pt x="227" y="40"/>
                  </a:lnTo>
                  <a:lnTo>
                    <a:pt x="236" y="51"/>
                  </a:lnTo>
                  <a:lnTo>
                    <a:pt x="243" y="68"/>
                  </a:lnTo>
                  <a:lnTo>
                    <a:pt x="251" y="81"/>
                  </a:lnTo>
                  <a:lnTo>
                    <a:pt x="258" y="88"/>
                  </a:lnTo>
                  <a:lnTo>
                    <a:pt x="255" y="93"/>
                  </a:lnTo>
                  <a:lnTo>
                    <a:pt x="234" y="100"/>
                  </a:lnTo>
                  <a:lnTo>
                    <a:pt x="208" y="114"/>
                  </a:lnTo>
                  <a:lnTo>
                    <a:pt x="210" y="139"/>
                  </a:lnTo>
                  <a:lnTo>
                    <a:pt x="196" y="151"/>
                  </a:lnTo>
                  <a:lnTo>
                    <a:pt x="184" y="161"/>
                  </a:lnTo>
                  <a:lnTo>
                    <a:pt x="183" y="184"/>
                  </a:lnTo>
                  <a:lnTo>
                    <a:pt x="183" y="200"/>
                  </a:lnTo>
                  <a:lnTo>
                    <a:pt x="172" y="210"/>
                  </a:lnTo>
                  <a:lnTo>
                    <a:pt x="165" y="200"/>
                  </a:lnTo>
                  <a:lnTo>
                    <a:pt x="152" y="205"/>
                  </a:lnTo>
                  <a:lnTo>
                    <a:pt x="150" y="212"/>
                  </a:lnTo>
                  <a:lnTo>
                    <a:pt x="148" y="231"/>
                  </a:lnTo>
                  <a:lnTo>
                    <a:pt x="153" y="238"/>
                  </a:lnTo>
                  <a:lnTo>
                    <a:pt x="150" y="258"/>
                  </a:lnTo>
                  <a:lnTo>
                    <a:pt x="141" y="267"/>
                  </a:lnTo>
                  <a:lnTo>
                    <a:pt x="131" y="282"/>
                  </a:lnTo>
                  <a:lnTo>
                    <a:pt x="126" y="295"/>
                  </a:lnTo>
                  <a:lnTo>
                    <a:pt x="128" y="317"/>
                  </a:lnTo>
                  <a:lnTo>
                    <a:pt x="138" y="331"/>
                  </a:lnTo>
                  <a:lnTo>
                    <a:pt x="131" y="338"/>
                  </a:lnTo>
                  <a:lnTo>
                    <a:pt x="107" y="347"/>
                  </a:lnTo>
                  <a:lnTo>
                    <a:pt x="98" y="358"/>
                  </a:lnTo>
                  <a:lnTo>
                    <a:pt x="97" y="368"/>
                  </a:lnTo>
                  <a:lnTo>
                    <a:pt x="97" y="387"/>
                  </a:lnTo>
                  <a:lnTo>
                    <a:pt x="69" y="387"/>
                  </a:lnTo>
                  <a:lnTo>
                    <a:pt x="50" y="391"/>
                  </a:lnTo>
                  <a:lnTo>
                    <a:pt x="28" y="365"/>
                  </a:lnTo>
                  <a:lnTo>
                    <a:pt x="16" y="365"/>
                  </a:lnTo>
                  <a:lnTo>
                    <a:pt x="6" y="365"/>
                  </a:lnTo>
                  <a:lnTo>
                    <a:pt x="0" y="354"/>
                  </a:lnTo>
                  <a:lnTo>
                    <a:pt x="6" y="345"/>
                  </a:lnTo>
                  <a:lnTo>
                    <a:pt x="19" y="324"/>
                  </a:lnTo>
                  <a:lnTo>
                    <a:pt x="25" y="305"/>
                  </a:lnTo>
                  <a:lnTo>
                    <a:pt x="40" y="282"/>
                  </a:lnTo>
                  <a:lnTo>
                    <a:pt x="43" y="268"/>
                  </a:lnTo>
                  <a:lnTo>
                    <a:pt x="37" y="258"/>
                  </a:lnTo>
                  <a:lnTo>
                    <a:pt x="28" y="249"/>
                  </a:lnTo>
                  <a:lnTo>
                    <a:pt x="25" y="244"/>
                  </a:lnTo>
                  <a:lnTo>
                    <a:pt x="37" y="240"/>
                  </a:lnTo>
                  <a:lnTo>
                    <a:pt x="43" y="226"/>
                  </a:lnTo>
                  <a:lnTo>
                    <a:pt x="31" y="223"/>
                  </a:lnTo>
                  <a:lnTo>
                    <a:pt x="19" y="231"/>
                  </a:lnTo>
                  <a:lnTo>
                    <a:pt x="19" y="214"/>
                  </a:lnTo>
                  <a:lnTo>
                    <a:pt x="25" y="203"/>
                  </a:lnTo>
                  <a:lnTo>
                    <a:pt x="31" y="195"/>
                  </a:lnTo>
                  <a:lnTo>
                    <a:pt x="35" y="181"/>
                  </a:lnTo>
                  <a:lnTo>
                    <a:pt x="37" y="170"/>
                  </a:lnTo>
                  <a:lnTo>
                    <a:pt x="43" y="168"/>
                  </a:lnTo>
                  <a:lnTo>
                    <a:pt x="54" y="174"/>
                  </a:lnTo>
                  <a:lnTo>
                    <a:pt x="69" y="151"/>
                  </a:lnTo>
                  <a:lnTo>
                    <a:pt x="78" y="135"/>
                  </a:lnTo>
                  <a:lnTo>
                    <a:pt x="104" y="104"/>
                  </a:lnTo>
                  <a:lnTo>
                    <a:pt x="104" y="91"/>
                  </a:lnTo>
                  <a:lnTo>
                    <a:pt x="116" y="70"/>
                  </a:lnTo>
                  <a:lnTo>
                    <a:pt x="119" y="47"/>
                  </a:lnTo>
                  <a:lnTo>
                    <a:pt x="124" y="35"/>
                  </a:lnTo>
                  <a:lnTo>
                    <a:pt x="131" y="5"/>
                  </a:lnTo>
                  <a:close/>
                </a:path>
              </a:pathLst>
            </a:custGeom>
            <a:solidFill>
              <a:srgbClr val="B6C8DD"/>
            </a:solidFill>
            <a:ln w="9525">
              <a:noFill/>
              <a:round/>
              <a:headEnd/>
              <a:tailEnd/>
            </a:ln>
          </p:spPr>
          <p:txBody>
            <a:bodyPr/>
            <a:lstStyle/>
            <a:p>
              <a:endParaRPr lang="pt-PT"/>
            </a:p>
          </p:txBody>
        </p:sp>
        <p:sp>
          <p:nvSpPr>
            <p:cNvPr id="25703" name="Freeform 72"/>
            <p:cNvSpPr>
              <a:spLocks/>
            </p:cNvSpPr>
            <p:nvPr/>
          </p:nvSpPr>
          <p:spPr bwMode="auto">
            <a:xfrm>
              <a:off x="506" y="3013"/>
              <a:ext cx="258" cy="391"/>
            </a:xfrm>
            <a:custGeom>
              <a:avLst/>
              <a:gdLst>
                <a:gd name="T0" fmla="*/ 150 w 258"/>
                <a:gd name="T1" fmla="*/ 0 h 391"/>
                <a:gd name="T2" fmla="*/ 164 w 258"/>
                <a:gd name="T3" fmla="*/ 33 h 391"/>
                <a:gd name="T4" fmla="*/ 177 w 258"/>
                <a:gd name="T5" fmla="*/ 35 h 391"/>
                <a:gd name="T6" fmla="*/ 215 w 258"/>
                <a:gd name="T7" fmla="*/ 42 h 391"/>
                <a:gd name="T8" fmla="*/ 236 w 258"/>
                <a:gd name="T9" fmla="*/ 51 h 391"/>
                <a:gd name="T10" fmla="*/ 251 w 258"/>
                <a:gd name="T11" fmla="*/ 81 h 391"/>
                <a:gd name="T12" fmla="*/ 255 w 258"/>
                <a:gd name="T13" fmla="*/ 93 h 391"/>
                <a:gd name="T14" fmla="*/ 208 w 258"/>
                <a:gd name="T15" fmla="*/ 114 h 391"/>
                <a:gd name="T16" fmla="*/ 196 w 258"/>
                <a:gd name="T17" fmla="*/ 151 h 391"/>
                <a:gd name="T18" fmla="*/ 183 w 258"/>
                <a:gd name="T19" fmla="*/ 184 h 391"/>
                <a:gd name="T20" fmla="*/ 172 w 258"/>
                <a:gd name="T21" fmla="*/ 210 h 391"/>
                <a:gd name="T22" fmla="*/ 152 w 258"/>
                <a:gd name="T23" fmla="*/ 205 h 391"/>
                <a:gd name="T24" fmla="*/ 148 w 258"/>
                <a:gd name="T25" fmla="*/ 231 h 391"/>
                <a:gd name="T26" fmla="*/ 150 w 258"/>
                <a:gd name="T27" fmla="*/ 258 h 391"/>
                <a:gd name="T28" fmla="*/ 131 w 258"/>
                <a:gd name="T29" fmla="*/ 282 h 391"/>
                <a:gd name="T30" fmla="*/ 128 w 258"/>
                <a:gd name="T31" fmla="*/ 317 h 391"/>
                <a:gd name="T32" fmla="*/ 131 w 258"/>
                <a:gd name="T33" fmla="*/ 338 h 391"/>
                <a:gd name="T34" fmla="*/ 98 w 258"/>
                <a:gd name="T35" fmla="*/ 358 h 391"/>
                <a:gd name="T36" fmla="*/ 97 w 258"/>
                <a:gd name="T37" fmla="*/ 387 h 391"/>
                <a:gd name="T38" fmla="*/ 50 w 258"/>
                <a:gd name="T39" fmla="*/ 391 h 391"/>
                <a:gd name="T40" fmla="*/ 16 w 258"/>
                <a:gd name="T41" fmla="*/ 365 h 391"/>
                <a:gd name="T42" fmla="*/ 0 w 258"/>
                <a:gd name="T43" fmla="*/ 354 h 391"/>
                <a:gd name="T44" fmla="*/ 19 w 258"/>
                <a:gd name="T45" fmla="*/ 324 h 391"/>
                <a:gd name="T46" fmla="*/ 40 w 258"/>
                <a:gd name="T47" fmla="*/ 282 h 391"/>
                <a:gd name="T48" fmla="*/ 37 w 258"/>
                <a:gd name="T49" fmla="*/ 258 h 391"/>
                <a:gd name="T50" fmla="*/ 25 w 258"/>
                <a:gd name="T51" fmla="*/ 244 h 391"/>
                <a:gd name="T52" fmla="*/ 43 w 258"/>
                <a:gd name="T53" fmla="*/ 226 h 391"/>
                <a:gd name="T54" fmla="*/ 19 w 258"/>
                <a:gd name="T55" fmla="*/ 231 h 391"/>
                <a:gd name="T56" fmla="*/ 25 w 258"/>
                <a:gd name="T57" fmla="*/ 203 h 391"/>
                <a:gd name="T58" fmla="*/ 35 w 258"/>
                <a:gd name="T59" fmla="*/ 181 h 391"/>
                <a:gd name="T60" fmla="*/ 43 w 258"/>
                <a:gd name="T61" fmla="*/ 168 h 391"/>
                <a:gd name="T62" fmla="*/ 69 w 258"/>
                <a:gd name="T63" fmla="*/ 151 h 391"/>
                <a:gd name="T64" fmla="*/ 104 w 258"/>
                <a:gd name="T65" fmla="*/ 104 h 391"/>
                <a:gd name="T66" fmla="*/ 116 w 258"/>
                <a:gd name="T67" fmla="*/ 70 h 391"/>
                <a:gd name="T68" fmla="*/ 124 w 258"/>
                <a:gd name="T69" fmla="*/ 35 h 391"/>
                <a:gd name="T70" fmla="*/ 131 w 258"/>
                <a:gd name="T71" fmla="*/ 5 h 3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8"/>
                <a:gd name="T109" fmla="*/ 0 h 391"/>
                <a:gd name="T110" fmla="*/ 258 w 258"/>
                <a:gd name="T111" fmla="*/ 391 h 3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8" h="391">
                  <a:moveTo>
                    <a:pt x="131" y="5"/>
                  </a:moveTo>
                  <a:lnTo>
                    <a:pt x="150" y="0"/>
                  </a:lnTo>
                  <a:lnTo>
                    <a:pt x="162" y="16"/>
                  </a:lnTo>
                  <a:lnTo>
                    <a:pt x="164" y="33"/>
                  </a:lnTo>
                  <a:lnTo>
                    <a:pt x="169" y="37"/>
                  </a:lnTo>
                  <a:lnTo>
                    <a:pt x="177" y="35"/>
                  </a:lnTo>
                  <a:lnTo>
                    <a:pt x="208" y="47"/>
                  </a:lnTo>
                  <a:lnTo>
                    <a:pt x="215" y="42"/>
                  </a:lnTo>
                  <a:lnTo>
                    <a:pt x="227" y="40"/>
                  </a:lnTo>
                  <a:lnTo>
                    <a:pt x="236" y="51"/>
                  </a:lnTo>
                  <a:lnTo>
                    <a:pt x="243" y="68"/>
                  </a:lnTo>
                  <a:lnTo>
                    <a:pt x="251" y="81"/>
                  </a:lnTo>
                  <a:lnTo>
                    <a:pt x="258" y="88"/>
                  </a:lnTo>
                  <a:lnTo>
                    <a:pt x="255" y="93"/>
                  </a:lnTo>
                  <a:lnTo>
                    <a:pt x="234" y="100"/>
                  </a:lnTo>
                  <a:lnTo>
                    <a:pt x="208" y="114"/>
                  </a:lnTo>
                  <a:lnTo>
                    <a:pt x="210" y="139"/>
                  </a:lnTo>
                  <a:lnTo>
                    <a:pt x="196" y="151"/>
                  </a:lnTo>
                  <a:lnTo>
                    <a:pt x="184" y="161"/>
                  </a:lnTo>
                  <a:lnTo>
                    <a:pt x="183" y="184"/>
                  </a:lnTo>
                  <a:lnTo>
                    <a:pt x="183" y="200"/>
                  </a:lnTo>
                  <a:lnTo>
                    <a:pt x="172" y="210"/>
                  </a:lnTo>
                  <a:lnTo>
                    <a:pt x="165" y="200"/>
                  </a:lnTo>
                  <a:lnTo>
                    <a:pt x="152" y="205"/>
                  </a:lnTo>
                  <a:lnTo>
                    <a:pt x="150" y="212"/>
                  </a:lnTo>
                  <a:lnTo>
                    <a:pt x="148" y="231"/>
                  </a:lnTo>
                  <a:lnTo>
                    <a:pt x="153" y="238"/>
                  </a:lnTo>
                  <a:lnTo>
                    <a:pt x="150" y="258"/>
                  </a:lnTo>
                  <a:lnTo>
                    <a:pt x="141" y="267"/>
                  </a:lnTo>
                  <a:lnTo>
                    <a:pt x="131" y="282"/>
                  </a:lnTo>
                  <a:lnTo>
                    <a:pt x="126" y="295"/>
                  </a:lnTo>
                  <a:lnTo>
                    <a:pt x="128" y="317"/>
                  </a:lnTo>
                  <a:lnTo>
                    <a:pt x="138" y="331"/>
                  </a:lnTo>
                  <a:lnTo>
                    <a:pt x="131" y="338"/>
                  </a:lnTo>
                  <a:lnTo>
                    <a:pt x="107" y="347"/>
                  </a:lnTo>
                  <a:lnTo>
                    <a:pt x="98" y="358"/>
                  </a:lnTo>
                  <a:lnTo>
                    <a:pt x="97" y="368"/>
                  </a:lnTo>
                  <a:lnTo>
                    <a:pt x="97" y="387"/>
                  </a:lnTo>
                  <a:lnTo>
                    <a:pt x="69" y="387"/>
                  </a:lnTo>
                  <a:lnTo>
                    <a:pt x="50" y="391"/>
                  </a:lnTo>
                  <a:lnTo>
                    <a:pt x="28" y="365"/>
                  </a:lnTo>
                  <a:lnTo>
                    <a:pt x="16" y="365"/>
                  </a:lnTo>
                  <a:lnTo>
                    <a:pt x="6" y="365"/>
                  </a:lnTo>
                  <a:lnTo>
                    <a:pt x="0" y="354"/>
                  </a:lnTo>
                  <a:lnTo>
                    <a:pt x="6" y="345"/>
                  </a:lnTo>
                  <a:lnTo>
                    <a:pt x="19" y="324"/>
                  </a:lnTo>
                  <a:lnTo>
                    <a:pt x="25" y="305"/>
                  </a:lnTo>
                  <a:lnTo>
                    <a:pt x="40" y="282"/>
                  </a:lnTo>
                  <a:lnTo>
                    <a:pt x="43" y="268"/>
                  </a:lnTo>
                  <a:lnTo>
                    <a:pt x="37" y="258"/>
                  </a:lnTo>
                  <a:lnTo>
                    <a:pt x="28" y="249"/>
                  </a:lnTo>
                  <a:lnTo>
                    <a:pt x="25" y="244"/>
                  </a:lnTo>
                  <a:lnTo>
                    <a:pt x="37" y="240"/>
                  </a:lnTo>
                  <a:lnTo>
                    <a:pt x="43" y="226"/>
                  </a:lnTo>
                  <a:lnTo>
                    <a:pt x="31" y="223"/>
                  </a:lnTo>
                  <a:lnTo>
                    <a:pt x="19" y="231"/>
                  </a:lnTo>
                  <a:lnTo>
                    <a:pt x="19" y="214"/>
                  </a:lnTo>
                  <a:lnTo>
                    <a:pt x="25" y="203"/>
                  </a:lnTo>
                  <a:lnTo>
                    <a:pt x="31" y="195"/>
                  </a:lnTo>
                  <a:lnTo>
                    <a:pt x="35" y="181"/>
                  </a:lnTo>
                  <a:lnTo>
                    <a:pt x="37" y="170"/>
                  </a:lnTo>
                  <a:lnTo>
                    <a:pt x="43" y="168"/>
                  </a:lnTo>
                  <a:lnTo>
                    <a:pt x="54" y="174"/>
                  </a:lnTo>
                  <a:lnTo>
                    <a:pt x="69" y="151"/>
                  </a:lnTo>
                  <a:lnTo>
                    <a:pt x="78" y="135"/>
                  </a:lnTo>
                  <a:lnTo>
                    <a:pt x="104" y="104"/>
                  </a:lnTo>
                  <a:lnTo>
                    <a:pt x="104" y="91"/>
                  </a:lnTo>
                  <a:lnTo>
                    <a:pt x="116" y="70"/>
                  </a:lnTo>
                  <a:lnTo>
                    <a:pt x="119" y="47"/>
                  </a:lnTo>
                  <a:lnTo>
                    <a:pt x="124" y="35"/>
                  </a:lnTo>
                  <a:lnTo>
                    <a:pt x="131" y="5"/>
                  </a:lnTo>
                  <a:close/>
                </a:path>
              </a:pathLst>
            </a:custGeom>
            <a:noFill/>
            <a:ln w="11113">
              <a:solidFill>
                <a:srgbClr val="FFFFFF"/>
              </a:solidFill>
              <a:round/>
              <a:headEnd/>
              <a:tailEnd/>
            </a:ln>
          </p:spPr>
          <p:txBody>
            <a:bodyPr/>
            <a:lstStyle/>
            <a:p>
              <a:endParaRPr lang="pt-PT"/>
            </a:p>
          </p:txBody>
        </p:sp>
        <p:sp>
          <p:nvSpPr>
            <p:cNvPr id="25704" name="Freeform 73"/>
            <p:cNvSpPr>
              <a:spLocks/>
            </p:cNvSpPr>
            <p:nvPr/>
          </p:nvSpPr>
          <p:spPr bwMode="auto">
            <a:xfrm>
              <a:off x="1472" y="2810"/>
              <a:ext cx="251" cy="175"/>
            </a:xfrm>
            <a:custGeom>
              <a:avLst/>
              <a:gdLst>
                <a:gd name="T0" fmla="*/ 133 w 251"/>
                <a:gd name="T1" fmla="*/ 33 h 175"/>
                <a:gd name="T2" fmla="*/ 119 w 251"/>
                <a:gd name="T3" fmla="*/ 21 h 175"/>
                <a:gd name="T4" fmla="*/ 121 w 251"/>
                <a:gd name="T5" fmla="*/ 16 h 175"/>
                <a:gd name="T6" fmla="*/ 114 w 251"/>
                <a:gd name="T7" fmla="*/ 9 h 175"/>
                <a:gd name="T8" fmla="*/ 107 w 251"/>
                <a:gd name="T9" fmla="*/ 0 h 175"/>
                <a:gd name="T10" fmla="*/ 100 w 251"/>
                <a:gd name="T11" fmla="*/ 9 h 175"/>
                <a:gd name="T12" fmla="*/ 95 w 251"/>
                <a:gd name="T13" fmla="*/ 5 h 175"/>
                <a:gd name="T14" fmla="*/ 85 w 251"/>
                <a:gd name="T15" fmla="*/ 14 h 175"/>
                <a:gd name="T16" fmla="*/ 85 w 251"/>
                <a:gd name="T17" fmla="*/ 19 h 175"/>
                <a:gd name="T18" fmla="*/ 74 w 251"/>
                <a:gd name="T19" fmla="*/ 24 h 175"/>
                <a:gd name="T20" fmla="*/ 47 w 251"/>
                <a:gd name="T21" fmla="*/ 47 h 175"/>
                <a:gd name="T22" fmla="*/ 38 w 251"/>
                <a:gd name="T23" fmla="*/ 58 h 175"/>
                <a:gd name="T24" fmla="*/ 38 w 251"/>
                <a:gd name="T25" fmla="*/ 70 h 175"/>
                <a:gd name="T26" fmla="*/ 28 w 251"/>
                <a:gd name="T27" fmla="*/ 73 h 175"/>
                <a:gd name="T28" fmla="*/ 9 w 251"/>
                <a:gd name="T29" fmla="*/ 96 h 175"/>
                <a:gd name="T30" fmla="*/ 9 w 251"/>
                <a:gd name="T31" fmla="*/ 105 h 175"/>
                <a:gd name="T32" fmla="*/ 0 w 251"/>
                <a:gd name="T33" fmla="*/ 115 h 175"/>
                <a:gd name="T34" fmla="*/ 4 w 251"/>
                <a:gd name="T35" fmla="*/ 126 h 175"/>
                <a:gd name="T36" fmla="*/ 14 w 251"/>
                <a:gd name="T37" fmla="*/ 121 h 175"/>
                <a:gd name="T38" fmla="*/ 23 w 251"/>
                <a:gd name="T39" fmla="*/ 108 h 175"/>
                <a:gd name="T40" fmla="*/ 37 w 251"/>
                <a:gd name="T41" fmla="*/ 107 h 175"/>
                <a:gd name="T42" fmla="*/ 47 w 251"/>
                <a:gd name="T43" fmla="*/ 108 h 175"/>
                <a:gd name="T44" fmla="*/ 50 w 251"/>
                <a:gd name="T45" fmla="*/ 126 h 175"/>
                <a:gd name="T46" fmla="*/ 49 w 251"/>
                <a:gd name="T47" fmla="*/ 138 h 175"/>
                <a:gd name="T48" fmla="*/ 54 w 251"/>
                <a:gd name="T49" fmla="*/ 147 h 175"/>
                <a:gd name="T50" fmla="*/ 62 w 251"/>
                <a:gd name="T51" fmla="*/ 152 h 175"/>
                <a:gd name="T52" fmla="*/ 78 w 251"/>
                <a:gd name="T53" fmla="*/ 154 h 175"/>
                <a:gd name="T54" fmla="*/ 112 w 251"/>
                <a:gd name="T55" fmla="*/ 158 h 175"/>
                <a:gd name="T56" fmla="*/ 119 w 251"/>
                <a:gd name="T57" fmla="*/ 154 h 175"/>
                <a:gd name="T58" fmla="*/ 124 w 251"/>
                <a:gd name="T59" fmla="*/ 147 h 175"/>
                <a:gd name="T60" fmla="*/ 128 w 251"/>
                <a:gd name="T61" fmla="*/ 131 h 175"/>
                <a:gd name="T62" fmla="*/ 141 w 251"/>
                <a:gd name="T63" fmla="*/ 129 h 175"/>
                <a:gd name="T64" fmla="*/ 145 w 251"/>
                <a:gd name="T65" fmla="*/ 140 h 175"/>
                <a:gd name="T66" fmla="*/ 145 w 251"/>
                <a:gd name="T67" fmla="*/ 163 h 175"/>
                <a:gd name="T68" fmla="*/ 162 w 251"/>
                <a:gd name="T69" fmla="*/ 175 h 175"/>
                <a:gd name="T70" fmla="*/ 172 w 251"/>
                <a:gd name="T71" fmla="*/ 154 h 175"/>
                <a:gd name="T72" fmla="*/ 186 w 251"/>
                <a:gd name="T73" fmla="*/ 149 h 175"/>
                <a:gd name="T74" fmla="*/ 200 w 251"/>
                <a:gd name="T75" fmla="*/ 151 h 175"/>
                <a:gd name="T76" fmla="*/ 212 w 251"/>
                <a:gd name="T77" fmla="*/ 156 h 175"/>
                <a:gd name="T78" fmla="*/ 215 w 251"/>
                <a:gd name="T79" fmla="*/ 161 h 175"/>
                <a:gd name="T80" fmla="*/ 219 w 251"/>
                <a:gd name="T81" fmla="*/ 145 h 175"/>
                <a:gd name="T82" fmla="*/ 227 w 251"/>
                <a:gd name="T83" fmla="*/ 124 h 175"/>
                <a:gd name="T84" fmla="*/ 246 w 251"/>
                <a:gd name="T85" fmla="*/ 121 h 175"/>
                <a:gd name="T86" fmla="*/ 251 w 251"/>
                <a:gd name="T87" fmla="*/ 108 h 175"/>
                <a:gd name="T88" fmla="*/ 246 w 251"/>
                <a:gd name="T89" fmla="*/ 98 h 175"/>
                <a:gd name="T90" fmla="*/ 238 w 251"/>
                <a:gd name="T91" fmla="*/ 93 h 175"/>
                <a:gd name="T92" fmla="*/ 214 w 251"/>
                <a:gd name="T93" fmla="*/ 89 h 175"/>
                <a:gd name="T94" fmla="*/ 214 w 251"/>
                <a:gd name="T95" fmla="*/ 75 h 175"/>
                <a:gd name="T96" fmla="*/ 214 w 251"/>
                <a:gd name="T97" fmla="*/ 63 h 175"/>
                <a:gd name="T98" fmla="*/ 214 w 251"/>
                <a:gd name="T99" fmla="*/ 52 h 175"/>
                <a:gd name="T100" fmla="*/ 198 w 251"/>
                <a:gd name="T101" fmla="*/ 44 h 175"/>
                <a:gd name="T102" fmla="*/ 191 w 251"/>
                <a:gd name="T103" fmla="*/ 47 h 175"/>
                <a:gd name="T104" fmla="*/ 178 w 251"/>
                <a:gd name="T105" fmla="*/ 38 h 175"/>
                <a:gd name="T106" fmla="*/ 176 w 251"/>
                <a:gd name="T107" fmla="*/ 31 h 175"/>
                <a:gd name="T108" fmla="*/ 171 w 251"/>
                <a:gd name="T109" fmla="*/ 23 h 175"/>
                <a:gd name="T110" fmla="*/ 171 w 251"/>
                <a:gd name="T111" fmla="*/ 19 h 175"/>
                <a:gd name="T112" fmla="*/ 159 w 251"/>
                <a:gd name="T113" fmla="*/ 14 h 175"/>
                <a:gd name="T114" fmla="*/ 153 w 251"/>
                <a:gd name="T115" fmla="*/ 21 h 175"/>
                <a:gd name="T116" fmla="*/ 143 w 251"/>
                <a:gd name="T117" fmla="*/ 28 h 175"/>
                <a:gd name="T118" fmla="*/ 133 w 251"/>
                <a:gd name="T119" fmla="*/ 33 h 175"/>
                <a:gd name="T120" fmla="*/ 133 w 251"/>
                <a:gd name="T121" fmla="*/ 33 h 1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1"/>
                <a:gd name="T184" fmla="*/ 0 h 175"/>
                <a:gd name="T185" fmla="*/ 251 w 251"/>
                <a:gd name="T186" fmla="*/ 175 h 1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1" h="175">
                  <a:moveTo>
                    <a:pt x="133" y="33"/>
                  </a:moveTo>
                  <a:lnTo>
                    <a:pt x="119" y="21"/>
                  </a:lnTo>
                  <a:lnTo>
                    <a:pt x="121" y="16"/>
                  </a:lnTo>
                  <a:lnTo>
                    <a:pt x="114" y="9"/>
                  </a:lnTo>
                  <a:lnTo>
                    <a:pt x="107" y="0"/>
                  </a:lnTo>
                  <a:lnTo>
                    <a:pt x="100" y="9"/>
                  </a:lnTo>
                  <a:lnTo>
                    <a:pt x="95" y="5"/>
                  </a:lnTo>
                  <a:lnTo>
                    <a:pt x="85" y="14"/>
                  </a:lnTo>
                  <a:lnTo>
                    <a:pt x="85" y="19"/>
                  </a:lnTo>
                  <a:lnTo>
                    <a:pt x="74" y="24"/>
                  </a:lnTo>
                  <a:lnTo>
                    <a:pt x="47" y="47"/>
                  </a:lnTo>
                  <a:lnTo>
                    <a:pt x="38" y="58"/>
                  </a:lnTo>
                  <a:lnTo>
                    <a:pt x="38" y="70"/>
                  </a:lnTo>
                  <a:lnTo>
                    <a:pt x="28" y="73"/>
                  </a:lnTo>
                  <a:lnTo>
                    <a:pt x="9" y="96"/>
                  </a:lnTo>
                  <a:lnTo>
                    <a:pt x="9" y="105"/>
                  </a:lnTo>
                  <a:lnTo>
                    <a:pt x="0" y="115"/>
                  </a:lnTo>
                  <a:lnTo>
                    <a:pt x="4" y="126"/>
                  </a:lnTo>
                  <a:lnTo>
                    <a:pt x="14" y="121"/>
                  </a:lnTo>
                  <a:lnTo>
                    <a:pt x="23" y="108"/>
                  </a:lnTo>
                  <a:lnTo>
                    <a:pt x="37" y="107"/>
                  </a:lnTo>
                  <a:lnTo>
                    <a:pt x="47" y="108"/>
                  </a:lnTo>
                  <a:lnTo>
                    <a:pt x="50" y="126"/>
                  </a:lnTo>
                  <a:lnTo>
                    <a:pt x="49" y="138"/>
                  </a:lnTo>
                  <a:lnTo>
                    <a:pt x="54" y="147"/>
                  </a:lnTo>
                  <a:lnTo>
                    <a:pt x="62" y="152"/>
                  </a:lnTo>
                  <a:lnTo>
                    <a:pt x="78" y="154"/>
                  </a:lnTo>
                  <a:lnTo>
                    <a:pt x="112" y="158"/>
                  </a:lnTo>
                  <a:lnTo>
                    <a:pt x="119" y="154"/>
                  </a:lnTo>
                  <a:lnTo>
                    <a:pt x="124" y="147"/>
                  </a:lnTo>
                  <a:lnTo>
                    <a:pt x="128" y="131"/>
                  </a:lnTo>
                  <a:lnTo>
                    <a:pt x="141" y="129"/>
                  </a:lnTo>
                  <a:lnTo>
                    <a:pt x="145" y="140"/>
                  </a:lnTo>
                  <a:lnTo>
                    <a:pt x="145" y="163"/>
                  </a:lnTo>
                  <a:lnTo>
                    <a:pt x="162" y="175"/>
                  </a:lnTo>
                  <a:lnTo>
                    <a:pt x="172" y="154"/>
                  </a:lnTo>
                  <a:lnTo>
                    <a:pt x="186" y="149"/>
                  </a:lnTo>
                  <a:lnTo>
                    <a:pt x="200" y="151"/>
                  </a:lnTo>
                  <a:lnTo>
                    <a:pt x="212" y="156"/>
                  </a:lnTo>
                  <a:lnTo>
                    <a:pt x="215" y="161"/>
                  </a:lnTo>
                  <a:lnTo>
                    <a:pt x="219" y="145"/>
                  </a:lnTo>
                  <a:lnTo>
                    <a:pt x="227" y="124"/>
                  </a:lnTo>
                  <a:lnTo>
                    <a:pt x="246" y="121"/>
                  </a:lnTo>
                  <a:lnTo>
                    <a:pt x="251" y="108"/>
                  </a:lnTo>
                  <a:lnTo>
                    <a:pt x="246" y="98"/>
                  </a:lnTo>
                  <a:lnTo>
                    <a:pt x="238" y="93"/>
                  </a:lnTo>
                  <a:lnTo>
                    <a:pt x="214" y="89"/>
                  </a:lnTo>
                  <a:lnTo>
                    <a:pt x="214" y="75"/>
                  </a:lnTo>
                  <a:lnTo>
                    <a:pt x="214" y="63"/>
                  </a:lnTo>
                  <a:lnTo>
                    <a:pt x="214" y="52"/>
                  </a:lnTo>
                  <a:lnTo>
                    <a:pt x="198" y="44"/>
                  </a:lnTo>
                  <a:lnTo>
                    <a:pt x="191" y="47"/>
                  </a:lnTo>
                  <a:lnTo>
                    <a:pt x="178" y="38"/>
                  </a:lnTo>
                  <a:lnTo>
                    <a:pt x="176" y="31"/>
                  </a:lnTo>
                  <a:lnTo>
                    <a:pt x="171" y="23"/>
                  </a:lnTo>
                  <a:lnTo>
                    <a:pt x="171" y="19"/>
                  </a:lnTo>
                  <a:lnTo>
                    <a:pt x="159" y="14"/>
                  </a:lnTo>
                  <a:lnTo>
                    <a:pt x="153" y="21"/>
                  </a:lnTo>
                  <a:lnTo>
                    <a:pt x="143" y="28"/>
                  </a:lnTo>
                  <a:lnTo>
                    <a:pt x="133" y="33"/>
                  </a:lnTo>
                  <a:close/>
                </a:path>
              </a:pathLst>
            </a:custGeom>
            <a:solidFill>
              <a:srgbClr val="B6C8DD"/>
            </a:solidFill>
            <a:ln w="9525">
              <a:noFill/>
              <a:round/>
              <a:headEnd/>
              <a:tailEnd/>
            </a:ln>
          </p:spPr>
          <p:txBody>
            <a:bodyPr/>
            <a:lstStyle/>
            <a:p>
              <a:endParaRPr lang="pt-PT"/>
            </a:p>
          </p:txBody>
        </p:sp>
        <p:sp>
          <p:nvSpPr>
            <p:cNvPr id="25705" name="Freeform 74"/>
            <p:cNvSpPr>
              <a:spLocks/>
            </p:cNvSpPr>
            <p:nvPr/>
          </p:nvSpPr>
          <p:spPr bwMode="auto">
            <a:xfrm>
              <a:off x="1472" y="2810"/>
              <a:ext cx="251" cy="175"/>
            </a:xfrm>
            <a:custGeom>
              <a:avLst/>
              <a:gdLst>
                <a:gd name="T0" fmla="*/ 133 w 251"/>
                <a:gd name="T1" fmla="*/ 33 h 175"/>
                <a:gd name="T2" fmla="*/ 119 w 251"/>
                <a:gd name="T3" fmla="*/ 21 h 175"/>
                <a:gd name="T4" fmla="*/ 121 w 251"/>
                <a:gd name="T5" fmla="*/ 16 h 175"/>
                <a:gd name="T6" fmla="*/ 114 w 251"/>
                <a:gd name="T7" fmla="*/ 9 h 175"/>
                <a:gd name="T8" fmla="*/ 107 w 251"/>
                <a:gd name="T9" fmla="*/ 0 h 175"/>
                <a:gd name="T10" fmla="*/ 100 w 251"/>
                <a:gd name="T11" fmla="*/ 9 h 175"/>
                <a:gd name="T12" fmla="*/ 95 w 251"/>
                <a:gd name="T13" fmla="*/ 5 h 175"/>
                <a:gd name="T14" fmla="*/ 85 w 251"/>
                <a:gd name="T15" fmla="*/ 14 h 175"/>
                <a:gd name="T16" fmla="*/ 85 w 251"/>
                <a:gd name="T17" fmla="*/ 19 h 175"/>
                <a:gd name="T18" fmla="*/ 74 w 251"/>
                <a:gd name="T19" fmla="*/ 24 h 175"/>
                <a:gd name="T20" fmla="*/ 47 w 251"/>
                <a:gd name="T21" fmla="*/ 47 h 175"/>
                <a:gd name="T22" fmla="*/ 38 w 251"/>
                <a:gd name="T23" fmla="*/ 58 h 175"/>
                <a:gd name="T24" fmla="*/ 38 w 251"/>
                <a:gd name="T25" fmla="*/ 70 h 175"/>
                <a:gd name="T26" fmla="*/ 28 w 251"/>
                <a:gd name="T27" fmla="*/ 73 h 175"/>
                <a:gd name="T28" fmla="*/ 9 w 251"/>
                <a:gd name="T29" fmla="*/ 96 h 175"/>
                <a:gd name="T30" fmla="*/ 9 w 251"/>
                <a:gd name="T31" fmla="*/ 105 h 175"/>
                <a:gd name="T32" fmla="*/ 0 w 251"/>
                <a:gd name="T33" fmla="*/ 115 h 175"/>
                <a:gd name="T34" fmla="*/ 4 w 251"/>
                <a:gd name="T35" fmla="*/ 126 h 175"/>
                <a:gd name="T36" fmla="*/ 14 w 251"/>
                <a:gd name="T37" fmla="*/ 121 h 175"/>
                <a:gd name="T38" fmla="*/ 23 w 251"/>
                <a:gd name="T39" fmla="*/ 108 h 175"/>
                <a:gd name="T40" fmla="*/ 37 w 251"/>
                <a:gd name="T41" fmla="*/ 107 h 175"/>
                <a:gd name="T42" fmla="*/ 47 w 251"/>
                <a:gd name="T43" fmla="*/ 108 h 175"/>
                <a:gd name="T44" fmla="*/ 50 w 251"/>
                <a:gd name="T45" fmla="*/ 126 h 175"/>
                <a:gd name="T46" fmla="*/ 49 w 251"/>
                <a:gd name="T47" fmla="*/ 138 h 175"/>
                <a:gd name="T48" fmla="*/ 54 w 251"/>
                <a:gd name="T49" fmla="*/ 147 h 175"/>
                <a:gd name="T50" fmla="*/ 62 w 251"/>
                <a:gd name="T51" fmla="*/ 152 h 175"/>
                <a:gd name="T52" fmla="*/ 78 w 251"/>
                <a:gd name="T53" fmla="*/ 154 h 175"/>
                <a:gd name="T54" fmla="*/ 112 w 251"/>
                <a:gd name="T55" fmla="*/ 158 h 175"/>
                <a:gd name="T56" fmla="*/ 119 w 251"/>
                <a:gd name="T57" fmla="*/ 154 h 175"/>
                <a:gd name="T58" fmla="*/ 124 w 251"/>
                <a:gd name="T59" fmla="*/ 147 h 175"/>
                <a:gd name="T60" fmla="*/ 128 w 251"/>
                <a:gd name="T61" fmla="*/ 131 h 175"/>
                <a:gd name="T62" fmla="*/ 141 w 251"/>
                <a:gd name="T63" fmla="*/ 129 h 175"/>
                <a:gd name="T64" fmla="*/ 145 w 251"/>
                <a:gd name="T65" fmla="*/ 140 h 175"/>
                <a:gd name="T66" fmla="*/ 145 w 251"/>
                <a:gd name="T67" fmla="*/ 163 h 175"/>
                <a:gd name="T68" fmla="*/ 162 w 251"/>
                <a:gd name="T69" fmla="*/ 175 h 175"/>
                <a:gd name="T70" fmla="*/ 172 w 251"/>
                <a:gd name="T71" fmla="*/ 154 h 175"/>
                <a:gd name="T72" fmla="*/ 186 w 251"/>
                <a:gd name="T73" fmla="*/ 149 h 175"/>
                <a:gd name="T74" fmla="*/ 200 w 251"/>
                <a:gd name="T75" fmla="*/ 151 h 175"/>
                <a:gd name="T76" fmla="*/ 212 w 251"/>
                <a:gd name="T77" fmla="*/ 156 h 175"/>
                <a:gd name="T78" fmla="*/ 215 w 251"/>
                <a:gd name="T79" fmla="*/ 161 h 175"/>
                <a:gd name="T80" fmla="*/ 219 w 251"/>
                <a:gd name="T81" fmla="*/ 145 h 175"/>
                <a:gd name="T82" fmla="*/ 227 w 251"/>
                <a:gd name="T83" fmla="*/ 124 h 175"/>
                <a:gd name="T84" fmla="*/ 246 w 251"/>
                <a:gd name="T85" fmla="*/ 121 h 175"/>
                <a:gd name="T86" fmla="*/ 251 w 251"/>
                <a:gd name="T87" fmla="*/ 108 h 175"/>
                <a:gd name="T88" fmla="*/ 246 w 251"/>
                <a:gd name="T89" fmla="*/ 98 h 175"/>
                <a:gd name="T90" fmla="*/ 238 w 251"/>
                <a:gd name="T91" fmla="*/ 93 h 175"/>
                <a:gd name="T92" fmla="*/ 214 w 251"/>
                <a:gd name="T93" fmla="*/ 89 h 175"/>
                <a:gd name="T94" fmla="*/ 214 w 251"/>
                <a:gd name="T95" fmla="*/ 75 h 175"/>
                <a:gd name="T96" fmla="*/ 214 w 251"/>
                <a:gd name="T97" fmla="*/ 63 h 175"/>
                <a:gd name="T98" fmla="*/ 214 w 251"/>
                <a:gd name="T99" fmla="*/ 52 h 175"/>
                <a:gd name="T100" fmla="*/ 198 w 251"/>
                <a:gd name="T101" fmla="*/ 44 h 175"/>
                <a:gd name="T102" fmla="*/ 191 w 251"/>
                <a:gd name="T103" fmla="*/ 47 h 175"/>
                <a:gd name="T104" fmla="*/ 178 w 251"/>
                <a:gd name="T105" fmla="*/ 38 h 175"/>
                <a:gd name="T106" fmla="*/ 176 w 251"/>
                <a:gd name="T107" fmla="*/ 31 h 175"/>
                <a:gd name="T108" fmla="*/ 171 w 251"/>
                <a:gd name="T109" fmla="*/ 23 h 175"/>
                <a:gd name="T110" fmla="*/ 171 w 251"/>
                <a:gd name="T111" fmla="*/ 19 h 175"/>
                <a:gd name="T112" fmla="*/ 159 w 251"/>
                <a:gd name="T113" fmla="*/ 14 h 175"/>
                <a:gd name="T114" fmla="*/ 153 w 251"/>
                <a:gd name="T115" fmla="*/ 21 h 175"/>
                <a:gd name="T116" fmla="*/ 143 w 251"/>
                <a:gd name="T117" fmla="*/ 28 h 175"/>
                <a:gd name="T118" fmla="*/ 133 w 251"/>
                <a:gd name="T119" fmla="*/ 33 h 175"/>
                <a:gd name="T120" fmla="*/ 133 w 251"/>
                <a:gd name="T121" fmla="*/ 33 h 1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1"/>
                <a:gd name="T184" fmla="*/ 0 h 175"/>
                <a:gd name="T185" fmla="*/ 251 w 251"/>
                <a:gd name="T186" fmla="*/ 175 h 1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1" h="175">
                  <a:moveTo>
                    <a:pt x="133" y="33"/>
                  </a:moveTo>
                  <a:lnTo>
                    <a:pt x="119" y="21"/>
                  </a:lnTo>
                  <a:lnTo>
                    <a:pt x="121" y="16"/>
                  </a:lnTo>
                  <a:lnTo>
                    <a:pt x="114" y="9"/>
                  </a:lnTo>
                  <a:lnTo>
                    <a:pt x="107" y="0"/>
                  </a:lnTo>
                  <a:lnTo>
                    <a:pt x="100" y="9"/>
                  </a:lnTo>
                  <a:lnTo>
                    <a:pt x="95" y="5"/>
                  </a:lnTo>
                  <a:lnTo>
                    <a:pt x="85" y="14"/>
                  </a:lnTo>
                  <a:lnTo>
                    <a:pt x="85" y="19"/>
                  </a:lnTo>
                  <a:lnTo>
                    <a:pt x="74" y="24"/>
                  </a:lnTo>
                  <a:lnTo>
                    <a:pt x="47" y="47"/>
                  </a:lnTo>
                  <a:lnTo>
                    <a:pt x="38" y="58"/>
                  </a:lnTo>
                  <a:lnTo>
                    <a:pt x="38" y="70"/>
                  </a:lnTo>
                  <a:lnTo>
                    <a:pt x="28" y="73"/>
                  </a:lnTo>
                  <a:lnTo>
                    <a:pt x="9" y="96"/>
                  </a:lnTo>
                  <a:lnTo>
                    <a:pt x="9" y="105"/>
                  </a:lnTo>
                  <a:lnTo>
                    <a:pt x="0" y="115"/>
                  </a:lnTo>
                  <a:lnTo>
                    <a:pt x="4" y="126"/>
                  </a:lnTo>
                  <a:lnTo>
                    <a:pt x="14" y="121"/>
                  </a:lnTo>
                  <a:lnTo>
                    <a:pt x="23" y="108"/>
                  </a:lnTo>
                  <a:lnTo>
                    <a:pt x="37" y="107"/>
                  </a:lnTo>
                  <a:lnTo>
                    <a:pt x="47" y="108"/>
                  </a:lnTo>
                  <a:lnTo>
                    <a:pt x="50" y="126"/>
                  </a:lnTo>
                  <a:lnTo>
                    <a:pt x="49" y="138"/>
                  </a:lnTo>
                  <a:lnTo>
                    <a:pt x="54" y="147"/>
                  </a:lnTo>
                  <a:lnTo>
                    <a:pt x="62" y="152"/>
                  </a:lnTo>
                  <a:lnTo>
                    <a:pt x="78" y="154"/>
                  </a:lnTo>
                  <a:lnTo>
                    <a:pt x="112" y="158"/>
                  </a:lnTo>
                  <a:lnTo>
                    <a:pt x="119" y="154"/>
                  </a:lnTo>
                  <a:lnTo>
                    <a:pt x="124" y="147"/>
                  </a:lnTo>
                  <a:lnTo>
                    <a:pt x="128" y="131"/>
                  </a:lnTo>
                  <a:lnTo>
                    <a:pt x="141" y="129"/>
                  </a:lnTo>
                  <a:lnTo>
                    <a:pt x="145" y="140"/>
                  </a:lnTo>
                  <a:lnTo>
                    <a:pt x="145" y="163"/>
                  </a:lnTo>
                  <a:lnTo>
                    <a:pt x="162" y="175"/>
                  </a:lnTo>
                  <a:lnTo>
                    <a:pt x="172" y="154"/>
                  </a:lnTo>
                  <a:lnTo>
                    <a:pt x="186" y="149"/>
                  </a:lnTo>
                  <a:lnTo>
                    <a:pt x="200" y="151"/>
                  </a:lnTo>
                  <a:lnTo>
                    <a:pt x="212" y="156"/>
                  </a:lnTo>
                  <a:lnTo>
                    <a:pt x="215" y="161"/>
                  </a:lnTo>
                  <a:lnTo>
                    <a:pt x="219" y="145"/>
                  </a:lnTo>
                  <a:lnTo>
                    <a:pt x="227" y="124"/>
                  </a:lnTo>
                  <a:lnTo>
                    <a:pt x="246" y="121"/>
                  </a:lnTo>
                  <a:lnTo>
                    <a:pt x="251" y="108"/>
                  </a:lnTo>
                  <a:lnTo>
                    <a:pt x="246" y="98"/>
                  </a:lnTo>
                  <a:lnTo>
                    <a:pt x="238" y="93"/>
                  </a:lnTo>
                  <a:lnTo>
                    <a:pt x="214" y="89"/>
                  </a:lnTo>
                  <a:lnTo>
                    <a:pt x="214" y="75"/>
                  </a:lnTo>
                  <a:lnTo>
                    <a:pt x="214" y="63"/>
                  </a:lnTo>
                  <a:lnTo>
                    <a:pt x="214" y="52"/>
                  </a:lnTo>
                  <a:lnTo>
                    <a:pt x="198" y="44"/>
                  </a:lnTo>
                  <a:lnTo>
                    <a:pt x="191" y="47"/>
                  </a:lnTo>
                  <a:lnTo>
                    <a:pt x="178" y="38"/>
                  </a:lnTo>
                  <a:lnTo>
                    <a:pt x="176" y="31"/>
                  </a:lnTo>
                  <a:lnTo>
                    <a:pt x="171" y="23"/>
                  </a:lnTo>
                  <a:lnTo>
                    <a:pt x="171" y="19"/>
                  </a:lnTo>
                  <a:lnTo>
                    <a:pt x="159" y="14"/>
                  </a:lnTo>
                  <a:lnTo>
                    <a:pt x="153" y="21"/>
                  </a:lnTo>
                  <a:lnTo>
                    <a:pt x="143" y="28"/>
                  </a:lnTo>
                  <a:lnTo>
                    <a:pt x="133" y="33"/>
                  </a:lnTo>
                  <a:close/>
                </a:path>
              </a:pathLst>
            </a:custGeom>
            <a:noFill/>
            <a:ln w="11113">
              <a:solidFill>
                <a:srgbClr val="FFFFFF"/>
              </a:solidFill>
              <a:round/>
              <a:headEnd/>
              <a:tailEnd/>
            </a:ln>
          </p:spPr>
          <p:txBody>
            <a:bodyPr/>
            <a:lstStyle/>
            <a:p>
              <a:endParaRPr lang="pt-PT"/>
            </a:p>
          </p:txBody>
        </p:sp>
        <p:sp>
          <p:nvSpPr>
            <p:cNvPr id="25706" name="Freeform 75"/>
            <p:cNvSpPr>
              <a:spLocks/>
            </p:cNvSpPr>
            <p:nvPr/>
          </p:nvSpPr>
          <p:spPr bwMode="auto">
            <a:xfrm>
              <a:off x="1672" y="2789"/>
              <a:ext cx="378" cy="187"/>
            </a:xfrm>
            <a:custGeom>
              <a:avLst/>
              <a:gdLst>
                <a:gd name="T0" fmla="*/ 15 w 378"/>
                <a:gd name="T1" fmla="*/ 65 h 187"/>
                <a:gd name="T2" fmla="*/ 29 w 378"/>
                <a:gd name="T3" fmla="*/ 73 h 187"/>
                <a:gd name="T4" fmla="*/ 51 w 378"/>
                <a:gd name="T5" fmla="*/ 72 h 187"/>
                <a:gd name="T6" fmla="*/ 74 w 378"/>
                <a:gd name="T7" fmla="*/ 70 h 187"/>
                <a:gd name="T8" fmla="*/ 98 w 378"/>
                <a:gd name="T9" fmla="*/ 80 h 187"/>
                <a:gd name="T10" fmla="*/ 115 w 378"/>
                <a:gd name="T11" fmla="*/ 77 h 187"/>
                <a:gd name="T12" fmla="*/ 144 w 378"/>
                <a:gd name="T13" fmla="*/ 73 h 187"/>
                <a:gd name="T14" fmla="*/ 175 w 378"/>
                <a:gd name="T15" fmla="*/ 91 h 187"/>
                <a:gd name="T16" fmla="*/ 189 w 378"/>
                <a:gd name="T17" fmla="*/ 73 h 187"/>
                <a:gd name="T18" fmla="*/ 177 w 378"/>
                <a:gd name="T19" fmla="*/ 37 h 187"/>
                <a:gd name="T20" fmla="*/ 228 w 378"/>
                <a:gd name="T21" fmla="*/ 5 h 187"/>
                <a:gd name="T22" fmla="*/ 244 w 378"/>
                <a:gd name="T23" fmla="*/ 17 h 187"/>
                <a:gd name="T24" fmla="*/ 282 w 378"/>
                <a:gd name="T25" fmla="*/ 2 h 187"/>
                <a:gd name="T26" fmla="*/ 323 w 378"/>
                <a:gd name="T27" fmla="*/ 16 h 187"/>
                <a:gd name="T28" fmla="*/ 349 w 378"/>
                <a:gd name="T29" fmla="*/ 7 h 187"/>
                <a:gd name="T30" fmla="*/ 369 w 378"/>
                <a:gd name="T31" fmla="*/ 47 h 187"/>
                <a:gd name="T32" fmla="*/ 376 w 378"/>
                <a:gd name="T33" fmla="*/ 73 h 187"/>
                <a:gd name="T34" fmla="*/ 359 w 378"/>
                <a:gd name="T35" fmla="*/ 91 h 187"/>
                <a:gd name="T36" fmla="*/ 361 w 378"/>
                <a:gd name="T37" fmla="*/ 108 h 187"/>
                <a:gd name="T38" fmla="*/ 354 w 378"/>
                <a:gd name="T39" fmla="*/ 135 h 187"/>
                <a:gd name="T40" fmla="*/ 335 w 378"/>
                <a:gd name="T41" fmla="*/ 156 h 187"/>
                <a:gd name="T42" fmla="*/ 318 w 378"/>
                <a:gd name="T43" fmla="*/ 172 h 187"/>
                <a:gd name="T44" fmla="*/ 277 w 378"/>
                <a:gd name="T45" fmla="*/ 173 h 187"/>
                <a:gd name="T46" fmla="*/ 242 w 378"/>
                <a:gd name="T47" fmla="*/ 187 h 187"/>
                <a:gd name="T48" fmla="*/ 184 w 378"/>
                <a:gd name="T49" fmla="*/ 173 h 187"/>
                <a:gd name="T50" fmla="*/ 129 w 378"/>
                <a:gd name="T51" fmla="*/ 149 h 187"/>
                <a:gd name="T52" fmla="*/ 125 w 378"/>
                <a:gd name="T53" fmla="*/ 128 h 187"/>
                <a:gd name="T54" fmla="*/ 89 w 378"/>
                <a:gd name="T55" fmla="*/ 126 h 187"/>
                <a:gd name="T56" fmla="*/ 43 w 378"/>
                <a:gd name="T57" fmla="*/ 119 h 187"/>
                <a:gd name="T58" fmla="*/ 22 w 378"/>
                <a:gd name="T59" fmla="*/ 112 h 187"/>
                <a:gd name="T60" fmla="*/ 10 w 378"/>
                <a:gd name="T61" fmla="*/ 94 h 187"/>
                <a:gd name="T62" fmla="*/ 0 w 378"/>
                <a:gd name="T63" fmla="*/ 66 h 1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8"/>
                <a:gd name="T97" fmla="*/ 0 h 187"/>
                <a:gd name="T98" fmla="*/ 378 w 378"/>
                <a:gd name="T99" fmla="*/ 187 h 1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8" h="187">
                  <a:moveTo>
                    <a:pt x="0" y="66"/>
                  </a:moveTo>
                  <a:lnTo>
                    <a:pt x="15" y="65"/>
                  </a:lnTo>
                  <a:lnTo>
                    <a:pt x="21" y="63"/>
                  </a:lnTo>
                  <a:lnTo>
                    <a:pt x="29" y="73"/>
                  </a:lnTo>
                  <a:lnTo>
                    <a:pt x="39" y="70"/>
                  </a:lnTo>
                  <a:lnTo>
                    <a:pt x="51" y="72"/>
                  </a:lnTo>
                  <a:lnTo>
                    <a:pt x="60" y="79"/>
                  </a:lnTo>
                  <a:lnTo>
                    <a:pt x="74" y="70"/>
                  </a:lnTo>
                  <a:lnTo>
                    <a:pt x="91" y="72"/>
                  </a:lnTo>
                  <a:lnTo>
                    <a:pt x="98" y="80"/>
                  </a:lnTo>
                  <a:lnTo>
                    <a:pt x="110" y="82"/>
                  </a:lnTo>
                  <a:lnTo>
                    <a:pt x="115" y="77"/>
                  </a:lnTo>
                  <a:lnTo>
                    <a:pt x="134" y="73"/>
                  </a:lnTo>
                  <a:lnTo>
                    <a:pt x="144" y="73"/>
                  </a:lnTo>
                  <a:lnTo>
                    <a:pt x="158" y="79"/>
                  </a:lnTo>
                  <a:lnTo>
                    <a:pt x="175" y="91"/>
                  </a:lnTo>
                  <a:lnTo>
                    <a:pt x="187" y="86"/>
                  </a:lnTo>
                  <a:lnTo>
                    <a:pt x="189" y="73"/>
                  </a:lnTo>
                  <a:lnTo>
                    <a:pt x="182" y="58"/>
                  </a:lnTo>
                  <a:lnTo>
                    <a:pt x="177" y="37"/>
                  </a:lnTo>
                  <a:lnTo>
                    <a:pt x="220" y="5"/>
                  </a:lnTo>
                  <a:lnTo>
                    <a:pt x="228" y="5"/>
                  </a:lnTo>
                  <a:lnTo>
                    <a:pt x="230" y="16"/>
                  </a:lnTo>
                  <a:lnTo>
                    <a:pt x="244" y="17"/>
                  </a:lnTo>
                  <a:lnTo>
                    <a:pt x="270" y="14"/>
                  </a:lnTo>
                  <a:lnTo>
                    <a:pt x="282" y="2"/>
                  </a:lnTo>
                  <a:lnTo>
                    <a:pt x="314" y="0"/>
                  </a:lnTo>
                  <a:lnTo>
                    <a:pt x="323" y="16"/>
                  </a:lnTo>
                  <a:lnTo>
                    <a:pt x="335" y="16"/>
                  </a:lnTo>
                  <a:lnTo>
                    <a:pt x="349" y="7"/>
                  </a:lnTo>
                  <a:lnTo>
                    <a:pt x="369" y="21"/>
                  </a:lnTo>
                  <a:lnTo>
                    <a:pt x="369" y="47"/>
                  </a:lnTo>
                  <a:lnTo>
                    <a:pt x="378" y="58"/>
                  </a:lnTo>
                  <a:lnTo>
                    <a:pt x="376" y="73"/>
                  </a:lnTo>
                  <a:lnTo>
                    <a:pt x="369" y="91"/>
                  </a:lnTo>
                  <a:lnTo>
                    <a:pt x="359" y="91"/>
                  </a:lnTo>
                  <a:lnTo>
                    <a:pt x="354" y="94"/>
                  </a:lnTo>
                  <a:lnTo>
                    <a:pt x="361" y="108"/>
                  </a:lnTo>
                  <a:lnTo>
                    <a:pt x="361" y="122"/>
                  </a:lnTo>
                  <a:lnTo>
                    <a:pt x="354" y="135"/>
                  </a:lnTo>
                  <a:lnTo>
                    <a:pt x="335" y="143"/>
                  </a:lnTo>
                  <a:lnTo>
                    <a:pt x="335" y="156"/>
                  </a:lnTo>
                  <a:lnTo>
                    <a:pt x="335" y="168"/>
                  </a:lnTo>
                  <a:lnTo>
                    <a:pt x="318" y="172"/>
                  </a:lnTo>
                  <a:lnTo>
                    <a:pt x="290" y="170"/>
                  </a:lnTo>
                  <a:lnTo>
                    <a:pt x="277" y="173"/>
                  </a:lnTo>
                  <a:lnTo>
                    <a:pt x="253" y="173"/>
                  </a:lnTo>
                  <a:lnTo>
                    <a:pt x="242" y="187"/>
                  </a:lnTo>
                  <a:lnTo>
                    <a:pt x="203" y="173"/>
                  </a:lnTo>
                  <a:lnTo>
                    <a:pt x="184" y="173"/>
                  </a:lnTo>
                  <a:lnTo>
                    <a:pt x="136" y="163"/>
                  </a:lnTo>
                  <a:lnTo>
                    <a:pt x="129" y="149"/>
                  </a:lnTo>
                  <a:lnTo>
                    <a:pt x="129" y="136"/>
                  </a:lnTo>
                  <a:lnTo>
                    <a:pt x="125" y="128"/>
                  </a:lnTo>
                  <a:lnTo>
                    <a:pt x="118" y="124"/>
                  </a:lnTo>
                  <a:lnTo>
                    <a:pt x="89" y="126"/>
                  </a:lnTo>
                  <a:lnTo>
                    <a:pt x="46" y="131"/>
                  </a:lnTo>
                  <a:lnTo>
                    <a:pt x="43" y="119"/>
                  </a:lnTo>
                  <a:lnTo>
                    <a:pt x="36" y="115"/>
                  </a:lnTo>
                  <a:lnTo>
                    <a:pt x="22" y="112"/>
                  </a:lnTo>
                  <a:lnTo>
                    <a:pt x="10" y="108"/>
                  </a:lnTo>
                  <a:lnTo>
                    <a:pt x="10" y="94"/>
                  </a:lnTo>
                  <a:lnTo>
                    <a:pt x="10" y="77"/>
                  </a:lnTo>
                  <a:lnTo>
                    <a:pt x="0" y="66"/>
                  </a:lnTo>
                  <a:close/>
                </a:path>
              </a:pathLst>
            </a:custGeom>
            <a:solidFill>
              <a:srgbClr val="B6C8DD"/>
            </a:solidFill>
            <a:ln w="9525">
              <a:noFill/>
              <a:round/>
              <a:headEnd/>
              <a:tailEnd/>
            </a:ln>
          </p:spPr>
          <p:txBody>
            <a:bodyPr/>
            <a:lstStyle/>
            <a:p>
              <a:endParaRPr lang="pt-PT"/>
            </a:p>
          </p:txBody>
        </p:sp>
        <p:sp>
          <p:nvSpPr>
            <p:cNvPr id="25707" name="Freeform 76"/>
            <p:cNvSpPr>
              <a:spLocks/>
            </p:cNvSpPr>
            <p:nvPr/>
          </p:nvSpPr>
          <p:spPr bwMode="auto">
            <a:xfrm>
              <a:off x="1672" y="2789"/>
              <a:ext cx="378" cy="187"/>
            </a:xfrm>
            <a:custGeom>
              <a:avLst/>
              <a:gdLst>
                <a:gd name="T0" fmla="*/ 15 w 378"/>
                <a:gd name="T1" fmla="*/ 65 h 187"/>
                <a:gd name="T2" fmla="*/ 29 w 378"/>
                <a:gd name="T3" fmla="*/ 73 h 187"/>
                <a:gd name="T4" fmla="*/ 51 w 378"/>
                <a:gd name="T5" fmla="*/ 72 h 187"/>
                <a:gd name="T6" fmla="*/ 74 w 378"/>
                <a:gd name="T7" fmla="*/ 70 h 187"/>
                <a:gd name="T8" fmla="*/ 98 w 378"/>
                <a:gd name="T9" fmla="*/ 80 h 187"/>
                <a:gd name="T10" fmla="*/ 115 w 378"/>
                <a:gd name="T11" fmla="*/ 77 h 187"/>
                <a:gd name="T12" fmla="*/ 144 w 378"/>
                <a:gd name="T13" fmla="*/ 73 h 187"/>
                <a:gd name="T14" fmla="*/ 175 w 378"/>
                <a:gd name="T15" fmla="*/ 91 h 187"/>
                <a:gd name="T16" fmla="*/ 189 w 378"/>
                <a:gd name="T17" fmla="*/ 73 h 187"/>
                <a:gd name="T18" fmla="*/ 177 w 378"/>
                <a:gd name="T19" fmla="*/ 37 h 187"/>
                <a:gd name="T20" fmla="*/ 228 w 378"/>
                <a:gd name="T21" fmla="*/ 5 h 187"/>
                <a:gd name="T22" fmla="*/ 244 w 378"/>
                <a:gd name="T23" fmla="*/ 17 h 187"/>
                <a:gd name="T24" fmla="*/ 282 w 378"/>
                <a:gd name="T25" fmla="*/ 2 h 187"/>
                <a:gd name="T26" fmla="*/ 323 w 378"/>
                <a:gd name="T27" fmla="*/ 16 h 187"/>
                <a:gd name="T28" fmla="*/ 349 w 378"/>
                <a:gd name="T29" fmla="*/ 7 h 187"/>
                <a:gd name="T30" fmla="*/ 369 w 378"/>
                <a:gd name="T31" fmla="*/ 47 h 187"/>
                <a:gd name="T32" fmla="*/ 376 w 378"/>
                <a:gd name="T33" fmla="*/ 73 h 187"/>
                <a:gd name="T34" fmla="*/ 359 w 378"/>
                <a:gd name="T35" fmla="*/ 91 h 187"/>
                <a:gd name="T36" fmla="*/ 361 w 378"/>
                <a:gd name="T37" fmla="*/ 108 h 187"/>
                <a:gd name="T38" fmla="*/ 354 w 378"/>
                <a:gd name="T39" fmla="*/ 135 h 187"/>
                <a:gd name="T40" fmla="*/ 335 w 378"/>
                <a:gd name="T41" fmla="*/ 156 h 187"/>
                <a:gd name="T42" fmla="*/ 318 w 378"/>
                <a:gd name="T43" fmla="*/ 172 h 187"/>
                <a:gd name="T44" fmla="*/ 277 w 378"/>
                <a:gd name="T45" fmla="*/ 173 h 187"/>
                <a:gd name="T46" fmla="*/ 242 w 378"/>
                <a:gd name="T47" fmla="*/ 187 h 187"/>
                <a:gd name="T48" fmla="*/ 184 w 378"/>
                <a:gd name="T49" fmla="*/ 173 h 187"/>
                <a:gd name="T50" fmla="*/ 129 w 378"/>
                <a:gd name="T51" fmla="*/ 149 h 187"/>
                <a:gd name="T52" fmla="*/ 125 w 378"/>
                <a:gd name="T53" fmla="*/ 128 h 187"/>
                <a:gd name="T54" fmla="*/ 89 w 378"/>
                <a:gd name="T55" fmla="*/ 126 h 187"/>
                <a:gd name="T56" fmla="*/ 43 w 378"/>
                <a:gd name="T57" fmla="*/ 119 h 187"/>
                <a:gd name="T58" fmla="*/ 22 w 378"/>
                <a:gd name="T59" fmla="*/ 112 h 187"/>
                <a:gd name="T60" fmla="*/ 10 w 378"/>
                <a:gd name="T61" fmla="*/ 94 h 187"/>
                <a:gd name="T62" fmla="*/ 0 w 378"/>
                <a:gd name="T63" fmla="*/ 66 h 1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8"/>
                <a:gd name="T97" fmla="*/ 0 h 187"/>
                <a:gd name="T98" fmla="*/ 378 w 378"/>
                <a:gd name="T99" fmla="*/ 187 h 1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8" h="187">
                  <a:moveTo>
                    <a:pt x="0" y="66"/>
                  </a:moveTo>
                  <a:lnTo>
                    <a:pt x="15" y="65"/>
                  </a:lnTo>
                  <a:lnTo>
                    <a:pt x="21" y="63"/>
                  </a:lnTo>
                  <a:lnTo>
                    <a:pt x="29" y="73"/>
                  </a:lnTo>
                  <a:lnTo>
                    <a:pt x="39" y="70"/>
                  </a:lnTo>
                  <a:lnTo>
                    <a:pt x="51" y="72"/>
                  </a:lnTo>
                  <a:lnTo>
                    <a:pt x="60" y="79"/>
                  </a:lnTo>
                  <a:lnTo>
                    <a:pt x="74" y="70"/>
                  </a:lnTo>
                  <a:lnTo>
                    <a:pt x="91" y="72"/>
                  </a:lnTo>
                  <a:lnTo>
                    <a:pt x="98" y="80"/>
                  </a:lnTo>
                  <a:lnTo>
                    <a:pt x="110" y="82"/>
                  </a:lnTo>
                  <a:lnTo>
                    <a:pt x="115" y="77"/>
                  </a:lnTo>
                  <a:lnTo>
                    <a:pt x="134" y="73"/>
                  </a:lnTo>
                  <a:lnTo>
                    <a:pt x="144" y="73"/>
                  </a:lnTo>
                  <a:lnTo>
                    <a:pt x="158" y="79"/>
                  </a:lnTo>
                  <a:lnTo>
                    <a:pt x="175" y="91"/>
                  </a:lnTo>
                  <a:lnTo>
                    <a:pt x="187" y="86"/>
                  </a:lnTo>
                  <a:lnTo>
                    <a:pt x="189" y="73"/>
                  </a:lnTo>
                  <a:lnTo>
                    <a:pt x="182" y="58"/>
                  </a:lnTo>
                  <a:lnTo>
                    <a:pt x="177" y="37"/>
                  </a:lnTo>
                  <a:lnTo>
                    <a:pt x="220" y="5"/>
                  </a:lnTo>
                  <a:lnTo>
                    <a:pt x="228" y="5"/>
                  </a:lnTo>
                  <a:lnTo>
                    <a:pt x="230" y="16"/>
                  </a:lnTo>
                  <a:lnTo>
                    <a:pt x="244" y="17"/>
                  </a:lnTo>
                  <a:lnTo>
                    <a:pt x="270" y="14"/>
                  </a:lnTo>
                  <a:lnTo>
                    <a:pt x="282" y="2"/>
                  </a:lnTo>
                  <a:lnTo>
                    <a:pt x="314" y="0"/>
                  </a:lnTo>
                  <a:lnTo>
                    <a:pt x="323" y="16"/>
                  </a:lnTo>
                  <a:lnTo>
                    <a:pt x="335" y="16"/>
                  </a:lnTo>
                  <a:lnTo>
                    <a:pt x="349" y="7"/>
                  </a:lnTo>
                  <a:lnTo>
                    <a:pt x="369" y="21"/>
                  </a:lnTo>
                  <a:lnTo>
                    <a:pt x="369" y="47"/>
                  </a:lnTo>
                  <a:lnTo>
                    <a:pt x="378" y="58"/>
                  </a:lnTo>
                  <a:lnTo>
                    <a:pt x="376" y="73"/>
                  </a:lnTo>
                  <a:lnTo>
                    <a:pt x="369" y="91"/>
                  </a:lnTo>
                  <a:lnTo>
                    <a:pt x="359" y="91"/>
                  </a:lnTo>
                  <a:lnTo>
                    <a:pt x="354" y="94"/>
                  </a:lnTo>
                  <a:lnTo>
                    <a:pt x="361" y="108"/>
                  </a:lnTo>
                  <a:lnTo>
                    <a:pt x="361" y="122"/>
                  </a:lnTo>
                  <a:lnTo>
                    <a:pt x="354" y="135"/>
                  </a:lnTo>
                  <a:lnTo>
                    <a:pt x="335" y="143"/>
                  </a:lnTo>
                  <a:lnTo>
                    <a:pt x="335" y="156"/>
                  </a:lnTo>
                  <a:lnTo>
                    <a:pt x="335" y="168"/>
                  </a:lnTo>
                  <a:lnTo>
                    <a:pt x="318" y="172"/>
                  </a:lnTo>
                  <a:lnTo>
                    <a:pt x="290" y="170"/>
                  </a:lnTo>
                  <a:lnTo>
                    <a:pt x="277" y="173"/>
                  </a:lnTo>
                  <a:lnTo>
                    <a:pt x="253" y="173"/>
                  </a:lnTo>
                  <a:lnTo>
                    <a:pt x="242" y="187"/>
                  </a:lnTo>
                  <a:lnTo>
                    <a:pt x="203" y="173"/>
                  </a:lnTo>
                  <a:lnTo>
                    <a:pt x="184" y="173"/>
                  </a:lnTo>
                  <a:lnTo>
                    <a:pt x="136" y="163"/>
                  </a:lnTo>
                  <a:lnTo>
                    <a:pt x="129" y="149"/>
                  </a:lnTo>
                  <a:lnTo>
                    <a:pt x="129" y="136"/>
                  </a:lnTo>
                  <a:lnTo>
                    <a:pt x="125" y="128"/>
                  </a:lnTo>
                  <a:lnTo>
                    <a:pt x="118" y="124"/>
                  </a:lnTo>
                  <a:lnTo>
                    <a:pt x="89" y="126"/>
                  </a:lnTo>
                  <a:lnTo>
                    <a:pt x="46" y="131"/>
                  </a:lnTo>
                  <a:lnTo>
                    <a:pt x="43" y="119"/>
                  </a:lnTo>
                  <a:lnTo>
                    <a:pt x="36" y="115"/>
                  </a:lnTo>
                  <a:lnTo>
                    <a:pt x="22" y="112"/>
                  </a:lnTo>
                  <a:lnTo>
                    <a:pt x="10" y="108"/>
                  </a:lnTo>
                  <a:lnTo>
                    <a:pt x="10" y="94"/>
                  </a:lnTo>
                  <a:lnTo>
                    <a:pt x="10" y="77"/>
                  </a:lnTo>
                  <a:lnTo>
                    <a:pt x="0" y="66"/>
                  </a:lnTo>
                  <a:close/>
                </a:path>
              </a:pathLst>
            </a:custGeom>
            <a:noFill/>
            <a:ln w="11113">
              <a:solidFill>
                <a:srgbClr val="FFFFFF"/>
              </a:solidFill>
              <a:round/>
              <a:headEnd/>
              <a:tailEnd/>
            </a:ln>
          </p:spPr>
          <p:txBody>
            <a:bodyPr/>
            <a:lstStyle/>
            <a:p>
              <a:endParaRPr lang="pt-PT"/>
            </a:p>
          </p:txBody>
        </p:sp>
        <p:sp>
          <p:nvSpPr>
            <p:cNvPr id="25708" name="Freeform 77"/>
            <p:cNvSpPr>
              <a:spLocks/>
            </p:cNvSpPr>
            <p:nvPr/>
          </p:nvSpPr>
          <p:spPr bwMode="auto">
            <a:xfrm>
              <a:off x="1390" y="2494"/>
              <a:ext cx="179" cy="167"/>
            </a:xfrm>
            <a:custGeom>
              <a:avLst/>
              <a:gdLst>
                <a:gd name="T0" fmla="*/ 0 w 179"/>
                <a:gd name="T1" fmla="*/ 30 h 167"/>
                <a:gd name="T2" fmla="*/ 3 w 179"/>
                <a:gd name="T3" fmla="*/ 23 h 167"/>
                <a:gd name="T4" fmla="*/ 2 w 179"/>
                <a:gd name="T5" fmla="*/ 14 h 167"/>
                <a:gd name="T6" fmla="*/ 29 w 179"/>
                <a:gd name="T7" fmla="*/ 0 h 167"/>
                <a:gd name="T8" fmla="*/ 33 w 179"/>
                <a:gd name="T9" fmla="*/ 6 h 167"/>
                <a:gd name="T10" fmla="*/ 52 w 179"/>
                <a:gd name="T11" fmla="*/ 2 h 167"/>
                <a:gd name="T12" fmla="*/ 67 w 179"/>
                <a:gd name="T13" fmla="*/ 2 h 167"/>
                <a:gd name="T14" fmla="*/ 60 w 179"/>
                <a:gd name="T15" fmla="*/ 11 h 167"/>
                <a:gd name="T16" fmla="*/ 64 w 179"/>
                <a:gd name="T17" fmla="*/ 21 h 167"/>
                <a:gd name="T18" fmla="*/ 77 w 179"/>
                <a:gd name="T19" fmla="*/ 27 h 167"/>
                <a:gd name="T20" fmla="*/ 89 w 179"/>
                <a:gd name="T21" fmla="*/ 25 h 167"/>
                <a:gd name="T22" fmla="*/ 100 w 179"/>
                <a:gd name="T23" fmla="*/ 16 h 167"/>
                <a:gd name="T24" fmla="*/ 117 w 179"/>
                <a:gd name="T25" fmla="*/ 14 h 167"/>
                <a:gd name="T26" fmla="*/ 122 w 179"/>
                <a:gd name="T27" fmla="*/ 21 h 167"/>
                <a:gd name="T28" fmla="*/ 132 w 179"/>
                <a:gd name="T29" fmla="*/ 28 h 167"/>
                <a:gd name="T30" fmla="*/ 146 w 179"/>
                <a:gd name="T31" fmla="*/ 30 h 167"/>
                <a:gd name="T32" fmla="*/ 144 w 179"/>
                <a:gd name="T33" fmla="*/ 42 h 167"/>
                <a:gd name="T34" fmla="*/ 144 w 179"/>
                <a:gd name="T35" fmla="*/ 67 h 167"/>
                <a:gd name="T36" fmla="*/ 148 w 179"/>
                <a:gd name="T37" fmla="*/ 83 h 167"/>
                <a:gd name="T38" fmla="*/ 163 w 179"/>
                <a:gd name="T39" fmla="*/ 81 h 167"/>
                <a:gd name="T40" fmla="*/ 168 w 179"/>
                <a:gd name="T41" fmla="*/ 91 h 167"/>
                <a:gd name="T42" fmla="*/ 170 w 179"/>
                <a:gd name="T43" fmla="*/ 102 h 167"/>
                <a:gd name="T44" fmla="*/ 179 w 179"/>
                <a:gd name="T45" fmla="*/ 114 h 167"/>
                <a:gd name="T46" fmla="*/ 168 w 179"/>
                <a:gd name="T47" fmla="*/ 123 h 167"/>
                <a:gd name="T48" fmla="*/ 158 w 179"/>
                <a:gd name="T49" fmla="*/ 130 h 167"/>
                <a:gd name="T50" fmla="*/ 148 w 179"/>
                <a:gd name="T51" fmla="*/ 130 h 167"/>
                <a:gd name="T52" fmla="*/ 136 w 179"/>
                <a:gd name="T53" fmla="*/ 133 h 167"/>
                <a:gd name="T54" fmla="*/ 136 w 179"/>
                <a:gd name="T55" fmla="*/ 148 h 167"/>
                <a:gd name="T56" fmla="*/ 131 w 179"/>
                <a:gd name="T57" fmla="*/ 156 h 167"/>
                <a:gd name="T58" fmla="*/ 119 w 179"/>
                <a:gd name="T59" fmla="*/ 167 h 167"/>
                <a:gd name="T60" fmla="*/ 98 w 179"/>
                <a:gd name="T61" fmla="*/ 149 h 167"/>
                <a:gd name="T62" fmla="*/ 91 w 179"/>
                <a:gd name="T63" fmla="*/ 135 h 167"/>
                <a:gd name="T64" fmla="*/ 72 w 179"/>
                <a:gd name="T65" fmla="*/ 130 h 167"/>
                <a:gd name="T66" fmla="*/ 65 w 179"/>
                <a:gd name="T67" fmla="*/ 111 h 167"/>
                <a:gd name="T68" fmla="*/ 52 w 179"/>
                <a:gd name="T69" fmla="*/ 98 h 167"/>
                <a:gd name="T70" fmla="*/ 46 w 179"/>
                <a:gd name="T71" fmla="*/ 84 h 167"/>
                <a:gd name="T72" fmla="*/ 36 w 179"/>
                <a:gd name="T73" fmla="*/ 69 h 167"/>
                <a:gd name="T74" fmla="*/ 27 w 179"/>
                <a:gd name="T75" fmla="*/ 55 h 167"/>
                <a:gd name="T76" fmla="*/ 14 w 179"/>
                <a:gd name="T77" fmla="*/ 44 h 167"/>
                <a:gd name="T78" fmla="*/ 0 w 179"/>
                <a:gd name="T79" fmla="*/ 30 h 167"/>
                <a:gd name="T80" fmla="*/ 0 w 179"/>
                <a:gd name="T81" fmla="*/ 30 h 1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7"/>
                <a:gd name="T125" fmla="*/ 179 w 179"/>
                <a:gd name="T126" fmla="*/ 167 h 1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7">
                  <a:moveTo>
                    <a:pt x="0" y="30"/>
                  </a:moveTo>
                  <a:lnTo>
                    <a:pt x="3" y="23"/>
                  </a:lnTo>
                  <a:lnTo>
                    <a:pt x="2" y="14"/>
                  </a:lnTo>
                  <a:lnTo>
                    <a:pt x="29" y="0"/>
                  </a:lnTo>
                  <a:lnTo>
                    <a:pt x="33" y="6"/>
                  </a:lnTo>
                  <a:lnTo>
                    <a:pt x="52" y="2"/>
                  </a:lnTo>
                  <a:lnTo>
                    <a:pt x="67" y="2"/>
                  </a:lnTo>
                  <a:lnTo>
                    <a:pt x="60" y="11"/>
                  </a:lnTo>
                  <a:lnTo>
                    <a:pt x="64" y="21"/>
                  </a:lnTo>
                  <a:lnTo>
                    <a:pt x="77" y="27"/>
                  </a:lnTo>
                  <a:lnTo>
                    <a:pt x="89" y="25"/>
                  </a:lnTo>
                  <a:lnTo>
                    <a:pt x="100" y="16"/>
                  </a:lnTo>
                  <a:lnTo>
                    <a:pt x="117" y="14"/>
                  </a:lnTo>
                  <a:lnTo>
                    <a:pt x="122" y="21"/>
                  </a:lnTo>
                  <a:lnTo>
                    <a:pt x="132" y="28"/>
                  </a:lnTo>
                  <a:lnTo>
                    <a:pt x="146" y="30"/>
                  </a:lnTo>
                  <a:lnTo>
                    <a:pt x="144" y="42"/>
                  </a:lnTo>
                  <a:lnTo>
                    <a:pt x="144" y="67"/>
                  </a:lnTo>
                  <a:lnTo>
                    <a:pt x="148" y="83"/>
                  </a:lnTo>
                  <a:lnTo>
                    <a:pt x="163" y="81"/>
                  </a:lnTo>
                  <a:lnTo>
                    <a:pt x="168" y="91"/>
                  </a:lnTo>
                  <a:lnTo>
                    <a:pt x="170" y="102"/>
                  </a:lnTo>
                  <a:lnTo>
                    <a:pt x="179" y="114"/>
                  </a:lnTo>
                  <a:lnTo>
                    <a:pt x="168" y="123"/>
                  </a:lnTo>
                  <a:lnTo>
                    <a:pt x="158" y="130"/>
                  </a:lnTo>
                  <a:lnTo>
                    <a:pt x="148" y="130"/>
                  </a:lnTo>
                  <a:lnTo>
                    <a:pt x="136" y="133"/>
                  </a:lnTo>
                  <a:lnTo>
                    <a:pt x="136" y="148"/>
                  </a:lnTo>
                  <a:lnTo>
                    <a:pt x="131" y="156"/>
                  </a:lnTo>
                  <a:lnTo>
                    <a:pt x="119" y="167"/>
                  </a:lnTo>
                  <a:lnTo>
                    <a:pt x="98" y="149"/>
                  </a:lnTo>
                  <a:lnTo>
                    <a:pt x="91" y="135"/>
                  </a:lnTo>
                  <a:lnTo>
                    <a:pt x="72" y="130"/>
                  </a:lnTo>
                  <a:lnTo>
                    <a:pt x="65" y="111"/>
                  </a:lnTo>
                  <a:lnTo>
                    <a:pt x="52" y="98"/>
                  </a:lnTo>
                  <a:lnTo>
                    <a:pt x="46" y="84"/>
                  </a:lnTo>
                  <a:lnTo>
                    <a:pt x="36" y="69"/>
                  </a:lnTo>
                  <a:lnTo>
                    <a:pt x="27" y="55"/>
                  </a:lnTo>
                  <a:lnTo>
                    <a:pt x="14" y="44"/>
                  </a:lnTo>
                  <a:lnTo>
                    <a:pt x="0" y="30"/>
                  </a:lnTo>
                  <a:close/>
                </a:path>
              </a:pathLst>
            </a:custGeom>
            <a:solidFill>
              <a:srgbClr val="B6C8DD"/>
            </a:solidFill>
            <a:ln w="9525">
              <a:noFill/>
              <a:round/>
              <a:headEnd/>
              <a:tailEnd/>
            </a:ln>
          </p:spPr>
          <p:txBody>
            <a:bodyPr/>
            <a:lstStyle/>
            <a:p>
              <a:endParaRPr lang="pt-PT"/>
            </a:p>
          </p:txBody>
        </p:sp>
        <p:sp>
          <p:nvSpPr>
            <p:cNvPr id="25709" name="Freeform 78"/>
            <p:cNvSpPr>
              <a:spLocks/>
            </p:cNvSpPr>
            <p:nvPr/>
          </p:nvSpPr>
          <p:spPr bwMode="auto">
            <a:xfrm>
              <a:off x="1390" y="2494"/>
              <a:ext cx="179" cy="167"/>
            </a:xfrm>
            <a:custGeom>
              <a:avLst/>
              <a:gdLst>
                <a:gd name="T0" fmla="*/ 0 w 179"/>
                <a:gd name="T1" fmla="*/ 30 h 167"/>
                <a:gd name="T2" fmla="*/ 3 w 179"/>
                <a:gd name="T3" fmla="*/ 23 h 167"/>
                <a:gd name="T4" fmla="*/ 2 w 179"/>
                <a:gd name="T5" fmla="*/ 14 h 167"/>
                <a:gd name="T6" fmla="*/ 29 w 179"/>
                <a:gd name="T7" fmla="*/ 0 h 167"/>
                <a:gd name="T8" fmla="*/ 33 w 179"/>
                <a:gd name="T9" fmla="*/ 6 h 167"/>
                <a:gd name="T10" fmla="*/ 52 w 179"/>
                <a:gd name="T11" fmla="*/ 2 h 167"/>
                <a:gd name="T12" fmla="*/ 67 w 179"/>
                <a:gd name="T13" fmla="*/ 2 h 167"/>
                <a:gd name="T14" fmla="*/ 60 w 179"/>
                <a:gd name="T15" fmla="*/ 11 h 167"/>
                <a:gd name="T16" fmla="*/ 64 w 179"/>
                <a:gd name="T17" fmla="*/ 21 h 167"/>
                <a:gd name="T18" fmla="*/ 77 w 179"/>
                <a:gd name="T19" fmla="*/ 27 h 167"/>
                <a:gd name="T20" fmla="*/ 89 w 179"/>
                <a:gd name="T21" fmla="*/ 25 h 167"/>
                <a:gd name="T22" fmla="*/ 100 w 179"/>
                <a:gd name="T23" fmla="*/ 16 h 167"/>
                <a:gd name="T24" fmla="*/ 117 w 179"/>
                <a:gd name="T25" fmla="*/ 14 h 167"/>
                <a:gd name="T26" fmla="*/ 122 w 179"/>
                <a:gd name="T27" fmla="*/ 21 h 167"/>
                <a:gd name="T28" fmla="*/ 132 w 179"/>
                <a:gd name="T29" fmla="*/ 28 h 167"/>
                <a:gd name="T30" fmla="*/ 146 w 179"/>
                <a:gd name="T31" fmla="*/ 30 h 167"/>
                <a:gd name="T32" fmla="*/ 144 w 179"/>
                <a:gd name="T33" fmla="*/ 42 h 167"/>
                <a:gd name="T34" fmla="*/ 144 w 179"/>
                <a:gd name="T35" fmla="*/ 67 h 167"/>
                <a:gd name="T36" fmla="*/ 148 w 179"/>
                <a:gd name="T37" fmla="*/ 83 h 167"/>
                <a:gd name="T38" fmla="*/ 163 w 179"/>
                <a:gd name="T39" fmla="*/ 81 h 167"/>
                <a:gd name="T40" fmla="*/ 168 w 179"/>
                <a:gd name="T41" fmla="*/ 91 h 167"/>
                <a:gd name="T42" fmla="*/ 170 w 179"/>
                <a:gd name="T43" fmla="*/ 102 h 167"/>
                <a:gd name="T44" fmla="*/ 179 w 179"/>
                <a:gd name="T45" fmla="*/ 114 h 167"/>
                <a:gd name="T46" fmla="*/ 168 w 179"/>
                <a:gd name="T47" fmla="*/ 123 h 167"/>
                <a:gd name="T48" fmla="*/ 158 w 179"/>
                <a:gd name="T49" fmla="*/ 130 h 167"/>
                <a:gd name="T50" fmla="*/ 148 w 179"/>
                <a:gd name="T51" fmla="*/ 130 h 167"/>
                <a:gd name="T52" fmla="*/ 136 w 179"/>
                <a:gd name="T53" fmla="*/ 133 h 167"/>
                <a:gd name="T54" fmla="*/ 136 w 179"/>
                <a:gd name="T55" fmla="*/ 148 h 167"/>
                <a:gd name="T56" fmla="*/ 131 w 179"/>
                <a:gd name="T57" fmla="*/ 156 h 167"/>
                <a:gd name="T58" fmla="*/ 119 w 179"/>
                <a:gd name="T59" fmla="*/ 167 h 167"/>
                <a:gd name="T60" fmla="*/ 98 w 179"/>
                <a:gd name="T61" fmla="*/ 149 h 167"/>
                <a:gd name="T62" fmla="*/ 91 w 179"/>
                <a:gd name="T63" fmla="*/ 135 h 167"/>
                <a:gd name="T64" fmla="*/ 72 w 179"/>
                <a:gd name="T65" fmla="*/ 130 h 167"/>
                <a:gd name="T66" fmla="*/ 65 w 179"/>
                <a:gd name="T67" fmla="*/ 111 h 167"/>
                <a:gd name="T68" fmla="*/ 52 w 179"/>
                <a:gd name="T69" fmla="*/ 98 h 167"/>
                <a:gd name="T70" fmla="*/ 46 w 179"/>
                <a:gd name="T71" fmla="*/ 84 h 167"/>
                <a:gd name="T72" fmla="*/ 36 w 179"/>
                <a:gd name="T73" fmla="*/ 69 h 167"/>
                <a:gd name="T74" fmla="*/ 27 w 179"/>
                <a:gd name="T75" fmla="*/ 55 h 167"/>
                <a:gd name="T76" fmla="*/ 14 w 179"/>
                <a:gd name="T77" fmla="*/ 44 h 167"/>
                <a:gd name="T78" fmla="*/ 0 w 179"/>
                <a:gd name="T79" fmla="*/ 30 h 167"/>
                <a:gd name="T80" fmla="*/ 0 w 179"/>
                <a:gd name="T81" fmla="*/ 30 h 1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7"/>
                <a:gd name="T125" fmla="*/ 179 w 179"/>
                <a:gd name="T126" fmla="*/ 167 h 1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7">
                  <a:moveTo>
                    <a:pt x="0" y="30"/>
                  </a:moveTo>
                  <a:lnTo>
                    <a:pt x="3" y="23"/>
                  </a:lnTo>
                  <a:lnTo>
                    <a:pt x="2" y="14"/>
                  </a:lnTo>
                  <a:lnTo>
                    <a:pt x="29" y="0"/>
                  </a:lnTo>
                  <a:lnTo>
                    <a:pt x="33" y="6"/>
                  </a:lnTo>
                  <a:lnTo>
                    <a:pt x="52" y="2"/>
                  </a:lnTo>
                  <a:lnTo>
                    <a:pt x="67" y="2"/>
                  </a:lnTo>
                  <a:lnTo>
                    <a:pt x="60" y="11"/>
                  </a:lnTo>
                  <a:lnTo>
                    <a:pt x="64" y="21"/>
                  </a:lnTo>
                  <a:lnTo>
                    <a:pt x="77" y="27"/>
                  </a:lnTo>
                  <a:lnTo>
                    <a:pt x="89" y="25"/>
                  </a:lnTo>
                  <a:lnTo>
                    <a:pt x="100" y="16"/>
                  </a:lnTo>
                  <a:lnTo>
                    <a:pt x="117" y="14"/>
                  </a:lnTo>
                  <a:lnTo>
                    <a:pt x="122" y="21"/>
                  </a:lnTo>
                  <a:lnTo>
                    <a:pt x="132" y="28"/>
                  </a:lnTo>
                  <a:lnTo>
                    <a:pt x="146" y="30"/>
                  </a:lnTo>
                  <a:lnTo>
                    <a:pt x="144" y="42"/>
                  </a:lnTo>
                  <a:lnTo>
                    <a:pt x="144" y="67"/>
                  </a:lnTo>
                  <a:lnTo>
                    <a:pt x="148" y="83"/>
                  </a:lnTo>
                  <a:lnTo>
                    <a:pt x="163" y="81"/>
                  </a:lnTo>
                  <a:lnTo>
                    <a:pt x="168" y="91"/>
                  </a:lnTo>
                  <a:lnTo>
                    <a:pt x="170" y="102"/>
                  </a:lnTo>
                  <a:lnTo>
                    <a:pt x="179" y="114"/>
                  </a:lnTo>
                  <a:lnTo>
                    <a:pt x="168" y="123"/>
                  </a:lnTo>
                  <a:lnTo>
                    <a:pt x="158" y="130"/>
                  </a:lnTo>
                  <a:lnTo>
                    <a:pt x="148" y="130"/>
                  </a:lnTo>
                  <a:lnTo>
                    <a:pt x="136" y="133"/>
                  </a:lnTo>
                  <a:lnTo>
                    <a:pt x="136" y="148"/>
                  </a:lnTo>
                  <a:lnTo>
                    <a:pt x="131" y="156"/>
                  </a:lnTo>
                  <a:lnTo>
                    <a:pt x="119" y="167"/>
                  </a:lnTo>
                  <a:lnTo>
                    <a:pt x="98" y="149"/>
                  </a:lnTo>
                  <a:lnTo>
                    <a:pt x="91" y="135"/>
                  </a:lnTo>
                  <a:lnTo>
                    <a:pt x="72" y="130"/>
                  </a:lnTo>
                  <a:lnTo>
                    <a:pt x="65" y="111"/>
                  </a:lnTo>
                  <a:lnTo>
                    <a:pt x="52" y="98"/>
                  </a:lnTo>
                  <a:lnTo>
                    <a:pt x="46" y="84"/>
                  </a:lnTo>
                  <a:lnTo>
                    <a:pt x="36" y="69"/>
                  </a:lnTo>
                  <a:lnTo>
                    <a:pt x="27" y="55"/>
                  </a:lnTo>
                  <a:lnTo>
                    <a:pt x="14" y="44"/>
                  </a:lnTo>
                  <a:lnTo>
                    <a:pt x="0" y="30"/>
                  </a:lnTo>
                  <a:close/>
                </a:path>
              </a:pathLst>
            </a:custGeom>
            <a:noFill/>
            <a:ln w="11113">
              <a:solidFill>
                <a:srgbClr val="FFFFFF"/>
              </a:solidFill>
              <a:round/>
              <a:headEnd/>
              <a:tailEnd/>
            </a:ln>
          </p:spPr>
          <p:txBody>
            <a:bodyPr/>
            <a:lstStyle/>
            <a:p>
              <a:endParaRPr lang="pt-PT"/>
            </a:p>
          </p:txBody>
        </p:sp>
        <p:sp>
          <p:nvSpPr>
            <p:cNvPr id="25710" name="Freeform 79"/>
            <p:cNvSpPr>
              <a:spLocks/>
            </p:cNvSpPr>
            <p:nvPr/>
          </p:nvSpPr>
          <p:spPr bwMode="auto">
            <a:xfrm>
              <a:off x="1450" y="2373"/>
              <a:ext cx="182" cy="205"/>
            </a:xfrm>
            <a:custGeom>
              <a:avLst/>
              <a:gdLst>
                <a:gd name="T0" fmla="*/ 76 w 182"/>
                <a:gd name="T1" fmla="*/ 6 h 205"/>
                <a:gd name="T2" fmla="*/ 57 w 182"/>
                <a:gd name="T3" fmla="*/ 30 h 205"/>
                <a:gd name="T4" fmla="*/ 57 w 182"/>
                <a:gd name="T5" fmla="*/ 37 h 205"/>
                <a:gd name="T6" fmla="*/ 47 w 182"/>
                <a:gd name="T7" fmla="*/ 49 h 205"/>
                <a:gd name="T8" fmla="*/ 48 w 182"/>
                <a:gd name="T9" fmla="*/ 53 h 205"/>
                <a:gd name="T10" fmla="*/ 45 w 182"/>
                <a:gd name="T11" fmla="*/ 60 h 205"/>
                <a:gd name="T12" fmla="*/ 33 w 182"/>
                <a:gd name="T13" fmla="*/ 72 h 205"/>
                <a:gd name="T14" fmla="*/ 22 w 182"/>
                <a:gd name="T15" fmla="*/ 86 h 205"/>
                <a:gd name="T16" fmla="*/ 17 w 182"/>
                <a:gd name="T17" fmla="*/ 93 h 205"/>
                <a:gd name="T18" fmla="*/ 22 w 182"/>
                <a:gd name="T19" fmla="*/ 98 h 205"/>
                <a:gd name="T20" fmla="*/ 19 w 182"/>
                <a:gd name="T21" fmla="*/ 109 h 205"/>
                <a:gd name="T22" fmla="*/ 12 w 182"/>
                <a:gd name="T23" fmla="*/ 118 h 205"/>
                <a:gd name="T24" fmla="*/ 7 w 182"/>
                <a:gd name="T25" fmla="*/ 121 h 205"/>
                <a:gd name="T26" fmla="*/ 0 w 182"/>
                <a:gd name="T27" fmla="*/ 132 h 205"/>
                <a:gd name="T28" fmla="*/ 2 w 182"/>
                <a:gd name="T29" fmla="*/ 141 h 205"/>
                <a:gd name="T30" fmla="*/ 9 w 182"/>
                <a:gd name="T31" fmla="*/ 146 h 205"/>
                <a:gd name="T32" fmla="*/ 29 w 182"/>
                <a:gd name="T33" fmla="*/ 146 h 205"/>
                <a:gd name="T34" fmla="*/ 41 w 182"/>
                <a:gd name="T35" fmla="*/ 139 h 205"/>
                <a:gd name="T36" fmla="*/ 53 w 182"/>
                <a:gd name="T37" fmla="*/ 137 h 205"/>
                <a:gd name="T38" fmla="*/ 64 w 182"/>
                <a:gd name="T39" fmla="*/ 146 h 205"/>
                <a:gd name="T40" fmla="*/ 72 w 182"/>
                <a:gd name="T41" fmla="*/ 151 h 205"/>
                <a:gd name="T42" fmla="*/ 86 w 182"/>
                <a:gd name="T43" fmla="*/ 153 h 205"/>
                <a:gd name="T44" fmla="*/ 83 w 182"/>
                <a:gd name="T45" fmla="*/ 169 h 205"/>
                <a:gd name="T46" fmla="*/ 86 w 182"/>
                <a:gd name="T47" fmla="*/ 205 h 205"/>
                <a:gd name="T48" fmla="*/ 98 w 182"/>
                <a:gd name="T49" fmla="*/ 205 h 205"/>
                <a:gd name="T50" fmla="*/ 103 w 182"/>
                <a:gd name="T51" fmla="*/ 204 h 205"/>
                <a:gd name="T52" fmla="*/ 107 w 182"/>
                <a:gd name="T53" fmla="*/ 193 h 205"/>
                <a:gd name="T54" fmla="*/ 108 w 182"/>
                <a:gd name="T55" fmla="*/ 170 h 205"/>
                <a:gd name="T56" fmla="*/ 117 w 182"/>
                <a:gd name="T57" fmla="*/ 160 h 205"/>
                <a:gd name="T58" fmla="*/ 117 w 182"/>
                <a:gd name="T59" fmla="*/ 139 h 205"/>
                <a:gd name="T60" fmla="*/ 124 w 182"/>
                <a:gd name="T61" fmla="*/ 127 h 205"/>
                <a:gd name="T62" fmla="*/ 138 w 182"/>
                <a:gd name="T63" fmla="*/ 121 h 205"/>
                <a:gd name="T64" fmla="*/ 163 w 182"/>
                <a:gd name="T65" fmla="*/ 90 h 205"/>
                <a:gd name="T66" fmla="*/ 167 w 182"/>
                <a:gd name="T67" fmla="*/ 76 h 205"/>
                <a:gd name="T68" fmla="*/ 163 w 182"/>
                <a:gd name="T69" fmla="*/ 55 h 205"/>
                <a:gd name="T70" fmla="*/ 181 w 182"/>
                <a:gd name="T71" fmla="*/ 39 h 205"/>
                <a:gd name="T72" fmla="*/ 182 w 182"/>
                <a:gd name="T73" fmla="*/ 14 h 205"/>
                <a:gd name="T74" fmla="*/ 170 w 182"/>
                <a:gd name="T75" fmla="*/ 4 h 205"/>
                <a:gd name="T76" fmla="*/ 163 w 182"/>
                <a:gd name="T77" fmla="*/ 2 h 205"/>
                <a:gd name="T78" fmla="*/ 148 w 182"/>
                <a:gd name="T79" fmla="*/ 0 h 205"/>
                <a:gd name="T80" fmla="*/ 117 w 182"/>
                <a:gd name="T81" fmla="*/ 0 h 205"/>
                <a:gd name="T82" fmla="*/ 107 w 182"/>
                <a:gd name="T83" fmla="*/ 9 h 205"/>
                <a:gd name="T84" fmla="*/ 100 w 182"/>
                <a:gd name="T85" fmla="*/ 18 h 205"/>
                <a:gd name="T86" fmla="*/ 102 w 182"/>
                <a:gd name="T87" fmla="*/ 28 h 205"/>
                <a:gd name="T88" fmla="*/ 112 w 182"/>
                <a:gd name="T89" fmla="*/ 35 h 205"/>
                <a:gd name="T90" fmla="*/ 120 w 182"/>
                <a:gd name="T91" fmla="*/ 46 h 205"/>
                <a:gd name="T92" fmla="*/ 120 w 182"/>
                <a:gd name="T93" fmla="*/ 60 h 205"/>
                <a:gd name="T94" fmla="*/ 107 w 182"/>
                <a:gd name="T95" fmla="*/ 69 h 205"/>
                <a:gd name="T96" fmla="*/ 95 w 182"/>
                <a:gd name="T97" fmla="*/ 72 h 205"/>
                <a:gd name="T98" fmla="*/ 86 w 182"/>
                <a:gd name="T99" fmla="*/ 74 h 205"/>
                <a:gd name="T100" fmla="*/ 81 w 182"/>
                <a:gd name="T101" fmla="*/ 65 h 205"/>
                <a:gd name="T102" fmla="*/ 77 w 182"/>
                <a:gd name="T103" fmla="*/ 55 h 205"/>
                <a:gd name="T104" fmla="*/ 84 w 182"/>
                <a:gd name="T105" fmla="*/ 44 h 205"/>
                <a:gd name="T106" fmla="*/ 83 w 182"/>
                <a:gd name="T107" fmla="*/ 32 h 205"/>
                <a:gd name="T108" fmla="*/ 81 w 182"/>
                <a:gd name="T109" fmla="*/ 20 h 205"/>
                <a:gd name="T110" fmla="*/ 76 w 182"/>
                <a:gd name="T111" fmla="*/ 6 h 205"/>
                <a:gd name="T112" fmla="*/ 76 w 182"/>
                <a:gd name="T113" fmla="*/ 6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2"/>
                <a:gd name="T172" fmla="*/ 0 h 205"/>
                <a:gd name="T173" fmla="*/ 182 w 182"/>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2" h="205">
                  <a:moveTo>
                    <a:pt x="76" y="6"/>
                  </a:moveTo>
                  <a:lnTo>
                    <a:pt x="57" y="30"/>
                  </a:lnTo>
                  <a:lnTo>
                    <a:pt x="57" y="37"/>
                  </a:lnTo>
                  <a:lnTo>
                    <a:pt x="47" y="49"/>
                  </a:lnTo>
                  <a:lnTo>
                    <a:pt x="48" y="53"/>
                  </a:lnTo>
                  <a:lnTo>
                    <a:pt x="45" y="60"/>
                  </a:lnTo>
                  <a:lnTo>
                    <a:pt x="33" y="72"/>
                  </a:lnTo>
                  <a:lnTo>
                    <a:pt x="22" y="86"/>
                  </a:lnTo>
                  <a:lnTo>
                    <a:pt x="17" y="93"/>
                  </a:lnTo>
                  <a:lnTo>
                    <a:pt x="22" y="98"/>
                  </a:lnTo>
                  <a:lnTo>
                    <a:pt x="19" y="109"/>
                  </a:lnTo>
                  <a:lnTo>
                    <a:pt x="12" y="118"/>
                  </a:lnTo>
                  <a:lnTo>
                    <a:pt x="7" y="121"/>
                  </a:lnTo>
                  <a:lnTo>
                    <a:pt x="0" y="132"/>
                  </a:lnTo>
                  <a:lnTo>
                    <a:pt x="2" y="141"/>
                  </a:lnTo>
                  <a:lnTo>
                    <a:pt x="9" y="146"/>
                  </a:lnTo>
                  <a:lnTo>
                    <a:pt x="29" y="146"/>
                  </a:lnTo>
                  <a:lnTo>
                    <a:pt x="41" y="139"/>
                  </a:lnTo>
                  <a:lnTo>
                    <a:pt x="53" y="137"/>
                  </a:lnTo>
                  <a:lnTo>
                    <a:pt x="64" y="146"/>
                  </a:lnTo>
                  <a:lnTo>
                    <a:pt x="72" y="151"/>
                  </a:lnTo>
                  <a:lnTo>
                    <a:pt x="86" y="153"/>
                  </a:lnTo>
                  <a:lnTo>
                    <a:pt x="83" y="169"/>
                  </a:lnTo>
                  <a:lnTo>
                    <a:pt x="86" y="205"/>
                  </a:lnTo>
                  <a:lnTo>
                    <a:pt x="98" y="205"/>
                  </a:lnTo>
                  <a:lnTo>
                    <a:pt x="103" y="204"/>
                  </a:lnTo>
                  <a:lnTo>
                    <a:pt x="107" y="193"/>
                  </a:lnTo>
                  <a:lnTo>
                    <a:pt x="108" y="170"/>
                  </a:lnTo>
                  <a:lnTo>
                    <a:pt x="117" y="160"/>
                  </a:lnTo>
                  <a:lnTo>
                    <a:pt x="117" y="139"/>
                  </a:lnTo>
                  <a:lnTo>
                    <a:pt x="124" y="127"/>
                  </a:lnTo>
                  <a:lnTo>
                    <a:pt x="138" y="121"/>
                  </a:lnTo>
                  <a:lnTo>
                    <a:pt x="163" y="90"/>
                  </a:lnTo>
                  <a:lnTo>
                    <a:pt x="167" y="76"/>
                  </a:lnTo>
                  <a:lnTo>
                    <a:pt x="163" y="55"/>
                  </a:lnTo>
                  <a:lnTo>
                    <a:pt x="181" y="39"/>
                  </a:lnTo>
                  <a:lnTo>
                    <a:pt x="182" y="14"/>
                  </a:lnTo>
                  <a:lnTo>
                    <a:pt x="170" y="4"/>
                  </a:lnTo>
                  <a:lnTo>
                    <a:pt x="163" y="2"/>
                  </a:lnTo>
                  <a:lnTo>
                    <a:pt x="148" y="0"/>
                  </a:lnTo>
                  <a:lnTo>
                    <a:pt x="117" y="0"/>
                  </a:lnTo>
                  <a:lnTo>
                    <a:pt x="107" y="9"/>
                  </a:lnTo>
                  <a:lnTo>
                    <a:pt x="100" y="18"/>
                  </a:lnTo>
                  <a:lnTo>
                    <a:pt x="102" y="28"/>
                  </a:lnTo>
                  <a:lnTo>
                    <a:pt x="112" y="35"/>
                  </a:lnTo>
                  <a:lnTo>
                    <a:pt x="120" y="46"/>
                  </a:lnTo>
                  <a:lnTo>
                    <a:pt x="120" y="60"/>
                  </a:lnTo>
                  <a:lnTo>
                    <a:pt x="107" y="69"/>
                  </a:lnTo>
                  <a:lnTo>
                    <a:pt x="95" y="72"/>
                  </a:lnTo>
                  <a:lnTo>
                    <a:pt x="86" y="74"/>
                  </a:lnTo>
                  <a:lnTo>
                    <a:pt x="81" y="65"/>
                  </a:lnTo>
                  <a:lnTo>
                    <a:pt x="77" y="55"/>
                  </a:lnTo>
                  <a:lnTo>
                    <a:pt x="84" y="44"/>
                  </a:lnTo>
                  <a:lnTo>
                    <a:pt x="83" y="32"/>
                  </a:lnTo>
                  <a:lnTo>
                    <a:pt x="81" y="20"/>
                  </a:lnTo>
                  <a:lnTo>
                    <a:pt x="76" y="6"/>
                  </a:lnTo>
                  <a:close/>
                </a:path>
              </a:pathLst>
            </a:custGeom>
            <a:solidFill>
              <a:srgbClr val="B6C8DD"/>
            </a:solidFill>
            <a:ln w="9525">
              <a:noFill/>
              <a:round/>
              <a:headEnd/>
              <a:tailEnd/>
            </a:ln>
          </p:spPr>
          <p:txBody>
            <a:bodyPr/>
            <a:lstStyle/>
            <a:p>
              <a:endParaRPr lang="pt-PT"/>
            </a:p>
          </p:txBody>
        </p:sp>
        <p:sp>
          <p:nvSpPr>
            <p:cNvPr id="25711" name="Freeform 80"/>
            <p:cNvSpPr>
              <a:spLocks/>
            </p:cNvSpPr>
            <p:nvPr/>
          </p:nvSpPr>
          <p:spPr bwMode="auto">
            <a:xfrm>
              <a:off x="1450" y="2373"/>
              <a:ext cx="182" cy="205"/>
            </a:xfrm>
            <a:custGeom>
              <a:avLst/>
              <a:gdLst>
                <a:gd name="T0" fmla="*/ 76 w 182"/>
                <a:gd name="T1" fmla="*/ 6 h 205"/>
                <a:gd name="T2" fmla="*/ 57 w 182"/>
                <a:gd name="T3" fmla="*/ 30 h 205"/>
                <a:gd name="T4" fmla="*/ 57 w 182"/>
                <a:gd name="T5" fmla="*/ 37 h 205"/>
                <a:gd name="T6" fmla="*/ 47 w 182"/>
                <a:gd name="T7" fmla="*/ 49 h 205"/>
                <a:gd name="T8" fmla="*/ 48 w 182"/>
                <a:gd name="T9" fmla="*/ 53 h 205"/>
                <a:gd name="T10" fmla="*/ 45 w 182"/>
                <a:gd name="T11" fmla="*/ 60 h 205"/>
                <a:gd name="T12" fmla="*/ 33 w 182"/>
                <a:gd name="T13" fmla="*/ 72 h 205"/>
                <a:gd name="T14" fmla="*/ 22 w 182"/>
                <a:gd name="T15" fmla="*/ 86 h 205"/>
                <a:gd name="T16" fmla="*/ 17 w 182"/>
                <a:gd name="T17" fmla="*/ 93 h 205"/>
                <a:gd name="T18" fmla="*/ 22 w 182"/>
                <a:gd name="T19" fmla="*/ 98 h 205"/>
                <a:gd name="T20" fmla="*/ 19 w 182"/>
                <a:gd name="T21" fmla="*/ 109 h 205"/>
                <a:gd name="T22" fmla="*/ 12 w 182"/>
                <a:gd name="T23" fmla="*/ 118 h 205"/>
                <a:gd name="T24" fmla="*/ 7 w 182"/>
                <a:gd name="T25" fmla="*/ 121 h 205"/>
                <a:gd name="T26" fmla="*/ 0 w 182"/>
                <a:gd name="T27" fmla="*/ 132 h 205"/>
                <a:gd name="T28" fmla="*/ 2 w 182"/>
                <a:gd name="T29" fmla="*/ 141 h 205"/>
                <a:gd name="T30" fmla="*/ 9 w 182"/>
                <a:gd name="T31" fmla="*/ 146 h 205"/>
                <a:gd name="T32" fmla="*/ 29 w 182"/>
                <a:gd name="T33" fmla="*/ 146 h 205"/>
                <a:gd name="T34" fmla="*/ 41 w 182"/>
                <a:gd name="T35" fmla="*/ 139 h 205"/>
                <a:gd name="T36" fmla="*/ 53 w 182"/>
                <a:gd name="T37" fmla="*/ 137 h 205"/>
                <a:gd name="T38" fmla="*/ 64 w 182"/>
                <a:gd name="T39" fmla="*/ 146 h 205"/>
                <a:gd name="T40" fmla="*/ 72 w 182"/>
                <a:gd name="T41" fmla="*/ 151 h 205"/>
                <a:gd name="T42" fmla="*/ 86 w 182"/>
                <a:gd name="T43" fmla="*/ 153 h 205"/>
                <a:gd name="T44" fmla="*/ 83 w 182"/>
                <a:gd name="T45" fmla="*/ 169 h 205"/>
                <a:gd name="T46" fmla="*/ 86 w 182"/>
                <a:gd name="T47" fmla="*/ 205 h 205"/>
                <a:gd name="T48" fmla="*/ 98 w 182"/>
                <a:gd name="T49" fmla="*/ 205 h 205"/>
                <a:gd name="T50" fmla="*/ 103 w 182"/>
                <a:gd name="T51" fmla="*/ 204 h 205"/>
                <a:gd name="T52" fmla="*/ 107 w 182"/>
                <a:gd name="T53" fmla="*/ 193 h 205"/>
                <a:gd name="T54" fmla="*/ 108 w 182"/>
                <a:gd name="T55" fmla="*/ 170 h 205"/>
                <a:gd name="T56" fmla="*/ 117 w 182"/>
                <a:gd name="T57" fmla="*/ 160 h 205"/>
                <a:gd name="T58" fmla="*/ 117 w 182"/>
                <a:gd name="T59" fmla="*/ 139 h 205"/>
                <a:gd name="T60" fmla="*/ 124 w 182"/>
                <a:gd name="T61" fmla="*/ 127 h 205"/>
                <a:gd name="T62" fmla="*/ 138 w 182"/>
                <a:gd name="T63" fmla="*/ 121 h 205"/>
                <a:gd name="T64" fmla="*/ 163 w 182"/>
                <a:gd name="T65" fmla="*/ 90 h 205"/>
                <a:gd name="T66" fmla="*/ 167 w 182"/>
                <a:gd name="T67" fmla="*/ 76 h 205"/>
                <a:gd name="T68" fmla="*/ 163 w 182"/>
                <a:gd name="T69" fmla="*/ 55 h 205"/>
                <a:gd name="T70" fmla="*/ 181 w 182"/>
                <a:gd name="T71" fmla="*/ 39 h 205"/>
                <a:gd name="T72" fmla="*/ 182 w 182"/>
                <a:gd name="T73" fmla="*/ 14 h 205"/>
                <a:gd name="T74" fmla="*/ 170 w 182"/>
                <a:gd name="T75" fmla="*/ 4 h 205"/>
                <a:gd name="T76" fmla="*/ 163 w 182"/>
                <a:gd name="T77" fmla="*/ 2 h 205"/>
                <a:gd name="T78" fmla="*/ 148 w 182"/>
                <a:gd name="T79" fmla="*/ 0 h 205"/>
                <a:gd name="T80" fmla="*/ 117 w 182"/>
                <a:gd name="T81" fmla="*/ 0 h 205"/>
                <a:gd name="T82" fmla="*/ 107 w 182"/>
                <a:gd name="T83" fmla="*/ 9 h 205"/>
                <a:gd name="T84" fmla="*/ 100 w 182"/>
                <a:gd name="T85" fmla="*/ 18 h 205"/>
                <a:gd name="T86" fmla="*/ 102 w 182"/>
                <a:gd name="T87" fmla="*/ 28 h 205"/>
                <a:gd name="T88" fmla="*/ 112 w 182"/>
                <a:gd name="T89" fmla="*/ 35 h 205"/>
                <a:gd name="T90" fmla="*/ 120 w 182"/>
                <a:gd name="T91" fmla="*/ 46 h 205"/>
                <a:gd name="T92" fmla="*/ 120 w 182"/>
                <a:gd name="T93" fmla="*/ 60 h 205"/>
                <a:gd name="T94" fmla="*/ 107 w 182"/>
                <a:gd name="T95" fmla="*/ 69 h 205"/>
                <a:gd name="T96" fmla="*/ 95 w 182"/>
                <a:gd name="T97" fmla="*/ 72 h 205"/>
                <a:gd name="T98" fmla="*/ 86 w 182"/>
                <a:gd name="T99" fmla="*/ 74 h 205"/>
                <a:gd name="T100" fmla="*/ 81 w 182"/>
                <a:gd name="T101" fmla="*/ 65 h 205"/>
                <a:gd name="T102" fmla="*/ 77 w 182"/>
                <a:gd name="T103" fmla="*/ 55 h 205"/>
                <a:gd name="T104" fmla="*/ 84 w 182"/>
                <a:gd name="T105" fmla="*/ 44 h 205"/>
                <a:gd name="T106" fmla="*/ 83 w 182"/>
                <a:gd name="T107" fmla="*/ 32 h 205"/>
                <a:gd name="T108" fmla="*/ 81 w 182"/>
                <a:gd name="T109" fmla="*/ 20 h 205"/>
                <a:gd name="T110" fmla="*/ 76 w 182"/>
                <a:gd name="T111" fmla="*/ 6 h 205"/>
                <a:gd name="T112" fmla="*/ 76 w 182"/>
                <a:gd name="T113" fmla="*/ 6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2"/>
                <a:gd name="T172" fmla="*/ 0 h 205"/>
                <a:gd name="T173" fmla="*/ 182 w 182"/>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2" h="205">
                  <a:moveTo>
                    <a:pt x="76" y="6"/>
                  </a:moveTo>
                  <a:lnTo>
                    <a:pt x="57" y="30"/>
                  </a:lnTo>
                  <a:lnTo>
                    <a:pt x="57" y="37"/>
                  </a:lnTo>
                  <a:lnTo>
                    <a:pt x="47" y="49"/>
                  </a:lnTo>
                  <a:lnTo>
                    <a:pt x="48" y="53"/>
                  </a:lnTo>
                  <a:lnTo>
                    <a:pt x="45" y="60"/>
                  </a:lnTo>
                  <a:lnTo>
                    <a:pt x="33" y="72"/>
                  </a:lnTo>
                  <a:lnTo>
                    <a:pt x="22" y="86"/>
                  </a:lnTo>
                  <a:lnTo>
                    <a:pt x="17" y="93"/>
                  </a:lnTo>
                  <a:lnTo>
                    <a:pt x="22" y="98"/>
                  </a:lnTo>
                  <a:lnTo>
                    <a:pt x="19" y="109"/>
                  </a:lnTo>
                  <a:lnTo>
                    <a:pt x="12" y="118"/>
                  </a:lnTo>
                  <a:lnTo>
                    <a:pt x="7" y="121"/>
                  </a:lnTo>
                  <a:lnTo>
                    <a:pt x="0" y="132"/>
                  </a:lnTo>
                  <a:lnTo>
                    <a:pt x="2" y="141"/>
                  </a:lnTo>
                  <a:lnTo>
                    <a:pt x="9" y="146"/>
                  </a:lnTo>
                  <a:lnTo>
                    <a:pt x="29" y="146"/>
                  </a:lnTo>
                  <a:lnTo>
                    <a:pt x="41" y="139"/>
                  </a:lnTo>
                  <a:lnTo>
                    <a:pt x="53" y="137"/>
                  </a:lnTo>
                  <a:lnTo>
                    <a:pt x="64" y="146"/>
                  </a:lnTo>
                  <a:lnTo>
                    <a:pt x="72" y="151"/>
                  </a:lnTo>
                  <a:lnTo>
                    <a:pt x="86" y="153"/>
                  </a:lnTo>
                  <a:lnTo>
                    <a:pt x="83" y="169"/>
                  </a:lnTo>
                  <a:lnTo>
                    <a:pt x="86" y="205"/>
                  </a:lnTo>
                  <a:lnTo>
                    <a:pt x="98" y="205"/>
                  </a:lnTo>
                  <a:lnTo>
                    <a:pt x="103" y="204"/>
                  </a:lnTo>
                  <a:lnTo>
                    <a:pt x="107" y="193"/>
                  </a:lnTo>
                  <a:lnTo>
                    <a:pt x="108" y="170"/>
                  </a:lnTo>
                  <a:lnTo>
                    <a:pt x="117" y="160"/>
                  </a:lnTo>
                  <a:lnTo>
                    <a:pt x="117" y="139"/>
                  </a:lnTo>
                  <a:lnTo>
                    <a:pt x="124" y="127"/>
                  </a:lnTo>
                  <a:lnTo>
                    <a:pt x="138" y="121"/>
                  </a:lnTo>
                  <a:lnTo>
                    <a:pt x="163" y="90"/>
                  </a:lnTo>
                  <a:lnTo>
                    <a:pt x="167" y="76"/>
                  </a:lnTo>
                  <a:lnTo>
                    <a:pt x="163" y="55"/>
                  </a:lnTo>
                  <a:lnTo>
                    <a:pt x="181" y="39"/>
                  </a:lnTo>
                  <a:lnTo>
                    <a:pt x="182" y="14"/>
                  </a:lnTo>
                  <a:lnTo>
                    <a:pt x="170" y="4"/>
                  </a:lnTo>
                  <a:lnTo>
                    <a:pt x="163" y="2"/>
                  </a:lnTo>
                  <a:lnTo>
                    <a:pt x="148" y="0"/>
                  </a:lnTo>
                  <a:lnTo>
                    <a:pt x="117" y="0"/>
                  </a:lnTo>
                  <a:lnTo>
                    <a:pt x="107" y="9"/>
                  </a:lnTo>
                  <a:lnTo>
                    <a:pt x="100" y="18"/>
                  </a:lnTo>
                  <a:lnTo>
                    <a:pt x="102" y="28"/>
                  </a:lnTo>
                  <a:lnTo>
                    <a:pt x="112" y="35"/>
                  </a:lnTo>
                  <a:lnTo>
                    <a:pt x="120" y="46"/>
                  </a:lnTo>
                  <a:lnTo>
                    <a:pt x="120" y="60"/>
                  </a:lnTo>
                  <a:lnTo>
                    <a:pt x="107" y="69"/>
                  </a:lnTo>
                  <a:lnTo>
                    <a:pt x="95" y="72"/>
                  </a:lnTo>
                  <a:lnTo>
                    <a:pt x="86" y="74"/>
                  </a:lnTo>
                  <a:lnTo>
                    <a:pt x="81" y="65"/>
                  </a:lnTo>
                  <a:lnTo>
                    <a:pt x="77" y="55"/>
                  </a:lnTo>
                  <a:lnTo>
                    <a:pt x="84" y="44"/>
                  </a:lnTo>
                  <a:lnTo>
                    <a:pt x="83" y="32"/>
                  </a:lnTo>
                  <a:lnTo>
                    <a:pt x="81" y="20"/>
                  </a:lnTo>
                  <a:lnTo>
                    <a:pt x="76" y="6"/>
                  </a:lnTo>
                  <a:close/>
                </a:path>
              </a:pathLst>
            </a:custGeom>
            <a:noFill/>
            <a:ln w="11113">
              <a:solidFill>
                <a:srgbClr val="FFFFFF"/>
              </a:solidFill>
              <a:round/>
              <a:headEnd/>
              <a:tailEnd/>
            </a:ln>
          </p:spPr>
          <p:txBody>
            <a:bodyPr/>
            <a:lstStyle/>
            <a:p>
              <a:endParaRPr lang="pt-PT"/>
            </a:p>
          </p:txBody>
        </p:sp>
        <p:sp>
          <p:nvSpPr>
            <p:cNvPr id="25712" name="Freeform 81"/>
            <p:cNvSpPr>
              <a:spLocks/>
            </p:cNvSpPr>
            <p:nvPr/>
          </p:nvSpPr>
          <p:spPr bwMode="auto">
            <a:xfrm>
              <a:off x="843" y="2058"/>
              <a:ext cx="256" cy="249"/>
            </a:xfrm>
            <a:custGeom>
              <a:avLst/>
              <a:gdLst>
                <a:gd name="T0" fmla="*/ 91 w 256"/>
                <a:gd name="T1" fmla="*/ 103 h 249"/>
                <a:gd name="T2" fmla="*/ 90 w 256"/>
                <a:gd name="T3" fmla="*/ 124 h 249"/>
                <a:gd name="T4" fmla="*/ 74 w 256"/>
                <a:gd name="T5" fmla="*/ 121 h 249"/>
                <a:gd name="T6" fmla="*/ 54 w 256"/>
                <a:gd name="T7" fmla="*/ 151 h 249"/>
                <a:gd name="T8" fmla="*/ 30 w 256"/>
                <a:gd name="T9" fmla="*/ 172 h 249"/>
                <a:gd name="T10" fmla="*/ 12 w 256"/>
                <a:gd name="T11" fmla="*/ 175 h 249"/>
                <a:gd name="T12" fmla="*/ 6 w 256"/>
                <a:gd name="T13" fmla="*/ 180 h 249"/>
                <a:gd name="T14" fmla="*/ 11 w 256"/>
                <a:gd name="T15" fmla="*/ 198 h 249"/>
                <a:gd name="T16" fmla="*/ 4 w 256"/>
                <a:gd name="T17" fmla="*/ 221 h 249"/>
                <a:gd name="T18" fmla="*/ 19 w 256"/>
                <a:gd name="T19" fmla="*/ 212 h 249"/>
                <a:gd name="T20" fmla="*/ 18 w 256"/>
                <a:gd name="T21" fmla="*/ 226 h 249"/>
                <a:gd name="T22" fmla="*/ 26 w 256"/>
                <a:gd name="T23" fmla="*/ 236 h 249"/>
                <a:gd name="T24" fmla="*/ 50 w 256"/>
                <a:gd name="T25" fmla="*/ 242 h 249"/>
                <a:gd name="T26" fmla="*/ 76 w 256"/>
                <a:gd name="T27" fmla="*/ 245 h 249"/>
                <a:gd name="T28" fmla="*/ 116 w 256"/>
                <a:gd name="T29" fmla="*/ 240 h 249"/>
                <a:gd name="T30" fmla="*/ 181 w 256"/>
                <a:gd name="T31" fmla="*/ 235 h 249"/>
                <a:gd name="T32" fmla="*/ 207 w 256"/>
                <a:gd name="T33" fmla="*/ 208 h 249"/>
                <a:gd name="T34" fmla="*/ 217 w 256"/>
                <a:gd name="T35" fmla="*/ 184 h 249"/>
                <a:gd name="T36" fmla="*/ 236 w 256"/>
                <a:gd name="T37" fmla="*/ 151 h 249"/>
                <a:gd name="T38" fmla="*/ 256 w 256"/>
                <a:gd name="T39" fmla="*/ 109 h 249"/>
                <a:gd name="T40" fmla="*/ 239 w 256"/>
                <a:gd name="T41" fmla="*/ 77 h 249"/>
                <a:gd name="T42" fmla="*/ 222 w 256"/>
                <a:gd name="T43" fmla="*/ 68 h 249"/>
                <a:gd name="T44" fmla="*/ 196 w 256"/>
                <a:gd name="T45" fmla="*/ 42 h 249"/>
                <a:gd name="T46" fmla="*/ 232 w 256"/>
                <a:gd name="T47" fmla="*/ 9 h 249"/>
                <a:gd name="T48" fmla="*/ 220 w 256"/>
                <a:gd name="T49" fmla="*/ 2 h 249"/>
                <a:gd name="T50" fmla="*/ 177 w 256"/>
                <a:gd name="T51" fmla="*/ 12 h 249"/>
                <a:gd name="T52" fmla="*/ 160 w 256"/>
                <a:gd name="T53" fmla="*/ 16 h 249"/>
                <a:gd name="T54" fmla="*/ 158 w 256"/>
                <a:gd name="T55" fmla="*/ 28 h 249"/>
                <a:gd name="T56" fmla="*/ 162 w 256"/>
                <a:gd name="T57" fmla="*/ 42 h 249"/>
                <a:gd name="T58" fmla="*/ 116 w 256"/>
                <a:gd name="T59" fmla="*/ 37 h 249"/>
                <a:gd name="T60" fmla="*/ 90 w 256"/>
                <a:gd name="T61" fmla="*/ 33 h 249"/>
                <a:gd name="T62" fmla="*/ 86 w 256"/>
                <a:gd name="T63" fmla="*/ 56 h 249"/>
                <a:gd name="T64" fmla="*/ 74 w 256"/>
                <a:gd name="T65" fmla="*/ 65 h 249"/>
                <a:gd name="T66" fmla="*/ 74 w 256"/>
                <a:gd name="T67" fmla="*/ 84 h 249"/>
                <a:gd name="T68" fmla="*/ 73 w 256"/>
                <a:gd name="T69" fmla="*/ 116 h 249"/>
                <a:gd name="T70" fmla="*/ 95 w 256"/>
                <a:gd name="T71" fmla="*/ 93 h 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6"/>
                <a:gd name="T109" fmla="*/ 0 h 249"/>
                <a:gd name="T110" fmla="*/ 256 w 256"/>
                <a:gd name="T111" fmla="*/ 249 h 2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6" h="249">
                  <a:moveTo>
                    <a:pt x="95" y="93"/>
                  </a:moveTo>
                  <a:lnTo>
                    <a:pt x="91" y="103"/>
                  </a:lnTo>
                  <a:lnTo>
                    <a:pt x="95" y="117"/>
                  </a:lnTo>
                  <a:lnTo>
                    <a:pt x="90" y="124"/>
                  </a:lnTo>
                  <a:lnTo>
                    <a:pt x="83" y="119"/>
                  </a:lnTo>
                  <a:lnTo>
                    <a:pt x="74" y="121"/>
                  </a:lnTo>
                  <a:lnTo>
                    <a:pt x="74" y="131"/>
                  </a:lnTo>
                  <a:lnTo>
                    <a:pt x="54" y="151"/>
                  </a:lnTo>
                  <a:lnTo>
                    <a:pt x="43" y="154"/>
                  </a:lnTo>
                  <a:lnTo>
                    <a:pt x="30" y="172"/>
                  </a:lnTo>
                  <a:lnTo>
                    <a:pt x="19" y="177"/>
                  </a:lnTo>
                  <a:lnTo>
                    <a:pt x="12" y="175"/>
                  </a:lnTo>
                  <a:lnTo>
                    <a:pt x="9" y="179"/>
                  </a:lnTo>
                  <a:lnTo>
                    <a:pt x="6" y="180"/>
                  </a:lnTo>
                  <a:lnTo>
                    <a:pt x="11" y="186"/>
                  </a:lnTo>
                  <a:lnTo>
                    <a:pt x="11" y="198"/>
                  </a:lnTo>
                  <a:lnTo>
                    <a:pt x="0" y="208"/>
                  </a:lnTo>
                  <a:lnTo>
                    <a:pt x="4" y="221"/>
                  </a:lnTo>
                  <a:lnTo>
                    <a:pt x="16" y="221"/>
                  </a:lnTo>
                  <a:lnTo>
                    <a:pt x="19" y="212"/>
                  </a:lnTo>
                  <a:lnTo>
                    <a:pt x="26" y="219"/>
                  </a:lnTo>
                  <a:lnTo>
                    <a:pt x="18" y="226"/>
                  </a:lnTo>
                  <a:lnTo>
                    <a:pt x="21" y="235"/>
                  </a:lnTo>
                  <a:lnTo>
                    <a:pt x="26" y="236"/>
                  </a:lnTo>
                  <a:lnTo>
                    <a:pt x="47" y="240"/>
                  </a:lnTo>
                  <a:lnTo>
                    <a:pt x="50" y="242"/>
                  </a:lnTo>
                  <a:lnTo>
                    <a:pt x="69" y="249"/>
                  </a:lnTo>
                  <a:lnTo>
                    <a:pt x="76" y="245"/>
                  </a:lnTo>
                  <a:lnTo>
                    <a:pt x="91" y="235"/>
                  </a:lnTo>
                  <a:lnTo>
                    <a:pt x="116" y="240"/>
                  </a:lnTo>
                  <a:lnTo>
                    <a:pt x="158" y="240"/>
                  </a:lnTo>
                  <a:lnTo>
                    <a:pt x="181" y="235"/>
                  </a:lnTo>
                  <a:lnTo>
                    <a:pt x="193" y="217"/>
                  </a:lnTo>
                  <a:lnTo>
                    <a:pt x="207" y="208"/>
                  </a:lnTo>
                  <a:lnTo>
                    <a:pt x="212" y="198"/>
                  </a:lnTo>
                  <a:lnTo>
                    <a:pt x="217" y="184"/>
                  </a:lnTo>
                  <a:lnTo>
                    <a:pt x="227" y="175"/>
                  </a:lnTo>
                  <a:lnTo>
                    <a:pt x="236" y="151"/>
                  </a:lnTo>
                  <a:lnTo>
                    <a:pt x="234" y="121"/>
                  </a:lnTo>
                  <a:lnTo>
                    <a:pt x="256" y="109"/>
                  </a:lnTo>
                  <a:lnTo>
                    <a:pt x="244" y="96"/>
                  </a:lnTo>
                  <a:lnTo>
                    <a:pt x="239" y="77"/>
                  </a:lnTo>
                  <a:lnTo>
                    <a:pt x="231" y="68"/>
                  </a:lnTo>
                  <a:lnTo>
                    <a:pt x="222" y="68"/>
                  </a:lnTo>
                  <a:lnTo>
                    <a:pt x="213" y="63"/>
                  </a:lnTo>
                  <a:lnTo>
                    <a:pt x="196" y="42"/>
                  </a:lnTo>
                  <a:lnTo>
                    <a:pt x="203" y="37"/>
                  </a:lnTo>
                  <a:lnTo>
                    <a:pt x="232" y="9"/>
                  </a:lnTo>
                  <a:lnTo>
                    <a:pt x="229" y="0"/>
                  </a:lnTo>
                  <a:lnTo>
                    <a:pt x="220" y="2"/>
                  </a:lnTo>
                  <a:lnTo>
                    <a:pt x="189" y="3"/>
                  </a:lnTo>
                  <a:lnTo>
                    <a:pt x="177" y="12"/>
                  </a:lnTo>
                  <a:lnTo>
                    <a:pt x="171" y="17"/>
                  </a:lnTo>
                  <a:lnTo>
                    <a:pt x="160" y="16"/>
                  </a:lnTo>
                  <a:lnTo>
                    <a:pt x="153" y="19"/>
                  </a:lnTo>
                  <a:lnTo>
                    <a:pt x="158" y="28"/>
                  </a:lnTo>
                  <a:lnTo>
                    <a:pt x="174" y="40"/>
                  </a:lnTo>
                  <a:lnTo>
                    <a:pt x="162" y="42"/>
                  </a:lnTo>
                  <a:lnTo>
                    <a:pt x="134" y="45"/>
                  </a:lnTo>
                  <a:lnTo>
                    <a:pt x="116" y="37"/>
                  </a:lnTo>
                  <a:lnTo>
                    <a:pt x="97" y="28"/>
                  </a:lnTo>
                  <a:lnTo>
                    <a:pt x="90" y="33"/>
                  </a:lnTo>
                  <a:lnTo>
                    <a:pt x="86" y="49"/>
                  </a:lnTo>
                  <a:lnTo>
                    <a:pt x="86" y="56"/>
                  </a:lnTo>
                  <a:lnTo>
                    <a:pt x="85" y="59"/>
                  </a:lnTo>
                  <a:lnTo>
                    <a:pt x="74" y="65"/>
                  </a:lnTo>
                  <a:lnTo>
                    <a:pt x="74" y="80"/>
                  </a:lnTo>
                  <a:lnTo>
                    <a:pt x="74" y="84"/>
                  </a:lnTo>
                  <a:lnTo>
                    <a:pt x="62" y="100"/>
                  </a:lnTo>
                  <a:lnTo>
                    <a:pt x="73" y="116"/>
                  </a:lnTo>
                  <a:lnTo>
                    <a:pt x="76" y="114"/>
                  </a:lnTo>
                  <a:lnTo>
                    <a:pt x="95" y="93"/>
                  </a:lnTo>
                  <a:close/>
                </a:path>
              </a:pathLst>
            </a:custGeom>
            <a:solidFill>
              <a:srgbClr val="B6C8DD"/>
            </a:solidFill>
            <a:ln w="9525">
              <a:noFill/>
              <a:round/>
              <a:headEnd/>
              <a:tailEnd/>
            </a:ln>
          </p:spPr>
          <p:txBody>
            <a:bodyPr/>
            <a:lstStyle/>
            <a:p>
              <a:endParaRPr lang="pt-PT"/>
            </a:p>
          </p:txBody>
        </p:sp>
        <p:sp>
          <p:nvSpPr>
            <p:cNvPr id="25713" name="Freeform 82"/>
            <p:cNvSpPr>
              <a:spLocks/>
            </p:cNvSpPr>
            <p:nvPr/>
          </p:nvSpPr>
          <p:spPr bwMode="auto">
            <a:xfrm>
              <a:off x="843" y="2058"/>
              <a:ext cx="256" cy="249"/>
            </a:xfrm>
            <a:custGeom>
              <a:avLst/>
              <a:gdLst>
                <a:gd name="T0" fmla="*/ 91 w 256"/>
                <a:gd name="T1" fmla="*/ 103 h 249"/>
                <a:gd name="T2" fmla="*/ 90 w 256"/>
                <a:gd name="T3" fmla="*/ 124 h 249"/>
                <a:gd name="T4" fmla="*/ 74 w 256"/>
                <a:gd name="T5" fmla="*/ 121 h 249"/>
                <a:gd name="T6" fmla="*/ 54 w 256"/>
                <a:gd name="T7" fmla="*/ 151 h 249"/>
                <a:gd name="T8" fmla="*/ 30 w 256"/>
                <a:gd name="T9" fmla="*/ 172 h 249"/>
                <a:gd name="T10" fmla="*/ 12 w 256"/>
                <a:gd name="T11" fmla="*/ 175 h 249"/>
                <a:gd name="T12" fmla="*/ 6 w 256"/>
                <a:gd name="T13" fmla="*/ 180 h 249"/>
                <a:gd name="T14" fmla="*/ 11 w 256"/>
                <a:gd name="T15" fmla="*/ 198 h 249"/>
                <a:gd name="T16" fmla="*/ 4 w 256"/>
                <a:gd name="T17" fmla="*/ 221 h 249"/>
                <a:gd name="T18" fmla="*/ 19 w 256"/>
                <a:gd name="T19" fmla="*/ 212 h 249"/>
                <a:gd name="T20" fmla="*/ 18 w 256"/>
                <a:gd name="T21" fmla="*/ 226 h 249"/>
                <a:gd name="T22" fmla="*/ 26 w 256"/>
                <a:gd name="T23" fmla="*/ 236 h 249"/>
                <a:gd name="T24" fmla="*/ 50 w 256"/>
                <a:gd name="T25" fmla="*/ 242 h 249"/>
                <a:gd name="T26" fmla="*/ 76 w 256"/>
                <a:gd name="T27" fmla="*/ 245 h 249"/>
                <a:gd name="T28" fmla="*/ 116 w 256"/>
                <a:gd name="T29" fmla="*/ 240 h 249"/>
                <a:gd name="T30" fmla="*/ 181 w 256"/>
                <a:gd name="T31" fmla="*/ 235 h 249"/>
                <a:gd name="T32" fmla="*/ 207 w 256"/>
                <a:gd name="T33" fmla="*/ 208 h 249"/>
                <a:gd name="T34" fmla="*/ 217 w 256"/>
                <a:gd name="T35" fmla="*/ 184 h 249"/>
                <a:gd name="T36" fmla="*/ 236 w 256"/>
                <a:gd name="T37" fmla="*/ 151 h 249"/>
                <a:gd name="T38" fmla="*/ 256 w 256"/>
                <a:gd name="T39" fmla="*/ 109 h 249"/>
                <a:gd name="T40" fmla="*/ 239 w 256"/>
                <a:gd name="T41" fmla="*/ 77 h 249"/>
                <a:gd name="T42" fmla="*/ 222 w 256"/>
                <a:gd name="T43" fmla="*/ 68 h 249"/>
                <a:gd name="T44" fmla="*/ 196 w 256"/>
                <a:gd name="T45" fmla="*/ 42 h 249"/>
                <a:gd name="T46" fmla="*/ 232 w 256"/>
                <a:gd name="T47" fmla="*/ 9 h 249"/>
                <a:gd name="T48" fmla="*/ 220 w 256"/>
                <a:gd name="T49" fmla="*/ 2 h 249"/>
                <a:gd name="T50" fmla="*/ 177 w 256"/>
                <a:gd name="T51" fmla="*/ 12 h 249"/>
                <a:gd name="T52" fmla="*/ 160 w 256"/>
                <a:gd name="T53" fmla="*/ 16 h 249"/>
                <a:gd name="T54" fmla="*/ 158 w 256"/>
                <a:gd name="T55" fmla="*/ 28 h 249"/>
                <a:gd name="T56" fmla="*/ 162 w 256"/>
                <a:gd name="T57" fmla="*/ 42 h 249"/>
                <a:gd name="T58" fmla="*/ 116 w 256"/>
                <a:gd name="T59" fmla="*/ 37 h 249"/>
                <a:gd name="T60" fmla="*/ 90 w 256"/>
                <a:gd name="T61" fmla="*/ 33 h 249"/>
                <a:gd name="T62" fmla="*/ 86 w 256"/>
                <a:gd name="T63" fmla="*/ 56 h 249"/>
                <a:gd name="T64" fmla="*/ 74 w 256"/>
                <a:gd name="T65" fmla="*/ 65 h 249"/>
                <a:gd name="T66" fmla="*/ 74 w 256"/>
                <a:gd name="T67" fmla="*/ 84 h 249"/>
                <a:gd name="T68" fmla="*/ 73 w 256"/>
                <a:gd name="T69" fmla="*/ 116 h 249"/>
                <a:gd name="T70" fmla="*/ 95 w 256"/>
                <a:gd name="T71" fmla="*/ 93 h 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6"/>
                <a:gd name="T109" fmla="*/ 0 h 249"/>
                <a:gd name="T110" fmla="*/ 256 w 256"/>
                <a:gd name="T111" fmla="*/ 249 h 2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6" h="249">
                  <a:moveTo>
                    <a:pt x="95" y="93"/>
                  </a:moveTo>
                  <a:lnTo>
                    <a:pt x="91" y="103"/>
                  </a:lnTo>
                  <a:lnTo>
                    <a:pt x="95" y="117"/>
                  </a:lnTo>
                  <a:lnTo>
                    <a:pt x="90" y="124"/>
                  </a:lnTo>
                  <a:lnTo>
                    <a:pt x="83" y="119"/>
                  </a:lnTo>
                  <a:lnTo>
                    <a:pt x="74" y="121"/>
                  </a:lnTo>
                  <a:lnTo>
                    <a:pt x="74" y="131"/>
                  </a:lnTo>
                  <a:lnTo>
                    <a:pt x="54" y="151"/>
                  </a:lnTo>
                  <a:lnTo>
                    <a:pt x="43" y="154"/>
                  </a:lnTo>
                  <a:lnTo>
                    <a:pt x="30" y="172"/>
                  </a:lnTo>
                  <a:lnTo>
                    <a:pt x="19" y="177"/>
                  </a:lnTo>
                  <a:lnTo>
                    <a:pt x="12" y="175"/>
                  </a:lnTo>
                  <a:lnTo>
                    <a:pt x="9" y="179"/>
                  </a:lnTo>
                  <a:lnTo>
                    <a:pt x="6" y="180"/>
                  </a:lnTo>
                  <a:lnTo>
                    <a:pt x="11" y="186"/>
                  </a:lnTo>
                  <a:lnTo>
                    <a:pt x="11" y="198"/>
                  </a:lnTo>
                  <a:lnTo>
                    <a:pt x="0" y="208"/>
                  </a:lnTo>
                  <a:lnTo>
                    <a:pt x="4" y="221"/>
                  </a:lnTo>
                  <a:lnTo>
                    <a:pt x="16" y="221"/>
                  </a:lnTo>
                  <a:lnTo>
                    <a:pt x="19" y="212"/>
                  </a:lnTo>
                  <a:lnTo>
                    <a:pt x="26" y="219"/>
                  </a:lnTo>
                  <a:lnTo>
                    <a:pt x="18" y="226"/>
                  </a:lnTo>
                  <a:lnTo>
                    <a:pt x="21" y="235"/>
                  </a:lnTo>
                  <a:lnTo>
                    <a:pt x="26" y="236"/>
                  </a:lnTo>
                  <a:lnTo>
                    <a:pt x="47" y="240"/>
                  </a:lnTo>
                  <a:lnTo>
                    <a:pt x="50" y="242"/>
                  </a:lnTo>
                  <a:lnTo>
                    <a:pt x="69" y="249"/>
                  </a:lnTo>
                  <a:lnTo>
                    <a:pt x="76" y="245"/>
                  </a:lnTo>
                  <a:lnTo>
                    <a:pt x="91" y="235"/>
                  </a:lnTo>
                  <a:lnTo>
                    <a:pt x="116" y="240"/>
                  </a:lnTo>
                  <a:lnTo>
                    <a:pt x="158" y="240"/>
                  </a:lnTo>
                  <a:lnTo>
                    <a:pt x="181" y="235"/>
                  </a:lnTo>
                  <a:lnTo>
                    <a:pt x="193" y="217"/>
                  </a:lnTo>
                  <a:lnTo>
                    <a:pt x="207" y="208"/>
                  </a:lnTo>
                  <a:lnTo>
                    <a:pt x="212" y="198"/>
                  </a:lnTo>
                  <a:lnTo>
                    <a:pt x="217" y="184"/>
                  </a:lnTo>
                  <a:lnTo>
                    <a:pt x="227" y="175"/>
                  </a:lnTo>
                  <a:lnTo>
                    <a:pt x="236" y="151"/>
                  </a:lnTo>
                  <a:lnTo>
                    <a:pt x="234" y="121"/>
                  </a:lnTo>
                  <a:lnTo>
                    <a:pt x="256" y="109"/>
                  </a:lnTo>
                  <a:lnTo>
                    <a:pt x="244" y="96"/>
                  </a:lnTo>
                  <a:lnTo>
                    <a:pt x="239" y="77"/>
                  </a:lnTo>
                  <a:lnTo>
                    <a:pt x="231" y="68"/>
                  </a:lnTo>
                  <a:lnTo>
                    <a:pt x="222" y="68"/>
                  </a:lnTo>
                  <a:lnTo>
                    <a:pt x="213" y="63"/>
                  </a:lnTo>
                  <a:lnTo>
                    <a:pt x="196" y="42"/>
                  </a:lnTo>
                  <a:lnTo>
                    <a:pt x="203" y="37"/>
                  </a:lnTo>
                  <a:lnTo>
                    <a:pt x="232" y="9"/>
                  </a:lnTo>
                  <a:lnTo>
                    <a:pt x="229" y="0"/>
                  </a:lnTo>
                  <a:lnTo>
                    <a:pt x="220" y="2"/>
                  </a:lnTo>
                  <a:lnTo>
                    <a:pt x="189" y="3"/>
                  </a:lnTo>
                  <a:lnTo>
                    <a:pt x="177" y="12"/>
                  </a:lnTo>
                  <a:lnTo>
                    <a:pt x="171" y="17"/>
                  </a:lnTo>
                  <a:lnTo>
                    <a:pt x="160" y="16"/>
                  </a:lnTo>
                  <a:lnTo>
                    <a:pt x="153" y="19"/>
                  </a:lnTo>
                  <a:lnTo>
                    <a:pt x="158" y="28"/>
                  </a:lnTo>
                  <a:lnTo>
                    <a:pt x="174" y="40"/>
                  </a:lnTo>
                  <a:lnTo>
                    <a:pt x="162" y="42"/>
                  </a:lnTo>
                  <a:lnTo>
                    <a:pt x="134" y="45"/>
                  </a:lnTo>
                  <a:lnTo>
                    <a:pt x="116" y="37"/>
                  </a:lnTo>
                  <a:lnTo>
                    <a:pt x="97" y="28"/>
                  </a:lnTo>
                  <a:lnTo>
                    <a:pt x="90" y="33"/>
                  </a:lnTo>
                  <a:lnTo>
                    <a:pt x="86" y="49"/>
                  </a:lnTo>
                  <a:lnTo>
                    <a:pt x="86" y="56"/>
                  </a:lnTo>
                  <a:lnTo>
                    <a:pt x="85" y="59"/>
                  </a:lnTo>
                  <a:lnTo>
                    <a:pt x="74" y="65"/>
                  </a:lnTo>
                  <a:lnTo>
                    <a:pt x="74" y="80"/>
                  </a:lnTo>
                  <a:lnTo>
                    <a:pt x="74" y="84"/>
                  </a:lnTo>
                  <a:lnTo>
                    <a:pt x="62" y="100"/>
                  </a:lnTo>
                  <a:lnTo>
                    <a:pt x="73" y="116"/>
                  </a:lnTo>
                  <a:lnTo>
                    <a:pt x="76" y="114"/>
                  </a:lnTo>
                  <a:lnTo>
                    <a:pt x="95" y="93"/>
                  </a:lnTo>
                  <a:close/>
                </a:path>
              </a:pathLst>
            </a:custGeom>
            <a:noFill/>
            <a:ln w="11113">
              <a:solidFill>
                <a:srgbClr val="FFFFFF"/>
              </a:solidFill>
              <a:round/>
              <a:headEnd/>
              <a:tailEnd/>
            </a:ln>
          </p:spPr>
          <p:txBody>
            <a:bodyPr/>
            <a:lstStyle/>
            <a:p>
              <a:endParaRPr lang="pt-PT"/>
            </a:p>
          </p:txBody>
        </p:sp>
        <p:sp>
          <p:nvSpPr>
            <p:cNvPr id="25714" name="Freeform 83"/>
            <p:cNvSpPr>
              <a:spLocks/>
            </p:cNvSpPr>
            <p:nvPr/>
          </p:nvSpPr>
          <p:spPr bwMode="auto">
            <a:xfrm>
              <a:off x="1541" y="2270"/>
              <a:ext cx="428" cy="610"/>
            </a:xfrm>
            <a:custGeom>
              <a:avLst/>
              <a:gdLst>
                <a:gd name="T0" fmla="*/ 167 w 428"/>
                <a:gd name="T1" fmla="*/ 12 h 610"/>
                <a:gd name="T2" fmla="*/ 172 w 428"/>
                <a:gd name="T3" fmla="*/ 42 h 610"/>
                <a:gd name="T4" fmla="*/ 169 w 428"/>
                <a:gd name="T5" fmla="*/ 65 h 610"/>
                <a:gd name="T6" fmla="*/ 193 w 428"/>
                <a:gd name="T7" fmla="*/ 95 h 610"/>
                <a:gd name="T8" fmla="*/ 158 w 428"/>
                <a:gd name="T9" fmla="*/ 86 h 610"/>
                <a:gd name="T10" fmla="*/ 131 w 428"/>
                <a:gd name="T11" fmla="*/ 109 h 610"/>
                <a:gd name="T12" fmla="*/ 114 w 428"/>
                <a:gd name="T13" fmla="*/ 89 h 610"/>
                <a:gd name="T14" fmla="*/ 79 w 428"/>
                <a:gd name="T15" fmla="*/ 109 h 610"/>
                <a:gd name="T16" fmla="*/ 86 w 428"/>
                <a:gd name="T17" fmla="*/ 140 h 610"/>
                <a:gd name="T18" fmla="*/ 67 w 428"/>
                <a:gd name="T19" fmla="*/ 158 h 610"/>
                <a:gd name="T20" fmla="*/ 71 w 428"/>
                <a:gd name="T21" fmla="*/ 186 h 610"/>
                <a:gd name="T22" fmla="*/ 48 w 428"/>
                <a:gd name="T23" fmla="*/ 217 h 610"/>
                <a:gd name="T24" fmla="*/ 23 w 428"/>
                <a:gd name="T25" fmla="*/ 242 h 610"/>
                <a:gd name="T26" fmla="*/ 16 w 428"/>
                <a:gd name="T27" fmla="*/ 291 h 610"/>
                <a:gd name="T28" fmla="*/ 12 w 428"/>
                <a:gd name="T29" fmla="*/ 312 h 610"/>
                <a:gd name="T30" fmla="*/ 2 w 428"/>
                <a:gd name="T31" fmla="*/ 357 h 610"/>
                <a:gd name="T32" fmla="*/ 16 w 428"/>
                <a:gd name="T33" fmla="*/ 379 h 610"/>
                <a:gd name="T34" fmla="*/ 0 w 428"/>
                <a:gd name="T35" fmla="*/ 407 h 610"/>
                <a:gd name="T36" fmla="*/ 23 w 428"/>
                <a:gd name="T37" fmla="*/ 436 h 610"/>
                <a:gd name="T38" fmla="*/ 67 w 428"/>
                <a:gd name="T39" fmla="*/ 443 h 610"/>
                <a:gd name="T40" fmla="*/ 74 w 428"/>
                <a:gd name="T41" fmla="*/ 464 h 610"/>
                <a:gd name="T42" fmla="*/ 55 w 428"/>
                <a:gd name="T43" fmla="*/ 492 h 610"/>
                <a:gd name="T44" fmla="*/ 36 w 428"/>
                <a:gd name="T45" fmla="*/ 542 h 610"/>
                <a:gd name="T46" fmla="*/ 60 w 428"/>
                <a:gd name="T47" fmla="*/ 571 h 610"/>
                <a:gd name="T48" fmla="*/ 83 w 428"/>
                <a:gd name="T49" fmla="*/ 559 h 610"/>
                <a:gd name="T50" fmla="*/ 103 w 428"/>
                <a:gd name="T51" fmla="*/ 570 h 610"/>
                <a:gd name="T52" fmla="*/ 124 w 428"/>
                <a:gd name="T53" fmla="*/ 589 h 610"/>
                <a:gd name="T54" fmla="*/ 164 w 428"/>
                <a:gd name="T55" fmla="*/ 594 h 610"/>
                <a:gd name="T56" fmla="*/ 191 w 428"/>
                <a:gd name="T57" fmla="*/ 599 h 610"/>
                <a:gd name="T58" fmla="*/ 232 w 428"/>
                <a:gd name="T59" fmla="*/ 599 h 610"/>
                <a:gd name="T60" fmla="*/ 258 w 428"/>
                <a:gd name="T61" fmla="*/ 596 h 610"/>
                <a:gd name="T62" fmla="*/ 286 w 428"/>
                <a:gd name="T63" fmla="*/ 596 h 610"/>
                <a:gd name="T64" fmla="*/ 320 w 428"/>
                <a:gd name="T65" fmla="*/ 605 h 610"/>
                <a:gd name="T66" fmla="*/ 311 w 428"/>
                <a:gd name="T67" fmla="*/ 578 h 610"/>
                <a:gd name="T68" fmla="*/ 361 w 428"/>
                <a:gd name="T69" fmla="*/ 529 h 610"/>
                <a:gd name="T70" fmla="*/ 337 w 428"/>
                <a:gd name="T71" fmla="*/ 505 h 610"/>
                <a:gd name="T72" fmla="*/ 291 w 428"/>
                <a:gd name="T73" fmla="*/ 456 h 610"/>
                <a:gd name="T74" fmla="*/ 279 w 428"/>
                <a:gd name="T75" fmla="*/ 412 h 610"/>
                <a:gd name="T76" fmla="*/ 294 w 428"/>
                <a:gd name="T77" fmla="*/ 401 h 610"/>
                <a:gd name="T78" fmla="*/ 387 w 428"/>
                <a:gd name="T79" fmla="*/ 357 h 610"/>
                <a:gd name="T80" fmla="*/ 421 w 428"/>
                <a:gd name="T81" fmla="*/ 354 h 610"/>
                <a:gd name="T82" fmla="*/ 428 w 428"/>
                <a:gd name="T83" fmla="*/ 324 h 610"/>
                <a:gd name="T84" fmla="*/ 420 w 428"/>
                <a:gd name="T85" fmla="*/ 268 h 610"/>
                <a:gd name="T86" fmla="*/ 413 w 428"/>
                <a:gd name="T87" fmla="*/ 228 h 610"/>
                <a:gd name="T88" fmla="*/ 401 w 428"/>
                <a:gd name="T89" fmla="*/ 184 h 610"/>
                <a:gd name="T90" fmla="*/ 384 w 428"/>
                <a:gd name="T91" fmla="*/ 116 h 610"/>
                <a:gd name="T92" fmla="*/ 346 w 428"/>
                <a:gd name="T93" fmla="*/ 75 h 610"/>
                <a:gd name="T94" fmla="*/ 317 w 428"/>
                <a:gd name="T95" fmla="*/ 74 h 610"/>
                <a:gd name="T96" fmla="*/ 267 w 428"/>
                <a:gd name="T97" fmla="*/ 95 h 610"/>
                <a:gd name="T98" fmla="*/ 263 w 428"/>
                <a:gd name="T99" fmla="*/ 77 h 610"/>
                <a:gd name="T100" fmla="*/ 237 w 428"/>
                <a:gd name="T101" fmla="*/ 53 h 610"/>
                <a:gd name="T102" fmla="*/ 217 w 428"/>
                <a:gd name="T103" fmla="*/ 12 h 610"/>
                <a:gd name="T104" fmla="*/ 188 w 428"/>
                <a:gd name="T105" fmla="*/ 2 h 6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8"/>
                <a:gd name="T160" fmla="*/ 0 h 610"/>
                <a:gd name="T161" fmla="*/ 428 w 428"/>
                <a:gd name="T162" fmla="*/ 610 h 6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8" h="610">
                  <a:moveTo>
                    <a:pt x="177" y="0"/>
                  </a:moveTo>
                  <a:lnTo>
                    <a:pt x="167" y="5"/>
                  </a:lnTo>
                  <a:lnTo>
                    <a:pt x="167" y="12"/>
                  </a:lnTo>
                  <a:lnTo>
                    <a:pt x="169" y="19"/>
                  </a:lnTo>
                  <a:lnTo>
                    <a:pt x="170" y="30"/>
                  </a:lnTo>
                  <a:lnTo>
                    <a:pt x="172" y="42"/>
                  </a:lnTo>
                  <a:lnTo>
                    <a:pt x="167" y="47"/>
                  </a:lnTo>
                  <a:lnTo>
                    <a:pt x="167" y="56"/>
                  </a:lnTo>
                  <a:lnTo>
                    <a:pt x="169" y="65"/>
                  </a:lnTo>
                  <a:lnTo>
                    <a:pt x="182" y="75"/>
                  </a:lnTo>
                  <a:lnTo>
                    <a:pt x="189" y="77"/>
                  </a:lnTo>
                  <a:lnTo>
                    <a:pt x="193" y="95"/>
                  </a:lnTo>
                  <a:lnTo>
                    <a:pt x="176" y="91"/>
                  </a:lnTo>
                  <a:lnTo>
                    <a:pt x="165" y="81"/>
                  </a:lnTo>
                  <a:lnTo>
                    <a:pt x="158" y="86"/>
                  </a:lnTo>
                  <a:lnTo>
                    <a:pt x="145" y="103"/>
                  </a:lnTo>
                  <a:lnTo>
                    <a:pt x="138" y="110"/>
                  </a:lnTo>
                  <a:lnTo>
                    <a:pt x="131" y="109"/>
                  </a:lnTo>
                  <a:lnTo>
                    <a:pt x="131" y="100"/>
                  </a:lnTo>
                  <a:lnTo>
                    <a:pt x="126" y="95"/>
                  </a:lnTo>
                  <a:lnTo>
                    <a:pt x="114" y="89"/>
                  </a:lnTo>
                  <a:lnTo>
                    <a:pt x="95" y="89"/>
                  </a:lnTo>
                  <a:lnTo>
                    <a:pt x="90" y="96"/>
                  </a:lnTo>
                  <a:lnTo>
                    <a:pt x="79" y="109"/>
                  </a:lnTo>
                  <a:lnTo>
                    <a:pt x="88" y="117"/>
                  </a:lnTo>
                  <a:lnTo>
                    <a:pt x="88" y="131"/>
                  </a:lnTo>
                  <a:lnTo>
                    <a:pt x="86" y="140"/>
                  </a:lnTo>
                  <a:lnTo>
                    <a:pt x="83" y="147"/>
                  </a:lnTo>
                  <a:lnTo>
                    <a:pt x="71" y="156"/>
                  </a:lnTo>
                  <a:lnTo>
                    <a:pt x="67" y="158"/>
                  </a:lnTo>
                  <a:lnTo>
                    <a:pt x="69" y="168"/>
                  </a:lnTo>
                  <a:lnTo>
                    <a:pt x="74" y="177"/>
                  </a:lnTo>
                  <a:lnTo>
                    <a:pt x="71" y="186"/>
                  </a:lnTo>
                  <a:lnTo>
                    <a:pt x="64" y="198"/>
                  </a:lnTo>
                  <a:lnTo>
                    <a:pt x="55" y="210"/>
                  </a:lnTo>
                  <a:lnTo>
                    <a:pt x="48" y="217"/>
                  </a:lnTo>
                  <a:lnTo>
                    <a:pt x="36" y="226"/>
                  </a:lnTo>
                  <a:lnTo>
                    <a:pt x="29" y="230"/>
                  </a:lnTo>
                  <a:lnTo>
                    <a:pt x="23" y="242"/>
                  </a:lnTo>
                  <a:lnTo>
                    <a:pt x="23" y="263"/>
                  </a:lnTo>
                  <a:lnTo>
                    <a:pt x="16" y="273"/>
                  </a:lnTo>
                  <a:lnTo>
                    <a:pt x="16" y="291"/>
                  </a:lnTo>
                  <a:lnTo>
                    <a:pt x="9" y="300"/>
                  </a:lnTo>
                  <a:lnTo>
                    <a:pt x="7" y="305"/>
                  </a:lnTo>
                  <a:lnTo>
                    <a:pt x="12" y="312"/>
                  </a:lnTo>
                  <a:lnTo>
                    <a:pt x="16" y="326"/>
                  </a:lnTo>
                  <a:lnTo>
                    <a:pt x="23" y="338"/>
                  </a:lnTo>
                  <a:lnTo>
                    <a:pt x="2" y="357"/>
                  </a:lnTo>
                  <a:lnTo>
                    <a:pt x="5" y="368"/>
                  </a:lnTo>
                  <a:lnTo>
                    <a:pt x="14" y="377"/>
                  </a:lnTo>
                  <a:lnTo>
                    <a:pt x="16" y="379"/>
                  </a:lnTo>
                  <a:lnTo>
                    <a:pt x="16" y="387"/>
                  </a:lnTo>
                  <a:lnTo>
                    <a:pt x="5" y="394"/>
                  </a:lnTo>
                  <a:lnTo>
                    <a:pt x="0" y="407"/>
                  </a:lnTo>
                  <a:lnTo>
                    <a:pt x="5" y="421"/>
                  </a:lnTo>
                  <a:lnTo>
                    <a:pt x="11" y="431"/>
                  </a:lnTo>
                  <a:lnTo>
                    <a:pt x="23" y="436"/>
                  </a:lnTo>
                  <a:lnTo>
                    <a:pt x="38" y="440"/>
                  </a:lnTo>
                  <a:lnTo>
                    <a:pt x="55" y="442"/>
                  </a:lnTo>
                  <a:lnTo>
                    <a:pt x="67" y="443"/>
                  </a:lnTo>
                  <a:lnTo>
                    <a:pt x="76" y="450"/>
                  </a:lnTo>
                  <a:lnTo>
                    <a:pt x="86" y="457"/>
                  </a:lnTo>
                  <a:lnTo>
                    <a:pt x="74" y="464"/>
                  </a:lnTo>
                  <a:lnTo>
                    <a:pt x="66" y="473"/>
                  </a:lnTo>
                  <a:lnTo>
                    <a:pt x="57" y="482"/>
                  </a:lnTo>
                  <a:lnTo>
                    <a:pt x="55" y="492"/>
                  </a:lnTo>
                  <a:lnTo>
                    <a:pt x="50" y="517"/>
                  </a:lnTo>
                  <a:lnTo>
                    <a:pt x="41" y="533"/>
                  </a:lnTo>
                  <a:lnTo>
                    <a:pt x="36" y="542"/>
                  </a:lnTo>
                  <a:lnTo>
                    <a:pt x="50" y="559"/>
                  </a:lnTo>
                  <a:lnTo>
                    <a:pt x="54" y="564"/>
                  </a:lnTo>
                  <a:lnTo>
                    <a:pt x="60" y="571"/>
                  </a:lnTo>
                  <a:lnTo>
                    <a:pt x="67" y="571"/>
                  </a:lnTo>
                  <a:lnTo>
                    <a:pt x="78" y="564"/>
                  </a:lnTo>
                  <a:lnTo>
                    <a:pt x="83" y="559"/>
                  </a:lnTo>
                  <a:lnTo>
                    <a:pt x="84" y="557"/>
                  </a:lnTo>
                  <a:lnTo>
                    <a:pt x="98" y="559"/>
                  </a:lnTo>
                  <a:lnTo>
                    <a:pt x="103" y="570"/>
                  </a:lnTo>
                  <a:lnTo>
                    <a:pt x="109" y="578"/>
                  </a:lnTo>
                  <a:lnTo>
                    <a:pt x="115" y="587"/>
                  </a:lnTo>
                  <a:lnTo>
                    <a:pt x="124" y="589"/>
                  </a:lnTo>
                  <a:lnTo>
                    <a:pt x="143" y="587"/>
                  </a:lnTo>
                  <a:lnTo>
                    <a:pt x="152" y="585"/>
                  </a:lnTo>
                  <a:lnTo>
                    <a:pt x="164" y="594"/>
                  </a:lnTo>
                  <a:lnTo>
                    <a:pt x="174" y="591"/>
                  </a:lnTo>
                  <a:lnTo>
                    <a:pt x="182" y="592"/>
                  </a:lnTo>
                  <a:lnTo>
                    <a:pt x="191" y="599"/>
                  </a:lnTo>
                  <a:lnTo>
                    <a:pt x="207" y="592"/>
                  </a:lnTo>
                  <a:lnTo>
                    <a:pt x="220" y="592"/>
                  </a:lnTo>
                  <a:lnTo>
                    <a:pt x="232" y="599"/>
                  </a:lnTo>
                  <a:lnTo>
                    <a:pt x="239" y="603"/>
                  </a:lnTo>
                  <a:lnTo>
                    <a:pt x="248" y="596"/>
                  </a:lnTo>
                  <a:lnTo>
                    <a:pt x="258" y="596"/>
                  </a:lnTo>
                  <a:lnTo>
                    <a:pt x="274" y="592"/>
                  </a:lnTo>
                  <a:lnTo>
                    <a:pt x="284" y="599"/>
                  </a:lnTo>
                  <a:lnTo>
                    <a:pt x="286" y="596"/>
                  </a:lnTo>
                  <a:lnTo>
                    <a:pt x="298" y="605"/>
                  </a:lnTo>
                  <a:lnTo>
                    <a:pt x="308" y="610"/>
                  </a:lnTo>
                  <a:lnTo>
                    <a:pt x="320" y="605"/>
                  </a:lnTo>
                  <a:lnTo>
                    <a:pt x="322" y="596"/>
                  </a:lnTo>
                  <a:lnTo>
                    <a:pt x="313" y="585"/>
                  </a:lnTo>
                  <a:lnTo>
                    <a:pt x="311" y="578"/>
                  </a:lnTo>
                  <a:lnTo>
                    <a:pt x="308" y="559"/>
                  </a:lnTo>
                  <a:lnTo>
                    <a:pt x="351" y="529"/>
                  </a:lnTo>
                  <a:lnTo>
                    <a:pt x="361" y="529"/>
                  </a:lnTo>
                  <a:lnTo>
                    <a:pt x="363" y="524"/>
                  </a:lnTo>
                  <a:lnTo>
                    <a:pt x="347" y="517"/>
                  </a:lnTo>
                  <a:lnTo>
                    <a:pt x="337" y="505"/>
                  </a:lnTo>
                  <a:lnTo>
                    <a:pt x="310" y="480"/>
                  </a:lnTo>
                  <a:lnTo>
                    <a:pt x="306" y="459"/>
                  </a:lnTo>
                  <a:lnTo>
                    <a:pt x="291" y="456"/>
                  </a:lnTo>
                  <a:lnTo>
                    <a:pt x="289" y="436"/>
                  </a:lnTo>
                  <a:lnTo>
                    <a:pt x="286" y="419"/>
                  </a:lnTo>
                  <a:lnTo>
                    <a:pt x="279" y="412"/>
                  </a:lnTo>
                  <a:lnTo>
                    <a:pt x="282" y="403"/>
                  </a:lnTo>
                  <a:lnTo>
                    <a:pt x="286" y="400"/>
                  </a:lnTo>
                  <a:lnTo>
                    <a:pt x="294" y="401"/>
                  </a:lnTo>
                  <a:lnTo>
                    <a:pt x="320" y="393"/>
                  </a:lnTo>
                  <a:lnTo>
                    <a:pt x="377" y="363"/>
                  </a:lnTo>
                  <a:lnTo>
                    <a:pt x="387" y="357"/>
                  </a:lnTo>
                  <a:lnTo>
                    <a:pt x="399" y="349"/>
                  </a:lnTo>
                  <a:lnTo>
                    <a:pt x="409" y="359"/>
                  </a:lnTo>
                  <a:lnTo>
                    <a:pt x="421" y="354"/>
                  </a:lnTo>
                  <a:lnTo>
                    <a:pt x="425" y="342"/>
                  </a:lnTo>
                  <a:lnTo>
                    <a:pt x="423" y="333"/>
                  </a:lnTo>
                  <a:lnTo>
                    <a:pt x="428" y="324"/>
                  </a:lnTo>
                  <a:lnTo>
                    <a:pt x="421" y="314"/>
                  </a:lnTo>
                  <a:lnTo>
                    <a:pt x="415" y="294"/>
                  </a:lnTo>
                  <a:lnTo>
                    <a:pt x="420" y="268"/>
                  </a:lnTo>
                  <a:lnTo>
                    <a:pt x="411" y="254"/>
                  </a:lnTo>
                  <a:lnTo>
                    <a:pt x="408" y="240"/>
                  </a:lnTo>
                  <a:lnTo>
                    <a:pt x="413" y="228"/>
                  </a:lnTo>
                  <a:lnTo>
                    <a:pt x="409" y="217"/>
                  </a:lnTo>
                  <a:lnTo>
                    <a:pt x="392" y="196"/>
                  </a:lnTo>
                  <a:lnTo>
                    <a:pt x="401" y="184"/>
                  </a:lnTo>
                  <a:lnTo>
                    <a:pt x="401" y="163"/>
                  </a:lnTo>
                  <a:lnTo>
                    <a:pt x="402" y="138"/>
                  </a:lnTo>
                  <a:lnTo>
                    <a:pt x="384" y="116"/>
                  </a:lnTo>
                  <a:lnTo>
                    <a:pt x="375" y="102"/>
                  </a:lnTo>
                  <a:lnTo>
                    <a:pt x="363" y="91"/>
                  </a:lnTo>
                  <a:lnTo>
                    <a:pt x="346" y="75"/>
                  </a:lnTo>
                  <a:lnTo>
                    <a:pt x="335" y="68"/>
                  </a:lnTo>
                  <a:lnTo>
                    <a:pt x="329" y="67"/>
                  </a:lnTo>
                  <a:lnTo>
                    <a:pt x="317" y="74"/>
                  </a:lnTo>
                  <a:lnTo>
                    <a:pt x="308" y="79"/>
                  </a:lnTo>
                  <a:lnTo>
                    <a:pt x="284" y="98"/>
                  </a:lnTo>
                  <a:lnTo>
                    <a:pt x="267" y="95"/>
                  </a:lnTo>
                  <a:lnTo>
                    <a:pt x="260" y="95"/>
                  </a:lnTo>
                  <a:lnTo>
                    <a:pt x="260" y="88"/>
                  </a:lnTo>
                  <a:lnTo>
                    <a:pt x="263" y="77"/>
                  </a:lnTo>
                  <a:lnTo>
                    <a:pt x="267" y="70"/>
                  </a:lnTo>
                  <a:lnTo>
                    <a:pt x="244" y="54"/>
                  </a:lnTo>
                  <a:lnTo>
                    <a:pt x="237" y="53"/>
                  </a:lnTo>
                  <a:lnTo>
                    <a:pt x="227" y="42"/>
                  </a:lnTo>
                  <a:lnTo>
                    <a:pt x="222" y="24"/>
                  </a:lnTo>
                  <a:lnTo>
                    <a:pt x="217" y="12"/>
                  </a:lnTo>
                  <a:lnTo>
                    <a:pt x="210" y="14"/>
                  </a:lnTo>
                  <a:lnTo>
                    <a:pt x="200" y="3"/>
                  </a:lnTo>
                  <a:lnTo>
                    <a:pt x="188" y="2"/>
                  </a:lnTo>
                  <a:lnTo>
                    <a:pt x="177" y="0"/>
                  </a:lnTo>
                  <a:close/>
                </a:path>
              </a:pathLst>
            </a:custGeom>
            <a:solidFill>
              <a:srgbClr val="B6C8DD"/>
            </a:solidFill>
            <a:ln w="9525">
              <a:noFill/>
              <a:round/>
              <a:headEnd/>
              <a:tailEnd/>
            </a:ln>
          </p:spPr>
          <p:txBody>
            <a:bodyPr/>
            <a:lstStyle/>
            <a:p>
              <a:endParaRPr lang="pt-PT"/>
            </a:p>
          </p:txBody>
        </p:sp>
        <p:sp>
          <p:nvSpPr>
            <p:cNvPr id="25715" name="Freeform 84"/>
            <p:cNvSpPr>
              <a:spLocks/>
            </p:cNvSpPr>
            <p:nvPr/>
          </p:nvSpPr>
          <p:spPr bwMode="auto">
            <a:xfrm>
              <a:off x="1541" y="2270"/>
              <a:ext cx="428" cy="610"/>
            </a:xfrm>
            <a:custGeom>
              <a:avLst/>
              <a:gdLst>
                <a:gd name="T0" fmla="*/ 167 w 428"/>
                <a:gd name="T1" fmla="*/ 12 h 610"/>
                <a:gd name="T2" fmla="*/ 172 w 428"/>
                <a:gd name="T3" fmla="*/ 42 h 610"/>
                <a:gd name="T4" fmla="*/ 169 w 428"/>
                <a:gd name="T5" fmla="*/ 65 h 610"/>
                <a:gd name="T6" fmla="*/ 193 w 428"/>
                <a:gd name="T7" fmla="*/ 95 h 610"/>
                <a:gd name="T8" fmla="*/ 158 w 428"/>
                <a:gd name="T9" fmla="*/ 86 h 610"/>
                <a:gd name="T10" fmla="*/ 131 w 428"/>
                <a:gd name="T11" fmla="*/ 109 h 610"/>
                <a:gd name="T12" fmla="*/ 114 w 428"/>
                <a:gd name="T13" fmla="*/ 89 h 610"/>
                <a:gd name="T14" fmla="*/ 79 w 428"/>
                <a:gd name="T15" fmla="*/ 109 h 610"/>
                <a:gd name="T16" fmla="*/ 86 w 428"/>
                <a:gd name="T17" fmla="*/ 140 h 610"/>
                <a:gd name="T18" fmla="*/ 67 w 428"/>
                <a:gd name="T19" fmla="*/ 158 h 610"/>
                <a:gd name="T20" fmla="*/ 71 w 428"/>
                <a:gd name="T21" fmla="*/ 186 h 610"/>
                <a:gd name="T22" fmla="*/ 48 w 428"/>
                <a:gd name="T23" fmla="*/ 217 h 610"/>
                <a:gd name="T24" fmla="*/ 23 w 428"/>
                <a:gd name="T25" fmla="*/ 242 h 610"/>
                <a:gd name="T26" fmla="*/ 16 w 428"/>
                <a:gd name="T27" fmla="*/ 291 h 610"/>
                <a:gd name="T28" fmla="*/ 12 w 428"/>
                <a:gd name="T29" fmla="*/ 312 h 610"/>
                <a:gd name="T30" fmla="*/ 2 w 428"/>
                <a:gd name="T31" fmla="*/ 357 h 610"/>
                <a:gd name="T32" fmla="*/ 16 w 428"/>
                <a:gd name="T33" fmla="*/ 379 h 610"/>
                <a:gd name="T34" fmla="*/ 0 w 428"/>
                <a:gd name="T35" fmla="*/ 407 h 610"/>
                <a:gd name="T36" fmla="*/ 23 w 428"/>
                <a:gd name="T37" fmla="*/ 436 h 610"/>
                <a:gd name="T38" fmla="*/ 67 w 428"/>
                <a:gd name="T39" fmla="*/ 443 h 610"/>
                <a:gd name="T40" fmla="*/ 74 w 428"/>
                <a:gd name="T41" fmla="*/ 464 h 610"/>
                <a:gd name="T42" fmla="*/ 55 w 428"/>
                <a:gd name="T43" fmla="*/ 492 h 610"/>
                <a:gd name="T44" fmla="*/ 36 w 428"/>
                <a:gd name="T45" fmla="*/ 542 h 610"/>
                <a:gd name="T46" fmla="*/ 60 w 428"/>
                <a:gd name="T47" fmla="*/ 571 h 610"/>
                <a:gd name="T48" fmla="*/ 83 w 428"/>
                <a:gd name="T49" fmla="*/ 559 h 610"/>
                <a:gd name="T50" fmla="*/ 103 w 428"/>
                <a:gd name="T51" fmla="*/ 570 h 610"/>
                <a:gd name="T52" fmla="*/ 124 w 428"/>
                <a:gd name="T53" fmla="*/ 589 h 610"/>
                <a:gd name="T54" fmla="*/ 164 w 428"/>
                <a:gd name="T55" fmla="*/ 594 h 610"/>
                <a:gd name="T56" fmla="*/ 191 w 428"/>
                <a:gd name="T57" fmla="*/ 599 h 610"/>
                <a:gd name="T58" fmla="*/ 232 w 428"/>
                <a:gd name="T59" fmla="*/ 599 h 610"/>
                <a:gd name="T60" fmla="*/ 258 w 428"/>
                <a:gd name="T61" fmla="*/ 596 h 610"/>
                <a:gd name="T62" fmla="*/ 286 w 428"/>
                <a:gd name="T63" fmla="*/ 596 h 610"/>
                <a:gd name="T64" fmla="*/ 320 w 428"/>
                <a:gd name="T65" fmla="*/ 605 h 610"/>
                <a:gd name="T66" fmla="*/ 311 w 428"/>
                <a:gd name="T67" fmla="*/ 578 h 610"/>
                <a:gd name="T68" fmla="*/ 361 w 428"/>
                <a:gd name="T69" fmla="*/ 529 h 610"/>
                <a:gd name="T70" fmla="*/ 337 w 428"/>
                <a:gd name="T71" fmla="*/ 505 h 610"/>
                <a:gd name="T72" fmla="*/ 291 w 428"/>
                <a:gd name="T73" fmla="*/ 456 h 610"/>
                <a:gd name="T74" fmla="*/ 279 w 428"/>
                <a:gd name="T75" fmla="*/ 412 h 610"/>
                <a:gd name="T76" fmla="*/ 294 w 428"/>
                <a:gd name="T77" fmla="*/ 401 h 610"/>
                <a:gd name="T78" fmla="*/ 387 w 428"/>
                <a:gd name="T79" fmla="*/ 357 h 610"/>
                <a:gd name="T80" fmla="*/ 421 w 428"/>
                <a:gd name="T81" fmla="*/ 354 h 610"/>
                <a:gd name="T82" fmla="*/ 428 w 428"/>
                <a:gd name="T83" fmla="*/ 324 h 610"/>
                <a:gd name="T84" fmla="*/ 420 w 428"/>
                <a:gd name="T85" fmla="*/ 268 h 610"/>
                <a:gd name="T86" fmla="*/ 413 w 428"/>
                <a:gd name="T87" fmla="*/ 228 h 610"/>
                <a:gd name="T88" fmla="*/ 401 w 428"/>
                <a:gd name="T89" fmla="*/ 184 h 610"/>
                <a:gd name="T90" fmla="*/ 384 w 428"/>
                <a:gd name="T91" fmla="*/ 116 h 610"/>
                <a:gd name="T92" fmla="*/ 346 w 428"/>
                <a:gd name="T93" fmla="*/ 75 h 610"/>
                <a:gd name="T94" fmla="*/ 317 w 428"/>
                <a:gd name="T95" fmla="*/ 74 h 610"/>
                <a:gd name="T96" fmla="*/ 267 w 428"/>
                <a:gd name="T97" fmla="*/ 95 h 610"/>
                <a:gd name="T98" fmla="*/ 263 w 428"/>
                <a:gd name="T99" fmla="*/ 77 h 610"/>
                <a:gd name="T100" fmla="*/ 237 w 428"/>
                <a:gd name="T101" fmla="*/ 53 h 610"/>
                <a:gd name="T102" fmla="*/ 217 w 428"/>
                <a:gd name="T103" fmla="*/ 12 h 610"/>
                <a:gd name="T104" fmla="*/ 188 w 428"/>
                <a:gd name="T105" fmla="*/ 2 h 6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8"/>
                <a:gd name="T160" fmla="*/ 0 h 610"/>
                <a:gd name="T161" fmla="*/ 428 w 428"/>
                <a:gd name="T162" fmla="*/ 610 h 6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8" h="610">
                  <a:moveTo>
                    <a:pt x="177" y="0"/>
                  </a:moveTo>
                  <a:lnTo>
                    <a:pt x="167" y="5"/>
                  </a:lnTo>
                  <a:lnTo>
                    <a:pt x="167" y="12"/>
                  </a:lnTo>
                  <a:lnTo>
                    <a:pt x="169" y="19"/>
                  </a:lnTo>
                  <a:lnTo>
                    <a:pt x="170" y="30"/>
                  </a:lnTo>
                  <a:lnTo>
                    <a:pt x="172" y="42"/>
                  </a:lnTo>
                  <a:lnTo>
                    <a:pt x="167" y="47"/>
                  </a:lnTo>
                  <a:lnTo>
                    <a:pt x="167" y="56"/>
                  </a:lnTo>
                  <a:lnTo>
                    <a:pt x="169" y="65"/>
                  </a:lnTo>
                  <a:lnTo>
                    <a:pt x="182" y="75"/>
                  </a:lnTo>
                  <a:lnTo>
                    <a:pt x="189" y="77"/>
                  </a:lnTo>
                  <a:lnTo>
                    <a:pt x="193" y="95"/>
                  </a:lnTo>
                  <a:lnTo>
                    <a:pt x="176" y="91"/>
                  </a:lnTo>
                  <a:lnTo>
                    <a:pt x="165" y="81"/>
                  </a:lnTo>
                  <a:lnTo>
                    <a:pt x="158" y="86"/>
                  </a:lnTo>
                  <a:lnTo>
                    <a:pt x="145" y="103"/>
                  </a:lnTo>
                  <a:lnTo>
                    <a:pt x="138" y="110"/>
                  </a:lnTo>
                  <a:lnTo>
                    <a:pt x="131" y="109"/>
                  </a:lnTo>
                  <a:lnTo>
                    <a:pt x="131" y="100"/>
                  </a:lnTo>
                  <a:lnTo>
                    <a:pt x="126" y="95"/>
                  </a:lnTo>
                  <a:lnTo>
                    <a:pt x="114" y="89"/>
                  </a:lnTo>
                  <a:lnTo>
                    <a:pt x="95" y="89"/>
                  </a:lnTo>
                  <a:lnTo>
                    <a:pt x="90" y="96"/>
                  </a:lnTo>
                  <a:lnTo>
                    <a:pt x="79" y="109"/>
                  </a:lnTo>
                  <a:lnTo>
                    <a:pt x="88" y="117"/>
                  </a:lnTo>
                  <a:lnTo>
                    <a:pt x="88" y="131"/>
                  </a:lnTo>
                  <a:lnTo>
                    <a:pt x="86" y="140"/>
                  </a:lnTo>
                  <a:lnTo>
                    <a:pt x="83" y="147"/>
                  </a:lnTo>
                  <a:lnTo>
                    <a:pt x="71" y="156"/>
                  </a:lnTo>
                  <a:lnTo>
                    <a:pt x="67" y="158"/>
                  </a:lnTo>
                  <a:lnTo>
                    <a:pt x="69" y="168"/>
                  </a:lnTo>
                  <a:lnTo>
                    <a:pt x="74" y="177"/>
                  </a:lnTo>
                  <a:lnTo>
                    <a:pt x="71" y="186"/>
                  </a:lnTo>
                  <a:lnTo>
                    <a:pt x="64" y="198"/>
                  </a:lnTo>
                  <a:lnTo>
                    <a:pt x="55" y="210"/>
                  </a:lnTo>
                  <a:lnTo>
                    <a:pt x="48" y="217"/>
                  </a:lnTo>
                  <a:lnTo>
                    <a:pt x="36" y="226"/>
                  </a:lnTo>
                  <a:lnTo>
                    <a:pt x="29" y="230"/>
                  </a:lnTo>
                  <a:lnTo>
                    <a:pt x="23" y="242"/>
                  </a:lnTo>
                  <a:lnTo>
                    <a:pt x="23" y="263"/>
                  </a:lnTo>
                  <a:lnTo>
                    <a:pt x="16" y="273"/>
                  </a:lnTo>
                  <a:lnTo>
                    <a:pt x="16" y="291"/>
                  </a:lnTo>
                  <a:lnTo>
                    <a:pt x="9" y="300"/>
                  </a:lnTo>
                  <a:lnTo>
                    <a:pt x="7" y="305"/>
                  </a:lnTo>
                  <a:lnTo>
                    <a:pt x="12" y="312"/>
                  </a:lnTo>
                  <a:lnTo>
                    <a:pt x="16" y="326"/>
                  </a:lnTo>
                  <a:lnTo>
                    <a:pt x="23" y="338"/>
                  </a:lnTo>
                  <a:lnTo>
                    <a:pt x="2" y="357"/>
                  </a:lnTo>
                  <a:lnTo>
                    <a:pt x="5" y="368"/>
                  </a:lnTo>
                  <a:lnTo>
                    <a:pt x="14" y="377"/>
                  </a:lnTo>
                  <a:lnTo>
                    <a:pt x="16" y="379"/>
                  </a:lnTo>
                  <a:lnTo>
                    <a:pt x="16" y="387"/>
                  </a:lnTo>
                  <a:lnTo>
                    <a:pt x="5" y="394"/>
                  </a:lnTo>
                  <a:lnTo>
                    <a:pt x="0" y="407"/>
                  </a:lnTo>
                  <a:lnTo>
                    <a:pt x="5" y="421"/>
                  </a:lnTo>
                  <a:lnTo>
                    <a:pt x="11" y="431"/>
                  </a:lnTo>
                  <a:lnTo>
                    <a:pt x="23" y="436"/>
                  </a:lnTo>
                  <a:lnTo>
                    <a:pt x="38" y="440"/>
                  </a:lnTo>
                  <a:lnTo>
                    <a:pt x="55" y="442"/>
                  </a:lnTo>
                  <a:lnTo>
                    <a:pt x="67" y="443"/>
                  </a:lnTo>
                  <a:lnTo>
                    <a:pt x="76" y="450"/>
                  </a:lnTo>
                  <a:lnTo>
                    <a:pt x="86" y="457"/>
                  </a:lnTo>
                  <a:lnTo>
                    <a:pt x="74" y="464"/>
                  </a:lnTo>
                  <a:lnTo>
                    <a:pt x="66" y="473"/>
                  </a:lnTo>
                  <a:lnTo>
                    <a:pt x="57" y="482"/>
                  </a:lnTo>
                  <a:lnTo>
                    <a:pt x="55" y="492"/>
                  </a:lnTo>
                  <a:lnTo>
                    <a:pt x="50" y="517"/>
                  </a:lnTo>
                  <a:lnTo>
                    <a:pt x="41" y="533"/>
                  </a:lnTo>
                  <a:lnTo>
                    <a:pt x="36" y="542"/>
                  </a:lnTo>
                  <a:lnTo>
                    <a:pt x="50" y="559"/>
                  </a:lnTo>
                  <a:lnTo>
                    <a:pt x="54" y="564"/>
                  </a:lnTo>
                  <a:lnTo>
                    <a:pt x="60" y="571"/>
                  </a:lnTo>
                  <a:lnTo>
                    <a:pt x="67" y="571"/>
                  </a:lnTo>
                  <a:lnTo>
                    <a:pt x="78" y="564"/>
                  </a:lnTo>
                  <a:lnTo>
                    <a:pt x="83" y="559"/>
                  </a:lnTo>
                  <a:lnTo>
                    <a:pt x="84" y="557"/>
                  </a:lnTo>
                  <a:lnTo>
                    <a:pt x="98" y="559"/>
                  </a:lnTo>
                  <a:lnTo>
                    <a:pt x="103" y="570"/>
                  </a:lnTo>
                  <a:lnTo>
                    <a:pt x="109" y="578"/>
                  </a:lnTo>
                  <a:lnTo>
                    <a:pt x="115" y="587"/>
                  </a:lnTo>
                  <a:lnTo>
                    <a:pt x="124" y="589"/>
                  </a:lnTo>
                  <a:lnTo>
                    <a:pt x="143" y="587"/>
                  </a:lnTo>
                  <a:lnTo>
                    <a:pt x="152" y="585"/>
                  </a:lnTo>
                  <a:lnTo>
                    <a:pt x="164" y="594"/>
                  </a:lnTo>
                  <a:lnTo>
                    <a:pt x="174" y="591"/>
                  </a:lnTo>
                  <a:lnTo>
                    <a:pt x="182" y="592"/>
                  </a:lnTo>
                  <a:lnTo>
                    <a:pt x="191" y="599"/>
                  </a:lnTo>
                  <a:lnTo>
                    <a:pt x="207" y="592"/>
                  </a:lnTo>
                  <a:lnTo>
                    <a:pt x="220" y="592"/>
                  </a:lnTo>
                  <a:lnTo>
                    <a:pt x="232" y="599"/>
                  </a:lnTo>
                  <a:lnTo>
                    <a:pt x="239" y="603"/>
                  </a:lnTo>
                  <a:lnTo>
                    <a:pt x="248" y="596"/>
                  </a:lnTo>
                  <a:lnTo>
                    <a:pt x="258" y="596"/>
                  </a:lnTo>
                  <a:lnTo>
                    <a:pt x="274" y="592"/>
                  </a:lnTo>
                  <a:lnTo>
                    <a:pt x="284" y="599"/>
                  </a:lnTo>
                  <a:lnTo>
                    <a:pt x="286" y="596"/>
                  </a:lnTo>
                  <a:lnTo>
                    <a:pt x="298" y="605"/>
                  </a:lnTo>
                  <a:lnTo>
                    <a:pt x="308" y="610"/>
                  </a:lnTo>
                  <a:lnTo>
                    <a:pt x="320" y="605"/>
                  </a:lnTo>
                  <a:lnTo>
                    <a:pt x="322" y="596"/>
                  </a:lnTo>
                  <a:lnTo>
                    <a:pt x="313" y="585"/>
                  </a:lnTo>
                  <a:lnTo>
                    <a:pt x="311" y="578"/>
                  </a:lnTo>
                  <a:lnTo>
                    <a:pt x="308" y="559"/>
                  </a:lnTo>
                  <a:lnTo>
                    <a:pt x="351" y="529"/>
                  </a:lnTo>
                  <a:lnTo>
                    <a:pt x="361" y="529"/>
                  </a:lnTo>
                  <a:lnTo>
                    <a:pt x="363" y="524"/>
                  </a:lnTo>
                  <a:lnTo>
                    <a:pt x="347" y="517"/>
                  </a:lnTo>
                  <a:lnTo>
                    <a:pt x="337" y="505"/>
                  </a:lnTo>
                  <a:lnTo>
                    <a:pt x="310" y="480"/>
                  </a:lnTo>
                  <a:lnTo>
                    <a:pt x="306" y="459"/>
                  </a:lnTo>
                  <a:lnTo>
                    <a:pt x="291" y="456"/>
                  </a:lnTo>
                  <a:lnTo>
                    <a:pt x="289" y="436"/>
                  </a:lnTo>
                  <a:lnTo>
                    <a:pt x="286" y="419"/>
                  </a:lnTo>
                  <a:lnTo>
                    <a:pt x="279" y="412"/>
                  </a:lnTo>
                  <a:lnTo>
                    <a:pt x="282" y="403"/>
                  </a:lnTo>
                  <a:lnTo>
                    <a:pt x="286" y="400"/>
                  </a:lnTo>
                  <a:lnTo>
                    <a:pt x="294" y="401"/>
                  </a:lnTo>
                  <a:lnTo>
                    <a:pt x="320" y="393"/>
                  </a:lnTo>
                  <a:lnTo>
                    <a:pt x="377" y="363"/>
                  </a:lnTo>
                  <a:lnTo>
                    <a:pt x="387" y="357"/>
                  </a:lnTo>
                  <a:lnTo>
                    <a:pt x="399" y="349"/>
                  </a:lnTo>
                  <a:lnTo>
                    <a:pt x="409" y="359"/>
                  </a:lnTo>
                  <a:lnTo>
                    <a:pt x="421" y="354"/>
                  </a:lnTo>
                  <a:lnTo>
                    <a:pt x="425" y="342"/>
                  </a:lnTo>
                  <a:lnTo>
                    <a:pt x="423" y="333"/>
                  </a:lnTo>
                  <a:lnTo>
                    <a:pt x="428" y="324"/>
                  </a:lnTo>
                  <a:lnTo>
                    <a:pt x="421" y="314"/>
                  </a:lnTo>
                  <a:lnTo>
                    <a:pt x="415" y="294"/>
                  </a:lnTo>
                  <a:lnTo>
                    <a:pt x="420" y="268"/>
                  </a:lnTo>
                  <a:lnTo>
                    <a:pt x="411" y="254"/>
                  </a:lnTo>
                  <a:lnTo>
                    <a:pt x="408" y="240"/>
                  </a:lnTo>
                  <a:lnTo>
                    <a:pt x="413" y="228"/>
                  </a:lnTo>
                  <a:lnTo>
                    <a:pt x="409" y="217"/>
                  </a:lnTo>
                  <a:lnTo>
                    <a:pt x="392" y="196"/>
                  </a:lnTo>
                  <a:lnTo>
                    <a:pt x="401" y="184"/>
                  </a:lnTo>
                  <a:lnTo>
                    <a:pt x="401" y="163"/>
                  </a:lnTo>
                  <a:lnTo>
                    <a:pt x="402" y="138"/>
                  </a:lnTo>
                  <a:lnTo>
                    <a:pt x="384" y="116"/>
                  </a:lnTo>
                  <a:lnTo>
                    <a:pt x="375" y="102"/>
                  </a:lnTo>
                  <a:lnTo>
                    <a:pt x="363" y="91"/>
                  </a:lnTo>
                  <a:lnTo>
                    <a:pt x="346" y="75"/>
                  </a:lnTo>
                  <a:lnTo>
                    <a:pt x="335" y="68"/>
                  </a:lnTo>
                  <a:lnTo>
                    <a:pt x="329" y="67"/>
                  </a:lnTo>
                  <a:lnTo>
                    <a:pt x="317" y="74"/>
                  </a:lnTo>
                  <a:lnTo>
                    <a:pt x="308" y="79"/>
                  </a:lnTo>
                  <a:lnTo>
                    <a:pt x="284" y="98"/>
                  </a:lnTo>
                  <a:lnTo>
                    <a:pt x="267" y="95"/>
                  </a:lnTo>
                  <a:lnTo>
                    <a:pt x="260" y="95"/>
                  </a:lnTo>
                  <a:lnTo>
                    <a:pt x="260" y="88"/>
                  </a:lnTo>
                  <a:lnTo>
                    <a:pt x="263" y="77"/>
                  </a:lnTo>
                  <a:lnTo>
                    <a:pt x="267" y="70"/>
                  </a:lnTo>
                  <a:lnTo>
                    <a:pt x="244" y="54"/>
                  </a:lnTo>
                  <a:lnTo>
                    <a:pt x="237" y="53"/>
                  </a:lnTo>
                  <a:lnTo>
                    <a:pt x="227" y="42"/>
                  </a:lnTo>
                  <a:lnTo>
                    <a:pt x="222" y="24"/>
                  </a:lnTo>
                  <a:lnTo>
                    <a:pt x="217" y="12"/>
                  </a:lnTo>
                  <a:lnTo>
                    <a:pt x="210" y="14"/>
                  </a:lnTo>
                  <a:lnTo>
                    <a:pt x="200" y="3"/>
                  </a:lnTo>
                  <a:lnTo>
                    <a:pt x="188" y="2"/>
                  </a:lnTo>
                  <a:lnTo>
                    <a:pt x="177" y="0"/>
                  </a:lnTo>
                  <a:close/>
                </a:path>
              </a:pathLst>
            </a:custGeom>
            <a:noFill/>
            <a:ln w="11113">
              <a:solidFill>
                <a:srgbClr val="FFFFFF"/>
              </a:solidFill>
              <a:round/>
              <a:headEnd/>
              <a:tailEnd/>
            </a:ln>
          </p:spPr>
          <p:txBody>
            <a:bodyPr/>
            <a:lstStyle/>
            <a:p>
              <a:endParaRPr lang="pt-PT"/>
            </a:p>
          </p:txBody>
        </p:sp>
        <p:sp>
          <p:nvSpPr>
            <p:cNvPr id="25716" name="Freeform 85"/>
            <p:cNvSpPr>
              <a:spLocks/>
            </p:cNvSpPr>
            <p:nvPr/>
          </p:nvSpPr>
          <p:spPr bwMode="auto">
            <a:xfrm>
              <a:off x="2205" y="1134"/>
              <a:ext cx="366" cy="803"/>
            </a:xfrm>
            <a:custGeom>
              <a:avLst/>
              <a:gdLst>
                <a:gd name="T0" fmla="*/ 99 w 366"/>
                <a:gd name="T1" fmla="*/ 777 h 803"/>
                <a:gd name="T2" fmla="*/ 77 w 366"/>
                <a:gd name="T3" fmla="*/ 756 h 803"/>
                <a:gd name="T4" fmla="*/ 48 w 366"/>
                <a:gd name="T5" fmla="*/ 750 h 803"/>
                <a:gd name="T6" fmla="*/ 48 w 366"/>
                <a:gd name="T7" fmla="*/ 687 h 803"/>
                <a:gd name="T8" fmla="*/ 36 w 366"/>
                <a:gd name="T9" fmla="*/ 643 h 803"/>
                <a:gd name="T10" fmla="*/ 34 w 366"/>
                <a:gd name="T11" fmla="*/ 612 h 803"/>
                <a:gd name="T12" fmla="*/ 24 w 366"/>
                <a:gd name="T13" fmla="*/ 582 h 803"/>
                <a:gd name="T14" fmla="*/ 43 w 366"/>
                <a:gd name="T15" fmla="*/ 554 h 803"/>
                <a:gd name="T16" fmla="*/ 51 w 366"/>
                <a:gd name="T17" fmla="*/ 526 h 803"/>
                <a:gd name="T18" fmla="*/ 89 w 366"/>
                <a:gd name="T19" fmla="*/ 493 h 803"/>
                <a:gd name="T20" fmla="*/ 115 w 366"/>
                <a:gd name="T21" fmla="*/ 454 h 803"/>
                <a:gd name="T22" fmla="*/ 132 w 366"/>
                <a:gd name="T23" fmla="*/ 421 h 803"/>
                <a:gd name="T24" fmla="*/ 149 w 366"/>
                <a:gd name="T25" fmla="*/ 398 h 803"/>
                <a:gd name="T26" fmla="*/ 151 w 366"/>
                <a:gd name="T27" fmla="*/ 375 h 803"/>
                <a:gd name="T28" fmla="*/ 146 w 366"/>
                <a:gd name="T29" fmla="*/ 352 h 803"/>
                <a:gd name="T30" fmla="*/ 127 w 366"/>
                <a:gd name="T31" fmla="*/ 342 h 803"/>
                <a:gd name="T32" fmla="*/ 99 w 366"/>
                <a:gd name="T33" fmla="*/ 279 h 803"/>
                <a:gd name="T34" fmla="*/ 101 w 366"/>
                <a:gd name="T35" fmla="*/ 226 h 803"/>
                <a:gd name="T36" fmla="*/ 89 w 366"/>
                <a:gd name="T37" fmla="*/ 174 h 803"/>
                <a:gd name="T38" fmla="*/ 67 w 366"/>
                <a:gd name="T39" fmla="*/ 140 h 803"/>
                <a:gd name="T40" fmla="*/ 24 w 366"/>
                <a:gd name="T41" fmla="*/ 114 h 803"/>
                <a:gd name="T42" fmla="*/ 8 w 366"/>
                <a:gd name="T43" fmla="*/ 88 h 803"/>
                <a:gd name="T44" fmla="*/ 12 w 366"/>
                <a:gd name="T45" fmla="*/ 70 h 803"/>
                <a:gd name="T46" fmla="*/ 39 w 366"/>
                <a:gd name="T47" fmla="*/ 84 h 803"/>
                <a:gd name="T48" fmla="*/ 89 w 366"/>
                <a:gd name="T49" fmla="*/ 97 h 803"/>
                <a:gd name="T50" fmla="*/ 108 w 366"/>
                <a:gd name="T51" fmla="*/ 111 h 803"/>
                <a:gd name="T52" fmla="*/ 132 w 366"/>
                <a:gd name="T53" fmla="*/ 88 h 803"/>
                <a:gd name="T54" fmla="*/ 149 w 366"/>
                <a:gd name="T55" fmla="*/ 70 h 803"/>
                <a:gd name="T56" fmla="*/ 146 w 366"/>
                <a:gd name="T57" fmla="*/ 33 h 803"/>
                <a:gd name="T58" fmla="*/ 170 w 366"/>
                <a:gd name="T59" fmla="*/ 18 h 803"/>
                <a:gd name="T60" fmla="*/ 204 w 366"/>
                <a:gd name="T61" fmla="*/ 23 h 803"/>
                <a:gd name="T62" fmla="*/ 204 w 366"/>
                <a:gd name="T63" fmla="*/ 53 h 803"/>
                <a:gd name="T64" fmla="*/ 177 w 366"/>
                <a:gd name="T65" fmla="*/ 82 h 803"/>
                <a:gd name="T66" fmla="*/ 208 w 366"/>
                <a:gd name="T67" fmla="*/ 75 h 803"/>
                <a:gd name="T68" fmla="*/ 211 w 366"/>
                <a:gd name="T69" fmla="*/ 26 h 803"/>
                <a:gd name="T70" fmla="*/ 230 w 366"/>
                <a:gd name="T71" fmla="*/ 56 h 803"/>
                <a:gd name="T72" fmla="*/ 223 w 366"/>
                <a:gd name="T73" fmla="*/ 100 h 803"/>
                <a:gd name="T74" fmla="*/ 247 w 366"/>
                <a:gd name="T75" fmla="*/ 140 h 803"/>
                <a:gd name="T76" fmla="*/ 264 w 366"/>
                <a:gd name="T77" fmla="*/ 177 h 803"/>
                <a:gd name="T78" fmla="*/ 266 w 366"/>
                <a:gd name="T79" fmla="*/ 233 h 803"/>
                <a:gd name="T80" fmla="*/ 292 w 366"/>
                <a:gd name="T81" fmla="*/ 312 h 803"/>
                <a:gd name="T82" fmla="*/ 301 w 366"/>
                <a:gd name="T83" fmla="*/ 398 h 803"/>
                <a:gd name="T84" fmla="*/ 313 w 366"/>
                <a:gd name="T85" fmla="*/ 461 h 803"/>
                <a:gd name="T86" fmla="*/ 350 w 366"/>
                <a:gd name="T87" fmla="*/ 503 h 803"/>
                <a:gd name="T88" fmla="*/ 366 w 366"/>
                <a:gd name="T89" fmla="*/ 536 h 803"/>
                <a:gd name="T90" fmla="*/ 347 w 366"/>
                <a:gd name="T91" fmla="*/ 605 h 803"/>
                <a:gd name="T92" fmla="*/ 338 w 366"/>
                <a:gd name="T93" fmla="*/ 640 h 803"/>
                <a:gd name="T94" fmla="*/ 319 w 366"/>
                <a:gd name="T95" fmla="*/ 661 h 803"/>
                <a:gd name="T96" fmla="*/ 273 w 366"/>
                <a:gd name="T97" fmla="*/ 710 h 803"/>
                <a:gd name="T98" fmla="*/ 251 w 366"/>
                <a:gd name="T99" fmla="*/ 733 h 803"/>
                <a:gd name="T100" fmla="*/ 223 w 366"/>
                <a:gd name="T101" fmla="*/ 747 h 803"/>
                <a:gd name="T102" fmla="*/ 180 w 366"/>
                <a:gd name="T103" fmla="*/ 759 h 803"/>
                <a:gd name="T104" fmla="*/ 136 w 366"/>
                <a:gd name="T105" fmla="*/ 780 h 803"/>
                <a:gd name="T106" fmla="*/ 101 w 366"/>
                <a:gd name="T107" fmla="*/ 803 h 8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6"/>
                <a:gd name="T163" fmla="*/ 0 h 803"/>
                <a:gd name="T164" fmla="*/ 366 w 366"/>
                <a:gd name="T165" fmla="*/ 803 h 8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6" h="803">
                  <a:moveTo>
                    <a:pt x="101" y="803"/>
                  </a:moveTo>
                  <a:lnTo>
                    <a:pt x="99" y="777"/>
                  </a:lnTo>
                  <a:lnTo>
                    <a:pt x="86" y="763"/>
                  </a:lnTo>
                  <a:lnTo>
                    <a:pt x="77" y="756"/>
                  </a:lnTo>
                  <a:lnTo>
                    <a:pt x="62" y="750"/>
                  </a:lnTo>
                  <a:lnTo>
                    <a:pt x="48" y="750"/>
                  </a:lnTo>
                  <a:lnTo>
                    <a:pt x="43" y="736"/>
                  </a:lnTo>
                  <a:lnTo>
                    <a:pt x="48" y="687"/>
                  </a:lnTo>
                  <a:lnTo>
                    <a:pt x="46" y="657"/>
                  </a:lnTo>
                  <a:lnTo>
                    <a:pt x="36" y="643"/>
                  </a:lnTo>
                  <a:lnTo>
                    <a:pt x="31" y="638"/>
                  </a:lnTo>
                  <a:lnTo>
                    <a:pt x="34" y="612"/>
                  </a:lnTo>
                  <a:lnTo>
                    <a:pt x="31" y="594"/>
                  </a:lnTo>
                  <a:lnTo>
                    <a:pt x="24" y="582"/>
                  </a:lnTo>
                  <a:lnTo>
                    <a:pt x="34" y="554"/>
                  </a:lnTo>
                  <a:lnTo>
                    <a:pt x="43" y="554"/>
                  </a:lnTo>
                  <a:lnTo>
                    <a:pt x="48" y="547"/>
                  </a:lnTo>
                  <a:lnTo>
                    <a:pt x="51" y="526"/>
                  </a:lnTo>
                  <a:lnTo>
                    <a:pt x="70" y="510"/>
                  </a:lnTo>
                  <a:lnTo>
                    <a:pt x="89" y="493"/>
                  </a:lnTo>
                  <a:lnTo>
                    <a:pt x="93" y="473"/>
                  </a:lnTo>
                  <a:lnTo>
                    <a:pt x="115" y="454"/>
                  </a:lnTo>
                  <a:lnTo>
                    <a:pt x="136" y="431"/>
                  </a:lnTo>
                  <a:lnTo>
                    <a:pt x="132" y="421"/>
                  </a:lnTo>
                  <a:lnTo>
                    <a:pt x="132" y="409"/>
                  </a:lnTo>
                  <a:lnTo>
                    <a:pt x="149" y="398"/>
                  </a:lnTo>
                  <a:lnTo>
                    <a:pt x="154" y="394"/>
                  </a:lnTo>
                  <a:lnTo>
                    <a:pt x="151" y="375"/>
                  </a:lnTo>
                  <a:lnTo>
                    <a:pt x="151" y="356"/>
                  </a:lnTo>
                  <a:lnTo>
                    <a:pt x="146" y="352"/>
                  </a:lnTo>
                  <a:lnTo>
                    <a:pt x="136" y="356"/>
                  </a:lnTo>
                  <a:lnTo>
                    <a:pt x="127" y="342"/>
                  </a:lnTo>
                  <a:lnTo>
                    <a:pt x="118" y="305"/>
                  </a:lnTo>
                  <a:lnTo>
                    <a:pt x="99" y="279"/>
                  </a:lnTo>
                  <a:lnTo>
                    <a:pt x="105" y="242"/>
                  </a:lnTo>
                  <a:lnTo>
                    <a:pt x="101" y="226"/>
                  </a:lnTo>
                  <a:lnTo>
                    <a:pt x="81" y="203"/>
                  </a:lnTo>
                  <a:lnTo>
                    <a:pt x="89" y="174"/>
                  </a:lnTo>
                  <a:lnTo>
                    <a:pt x="82" y="156"/>
                  </a:lnTo>
                  <a:lnTo>
                    <a:pt x="67" y="140"/>
                  </a:lnTo>
                  <a:lnTo>
                    <a:pt x="58" y="151"/>
                  </a:lnTo>
                  <a:lnTo>
                    <a:pt x="24" y="114"/>
                  </a:lnTo>
                  <a:lnTo>
                    <a:pt x="15" y="100"/>
                  </a:lnTo>
                  <a:lnTo>
                    <a:pt x="8" y="88"/>
                  </a:lnTo>
                  <a:lnTo>
                    <a:pt x="0" y="82"/>
                  </a:lnTo>
                  <a:lnTo>
                    <a:pt x="12" y="70"/>
                  </a:lnTo>
                  <a:lnTo>
                    <a:pt x="31" y="70"/>
                  </a:lnTo>
                  <a:lnTo>
                    <a:pt x="39" y="84"/>
                  </a:lnTo>
                  <a:lnTo>
                    <a:pt x="65" y="114"/>
                  </a:lnTo>
                  <a:lnTo>
                    <a:pt x="89" y="97"/>
                  </a:lnTo>
                  <a:lnTo>
                    <a:pt x="105" y="100"/>
                  </a:lnTo>
                  <a:lnTo>
                    <a:pt x="108" y="111"/>
                  </a:lnTo>
                  <a:lnTo>
                    <a:pt x="127" y="114"/>
                  </a:lnTo>
                  <a:lnTo>
                    <a:pt x="132" y="88"/>
                  </a:lnTo>
                  <a:lnTo>
                    <a:pt x="142" y="79"/>
                  </a:lnTo>
                  <a:lnTo>
                    <a:pt x="149" y="70"/>
                  </a:lnTo>
                  <a:lnTo>
                    <a:pt x="149" y="60"/>
                  </a:lnTo>
                  <a:lnTo>
                    <a:pt x="146" y="33"/>
                  </a:lnTo>
                  <a:lnTo>
                    <a:pt x="161" y="18"/>
                  </a:lnTo>
                  <a:lnTo>
                    <a:pt x="170" y="18"/>
                  </a:lnTo>
                  <a:lnTo>
                    <a:pt x="185" y="0"/>
                  </a:lnTo>
                  <a:lnTo>
                    <a:pt x="204" y="23"/>
                  </a:lnTo>
                  <a:lnTo>
                    <a:pt x="211" y="33"/>
                  </a:lnTo>
                  <a:lnTo>
                    <a:pt x="204" y="53"/>
                  </a:lnTo>
                  <a:lnTo>
                    <a:pt x="189" y="65"/>
                  </a:lnTo>
                  <a:lnTo>
                    <a:pt x="177" y="82"/>
                  </a:lnTo>
                  <a:lnTo>
                    <a:pt x="180" y="97"/>
                  </a:lnTo>
                  <a:lnTo>
                    <a:pt x="208" y="75"/>
                  </a:lnTo>
                  <a:lnTo>
                    <a:pt x="208" y="56"/>
                  </a:lnTo>
                  <a:lnTo>
                    <a:pt x="211" y="26"/>
                  </a:lnTo>
                  <a:lnTo>
                    <a:pt x="220" y="19"/>
                  </a:lnTo>
                  <a:lnTo>
                    <a:pt x="230" y="56"/>
                  </a:lnTo>
                  <a:lnTo>
                    <a:pt x="230" y="88"/>
                  </a:lnTo>
                  <a:lnTo>
                    <a:pt x="223" y="100"/>
                  </a:lnTo>
                  <a:lnTo>
                    <a:pt x="223" y="119"/>
                  </a:lnTo>
                  <a:lnTo>
                    <a:pt x="247" y="140"/>
                  </a:lnTo>
                  <a:lnTo>
                    <a:pt x="247" y="153"/>
                  </a:lnTo>
                  <a:lnTo>
                    <a:pt x="264" y="177"/>
                  </a:lnTo>
                  <a:lnTo>
                    <a:pt x="270" y="193"/>
                  </a:lnTo>
                  <a:lnTo>
                    <a:pt x="266" y="233"/>
                  </a:lnTo>
                  <a:lnTo>
                    <a:pt x="276" y="275"/>
                  </a:lnTo>
                  <a:lnTo>
                    <a:pt x="292" y="312"/>
                  </a:lnTo>
                  <a:lnTo>
                    <a:pt x="289" y="365"/>
                  </a:lnTo>
                  <a:lnTo>
                    <a:pt x="301" y="398"/>
                  </a:lnTo>
                  <a:lnTo>
                    <a:pt x="307" y="412"/>
                  </a:lnTo>
                  <a:lnTo>
                    <a:pt x="313" y="461"/>
                  </a:lnTo>
                  <a:lnTo>
                    <a:pt x="319" y="480"/>
                  </a:lnTo>
                  <a:lnTo>
                    <a:pt x="350" y="503"/>
                  </a:lnTo>
                  <a:lnTo>
                    <a:pt x="366" y="524"/>
                  </a:lnTo>
                  <a:lnTo>
                    <a:pt x="366" y="536"/>
                  </a:lnTo>
                  <a:lnTo>
                    <a:pt x="354" y="598"/>
                  </a:lnTo>
                  <a:lnTo>
                    <a:pt x="347" y="605"/>
                  </a:lnTo>
                  <a:lnTo>
                    <a:pt x="354" y="617"/>
                  </a:lnTo>
                  <a:lnTo>
                    <a:pt x="338" y="640"/>
                  </a:lnTo>
                  <a:lnTo>
                    <a:pt x="319" y="650"/>
                  </a:lnTo>
                  <a:lnTo>
                    <a:pt x="319" y="661"/>
                  </a:lnTo>
                  <a:lnTo>
                    <a:pt x="292" y="699"/>
                  </a:lnTo>
                  <a:lnTo>
                    <a:pt x="273" y="710"/>
                  </a:lnTo>
                  <a:lnTo>
                    <a:pt x="270" y="733"/>
                  </a:lnTo>
                  <a:lnTo>
                    <a:pt x="251" y="733"/>
                  </a:lnTo>
                  <a:lnTo>
                    <a:pt x="242" y="740"/>
                  </a:lnTo>
                  <a:lnTo>
                    <a:pt x="223" y="747"/>
                  </a:lnTo>
                  <a:lnTo>
                    <a:pt x="197" y="743"/>
                  </a:lnTo>
                  <a:lnTo>
                    <a:pt x="180" y="759"/>
                  </a:lnTo>
                  <a:lnTo>
                    <a:pt x="158" y="773"/>
                  </a:lnTo>
                  <a:lnTo>
                    <a:pt x="136" y="780"/>
                  </a:lnTo>
                  <a:lnTo>
                    <a:pt x="120" y="792"/>
                  </a:lnTo>
                  <a:lnTo>
                    <a:pt x="101" y="803"/>
                  </a:lnTo>
                  <a:close/>
                </a:path>
              </a:pathLst>
            </a:custGeom>
            <a:solidFill>
              <a:srgbClr val="B6C8DD"/>
            </a:solidFill>
            <a:ln w="9525">
              <a:noFill/>
              <a:round/>
              <a:headEnd/>
              <a:tailEnd/>
            </a:ln>
          </p:spPr>
          <p:txBody>
            <a:bodyPr/>
            <a:lstStyle/>
            <a:p>
              <a:endParaRPr lang="pt-PT"/>
            </a:p>
          </p:txBody>
        </p:sp>
        <p:sp>
          <p:nvSpPr>
            <p:cNvPr id="25717" name="Freeform 86"/>
            <p:cNvSpPr>
              <a:spLocks/>
            </p:cNvSpPr>
            <p:nvPr/>
          </p:nvSpPr>
          <p:spPr bwMode="auto">
            <a:xfrm>
              <a:off x="2205" y="1134"/>
              <a:ext cx="366" cy="803"/>
            </a:xfrm>
            <a:custGeom>
              <a:avLst/>
              <a:gdLst>
                <a:gd name="T0" fmla="*/ 99 w 366"/>
                <a:gd name="T1" fmla="*/ 777 h 803"/>
                <a:gd name="T2" fmla="*/ 77 w 366"/>
                <a:gd name="T3" fmla="*/ 756 h 803"/>
                <a:gd name="T4" fmla="*/ 48 w 366"/>
                <a:gd name="T5" fmla="*/ 750 h 803"/>
                <a:gd name="T6" fmla="*/ 48 w 366"/>
                <a:gd name="T7" fmla="*/ 687 h 803"/>
                <a:gd name="T8" fmla="*/ 36 w 366"/>
                <a:gd name="T9" fmla="*/ 643 h 803"/>
                <a:gd name="T10" fmla="*/ 34 w 366"/>
                <a:gd name="T11" fmla="*/ 612 h 803"/>
                <a:gd name="T12" fmla="*/ 24 w 366"/>
                <a:gd name="T13" fmla="*/ 582 h 803"/>
                <a:gd name="T14" fmla="*/ 43 w 366"/>
                <a:gd name="T15" fmla="*/ 554 h 803"/>
                <a:gd name="T16" fmla="*/ 51 w 366"/>
                <a:gd name="T17" fmla="*/ 526 h 803"/>
                <a:gd name="T18" fmla="*/ 89 w 366"/>
                <a:gd name="T19" fmla="*/ 493 h 803"/>
                <a:gd name="T20" fmla="*/ 115 w 366"/>
                <a:gd name="T21" fmla="*/ 454 h 803"/>
                <a:gd name="T22" fmla="*/ 132 w 366"/>
                <a:gd name="T23" fmla="*/ 421 h 803"/>
                <a:gd name="T24" fmla="*/ 149 w 366"/>
                <a:gd name="T25" fmla="*/ 398 h 803"/>
                <a:gd name="T26" fmla="*/ 151 w 366"/>
                <a:gd name="T27" fmla="*/ 375 h 803"/>
                <a:gd name="T28" fmla="*/ 146 w 366"/>
                <a:gd name="T29" fmla="*/ 352 h 803"/>
                <a:gd name="T30" fmla="*/ 127 w 366"/>
                <a:gd name="T31" fmla="*/ 342 h 803"/>
                <a:gd name="T32" fmla="*/ 99 w 366"/>
                <a:gd name="T33" fmla="*/ 279 h 803"/>
                <a:gd name="T34" fmla="*/ 101 w 366"/>
                <a:gd name="T35" fmla="*/ 226 h 803"/>
                <a:gd name="T36" fmla="*/ 89 w 366"/>
                <a:gd name="T37" fmla="*/ 174 h 803"/>
                <a:gd name="T38" fmla="*/ 67 w 366"/>
                <a:gd name="T39" fmla="*/ 140 h 803"/>
                <a:gd name="T40" fmla="*/ 24 w 366"/>
                <a:gd name="T41" fmla="*/ 114 h 803"/>
                <a:gd name="T42" fmla="*/ 8 w 366"/>
                <a:gd name="T43" fmla="*/ 88 h 803"/>
                <a:gd name="T44" fmla="*/ 12 w 366"/>
                <a:gd name="T45" fmla="*/ 70 h 803"/>
                <a:gd name="T46" fmla="*/ 39 w 366"/>
                <a:gd name="T47" fmla="*/ 84 h 803"/>
                <a:gd name="T48" fmla="*/ 89 w 366"/>
                <a:gd name="T49" fmla="*/ 97 h 803"/>
                <a:gd name="T50" fmla="*/ 108 w 366"/>
                <a:gd name="T51" fmla="*/ 111 h 803"/>
                <a:gd name="T52" fmla="*/ 132 w 366"/>
                <a:gd name="T53" fmla="*/ 88 h 803"/>
                <a:gd name="T54" fmla="*/ 149 w 366"/>
                <a:gd name="T55" fmla="*/ 70 h 803"/>
                <a:gd name="T56" fmla="*/ 146 w 366"/>
                <a:gd name="T57" fmla="*/ 33 h 803"/>
                <a:gd name="T58" fmla="*/ 170 w 366"/>
                <a:gd name="T59" fmla="*/ 18 h 803"/>
                <a:gd name="T60" fmla="*/ 204 w 366"/>
                <a:gd name="T61" fmla="*/ 23 h 803"/>
                <a:gd name="T62" fmla="*/ 204 w 366"/>
                <a:gd name="T63" fmla="*/ 53 h 803"/>
                <a:gd name="T64" fmla="*/ 177 w 366"/>
                <a:gd name="T65" fmla="*/ 82 h 803"/>
                <a:gd name="T66" fmla="*/ 208 w 366"/>
                <a:gd name="T67" fmla="*/ 75 h 803"/>
                <a:gd name="T68" fmla="*/ 211 w 366"/>
                <a:gd name="T69" fmla="*/ 26 h 803"/>
                <a:gd name="T70" fmla="*/ 230 w 366"/>
                <a:gd name="T71" fmla="*/ 56 h 803"/>
                <a:gd name="T72" fmla="*/ 223 w 366"/>
                <a:gd name="T73" fmla="*/ 100 h 803"/>
                <a:gd name="T74" fmla="*/ 247 w 366"/>
                <a:gd name="T75" fmla="*/ 140 h 803"/>
                <a:gd name="T76" fmla="*/ 264 w 366"/>
                <a:gd name="T77" fmla="*/ 177 h 803"/>
                <a:gd name="T78" fmla="*/ 266 w 366"/>
                <a:gd name="T79" fmla="*/ 233 h 803"/>
                <a:gd name="T80" fmla="*/ 292 w 366"/>
                <a:gd name="T81" fmla="*/ 312 h 803"/>
                <a:gd name="T82" fmla="*/ 301 w 366"/>
                <a:gd name="T83" fmla="*/ 398 h 803"/>
                <a:gd name="T84" fmla="*/ 313 w 366"/>
                <a:gd name="T85" fmla="*/ 461 h 803"/>
                <a:gd name="T86" fmla="*/ 350 w 366"/>
                <a:gd name="T87" fmla="*/ 503 h 803"/>
                <a:gd name="T88" fmla="*/ 366 w 366"/>
                <a:gd name="T89" fmla="*/ 536 h 803"/>
                <a:gd name="T90" fmla="*/ 347 w 366"/>
                <a:gd name="T91" fmla="*/ 605 h 803"/>
                <a:gd name="T92" fmla="*/ 338 w 366"/>
                <a:gd name="T93" fmla="*/ 640 h 803"/>
                <a:gd name="T94" fmla="*/ 319 w 366"/>
                <a:gd name="T95" fmla="*/ 661 h 803"/>
                <a:gd name="T96" fmla="*/ 273 w 366"/>
                <a:gd name="T97" fmla="*/ 710 h 803"/>
                <a:gd name="T98" fmla="*/ 251 w 366"/>
                <a:gd name="T99" fmla="*/ 733 h 803"/>
                <a:gd name="T100" fmla="*/ 223 w 366"/>
                <a:gd name="T101" fmla="*/ 747 h 803"/>
                <a:gd name="T102" fmla="*/ 180 w 366"/>
                <a:gd name="T103" fmla="*/ 759 h 803"/>
                <a:gd name="T104" fmla="*/ 136 w 366"/>
                <a:gd name="T105" fmla="*/ 780 h 803"/>
                <a:gd name="T106" fmla="*/ 101 w 366"/>
                <a:gd name="T107" fmla="*/ 803 h 8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6"/>
                <a:gd name="T163" fmla="*/ 0 h 803"/>
                <a:gd name="T164" fmla="*/ 366 w 366"/>
                <a:gd name="T165" fmla="*/ 803 h 8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6" h="803">
                  <a:moveTo>
                    <a:pt x="101" y="803"/>
                  </a:moveTo>
                  <a:lnTo>
                    <a:pt x="99" y="777"/>
                  </a:lnTo>
                  <a:lnTo>
                    <a:pt x="86" y="763"/>
                  </a:lnTo>
                  <a:lnTo>
                    <a:pt x="77" y="756"/>
                  </a:lnTo>
                  <a:lnTo>
                    <a:pt x="62" y="750"/>
                  </a:lnTo>
                  <a:lnTo>
                    <a:pt x="48" y="750"/>
                  </a:lnTo>
                  <a:lnTo>
                    <a:pt x="43" y="736"/>
                  </a:lnTo>
                  <a:lnTo>
                    <a:pt x="48" y="687"/>
                  </a:lnTo>
                  <a:lnTo>
                    <a:pt x="46" y="657"/>
                  </a:lnTo>
                  <a:lnTo>
                    <a:pt x="36" y="643"/>
                  </a:lnTo>
                  <a:lnTo>
                    <a:pt x="31" y="638"/>
                  </a:lnTo>
                  <a:lnTo>
                    <a:pt x="34" y="612"/>
                  </a:lnTo>
                  <a:lnTo>
                    <a:pt x="31" y="594"/>
                  </a:lnTo>
                  <a:lnTo>
                    <a:pt x="24" y="582"/>
                  </a:lnTo>
                  <a:lnTo>
                    <a:pt x="34" y="554"/>
                  </a:lnTo>
                  <a:lnTo>
                    <a:pt x="43" y="554"/>
                  </a:lnTo>
                  <a:lnTo>
                    <a:pt x="48" y="547"/>
                  </a:lnTo>
                  <a:lnTo>
                    <a:pt x="51" y="526"/>
                  </a:lnTo>
                  <a:lnTo>
                    <a:pt x="70" y="510"/>
                  </a:lnTo>
                  <a:lnTo>
                    <a:pt x="89" y="493"/>
                  </a:lnTo>
                  <a:lnTo>
                    <a:pt x="93" y="473"/>
                  </a:lnTo>
                  <a:lnTo>
                    <a:pt x="115" y="454"/>
                  </a:lnTo>
                  <a:lnTo>
                    <a:pt x="136" y="431"/>
                  </a:lnTo>
                  <a:lnTo>
                    <a:pt x="132" y="421"/>
                  </a:lnTo>
                  <a:lnTo>
                    <a:pt x="132" y="409"/>
                  </a:lnTo>
                  <a:lnTo>
                    <a:pt x="149" y="398"/>
                  </a:lnTo>
                  <a:lnTo>
                    <a:pt x="154" y="394"/>
                  </a:lnTo>
                  <a:lnTo>
                    <a:pt x="151" y="375"/>
                  </a:lnTo>
                  <a:lnTo>
                    <a:pt x="151" y="356"/>
                  </a:lnTo>
                  <a:lnTo>
                    <a:pt x="146" y="352"/>
                  </a:lnTo>
                  <a:lnTo>
                    <a:pt x="136" y="356"/>
                  </a:lnTo>
                  <a:lnTo>
                    <a:pt x="127" y="342"/>
                  </a:lnTo>
                  <a:lnTo>
                    <a:pt x="118" y="305"/>
                  </a:lnTo>
                  <a:lnTo>
                    <a:pt x="99" y="279"/>
                  </a:lnTo>
                  <a:lnTo>
                    <a:pt x="105" y="242"/>
                  </a:lnTo>
                  <a:lnTo>
                    <a:pt x="101" y="226"/>
                  </a:lnTo>
                  <a:lnTo>
                    <a:pt x="81" y="203"/>
                  </a:lnTo>
                  <a:lnTo>
                    <a:pt x="89" y="174"/>
                  </a:lnTo>
                  <a:lnTo>
                    <a:pt x="82" y="156"/>
                  </a:lnTo>
                  <a:lnTo>
                    <a:pt x="67" y="140"/>
                  </a:lnTo>
                  <a:lnTo>
                    <a:pt x="58" y="151"/>
                  </a:lnTo>
                  <a:lnTo>
                    <a:pt x="24" y="114"/>
                  </a:lnTo>
                  <a:lnTo>
                    <a:pt x="15" y="100"/>
                  </a:lnTo>
                  <a:lnTo>
                    <a:pt x="8" y="88"/>
                  </a:lnTo>
                  <a:lnTo>
                    <a:pt x="0" y="82"/>
                  </a:lnTo>
                  <a:lnTo>
                    <a:pt x="12" y="70"/>
                  </a:lnTo>
                  <a:lnTo>
                    <a:pt x="31" y="70"/>
                  </a:lnTo>
                  <a:lnTo>
                    <a:pt x="39" y="84"/>
                  </a:lnTo>
                  <a:lnTo>
                    <a:pt x="65" y="114"/>
                  </a:lnTo>
                  <a:lnTo>
                    <a:pt x="89" y="97"/>
                  </a:lnTo>
                  <a:lnTo>
                    <a:pt x="105" y="100"/>
                  </a:lnTo>
                  <a:lnTo>
                    <a:pt x="108" y="111"/>
                  </a:lnTo>
                  <a:lnTo>
                    <a:pt x="127" y="114"/>
                  </a:lnTo>
                  <a:lnTo>
                    <a:pt x="132" y="88"/>
                  </a:lnTo>
                  <a:lnTo>
                    <a:pt x="142" y="79"/>
                  </a:lnTo>
                  <a:lnTo>
                    <a:pt x="149" y="70"/>
                  </a:lnTo>
                  <a:lnTo>
                    <a:pt x="149" y="60"/>
                  </a:lnTo>
                  <a:lnTo>
                    <a:pt x="146" y="33"/>
                  </a:lnTo>
                  <a:lnTo>
                    <a:pt x="161" y="18"/>
                  </a:lnTo>
                  <a:lnTo>
                    <a:pt x="170" y="18"/>
                  </a:lnTo>
                  <a:lnTo>
                    <a:pt x="185" y="0"/>
                  </a:lnTo>
                  <a:lnTo>
                    <a:pt x="204" y="23"/>
                  </a:lnTo>
                  <a:lnTo>
                    <a:pt x="211" y="33"/>
                  </a:lnTo>
                  <a:lnTo>
                    <a:pt x="204" y="53"/>
                  </a:lnTo>
                  <a:lnTo>
                    <a:pt x="189" y="65"/>
                  </a:lnTo>
                  <a:lnTo>
                    <a:pt x="177" y="82"/>
                  </a:lnTo>
                  <a:lnTo>
                    <a:pt x="180" y="97"/>
                  </a:lnTo>
                  <a:lnTo>
                    <a:pt x="208" y="75"/>
                  </a:lnTo>
                  <a:lnTo>
                    <a:pt x="208" y="56"/>
                  </a:lnTo>
                  <a:lnTo>
                    <a:pt x="211" y="26"/>
                  </a:lnTo>
                  <a:lnTo>
                    <a:pt x="220" y="19"/>
                  </a:lnTo>
                  <a:lnTo>
                    <a:pt x="230" y="56"/>
                  </a:lnTo>
                  <a:lnTo>
                    <a:pt x="230" y="88"/>
                  </a:lnTo>
                  <a:lnTo>
                    <a:pt x="223" y="100"/>
                  </a:lnTo>
                  <a:lnTo>
                    <a:pt x="223" y="119"/>
                  </a:lnTo>
                  <a:lnTo>
                    <a:pt x="247" y="140"/>
                  </a:lnTo>
                  <a:lnTo>
                    <a:pt x="247" y="153"/>
                  </a:lnTo>
                  <a:lnTo>
                    <a:pt x="264" y="177"/>
                  </a:lnTo>
                  <a:lnTo>
                    <a:pt x="270" y="193"/>
                  </a:lnTo>
                  <a:lnTo>
                    <a:pt x="266" y="233"/>
                  </a:lnTo>
                  <a:lnTo>
                    <a:pt x="276" y="275"/>
                  </a:lnTo>
                  <a:lnTo>
                    <a:pt x="292" y="312"/>
                  </a:lnTo>
                  <a:lnTo>
                    <a:pt x="289" y="365"/>
                  </a:lnTo>
                  <a:lnTo>
                    <a:pt x="301" y="398"/>
                  </a:lnTo>
                  <a:lnTo>
                    <a:pt x="307" y="412"/>
                  </a:lnTo>
                  <a:lnTo>
                    <a:pt x="313" y="461"/>
                  </a:lnTo>
                  <a:lnTo>
                    <a:pt x="319" y="480"/>
                  </a:lnTo>
                  <a:lnTo>
                    <a:pt x="350" y="503"/>
                  </a:lnTo>
                  <a:lnTo>
                    <a:pt x="366" y="524"/>
                  </a:lnTo>
                  <a:lnTo>
                    <a:pt x="366" y="536"/>
                  </a:lnTo>
                  <a:lnTo>
                    <a:pt x="354" y="598"/>
                  </a:lnTo>
                  <a:lnTo>
                    <a:pt x="347" y="605"/>
                  </a:lnTo>
                  <a:lnTo>
                    <a:pt x="354" y="617"/>
                  </a:lnTo>
                  <a:lnTo>
                    <a:pt x="338" y="640"/>
                  </a:lnTo>
                  <a:lnTo>
                    <a:pt x="319" y="650"/>
                  </a:lnTo>
                  <a:lnTo>
                    <a:pt x="319" y="661"/>
                  </a:lnTo>
                  <a:lnTo>
                    <a:pt x="292" y="699"/>
                  </a:lnTo>
                  <a:lnTo>
                    <a:pt x="273" y="710"/>
                  </a:lnTo>
                  <a:lnTo>
                    <a:pt x="270" y="733"/>
                  </a:lnTo>
                  <a:lnTo>
                    <a:pt x="251" y="733"/>
                  </a:lnTo>
                  <a:lnTo>
                    <a:pt x="242" y="740"/>
                  </a:lnTo>
                  <a:lnTo>
                    <a:pt x="223" y="747"/>
                  </a:lnTo>
                  <a:lnTo>
                    <a:pt x="197" y="743"/>
                  </a:lnTo>
                  <a:lnTo>
                    <a:pt x="180" y="759"/>
                  </a:lnTo>
                  <a:lnTo>
                    <a:pt x="158" y="773"/>
                  </a:lnTo>
                  <a:lnTo>
                    <a:pt x="136" y="780"/>
                  </a:lnTo>
                  <a:lnTo>
                    <a:pt x="120" y="792"/>
                  </a:lnTo>
                  <a:lnTo>
                    <a:pt x="101" y="803"/>
                  </a:lnTo>
                  <a:close/>
                </a:path>
              </a:pathLst>
            </a:custGeom>
            <a:noFill/>
            <a:ln w="11113">
              <a:solidFill>
                <a:srgbClr val="FFFFFF"/>
              </a:solidFill>
              <a:round/>
              <a:headEnd/>
              <a:tailEnd/>
            </a:ln>
          </p:spPr>
          <p:txBody>
            <a:bodyPr/>
            <a:lstStyle/>
            <a:p>
              <a:endParaRPr lang="pt-PT"/>
            </a:p>
          </p:txBody>
        </p:sp>
        <p:sp>
          <p:nvSpPr>
            <p:cNvPr id="25718" name="Freeform 87"/>
            <p:cNvSpPr>
              <a:spLocks/>
            </p:cNvSpPr>
            <p:nvPr/>
          </p:nvSpPr>
          <p:spPr bwMode="auto">
            <a:xfrm>
              <a:off x="1524" y="3348"/>
              <a:ext cx="103" cy="175"/>
            </a:xfrm>
            <a:custGeom>
              <a:avLst/>
              <a:gdLst>
                <a:gd name="T0" fmla="*/ 60 w 103"/>
                <a:gd name="T1" fmla="*/ 0 h 175"/>
                <a:gd name="T2" fmla="*/ 45 w 103"/>
                <a:gd name="T3" fmla="*/ 10 h 175"/>
                <a:gd name="T4" fmla="*/ 33 w 103"/>
                <a:gd name="T5" fmla="*/ 19 h 175"/>
                <a:gd name="T6" fmla="*/ 19 w 103"/>
                <a:gd name="T7" fmla="*/ 23 h 175"/>
                <a:gd name="T8" fmla="*/ 0 w 103"/>
                <a:gd name="T9" fmla="*/ 19 h 175"/>
                <a:gd name="T10" fmla="*/ 3 w 103"/>
                <a:gd name="T11" fmla="*/ 40 h 175"/>
                <a:gd name="T12" fmla="*/ 14 w 103"/>
                <a:gd name="T13" fmla="*/ 52 h 175"/>
                <a:gd name="T14" fmla="*/ 10 w 103"/>
                <a:gd name="T15" fmla="*/ 88 h 175"/>
                <a:gd name="T16" fmla="*/ 10 w 103"/>
                <a:gd name="T17" fmla="*/ 103 h 175"/>
                <a:gd name="T18" fmla="*/ 14 w 103"/>
                <a:gd name="T19" fmla="*/ 117 h 175"/>
                <a:gd name="T20" fmla="*/ 3 w 103"/>
                <a:gd name="T21" fmla="*/ 145 h 175"/>
                <a:gd name="T22" fmla="*/ 7 w 103"/>
                <a:gd name="T23" fmla="*/ 165 h 175"/>
                <a:gd name="T24" fmla="*/ 19 w 103"/>
                <a:gd name="T25" fmla="*/ 175 h 175"/>
                <a:gd name="T26" fmla="*/ 38 w 103"/>
                <a:gd name="T27" fmla="*/ 161 h 175"/>
                <a:gd name="T28" fmla="*/ 45 w 103"/>
                <a:gd name="T29" fmla="*/ 158 h 175"/>
                <a:gd name="T30" fmla="*/ 64 w 103"/>
                <a:gd name="T31" fmla="*/ 161 h 175"/>
                <a:gd name="T32" fmla="*/ 77 w 103"/>
                <a:gd name="T33" fmla="*/ 147 h 175"/>
                <a:gd name="T34" fmla="*/ 77 w 103"/>
                <a:gd name="T35" fmla="*/ 133 h 175"/>
                <a:gd name="T36" fmla="*/ 93 w 103"/>
                <a:gd name="T37" fmla="*/ 107 h 175"/>
                <a:gd name="T38" fmla="*/ 100 w 103"/>
                <a:gd name="T39" fmla="*/ 91 h 175"/>
                <a:gd name="T40" fmla="*/ 93 w 103"/>
                <a:gd name="T41" fmla="*/ 74 h 175"/>
                <a:gd name="T42" fmla="*/ 103 w 103"/>
                <a:gd name="T43" fmla="*/ 52 h 175"/>
                <a:gd name="T44" fmla="*/ 96 w 103"/>
                <a:gd name="T45" fmla="*/ 23 h 175"/>
                <a:gd name="T46" fmla="*/ 93 w 103"/>
                <a:gd name="T47" fmla="*/ 5 h 175"/>
                <a:gd name="T48" fmla="*/ 60 w 103"/>
                <a:gd name="T49" fmla="*/ 0 h 175"/>
                <a:gd name="T50" fmla="*/ 60 w 103"/>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3"/>
                <a:gd name="T79" fmla="*/ 0 h 175"/>
                <a:gd name="T80" fmla="*/ 103 w 103"/>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3" h="175">
                  <a:moveTo>
                    <a:pt x="60" y="0"/>
                  </a:moveTo>
                  <a:lnTo>
                    <a:pt x="45" y="10"/>
                  </a:lnTo>
                  <a:lnTo>
                    <a:pt x="33" y="19"/>
                  </a:lnTo>
                  <a:lnTo>
                    <a:pt x="19" y="23"/>
                  </a:lnTo>
                  <a:lnTo>
                    <a:pt x="0" y="19"/>
                  </a:lnTo>
                  <a:lnTo>
                    <a:pt x="3" y="40"/>
                  </a:lnTo>
                  <a:lnTo>
                    <a:pt x="14" y="52"/>
                  </a:lnTo>
                  <a:lnTo>
                    <a:pt x="10" y="88"/>
                  </a:lnTo>
                  <a:lnTo>
                    <a:pt x="10" y="103"/>
                  </a:lnTo>
                  <a:lnTo>
                    <a:pt x="14" y="117"/>
                  </a:lnTo>
                  <a:lnTo>
                    <a:pt x="3" y="145"/>
                  </a:lnTo>
                  <a:lnTo>
                    <a:pt x="7" y="165"/>
                  </a:lnTo>
                  <a:lnTo>
                    <a:pt x="19" y="175"/>
                  </a:lnTo>
                  <a:lnTo>
                    <a:pt x="38" y="161"/>
                  </a:lnTo>
                  <a:lnTo>
                    <a:pt x="45" y="158"/>
                  </a:lnTo>
                  <a:lnTo>
                    <a:pt x="64" y="161"/>
                  </a:lnTo>
                  <a:lnTo>
                    <a:pt x="77" y="147"/>
                  </a:lnTo>
                  <a:lnTo>
                    <a:pt x="77" y="133"/>
                  </a:lnTo>
                  <a:lnTo>
                    <a:pt x="93" y="107"/>
                  </a:lnTo>
                  <a:lnTo>
                    <a:pt x="100" y="91"/>
                  </a:lnTo>
                  <a:lnTo>
                    <a:pt x="93" y="74"/>
                  </a:lnTo>
                  <a:lnTo>
                    <a:pt x="103" y="52"/>
                  </a:lnTo>
                  <a:lnTo>
                    <a:pt x="96" y="23"/>
                  </a:lnTo>
                  <a:lnTo>
                    <a:pt x="93" y="5"/>
                  </a:lnTo>
                  <a:lnTo>
                    <a:pt x="60" y="0"/>
                  </a:lnTo>
                  <a:close/>
                </a:path>
              </a:pathLst>
            </a:custGeom>
            <a:noFill/>
            <a:ln w="11113">
              <a:solidFill>
                <a:srgbClr val="FFFFFF"/>
              </a:solidFill>
              <a:round/>
              <a:headEnd/>
              <a:tailEnd/>
            </a:ln>
          </p:spPr>
          <p:txBody>
            <a:bodyPr/>
            <a:lstStyle/>
            <a:p>
              <a:endParaRPr lang="pt-PT"/>
            </a:p>
          </p:txBody>
        </p:sp>
        <p:sp>
          <p:nvSpPr>
            <p:cNvPr id="25719" name="Freeform 88"/>
            <p:cNvSpPr>
              <a:spLocks/>
            </p:cNvSpPr>
            <p:nvPr/>
          </p:nvSpPr>
          <p:spPr bwMode="auto">
            <a:xfrm>
              <a:off x="1753" y="3614"/>
              <a:ext cx="182" cy="125"/>
            </a:xfrm>
            <a:custGeom>
              <a:avLst/>
              <a:gdLst>
                <a:gd name="T0" fmla="*/ 173 w 182"/>
                <a:gd name="T1" fmla="*/ 0 h 125"/>
                <a:gd name="T2" fmla="*/ 182 w 182"/>
                <a:gd name="T3" fmla="*/ 11 h 125"/>
                <a:gd name="T4" fmla="*/ 177 w 182"/>
                <a:gd name="T5" fmla="*/ 21 h 125"/>
                <a:gd name="T6" fmla="*/ 170 w 182"/>
                <a:gd name="T7" fmla="*/ 37 h 125"/>
                <a:gd name="T8" fmla="*/ 161 w 182"/>
                <a:gd name="T9" fmla="*/ 48 h 125"/>
                <a:gd name="T10" fmla="*/ 165 w 182"/>
                <a:gd name="T11" fmla="*/ 79 h 125"/>
                <a:gd name="T12" fmla="*/ 170 w 182"/>
                <a:gd name="T13" fmla="*/ 102 h 125"/>
                <a:gd name="T14" fmla="*/ 154 w 182"/>
                <a:gd name="T15" fmla="*/ 113 h 125"/>
                <a:gd name="T16" fmla="*/ 151 w 182"/>
                <a:gd name="T17" fmla="*/ 121 h 125"/>
                <a:gd name="T18" fmla="*/ 139 w 182"/>
                <a:gd name="T19" fmla="*/ 125 h 125"/>
                <a:gd name="T20" fmla="*/ 120 w 182"/>
                <a:gd name="T21" fmla="*/ 105 h 125"/>
                <a:gd name="T22" fmla="*/ 106 w 182"/>
                <a:gd name="T23" fmla="*/ 105 h 125"/>
                <a:gd name="T24" fmla="*/ 96 w 182"/>
                <a:gd name="T25" fmla="*/ 90 h 125"/>
                <a:gd name="T26" fmla="*/ 79 w 182"/>
                <a:gd name="T27" fmla="*/ 79 h 125"/>
                <a:gd name="T28" fmla="*/ 65 w 182"/>
                <a:gd name="T29" fmla="*/ 76 h 125"/>
                <a:gd name="T30" fmla="*/ 53 w 182"/>
                <a:gd name="T31" fmla="*/ 69 h 125"/>
                <a:gd name="T32" fmla="*/ 39 w 182"/>
                <a:gd name="T33" fmla="*/ 58 h 125"/>
                <a:gd name="T34" fmla="*/ 17 w 182"/>
                <a:gd name="T35" fmla="*/ 41 h 125"/>
                <a:gd name="T36" fmla="*/ 8 w 182"/>
                <a:gd name="T37" fmla="*/ 37 h 125"/>
                <a:gd name="T38" fmla="*/ 0 w 182"/>
                <a:gd name="T39" fmla="*/ 27 h 125"/>
                <a:gd name="T40" fmla="*/ 0 w 182"/>
                <a:gd name="T41" fmla="*/ 14 h 125"/>
                <a:gd name="T42" fmla="*/ 3 w 182"/>
                <a:gd name="T43" fmla="*/ 4 h 125"/>
                <a:gd name="T44" fmla="*/ 20 w 182"/>
                <a:gd name="T45" fmla="*/ 7 h 125"/>
                <a:gd name="T46" fmla="*/ 50 w 182"/>
                <a:gd name="T47" fmla="*/ 7 h 125"/>
                <a:gd name="T48" fmla="*/ 56 w 182"/>
                <a:gd name="T49" fmla="*/ 18 h 125"/>
                <a:gd name="T50" fmla="*/ 87 w 182"/>
                <a:gd name="T51" fmla="*/ 18 h 125"/>
                <a:gd name="T52" fmla="*/ 110 w 182"/>
                <a:gd name="T53" fmla="*/ 18 h 125"/>
                <a:gd name="T54" fmla="*/ 139 w 182"/>
                <a:gd name="T55" fmla="*/ 11 h 125"/>
                <a:gd name="T56" fmla="*/ 173 w 182"/>
                <a:gd name="T57" fmla="*/ 0 h 125"/>
                <a:gd name="T58" fmla="*/ 173 w 182"/>
                <a:gd name="T59" fmla="*/ 0 h 1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2"/>
                <a:gd name="T91" fmla="*/ 0 h 125"/>
                <a:gd name="T92" fmla="*/ 182 w 182"/>
                <a:gd name="T93" fmla="*/ 125 h 12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2" h="125">
                  <a:moveTo>
                    <a:pt x="173" y="0"/>
                  </a:moveTo>
                  <a:lnTo>
                    <a:pt x="182" y="11"/>
                  </a:lnTo>
                  <a:lnTo>
                    <a:pt x="177" y="21"/>
                  </a:lnTo>
                  <a:lnTo>
                    <a:pt x="170" y="37"/>
                  </a:lnTo>
                  <a:lnTo>
                    <a:pt x="161" y="48"/>
                  </a:lnTo>
                  <a:lnTo>
                    <a:pt x="165" y="79"/>
                  </a:lnTo>
                  <a:lnTo>
                    <a:pt x="170" y="102"/>
                  </a:lnTo>
                  <a:lnTo>
                    <a:pt x="154" y="113"/>
                  </a:lnTo>
                  <a:lnTo>
                    <a:pt x="151" y="121"/>
                  </a:lnTo>
                  <a:lnTo>
                    <a:pt x="139" y="125"/>
                  </a:lnTo>
                  <a:lnTo>
                    <a:pt x="120" y="105"/>
                  </a:lnTo>
                  <a:lnTo>
                    <a:pt x="106" y="105"/>
                  </a:lnTo>
                  <a:lnTo>
                    <a:pt x="96" y="90"/>
                  </a:lnTo>
                  <a:lnTo>
                    <a:pt x="79" y="79"/>
                  </a:lnTo>
                  <a:lnTo>
                    <a:pt x="65" y="76"/>
                  </a:lnTo>
                  <a:lnTo>
                    <a:pt x="53" y="69"/>
                  </a:lnTo>
                  <a:lnTo>
                    <a:pt x="39" y="58"/>
                  </a:lnTo>
                  <a:lnTo>
                    <a:pt x="17" y="41"/>
                  </a:lnTo>
                  <a:lnTo>
                    <a:pt x="8" y="37"/>
                  </a:lnTo>
                  <a:lnTo>
                    <a:pt x="0" y="27"/>
                  </a:lnTo>
                  <a:lnTo>
                    <a:pt x="0" y="14"/>
                  </a:lnTo>
                  <a:lnTo>
                    <a:pt x="3" y="4"/>
                  </a:lnTo>
                  <a:lnTo>
                    <a:pt x="20" y="7"/>
                  </a:lnTo>
                  <a:lnTo>
                    <a:pt x="50" y="7"/>
                  </a:lnTo>
                  <a:lnTo>
                    <a:pt x="56" y="18"/>
                  </a:lnTo>
                  <a:lnTo>
                    <a:pt x="87" y="18"/>
                  </a:lnTo>
                  <a:lnTo>
                    <a:pt x="110" y="18"/>
                  </a:lnTo>
                  <a:lnTo>
                    <a:pt x="139" y="11"/>
                  </a:lnTo>
                  <a:lnTo>
                    <a:pt x="173" y="0"/>
                  </a:lnTo>
                  <a:close/>
                </a:path>
              </a:pathLst>
            </a:custGeom>
            <a:noFill/>
            <a:ln w="11113">
              <a:solidFill>
                <a:srgbClr val="FFFFFF"/>
              </a:solidFill>
              <a:round/>
              <a:headEnd/>
              <a:tailEnd/>
            </a:ln>
          </p:spPr>
          <p:txBody>
            <a:bodyPr/>
            <a:lstStyle/>
            <a:p>
              <a:endParaRPr lang="pt-PT"/>
            </a:p>
          </p:txBody>
        </p:sp>
        <p:sp>
          <p:nvSpPr>
            <p:cNvPr id="25720" name="Freeform 89"/>
            <p:cNvSpPr>
              <a:spLocks/>
            </p:cNvSpPr>
            <p:nvPr/>
          </p:nvSpPr>
          <p:spPr bwMode="auto">
            <a:xfrm>
              <a:off x="1524" y="3348"/>
              <a:ext cx="103" cy="175"/>
            </a:xfrm>
            <a:custGeom>
              <a:avLst/>
              <a:gdLst>
                <a:gd name="T0" fmla="*/ 60 w 103"/>
                <a:gd name="T1" fmla="*/ 0 h 175"/>
                <a:gd name="T2" fmla="*/ 45 w 103"/>
                <a:gd name="T3" fmla="*/ 10 h 175"/>
                <a:gd name="T4" fmla="*/ 33 w 103"/>
                <a:gd name="T5" fmla="*/ 19 h 175"/>
                <a:gd name="T6" fmla="*/ 19 w 103"/>
                <a:gd name="T7" fmla="*/ 23 h 175"/>
                <a:gd name="T8" fmla="*/ 0 w 103"/>
                <a:gd name="T9" fmla="*/ 19 h 175"/>
                <a:gd name="T10" fmla="*/ 3 w 103"/>
                <a:gd name="T11" fmla="*/ 40 h 175"/>
                <a:gd name="T12" fmla="*/ 14 w 103"/>
                <a:gd name="T13" fmla="*/ 52 h 175"/>
                <a:gd name="T14" fmla="*/ 10 w 103"/>
                <a:gd name="T15" fmla="*/ 88 h 175"/>
                <a:gd name="T16" fmla="*/ 10 w 103"/>
                <a:gd name="T17" fmla="*/ 103 h 175"/>
                <a:gd name="T18" fmla="*/ 14 w 103"/>
                <a:gd name="T19" fmla="*/ 117 h 175"/>
                <a:gd name="T20" fmla="*/ 3 w 103"/>
                <a:gd name="T21" fmla="*/ 145 h 175"/>
                <a:gd name="T22" fmla="*/ 7 w 103"/>
                <a:gd name="T23" fmla="*/ 165 h 175"/>
                <a:gd name="T24" fmla="*/ 19 w 103"/>
                <a:gd name="T25" fmla="*/ 175 h 175"/>
                <a:gd name="T26" fmla="*/ 38 w 103"/>
                <a:gd name="T27" fmla="*/ 161 h 175"/>
                <a:gd name="T28" fmla="*/ 45 w 103"/>
                <a:gd name="T29" fmla="*/ 158 h 175"/>
                <a:gd name="T30" fmla="*/ 64 w 103"/>
                <a:gd name="T31" fmla="*/ 161 h 175"/>
                <a:gd name="T32" fmla="*/ 77 w 103"/>
                <a:gd name="T33" fmla="*/ 147 h 175"/>
                <a:gd name="T34" fmla="*/ 77 w 103"/>
                <a:gd name="T35" fmla="*/ 133 h 175"/>
                <a:gd name="T36" fmla="*/ 93 w 103"/>
                <a:gd name="T37" fmla="*/ 107 h 175"/>
                <a:gd name="T38" fmla="*/ 100 w 103"/>
                <a:gd name="T39" fmla="*/ 91 h 175"/>
                <a:gd name="T40" fmla="*/ 93 w 103"/>
                <a:gd name="T41" fmla="*/ 74 h 175"/>
                <a:gd name="T42" fmla="*/ 103 w 103"/>
                <a:gd name="T43" fmla="*/ 52 h 175"/>
                <a:gd name="T44" fmla="*/ 96 w 103"/>
                <a:gd name="T45" fmla="*/ 23 h 175"/>
                <a:gd name="T46" fmla="*/ 93 w 103"/>
                <a:gd name="T47" fmla="*/ 5 h 175"/>
                <a:gd name="T48" fmla="*/ 60 w 103"/>
                <a:gd name="T49" fmla="*/ 0 h 175"/>
                <a:gd name="T50" fmla="*/ 60 w 103"/>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3"/>
                <a:gd name="T79" fmla="*/ 0 h 175"/>
                <a:gd name="T80" fmla="*/ 103 w 103"/>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3" h="175">
                  <a:moveTo>
                    <a:pt x="60" y="0"/>
                  </a:moveTo>
                  <a:lnTo>
                    <a:pt x="45" y="10"/>
                  </a:lnTo>
                  <a:lnTo>
                    <a:pt x="33" y="19"/>
                  </a:lnTo>
                  <a:lnTo>
                    <a:pt x="19" y="23"/>
                  </a:lnTo>
                  <a:lnTo>
                    <a:pt x="0" y="19"/>
                  </a:lnTo>
                  <a:lnTo>
                    <a:pt x="3" y="40"/>
                  </a:lnTo>
                  <a:lnTo>
                    <a:pt x="14" y="52"/>
                  </a:lnTo>
                  <a:lnTo>
                    <a:pt x="10" y="88"/>
                  </a:lnTo>
                  <a:lnTo>
                    <a:pt x="10" y="103"/>
                  </a:lnTo>
                  <a:lnTo>
                    <a:pt x="14" y="117"/>
                  </a:lnTo>
                  <a:lnTo>
                    <a:pt x="3" y="145"/>
                  </a:lnTo>
                  <a:lnTo>
                    <a:pt x="7" y="165"/>
                  </a:lnTo>
                  <a:lnTo>
                    <a:pt x="19" y="175"/>
                  </a:lnTo>
                  <a:lnTo>
                    <a:pt x="38" y="161"/>
                  </a:lnTo>
                  <a:lnTo>
                    <a:pt x="45" y="158"/>
                  </a:lnTo>
                  <a:lnTo>
                    <a:pt x="64" y="161"/>
                  </a:lnTo>
                  <a:lnTo>
                    <a:pt x="77" y="147"/>
                  </a:lnTo>
                  <a:lnTo>
                    <a:pt x="77" y="133"/>
                  </a:lnTo>
                  <a:lnTo>
                    <a:pt x="93" y="107"/>
                  </a:lnTo>
                  <a:lnTo>
                    <a:pt x="100" y="91"/>
                  </a:lnTo>
                  <a:lnTo>
                    <a:pt x="93" y="74"/>
                  </a:lnTo>
                  <a:lnTo>
                    <a:pt x="103" y="52"/>
                  </a:lnTo>
                  <a:lnTo>
                    <a:pt x="96" y="23"/>
                  </a:lnTo>
                  <a:lnTo>
                    <a:pt x="93" y="5"/>
                  </a:lnTo>
                  <a:lnTo>
                    <a:pt x="60" y="0"/>
                  </a:lnTo>
                  <a:close/>
                </a:path>
              </a:pathLst>
            </a:custGeom>
            <a:solidFill>
              <a:srgbClr val="B6C8DD"/>
            </a:solidFill>
            <a:ln w="9525">
              <a:noFill/>
              <a:round/>
              <a:headEnd/>
              <a:tailEnd/>
            </a:ln>
          </p:spPr>
          <p:txBody>
            <a:bodyPr/>
            <a:lstStyle/>
            <a:p>
              <a:endParaRPr lang="pt-PT"/>
            </a:p>
          </p:txBody>
        </p:sp>
        <p:sp>
          <p:nvSpPr>
            <p:cNvPr id="25721" name="Freeform 90"/>
            <p:cNvSpPr>
              <a:spLocks/>
            </p:cNvSpPr>
            <p:nvPr/>
          </p:nvSpPr>
          <p:spPr bwMode="auto">
            <a:xfrm>
              <a:off x="1753" y="3614"/>
              <a:ext cx="182" cy="125"/>
            </a:xfrm>
            <a:custGeom>
              <a:avLst/>
              <a:gdLst>
                <a:gd name="T0" fmla="*/ 173 w 182"/>
                <a:gd name="T1" fmla="*/ 0 h 125"/>
                <a:gd name="T2" fmla="*/ 182 w 182"/>
                <a:gd name="T3" fmla="*/ 11 h 125"/>
                <a:gd name="T4" fmla="*/ 177 w 182"/>
                <a:gd name="T5" fmla="*/ 21 h 125"/>
                <a:gd name="T6" fmla="*/ 170 w 182"/>
                <a:gd name="T7" fmla="*/ 37 h 125"/>
                <a:gd name="T8" fmla="*/ 161 w 182"/>
                <a:gd name="T9" fmla="*/ 48 h 125"/>
                <a:gd name="T10" fmla="*/ 165 w 182"/>
                <a:gd name="T11" fmla="*/ 79 h 125"/>
                <a:gd name="T12" fmla="*/ 170 w 182"/>
                <a:gd name="T13" fmla="*/ 102 h 125"/>
                <a:gd name="T14" fmla="*/ 154 w 182"/>
                <a:gd name="T15" fmla="*/ 113 h 125"/>
                <a:gd name="T16" fmla="*/ 151 w 182"/>
                <a:gd name="T17" fmla="*/ 121 h 125"/>
                <a:gd name="T18" fmla="*/ 139 w 182"/>
                <a:gd name="T19" fmla="*/ 125 h 125"/>
                <a:gd name="T20" fmla="*/ 120 w 182"/>
                <a:gd name="T21" fmla="*/ 105 h 125"/>
                <a:gd name="T22" fmla="*/ 106 w 182"/>
                <a:gd name="T23" fmla="*/ 105 h 125"/>
                <a:gd name="T24" fmla="*/ 96 w 182"/>
                <a:gd name="T25" fmla="*/ 90 h 125"/>
                <a:gd name="T26" fmla="*/ 79 w 182"/>
                <a:gd name="T27" fmla="*/ 79 h 125"/>
                <a:gd name="T28" fmla="*/ 65 w 182"/>
                <a:gd name="T29" fmla="*/ 76 h 125"/>
                <a:gd name="T30" fmla="*/ 53 w 182"/>
                <a:gd name="T31" fmla="*/ 69 h 125"/>
                <a:gd name="T32" fmla="*/ 39 w 182"/>
                <a:gd name="T33" fmla="*/ 58 h 125"/>
                <a:gd name="T34" fmla="*/ 17 w 182"/>
                <a:gd name="T35" fmla="*/ 41 h 125"/>
                <a:gd name="T36" fmla="*/ 8 w 182"/>
                <a:gd name="T37" fmla="*/ 37 h 125"/>
                <a:gd name="T38" fmla="*/ 0 w 182"/>
                <a:gd name="T39" fmla="*/ 27 h 125"/>
                <a:gd name="T40" fmla="*/ 0 w 182"/>
                <a:gd name="T41" fmla="*/ 14 h 125"/>
                <a:gd name="T42" fmla="*/ 3 w 182"/>
                <a:gd name="T43" fmla="*/ 4 h 125"/>
                <a:gd name="T44" fmla="*/ 20 w 182"/>
                <a:gd name="T45" fmla="*/ 7 h 125"/>
                <a:gd name="T46" fmla="*/ 50 w 182"/>
                <a:gd name="T47" fmla="*/ 7 h 125"/>
                <a:gd name="T48" fmla="*/ 56 w 182"/>
                <a:gd name="T49" fmla="*/ 18 h 125"/>
                <a:gd name="T50" fmla="*/ 87 w 182"/>
                <a:gd name="T51" fmla="*/ 18 h 125"/>
                <a:gd name="T52" fmla="*/ 110 w 182"/>
                <a:gd name="T53" fmla="*/ 18 h 125"/>
                <a:gd name="T54" fmla="*/ 139 w 182"/>
                <a:gd name="T55" fmla="*/ 11 h 125"/>
                <a:gd name="T56" fmla="*/ 173 w 182"/>
                <a:gd name="T57" fmla="*/ 0 h 125"/>
                <a:gd name="T58" fmla="*/ 173 w 182"/>
                <a:gd name="T59" fmla="*/ 0 h 1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2"/>
                <a:gd name="T91" fmla="*/ 0 h 125"/>
                <a:gd name="T92" fmla="*/ 182 w 182"/>
                <a:gd name="T93" fmla="*/ 125 h 12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2" h="125">
                  <a:moveTo>
                    <a:pt x="173" y="0"/>
                  </a:moveTo>
                  <a:lnTo>
                    <a:pt x="182" y="11"/>
                  </a:lnTo>
                  <a:lnTo>
                    <a:pt x="177" y="21"/>
                  </a:lnTo>
                  <a:lnTo>
                    <a:pt x="170" y="37"/>
                  </a:lnTo>
                  <a:lnTo>
                    <a:pt x="161" y="48"/>
                  </a:lnTo>
                  <a:lnTo>
                    <a:pt x="165" y="79"/>
                  </a:lnTo>
                  <a:lnTo>
                    <a:pt x="170" y="102"/>
                  </a:lnTo>
                  <a:lnTo>
                    <a:pt x="154" y="113"/>
                  </a:lnTo>
                  <a:lnTo>
                    <a:pt x="151" y="121"/>
                  </a:lnTo>
                  <a:lnTo>
                    <a:pt x="139" y="125"/>
                  </a:lnTo>
                  <a:lnTo>
                    <a:pt x="120" y="105"/>
                  </a:lnTo>
                  <a:lnTo>
                    <a:pt x="106" y="105"/>
                  </a:lnTo>
                  <a:lnTo>
                    <a:pt x="96" y="90"/>
                  </a:lnTo>
                  <a:lnTo>
                    <a:pt x="79" y="79"/>
                  </a:lnTo>
                  <a:lnTo>
                    <a:pt x="65" y="76"/>
                  </a:lnTo>
                  <a:lnTo>
                    <a:pt x="53" y="69"/>
                  </a:lnTo>
                  <a:lnTo>
                    <a:pt x="39" y="58"/>
                  </a:lnTo>
                  <a:lnTo>
                    <a:pt x="17" y="41"/>
                  </a:lnTo>
                  <a:lnTo>
                    <a:pt x="8" y="37"/>
                  </a:lnTo>
                  <a:lnTo>
                    <a:pt x="0" y="27"/>
                  </a:lnTo>
                  <a:lnTo>
                    <a:pt x="0" y="14"/>
                  </a:lnTo>
                  <a:lnTo>
                    <a:pt x="3" y="4"/>
                  </a:lnTo>
                  <a:lnTo>
                    <a:pt x="20" y="7"/>
                  </a:lnTo>
                  <a:lnTo>
                    <a:pt x="50" y="7"/>
                  </a:lnTo>
                  <a:lnTo>
                    <a:pt x="56" y="18"/>
                  </a:lnTo>
                  <a:lnTo>
                    <a:pt x="87" y="18"/>
                  </a:lnTo>
                  <a:lnTo>
                    <a:pt x="110" y="18"/>
                  </a:lnTo>
                  <a:lnTo>
                    <a:pt x="139" y="11"/>
                  </a:lnTo>
                  <a:lnTo>
                    <a:pt x="173" y="0"/>
                  </a:lnTo>
                  <a:close/>
                </a:path>
              </a:pathLst>
            </a:custGeom>
            <a:solidFill>
              <a:srgbClr val="B6C8DD"/>
            </a:solidFill>
            <a:ln w="9525">
              <a:noFill/>
              <a:round/>
              <a:headEnd/>
              <a:tailEnd/>
            </a:ln>
          </p:spPr>
          <p:txBody>
            <a:bodyPr/>
            <a:lstStyle/>
            <a:p>
              <a:endParaRPr lang="pt-PT"/>
            </a:p>
          </p:txBody>
        </p:sp>
        <p:sp>
          <p:nvSpPr>
            <p:cNvPr id="25722" name="Freeform 91"/>
            <p:cNvSpPr>
              <a:spLocks/>
            </p:cNvSpPr>
            <p:nvPr/>
          </p:nvSpPr>
          <p:spPr bwMode="auto">
            <a:xfrm>
              <a:off x="1502" y="2911"/>
              <a:ext cx="615" cy="740"/>
            </a:xfrm>
            <a:custGeom>
              <a:avLst/>
              <a:gdLst>
                <a:gd name="T0" fmla="*/ 472 w 615"/>
                <a:gd name="T1" fmla="*/ 731 h 740"/>
                <a:gd name="T2" fmla="*/ 509 w 615"/>
                <a:gd name="T3" fmla="*/ 661 h 740"/>
                <a:gd name="T4" fmla="*/ 524 w 615"/>
                <a:gd name="T5" fmla="*/ 638 h 740"/>
                <a:gd name="T6" fmla="*/ 512 w 615"/>
                <a:gd name="T7" fmla="*/ 605 h 740"/>
                <a:gd name="T8" fmla="*/ 496 w 615"/>
                <a:gd name="T9" fmla="*/ 602 h 740"/>
                <a:gd name="T10" fmla="*/ 509 w 615"/>
                <a:gd name="T11" fmla="*/ 575 h 740"/>
                <a:gd name="T12" fmla="*/ 527 w 615"/>
                <a:gd name="T13" fmla="*/ 539 h 740"/>
                <a:gd name="T14" fmla="*/ 586 w 615"/>
                <a:gd name="T15" fmla="*/ 582 h 740"/>
                <a:gd name="T16" fmla="*/ 612 w 615"/>
                <a:gd name="T17" fmla="*/ 582 h 740"/>
                <a:gd name="T18" fmla="*/ 593 w 615"/>
                <a:gd name="T19" fmla="*/ 532 h 740"/>
                <a:gd name="T20" fmla="*/ 574 w 615"/>
                <a:gd name="T21" fmla="*/ 530 h 740"/>
                <a:gd name="T22" fmla="*/ 509 w 615"/>
                <a:gd name="T23" fmla="*/ 474 h 740"/>
                <a:gd name="T24" fmla="*/ 469 w 615"/>
                <a:gd name="T25" fmla="*/ 442 h 740"/>
                <a:gd name="T26" fmla="*/ 472 w 615"/>
                <a:gd name="T27" fmla="*/ 423 h 740"/>
                <a:gd name="T28" fmla="*/ 411 w 615"/>
                <a:gd name="T29" fmla="*/ 393 h 740"/>
                <a:gd name="T30" fmla="*/ 383 w 615"/>
                <a:gd name="T31" fmla="*/ 367 h 740"/>
                <a:gd name="T32" fmla="*/ 318 w 615"/>
                <a:gd name="T33" fmla="*/ 262 h 740"/>
                <a:gd name="T34" fmla="*/ 304 w 615"/>
                <a:gd name="T35" fmla="*/ 179 h 740"/>
                <a:gd name="T36" fmla="*/ 287 w 615"/>
                <a:gd name="T37" fmla="*/ 146 h 740"/>
                <a:gd name="T38" fmla="*/ 338 w 615"/>
                <a:gd name="T39" fmla="*/ 120 h 740"/>
                <a:gd name="T40" fmla="*/ 362 w 615"/>
                <a:gd name="T41" fmla="*/ 64 h 740"/>
                <a:gd name="T42" fmla="*/ 307 w 615"/>
                <a:gd name="T43" fmla="*/ 37 h 740"/>
                <a:gd name="T44" fmla="*/ 299 w 615"/>
                <a:gd name="T45" fmla="*/ 14 h 740"/>
                <a:gd name="T46" fmla="*/ 221 w 615"/>
                <a:gd name="T47" fmla="*/ 4 h 740"/>
                <a:gd name="T48" fmla="*/ 184 w 615"/>
                <a:gd name="T49" fmla="*/ 48 h 740"/>
                <a:gd name="T50" fmla="*/ 153 w 615"/>
                <a:gd name="T51" fmla="*/ 44 h 740"/>
                <a:gd name="T52" fmla="*/ 111 w 615"/>
                <a:gd name="T53" fmla="*/ 57 h 740"/>
                <a:gd name="T54" fmla="*/ 96 w 615"/>
                <a:gd name="T55" fmla="*/ 28 h 740"/>
                <a:gd name="T56" fmla="*/ 75 w 615"/>
                <a:gd name="T57" fmla="*/ 53 h 740"/>
                <a:gd name="T58" fmla="*/ 19 w 615"/>
                <a:gd name="T59" fmla="*/ 78 h 740"/>
                <a:gd name="T60" fmla="*/ 7 w 615"/>
                <a:gd name="T61" fmla="*/ 123 h 740"/>
                <a:gd name="T62" fmla="*/ 0 w 615"/>
                <a:gd name="T63" fmla="*/ 169 h 740"/>
                <a:gd name="T64" fmla="*/ 25 w 615"/>
                <a:gd name="T65" fmla="*/ 186 h 740"/>
                <a:gd name="T66" fmla="*/ 44 w 615"/>
                <a:gd name="T67" fmla="*/ 223 h 740"/>
                <a:gd name="T68" fmla="*/ 103 w 615"/>
                <a:gd name="T69" fmla="*/ 190 h 740"/>
                <a:gd name="T70" fmla="*/ 160 w 615"/>
                <a:gd name="T71" fmla="*/ 242 h 740"/>
                <a:gd name="T72" fmla="*/ 184 w 615"/>
                <a:gd name="T73" fmla="*/ 314 h 740"/>
                <a:gd name="T74" fmla="*/ 227 w 615"/>
                <a:gd name="T75" fmla="*/ 355 h 740"/>
                <a:gd name="T76" fmla="*/ 283 w 615"/>
                <a:gd name="T77" fmla="*/ 426 h 740"/>
                <a:gd name="T78" fmla="*/ 369 w 615"/>
                <a:gd name="T79" fmla="*/ 495 h 740"/>
                <a:gd name="T80" fmla="*/ 397 w 615"/>
                <a:gd name="T81" fmla="*/ 516 h 740"/>
                <a:gd name="T82" fmla="*/ 419 w 615"/>
                <a:gd name="T83" fmla="*/ 561 h 740"/>
                <a:gd name="T84" fmla="*/ 454 w 615"/>
                <a:gd name="T85" fmla="*/ 575 h 740"/>
                <a:gd name="T86" fmla="*/ 466 w 615"/>
                <a:gd name="T87" fmla="*/ 635 h 740"/>
                <a:gd name="T88" fmla="*/ 455 w 615"/>
                <a:gd name="T89" fmla="*/ 679 h 740"/>
                <a:gd name="T90" fmla="*/ 447 w 615"/>
                <a:gd name="T91" fmla="*/ 731 h 7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5"/>
                <a:gd name="T139" fmla="*/ 0 h 740"/>
                <a:gd name="T140" fmla="*/ 615 w 615"/>
                <a:gd name="T141" fmla="*/ 740 h 7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5" h="740">
                  <a:moveTo>
                    <a:pt x="447" y="731"/>
                  </a:moveTo>
                  <a:lnTo>
                    <a:pt x="455" y="740"/>
                  </a:lnTo>
                  <a:lnTo>
                    <a:pt x="472" y="731"/>
                  </a:lnTo>
                  <a:lnTo>
                    <a:pt x="490" y="703"/>
                  </a:lnTo>
                  <a:lnTo>
                    <a:pt x="500" y="665"/>
                  </a:lnTo>
                  <a:lnTo>
                    <a:pt x="509" y="661"/>
                  </a:lnTo>
                  <a:lnTo>
                    <a:pt x="515" y="667"/>
                  </a:lnTo>
                  <a:lnTo>
                    <a:pt x="527" y="654"/>
                  </a:lnTo>
                  <a:lnTo>
                    <a:pt x="524" y="638"/>
                  </a:lnTo>
                  <a:lnTo>
                    <a:pt x="531" y="624"/>
                  </a:lnTo>
                  <a:lnTo>
                    <a:pt x="527" y="617"/>
                  </a:lnTo>
                  <a:lnTo>
                    <a:pt x="512" y="605"/>
                  </a:lnTo>
                  <a:lnTo>
                    <a:pt x="507" y="605"/>
                  </a:lnTo>
                  <a:lnTo>
                    <a:pt x="509" y="598"/>
                  </a:lnTo>
                  <a:lnTo>
                    <a:pt x="496" y="602"/>
                  </a:lnTo>
                  <a:lnTo>
                    <a:pt x="490" y="595"/>
                  </a:lnTo>
                  <a:lnTo>
                    <a:pt x="490" y="588"/>
                  </a:lnTo>
                  <a:lnTo>
                    <a:pt x="509" y="575"/>
                  </a:lnTo>
                  <a:lnTo>
                    <a:pt x="517" y="561"/>
                  </a:lnTo>
                  <a:lnTo>
                    <a:pt x="517" y="542"/>
                  </a:lnTo>
                  <a:lnTo>
                    <a:pt x="527" y="539"/>
                  </a:lnTo>
                  <a:lnTo>
                    <a:pt x="558" y="554"/>
                  </a:lnTo>
                  <a:lnTo>
                    <a:pt x="570" y="558"/>
                  </a:lnTo>
                  <a:lnTo>
                    <a:pt x="586" y="582"/>
                  </a:lnTo>
                  <a:lnTo>
                    <a:pt x="593" y="595"/>
                  </a:lnTo>
                  <a:lnTo>
                    <a:pt x="601" y="595"/>
                  </a:lnTo>
                  <a:lnTo>
                    <a:pt x="612" y="582"/>
                  </a:lnTo>
                  <a:lnTo>
                    <a:pt x="615" y="568"/>
                  </a:lnTo>
                  <a:lnTo>
                    <a:pt x="605" y="546"/>
                  </a:lnTo>
                  <a:lnTo>
                    <a:pt x="593" y="532"/>
                  </a:lnTo>
                  <a:lnTo>
                    <a:pt x="581" y="532"/>
                  </a:lnTo>
                  <a:lnTo>
                    <a:pt x="581" y="530"/>
                  </a:lnTo>
                  <a:lnTo>
                    <a:pt x="574" y="530"/>
                  </a:lnTo>
                  <a:lnTo>
                    <a:pt x="543" y="495"/>
                  </a:lnTo>
                  <a:lnTo>
                    <a:pt x="527" y="498"/>
                  </a:lnTo>
                  <a:lnTo>
                    <a:pt x="509" y="474"/>
                  </a:lnTo>
                  <a:lnTo>
                    <a:pt x="496" y="470"/>
                  </a:lnTo>
                  <a:lnTo>
                    <a:pt x="478" y="449"/>
                  </a:lnTo>
                  <a:lnTo>
                    <a:pt x="469" y="442"/>
                  </a:lnTo>
                  <a:lnTo>
                    <a:pt x="476" y="437"/>
                  </a:lnTo>
                  <a:lnTo>
                    <a:pt x="484" y="433"/>
                  </a:lnTo>
                  <a:lnTo>
                    <a:pt x="472" y="423"/>
                  </a:lnTo>
                  <a:lnTo>
                    <a:pt x="455" y="430"/>
                  </a:lnTo>
                  <a:lnTo>
                    <a:pt x="445" y="423"/>
                  </a:lnTo>
                  <a:lnTo>
                    <a:pt x="411" y="393"/>
                  </a:lnTo>
                  <a:lnTo>
                    <a:pt x="407" y="381"/>
                  </a:lnTo>
                  <a:lnTo>
                    <a:pt x="393" y="377"/>
                  </a:lnTo>
                  <a:lnTo>
                    <a:pt x="383" y="367"/>
                  </a:lnTo>
                  <a:lnTo>
                    <a:pt x="350" y="295"/>
                  </a:lnTo>
                  <a:lnTo>
                    <a:pt x="342" y="286"/>
                  </a:lnTo>
                  <a:lnTo>
                    <a:pt x="318" y="262"/>
                  </a:lnTo>
                  <a:lnTo>
                    <a:pt x="288" y="216"/>
                  </a:lnTo>
                  <a:lnTo>
                    <a:pt x="288" y="190"/>
                  </a:lnTo>
                  <a:lnTo>
                    <a:pt x="304" y="179"/>
                  </a:lnTo>
                  <a:lnTo>
                    <a:pt x="304" y="165"/>
                  </a:lnTo>
                  <a:lnTo>
                    <a:pt x="292" y="153"/>
                  </a:lnTo>
                  <a:lnTo>
                    <a:pt x="287" y="146"/>
                  </a:lnTo>
                  <a:lnTo>
                    <a:pt x="288" y="137"/>
                  </a:lnTo>
                  <a:lnTo>
                    <a:pt x="301" y="130"/>
                  </a:lnTo>
                  <a:lnTo>
                    <a:pt x="338" y="120"/>
                  </a:lnTo>
                  <a:lnTo>
                    <a:pt x="354" y="109"/>
                  </a:lnTo>
                  <a:lnTo>
                    <a:pt x="366" y="97"/>
                  </a:lnTo>
                  <a:lnTo>
                    <a:pt x="362" y="64"/>
                  </a:lnTo>
                  <a:lnTo>
                    <a:pt x="366" y="51"/>
                  </a:lnTo>
                  <a:lnTo>
                    <a:pt x="349" y="48"/>
                  </a:lnTo>
                  <a:lnTo>
                    <a:pt x="307" y="37"/>
                  </a:lnTo>
                  <a:lnTo>
                    <a:pt x="301" y="28"/>
                  </a:lnTo>
                  <a:lnTo>
                    <a:pt x="299" y="25"/>
                  </a:lnTo>
                  <a:lnTo>
                    <a:pt x="299" y="14"/>
                  </a:lnTo>
                  <a:lnTo>
                    <a:pt x="295" y="4"/>
                  </a:lnTo>
                  <a:lnTo>
                    <a:pt x="273" y="0"/>
                  </a:lnTo>
                  <a:lnTo>
                    <a:pt x="221" y="4"/>
                  </a:lnTo>
                  <a:lnTo>
                    <a:pt x="215" y="18"/>
                  </a:lnTo>
                  <a:lnTo>
                    <a:pt x="196" y="20"/>
                  </a:lnTo>
                  <a:lnTo>
                    <a:pt x="184" y="48"/>
                  </a:lnTo>
                  <a:lnTo>
                    <a:pt x="184" y="57"/>
                  </a:lnTo>
                  <a:lnTo>
                    <a:pt x="172" y="48"/>
                  </a:lnTo>
                  <a:lnTo>
                    <a:pt x="153" y="44"/>
                  </a:lnTo>
                  <a:lnTo>
                    <a:pt x="141" y="51"/>
                  </a:lnTo>
                  <a:lnTo>
                    <a:pt x="130" y="71"/>
                  </a:lnTo>
                  <a:lnTo>
                    <a:pt x="111" y="57"/>
                  </a:lnTo>
                  <a:lnTo>
                    <a:pt x="115" y="37"/>
                  </a:lnTo>
                  <a:lnTo>
                    <a:pt x="110" y="25"/>
                  </a:lnTo>
                  <a:lnTo>
                    <a:pt x="96" y="28"/>
                  </a:lnTo>
                  <a:lnTo>
                    <a:pt x="94" y="44"/>
                  </a:lnTo>
                  <a:lnTo>
                    <a:pt x="84" y="53"/>
                  </a:lnTo>
                  <a:lnTo>
                    <a:pt x="75" y="53"/>
                  </a:lnTo>
                  <a:lnTo>
                    <a:pt x="32" y="48"/>
                  </a:lnTo>
                  <a:lnTo>
                    <a:pt x="17" y="60"/>
                  </a:lnTo>
                  <a:lnTo>
                    <a:pt x="19" y="78"/>
                  </a:lnTo>
                  <a:lnTo>
                    <a:pt x="22" y="90"/>
                  </a:lnTo>
                  <a:lnTo>
                    <a:pt x="0" y="109"/>
                  </a:lnTo>
                  <a:lnTo>
                    <a:pt x="7" y="123"/>
                  </a:lnTo>
                  <a:lnTo>
                    <a:pt x="13" y="130"/>
                  </a:lnTo>
                  <a:lnTo>
                    <a:pt x="0" y="146"/>
                  </a:lnTo>
                  <a:lnTo>
                    <a:pt x="0" y="169"/>
                  </a:lnTo>
                  <a:lnTo>
                    <a:pt x="7" y="179"/>
                  </a:lnTo>
                  <a:lnTo>
                    <a:pt x="19" y="179"/>
                  </a:lnTo>
                  <a:lnTo>
                    <a:pt x="25" y="186"/>
                  </a:lnTo>
                  <a:lnTo>
                    <a:pt x="32" y="202"/>
                  </a:lnTo>
                  <a:lnTo>
                    <a:pt x="32" y="220"/>
                  </a:lnTo>
                  <a:lnTo>
                    <a:pt x="44" y="223"/>
                  </a:lnTo>
                  <a:lnTo>
                    <a:pt x="53" y="220"/>
                  </a:lnTo>
                  <a:lnTo>
                    <a:pt x="87" y="183"/>
                  </a:lnTo>
                  <a:lnTo>
                    <a:pt x="103" y="190"/>
                  </a:lnTo>
                  <a:lnTo>
                    <a:pt x="134" y="206"/>
                  </a:lnTo>
                  <a:lnTo>
                    <a:pt x="156" y="223"/>
                  </a:lnTo>
                  <a:lnTo>
                    <a:pt x="160" y="242"/>
                  </a:lnTo>
                  <a:lnTo>
                    <a:pt x="172" y="256"/>
                  </a:lnTo>
                  <a:lnTo>
                    <a:pt x="177" y="279"/>
                  </a:lnTo>
                  <a:lnTo>
                    <a:pt x="184" y="314"/>
                  </a:lnTo>
                  <a:lnTo>
                    <a:pt x="194" y="332"/>
                  </a:lnTo>
                  <a:lnTo>
                    <a:pt x="204" y="346"/>
                  </a:lnTo>
                  <a:lnTo>
                    <a:pt x="227" y="355"/>
                  </a:lnTo>
                  <a:lnTo>
                    <a:pt x="246" y="386"/>
                  </a:lnTo>
                  <a:lnTo>
                    <a:pt x="264" y="412"/>
                  </a:lnTo>
                  <a:lnTo>
                    <a:pt x="283" y="426"/>
                  </a:lnTo>
                  <a:lnTo>
                    <a:pt x="318" y="470"/>
                  </a:lnTo>
                  <a:lnTo>
                    <a:pt x="342" y="470"/>
                  </a:lnTo>
                  <a:lnTo>
                    <a:pt x="369" y="495"/>
                  </a:lnTo>
                  <a:lnTo>
                    <a:pt x="369" y="523"/>
                  </a:lnTo>
                  <a:lnTo>
                    <a:pt x="380" y="530"/>
                  </a:lnTo>
                  <a:lnTo>
                    <a:pt x="397" y="516"/>
                  </a:lnTo>
                  <a:lnTo>
                    <a:pt x="400" y="530"/>
                  </a:lnTo>
                  <a:lnTo>
                    <a:pt x="400" y="546"/>
                  </a:lnTo>
                  <a:lnTo>
                    <a:pt x="419" y="561"/>
                  </a:lnTo>
                  <a:lnTo>
                    <a:pt x="424" y="572"/>
                  </a:lnTo>
                  <a:lnTo>
                    <a:pt x="450" y="565"/>
                  </a:lnTo>
                  <a:lnTo>
                    <a:pt x="454" y="575"/>
                  </a:lnTo>
                  <a:lnTo>
                    <a:pt x="450" y="598"/>
                  </a:lnTo>
                  <a:lnTo>
                    <a:pt x="462" y="617"/>
                  </a:lnTo>
                  <a:lnTo>
                    <a:pt x="466" y="635"/>
                  </a:lnTo>
                  <a:lnTo>
                    <a:pt x="472" y="651"/>
                  </a:lnTo>
                  <a:lnTo>
                    <a:pt x="469" y="665"/>
                  </a:lnTo>
                  <a:lnTo>
                    <a:pt x="455" y="679"/>
                  </a:lnTo>
                  <a:lnTo>
                    <a:pt x="454" y="695"/>
                  </a:lnTo>
                  <a:lnTo>
                    <a:pt x="445" y="714"/>
                  </a:lnTo>
                  <a:lnTo>
                    <a:pt x="447" y="731"/>
                  </a:lnTo>
                  <a:close/>
                </a:path>
              </a:pathLst>
            </a:custGeom>
            <a:solidFill>
              <a:srgbClr val="B6C8DD"/>
            </a:solidFill>
            <a:ln w="9525">
              <a:noFill/>
              <a:round/>
              <a:headEnd/>
              <a:tailEnd/>
            </a:ln>
          </p:spPr>
          <p:txBody>
            <a:bodyPr/>
            <a:lstStyle/>
            <a:p>
              <a:endParaRPr lang="pt-PT"/>
            </a:p>
          </p:txBody>
        </p:sp>
        <p:sp>
          <p:nvSpPr>
            <p:cNvPr id="25723" name="Freeform 92"/>
            <p:cNvSpPr>
              <a:spLocks/>
            </p:cNvSpPr>
            <p:nvPr/>
          </p:nvSpPr>
          <p:spPr bwMode="auto">
            <a:xfrm>
              <a:off x="1502" y="2911"/>
              <a:ext cx="615" cy="740"/>
            </a:xfrm>
            <a:custGeom>
              <a:avLst/>
              <a:gdLst>
                <a:gd name="T0" fmla="*/ 472 w 615"/>
                <a:gd name="T1" fmla="*/ 731 h 740"/>
                <a:gd name="T2" fmla="*/ 509 w 615"/>
                <a:gd name="T3" fmla="*/ 661 h 740"/>
                <a:gd name="T4" fmla="*/ 524 w 615"/>
                <a:gd name="T5" fmla="*/ 638 h 740"/>
                <a:gd name="T6" fmla="*/ 512 w 615"/>
                <a:gd name="T7" fmla="*/ 605 h 740"/>
                <a:gd name="T8" fmla="*/ 496 w 615"/>
                <a:gd name="T9" fmla="*/ 602 h 740"/>
                <a:gd name="T10" fmla="*/ 509 w 615"/>
                <a:gd name="T11" fmla="*/ 575 h 740"/>
                <a:gd name="T12" fmla="*/ 527 w 615"/>
                <a:gd name="T13" fmla="*/ 539 h 740"/>
                <a:gd name="T14" fmla="*/ 586 w 615"/>
                <a:gd name="T15" fmla="*/ 582 h 740"/>
                <a:gd name="T16" fmla="*/ 612 w 615"/>
                <a:gd name="T17" fmla="*/ 582 h 740"/>
                <a:gd name="T18" fmla="*/ 593 w 615"/>
                <a:gd name="T19" fmla="*/ 532 h 740"/>
                <a:gd name="T20" fmla="*/ 574 w 615"/>
                <a:gd name="T21" fmla="*/ 530 h 740"/>
                <a:gd name="T22" fmla="*/ 509 w 615"/>
                <a:gd name="T23" fmla="*/ 474 h 740"/>
                <a:gd name="T24" fmla="*/ 469 w 615"/>
                <a:gd name="T25" fmla="*/ 442 h 740"/>
                <a:gd name="T26" fmla="*/ 472 w 615"/>
                <a:gd name="T27" fmla="*/ 423 h 740"/>
                <a:gd name="T28" fmla="*/ 411 w 615"/>
                <a:gd name="T29" fmla="*/ 393 h 740"/>
                <a:gd name="T30" fmla="*/ 383 w 615"/>
                <a:gd name="T31" fmla="*/ 367 h 740"/>
                <a:gd name="T32" fmla="*/ 318 w 615"/>
                <a:gd name="T33" fmla="*/ 262 h 740"/>
                <a:gd name="T34" fmla="*/ 304 w 615"/>
                <a:gd name="T35" fmla="*/ 179 h 740"/>
                <a:gd name="T36" fmla="*/ 287 w 615"/>
                <a:gd name="T37" fmla="*/ 146 h 740"/>
                <a:gd name="T38" fmla="*/ 338 w 615"/>
                <a:gd name="T39" fmla="*/ 120 h 740"/>
                <a:gd name="T40" fmla="*/ 362 w 615"/>
                <a:gd name="T41" fmla="*/ 64 h 740"/>
                <a:gd name="T42" fmla="*/ 307 w 615"/>
                <a:gd name="T43" fmla="*/ 37 h 740"/>
                <a:gd name="T44" fmla="*/ 299 w 615"/>
                <a:gd name="T45" fmla="*/ 14 h 740"/>
                <a:gd name="T46" fmla="*/ 221 w 615"/>
                <a:gd name="T47" fmla="*/ 4 h 740"/>
                <a:gd name="T48" fmla="*/ 184 w 615"/>
                <a:gd name="T49" fmla="*/ 48 h 740"/>
                <a:gd name="T50" fmla="*/ 153 w 615"/>
                <a:gd name="T51" fmla="*/ 44 h 740"/>
                <a:gd name="T52" fmla="*/ 111 w 615"/>
                <a:gd name="T53" fmla="*/ 57 h 740"/>
                <a:gd name="T54" fmla="*/ 96 w 615"/>
                <a:gd name="T55" fmla="*/ 28 h 740"/>
                <a:gd name="T56" fmla="*/ 75 w 615"/>
                <a:gd name="T57" fmla="*/ 53 h 740"/>
                <a:gd name="T58" fmla="*/ 19 w 615"/>
                <a:gd name="T59" fmla="*/ 78 h 740"/>
                <a:gd name="T60" fmla="*/ 7 w 615"/>
                <a:gd name="T61" fmla="*/ 123 h 740"/>
                <a:gd name="T62" fmla="*/ 0 w 615"/>
                <a:gd name="T63" fmla="*/ 169 h 740"/>
                <a:gd name="T64" fmla="*/ 25 w 615"/>
                <a:gd name="T65" fmla="*/ 186 h 740"/>
                <a:gd name="T66" fmla="*/ 44 w 615"/>
                <a:gd name="T67" fmla="*/ 223 h 740"/>
                <a:gd name="T68" fmla="*/ 103 w 615"/>
                <a:gd name="T69" fmla="*/ 190 h 740"/>
                <a:gd name="T70" fmla="*/ 160 w 615"/>
                <a:gd name="T71" fmla="*/ 242 h 740"/>
                <a:gd name="T72" fmla="*/ 184 w 615"/>
                <a:gd name="T73" fmla="*/ 314 h 740"/>
                <a:gd name="T74" fmla="*/ 227 w 615"/>
                <a:gd name="T75" fmla="*/ 355 h 740"/>
                <a:gd name="T76" fmla="*/ 283 w 615"/>
                <a:gd name="T77" fmla="*/ 426 h 740"/>
                <a:gd name="T78" fmla="*/ 369 w 615"/>
                <a:gd name="T79" fmla="*/ 495 h 740"/>
                <a:gd name="T80" fmla="*/ 397 w 615"/>
                <a:gd name="T81" fmla="*/ 516 h 740"/>
                <a:gd name="T82" fmla="*/ 419 w 615"/>
                <a:gd name="T83" fmla="*/ 561 h 740"/>
                <a:gd name="T84" fmla="*/ 454 w 615"/>
                <a:gd name="T85" fmla="*/ 575 h 740"/>
                <a:gd name="T86" fmla="*/ 466 w 615"/>
                <a:gd name="T87" fmla="*/ 635 h 740"/>
                <a:gd name="T88" fmla="*/ 455 w 615"/>
                <a:gd name="T89" fmla="*/ 679 h 740"/>
                <a:gd name="T90" fmla="*/ 447 w 615"/>
                <a:gd name="T91" fmla="*/ 731 h 7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5"/>
                <a:gd name="T139" fmla="*/ 0 h 740"/>
                <a:gd name="T140" fmla="*/ 615 w 615"/>
                <a:gd name="T141" fmla="*/ 740 h 7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5" h="740">
                  <a:moveTo>
                    <a:pt x="447" y="731"/>
                  </a:moveTo>
                  <a:lnTo>
                    <a:pt x="455" y="740"/>
                  </a:lnTo>
                  <a:lnTo>
                    <a:pt x="472" y="731"/>
                  </a:lnTo>
                  <a:lnTo>
                    <a:pt x="490" y="703"/>
                  </a:lnTo>
                  <a:lnTo>
                    <a:pt x="500" y="665"/>
                  </a:lnTo>
                  <a:lnTo>
                    <a:pt x="509" y="661"/>
                  </a:lnTo>
                  <a:lnTo>
                    <a:pt x="515" y="667"/>
                  </a:lnTo>
                  <a:lnTo>
                    <a:pt x="527" y="654"/>
                  </a:lnTo>
                  <a:lnTo>
                    <a:pt x="524" y="638"/>
                  </a:lnTo>
                  <a:lnTo>
                    <a:pt x="531" y="624"/>
                  </a:lnTo>
                  <a:lnTo>
                    <a:pt x="527" y="617"/>
                  </a:lnTo>
                  <a:lnTo>
                    <a:pt x="512" y="605"/>
                  </a:lnTo>
                  <a:lnTo>
                    <a:pt x="507" y="605"/>
                  </a:lnTo>
                  <a:lnTo>
                    <a:pt x="509" y="598"/>
                  </a:lnTo>
                  <a:lnTo>
                    <a:pt x="496" y="602"/>
                  </a:lnTo>
                  <a:lnTo>
                    <a:pt x="490" y="595"/>
                  </a:lnTo>
                  <a:lnTo>
                    <a:pt x="490" y="588"/>
                  </a:lnTo>
                  <a:lnTo>
                    <a:pt x="509" y="575"/>
                  </a:lnTo>
                  <a:lnTo>
                    <a:pt x="517" y="561"/>
                  </a:lnTo>
                  <a:lnTo>
                    <a:pt x="517" y="542"/>
                  </a:lnTo>
                  <a:lnTo>
                    <a:pt x="527" y="539"/>
                  </a:lnTo>
                  <a:lnTo>
                    <a:pt x="558" y="554"/>
                  </a:lnTo>
                  <a:lnTo>
                    <a:pt x="570" y="558"/>
                  </a:lnTo>
                  <a:lnTo>
                    <a:pt x="586" y="582"/>
                  </a:lnTo>
                  <a:lnTo>
                    <a:pt x="593" y="595"/>
                  </a:lnTo>
                  <a:lnTo>
                    <a:pt x="601" y="595"/>
                  </a:lnTo>
                  <a:lnTo>
                    <a:pt x="612" y="582"/>
                  </a:lnTo>
                  <a:lnTo>
                    <a:pt x="615" y="568"/>
                  </a:lnTo>
                  <a:lnTo>
                    <a:pt x="605" y="546"/>
                  </a:lnTo>
                  <a:lnTo>
                    <a:pt x="593" y="532"/>
                  </a:lnTo>
                  <a:lnTo>
                    <a:pt x="581" y="532"/>
                  </a:lnTo>
                  <a:lnTo>
                    <a:pt x="581" y="530"/>
                  </a:lnTo>
                  <a:lnTo>
                    <a:pt x="574" y="530"/>
                  </a:lnTo>
                  <a:lnTo>
                    <a:pt x="543" y="495"/>
                  </a:lnTo>
                  <a:lnTo>
                    <a:pt x="527" y="498"/>
                  </a:lnTo>
                  <a:lnTo>
                    <a:pt x="509" y="474"/>
                  </a:lnTo>
                  <a:lnTo>
                    <a:pt x="496" y="470"/>
                  </a:lnTo>
                  <a:lnTo>
                    <a:pt x="478" y="449"/>
                  </a:lnTo>
                  <a:lnTo>
                    <a:pt x="469" y="442"/>
                  </a:lnTo>
                  <a:lnTo>
                    <a:pt x="476" y="437"/>
                  </a:lnTo>
                  <a:lnTo>
                    <a:pt x="484" y="433"/>
                  </a:lnTo>
                  <a:lnTo>
                    <a:pt x="472" y="423"/>
                  </a:lnTo>
                  <a:lnTo>
                    <a:pt x="455" y="430"/>
                  </a:lnTo>
                  <a:lnTo>
                    <a:pt x="445" y="423"/>
                  </a:lnTo>
                  <a:lnTo>
                    <a:pt x="411" y="393"/>
                  </a:lnTo>
                  <a:lnTo>
                    <a:pt x="407" y="381"/>
                  </a:lnTo>
                  <a:lnTo>
                    <a:pt x="393" y="377"/>
                  </a:lnTo>
                  <a:lnTo>
                    <a:pt x="383" y="367"/>
                  </a:lnTo>
                  <a:lnTo>
                    <a:pt x="350" y="295"/>
                  </a:lnTo>
                  <a:lnTo>
                    <a:pt x="342" y="286"/>
                  </a:lnTo>
                  <a:lnTo>
                    <a:pt x="318" y="262"/>
                  </a:lnTo>
                  <a:lnTo>
                    <a:pt x="288" y="216"/>
                  </a:lnTo>
                  <a:lnTo>
                    <a:pt x="288" y="190"/>
                  </a:lnTo>
                  <a:lnTo>
                    <a:pt x="304" y="179"/>
                  </a:lnTo>
                  <a:lnTo>
                    <a:pt x="304" y="165"/>
                  </a:lnTo>
                  <a:lnTo>
                    <a:pt x="292" y="153"/>
                  </a:lnTo>
                  <a:lnTo>
                    <a:pt x="287" y="146"/>
                  </a:lnTo>
                  <a:lnTo>
                    <a:pt x="288" y="137"/>
                  </a:lnTo>
                  <a:lnTo>
                    <a:pt x="301" y="130"/>
                  </a:lnTo>
                  <a:lnTo>
                    <a:pt x="338" y="120"/>
                  </a:lnTo>
                  <a:lnTo>
                    <a:pt x="354" y="109"/>
                  </a:lnTo>
                  <a:lnTo>
                    <a:pt x="366" y="97"/>
                  </a:lnTo>
                  <a:lnTo>
                    <a:pt x="362" y="64"/>
                  </a:lnTo>
                  <a:lnTo>
                    <a:pt x="366" y="51"/>
                  </a:lnTo>
                  <a:lnTo>
                    <a:pt x="349" y="48"/>
                  </a:lnTo>
                  <a:lnTo>
                    <a:pt x="307" y="37"/>
                  </a:lnTo>
                  <a:lnTo>
                    <a:pt x="301" y="28"/>
                  </a:lnTo>
                  <a:lnTo>
                    <a:pt x="299" y="25"/>
                  </a:lnTo>
                  <a:lnTo>
                    <a:pt x="299" y="14"/>
                  </a:lnTo>
                  <a:lnTo>
                    <a:pt x="295" y="4"/>
                  </a:lnTo>
                  <a:lnTo>
                    <a:pt x="273" y="0"/>
                  </a:lnTo>
                  <a:lnTo>
                    <a:pt x="221" y="4"/>
                  </a:lnTo>
                  <a:lnTo>
                    <a:pt x="215" y="18"/>
                  </a:lnTo>
                  <a:lnTo>
                    <a:pt x="196" y="20"/>
                  </a:lnTo>
                  <a:lnTo>
                    <a:pt x="184" y="48"/>
                  </a:lnTo>
                  <a:lnTo>
                    <a:pt x="184" y="57"/>
                  </a:lnTo>
                  <a:lnTo>
                    <a:pt x="172" y="48"/>
                  </a:lnTo>
                  <a:lnTo>
                    <a:pt x="153" y="44"/>
                  </a:lnTo>
                  <a:lnTo>
                    <a:pt x="141" y="51"/>
                  </a:lnTo>
                  <a:lnTo>
                    <a:pt x="130" y="71"/>
                  </a:lnTo>
                  <a:lnTo>
                    <a:pt x="111" y="57"/>
                  </a:lnTo>
                  <a:lnTo>
                    <a:pt x="115" y="37"/>
                  </a:lnTo>
                  <a:lnTo>
                    <a:pt x="110" y="25"/>
                  </a:lnTo>
                  <a:lnTo>
                    <a:pt x="96" y="28"/>
                  </a:lnTo>
                  <a:lnTo>
                    <a:pt x="94" y="44"/>
                  </a:lnTo>
                  <a:lnTo>
                    <a:pt x="84" y="53"/>
                  </a:lnTo>
                  <a:lnTo>
                    <a:pt x="75" y="53"/>
                  </a:lnTo>
                  <a:lnTo>
                    <a:pt x="32" y="48"/>
                  </a:lnTo>
                  <a:lnTo>
                    <a:pt x="17" y="60"/>
                  </a:lnTo>
                  <a:lnTo>
                    <a:pt x="19" y="78"/>
                  </a:lnTo>
                  <a:lnTo>
                    <a:pt x="22" y="90"/>
                  </a:lnTo>
                  <a:lnTo>
                    <a:pt x="0" y="109"/>
                  </a:lnTo>
                  <a:lnTo>
                    <a:pt x="7" y="123"/>
                  </a:lnTo>
                  <a:lnTo>
                    <a:pt x="13" y="130"/>
                  </a:lnTo>
                  <a:lnTo>
                    <a:pt x="0" y="146"/>
                  </a:lnTo>
                  <a:lnTo>
                    <a:pt x="0" y="169"/>
                  </a:lnTo>
                  <a:lnTo>
                    <a:pt x="7" y="179"/>
                  </a:lnTo>
                  <a:lnTo>
                    <a:pt x="19" y="179"/>
                  </a:lnTo>
                  <a:lnTo>
                    <a:pt x="25" y="186"/>
                  </a:lnTo>
                  <a:lnTo>
                    <a:pt x="32" y="202"/>
                  </a:lnTo>
                  <a:lnTo>
                    <a:pt x="32" y="220"/>
                  </a:lnTo>
                  <a:lnTo>
                    <a:pt x="44" y="223"/>
                  </a:lnTo>
                  <a:lnTo>
                    <a:pt x="53" y="220"/>
                  </a:lnTo>
                  <a:lnTo>
                    <a:pt x="87" y="183"/>
                  </a:lnTo>
                  <a:lnTo>
                    <a:pt x="103" y="190"/>
                  </a:lnTo>
                  <a:lnTo>
                    <a:pt x="134" y="206"/>
                  </a:lnTo>
                  <a:lnTo>
                    <a:pt x="156" y="223"/>
                  </a:lnTo>
                  <a:lnTo>
                    <a:pt x="160" y="242"/>
                  </a:lnTo>
                  <a:lnTo>
                    <a:pt x="172" y="256"/>
                  </a:lnTo>
                  <a:lnTo>
                    <a:pt x="177" y="279"/>
                  </a:lnTo>
                  <a:lnTo>
                    <a:pt x="184" y="314"/>
                  </a:lnTo>
                  <a:lnTo>
                    <a:pt x="194" y="332"/>
                  </a:lnTo>
                  <a:lnTo>
                    <a:pt x="204" y="346"/>
                  </a:lnTo>
                  <a:lnTo>
                    <a:pt x="227" y="355"/>
                  </a:lnTo>
                  <a:lnTo>
                    <a:pt x="246" y="386"/>
                  </a:lnTo>
                  <a:lnTo>
                    <a:pt x="264" y="412"/>
                  </a:lnTo>
                  <a:lnTo>
                    <a:pt x="283" y="426"/>
                  </a:lnTo>
                  <a:lnTo>
                    <a:pt x="318" y="470"/>
                  </a:lnTo>
                  <a:lnTo>
                    <a:pt x="342" y="470"/>
                  </a:lnTo>
                  <a:lnTo>
                    <a:pt x="369" y="495"/>
                  </a:lnTo>
                  <a:lnTo>
                    <a:pt x="369" y="523"/>
                  </a:lnTo>
                  <a:lnTo>
                    <a:pt x="380" y="530"/>
                  </a:lnTo>
                  <a:lnTo>
                    <a:pt x="397" y="516"/>
                  </a:lnTo>
                  <a:lnTo>
                    <a:pt x="400" y="530"/>
                  </a:lnTo>
                  <a:lnTo>
                    <a:pt x="400" y="546"/>
                  </a:lnTo>
                  <a:lnTo>
                    <a:pt x="419" y="561"/>
                  </a:lnTo>
                  <a:lnTo>
                    <a:pt x="424" y="572"/>
                  </a:lnTo>
                  <a:lnTo>
                    <a:pt x="450" y="565"/>
                  </a:lnTo>
                  <a:lnTo>
                    <a:pt x="454" y="575"/>
                  </a:lnTo>
                  <a:lnTo>
                    <a:pt x="450" y="598"/>
                  </a:lnTo>
                  <a:lnTo>
                    <a:pt x="462" y="617"/>
                  </a:lnTo>
                  <a:lnTo>
                    <a:pt x="466" y="635"/>
                  </a:lnTo>
                  <a:lnTo>
                    <a:pt x="472" y="651"/>
                  </a:lnTo>
                  <a:lnTo>
                    <a:pt x="469" y="665"/>
                  </a:lnTo>
                  <a:lnTo>
                    <a:pt x="455" y="679"/>
                  </a:lnTo>
                  <a:lnTo>
                    <a:pt x="454" y="695"/>
                  </a:lnTo>
                  <a:lnTo>
                    <a:pt x="445" y="714"/>
                  </a:lnTo>
                  <a:lnTo>
                    <a:pt x="447" y="731"/>
                  </a:lnTo>
                  <a:close/>
                </a:path>
              </a:pathLst>
            </a:custGeom>
            <a:noFill/>
            <a:ln w="11113">
              <a:solidFill>
                <a:srgbClr val="FFFFFF"/>
              </a:solidFill>
              <a:round/>
              <a:headEnd/>
              <a:tailEnd/>
            </a:ln>
          </p:spPr>
          <p:txBody>
            <a:bodyPr/>
            <a:lstStyle/>
            <a:p>
              <a:endParaRPr lang="pt-PT"/>
            </a:p>
          </p:txBody>
        </p:sp>
        <p:sp>
          <p:nvSpPr>
            <p:cNvPr id="25724" name="Freeform 93"/>
            <p:cNvSpPr>
              <a:spLocks/>
            </p:cNvSpPr>
            <p:nvPr/>
          </p:nvSpPr>
          <p:spPr bwMode="auto">
            <a:xfrm>
              <a:off x="1570" y="3215"/>
              <a:ext cx="61" cy="112"/>
            </a:xfrm>
            <a:custGeom>
              <a:avLst/>
              <a:gdLst>
                <a:gd name="T0" fmla="*/ 61 w 61"/>
                <a:gd name="T1" fmla="*/ 0 h 112"/>
                <a:gd name="T2" fmla="*/ 40 w 61"/>
                <a:gd name="T3" fmla="*/ 24 h 112"/>
                <a:gd name="T4" fmla="*/ 18 w 61"/>
                <a:gd name="T5" fmla="*/ 24 h 112"/>
                <a:gd name="T6" fmla="*/ 0 w 61"/>
                <a:gd name="T7" fmla="*/ 38 h 112"/>
                <a:gd name="T8" fmla="*/ 4 w 61"/>
                <a:gd name="T9" fmla="*/ 56 h 112"/>
                <a:gd name="T10" fmla="*/ 4 w 61"/>
                <a:gd name="T11" fmla="*/ 87 h 112"/>
                <a:gd name="T12" fmla="*/ 18 w 61"/>
                <a:gd name="T13" fmla="*/ 112 h 112"/>
                <a:gd name="T14" fmla="*/ 33 w 61"/>
                <a:gd name="T15" fmla="*/ 105 h 112"/>
                <a:gd name="T16" fmla="*/ 37 w 61"/>
                <a:gd name="T17" fmla="*/ 91 h 112"/>
                <a:gd name="T18" fmla="*/ 54 w 61"/>
                <a:gd name="T19" fmla="*/ 59 h 112"/>
                <a:gd name="T20" fmla="*/ 54 w 61"/>
                <a:gd name="T21" fmla="*/ 44 h 112"/>
                <a:gd name="T22" fmla="*/ 61 w 61"/>
                <a:gd name="T23" fmla="*/ 0 h 112"/>
                <a:gd name="T24" fmla="*/ 61 w 61"/>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112"/>
                <a:gd name="T41" fmla="*/ 61 w 61"/>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112">
                  <a:moveTo>
                    <a:pt x="61" y="0"/>
                  </a:moveTo>
                  <a:lnTo>
                    <a:pt x="40" y="24"/>
                  </a:lnTo>
                  <a:lnTo>
                    <a:pt x="18" y="24"/>
                  </a:lnTo>
                  <a:lnTo>
                    <a:pt x="0" y="38"/>
                  </a:lnTo>
                  <a:lnTo>
                    <a:pt x="4" y="56"/>
                  </a:lnTo>
                  <a:lnTo>
                    <a:pt x="4" y="87"/>
                  </a:lnTo>
                  <a:lnTo>
                    <a:pt x="18" y="112"/>
                  </a:lnTo>
                  <a:lnTo>
                    <a:pt x="33" y="105"/>
                  </a:lnTo>
                  <a:lnTo>
                    <a:pt x="37" y="91"/>
                  </a:lnTo>
                  <a:lnTo>
                    <a:pt x="54" y="59"/>
                  </a:lnTo>
                  <a:lnTo>
                    <a:pt x="54" y="44"/>
                  </a:lnTo>
                  <a:lnTo>
                    <a:pt x="61" y="0"/>
                  </a:lnTo>
                  <a:close/>
                </a:path>
              </a:pathLst>
            </a:custGeom>
            <a:noFill/>
            <a:ln w="11113">
              <a:solidFill>
                <a:srgbClr val="FFFFFF"/>
              </a:solidFill>
              <a:round/>
              <a:headEnd/>
              <a:tailEnd/>
            </a:ln>
          </p:spPr>
          <p:txBody>
            <a:bodyPr/>
            <a:lstStyle/>
            <a:p>
              <a:endParaRPr lang="pt-PT"/>
            </a:p>
          </p:txBody>
        </p:sp>
        <p:sp>
          <p:nvSpPr>
            <p:cNvPr id="25725" name="Freeform 94"/>
            <p:cNvSpPr>
              <a:spLocks/>
            </p:cNvSpPr>
            <p:nvPr/>
          </p:nvSpPr>
          <p:spPr bwMode="auto">
            <a:xfrm>
              <a:off x="1570" y="3215"/>
              <a:ext cx="61" cy="112"/>
            </a:xfrm>
            <a:custGeom>
              <a:avLst/>
              <a:gdLst>
                <a:gd name="T0" fmla="*/ 61 w 61"/>
                <a:gd name="T1" fmla="*/ 0 h 112"/>
                <a:gd name="T2" fmla="*/ 40 w 61"/>
                <a:gd name="T3" fmla="*/ 24 h 112"/>
                <a:gd name="T4" fmla="*/ 18 w 61"/>
                <a:gd name="T5" fmla="*/ 24 h 112"/>
                <a:gd name="T6" fmla="*/ 0 w 61"/>
                <a:gd name="T7" fmla="*/ 38 h 112"/>
                <a:gd name="T8" fmla="*/ 4 w 61"/>
                <a:gd name="T9" fmla="*/ 56 h 112"/>
                <a:gd name="T10" fmla="*/ 4 w 61"/>
                <a:gd name="T11" fmla="*/ 87 h 112"/>
                <a:gd name="T12" fmla="*/ 18 w 61"/>
                <a:gd name="T13" fmla="*/ 112 h 112"/>
                <a:gd name="T14" fmla="*/ 33 w 61"/>
                <a:gd name="T15" fmla="*/ 105 h 112"/>
                <a:gd name="T16" fmla="*/ 37 w 61"/>
                <a:gd name="T17" fmla="*/ 91 h 112"/>
                <a:gd name="T18" fmla="*/ 54 w 61"/>
                <a:gd name="T19" fmla="*/ 59 h 112"/>
                <a:gd name="T20" fmla="*/ 54 w 61"/>
                <a:gd name="T21" fmla="*/ 44 h 112"/>
                <a:gd name="T22" fmla="*/ 61 w 61"/>
                <a:gd name="T23" fmla="*/ 0 h 112"/>
                <a:gd name="T24" fmla="*/ 61 w 61"/>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112"/>
                <a:gd name="T41" fmla="*/ 61 w 61"/>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112">
                  <a:moveTo>
                    <a:pt x="61" y="0"/>
                  </a:moveTo>
                  <a:lnTo>
                    <a:pt x="40" y="24"/>
                  </a:lnTo>
                  <a:lnTo>
                    <a:pt x="18" y="24"/>
                  </a:lnTo>
                  <a:lnTo>
                    <a:pt x="0" y="38"/>
                  </a:lnTo>
                  <a:lnTo>
                    <a:pt x="4" y="56"/>
                  </a:lnTo>
                  <a:lnTo>
                    <a:pt x="4" y="87"/>
                  </a:lnTo>
                  <a:lnTo>
                    <a:pt x="18" y="112"/>
                  </a:lnTo>
                  <a:lnTo>
                    <a:pt x="33" y="105"/>
                  </a:lnTo>
                  <a:lnTo>
                    <a:pt x="37" y="91"/>
                  </a:lnTo>
                  <a:lnTo>
                    <a:pt x="54" y="59"/>
                  </a:lnTo>
                  <a:lnTo>
                    <a:pt x="54" y="44"/>
                  </a:lnTo>
                  <a:lnTo>
                    <a:pt x="61" y="0"/>
                  </a:lnTo>
                  <a:close/>
                </a:path>
              </a:pathLst>
            </a:custGeom>
            <a:solidFill>
              <a:srgbClr val="B6C8DD"/>
            </a:solidFill>
            <a:ln w="9525">
              <a:noFill/>
              <a:round/>
              <a:headEnd/>
              <a:tailEnd/>
            </a:ln>
          </p:spPr>
          <p:txBody>
            <a:bodyPr/>
            <a:lstStyle/>
            <a:p>
              <a:endParaRPr lang="pt-PT"/>
            </a:p>
          </p:txBody>
        </p:sp>
        <p:sp>
          <p:nvSpPr>
            <p:cNvPr id="25726" name="Freeform 95"/>
            <p:cNvSpPr>
              <a:spLocks/>
            </p:cNvSpPr>
            <p:nvPr/>
          </p:nvSpPr>
          <p:spPr bwMode="auto">
            <a:xfrm>
              <a:off x="993" y="2521"/>
              <a:ext cx="638" cy="664"/>
            </a:xfrm>
            <a:custGeom>
              <a:avLst/>
              <a:gdLst>
                <a:gd name="T0" fmla="*/ 8 w 638"/>
                <a:gd name="T1" fmla="*/ 128 h 664"/>
                <a:gd name="T2" fmla="*/ 10 w 638"/>
                <a:gd name="T3" fmla="*/ 154 h 664"/>
                <a:gd name="T4" fmla="*/ 62 w 638"/>
                <a:gd name="T5" fmla="*/ 196 h 664"/>
                <a:gd name="T6" fmla="*/ 101 w 638"/>
                <a:gd name="T7" fmla="*/ 222 h 664"/>
                <a:gd name="T8" fmla="*/ 98 w 638"/>
                <a:gd name="T9" fmla="*/ 257 h 664"/>
                <a:gd name="T10" fmla="*/ 120 w 638"/>
                <a:gd name="T11" fmla="*/ 310 h 664"/>
                <a:gd name="T12" fmla="*/ 132 w 638"/>
                <a:gd name="T13" fmla="*/ 382 h 664"/>
                <a:gd name="T14" fmla="*/ 110 w 638"/>
                <a:gd name="T15" fmla="*/ 382 h 664"/>
                <a:gd name="T16" fmla="*/ 96 w 638"/>
                <a:gd name="T17" fmla="*/ 418 h 664"/>
                <a:gd name="T18" fmla="*/ 81 w 638"/>
                <a:gd name="T19" fmla="*/ 454 h 664"/>
                <a:gd name="T20" fmla="*/ 46 w 638"/>
                <a:gd name="T21" fmla="*/ 518 h 664"/>
                <a:gd name="T22" fmla="*/ 48 w 638"/>
                <a:gd name="T23" fmla="*/ 550 h 664"/>
                <a:gd name="T24" fmla="*/ 134 w 638"/>
                <a:gd name="T25" fmla="*/ 610 h 664"/>
                <a:gd name="T26" fmla="*/ 206 w 638"/>
                <a:gd name="T27" fmla="*/ 646 h 664"/>
                <a:gd name="T28" fmla="*/ 270 w 638"/>
                <a:gd name="T29" fmla="*/ 664 h 664"/>
                <a:gd name="T30" fmla="*/ 294 w 638"/>
                <a:gd name="T31" fmla="*/ 613 h 664"/>
                <a:gd name="T32" fmla="*/ 352 w 638"/>
                <a:gd name="T33" fmla="*/ 590 h 664"/>
                <a:gd name="T34" fmla="*/ 394 w 638"/>
                <a:gd name="T35" fmla="*/ 615 h 664"/>
                <a:gd name="T36" fmla="*/ 452 w 638"/>
                <a:gd name="T37" fmla="*/ 646 h 664"/>
                <a:gd name="T38" fmla="*/ 504 w 638"/>
                <a:gd name="T39" fmla="*/ 632 h 664"/>
                <a:gd name="T40" fmla="*/ 543 w 638"/>
                <a:gd name="T41" fmla="*/ 590 h 664"/>
                <a:gd name="T42" fmla="*/ 519 w 638"/>
                <a:gd name="T43" fmla="*/ 571 h 664"/>
                <a:gd name="T44" fmla="*/ 516 w 638"/>
                <a:gd name="T45" fmla="*/ 511 h 664"/>
                <a:gd name="T46" fmla="*/ 529 w 638"/>
                <a:gd name="T47" fmla="*/ 454 h 664"/>
                <a:gd name="T48" fmla="*/ 529 w 638"/>
                <a:gd name="T49" fmla="*/ 403 h 664"/>
                <a:gd name="T50" fmla="*/ 502 w 638"/>
                <a:gd name="T51" fmla="*/ 404 h 664"/>
                <a:gd name="T52" fmla="*/ 490 w 638"/>
                <a:gd name="T53" fmla="*/ 396 h 664"/>
                <a:gd name="T54" fmla="*/ 519 w 638"/>
                <a:gd name="T55" fmla="*/ 359 h 664"/>
                <a:gd name="T56" fmla="*/ 564 w 638"/>
                <a:gd name="T57" fmla="*/ 313 h 664"/>
                <a:gd name="T58" fmla="*/ 588 w 638"/>
                <a:gd name="T59" fmla="*/ 291 h 664"/>
                <a:gd name="T60" fmla="*/ 607 w 638"/>
                <a:gd name="T61" fmla="*/ 245 h 664"/>
                <a:gd name="T62" fmla="*/ 638 w 638"/>
                <a:gd name="T63" fmla="*/ 208 h 664"/>
                <a:gd name="T64" fmla="*/ 600 w 638"/>
                <a:gd name="T65" fmla="*/ 189 h 664"/>
                <a:gd name="T66" fmla="*/ 557 w 638"/>
                <a:gd name="T67" fmla="*/ 173 h 664"/>
                <a:gd name="T68" fmla="*/ 526 w 638"/>
                <a:gd name="T69" fmla="*/ 145 h 664"/>
                <a:gd name="T70" fmla="*/ 485 w 638"/>
                <a:gd name="T71" fmla="*/ 105 h 664"/>
                <a:gd name="T72" fmla="*/ 450 w 638"/>
                <a:gd name="T73" fmla="*/ 66 h 664"/>
                <a:gd name="T74" fmla="*/ 424 w 638"/>
                <a:gd name="T75" fmla="*/ 26 h 664"/>
                <a:gd name="T76" fmla="*/ 369 w 638"/>
                <a:gd name="T77" fmla="*/ 1 h 664"/>
                <a:gd name="T78" fmla="*/ 347 w 638"/>
                <a:gd name="T79" fmla="*/ 29 h 664"/>
                <a:gd name="T80" fmla="*/ 265 w 638"/>
                <a:gd name="T81" fmla="*/ 77 h 664"/>
                <a:gd name="T82" fmla="*/ 222 w 638"/>
                <a:gd name="T83" fmla="*/ 92 h 664"/>
                <a:gd name="T84" fmla="*/ 182 w 638"/>
                <a:gd name="T85" fmla="*/ 68 h 664"/>
                <a:gd name="T86" fmla="*/ 165 w 638"/>
                <a:gd name="T87" fmla="*/ 49 h 664"/>
                <a:gd name="T88" fmla="*/ 170 w 638"/>
                <a:gd name="T89" fmla="*/ 73 h 664"/>
                <a:gd name="T90" fmla="*/ 165 w 638"/>
                <a:gd name="T91" fmla="*/ 99 h 664"/>
                <a:gd name="T92" fmla="*/ 151 w 638"/>
                <a:gd name="T93" fmla="*/ 121 h 664"/>
                <a:gd name="T94" fmla="*/ 117 w 638"/>
                <a:gd name="T95" fmla="*/ 112 h 664"/>
                <a:gd name="T96" fmla="*/ 77 w 638"/>
                <a:gd name="T97" fmla="*/ 85 h 664"/>
                <a:gd name="T98" fmla="*/ 48 w 638"/>
                <a:gd name="T99" fmla="*/ 96 h 664"/>
                <a:gd name="T100" fmla="*/ 10 w 638"/>
                <a:gd name="T101" fmla="*/ 94 h 6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8"/>
                <a:gd name="T154" fmla="*/ 0 h 664"/>
                <a:gd name="T155" fmla="*/ 638 w 638"/>
                <a:gd name="T156" fmla="*/ 664 h 6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8" h="664">
                  <a:moveTo>
                    <a:pt x="10" y="94"/>
                  </a:moveTo>
                  <a:lnTo>
                    <a:pt x="15" y="110"/>
                  </a:lnTo>
                  <a:lnTo>
                    <a:pt x="10" y="122"/>
                  </a:lnTo>
                  <a:lnTo>
                    <a:pt x="8" y="128"/>
                  </a:lnTo>
                  <a:lnTo>
                    <a:pt x="0" y="124"/>
                  </a:lnTo>
                  <a:lnTo>
                    <a:pt x="3" y="133"/>
                  </a:lnTo>
                  <a:lnTo>
                    <a:pt x="3" y="142"/>
                  </a:lnTo>
                  <a:lnTo>
                    <a:pt x="10" y="154"/>
                  </a:lnTo>
                  <a:lnTo>
                    <a:pt x="24" y="150"/>
                  </a:lnTo>
                  <a:lnTo>
                    <a:pt x="43" y="171"/>
                  </a:lnTo>
                  <a:lnTo>
                    <a:pt x="50" y="185"/>
                  </a:lnTo>
                  <a:lnTo>
                    <a:pt x="62" y="196"/>
                  </a:lnTo>
                  <a:lnTo>
                    <a:pt x="76" y="196"/>
                  </a:lnTo>
                  <a:lnTo>
                    <a:pt x="81" y="208"/>
                  </a:lnTo>
                  <a:lnTo>
                    <a:pt x="94" y="220"/>
                  </a:lnTo>
                  <a:lnTo>
                    <a:pt x="101" y="222"/>
                  </a:lnTo>
                  <a:lnTo>
                    <a:pt x="103" y="227"/>
                  </a:lnTo>
                  <a:lnTo>
                    <a:pt x="100" y="238"/>
                  </a:lnTo>
                  <a:lnTo>
                    <a:pt x="100" y="247"/>
                  </a:lnTo>
                  <a:lnTo>
                    <a:pt x="98" y="257"/>
                  </a:lnTo>
                  <a:lnTo>
                    <a:pt x="94" y="275"/>
                  </a:lnTo>
                  <a:lnTo>
                    <a:pt x="106" y="291"/>
                  </a:lnTo>
                  <a:lnTo>
                    <a:pt x="120" y="301"/>
                  </a:lnTo>
                  <a:lnTo>
                    <a:pt x="120" y="310"/>
                  </a:lnTo>
                  <a:lnTo>
                    <a:pt x="119" y="338"/>
                  </a:lnTo>
                  <a:lnTo>
                    <a:pt x="115" y="361"/>
                  </a:lnTo>
                  <a:lnTo>
                    <a:pt x="119" y="371"/>
                  </a:lnTo>
                  <a:lnTo>
                    <a:pt x="132" y="382"/>
                  </a:lnTo>
                  <a:lnTo>
                    <a:pt x="132" y="401"/>
                  </a:lnTo>
                  <a:lnTo>
                    <a:pt x="132" y="415"/>
                  </a:lnTo>
                  <a:lnTo>
                    <a:pt x="117" y="394"/>
                  </a:lnTo>
                  <a:lnTo>
                    <a:pt x="110" y="382"/>
                  </a:lnTo>
                  <a:lnTo>
                    <a:pt x="105" y="385"/>
                  </a:lnTo>
                  <a:lnTo>
                    <a:pt x="108" y="394"/>
                  </a:lnTo>
                  <a:lnTo>
                    <a:pt x="103" y="406"/>
                  </a:lnTo>
                  <a:lnTo>
                    <a:pt x="96" y="418"/>
                  </a:lnTo>
                  <a:lnTo>
                    <a:pt x="91" y="426"/>
                  </a:lnTo>
                  <a:lnTo>
                    <a:pt x="98" y="434"/>
                  </a:lnTo>
                  <a:lnTo>
                    <a:pt x="93" y="443"/>
                  </a:lnTo>
                  <a:lnTo>
                    <a:pt x="81" y="454"/>
                  </a:lnTo>
                  <a:lnTo>
                    <a:pt x="79" y="464"/>
                  </a:lnTo>
                  <a:lnTo>
                    <a:pt x="74" y="476"/>
                  </a:lnTo>
                  <a:lnTo>
                    <a:pt x="57" y="497"/>
                  </a:lnTo>
                  <a:lnTo>
                    <a:pt x="46" y="518"/>
                  </a:lnTo>
                  <a:lnTo>
                    <a:pt x="46" y="522"/>
                  </a:lnTo>
                  <a:lnTo>
                    <a:pt x="51" y="529"/>
                  </a:lnTo>
                  <a:lnTo>
                    <a:pt x="46" y="538"/>
                  </a:lnTo>
                  <a:lnTo>
                    <a:pt x="48" y="550"/>
                  </a:lnTo>
                  <a:lnTo>
                    <a:pt x="58" y="566"/>
                  </a:lnTo>
                  <a:lnTo>
                    <a:pt x="98" y="589"/>
                  </a:lnTo>
                  <a:lnTo>
                    <a:pt x="125" y="613"/>
                  </a:lnTo>
                  <a:lnTo>
                    <a:pt x="134" y="610"/>
                  </a:lnTo>
                  <a:lnTo>
                    <a:pt x="148" y="604"/>
                  </a:lnTo>
                  <a:lnTo>
                    <a:pt x="196" y="625"/>
                  </a:lnTo>
                  <a:lnTo>
                    <a:pt x="203" y="632"/>
                  </a:lnTo>
                  <a:lnTo>
                    <a:pt x="206" y="646"/>
                  </a:lnTo>
                  <a:lnTo>
                    <a:pt x="215" y="652"/>
                  </a:lnTo>
                  <a:lnTo>
                    <a:pt x="227" y="653"/>
                  </a:lnTo>
                  <a:lnTo>
                    <a:pt x="242" y="662"/>
                  </a:lnTo>
                  <a:lnTo>
                    <a:pt x="270" y="664"/>
                  </a:lnTo>
                  <a:lnTo>
                    <a:pt x="278" y="653"/>
                  </a:lnTo>
                  <a:lnTo>
                    <a:pt x="282" y="639"/>
                  </a:lnTo>
                  <a:lnTo>
                    <a:pt x="282" y="625"/>
                  </a:lnTo>
                  <a:lnTo>
                    <a:pt x="294" y="613"/>
                  </a:lnTo>
                  <a:lnTo>
                    <a:pt x="318" y="599"/>
                  </a:lnTo>
                  <a:lnTo>
                    <a:pt x="328" y="597"/>
                  </a:lnTo>
                  <a:lnTo>
                    <a:pt x="340" y="590"/>
                  </a:lnTo>
                  <a:lnTo>
                    <a:pt x="352" y="590"/>
                  </a:lnTo>
                  <a:lnTo>
                    <a:pt x="364" y="599"/>
                  </a:lnTo>
                  <a:lnTo>
                    <a:pt x="373" y="611"/>
                  </a:lnTo>
                  <a:lnTo>
                    <a:pt x="385" y="611"/>
                  </a:lnTo>
                  <a:lnTo>
                    <a:pt x="394" y="615"/>
                  </a:lnTo>
                  <a:lnTo>
                    <a:pt x="412" y="617"/>
                  </a:lnTo>
                  <a:lnTo>
                    <a:pt x="424" y="632"/>
                  </a:lnTo>
                  <a:lnTo>
                    <a:pt x="435" y="641"/>
                  </a:lnTo>
                  <a:lnTo>
                    <a:pt x="452" y="646"/>
                  </a:lnTo>
                  <a:lnTo>
                    <a:pt x="464" y="655"/>
                  </a:lnTo>
                  <a:lnTo>
                    <a:pt x="473" y="657"/>
                  </a:lnTo>
                  <a:lnTo>
                    <a:pt x="492" y="636"/>
                  </a:lnTo>
                  <a:lnTo>
                    <a:pt x="504" y="632"/>
                  </a:lnTo>
                  <a:lnTo>
                    <a:pt x="514" y="625"/>
                  </a:lnTo>
                  <a:lnTo>
                    <a:pt x="526" y="615"/>
                  </a:lnTo>
                  <a:lnTo>
                    <a:pt x="545" y="613"/>
                  </a:lnTo>
                  <a:lnTo>
                    <a:pt x="543" y="590"/>
                  </a:lnTo>
                  <a:lnTo>
                    <a:pt x="540" y="583"/>
                  </a:lnTo>
                  <a:lnTo>
                    <a:pt x="531" y="571"/>
                  </a:lnTo>
                  <a:lnTo>
                    <a:pt x="526" y="573"/>
                  </a:lnTo>
                  <a:lnTo>
                    <a:pt x="519" y="571"/>
                  </a:lnTo>
                  <a:lnTo>
                    <a:pt x="514" y="562"/>
                  </a:lnTo>
                  <a:lnTo>
                    <a:pt x="512" y="538"/>
                  </a:lnTo>
                  <a:lnTo>
                    <a:pt x="524" y="524"/>
                  </a:lnTo>
                  <a:lnTo>
                    <a:pt x="516" y="511"/>
                  </a:lnTo>
                  <a:lnTo>
                    <a:pt x="516" y="504"/>
                  </a:lnTo>
                  <a:lnTo>
                    <a:pt x="533" y="485"/>
                  </a:lnTo>
                  <a:lnTo>
                    <a:pt x="533" y="478"/>
                  </a:lnTo>
                  <a:lnTo>
                    <a:pt x="529" y="454"/>
                  </a:lnTo>
                  <a:lnTo>
                    <a:pt x="541" y="443"/>
                  </a:lnTo>
                  <a:lnTo>
                    <a:pt x="531" y="429"/>
                  </a:lnTo>
                  <a:lnTo>
                    <a:pt x="531" y="420"/>
                  </a:lnTo>
                  <a:lnTo>
                    <a:pt x="529" y="403"/>
                  </a:lnTo>
                  <a:lnTo>
                    <a:pt x="526" y="397"/>
                  </a:lnTo>
                  <a:lnTo>
                    <a:pt x="516" y="397"/>
                  </a:lnTo>
                  <a:lnTo>
                    <a:pt x="505" y="401"/>
                  </a:lnTo>
                  <a:lnTo>
                    <a:pt x="502" y="404"/>
                  </a:lnTo>
                  <a:lnTo>
                    <a:pt x="495" y="410"/>
                  </a:lnTo>
                  <a:lnTo>
                    <a:pt x="486" y="415"/>
                  </a:lnTo>
                  <a:lnTo>
                    <a:pt x="483" y="404"/>
                  </a:lnTo>
                  <a:lnTo>
                    <a:pt x="490" y="396"/>
                  </a:lnTo>
                  <a:lnTo>
                    <a:pt x="493" y="389"/>
                  </a:lnTo>
                  <a:lnTo>
                    <a:pt x="493" y="382"/>
                  </a:lnTo>
                  <a:lnTo>
                    <a:pt x="510" y="362"/>
                  </a:lnTo>
                  <a:lnTo>
                    <a:pt x="519" y="359"/>
                  </a:lnTo>
                  <a:lnTo>
                    <a:pt x="521" y="347"/>
                  </a:lnTo>
                  <a:lnTo>
                    <a:pt x="529" y="334"/>
                  </a:lnTo>
                  <a:lnTo>
                    <a:pt x="557" y="313"/>
                  </a:lnTo>
                  <a:lnTo>
                    <a:pt x="564" y="313"/>
                  </a:lnTo>
                  <a:lnTo>
                    <a:pt x="567" y="305"/>
                  </a:lnTo>
                  <a:lnTo>
                    <a:pt x="577" y="296"/>
                  </a:lnTo>
                  <a:lnTo>
                    <a:pt x="584" y="296"/>
                  </a:lnTo>
                  <a:lnTo>
                    <a:pt x="588" y="291"/>
                  </a:lnTo>
                  <a:lnTo>
                    <a:pt x="591" y="287"/>
                  </a:lnTo>
                  <a:lnTo>
                    <a:pt x="598" y="275"/>
                  </a:lnTo>
                  <a:lnTo>
                    <a:pt x="605" y="257"/>
                  </a:lnTo>
                  <a:lnTo>
                    <a:pt x="607" y="245"/>
                  </a:lnTo>
                  <a:lnTo>
                    <a:pt x="607" y="236"/>
                  </a:lnTo>
                  <a:lnTo>
                    <a:pt x="615" y="224"/>
                  </a:lnTo>
                  <a:lnTo>
                    <a:pt x="629" y="215"/>
                  </a:lnTo>
                  <a:lnTo>
                    <a:pt x="638" y="208"/>
                  </a:lnTo>
                  <a:lnTo>
                    <a:pt x="638" y="205"/>
                  </a:lnTo>
                  <a:lnTo>
                    <a:pt x="624" y="194"/>
                  </a:lnTo>
                  <a:lnTo>
                    <a:pt x="619" y="191"/>
                  </a:lnTo>
                  <a:lnTo>
                    <a:pt x="600" y="189"/>
                  </a:lnTo>
                  <a:lnTo>
                    <a:pt x="579" y="185"/>
                  </a:lnTo>
                  <a:lnTo>
                    <a:pt x="572" y="185"/>
                  </a:lnTo>
                  <a:lnTo>
                    <a:pt x="564" y="182"/>
                  </a:lnTo>
                  <a:lnTo>
                    <a:pt x="557" y="173"/>
                  </a:lnTo>
                  <a:lnTo>
                    <a:pt x="550" y="159"/>
                  </a:lnTo>
                  <a:lnTo>
                    <a:pt x="545" y="152"/>
                  </a:lnTo>
                  <a:lnTo>
                    <a:pt x="536" y="149"/>
                  </a:lnTo>
                  <a:lnTo>
                    <a:pt x="526" y="145"/>
                  </a:lnTo>
                  <a:lnTo>
                    <a:pt x="522" y="143"/>
                  </a:lnTo>
                  <a:lnTo>
                    <a:pt x="510" y="131"/>
                  </a:lnTo>
                  <a:lnTo>
                    <a:pt x="493" y="117"/>
                  </a:lnTo>
                  <a:lnTo>
                    <a:pt x="485" y="105"/>
                  </a:lnTo>
                  <a:lnTo>
                    <a:pt x="474" y="101"/>
                  </a:lnTo>
                  <a:lnTo>
                    <a:pt x="467" y="96"/>
                  </a:lnTo>
                  <a:lnTo>
                    <a:pt x="462" y="84"/>
                  </a:lnTo>
                  <a:lnTo>
                    <a:pt x="450" y="66"/>
                  </a:lnTo>
                  <a:lnTo>
                    <a:pt x="447" y="56"/>
                  </a:lnTo>
                  <a:lnTo>
                    <a:pt x="435" y="43"/>
                  </a:lnTo>
                  <a:lnTo>
                    <a:pt x="430" y="33"/>
                  </a:lnTo>
                  <a:lnTo>
                    <a:pt x="424" y="26"/>
                  </a:lnTo>
                  <a:lnTo>
                    <a:pt x="414" y="17"/>
                  </a:lnTo>
                  <a:lnTo>
                    <a:pt x="402" y="5"/>
                  </a:lnTo>
                  <a:lnTo>
                    <a:pt x="394" y="0"/>
                  </a:lnTo>
                  <a:lnTo>
                    <a:pt x="369" y="1"/>
                  </a:lnTo>
                  <a:lnTo>
                    <a:pt x="361" y="1"/>
                  </a:lnTo>
                  <a:lnTo>
                    <a:pt x="349" y="10"/>
                  </a:lnTo>
                  <a:lnTo>
                    <a:pt x="356" y="19"/>
                  </a:lnTo>
                  <a:lnTo>
                    <a:pt x="347" y="29"/>
                  </a:lnTo>
                  <a:lnTo>
                    <a:pt x="323" y="61"/>
                  </a:lnTo>
                  <a:lnTo>
                    <a:pt x="311" y="68"/>
                  </a:lnTo>
                  <a:lnTo>
                    <a:pt x="278" y="71"/>
                  </a:lnTo>
                  <a:lnTo>
                    <a:pt x="265" y="77"/>
                  </a:lnTo>
                  <a:lnTo>
                    <a:pt x="258" y="85"/>
                  </a:lnTo>
                  <a:lnTo>
                    <a:pt x="254" y="92"/>
                  </a:lnTo>
                  <a:lnTo>
                    <a:pt x="241" y="89"/>
                  </a:lnTo>
                  <a:lnTo>
                    <a:pt x="222" y="92"/>
                  </a:lnTo>
                  <a:lnTo>
                    <a:pt x="208" y="91"/>
                  </a:lnTo>
                  <a:lnTo>
                    <a:pt x="198" y="82"/>
                  </a:lnTo>
                  <a:lnTo>
                    <a:pt x="191" y="71"/>
                  </a:lnTo>
                  <a:lnTo>
                    <a:pt x="182" y="68"/>
                  </a:lnTo>
                  <a:lnTo>
                    <a:pt x="189" y="61"/>
                  </a:lnTo>
                  <a:lnTo>
                    <a:pt x="179" y="52"/>
                  </a:lnTo>
                  <a:lnTo>
                    <a:pt x="172" y="50"/>
                  </a:lnTo>
                  <a:lnTo>
                    <a:pt x="165" y="49"/>
                  </a:lnTo>
                  <a:lnTo>
                    <a:pt x="165" y="52"/>
                  </a:lnTo>
                  <a:lnTo>
                    <a:pt x="170" y="59"/>
                  </a:lnTo>
                  <a:lnTo>
                    <a:pt x="167" y="63"/>
                  </a:lnTo>
                  <a:lnTo>
                    <a:pt x="170" y="73"/>
                  </a:lnTo>
                  <a:lnTo>
                    <a:pt x="172" y="85"/>
                  </a:lnTo>
                  <a:lnTo>
                    <a:pt x="172" y="94"/>
                  </a:lnTo>
                  <a:lnTo>
                    <a:pt x="170" y="96"/>
                  </a:lnTo>
                  <a:lnTo>
                    <a:pt x="165" y="99"/>
                  </a:lnTo>
                  <a:lnTo>
                    <a:pt x="163" y="108"/>
                  </a:lnTo>
                  <a:lnTo>
                    <a:pt x="163" y="117"/>
                  </a:lnTo>
                  <a:lnTo>
                    <a:pt x="161" y="122"/>
                  </a:lnTo>
                  <a:lnTo>
                    <a:pt x="151" y="121"/>
                  </a:lnTo>
                  <a:lnTo>
                    <a:pt x="141" y="115"/>
                  </a:lnTo>
                  <a:lnTo>
                    <a:pt x="134" y="121"/>
                  </a:lnTo>
                  <a:lnTo>
                    <a:pt x="124" y="114"/>
                  </a:lnTo>
                  <a:lnTo>
                    <a:pt x="117" y="112"/>
                  </a:lnTo>
                  <a:lnTo>
                    <a:pt x="110" y="117"/>
                  </a:lnTo>
                  <a:lnTo>
                    <a:pt x="103" y="117"/>
                  </a:lnTo>
                  <a:lnTo>
                    <a:pt x="103" y="112"/>
                  </a:lnTo>
                  <a:lnTo>
                    <a:pt x="77" y="85"/>
                  </a:lnTo>
                  <a:lnTo>
                    <a:pt x="70" y="84"/>
                  </a:lnTo>
                  <a:lnTo>
                    <a:pt x="67" y="89"/>
                  </a:lnTo>
                  <a:lnTo>
                    <a:pt x="55" y="94"/>
                  </a:lnTo>
                  <a:lnTo>
                    <a:pt x="48" y="96"/>
                  </a:lnTo>
                  <a:lnTo>
                    <a:pt x="41" y="87"/>
                  </a:lnTo>
                  <a:lnTo>
                    <a:pt x="22" y="87"/>
                  </a:lnTo>
                  <a:lnTo>
                    <a:pt x="10" y="94"/>
                  </a:lnTo>
                  <a:close/>
                </a:path>
              </a:pathLst>
            </a:custGeom>
            <a:solidFill>
              <a:srgbClr val="B6C8DD"/>
            </a:solidFill>
            <a:ln w="9525">
              <a:noFill/>
              <a:round/>
              <a:headEnd/>
              <a:tailEnd/>
            </a:ln>
          </p:spPr>
          <p:txBody>
            <a:bodyPr/>
            <a:lstStyle/>
            <a:p>
              <a:endParaRPr lang="pt-PT"/>
            </a:p>
          </p:txBody>
        </p:sp>
        <p:sp>
          <p:nvSpPr>
            <p:cNvPr id="25727" name="Freeform 96"/>
            <p:cNvSpPr>
              <a:spLocks/>
            </p:cNvSpPr>
            <p:nvPr/>
          </p:nvSpPr>
          <p:spPr bwMode="auto">
            <a:xfrm>
              <a:off x="993" y="2521"/>
              <a:ext cx="638" cy="664"/>
            </a:xfrm>
            <a:custGeom>
              <a:avLst/>
              <a:gdLst>
                <a:gd name="T0" fmla="*/ 8 w 638"/>
                <a:gd name="T1" fmla="*/ 128 h 664"/>
                <a:gd name="T2" fmla="*/ 10 w 638"/>
                <a:gd name="T3" fmla="*/ 154 h 664"/>
                <a:gd name="T4" fmla="*/ 62 w 638"/>
                <a:gd name="T5" fmla="*/ 196 h 664"/>
                <a:gd name="T6" fmla="*/ 101 w 638"/>
                <a:gd name="T7" fmla="*/ 222 h 664"/>
                <a:gd name="T8" fmla="*/ 98 w 638"/>
                <a:gd name="T9" fmla="*/ 257 h 664"/>
                <a:gd name="T10" fmla="*/ 120 w 638"/>
                <a:gd name="T11" fmla="*/ 310 h 664"/>
                <a:gd name="T12" fmla="*/ 132 w 638"/>
                <a:gd name="T13" fmla="*/ 382 h 664"/>
                <a:gd name="T14" fmla="*/ 110 w 638"/>
                <a:gd name="T15" fmla="*/ 382 h 664"/>
                <a:gd name="T16" fmla="*/ 96 w 638"/>
                <a:gd name="T17" fmla="*/ 418 h 664"/>
                <a:gd name="T18" fmla="*/ 81 w 638"/>
                <a:gd name="T19" fmla="*/ 454 h 664"/>
                <a:gd name="T20" fmla="*/ 46 w 638"/>
                <a:gd name="T21" fmla="*/ 518 h 664"/>
                <a:gd name="T22" fmla="*/ 48 w 638"/>
                <a:gd name="T23" fmla="*/ 550 h 664"/>
                <a:gd name="T24" fmla="*/ 134 w 638"/>
                <a:gd name="T25" fmla="*/ 610 h 664"/>
                <a:gd name="T26" fmla="*/ 206 w 638"/>
                <a:gd name="T27" fmla="*/ 646 h 664"/>
                <a:gd name="T28" fmla="*/ 270 w 638"/>
                <a:gd name="T29" fmla="*/ 664 h 664"/>
                <a:gd name="T30" fmla="*/ 294 w 638"/>
                <a:gd name="T31" fmla="*/ 613 h 664"/>
                <a:gd name="T32" fmla="*/ 352 w 638"/>
                <a:gd name="T33" fmla="*/ 590 h 664"/>
                <a:gd name="T34" fmla="*/ 394 w 638"/>
                <a:gd name="T35" fmla="*/ 615 h 664"/>
                <a:gd name="T36" fmla="*/ 452 w 638"/>
                <a:gd name="T37" fmla="*/ 646 h 664"/>
                <a:gd name="T38" fmla="*/ 504 w 638"/>
                <a:gd name="T39" fmla="*/ 632 h 664"/>
                <a:gd name="T40" fmla="*/ 543 w 638"/>
                <a:gd name="T41" fmla="*/ 590 h 664"/>
                <a:gd name="T42" fmla="*/ 519 w 638"/>
                <a:gd name="T43" fmla="*/ 571 h 664"/>
                <a:gd name="T44" fmla="*/ 516 w 638"/>
                <a:gd name="T45" fmla="*/ 511 h 664"/>
                <a:gd name="T46" fmla="*/ 529 w 638"/>
                <a:gd name="T47" fmla="*/ 454 h 664"/>
                <a:gd name="T48" fmla="*/ 529 w 638"/>
                <a:gd name="T49" fmla="*/ 403 h 664"/>
                <a:gd name="T50" fmla="*/ 502 w 638"/>
                <a:gd name="T51" fmla="*/ 404 h 664"/>
                <a:gd name="T52" fmla="*/ 490 w 638"/>
                <a:gd name="T53" fmla="*/ 396 h 664"/>
                <a:gd name="T54" fmla="*/ 519 w 638"/>
                <a:gd name="T55" fmla="*/ 359 h 664"/>
                <a:gd name="T56" fmla="*/ 564 w 638"/>
                <a:gd name="T57" fmla="*/ 313 h 664"/>
                <a:gd name="T58" fmla="*/ 588 w 638"/>
                <a:gd name="T59" fmla="*/ 291 h 664"/>
                <a:gd name="T60" fmla="*/ 607 w 638"/>
                <a:gd name="T61" fmla="*/ 245 h 664"/>
                <a:gd name="T62" fmla="*/ 638 w 638"/>
                <a:gd name="T63" fmla="*/ 208 h 664"/>
                <a:gd name="T64" fmla="*/ 600 w 638"/>
                <a:gd name="T65" fmla="*/ 189 h 664"/>
                <a:gd name="T66" fmla="*/ 557 w 638"/>
                <a:gd name="T67" fmla="*/ 173 h 664"/>
                <a:gd name="T68" fmla="*/ 526 w 638"/>
                <a:gd name="T69" fmla="*/ 145 h 664"/>
                <a:gd name="T70" fmla="*/ 485 w 638"/>
                <a:gd name="T71" fmla="*/ 105 h 664"/>
                <a:gd name="T72" fmla="*/ 450 w 638"/>
                <a:gd name="T73" fmla="*/ 66 h 664"/>
                <a:gd name="T74" fmla="*/ 424 w 638"/>
                <a:gd name="T75" fmla="*/ 26 h 664"/>
                <a:gd name="T76" fmla="*/ 369 w 638"/>
                <a:gd name="T77" fmla="*/ 1 h 664"/>
                <a:gd name="T78" fmla="*/ 347 w 638"/>
                <a:gd name="T79" fmla="*/ 29 h 664"/>
                <a:gd name="T80" fmla="*/ 265 w 638"/>
                <a:gd name="T81" fmla="*/ 77 h 664"/>
                <a:gd name="T82" fmla="*/ 222 w 638"/>
                <a:gd name="T83" fmla="*/ 92 h 664"/>
                <a:gd name="T84" fmla="*/ 182 w 638"/>
                <a:gd name="T85" fmla="*/ 68 h 664"/>
                <a:gd name="T86" fmla="*/ 165 w 638"/>
                <a:gd name="T87" fmla="*/ 49 h 664"/>
                <a:gd name="T88" fmla="*/ 170 w 638"/>
                <a:gd name="T89" fmla="*/ 73 h 664"/>
                <a:gd name="T90" fmla="*/ 165 w 638"/>
                <a:gd name="T91" fmla="*/ 99 h 664"/>
                <a:gd name="T92" fmla="*/ 151 w 638"/>
                <a:gd name="T93" fmla="*/ 121 h 664"/>
                <a:gd name="T94" fmla="*/ 117 w 638"/>
                <a:gd name="T95" fmla="*/ 112 h 664"/>
                <a:gd name="T96" fmla="*/ 77 w 638"/>
                <a:gd name="T97" fmla="*/ 85 h 664"/>
                <a:gd name="T98" fmla="*/ 48 w 638"/>
                <a:gd name="T99" fmla="*/ 96 h 664"/>
                <a:gd name="T100" fmla="*/ 10 w 638"/>
                <a:gd name="T101" fmla="*/ 94 h 6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8"/>
                <a:gd name="T154" fmla="*/ 0 h 664"/>
                <a:gd name="T155" fmla="*/ 638 w 638"/>
                <a:gd name="T156" fmla="*/ 664 h 6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8" h="664">
                  <a:moveTo>
                    <a:pt x="10" y="94"/>
                  </a:moveTo>
                  <a:lnTo>
                    <a:pt x="15" y="110"/>
                  </a:lnTo>
                  <a:lnTo>
                    <a:pt x="10" y="122"/>
                  </a:lnTo>
                  <a:lnTo>
                    <a:pt x="8" y="128"/>
                  </a:lnTo>
                  <a:lnTo>
                    <a:pt x="0" y="124"/>
                  </a:lnTo>
                  <a:lnTo>
                    <a:pt x="3" y="133"/>
                  </a:lnTo>
                  <a:lnTo>
                    <a:pt x="3" y="142"/>
                  </a:lnTo>
                  <a:lnTo>
                    <a:pt x="10" y="154"/>
                  </a:lnTo>
                  <a:lnTo>
                    <a:pt x="24" y="150"/>
                  </a:lnTo>
                  <a:lnTo>
                    <a:pt x="43" y="171"/>
                  </a:lnTo>
                  <a:lnTo>
                    <a:pt x="50" y="185"/>
                  </a:lnTo>
                  <a:lnTo>
                    <a:pt x="62" y="196"/>
                  </a:lnTo>
                  <a:lnTo>
                    <a:pt x="76" y="196"/>
                  </a:lnTo>
                  <a:lnTo>
                    <a:pt x="81" y="208"/>
                  </a:lnTo>
                  <a:lnTo>
                    <a:pt x="94" y="220"/>
                  </a:lnTo>
                  <a:lnTo>
                    <a:pt x="101" y="222"/>
                  </a:lnTo>
                  <a:lnTo>
                    <a:pt x="103" y="227"/>
                  </a:lnTo>
                  <a:lnTo>
                    <a:pt x="100" y="238"/>
                  </a:lnTo>
                  <a:lnTo>
                    <a:pt x="100" y="247"/>
                  </a:lnTo>
                  <a:lnTo>
                    <a:pt x="98" y="257"/>
                  </a:lnTo>
                  <a:lnTo>
                    <a:pt x="94" y="275"/>
                  </a:lnTo>
                  <a:lnTo>
                    <a:pt x="106" y="291"/>
                  </a:lnTo>
                  <a:lnTo>
                    <a:pt x="120" y="301"/>
                  </a:lnTo>
                  <a:lnTo>
                    <a:pt x="120" y="310"/>
                  </a:lnTo>
                  <a:lnTo>
                    <a:pt x="119" y="338"/>
                  </a:lnTo>
                  <a:lnTo>
                    <a:pt x="115" y="361"/>
                  </a:lnTo>
                  <a:lnTo>
                    <a:pt x="119" y="371"/>
                  </a:lnTo>
                  <a:lnTo>
                    <a:pt x="132" y="382"/>
                  </a:lnTo>
                  <a:lnTo>
                    <a:pt x="132" y="401"/>
                  </a:lnTo>
                  <a:lnTo>
                    <a:pt x="132" y="415"/>
                  </a:lnTo>
                  <a:lnTo>
                    <a:pt x="117" y="394"/>
                  </a:lnTo>
                  <a:lnTo>
                    <a:pt x="110" y="382"/>
                  </a:lnTo>
                  <a:lnTo>
                    <a:pt x="105" y="385"/>
                  </a:lnTo>
                  <a:lnTo>
                    <a:pt x="108" y="394"/>
                  </a:lnTo>
                  <a:lnTo>
                    <a:pt x="103" y="406"/>
                  </a:lnTo>
                  <a:lnTo>
                    <a:pt x="96" y="418"/>
                  </a:lnTo>
                  <a:lnTo>
                    <a:pt x="91" y="426"/>
                  </a:lnTo>
                  <a:lnTo>
                    <a:pt x="98" y="434"/>
                  </a:lnTo>
                  <a:lnTo>
                    <a:pt x="93" y="443"/>
                  </a:lnTo>
                  <a:lnTo>
                    <a:pt x="81" y="454"/>
                  </a:lnTo>
                  <a:lnTo>
                    <a:pt x="79" y="464"/>
                  </a:lnTo>
                  <a:lnTo>
                    <a:pt x="74" y="476"/>
                  </a:lnTo>
                  <a:lnTo>
                    <a:pt x="57" y="497"/>
                  </a:lnTo>
                  <a:lnTo>
                    <a:pt x="46" y="518"/>
                  </a:lnTo>
                  <a:lnTo>
                    <a:pt x="46" y="522"/>
                  </a:lnTo>
                  <a:lnTo>
                    <a:pt x="51" y="529"/>
                  </a:lnTo>
                  <a:lnTo>
                    <a:pt x="46" y="538"/>
                  </a:lnTo>
                  <a:lnTo>
                    <a:pt x="48" y="550"/>
                  </a:lnTo>
                  <a:lnTo>
                    <a:pt x="58" y="566"/>
                  </a:lnTo>
                  <a:lnTo>
                    <a:pt x="98" y="589"/>
                  </a:lnTo>
                  <a:lnTo>
                    <a:pt x="125" y="613"/>
                  </a:lnTo>
                  <a:lnTo>
                    <a:pt x="134" y="610"/>
                  </a:lnTo>
                  <a:lnTo>
                    <a:pt x="148" y="604"/>
                  </a:lnTo>
                  <a:lnTo>
                    <a:pt x="196" y="625"/>
                  </a:lnTo>
                  <a:lnTo>
                    <a:pt x="203" y="632"/>
                  </a:lnTo>
                  <a:lnTo>
                    <a:pt x="206" y="646"/>
                  </a:lnTo>
                  <a:lnTo>
                    <a:pt x="215" y="652"/>
                  </a:lnTo>
                  <a:lnTo>
                    <a:pt x="227" y="653"/>
                  </a:lnTo>
                  <a:lnTo>
                    <a:pt x="242" y="662"/>
                  </a:lnTo>
                  <a:lnTo>
                    <a:pt x="270" y="664"/>
                  </a:lnTo>
                  <a:lnTo>
                    <a:pt x="278" y="653"/>
                  </a:lnTo>
                  <a:lnTo>
                    <a:pt x="282" y="639"/>
                  </a:lnTo>
                  <a:lnTo>
                    <a:pt x="282" y="625"/>
                  </a:lnTo>
                  <a:lnTo>
                    <a:pt x="294" y="613"/>
                  </a:lnTo>
                  <a:lnTo>
                    <a:pt x="318" y="599"/>
                  </a:lnTo>
                  <a:lnTo>
                    <a:pt x="328" y="597"/>
                  </a:lnTo>
                  <a:lnTo>
                    <a:pt x="340" y="590"/>
                  </a:lnTo>
                  <a:lnTo>
                    <a:pt x="352" y="590"/>
                  </a:lnTo>
                  <a:lnTo>
                    <a:pt x="364" y="599"/>
                  </a:lnTo>
                  <a:lnTo>
                    <a:pt x="373" y="611"/>
                  </a:lnTo>
                  <a:lnTo>
                    <a:pt x="385" y="611"/>
                  </a:lnTo>
                  <a:lnTo>
                    <a:pt x="394" y="615"/>
                  </a:lnTo>
                  <a:lnTo>
                    <a:pt x="412" y="617"/>
                  </a:lnTo>
                  <a:lnTo>
                    <a:pt x="424" y="632"/>
                  </a:lnTo>
                  <a:lnTo>
                    <a:pt x="435" y="641"/>
                  </a:lnTo>
                  <a:lnTo>
                    <a:pt x="452" y="646"/>
                  </a:lnTo>
                  <a:lnTo>
                    <a:pt x="464" y="655"/>
                  </a:lnTo>
                  <a:lnTo>
                    <a:pt x="473" y="657"/>
                  </a:lnTo>
                  <a:lnTo>
                    <a:pt x="492" y="636"/>
                  </a:lnTo>
                  <a:lnTo>
                    <a:pt x="504" y="632"/>
                  </a:lnTo>
                  <a:lnTo>
                    <a:pt x="514" y="625"/>
                  </a:lnTo>
                  <a:lnTo>
                    <a:pt x="526" y="615"/>
                  </a:lnTo>
                  <a:lnTo>
                    <a:pt x="545" y="613"/>
                  </a:lnTo>
                  <a:lnTo>
                    <a:pt x="543" y="590"/>
                  </a:lnTo>
                  <a:lnTo>
                    <a:pt x="540" y="583"/>
                  </a:lnTo>
                  <a:lnTo>
                    <a:pt x="531" y="571"/>
                  </a:lnTo>
                  <a:lnTo>
                    <a:pt x="526" y="573"/>
                  </a:lnTo>
                  <a:lnTo>
                    <a:pt x="519" y="571"/>
                  </a:lnTo>
                  <a:lnTo>
                    <a:pt x="514" y="562"/>
                  </a:lnTo>
                  <a:lnTo>
                    <a:pt x="512" y="538"/>
                  </a:lnTo>
                  <a:lnTo>
                    <a:pt x="524" y="524"/>
                  </a:lnTo>
                  <a:lnTo>
                    <a:pt x="516" y="511"/>
                  </a:lnTo>
                  <a:lnTo>
                    <a:pt x="516" y="504"/>
                  </a:lnTo>
                  <a:lnTo>
                    <a:pt x="533" y="485"/>
                  </a:lnTo>
                  <a:lnTo>
                    <a:pt x="533" y="478"/>
                  </a:lnTo>
                  <a:lnTo>
                    <a:pt x="529" y="454"/>
                  </a:lnTo>
                  <a:lnTo>
                    <a:pt x="541" y="443"/>
                  </a:lnTo>
                  <a:lnTo>
                    <a:pt x="531" y="429"/>
                  </a:lnTo>
                  <a:lnTo>
                    <a:pt x="531" y="420"/>
                  </a:lnTo>
                  <a:lnTo>
                    <a:pt x="529" y="403"/>
                  </a:lnTo>
                  <a:lnTo>
                    <a:pt x="526" y="397"/>
                  </a:lnTo>
                  <a:lnTo>
                    <a:pt x="516" y="397"/>
                  </a:lnTo>
                  <a:lnTo>
                    <a:pt x="505" y="401"/>
                  </a:lnTo>
                  <a:lnTo>
                    <a:pt x="502" y="404"/>
                  </a:lnTo>
                  <a:lnTo>
                    <a:pt x="495" y="410"/>
                  </a:lnTo>
                  <a:lnTo>
                    <a:pt x="486" y="415"/>
                  </a:lnTo>
                  <a:lnTo>
                    <a:pt x="483" y="404"/>
                  </a:lnTo>
                  <a:lnTo>
                    <a:pt x="490" y="396"/>
                  </a:lnTo>
                  <a:lnTo>
                    <a:pt x="493" y="389"/>
                  </a:lnTo>
                  <a:lnTo>
                    <a:pt x="493" y="382"/>
                  </a:lnTo>
                  <a:lnTo>
                    <a:pt x="510" y="362"/>
                  </a:lnTo>
                  <a:lnTo>
                    <a:pt x="519" y="359"/>
                  </a:lnTo>
                  <a:lnTo>
                    <a:pt x="521" y="347"/>
                  </a:lnTo>
                  <a:lnTo>
                    <a:pt x="529" y="334"/>
                  </a:lnTo>
                  <a:lnTo>
                    <a:pt x="557" y="313"/>
                  </a:lnTo>
                  <a:lnTo>
                    <a:pt x="564" y="313"/>
                  </a:lnTo>
                  <a:lnTo>
                    <a:pt x="567" y="305"/>
                  </a:lnTo>
                  <a:lnTo>
                    <a:pt x="577" y="296"/>
                  </a:lnTo>
                  <a:lnTo>
                    <a:pt x="584" y="296"/>
                  </a:lnTo>
                  <a:lnTo>
                    <a:pt x="588" y="291"/>
                  </a:lnTo>
                  <a:lnTo>
                    <a:pt x="591" y="287"/>
                  </a:lnTo>
                  <a:lnTo>
                    <a:pt x="598" y="275"/>
                  </a:lnTo>
                  <a:lnTo>
                    <a:pt x="605" y="257"/>
                  </a:lnTo>
                  <a:lnTo>
                    <a:pt x="607" y="245"/>
                  </a:lnTo>
                  <a:lnTo>
                    <a:pt x="607" y="236"/>
                  </a:lnTo>
                  <a:lnTo>
                    <a:pt x="615" y="224"/>
                  </a:lnTo>
                  <a:lnTo>
                    <a:pt x="629" y="215"/>
                  </a:lnTo>
                  <a:lnTo>
                    <a:pt x="638" y="208"/>
                  </a:lnTo>
                  <a:lnTo>
                    <a:pt x="638" y="205"/>
                  </a:lnTo>
                  <a:lnTo>
                    <a:pt x="624" y="194"/>
                  </a:lnTo>
                  <a:lnTo>
                    <a:pt x="619" y="191"/>
                  </a:lnTo>
                  <a:lnTo>
                    <a:pt x="600" y="189"/>
                  </a:lnTo>
                  <a:lnTo>
                    <a:pt x="579" y="185"/>
                  </a:lnTo>
                  <a:lnTo>
                    <a:pt x="572" y="185"/>
                  </a:lnTo>
                  <a:lnTo>
                    <a:pt x="564" y="182"/>
                  </a:lnTo>
                  <a:lnTo>
                    <a:pt x="557" y="173"/>
                  </a:lnTo>
                  <a:lnTo>
                    <a:pt x="550" y="159"/>
                  </a:lnTo>
                  <a:lnTo>
                    <a:pt x="545" y="152"/>
                  </a:lnTo>
                  <a:lnTo>
                    <a:pt x="536" y="149"/>
                  </a:lnTo>
                  <a:lnTo>
                    <a:pt x="526" y="145"/>
                  </a:lnTo>
                  <a:lnTo>
                    <a:pt x="522" y="143"/>
                  </a:lnTo>
                  <a:lnTo>
                    <a:pt x="510" y="131"/>
                  </a:lnTo>
                  <a:lnTo>
                    <a:pt x="493" y="117"/>
                  </a:lnTo>
                  <a:lnTo>
                    <a:pt x="485" y="105"/>
                  </a:lnTo>
                  <a:lnTo>
                    <a:pt x="474" y="101"/>
                  </a:lnTo>
                  <a:lnTo>
                    <a:pt x="467" y="96"/>
                  </a:lnTo>
                  <a:lnTo>
                    <a:pt x="462" y="84"/>
                  </a:lnTo>
                  <a:lnTo>
                    <a:pt x="450" y="66"/>
                  </a:lnTo>
                  <a:lnTo>
                    <a:pt x="447" y="56"/>
                  </a:lnTo>
                  <a:lnTo>
                    <a:pt x="435" y="43"/>
                  </a:lnTo>
                  <a:lnTo>
                    <a:pt x="430" y="33"/>
                  </a:lnTo>
                  <a:lnTo>
                    <a:pt x="424" y="26"/>
                  </a:lnTo>
                  <a:lnTo>
                    <a:pt x="414" y="17"/>
                  </a:lnTo>
                  <a:lnTo>
                    <a:pt x="402" y="5"/>
                  </a:lnTo>
                  <a:lnTo>
                    <a:pt x="394" y="0"/>
                  </a:lnTo>
                  <a:lnTo>
                    <a:pt x="369" y="1"/>
                  </a:lnTo>
                  <a:lnTo>
                    <a:pt x="361" y="1"/>
                  </a:lnTo>
                  <a:lnTo>
                    <a:pt x="349" y="10"/>
                  </a:lnTo>
                  <a:lnTo>
                    <a:pt x="356" y="19"/>
                  </a:lnTo>
                  <a:lnTo>
                    <a:pt x="347" y="29"/>
                  </a:lnTo>
                  <a:lnTo>
                    <a:pt x="323" y="61"/>
                  </a:lnTo>
                  <a:lnTo>
                    <a:pt x="311" y="68"/>
                  </a:lnTo>
                  <a:lnTo>
                    <a:pt x="278" y="71"/>
                  </a:lnTo>
                  <a:lnTo>
                    <a:pt x="265" y="77"/>
                  </a:lnTo>
                  <a:lnTo>
                    <a:pt x="258" y="85"/>
                  </a:lnTo>
                  <a:lnTo>
                    <a:pt x="254" y="92"/>
                  </a:lnTo>
                  <a:lnTo>
                    <a:pt x="241" y="89"/>
                  </a:lnTo>
                  <a:lnTo>
                    <a:pt x="222" y="92"/>
                  </a:lnTo>
                  <a:lnTo>
                    <a:pt x="208" y="91"/>
                  </a:lnTo>
                  <a:lnTo>
                    <a:pt x="198" y="82"/>
                  </a:lnTo>
                  <a:lnTo>
                    <a:pt x="191" y="71"/>
                  </a:lnTo>
                  <a:lnTo>
                    <a:pt x="182" y="68"/>
                  </a:lnTo>
                  <a:lnTo>
                    <a:pt x="189" y="61"/>
                  </a:lnTo>
                  <a:lnTo>
                    <a:pt x="179" y="52"/>
                  </a:lnTo>
                  <a:lnTo>
                    <a:pt x="172" y="50"/>
                  </a:lnTo>
                  <a:lnTo>
                    <a:pt x="165" y="49"/>
                  </a:lnTo>
                  <a:lnTo>
                    <a:pt x="165" y="52"/>
                  </a:lnTo>
                  <a:lnTo>
                    <a:pt x="170" y="59"/>
                  </a:lnTo>
                  <a:lnTo>
                    <a:pt x="167" y="63"/>
                  </a:lnTo>
                  <a:lnTo>
                    <a:pt x="170" y="73"/>
                  </a:lnTo>
                  <a:lnTo>
                    <a:pt x="172" y="85"/>
                  </a:lnTo>
                  <a:lnTo>
                    <a:pt x="172" y="94"/>
                  </a:lnTo>
                  <a:lnTo>
                    <a:pt x="170" y="96"/>
                  </a:lnTo>
                  <a:lnTo>
                    <a:pt x="165" y="99"/>
                  </a:lnTo>
                  <a:lnTo>
                    <a:pt x="163" y="108"/>
                  </a:lnTo>
                  <a:lnTo>
                    <a:pt x="163" y="117"/>
                  </a:lnTo>
                  <a:lnTo>
                    <a:pt x="161" y="122"/>
                  </a:lnTo>
                  <a:lnTo>
                    <a:pt x="151" y="121"/>
                  </a:lnTo>
                  <a:lnTo>
                    <a:pt x="141" y="115"/>
                  </a:lnTo>
                  <a:lnTo>
                    <a:pt x="134" y="121"/>
                  </a:lnTo>
                  <a:lnTo>
                    <a:pt x="124" y="114"/>
                  </a:lnTo>
                  <a:lnTo>
                    <a:pt x="117" y="112"/>
                  </a:lnTo>
                  <a:lnTo>
                    <a:pt x="110" y="117"/>
                  </a:lnTo>
                  <a:lnTo>
                    <a:pt x="103" y="117"/>
                  </a:lnTo>
                  <a:lnTo>
                    <a:pt x="103" y="112"/>
                  </a:lnTo>
                  <a:lnTo>
                    <a:pt x="77" y="85"/>
                  </a:lnTo>
                  <a:lnTo>
                    <a:pt x="70" y="84"/>
                  </a:lnTo>
                  <a:lnTo>
                    <a:pt x="67" y="89"/>
                  </a:lnTo>
                  <a:lnTo>
                    <a:pt x="55" y="94"/>
                  </a:lnTo>
                  <a:lnTo>
                    <a:pt x="48" y="96"/>
                  </a:lnTo>
                  <a:lnTo>
                    <a:pt x="41" y="87"/>
                  </a:lnTo>
                  <a:lnTo>
                    <a:pt x="22" y="87"/>
                  </a:lnTo>
                  <a:lnTo>
                    <a:pt x="10" y="94"/>
                  </a:lnTo>
                  <a:close/>
                </a:path>
              </a:pathLst>
            </a:custGeom>
            <a:noFill/>
            <a:ln w="11113">
              <a:solidFill>
                <a:srgbClr val="FFFFFF"/>
              </a:solidFill>
              <a:round/>
              <a:headEnd/>
              <a:tailEnd/>
            </a:ln>
          </p:spPr>
          <p:txBody>
            <a:bodyPr/>
            <a:lstStyle/>
            <a:p>
              <a:endParaRPr lang="pt-PT"/>
            </a:p>
          </p:txBody>
        </p:sp>
        <p:sp>
          <p:nvSpPr>
            <p:cNvPr id="25728" name="Freeform 97"/>
            <p:cNvSpPr>
              <a:spLocks/>
            </p:cNvSpPr>
            <p:nvPr/>
          </p:nvSpPr>
          <p:spPr bwMode="auto">
            <a:xfrm>
              <a:off x="998" y="1855"/>
              <a:ext cx="380" cy="664"/>
            </a:xfrm>
            <a:custGeom>
              <a:avLst/>
              <a:gdLst>
                <a:gd name="T0" fmla="*/ 124 w 380"/>
                <a:gd name="T1" fmla="*/ 457 h 664"/>
                <a:gd name="T2" fmla="*/ 83 w 380"/>
                <a:gd name="T3" fmla="*/ 489 h 664"/>
                <a:gd name="T4" fmla="*/ 72 w 380"/>
                <a:gd name="T5" fmla="*/ 515 h 664"/>
                <a:gd name="T6" fmla="*/ 96 w 380"/>
                <a:gd name="T7" fmla="*/ 531 h 664"/>
                <a:gd name="T8" fmla="*/ 115 w 380"/>
                <a:gd name="T9" fmla="*/ 541 h 664"/>
                <a:gd name="T10" fmla="*/ 151 w 380"/>
                <a:gd name="T11" fmla="*/ 548 h 664"/>
                <a:gd name="T12" fmla="*/ 129 w 380"/>
                <a:gd name="T13" fmla="*/ 580 h 664"/>
                <a:gd name="T14" fmla="*/ 74 w 380"/>
                <a:gd name="T15" fmla="*/ 562 h 664"/>
                <a:gd name="T16" fmla="*/ 34 w 380"/>
                <a:gd name="T17" fmla="*/ 597 h 664"/>
                <a:gd name="T18" fmla="*/ 2 w 380"/>
                <a:gd name="T19" fmla="*/ 615 h 664"/>
                <a:gd name="T20" fmla="*/ 19 w 380"/>
                <a:gd name="T21" fmla="*/ 631 h 664"/>
                <a:gd name="T22" fmla="*/ 50 w 380"/>
                <a:gd name="T23" fmla="*/ 625 h 664"/>
                <a:gd name="T24" fmla="*/ 93 w 380"/>
                <a:gd name="T25" fmla="*/ 643 h 664"/>
                <a:gd name="T26" fmla="*/ 126 w 380"/>
                <a:gd name="T27" fmla="*/ 613 h 664"/>
                <a:gd name="T28" fmla="*/ 153 w 380"/>
                <a:gd name="T29" fmla="*/ 632 h 664"/>
                <a:gd name="T30" fmla="*/ 194 w 380"/>
                <a:gd name="T31" fmla="*/ 638 h 664"/>
                <a:gd name="T32" fmla="*/ 224 w 380"/>
                <a:gd name="T33" fmla="*/ 636 h 664"/>
                <a:gd name="T34" fmla="*/ 265 w 380"/>
                <a:gd name="T35" fmla="*/ 653 h 664"/>
                <a:gd name="T36" fmla="*/ 301 w 380"/>
                <a:gd name="T37" fmla="*/ 657 h 664"/>
                <a:gd name="T38" fmla="*/ 335 w 380"/>
                <a:gd name="T39" fmla="*/ 643 h 664"/>
                <a:gd name="T40" fmla="*/ 320 w 380"/>
                <a:gd name="T41" fmla="*/ 613 h 664"/>
                <a:gd name="T42" fmla="*/ 321 w 380"/>
                <a:gd name="T43" fmla="*/ 594 h 664"/>
                <a:gd name="T44" fmla="*/ 368 w 380"/>
                <a:gd name="T45" fmla="*/ 562 h 664"/>
                <a:gd name="T46" fmla="*/ 380 w 380"/>
                <a:gd name="T47" fmla="*/ 520 h 664"/>
                <a:gd name="T48" fmla="*/ 347 w 380"/>
                <a:gd name="T49" fmla="*/ 496 h 664"/>
                <a:gd name="T50" fmla="*/ 323 w 380"/>
                <a:gd name="T51" fmla="*/ 494 h 664"/>
                <a:gd name="T52" fmla="*/ 332 w 380"/>
                <a:gd name="T53" fmla="*/ 453 h 664"/>
                <a:gd name="T54" fmla="*/ 332 w 380"/>
                <a:gd name="T55" fmla="*/ 397 h 664"/>
                <a:gd name="T56" fmla="*/ 297 w 380"/>
                <a:gd name="T57" fmla="*/ 333 h 664"/>
                <a:gd name="T58" fmla="*/ 297 w 380"/>
                <a:gd name="T59" fmla="*/ 282 h 664"/>
                <a:gd name="T60" fmla="*/ 287 w 380"/>
                <a:gd name="T61" fmla="*/ 241 h 664"/>
                <a:gd name="T62" fmla="*/ 251 w 380"/>
                <a:gd name="T63" fmla="*/ 220 h 664"/>
                <a:gd name="T64" fmla="*/ 248 w 380"/>
                <a:gd name="T65" fmla="*/ 205 h 664"/>
                <a:gd name="T66" fmla="*/ 279 w 380"/>
                <a:gd name="T67" fmla="*/ 208 h 664"/>
                <a:gd name="T68" fmla="*/ 327 w 380"/>
                <a:gd name="T69" fmla="*/ 147 h 664"/>
                <a:gd name="T70" fmla="*/ 323 w 380"/>
                <a:gd name="T71" fmla="*/ 106 h 664"/>
                <a:gd name="T72" fmla="*/ 279 w 380"/>
                <a:gd name="T73" fmla="*/ 85 h 664"/>
                <a:gd name="T74" fmla="*/ 249 w 380"/>
                <a:gd name="T75" fmla="*/ 80 h 664"/>
                <a:gd name="T76" fmla="*/ 287 w 380"/>
                <a:gd name="T77" fmla="*/ 45 h 664"/>
                <a:gd name="T78" fmla="*/ 330 w 380"/>
                <a:gd name="T79" fmla="*/ 21 h 664"/>
                <a:gd name="T80" fmla="*/ 268 w 380"/>
                <a:gd name="T81" fmla="*/ 8 h 664"/>
                <a:gd name="T82" fmla="*/ 234 w 380"/>
                <a:gd name="T83" fmla="*/ 28 h 664"/>
                <a:gd name="T84" fmla="*/ 196 w 380"/>
                <a:gd name="T85" fmla="*/ 47 h 664"/>
                <a:gd name="T86" fmla="*/ 182 w 380"/>
                <a:gd name="T87" fmla="*/ 92 h 664"/>
                <a:gd name="T88" fmla="*/ 158 w 380"/>
                <a:gd name="T89" fmla="*/ 134 h 664"/>
                <a:gd name="T90" fmla="*/ 181 w 380"/>
                <a:gd name="T91" fmla="*/ 147 h 664"/>
                <a:gd name="T92" fmla="*/ 136 w 380"/>
                <a:gd name="T93" fmla="*/ 222 h 664"/>
                <a:gd name="T94" fmla="*/ 169 w 380"/>
                <a:gd name="T95" fmla="*/ 196 h 664"/>
                <a:gd name="T96" fmla="*/ 181 w 380"/>
                <a:gd name="T97" fmla="*/ 247 h 664"/>
                <a:gd name="T98" fmla="*/ 150 w 380"/>
                <a:gd name="T99" fmla="*/ 278 h 664"/>
                <a:gd name="T100" fmla="*/ 194 w 380"/>
                <a:gd name="T101" fmla="*/ 306 h 664"/>
                <a:gd name="T102" fmla="*/ 196 w 380"/>
                <a:gd name="T103" fmla="*/ 324 h 664"/>
                <a:gd name="T104" fmla="*/ 224 w 380"/>
                <a:gd name="T105" fmla="*/ 362 h 664"/>
                <a:gd name="T106" fmla="*/ 196 w 380"/>
                <a:gd name="T107" fmla="*/ 396 h 664"/>
                <a:gd name="T108" fmla="*/ 167 w 380"/>
                <a:gd name="T109" fmla="*/ 404 h 6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0"/>
                <a:gd name="T166" fmla="*/ 0 h 664"/>
                <a:gd name="T167" fmla="*/ 380 w 380"/>
                <a:gd name="T168" fmla="*/ 664 h 6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0" h="664">
                  <a:moveTo>
                    <a:pt x="114" y="425"/>
                  </a:moveTo>
                  <a:lnTo>
                    <a:pt x="132" y="441"/>
                  </a:lnTo>
                  <a:lnTo>
                    <a:pt x="124" y="457"/>
                  </a:lnTo>
                  <a:lnTo>
                    <a:pt x="114" y="471"/>
                  </a:lnTo>
                  <a:lnTo>
                    <a:pt x="96" y="480"/>
                  </a:lnTo>
                  <a:lnTo>
                    <a:pt x="83" y="489"/>
                  </a:lnTo>
                  <a:lnTo>
                    <a:pt x="69" y="490"/>
                  </a:lnTo>
                  <a:lnTo>
                    <a:pt x="60" y="496"/>
                  </a:lnTo>
                  <a:lnTo>
                    <a:pt x="72" y="515"/>
                  </a:lnTo>
                  <a:lnTo>
                    <a:pt x="88" y="515"/>
                  </a:lnTo>
                  <a:lnTo>
                    <a:pt x="96" y="518"/>
                  </a:lnTo>
                  <a:lnTo>
                    <a:pt x="96" y="531"/>
                  </a:lnTo>
                  <a:lnTo>
                    <a:pt x="105" y="531"/>
                  </a:lnTo>
                  <a:lnTo>
                    <a:pt x="112" y="527"/>
                  </a:lnTo>
                  <a:lnTo>
                    <a:pt x="115" y="541"/>
                  </a:lnTo>
                  <a:lnTo>
                    <a:pt x="126" y="552"/>
                  </a:lnTo>
                  <a:lnTo>
                    <a:pt x="141" y="552"/>
                  </a:lnTo>
                  <a:lnTo>
                    <a:pt x="151" y="548"/>
                  </a:lnTo>
                  <a:lnTo>
                    <a:pt x="162" y="552"/>
                  </a:lnTo>
                  <a:lnTo>
                    <a:pt x="138" y="574"/>
                  </a:lnTo>
                  <a:lnTo>
                    <a:pt x="129" y="580"/>
                  </a:lnTo>
                  <a:lnTo>
                    <a:pt x="115" y="574"/>
                  </a:lnTo>
                  <a:lnTo>
                    <a:pt x="88" y="562"/>
                  </a:lnTo>
                  <a:lnTo>
                    <a:pt x="74" y="562"/>
                  </a:lnTo>
                  <a:lnTo>
                    <a:pt x="62" y="574"/>
                  </a:lnTo>
                  <a:lnTo>
                    <a:pt x="45" y="588"/>
                  </a:lnTo>
                  <a:lnTo>
                    <a:pt x="34" y="597"/>
                  </a:lnTo>
                  <a:lnTo>
                    <a:pt x="24" y="601"/>
                  </a:lnTo>
                  <a:lnTo>
                    <a:pt x="12" y="606"/>
                  </a:lnTo>
                  <a:lnTo>
                    <a:pt x="2" y="615"/>
                  </a:lnTo>
                  <a:lnTo>
                    <a:pt x="0" y="620"/>
                  </a:lnTo>
                  <a:lnTo>
                    <a:pt x="12" y="622"/>
                  </a:lnTo>
                  <a:lnTo>
                    <a:pt x="19" y="631"/>
                  </a:lnTo>
                  <a:lnTo>
                    <a:pt x="31" y="636"/>
                  </a:lnTo>
                  <a:lnTo>
                    <a:pt x="41" y="631"/>
                  </a:lnTo>
                  <a:lnTo>
                    <a:pt x="50" y="625"/>
                  </a:lnTo>
                  <a:lnTo>
                    <a:pt x="62" y="627"/>
                  </a:lnTo>
                  <a:lnTo>
                    <a:pt x="77" y="636"/>
                  </a:lnTo>
                  <a:lnTo>
                    <a:pt x="93" y="643"/>
                  </a:lnTo>
                  <a:lnTo>
                    <a:pt x="103" y="636"/>
                  </a:lnTo>
                  <a:lnTo>
                    <a:pt x="108" y="624"/>
                  </a:lnTo>
                  <a:lnTo>
                    <a:pt x="126" y="613"/>
                  </a:lnTo>
                  <a:lnTo>
                    <a:pt x="136" y="613"/>
                  </a:lnTo>
                  <a:lnTo>
                    <a:pt x="146" y="625"/>
                  </a:lnTo>
                  <a:lnTo>
                    <a:pt x="153" y="632"/>
                  </a:lnTo>
                  <a:lnTo>
                    <a:pt x="167" y="632"/>
                  </a:lnTo>
                  <a:lnTo>
                    <a:pt x="184" y="634"/>
                  </a:lnTo>
                  <a:lnTo>
                    <a:pt x="194" y="638"/>
                  </a:lnTo>
                  <a:lnTo>
                    <a:pt x="205" y="631"/>
                  </a:lnTo>
                  <a:lnTo>
                    <a:pt x="215" y="631"/>
                  </a:lnTo>
                  <a:lnTo>
                    <a:pt x="224" y="636"/>
                  </a:lnTo>
                  <a:lnTo>
                    <a:pt x="234" y="648"/>
                  </a:lnTo>
                  <a:lnTo>
                    <a:pt x="249" y="650"/>
                  </a:lnTo>
                  <a:lnTo>
                    <a:pt x="265" y="653"/>
                  </a:lnTo>
                  <a:lnTo>
                    <a:pt x="275" y="659"/>
                  </a:lnTo>
                  <a:lnTo>
                    <a:pt x="289" y="664"/>
                  </a:lnTo>
                  <a:lnTo>
                    <a:pt x="301" y="657"/>
                  </a:lnTo>
                  <a:lnTo>
                    <a:pt x="315" y="648"/>
                  </a:lnTo>
                  <a:lnTo>
                    <a:pt x="323" y="646"/>
                  </a:lnTo>
                  <a:lnTo>
                    <a:pt x="335" y="643"/>
                  </a:lnTo>
                  <a:lnTo>
                    <a:pt x="346" y="634"/>
                  </a:lnTo>
                  <a:lnTo>
                    <a:pt x="339" y="624"/>
                  </a:lnTo>
                  <a:lnTo>
                    <a:pt x="320" y="613"/>
                  </a:lnTo>
                  <a:lnTo>
                    <a:pt x="315" y="606"/>
                  </a:lnTo>
                  <a:lnTo>
                    <a:pt x="315" y="601"/>
                  </a:lnTo>
                  <a:lnTo>
                    <a:pt x="321" y="594"/>
                  </a:lnTo>
                  <a:lnTo>
                    <a:pt x="335" y="592"/>
                  </a:lnTo>
                  <a:lnTo>
                    <a:pt x="347" y="585"/>
                  </a:lnTo>
                  <a:lnTo>
                    <a:pt x="368" y="562"/>
                  </a:lnTo>
                  <a:lnTo>
                    <a:pt x="377" y="550"/>
                  </a:lnTo>
                  <a:lnTo>
                    <a:pt x="380" y="531"/>
                  </a:lnTo>
                  <a:lnTo>
                    <a:pt x="380" y="520"/>
                  </a:lnTo>
                  <a:lnTo>
                    <a:pt x="371" y="511"/>
                  </a:lnTo>
                  <a:lnTo>
                    <a:pt x="358" y="501"/>
                  </a:lnTo>
                  <a:lnTo>
                    <a:pt x="347" y="496"/>
                  </a:lnTo>
                  <a:lnTo>
                    <a:pt x="335" y="497"/>
                  </a:lnTo>
                  <a:lnTo>
                    <a:pt x="327" y="503"/>
                  </a:lnTo>
                  <a:lnTo>
                    <a:pt x="323" y="494"/>
                  </a:lnTo>
                  <a:lnTo>
                    <a:pt x="330" y="482"/>
                  </a:lnTo>
                  <a:lnTo>
                    <a:pt x="334" y="471"/>
                  </a:lnTo>
                  <a:lnTo>
                    <a:pt x="332" y="453"/>
                  </a:lnTo>
                  <a:lnTo>
                    <a:pt x="330" y="429"/>
                  </a:lnTo>
                  <a:lnTo>
                    <a:pt x="335" y="408"/>
                  </a:lnTo>
                  <a:lnTo>
                    <a:pt x="332" y="397"/>
                  </a:lnTo>
                  <a:lnTo>
                    <a:pt x="323" y="383"/>
                  </a:lnTo>
                  <a:lnTo>
                    <a:pt x="306" y="348"/>
                  </a:lnTo>
                  <a:lnTo>
                    <a:pt x="297" y="333"/>
                  </a:lnTo>
                  <a:lnTo>
                    <a:pt x="294" y="313"/>
                  </a:lnTo>
                  <a:lnTo>
                    <a:pt x="292" y="301"/>
                  </a:lnTo>
                  <a:lnTo>
                    <a:pt x="297" y="282"/>
                  </a:lnTo>
                  <a:lnTo>
                    <a:pt x="297" y="266"/>
                  </a:lnTo>
                  <a:lnTo>
                    <a:pt x="294" y="250"/>
                  </a:lnTo>
                  <a:lnTo>
                    <a:pt x="287" y="241"/>
                  </a:lnTo>
                  <a:lnTo>
                    <a:pt x="272" y="226"/>
                  </a:lnTo>
                  <a:lnTo>
                    <a:pt x="261" y="222"/>
                  </a:lnTo>
                  <a:lnTo>
                    <a:pt x="251" y="220"/>
                  </a:lnTo>
                  <a:lnTo>
                    <a:pt x="242" y="219"/>
                  </a:lnTo>
                  <a:lnTo>
                    <a:pt x="242" y="210"/>
                  </a:lnTo>
                  <a:lnTo>
                    <a:pt x="248" y="205"/>
                  </a:lnTo>
                  <a:lnTo>
                    <a:pt x="260" y="203"/>
                  </a:lnTo>
                  <a:lnTo>
                    <a:pt x="270" y="206"/>
                  </a:lnTo>
                  <a:lnTo>
                    <a:pt x="279" y="208"/>
                  </a:lnTo>
                  <a:lnTo>
                    <a:pt x="284" y="201"/>
                  </a:lnTo>
                  <a:lnTo>
                    <a:pt x="282" y="191"/>
                  </a:lnTo>
                  <a:lnTo>
                    <a:pt x="327" y="147"/>
                  </a:lnTo>
                  <a:lnTo>
                    <a:pt x="335" y="136"/>
                  </a:lnTo>
                  <a:lnTo>
                    <a:pt x="335" y="115"/>
                  </a:lnTo>
                  <a:lnTo>
                    <a:pt x="323" y="106"/>
                  </a:lnTo>
                  <a:lnTo>
                    <a:pt x="311" y="105"/>
                  </a:lnTo>
                  <a:lnTo>
                    <a:pt x="301" y="85"/>
                  </a:lnTo>
                  <a:lnTo>
                    <a:pt x="279" y="85"/>
                  </a:lnTo>
                  <a:lnTo>
                    <a:pt x="258" y="91"/>
                  </a:lnTo>
                  <a:lnTo>
                    <a:pt x="254" y="89"/>
                  </a:lnTo>
                  <a:lnTo>
                    <a:pt x="249" y="80"/>
                  </a:lnTo>
                  <a:lnTo>
                    <a:pt x="258" y="73"/>
                  </a:lnTo>
                  <a:lnTo>
                    <a:pt x="266" y="63"/>
                  </a:lnTo>
                  <a:lnTo>
                    <a:pt x="287" y="45"/>
                  </a:lnTo>
                  <a:lnTo>
                    <a:pt x="303" y="43"/>
                  </a:lnTo>
                  <a:lnTo>
                    <a:pt x="316" y="31"/>
                  </a:lnTo>
                  <a:lnTo>
                    <a:pt x="330" y="21"/>
                  </a:lnTo>
                  <a:lnTo>
                    <a:pt x="299" y="12"/>
                  </a:lnTo>
                  <a:lnTo>
                    <a:pt x="285" y="10"/>
                  </a:lnTo>
                  <a:lnTo>
                    <a:pt x="268" y="8"/>
                  </a:lnTo>
                  <a:lnTo>
                    <a:pt x="251" y="0"/>
                  </a:lnTo>
                  <a:lnTo>
                    <a:pt x="234" y="19"/>
                  </a:lnTo>
                  <a:lnTo>
                    <a:pt x="234" y="28"/>
                  </a:lnTo>
                  <a:lnTo>
                    <a:pt x="225" y="31"/>
                  </a:lnTo>
                  <a:lnTo>
                    <a:pt x="210" y="42"/>
                  </a:lnTo>
                  <a:lnTo>
                    <a:pt x="196" y="47"/>
                  </a:lnTo>
                  <a:lnTo>
                    <a:pt x="196" y="61"/>
                  </a:lnTo>
                  <a:lnTo>
                    <a:pt x="194" y="73"/>
                  </a:lnTo>
                  <a:lnTo>
                    <a:pt x="182" y="92"/>
                  </a:lnTo>
                  <a:lnTo>
                    <a:pt x="162" y="115"/>
                  </a:lnTo>
                  <a:lnTo>
                    <a:pt x="153" y="126"/>
                  </a:lnTo>
                  <a:lnTo>
                    <a:pt x="158" y="134"/>
                  </a:lnTo>
                  <a:lnTo>
                    <a:pt x="179" y="133"/>
                  </a:lnTo>
                  <a:lnTo>
                    <a:pt x="181" y="138"/>
                  </a:lnTo>
                  <a:lnTo>
                    <a:pt x="181" y="147"/>
                  </a:lnTo>
                  <a:lnTo>
                    <a:pt x="151" y="184"/>
                  </a:lnTo>
                  <a:lnTo>
                    <a:pt x="143" y="205"/>
                  </a:lnTo>
                  <a:lnTo>
                    <a:pt x="136" y="222"/>
                  </a:lnTo>
                  <a:lnTo>
                    <a:pt x="143" y="231"/>
                  </a:lnTo>
                  <a:lnTo>
                    <a:pt x="155" y="213"/>
                  </a:lnTo>
                  <a:lnTo>
                    <a:pt x="169" y="196"/>
                  </a:lnTo>
                  <a:lnTo>
                    <a:pt x="177" y="201"/>
                  </a:lnTo>
                  <a:lnTo>
                    <a:pt x="179" y="227"/>
                  </a:lnTo>
                  <a:lnTo>
                    <a:pt x="181" y="247"/>
                  </a:lnTo>
                  <a:lnTo>
                    <a:pt x="163" y="257"/>
                  </a:lnTo>
                  <a:lnTo>
                    <a:pt x="151" y="268"/>
                  </a:lnTo>
                  <a:lnTo>
                    <a:pt x="150" y="278"/>
                  </a:lnTo>
                  <a:lnTo>
                    <a:pt x="170" y="297"/>
                  </a:lnTo>
                  <a:lnTo>
                    <a:pt x="189" y="294"/>
                  </a:lnTo>
                  <a:lnTo>
                    <a:pt x="194" y="306"/>
                  </a:lnTo>
                  <a:lnTo>
                    <a:pt x="215" y="292"/>
                  </a:lnTo>
                  <a:lnTo>
                    <a:pt x="213" y="303"/>
                  </a:lnTo>
                  <a:lnTo>
                    <a:pt x="196" y="324"/>
                  </a:lnTo>
                  <a:lnTo>
                    <a:pt x="203" y="348"/>
                  </a:lnTo>
                  <a:lnTo>
                    <a:pt x="205" y="361"/>
                  </a:lnTo>
                  <a:lnTo>
                    <a:pt x="224" y="362"/>
                  </a:lnTo>
                  <a:lnTo>
                    <a:pt x="224" y="373"/>
                  </a:lnTo>
                  <a:lnTo>
                    <a:pt x="203" y="399"/>
                  </a:lnTo>
                  <a:lnTo>
                    <a:pt x="196" y="396"/>
                  </a:lnTo>
                  <a:lnTo>
                    <a:pt x="189" y="403"/>
                  </a:lnTo>
                  <a:lnTo>
                    <a:pt x="187" y="417"/>
                  </a:lnTo>
                  <a:lnTo>
                    <a:pt x="167" y="404"/>
                  </a:lnTo>
                  <a:lnTo>
                    <a:pt x="114" y="425"/>
                  </a:lnTo>
                  <a:close/>
                </a:path>
              </a:pathLst>
            </a:custGeom>
            <a:noFill/>
            <a:ln w="11113">
              <a:solidFill>
                <a:srgbClr val="FFFFFF"/>
              </a:solidFill>
              <a:round/>
              <a:headEnd/>
              <a:tailEnd/>
            </a:ln>
          </p:spPr>
          <p:txBody>
            <a:bodyPr/>
            <a:lstStyle/>
            <a:p>
              <a:endParaRPr lang="pt-PT"/>
            </a:p>
          </p:txBody>
        </p:sp>
        <p:sp>
          <p:nvSpPr>
            <p:cNvPr id="25729" name="Freeform 98"/>
            <p:cNvSpPr>
              <a:spLocks/>
            </p:cNvSpPr>
            <p:nvPr/>
          </p:nvSpPr>
          <p:spPr bwMode="auto">
            <a:xfrm>
              <a:off x="1134" y="2174"/>
              <a:ext cx="36" cy="28"/>
            </a:xfrm>
            <a:custGeom>
              <a:avLst/>
              <a:gdLst>
                <a:gd name="T0" fmla="*/ 19 w 36"/>
                <a:gd name="T1" fmla="*/ 0 h 28"/>
                <a:gd name="T2" fmla="*/ 34 w 36"/>
                <a:gd name="T3" fmla="*/ 1 h 28"/>
                <a:gd name="T4" fmla="*/ 36 w 36"/>
                <a:gd name="T5" fmla="*/ 12 h 28"/>
                <a:gd name="T6" fmla="*/ 19 w 36"/>
                <a:gd name="T7" fmla="*/ 24 h 28"/>
                <a:gd name="T8" fmla="*/ 2 w 36"/>
                <a:gd name="T9" fmla="*/ 28 h 28"/>
                <a:gd name="T10" fmla="*/ 0 w 36"/>
                <a:gd name="T11" fmla="*/ 15 h 28"/>
                <a:gd name="T12" fmla="*/ 19 w 36"/>
                <a:gd name="T13" fmla="*/ 0 h 28"/>
                <a:gd name="T14" fmla="*/ 19 w 36"/>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8"/>
                <a:gd name="T26" fmla="*/ 36 w 36"/>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8">
                  <a:moveTo>
                    <a:pt x="19" y="0"/>
                  </a:moveTo>
                  <a:lnTo>
                    <a:pt x="34" y="1"/>
                  </a:lnTo>
                  <a:lnTo>
                    <a:pt x="36" y="12"/>
                  </a:lnTo>
                  <a:lnTo>
                    <a:pt x="19" y="24"/>
                  </a:lnTo>
                  <a:lnTo>
                    <a:pt x="2" y="28"/>
                  </a:lnTo>
                  <a:lnTo>
                    <a:pt x="0" y="15"/>
                  </a:lnTo>
                  <a:lnTo>
                    <a:pt x="19" y="0"/>
                  </a:lnTo>
                  <a:close/>
                </a:path>
              </a:pathLst>
            </a:custGeom>
            <a:noFill/>
            <a:ln w="11113">
              <a:solidFill>
                <a:srgbClr val="FFFFFF"/>
              </a:solidFill>
              <a:round/>
              <a:headEnd/>
              <a:tailEnd/>
            </a:ln>
          </p:spPr>
          <p:txBody>
            <a:bodyPr/>
            <a:lstStyle/>
            <a:p>
              <a:endParaRPr lang="pt-PT"/>
            </a:p>
          </p:txBody>
        </p:sp>
        <p:sp>
          <p:nvSpPr>
            <p:cNvPr id="25730" name="Freeform 99"/>
            <p:cNvSpPr>
              <a:spLocks/>
            </p:cNvSpPr>
            <p:nvPr/>
          </p:nvSpPr>
          <p:spPr bwMode="auto">
            <a:xfrm>
              <a:off x="1113" y="2019"/>
              <a:ext cx="35" cy="28"/>
            </a:xfrm>
            <a:custGeom>
              <a:avLst/>
              <a:gdLst>
                <a:gd name="T0" fmla="*/ 29 w 35"/>
                <a:gd name="T1" fmla="*/ 0 h 28"/>
                <a:gd name="T2" fmla="*/ 35 w 35"/>
                <a:gd name="T3" fmla="*/ 13 h 28"/>
                <a:gd name="T4" fmla="*/ 17 w 35"/>
                <a:gd name="T5" fmla="*/ 23 h 28"/>
                <a:gd name="T6" fmla="*/ 4 w 35"/>
                <a:gd name="T7" fmla="*/ 28 h 28"/>
                <a:gd name="T8" fmla="*/ 0 w 35"/>
                <a:gd name="T9" fmla="*/ 14 h 28"/>
                <a:gd name="T10" fmla="*/ 7 w 35"/>
                <a:gd name="T11" fmla="*/ 6 h 28"/>
                <a:gd name="T12" fmla="*/ 29 w 35"/>
                <a:gd name="T13" fmla="*/ 0 h 28"/>
                <a:gd name="T14" fmla="*/ 29 w 35"/>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8"/>
                <a:gd name="T26" fmla="*/ 35 w 3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8">
                  <a:moveTo>
                    <a:pt x="29" y="0"/>
                  </a:moveTo>
                  <a:lnTo>
                    <a:pt x="35" y="13"/>
                  </a:lnTo>
                  <a:lnTo>
                    <a:pt x="17" y="23"/>
                  </a:lnTo>
                  <a:lnTo>
                    <a:pt x="4" y="28"/>
                  </a:lnTo>
                  <a:lnTo>
                    <a:pt x="0" y="14"/>
                  </a:lnTo>
                  <a:lnTo>
                    <a:pt x="7" y="6"/>
                  </a:lnTo>
                  <a:lnTo>
                    <a:pt x="29" y="0"/>
                  </a:lnTo>
                  <a:close/>
                </a:path>
              </a:pathLst>
            </a:custGeom>
            <a:noFill/>
            <a:ln w="11113">
              <a:solidFill>
                <a:srgbClr val="FFFFFF"/>
              </a:solidFill>
              <a:round/>
              <a:headEnd/>
              <a:tailEnd/>
            </a:ln>
          </p:spPr>
          <p:txBody>
            <a:bodyPr/>
            <a:lstStyle/>
            <a:p>
              <a:endParaRPr lang="pt-PT"/>
            </a:p>
          </p:txBody>
        </p:sp>
        <p:sp>
          <p:nvSpPr>
            <p:cNvPr id="25731" name="Freeform 100"/>
            <p:cNvSpPr>
              <a:spLocks/>
            </p:cNvSpPr>
            <p:nvPr/>
          </p:nvSpPr>
          <p:spPr bwMode="auto">
            <a:xfrm>
              <a:off x="1158" y="1898"/>
              <a:ext cx="21" cy="49"/>
            </a:xfrm>
            <a:custGeom>
              <a:avLst/>
              <a:gdLst>
                <a:gd name="T0" fmla="*/ 9 w 21"/>
                <a:gd name="T1" fmla="*/ 49 h 49"/>
                <a:gd name="T2" fmla="*/ 21 w 21"/>
                <a:gd name="T3" fmla="*/ 37 h 49"/>
                <a:gd name="T4" fmla="*/ 17 w 21"/>
                <a:gd name="T5" fmla="*/ 21 h 49"/>
                <a:gd name="T6" fmla="*/ 14 w 21"/>
                <a:gd name="T7" fmla="*/ 13 h 49"/>
                <a:gd name="T8" fmla="*/ 9 w 21"/>
                <a:gd name="T9" fmla="*/ 0 h 49"/>
                <a:gd name="T10" fmla="*/ 0 w 21"/>
                <a:gd name="T11" fmla="*/ 6 h 49"/>
                <a:gd name="T12" fmla="*/ 5 w 21"/>
                <a:gd name="T13" fmla="*/ 23 h 49"/>
                <a:gd name="T14" fmla="*/ 9 w 21"/>
                <a:gd name="T15" fmla="*/ 49 h 49"/>
                <a:gd name="T16" fmla="*/ 9 w 21"/>
                <a:gd name="T17" fmla="*/ 49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9"/>
                <a:gd name="T29" fmla="*/ 21 w 21"/>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9">
                  <a:moveTo>
                    <a:pt x="9" y="49"/>
                  </a:moveTo>
                  <a:lnTo>
                    <a:pt x="21" y="37"/>
                  </a:lnTo>
                  <a:lnTo>
                    <a:pt x="17" y="21"/>
                  </a:lnTo>
                  <a:lnTo>
                    <a:pt x="14" y="13"/>
                  </a:lnTo>
                  <a:lnTo>
                    <a:pt x="9" y="0"/>
                  </a:lnTo>
                  <a:lnTo>
                    <a:pt x="0" y="6"/>
                  </a:lnTo>
                  <a:lnTo>
                    <a:pt x="5" y="23"/>
                  </a:lnTo>
                  <a:lnTo>
                    <a:pt x="9" y="49"/>
                  </a:lnTo>
                  <a:close/>
                </a:path>
              </a:pathLst>
            </a:custGeom>
            <a:solidFill>
              <a:srgbClr val="B6C8DD"/>
            </a:solidFill>
            <a:ln w="11113">
              <a:solidFill>
                <a:srgbClr val="FFFFFF"/>
              </a:solidFill>
              <a:round/>
              <a:headEnd/>
              <a:tailEnd/>
            </a:ln>
          </p:spPr>
          <p:txBody>
            <a:bodyPr/>
            <a:lstStyle/>
            <a:p>
              <a:endParaRPr lang="pt-PT"/>
            </a:p>
          </p:txBody>
        </p:sp>
        <p:sp>
          <p:nvSpPr>
            <p:cNvPr id="25732" name="Freeform 101"/>
            <p:cNvSpPr>
              <a:spLocks/>
            </p:cNvSpPr>
            <p:nvPr/>
          </p:nvSpPr>
          <p:spPr bwMode="auto">
            <a:xfrm>
              <a:off x="1036" y="2079"/>
              <a:ext cx="84" cy="91"/>
            </a:xfrm>
            <a:custGeom>
              <a:avLst/>
              <a:gdLst>
                <a:gd name="T0" fmla="*/ 29 w 84"/>
                <a:gd name="T1" fmla="*/ 0 h 91"/>
                <a:gd name="T2" fmla="*/ 48 w 84"/>
                <a:gd name="T3" fmla="*/ 0 h 91"/>
                <a:gd name="T4" fmla="*/ 63 w 84"/>
                <a:gd name="T5" fmla="*/ 3 h 91"/>
                <a:gd name="T6" fmla="*/ 72 w 84"/>
                <a:gd name="T7" fmla="*/ 17 h 91"/>
                <a:gd name="T8" fmla="*/ 82 w 84"/>
                <a:gd name="T9" fmla="*/ 42 h 91"/>
                <a:gd name="T10" fmla="*/ 84 w 84"/>
                <a:gd name="T11" fmla="*/ 63 h 91"/>
                <a:gd name="T12" fmla="*/ 76 w 84"/>
                <a:gd name="T13" fmla="*/ 72 h 91"/>
                <a:gd name="T14" fmla="*/ 72 w 84"/>
                <a:gd name="T15" fmla="*/ 86 h 91"/>
                <a:gd name="T16" fmla="*/ 62 w 84"/>
                <a:gd name="T17" fmla="*/ 91 h 91"/>
                <a:gd name="T18" fmla="*/ 51 w 84"/>
                <a:gd name="T19" fmla="*/ 79 h 91"/>
                <a:gd name="T20" fmla="*/ 43 w 84"/>
                <a:gd name="T21" fmla="*/ 56 h 91"/>
                <a:gd name="T22" fmla="*/ 38 w 84"/>
                <a:gd name="T23" fmla="*/ 49 h 91"/>
                <a:gd name="T24" fmla="*/ 20 w 84"/>
                <a:gd name="T25" fmla="*/ 47 h 91"/>
                <a:gd name="T26" fmla="*/ 0 w 84"/>
                <a:gd name="T27" fmla="*/ 23 h 91"/>
                <a:gd name="T28" fmla="*/ 29 w 84"/>
                <a:gd name="T29" fmla="*/ 0 h 91"/>
                <a:gd name="T30" fmla="*/ 29 w 84"/>
                <a:gd name="T31" fmla="*/ 0 h 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
                <a:gd name="T49" fmla="*/ 0 h 91"/>
                <a:gd name="T50" fmla="*/ 84 w 84"/>
                <a:gd name="T51" fmla="*/ 91 h 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 h="91">
                  <a:moveTo>
                    <a:pt x="29" y="0"/>
                  </a:moveTo>
                  <a:lnTo>
                    <a:pt x="48" y="0"/>
                  </a:lnTo>
                  <a:lnTo>
                    <a:pt x="63" y="3"/>
                  </a:lnTo>
                  <a:lnTo>
                    <a:pt x="72" y="17"/>
                  </a:lnTo>
                  <a:lnTo>
                    <a:pt x="82" y="42"/>
                  </a:lnTo>
                  <a:lnTo>
                    <a:pt x="84" y="63"/>
                  </a:lnTo>
                  <a:lnTo>
                    <a:pt x="76" y="72"/>
                  </a:lnTo>
                  <a:lnTo>
                    <a:pt x="72" y="86"/>
                  </a:lnTo>
                  <a:lnTo>
                    <a:pt x="62" y="91"/>
                  </a:lnTo>
                  <a:lnTo>
                    <a:pt x="51" y="79"/>
                  </a:lnTo>
                  <a:lnTo>
                    <a:pt x="43" y="56"/>
                  </a:lnTo>
                  <a:lnTo>
                    <a:pt x="38" y="49"/>
                  </a:lnTo>
                  <a:lnTo>
                    <a:pt x="20" y="47"/>
                  </a:lnTo>
                  <a:lnTo>
                    <a:pt x="0" y="23"/>
                  </a:lnTo>
                  <a:lnTo>
                    <a:pt x="29" y="0"/>
                  </a:lnTo>
                  <a:close/>
                </a:path>
              </a:pathLst>
            </a:custGeom>
            <a:noFill/>
            <a:ln w="11113">
              <a:solidFill>
                <a:srgbClr val="FFFFFF"/>
              </a:solidFill>
              <a:round/>
              <a:headEnd/>
              <a:tailEnd/>
            </a:ln>
          </p:spPr>
          <p:txBody>
            <a:bodyPr/>
            <a:lstStyle/>
            <a:p>
              <a:endParaRPr lang="pt-PT"/>
            </a:p>
          </p:txBody>
        </p:sp>
        <p:sp>
          <p:nvSpPr>
            <p:cNvPr id="25733" name="Freeform 102"/>
            <p:cNvSpPr>
              <a:spLocks/>
            </p:cNvSpPr>
            <p:nvPr/>
          </p:nvSpPr>
          <p:spPr bwMode="auto">
            <a:xfrm>
              <a:off x="1154" y="1846"/>
              <a:ext cx="45" cy="37"/>
            </a:xfrm>
            <a:custGeom>
              <a:avLst/>
              <a:gdLst>
                <a:gd name="T0" fmla="*/ 40 w 45"/>
                <a:gd name="T1" fmla="*/ 0 h 37"/>
                <a:gd name="T2" fmla="*/ 45 w 45"/>
                <a:gd name="T3" fmla="*/ 9 h 37"/>
                <a:gd name="T4" fmla="*/ 28 w 45"/>
                <a:gd name="T5" fmla="*/ 19 h 37"/>
                <a:gd name="T6" fmla="*/ 13 w 45"/>
                <a:gd name="T7" fmla="*/ 37 h 37"/>
                <a:gd name="T8" fmla="*/ 2 w 45"/>
                <a:gd name="T9" fmla="*/ 33 h 37"/>
                <a:gd name="T10" fmla="*/ 0 w 45"/>
                <a:gd name="T11" fmla="*/ 12 h 37"/>
                <a:gd name="T12" fmla="*/ 0 w 45"/>
                <a:gd name="T13" fmla="*/ 5 h 37"/>
                <a:gd name="T14" fmla="*/ 28 w 45"/>
                <a:gd name="T15" fmla="*/ 0 h 37"/>
                <a:gd name="T16" fmla="*/ 40 w 45"/>
                <a:gd name="T17" fmla="*/ 0 h 37"/>
                <a:gd name="T18" fmla="*/ 40 w 45"/>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37"/>
                <a:gd name="T32" fmla="*/ 45 w 45"/>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37">
                  <a:moveTo>
                    <a:pt x="40" y="0"/>
                  </a:moveTo>
                  <a:lnTo>
                    <a:pt x="45" y="9"/>
                  </a:lnTo>
                  <a:lnTo>
                    <a:pt x="28" y="19"/>
                  </a:lnTo>
                  <a:lnTo>
                    <a:pt x="13" y="37"/>
                  </a:lnTo>
                  <a:lnTo>
                    <a:pt x="2" y="33"/>
                  </a:lnTo>
                  <a:lnTo>
                    <a:pt x="0" y="12"/>
                  </a:lnTo>
                  <a:lnTo>
                    <a:pt x="0" y="5"/>
                  </a:lnTo>
                  <a:lnTo>
                    <a:pt x="28" y="0"/>
                  </a:lnTo>
                  <a:lnTo>
                    <a:pt x="40" y="0"/>
                  </a:lnTo>
                  <a:close/>
                </a:path>
              </a:pathLst>
            </a:custGeom>
            <a:noFill/>
            <a:ln w="11113">
              <a:solidFill>
                <a:srgbClr val="FFFFFF"/>
              </a:solidFill>
              <a:round/>
              <a:headEnd/>
              <a:tailEnd/>
            </a:ln>
          </p:spPr>
          <p:txBody>
            <a:bodyPr/>
            <a:lstStyle/>
            <a:p>
              <a:endParaRPr lang="pt-PT"/>
            </a:p>
          </p:txBody>
        </p:sp>
        <p:sp>
          <p:nvSpPr>
            <p:cNvPr id="25734" name="Freeform 103"/>
            <p:cNvSpPr>
              <a:spLocks/>
            </p:cNvSpPr>
            <p:nvPr/>
          </p:nvSpPr>
          <p:spPr bwMode="auto">
            <a:xfrm>
              <a:off x="2409" y="3825"/>
              <a:ext cx="170" cy="50"/>
            </a:xfrm>
            <a:custGeom>
              <a:avLst/>
              <a:gdLst>
                <a:gd name="T0" fmla="*/ 36 w 170"/>
                <a:gd name="T1" fmla="*/ 10 h 50"/>
                <a:gd name="T2" fmla="*/ 48 w 170"/>
                <a:gd name="T3" fmla="*/ 3 h 50"/>
                <a:gd name="T4" fmla="*/ 54 w 170"/>
                <a:gd name="T5" fmla="*/ 10 h 50"/>
                <a:gd name="T6" fmla="*/ 59 w 170"/>
                <a:gd name="T7" fmla="*/ 12 h 50"/>
                <a:gd name="T8" fmla="*/ 69 w 170"/>
                <a:gd name="T9" fmla="*/ 7 h 50"/>
                <a:gd name="T10" fmla="*/ 74 w 170"/>
                <a:gd name="T11" fmla="*/ 3 h 50"/>
                <a:gd name="T12" fmla="*/ 102 w 170"/>
                <a:gd name="T13" fmla="*/ 7 h 50"/>
                <a:gd name="T14" fmla="*/ 128 w 170"/>
                <a:gd name="T15" fmla="*/ 5 h 50"/>
                <a:gd name="T16" fmla="*/ 136 w 170"/>
                <a:gd name="T17" fmla="*/ 14 h 50"/>
                <a:gd name="T18" fmla="*/ 136 w 170"/>
                <a:gd name="T19" fmla="*/ 19 h 50"/>
                <a:gd name="T20" fmla="*/ 155 w 170"/>
                <a:gd name="T21" fmla="*/ 15 h 50"/>
                <a:gd name="T22" fmla="*/ 165 w 170"/>
                <a:gd name="T23" fmla="*/ 17 h 50"/>
                <a:gd name="T24" fmla="*/ 170 w 170"/>
                <a:gd name="T25" fmla="*/ 24 h 50"/>
                <a:gd name="T26" fmla="*/ 165 w 170"/>
                <a:gd name="T27" fmla="*/ 33 h 50"/>
                <a:gd name="T28" fmla="*/ 148 w 170"/>
                <a:gd name="T29" fmla="*/ 31 h 50"/>
                <a:gd name="T30" fmla="*/ 138 w 170"/>
                <a:gd name="T31" fmla="*/ 38 h 50"/>
                <a:gd name="T32" fmla="*/ 119 w 170"/>
                <a:gd name="T33" fmla="*/ 38 h 50"/>
                <a:gd name="T34" fmla="*/ 100 w 170"/>
                <a:gd name="T35" fmla="*/ 47 h 50"/>
                <a:gd name="T36" fmla="*/ 85 w 170"/>
                <a:gd name="T37" fmla="*/ 50 h 50"/>
                <a:gd name="T38" fmla="*/ 71 w 170"/>
                <a:gd name="T39" fmla="*/ 42 h 50"/>
                <a:gd name="T40" fmla="*/ 54 w 170"/>
                <a:gd name="T41" fmla="*/ 31 h 50"/>
                <a:gd name="T42" fmla="*/ 38 w 170"/>
                <a:gd name="T43" fmla="*/ 31 h 50"/>
                <a:gd name="T44" fmla="*/ 16 w 170"/>
                <a:gd name="T45" fmla="*/ 26 h 50"/>
                <a:gd name="T46" fmla="*/ 7 w 170"/>
                <a:gd name="T47" fmla="*/ 19 h 50"/>
                <a:gd name="T48" fmla="*/ 0 w 170"/>
                <a:gd name="T49" fmla="*/ 5 h 50"/>
                <a:gd name="T50" fmla="*/ 4 w 170"/>
                <a:gd name="T51" fmla="*/ 0 h 50"/>
                <a:gd name="T52" fmla="*/ 23 w 170"/>
                <a:gd name="T53" fmla="*/ 3 h 50"/>
                <a:gd name="T54" fmla="*/ 36 w 170"/>
                <a:gd name="T55" fmla="*/ 10 h 50"/>
                <a:gd name="T56" fmla="*/ 36 w 170"/>
                <a:gd name="T57" fmla="*/ 10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0"/>
                <a:gd name="T88" fmla="*/ 0 h 50"/>
                <a:gd name="T89" fmla="*/ 170 w 170"/>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0" h="50">
                  <a:moveTo>
                    <a:pt x="36" y="10"/>
                  </a:moveTo>
                  <a:lnTo>
                    <a:pt x="48" y="3"/>
                  </a:lnTo>
                  <a:lnTo>
                    <a:pt x="54" y="10"/>
                  </a:lnTo>
                  <a:lnTo>
                    <a:pt x="59" y="12"/>
                  </a:lnTo>
                  <a:lnTo>
                    <a:pt x="69" y="7"/>
                  </a:lnTo>
                  <a:lnTo>
                    <a:pt x="74" y="3"/>
                  </a:lnTo>
                  <a:lnTo>
                    <a:pt x="102" y="7"/>
                  </a:lnTo>
                  <a:lnTo>
                    <a:pt x="128" y="5"/>
                  </a:lnTo>
                  <a:lnTo>
                    <a:pt x="136" y="14"/>
                  </a:lnTo>
                  <a:lnTo>
                    <a:pt x="136" y="19"/>
                  </a:lnTo>
                  <a:lnTo>
                    <a:pt x="155" y="15"/>
                  </a:lnTo>
                  <a:lnTo>
                    <a:pt x="165" y="17"/>
                  </a:lnTo>
                  <a:lnTo>
                    <a:pt x="170" y="24"/>
                  </a:lnTo>
                  <a:lnTo>
                    <a:pt x="165" y="33"/>
                  </a:lnTo>
                  <a:lnTo>
                    <a:pt x="148" y="31"/>
                  </a:lnTo>
                  <a:lnTo>
                    <a:pt x="138" y="38"/>
                  </a:lnTo>
                  <a:lnTo>
                    <a:pt x="119" y="38"/>
                  </a:lnTo>
                  <a:lnTo>
                    <a:pt x="100" y="47"/>
                  </a:lnTo>
                  <a:lnTo>
                    <a:pt x="85" y="50"/>
                  </a:lnTo>
                  <a:lnTo>
                    <a:pt x="71" y="42"/>
                  </a:lnTo>
                  <a:lnTo>
                    <a:pt x="54" y="31"/>
                  </a:lnTo>
                  <a:lnTo>
                    <a:pt x="38" y="31"/>
                  </a:lnTo>
                  <a:lnTo>
                    <a:pt x="16" y="26"/>
                  </a:lnTo>
                  <a:lnTo>
                    <a:pt x="7" y="19"/>
                  </a:lnTo>
                  <a:lnTo>
                    <a:pt x="0" y="5"/>
                  </a:lnTo>
                  <a:lnTo>
                    <a:pt x="4" y="0"/>
                  </a:lnTo>
                  <a:lnTo>
                    <a:pt x="23" y="3"/>
                  </a:lnTo>
                  <a:lnTo>
                    <a:pt x="36" y="10"/>
                  </a:lnTo>
                  <a:close/>
                </a:path>
              </a:pathLst>
            </a:custGeom>
            <a:noFill/>
            <a:ln w="11113">
              <a:solidFill>
                <a:srgbClr val="FFFFFF"/>
              </a:solidFill>
              <a:round/>
              <a:headEnd/>
              <a:tailEnd/>
            </a:ln>
          </p:spPr>
          <p:txBody>
            <a:bodyPr/>
            <a:lstStyle/>
            <a:p>
              <a:endParaRPr lang="pt-PT"/>
            </a:p>
          </p:txBody>
        </p:sp>
        <p:sp>
          <p:nvSpPr>
            <p:cNvPr id="25735" name="Freeform 104"/>
            <p:cNvSpPr>
              <a:spLocks/>
            </p:cNvSpPr>
            <p:nvPr/>
          </p:nvSpPr>
          <p:spPr bwMode="auto">
            <a:xfrm>
              <a:off x="2215" y="3614"/>
              <a:ext cx="24" cy="27"/>
            </a:xfrm>
            <a:custGeom>
              <a:avLst/>
              <a:gdLst>
                <a:gd name="T0" fmla="*/ 17 w 24"/>
                <a:gd name="T1" fmla="*/ 0 h 27"/>
                <a:gd name="T2" fmla="*/ 24 w 24"/>
                <a:gd name="T3" fmla="*/ 9 h 27"/>
                <a:gd name="T4" fmla="*/ 21 w 24"/>
                <a:gd name="T5" fmla="*/ 18 h 27"/>
                <a:gd name="T6" fmla="*/ 24 w 24"/>
                <a:gd name="T7" fmla="*/ 25 h 27"/>
                <a:gd name="T8" fmla="*/ 17 w 24"/>
                <a:gd name="T9" fmla="*/ 27 h 27"/>
                <a:gd name="T10" fmla="*/ 7 w 24"/>
                <a:gd name="T11" fmla="*/ 25 h 27"/>
                <a:gd name="T12" fmla="*/ 0 w 24"/>
                <a:gd name="T13" fmla="*/ 16 h 27"/>
                <a:gd name="T14" fmla="*/ 17 w 24"/>
                <a:gd name="T15" fmla="*/ 0 h 27"/>
                <a:gd name="T16" fmla="*/ 17 w 24"/>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7"/>
                <a:gd name="T29" fmla="*/ 24 w 24"/>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7">
                  <a:moveTo>
                    <a:pt x="17" y="0"/>
                  </a:moveTo>
                  <a:lnTo>
                    <a:pt x="24" y="9"/>
                  </a:lnTo>
                  <a:lnTo>
                    <a:pt x="21" y="18"/>
                  </a:lnTo>
                  <a:lnTo>
                    <a:pt x="24" y="25"/>
                  </a:lnTo>
                  <a:lnTo>
                    <a:pt x="17" y="27"/>
                  </a:lnTo>
                  <a:lnTo>
                    <a:pt x="7" y="25"/>
                  </a:lnTo>
                  <a:lnTo>
                    <a:pt x="0" y="16"/>
                  </a:lnTo>
                  <a:lnTo>
                    <a:pt x="17" y="0"/>
                  </a:lnTo>
                  <a:close/>
                </a:path>
              </a:pathLst>
            </a:custGeom>
            <a:solidFill>
              <a:srgbClr val="B6C8DD"/>
            </a:solidFill>
            <a:ln w="11113">
              <a:solidFill>
                <a:srgbClr val="FFFFFF"/>
              </a:solidFill>
              <a:round/>
              <a:headEnd/>
              <a:tailEnd/>
            </a:ln>
          </p:spPr>
          <p:txBody>
            <a:bodyPr/>
            <a:lstStyle/>
            <a:p>
              <a:endParaRPr lang="pt-PT"/>
            </a:p>
          </p:txBody>
        </p:sp>
        <p:sp>
          <p:nvSpPr>
            <p:cNvPr id="25736" name="Freeform 105"/>
            <p:cNvSpPr>
              <a:spLocks/>
            </p:cNvSpPr>
            <p:nvPr/>
          </p:nvSpPr>
          <p:spPr bwMode="auto">
            <a:xfrm>
              <a:off x="2255" y="3623"/>
              <a:ext cx="158" cy="147"/>
            </a:xfrm>
            <a:custGeom>
              <a:avLst/>
              <a:gdLst>
                <a:gd name="T0" fmla="*/ 22 w 158"/>
                <a:gd name="T1" fmla="*/ 7 h 147"/>
                <a:gd name="T2" fmla="*/ 15 w 158"/>
                <a:gd name="T3" fmla="*/ 11 h 147"/>
                <a:gd name="T4" fmla="*/ 17 w 158"/>
                <a:gd name="T5" fmla="*/ 19 h 147"/>
                <a:gd name="T6" fmla="*/ 10 w 158"/>
                <a:gd name="T7" fmla="*/ 28 h 147"/>
                <a:gd name="T8" fmla="*/ 3 w 158"/>
                <a:gd name="T9" fmla="*/ 28 h 147"/>
                <a:gd name="T10" fmla="*/ 0 w 158"/>
                <a:gd name="T11" fmla="*/ 33 h 147"/>
                <a:gd name="T12" fmla="*/ 1 w 158"/>
                <a:gd name="T13" fmla="*/ 42 h 147"/>
                <a:gd name="T14" fmla="*/ 27 w 158"/>
                <a:gd name="T15" fmla="*/ 53 h 147"/>
                <a:gd name="T16" fmla="*/ 34 w 158"/>
                <a:gd name="T17" fmla="*/ 75 h 147"/>
                <a:gd name="T18" fmla="*/ 41 w 158"/>
                <a:gd name="T19" fmla="*/ 104 h 147"/>
                <a:gd name="T20" fmla="*/ 51 w 158"/>
                <a:gd name="T21" fmla="*/ 119 h 147"/>
                <a:gd name="T22" fmla="*/ 61 w 158"/>
                <a:gd name="T23" fmla="*/ 109 h 147"/>
                <a:gd name="T24" fmla="*/ 75 w 158"/>
                <a:gd name="T25" fmla="*/ 128 h 147"/>
                <a:gd name="T26" fmla="*/ 91 w 158"/>
                <a:gd name="T27" fmla="*/ 147 h 147"/>
                <a:gd name="T28" fmla="*/ 96 w 158"/>
                <a:gd name="T29" fmla="*/ 133 h 147"/>
                <a:gd name="T30" fmla="*/ 92 w 158"/>
                <a:gd name="T31" fmla="*/ 123 h 147"/>
                <a:gd name="T32" fmla="*/ 98 w 158"/>
                <a:gd name="T33" fmla="*/ 119 h 147"/>
                <a:gd name="T34" fmla="*/ 120 w 158"/>
                <a:gd name="T35" fmla="*/ 137 h 147"/>
                <a:gd name="T36" fmla="*/ 127 w 158"/>
                <a:gd name="T37" fmla="*/ 132 h 147"/>
                <a:gd name="T38" fmla="*/ 129 w 158"/>
                <a:gd name="T39" fmla="*/ 125 h 147"/>
                <a:gd name="T40" fmla="*/ 118 w 158"/>
                <a:gd name="T41" fmla="*/ 102 h 147"/>
                <a:gd name="T42" fmla="*/ 118 w 158"/>
                <a:gd name="T43" fmla="*/ 96 h 147"/>
                <a:gd name="T44" fmla="*/ 108 w 158"/>
                <a:gd name="T45" fmla="*/ 77 h 147"/>
                <a:gd name="T46" fmla="*/ 103 w 158"/>
                <a:gd name="T47" fmla="*/ 65 h 147"/>
                <a:gd name="T48" fmla="*/ 108 w 158"/>
                <a:gd name="T49" fmla="*/ 63 h 147"/>
                <a:gd name="T50" fmla="*/ 120 w 158"/>
                <a:gd name="T51" fmla="*/ 67 h 147"/>
                <a:gd name="T52" fmla="*/ 135 w 158"/>
                <a:gd name="T53" fmla="*/ 79 h 147"/>
                <a:gd name="T54" fmla="*/ 142 w 158"/>
                <a:gd name="T55" fmla="*/ 70 h 147"/>
                <a:gd name="T56" fmla="*/ 156 w 158"/>
                <a:gd name="T57" fmla="*/ 72 h 147"/>
                <a:gd name="T58" fmla="*/ 158 w 158"/>
                <a:gd name="T59" fmla="*/ 68 h 147"/>
                <a:gd name="T60" fmla="*/ 141 w 158"/>
                <a:gd name="T61" fmla="*/ 46 h 147"/>
                <a:gd name="T62" fmla="*/ 129 w 158"/>
                <a:gd name="T63" fmla="*/ 47 h 147"/>
                <a:gd name="T64" fmla="*/ 125 w 158"/>
                <a:gd name="T65" fmla="*/ 40 h 147"/>
                <a:gd name="T66" fmla="*/ 118 w 158"/>
                <a:gd name="T67" fmla="*/ 25 h 147"/>
                <a:gd name="T68" fmla="*/ 111 w 158"/>
                <a:gd name="T69" fmla="*/ 32 h 147"/>
                <a:gd name="T70" fmla="*/ 96 w 158"/>
                <a:gd name="T71" fmla="*/ 25 h 147"/>
                <a:gd name="T72" fmla="*/ 86 w 158"/>
                <a:gd name="T73" fmla="*/ 7 h 147"/>
                <a:gd name="T74" fmla="*/ 67 w 158"/>
                <a:gd name="T75" fmla="*/ 9 h 147"/>
                <a:gd name="T76" fmla="*/ 53 w 158"/>
                <a:gd name="T77" fmla="*/ 11 h 147"/>
                <a:gd name="T78" fmla="*/ 43 w 158"/>
                <a:gd name="T79" fmla="*/ 0 h 147"/>
                <a:gd name="T80" fmla="*/ 36 w 158"/>
                <a:gd name="T81" fmla="*/ 7 h 147"/>
                <a:gd name="T82" fmla="*/ 22 w 158"/>
                <a:gd name="T83" fmla="*/ 7 h 147"/>
                <a:gd name="T84" fmla="*/ 22 w 158"/>
                <a:gd name="T85" fmla="*/ 7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8"/>
                <a:gd name="T130" fmla="*/ 0 h 147"/>
                <a:gd name="T131" fmla="*/ 158 w 158"/>
                <a:gd name="T132" fmla="*/ 147 h 1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8" h="147">
                  <a:moveTo>
                    <a:pt x="22" y="7"/>
                  </a:moveTo>
                  <a:lnTo>
                    <a:pt x="15" y="11"/>
                  </a:lnTo>
                  <a:lnTo>
                    <a:pt x="17" y="19"/>
                  </a:lnTo>
                  <a:lnTo>
                    <a:pt x="10" y="28"/>
                  </a:lnTo>
                  <a:lnTo>
                    <a:pt x="3" y="28"/>
                  </a:lnTo>
                  <a:lnTo>
                    <a:pt x="0" y="33"/>
                  </a:lnTo>
                  <a:lnTo>
                    <a:pt x="1" y="42"/>
                  </a:lnTo>
                  <a:lnTo>
                    <a:pt x="27" y="53"/>
                  </a:lnTo>
                  <a:lnTo>
                    <a:pt x="34" y="75"/>
                  </a:lnTo>
                  <a:lnTo>
                    <a:pt x="41" y="104"/>
                  </a:lnTo>
                  <a:lnTo>
                    <a:pt x="51" y="119"/>
                  </a:lnTo>
                  <a:lnTo>
                    <a:pt x="61" y="109"/>
                  </a:lnTo>
                  <a:lnTo>
                    <a:pt x="75" y="128"/>
                  </a:lnTo>
                  <a:lnTo>
                    <a:pt x="91" y="147"/>
                  </a:lnTo>
                  <a:lnTo>
                    <a:pt x="96" y="133"/>
                  </a:lnTo>
                  <a:lnTo>
                    <a:pt x="92" y="123"/>
                  </a:lnTo>
                  <a:lnTo>
                    <a:pt x="98" y="119"/>
                  </a:lnTo>
                  <a:lnTo>
                    <a:pt x="120" y="137"/>
                  </a:lnTo>
                  <a:lnTo>
                    <a:pt x="127" y="132"/>
                  </a:lnTo>
                  <a:lnTo>
                    <a:pt x="129" y="125"/>
                  </a:lnTo>
                  <a:lnTo>
                    <a:pt x="118" y="102"/>
                  </a:lnTo>
                  <a:lnTo>
                    <a:pt x="118" y="96"/>
                  </a:lnTo>
                  <a:lnTo>
                    <a:pt x="108" y="77"/>
                  </a:lnTo>
                  <a:lnTo>
                    <a:pt x="103" y="65"/>
                  </a:lnTo>
                  <a:lnTo>
                    <a:pt x="108" y="63"/>
                  </a:lnTo>
                  <a:lnTo>
                    <a:pt x="120" y="67"/>
                  </a:lnTo>
                  <a:lnTo>
                    <a:pt x="135" y="79"/>
                  </a:lnTo>
                  <a:lnTo>
                    <a:pt x="142" y="70"/>
                  </a:lnTo>
                  <a:lnTo>
                    <a:pt x="156" y="72"/>
                  </a:lnTo>
                  <a:lnTo>
                    <a:pt x="158" y="68"/>
                  </a:lnTo>
                  <a:lnTo>
                    <a:pt x="141" y="46"/>
                  </a:lnTo>
                  <a:lnTo>
                    <a:pt x="129" y="47"/>
                  </a:lnTo>
                  <a:lnTo>
                    <a:pt x="125" y="40"/>
                  </a:lnTo>
                  <a:lnTo>
                    <a:pt x="118" y="25"/>
                  </a:lnTo>
                  <a:lnTo>
                    <a:pt x="111" y="32"/>
                  </a:lnTo>
                  <a:lnTo>
                    <a:pt x="96" y="25"/>
                  </a:lnTo>
                  <a:lnTo>
                    <a:pt x="86" y="7"/>
                  </a:lnTo>
                  <a:lnTo>
                    <a:pt x="67" y="9"/>
                  </a:lnTo>
                  <a:lnTo>
                    <a:pt x="53" y="11"/>
                  </a:lnTo>
                  <a:lnTo>
                    <a:pt x="43" y="0"/>
                  </a:lnTo>
                  <a:lnTo>
                    <a:pt x="36" y="7"/>
                  </a:lnTo>
                  <a:lnTo>
                    <a:pt x="22" y="7"/>
                  </a:lnTo>
                  <a:close/>
                </a:path>
              </a:pathLst>
            </a:custGeom>
            <a:noFill/>
            <a:ln w="11113">
              <a:solidFill>
                <a:srgbClr val="FFFFFF"/>
              </a:solidFill>
              <a:round/>
              <a:headEnd/>
              <a:tailEnd/>
            </a:ln>
          </p:spPr>
          <p:txBody>
            <a:bodyPr/>
            <a:lstStyle/>
            <a:p>
              <a:endParaRPr lang="pt-PT"/>
            </a:p>
          </p:txBody>
        </p:sp>
        <p:sp>
          <p:nvSpPr>
            <p:cNvPr id="25737" name="Freeform 106"/>
            <p:cNvSpPr>
              <a:spLocks/>
            </p:cNvSpPr>
            <p:nvPr/>
          </p:nvSpPr>
          <p:spPr bwMode="auto">
            <a:xfrm>
              <a:off x="2203" y="3330"/>
              <a:ext cx="361" cy="347"/>
            </a:xfrm>
            <a:custGeom>
              <a:avLst/>
              <a:gdLst>
                <a:gd name="T0" fmla="*/ 67 w 361"/>
                <a:gd name="T1" fmla="*/ 92 h 347"/>
                <a:gd name="T2" fmla="*/ 46 w 361"/>
                <a:gd name="T3" fmla="*/ 151 h 347"/>
                <a:gd name="T4" fmla="*/ 38 w 361"/>
                <a:gd name="T5" fmla="*/ 163 h 347"/>
                <a:gd name="T6" fmla="*/ 21 w 361"/>
                <a:gd name="T7" fmla="*/ 181 h 347"/>
                <a:gd name="T8" fmla="*/ 0 w 361"/>
                <a:gd name="T9" fmla="*/ 184 h 347"/>
                <a:gd name="T10" fmla="*/ 28 w 361"/>
                <a:gd name="T11" fmla="*/ 233 h 347"/>
                <a:gd name="T12" fmla="*/ 48 w 361"/>
                <a:gd name="T13" fmla="*/ 233 h 347"/>
                <a:gd name="T14" fmla="*/ 41 w 361"/>
                <a:gd name="T15" fmla="*/ 251 h 347"/>
                <a:gd name="T16" fmla="*/ 48 w 361"/>
                <a:gd name="T17" fmla="*/ 277 h 347"/>
                <a:gd name="T18" fmla="*/ 65 w 361"/>
                <a:gd name="T19" fmla="*/ 297 h 347"/>
                <a:gd name="T20" fmla="*/ 77 w 361"/>
                <a:gd name="T21" fmla="*/ 286 h 347"/>
                <a:gd name="T22" fmla="*/ 91 w 361"/>
                <a:gd name="T23" fmla="*/ 288 h 347"/>
                <a:gd name="T24" fmla="*/ 134 w 361"/>
                <a:gd name="T25" fmla="*/ 293 h 347"/>
                <a:gd name="T26" fmla="*/ 160 w 361"/>
                <a:gd name="T27" fmla="*/ 307 h 347"/>
                <a:gd name="T28" fmla="*/ 175 w 361"/>
                <a:gd name="T29" fmla="*/ 326 h 347"/>
                <a:gd name="T30" fmla="*/ 193 w 361"/>
                <a:gd name="T31" fmla="*/ 318 h 347"/>
                <a:gd name="T32" fmla="*/ 229 w 361"/>
                <a:gd name="T33" fmla="*/ 347 h 347"/>
                <a:gd name="T34" fmla="*/ 234 w 361"/>
                <a:gd name="T35" fmla="*/ 330 h 347"/>
                <a:gd name="T36" fmla="*/ 232 w 361"/>
                <a:gd name="T37" fmla="*/ 302 h 347"/>
                <a:gd name="T38" fmla="*/ 218 w 361"/>
                <a:gd name="T39" fmla="*/ 291 h 347"/>
                <a:gd name="T40" fmla="*/ 182 w 361"/>
                <a:gd name="T41" fmla="*/ 265 h 347"/>
                <a:gd name="T42" fmla="*/ 160 w 361"/>
                <a:gd name="T43" fmla="*/ 258 h 347"/>
                <a:gd name="T44" fmla="*/ 151 w 361"/>
                <a:gd name="T45" fmla="*/ 246 h 347"/>
                <a:gd name="T46" fmla="*/ 163 w 361"/>
                <a:gd name="T47" fmla="*/ 232 h 347"/>
                <a:gd name="T48" fmla="*/ 155 w 361"/>
                <a:gd name="T49" fmla="*/ 212 h 347"/>
                <a:gd name="T50" fmla="*/ 170 w 361"/>
                <a:gd name="T51" fmla="*/ 221 h 347"/>
                <a:gd name="T52" fmla="*/ 182 w 361"/>
                <a:gd name="T53" fmla="*/ 214 h 347"/>
                <a:gd name="T54" fmla="*/ 160 w 361"/>
                <a:gd name="T55" fmla="*/ 183 h 347"/>
                <a:gd name="T56" fmla="*/ 144 w 361"/>
                <a:gd name="T57" fmla="*/ 144 h 347"/>
                <a:gd name="T58" fmla="*/ 139 w 361"/>
                <a:gd name="T59" fmla="*/ 121 h 347"/>
                <a:gd name="T60" fmla="*/ 148 w 361"/>
                <a:gd name="T61" fmla="*/ 106 h 347"/>
                <a:gd name="T62" fmla="*/ 156 w 361"/>
                <a:gd name="T63" fmla="*/ 125 h 347"/>
                <a:gd name="T64" fmla="*/ 160 w 361"/>
                <a:gd name="T65" fmla="*/ 132 h 347"/>
                <a:gd name="T66" fmla="*/ 191 w 361"/>
                <a:gd name="T67" fmla="*/ 158 h 347"/>
                <a:gd name="T68" fmla="*/ 194 w 361"/>
                <a:gd name="T69" fmla="*/ 141 h 347"/>
                <a:gd name="T70" fmla="*/ 217 w 361"/>
                <a:gd name="T71" fmla="*/ 158 h 347"/>
                <a:gd name="T72" fmla="*/ 208 w 361"/>
                <a:gd name="T73" fmla="*/ 137 h 347"/>
                <a:gd name="T74" fmla="*/ 217 w 361"/>
                <a:gd name="T75" fmla="*/ 127 h 347"/>
                <a:gd name="T76" fmla="*/ 242 w 361"/>
                <a:gd name="T77" fmla="*/ 134 h 347"/>
                <a:gd name="T78" fmla="*/ 230 w 361"/>
                <a:gd name="T79" fmla="*/ 118 h 347"/>
                <a:gd name="T80" fmla="*/ 208 w 361"/>
                <a:gd name="T81" fmla="*/ 102 h 347"/>
                <a:gd name="T82" fmla="*/ 210 w 361"/>
                <a:gd name="T83" fmla="*/ 88 h 347"/>
                <a:gd name="T84" fmla="*/ 251 w 361"/>
                <a:gd name="T85" fmla="*/ 79 h 347"/>
                <a:gd name="T86" fmla="*/ 294 w 361"/>
                <a:gd name="T87" fmla="*/ 74 h 347"/>
                <a:gd name="T88" fmla="*/ 318 w 361"/>
                <a:gd name="T89" fmla="*/ 79 h 347"/>
                <a:gd name="T90" fmla="*/ 342 w 361"/>
                <a:gd name="T91" fmla="*/ 69 h 347"/>
                <a:gd name="T92" fmla="*/ 359 w 361"/>
                <a:gd name="T93" fmla="*/ 44 h 347"/>
                <a:gd name="T94" fmla="*/ 359 w 361"/>
                <a:gd name="T95" fmla="*/ 6 h 347"/>
                <a:gd name="T96" fmla="*/ 344 w 361"/>
                <a:gd name="T97" fmla="*/ 0 h 347"/>
                <a:gd name="T98" fmla="*/ 339 w 361"/>
                <a:gd name="T99" fmla="*/ 18 h 347"/>
                <a:gd name="T100" fmla="*/ 327 w 361"/>
                <a:gd name="T101" fmla="*/ 32 h 347"/>
                <a:gd name="T102" fmla="*/ 311 w 361"/>
                <a:gd name="T103" fmla="*/ 41 h 347"/>
                <a:gd name="T104" fmla="*/ 284 w 361"/>
                <a:gd name="T105" fmla="*/ 30 h 347"/>
                <a:gd name="T106" fmla="*/ 258 w 361"/>
                <a:gd name="T107" fmla="*/ 18 h 347"/>
                <a:gd name="T108" fmla="*/ 229 w 361"/>
                <a:gd name="T109" fmla="*/ 41 h 347"/>
                <a:gd name="T110" fmla="*/ 194 w 361"/>
                <a:gd name="T111" fmla="*/ 51 h 347"/>
                <a:gd name="T112" fmla="*/ 170 w 361"/>
                <a:gd name="T113" fmla="*/ 55 h 347"/>
                <a:gd name="T114" fmla="*/ 155 w 361"/>
                <a:gd name="T115" fmla="*/ 70 h 347"/>
                <a:gd name="T116" fmla="*/ 129 w 361"/>
                <a:gd name="T117" fmla="*/ 74 h 347"/>
                <a:gd name="T118" fmla="*/ 107 w 361"/>
                <a:gd name="T119" fmla="*/ 88 h 347"/>
                <a:gd name="T120" fmla="*/ 83 w 361"/>
                <a:gd name="T121" fmla="*/ 88 h 347"/>
                <a:gd name="T122" fmla="*/ 74 w 361"/>
                <a:gd name="T123" fmla="*/ 86 h 3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1"/>
                <a:gd name="T187" fmla="*/ 0 h 347"/>
                <a:gd name="T188" fmla="*/ 361 w 361"/>
                <a:gd name="T189" fmla="*/ 347 h 3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1" h="347">
                  <a:moveTo>
                    <a:pt x="74" y="86"/>
                  </a:moveTo>
                  <a:lnTo>
                    <a:pt x="67" y="92"/>
                  </a:lnTo>
                  <a:lnTo>
                    <a:pt x="58" y="121"/>
                  </a:lnTo>
                  <a:lnTo>
                    <a:pt x="46" y="151"/>
                  </a:lnTo>
                  <a:lnTo>
                    <a:pt x="43" y="155"/>
                  </a:lnTo>
                  <a:lnTo>
                    <a:pt x="38" y="163"/>
                  </a:lnTo>
                  <a:lnTo>
                    <a:pt x="31" y="174"/>
                  </a:lnTo>
                  <a:lnTo>
                    <a:pt x="21" y="181"/>
                  </a:lnTo>
                  <a:lnTo>
                    <a:pt x="12" y="184"/>
                  </a:lnTo>
                  <a:lnTo>
                    <a:pt x="0" y="184"/>
                  </a:lnTo>
                  <a:lnTo>
                    <a:pt x="15" y="218"/>
                  </a:lnTo>
                  <a:lnTo>
                    <a:pt x="28" y="233"/>
                  </a:lnTo>
                  <a:lnTo>
                    <a:pt x="38" y="233"/>
                  </a:lnTo>
                  <a:lnTo>
                    <a:pt x="48" y="233"/>
                  </a:lnTo>
                  <a:lnTo>
                    <a:pt x="52" y="242"/>
                  </a:lnTo>
                  <a:lnTo>
                    <a:pt x="41" y="251"/>
                  </a:lnTo>
                  <a:lnTo>
                    <a:pt x="41" y="262"/>
                  </a:lnTo>
                  <a:lnTo>
                    <a:pt x="48" y="277"/>
                  </a:lnTo>
                  <a:lnTo>
                    <a:pt x="58" y="291"/>
                  </a:lnTo>
                  <a:lnTo>
                    <a:pt x="65" y="297"/>
                  </a:lnTo>
                  <a:lnTo>
                    <a:pt x="69" y="288"/>
                  </a:lnTo>
                  <a:lnTo>
                    <a:pt x="77" y="286"/>
                  </a:lnTo>
                  <a:lnTo>
                    <a:pt x="88" y="295"/>
                  </a:lnTo>
                  <a:lnTo>
                    <a:pt x="91" y="288"/>
                  </a:lnTo>
                  <a:lnTo>
                    <a:pt x="108" y="290"/>
                  </a:lnTo>
                  <a:lnTo>
                    <a:pt x="134" y="293"/>
                  </a:lnTo>
                  <a:lnTo>
                    <a:pt x="153" y="298"/>
                  </a:lnTo>
                  <a:lnTo>
                    <a:pt x="160" y="307"/>
                  </a:lnTo>
                  <a:lnTo>
                    <a:pt x="168" y="318"/>
                  </a:lnTo>
                  <a:lnTo>
                    <a:pt x="175" y="326"/>
                  </a:lnTo>
                  <a:lnTo>
                    <a:pt x="182" y="318"/>
                  </a:lnTo>
                  <a:lnTo>
                    <a:pt x="193" y="318"/>
                  </a:lnTo>
                  <a:lnTo>
                    <a:pt x="210" y="330"/>
                  </a:lnTo>
                  <a:lnTo>
                    <a:pt x="229" y="347"/>
                  </a:lnTo>
                  <a:lnTo>
                    <a:pt x="232" y="344"/>
                  </a:lnTo>
                  <a:lnTo>
                    <a:pt x="234" y="330"/>
                  </a:lnTo>
                  <a:lnTo>
                    <a:pt x="234" y="316"/>
                  </a:lnTo>
                  <a:lnTo>
                    <a:pt x="232" y="302"/>
                  </a:lnTo>
                  <a:lnTo>
                    <a:pt x="225" y="288"/>
                  </a:lnTo>
                  <a:lnTo>
                    <a:pt x="218" y="291"/>
                  </a:lnTo>
                  <a:lnTo>
                    <a:pt x="205" y="283"/>
                  </a:lnTo>
                  <a:lnTo>
                    <a:pt x="182" y="265"/>
                  </a:lnTo>
                  <a:lnTo>
                    <a:pt x="175" y="260"/>
                  </a:lnTo>
                  <a:lnTo>
                    <a:pt x="160" y="258"/>
                  </a:lnTo>
                  <a:lnTo>
                    <a:pt x="151" y="253"/>
                  </a:lnTo>
                  <a:lnTo>
                    <a:pt x="151" y="246"/>
                  </a:lnTo>
                  <a:lnTo>
                    <a:pt x="160" y="235"/>
                  </a:lnTo>
                  <a:lnTo>
                    <a:pt x="163" y="232"/>
                  </a:lnTo>
                  <a:lnTo>
                    <a:pt x="158" y="225"/>
                  </a:lnTo>
                  <a:lnTo>
                    <a:pt x="155" y="212"/>
                  </a:lnTo>
                  <a:lnTo>
                    <a:pt x="158" y="207"/>
                  </a:lnTo>
                  <a:lnTo>
                    <a:pt x="170" y="221"/>
                  </a:lnTo>
                  <a:lnTo>
                    <a:pt x="182" y="226"/>
                  </a:lnTo>
                  <a:lnTo>
                    <a:pt x="182" y="214"/>
                  </a:lnTo>
                  <a:lnTo>
                    <a:pt x="175" y="200"/>
                  </a:lnTo>
                  <a:lnTo>
                    <a:pt x="160" y="183"/>
                  </a:lnTo>
                  <a:lnTo>
                    <a:pt x="146" y="156"/>
                  </a:lnTo>
                  <a:lnTo>
                    <a:pt x="144" y="144"/>
                  </a:lnTo>
                  <a:lnTo>
                    <a:pt x="143" y="132"/>
                  </a:lnTo>
                  <a:lnTo>
                    <a:pt x="139" y="121"/>
                  </a:lnTo>
                  <a:lnTo>
                    <a:pt x="138" y="109"/>
                  </a:lnTo>
                  <a:lnTo>
                    <a:pt x="148" y="106"/>
                  </a:lnTo>
                  <a:lnTo>
                    <a:pt x="146" y="114"/>
                  </a:lnTo>
                  <a:lnTo>
                    <a:pt x="156" y="125"/>
                  </a:lnTo>
                  <a:lnTo>
                    <a:pt x="162" y="125"/>
                  </a:lnTo>
                  <a:lnTo>
                    <a:pt x="160" y="132"/>
                  </a:lnTo>
                  <a:lnTo>
                    <a:pt x="191" y="163"/>
                  </a:lnTo>
                  <a:lnTo>
                    <a:pt x="191" y="158"/>
                  </a:lnTo>
                  <a:lnTo>
                    <a:pt x="186" y="144"/>
                  </a:lnTo>
                  <a:lnTo>
                    <a:pt x="194" y="141"/>
                  </a:lnTo>
                  <a:lnTo>
                    <a:pt x="210" y="148"/>
                  </a:lnTo>
                  <a:lnTo>
                    <a:pt x="217" y="158"/>
                  </a:lnTo>
                  <a:lnTo>
                    <a:pt x="218" y="151"/>
                  </a:lnTo>
                  <a:lnTo>
                    <a:pt x="208" y="137"/>
                  </a:lnTo>
                  <a:lnTo>
                    <a:pt x="210" y="130"/>
                  </a:lnTo>
                  <a:lnTo>
                    <a:pt x="217" y="127"/>
                  </a:lnTo>
                  <a:lnTo>
                    <a:pt x="237" y="137"/>
                  </a:lnTo>
                  <a:lnTo>
                    <a:pt x="242" y="134"/>
                  </a:lnTo>
                  <a:lnTo>
                    <a:pt x="241" y="123"/>
                  </a:lnTo>
                  <a:lnTo>
                    <a:pt x="230" y="118"/>
                  </a:lnTo>
                  <a:lnTo>
                    <a:pt x="217" y="111"/>
                  </a:lnTo>
                  <a:lnTo>
                    <a:pt x="208" y="102"/>
                  </a:lnTo>
                  <a:lnTo>
                    <a:pt x="206" y="95"/>
                  </a:lnTo>
                  <a:lnTo>
                    <a:pt x="210" y="88"/>
                  </a:lnTo>
                  <a:lnTo>
                    <a:pt x="229" y="86"/>
                  </a:lnTo>
                  <a:lnTo>
                    <a:pt x="251" y="79"/>
                  </a:lnTo>
                  <a:lnTo>
                    <a:pt x="266" y="81"/>
                  </a:lnTo>
                  <a:lnTo>
                    <a:pt x="294" y="74"/>
                  </a:lnTo>
                  <a:lnTo>
                    <a:pt x="299" y="70"/>
                  </a:lnTo>
                  <a:lnTo>
                    <a:pt x="318" y="79"/>
                  </a:lnTo>
                  <a:lnTo>
                    <a:pt x="334" y="88"/>
                  </a:lnTo>
                  <a:lnTo>
                    <a:pt x="342" y="69"/>
                  </a:lnTo>
                  <a:lnTo>
                    <a:pt x="356" y="49"/>
                  </a:lnTo>
                  <a:lnTo>
                    <a:pt x="359" y="44"/>
                  </a:lnTo>
                  <a:lnTo>
                    <a:pt x="361" y="9"/>
                  </a:lnTo>
                  <a:lnTo>
                    <a:pt x="359" y="6"/>
                  </a:lnTo>
                  <a:lnTo>
                    <a:pt x="352" y="0"/>
                  </a:lnTo>
                  <a:lnTo>
                    <a:pt x="344" y="0"/>
                  </a:lnTo>
                  <a:lnTo>
                    <a:pt x="339" y="6"/>
                  </a:lnTo>
                  <a:lnTo>
                    <a:pt x="339" y="18"/>
                  </a:lnTo>
                  <a:lnTo>
                    <a:pt x="340" y="30"/>
                  </a:lnTo>
                  <a:lnTo>
                    <a:pt x="327" y="32"/>
                  </a:lnTo>
                  <a:lnTo>
                    <a:pt x="318" y="39"/>
                  </a:lnTo>
                  <a:lnTo>
                    <a:pt x="311" y="41"/>
                  </a:lnTo>
                  <a:lnTo>
                    <a:pt x="292" y="35"/>
                  </a:lnTo>
                  <a:lnTo>
                    <a:pt x="284" y="30"/>
                  </a:lnTo>
                  <a:lnTo>
                    <a:pt x="273" y="37"/>
                  </a:lnTo>
                  <a:lnTo>
                    <a:pt x="258" y="18"/>
                  </a:lnTo>
                  <a:lnTo>
                    <a:pt x="241" y="32"/>
                  </a:lnTo>
                  <a:lnTo>
                    <a:pt x="229" y="41"/>
                  </a:lnTo>
                  <a:lnTo>
                    <a:pt x="215" y="48"/>
                  </a:lnTo>
                  <a:lnTo>
                    <a:pt x="194" y="51"/>
                  </a:lnTo>
                  <a:lnTo>
                    <a:pt x="182" y="55"/>
                  </a:lnTo>
                  <a:lnTo>
                    <a:pt x="170" y="55"/>
                  </a:lnTo>
                  <a:lnTo>
                    <a:pt x="165" y="56"/>
                  </a:lnTo>
                  <a:lnTo>
                    <a:pt x="155" y="70"/>
                  </a:lnTo>
                  <a:lnTo>
                    <a:pt x="146" y="70"/>
                  </a:lnTo>
                  <a:lnTo>
                    <a:pt x="129" y="74"/>
                  </a:lnTo>
                  <a:lnTo>
                    <a:pt x="113" y="72"/>
                  </a:lnTo>
                  <a:lnTo>
                    <a:pt x="107" y="88"/>
                  </a:lnTo>
                  <a:lnTo>
                    <a:pt x="95" y="88"/>
                  </a:lnTo>
                  <a:lnTo>
                    <a:pt x="83" y="88"/>
                  </a:lnTo>
                  <a:lnTo>
                    <a:pt x="74" y="86"/>
                  </a:lnTo>
                  <a:close/>
                </a:path>
              </a:pathLst>
            </a:custGeom>
            <a:noFill/>
            <a:ln w="11113">
              <a:solidFill>
                <a:srgbClr val="FFFFFF"/>
              </a:solidFill>
              <a:round/>
              <a:headEnd/>
              <a:tailEnd/>
            </a:ln>
          </p:spPr>
          <p:txBody>
            <a:bodyPr/>
            <a:lstStyle/>
            <a:p>
              <a:endParaRPr lang="pt-PT"/>
            </a:p>
          </p:txBody>
        </p:sp>
        <p:sp>
          <p:nvSpPr>
            <p:cNvPr id="25738" name="Freeform 107"/>
            <p:cNvSpPr>
              <a:spLocks/>
            </p:cNvSpPr>
            <p:nvPr/>
          </p:nvSpPr>
          <p:spPr bwMode="auto">
            <a:xfrm>
              <a:off x="2382" y="3565"/>
              <a:ext cx="91" cy="83"/>
            </a:xfrm>
            <a:custGeom>
              <a:avLst/>
              <a:gdLst>
                <a:gd name="T0" fmla="*/ 7 w 91"/>
                <a:gd name="T1" fmla="*/ 0 h 83"/>
                <a:gd name="T2" fmla="*/ 0 w 91"/>
                <a:gd name="T3" fmla="*/ 7 h 83"/>
                <a:gd name="T4" fmla="*/ 8 w 91"/>
                <a:gd name="T5" fmla="*/ 25 h 83"/>
                <a:gd name="T6" fmla="*/ 20 w 91"/>
                <a:gd name="T7" fmla="*/ 28 h 83"/>
                <a:gd name="T8" fmla="*/ 34 w 91"/>
                <a:gd name="T9" fmla="*/ 44 h 83"/>
                <a:gd name="T10" fmla="*/ 44 w 91"/>
                <a:gd name="T11" fmla="*/ 51 h 83"/>
                <a:gd name="T12" fmla="*/ 63 w 91"/>
                <a:gd name="T13" fmla="*/ 67 h 83"/>
                <a:gd name="T14" fmla="*/ 74 w 91"/>
                <a:gd name="T15" fmla="*/ 72 h 83"/>
                <a:gd name="T16" fmla="*/ 87 w 91"/>
                <a:gd name="T17" fmla="*/ 83 h 83"/>
                <a:gd name="T18" fmla="*/ 91 w 91"/>
                <a:gd name="T19" fmla="*/ 76 h 83"/>
                <a:gd name="T20" fmla="*/ 63 w 91"/>
                <a:gd name="T21" fmla="*/ 53 h 83"/>
                <a:gd name="T22" fmla="*/ 62 w 91"/>
                <a:gd name="T23" fmla="*/ 42 h 83"/>
                <a:gd name="T24" fmla="*/ 58 w 91"/>
                <a:gd name="T25" fmla="*/ 32 h 83"/>
                <a:gd name="T26" fmla="*/ 46 w 91"/>
                <a:gd name="T27" fmla="*/ 20 h 83"/>
                <a:gd name="T28" fmla="*/ 43 w 91"/>
                <a:gd name="T29" fmla="*/ 21 h 83"/>
                <a:gd name="T30" fmla="*/ 27 w 91"/>
                <a:gd name="T31" fmla="*/ 9 h 83"/>
                <a:gd name="T32" fmla="*/ 19 w 91"/>
                <a:gd name="T33" fmla="*/ 4 h 83"/>
                <a:gd name="T34" fmla="*/ 7 w 91"/>
                <a:gd name="T35" fmla="*/ 0 h 83"/>
                <a:gd name="T36" fmla="*/ 7 w 91"/>
                <a:gd name="T37" fmla="*/ 0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
                <a:gd name="T58" fmla="*/ 0 h 83"/>
                <a:gd name="T59" fmla="*/ 91 w 91"/>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 h="83">
                  <a:moveTo>
                    <a:pt x="7" y="0"/>
                  </a:moveTo>
                  <a:lnTo>
                    <a:pt x="0" y="7"/>
                  </a:lnTo>
                  <a:lnTo>
                    <a:pt x="8" y="25"/>
                  </a:lnTo>
                  <a:lnTo>
                    <a:pt x="20" y="28"/>
                  </a:lnTo>
                  <a:lnTo>
                    <a:pt x="34" y="44"/>
                  </a:lnTo>
                  <a:lnTo>
                    <a:pt x="44" y="51"/>
                  </a:lnTo>
                  <a:lnTo>
                    <a:pt x="63" y="67"/>
                  </a:lnTo>
                  <a:lnTo>
                    <a:pt x="74" y="72"/>
                  </a:lnTo>
                  <a:lnTo>
                    <a:pt x="87" y="83"/>
                  </a:lnTo>
                  <a:lnTo>
                    <a:pt x="91" y="76"/>
                  </a:lnTo>
                  <a:lnTo>
                    <a:pt x="63" y="53"/>
                  </a:lnTo>
                  <a:lnTo>
                    <a:pt x="62" y="42"/>
                  </a:lnTo>
                  <a:lnTo>
                    <a:pt x="58" y="32"/>
                  </a:lnTo>
                  <a:lnTo>
                    <a:pt x="46" y="20"/>
                  </a:lnTo>
                  <a:lnTo>
                    <a:pt x="43" y="21"/>
                  </a:lnTo>
                  <a:lnTo>
                    <a:pt x="27" y="9"/>
                  </a:lnTo>
                  <a:lnTo>
                    <a:pt x="19" y="4"/>
                  </a:lnTo>
                  <a:lnTo>
                    <a:pt x="7" y="0"/>
                  </a:lnTo>
                  <a:close/>
                </a:path>
              </a:pathLst>
            </a:custGeom>
            <a:noFill/>
            <a:ln w="11113">
              <a:solidFill>
                <a:srgbClr val="FFFFFF"/>
              </a:solidFill>
              <a:round/>
              <a:headEnd/>
              <a:tailEnd/>
            </a:ln>
          </p:spPr>
          <p:txBody>
            <a:bodyPr/>
            <a:lstStyle/>
            <a:p>
              <a:endParaRPr lang="pt-PT"/>
            </a:p>
          </p:txBody>
        </p:sp>
        <p:sp>
          <p:nvSpPr>
            <p:cNvPr id="25739" name="Freeform 108"/>
            <p:cNvSpPr>
              <a:spLocks/>
            </p:cNvSpPr>
            <p:nvPr/>
          </p:nvSpPr>
          <p:spPr bwMode="auto">
            <a:xfrm>
              <a:off x="2480" y="3474"/>
              <a:ext cx="29" cy="30"/>
            </a:xfrm>
            <a:custGeom>
              <a:avLst/>
              <a:gdLst>
                <a:gd name="T0" fmla="*/ 29 w 29"/>
                <a:gd name="T1" fmla="*/ 0 h 30"/>
                <a:gd name="T2" fmla="*/ 12 w 29"/>
                <a:gd name="T3" fmla="*/ 0 h 30"/>
                <a:gd name="T4" fmla="*/ 1 w 29"/>
                <a:gd name="T5" fmla="*/ 7 h 30"/>
                <a:gd name="T6" fmla="*/ 0 w 29"/>
                <a:gd name="T7" fmla="*/ 16 h 30"/>
                <a:gd name="T8" fmla="*/ 0 w 29"/>
                <a:gd name="T9" fmla="*/ 28 h 30"/>
                <a:gd name="T10" fmla="*/ 8 w 29"/>
                <a:gd name="T11" fmla="*/ 30 h 30"/>
                <a:gd name="T12" fmla="*/ 26 w 29"/>
                <a:gd name="T13" fmla="*/ 18 h 30"/>
                <a:gd name="T14" fmla="*/ 29 w 29"/>
                <a:gd name="T15" fmla="*/ 0 h 30"/>
                <a:gd name="T16" fmla="*/ 29 w 29"/>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0"/>
                <a:gd name="T29" fmla="*/ 29 w 29"/>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0">
                  <a:moveTo>
                    <a:pt x="29" y="0"/>
                  </a:moveTo>
                  <a:lnTo>
                    <a:pt x="12" y="0"/>
                  </a:lnTo>
                  <a:lnTo>
                    <a:pt x="1" y="7"/>
                  </a:lnTo>
                  <a:lnTo>
                    <a:pt x="0" y="16"/>
                  </a:lnTo>
                  <a:lnTo>
                    <a:pt x="0" y="28"/>
                  </a:lnTo>
                  <a:lnTo>
                    <a:pt x="8" y="30"/>
                  </a:lnTo>
                  <a:lnTo>
                    <a:pt x="26" y="18"/>
                  </a:lnTo>
                  <a:lnTo>
                    <a:pt x="29" y="0"/>
                  </a:lnTo>
                  <a:close/>
                </a:path>
              </a:pathLst>
            </a:custGeom>
            <a:noFill/>
            <a:ln w="11113">
              <a:solidFill>
                <a:srgbClr val="FFFFFF"/>
              </a:solidFill>
              <a:round/>
              <a:headEnd/>
              <a:tailEnd/>
            </a:ln>
          </p:spPr>
          <p:txBody>
            <a:bodyPr/>
            <a:lstStyle/>
            <a:p>
              <a:endParaRPr lang="pt-PT"/>
            </a:p>
          </p:txBody>
        </p:sp>
        <p:sp>
          <p:nvSpPr>
            <p:cNvPr id="25740" name="Freeform 109"/>
            <p:cNvSpPr>
              <a:spLocks/>
            </p:cNvSpPr>
            <p:nvPr/>
          </p:nvSpPr>
          <p:spPr bwMode="auto">
            <a:xfrm>
              <a:off x="2650" y="3707"/>
              <a:ext cx="38" cy="25"/>
            </a:xfrm>
            <a:custGeom>
              <a:avLst/>
              <a:gdLst>
                <a:gd name="T0" fmla="*/ 38 w 38"/>
                <a:gd name="T1" fmla="*/ 7 h 25"/>
                <a:gd name="T2" fmla="*/ 21 w 38"/>
                <a:gd name="T3" fmla="*/ 25 h 25"/>
                <a:gd name="T4" fmla="*/ 9 w 38"/>
                <a:gd name="T5" fmla="*/ 25 h 25"/>
                <a:gd name="T6" fmla="*/ 0 w 38"/>
                <a:gd name="T7" fmla="*/ 18 h 25"/>
                <a:gd name="T8" fmla="*/ 5 w 38"/>
                <a:gd name="T9" fmla="*/ 4 h 25"/>
                <a:gd name="T10" fmla="*/ 24 w 38"/>
                <a:gd name="T11" fmla="*/ 0 h 25"/>
                <a:gd name="T12" fmla="*/ 38 w 38"/>
                <a:gd name="T13" fmla="*/ 7 h 25"/>
                <a:gd name="T14" fmla="*/ 38 w 38"/>
                <a:gd name="T15" fmla="*/ 7 h 2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5"/>
                <a:gd name="T26" fmla="*/ 38 w 38"/>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5">
                  <a:moveTo>
                    <a:pt x="38" y="7"/>
                  </a:moveTo>
                  <a:lnTo>
                    <a:pt x="21" y="25"/>
                  </a:lnTo>
                  <a:lnTo>
                    <a:pt x="9" y="25"/>
                  </a:lnTo>
                  <a:lnTo>
                    <a:pt x="0" y="18"/>
                  </a:lnTo>
                  <a:lnTo>
                    <a:pt x="5" y="4"/>
                  </a:lnTo>
                  <a:lnTo>
                    <a:pt x="24" y="0"/>
                  </a:lnTo>
                  <a:lnTo>
                    <a:pt x="38" y="7"/>
                  </a:lnTo>
                  <a:close/>
                </a:path>
              </a:pathLst>
            </a:custGeom>
            <a:noFill/>
            <a:ln w="11113">
              <a:solidFill>
                <a:srgbClr val="FFFFFF"/>
              </a:solidFill>
              <a:round/>
              <a:headEnd/>
              <a:tailEnd/>
            </a:ln>
          </p:spPr>
          <p:txBody>
            <a:bodyPr/>
            <a:lstStyle/>
            <a:p>
              <a:endParaRPr lang="pt-PT"/>
            </a:p>
          </p:txBody>
        </p:sp>
        <p:sp>
          <p:nvSpPr>
            <p:cNvPr id="25741" name="Freeform 110"/>
            <p:cNvSpPr>
              <a:spLocks/>
            </p:cNvSpPr>
            <p:nvPr/>
          </p:nvSpPr>
          <p:spPr bwMode="auto">
            <a:xfrm>
              <a:off x="2655" y="3753"/>
              <a:ext cx="40" cy="33"/>
            </a:xfrm>
            <a:custGeom>
              <a:avLst/>
              <a:gdLst>
                <a:gd name="T0" fmla="*/ 40 w 40"/>
                <a:gd name="T1" fmla="*/ 0 h 33"/>
                <a:gd name="T2" fmla="*/ 40 w 40"/>
                <a:gd name="T3" fmla="*/ 10 h 33"/>
                <a:gd name="T4" fmla="*/ 16 w 40"/>
                <a:gd name="T5" fmla="*/ 28 h 33"/>
                <a:gd name="T6" fmla="*/ 5 w 40"/>
                <a:gd name="T7" fmla="*/ 33 h 33"/>
                <a:gd name="T8" fmla="*/ 0 w 40"/>
                <a:gd name="T9" fmla="*/ 31 h 33"/>
                <a:gd name="T10" fmla="*/ 4 w 40"/>
                <a:gd name="T11" fmla="*/ 19 h 33"/>
                <a:gd name="T12" fmla="*/ 21 w 40"/>
                <a:gd name="T13" fmla="*/ 5 h 33"/>
                <a:gd name="T14" fmla="*/ 40 w 40"/>
                <a:gd name="T15" fmla="*/ 0 h 33"/>
                <a:gd name="T16" fmla="*/ 40 w 40"/>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40" y="0"/>
                  </a:moveTo>
                  <a:lnTo>
                    <a:pt x="40" y="10"/>
                  </a:lnTo>
                  <a:lnTo>
                    <a:pt x="16" y="28"/>
                  </a:lnTo>
                  <a:lnTo>
                    <a:pt x="5" y="33"/>
                  </a:lnTo>
                  <a:lnTo>
                    <a:pt x="0" y="31"/>
                  </a:lnTo>
                  <a:lnTo>
                    <a:pt x="4" y="19"/>
                  </a:lnTo>
                  <a:lnTo>
                    <a:pt x="21" y="5"/>
                  </a:lnTo>
                  <a:lnTo>
                    <a:pt x="40" y="0"/>
                  </a:lnTo>
                  <a:close/>
                </a:path>
              </a:pathLst>
            </a:custGeom>
            <a:solidFill>
              <a:srgbClr val="B6C8DD"/>
            </a:solidFill>
            <a:ln w="11113">
              <a:solidFill>
                <a:srgbClr val="FFFFFF"/>
              </a:solidFill>
              <a:round/>
              <a:headEnd/>
              <a:tailEnd/>
            </a:ln>
          </p:spPr>
          <p:txBody>
            <a:bodyPr/>
            <a:lstStyle/>
            <a:p>
              <a:endParaRPr lang="pt-PT"/>
            </a:p>
          </p:txBody>
        </p:sp>
        <p:sp>
          <p:nvSpPr>
            <p:cNvPr id="25742" name="Freeform 111"/>
            <p:cNvSpPr>
              <a:spLocks/>
            </p:cNvSpPr>
            <p:nvPr/>
          </p:nvSpPr>
          <p:spPr bwMode="auto">
            <a:xfrm>
              <a:off x="2526" y="3518"/>
              <a:ext cx="48" cy="37"/>
            </a:xfrm>
            <a:custGeom>
              <a:avLst/>
              <a:gdLst>
                <a:gd name="T0" fmla="*/ 26 w 48"/>
                <a:gd name="T1" fmla="*/ 0 h 37"/>
                <a:gd name="T2" fmla="*/ 48 w 48"/>
                <a:gd name="T3" fmla="*/ 24 h 37"/>
                <a:gd name="T4" fmla="*/ 45 w 48"/>
                <a:gd name="T5" fmla="*/ 31 h 37"/>
                <a:gd name="T6" fmla="*/ 33 w 48"/>
                <a:gd name="T7" fmla="*/ 37 h 37"/>
                <a:gd name="T8" fmla="*/ 31 w 48"/>
                <a:gd name="T9" fmla="*/ 28 h 37"/>
                <a:gd name="T10" fmla="*/ 26 w 48"/>
                <a:gd name="T11" fmla="*/ 23 h 37"/>
                <a:gd name="T12" fmla="*/ 19 w 48"/>
                <a:gd name="T13" fmla="*/ 28 h 37"/>
                <a:gd name="T14" fmla="*/ 11 w 48"/>
                <a:gd name="T15" fmla="*/ 21 h 37"/>
                <a:gd name="T16" fmla="*/ 7 w 48"/>
                <a:gd name="T17" fmla="*/ 16 h 37"/>
                <a:gd name="T18" fmla="*/ 12 w 48"/>
                <a:gd name="T19" fmla="*/ 12 h 37"/>
                <a:gd name="T20" fmla="*/ 4 w 48"/>
                <a:gd name="T21" fmla="*/ 17 h 37"/>
                <a:gd name="T22" fmla="*/ 0 w 48"/>
                <a:gd name="T23" fmla="*/ 12 h 37"/>
                <a:gd name="T24" fmla="*/ 14 w 48"/>
                <a:gd name="T25" fmla="*/ 7 h 37"/>
                <a:gd name="T26" fmla="*/ 26 w 48"/>
                <a:gd name="T27" fmla="*/ 0 h 37"/>
                <a:gd name="T28" fmla="*/ 26 w 48"/>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37"/>
                <a:gd name="T47" fmla="*/ 48 w 48"/>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37">
                  <a:moveTo>
                    <a:pt x="26" y="0"/>
                  </a:moveTo>
                  <a:lnTo>
                    <a:pt x="48" y="24"/>
                  </a:lnTo>
                  <a:lnTo>
                    <a:pt x="45" y="31"/>
                  </a:lnTo>
                  <a:lnTo>
                    <a:pt x="33" y="37"/>
                  </a:lnTo>
                  <a:lnTo>
                    <a:pt x="31" y="28"/>
                  </a:lnTo>
                  <a:lnTo>
                    <a:pt x="26" y="23"/>
                  </a:lnTo>
                  <a:lnTo>
                    <a:pt x="19" y="28"/>
                  </a:lnTo>
                  <a:lnTo>
                    <a:pt x="11" y="21"/>
                  </a:lnTo>
                  <a:lnTo>
                    <a:pt x="7" y="16"/>
                  </a:lnTo>
                  <a:lnTo>
                    <a:pt x="12" y="12"/>
                  </a:lnTo>
                  <a:lnTo>
                    <a:pt x="4" y="17"/>
                  </a:lnTo>
                  <a:lnTo>
                    <a:pt x="0" y="12"/>
                  </a:lnTo>
                  <a:lnTo>
                    <a:pt x="14" y="7"/>
                  </a:lnTo>
                  <a:lnTo>
                    <a:pt x="26" y="0"/>
                  </a:lnTo>
                  <a:close/>
                </a:path>
              </a:pathLst>
            </a:custGeom>
            <a:solidFill>
              <a:srgbClr val="B6C8DD"/>
            </a:solidFill>
            <a:ln w="11113">
              <a:solidFill>
                <a:srgbClr val="FFFFFF"/>
              </a:solidFill>
              <a:round/>
              <a:headEnd/>
              <a:tailEnd/>
            </a:ln>
          </p:spPr>
          <p:txBody>
            <a:bodyPr/>
            <a:lstStyle/>
            <a:p>
              <a:endParaRPr lang="pt-PT"/>
            </a:p>
          </p:txBody>
        </p:sp>
        <p:sp>
          <p:nvSpPr>
            <p:cNvPr id="25743" name="Freeform 112"/>
            <p:cNvSpPr>
              <a:spLocks/>
            </p:cNvSpPr>
            <p:nvPr/>
          </p:nvSpPr>
          <p:spPr bwMode="auto">
            <a:xfrm>
              <a:off x="2533" y="3311"/>
              <a:ext cx="170" cy="156"/>
            </a:xfrm>
            <a:custGeom>
              <a:avLst/>
              <a:gdLst>
                <a:gd name="T0" fmla="*/ 29 w 170"/>
                <a:gd name="T1" fmla="*/ 26 h 156"/>
                <a:gd name="T2" fmla="*/ 28 w 170"/>
                <a:gd name="T3" fmla="*/ 65 h 156"/>
                <a:gd name="T4" fmla="*/ 0 w 170"/>
                <a:gd name="T5" fmla="*/ 107 h 156"/>
                <a:gd name="T6" fmla="*/ 5 w 170"/>
                <a:gd name="T7" fmla="*/ 114 h 156"/>
                <a:gd name="T8" fmla="*/ 36 w 170"/>
                <a:gd name="T9" fmla="*/ 112 h 156"/>
                <a:gd name="T10" fmla="*/ 22 w 170"/>
                <a:gd name="T11" fmla="*/ 130 h 156"/>
                <a:gd name="T12" fmla="*/ 16 w 170"/>
                <a:gd name="T13" fmla="*/ 137 h 156"/>
                <a:gd name="T14" fmla="*/ 19 w 170"/>
                <a:gd name="T15" fmla="*/ 156 h 156"/>
                <a:gd name="T16" fmla="*/ 43 w 170"/>
                <a:gd name="T17" fmla="*/ 126 h 156"/>
                <a:gd name="T18" fmla="*/ 57 w 170"/>
                <a:gd name="T19" fmla="*/ 118 h 156"/>
                <a:gd name="T20" fmla="*/ 83 w 170"/>
                <a:gd name="T21" fmla="*/ 82 h 156"/>
                <a:gd name="T22" fmla="*/ 112 w 170"/>
                <a:gd name="T23" fmla="*/ 65 h 156"/>
                <a:gd name="T24" fmla="*/ 158 w 170"/>
                <a:gd name="T25" fmla="*/ 63 h 156"/>
                <a:gd name="T26" fmla="*/ 170 w 170"/>
                <a:gd name="T27" fmla="*/ 58 h 156"/>
                <a:gd name="T28" fmla="*/ 169 w 170"/>
                <a:gd name="T29" fmla="*/ 47 h 156"/>
                <a:gd name="T30" fmla="*/ 146 w 170"/>
                <a:gd name="T31" fmla="*/ 28 h 156"/>
                <a:gd name="T32" fmla="*/ 134 w 170"/>
                <a:gd name="T33" fmla="*/ 30 h 156"/>
                <a:gd name="T34" fmla="*/ 131 w 170"/>
                <a:gd name="T35" fmla="*/ 25 h 156"/>
                <a:gd name="T36" fmla="*/ 119 w 170"/>
                <a:gd name="T37" fmla="*/ 25 h 156"/>
                <a:gd name="T38" fmla="*/ 100 w 170"/>
                <a:gd name="T39" fmla="*/ 2 h 156"/>
                <a:gd name="T40" fmla="*/ 79 w 170"/>
                <a:gd name="T41" fmla="*/ 0 h 156"/>
                <a:gd name="T42" fmla="*/ 60 w 170"/>
                <a:gd name="T43" fmla="*/ 5 h 156"/>
                <a:gd name="T44" fmla="*/ 45 w 170"/>
                <a:gd name="T45" fmla="*/ 14 h 156"/>
                <a:gd name="T46" fmla="*/ 29 w 170"/>
                <a:gd name="T47" fmla="*/ 26 h 156"/>
                <a:gd name="T48" fmla="*/ 29 w 170"/>
                <a:gd name="T49" fmla="*/ 26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0"/>
                <a:gd name="T76" fmla="*/ 0 h 156"/>
                <a:gd name="T77" fmla="*/ 170 w 170"/>
                <a:gd name="T78" fmla="*/ 156 h 1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0" h="156">
                  <a:moveTo>
                    <a:pt x="29" y="26"/>
                  </a:moveTo>
                  <a:lnTo>
                    <a:pt x="28" y="65"/>
                  </a:lnTo>
                  <a:lnTo>
                    <a:pt x="0" y="107"/>
                  </a:lnTo>
                  <a:lnTo>
                    <a:pt x="5" y="114"/>
                  </a:lnTo>
                  <a:lnTo>
                    <a:pt x="36" y="112"/>
                  </a:lnTo>
                  <a:lnTo>
                    <a:pt x="22" y="130"/>
                  </a:lnTo>
                  <a:lnTo>
                    <a:pt x="16" y="137"/>
                  </a:lnTo>
                  <a:lnTo>
                    <a:pt x="19" y="156"/>
                  </a:lnTo>
                  <a:lnTo>
                    <a:pt x="43" y="126"/>
                  </a:lnTo>
                  <a:lnTo>
                    <a:pt x="57" y="118"/>
                  </a:lnTo>
                  <a:lnTo>
                    <a:pt x="83" y="82"/>
                  </a:lnTo>
                  <a:lnTo>
                    <a:pt x="112" y="65"/>
                  </a:lnTo>
                  <a:lnTo>
                    <a:pt x="158" y="63"/>
                  </a:lnTo>
                  <a:lnTo>
                    <a:pt x="170" y="58"/>
                  </a:lnTo>
                  <a:lnTo>
                    <a:pt x="169" y="47"/>
                  </a:lnTo>
                  <a:lnTo>
                    <a:pt x="146" y="28"/>
                  </a:lnTo>
                  <a:lnTo>
                    <a:pt x="134" y="30"/>
                  </a:lnTo>
                  <a:lnTo>
                    <a:pt x="131" y="25"/>
                  </a:lnTo>
                  <a:lnTo>
                    <a:pt x="119" y="25"/>
                  </a:lnTo>
                  <a:lnTo>
                    <a:pt x="100" y="2"/>
                  </a:lnTo>
                  <a:lnTo>
                    <a:pt x="79" y="0"/>
                  </a:lnTo>
                  <a:lnTo>
                    <a:pt x="60" y="5"/>
                  </a:lnTo>
                  <a:lnTo>
                    <a:pt x="45" y="14"/>
                  </a:lnTo>
                  <a:lnTo>
                    <a:pt x="29" y="26"/>
                  </a:lnTo>
                  <a:close/>
                </a:path>
              </a:pathLst>
            </a:custGeom>
            <a:noFill/>
            <a:ln w="11113">
              <a:solidFill>
                <a:srgbClr val="FFFFFF"/>
              </a:solidFill>
              <a:round/>
              <a:headEnd/>
              <a:tailEnd/>
            </a:ln>
          </p:spPr>
          <p:txBody>
            <a:bodyPr/>
            <a:lstStyle/>
            <a:p>
              <a:endParaRPr lang="pt-PT"/>
            </a:p>
          </p:txBody>
        </p:sp>
        <p:sp>
          <p:nvSpPr>
            <p:cNvPr id="25744" name="Freeform 113"/>
            <p:cNvSpPr>
              <a:spLocks/>
            </p:cNvSpPr>
            <p:nvPr/>
          </p:nvSpPr>
          <p:spPr bwMode="auto">
            <a:xfrm>
              <a:off x="601" y="2892"/>
              <a:ext cx="677" cy="640"/>
            </a:xfrm>
            <a:custGeom>
              <a:avLst/>
              <a:gdLst>
                <a:gd name="T0" fmla="*/ 31 w 677"/>
                <a:gd name="T1" fmla="*/ 116 h 640"/>
                <a:gd name="T2" fmla="*/ 53 w 677"/>
                <a:gd name="T3" fmla="*/ 70 h 640"/>
                <a:gd name="T4" fmla="*/ 46 w 677"/>
                <a:gd name="T5" fmla="*/ 53 h 640"/>
                <a:gd name="T6" fmla="*/ 38 w 677"/>
                <a:gd name="T7" fmla="*/ 37 h 640"/>
                <a:gd name="T8" fmla="*/ 74 w 677"/>
                <a:gd name="T9" fmla="*/ 18 h 640"/>
                <a:gd name="T10" fmla="*/ 103 w 677"/>
                <a:gd name="T11" fmla="*/ 11 h 640"/>
                <a:gd name="T12" fmla="*/ 131 w 677"/>
                <a:gd name="T13" fmla="*/ 4 h 640"/>
                <a:gd name="T14" fmla="*/ 186 w 677"/>
                <a:gd name="T15" fmla="*/ 51 h 640"/>
                <a:gd name="T16" fmla="*/ 225 w 677"/>
                <a:gd name="T17" fmla="*/ 53 h 640"/>
                <a:gd name="T18" fmla="*/ 333 w 677"/>
                <a:gd name="T19" fmla="*/ 107 h 640"/>
                <a:gd name="T20" fmla="*/ 380 w 677"/>
                <a:gd name="T21" fmla="*/ 119 h 640"/>
                <a:gd name="T22" fmla="*/ 411 w 677"/>
                <a:gd name="T23" fmla="*/ 146 h 640"/>
                <a:gd name="T24" fmla="*/ 442 w 677"/>
                <a:gd name="T25" fmla="*/ 149 h 640"/>
                <a:gd name="T26" fmla="*/ 442 w 677"/>
                <a:gd name="T27" fmla="*/ 165 h 640"/>
                <a:gd name="T28" fmla="*/ 492 w 677"/>
                <a:gd name="T29" fmla="*/ 216 h 640"/>
                <a:gd name="T30" fmla="*/ 531 w 677"/>
                <a:gd name="T31" fmla="*/ 235 h 640"/>
                <a:gd name="T32" fmla="*/ 593 w 677"/>
                <a:gd name="T33" fmla="*/ 254 h 640"/>
                <a:gd name="T34" fmla="*/ 607 w 677"/>
                <a:gd name="T35" fmla="*/ 279 h 640"/>
                <a:gd name="T36" fmla="*/ 631 w 677"/>
                <a:gd name="T37" fmla="*/ 288 h 640"/>
                <a:gd name="T38" fmla="*/ 655 w 677"/>
                <a:gd name="T39" fmla="*/ 288 h 640"/>
                <a:gd name="T40" fmla="*/ 672 w 677"/>
                <a:gd name="T41" fmla="*/ 288 h 640"/>
                <a:gd name="T42" fmla="*/ 677 w 677"/>
                <a:gd name="T43" fmla="*/ 317 h 640"/>
                <a:gd name="T44" fmla="*/ 619 w 677"/>
                <a:gd name="T45" fmla="*/ 367 h 640"/>
                <a:gd name="T46" fmla="*/ 535 w 677"/>
                <a:gd name="T47" fmla="*/ 382 h 640"/>
                <a:gd name="T48" fmla="*/ 514 w 677"/>
                <a:gd name="T49" fmla="*/ 405 h 640"/>
                <a:gd name="T50" fmla="*/ 488 w 677"/>
                <a:gd name="T51" fmla="*/ 416 h 640"/>
                <a:gd name="T52" fmla="*/ 462 w 677"/>
                <a:gd name="T53" fmla="*/ 445 h 640"/>
                <a:gd name="T54" fmla="*/ 435 w 677"/>
                <a:gd name="T55" fmla="*/ 466 h 640"/>
                <a:gd name="T56" fmla="*/ 445 w 677"/>
                <a:gd name="T57" fmla="*/ 501 h 640"/>
                <a:gd name="T58" fmla="*/ 449 w 677"/>
                <a:gd name="T59" fmla="*/ 528 h 640"/>
                <a:gd name="T60" fmla="*/ 431 w 677"/>
                <a:gd name="T61" fmla="*/ 538 h 640"/>
                <a:gd name="T62" fmla="*/ 390 w 677"/>
                <a:gd name="T63" fmla="*/ 579 h 640"/>
                <a:gd name="T64" fmla="*/ 373 w 677"/>
                <a:gd name="T65" fmla="*/ 594 h 640"/>
                <a:gd name="T66" fmla="*/ 345 w 677"/>
                <a:gd name="T67" fmla="*/ 603 h 640"/>
                <a:gd name="T68" fmla="*/ 318 w 677"/>
                <a:gd name="T69" fmla="*/ 612 h 640"/>
                <a:gd name="T70" fmla="*/ 303 w 677"/>
                <a:gd name="T71" fmla="*/ 631 h 640"/>
                <a:gd name="T72" fmla="*/ 277 w 677"/>
                <a:gd name="T73" fmla="*/ 636 h 640"/>
                <a:gd name="T74" fmla="*/ 229 w 677"/>
                <a:gd name="T75" fmla="*/ 631 h 640"/>
                <a:gd name="T76" fmla="*/ 151 w 677"/>
                <a:gd name="T77" fmla="*/ 603 h 640"/>
                <a:gd name="T78" fmla="*/ 115 w 677"/>
                <a:gd name="T79" fmla="*/ 621 h 640"/>
                <a:gd name="T80" fmla="*/ 81 w 677"/>
                <a:gd name="T81" fmla="*/ 635 h 640"/>
                <a:gd name="T82" fmla="*/ 38 w 677"/>
                <a:gd name="T83" fmla="*/ 601 h 640"/>
                <a:gd name="T84" fmla="*/ 22 w 677"/>
                <a:gd name="T85" fmla="*/ 524 h 640"/>
                <a:gd name="T86" fmla="*/ 0 w 677"/>
                <a:gd name="T87" fmla="*/ 498 h 640"/>
                <a:gd name="T88" fmla="*/ 9 w 677"/>
                <a:gd name="T89" fmla="*/ 468 h 640"/>
                <a:gd name="T90" fmla="*/ 41 w 677"/>
                <a:gd name="T91" fmla="*/ 452 h 640"/>
                <a:gd name="T92" fmla="*/ 27 w 677"/>
                <a:gd name="T93" fmla="*/ 416 h 640"/>
                <a:gd name="T94" fmla="*/ 57 w 677"/>
                <a:gd name="T95" fmla="*/ 377 h 640"/>
                <a:gd name="T96" fmla="*/ 50 w 677"/>
                <a:gd name="T97" fmla="*/ 347 h 640"/>
                <a:gd name="T98" fmla="*/ 58 w 677"/>
                <a:gd name="T99" fmla="*/ 323 h 640"/>
                <a:gd name="T100" fmla="*/ 74 w 677"/>
                <a:gd name="T101" fmla="*/ 331 h 640"/>
                <a:gd name="T102" fmla="*/ 88 w 677"/>
                <a:gd name="T103" fmla="*/ 282 h 640"/>
                <a:gd name="T104" fmla="*/ 112 w 677"/>
                <a:gd name="T105" fmla="*/ 246 h 640"/>
                <a:gd name="T106" fmla="*/ 137 w 677"/>
                <a:gd name="T107" fmla="*/ 219 h 640"/>
                <a:gd name="T108" fmla="*/ 162 w 677"/>
                <a:gd name="T109" fmla="*/ 209 h 640"/>
                <a:gd name="T110" fmla="*/ 134 w 677"/>
                <a:gd name="T111" fmla="*/ 165 h 640"/>
                <a:gd name="T112" fmla="*/ 108 w 677"/>
                <a:gd name="T113" fmla="*/ 168 h 640"/>
                <a:gd name="T114" fmla="*/ 77 w 677"/>
                <a:gd name="T115" fmla="*/ 156 h 640"/>
                <a:gd name="T116" fmla="*/ 65 w 677"/>
                <a:gd name="T117" fmla="*/ 153 h 640"/>
                <a:gd name="T118" fmla="*/ 57 w 677"/>
                <a:gd name="T119" fmla="*/ 126 h 640"/>
                <a:gd name="T120" fmla="*/ 34 w 677"/>
                <a:gd name="T121" fmla="*/ 126 h 6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77"/>
                <a:gd name="T184" fmla="*/ 0 h 640"/>
                <a:gd name="T185" fmla="*/ 677 w 677"/>
                <a:gd name="T186" fmla="*/ 640 h 6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77" h="640">
                  <a:moveTo>
                    <a:pt x="34" y="126"/>
                  </a:moveTo>
                  <a:lnTo>
                    <a:pt x="31" y="116"/>
                  </a:lnTo>
                  <a:lnTo>
                    <a:pt x="34" y="104"/>
                  </a:lnTo>
                  <a:lnTo>
                    <a:pt x="53" y="70"/>
                  </a:lnTo>
                  <a:lnTo>
                    <a:pt x="43" y="63"/>
                  </a:lnTo>
                  <a:lnTo>
                    <a:pt x="46" y="53"/>
                  </a:lnTo>
                  <a:lnTo>
                    <a:pt x="38" y="51"/>
                  </a:lnTo>
                  <a:lnTo>
                    <a:pt x="38" y="37"/>
                  </a:lnTo>
                  <a:lnTo>
                    <a:pt x="43" y="28"/>
                  </a:lnTo>
                  <a:lnTo>
                    <a:pt x="74" y="18"/>
                  </a:lnTo>
                  <a:lnTo>
                    <a:pt x="100" y="19"/>
                  </a:lnTo>
                  <a:lnTo>
                    <a:pt x="103" y="11"/>
                  </a:lnTo>
                  <a:lnTo>
                    <a:pt x="120" y="0"/>
                  </a:lnTo>
                  <a:lnTo>
                    <a:pt x="131" y="4"/>
                  </a:lnTo>
                  <a:lnTo>
                    <a:pt x="151" y="33"/>
                  </a:lnTo>
                  <a:lnTo>
                    <a:pt x="186" y="51"/>
                  </a:lnTo>
                  <a:lnTo>
                    <a:pt x="217" y="51"/>
                  </a:lnTo>
                  <a:lnTo>
                    <a:pt x="225" y="53"/>
                  </a:lnTo>
                  <a:lnTo>
                    <a:pt x="308" y="104"/>
                  </a:lnTo>
                  <a:lnTo>
                    <a:pt x="333" y="107"/>
                  </a:lnTo>
                  <a:lnTo>
                    <a:pt x="352" y="126"/>
                  </a:lnTo>
                  <a:lnTo>
                    <a:pt x="380" y="119"/>
                  </a:lnTo>
                  <a:lnTo>
                    <a:pt x="395" y="130"/>
                  </a:lnTo>
                  <a:lnTo>
                    <a:pt x="411" y="146"/>
                  </a:lnTo>
                  <a:lnTo>
                    <a:pt x="430" y="146"/>
                  </a:lnTo>
                  <a:lnTo>
                    <a:pt x="442" y="149"/>
                  </a:lnTo>
                  <a:lnTo>
                    <a:pt x="449" y="156"/>
                  </a:lnTo>
                  <a:lnTo>
                    <a:pt x="442" y="165"/>
                  </a:lnTo>
                  <a:lnTo>
                    <a:pt x="442" y="179"/>
                  </a:lnTo>
                  <a:lnTo>
                    <a:pt x="492" y="216"/>
                  </a:lnTo>
                  <a:lnTo>
                    <a:pt x="519" y="239"/>
                  </a:lnTo>
                  <a:lnTo>
                    <a:pt x="531" y="235"/>
                  </a:lnTo>
                  <a:lnTo>
                    <a:pt x="547" y="232"/>
                  </a:lnTo>
                  <a:lnTo>
                    <a:pt x="593" y="254"/>
                  </a:lnTo>
                  <a:lnTo>
                    <a:pt x="600" y="272"/>
                  </a:lnTo>
                  <a:lnTo>
                    <a:pt x="607" y="279"/>
                  </a:lnTo>
                  <a:lnTo>
                    <a:pt x="621" y="282"/>
                  </a:lnTo>
                  <a:lnTo>
                    <a:pt x="631" y="288"/>
                  </a:lnTo>
                  <a:lnTo>
                    <a:pt x="643" y="288"/>
                  </a:lnTo>
                  <a:lnTo>
                    <a:pt x="655" y="288"/>
                  </a:lnTo>
                  <a:lnTo>
                    <a:pt x="669" y="291"/>
                  </a:lnTo>
                  <a:lnTo>
                    <a:pt x="672" y="288"/>
                  </a:lnTo>
                  <a:lnTo>
                    <a:pt x="677" y="302"/>
                  </a:lnTo>
                  <a:lnTo>
                    <a:pt x="677" y="317"/>
                  </a:lnTo>
                  <a:lnTo>
                    <a:pt x="669" y="328"/>
                  </a:lnTo>
                  <a:lnTo>
                    <a:pt x="619" y="367"/>
                  </a:lnTo>
                  <a:lnTo>
                    <a:pt x="596" y="367"/>
                  </a:lnTo>
                  <a:lnTo>
                    <a:pt x="535" y="382"/>
                  </a:lnTo>
                  <a:lnTo>
                    <a:pt x="514" y="386"/>
                  </a:lnTo>
                  <a:lnTo>
                    <a:pt x="514" y="405"/>
                  </a:lnTo>
                  <a:lnTo>
                    <a:pt x="500" y="405"/>
                  </a:lnTo>
                  <a:lnTo>
                    <a:pt x="488" y="416"/>
                  </a:lnTo>
                  <a:lnTo>
                    <a:pt x="476" y="433"/>
                  </a:lnTo>
                  <a:lnTo>
                    <a:pt x="462" y="445"/>
                  </a:lnTo>
                  <a:lnTo>
                    <a:pt x="449" y="449"/>
                  </a:lnTo>
                  <a:lnTo>
                    <a:pt x="435" y="466"/>
                  </a:lnTo>
                  <a:lnTo>
                    <a:pt x="435" y="489"/>
                  </a:lnTo>
                  <a:lnTo>
                    <a:pt x="445" y="501"/>
                  </a:lnTo>
                  <a:lnTo>
                    <a:pt x="449" y="512"/>
                  </a:lnTo>
                  <a:lnTo>
                    <a:pt x="449" y="528"/>
                  </a:lnTo>
                  <a:lnTo>
                    <a:pt x="445" y="535"/>
                  </a:lnTo>
                  <a:lnTo>
                    <a:pt x="431" y="538"/>
                  </a:lnTo>
                  <a:lnTo>
                    <a:pt x="414" y="554"/>
                  </a:lnTo>
                  <a:lnTo>
                    <a:pt x="390" y="579"/>
                  </a:lnTo>
                  <a:lnTo>
                    <a:pt x="380" y="587"/>
                  </a:lnTo>
                  <a:lnTo>
                    <a:pt x="373" y="594"/>
                  </a:lnTo>
                  <a:lnTo>
                    <a:pt x="373" y="603"/>
                  </a:lnTo>
                  <a:lnTo>
                    <a:pt x="345" y="603"/>
                  </a:lnTo>
                  <a:lnTo>
                    <a:pt x="330" y="608"/>
                  </a:lnTo>
                  <a:lnTo>
                    <a:pt x="318" y="612"/>
                  </a:lnTo>
                  <a:lnTo>
                    <a:pt x="311" y="617"/>
                  </a:lnTo>
                  <a:lnTo>
                    <a:pt x="303" y="631"/>
                  </a:lnTo>
                  <a:lnTo>
                    <a:pt x="287" y="636"/>
                  </a:lnTo>
                  <a:lnTo>
                    <a:pt x="277" y="636"/>
                  </a:lnTo>
                  <a:lnTo>
                    <a:pt x="260" y="635"/>
                  </a:lnTo>
                  <a:lnTo>
                    <a:pt x="229" y="631"/>
                  </a:lnTo>
                  <a:lnTo>
                    <a:pt x="174" y="608"/>
                  </a:lnTo>
                  <a:lnTo>
                    <a:pt x="151" y="603"/>
                  </a:lnTo>
                  <a:lnTo>
                    <a:pt x="131" y="612"/>
                  </a:lnTo>
                  <a:lnTo>
                    <a:pt x="115" y="621"/>
                  </a:lnTo>
                  <a:lnTo>
                    <a:pt x="96" y="624"/>
                  </a:lnTo>
                  <a:lnTo>
                    <a:pt x="81" y="635"/>
                  </a:lnTo>
                  <a:lnTo>
                    <a:pt x="72" y="640"/>
                  </a:lnTo>
                  <a:lnTo>
                    <a:pt x="38" y="601"/>
                  </a:lnTo>
                  <a:lnTo>
                    <a:pt x="38" y="545"/>
                  </a:lnTo>
                  <a:lnTo>
                    <a:pt x="22" y="524"/>
                  </a:lnTo>
                  <a:lnTo>
                    <a:pt x="3" y="508"/>
                  </a:lnTo>
                  <a:lnTo>
                    <a:pt x="0" y="498"/>
                  </a:lnTo>
                  <a:lnTo>
                    <a:pt x="0" y="479"/>
                  </a:lnTo>
                  <a:lnTo>
                    <a:pt x="9" y="468"/>
                  </a:lnTo>
                  <a:lnTo>
                    <a:pt x="34" y="458"/>
                  </a:lnTo>
                  <a:lnTo>
                    <a:pt x="41" y="452"/>
                  </a:lnTo>
                  <a:lnTo>
                    <a:pt x="31" y="438"/>
                  </a:lnTo>
                  <a:lnTo>
                    <a:pt x="27" y="416"/>
                  </a:lnTo>
                  <a:lnTo>
                    <a:pt x="38" y="396"/>
                  </a:lnTo>
                  <a:lnTo>
                    <a:pt x="57" y="377"/>
                  </a:lnTo>
                  <a:lnTo>
                    <a:pt x="57" y="361"/>
                  </a:lnTo>
                  <a:lnTo>
                    <a:pt x="50" y="347"/>
                  </a:lnTo>
                  <a:lnTo>
                    <a:pt x="57" y="324"/>
                  </a:lnTo>
                  <a:lnTo>
                    <a:pt x="58" y="323"/>
                  </a:lnTo>
                  <a:lnTo>
                    <a:pt x="69" y="323"/>
                  </a:lnTo>
                  <a:lnTo>
                    <a:pt x="74" y="331"/>
                  </a:lnTo>
                  <a:lnTo>
                    <a:pt x="84" y="317"/>
                  </a:lnTo>
                  <a:lnTo>
                    <a:pt x="88" y="282"/>
                  </a:lnTo>
                  <a:lnTo>
                    <a:pt x="112" y="258"/>
                  </a:lnTo>
                  <a:lnTo>
                    <a:pt x="112" y="246"/>
                  </a:lnTo>
                  <a:lnTo>
                    <a:pt x="112" y="235"/>
                  </a:lnTo>
                  <a:lnTo>
                    <a:pt x="137" y="219"/>
                  </a:lnTo>
                  <a:lnTo>
                    <a:pt x="155" y="216"/>
                  </a:lnTo>
                  <a:lnTo>
                    <a:pt x="162" y="209"/>
                  </a:lnTo>
                  <a:lnTo>
                    <a:pt x="146" y="193"/>
                  </a:lnTo>
                  <a:lnTo>
                    <a:pt x="134" y="165"/>
                  </a:lnTo>
                  <a:lnTo>
                    <a:pt x="127" y="160"/>
                  </a:lnTo>
                  <a:lnTo>
                    <a:pt x="108" y="168"/>
                  </a:lnTo>
                  <a:lnTo>
                    <a:pt x="96" y="163"/>
                  </a:lnTo>
                  <a:lnTo>
                    <a:pt x="77" y="156"/>
                  </a:lnTo>
                  <a:lnTo>
                    <a:pt x="72" y="160"/>
                  </a:lnTo>
                  <a:lnTo>
                    <a:pt x="65" y="153"/>
                  </a:lnTo>
                  <a:lnTo>
                    <a:pt x="65" y="140"/>
                  </a:lnTo>
                  <a:lnTo>
                    <a:pt x="57" y="126"/>
                  </a:lnTo>
                  <a:lnTo>
                    <a:pt x="50" y="123"/>
                  </a:lnTo>
                  <a:lnTo>
                    <a:pt x="34" y="126"/>
                  </a:lnTo>
                  <a:close/>
                </a:path>
              </a:pathLst>
            </a:custGeom>
            <a:noFill/>
            <a:ln w="11113">
              <a:solidFill>
                <a:srgbClr val="FFFFFF"/>
              </a:solidFill>
              <a:round/>
              <a:headEnd/>
              <a:tailEnd/>
            </a:ln>
          </p:spPr>
          <p:txBody>
            <a:bodyPr/>
            <a:lstStyle/>
            <a:p>
              <a:endParaRPr lang="pt-PT"/>
            </a:p>
          </p:txBody>
        </p:sp>
        <p:sp>
          <p:nvSpPr>
            <p:cNvPr id="25745" name="Freeform 114"/>
            <p:cNvSpPr>
              <a:spLocks/>
            </p:cNvSpPr>
            <p:nvPr/>
          </p:nvSpPr>
          <p:spPr bwMode="auto">
            <a:xfrm>
              <a:off x="1115" y="3420"/>
              <a:ext cx="29" cy="24"/>
            </a:xfrm>
            <a:custGeom>
              <a:avLst/>
              <a:gdLst>
                <a:gd name="T0" fmla="*/ 29 w 29"/>
                <a:gd name="T1" fmla="*/ 0 h 24"/>
                <a:gd name="T2" fmla="*/ 14 w 29"/>
                <a:gd name="T3" fmla="*/ 0 h 24"/>
                <a:gd name="T4" fmla="*/ 0 w 29"/>
                <a:gd name="T5" fmla="*/ 17 h 24"/>
                <a:gd name="T6" fmla="*/ 7 w 29"/>
                <a:gd name="T7" fmla="*/ 24 h 24"/>
                <a:gd name="T8" fmla="*/ 21 w 29"/>
                <a:gd name="T9" fmla="*/ 24 h 24"/>
                <a:gd name="T10" fmla="*/ 29 w 29"/>
                <a:gd name="T11" fmla="*/ 0 h 24"/>
                <a:gd name="T12" fmla="*/ 29 w 29"/>
                <a:gd name="T13" fmla="*/ 0 h 24"/>
                <a:gd name="T14" fmla="*/ 0 60000 65536"/>
                <a:gd name="T15" fmla="*/ 0 60000 65536"/>
                <a:gd name="T16" fmla="*/ 0 60000 65536"/>
                <a:gd name="T17" fmla="*/ 0 60000 65536"/>
                <a:gd name="T18" fmla="*/ 0 60000 65536"/>
                <a:gd name="T19" fmla="*/ 0 60000 65536"/>
                <a:gd name="T20" fmla="*/ 0 60000 65536"/>
                <a:gd name="T21" fmla="*/ 0 w 29"/>
                <a:gd name="T22" fmla="*/ 0 h 24"/>
                <a:gd name="T23" fmla="*/ 29 w 2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4">
                  <a:moveTo>
                    <a:pt x="29" y="0"/>
                  </a:moveTo>
                  <a:lnTo>
                    <a:pt x="14" y="0"/>
                  </a:lnTo>
                  <a:lnTo>
                    <a:pt x="0" y="17"/>
                  </a:lnTo>
                  <a:lnTo>
                    <a:pt x="7" y="24"/>
                  </a:lnTo>
                  <a:lnTo>
                    <a:pt x="21" y="24"/>
                  </a:lnTo>
                  <a:lnTo>
                    <a:pt x="29" y="0"/>
                  </a:lnTo>
                  <a:close/>
                </a:path>
              </a:pathLst>
            </a:custGeom>
            <a:solidFill>
              <a:srgbClr val="B6C8DD"/>
            </a:solidFill>
            <a:ln w="11113">
              <a:solidFill>
                <a:srgbClr val="FFFFFF"/>
              </a:solidFill>
              <a:round/>
              <a:headEnd/>
              <a:tailEnd/>
            </a:ln>
          </p:spPr>
          <p:txBody>
            <a:bodyPr/>
            <a:lstStyle/>
            <a:p>
              <a:endParaRPr lang="pt-PT"/>
            </a:p>
          </p:txBody>
        </p:sp>
        <p:sp>
          <p:nvSpPr>
            <p:cNvPr id="25746" name="Freeform 115"/>
            <p:cNvSpPr>
              <a:spLocks/>
            </p:cNvSpPr>
            <p:nvPr/>
          </p:nvSpPr>
          <p:spPr bwMode="auto">
            <a:xfrm>
              <a:off x="1189" y="3371"/>
              <a:ext cx="62" cy="54"/>
            </a:xfrm>
            <a:custGeom>
              <a:avLst/>
              <a:gdLst>
                <a:gd name="T0" fmla="*/ 46 w 62"/>
                <a:gd name="T1" fmla="*/ 0 h 54"/>
                <a:gd name="T2" fmla="*/ 39 w 62"/>
                <a:gd name="T3" fmla="*/ 7 h 54"/>
                <a:gd name="T4" fmla="*/ 14 w 62"/>
                <a:gd name="T5" fmla="*/ 10 h 54"/>
                <a:gd name="T6" fmla="*/ 0 w 62"/>
                <a:gd name="T7" fmla="*/ 29 h 54"/>
                <a:gd name="T8" fmla="*/ 19 w 62"/>
                <a:gd name="T9" fmla="*/ 44 h 54"/>
                <a:gd name="T10" fmla="*/ 29 w 62"/>
                <a:gd name="T11" fmla="*/ 54 h 54"/>
                <a:gd name="T12" fmla="*/ 50 w 62"/>
                <a:gd name="T13" fmla="*/ 51 h 54"/>
                <a:gd name="T14" fmla="*/ 62 w 62"/>
                <a:gd name="T15" fmla="*/ 44 h 54"/>
                <a:gd name="T16" fmla="*/ 58 w 62"/>
                <a:gd name="T17" fmla="*/ 29 h 54"/>
                <a:gd name="T18" fmla="*/ 50 w 62"/>
                <a:gd name="T19" fmla="*/ 19 h 54"/>
                <a:gd name="T20" fmla="*/ 46 w 62"/>
                <a:gd name="T21" fmla="*/ 0 h 54"/>
                <a:gd name="T22" fmla="*/ 46 w 62"/>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54"/>
                <a:gd name="T38" fmla="*/ 62 w 62"/>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54">
                  <a:moveTo>
                    <a:pt x="46" y="0"/>
                  </a:moveTo>
                  <a:lnTo>
                    <a:pt x="39" y="7"/>
                  </a:lnTo>
                  <a:lnTo>
                    <a:pt x="14" y="10"/>
                  </a:lnTo>
                  <a:lnTo>
                    <a:pt x="0" y="29"/>
                  </a:lnTo>
                  <a:lnTo>
                    <a:pt x="19" y="44"/>
                  </a:lnTo>
                  <a:lnTo>
                    <a:pt x="29" y="54"/>
                  </a:lnTo>
                  <a:lnTo>
                    <a:pt x="50" y="51"/>
                  </a:lnTo>
                  <a:lnTo>
                    <a:pt x="62" y="44"/>
                  </a:lnTo>
                  <a:lnTo>
                    <a:pt x="58" y="29"/>
                  </a:lnTo>
                  <a:lnTo>
                    <a:pt x="50" y="19"/>
                  </a:lnTo>
                  <a:lnTo>
                    <a:pt x="46" y="0"/>
                  </a:lnTo>
                  <a:close/>
                </a:path>
              </a:pathLst>
            </a:custGeom>
            <a:noFill/>
            <a:ln w="11113">
              <a:solidFill>
                <a:srgbClr val="FFFFFF"/>
              </a:solidFill>
              <a:round/>
              <a:headEnd/>
              <a:tailEnd/>
            </a:ln>
          </p:spPr>
          <p:txBody>
            <a:bodyPr/>
            <a:lstStyle/>
            <a:p>
              <a:endParaRPr lang="pt-PT"/>
            </a:p>
          </p:txBody>
        </p:sp>
        <p:sp>
          <p:nvSpPr>
            <p:cNvPr id="25747" name="Freeform 116"/>
            <p:cNvSpPr>
              <a:spLocks/>
            </p:cNvSpPr>
            <p:nvPr/>
          </p:nvSpPr>
          <p:spPr bwMode="auto">
            <a:xfrm>
              <a:off x="1282" y="3374"/>
              <a:ext cx="22" cy="30"/>
            </a:xfrm>
            <a:custGeom>
              <a:avLst/>
              <a:gdLst>
                <a:gd name="T0" fmla="*/ 13 w 22"/>
                <a:gd name="T1" fmla="*/ 0 h 30"/>
                <a:gd name="T2" fmla="*/ 0 w 22"/>
                <a:gd name="T3" fmla="*/ 7 h 30"/>
                <a:gd name="T4" fmla="*/ 12 w 22"/>
                <a:gd name="T5" fmla="*/ 18 h 30"/>
                <a:gd name="T6" fmla="*/ 22 w 22"/>
                <a:gd name="T7" fmla="*/ 30 h 30"/>
                <a:gd name="T8" fmla="*/ 13 w 22"/>
                <a:gd name="T9" fmla="*/ 0 h 30"/>
                <a:gd name="T10" fmla="*/ 13 w 22"/>
                <a:gd name="T11" fmla="*/ 0 h 30"/>
                <a:gd name="T12" fmla="*/ 0 60000 65536"/>
                <a:gd name="T13" fmla="*/ 0 60000 65536"/>
                <a:gd name="T14" fmla="*/ 0 60000 65536"/>
                <a:gd name="T15" fmla="*/ 0 60000 65536"/>
                <a:gd name="T16" fmla="*/ 0 60000 65536"/>
                <a:gd name="T17" fmla="*/ 0 60000 65536"/>
                <a:gd name="T18" fmla="*/ 0 w 22"/>
                <a:gd name="T19" fmla="*/ 0 h 30"/>
                <a:gd name="T20" fmla="*/ 22 w 22"/>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2" h="30">
                  <a:moveTo>
                    <a:pt x="13" y="0"/>
                  </a:moveTo>
                  <a:lnTo>
                    <a:pt x="0" y="7"/>
                  </a:lnTo>
                  <a:lnTo>
                    <a:pt x="12" y="18"/>
                  </a:lnTo>
                  <a:lnTo>
                    <a:pt x="22" y="30"/>
                  </a:lnTo>
                  <a:lnTo>
                    <a:pt x="13" y="0"/>
                  </a:lnTo>
                  <a:close/>
                </a:path>
              </a:pathLst>
            </a:custGeom>
            <a:solidFill>
              <a:srgbClr val="B6C8DD"/>
            </a:solidFill>
            <a:ln w="11113">
              <a:solidFill>
                <a:srgbClr val="FFFFFF"/>
              </a:solidFill>
              <a:round/>
              <a:headEnd/>
              <a:tailEnd/>
            </a:ln>
          </p:spPr>
          <p:txBody>
            <a:bodyPr/>
            <a:lstStyle/>
            <a:p>
              <a:endParaRPr lang="pt-PT"/>
            </a:p>
          </p:txBody>
        </p:sp>
        <p:sp>
          <p:nvSpPr>
            <p:cNvPr id="25748" name="Freeform 117"/>
            <p:cNvSpPr>
              <a:spLocks/>
            </p:cNvSpPr>
            <p:nvPr/>
          </p:nvSpPr>
          <p:spPr bwMode="auto">
            <a:xfrm>
              <a:off x="1509" y="2620"/>
              <a:ext cx="51" cy="67"/>
            </a:xfrm>
            <a:custGeom>
              <a:avLst/>
              <a:gdLst>
                <a:gd name="T0" fmla="*/ 37 w 51"/>
                <a:gd name="T1" fmla="*/ 67 h 67"/>
                <a:gd name="T2" fmla="*/ 39 w 51"/>
                <a:gd name="T3" fmla="*/ 46 h 67"/>
                <a:gd name="T4" fmla="*/ 51 w 51"/>
                <a:gd name="T5" fmla="*/ 37 h 67"/>
                <a:gd name="T6" fmla="*/ 51 w 51"/>
                <a:gd name="T7" fmla="*/ 27 h 67"/>
                <a:gd name="T8" fmla="*/ 44 w 51"/>
                <a:gd name="T9" fmla="*/ 20 h 67"/>
                <a:gd name="T10" fmla="*/ 39 w 51"/>
                <a:gd name="T11" fmla="*/ 9 h 67"/>
                <a:gd name="T12" fmla="*/ 36 w 51"/>
                <a:gd name="T13" fmla="*/ 0 h 67"/>
                <a:gd name="T14" fmla="*/ 24 w 51"/>
                <a:gd name="T15" fmla="*/ 0 h 67"/>
                <a:gd name="T16" fmla="*/ 15 w 51"/>
                <a:gd name="T17" fmla="*/ 4 h 67"/>
                <a:gd name="T18" fmla="*/ 15 w 51"/>
                <a:gd name="T19" fmla="*/ 18 h 67"/>
                <a:gd name="T20" fmla="*/ 8 w 51"/>
                <a:gd name="T21" fmla="*/ 30 h 67"/>
                <a:gd name="T22" fmla="*/ 0 w 51"/>
                <a:gd name="T23" fmla="*/ 34 h 67"/>
                <a:gd name="T24" fmla="*/ 3 w 51"/>
                <a:gd name="T25" fmla="*/ 44 h 67"/>
                <a:gd name="T26" fmla="*/ 13 w 51"/>
                <a:gd name="T27" fmla="*/ 48 h 67"/>
                <a:gd name="T28" fmla="*/ 25 w 51"/>
                <a:gd name="T29" fmla="*/ 50 h 67"/>
                <a:gd name="T30" fmla="*/ 31 w 51"/>
                <a:gd name="T31" fmla="*/ 57 h 67"/>
                <a:gd name="T32" fmla="*/ 37 w 51"/>
                <a:gd name="T33" fmla="*/ 67 h 67"/>
                <a:gd name="T34" fmla="*/ 37 w 51"/>
                <a:gd name="T35" fmla="*/ 67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7"/>
                <a:gd name="T56" fmla="*/ 51 w 51"/>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7">
                  <a:moveTo>
                    <a:pt x="37" y="67"/>
                  </a:moveTo>
                  <a:lnTo>
                    <a:pt x="39" y="46"/>
                  </a:lnTo>
                  <a:lnTo>
                    <a:pt x="51" y="37"/>
                  </a:lnTo>
                  <a:lnTo>
                    <a:pt x="51" y="27"/>
                  </a:lnTo>
                  <a:lnTo>
                    <a:pt x="44" y="20"/>
                  </a:lnTo>
                  <a:lnTo>
                    <a:pt x="39" y="9"/>
                  </a:lnTo>
                  <a:lnTo>
                    <a:pt x="36" y="0"/>
                  </a:lnTo>
                  <a:lnTo>
                    <a:pt x="24" y="0"/>
                  </a:lnTo>
                  <a:lnTo>
                    <a:pt x="15" y="4"/>
                  </a:lnTo>
                  <a:lnTo>
                    <a:pt x="15" y="18"/>
                  </a:lnTo>
                  <a:lnTo>
                    <a:pt x="8" y="30"/>
                  </a:lnTo>
                  <a:lnTo>
                    <a:pt x="0" y="34"/>
                  </a:lnTo>
                  <a:lnTo>
                    <a:pt x="3" y="44"/>
                  </a:lnTo>
                  <a:lnTo>
                    <a:pt x="13" y="48"/>
                  </a:lnTo>
                  <a:lnTo>
                    <a:pt x="25" y="50"/>
                  </a:lnTo>
                  <a:lnTo>
                    <a:pt x="31" y="57"/>
                  </a:lnTo>
                  <a:lnTo>
                    <a:pt x="37" y="67"/>
                  </a:lnTo>
                  <a:close/>
                </a:path>
              </a:pathLst>
            </a:custGeom>
            <a:solidFill>
              <a:srgbClr val="B6C8DD"/>
            </a:solidFill>
            <a:ln w="9525">
              <a:noFill/>
              <a:round/>
              <a:headEnd/>
              <a:tailEnd/>
            </a:ln>
          </p:spPr>
          <p:txBody>
            <a:bodyPr/>
            <a:lstStyle/>
            <a:p>
              <a:endParaRPr lang="pt-PT"/>
            </a:p>
          </p:txBody>
        </p:sp>
        <p:sp>
          <p:nvSpPr>
            <p:cNvPr id="25749" name="Freeform 118"/>
            <p:cNvSpPr>
              <a:spLocks/>
            </p:cNvSpPr>
            <p:nvPr/>
          </p:nvSpPr>
          <p:spPr bwMode="auto">
            <a:xfrm>
              <a:off x="1509" y="2620"/>
              <a:ext cx="51" cy="67"/>
            </a:xfrm>
            <a:custGeom>
              <a:avLst/>
              <a:gdLst>
                <a:gd name="T0" fmla="*/ 37 w 51"/>
                <a:gd name="T1" fmla="*/ 67 h 67"/>
                <a:gd name="T2" fmla="*/ 39 w 51"/>
                <a:gd name="T3" fmla="*/ 46 h 67"/>
                <a:gd name="T4" fmla="*/ 51 w 51"/>
                <a:gd name="T5" fmla="*/ 37 h 67"/>
                <a:gd name="T6" fmla="*/ 51 w 51"/>
                <a:gd name="T7" fmla="*/ 27 h 67"/>
                <a:gd name="T8" fmla="*/ 44 w 51"/>
                <a:gd name="T9" fmla="*/ 20 h 67"/>
                <a:gd name="T10" fmla="*/ 39 w 51"/>
                <a:gd name="T11" fmla="*/ 9 h 67"/>
                <a:gd name="T12" fmla="*/ 36 w 51"/>
                <a:gd name="T13" fmla="*/ 0 h 67"/>
                <a:gd name="T14" fmla="*/ 24 w 51"/>
                <a:gd name="T15" fmla="*/ 0 h 67"/>
                <a:gd name="T16" fmla="*/ 15 w 51"/>
                <a:gd name="T17" fmla="*/ 4 h 67"/>
                <a:gd name="T18" fmla="*/ 15 w 51"/>
                <a:gd name="T19" fmla="*/ 18 h 67"/>
                <a:gd name="T20" fmla="*/ 8 w 51"/>
                <a:gd name="T21" fmla="*/ 30 h 67"/>
                <a:gd name="T22" fmla="*/ 0 w 51"/>
                <a:gd name="T23" fmla="*/ 34 h 67"/>
                <a:gd name="T24" fmla="*/ 3 w 51"/>
                <a:gd name="T25" fmla="*/ 44 h 67"/>
                <a:gd name="T26" fmla="*/ 13 w 51"/>
                <a:gd name="T27" fmla="*/ 48 h 67"/>
                <a:gd name="T28" fmla="*/ 25 w 51"/>
                <a:gd name="T29" fmla="*/ 50 h 67"/>
                <a:gd name="T30" fmla="*/ 31 w 51"/>
                <a:gd name="T31" fmla="*/ 57 h 67"/>
                <a:gd name="T32" fmla="*/ 37 w 51"/>
                <a:gd name="T33" fmla="*/ 67 h 67"/>
                <a:gd name="T34" fmla="*/ 37 w 51"/>
                <a:gd name="T35" fmla="*/ 67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7"/>
                <a:gd name="T56" fmla="*/ 51 w 51"/>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7">
                  <a:moveTo>
                    <a:pt x="37" y="67"/>
                  </a:moveTo>
                  <a:lnTo>
                    <a:pt x="39" y="46"/>
                  </a:lnTo>
                  <a:lnTo>
                    <a:pt x="51" y="37"/>
                  </a:lnTo>
                  <a:lnTo>
                    <a:pt x="51" y="27"/>
                  </a:lnTo>
                  <a:lnTo>
                    <a:pt x="44" y="20"/>
                  </a:lnTo>
                  <a:lnTo>
                    <a:pt x="39" y="9"/>
                  </a:lnTo>
                  <a:lnTo>
                    <a:pt x="36" y="0"/>
                  </a:lnTo>
                  <a:lnTo>
                    <a:pt x="24" y="0"/>
                  </a:lnTo>
                  <a:lnTo>
                    <a:pt x="15" y="4"/>
                  </a:lnTo>
                  <a:lnTo>
                    <a:pt x="15" y="18"/>
                  </a:lnTo>
                  <a:lnTo>
                    <a:pt x="8" y="30"/>
                  </a:lnTo>
                  <a:lnTo>
                    <a:pt x="0" y="34"/>
                  </a:lnTo>
                  <a:lnTo>
                    <a:pt x="3" y="44"/>
                  </a:lnTo>
                  <a:lnTo>
                    <a:pt x="13" y="48"/>
                  </a:lnTo>
                  <a:lnTo>
                    <a:pt x="25" y="50"/>
                  </a:lnTo>
                  <a:lnTo>
                    <a:pt x="31" y="57"/>
                  </a:lnTo>
                  <a:lnTo>
                    <a:pt x="37" y="67"/>
                  </a:lnTo>
                  <a:close/>
                </a:path>
              </a:pathLst>
            </a:custGeom>
            <a:noFill/>
            <a:ln w="11113">
              <a:solidFill>
                <a:srgbClr val="FFFFFF"/>
              </a:solidFill>
              <a:round/>
              <a:headEnd/>
              <a:tailEnd/>
            </a:ln>
          </p:spPr>
          <p:txBody>
            <a:bodyPr/>
            <a:lstStyle/>
            <a:p>
              <a:endParaRPr lang="pt-PT"/>
            </a:p>
          </p:txBody>
        </p:sp>
        <p:sp>
          <p:nvSpPr>
            <p:cNvPr id="25750" name="Freeform 119"/>
            <p:cNvSpPr>
              <a:spLocks/>
            </p:cNvSpPr>
            <p:nvPr/>
          </p:nvSpPr>
          <p:spPr bwMode="auto">
            <a:xfrm>
              <a:off x="1699" y="2124"/>
              <a:ext cx="126" cy="162"/>
            </a:xfrm>
            <a:custGeom>
              <a:avLst/>
              <a:gdLst>
                <a:gd name="T0" fmla="*/ 11 w 126"/>
                <a:gd name="T1" fmla="*/ 139 h 162"/>
                <a:gd name="T2" fmla="*/ 18 w 126"/>
                <a:gd name="T3" fmla="*/ 151 h 162"/>
                <a:gd name="T4" fmla="*/ 31 w 126"/>
                <a:gd name="T5" fmla="*/ 151 h 162"/>
                <a:gd name="T6" fmla="*/ 43 w 126"/>
                <a:gd name="T7" fmla="*/ 155 h 162"/>
                <a:gd name="T8" fmla="*/ 54 w 126"/>
                <a:gd name="T9" fmla="*/ 162 h 162"/>
                <a:gd name="T10" fmla="*/ 64 w 126"/>
                <a:gd name="T11" fmla="*/ 162 h 162"/>
                <a:gd name="T12" fmla="*/ 57 w 126"/>
                <a:gd name="T13" fmla="*/ 153 h 162"/>
                <a:gd name="T14" fmla="*/ 62 w 126"/>
                <a:gd name="T15" fmla="*/ 139 h 162"/>
                <a:gd name="T16" fmla="*/ 67 w 126"/>
                <a:gd name="T17" fmla="*/ 123 h 162"/>
                <a:gd name="T18" fmla="*/ 71 w 126"/>
                <a:gd name="T19" fmla="*/ 107 h 162"/>
                <a:gd name="T20" fmla="*/ 86 w 126"/>
                <a:gd name="T21" fmla="*/ 97 h 162"/>
                <a:gd name="T22" fmla="*/ 98 w 126"/>
                <a:gd name="T23" fmla="*/ 90 h 162"/>
                <a:gd name="T24" fmla="*/ 97 w 126"/>
                <a:gd name="T25" fmla="*/ 79 h 162"/>
                <a:gd name="T26" fmla="*/ 97 w 126"/>
                <a:gd name="T27" fmla="*/ 64 h 162"/>
                <a:gd name="T28" fmla="*/ 100 w 126"/>
                <a:gd name="T29" fmla="*/ 57 h 162"/>
                <a:gd name="T30" fmla="*/ 110 w 126"/>
                <a:gd name="T31" fmla="*/ 55 h 162"/>
                <a:gd name="T32" fmla="*/ 116 w 126"/>
                <a:gd name="T33" fmla="*/ 58 h 162"/>
                <a:gd name="T34" fmla="*/ 126 w 126"/>
                <a:gd name="T35" fmla="*/ 46 h 162"/>
                <a:gd name="T36" fmla="*/ 122 w 126"/>
                <a:gd name="T37" fmla="*/ 35 h 162"/>
                <a:gd name="T38" fmla="*/ 116 w 126"/>
                <a:gd name="T39" fmla="*/ 34 h 162"/>
                <a:gd name="T40" fmla="*/ 105 w 126"/>
                <a:gd name="T41" fmla="*/ 34 h 162"/>
                <a:gd name="T42" fmla="*/ 100 w 126"/>
                <a:gd name="T43" fmla="*/ 34 h 162"/>
                <a:gd name="T44" fmla="*/ 97 w 126"/>
                <a:gd name="T45" fmla="*/ 18 h 162"/>
                <a:gd name="T46" fmla="*/ 98 w 126"/>
                <a:gd name="T47" fmla="*/ 4 h 162"/>
                <a:gd name="T48" fmla="*/ 90 w 126"/>
                <a:gd name="T49" fmla="*/ 0 h 162"/>
                <a:gd name="T50" fmla="*/ 86 w 126"/>
                <a:gd name="T51" fmla="*/ 6 h 162"/>
                <a:gd name="T52" fmla="*/ 67 w 126"/>
                <a:gd name="T53" fmla="*/ 2 h 162"/>
                <a:gd name="T54" fmla="*/ 64 w 126"/>
                <a:gd name="T55" fmla="*/ 7 h 162"/>
                <a:gd name="T56" fmla="*/ 67 w 126"/>
                <a:gd name="T57" fmla="*/ 20 h 162"/>
                <a:gd name="T58" fmla="*/ 66 w 126"/>
                <a:gd name="T59" fmla="*/ 34 h 162"/>
                <a:gd name="T60" fmla="*/ 59 w 126"/>
                <a:gd name="T61" fmla="*/ 23 h 162"/>
                <a:gd name="T62" fmla="*/ 55 w 126"/>
                <a:gd name="T63" fmla="*/ 16 h 162"/>
                <a:gd name="T64" fmla="*/ 43 w 126"/>
                <a:gd name="T65" fmla="*/ 18 h 162"/>
                <a:gd name="T66" fmla="*/ 40 w 126"/>
                <a:gd name="T67" fmla="*/ 25 h 162"/>
                <a:gd name="T68" fmla="*/ 36 w 126"/>
                <a:gd name="T69" fmla="*/ 30 h 162"/>
                <a:gd name="T70" fmla="*/ 36 w 126"/>
                <a:gd name="T71" fmla="*/ 41 h 162"/>
                <a:gd name="T72" fmla="*/ 35 w 126"/>
                <a:gd name="T73" fmla="*/ 39 h 162"/>
                <a:gd name="T74" fmla="*/ 24 w 126"/>
                <a:gd name="T75" fmla="*/ 23 h 162"/>
                <a:gd name="T76" fmla="*/ 19 w 126"/>
                <a:gd name="T77" fmla="*/ 18 h 162"/>
                <a:gd name="T78" fmla="*/ 14 w 126"/>
                <a:gd name="T79" fmla="*/ 21 h 162"/>
                <a:gd name="T80" fmla="*/ 16 w 126"/>
                <a:gd name="T81" fmla="*/ 30 h 162"/>
                <a:gd name="T82" fmla="*/ 16 w 126"/>
                <a:gd name="T83" fmla="*/ 35 h 162"/>
                <a:gd name="T84" fmla="*/ 7 w 126"/>
                <a:gd name="T85" fmla="*/ 39 h 162"/>
                <a:gd name="T86" fmla="*/ 7 w 126"/>
                <a:gd name="T87" fmla="*/ 51 h 162"/>
                <a:gd name="T88" fmla="*/ 14 w 126"/>
                <a:gd name="T89" fmla="*/ 64 h 162"/>
                <a:gd name="T90" fmla="*/ 14 w 126"/>
                <a:gd name="T91" fmla="*/ 71 h 162"/>
                <a:gd name="T92" fmla="*/ 11 w 126"/>
                <a:gd name="T93" fmla="*/ 79 h 162"/>
                <a:gd name="T94" fmla="*/ 0 w 126"/>
                <a:gd name="T95" fmla="*/ 88 h 162"/>
                <a:gd name="T96" fmla="*/ 2 w 126"/>
                <a:gd name="T97" fmla="*/ 97 h 162"/>
                <a:gd name="T98" fmla="*/ 12 w 126"/>
                <a:gd name="T99" fmla="*/ 106 h 162"/>
                <a:gd name="T100" fmla="*/ 16 w 126"/>
                <a:gd name="T101" fmla="*/ 113 h 162"/>
                <a:gd name="T102" fmla="*/ 14 w 126"/>
                <a:gd name="T103" fmla="*/ 128 h 162"/>
                <a:gd name="T104" fmla="*/ 11 w 126"/>
                <a:gd name="T105" fmla="*/ 139 h 162"/>
                <a:gd name="T106" fmla="*/ 11 w 126"/>
                <a:gd name="T107" fmla="*/ 139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6"/>
                <a:gd name="T163" fmla="*/ 0 h 162"/>
                <a:gd name="T164" fmla="*/ 126 w 126"/>
                <a:gd name="T165" fmla="*/ 162 h 1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6" h="162">
                  <a:moveTo>
                    <a:pt x="11" y="139"/>
                  </a:moveTo>
                  <a:lnTo>
                    <a:pt x="18" y="151"/>
                  </a:lnTo>
                  <a:lnTo>
                    <a:pt x="31" y="151"/>
                  </a:lnTo>
                  <a:lnTo>
                    <a:pt x="43" y="155"/>
                  </a:lnTo>
                  <a:lnTo>
                    <a:pt x="54" y="162"/>
                  </a:lnTo>
                  <a:lnTo>
                    <a:pt x="64" y="162"/>
                  </a:lnTo>
                  <a:lnTo>
                    <a:pt x="57" y="153"/>
                  </a:lnTo>
                  <a:lnTo>
                    <a:pt x="62" y="139"/>
                  </a:lnTo>
                  <a:lnTo>
                    <a:pt x="67" y="123"/>
                  </a:lnTo>
                  <a:lnTo>
                    <a:pt x="71" y="107"/>
                  </a:lnTo>
                  <a:lnTo>
                    <a:pt x="86" y="97"/>
                  </a:lnTo>
                  <a:lnTo>
                    <a:pt x="98" y="90"/>
                  </a:lnTo>
                  <a:lnTo>
                    <a:pt x="97" y="79"/>
                  </a:lnTo>
                  <a:lnTo>
                    <a:pt x="97" y="64"/>
                  </a:lnTo>
                  <a:lnTo>
                    <a:pt x="100" y="57"/>
                  </a:lnTo>
                  <a:lnTo>
                    <a:pt x="110" y="55"/>
                  </a:lnTo>
                  <a:lnTo>
                    <a:pt x="116" y="58"/>
                  </a:lnTo>
                  <a:lnTo>
                    <a:pt x="126" y="46"/>
                  </a:lnTo>
                  <a:lnTo>
                    <a:pt x="122" y="35"/>
                  </a:lnTo>
                  <a:lnTo>
                    <a:pt x="116" y="34"/>
                  </a:lnTo>
                  <a:lnTo>
                    <a:pt x="105" y="34"/>
                  </a:lnTo>
                  <a:lnTo>
                    <a:pt x="100" y="34"/>
                  </a:lnTo>
                  <a:lnTo>
                    <a:pt x="97" y="18"/>
                  </a:lnTo>
                  <a:lnTo>
                    <a:pt x="98" y="4"/>
                  </a:lnTo>
                  <a:lnTo>
                    <a:pt x="90" y="0"/>
                  </a:lnTo>
                  <a:lnTo>
                    <a:pt x="86" y="6"/>
                  </a:lnTo>
                  <a:lnTo>
                    <a:pt x="67" y="2"/>
                  </a:lnTo>
                  <a:lnTo>
                    <a:pt x="64" y="7"/>
                  </a:lnTo>
                  <a:lnTo>
                    <a:pt x="67" y="20"/>
                  </a:lnTo>
                  <a:lnTo>
                    <a:pt x="66" y="34"/>
                  </a:lnTo>
                  <a:lnTo>
                    <a:pt x="59" y="23"/>
                  </a:lnTo>
                  <a:lnTo>
                    <a:pt x="55" y="16"/>
                  </a:lnTo>
                  <a:lnTo>
                    <a:pt x="43" y="18"/>
                  </a:lnTo>
                  <a:lnTo>
                    <a:pt x="40" y="25"/>
                  </a:lnTo>
                  <a:lnTo>
                    <a:pt x="36" y="30"/>
                  </a:lnTo>
                  <a:lnTo>
                    <a:pt x="36" y="41"/>
                  </a:lnTo>
                  <a:lnTo>
                    <a:pt x="35" y="39"/>
                  </a:lnTo>
                  <a:lnTo>
                    <a:pt x="24" y="23"/>
                  </a:lnTo>
                  <a:lnTo>
                    <a:pt x="19" y="18"/>
                  </a:lnTo>
                  <a:lnTo>
                    <a:pt x="14" y="21"/>
                  </a:lnTo>
                  <a:lnTo>
                    <a:pt x="16" y="30"/>
                  </a:lnTo>
                  <a:lnTo>
                    <a:pt x="16" y="35"/>
                  </a:lnTo>
                  <a:lnTo>
                    <a:pt x="7" y="39"/>
                  </a:lnTo>
                  <a:lnTo>
                    <a:pt x="7" y="51"/>
                  </a:lnTo>
                  <a:lnTo>
                    <a:pt x="14" y="64"/>
                  </a:lnTo>
                  <a:lnTo>
                    <a:pt x="14" y="71"/>
                  </a:lnTo>
                  <a:lnTo>
                    <a:pt x="11" y="79"/>
                  </a:lnTo>
                  <a:lnTo>
                    <a:pt x="0" y="88"/>
                  </a:lnTo>
                  <a:lnTo>
                    <a:pt x="2" y="97"/>
                  </a:lnTo>
                  <a:lnTo>
                    <a:pt x="12" y="106"/>
                  </a:lnTo>
                  <a:lnTo>
                    <a:pt x="16" y="113"/>
                  </a:lnTo>
                  <a:lnTo>
                    <a:pt x="14" y="128"/>
                  </a:lnTo>
                  <a:lnTo>
                    <a:pt x="11" y="139"/>
                  </a:lnTo>
                  <a:close/>
                </a:path>
              </a:pathLst>
            </a:custGeom>
            <a:noFill/>
            <a:ln w="11113">
              <a:solidFill>
                <a:srgbClr val="FFFFFF"/>
              </a:solidFill>
              <a:round/>
              <a:headEnd/>
              <a:tailEnd/>
            </a:ln>
          </p:spPr>
          <p:txBody>
            <a:bodyPr/>
            <a:lstStyle/>
            <a:p>
              <a:endParaRPr lang="pt-PT"/>
            </a:p>
          </p:txBody>
        </p:sp>
        <p:sp>
          <p:nvSpPr>
            <p:cNvPr id="25751" name="Freeform 120"/>
            <p:cNvSpPr>
              <a:spLocks/>
            </p:cNvSpPr>
            <p:nvPr/>
          </p:nvSpPr>
          <p:spPr bwMode="auto">
            <a:xfrm>
              <a:off x="1725" y="2075"/>
              <a:ext cx="95" cy="65"/>
            </a:xfrm>
            <a:custGeom>
              <a:avLst/>
              <a:gdLst>
                <a:gd name="T0" fmla="*/ 0 w 95"/>
                <a:gd name="T1" fmla="*/ 63 h 65"/>
                <a:gd name="T2" fmla="*/ 7 w 95"/>
                <a:gd name="T3" fmla="*/ 65 h 65"/>
                <a:gd name="T4" fmla="*/ 17 w 95"/>
                <a:gd name="T5" fmla="*/ 58 h 65"/>
                <a:gd name="T6" fmla="*/ 26 w 95"/>
                <a:gd name="T7" fmla="*/ 46 h 65"/>
                <a:gd name="T8" fmla="*/ 53 w 95"/>
                <a:gd name="T9" fmla="*/ 46 h 65"/>
                <a:gd name="T10" fmla="*/ 76 w 95"/>
                <a:gd name="T11" fmla="*/ 41 h 65"/>
                <a:gd name="T12" fmla="*/ 88 w 95"/>
                <a:gd name="T13" fmla="*/ 28 h 65"/>
                <a:gd name="T14" fmla="*/ 93 w 95"/>
                <a:gd name="T15" fmla="*/ 14 h 65"/>
                <a:gd name="T16" fmla="*/ 95 w 95"/>
                <a:gd name="T17" fmla="*/ 0 h 65"/>
                <a:gd name="T18" fmla="*/ 78 w 95"/>
                <a:gd name="T19" fmla="*/ 9 h 65"/>
                <a:gd name="T20" fmla="*/ 45 w 95"/>
                <a:gd name="T21" fmla="*/ 25 h 65"/>
                <a:gd name="T22" fmla="*/ 36 w 95"/>
                <a:gd name="T23" fmla="*/ 27 h 65"/>
                <a:gd name="T24" fmla="*/ 26 w 95"/>
                <a:gd name="T25" fmla="*/ 35 h 65"/>
                <a:gd name="T26" fmla="*/ 7 w 95"/>
                <a:gd name="T27" fmla="*/ 39 h 65"/>
                <a:gd name="T28" fmla="*/ 0 w 95"/>
                <a:gd name="T29" fmla="*/ 42 h 65"/>
                <a:gd name="T30" fmla="*/ 0 w 95"/>
                <a:gd name="T31" fmla="*/ 63 h 65"/>
                <a:gd name="T32" fmla="*/ 0 w 95"/>
                <a:gd name="T33" fmla="*/ 63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65"/>
                <a:gd name="T53" fmla="*/ 95 w 95"/>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65">
                  <a:moveTo>
                    <a:pt x="0" y="63"/>
                  </a:moveTo>
                  <a:lnTo>
                    <a:pt x="7" y="65"/>
                  </a:lnTo>
                  <a:lnTo>
                    <a:pt x="17" y="58"/>
                  </a:lnTo>
                  <a:lnTo>
                    <a:pt x="26" y="46"/>
                  </a:lnTo>
                  <a:lnTo>
                    <a:pt x="53" y="46"/>
                  </a:lnTo>
                  <a:lnTo>
                    <a:pt x="76" y="41"/>
                  </a:lnTo>
                  <a:lnTo>
                    <a:pt x="88" y="28"/>
                  </a:lnTo>
                  <a:lnTo>
                    <a:pt x="93" y="14"/>
                  </a:lnTo>
                  <a:lnTo>
                    <a:pt x="95" y="0"/>
                  </a:lnTo>
                  <a:lnTo>
                    <a:pt x="78" y="9"/>
                  </a:lnTo>
                  <a:lnTo>
                    <a:pt x="45" y="25"/>
                  </a:lnTo>
                  <a:lnTo>
                    <a:pt x="36" y="27"/>
                  </a:lnTo>
                  <a:lnTo>
                    <a:pt x="26" y="35"/>
                  </a:lnTo>
                  <a:lnTo>
                    <a:pt x="7" y="39"/>
                  </a:lnTo>
                  <a:lnTo>
                    <a:pt x="0" y="42"/>
                  </a:lnTo>
                  <a:lnTo>
                    <a:pt x="0" y="63"/>
                  </a:lnTo>
                  <a:close/>
                </a:path>
              </a:pathLst>
            </a:custGeom>
            <a:solidFill>
              <a:srgbClr val="B6C8DD"/>
            </a:solidFill>
            <a:ln w="11113">
              <a:solidFill>
                <a:srgbClr val="FFFFFF"/>
              </a:solidFill>
              <a:round/>
              <a:headEnd/>
              <a:tailEnd/>
            </a:ln>
          </p:spPr>
          <p:txBody>
            <a:bodyPr/>
            <a:lstStyle/>
            <a:p>
              <a:endParaRPr lang="pt-PT"/>
            </a:p>
          </p:txBody>
        </p:sp>
        <p:sp>
          <p:nvSpPr>
            <p:cNvPr id="25752" name="Freeform 121"/>
            <p:cNvSpPr>
              <a:spLocks/>
            </p:cNvSpPr>
            <p:nvPr/>
          </p:nvSpPr>
          <p:spPr bwMode="auto">
            <a:xfrm>
              <a:off x="1772" y="2224"/>
              <a:ext cx="43" cy="53"/>
            </a:xfrm>
            <a:custGeom>
              <a:avLst/>
              <a:gdLst>
                <a:gd name="T0" fmla="*/ 13 w 43"/>
                <a:gd name="T1" fmla="*/ 0 h 53"/>
                <a:gd name="T2" fmla="*/ 41 w 43"/>
                <a:gd name="T3" fmla="*/ 18 h 53"/>
                <a:gd name="T4" fmla="*/ 43 w 43"/>
                <a:gd name="T5" fmla="*/ 27 h 53"/>
                <a:gd name="T6" fmla="*/ 32 w 43"/>
                <a:gd name="T7" fmla="*/ 37 h 53"/>
                <a:gd name="T8" fmla="*/ 24 w 43"/>
                <a:gd name="T9" fmla="*/ 44 h 53"/>
                <a:gd name="T10" fmla="*/ 25 w 43"/>
                <a:gd name="T11" fmla="*/ 53 h 53"/>
                <a:gd name="T12" fmla="*/ 13 w 43"/>
                <a:gd name="T13" fmla="*/ 51 h 53"/>
                <a:gd name="T14" fmla="*/ 1 w 43"/>
                <a:gd name="T15" fmla="*/ 37 h 53"/>
                <a:gd name="T16" fmla="*/ 0 w 43"/>
                <a:gd name="T17" fmla="*/ 27 h 53"/>
                <a:gd name="T18" fmla="*/ 5 w 43"/>
                <a:gd name="T19" fmla="*/ 14 h 53"/>
                <a:gd name="T20" fmla="*/ 13 w 43"/>
                <a:gd name="T21" fmla="*/ 0 h 53"/>
                <a:gd name="T22" fmla="*/ 13 w 43"/>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53"/>
                <a:gd name="T38" fmla="*/ 43 w 43"/>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53">
                  <a:moveTo>
                    <a:pt x="13" y="0"/>
                  </a:moveTo>
                  <a:lnTo>
                    <a:pt x="41" y="18"/>
                  </a:lnTo>
                  <a:lnTo>
                    <a:pt x="43" y="27"/>
                  </a:lnTo>
                  <a:lnTo>
                    <a:pt x="32" y="37"/>
                  </a:lnTo>
                  <a:lnTo>
                    <a:pt x="24" y="44"/>
                  </a:lnTo>
                  <a:lnTo>
                    <a:pt x="25" y="53"/>
                  </a:lnTo>
                  <a:lnTo>
                    <a:pt x="13" y="51"/>
                  </a:lnTo>
                  <a:lnTo>
                    <a:pt x="1" y="37"/>
                  </a:lnTo>
                  <a:lnTo>
                    <a:pt x="0" y="27"/>
                  </a:lnTo>
                  <a:lnTo>
                    <a:pt x="5" y="14"/>
                  </a:lnTo>
                  <a:lnTo>
                    <a:pt x="13" y="0"/>
                  </a:lnTo>
                  <a:close/>
                </a:path>
              </a:pathLst>
            </a:custGeom>
            <a:noFill/>
            <a:ln w="11113">
              <a:solidFill>
                <a:srgbClr val="FFFFFF"/>
              </a:solidFill>
              <a:round/>
              <a:headEnd/>
              <a:tailEnd/>
            </a:ln>
          </p:spPr>
          <p:txBody>
            <a:bodyPr/>
            <a:lstStyle/>
            <a:p>
              <a:endParaRPr lang="pt-PT"/>
            </a:p>
          </p:txBody>
        </p:sp>
        <p:sp>
          <p:nvSpPr>
            <p:cNvPr id="25753" name="Freeform 122"/>
            <p:cNvSpPr>
              <a:spLocks/>
            </p:cNvSpPr>
            <p:nvPr/>
          </p:nvSpPr>
          <p:spPr bwMode="auto">
            <a:xfrm>
              <a:off x="1821" y="2210"/>
              <a:ext cx="61" cy="76"/>
            </a:xfrm>
            <a:custGeom>
              <a:avLst/>
              <a:gdLst>
                <a:gd name="T0" fmla="*/ 57 w 61"/>
                <a:gd name="T1" fmla="*/ 0 h 76"/>
                <a:gd name="T2" fmla="*/ 61 w 61"/>
                <a:gd name="T3" fmla="*/ 4 h 76"/>
                <a:gd name="T4" fmla="*/ 57 w 61"/>
                <a:gd name="T5" fmla="*/ 9 h 76"/>
                <a:gd name="T6" fmla="*/ 61 w 61"/>
                <a:gd name="T7" fmla="*/ 16 h 76"/>
                <a:gd name="T8" fmla="*/ 57 w 61"/>
                <a:gd name="T9" fmla="*/ 27 h 76"/>
                <a:gd name="T10" fmla="*/ 47 w 61"/>
                <a:gd name="T11" fmla="*/ 34 h 76"/>
                <a:gd name="T12" fmla="*/ 50 w 61"/>
                <a:gd name="T13" fmla="*/ 42 h 76"/>
                <a:gd name="T14" fmla="*/ 47 w 61"/>
                <a:gd name="T15" fmla="*/ 49 h 76"/>
                <a:gd name="T16" fmla="*/ 50 w 61"/>
                <a:gd name="T17" fmla="*/ 58 h 76"/>
                <a:gd name="T18" fmla="*/ 40 w 61"/>
                <a:gd name="T19" fmla="*/ 76 h 76"/>
                <a:gd name="T20" fmla="*/ 14 w 61"/>
                <a:gd name="T21" fmla="*/ 58 h 76"/>
                <a:gd name="T22" fmla="*/ 0 w 61"/>
                <a:gd name="T23" fmla="*/ 48 h 76"/>
                <a:gd name="T24" fmla="*/ 7 w 61"/>
                <a:gd name="T25" fmla="*/ 42 h 76"/>
                <a:gd name="T26" fmla="*/ 7 w 61"/>
                <a:gd name="T27" fmla="*/ 30 h 76"/>
                <a:gd name="T28" fmla="*/ 24 w 61"/>
                <a:gd name="T29" fmla="*/ 20 h 76"/>
                <a:gd name="T30" fmla="*/ 31 w 61"/>
                <a:gd name="T31" fmla="*/ 25 h 76"/>
                <a:gd name="T32" fmla="*/ 40 w 61"/>
                <a:gd name="T33" fmla="*/ 20 h 76"/>
                <a:gd name="T34" fmla="*/ 52 w 61"/>
                <a:gd name="T35" fmla="*/ 11 h 76"/>
                <a:gd name="T36" fmla="*/ 57 w 61"/>
                <a:gd name="T37" fmla="*/ 0 h 76"/>
                <a:gd name="T38" fmla="*/ 57 w 61"/>
                <a:gd name="T39" fmla="*/ 0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6"/>
                <a:gd name="T62" fmla="*/ 61 w 61"/>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6">
                  <a:moveTo>
                    <a:pt x="57" y="0"/>
                  </a:moveTo>
                  <a:lnTo>
                    <a:pt x="61" y="4"/>
                  </a:lnTo>
                  <a:lnTo>
                    <a:pt x="57" y="9"/>
                  </a:lnTo>
                  <a:lnTo>
                    <a:pt x="61" y="16"/>
                  </a:lnTo>
                  <a:lnTo>
                    <a:pt x="57" y="27"/>
                  </a:lnTo>
                  <a:lnTo>
                    <a:pt x="47" y="34"/>
                  </a:lnTo>
                  <a:lnTo>
                    <a:pt x="50" y="42"/>
                  </a:lnTo>
                  <a:lnTo>
                    <a:pt x="47" y="49"/>
                  </a:lnTo>
                  <a:lnTo>
                    <a:pt x="50" y="58"/>
                  </a:lnTo>
                  <a:lnTo>
                    <a:pt x="40" y="76"/>
                  </a:lnTo>
                  <a:lnTo>
                    <a:pt x="14" y="58"/>
                  </a:lnTo>
                  <a:lnTo>
                    <a:pt x="0" y="48"/>
                  </a:lnTo>
                  <a:lnTo>
                    <a:pt x="7" y="42"/>
                  </a:lnTo>
                  <a:lnTo>
                    <a:pt x="7" y="30"/>
                  </a:lnTo>
                  <a:lnTo>
                    <a:pt x="24" y="20"/>
                  </a:lnTo>
                  <a:lnTo>
                    <a:pt x="31" y="25"/>
                  </a:lnTo>
                  <a:lnTo>
                    <a:pt x="40" y="20"/>
                  </a:lnTo>
                  <a:lnTo>
                    <a:pt x="52" y="11"/>
                  </a:lnTo>
                  <a:lnTo>
                    <a:pt x="57" y="0"/>
                  </a:lnTo>
                  <a:close/>
                </a:path>
              </a:pathLst>
            </a:custGeom>
            <a:noFill/>
            <a:ln w="11113">
              <a:solidFill>
                <a:srgbClr val="FFFFFF"/>
              </a:solidFill>
              <a:round/>
              <a:headEnd/>
              <a:tailEnd/>
            </a:ln>
          </p:spPr>
          <p:txBody>
            <a:bodyPr/>
            <a:lstStyle/>
            <a:p>
              <a:endParaRPr lang="pt-PT"/>
            </a:p>
          </p:txBody>
        </p:sp>
        <p:sp>
          <p:nvSpPr>
            <p:cNvPr id="25754" name="Freeform 123"/>
            <p:cNvSpPr>
              <a:spLocks/>
            </p:cNvSpPr>
            <p:nvPr/>
          </p:nvSpPr>
          <p:spPr bwMode="auto">
            <a:xfrm>
              <a:off x="2181" y="1884"/>
              <a:ext cx="27" cy="27"/>
            </a:xfrm>
            <a:custGeom>
              <a:avLst/>
              <a:gdLst>
                <a:gd name="T0" fmla="*/ 22 w 27"/>
                <a:gd name="T1" fmla="*/ 0 h 27"/>
                <a:gd name="T2" fmla="*/ 12 w 27"/>
                <a:gd name="T3" fmla="*/ 6 h 27"/>
                <a:gd name="T4" fmla="*/ 0 w 27"/>
                <a:gd name="T5" fmla="*/ 18 h 27"/>
                <a:gd name="T6" fmla="*/ 1 w 27"/>
                <a:gd name="T7" fmla="*/ 27 h 27"/>
                <a:gd name="T8" fmla="*/ 8 w 27"/>
                <a:gd name="T9" fmla="*/ 27 h 27"/>
                <a:gd name="T10" fmla="*/ 27 w 27"/>
                <a:gd name="T11" fmla="*/ 14 h 27"/>
                <a:gd name="T12" fmla="*/ 22 w 27"/>
                <a:gd name="T13" fmla="*/ 0 h 27"/>
                <a:gd name="T14" fmla="*/ 22 w 27"/>
                <a:gd name="T15" fmla="*/ 0 h 27"/>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27"/>
                <a:gd name="T26" fmla="*/ 27 w 27"/>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27">
                  <a:moveTo>
                    <a:pt x="22" y="0"/>
                  </a:moveTo>
                  <a:lnTo>
                    <a:pt x="12" y="6"/>
                  </a:lnTo>
                  <a:lnTo>
                    <a:pt x="0" y="18"/>
                  </a:lnTo>
                  <a:lnTo>
                    <a:pt x="1" y="27"/>
                  </a:lnTo>
                  <a:lnTo>
                    <a:pt x="8" y="27"/>
                  </a:lnTo>
                  <a:lnTo>
                    <a:pt x="27" y="14"/>
                  </a:lnTo>
                  <a:lnTo>
                    <a:pt x="22" y="0"/>
                  </a:lnTo>
                  <a:close/>
                </a:path>
              </a:pathLst>
            </a:custGeom>
            <a:solidFill>
              <a:srgbClr val="B6C8DD"/>
            </a:solidFill>
            <a:ln w="11113">
              <a:solidFill>
                <a:srgbClr val="FFFFFF"/>
              </a:solidFill>
              <a:round/>
              <a:headEnd/>
              <a:tailEnd/>
            </a:ln>
          </p:spPr>
          <p:txBody>
            <a:bodyPr/>
            <a:lstStyle/>
            <a:p>
              <a:endParaRPr lang="pt-PT"/>
            </a:p>
          </p:txBody>
        </p:sp>
        <p:sp>
          <p:nvSpPr>
            <p:cNvPr id="25755" name="Freeform 124"/>
            <p:cNvSpPr>
              <a:spLocks/>
            </p:cNvSpPr>
            <p:nvPr/>
          </p:nvSpPr>
          <p:spPr bwMode="auto">
            <a:xfrm>
              <a:off x="2043" y="2130"/>
              <a:ext cx="35" cy="84"/>
            </a:xfrm>
            <a:custGeom>
              <a:avLst/>
              <a:gdLst>
                <a:gd name="T0" fmla="*/ 35 w 35"/>
                <a:gd name="T1" fmla="*/ 0 h 84"/>
                <a:gd name="T2" fmla="*/ 33 w 35"/>
                <a:gd name="T3" fmla="*/ 28 h 84"/>
                <a:gd name="T4" fmla="*/ 23 w 35"/>
                <a:gd name="T5" fmla="*/ 51 h 84"/>
                <a:gd name="T6" fmla="*/ 7 w 35"/>
                <a:gd name="T7" fmla="*/ 65 h 84"/>
                <a:gd name="T8" fmla="*/ 10 w 35"/>
                <a:gd name="T9" fmla="*/ 79 h 84"/>
                <a:gd name="T10" fmla="*/ 4 w 35"/>
                <a:gd name="T11" fmla="*/ 84 h 84"/>
                <a:gd name="T12" fmla="*/ 0 w 35"/>
                <a:gd name="T13" fmla="*/ 66 h 84"/>
                <a:gd name="T14" fmla="*/ 5 w 35"/>
                <a:gd name="T15" fmla="*/ 52 h 84"/>
                <a:gd name="T16" fmla="*/ 10 w 35"/>
                <a:gd name="T17" fmla="*/ 37 h 84"/>
                <a:gd name="T18" fmla="*/ 35 w 35"/>
                <a:gd name="T19" fmla="*/ 0 h 84"/>
                <a:gd name="T20" fmla="*/ 35 w 35"/>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84"/>
                <a:gd name="T35" fmla="*/ 35 w 35"/>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84">
                  <a:moveTo>
                    <a:pt x="35" y="0"/>
                  </a:moveTo>
                  <a:lnTo>
                    <a:pt x="33" y="28"/>
                  </a:lnTo>
                  <a:lnTo>
                    <a:pt x="23" y="51"/>
                  </a:lnTo>
                  <a:lnTo>
                    <a:pt x="7" y="65"/>
                  </a:lnTo>
                  <a:lnTo>
                    <a:pt x="10" y="79"/>
                  </a:lnTo>
                  <a:lnTo>
                    <a:pt x="4" y="84"/>
                  </a:lnTo>
                  <a:lnTo>
                    <a:pt x="0" y="66"/>
                  </a:lnTo>
                  <a:lnTo>
                    <a:pt x="5" y="52"/>
                  </a:lnTo>
                  <a:lnTo>
                    <a:pt x="10" y="37"/>
                  </a:lnTo>
                  <a:lnTo>
                    <a:pt x="35" y="0"/>
                  </a:lnTo>
                  <a:close/>
                </a:path>
              </a:pathLst>
            </a:custGeom>
            <a:solidFill>
              <a:srgbClr val="B6C8DD"/>
            </a:solidFill>
            <a:ln w="11113">
              <a:solidFill>
                <a:srgbClr val="FFFFFF"/>
              </a:solidFill>
              <a:round/>
              <a:headEnd/>
              <a:tailEnd/>
            </a:ln>
          </p:spPr>
          <p:txBody>
            <a:bodyPr/>
            <a:lstStyle/>
            <a:p>
              <a:endParaRPr lang="pt-PT"/>
            </a:p>
          </p:txBody>
        </p:sp>
        <p:sp>
          <p:nvSpPr>
            <p:cNvPr id="25756" name="Freeform 125"/>
            <p:cNvSpPr>
              <a:spLocks/>
            </p:cNvSpPr>
            <p:nvPr/>
          </p:nvSpPr>
          <p:spPr bwMode="auto">
            <a:xfrm>
              <a:off x="2112" y="2091"/>
              <a:ext cx="45" cy="68"/>
            </a:xfrm>
            <a:custGeom>
              <a:avLst/>
              <a:gdLst>
                <a:gd name="T0" fmla="*/ 34 w 45"/>
                <a:gd name="T1" fmla="*/ 0 h 68"/>
                <a:gd name="T2" fmla="*/ 45 w 45"/>
                <a:gd name="T3" fmla="*/ 0 h 68"/>
                <a:gd name="T4" fmla="*/ 33 w 45"/>
                <a:gd name="T5" fmla="*/ 14 h 68"/>
                <a:gd name="T6" fmla="*/ 31 w 45"/>
                <a:gd name="T7" fmla="*/ 23 h 68"/>
                <a:gd name="T8" fmla="*/ 34 w 45"/>
                <a:gd name="T9" fmla="*/ 39 h 68"/>
                <a:gd name="T10" fmla="*/ 22 w 45"/>
                <a:gd name="T11" fmla="*/ 53 h 68"/>
                <a:gd name="T12" fmla="*/ 7 w 45"/>
                <a:gd name="T13" fmla="*/ 68 h 68"/>
                <a:gd name="T14" fmla="*/ 5 w 45"/>
                <a:gd name="T15" fmla="*/ 53 h 68"/>
                <a:gd name="T16" fmla="*/ 0 w 45"/>
                <a:gd name="T17" fmla="*/ 46 h 68"/>
                <a:gd name="T18" fmla="*/ 0 w 45"/>
                <a:gd name="T19" fmla="*/ 33 h 68"/>
                <a:gd name="T20" fmla="*/ 12 w 45"/>
                <a:gd name="T21" fmla="*/ 19 h 68"/>
                <a:gd name="T22" fmla="*/ 34 w 45"/>
                <a:gd name="T23" fmla="*/ 0 h 68"/>
                <a:gd name="T24" fmla="*/ 34 w 45"/>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8"/>
                <a:gd name="T41" fmla="*/ 45 w 45"/>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8">
                  <a:moveTo>
                    <a:pt x="34" y="0"/>
                  </a:moveTo>
                  <a:lnTo>
                    <a:pt x="45" y="0"/>
                  </a:lnTo>
                  <a:lnTo>
                    <a:pt x="33" y="14"/>
                  </a:lnTo>
                  <a:lnTo>
                    <a:pt x="31" y="23"/>
                  </a:lnTo>
                  <a:lnTo>
                    <a:pt x="34" y="39"/>
                  </a:lnTo>
                  <a:lnTo>
                    <a:pt x="22" y="53"/>
                  </a:lnTo>
                  <a:lnTo>
                    <a:pt x="7" y="68"/>
                  </a:lnTo>
                  <a:lnTo>
                    <a:pt x="5" y="53"/>
                  </a:lnTo>
                  <a:lnTo>
                    <a:pt x="0" y="46"/>
                  </a:lnTo>
                  <a:lnTo>
                    <a:pt x="0" y="33"/>
                  </a:lnTo>
                  <a:lnTo>
                    <a:pt x="12" y="19"/>
                  </a:lnTo>
                  <a:lnTo>
                    <a:pt x="34" y="0"/>
                  </a:lnTo>
                  <a:close/>
                </a:path>
              </a:pathLst>
            </a:custGeom>
            <a:noFill/>
            <a:ln w="11113">
              <a:solidFill>
                <a:srgbClr val="FFFFFF"/>
              </a:solidFill>
              <a:round/>
              <a:headEnd/>
              <a:tailEnd/>
            </a:ln>
          </p:spPr>
          <p:txBody>
            <a:bodyPr/>
            <a:lstStyle/>
            <a:p>
              <a:endParaRPr lang="pt-PT"/>
            </a:p>
          </p:txBody>
        </p:sp>
        <p:sp>
          <p:nvSpPr>
            <p:cNvPr id="25757" name="Freeform 126"/>
            <p:cNvSpPr>
              <a:spLocks/>
            </p:cNvSpPr>
            <p:nvPr/>
          </p:nvSpPr>
          <p:spPr bwMode="auto">
            <a:xfrm>
              <a:off x="1859" y="1218"/>
              <a:ext cx="466" cy="1055"/>
            </a:xfrm>
            <a:custGeom>
              <a:avLst/>
              <a:gdLst>
                <a:gd name="T0" fmla="*/ 365 w 466"/>
                <a:gd name="T1" fmla="*/ 20 h 1055"/>
                <a:gd name="T2" fmla="*/ 428 w 466"/>
                <a:gd name="T3" fmla="*/ 65 h 1055"/>
                <a:gd name="T4" fmla="*/ 433 w 466"/>
                <a:gd name="T5" fmla="*/ 105 h 1055"/>
                <a:gd name="T6" fmla="*/ 449 w 466"/>
                <a:gd name="T7" fmla="*/ 140 h 1055"/>
                <a:gd name="T8" fmla="*/ 447 w 466"/>
                <a:gd name="T9" fmla="*/ 188 h 1055"/>
                <a:gd name="T10" fmla="*/ 459 w 466"/>
                <a:gd name="T11" fmla="*/ 221 h 1055"/>
                <a:gd name="T12" fmla="*/ 456 w 466"/>
                <a:gd name="T13" fmla="*/ 247 h 1055"/>
                <a:gd name="T14" fmla="*/ 399 w 466"/>
                <a:gd name="T15" fmla="*/ 253 h 1055"/>
                <a:gd name="T16" fmla="*/ 375 w 466"/>
                <a:gd name="T17" fmla="*/ 293 h 1055"/>
                <a:gd name="T18" fmla="*/ 368 w 466"/>
                <a:gd name="T19" fmla="*/ 323 h 1055"/>
                <a:gd name="T20" fmla="*/ 372 w 466"/>
                <a:gd name="T21" fmla="*/ 365 h 1055"/>
                <a:gd name="T22" fmla="*/ 354 w 466"/>
                <a:gd name="T23" fmla="*/ 405 h 1055"/>
                <a:gd name="T24" fmla="*/ 301 w 466"/>
                <a:gd name="T25" fmla="*/ 438 h 1055"/>
                <a:gd name="T26" fmla="*/ 282 w 466"/>
                <a:gd name="T27" fmla="*/ 458 h 1055"/>
                <a:gd name="T28" fmla="*/ 256 w 466"/>
                <a:gd name="T29" fmla="*/ 509 h 1055"/>
                <a:gd name="T30" fmla="*/ 249 w 466"/>
                <a:gd name="T31" fmla="*/ 545 h 1055"/>
                <a:gd name="T32" fmla="*/ 227 w 466"/>
                <a:gd name="T33" fmla="*/ 600 h 1055"/>
                <a:gd name="T34" fmla="*/ 260 w 466"/>
                <a:gd name="T35" fmla="*/ 668 h 1055"/>
                <a:gd name="T36" fmla="*/ 286 w 466"/>
                <a:gd name="T37" fmla="*/ 721 h 1055"/>
                <a:gd name="T38" fmla="*/ 256 w 466"/>
                <a:gd name="T39" fmla="*/ 740 h 1055"/>
                <a:gd name="T40" fmla="*/ 234 w 466"/>
                <a:gd name="T41" fmla="*/ 743 h 1055"/>
                <a:gd name="T42" fmla="*/ 181 w 466"/>
                <a:gd name="T43" fmla="*/ 747 h 1055"/>
                <a:gd name="T44" fmla="*/ 231 w 466"/>
                <a:gd name="T45" fmla="*/ 761 h 1055"/>
                <a:gd name="T46" fmla="*/ 256 w 466"/>
                <a:gd name="T47" fmla="*/ 777 h 1055"/>
                <a:gd name="T48" fmla="*/ 239 w 466"/>
                <a:gd name="T49" fmla="*/ 791 h 1055"/>
                <a:gd name="T50" fmla="*/ 208 w 466"/>
                <a:gd name="T51" fmla="*/ 821 h 1055"/>
                <a:gd name="T52" fmla="*/ 200 w 466"/>
                <a:gd name="T53" fmla="*/ 849 h 1055"/>
                <a:gd name="T54" fmla="*/ 186 w 466"/>
                <a:gd name="T55" fmla="*/ 919 h 1055"/>
                <a:gd name="T56" fmla="*/ 172 w 466"/>
                <a:gd name="T57" fmla="*/ 966 h 1055"/>
                <a:gd name="T58" fmla="*/ 134 w 466"/>
                <a:gd name="T59" fmla="*/ 1001 h 1055"/>
                <a:gd name="T60" fmla="*/ 97 w 466"/>
                <a:gd name="T61" fmla="*/ 1015 h 1055"/>
                <a:gd name="T62" fmla="*/ 90 w 466"/>
                <a:gd name="T63" fmla="*/ 1047 h 1055"/>
                <a:gd name="T64" fmla="*/ 54 w 466"/>
                <a:gd name="T65" fmla="*/ 1055 h 1055"/>
                <a:gd name="T66" fmla="*/ 36 w 466"/>
                <a:gd name="T67" fmla="*/ 1040 h 1055"/>
                <a:gd name="T68" fmla="*/ 23 w 466"/>
                <a:gd name="T69" fmla="*/ 982 h 1055"/>
                <a:gd name="T70" fmla="*/ 35 w 466"/>
                <a:gd name="T71" fmla="*/ 970 h 1055"/>
                <a:gd name="T72" fmla="*/ 36 w 466"/>
                <a:gd name="T73" fmla="*/ 949 h 1055"/>
                <a:gd name="T74" fmla="*/ 23 w 466"/>
                <a:gd name="T75" fmla="*/ 896 h 1055"/>
                <a:gd name="T76" fmla="*/ 9 w 466"/>
                <a:gd name="T77" fmla="*/ 852 h 1055"/>
                <a:gd name="T78" fmla="*/ 0 w 466"/>
                <a:gd name="T79" fmla="*/ 787 h 1055"/>
                <a:gd name="T80" fmla="*/ 16 w 466"/>
                <a:gd name="T81" fmla="*/ 761 h 1055"/>
                <a:gd name="T82" fmla="*/ 28 w 466"/>
                <a:gd name="T83" fmla="*/ 694 h 1055"/>
                <a:gd name="T84" fmla="*/ 59 w 466"/>
                <a:gd name="T85" fmla="*/ 656 h 1055"/>
                <a:gd name="T86" fmla="*/ 50 w 466"/>
                <a:gd name="T87" fmla="*/ 586 h 1055"/>
                <a:gd name="T88" fmla="*/ 62 w 466"/>
                <a:gd name="T89" fmla="*/ 552 h 1055"/>
                <a:gd name="T90" fmla="*/ 57 w 466"/>
                <a:gd name="T91" fmla="*/ 495 h 1055"/>
                <a:gd name="T92" fmla="*/ 69 w 466"/>
                <a:gd name="T93" fmla="*/ 424 h 1055"/>
                <a:gd name="T94" fmla="*/ 109 w 466"/>
                <a:gd name="T95" fmla="*/ 379 h 1055"/>
                <a:gd name="T96" fmla="*/ 146 w 466"/>
                <a:gd name="T97" fmla="*/ 365 h 1055"/>
                <a:gd name="T98" fmla="*/ 131 w 466"/>
                <a:gd name="T99" fmla="*/ 323 h 1055"/>
                <a:gd name="T100" fmla="*/ 146 w 466"/>
                <a:gd name="T101" fmla="*/ 288 h 1055"/>
                <a:gd name="T102" fmla="*/ 155 w 466"/>
                <a:gd name="T103" fmla="*/ 233 h 1055"/>
                <a:gd name="T104" fmla="*/ 196 w 466"/>
                <a:gd name="T105" fmla="*/ 200 h 1055"/>
                <a:gd name="T106" fmla="*/ 215 w 466"/>
                <a:gd name="T107" fmla="*/ 158 h 1055"/>
                <a:gd name="T108" fmla="*/ 244 w 466"/>
                <a:gd name="T109" fmla="*/ 91 h 1055"/>
                <a:gd name="T110" fmla="*/ 277 w 466"/>
                <a:gd name="T111" fmla="*/ 62 h 1055"/>
                <a:gd name="T112" fmla="*/ 308 w 466"/>
                <a:gd name="T113" fmla="*/ 37 h 1055"/>
                <a:gd name="T114" fmla="*/ 347 w 466"/>
                <a:gd name="T115" fmla="*/ 0 h 10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66"/>
                <a:gd name="T175" fmla="*/ 0 h 1055"/>
                <a:gd name="T176" fmla="*/ 466 w 466"/>
                <a:gd name="T177" fmla="*/ 1055 h 10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66" h="1055">
                  <a:moveTo>
                    <a:pt x="351" y="0"/>
                  </a:moveTo>
                  <a:lnTo>
                    <a:pt x="356" y="4"/>
                  </a:lnTo>
                  <a:lnTo>
                    <a:pt x="365" y="20"/>
                  </a:lnTo>
                  <a:lnTo>
                    <a:pt x="406" y="62"/>
                  </a:lnTo>
                  <a:lnTo>
                    <a:pt x="413" y="53"/>
                  </a:lnTo>
                  <a:lnTo>
                    <a:pt x="428" y="65"/>
                  </a:lnTo>
                  <a:lnTo>
                    <a:pt x="433" y="79"/>
                  </a:lnTo>
                  <a:lnTo>
                    <a:pt x="433" y="88"/>
                  </a:lnTo>
                  <a:lnTo>
                    <a:pt x="433" y="105"/>
                  </a:lnTo>
                  <a:lnTo>
                    <a:pt x="428" y="116"/>
                  </a:lnTo>
                  <a:lnTo>
                    <a:pt x="440" y="128"/>
                  </a:lnTo>
                  <a:lnTo>
                    <a:pt x="449" y="140"/>
                  </a:lnTo>
                  <a:lnTo>
                    <a:pt x="449" y="151"/>
                  </a:lnTo>
                  <a:lnTo>
                    <a:pt x="449" y="169"/>
                  </a:lnTo>
                  <a:lnTo>
                    <a:pt x="447" y="188"/>
                  </a:lnTo>
                  <a:lnTo>
                    <a:pt x="440" y="195"/>
                  </a:lnTo>
                  <a:lnTo>
                    <a:pt x="449" y="204"/>
                  </a:lnTo>
                  <a:lnTo>
                    <a:pt x="459" y="221"/>
                  </a:lnTo>
                  <a:lnTo>
                    <a:pt x="466" y="237"/>
                  </a:lnTo>
                  <a:lnTo>
                    <a:pt x="466" y="244"/>
                  </a:lnTo>
                  <a:lnTo>
                    <a:pt x="456" y="247"/>
                  </a:lnTo>
                  <a:lnTo>
                    <a:pt x="416" y="247"/>
                  </a:lnTo>
                  <a:lnTo>
                    <a:pt x="406" y="247"/>
                  </a:lnTo>
                  <a:lnTo>
                    <a:pt x="399" y="253"/>
                  </a:lnTo>
                  <a:lnTo>
                    <a:pt x="399" y="267"/>
                  </a:lnTo>
                  <a:lnTo>
                    <a:pt x="394" y="277"/>
                  </a:lnTo>
                  <a:lnTo>
                    <a:pt x="375" y="293"/>
                  </a:lnTo>
                  <a:lnTo>
                    <a:pt x="378" y="307"/>
                  </a:lnTo>
                  <a:lnTo>
                    <a:pt x="375" y="316"/>
                  </a:lnTo>
                  <a:lnTo>
                    <a:pt x="368" y="323"/>
                  </a:lnTo>
                  <a:lnTo>
                    <a:pt x="375" y="344"/>
                  </a:lnTo>
                  <a:lnTo>
                    <a:pt x="378" y="356"/>
                  </a:lnTo>
                  <a:lnTo>
                    <a:pt x="372" y="365"/>
                  </a:lnTo>
                  <a:lnTo>
                    <a:pt x="359" y="377"/>
                  </a:lnTo>
                  <a:lnTo>
                    <a:pt x="356" y="389"/>
                  </a:lnTo>
                  <a:lnTo>
                    <a:pt x="354" y="405"/>
                  </a:lnTo>
                  <a:lnTo>
                    <a:pt x="332" y="416"/>
                  </a:lnTo>
                  <a:lnTo>
                    <a:pt x="320" y="424"/>
                  </a:lnTo>
                  <a:lnTo>
                    <a:pt x="301" y="438"/>
                  </a:lnTo>
                  <a:lnTo>
                    <a:pt x="303" y="449"/>
                  </a:lnTo>
                  <a:lnTo>
                    <a:pt x="287" y="452"/>
                  </a:lnTo>
                  <a:lnTo>
                    <a:pt x="282" y="458"/>
                  </a:lnTo>
                  <a:lnTo>
                    <a:pt x="267" y="482"/>
                  </a:lnTo>
                  <a:lnTo>
                    <a:pt x="253" y="491"/>
                  </a:lnTo>
                  <a:lnTo>
                    <a:pt x="256" y="509"/>
                  </a:lnTo>
                  <a:lnTo>
                    <a:pt x="249" y="512"/>
                  </a:lnTo>
                  <a:lnTo>
                    <a:pt x="243" y="519"/>
                  </a:lnTo>
                  <a:lnTo>
                    <a:pt x="249" y="545"/>
                  </a:lnTo>
                  <a:lnTo>
                    <a:pt x="246" y="563"/>
                  </a:lnTo>
                  <a:lnTo>
                    <a:pt x="231" y="572"/>
                  </a:lnTo>
                  <a:lnTo>
                    <a:pt x="227" y="600"/>
                  </a:lnTo>
                  <a:lnTo>
                    <a:pt x="231" y="631"/>
                  </a:lnTo>
                  <a:lnTo>
                    <a:pt x="237" y="649"/>
                  </a:lnTo>
                  <a:lnTo>
                    <a:pt x="260" y="668"/>
                  </a:lnTo>
                  <a:lnTo>
                    <a:pt x="268" y="687"/>
                  </a:lnTo>
                  <a:lnTo>
                    <a:pt x="279" y="708"/>
                  </a:lnTo>
                  <a:lnTo>
                    <a:pt x="286" y="721"/>
                  </a:lnTo>
                  <a:lnTo>
                    <a:pt x="279" y="735"/>
                  </a:lnTo>
                  <a:lnTo>
                    <a:pt x="267" y="743"/>
                  </a:lnTo>
                  <a:lnTo>
                    <a:pt x="256" y="740"/>
                  </a:lnTo>
                  <a:lnTo>
                    <a:pt x="249" y="731"/>
                  </a:lnTo>
                  <a:lnTo>
                    <a:pt x="237" y="735"/>
                  </a:lnTo>
                  <a:lnTo>
                    <a:pt x="234" y="743"/>
                  </a:lnTo>
                  <a:lnTo>
                    <a:pt x="215" y="743"/>
                  </a:lnTo>
                  <a:lnTo>
                    <a:pt x="186" y="740"/>
                  </a:lnTo>
                  <a:lnTo>
                    <a:pt x="181" y="747"/>
                  </a:lnTo>
                  <a:lnTo>
                    <a:pt x="200" y="757"/>
                  </a:lnTo>
                  <a:lnTo>
                    <a:pt x="224" y="747"/>
                  </a:lnTo>
                  <a:lnTo>
                    <a:pt x="231" y="761"/>
                  </a:lnTo>
                  <a:lnTo>
                    <a:pt x="249" y="764"/>
                  </a:lnTo>
                  <a:lnTo>
                    <a:pt x="263" y="770"/>
                  </a:lnTo>
                  <a:lnTo>
                    <a:pt x="256" y="777"/>
                  </a:lnTo>
                  <a:lnTo>
                    <a:pt x="239" y="773"/>
                  </a:lnTo>
                  <a:lnTo>
                    <a:pt x="237" y="780"/>
                  </a:lnTo>
                  <a:lnTo>
                    <a:pt x="239" y="791"/>
                  </a:lnTo>
                  <a:lnTo>
                    <a:pt x="231" y="805"/>
                  </a:lnTo>
                  <a:lnTo>
                    <a:pt x="215" y="817"/>
                  </a:lnTo>
                  <a:lnTo>
                    <a:pt x="208" y="821"/>
                  </a:lnTo>
                  <a:lnTo>
                    <a:pt x="203" y="824"/>
                  </a:lnTo>
                  <a:lnTo>
                    <a:pt x="207" y="840"/>
                  </a:lnTo>
                  <a:lnTo>
                    <a:pt x="200" y="849"/>
                  </a:lnTo>
                  <a:lnTo>
                    <a:pt x="189" y="870"/>
                  </a:lnTo>
                  <a:lnTo>
                    <a:pt x="193" y="889"/>
                  </a:lnTo>
                  <a:lnTo>
                    <a:pt x="186" y="919"/>
                  </a:lnTo>
                  <a:lnTo>
                    <a:pt x="181" y="933"/>
                  </a:lnTo>
                  <a:lnTo>
                    <a:pt x="181" y="952"/>
                  </a:lnTo>
                  <a:lnTo>
                    <a:pt x="172" y="966"/>
                  </a:lnTo>
                  <a:lnTo>
                    <a:pt x="158" y="989"/>
                  </a:lnTo>
                  <a:lnTo>
                    <a:pt x="155" y="1005"/>
                  </a:lnTo>
                  <a:lnTo>
                    <a:pt x="134" y="1001"/>
                  </a:lnTo>
                  <a:lnTo>
                    <a:pt x="112" y="1001"/>
                  </a:lnTo>
                  <a:lnTo>
                    <a:pt x="109" y="1012"/>
                  </a:lnTo>
                  <a:lnTo>
                    <a:pt x="97" y="1015"/>
                  </a:lnTo>
                  <a:lnTo>
                    <a:pt x="90" y="1019"/>
                  </a:lnTo>
                  <a:lnTo>
                    <a:pt x="93" y="1029"/>
                  </a:lnTo>
                  <a:lnTo>
                    <a:pt x="90" y="1047"/>
                  </a:lnTo>
                  <a:lnTo>
                    <a:pt x="74" y="1055"/>
                  </a:lnTo>
                  <a:lnTo>
                    <a:pt x="66" y="1047"/>
                  </a:lnTo>
                  <a:lnTo>
                    <a:pt x="54" y="1055"/>
                  </a:lnTo>
                  <a:lnTo>
                    <a:pt x="36" y="1055"/>
                  </a:lnTo>
                  <a:lnTo>
                    <a:pt x="31" y="1047"/>
                  </a:lnTo>
                  <a:lnTo>
                    <a:pt x="36" y="1040"/>
                  </a:lnTo>
                  <a:lnTo>
                    <a:pt x="40" y="1022"/>
                  </a:lnTo>
                  <a:lnTo>
                    <a:pt x="28" y="996"/>
                  </a:lnTo>
                  <a:lnTo>
                    <a:pt x="23" y="982"/>
                  </a:lnTo>
                  <a:lnTo>
                    <a:pt x="26" y="975"/>
                  </a:lnTo>
                  <a:lnTo>
                    <a:pt x="31" y="975"/>
                  </a:lnTo>
                  <a:lnTo>
                    <a:pt x="35" y="970"/>
                  </a:lnTo>
                  <a:lnTo>
                    <a:pt x="36" y="963"/>
                  </a:lnTo>
                  <a:lnTo>
                    <a:pt x="40" y="956"/>
                  </a:lnTo>
                  <a:lnTo>
                    <a:pt x="36" y="949"/>
                  </a:lnTo>
                  <a:lnTo>
                    <a:pt x="31" y="936"/>
                  </a:lnTo>
                  <a:lnTo>
                    <a:pt x="19" y="917"/>
                  </a:lnTo>
                  <a:lnTo>
                    <a:pt x="23" y="896"/>
                  </a:lnTo>
                  <a:lnTo>
                    <a:pt x="12" y="880"/>
                  </a:lnTo>
                  <a:lnTo>
                    <a:pt x="4" y="870"/>
                  </a:lnTo>
                  <a:lnTo>
                    <a:pt x="9" y="852"/>
                  </a:lnTo>
                  <a:lnTo>
                    <a:pt x="16" y="821"/>
                  </a:lnTo>
                  <a:lnTo>
                    <a:pt x="4" y="805"/>
                  </a:lnTo>
                  <a:lnTo>
                    <a:pt x="0" y="787"/>
                  </a:lnTo>
                  <a:lnTo>
                    <a:pt x="0" y="777"/>
                  </a:lnTo>
                  <a:lnTo>
                    <a:pt x="5" y="757"/>
                  </a:lnTo>
                  <a:lnTo>
                    <a:pt x="16" y="761"/>
                  </a:lnTo>
                  <a:lnTo>
                    <a:pt x="26" y="735"/>
                  </a:lnTo>
                  <a:lnTo>
                    <a:pt x="26" y="705"/>
                  </a:lnTo>
                  <a:lnTo>
                    <a:pt x="28" y="694"/>
                  </a:lnTo>
                  <a:lnTo>
                    <a:pt x="40" y="684"/>
                  </a:lnTo>
                  <a:lnTo>
                    <a:pt x="59" y="672"/>
                  </a:lnTo>
                  <a:lnTo>
                    <a:pt x="59" y="656"/>
                  </a:lnTo>
                  <a:lnTo>
                    <a:pt x="57" y="605"/>
                  </a:lnTo>
                  <a:lnTo>
                    <a:pt x="50" y="600"/>
                  </a:lnTo>
                  <a:lnTo>
                    <a:pt x="50" y="586"/>
                  </a:lnTo>
                  <a:lnTo>
                    <a:pt x="66" y="579"/>
                  </a:lnTo>
                  <a:lnTo>
                    <a:pt x="72" y="572"/>
                  </a:lnTo>
                  <a:lnTo>
                    <a:pt x="62" y="552"/>
                  </a:lnTo>
                  <a:lnTo>
                    <a:pt x="50" y="533"/>
                  </a:lnTo>
                  <a:lnTo>
                    <a:pt x="54" y="510"/>
                  </a:lnTo>
                  <a:lnTo>
                    <a:pt x="57" y="495"/>
                  </a:lnTo>
                  <a:lnTo>
                    <a:pt x="69" y="465"/>
                  </a:lnTo>
                  <a:lnTo>
                    <a:pt x="69" y="452"/>
                  </a:lnTo>
                  <a:lnTo>
                    <a:pt x="69" y="424"/>
                  </a:lnTo>
                  <a:lnTo>
                    <a:pt x="78" y="402"/>
                  </a:lnTo>
                  <a:lnTo>
                    <a:pt x="93" y="389"/>
                  </a:lnTo>
                  <a:lnTo>
                    <a:pt x="109" y="379"/>
                  </a:lnTo>
                  <a:lnTo>
                    <a:pt x="124" y="382"/>
                  </a:lnTo>
                  <a:lnTo>
                    <a:pt x="141" y="389"/>
                  </a:lnTo>
                  <a:lnTo>
                    <a:pt x="146" y="365"/>
                  </a:lnTo>
                  <a:lnTo>
                    <a:pt x="141" y="346"/>
                  </a:lnTo>
                  <a:lnTo>
                    <a:pt x="134" y="333"/>
                  </a:lnTo>
                  <a:lnTo>
                    <a:pt x="131" y="323"/>
                  </a:lnTo>
                  <a:lnTo>
                    <a:pt x="134" y="312"/>
                  </a:lnTo>
                  <a:lnTo>
                    <a:pt x="143" y="309"/>
                  </a:lnTo>
                  <a:lnTo>
                    <a:pt x="146" y="288"/>
                  </a:lnTo>
                  <a:lnTo>
                    <a:pt x="153" y="267"/>
                  </a:lnTo>
                  <a:lnTo>
                    <a:pt x="155" y="251"/>
                  </a:lnTo>
                  <a:lnTo>
                    <a:pt x="155" y="233"/>
                  </a:lnTo>
                  <a:lnTo>
                    <a:pt x="165" y="218"/>
                  </a:lnTo>
                  <a:lnTo>
                    <a:pt x="184" y="204"/>
                  </a:lnTo>
                  <a:lnTo>
                    <a:pt x="196" y="200"/>
                  </a:lnTo>
                  <a:lnTo>
                    <a:pt x="196" y="184"/>
                  </a:lnTo>
                  <a:lnTo>
                    <a:pt x="203" y="174"/>
                  </a:lnTo>
                  <a:lnTo>
                    <a:pt x="215" y="158"/>
                  </a:lnTo>
                  <a:lnTo>
                    <a:pt x="227" y="147"/>
                  </a:lnTo>
                  <a:lnTo>
                    <a:pt x="220" y="119"/>
                  </a:lnTo>
                  <a:lnTo>
                    <a:pt x="244" y="91"/>
                  </a:lnTo>
                  <a:lnTo>
                    <a:pt x="249" y="81"/>
                  </a:lnTo>
                  <a:lnTo>
                    <a:pt x="267" y="77"/>
                  </a:lnTo>
                  <a:lnTo>
                    <a:pt x="277" y="62"/>
                  </a:lnTo>
                  <a:lnTo>
                    <a:pt x="277" y="53"/>
                  </a:lnTo>
                  <a:lnTo>
                    <a:pt x="287" y="41"/>
                  </a:lnTo>
                  <a:lnTo>
                    <a:pt x="308" y="37"/>
                  </a:lnTo>
                  <a:lnTo>
                    <a:pt x="332" y="37"/>
                  </a:lnTo>
                  <a:lnTo>
                    <a:pt x="351" y="20"/>
                  </a:lnTo>
                  <a:lnTo>
                    <a:pt x="347" y="0"/>
                  </a:lnTo>
                  <a:lnTo>
                    <a:pt x="351" y="0"/>
                  </a:lnTo>
                  <a:close/>
                </a:path>
              </a:pathLst>
            </a:custGeom>
            <a:noFill/>
            <a:ln w="11113">
              <a:solidFill>
                <a:srgbClr val="FFFFFF"/>
              </a:solidFill>
              <a:round/>
              <a:headEnd/>
              <a:tailEnd/>
            </a:ln>
          </p:spPr>
          <p:txBody>
            <a:bodyPr/>
            <a:lstStyle/>
            <a:p>
              <a:endParaRPr lang="pt-PT"/>
            </a:p>
          </p:txBody>
        </p:sp>
        <p:sp>
          <p:nvSpPr>
            <p:cNvPr id="25758" name="Freeform 127"/>
            <p:cNvSpPr>
              <a:spLocks/>
            </p:cNvSpPr>
            <p:nvPr/>
          </p:nvSpPr>
          <p:spPr bwMode="auto">
            <a:xfrm>
              <a:off x="1973" y="2277"/>
              <a:ext cx="17" cy="30"/>
            </a:xfrm>
            <a:custGeom>
              <a:avLst/>
              <a:gdLst>
                <a:gd name="T0" fmla="*/ 5 w 17"/>
                <a:gd name="T1" fmla="*/ 0 h 30"/>
                <a:gd name="T2" fmla="*/ 0 w 17"/>
                <a:gd name="T3" fmla="*/ 5 h 30"/>
                <a:gd name="T4" fmla="*/ 0 w 17"/>
                <a:gd name="T5" fmla="*/ 21 h 30"/>
                <a:gd name="T6" fmla="*/ 12 w 17"/>
                <a:gd name="T7" fmla="*/ 30 h 30"/>
                <a:gd name="T8" fmla="*/ 17 w 17"/>
                <a:gd name="T9" fmla="*/ 16 h 30"/>
                <a:gd name="T10" fmla="*/ 5 w 17"/>
                <a:gd name="T11" fmla="*/ 0 h 30"/>
                <a:gd name="T12" fmla="*/ 5 w 17"/>
                <a:gd name="T13" fmla="*/ 0 h 30"/>
                <a:gd name="T14" fmla="*/ 0 60000 65536"/>
                <a:gd name="T15" fmla="*/ 0 60000 65536"/>
                <a:gd name="T16" fmla="*/ 0 60000 65536"/>
                <a:gd name="T17" fmla="*/ 0 60000 65536"/>
                <a:gd name="T18" fmla="*/ 0 60000 65536"/>
                <a:gd name="T19" fmla="*/ 0 60000 65536"/>
                <a:gd name="T20" fmla="*/ 0 60000 65536"/>
                <a:gd name="T21" fmla="*/ 0 w 17"/>
                <a:gd name="T22" fmla="*/ 0 h 30"/>
                <a:gd name="T23" fmla="*/ 17 w 1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0">
                  <a:moveTo>
                    <a:pt x="5" y="0"/>
                  </a:moveTo>
                  <a:lnTo>
                    <a:pt x="0" y="5"/>
                  </a:lnTo>
                  <a:lnTo>
                    <a:pt x="0" y="21"/>
                  </a:lnTo>
                  <a:lnTo>
                    <a:pt x="12" y="30"/>
                  </a:lnTo>
                  <a:lnTo>
                    <a:pt x="17" y="16"/>
                  </a:lnTo>
                  <a:lnTo>
                    <a:pt x="5" y="0"/>
                  </a:lnTo>
                  <a:close/>
                </a:path>
              </a:pathLst>
            </a:custGeom>
            <a:solidFill>
              <a:srgbClr val="B6C8DD"/>
            </a:solidFill>
            <a:ln w="11113">
              <a:solidFill>
                <a:srgbClr val="FFFFFF"/>
              </a:solidFill>
              <a:round/>
              <a:headEnd/>
              <a:tailEnd/>
            </a:ln>
          </p:spPr>
          <p:txBody>
            <a:bodyPr/>
            <a:lstStyle/>
            <a:p>
              <a:endParaRPr lang="pt-PT"/>
            </a:p>
          </p:txBody>
        </p:sp>
        <p:sp>
          <p:nvSpPr>
            <p:cNvPr id="25759" name="Freeform 128"/>
            <p:cNvSpPr>
              <a:spLocks/>
            </p:cNvSpPr>
            <p:nvPr/>
          </p:nvSpPr>
          <p:spPr bwMode="auto">
            <a:xfrm>
              <a:off x="2057" y="1187"/>
              <a:ext cx="22" cy="17"/>
            </a:xfrm>
            <a:custGeom>
              <a:avLst/>
              <a:gdLst>
                <a:gd name="T0" fmla="*/ 0 w 22"/>
                <a:gd name="T1" fmla="*/ 17 h 17"/>
                <a:gd name="T2" fmla="*/ 17 w 22"/>
                <a:gd name="T3" fmla="*/ 0 h 17"/>
                <a:gd name="T4" fmla="*/ 22 w 22"/>
                <a:gd name="T5" fmla="*/ 5 h 17"/>
                <a:gd name="T6" fmla="*/ 0 w 22"/>
                <a:gd name="T7" fmla="*/ 17 h 17"/>
                <a:gd name="T8" fmla="*/ 0 w 22"/>
                <a:gd name="T9" fmla="*/ 17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0" y="17"/>
                  </a:moveTo>
                  <a:lnTo>
                    <a:pt x="17" y="0"/>
                  </a:lnTo>
                  <a:lnTo>
                    <a:pt x="22" y="5"/>
                  </a:lnTo>
                  <a:lnTo>
                    <a:pt x="0" y="17"/>
                  </a:lnTo>
                  <a:close/>
                </a:path>
              </a:pathLst>
            </a:custGeom>
            <a:solidFill>
              <a:srgbClr val="002A66"/>
            </a:solidFill>
            <a:ln w="9525">
              <a:noFill/>
              <a:round/>
              <a:headEnd/>
              <a:tailEnd/>
            </a:ln>
          </p:spPr>
          <p:txBody>
            <a:bodyPr/>
            <a:lstStyle/>
            <a:p>
              <a:endParaRPr lang="pt-PT"/>
            </a:p>
          </p:txBody>
        </p:sp>
        <p:sp>
          <p:nvSpPr>
            <p:cNvPr id="25760" name="Freeform 129"/>
            <p:cNvSpPr>
              <a:spLocks/>
            </p:cNvSpPr>
            <p:nvPr/>
          </p:nvSpPr>
          <p:spPr bwMode="auto">
            <a:xfrm>
              <a:off x="2057" y="1187"/>
              <a:ext cx="22" cy="17"/>
            </a:xfrm>
            <a:custGeom>
              <a:avLst/>
              <a:gdLst>
                <a:gd name="T0" fmla="*/ 0 w 22"/>
                <a:gd name="T1" fmla="*/ 17 h 17"/>
                <a:gd name="T2" fmla="*/ 17 w 22"/>
                <a:gd name="T3" fmla="*/ 0 h 17"/>
                <a:gd name="T4" fmla="*/ 22 w 22"/>
                <a:gd name="T5" fmla="*/ 5 h 17"/>
                <a:gd name="T6" fmla="*/ 0 w 22"/>
                <a:gd name="T7" fmla="*/ 17 h 17"/>
                <a:gd name="T8" fmla="*/ 0 w 22"/>
                <a:gd name="T9" fmla="*/ 17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0" y="17"/>
                  </a:moveTo>
                  <a:lnTo>
                    <a:pt x="17" y="0"/>
                  </a:lnTo>
                  <a:lnTo>
                    <a:pt x="22" y="5"/>
                  </a:lnTo>
                  <a:lnTo>
                    <a:pt x="0" y="17"/>
                  </a:lnTo>
                  <a:close/>
                </a:path>
              </a:pathLst>
            </a:custGeom>
            <a:solidFill>
              <a:srgbClr val="B6C8DD"/>
            </a:solidFill>
            <a:ln w="11113">
              <a:solidFill>
                <a:srgbClr val="FFFFFF"/>
              </a:solidFill>
              <a:round/>
              <a:headEnd/>
              <a:tailEnd/>
            </a:ln>
          </p:spPr>
          <p:txBody>
            <a:bodyPr/>
            <a:lstStyle/>
            <a:p>
              <a:endParaRPr lang="pt-PT"/>
            </a:p>
          </p:txBody>
        </p:sp>
        <p:sp>
          <p:nvSpPr>
            <p:cNvPr id="25761" name="Freeform 130"/>
            <p:cNvSpPr>
              <a:spLocks/>
            </p:cNvSpPr>
            <p:nvPr/>
          </p:nvSpPr>
          <p:spPr bwMode="auto">
            <a:xfrm>
              <a:off x="1985" y="1253"/>
              <a:ext cx="19" cy="20"/>
            </a:xfrm>
            <a:custGeom>
              <a:avLst/>
              <a:gdLst>
                <a:gd name="T0" fmla="*/ 15 w 19"/>
                <a:gd name="T1" fmla="*/ 0 h 20"/>
                <a:gd name="T2" fmla="*/ 19 w 19"/>
                <a:gd name="T3" fmla="*/ 16 h 20"/>
                <a:gd name="T4" fmla="*/ 0 w 19"/>
                <a:gd name="T5" fmla="*/ 20 h 20"/>
                <a:gd name="T6" fmla="*/ 15 w 19"/>
                <a:gd name="T7" fmla="*/ 0 h 20"/>
                <a:gd name="T8" fmla="*/ 15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5" y="0"/>
                  </a:moveTo>
                  <a:lnTo>
                    <a:pt x="19" y="16"/>
                  </a:lnTo>
                  <a:lnTo>
                    <a:pt x="0" y="20"/>
                  </a:lnTo>
                  <a:lnTo>
                    <a:pt x="15" y="0"/>
                  </a:lnTo>
                  <a:close/>
                </a:path>
              </a:pathLst>
            </a:custGeom>
            <a:solidFill>
              <a:srgbClr val="B6C8DD"/>
            </a:solidFill>
            <a:ln w="11113">
              <a:solidFill>
                <a:srgbClr val="FFFFFF"/>
              </a:solidFill>
              <a:round/>
              <a:headEnd/>
              <a:tailEnd/>
            </a:ln>
          </p:spPr>
          <p:txBody>
            <a:bodyPr/>
            <a:lstStyle/>
            <a:p>
              <a:endParaRPr lang="pt-PT"/>
            </a:p>
          </p:txBody>
        </p:sp>
        <p:sp>
          <p:nvSpPr>
            <p:cNvPr id="25762" name="Freeform 131"/>
            <p:cNvSpPr>
              <a:spLocks/>
            </p:cNvSpPr>
            <p:nvPr/>
          </p:nvSpPr>
          <p:spPr bwMode="auto">
            <a:xfrm>
              <a:off x="1533" y="920"/>
              <a:ext cx="244" cy="188"/>
            </a:xfrm>
            <a:custGeom>
              <a:avLst/>
              <a:gdLst>
                <a:gd name="T0" fmla="*/ 108 w 244"/>
                <a:gd name="T1" fmla="*/ 97 h 188"/>
                <a:gd name="T2" fmla="*/ 87 w 244"/>
                <a:gd name="T3" fmla="*/ 86 h 188"/>
                <a:gd name="T4" fmla="*/ 60 w 244"/>
                <a:gd name="T5" fmla="*/ 88 h 188"/>
                <a:gd name="T6" fmla="*/ 53 w 244"/>
                <a:gd name="T7" fmla="*/ 69 h 188"/>
                <a:gd name="T8" fmla="*/ 29 w 244"/>
                <a:gd name="T9" fmla="*/ 69 h 188"/>
                <a:gd name="T10" fmla="*/ 17 w 244"/>
                <a:gd name="T11" fmla="*/ 58 h 188"/>
                <a:gd name="T12" fmla="*/ 25 w 244"/>
                <a:gd name="T13" fmla="*/ 41 h 188"/>
                <a:gd name="T14" fmla="*/ 34 w 244"/>
                <a:gd name="T15" fmla="*/ 20 h 188"/>
                <a:gd name="T16" fmla="*/ 48 w 244"/>
                <a:gd name="T17" fmla="*/ 9 h 188"/>
                <a:gd name="T18" fmla="*/ 63 w 244"/>
                <a:gd name="T19" fmla="*/ 9 h 188"/>
                <a:gd name="T20" fmla="*/ 79 w 244"/>
                <a:gd name="T21" fmla="*/ 6 h 188"/>
                <a:gd name="T22" fmla="*/ 106 w 244"/>
                <a:gd name="T23" fmla="*/ 11 h 188"/>
                <a:gd name="T24" fmla="*/ 132 w 244"/>
                <a:gd name="T25" fmla="*/ 9 h 188"/>
                <a:gd name="T26" fmla="*/ 137 w 244"/>
                <a:gd name="T27" fmla="*/ 30 h 188"/>
                <a:gd name="T28" fmla="*/ 144 w 244"/>
                <a:gd name="T29" fmla="*/ 48 h 188"/>
                <a:gd name="T30" fmla="*/ 161 w 244"/>
                <a:gd name="T31" fmla="*/ 42 h 188"/>
                <a:gd name="T32" fmla="*/ 177 w 244"/>
                <a:gd name="T33" fmla="*/ 11 h 188"/>
                <a:gd name="T34" fmla="*/ 196 w 244"/>
                <a:gd name="T35" fmla="*/ 0 h 188"/>
                <a:gd name="T36" fmla="*/ 208 w 244"/>
                <a:gd name="T37" fmla="*/ 11 h 188"/>
                <a:gd name="T38" fmla="*/ 227 w 244"/>
                <a:gd name="T39" fmla="*/ 34 h 188"/>
                <a:gd name="T40" fmla="*/ 230 w 244"/>
                <a:gd name="T41" fmla="*/ 56 h 188"/>
                <a:gd name="T42" fmla="*/ 240 w 244"/>
                <a:gd name="T43" fmla="*/ 70 h 188"/>
                <a:gd name="T44" fmla="*/ 244 w 244"/>
                <a:gd name="T45" fmla="*/ 84 h 188"/>
                <a:gd name="T46" fmla="*/ 239 w 244"/>
                <a:gd name="T47" fmla="*/ 112 h 188"/>
                <a:gd name="T48" fmla="*/ 215 w 244"/>
                <a:gd name="T49" fmla="*/ 116 h 188"/>
                <a:gd name="T50" fmla="*/ 201 w 244"/>
                <a:gd name="T51" fmla="*/ 114 h 188"/>
                <a:gd name="T52" fmla="*/ 189 w 244"/>
                <a:gd name="T53" fmla="*/ 132 h 188"/>
                <a:gd name="T54" fmla="*/ 137 w 244"/>
                <a:gd name="T55" fmla="*/ 149 h 188"/>
                <a:gd name="T56" fmla="*/ 106 w 244"/>
                <a:gd name="T57" fmla="*/ 176 h 188"/>
                <a:gd name="T58" fmla="*/ 68 w 244"/>
                <a:gd name="T59" fmla="*/ 174 h 188"/>
                <a:gd name="T60" fmla="*/ 36 w 244"/>
                <a:gd name="T61" fmla="*/ 177 h 188"/>
                <a:gd name="T62" fmla="*/ 13 w 244"/>
                <a:gd name="T63" fmla="*/ 188 h 188"/>
                <a:gd name="T64" fmla="*/ 0 w 244"/>
                <a:gd name="T65" fmla="*/ 188 h 188"/>
                <a:gd name="T66" fmla="*/ 3 w 244"/>
                <a:gd name="T67" fmla="*/ 163 h 188"/>
                <a:gd name="T68" fmla="*/ 3 w 244"/>
                <a:gd name="T69" fmla="*/ 147 h 188"/>
                <a:gd name="T70" fmla="*/ 12 w 244"/>
                <a:gd name="T71" fmla="*/ 135 h 188"/>
                <a:gd name="T72" fmla="*/ 27 w 244"/>
                <a:gd name="T73" fmla="*/ 130 h 188"/>
                <a:gd name="T74" fmla="*/ 43 w 244"/>
                <a:gd name="T75" fmla="*/ 128 h 188"/>
                <a:gd name="T76" fmla="*/ 62 w 244"/>
                <a:gd name="T77" fmla="*/ 118 h 188"/>
                <a:gd name="T78" fmla="*/ 94 w 244"/>
                <a:gd name="T79" fmla="*/ 114 h 188"/>
                <a:gd name="T80" fmla="*/ 110 w 244"/>
                <a:gd name="T81" fmla="*/ 104 h 188"/>
                <a:gd name="T82" fmla="*/ 108 w 244"/>
                <a:gd name="T83" fmla="*/ 97 h 188"/>
                <a:gd name="T84" fmla="*/ 108 w 244"/>
                <a:gd name="T85" fmla="*/ 97 h 1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4"/>
                <a:gd name="T130" fmla="*/ 0 h 188"/>
                <a:gd name="T131" fmla="*/ 244 w 244"/>
                <a:gd name="T132" fmla="*/ 188 h 1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4" h="188">
                  <a:moveTo>
                    <a:pt x="108" y="97"/>
                  </a:moveTo>
                  <a:lnTo>
                    <a:pt x="87" y="86"/>
                  </a:lnTo>
                  <a:lnTo>
                    <a:pt x="60" y="88"/>
                  </a:lnTo>
                  <a:lnTo>
                    <a:pt x="53" y="69"/>
                  </a:lnTo>
                  <a:lnTo>
                    <a:pt x="29" y="69"/>
                  </a:lnTo>
                  <a:lnTo>
                    <a:pt x="17" y="58"/>
                  </a:lnTo>
                  <a:lnTo>
                    <a:pt x="25" y="41"/>
                  </a:lnTo>
                  <a:lnTo>
                    <a:pt x="34" y="20"/>
                  </a:lnTo>
                  <a:lnTo>
                    <a:pt x="48" y="9"/>
                  </a:lnTo>
                  <a:lnTo>
                    <a:pt x="63" y="9"/>
                  </a:lnTo>
                  <a:lnTo>
                    <a:pt x="79" y="6"/>
                  </a:lnTo>
                  <a:lnTo>
                    <a:pt x="106" y="11"/>
                  </a:lnTo>
                  <a:lnTo>
                    <a:pt x="132" y="9"/>
                  </a:lnTo>
                  <a:lnTo>
                    <a:pt x="137" y="30"/>
                  </a:lnTo>
                  <a:lnTo>
                    <a:pt x="144" y="48"/>
                  </a:lnTo>
                  <a:lnTo>
                    <a:pt x="161" y="42"/>
                  </a:lnTo>
                  <a:lnTo>
                    <a:pt x="177" y="11"/>
                  </a:lnTo>
                  <a:lnTo>
                    <a:pt x="196" y="0"/>
                  </a:lnTo>
                  <a:lnTo>
                    <a:pt x="208" y="11"/>
                  </a:lnTo>
                  <a:lnTo>
                    <a:pt x="227" y="34"/>
                  </a:lnTo>
                  <a:lnTo>
                    <a:pt x="230" y="56"/>
                  </a:lnTo>
                  <a:lnTo>
                    <a:pt x="240" y="70"/>
                  </a:lnTo>
                  <a:lnTo>
                    <a:pt x="244" y="84"/>
                  </a:lnTo>
                  <a:lnTo>
                    <a:pt x="239" y="112"/>
                  </a:lnTo>
                  <a:lnTo>
                    <a:pt x="215" y="116"/>
                  </a:lnTo>
                  <a:lnTo>
                    <a:pt x="201" y="114"/>
                  </a:lnTo>
                  <a:lnTo>
                    <a:pt x="189" y="132"/>
                  </a:lnTo>
                  <a:lnTo>
                    <a:pt x="137" y="149"/>
                  </a:lnTo>
                  <a:lnTo>
                    <a:pt x="106" y="176"/>
                  </a:lnTo>
                  <a:lnTo>
                    <a:pt x="68" y="174"/>
                  </a:lnTo>
                  <a:lnTo>
                    <a:pt x="36" y="177"/>
                  </a:lnTo>
                  <a:lnTo>
                    <a:pt x="13" y="188"/>
                  </a:lnTo>
                  <a:lnTo>
                    <a:pt x="0" y="188"/>
                  </a:lnTo>
                  <a:lnTo>
                    <a:pt x="3" y="163"/>
                  </a:lnTo>
                  <a:lnTo>
                    <a:pt x="3" y="147"/>
                  </a:lnTo>
                  <a:lnTo>
                    <a:pt x="12" y="135"/>
                  </a:lnTo>
                  <a:lnTo>
                    <a:pt x="27" y="130"/>
                  </a:lnTo>
                  <a:lnTo>
                    <a:pt x="43" y="128"/>
                  </a:lnTo>
                  <a:lnTo>
                    <a:pt x="62" y="118"/>
                  </a:lnTo>
                  <a:lnTo>
                    <a:pt x="94" y="114"/>
                  </a:lnTo>
                  <a:lnTo>
                    <a:pt x="110" y="104"/>
                  </a:lnTo>
                  <a:lnTo>
                    <a:pt x="108" y="97"/>
                  </a:lnTo>
                  <a:close/>
                </a:path>
              </a:pathLst>
            </a:custGeom>
            <a:noFill/>
            <a:ln w="11113">
              <a:solidFill>
                <a:srgbClr val="FFFFFF"/>
              </a:solidFill>
              <a:round/>
              <a:headEnd/>
              <a:tailEnd/>
            </a:ln>
          </p:spPr>
          <p:txBody>
            <a:bodyPr/>
            <a:lstStyle/>
            <a:p>
              <a:endParaRPr lang="pt-PT"/>
            </a:p>
          </p:txBody>
        </p:sp>
        <p:sp>
          <p:nvSpPr>
            <p:cNvPr id="25763" name="Freeform 132"/>
            <p:cNvSpPr>
              <a:spLocks/>
            </p:cNvSpPr>
            <p:nvPr/>
          </p:nvSpPr>
          <p:spPr bwMode="auto">
            <a:xfrm>
              <a:off x="1770" y="919"/>
              <a:ext cx="120" cy="68"/>
            </a:xfrm>
            <a:custGeom>
              <a:avLst/>
              <a:gdLst>
                <a:gd name="T0" fmla="*/ 7 w 120"/>
                <a:gd name="T1" fmla="*/ 14 h 68"/>
                <a:gd name="T2" fmla="*/ 0 w 120"/>
                <a:gd name="T3" fmla="*/ 29 h 68"/>
                <a:gd name="T4" fmla="*/ 17 w 120"/>
                <a:gd name="T5" fmla="*/ 43 h 68"/>
                <a:gd name="T6" fmla="*/ 26 w 120"/>
                <a:gd name="T7" fmla="*/ 61 h 68"/>
                <a:gd name="T8" fmla="*/ 46 w 120"/>
                <a:gd name="T9" fmla="*/ 68 h 68"/>
                <a:gd name="T10" fmla="*/ 70 w 120"/>
                <a:gd name="T11" fmla="*/ 59 h 68"/>
                <a:gd name="T12" fmla="*/ 77 w 120"/>
                <a:gd name="T13" fmla="*/ 42 h 68"/>
                <a:gd name="T14" fmla="*/ 100 w 120"/>
                <a:gd name="T15" fmla="*/ 52 h 68"/>
                <a:gd name="T16" fmla="*/ 105 w 120"/>
                <a:gd name="T17" fmla="*/ 33 h 68"/>
                <a:gd name="T18" fmla="*/ 120 w 120"/>
                <a:gd name="T19" fmla="*/ 24 h 68"/>
                <a:gd name="T20" fmla="*/ 118 w 120"/>
                <a:gd name="T21" fmla="*/ 7 h 68"/>
                <a:gd name="T22" fmla="*/ 98 w 120"/>
                <a:gd name="T23" fmla="*/ 0 h 68"/>
                <a:gd name="T24" fmla="*/ 74 w 120"/>
                <a:gd name="T25" fmla="*/ 5 h 68"/>
                <a:gd name="T26" fmla="*/ 55 w 120"/>
                <a:gd name="T27" fmla="*/ 8 h 68"/>
                <a:gd name="T28" fmla="*/ 46 w 120"/>
                <a:gd name="T29" fmla="*/ 3 h 68"/>
                <a:gd name="T30" fmla="*/ 27 w 120"/>
                <a:gd name="T31" fmla="*/ 12 h 68"/>
                <a:gd name="T32" fmla="*/ 12 w 120"/>
                <a:gd name="T33" fmla="*/ 3 h 68"/>
                <a:gd name="T34" fmla="*/ 7 w 120"/>
                <a:gd name="T35" fmla="*/ 14 h 68"/>
                <a:gd name="T36" fmla="*/ 7 w 120"/>
                <a:gd name="T37" fmla="*/ 14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68"/>
                <a:gd name="T59" fmla="*/ 120 w 120"/>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68">
                  <a:moveTo>
                    <a:pt x="7" y="14"/>
                  </a:moveTo>
                  <a:lnTo>
                    <a:pt x="0" y="29"/>
                  </a:lnTo>
                  <a:lnTo>
                    <a:pt x="17" y="43"/>
                  </a:lnTo>
                  <a:lnTo>
                    <a:pt x="26" y="61"/>
                  </a:lnTo>
                  <a:lnTo>
                    <a:pt x="46" y="68"/>
                  </a:lnTo>
                  <a:lnTo>
                    <a:pt x="70" y="59"/>
                  </a:lnTo>
                  <a:lnTo>
                    <a:pt x="77" y="42"/>
                  </a:lnTo>
                  <a:lnTo>
                    <a:pt x="100" y="52"/>
                  </a:lnTo>
                  <a:lnTo>
                    <a:pt x="105" y="33"/>
                  </a:lnTo>
                  <a:lnTo>
                    <a:pt x="120" y="24"/>
                  </a:lnTo>
                  <a:lnTo>
                    <a:pt x="118" y="7"/>
                  </a:lnTo>
                  <a:lnTo>
                    <a:pt x="98" y="0"/>
                  </a:lnTo>
                  <a:lnTo>
                    <a:pt x="74" y="5"/>
                  </a:lnTo>
                  <a:lnTo>
                    <a:pt x="55" y="8"/>
                  </a:lnTo>
                  <a:lnTo>
                    <a:pt x="46" y="3"/>
                  </a:lnTo>
                  <a:lnTo>
                    <a:pt x="27" y="12"/>
                  </a:lnTo>
                  <a:lnTo>
                    <a:pt x="12" y="3"/>
                  </a:lnTo>
                  <a:lnTo>
                    <a:pt x="7" y="14"/>
                  </a:lnTo>
                  <a:close/>
                </a:path>
              </a:pathLst>
            </a:custGeom>
            <a:noFill/>
            <a:ln w="11113">
              <a:solidFill>
                <a:srgbClr val="FFFFFF"/>
              </a:solidFill>
              <a:round/>
              <a:headEnd/>
              <a:tailEnd/>
            </a:ln>
          </p:spPr>
          <p:txBody>
            <a:bodyPr/>
            <a:lstStyle/>
            <a:p>
              <a:endParaRPr lang="pt-PT"/>
            </a:p>
          </p:txBody>
        </p:sp>
        <p:sp>
          <p:nvSpPr>
            <p:cNvPr id="25764" name="Freeform 133"/>
            <p:cNvSpPr>
              <a:spLocks/>
            </p:cNvSpPr>
            <p:nvPr/>
          </p:nvSpPr>
          <p:spPr bwMode="auto">
            <a:xfrm>
              <a:off x="1756" y="1041"/>
              <a:ext cx="67" cy="30"/>
            </a:xfrm>
            <a:custGeom>
              <a:avLst/>
              <a:gdLst>
                <a:gd name="T0" fmla="*/ 50 w 67"/>
                <a:gd name="T1" fmla="*/ 4 h 30"/>
                <a:gd name="T2" fmla="*/ 26 w 67"/>
                <a:gd name="T3" fmla="*/ 7 h 30"/>
                <a:gd name="T4" fmla="*/ 12 w 67"/>
                <a:gd name="T5" fmla="*/ 2 h 30"/>
                <a:gd name="T6" fmla="*/ 2 w 67"/>
                <a:gd name="T7" fmla="*/ 11 h 30"/>
                <a:gd name="T8" fmla="*/ 0 w 67"/>
                <a:gd name="T9" fmla="*/ 26 h 30"/>
                <a:gd name="T10" fmla="*/ 14 w 67"/>
                <a:gd name="T11" fmla="*/ 26 h 30"/>
                <a:gd name="T12" fmla="*/ 34 w 67"/>
                <a:gd name="T13" fmla="*/ 30 h 30"/>
                <a:gd name="T14" fmla="*/ 55 w 67"/>
                <a:gd name="T15" fmla="*/ 26 h 30"/>
                <a:gd name="T16" fmla="*/ 65 w 67"/>
                <a:gd name="T17" fmla="*/ 16 h 30"/>
                <a:gd name="T18" fmla="*/ 67 w 67"/>
                <a:gd name="T19" fmla="*/ 0 h 30"/>
                <a:gd name="T20" fmla="*/ 50 w 67"/>
                <a:gd name="T21" fmla="*/ 4 h 30"/>
                <a:gd name="T22" fmla="*/ 50 w 67"/>
                <a:gd name="T23" fmla="*/ 4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30"/>
                <a:gd name="T38" fmla="*/ 67 w 67"/>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30">
                  <a:moveTo>
                    <a:pt x="50" y="4"/>
                  </a:moveTo>
                  <a:lnTo>
                    <a:pt x="26" y="7"/>
                  </a:lnTo>
                  <a:lnTo>
                    <a:pt x="12" y="2"/>
                  </a:lnTo>
                  <a:lnTo>
                    <a:pt x="2" y="11"/>
                  </a:lnTo>
                  <a:lnTo>
                    <a:pt x="0" y="26"/>
                  </a:lnTo>
                  <a:lnTo>
                    <a:pt x="14" y="26"/>
                  </a:lnTo>
                  <a:lnTo>
                    <a:pt x="34" y="30"/>
                  </a:lnTo>
                  <a:lnTo>
                    <a:pt x="55" y="26"/>
                  </a:lnTo>
                  <a:lnTo>
                    <a:pt x="65" y="16"/>
                  </a:lnTo>
                  <a:lnTo>
                    <a:pt x="67" y="0"/>
                  </a:lnTo>
                  <a:lnTo>
                    <a:pt x="50" y="4"/>
                  </a:lnTo>
                  <a:close/>
                </a:path>
              </a:pathLst>
            </a:custGeom>
            <a:noFill/>
            <a:ln w="11113">
              <a:solidFill>
                <a:srgbClr val="FFFFFF"/>
              </a:solidFill>
              <a:round/>
              <a:headEnd/>
              <a:tailEnd/>
            </a:ln>
          </p:spPr>
          <p:txBody>
            <a:bodyPr/>
            <a:lstStyle/>
            <a:p>
              <a:endParaRPr lang="pt-PT"/>
            </a:p>
          </p:txBody>
        </p:sp>
        <p:sp>
          <p:nvSpPr>
            <p:cNvPr id="25765" name="Freeform 134"/>
            <p:cNvSpPr>
              <a:spLocks/>
            </p:cNvSpPr>
            <p:nvPr/>
          </p:nvSpPr>
          <p:spPr bwMode="auto">
            <a:xfrm>
              <a:off x="1796" y="1076"/>
              <a:ext cx="72" cy="53"/>
            </a:xfrm>
            <a:custGeom>
              <a:avLst/>
              <a:gdLst>
                <a:gd name="T0" fmla="*/ 65 w 72"/>
                <a:gd name="T1" fmla="*/ 16 h 53"/>
                <a:gd name="T2" fmla="*/ 46 w 72"/>
                <a:gd name="T3" fmla="*/ 16 h 53"/>
                <a:gd name="T4" fmla="*/ 34 w 72"/>
                <a:gd name="T5" fmla="*/ 4 h 53"/>
                <a:gd name="T6" fmla="*/ 22 w 72"/>
                <a:gd name="T7" fmla="*/ 0 h 53"/>
                <a:gd name="T8" fmla="*/ 13 w 72"/>
                <a:gd name="T9" fmla="*/ 0 h 53"/>
                <a:gd name="T10" fmla="*/ 8 w 72"/>
                <a:gd name="T11" fmla="*/ 6 h 53"/>
                <a:gd name="T12" fmla="*/ 8 w 72"/>
                <a:gd name="T13" fmla="*/ 16 h 53"/>
                <a:gd name="T14" fmla="*/ 0 w 72"/>
                <a:gd name="T15" fmla="*/ 27 h 53"/>
                <a:gd name="T16" fmla="*/ 0 w 72"/>
                <a:gd name="T17" fmla="*/ 39 h 53"/>
                <a:gd name="T18" fmla="*/ 10 w 72"/>
                <a:gd name="T19" fmla="*/ 42 h 53"/>
                <a:gd name="T20" fmla="*/ 24 w 72"/>
                <a:gd name="T21" fmla="*/ 27 h 53"/>
                <a:gd name="T22" fmla="*/ 32 w 72"/>
                <a:gd name="T23" fmla="*/ 32 h 53"/>
                <a:gd name="T24" fmla="*/ 32 w 72"/>
                <a:gd name="T25" fmla="*/ 42 h 53"/>
                <a:gd name="T26" fmla="*/ 34 w 72"/>
                <a:gd name="T27" fmla="*/ 53 h 53"/>
                <a:gd name="T28" fmla="*/ 43 w 72"/>
                <a:gd name="T29" fmla="*/ 48 h 53"/>
                <a:gd name="T30" fmla="*/ 53 w 72"/>
                <a:gd name="T31" fmla="*/ 41 h 53"/>
                <a:gd name="T32" fmla="*/ 58 w 72"/>
                <a:gd name="T33" fmla="*/ 32 h 53"/>
                <a:gd name="T34" fmla="*/ 72 w 72"/>
                <a:gd name="T35" fmla="*/ 23 h 53"/>
                <a:gd name="T36" fmla="*/ 65 w 72"/>
                <a:gd name="T37" fmla="*/ 16 h 53"/>
                <a:gd name="T38" fmla="*/ 65 w 72"/>
                <a:gd name="T39" fmla="*/ 16 h 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53"/>
                <a:gd name="T62" fmla="*/ 72 w 72"/>
                <a:gd name="T63" fmla="*/ 53 h 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53">
                  <a:moveTo>
                    <a:pt x="65" y="16"/>
                  </a:moveTo>
                  <a:lnTo>
                    <a:pt x="46" y="16"/>
                  </a:lnTo>
                  <a:lnTo>
                    <a:pt x="34" y="4"/>
                  </a:lnTo>
                  <a:lnTo>
                    <a:pt x="22" y="0"/>
                  </a:lnTo>
                  <a:lnTo>
                    <a:pt x="13" y="0"/>
                  </a:lnTo>
                  <a:lnTo>
                    <a:pt x="8" y="6"/>
                  </a:lnTo>
                  <a:lnTo>
                    <a:pt x="8" y="16"/>
                  </a:lnTo>
                  <a:lnTo>
                    <a:pt x="0" y="27"/>
                  </a:lnTo>
                  <a:lnTo>
                    <a:pt x="0" y="39"/>
                  </a:lnTo>
                  <a:lnTo>
                    <a:pt x="10" y="42"/>
                  </a:lnTo>
                  <a:lnTo>
                    <a:pt x="24" y="27"/>
                  </a:lnTo>
                  <a:lnTo>
                    <a:pt x="32" y="32"/>
                  </a:lnTo>
                  <a:lnTo>
                    <a:pt x="32" y="42"/>
                  </a:lnTo>
                  <a:lnTo>
                    <a:pt x="34" y="53"/>
                  </a:lnTo>
                  <a:lnTo>
                    <a:pt x="43" y="48"/>
                  </a:lnTo>
                  <a:lnTo>
                    <a:pt x="53" y="41"/>
                  </a:lnTo>
                  <a:lnTo>
                    <a:pt x="58" y="32"/>
                  </a:lnTo>
                  <a:lnTo>
                    <a:pt x="72" y="23"/>
                  </a:lnTo>
                  <a:lnTo>
                    <a:pt x="65" y="16"/>
                  </a:lnTo>
                  <a:close/>
                </a:path>
              </a:pathLst>
            </a:custGeom>
            <a:solidFill>
              <a:srgbClr val="B6C8DD"/>
            </a:solidFill>
            <a:ln w="11113">
              <a:solidFill>
                <a:srgbClr val="FFFFFF"/>
              </a:solidFill>
              <a:round/>
              <a:headEnd/>
              <a:tailEnd/>
            </a:ln>
          </p:spPr>
          <p:txBody>
            <a:bodyPr/>
            <a:lstStyle/>
            <a:p>
              <a:endParaRPr lang="pt-PT"/>
            </a:p>
          </p:txBody>
        </p:sp>
        <p:sp>
          <p:nvSpPr>
            <p:cNvPr id="25766" name="Freeform 135"/>
            <p:cNvSpPr>
              <a:spLocks/>
            </p:cNvSpPr>
            <p:nvPr/>
          </p:nvSpPr>
          <p:spPr bwMode="auto">
            <a:xfrm>
              <a:off x="2057" y="1220"/>
              <a:ext cx="29" cy="39"/>
            </a:xfrm>
            <a:custGeom>
              <a:avLst/>
              <a:gdLst>
                <a:gd name="T0" fmla="*/ 29 w 29"/>
                <a:gd name="T1" fmla="*/ 7 h 39"/>
                <a:gd name="T2" fmla="*/ 26 w 29"/>
                <a:gd name="T3" fmla="*/ 16 h 39"/>
                <a:gd name="T4" fmla="*/ 29 w 29"/>
                <a:gd name="T5" fmla="*/ 33 h 39"/>
                <a:gd name="T6" fmla="*/ 9 w 29"/>
                <a:gd name="T7" fmla="*/ 39 h 39"/>
                <a:gd name="T8" fmla="*/ 0 w 29"/>
                <a:gd name="T9" fmla="*/ 30 h 39"/>
                <a:gd name="T10" fmla="*/ 0 w 29"/>
                <a:gd name="T11" fmla="*/ 16 h 39"/>
                <a:gd name="T12" fmla="*/ 5 w 29"/>
                <a:gd name="T13" fmla="*/ 0 h 39"/>
                <a:gd name="T14" fmla="*/ 29 w 29"/>
                <a:gd name="T15" fmla="*/ 7 h 39"/>
                <a:gd name="T16" fmla="*/ 29 w 29"/>
                <a:gd name="T17" fmla="*/ 7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9"/>
                <a:gd name="T29" fmla="*/ 29 w 29"/>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9">
                  <a:moveTo>
                    <a:pt x="29" y="7"/>
                  </a:moveTo>
                  <a:lnTo>
                    <a:pt x="26" y="16"/>
                  </a:lnTo>
                  <a:lnTo>
                    <a:pt x="29" y="33"/>
                  </a:lnTo>
                  <a:lnTo>
                    <a:pt x="9" y="39"/>
                  </a:lnTo>
                  <a:lnTo>
                    <a:pt x="0" y="30"/>
                  </a:lnTo>
                  <a:lnTo>
                    <a:pt x="0" y="16"/>
                  </a:lnTo>
                  <a:lnTo>
                    <a:pt x="5" y="0"/>
                  </a:lnTo>
                  <a:lnTo>
                    <a:pt x="29" y="7"/>
                  </a:lnTo>
                  <a:close/>
                </a:path>
              </a:pathLst>
            </a:custGeom>
            <a:noFill/>
            <a:ln w="11113">
              <a:solidFill>
                <a:srgbClr val="FFFFFF"/>
              </a:solidFill>
              <a:round/>
              <a:headEnd/>
              <a:tailEnd/>
            </a:ln>
          </p:spPr>
          <p:txBody>
            <a:bodyPr/>
            <a:lstStyle/>
            <a:p>
              <a:endParaRPr lang="pt-PT"/>
            </a:p>
          </p:txBody>
        </p:sp>
        <p:sp>
          <p:nvSpPr>
            <p:cNvPr id="25767" name="Freeform 136"/>
            <p:cNvSpPr>
              <a:spLocks/>
            </p:cNvSpPr>
            <p:nvPr/>
          </p:nvSpPr>
          <p:spPr bwMode="auto">
            <a:xfrm>
              <a:off x="2016" y="1245"/>
              <a:ext cx="27" cy="22"/>
            </a:xfrm>
            <a:custGeom>
              <a:avLst/>
              <a:gdLst>
                <a:gd name="T0" fmla="*/ 24 w 27"/>
                <a:gd name="T1" fmla="*/ 0 h 22"/>
                <a:gd name="T2" fmla="*/ 27 w 27"/>
                <a:gd name="T3" fmla="*/ 15 h 22"/>
                <a:gd name="T4" fmla="*/ 7 w 27"/>
                <a:gd name="T5" fmla="*/ 22 h 22"/>
                <a:gd name="T6" fmla="*/ 0 w 27"/>
                <a:gd name="T7" fmla="*/ 7 h 22"/>
                <a:gd name="T8" fmla="*/ 24 w 27"/>
                <a:gd name="T9" fmla="*/ 0 h 22"/>
                <a:gd name="T10" fmla="*/ 24 w 27"/>
                <a:gd name="T11" fmla="*/ 0 h 22"/>
                <a:gd name="T12" fmla="*/ 0 60000 65536"/>
                <a:gd name="T13" fmla="*/ 0 60000 65536"/>
                <a:gd name="T14" fmla="*/ 0 60000 65536"/>
                <a:gd name="T15" fmla="*/ 0 60000 65536"/>
                <a:gd name="T16" fmla="*/ 0 60000 65536"/>
                <a:gd name="T17" fmla="*/ 0 60000 65536"/>
                <a:gd name="T18" fmla="*/ 0 w 27"/>
                <a:gd name="T19" fmla="*/ 0 h 22"/>
                <a:gd name="T20" fmla="*/ 27 w 2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7" h="22">
                  <a:moveTo>
                    <a:pt x="24" y="0"/>
                  </a:moveTo>
                  <a:lnTo>
                    <a:pt x="27" y="15"/>
                  </a:lnTo>
                  <a:lnTo>
                    <a:pt x="7" y="22"/>
                  </a:lnTo>
                  <a:lnTo>
                    <a:pt x="0" y="7"/>
                  </a:lnTo>
                  <a:lnTo>
                    <a:pt x="24" y="0"/>
                  </a:lnTo>
                  <a:close/>
                </a:path>
              </a:pathLst>
            </a:custGeom>
            <a:noFill/>
            <a:ln w="11113">
              <a:solidFill>
                <a:srgbClr val="FFFFFF"/>
              </a:solidFill>
              <a:round/>
              <a:headEnd/>
              <a:tailEnd/>
            </a:ln>
          </p:spPr>
          <p:txBody>
            <a:bodyPr/>
            <a:lstStyle/>
            <a:p>
              <a:endParaRPr lang="pt-PT"/>
            </a:p>
          </p:txBody>
        </p:sp>
        <p:sp>
          <p:nvSpPr>
            <p:cNvPr id="25768" name="Freeform 137"/>
            <p:cNvSpPr>
              <a:spLocks/>
            </p:cNvSpPr>
            <p:nvPr/>
          </p:nvSpPr>
          <p:spPr bwMode="auto">
            <a:xfrm>
              <a:off x="2024" y="1206"/>
              <a:ext cx="31" cy="26"/>
            </a:xfrm>
            <a:custGeom>
              <a:avLst/>
              <a:gdLst>
                <a:gd name="T0" fmla="*/ 0 w 31"/>
                <a:gd name="T1" fmla="*/ 17 h 26"/>
                <a:gd name="T2" fmla="*/ 23 w 31"/>
                <a:gd name="T3" fmla="*/ 26 h 26"/>
                <a:gd name="T4" fmla="*/ 31 w 31"/>
                <a:gd name="T5" fmla="*/ 7 h 26"/>
                <a:gd name="T6" fmla="*/ 17 w 31"/>
                <a:gd name="T7" fmla="*/ 0 h 26"/>
                <a:gd name="T8" fmla="*/ 9 w 31"/>
                <a:gd name="T9" fmla="*/ 7 h 26"/>
                <a:gd name="T10" fmla="*/ 0 w 31"/>
                <a:gd name="T11" fmla="*/ 12 h 26"/>
                <a:gd name="T12" fmla="*/ 0 w 31"/>
                <a:gd name="T13" fmla="*/ 17 h 26"/>
                <a:gd name="T14" fmla="*/ 0 w 31"/>
                <a:gd name="T15" fmla="*/ 17 h 26"/>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6"/>
                <a:gd name="T26" fmla="*/ 31 w 3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6">
                  <a:moveTo>
                    <a:pt x="0" y="17"/>
                  </a:moveTo>
                  <a:lnTo>
                    <a:pt x="23" y="26"/>
                  </a:lnTo>
                  <a:lnTo>
                    <a:pt x="31" y="7"/>
                  </a:lnTo>
                  <a:lnTo>
                    <a:pt x="17" y="0"/>
                  </a:lnTo>
                  <a:lnTo>
                    <a:pt x="9" y="7"/>
                  </a:lnTo>
                  <a:lnTo>
                    <a:pt x="0" y="12"/>
                  </a:lnTo>
                  <a:lnTo>
                    <a:pt x="0" y="17"/>
                  </a:lnTo>
                  <a:close/>
                </a:path>
              </a:pathLst>
            </a:custGeom>
            <a:noFill/>
            <a:ln w="11113">
              <a:solidFill>
                <a:srgbClr val="FFFFFF"/>
              </a:solidFill>
              <a:round/>
              <a:headEnd/>
              <a:tailEnd/>
            </a:ln>
          </p:spPr>
          <p:txBody>
            <a:bodyPr/>
            <a:lstStyle/>
            <a:p>
              <a:endParaRPr lang="pt-PT"/>
            </a:p>
          </p:txBody>
        </p:sp>
        <p:sp>
          <p:nvSpPr>
            <p:cNvPr id="25769" name="Freeform 138"/>
            <p:cNvSpPr>
              <a:spLocks/>
            </p:cNvSpPr>
            <p:nvPr/>
          </p:nvSpPr>
          <p:spPr bwMode="auto">
            <a:xfrm>
              <a:off x="2143" y="1143"/>
              <a:ext cx="31" cy="26"/>
            </a:xfrm>
            <a:custGeom>
              <a:avLst/>
              <a:gdLst>
                <a:gd name="T0" fmla="*/ 14 w 31"/>
                <a:gd name="T1" fmla="*/ 0 h 26"/>
                <a:gd name="T2" fmla="*/ 0 w 31"/>
                <a:gd name="T3" fmla="*/ 12 h 26"/>
                <a:gd name="T4" fmla="*/ 19 w 31"/>
                <a:gd name="T5" fmla="*/ 26 h 26"/>
                <a:gd name="T6" fmla="*/ 31 w 31"/>
                <a:gd name="T7" fmla="*/ 12 h 26"/>
                <a:gd name="T8" fmla="*/ 14 w 31"/>
                <a:gd name="T9" fmla="*/ 0 h 26"/>
                <a:gd name="T10" fmla="*/ 14 w 31"/>
                <a:gd name="T11" fmla="*/ 0 h 26"/>
                <a:gd name="T12" fmla="*/ 0 60000 65536"/>
                <a:gd name="T13" fmla="*/ 0 60000 65536"/>
                <a:gd name="T14" fmla="*/ 0 60000 65536"/>
                <a:gd name="T15" fmla="*/ 0 60000 65536"/>
                <a:gd name="T16" fmla="*/ 0 60000 65536"/>
                <a:gd name="T17" fmla="*/ 0 60000 65536"/>
                <a:gd name="T18" fmla="*/ 0 w 31"/>
                <a:gd name="T19" fmla="*/ 0 h 26"/>
                <a:gd name="T20" fmla="*/ 31 w 3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1" h="26">
                  <a:moveTo>
                    <a:pt x="14" y="0"/>
                  </a:moveTo>
                  <a:lnTo>
                    <a:pt x="0" y="12"/>
                  </a:lnTo>
                  <a:lnTo>
                    <a:pt x="19" y="26"/>
                  </a:lnTo>
                  <a:lnTo>
                    <a:pt x="31" y="12"/>
                  </a:lnTo>
                  <a:lnTo>
                    <a:pt x="14" y="0"/>
                  </a:lnTo>
                  <a:close/>
                </a:path>
              </a:pathLst>
            </a:custGeom>
            <a:solidFill>
              <a:srgbClr val="B6C8DD"/>
            </a:solidFill>
            <a:ln w="11113">
              <a:solidFill>
                <a:srgbClr val="FFFFFF"/>
              </a:solidFill>
              <a:round/>
              <a:headEnd/>
              <a:tailEnd/>
            </a:ln>
          </p:spPr>
          <p:txBody>
            <a:bodyPr/>
            <a:lstStyle/>
            <a:p>
              <a:endParaRPr lang="pt-PT"/>
            </a:p>
          </p:txBody>
        </p:sp>
        <p:sp>
          <p:nvSpPr>
            <p:cNvPr id="25770" name="Freeform 139"/>
            <p:cNvSpPr>
              <a:spLocks/>
            </p:cNvSpPr>
            <p:nvPr/>
          </p:nvSpPr>
          <p:spPr bwMode="auto">
            <a:xfrm>
              <a:off x="2167" y="1122"/>
              <a:ext cx="31" cy="26"/>
            </a:xfrm>
            <a:custGeom>
              <a:avLst/>
              <a:gdLst>
                <a:gd name="T0" fmla="*/ 0 w 31"/>
                <a:gd name="T1" fmla="*/ 9 h 26"/>
                <a:gd name="T2" fmla="*/ 14 w 31"/>
                <a:gd name="T3" fmla="*/ 26 h 26"/>
                <a:gd name="T4" fmla="*/ 31 w 31"/>
                <a:gd name="T5" fmla="*/ 14 h 26"/>
                <a:gd name="T6" fmla="*/ 17 w 31"/>
                <a:gd name="T7" fmla="*/ 0 h 26"/>
                <a:gd name="T8" fmla="*/ 0 w 31"/>
                <a:gd name="T9" fmla="*/ 9 h 26"/>
                <a:gd name="T10" fmla="*/ 0 w 31"/>
                <a:gd name="T11" fmla="*/ 9 h 26"/>
                <a:gd name="T12" fmla="*/ 0 60000 65536"/>
                <a:gd name="T13" fmla="*/ 0 60000 65536"/>
                <a:gd name="T14" fmla="*/ 0 60000 65536"/>
                <a:gd name="T15" fmla="*/ 0 60000 65536"/>
                <a:gd name="T16" fmla="*/ 0 60000 65536"/>
                <a:gd name="T17" fmla="*/ 0 60000 65536"/>
                <a:gd name="T18" fmla="*/ 0 w 31"/>
                <a:gd name="T19" fmla="*/ 0 h 26"/>
                <a:gd name="T20" fmla="*/ 31 w 3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1" h="26">
                  <a:moveTo>
                    <a:pt x="0" y="9"/>
                  </a:moveTo>
                  <a:lnTo>
                    <a:pt x="14" y="26"/>
                  </a:lnTo>
                  <a:lnTo>
                    <a:pt x="31" y="14"/>
                  </a:lnTo>
                  <a:lnTo>
                    <a:pt x="17" y="0"/>
                  </a:lnTo>
                  <a:lnTo>
                    <a:pt x="0" y="9"/>
                  </a:lnTo>
                  <a:close/>
                </a:path>
              </a:pathLst>
            </a:custGeom>
            <a:solidFill>
              <a:srgbClr val="B6C8DD"/>
            </a:solidFill>
            <a:ln w="11113">
              <a:solidFill>
                <a:srgbClr val="FFFFFF"/>
              </a:solidFill>
              <a:round/>
              <a:headEnd/>
              <a:tailEnd/>
            </a:ln>
          </p:spPr>
          <p:txBody>
            <a:bodyPr/>
            <a:lstStyle/>
            <a:p>
              <a:endParaRPr lang="pt-PT"/>
            </a:p>
          </p:txBody>
        </p:sp>
        <p:sp>
          <p:nvSpPr>
            <p:cNvPr id="25771" name="Freeform 140"/>
            <p:cNvSpPr>
              <a:spLocks/>
            </p:cNvSpPr>
            <p:nvPr/>
          </p:nvSpPr>
          <p:spPr bwMode="auto">
            <a:xfrm>
              <a:off x="2239" y="1076"/>
              <a:ext cx="45" cy="34"/>
            </a:xfrm>
            <a:custGeom>
              <a:avLst/>
              <a:gdLst>
                <a:gd name="T0" fmla="*/ 19 w 45"/>
                <a:gd name="T1" fmla="*/ 9 h 34"/>
                <a:gd name="T2" fmla="*/ 28 w 45"/>
                <a:gd name="T3" fmla="*/ 14 h 34"/>
                <a:gd name="T4" fmla="*/ 45 w 45"/>
                <a:gd name="T5" fmla="*/ 0 h 34"/>
                <a:gd name="T6" fmla="*/ 36 w 45"/>
                <a:gd name="T7" fmla="*/ 30 h 34"/>
                <a:gd name="T8" fmla="*/ 19 w 45"/>
                <a:gd name="T9" fmla="*/ 34 h 34"/>
                <a:gd name="T10" fmla="*/ 0 w 45"/>
                <a:gd name="T11" fmla="*/ 13 h 34"/>
                <a:gd name="T12" fmla="*/ 19 w 45"/>
                <a:gd name="T13" fmla="*/ 9 h 34"/>
                <a:gd name="T14" fmla="*/ 19 w 45"/>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34"/>
                <a:gd name="T26" fmla="*/ 45 w 4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34">
                  <a:moveTo>
                    <a:pt x="19" y="9"/>
                  </a:moveTo>
                  <a:lnTo>
                    <a:pt x="28" y="14"/>
                  </a:lnTo>
                  <a:lnTo>
                    <a:pt x="45" y="0"/>
                  </a:lnTo>
                  <a:lnTo>
                    <a:pt x="36" y="30"/>
                  </a:lnTo>
                  <a:lnTo>
                    <a:pt x="19" y="34"/>
                  </a:lnTo>
                  <a:lnTo>
                    <a:pt x="0" y="13"/>
                  </a:lnTo>
                  <a:lnTo>
                    <a:pt x="19" y="9"/>
                  </a:lnTo>
                  <a:close/>
                </a:path>
              </a:pathLst>
            </a:custGeom>
            <a:noFill/>
            <a:ln w="11113">
              <a:solidFill>
                <a:srgbClr val="FFFFFF"/>
              </a:solidFill>
              <a:round/>
              <a:headEnd/>
              <a:tailEnd/>
            </a:ln>
          </p:spPr>
          <p:txBody>
            <a:bodyPr/>
            <a:lstStyle/>
            <a:p>
              <a:endParaRPr lang="pt-PT"/>
            </a:p>
          </p:txBody>
        </p:sp>
        <p:sp>
          <p:nvSpPr>
            <p:cNvPr id="25772" name="Freeform 141"/>
            <p:cNvSpPr>
              <a:spLocks/>
            </p:cNvSpPr>
            <p:nvPr/>
          </p:nvSpPr>
          <p:spPr bwMode="auto">
            <a:xfrm>
              <a:off x="2316" y="1050"/>
              <a:ext cx="25" cy="19"/>
            </a:xfrm>
            <a:custGeom>
              <a:avLst/>
              <a:gdLst>
                <a:gd name="T0" fmla="*/ 13 w 25"/>
                <a:gd name="T1" fmla="*/ 0 h 19"/>
                <a:gd name="T2" fmla="*/ 21 w 25"/>
                <a:gd name="T3" fmla="*/ 5 h 19"/>
                <a:gd name="T4" fmla="*/ 25 w 25"/>
                <a:gd name="T5" fmla="*/ 19 h 19"/>
                <a:gd name="T6" fmla="*/ 0 w 25"/>
                <a:gd name="T7" fmla="*/ 19 h 19"/>
                <a:gd name="T8" fmla="*/ 13 w 25"/>
                <a:gd name="T9" fmla="*/ 0 h 19"/>
                <a:gd name="T10" fmla="*/ 13 w 25"/>
                <a:gd name="T11" fmla="*/ 0 h 19"/>
                <a:gd name="T12" fmla="*/ 0 60000 65536"/>
                <a:gd name="T13" fmla="*/ 0 60000 65536"/>
                <a:gd name="T14" fmla="*/ 0 60000 65536"/>
                <a:gd name="T15" fmla="*/ 0 60000 65536"/>
                <a:gd name="T16" fmla="*/ 0 60000 65536"/>
                <a:gd name="T17" fmla="*/ 0 60000 65536"/>
                <a:gd name="T18" fmla="*/ 0 w 25"/>
                <a:gd name="T19" fmla="*/ 0 h 19"/>
                <a:gd name="T20" fmla="*/ 25 w 2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5" h="19">
                  <a:moveTo>
                    <a:pt x="13" y="0"/>
                  </a:moveTo>
                  <a:lnTo>
                    <a:pt x="21" y="5"/>
                  </a:lnTo>
                  <a:lnTo>
                    <a:pt x="25" y="19"/>
                  </a:lnTo>
                  <a:lnTo>
                    <a:pt x="0" y="19"/>
                  </a:lnTo>
                  <a:lnTo>
                    <a:pt x="13" y="0"/>
                  </a:lnTo>
                  <a:close/>
                </a:path>
              </a:pathLst>
            </a:custGeom>
            <a:solidFill>
              <a:srgbClr val="B6C8DD"/>
            </a:solidFill>
            <a:ln w="11113">
              <a:solidFill>
                <a:srgbClr val="FFFFFF"/>
              </a:solidFill>
              <a:round/>
              <a:headEnd/>
              <a:tailEnd/>
            </a:ln>
          </p:spPr>
          <p:txBody>
            <a:bodyPr/>
            <a:lstStyle/>
            <a:p>
              <a:endParaRPr lang="pt-PT"/>
            </a:p>
          </p:txBody>
        </p:sp>
        <p:sp>
          <p:nvSpPr>
            <p:cNvPr id="25773" name="Freeform 142"/>
            <p:cNvSpPr>
              <a:spLocks/>
            </p:cNvSpPr>
            <p:nvPr/>
          </p:nvSpPr>
          <p:spPr bwMode="auto">
            <a:xfrm>
              <a:off x="1636" y="1048"/>
              <a:ext cx="842" cy="989"/>
            </a:xfrm>
            <a:custGeom>
              <a:avLst/>
              <a:gdLst>
                <a:gd name="T0" fmla="*/ 247 w 842"/>
                <a:gd name="T1" fmla="*/ 903 h 989"/>
                <a:gd name="T2" fmla="*/ 280 w 842"/>
                <a:gd name="T3" fmla="*/ 847 h 989"/>
                <a:gd name="T4" fmla="*/ 271 w 842"/>
                <a:gd name="T5" fmla="*/ 770 h 989"/>
                <a:gd name="T6" fmla="*/ 278 w 842"/>
                <a:gd name="T7" fmla="*/ 705 h 989"/>
                <a:gd name="T8" fmla="*/ 294 w 842"/>
                <a:gd name="T9" fmla="*/ 614 h 989"/>
                <a:gd name="T10" fmla="*/ 337 w 842"/>
                <a:gd name="T11" fmla="*/ 551 h 989"/>
                <a:gd name="T12" fmla="*/ 359 w 842"/>
                <a:gd name="T13" fmla="*/ 502 h 989"/>
                <a:gd name="T14" fmla="*/ 375 w 842"/>
                <a:gd name="T15" fmla="*/ 452 h 989"/>
                <a:gd name="T16" fmla="*/ 421 w 842"/>
                <a:gd name="T17" fmla="*/ 368 h 989"/>
                <a:gd name="T18" fmla="*/ 445 w 842"/>
                <a:gd name="T19" fmla="*/ 303 h 989"/>
                <a:gd name="T20" fmla="*/ 502 w 842"/>
                <a:gd name="T21" fmla="*/ 237 h 989"/>
                <a:gd name="T22" fmla="*/ 548 w 842"/>
                <a:gd name="T23" fmla="*/ 214 h 989"/>
                <a:gd name="T24" fmla="*/ 579 w 842"/>
                <a:gd name="T25" fmla="*/ 156 h 989"/>
                <a:gd name="T26" fmla="*/ 655 w 842"/>
                <a:gd name="T27" fmla="*/ 188 h 989"/>
                <a:gd name="T28" fmla="*/ 694 w 842"/>
                <a:gd name="T29" fmla="*/ 197 h 989"/>
                <a:gd name="T30" fmla="*/ 717 w 842"/>
                <a:gd name="T31" fmla="*/ 119 h 989"/>
                <a:gd name="T32" fmla="*/ 778 w 842"/>
                <a:gd name="T33" fmla="*/ 112 h 989"/>
                <a:gd name="T34" fmla="*/ 799 w 842"/>
                <a:gd name="T35" fmla="*/ 142 h 989"/>
                <a:gd name="T36" fmla="*/ 818 w 842"/>
                <a:gd name="T37" fmla="*/ 104 h 989"/>
                <a:gd name="T38" fmla="*/ 839 w 842"/>
                <a:gd name="T39" fmla="*/ 56 h 989"/>
                <a:gd name="T40" fmla="*/ 799 w 842"/>
                <a:gd name="T41" fmla="*/ 18 h 989"/>
                <a:gd name="T42" fmla="*/ 763 w 842"/>
                <a:gd name="T43" fmla="*/ 21 h 989"/>
                <a:gd name="T44" fmla="*/ 741 w 842"/>
                <a:gd name="T45" fmla="*/ 18 h 989"/>
                <a:gd name="T46" fmla="*/ 710 w 842"/>
                <a:gd name="T47" fmla="*/ 41 h 989"/>
                <a:gd name="T48" fmla="*/ 698 w 842"/>
                <a:gd name="T49" fmla="*/ 28 h 989"/>
                <a:gd name="T50" fmla="*/ 651 w 842"/>
                <a:gd name="T51" fmla="*/ 86 h 989"/>
                <a:gd name="T52" fmla="*/ 605 w 842"/>
                <a:gd name="T53" fmla="*/ 104 h 989"/>
                <a:gd name="T54" fmla="*/ 555 w 842"/>
                <a:gd name="T55" fmla="*/ 119 h 989"/>
                <a:gd name="T56" fmla="*/ 497 w 842"/>
                <a:gd name="T57" fmla="*/ 133 h 989"/>
                <a:gd name="T58" fmla="*/ 490 w 842"/>
                <a:gd name="T59" fmla="*/ 181 h 989"/>
                <a:gd name="T60" fmla="*/ 485 w 842"/>
                <a:gd name="T61" fmla="*/ 223 h 989"/>
                <a:gd name="T62" fmla="*/ 436 w 842"/>
                <a:gd name="T63" fmla="*/ 233 h 989"/>
                <a:gd name="T64" fmla="*/ 421 w 842"/>
                <a:gd name="T65" fmla="*/ 270 h 989"/>
                <a:gd name="T66" fmla="*/ 383 w 842"/>
                <a:gd name="T67" fmla="*/ 323 h 989"/>
                <a:gd name="T68" fmla="*/ 345 w 842"/>
                <a:gd name="T69" fmla="*/ 389 h 989"/>
                <a:gd name="T70" fmla="*/ 314 w 842"/>
                <a:gd name="T71" fmla="*/ 456 h 989"/>
                <a:gd name="T72" fmla="*/ 297 w 842"/>
                <a:gd name="T73" fmla="*/ 495 h 989"/>
                <a:gd name="T74" fmla="*/ 237 w 842"/>
                <a:gd name="T75" fmla="*/ 551 h 989"/>
                <a:gd name="T76" fmla="*/ 271 w 842"/>
                <a:gd name="T77" fmla="*/ 558 h 989"/>
                <a:gd name="T78" fmla="*/ 220 w 842"/>
                <a:gd name="T79" fmla="*/ 568 h 989"/>
                <a:gd name="T80" fmla="*/ 170 w 842"/>
                <a:gd name="T81" fmla="*/ 601 h 989"/>
                <a:gd name="T82" fmla="*/ 129 w 842"/>
                <a:gd name="T83" fmla="*/ 603 h 989"/>
                <a:gd name="T84" fmla="*/ 94 w 842"/>
                <a:gd name="T85" fmla="*/ 628 h 989"/>
                <a:gd name="T86" fmla="*/ 72 w 842"/>
                <a:gd name="T87" fmla="*/ 654 h 989"/>
                <a:gd name="T88" fmla="*/ 29 w 842"/>
                <a:gd name="T89" fmla="*/ 682 h 989"/>
                <a:gd name="T90" fmla="*/ 15 w 842"/>
                <a:gd name="T91" fmla="*/ 791 h 989"/>
                <a:gd name="T92" fmla="*/ 34 w 842"/>
                <a:gd name="T93" fmla="*/ 817 h 989"/>
                <a:gd name="T94" fmla="*/ 15 w 842"/>
                <a:gd name="T95" fmla="*/ 864 h 989"/>
                <a:gd name="T96" fmla="*/ 27 w 842"/>
                <a:gd name="T97" fmla="*/ 892 h 989"/>
                <a:gd name="T98" fmla="*/ 0 w 842"/>
                <a:gd name="T99" fmla="*/ 917 h 989"/>
                <a:gd name="T100" fmla="*/ 70 w 842"/>
                <a:gd name="T101" fmla="*/ 989 h 989"/>
                <a:gd name="T102" fmla="*/ 173 w 842"/>
                <a:gd name="T103" fmla="*/ 906 h 989"/>
                <a:gd name="T104" fmla="*/ 211 w 842"/>
                <a:gd name="T105" fmla="*/ 861 h 989"/>
                <a:gd name="T106" fmla="*/ 220 w 842"/>
                <a:gd name="T107" fmla="*/ 931 h 9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42"/>
                <a:gd name="T163" fmla="*/ 0 h 989"/>
                <a:gd name="T164" fmla="*/ 842 w 842"/>
                <a:gd name="T165" fmla="*/ 989 h 9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42" h="989">
                  <a:moveTo>
                    <a:pt x="225" y="931"/>
                  </a:moveTo>
                  <a:lnTo>
                    <a:pt x="228" y="929"/>
                  </a:lnTo>
                  <a:lnTo>
                    <a:pt x="237" y="926"/>
                  </a:lnTo>
                  <a:lnTo>
                    <a:pt x="244" y="915"/>
                  </a:lnTo>
                  <a:lnTo>
                    <a:pt x="247" y="903"/>
                  </a:lnTo>
                  <a:lnTo>
                    <a:pt x="249" y="896"/>
                  </a:lnTo>
                  <a:lnTo>
                    <a:pt x="247" y="877"/>
                  </a:lnTo>
                  <a:lnTo>
                    <a:pt x="249" y="863"/>
                  </a:lnTo>
                  <a:lnTo>
                    <a:pt x="259" y="856"/>
                  </a:lnTo>
                  <a:lnTo>
                    <a:pt x="280" y="847"/>
                  </a:lnTo>
                  <a:lnTo>
                    <a:pt x="283" y="836"/>
                  </a:lnTo>
                  <a:lnTo>
                    <a:pt x="280" y="803"/>
                  </a:lnTo>
                  <a:lnTo>
                    <a:pt x="278" y="796"/>
                  </a:lnTo>
                  <a:lnTo>
                    <a:pt x="278" y="777"/>
                  </a:lnTo>
                  <a:lnTo>
                    <a:pt x="271" y="770"/>
                  </a:lnTo>
                  <a:lnTo>
                    <a:pt x="275" y="754"/>
                  </a:lnTo>
                  <a:lnTo>
                    <a:pt x="280" y="754"/>
                  </a:lnTo>
                  <a:lnTo>
                    <a:pt x="297" y="743"/>
                  </a:lnTo>
                  <a:lnTo>
                    <a:pt x="283" y="714"/>
                  </a:lnTo>
                  <a:lnTo>
                    <a:pt x="278" y="705"/>
                  </a:lnTo>
                  <a:lnTo>
                    <a:pt x="278" y="701"/>
                  </a:lnTo>
                  <a:lnTo>
                    <a:pt x="278" y="677"/>
                  </a:lnTo>
                  <a:lnTo>
                    <a:pt x="287" y="658"/>
                  </a:lnTo>
                  <a:lnTo>
                    <a:pt x="290" y="636"/>
                  </a:lnTo>
                  <a:lnTo>
                    <a:pt x="294" y="614"/>
                  </a:lnTo>
                  <a:lnTo>
                    <a:pt x="290" y="593"/>
                  </a:lnTo>
                  <a:lnTo>
                    <a:pt x="297" y="580"/>
                  </a:lnTo>
                  <a:lnTo>
                    <a:pt x="301" y="570"/>
                  </a:lnTo>
                  <a:lnTo>
                    <a:pt x="318" y="558"/>
                  </a:lnTo>
                  <a:lnTo>
                    <a:pt x="337" y="551"/>
                  </a:lnTo>
                  <a:lnTo>
                    <a:pt x="352" y="558"/>
                  </a:lnTo>
                  <a:lnTo>
                    <a:pt x="359" y="561"/>
                  </a:lnTo>
                  <a:lnTo>
                    <a:pt x="368" y="547"/>
                  </a:lnTo>
                  <a:lnTo>
                    <a:pt x="368" y="531"/>
                  </a:lnTo>
                  <a:lnTo>
                    <a:pt x="359" y="502"/>
                  </a:lnTo>
                  <a:lnTo>
                    <a:pt x="356" y="487"/>
                  </a:lnTo>
                  <a:lnTo>
                    <a:pt x="359" y="480"/>
                  </a:lnTo>
                  <a:lnTo>
                    <a:pt x="364" y="480"/>
                  </a:lnTo>
                  <a:lnTo>
                    <a:pt x="371" y="472"/>
                  </a:lnTo>
                  <a:lnTo>
                    <a:pt x="375" y="452"/>
                  </a:lnTo>
                  <a:lnTo>
                    <a:pt x="376" y="424"/>
                  </a:lnTo>
                  <a:lnTo>
                    <a:pt x="380" y="400"/>
                  </a:lnTo>
                  <a:lnTo>
                    <a:pt x="390" y="389"/>
                  </a:lnTo>
                  <a:lnTo>
                    <a:pt x="407" y="375"/>
                  </a:lnTo>
                  <a:lnTo>
                    <a:pt x="421" y="368"/>
                  </a:lnTo>
                  <a:lnTo>
                    <a:pt x="424" y="349"/>
                  </a:lnTo>
                  <a:lnTo>
                    <a:pt x="430" y="337"/>
                  </a:lnTo>
                  <a:lnTo>
                    <a:pt x="445" y="323"/>
                  </a:lnTo>
                  <a:lnTo>
                    <a:pt x="448" y="312"/>
                  </a:lnTo>
                  <a:lnTo>
                    <a:pt x="445" y="303"/>
                  </a:lnTo>
                  <a:lnTo>
                    <a:pt x="445" y="289"/>
                  </a:lnTo>
                  <a:lnTo>
                    <a:pt x="457" y="281"/>
                  </a:lnTo>
                  <a:lnTo>
                    <a:pt x="472" y="251"/>
                  </a:lnTo>
                  <a:lnTo>
                    <a:pt x="485" y="253"/>
                  </a:lnTo>
                  <a:lnTo>
                    <a:pt x="502" y="237"/>
                  </a:lnTo>
                  <a:lnTo>
                    <a:pt x="500" y="223"/>
                  </a:lnTo>
                  <a:lnTo>
                    <a:pt x="512" y="211"/>
                  </a:lnTo>
                  <a:lnTo>
                    <a:pt x="517" y="214"/>
                  </a:lnTo>
                  <a:lnTo>
                    <a:pt x="531" y="211"/>
                  </a:lnTo>
                  <a:lnTo>
                    <a:pt x="548" y="214"/>
                  </a:lnTo>
                  <a:lnTo>
                    <a:pt x="574" y="191"/>
                  </a:lnTo>
                  <a:lnTo>
                    <a:pt x="570" y="177"/>
                  </a:lnTo>
                  <a:lnTo>
                    <a:pt x="574" y="170"/>
                  </a:lnTo>
                  <a:lnTo>
                    <a:pt x="567" y="168"/>
                  </a:lnTo>
                  <a:lnTo>
                    <a:pt x="579" y="156"/>
                  </a:lnTo>
                  <a:lnTo>
                    <a:pt x="598" y="153"/>
                  </a:lnTo>
                  <a:lnTo>
                    <a:pt x="610" y="170"/>
                  </a:lnTo>
                  <a:lnTo>
                    <a:pt x="632" y="197"/>
                  </a:lnTo>
                  <a:lnTo>
                    <a:pt x="641" y="197"/>
                  </a:lnTo>
                  <a:lnTo>
                    <a:pt x="655" y="188"/>
                  </a:lnTo>
                  <a:lnTo>
                    <a:pt x="663" y="184"/>
                  </a:lnTo>
                  <a:lnTo>
                    <a:pt x="668" y="188"/>
                  </a:lnTo>
                  <a:lnTo>
                    <a:pt x="679" y="197"/>
                  </a:lnTo>
                  <a:lnTo>
                    <a:pt x="691" y="200"/>
                  </a:lnTo>
                  <a:lnTo>
                    <a:pt x="694" y="197"/>
                  </a:lnTo>
                  <a:lnTo>
                    <a:pt x="699" y="184"/>
                  </a:lnTo>
                  <a:lnTo>
                    <a:pt x="703" y="177"/>
                  </a:lnTo>
                  <a:lnTo>
                    <a:pt x="717" y="156"/>
                  </a:lnTo>
                  <a:lnTo>
                    <a:pt x="720" y="153"/>
                  </a:lnTo>
                  <a:lnTo>
                    <a:pt x="717" y="119"/>
                  </a:lnTo>
                  <a:lnTo>
                    <a:pt x="732" y="104"/>
                  </a:lnTo>
                  <a:lnTo>
                    <a:pt x="737" y="107"/>
                  </a:lnTo>
                  <a:lnTo>
                    <a:pt x="756" y="86"/>
                  </a:lnTo>
                  <a:lnTo>
                    <a:pt x="772" y="107"/>
                  </a:lnTo>
                  <a:lnTo>
                    <a:pt x="778" y="112"/>
                  </a:lnTo>
                  <a:lnTo>
                    <a:pt x="787" y="109"/>
                  </a:lnTo>
                  <a:lnTo>
                    <a:pt x="794" y="119"/>
                  </a:lnTo>
                  <a:lnTo>
                    <a:pt x="794" y="126"/>
                  </a:lnTo>
                  <a:lnTo>
                    <a:pt x="799" y="133"/>
                  </a:lnTo>
                  <a:lnTo>
                    <a:pt x="799" y="142"/>
                  </a:lnTo>
                  <a:lnTo>
                    <a:pt x="809" y="130"/>
                  </a:lnTo>
                  <a:lnTo>
                    <a:pt x="825" y="116"/>
                  </a:lnTo>
                  <a:lnTo>
                    <a:pt x="833" y="97"/>
                  </a:lnTo>
                  <a:lnTo>
                    <a:pt x="827" y="93"/>
                  </a:lnTo>
                  <a:lnTo>
                    <a:pt x="818" y="104"/>
                  </a:lnTo>
                  <a:lnTo>
                    <a:pt x="815" y="86"/>
                  </a:lnTo>
                  <a:lnTo>
                    <a:pt x="809" y="84"/>
                  </a:lnTo>
                  <a:lnTo>
                    <a:pt x="806" y="74"/>
                  </a:lnTo>
                  <a:lnTo>
                    <a:pt x="830" y="53"/>
                  </a:lnTo>
                  <a:lnTo>
                    <a:pt x="839" y="56"/>
                  </a:lnTo>
                  <a:lnTo>
                    <a:pt x="842" y="44"/>
                  </a:lnTo>
                  <a:lnTo>
                    <a:pt x="837" y="41"/>
                  </a:lnTo>
                  <a:lnTo>
                    <a:pt x="821" y="34"/>
                  </a:lnTo>
                  <a:lnTo>
                    <a:pt x="811" y="30"/>
                  </a:lnTo>
                  <a:lnTo>
                    <a:pt x="799" y="18"/>
                  </a:lnTo>
                  <a:lnTo>
                    <a:pt x="787" y="14"/>
                  </a:lnTo>
                  <a:lnTo>
                    <a:pt x="775" y="28"/>
                  </a:lnTo>
                  <a:lnTo>
                    <a:pt x="768" y="37"/>
                  </a:lnTo>
                  <a:lnTo>
                    <a:pt x="756" y="28"/>
                  </a:lnTo>
                  <a:lnTo>
                    <a:pt x="763" y="21"/>
                  </a:lnTo>
                  <a:lnTo>
                    <a:pt x="765" y="4"/>
                  </a:lnTo>
                  <a:lnTo>
                    <a:pt x="763" y="0"/>
                  </a:lnTo>
                  <a:lnTo>
                    <a:pt x="748" y="0"/>
                  </a:lnTo>
                  <a:lnTo>
                    <a:pt x="744" y="7"/>
                  </a:lnTo>
                  <a:lnTo>
                    <a:pt x="741" y="18"/>
                  </a:lnTo>
                  <a:lnTo>
                    <a:pt x="744" y="28"/>
                  </a:lnTo>
                  <a:lnTo>
                    <a:pt x="732" y="41"/>
                  </a:lnTo>
                  <a:lnTo>
                    <a:pt x="722" y="21"/>
                  </a:lnTo>
                  <a:lnTo>
                    <a:pt x="713" y="25"/>
                  </a:lnTo>
                  <a:lnTo>
                    <a:pt x="710" y="41"/>
                  </a:lnTo>
                  <a:lnTo>
                    <a:pt x="703" y="63"/>
                  </a:lnTo>
                  <a:lnTo>
                    <a:pt x="689" y="81"/>
                  </a:lnTo>
                  <a:lnTo>
                    <a:pt x="679" y="60"/>
                  </a:lnTo>
                  <a:lnTo>
                    <a:pt x="694" y="48"/>
                  </a:lnTo>
                  <a:lnTo>
                    <a:pt x="698" y="28"/>
                  </a:lnTo>
                  <a:lnTo>
                    <a:pt x="689" y="28"/>
                  </a:lnTo>
                  <a:lnTo>
                    <a:pt x="672" y="28"/>
                  </a:lnTo>
                  <a:lnTo>
                    <a:pt x="660" y="48"/>
                  </a:lnTo>
                  <a:lnTo>
                    <a:pt x="644" y="74"/>
                  </a:lnTo>
                  <a:lnTo>
                    <a:pt x="651" y="86"/>
                  </a:lnTo>
                  <a:lnTo>
                    <a:pt x="641" y="93"/>
                  </a:lnTo>
                  <a:lnTo>
                    <a:pt x="629" y="84"/>
                  </a:lnTo>
                  <a:lnTo>
                    <a:pt x="617" y="90"/>
                  </a:lnTo>
                  <a:lnTo>
                    <a:pt x="620" y="104"/>
                  </a:lnTo>
                  <a:lnTo>
                    <a:pt x="605" y="104"/>
                  </a:lnTo>
                  <a:lnTo>
                    <a:pt x="595" y="107"/>
                  </a:lnTo>
                  <a:lnTo>
                    <a:pt x="582" y="123"/>
                  </a:lnTo>
                  <a:lnTo>
                    <a:pt x="567" y="119"/>
                  </a:lnTo>
                  <a:lnTo>
                    <a:pt x="567" y="130"/>
                  </a:lnTo>
                  <a:lnTo>
                    <a:pt x="555" y="119"/>
                  </a:lnTo>
                  <a:lnTo>
                    <a:pt x="540" y="126"/>
                  </a:lnTo>
                  <a:lnTo>
                    <a:pt x="536" y="140"/>
                  </a:lnTo>
                  <a:lnTo>
                    <a:pt x="524" y="142"/>
                  </a:lnTo>
                  <a:lnTo>
                    <a:pt x="515" y="130"/>
                  </a:lnTo>
                  <a:lnTo>
                    <a:pt x="497" y="133"/>
                  </a:lnTo>
                  <a:lnTo>
                    <a:pt x="478" y="140"/>
                  </a:lnTo>
                  <a:lnTo>
                    <a:pt x="478" y="160"/>
                  </a:lnTo>
                  <a:lnTo>
                    <a:pt x="490" y="163"/>
                  </a:lnTo>
                  <a:lnTo>
                    <a:pt x="490" y="168"/>
                  </a:lnTo>
                  <a:lnTo>
                    <a:pt x="490" y="181"/>
                  </a:lnTo>
                  <a:lnTo>
                    <a:pt x="481" y="177"/>
                  </a:lnTo>
                  <a:lnTo>
                    <a:pt x="469" y="184"/>
                  </a:lnTo>
                  <a:lnTo>
                    <a:pt x="472" y="197"/>
                  </a:lnTo>
                  <a:lnTo>
                    <a:pt x="485" y="207"/>
                  </a:lnTo>
                  <a:lnTo>
                    <a:pt x="485" y="223"/>
                  </a:lnTo>
                  <a:lnTo>
                    <a:pt x="472" y="218"/>
                  </a:lnTo>
                  <a:lnTo>
                    <a:pt x="464" y="219"/>
                  </a:lnTo>
                  <a:lnTo>
                    <a:pt x="464" y="233"/>
                  </a:lnTo>
                  <a:lnTo>
                    <a:pt x="448" y="233"/>
                  </a:lnTo>
                  <a:lnTo>
                    <a:pt x="436" y="233"/>
                  </a:lnTo>
                  <a:lnTo>
                    <a:pt x="433" y="244"/>
                  </a:lnTo>
                  <a:lnTo>
                    <a:pt x="430" y="251"/>
                  </a:lnTo>
                  <a:lnTo>
                    <a:pt x="421" y="253"/>
                  </a:lnTo>
                  <a:lnTo>
                    <a:pt x="417" y="260"/>
                  </a:lnTo>
                  <a:lnTo>
                    <a:pt x="421" y="270"/>
                  </a:lnTo>
                  <a:lnTo>
                    <a:pt x="402" y="275"/>
                  </a:lnTo>
                  <a:lnTo>
                    <a:pt x="414" y="289"/>
                  </a:lnTo>
                  <a:lnTo>
                    <a:pt x="417" y="296"/>
                  </a:lnTo>
                  <a:lnTo>
                    <a:pt x="405" y="307"/>
                  </a:lnTo>
                  <a:lnTo>
                    <a:pt x="383" y="323"/>
                  </a:lnTo>
                  <a:lnTo>
                    <a:pt x="368" y="337"/>
                  </a:lnTo>
                  <a:lnTo>
                    <a:pt x="359" y="356"/>
                  </a:lnTo>
                  <a:lnTo>
                    <a:pt x="342" y="368"/>
                  </a:lnTo>
                  <a:lnTo>
                    <a:pt x="342" y="379"/>
                  </a:lnTo>
                  <a:lnTo>
                    <a:pt x="345" y="389"/>
                  </a:lnTo>
                  <a:lnTo>
                    <a:pt x="333" y="400"/>
                  </a:lnTo>
                  <a:lnTo>
                    <a:pt x="337" y="412"/>
                  </a:lnTo>
                  <a:lnTo>
                    <a:pt x="325" y="435"/>
                  </a:lnTo>
                  <a:lnTo>
                    <a:pt x="314" y="438"/>
                  </a:lnTo>
                  <a:lnTo>
                    <a:pt x="314" y="456"/>
                  </a:lnTo>
                  <a:lnTo>
                    <a:pt x="321" y="465"/>
                  </a:lnTo>
                  <a:lnTo>
                    <a:pt x="311" y="475"/>
                  </a:lnTo>
                  <a:lnTo>
                    <a:pt x="306" y="468"/>
                  </a:lnTo>
                  <a:lnTo>
                    <a:pt x="294" y="475"/>
                  </a:lnTo>
                  <a:lnTo>
                    <a:pt x="297" y="495"/>
                  </a:lnTo>
                  <a:lnTo>
                    <a:pt x="283" y="502"/>
                  </a:lnTo>
                  <a:lnTo>
                    <a:pt x="266" y="505"/>
                  </a:lnTo>
                  <a:lnTo>
                    <a:pt x="252" y="521"/>
                  </a:lnTo>
                  <a:lnTo>
                    <a:pt x="249" y="537"/>
                  </a:lnTo>
                  <a:lnTo>
                    <a:pt x="237" y="551"/>
                  </a:lnTo>
                  <a:lnTo>
                    <a:pt x="237" y="561"/>
                  </a:lnTo>
                  <a:lnTo>
                    <a:pt x="252" y="547"/>
                  </a:lnTo>
                  <a:lnTo>
                    <a:pt x="271" y="533"/>
                  </a:lnTo>
                  <a:lnTo>
                    <a:pt x="278" y="537"/>
                  </a:lnTo>
                  <a:lnTo>
                    <a:pt x="271" y="558"/>
                  </a:lnTo>
                  <a:lnTo>
                    <a:pt x="256" y="568"/>
                  </a:lnTo>
                  <a:lnTo>
                    <a:pt x="240" y="565"/>
                  </a:lnTo>
                  <a:lnTo>
                    <a:pt x="244" y="577"/>
                  </a:lnTo>
                  <a:lnTo>
                    <a:pt x="222" y="587"/>
                  </a:lnTo>
                  <a:lnTo>
                    <a:pt x="220" y="568"/>
                  </a:lnTo>
                  <a:lnTo>
                    <a:pt x="209" y="561"/>
                  </a:lnTo>
                  <a:lnTo>
                    <a:pt x="197" y="580"/>
                  </a:lnTo>
                  <a:lnTo>
                    <a:pt x="185" y="580"/>
                  </a:lnTo>
                  <a:lnTo>
                    <a:pt x="172" y="584"/>
                  </a:lnTo>
                  <a:lnTo>
                    <a:pt x="170" y="601"/>
                  </a:lnTo>
                  <a:lnTo>
                    <a:pt x="163" y="603"/>
                  </a:lnTo>
                  <a:lnTo>
                    <a:pt x="163" y="612"/>
                  </a:lnTo>
                  <a:lnTo>
                    <a:pt x="156" y="608"/>
                  </a:lnTo>
                  <a:lnTo>
                    <a:pt x="144" y="601"/>
                  </a:lnTo>
                  <a:lnTo>
                    <a:pt x="129" y="603"/>
                  </a:lnTo>
                  <a:lnTo>
                    <a:pt x="129" y="614"/>
                  </a:lnTo>
                  <a:lnTo>
                    <a:pt x="130" y="622"/>
                  </a:lnTo>
                  <a:lnTo>
                    <a:pt x="124" y="624"/>
                  </a:lnTo>
                  <a:lnTo>
                    <a:pt x="108" y="617"/>
                  </a:lnTo>
                  <a:lnTo>
                    <a:pt x="94" y="628"/>
                  </a:lnTo>
                  <a:lnTo>
                    <a:pt x="98" y="638"/>
                  </a:lnTo>
                  <a:lnTo>
                    <a:pt x="96" y="645"/>
                  </a:lnTo>
                  <a:lnTo>
                    <a:pt x="81" y="638"/>
                  </a:lnTo>
                  <a:lnTo>
                    <a:pt x="77" y="647"/>
                  </a:lnTo>
                  <a:lnTo>
                    <a:pt x="72" y="654"/>
                  </a:lnTo>
                  <a:lnTo>
                    <a:pt x="55" y="651"/>
                  </a:lnTo>
                  <a:lnTo>
                    <a:pt x="46" y="652"/>
                  </a:lnTo>
                  <a:lnTo>
                    <a:pt x="44" y="665"/>
                  </a:lnTo>
                  <a:lnTo>
                    <a:pt x="38" y="668"/>
                  </a:lnTo>
                  <a:lnTo>
                    <a:pt x="29" y="682"/>
                  </a:lnTo>
                  <a:lnTo>
                    <a:pt x="31" y="701"/>
                  </a:lnTo>
                  <a:lnTo>
                    <a:pt x="27" y="728"/>
                  </a:lnTo>
                  <a:lnTo>
                    <a:pt x="22" y="754"/>
                  </a:lnTo>
                  <a:lnTo>
                    <a:pt x="19" y="778"/>
                  </a:lnTo>
                  <a:lnTo>
                    <a:pt x="15" y="791"/>
                  </a:lnTo>
                  <a:lnTo>
                    <a:pt x="24" y="803"/>
                  </a:lnTo>
                  <a:lnTo>
                    <a:pt x="38" y="792"/>
                  </a:lnTo>
                  <a:lnTo>
                    <a:pt x="46" y="798"/>
                  </a:lnTo>
                  <a:lnTo>
                    <a:pt x="46" y="808"/>
                  </a:lnTo>
                  <a:lnTo>
                    <a:pt x="34" y="817"/>
                  </a:lnTo>
                  <a:lnTo>
                    <a:pt x="32" y="833"/>
                  </a:lnTo>
                  <a:lnTo>
                    <a:pt x="29" y="842"/>
                  </a:lnTo>
                  <a:lnTo>
                    <a:pt x="15" y="840"/>
                  </a:lnTo>
                  <a:lnTo>
                    <a:pt x="10" y="859"/>
                  </a:lnTo>
                  <a:lnTo>
                    <a:pt x="15" y="864"/>
                  </a:lnTo>
                  <a:lnTo>
                    <a:pt x="29" y="861"/>
                  </a:lnTo>
                  <a:lnTo>
                    <a:pt x="36" y="870"/>
                  </a:lnTo>
                  <a:lnTo>
                    <a:pt x="36" y="875"/>
                  </a:lnTo>
                  <a:lnTo>
                    <a:pt x="26" y="882"/>
                  </a:lnTo>
                  <a:lnTo>
                    <a:pt x="27" y="892"/>
                  </a:lnTo>
                  <a:lnTo>
                    <a:pt x="15" y="896"/>
                  </a:lnTo>
                  <a:lnTo>
                    <a:pt x="7" y="889"/>
                  </a:lnTo>
                  <a:lnTo>
                    <a:pt x="8" y="905"/>
                  </a:lnTo>
                  <a:lnTo>
                    <a:pt x="7" y="917"/>
                  </a:lnTo>
                  <a:lnTo>
                    <a:pt x="0" y="917"/>
                  </a:lnTo>
                  <a:lnTo>
                    <a:pt x="17" y="938"/>
                  </a:lnTo>
                  <a:lnTo>
                    <a:pt x="27" y="948"/>
                  </a:lnTo>
                  <a:lnTo>
                    <a:pt x="32" y="966"/>
                  </a:lnTo>
                  <a:lnTo>
                    <a:pt x="50" y="977"/>
                  </a:lnTo>
                  <a:lnTo>
                    <a:pt x="70" y="989"/>
                  </a:lnTo>
                  <a:lnTo>
                    <a:pt x="89" y="989"/>
                  </a:lnTo>
                  <a:lnTo>
                    <a:pt x="117" y="970"/>
                  </a:lnTo>
                  <a:lnTo>
                    <a:pt x="144" y="947"/>
                  </a:lnTo>
                  <a:lnTo>
                    <a:pt x="170" y="910"/>
                  </a:lnTo>
                  <a:lnTo>
                    <a:pt x="173" y="906"/>
                  </a:lnTo>
                  <a:lnTo>
                    <a:pt x="180" y="919"/>
                  </a:lnTo>
                  <a:lnTo>
                    <a:pt x="192" y="910"/>
                  </a:lnTo>
                  <a:lnTo>
                    <a:pt x="197" y="898"/>
                  </a:lnTo>
                  <a:lnTo>
                    <a:pt x="199" y="882"/>
                  </a:lnTo>
                  <a:lnTo>
                    <a:pt x="211" y="861"/>
                  </a:lnTo>
                  <a:lnTo>
                    <a:pt x="206" y="884"/>
                  </a:lnTo>
                  <a:lnTo>
                    <a:pt x="213" y="887"/>
                  </a:lnTo>
                  <a:lnTo>
                    <a:pt x="209" y="898"/>
                  </a:lnTo>
                  <a:lnTo>
                    <a:pt x="213" y="915"/>
                  </a:lnTo>
                  <a:lnTo>
                    <a:pt x="220" y="931"/>
                  </a:lnTo>
                  <a:lnTo>
                    <a:pt x="227" y="926"/>
                  </a:lnTo>
                  <a:lnTo>
                    <a:pt x="225" y="931"/>
                  </a:lnTo>
                  <a:close/>
                </a:path>
              </a:pathLst>
            </a:custGeom>
            <a:solidFill>
              <a:srgbClr val="B6C8DD"/>
            </a:solidFill>
            <a:ln w="11176">
              <a:solidFill>
                <a:srgbClr val="FFFFFF"/>
              </a:solidFill>
              <a:round/>
              <a:headEnd/>
              <a:tailEnd/>
            </a:ln>
          </p:spPr>
          <p:txBody>
            <a:bodyPr/>
            <a:lstStyle/>
            <a:p>
              <a:endParaRPr lang="pt-PT"/>
            </a:p>
          </p:txBody>
        </p:sp>
        <p:sp>
          <p:nvSpPr>
            <p:cNvPr id="25774" name="Freeform 143"/>
            <p:cNvSpPr>
              <a:spLocks/>
            </p:cNvSpPr>
            <p:nvPr/>
          </p:nvSpPr>
          <p:spPr bwMode="auto">
            <a:xfrm>
              <a:off x="1804" y="1593"/>
              <a:ext cx="33" cy="23"/>
            </a:xfrm>
            <a:custGeom>
              <a:avLst/>
              <a:gdLst>
                <a:gd name="T0" fmla="*/ 33 w 33"/>
                <a:gd name="T1" fmla="*/ 13 h 23"/>
                <a:gd name="T2" fmla="*/ 9 w 33"/>
                <a:gd name="T3" fmla="*/ 0 h 23"/>
                <a:gd name="T4" fmla="*/ 0 w 33"/>
                <a:gd name="T5" fmla="*/ 9 h 23"/>
                <a:gd name="T6" fmla="*/ 4 w 33"/>
                <a:gd name="T7" fmla="*/ 23 h 23"/>
                <a:gd name="T8" fmla="*/ 33 w 33"/>
                <a:gd name="T9" fmla="*/ 13 h 23"/>
                <a:gd name="T10" fmla="*/ 33 w 33"/>
                <a:gd name="T11" fmla="*/ 13 h 23"/>
                <a:gd name="T12" fmla="*/ 0 60000 65536"/>
                <a:gd name="T13" fmla="*/ 0 60000 65536"/>
                <a:gd name="T14" fmla="*/ 0 60000 65536"/>
                <a:gd name="T15" fmla="*/ 0 60000 65536"/>
                <a:gd name="T16" fmla="*/ 0 60000 65536"/>
                <a:gd name="T17" fmla="*/ 0 60000 65536"/>
                <a:gd name="T18" fmla="*/ 0 w 33"/>
                <a:gd name="T19" fmla="*/ 0 h 23"/>
                <a:gd name="T20" fmla="*/ 33 w 3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3" h="23">
                  <a:moveTo>
                    <a:pt x="33" y="13"/>
                  </a:moveTo>
                  <a:lnTo>
                    <a:pt x="9" y="0"/>
                  </a:lnTo>
                  <a:lnTo>
                    <a:pt x="0" y="9"/>
                  </a:lnTo>
                  <a:lnTo>
                    <a:pt x="4" y="23"/>
                  </a:lnTo>
                  <a:lnTo>
                    <a:pt x="33" y="13"/>
                  </a:lnTo>
                  <a:close/>
                </a:path>
              </a:pathLst>
            </a:custGeom>
            <a:solidFill>
              <a:srgbClr val="B6C8DD"/>
            </a:solidFill>
            <a:ln w="11113">
              <a:solidFill>
                <a:srgbClr val="FFFFFF"/>
              </a:solidFill>
              <a:round/>
              <a:headEnd/>
              <a:tailEnd/>
            </a:ln>
          </p:spPr>
          <p:txBody>
            <a:bodyPr/>
            <a:lstStyle/>
            <a:p>
              <a:endParaRPr lang="pt-PT"/>
            </a:p>
          </p:txBody>
        </p:sp>
        <p:sp>
          <p:nvSpPr>
            <p:cNvPr id="25775" name="Freeform 144"/>
            <p:cNvSpPr>
              <a:spLocks/>
            </p:cNvSpPr>
            <p:nvPr/>
          </p:nvSpPr>
          <p:spPr bwMode="auto">
            <a:xfrm>
              <a:off x="816" y="996"/>
              <a:ext cx="340" cy="296"/>
            </a:xfrm>
            <a:custGeom>
              <a:avLst/>
              <a:gdLst>
                <a:gd name="T0" fmla="*/ 130 w 340"/>
                <a:gd name="T1" fmla="*/ 291 h 296"/>
                <a:gd name="T2" fmla="*/ 180 w 340"/>
                <a:gd name="T3" fmla="*/ 294 h 296"/>
                <a:gd name="T4" fmla="*/ 194 w 340"/>
                <a:gd name="T5" fmla="*/ 296 h 296"/>
                <a:gd name="T6" fmla="*/ 216 w 340"/>
                <a:gd name="T7" fmla="*/ 291 h 296"/>
                <a:gd name="T8" fmla="*/ 240 w 340"/>
                <a:gd name="T9" fmla="*/ 284 h 296"/>
                <a:gd name="T10" fmla="*/ 261 w 340"/>
                <a:gd name="T11" fmla="*/ 287 h 296"/>
                <a:gd name="T12" fmla="*/ 283 w 340"/>
                <a:gd name="T13" fmla="*/ 277 h 296"/>
                <a:gd name="T14" fmla="*/ 325 w 340"/>
                <a:gd name="T15" fmla="*/ 238 h 296"/>
                <a:gd name="T16" fmla="*/ 326 w 340"/>
                <a:gd name="T17" fmla="*/ 189 h 296"/>
                <a:gd name="T18" fmla="*/ 328 w 340"/>
                <a:gd name="T19" fmla="*/ 163 h 296"/>
                <a:gd name="T20" fmla="*/ 340 w 340"/>
                <a:gd name="T21" fmla="*/ 143 h 296"/>
                <a:gd name="T22" fmla="*/ 302 w 340"/>
                <a:gd name="T23" fmla="*/ 114 h 296"/>
                <a:gd name="T24" fmla="*/ 285 w 340"/>
                <a:gd name="T25" fmla="*/ 122 h 296"/>
                <a:gd name="T26" fmla="*/ 215 w 340"/>
                <a:gd name="T27" fmla="*/ 138 h 296"/>
                <a:gd name="T28" fmla="*/ 220 w 340"/>
                <a:gd name="T29" fmla="*/ 98 h 296"/>
                <a:gd name="T30" fmla="*/ 189 w 340"/>
                <a:gd name="T31" fmla="*/ 101 h 296"/>
                <a:gd name="T32" fmla="*/ 173 w 340"/>
                <a:gd name="T33" fmla="*/ 73 h 296"/>
                <a:gd name="T34" fmla="*/ 143 w 340"/>
                <a:gd name="T35" fmla="*/ 110 h 296"/>
                <a:gd name="T36" fmla="*/ 106 w 340"/>
                <a:gd name="T37" fmla="*/ 114 h 296"/>
                <a:gd name="T38" fmla="*/ 118 w 340"/>
                <a:gd name="T39" fmla="*/ 68 h 296"/>
                <a:gd name="T40" fmla="*/ 134 w 340"/>
                <a:gd name="T41" fmla="*/ 70 h 296"/>
                <a:gd name="T42" fmla="*/ 118 w 340"/>
                <a:gd name="T43" fmla="*/ 0 h 296"/>
                <a:gd name="T44" fmla="*/ 98 w 340"/>
                <a:gd name="T45" fmla="*/ 47 h 296"/>
                <a:gd name="T46" fmla="*/ 84 w 340"/>
                <a:gd name="T47" fmla="*/ 3 h 296"/>
                <a:gd name="T48" fmla="*/ 74 w 340"/>
                <a:gd name="T49" fmla="*/ 42 h 296"/>
                <a:gd name="T50" fmla="*/ 58 w 340"/>
                <a:gd name="T51" fmla="*/ 22 h 296"/>
                <a:gd name="T52" fmla="*/ 38 w 340"/>
                <a:gd name="T53" fmla="*/ 26 h 296"/>
                <a:gd name="T54" fmla="*/ 43 w 340"/>
                <a:gd name="T55" fmla="*/ 50 h 296"/>
                <a:gd name="T56" fmla="*/ 101 w 340"/>
                <a:gd name="T57" fmla="*/ 93 h 296"/>
                <a:gd name="T58" fmla="*/ 94 w 340"/>
                <a:gd name="T59" fmla="*/ 110 h 296"/>
                <a:gd name="T60" fmla="*/ 51 w 340"/>
                <a:gd name="T61" fmla="*/ 98 h 296"/>
                <a:gd name="T62" fmla="*/ 12 w 340"/>
                <a:gd name="T63" fmla="*/ 103 h 296"/>
                <a:gd name="T64" fmla="*/ 50 w 340"/>
                <a:gd name="T65" fmla="*/ 145 h 296"/>
                <a:gd name="T66" fmla="*/ 50 w 340"/>
                <a:gd name="T67" fmla="*/ 161 h 296"/>
                <a:gd name="T68" fmla="*/ 20 w 340"/>
                <a:gd name="T69" fmla="*/ 177 h 296"/>
                <a:gd name="T70" fmla="*/ 0 w 340"/>
                <a:gd name="T71" fmla="*/ 182 h 296"/>
                <a:gd name="T72" fmla="*/ 72 w 340"/>
                <a:gd name="T73" fmla="*/ 254 h 296"/>
                <a:gd name="T74" fmla="*/ 130 w 340"/>
                <a:gd name="T75" fmla="*/ 291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0"/>
                <a:gd name="T115" fmla="*/ 0 h 296"/>
                <a:gd name="T116" fmla="*/ 340 w 340"/>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0" h="296">
                  <a:moveTo>
                    <a:pt x="130" y="291"/>
                  </a:moveTo>
                  <a:lnTo>
                    <a:pt x="130" y="291"/>
                  </a:lnTo>
                  <a:lnTo>
                    <a:pt x="160" y="292"/>
                  </a:lnTo>
                  <a:lnTo>
                    <a:pt x="180" y="294"/>
                  </a:lnTo>
                  <a:lnTo>
                    <a:pt x="194" y="296"/>
                  </a:lnTo>
                  <a:lnTo>
                    <a:pt x="203" y="294"/>
                  </a:lnTo>
                  <a:lnTo>
                    <a:pt x="216" y="291"/>
                  </a:lnTo>
                  <a:lnTo>
                    <a:pt x="240" y="284"/>
                  </a:lnTo>
                  <a:lnTo>
                    <a:pt x="249" y="284"/>
                  </a:lnTo>
                  <a:lnTo>
                    <a:pt x="261" y="287"/>
                  </a:lnTo>
                  <a:lnTo>
                    <a:pt x="277" y="294"/>
                  </a:lnTo>
                  <a:lnTo>
                    <a:pt x="283" y="277"/>
                  </a:lnTo>
                  <a:lnTo>
                    <a:pt x="326" y="256"/>
                  </a:lnTo>
                  <a:lnTo>
                    <a:pt x="325" y="238"/>
                  </a:lnTo>
                  <a:lnTo>
                    <a:pt x="338" y="219"/>
                  </a:lnTo>
                  <a:lnTo>
                    <a:pt x="326" y="189"/>
                  </a:lnTo>
                  <a:lnTo>
                    <a:pt x="314" y="185"/>
                  </a:lnTo>
                  <a:lnTo>
                    <a:pt x="328" y="163"/>
                  </a:lnTo>
                  <a:lnTo>
                    <a:pt x="314" y="161"/>
                  </a:lnTo>
                  <a:lnTo>
                    <a:pt x="340" y="143"/>
                  </a:lnTo>
                  <a:lnTo>
                    <a:pt x="308" y="142"/>
                  </a:lnTo>
                  <a:lnTo>
                    <a:pt x="302" y="114"/>
                  </a:lnTo>
                  <a:lnTo>
                    <a:pt x="292" y="107"/>
                  </a:lnTo>
                  <a:lnTo>
                    <a:pt x="285" y="122"/>
                  </a:lnTo>
                  <a:lnTo>
                    <a:pt x="242" y="121"/>
                  </a:lnTo>
                  <a:lnTo>
                    <a:pt x="215" y="138"/>
                  </a:lnTo>
                  <a:lnTo>
                    <a:pt x="215" y="115"/>
                  </a:lnTo>
                  <a:lnTo>
                    <a:pt x="220" y="98"/>
                  </a:lnTo>
                  <a:lnTo>
                    <a:pt x="194" y="89"/>
                  </a:lnTo>
                  <a:lnTo>
                    <a:pt x="189" y="101"/>
                  </a:lnTo>
                  <a:lnTo>
                    <a:pt x="173" y="105"/>
                  </a:lnTo>
                  <a:lnTo>
                    <a:pt x="173" y="73"/>
                  </a:lnTo>
                  <a:lnTo>
                    <a:pt x="161" y="93"/>
                  </a:lnTo>
                  <a:lnTo>
                    <a:pt x="143" y="110"/>
                  </a:lnTo>
                  <a:lnTo>
                    <a:pt x="141" y="94"/>
                  </a:lnTo>
                  <a:lnTo>
                    <a:pt x="106" y="114"/>
                  </a:lnTo>
                  <a:lnTo>
                    <a:pt x="118" y="89"/>
                  </a:lnTo>
                  <a:lnTo>
                    <a:pt x="118" y="68"/>
                  </a:lnTo>
                  <a:lnTo>
                    <a:pt x="125" y="77"/>
                  </a:lnTo>
                  <a:lnTo>
                    <a:pt x="134" y="70"/>
                  </a:lnTo>
                  <a:lnTo>
                    <a:pt x="132" y="28"/>
                  </a:lnTo>
                  <a:lnTo>
                    <a:pt x="118" y="0"/>
                  </a:lnTo>
                  <a:lnTo>
                    <a:pt x="110" y="47"/>
                  </a:lnTo>
                  <a:lnTo>
                    <a:pt x="98" y="47"/>
                  </a:lnTo>
                  <a:lnTo>
                    <a:pt x="98" y="21"/>
                  </a:lnTo>
                  <a:lnTo>
                    <a:pt x="84" y="3"/>
                  </a:lnTo>
                  <a:lnTo>
                    <a:pt x="70" y="21"/>
                  </a:lnTo>
                  <a:lnTo>
                    <a:pt x="74" y="42"/>
                  </a:lnTo>
                  <a:lnTo>
                    <a:pt x="60" y="40"/>
                  </a:lnTo>
                  <a:lnTo>
                    <a:pt x="58" y="22"/>
                  </a:lnTo>
                  <a:lnTo>
                    <a:pt x="48" y="38"/>
                  </a:lnTo>
                  <a:lnTo>
                    <a:pt x="38" y="26"/>
                  </a:lnTo>
                  <a:lnTo>
                    <a:pt x="24" y="40"/>
                  </a:lnTo>
                  <a:lnTo>
                    <a:pt x="43" y="50"/>
                  </a:lnTo>
                  <a:lnTo>
                    <a:pt x="82" y="56"/>
                  </a:lnTo>
                  <a:lnTo>
                    <a:pt x="101" y="93"/>
                  </a:lnTo>
                  <a:lnTo>
                    <a:pt x="69" y="91"/>
                  </a:lnTo>
                  <a:lnTo>
                    <a:pt x="94" y="110"/>
                  </a:lnTo>
                  <a:lnTo>
                    <a:pt x="75" y="115"/>
                  </a:lnTo>
                  <a:lnTo>
                    <a:pt x="51" y="98"/>
                  </a:lnTo>
                  <a:lnTo>
                    <a:pt x="19" y="82"/>
                  </a:lnTo>
                  <a:lnTo>
                    <a:pt x="12" y="103"/>
                  </a:lnTo>
                  <a:lnTo>
                    <a:pt x="57" y="122"/>
                  </a:lnTo>
                  <a:lnTo>
                    <a:pt x="50" y="145"/>
                  </a:lnTo>
                  <a:lnTo>
                    <a:pt x="62" y="156"/>
                  </a:lnTo>
                  <a:lnTo>
                    <a:pt x="50" y="161"/>
                  </a:lnTo>
                  <a:lnTo>
                    <a:pt x="50" y="177"/>
                  </a:lnTo>
                  <a:lnTo>
                    <a:pt x="20" y="177"/>
                  </a:lnTo>
                  <a:lnTo>
                    <a:pt x="10" y="161"/>
                  </a:lnTo>
                  <a:lnTo>
                    <a:pt x="0" y="182"/>
                  </a:lnTo>
                  <a:lnTo>
                    <a:pt x="51" y="217"/>
                  </a:lnTo>
                  <a:lnTo>
                    <a:pt x="72" y="254"/>
                  </a:lnTo>
                  <a:lnTo>
                    <a:pt x="86" y="277"/>
                  </a:lnTo>
                  <a:lnTo>
                    <a:pt x="130" y="291"/>
                  </a:lnTo>
                  <a:close/>
                </a:path>
              </a:pathLst>
            </a:custGeom>
            <a:noFill/>
            <a:ln w="11113">
              <a:solidFill>
                <a:srgbClr val="FFFFFF"/>
              </a:solidFill>
              <a:round/>
              <a:headEnd/>
              <a:tailEnd/>
            </a:ln>
          </p:spPr>
          <p:txBody>
            <a:bodyPr/>
            <a:lstStyle/>
            <a:p>
              <a:endParaRPr lang="pt-PT"/>
            </a:p>
          </p:txBody>
        </p:sp>
        <p:sp>
          <p:nvSpPr>
            <p:cNvPr id="25776" name="Freeform 145"/>
            <p:cNvSpPr>
              <a:spLocks noEditPoints="1"/>
            </p:cNvSpPr>
            <p:nvPr/>
          </p:nvSpPr>
          <p:spPr bwMode="auto">
            <a:xfrm>
              <a:off x="2260" y="1989"/>
              <a:ext cx="46" cy="43"/>
            </a:xfrm>
            <a:custGeom>
              <a:avLst/>
              <a:gdLst>
                <a:gd name="T0" fmla="*/ 22 w 46"/>
                <a:gd name="T1" fmla="*/ 0 h 43"/>
                <a:gd name="T2" fmla="*/ 7 w 46"/>
                <a:gd name="T3" fmla="*/ 11 h 43"/>
                <a:gd name="T4" fmla="*/ 5 w 46"/>
                <a:gd name="T5" fmla="*/ 13 h 43"/>
                <a:gd name="T6" fmla="*/ 0 w 46"/>
                <a:gd name="T7" fmla="*/ 20 h 43"/>
                <a:gd name="T8" fmla="*/ 3 w 46"/>
                <a:gd name="T9" fmla="*/ 30 h 43"/>
                <a:gd name="T10" fmla="*/ 12 w 46"/>
                <a:gd name="T11" fmla="*/ 34 h 43"/>
                <a:gd name="T12" fmla="*/ 19 w 46"/>
                <a:gd name="T13" fmla="*/ 43 h 43"/>
                <a:gd name="T14" fmla="*/ 29 w 46"/>
                <a:gd name="T15" fmla="*/ 43 h 43"/>
                <a:gd name="T16" fmla="*/ 36 w 46"/>
                <a:gd name="T17" fmla="*/ 36 h 43"/>
                <a:gd name="T18" fmla="*/ 44 w 46"/>
                <a:gd name="T19" fmla="*/ 29 h 43"/>
                <a:gd name="T20" fmla="*/ 46 w 46"/>
                <a:gd name="T21" fmla="*/ 20 h 43"/>
                <a:gd name="T22" fmla="*/ 39 w 46"/>
                <a:gd name="T23" fmla="*/ 11 h 43"/>
                <a:gd name="T24" fmla="*/ 39 w 46"/>
                <a:gd name="T25" fmla="*/ 11 h 43"/>
                <a:gd name="T26" fmla="*/ 31 w 46"/>
                <a:gd name="T27" fmla="*/ 2 h 43"/>
                <a:gd name="T28" fmla="*/ 22 w 46"/>
                <a:gd name="T29" fmla="*/ 0 h 43"/>
                <a:gd name="T30" fmla="*/ 22 w 46"/>
                <a:gd name="T31" fmla="*/ 0 h 43"/>
                <a:gd name="T32" fmla="*/ 5 w 46"/>
                <a:gd name="T33" fmla="*/ 23 h 43"/>
                <a:gd name="T34" fmla="*/ 10 w 46"/>
                <a:gd name="T35" fmla="*/ 16 h 43"/>
                <a:gd name="T36" fmla="*/ 26 w 46"/>
                <a:gd name="T37" fmla="*/ 6 h 43"/>
                <a:gd name="T38" fmla="*/ 34 w 46"/>
                <a:gd name="T39" fmla="*/ 14 h 43"/>
                <a:gd name="T40" fmla="*/ 41 w 46"/>
                <a:gd name="T41" fmla="*/ 23 h 43"/>
                <a:gd name="T42" fmla="*/ 41 w 46"/>
                <a:gd name="T43" fmla="*/ 23 h 43"/>
                <a:gd name="T44" fmla="*/ 41 w 46"/>
                <a:gd name="T45" fmla="*/ 23 h 43"/>
                <a:gd name="T46" fmla="*/ 32 w 46"/>
                <a:gd name="T47" fmla="*/ 30 h 43"/>
                <a:gd name="T48" fmla="*/ 24 w 46"/>
                <a:gd name="T49" fmla="*/ 37 h 43"/>
                <a:gd name="T50" fmla="*/ 15 w 46"/>
                <a:gd name="T51" fmla="*/ 27 h 43"/>
                <a:gd name="T52" fmla="*/ 5 w 46"/>
                <a:gd name="T53" fmla="*/ 23 h 43"/>
                <a:gd name="T54" fmla="*/ 5 w 46"/>
                <a:gd name="T55" fmla="*/ 23 h 43"/>
                <a:gd name="T56" fmla="*/ 5 w 46"/>
                <a:gd name="T57" fmla="*/ 23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6"/>
                <a:gd name="T88" fmla="*/ 0 h 43"/>
                <a:gd name="T89" fmla="*/ 46 w 46"/>
                <a:gd name="T90" fmla="*/ 43 h 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6" h="43">
                  <a:moveTo>
                    <a:pt x="22" y="0"/>
                  </a:moveTo>
                  <a:lnTo>
                    <a:pt x="7" y="11"/>
                  </a:lnTo>
                  <a:lnTo>
                    <a:pt x="5" y="13"/>
                  </a:lnTo>
                  <a:lnTo>
                    <a:pt x="0" y="20"/>
                  </a:lnTo>
                  <a:lnTo>
                    <a:pt x="3" y="30"/>
                  </a:lnTo>
                  <a:lnTo>
                    <a:pt x="12" y="34"/>
                  </a:lnTo>
                  <a:lnTo>
                    <a:pt x="19" y="43"/>
                  </a:lnTo>
                  <a:lnTo>
                    <a:pt x="29" y="43"/>
                  </a:lnTo>
                  <a:lnTo>
                    <a:pt x="36" y="36"/>
                  </a:lnTo>
                  <a:lnTo>
                    <a:pt x="44" y="29"/>
                  </a:lnTo>
                  <a:lnTo>
                    <a:pt x="46" y="20"/>
                  </a:lnTo>
                  <a:lnTo>
                    <a:pt x="39" y="11"/>
                  </a:lnTo>
                  <a:lnTo>
                    <a:pt x="31" y="2"/>
                  </a:lnTo>
                  <a:lnTo>
                    <a:pt x="22" y="0"/>
                  </a:lnTo>
                  <a:close/>
                  <a:moveTo>
                    <a:pt x="5" y="23"/>
                  </a:moveTo>
                  <a:lnTo>
                    <a:pt x="10" y="16"/>
                  </a:lnTo>
                  <a:lnTo>
                    <a:pt x="26" y="6"/>
                  </a:lnTo>
                  <a:lnTo>
                    <a:pt x="34" y="14"/>
                  </a:lnTo>
                  <a:lnTo>
                    <a:pt x="41" y="23"/>
                  </a:lnTo>
                  <a:lnTo>
                    <a:pt x="32" y="30"/>
                  </a:lnTo>
                  <a:lnTo>
                    <a:pt x="24" y="37"/>
                  </a:lnTo>
                  <a:lnTo>
                    <a:pt x="15" y="27"/>
                  </a:lnTo>
                  <a:lnTo>
                    <a:pt x="5" y="23"/>
                  </a:lnTo>
                  <a:close/>
                </a:path>
              </a:pathLst>
            </a:custGeom>
            <a:solidFill>
              <a:srgbClr val="FFFFFF"/>
            </a:solidFill>
            <a:ln w="9525">
              <a:noFill/>
              <a:round/>
              <a:headEnd/>
              <a:tailEnd/>
            </a:ln>
          </p:spPr>
          <p:txBody>
            <a:bodyPr/>
            <a:lstStyle/>
            <a:p>
              <a:endParaRPr lang="pt-PT"/>
            </a:p>
          </p:txBody>
        </p:sp>
        <p:sp>
          <p:nvSpPr>
            <p:cNvPr id="25777" name="Freeform 146"/>
            <p:cNvSpPr>
              <a:spLocks noEditPoints="1"/>
            </p:cNvSpPr>
            <p:nvPr/>
          </p:nvSpPr>
          <p:spPr bwMode="auto">
            <a:xfrm>
              <a:off x="2249" y="2026"/>
              <a:ext cx="64" cy="70"/>
            </a:xfrm>
            <a:custGeom>
              <a:avLst/>
              <a:gdLst>
                <a:gd name="T0" fmla="*/ 49 w 64"/>
                <a:gd name="T1" fmla="*/ 0 h 70"/>
                <a:gd name="T2" fmla="*/ 33 w 64"/>
                <a:gd name="T3" fmla="*/ 2 h 70"/>
                <a:gd name="T4" fmla="*/ 28 w 64"/>
                <a:gd name="T5" fmla="*/ 0 h 70"/>
                <a:gd name="T6" fmla="*/ 19 w 64"/>
                <a:gd name="T7" fmla="*/ 2 h 70"/>
                <a:gd name="T8" fmla="*/ 12 w 64"/>
                <a:gd name="T9" fmla="*/ 13 h 70"/>
                <a:gd name="T10" fmla="*/ 4 w 64"/>
                <a:gd name="T11" fmla="*/ 14 h 70"/>
                <a:gd name="T12" fmla="*/ 0 w 64"/>
                <a:gd name="T13" fmla="*/ 25 h 70"/>
                <a:gd name="T14" fmla="*/ 2 w 64"/>
                <a:gd name="T15" fmla="*/ 32 h 70"/>
                <a:gd name="T16" fmla="*/ 4 w 64"/>
                <a:gd name="T17" fmla="*/ 35 h 70"/>
                <a:gd name="T18" fmla="*/ 4 w 64"/>
                <a:gd name="T19" fmla="*/ 56 h 70"/>
                <a:gd name="T20" fmla="*/ 6 w 64"/>
                <a:gd name="T21" fmla="*/ 60 h 70"/>
                <a:gd name="T22" fmla="*/ 11 w 64"/>
                <a:gd name="T23" fmla="*/ 69 h 70"/>
                <a:gd name="T24" fmla="*/ 21 w 64"/>
                <a:gd name="T25" fmla="*/ 70 h 70"/>
                <a:gd name="T26" fmla="*/ 45 w 64"/>
                <a:gd name="T27" fmla="*/ 39 h 70"/>
                <a:gd name="T28" fmla="*/ 54 w 64"/>
                <a:gd name="T29" fmla="*/ 39 h 70"/>
                <a:gd name="T30" fmla="*/ 59 w 64"/>
                <a:gd name="T31" fmla="*/ 35 h 70"/>
                <a:gd name="T32" fmla="*/ 64 w 64"/>
                <a:gd name="T33" fmla="*/ 27 h 70"/>
                <a:gd name="T34" fmla="*/ 64 w 64"/>
                <a:gd name="T35" fmla="*/ 21 h 70"/>
                <a:gd name="T36" fmla="*/ 62 w 64"/>
                <a:gd name="T37" fmla="*/ 16 h 70"/>
                <a:gd name="T38" fmla="*/ 62 w 64"/>
                <a:gd name="T39" fmla="*/ 16 h 70"/>
                <a:gd name="T40" fmla="*/ 55 w 64"/>
                <a:gd name="T41" fmla="*/ 4 h 70"/>
                <a:gd name="T42" fmla="*/ 49 w 64"/>
                <a:gd name="T43" fmla="*/ 0 h 70"/>
                <a:gd name="T44" fmla="*/ 49 w 64"/>
                <a:gd name="T45" fmla="*/ 0 h 70"/>
                <a:gd name="T46" fmla="*/ 31 w 64"/>
                <a:gd name="T47" fmla="*/ 11 h 70"/>
                <a:gd name="T48" fmla="*/ 50 w 64"/>
                <a:gd name="T49" fmla="*/ 7 h 70"/>
                <a:gd name="T50" fmla="*/ 57 w 64"/>
                <a:gd name="T51" fmla="*/ 20 h 70"/>
                <a:gd name="T52" fmla="*/ 59 w 64"/>
                <a:gd name="T53" fmla="*/ 23 h 70"/>
                <a:gd name="T54" fmla="*/ 59 w 64"/>
                <a:gd name="T55" fmla="*/ 23 h 70"/>
                <a:gd name="T56" fmla="*/ 59 w 64"/>
                <a:gd name="T57" fmla="*/ 23 h 70"/>
                <a:gd name="T58" fmla="*/ 54 w 64"/>
                <a:gd name="T59" fmla="*/ 32 h 70"/>
                <a:gd name="T60" fmla="*/ 43 w 64"/>
                <a:gd name="T61" fmla="*/ 32 h 70"/>
                <a:gd name="T62" fmla="*/ 16 w 64"/>
                <a:gd name="T63" fmla="*/ 65 h 70"/>
                <a:gd name="T64" fmla="*/ 11 w 64"/>
                <a:gd name="T65" fmla="*/ 56 h 70"/>
                <a:gd name="T66" fmla="*/ 11 w 64"/>
                <a:gd name="T67" fmla="*/ 32 h 70"/>
                <a:gd name="T68" fmla="*/ 6 w 64"/>
                <a:gd name="T69" fmla="*/ 28 h 70"/>
                <a:gd name="T70" fmla="*/ 6 w 64"/>
                <a:gd name="T71" fmla="*/ 28 h 70"/>
                <a:gd name="T72" fmla="*/ 6 w 64"/>
                <a:gd name="T73" fmla="*/ 28 h 70"/>
                <a:gd name="T74" fmla="*/ 11 w 64"/>
                <a:gd name="T75" fmla="*/ 18 h 70"/>
                <a:gd name="T76" fmla="*/ 14 w 64"/>
                <a:gd name="T77" fmla="*/ 21 h 70"/>
                <a:gd name="T78" fmla="*/ 19 w 64"/>
                <a:gd name="T79" fmla="*/ 16 h 70"/>
                <a:gd name="T80" fmla="*/ 19 w 64"/>
                <a:gd name="T81" fmla="*/ 16 h 70"/>
                <a:gd name="T82" fmla="*/ 19 w 64"/>
                <a:gd name="T83" fmla="*/ 16 h 70"/>
                <a:gd name="T84" fmla="*/ 19 w 64"/>
                <a:gd name="T85" fmla="*/ 16 h 70"/>
                <a:gd name="T86" fmla="*/ 26 w 64"/>
                <a:gd name="T87" fmla="*/ 7 h 70"/>
                <a:gd name="T88" fmla="*/ 31 w 64"/>
                <a:gd name="T89" fmla="*/ 11 h 70"/>
                <a:gd name="T90" fmla="*/ 31 w 64"/>
                <a:gd name="T91" fmla="*/ 11 h 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4"/>
                <a:gd name="T139" fmla="*/ 0 h 70"/>
                <a:gd name="T140" fmla="*/ 64 w 64"/>
                <a:gd name="T141" fmla="*/ 70 h 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4" h="70">
                  <a:moveTo>
                    <a:pt x="49" y="0"/>
                  </a:moveTo>
                  <a:lnTo>
                    <a:pt x="33" y="2"/>
                  </a:lnTo>
                  <a:lnTo>
                    <a:pt x="28" y="0"/>
                  </a:lnTo>
                  <a:lnTo>
                    <a:pt x="19" y="2"/>
                  </a:lnTo>
                  <a:lnTo>
                    <a:pt x="12" y="13"/>
                  </a:lnTo>
                  <a:lnTo>
                    <a:pt x="4" y="14"/>
                  </a:lnTo>
                  <a:lnTo>
                    <a:pt x="0" y="25"/>
                  </a:lnTo>
                  <a:lnTo>
                    <a:pt x="2" y="32"/>
                  </a:lnTo>
                  <a:lnTo>
                    <a:pt x="4" y="35"/>
                  </a:lnTo>
                  <a:lnTo>
                    <a:pt x="4" y="56"/>
                  </a:lnTo>
                  <a:lnTo>
                    <a:pt x="6" y="60"/>
                  </a:lnTo>
                  <a:lnTo>
                    <a:pt x="11" y="69"/>
                  </a:lnTo>
                  <a:lnTo>
                    <a:pt x="21" y="70"/>
                  </a:lnTo>
                  <a:lnTo>
                    <a:pt x="45" y="39"/>
                  </a:lnTo>
                  <a:lnTo>
                    <a:pt x="54" y="39"/>
                  </a:lnTo>
                  <a:lnTo>
                    <a:pt x="59" y="35"/>
                  </a:lnTo>
                  <a:lnTo>
                    <a:pt x="64" y="27"/>
                  </a:lnTo>
                  <a:lnTo>
                    <a:pt x="64" y="21"/>
                  </a:lnTo>
                  <a:lnTo>
                    <a:pt x="62" y="16"/>
                  </a:lnTo>
                  <a:lnTo>
                    <a:pt x="55" y="4"/>
                  </a:lnTo>
                  <a:lnTo>
                    <a:pt x="49" y="0"/>
                  </a:lnTo>
                  <a:close/>
                  <a:moveTo>
                    <a:pt x="31" y="11"/>
                  </a:moveTo>
                  <a:lnTo>
                    <a:pt x="50" y="7"/>
                  </a:lnTo>
                  <a:lnTo>
                    <a:pt x="57" y="20"/>
                  </a:lnTo>
                  <a:lnTo>
                    <a:pt x="59" y="23"/>
                  </a:lnTo>
                  <a:lnTo>
                    <a:pt x="54" y="32"/>
                  </a:lnTo>
                  <a:lnTo>
                    <a:pt x="43" y="32"/>
                  </a:lnTo>
                  <a:lnTo>
                    <a:pt x="16" y="65"/>
                  </a:lnTo>
                  <a:lnTo>
                    <a:pt x="11" y="56"/>
                  </a:lnTo>
                  <a:lnTo>
                    <a:pt x="11" y="32"/>
                  </a:lnTo>
                  <a:lnTo>
                    <a:pt x="6" y="28"/>
                  </a:lnTo>
                  <a:lnTo>
                    <a:pt x="11" y="18"/>
                  </a:lnTo>
                  <a:lnTo>
                    <a:pt x="14" y="21"/>
                  </a:lnTo>
                  <a:lnTo>
                    <a:pt x="19" y="16"/>
                  </a:lnTo>
                  <a:lnTo>
                    <a:pt x="26" y="7"/>
                  </a:lnTo>
                  <a:lnTo>
                    <a:pt x="31" y="11"/>
                  </a:lnTo>
                  <a:close/>
                </a:path>
              </a:pathLst>
            </a:custGeom>
            <a:solidFill>
              <a:srgbClr val="FFFFFF"/>
            </a:solidFill>
            <a:ln w="9525">
              <a:noFill/>
              <a:round/>
              <a:headEnd/>
              <a:tailEnd/>
            </a:ln>
          </p:spPr>
          <p:txBody>
            <a:bodyPr/>
            <a:lstStyle/>
            <a:p>
              <a:endParaRPr lang="pt-PT"/>
            </a:p>
          </p:txBody>
        </p:sp>
        <p:sp>
          <p:nvSpPr>
            <p:cNvPr id="25778" name="Freeform 147"/>
            <p:cNvSpPr>
              <a:spLocks noEditPoints="1"/>
            </p:cNvSpPr>
            <p:nvPr/>
          </p:nvSpPr>
          <p:spPr bwMode="auto">
            <a:xfrm>
              <a:off x="2310" y="1933"/>
              <a:ext cx="185" cy="174"/>
            </a:xfrm>
            <a:custGeom>
              <a:avLst/>
              <a:gdLst>
                <a:gd name="T0" fmla="*/ 74 w 185"/>
                <a:gd name="T1" fmla="*/ 16 h 174"/>
                <a:gd name="T2" fmla="*/ 46 w 185"/>
                <a:gd name="T3" fmla="*/ 23 h 174"/>
                <a:gd name="T4" fmla="*/ 17 w 185"/>
                <a:gd name="T5" fmla="*/ 51 h 174"/>
                <a:gd name="T6" fmla="*/ 0 w 185"/>
                <a:gd name="T7" fmla="*/ 70 h 174"/>
                <a:gd name="T8" fmla="*/ 13 w 185"/>
                <a:gd name="T9" fmla="*/ 111 h 174"/>
                <a:gd name="T10" fmla="*/ 32 w 185"/>
                <a:gd name="T11" fmla="*/ 127 h 174"/>
                <a:gd name="T12" fmla="*/ 46 w 185"/>
                <a:gd name="T13" fmla="*/ 125 h 174"/>
                <a:gd name="T14" fmla="*/ 55 w 185"/>
                <a:gd name="T15" fmla="*/ 148 h 174"/>
                <a:gd name="T16" fmla="*/ 74 w 185"/>
                <a:gd name="T17" fmla="*/ 144 h 174"/>
                <a:gd name="T18" fmla="*/ 89 w 185"/>
                <a:gd name="T19" fmla="*/ 148 h 174"/>
                <a:gd name="T20" fmla="*/ 98 w 185"/>
                <a:gd name="T21" fmla="*/ 156 h 174"/>
                <a:gd name="T22" fmla="*/ 118 w 185"/>
                <a:gd name="T23" fmla="*/ 172 h 174"/>
                <a:gd name="T24" fmla="*/ 129 w 185"/>
                <a:gd name="T25" fmla="*/ 172 h 174"/>
                <a:gd name="T26" fmla="*/ 142 w 185"/>
                <a:gd name="T27" fmla="*/ 163 h 174"/>
                <a:gd name="T28" fmla="*/ 178 w 185"/>
                <a:gd name="T29" fmla="*/ 155 h 174"/>
                <a:gd name="T30" fmla="*/ 184 w 185"/>
                <a:gd name="T31" fmla="*/ 149 h 174"/>
                <a:gd name="T32" fmla="*/ 182 w 185"/>
                <a:gd name="T33" fmla="*/ 127 h 174"/>
                <a:gd name="T34" fmla="*/ 165 w 185"/>
                <a:gd name="T35" fmla="*/ 100 h 174"/>
                <a:gd name="T36" fmla="*/ 156 w 185"/>
                <a:gd name="T37" fmla="*/ 83 h 174"/>
                <a:gd name="T38" fmla="*/ 151 w 185"/>
                <a:gd name="T39" fmla="*/ 67 h 174"/>
                <a:gd name="T40" fmla="*/ 180 w 185"/>
                <a:gd name="T41" fmla="*/ 56 h 174"/>
                <a:gd name="T42" fmla="*/ 185 w 185"/>
                <a:gd name="T43" fmla="*/ 27 h 174"/>
                <a:gd name="T44" fmla="*/ 170 w 185"/>
                <a:gd name="T45" fmla="*/ 11 h 174"/>
                <a:gd name="T46" fmla="*/ 130 w 185"/>
                <a:gd name="T47" fmla="*/ 13 h 174"/>
                <a:gd name="T48" fmla="*/ 103 w 185"/>
                <a:gd name="T49" fmla="*/ 2 h 174"/>
                <a:gd name="T50" fmla="*/ 91 w 185"/>
                <a:gd name="T51" fmla="*/ 0 h 174"/>
                <a:gd name="T52" fmla="*/ 89 w 185"/>
                <a:gd name="T53" fmla="*/ 7 h 174"/>
                <a:gd name="T54" fmla="*/ 130 w 185"/>
                <a:gd name="T55" fmla="*/ 20 h 174"/>
                <a:gd name="T56" fmla="*/ 178 w 185"/>
                <a:gd name="T57" fmla="*/ 20 h 174"/>
                <a:gd name="T58" fmla="*/ 180 w 185"/>
                <a:gd name="T59" fmla="*/ 28 h 174"/>
                <a:gd name="T60" fmla="*/ 147 w 185"/>
                <a:gd name="T61" fmla="*/ 60 h 174"/>
                <a:gd name="T62" fmla="*/ 151 w 185"/>
                <a:gd name="T63" fmla="*/ 88 h 174"/>
                <a:gd name="T64" fmla="*/ 165 w 185"/>
                <a:gd name="T65" fmla="*/ 123 h 174"/>
                <a:gd name="T66" fmla="*/ 178 w 185"/>
                <a:gd name="T67" fmla="*/ 146 h 174"/>
                <a:gd name="T68" fmla="*/ 173 w 185"/>
                <a:gd name="T69" fmla="*/ 156 h 174"/>
                <a:gd name="T70" fmla="*/ 166 w 185"/>
                <a:gd name="T71" fmla="*/ 155 h 174"/>
                <a:gd name="T72" fmla="*/ 129 w 185"/>
                <a:gd name="T73" fmla="*/ 165 h 174"/>
                <a:gd name="T74" fmla="*/ 123 w 185"/>
                <a:gd name="T75" fmla="*/ 167 h 174"/>
                <a:gd name="T76" fmla="*/ 101 w 185"/>
                <a:gd name="T77" fmla="*/ 149 h 174"/>
                <a:gd name="T78" fmla="*/ 87 w 185"/>
                <a:gd name="T79" fmla="*/ 139 h 174"/>
                <a:gd name="T80" fmla="*/ 61 w 185"/>
                <a:gd name="T81" fmla="*/ 141 h 174"/>
                <a:gd name="T82" fmla="*/ 48 w 185"/>
                <a:gd name="T83" fmla="*/ 144 h 174"/>
                <a:gd name="T84" fmla="*/ 53 w 185"/>
                <a:gd name="T85" fmla="*/ 127 h 174"/>
                <a:gd name="T86" fmla="*/ 53 w 185"/>
                <a:gd name="T87" fmla="*/ 118 h 174"/>
                <a:gd name="T88" fmla="*/ 39 w 185"/>
                <a:gd name="T89" fmla="*/ 116 h 174"/>
                <a:gd name="T90" fmla="*/ 13 w 185"/>
                <a:gd name="T91" fmla="*/ 90 h 174"/>
                <a:gd name="T92" fmla="*/ 5 w 185"/>
                <a:gd name="T93" fmla="*/ 74 h 174"/>
                <a:gd name="T94" fmla="*/ 39 w 185"/>
                <a:gd name="T95" fmla="*/ 37 h 174"/>
                <a:gd name="T96" fmla="*/ 67 w 185"/>
                <a:gd name="T97" fmla="*/ 32 h 1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5"/>
                <a:gd name="T148" fmla="*/ 0 h 174"/>
                <a:gd name="T149" fmla="*/ 185 w 185"/>
                <a:gd name="T150" fmla="*/ 174 h 1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5" h="174">
                  <a:moveTo>
                    <a:pt x="91" y="0"/>
                  </a:moveTo>
                  <a:lnTo>
                    <a:pt x="84" y="2"/>
                  </a:lnTo>
                  <a:lnTo>
                    <a:pt x="74" y="16"/>
                  </a:lnTo>
                  <a:lnTo>
                    <a:pt x="65" y="23"/>
                  </a:lnTo>
                  <a:lnTo>
                    <a:pt x="49" y="23"/>
                  </a:lnTo>
                  <a:lnTo>
                    <a:pt x="46" y="23"/>
                  </a:lnTo>
                  <a:lnTo>
                    <a:pt x="34" y="32"/>
                  </a:lnTo>
                  <a:lnTo>
                    <a:pt x="17" y="51"/>
                  </a:lnTo>
                  <a:lnTo>
                    <a:pt x="5" y="62"/>
                  </a:lnTo>
                  <a:lnTo>
                    <a:pt x="3" y="63"/>
                  </a:lnTo>
                  <a:lnTo>
                    <a:pt x="0" y="70"/>
                  </a:lnTo>
                  <a:lnTo>
                    <a:pt x="0" y="78"/>
                  </a:lnTo>
                  <a:lnTo>
                    <a:pt x="6" y="93"/>
                  </a:lnTo>
                  <a:lnTo>
                    <a:pt x="13" y="111"/>
                  </a:lnTo>
                  <a:lnTo>
                    <a:pt x="15" y="113"/>
                  </a:lnTo>
                  <a:lnTo>
                    <a:pt x="25" y="125"/>
                  </a:lnTo>
                  <a:lnTo>
                    <a:pt x="32" y="127"/>
                  </a:lnTo>
                  <a:lnTo>
                    <a:pt x="41" y="123"/>
                  </a:lnTo>
                  <a:lnTo>
                    <a:pt x="46" y="121"/>
                  </a:lnTo>
                  <a:lnTo>
                    <a:pt x="46" y="125"/>
                  </a:lnTo>
                  <a:lnTo>
                    <a:pt x="41" y="142"/>
                  </a:lnTo>
                  <a:lnTo>
                    <a:pt x="53" y="149"/>
                  </a:lnTo>
                  <a:lnTo>
                    <a:pt x="55" y="148"/>
                  </a:lnTo>
                  <a:lnTo>
                    <a:pt x="61" y="148"/>
                  </a:lnTo>
                  <a:lnTo>
                    <a:pt x="63" y="148"/>
                  </a:lnTo>
                  <a:lnTo>
                    <a:pt x="74" y="144"/>
                  </a:lnTo>
                  <a:lnTo>
                    <a:pt x="86" y="146"/>
                  </a:lnTo>
                  <a:lnTo>
                    <a:pt x="89" y="148"/>
                  </a:lnTo>
                  <a:lnTo>
                    <a:pt x="96" y="155"/>
                  </a:lnTo>
                  <a:lnTo>
                    <a:pt x="98" y="156"/>
                  </a:lnTo>
                  <a:lnTo>
                    <a:pt x="108" y="162"/>
                  </a:lnTo>
                  <a:lnTo>
                    <a:pt x="118" y="172"/>
                  </a:lnTo>
                  <a:lnTo>
                    <a:pt x="125" y="174"/>
                  </a:lnTo>
                  <a:lnTo>
                    <a:pt x="129" y="172"/>
                  </a:lnTo>
                  <a:lnTo>
                    <a:pt x="130" y="172"/>
                  </a:lnTo>
                  <a:lnTo>
                    <a:pt x="132" y="170"/>
                  </a:lnTo>
                  <a:lnTo>
                    <a:pt x="142" y="163"/>
                  </a:lnTo>
                  <a:lnTo>
                    <a:pt x="166" y="162"/>
                  </a:lnTo>
                  <a:lnTo>
                    <a:pt x="171" y="163"/>
                  </a:lnTo>
                  <a:lnTo>
                    <a:pt x="178" y="155"/>
                  </a:lnTo>
                  <a:lnTo>
                    <a:pt x="178" y="158"/>
                  </a:lnTo>
                  <a:lnTo>
                    <a:pt x="184" y="149"/>
                  </a:lnTo>
                  <a:lnTo>
                    <a:pt x="185" y="146"/>
                  </a:lnTo>
                  <a:lnTo>
                    <a:pt x="185" y="134"/>
                  </a:lnTo>
                  <a:lnTo>
                    <a:pt x="182" y="127"/>
                  </a:lnTo>
                  <a:lnTo>
                    <a:pt x="170" y="120"/>
                  </a:lnTo>
                  <a:lnTo>
                    <a:pt x="168" y="116"/>
                  </a:lnTo>
                  <a:lnTo>
                    <a:pt x="165" y="100"/>
                  </a:lnTo>
                  <a:lnTo>
                    <a:pt x="165" y="99"/>
                  </a:lnTo>
                  <a:lnTo>
                    <a:pt x="158" y="85"/>
                  </a:lnTo>
                  <a:lnTo>
                    <a:pt x="156" y="83"/>
                  </a:lnTo>
                  <a:lnTo>
                    <a:pt x="149" y="74"/>
                  </a:lnTo>
                  <a:lnTo>
                    <a:pt x="149" y="69"/>
                  </a:lnTo>
                  <a:lnTo>
                    <a:pt x="151" y="67"/>
                  </a:lnTo>
                  <a:lnTo>
                    <a:pt x="166" y="69"/>
                  </a:lnTo>
                  <a:lnTo>
                    <a:pt x="171" y="67"/>
                  </a:lnTo>
                  <a:lnTo>
                    <a:pt x="180" y="56"/>
                  </a:lnTo>
                  <a:lnTo>
                    <a:pt x="182" y="53"/>
                  </a:lnTo>
                  <a:lnTo>
                    <a:pt x="185" y="28"/>
                  </a:lnTo>
                  <a:lnTo>
                    <a:pt x="185" y="27"/>
                  </a:lnTo>
                  <a:lnTo>
                    <a:pt x="185" y="18"/>
                  </a:lnTo>
                  <a:lnTo>
                    <a:pt x="178" y="13"/>
                  </a:lnTo>
                  <a:lnTo>
                    <a:pt x="170" y="11"/>
                  </a:lnTo>
                  <a:lnTo>
                    <a:pt x="168" y="11"/>
                  </a:lnTo>
                  <a:lnTo>
                    <a:pt x="153" y="13"/>
                  </a:lnTo>
                  <a:lnTo>
                    <a:pt x="130" y="13"/>
                  </a:lnTo>
                  <a:lnTo>
                    <a:pt x="115" y="6"/>
                  </a:lnTo>
                  <a:lnTo>
                    <a:pt x="103" y="2"/>
                  </a:lnTo>
                  <a:lnTo>
                    <a:pt x="101" y="2"/>
                  </a:lnTo>
                  <a:lnTo>
                    <a:pt x="91" y="0"/>
                  </a:lnTo>
                  <a:close/>
                  <a:moveTo>
                    <a:pt x="67" y="32"/>
                  </a:moveTo>
                  <a:lnTo>
                    <a:pt x="79" y="21"/>
                  </a:lnTo>
                  <a:lnTo>
                    <a:pt x="89" y="7"/>
                  </a:lnTo>
                  <a:lnTo>
                    <a:pt x="101" y="9"/>
                  </a:lnTo>
                  <a:lnTo>
                    <a:pt x="113" y="13"/>
                  </a:lnTo>
                  <a:lnTo>
                    <a:pt x="130" y="20"/>
                  </a:lnTo>
                  <a:lnTo>
                    <a:pt x="153" y="20"/>
                  </a:lnTo>
                  <a:lnTo>
                    <a:pt x="168" y="18"/>
                  </a:lnTo>
                  <a:lnTo>
                    <a:pt x="178" y="20"/>
                  </a:lnTo>
                  <a:lnTo>
                    <a:pt x="180" y="28"/>
                  </a:lnTo>
                  <a:lnTo>
                    <a:pt x="175" y="51"/>
                  </a:lnTo>
                  <a:lnTo>
                    <a:pt x="166" y="62"/>
                  </a:lnTo>
                  <a:lnTo>
                    <a:pt x="147" y="60"/>
                  </a:lnTo>
                  <a:lnTo>
                    <a:pt x="142" y="67"/>
                  </a:lnTo>
                  <a:lnTo>
                    <a:pt x="142" y="78"/>
                  </a:lnTo>
                  <a:lnTo>
                    <a:pt x="151" y="88"/>
                  </a:lnTo>
                  <a:lnTo>
                    <a:pt x="158" y="102"/>
                  </a:lnTo>
                  <a:lnTo>
                    <a:pt x="161" y="120"/>
                  </a:lnTo>
                  <a:lnTo>
                    <a:pt x="165" y="123"/>
                  </a:lnTo>
                  <a:lnTo>
                    <a:pt x="178" y="134"/>
                  </a:lnTo>
                  <a:lnTo>
                    <a:pt x="178" y="146"/>
                  </a:lnTo>
                  <a:lnTo>
                    <a:pt x="173" y="155"/>
                  </a:lnTo>
                  <a:lnTo>
                    <a:pt x="173" y="156"/>
                  </a:lnTo>
                  <a:lnTo>
                    <a:pt x="166" y="155"/>
                  </a:lnTo>
                  <a:lnTo>
                    <a:pt x="139" y="156"/>
                  </a:lnTo>
                  <a:lnTo>
                    <a:pt x="129" y="165"/>
                  </a:lnTo>
                  <a:lnTo>
                    <a:pt x="123" y="167"/>
                  </a:lnTo>
                  <a:lnTo>
                    <a:pt x="111" y="156"/>
                  </a:lnTo>
                  <a:lnTo>
                    <a:pt x="101" y="149"/>
                  </a:lnTo>
                  <a:lnTo>
                    <a:pt x="94" y="142"/>
                  </a:lnTo>
                  <a:lnTo>
                    <a:pt x="87" y="139"/>
                  </a:lnTo>
                  <a:lnTo>
                    <a:pt x="74" y="137"/>
                  </a:lnTo>
                  <a:lnTo>
                    <a:pt x="61" y="141"/>
                  </a:lnTo>
                  <a:lnTo>
                    <a:pt x="51" y="141"/>
                  </a:lnTo>
                  <a:lnTo>
                    <a:pt x="48" y="144"/>
                  </a:lnTo>
                  <a:lnTo>
                    <a:pt x="53" y="127"/>
                  </a:lnTo>
                  <a:lnTo>
                    <a:pt x="53" y="118"/>
                  </a:lnTo>
                  <a:lnTo>
                    <a:pt x="55" y="111"/>
                  </a:lnTo>
                  <a:lnTo>
                    <a:pt x="39" y="116"/>
                  </a:lnTo>
                  <a:lnTo>
                    <a:pt x="31" y="121"/>
                  </a:lnTo>
                  <a:lnTo>
                    <a:pt x="20" y="109"/>
                  </a:lnTo>
                  <a:lnTo>
                    <a:pt x="13" y="90"/>
                  </a:lnTo>
                  <a:lnTo>
                    <a:pt x="5" y="74"/>
                  </a:lnTo>
                  <a:lnTo>
                    <a:pt x="8" y="67"/>
                  </a:lnTo>
                  <a:lnTo>
                    <a:pt x="22" y="56"/>
                  </a:lnTo>
                  <a:lnTo>
                    <a:pt x="39" y="37"/>
                  </a:lnTo>
                  <a:lnTo>
                    <a:pt x="49" y="30"/>
                  </a:lnTo>
                  <a:lnTo>
                    <a:pt x="67" y="32"/>
                  </a:lnTo>
                  <a:close/>
                </a:path>
              </a:pathLst>
            </a:custGeom>
            <a:solidFill>
              <a:srgbClr val="FFFFFF"/>
            </a:solidFill>
            <a:ln w="9525">
              <a:noFill/>
              <a:round/>
              <a:headEnd/>
              <a:tailEnd/>
            </a:ln>
          </p:spPr>
          <p:txBody>
            <a:bodyPr/>
            <a:lstStyle/>
            <a:p>
              <a:endParaRPr lang="pt-PT"/>
            </a:p>
          </p:txBody>
        </p:sp>
        <p:grpSp>
          <p:nvGrpSpPr>
            <p:cNvPr id="25779" name="Group 148"/>
            <p:cNvGrpSpPr>
              <a:grpSpLocks/>
            </p:cNvGrpSpPr>
            <p:nvPr/>
          </p:nvGrpSpPr>
          <p:grpSpPr bwMode="auto">
            <a:xfrm>
              <a:off x="1089" y="2395"/>
              <a:ext cx="156" cy="144"/>
              <a:chOff x="873" y="2395"/>
              <a:chExt cx="156" cy="144"/>
            </a:xfrm>
          </p:grpSpPr>
          <p:sp>
            <p:nvSpPr>
              <p:cNvPr id="25832" name="Oval 149"/>
              <p:cNvSpPr>
                <a:spLocks noChangeArrowheads="1"/>
              </p:cNvSpPr>
              <p:nvPr/>
            </p:nvSpPr>
            <p:spPr bwMode="auto">
              <a:xfrm>
                <a:off x="898" y="2413"/>
                <a:ext cx="106" cy="106"/>
              </a:xfrm>
              <a:prstGeom prst="ellipse">
                <a:avLst/>
              </a:prstGeom>
              <a:solidFill>
                <a:srgbClr val="B5A1C7"/>
              </a:solidFill>
              <a:ln w="6350">
                <a:solidFill>
                  <a:srgbClr val="000000"/>
                </a:solidFill>
                <a:round/>
                <a:headEnd/>
                <a:tailEnd/>
              </a:ln>
            </p:spPr>
            <p:txBody>
              <a:bodyPr wrap="none" anchor="ctr"/>
              <a:lstStyle/>
              <a:p>
                <a:endParaRPr lang="pt-PT"/>
              </a:p>
            </p:txBody>
          </p:sp>
          <p:sp>
            <p:nvSpPr>
              <p:cNvPr id="25833" name="Text Box 150"/>
              <p:cNvSpPr txBox="1">
                <a:spLocks noChangeArrowheads="1"/>
              </p:cNvSpPr>
              <p:nvPr/>
            </p:nvSpPr>
            <p:spPr bwMode="auto">
              <a:xfrm>
                <a:off x="873" y="2395"/>
                <a:ext cx="156"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4</a:t>
                </a:r>
              </a:p>
            </p:txBody>
          </p:sp>
        </p:grpSp>
        <p:grpSp>
          <p:nvGrpSpPr>
            <p:cNvPr id="25780" name="Group 151"/>
            <p:cNvGrpSpPr>
              <a:grpSpLocks/>
            </p:cNvGrpSpPr>
            <p:nvPr/>
          </p:nvGrpSpPr>
          <p:grpSpPr bwMode="auto">
            <a:xfrm>
              <a:off x="1776" y="2185"/>
              <a:ext cx="156" cy="144"/>
              <a:chOff x="1560" y="2185"/>
              <a:chExt cx="156" cy="144"/>
            </a:xfrm>
          </p:grpSpPr>
          <p:sp>
            <p:nvSpPr>
              <p:cNvPr id="25830" name="Oval 152"/>
              <p:cNvSpPr>
                <a:spLocks noChangeArrowheads="1"/>
              </p:cNvSpPr>
              <p:nvPr/>
            </p:nvSpPr>
            <p:spPr bwMode="auto">
              <a:xfrm>
                <a:off x="1582" y="2203"/>
                <a:ext cx="106" cy="106"/>
              </a:xfrm>
              <a:prstGeom prst="ellipse">
                <a:avLst/>
              </a:prstGeom>
              <a:solidFill>
                <a:srgbClr val="729615"/>
              </a:solidFill>
              <a:ln w="6350">
                <a:solidFill>
                  <a:srgbClr val="000000"/>
                </a:solidFill>
                <a:round/>
                <a:headEnd/>
                <a:tailEnd/>
              </a:ln>
            </p:spPr>
            <p:txBody>
              <a:bodyPr wrap="none" anchor="ctr"/>
              <a:lstStyle/>
              <a:p>
                <a:endParaRPr lang="pt-PT"/>
              </a:p>
            </p:txBody>
          </p:sp>
          <p:sp>
            <p:nvSpPr>
              <p:cNvPr id="25831" name="Text Box 153"/>
              <p:cNvSpPr txBox="1">
                <a:spLocks noChangeArrowheads="1"/>
              </p:cNvSpPr>
              <p:nvPr/>
            </p:nvSpPr>
            <p:spPr bwMode="auto">
              <a:xfrm>
                <a:off x="1560" y="2185"/>
                <a:ext cx="156"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7</a:t>
                </a:r>
              </a:p>
            </p:txBody>
          </p:sp>
        </p:grpSp>
        <p:grpSp>
          <p:nvGrpSpPr>
            <p:cNvPr id="25781" name="Group 154"/>
            <p:cNvGrpSpPr>
              <a:grpSpLocks/>
            </p:cNvGrpSpPr>
            <p:nvPr/>
          </p:nvGrpSpPr>
          <p:grpSpPr bwMode="auto">
            <a:xfrm>
              <a:off x="2334" y="1783"/>
              <a:ext cx="156" cy="144"/>
              <a:chOff x="2118" y="1783"/>
              <a:chExt cx="156" cy="144"/>
            </a:xfrm>
          </p:grpSpPr>
          <p:sp>
            <p:nvSpPr>
              <p:cNvPr id="25828" name="Oval 155"/>
              <p:cNvSpPr>
                <a:spLocks noChangeArrowheads="1"/>
              </p:cNvSpPr>
              <p:nvPr/>
            </p:nvSpPr>
            <p:spPr bwMode="auto">
              <a:xfrm>
                <a:off x="2140" y="1801"/>
                <a:ext cx="106" cy="106"/>
              </a:xfrm>
              <a:prstGeom prst="ellipse">
                <a:avLst/>
              </a:prstGeom>
              <a:solidFill>
                <a:srgbClr val="7B428B"/>
              </a:solidFill>
              <a:ln w="6350">
                <a:solidFill>
                  <a:srgbClr val="000000"/>
                </a:solidFill>
                <a:round/>
                <a:headEnd/>
                <a:tailEnd/>
              </a:ln>
            </p:spPr>
            <p:txBody>
              <a:bodyPr wrap="none" anchor="ctr"/>
              <a:lstStyle/>
              <a:p>
                <a:endParaRPr lang="pt-PT"/>
              </a:p>
            </p:txBody>
          </p:sp>
          <p:sp>
            <p:nvSpPr>
              <p:cNvPr id="25829" name="Text Box 156"/>
              <p:cNvSpPr txBox="1">
                <a:spLocks noChangeArrowheads="1"/>
              </p:cNvSpPr>
              <p:nvPr/>
            </p:nvSpPr>
            <p:spPr bwMode="auto">
              <a:xfrm>
                <a:off x="2118" y="1783"/>
                <a:ext cx="156"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6</a:t>
                </a:r>
              </a:p>
            </p:txBody>
          </p:sp>
        </p:grpSp>
        <p:grpSp>
          <p:nvGrpSpPr>
            <p:cNvPr id="25782" name="Group 157"/>
            <p:cNvGrpSpPr>
              <a:grpSpLocks/>
            </p:cNvGrpSpPr>
            <p:nvPr/>
          </p:nvGrpSpPr>
          <p:grpSpPr bwMode="auto">
            <a:xfrm>
              <a:off x="963" y="2557"/>
              <a:ext cx="156" cy="144"/>
              <a:chOff x="747" y="2557"/>
              <a:chExt cx="156" cy="144"/>
            </a:xfrm>
          </p:grpSpPr>
          <p:sp>
            <p:nvSpPr>
              <p:cNvPr id="25826" name="Oval 158"/>
              <p:cNvSpPr>
                <a:spLocks noChangeArrowheads="1"/>
              </p:cNvSpPr>
              <p:nvPr/>
            </p:nvSpPr>
            <p:spPr bwMode="auto">
              <a:xfrm>
                <a:off x="772" y="2575"/>
                <a:ext cx="106" cy="106"/>
              </a:xfrm>
              <a:prstGeom prst="ellipse">
                <a:avLst/>
              </a:prstGeom>
              <a:solidFill>
                <a:srgbClr val="00A9E2"/>
              </a:solidFill>
              <a:ln w="6350">
                <a:solidFill>
                  <a:srgbClr val="000000"/>
                </a:solidFill>
                <a:round/>
                <a:headEnd/>
                <a:tailEnd/>
              </a:ln>
            </p:spPr>
            <p:txBody>
              <a:bodyPr wrap="none" anchor="ctr"/>
              <a:lstStyle/>
              <a:p>
                <a:endParaRPr lang="pt-PT"/>
              </a:p>
            </p:txBody>
          </p:sp>
          <p:sp>
            <p:nvSpPr>
              <p:cNvPr id="25827" name="Text Box 159"/>
              <p:cNvSpPr txBox="1">
                <a:spLocks noChangeArrowheads="1"/>
              </p:cNvSpPr>
              <p:nvPr/>
            </p:nvSpPr>
            <p:spPr bwMode="auto">
              <a:xfrm>
                <a:off x="747" y="2557"/>
                <a:ext cx="156"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2</a:t>
                </a:r>
              </a:p>
            </p:txBody>
          </p:sp>
        </p:grpSp>
        <p:grpSp>
          <p:nvGrpSpPr>
            <p:cNvPr id="25783" name="Group 160"/>
            <p:cNvGrpSpPr>
              <a:grpSpLocks/>
            </p:cNvGrpSpPr>
            <p:nvPr/>
          </p:nvGrpSpPr>
          <p:grpSpPr bwMode="auto">
            <a:xfrm>
              <a:off x="753" y="3160"/>
              <a:ext cx="156" cy="144"/>
              <a:chOff x="537" y="3160"/>
              <a:chExt cx="156" cy="144"/>
            </a:xfrm>
          </p:grpSpPr>
          <p:sp>
            <p:nvSpPr>
              <p:cNvPr id="25824" name="Oval 161"/>
              <p:cNvSpPr>
                <a:spLocks noChangeArrowheads="1"/>
              </p:cNvSpPr>
              <p:nvPr/>
            </p:nvSpPr>
            <p:spPr bwMode="auto">
              <a:xfrm>
                <a:off x="562" y="3181"/>
                <a:ext cx="106" cy="106"/>
              </a:xfrm>
              <a:prstGeom prst="ellipse">
                <a:avLst/>
              </a:prstGeom>
              <a:solidFill>
                <a:srgbClr val="AAC8E6"/>
              </a:solidFill>
              <a:ln w="6350">
                <a:solidFill>
                  <a:srgbClr val="000000"/>
                </a:solidFill>
                <a:round/>
                <a:headEnd/>
                <a:tailEnd/>
              </a:ln>
            </p:spPr>
            <p:txBody>
              <a:bodyPr wrap="none" anchor="ctr"/>
              <a:lstStyle/>
              <a:p>
                <a:endParaRPr lang="pt-PT"/>
              </a:p>
            </p:txBody>
          </p:sp>
          <p:sp>
            <p:nvSpPr>
              <p:cNvPr id="25825" name="Text Box 162"/>
              <p:cNvSpPr txBox="1">
                <a:spLocks noChangeArrowheads="1"/>
              </p:cNvSpPr>
              <p:nvPr/>
            </p:nvSpPr>
            <p:spPr bwMode="auto">
              <a:xfrm>
                <a:off x="537" y="3160"/>
                <a:ext cx="156"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1</a:t>
                </a:r>
              </a:p>
            </p:txBody>
          </p:sp>
        </p:grpSp>
        <p:grpSp>
          <p:nvGrpSpPr>
            <p:cNvPr id="25784" name="Group 163"/>
            <p:cNvGrpSpPr>
              <a:grpSpLocks/>
            </p:cNvGrpSpPr>
            <p:nvPr/>
          </p:nvGrpSpPr>
          <p:grpSpPr bwMode="auto">
            <a:xfrm>
              <a:off x="465" y="3205"/>
              <a:ext cx="156" cy="144"/>
              <a:chOff x="249" y="3205"/>
              <a:chExt cx="156" cy="144"/>
            </a:xfrm>
          </p:grpSpPr>
          <p:sp>
            <p:nvSpPr>
              <p:cNvPr id="25822" name="Oval 164"/>
              <p:cNvSpPr>
                <a:spLocks noChangeArrowheads="1"/>
              </p:cNvSpPr>
              <p:nvPr/>
            </p:nvSpPr>
            <p:spPr bwMode="auto">
              <a:xfrm>
                <a:off x="274" y="3223"/>
                <a:ext cx="106" cy="106"/>
              </a:xfrm>
              <a:prstGeom prst="ellipse">
                <a:avLst/>
              </a:prstGeom>
              <a:solidFill>
                <a:srgbClr val="CC5E2F"/>
              </a:solidFill>
              <a:ln w="6350">
                <a:solidFill>
                  <a:srgbClr val="000000"/>
                </a:solidFill>
                <a:round/>
                <a:headEnd/>
                <a:tailEnd/>
              </a:ln>
            </p:spPr>
            <p:txBody>
              <a:bodyPr wrap="none" anchor="ctr"/>
              <a:lstStyle/>
              <a:p>
                <a:endParaRPr lang="pt-PT"/>
              </a:p>
            </p:txBody>
          </p:sp>
          <p:sp>
            <p:nvSpPr>
              <p:cNvPr id="25823" name="Text Box 165"/>
              <p:cNvSpPr txBox="1">
                <a:spLocks noChangeArrowheads="1"/>
              </p:cNvSpPr>
              <p:nvPr/>
            </p:nvSpPr>
            <p:spPr bwMode="auto">
              <a:xfrm>
                <a:off x="249" y="3205"/>
                <a:ext cx="156"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5</a:t>
                </a:r>
              </a:p>
            </p:txBody>
          </p:sp>
        </p:grpSp>
        <p:grpSp>
          <p:nvGrpSpPr>
            <p:cNvPr id="25785" name="Group 166"/>
            <p:cNvGrpSpPr>
              <a:grpSpLocks/>
            </p:cNvGrpSpPr>
            <p:nvPr/>
          </p:nvGrpSpPr>
          <p:grpSpPr bwMode="auto">
            <a:xfrm>
              <a:off x="1698" y="3205"/>
              <a:ext cx="156" cy="144"/>
              <a:chOff x="1482" y="3205"/>
              <a:chExt cx="156" cy="144"/>
            </a:xfrm>
          </p:grpSpPr>
          <p:sp>
            <p:nvSpPr>
              <p:cNvPr id="25820" name="Oval 167"/>
              <p:cNvSpPr>
                <a:spLocks noChangeArrowheads="1"/>
              </p:cNvSpPr>
              <p:nvPr/>
            </p:nvSpPr>
            <p:spPr bwMode="auto">
              <a:xfrm>
                <a:off x="1504" y="3223"/>
                <a:ext cx="106" cy="106"/>
              </a:xfrm>
              <a:prstGeom prst="ellipse">
                <a:avLst/>
              </a:prstGeom>
              <a:solidFill>
                <a:srgbClr val="007C91"/>
              </a:solidFill>
              <a:ln w="6350">
                <a:solidFill>
                  <a:srgbClr val="000000"/>
                </a:solidFill>
                <a:round/>
                <a:headEnd/>
                <a:tailEnd/>
              </a:ln>
            </p:spPr>
            <p:txBody>
              <a:bodyPr wrap="none" anchor="ctr"/>
              <a:lstStyle/>
              <a:p>
                <a:endParaRPr lang="pt-PT"/>
              </a:p>
            </p:txBody>
          </p:sp>
          <p:sp>
            <p:nvSpPr>
              <p:cNvPr id="25821" name="Text Box 168"/>
              <p:cNvSpPr txBox="1">
                <a:spLocks noChangeArrowheads="1"/>
              </p:cNvSpPr>
              <p:nvPr/>
            </p:nvSpPr>
            <p:spPr bwMode="auto">
              <a:xfrm>
                <a:off x="1482" y="3205"/>
                <a:ext cx="156"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8</a:t>
                </a:r>
              </a:p>
            </p:txBody>
          </p:sp>
        </p:grpSp>
        <p:sp>
          <p:nvSpPr>
            <p:cNvPr id="25786" name="Oval 169"/>
            <p:cNvSpPr>
              <a:spLocks noChangeArrowheads="1"/>
            </p:cNvSpPr>
            <p:nvPr/>
          </p:nvSpPr>
          <p:spPr bwMode="auto">
            <a:xfrm>
              <a:off x="2008" y="2005"/>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87" name="Oval 170"/>
            <p:cNvSpPr>
              <a:spLocks noChangeArrowheads="1"/>
            </p:cNvSpPr>
            <p:nvPr/>
          </p:nvSpPr>
          <p:spPr bwMode="auto">
            <a:xfrm>
              <a:off x="1783" y="1915"/>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88" name="Oval 171"/>
            <p:cNvSpPr>
              <a:spLocks noChangeArrowheads="1"/>
            </p:cNvSpPr>
            <p:nvPr/>
          </p:nvSpPr>
          <p:spPr bwMode="auto">
            <a:xfrm>
              <a:off x="1525" y="2449"/>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89" name="Oval 172"/>
            <p:cNvSpPr>
              <a:spLocks noChangeArrowheads="1"/>
            </p:cNvSpPr>
            <p:nvPr/>
          </p:nvSpPr>
          <p:spPr bwMode="auto">
            <a:xfrm>
              <a:off x="1435" y="2527"/>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90" name="Oval 173"/>
            <p:cNvSpPr>
              <a:spLocks noChangeArrowheads="1"/>
            </p:cNvSpPr>
            <p:nvPr/>
          </p:nvSpPr>
          <p:spPr bwMode="auto">
            <a:xfrm>
              <a:off x="1243" y="2431"/>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91" name="Oval 174"/>
            <p:cNvSpPr>
              <a:spLocks noChangeArrowheads="1"/>
            </p:cNvSpPr>
            <p:nvPr/>
          </p:nvSpPr>
          <p:spPr bwMode="auto">
            <a:xfrm>
              <a:off x="1207" y="2644"/>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92" name="Oval 175"/>
            <p:cNvSpPr>
              <a:spLocks noChangeArrowheads="1"/>
            </p:cNvSpPr>
            <p:nvPr/>
          </p:nvSpPr>
          <p:spPr bwMode="auto">
            <a:xfrm>
              <a:off x="1594" y="2551"/>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93" name="Oval 176"/>
            <p:cNvSpPr>
              <a:spLocks noChangeArrowheads="1"/>
            </p:cNvSpPr>
            <p:nvPr/>
          </p:nvSpPr>
          <p:spPr bwMode="auto">
            <a:xfrm>
              <a:off x="1624" y="2656"/>
              <a:ext cx="55" cy="55"/>
            </a:xfrm>
            <a:prstGeom prst="ellipse">
              <a:avLst/>
            </a:prstGeom>
            <a:solidFill>
              <a:srgbClr val="FF0000"/>
            </a:solidFill>
            <a:ln w="12700">
              <a:solidFill>
                <a:schemeClr val="bg1"/>
              </a:solidFill>
              <a:round/>
              <a:headEnd/>
              <a:tailEnd/>
            </a:ln>
          </p:spPr>
          <p:txBody>
            <a:bodyPr wrap="none" anchor="ctr"/>
            <a:lstStyle/>
            <a:p>
              <a:endParaRPr lang="pt-PT"/>
            </a:p>
          </p:txBody>
        </p:sp>
        <p:grpSp>
          <p:nvGrpSpPr>
            <p:cNvPr id="25794" name="Group 177"/>
            <p:cNvGrpSpPr>
              <a:grpSpLocks/>
            </p:cNvGrpSpPr>
            <p:nvPr/>
          </p:nvGrpSpPr>
          <p:grpSpPr bwMode="auto">
            <a:xfrm>
              <a:off x="1623" y="2554"/>
              <a:ext cx="156" cy="144"/>
              <a:chOff x="1407" y="2554"/>
              <a:chExt cx="156" cy="144"/>
            </a:xfrm>
          </p:grpSpPr>
          <p:sp>
            <p:nvSpPr>
              <p:cNvPr id="25818" name="Oval 178"/>
              <p:cNvSpPr>
                <a:spLocks noChangeArrowheads="1"/>
              </p:cNvSpPr>
              <p:nvPr/>
            </p:nvSpPr>
            <p:spPr bwMode="auto">
              <a:xfrm>
                <a:off x="1432" y="2575"/>
                <a:ext cx="106" cy="106"/>
              </a:xfrm>
              <a:prstGeom prst="ellipse">
                <a:avLst/>
              </a:prstGeom>
              <a:solidFill>
                <a:srgbClr val="E5AC14"/>
              </a:solidFill>
              <a:ln w="6350">
                <a:solidFill>
                  <a:srgbClr val="000000"/>
                </a:solidFill>
                <a:round/>
                <a:headEnd/>
                <a:tailEnd/>
              </a:ln>
            </p:spPr>
            <p:txBody>
              <a:bodyPr wrap="none" anchor="ctr"/>
              <a:lstStyle/>
              <a:p>
                <a:endParaRPr lang="pt-PT"/>
              </a:p>
            </p:txBody>
          </p:sp>
          <p:sp>
            <p:nvSpPr>
              <p:cNvPr id="25819" name="Text Box 179"/>
              <p:cNvSpPr txBox="1">
                <a:spLocks noChangeArrowheads="1"/>
              </p:cNvSpPr>
              <p:nvPr/>
            </p:nvSpPr>
            <p:spPr bwMode="auto">
              <a:xfrm>
                <a:off x="1407" y="2554"/>
                <a:ext cx="156"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3</a:t>
                </a:r>
              </a:p>
            </p:txBody>
          </p:sp>
        </p:grpSp>
        <p:sp>
          <p:nvSpPr>
            <p:cNvPr id="25795" name="Oval 180"/>
            <p:cNvSpPr>
              <a:spLocks noChangeArrowheads="1"/>
            </p:cNvSpPr>
            <p:nvPr/>
          </p:nvSpPr>
          <p:spPr bwMode="auto">
            <a:xfrm>
              <a:off x="1192" y="3049"/>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96" name="Oval 181"/>
            <p:cNvSpPr>
              <a:spLocks noChangeArrowheads="1"/>
            </p:cNvSpPr>
            <p:nvPr/>
          </p:nvSpPr>
          <p:spPr bwMode="auto">
            <a:xfrm>
              <a:off x="979" y="3331"/>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97" name="Oval 182"/>
            <p:cNvSpPr>
              <a:spLocks noChangeArrowheads="1"/>
            </p:cNvSpPr>
            <p:nvPr/>
          </p:nvSpPr>
          <p:spPr bwMode="auto">
            <a:xfrm>
              <a:off x="1546" y="2839"/>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98" name="Oval 183"/>
            <p:cNvSpPr>
              <a:spLocks noChangeArrowheads="1"/>
            </p:cNvSpPr>
            <p:nvPr/>
          </p:nvSpPr>
          <p:spPr bwMode="auto">
            <a:xfrm>
              <a:off x="1774" y="2791"/>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799" name="Oval 184"/>
            <p:cNvSpPr>
              <a:spLocks noChangeArrowheads="1"/>
            </p:cNvSpPr>
            <p:nvPr/>
          </p:nvSpPr>
          <p:spPr bwMode="auto">
            <a:xfrm>
              <a:off x="1735" y="2797"/>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800" name="Oval 185"/>
            <p:cNvSpPr>
              <a:spLocks noChangeArrowheads="1"/>
            </p:cNvSpPr>
            <p:nvPr/>
          </p:nvSpPr>
          <p:spPr bwMode="auto">
            <a:xfrm>
              <a:off x="1969" y="2815"/>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801" name="Oval 186"/>
            <p:cNvSpPr>
              <a:spLocks noChangeArrowheads="1"/>
            </p:cNvSpPr>
            <p:nvPr/>
          </p:nvSpPr>
          <p:spPr bwMode="auto">
            <a:xfrm>
              <a:off x="2047" y="2800"/>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802" name="Oval 187"/>
            <p:cNvSpPr>
              <a:spLocks noChangeArrowheads="1"/>
            </p:cNvSpPr>
            <p:nvPr/>
          </p:nvSpPr>
          <p:spPr bwMode="auto">
            <a:xfrm>
              <a:off x="2170" y="2662"/>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803" name="Oval 188"/>
            <p:cNvSpPr>
              <a:spLocks noChangeArrowheads="1"/>
            </p:cNvSpPr>
            <p:nvPr/>
          </p:nvSpPr>
          <p:spPr bwMode="auto">
            <a:xfrm>
              <a:off x="2158" y="2863"/>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804" name="Oval 189"/>
            <p:cNvSpPr>
              <a:spLocks noChangeArrowheads="1"/>
            </p:cNvSpPr>
            <p:nvPr/>
          </p:nvSpPr>
          <p:spPr bwMode="auto">
            <a:xfrm>
              <a:off x="2479" y="3097"/>
              <a:ext cx="55" cy="55"/>
            </a:xfrm>
            <a:prstGeom prst="ellipse">
              <a:avLst/>
            </a:prstGeom>
            <a:solidFill>
              <a:srgbClr val="FF0000"/>
            </a:solidFill>
            <a:ln w="12700">
              <a:solidFill>
                <a:schemeClr val="bg1"/>
              </a:solidFill>
              <a:round/>
              <a:headEnd/>
              <a:tailEnd/>
            </a:ln>
          </p:spPr>
          <p:txBody>
            <a:bodyPr wrap="none" anchor="ctr"/>
            <a:lstStyle/>
            <a:p>
              <a:pPr algn="ctr" eaLnBrk="0" hangingPunct="0"/>
              <a:r>
                <a:rPr lang="en-GB" sz="1500">
                  <a:solidFill>
                    <a:srgbClr val="000000"/>
                  </a:solidFill>
                  <a:latin typeface="Helvetica" pitchFamily="34" charset="0"/>
                </a:rPr>
                <a:t> </a:t>
              </a:r>
            </a:p>
          </p:txBody>
        </p:sp>
        <p:sp>
          <p:nvSpPr>
            <p:cNvPr id="25805" name="Oval 190"/>
            <p:cNvSpPr>
              <a:spLocks noChangeArrowheads="1"/>
            </p:cNvSpPr>
            <p:nvPr/>
          </p:nvSpPr>
          <p:spPr bwMode="auto">
            <a:xfrm>
              <a:off x="2314" y="3388"/>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806" name="Oval 191"/>
            <p:cNvSpPr>
              <a:spLocks noChangeArrowheads="1"/>
            </p:cNvSpPr>
            <p:nvPr/>
          </p:nvSpPr>
          <p:spPr bwMode="auto">
            <a:xfrm>
              <a:off x="2359" y="3577"/>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807" name="Oval 192"/>
            <p:cNvSpPr>
              <a:spLocks noChangeArrowheads="1"/>
            </p:cNvSpPr>
            <p:nvPr/>
          </p:nvSpPr>
          <p:spPr bwMode="auto">
            <a:xfrm>
              <a:off x="2842" y="3388"/>
              <a:ext cx="55" cy="5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808" name="Oval 193"/>
            <p:cNvSpPr>
              <a:spLocks noChangeArrowheads="1"/>
            </p:cNvSpPr>
            <p:nvPr/>
          </p:nvSpPr>
          <p:spPr bwMode="auto">
            <a:xfrm>
              <a:off x="1024" y="2221"/>
              <a:ext cx="40" cy="40"/>
            </a:xfrm>
            <a:prstGeom prst="ellipse">
              <a:avLst/>
            </a:prstGeom>
            <a:noFill/>
            <a:ln w="12700">
              <a:solidFill>
                <a:srgbClr val="FF0000"/>
              </a:solidFill>
              <a:round/>
              <a:headEnd/>
              <a:tailEnd/>
            </a:ln>
          </p:spPr>
          <p:txBody>
            <a:bodyPr wrap="none" anchor="ctr"/>
            <a:lstStyle/>
            <a:p>
              <a:endParaRPr lang="pt-PT"/>
            </a:p>
          </p:txBody>
        </p:sp>
        <p:sp>
          <p:nvSpPr>
            <p:cNvPr id="25809" name="Oval 194"/>
            <p:cNvSpPr>
              <a:spLocks noChangeArrowheads="1"/>
            </p:cNvSpPr>
            <p:nvPr/>
          </p:nvSpPr>
          <p:spPr bwMode="auto">
            <a:xfrm>
              <a:off x="859" y="1174"/>
              <a:ext cx="40" cy="40"/>
            </a:xfrm>
            <a:prstGeom prst="ellipse">
              <a:avLst/>
            </a:prstGeom>
            <a:noFill/>
            <a:ln w="12700">
              <a:solidFill>
                <a:srgbClr val="FF0000"/>
              </a:solidFill>
              <a:round/>
              <a:headEnd/>
              <a:tailEnd/>
            </a:ln>
          </p:spPr>
          <p:txBody>
            <a:bodyPr wrap="none" anchor="ctr"/>
            <a:lstStyle/>
            <a:p>
              <a:endParaRPr lang="pt-PT"/>
            </a:p>
          </p:txBody>
        </p:sp>
        <p:sp>
          <p:nvSpPr>
            <p:cNvPr id="25810" name="Oval 195"/>
            <p:cNvSpPr>
              <a:spLocks noChangeArrowheads="1"/>
            </p:cNvSpPr>
            <p:nvPr/>
          </p:nvSpPr>
          <p:spPr bwMode="auto">
            <a:xfrm>
              <a:off x="2362" y="1960"/>
              <a:ext cx="40" cy="40"/>
            </a:xfrm>
            <a:prstGeom prst="ellipse">
              <a:avLst/>
            </a:prstGeom>
            <a:noFill/>
            <a:ln w="12700">
              <a:solidFill>
                <a:srgbClr val="FF0000"/>
              </a:solidFill>
              <a:round/>
              <a:headEnd/>
              <a:tailEnd/>
            </a:ln>
          </p:spPr>
          <p:txBody>
            <a:bodyPr wrap="none" anchor="ctr"/>
            <a:lstStyle/>
            <a:p>
              <a:endParaRPr lang="pt-PT"/>
            </a:p>
          </p:txBody>
        </p:sp>
        <p:sp>
          <p:nvSpPr>
            <p:cNvPr id="25811" name="Oval 196"/>
            <p:cNvSpPr>
              <a:spLocks noChangeArrowheads="1"/>
            </p:cNvSpPr>
            <p:nvPr/>
          </p:nvSpPr>
          <p:spPr bwMode="auto">
            <a:xfrm>
              <a:off x="2335" y="2149"/>
              <a:ext cx="40" cy="40"/>
            </a:xfrm>
            <a:prstGeom prst="ellipse">
              <a:avLst/>
            </a:prstGeom>
            <a:noFill/>
            <a:ln w="12700">
              <a:solidFill>
                <a:srgbClr val="FF0000"/>
              </a:solidFill>
              <a:round/>
              <a:headEnd/>
              <a:tailEnd/>
            </a:ln>
          </p:spPr>
          <p:txBody>
            <a:bodyPr wrap="none" anchor="ctr"/>
            <a:lstStyle/>
            <a:p>
              <a:endParaRPr lang="pt-PT"/>
            </a:p>
          </p:txBody>
        </p:sp>
        <p:sp>
          <p:nvSpPr>
            <p:cNvPr id="25812" name="Oval 197"/>
            <p:cNvSpPr>
              <a:spLocks noChangeArrowheads="1"/>
            </p:cNvSpPr>
            <p:nvPr/>
          </p:nvSpPr>
          <p:spPr bwMode="auto">
            <a:xfrm>
              <a:off x="2395" y="2335"/>
              <a:ext cx="40" cy="40"/>
            </a:xfrm>
            <a:prstGeom prst="ellipse">
              <a:avLst/>
            </a:prstGeom>
            <a:noFill/>
            <a:ln w="12700">
              <a:solidFill>
                <a:srgbClr val="FF0000"/>
              </a:solidFill>
              <a:round/>
              <a:headEnd/>
              <a:tailEnd/>
            </a:ln>
          </p:spPr>
          <p:txBody>
            <a:bodyPr wrap="none" anchor="ctr"/>
            <a:lstStyle/>
            <a:p>
              <a:endParaRPr lang="pt-PT"/>
            </a:p>
          </p:txBody>
        </p:sp>
        <p:sp>
          <p:nvSpPr>
            <p:cNvPr id="25813" name="Oval 198"/>
            <p:cNvSpPr>
              <a:spLocks noChangeArrowheads="1"/>
            </p:cNvSpPr>
            <p:nvPr/>
          </p:nvSpPr>
          <p:spPr bwMode="auto">
            <a:xfrm>
              <a:off x="1918" y="2641"/>
              <a:ext cx="40" cy="40"/>
            </a:xfrm>
            <a:prstGeom prst="ellipse">
              <a:avLst/>
            </a:prstGeom>
            <a:noFill/>
            <a:ln w="12700">
              <a:solidFill>
                <a:srgbClr val="FF0000"/>
              </a:solidFill>
              <a:round/>
              <a:headEnd/>
              <a:tailEnd/>
            </a:ln>
          </p:spPr>
          <p:txBody>
            <a:bodyPr wrap="none" anchor="ctr"/>
            <a:lstStyle/>
            <a:p>
              <a:endParaRPr lang="pt-PT"/>
            </a:p>
          </p:txBody>
        </p:sp>
        <p:sp>
          <p:nvSpPr>
            <p:cNvPr id="25814" name="Oval 199"/>
            <p:cNvSpPr>
              <a:spLocks noChangeArrowheads="1"/>
            </p:cNvSpPr>
            <p:nvPr/>
          </p:nvSpPr>
          <p:spPr bwMode="auto">
            <a:xfrm>
              <a:off x="1882" y="2983"/>
              <a:ext cx="40" cy="40"/>
            </a:xfrm>
            <a:prstGeom prst="ellipse">
              <a:avLst/>
            </a:prstGeom>
            <a:noFill/>
            <a:ln w="12700">
              <a:solidFill>
                <a:srgbClr val="FF0000"/>
              </a:solidFill>
              <a:round/>
              <a:headEnd/>
              <a:tailEnd/>
            </a:ln>
          </p:spPr>
          <p:txBody>
            <a:bodyPr wrap="none" anchor="ctr"/>
            <a:lstStyle/>
            <a:p>
              <a:endParaRPr lang="pt-PT"/>
            </a:p>
          </p:txBody>
        </p:sp>
        <p:sp>
          <p:nvSpPr>
            <p:cNvPr id="25815" name="Oval 200"/>
            <p:cNvSpPr>
              <a:spLocks noChangeArrowheads="1"/>
            </p:cNvSpPr>
            <p:nvPr/>
          </p:nvSpPr>
          <p:spPr bwMode="auto">
            <a:xfrm>
              <a:off x="1981" y="3043"/>
              <a:ext cx="40" cy="40"/>
            </a:xfrm>
            <a:prstGeom prst="ellipse">
              <a:avLst/>
            </a:prstGeom>
            <a:noFill/>
            <a:ln w="12700">
              <a:solidFill>
                <a:srgbClr val="FF0000"/>
              </a:solidFill>
              <a:round/>
              <a:headEnd/>
              <a:tailEnd/>
            </a:ln>
          </p:spPr>
          <p:txBody>
            <a:bodyPr wrap="none" anchor="ctr"/>
            <a:lstStyle/>
            <a:p>
              <a:endParaRPr lang="pt-PT"/>
            </a:p>
          </p:txBody>
        </p:sp>
        <p:sp>
          <p:nvSpPr>
            <p:cNvPr id="25816" name="Oval 201"/>
            <p:cNvSpPr>
              <a:spLocks noChangeArrowheads="1"/>
            </p:cNvSpPr>
            <p:nvPr/>
          </p:nvSpPr>
          <p:spPr bwMode="auto">
            <a:xfrm>
              <a:off x="2368" y="3211"/>
              <a:ext cx="40" cy="40"/>
            </a:xfrm>
            <a:prstGeom prst="ellipse">
              <a:avLst/>
            </a:prstGeom>
            <a:noFill/>
            <a:ln w="12700">
              <a:solidFill>
                <a:srgbClr val="FF0000"/>
              </a:solidFill>
              <a:round/>
              <a:headEnd/>
              <a:tailEnd/>
            </a:ln>
          </p:spPr>
          <p:txBody>
            <a:bodyPr wrap="none" anchor="ctr"/>
            <a:lstStyle/>
            <a:p>
              <a:endParaRPr lang="pt-PT"/>
            </a:p>
          </p:txBody>
        </p:sp>
        <p:sp>
          <p:nvSpPr>
            <p:cNvPr id="25817" name="Oval 202"/>
            <p:cNvSpPr>
              <a:spLocks noChangeArrowheads="1"/>
            </p:cNvSpPr>
            <p:nvPr/>
          </p:nvSpPr>
          <p:spPr bwMode="auto">
            <a:xfrm>
              <a:off x="1516" y="2632"/>
              <a:ext cx="40" cy="40"/>
            </a:xfrm>
            <a:prstGeom prst="ellipse">
              <a:avLst/>
            </a:prstGeom>
            <a:noFill/>
            <a:ln w="12700">
              <a:solidFill>
                <a:srgbClr val="FF0000"/>
              </a:solidFill>
              <a:round/>
              <a:headEnd/>
              <a:tailEnd/>
            </a:ln>
          </p:spPr>
          <p:txBody>
            <a:bodyPr wrap="none" anchor="ctr"/>
            <a:lstStyle/>
            <a:p>
              <a:endParaRPr lang="pt-PT"/>
            </a:p>
          </p:txBody>
        </p:sp>
      </p:grpSp>
      <p:sp>
        <p:nvSpPr>
          <p:cNvPr id="25603" name="Text Box 203"/>
          <p:cNvSpPr txBox="1">
            <a:spLocks noChangeArrowheads="1"/>
          </p:cNvSpPr>
          <p:nvPr/>
        </p:nvSpPr>
        <p:spPr bwMode="auto">
          <a:xfrm>
            <a:off x="776288" y="1382713"/>
            <a:ext cx="2092325" cy="3533775"/>
          </a:xfrm>
          <a:prstGeom prst="rect">
            <a:avLst/>
          </a:prstGeom>
          <a:noFill/>
          <a:ln w="9525">
            <a:noFill/>
            <a:miter lim="800000"/>
            <a:headEnd/>
            <a:tailEnd/>
          </a:ln>
        </p:spPr>
        <p:txBody>
          <a:bodyPr wrap="none" anchor="ctr">
            <a:spAutoFit/>
          </a:bodyPr>
          <a:lstStyle/>
          <a:p>
            <a:pPr eaLnBrk="0" hangingPunct="0">
              <a:lnSpc>
                <a:spcPct val="90000"/>
              </a:lnSpc>
            </a:pPr>
            <a:r>
              <a:rPr lang="en-GB" sz="1000">
                <a:solidFill>
                  <a:srgbClr val="00469B"/>
                </a:solidFill>
              </a:rPr>
              <a:t>Member State</a:t>
            </a:r>
          </a:p>
          <a:p>
            <a:pPr eaLnBrk="0" hangingPunct="0">
              <a:lnSpc>
                <a:spcPct val="90000"/>
              </a:lnSpc>
            </a:pPr>
            <a:endParaRPr lang="en-GB" sz="1400">
              <a:solidFill>
                <a:srgbClr val="00469B"/>
              </a:solidFill>
            </a:endParaRPr>
          </a:p>
          <a:p>
            <a:pPr eaLnBrk="0" hangingPunct="0">
              <a:lnSpc>
                <a:spcPct val="90000"/>
              </a:lnSpc>
            </a:pPr>
            <a:r>
              <a:rPr lang="en-GB" sz="1000">
                <a:solidFill>
                  <a:srgbClr val="00469B"/>
                </a:solidFill>
              </a:rPr>
              <a:t>Cooperating State</a:t>
            </a:r>
          </a:p>
          <a:p>
            <a:pPr eaLnBrk="0" hangingPunct="0">
              <a:lnSpc>
                <a:spcPct val="90000"/>
              </a:lnSpc>
            </a:pPr>
            <a:endParaRPr lang="en-GB" sz="1000">
              <a:solidFill>
                <a:srgbClr val="00469B"/>
              </a:solidFill>
            </a:endParaRPr>
          </a:p>
          <a:p>
            <a:pPr eaLnBrk="0" hangingPunct="0">
              <a:lnSpc>
                <a:spcPct val="90000"/>
              </a:lnSpc>
            </a:pPr>
            <a:r>
              <a:rPr lang="en-GB" sz="1000">
                <a:solidFill>
                  <a:srgbClr val="00469B"/>
                </a:solidFill>
              </a:rPr>
              <a:t>Support to Nowcasting and </a:t>
            </a:r>
          </a:p>
          <a:p>
            <a:pPr eaLnBrk="0" hangingPunct="0">
              <a:lnSpc>
                <a:spcPct val="90000"/>
              </a:lnSpc>
            </a:pPr>
            <a:r>
              <a:rPr lang="en-GB" sz="1000">
                <a:solidFill>
                  <a:srgbClr val="00469B"/>
                </a:solidFill>
              </a:rPr>
              <a:t>Very Short Range Forecasting</a:t>
            </a:r>
          </a:p>
          <a:p>
            <a:pPr eaLnBrk="0" hangingPunct="0">
              <a:lnSpc>
                <a:spcPct val="90000"/>
              </a:lnSpc>
            </a:pPr>
            <a:endParaRPr lang="en-GB" sz="600">
              <a:solidFill>
                <a:srgbClr val="00469B"/>
              </a:solidFill>
            </a:endParaRPr>
          </a:p>
          <a:p>
            <a:pPr eaLnBrk="0" hangingPunct="0">
              <a:lnSpc>
                <a:spcPct val="90000"/>
              </a:lnSpc>
            </a:pPr>
            <a:r>
              <a:rPr lang="en-GB" sz="1000">
                <a:solidFill>
                  <a:srgbClr val="00469B"/>
                </a:solidFill>
              </a:rPr>
              <a:t>Ocean and Sea Ice</a:t>
            </a:r>
          </a:p>
          <a:p>
            <a:pPr eaLnBrk="0" hangingPunct="0">
              <a:lnSpc>
                <a:spcPct val="90000"/>
              </a:lnSpc>
            </a:pPr>
            <a:endParaRPr lang="en-GB" sz="800">
              <a:solidFill>
                <a:srgbClr val="00469B"/>
              </a:solidFill>
            </a:endParaRPr>
          </a:p>
          <a:p>
            <a:pPr eaLnBrk="0" hangingPunct="0">
              <a:lnSpc>
                <a:spcPct val="90000"/>
              </a:lnSpc>
            </a:pPr>
            <a:r>
              <a:rPr lang="en-GB" sz="1000">
                <a:solidFill>
                  <a:srgbClr val="00469B"/>
                </a:solidFill>
              </a:rPr>
              <a:t>Climate Monitoring</a:t>
            </a:r>
          </a:p>
          <a:p>
            <a:pPr eaLnBrk="0" hangingPunct="0">
              <a:lnSpc>
                <a:spcPct val="90000"/>
              </a:lnSpc>
            </a:pPr>
            <a:endParaRPr lang="en-GB" sz="1000">
              <a:solidFill>
                <a:srgbClr val="00469B"/>
              </a:solidFill>
            </a:endParaRPr>
          </a:p>
          <a:p>
            <a:pPr eaLnBrk="0" hangingPunct="0">
              <a:lnSpc>
                <a:spcPct val="90000"/>
              </a:lnSpc>
            </a:pPr>
            <a:r>
              <a:rPr lang="en-GB" sz="1000">
                <a:solidFill>
                  <a:srgbClr val="00469B"/>
                </a:solidFill>
              </a:rPr>
              <a:t>Numerical Weather Prediction</a:t>
            </a:r>
          </a:p>
          <a:p>
            <a:pPr eaLnBrk="0" hangingPunct="0">
              <a:lnSpc>
                <a:spcPct val="90000"/>
              </a:lnSpc>
            </a:pPr>
            <a:endParaRPr lang="en-GB" sz="800">
              <a:solidFill>
                <a:srgbClr val="00469B"/>
              </a:solidFill>
            </a:endParaRPr>
          </a:p>
          <a:p>
            <a:pPr eaLnBrk="0" hangingPunct="0">
              <a:lnSpc>
                <a:spcPct val="90000"/>
              </a:lnSpc>
            </a:pPr>
            <a:r>
              <a:rPr lang="en-GB" sz="1000">
                <a:solidFill>
                  <a:srgbClr val="00469B"/>
                </a:solidFill>
              </a:rPr>
              <a:t>Land Surface Analysis</a:t>
            </a:r>
          </a:p>
          <a:p>
            <a:pPr eaLnBrk="0" hangingPunct="0">
              <a:lnSpc>
                <a:spcPct val="90000"/>
              </a:lnSpc>
            </a:pPr>
            <a:endParaRPr lang="en-GB" sz="900">
              <a:solidFill>
                <a:srgbClr val="00469B"/>
              </a:solidFill>
            </a:endParaRPr>
          </a:p>
          <a:p>
            <a:pPr eaLnBrk="0" hangingPunct="0">
              <a:lnSpc>
                <a:spcPct val="90000"/>
              </a:lnSpc>
            </a:pPr>
            <a:r>
              <a:rPr lang="en-GB" sz="1000">
                <a:solidFill>
                  <a:srgbClr val="00469B"/>
                </a:solidFill>
              </a:rPr>
              <a:t>Ozone and Atmospheric </a:t>
            </a:r>
          </a:p>
          <a:p>
            <a:pPr eaLnBrk="0" hangingPunct="0">
              <a:lnSpc>
                <a:spcPct val="90000"/>
              </a:lnSpc>
            </a:pPr>
            <a:r>
              <a:rPr lang="en-GB" sz="1000">
                <a:solidFill>
                  <a:srgbClr val="00469B"/>
                </a:solidFill>
              </a:rPr>
              <a:t>Chemistry Monitoring</a:t>
            </a:r>
          </a:p>
          <a:p>
            <a:pPr eaLnBrk="0" hangingPunct="0">
              <a:lnSpc>
                <a:spcPct val="90000"/>
              </a:lnSpc>
            </a:pPr>
            <a:endParaRPr lang="en-GB" sz="700">
              <a:solidFill>
                <a:srgbClr val="00469B"/>
              </a:solidFill>
            </a:endParaRPr>
          </a:p>
          <a:p>
            <a:pPr eaLnBrk="0" hangingPunct="0">
              <a:lnSpc>
                <a:spcPct val="90000"/>
              </a:lnSpc>
            </a:pPr>
            <a:r>
              <a:rPr lang="en-GB" sz="1000">
                <a:solidFill>
                  <a:srgbClr val="00469B"/>
                </a:solidFill>
              </a:rPr>
              <a:t>GRAS Meteorology</a:t>
            </a:r>
          </a:p>
          <a:p>
            <a:pPr eaLnBrk="0" hangingPunct="0">
              <a:lnSpc>
                <a:spcPct val="90000"/>
              </a:lnSpc>
            </a:pPr>
            <a:endParaRPr lang="en-GB" sz="1000">
              <a:solidFill>
                <a:srgbClr val="00469B"/>
              </a:solidFill>
            </a:endParaRPr>
          </a:p>
          <a:p>
            <a:pPr eaLnBrk="0" hangingPunct="0">
              <a:lnSpc>
                <a:spcPct val="90000"/>
              </a:lnSpc>
            </a:pPr>
            <a:r>
              <a:rPr lang="en-GB" sz="1000">
                <a:solidFill>
                  <a:srgbClr val="00469B"/>
                </a:solidFill>
              </a:rPr>
              <a:t>Support to Operational Hydrology </a:t>
            </a:r>
          </a:p>
          <a:p>
            <a:pPr eaLnBrk="0" hangingPunct="0">
              <a:lnSpc>
                <a:spcPct val="90000"/>
              </a:lnSpc>
            </a:pPr>
            <a:r>
              <a:rPr lang="en-GB" sz="1000">
                <a:solidFill>
                  <a:srgbClr val="00469B"/>
                </a:solidFill>
              </a:rPr>
              <a:t>and Water Management</a:t>
            </a:r>
          </a:p>
          <a:p>
            <a:pPr eaLnBrk="0" hangingPunct="0">
              <a:lnSpc>
                <a:spcPct val="90000"/>
              </a:lnSpc>
            </a:pPr>
            <a:endParaRPr lang="en-GB" sz="1000">
              <a:solidFill>
                <a:srgbClr val="00469B"/>
              </a:solidFill>
            </a:endParaRPr>
          </a:p>
          <a:p>
            <a:pPr eaLnBrk="0" hangingPunct="0">
              <a:lnSpc>
                <a:spcPct val="90000"/>
              </a:lnSpc>
            </a:pPr>
            <a:r>
              <a:rPr lang="en-GB" sz="1000">
                <a:solidFill>
                  <a:srgbClr val="00469B"/>
                </a:solidFill>
              </a:rPr>
              <a:t>SAF Consortium Member</a:t>
            </a:r>
          </a:p>
          <a:p>
            <a:pPr eaLnBrk="0" hangingPunct="0">
              <a:lnSpc>
                <a:spcPct val="90000"/>
              </a:lnSpc>
            </a:pPr>
            <a:endParaRPr lang="en-GB" sz="1000">
              <a:solidFill>
                <a:srgbClr val="00469B"/>
              </a:solidFill>
            </a:endParaRPr>
          </a:p>
          <a:p>
            <a:pPr eaLnBrk="0" hangingPunct="0">
              <a:lnSpc>
                <a:spcPct val="90000"/>
              </a:lnSpc>
            </a:pPr>
            <a:r>
              <a:rPr lang="en-GB" sz="1000">
                <a:solidFill>
                  <a:srgbClr val="00469B"/>
                </a:solidFill>
              </a:rPr>
              <a:t>Additional Met Service Users</a:t>
            </a:r>
          </a:p>
        </p:txBody>
      </p:sp>
      <p:sp>
        <p:nvSpPr>
          <p:cNvPr id="25604" name="Rectangle 204"/>
          <p:cNvSpPr>
            <a:spLocks noChangeArrowheads="1"/>
          </p:cNvSpPr>
          <p:nvPr/>
        </p:nvSpPr>
        <p:spPr bwMode="auto">
          <a:xfrm>
            <a:off x="552450" y="1741488"/>
            <a:ext cx="112713" cy="122237"/>
          </a:xfrm>
          <a:prstGeom prst="rect">
            <a:avLst/>
          </a:prstGeom>
          <a:solidFill>
            <a:srgbClr val="ECF0F6"/>
          </a:solidFill>
          <a:ln w="9525">
            <a:solidFill>
              <a:srgbClr val="D2DCEA"/>
            </a:solidFill>
            <a:miter lim="800000"/>
            <a:headEnd/>
            <a:tailEnd/>
          </a:ln>
        </p:spPr>
        <p:txBody>
          <a:bodyPr wrap="none" anchor="ctr"/>
          <a:lstStyle/>
          <a:p>
            <a:endParaRPr lang="pt-PT"/>
          </a:p>
        </p:txBody>
      </p:sp>
      <p:sp>
        <p:nvSpPr>
          <p:cNvPr id="25605" name="Rectangle 205"/>
          <p:cNvSpPr>
            <a:spLocks noChangeArrowheads="1"/>
          </p:cNvSpPr>
          <p:nvPr/>
        </p:nvSpPr>
        <p:spPr bwMode="auto">
          <a:xfrm>
            <a:off x="552450" y="1412875"/>
            <a:ext cx="112713" cy="122238"/>
          </a:xfrm>
          <a:prstGeom prst="rect">
            <a:avLst/>
          </a:prstGeom>
          <a:solidFill>
            <a:srgbClr val="B6C8DD"/>
          </a:solidFill>
          <a:ln w="9525">
            <a:solidFill>
              <a:srgbClr val="D2DCEA"/>
            </a:solidFill>
            <a:miter lim="800000"/>
            <a:headEnd/>
            <a:tailEnd/>
          </a:ln>
        </p:spPr>
        <p:txBody>
          <a:bodyPr wrap="none" anchor="ctr"/>
          <a:lstStyle/>
          <a:p>
            <a:endParaRPr lang="pt-PT"/>
          </a:p>
        </p:txBody>
      </p:sp>
      <p:grpSp>
        <p:nvGrpSpPr>
          <p:cNvPr id="25606" name="Group 206"/>
          <p:cNvGrpSpPr>
            <a:grpSpLocks/>
          </p:cNvGrpSpPr>
          <p:nvPr/>
        </p:nvGrpSpPr>
        <p:grpSpPr bwMode="auto">
          <a:xfrm>
            <a:off x="488950" y="3429000"/>
            <a:ext cx="247650" cy="228600"/>
            <a:chOff x="2111" y="1783"/>
            <a:chExt cx="170" cy="144"/>
          </a:xfrm>
        </p:grpSpPr>
        <p:sp>
          <p:nvSpPr>
            <p:cNvPr id="25633" name="Oval 207"/>
            <p:cNvSpPr>
              <a:spLocks noChangeArrowheads="1"/>
            </p:cNvSpPr>
            <p:nvPr/>
          </p:nvSpPr>
          <p:spPr bwMode="auto">
            <a:xfrm>
              <a:off x="2140" y="1801"/>
              <a:ext cx="106" cy="106"/>
            </a:xfrm>
            <a:prstGeom prst="ellipse">
              <a:avLst/>
            </a:prstGeom>
            <a:solidFill>
              <a:srgbClr val="7B428B"/>
            </a:solidFill>
            <a:ln w="6350">
              <a:solidFill>
                <a:srgbClr val="000000"/>
              </a:solidFill>
              <a:round/>
              <a:headEnd/>
              <a:tailEnd/>
            </a:ln>
          </p:spPr>
          <p:txBody>
            <a:bodyPr wrap="none" anchor="ctr"/>
            <a:lstStyle/>
            <a:p>
              <a:endParaRPr lang="pt-PT"/>
            </a:p>
          </p:txBody>
        </p:sp>
        <p:sp>
          <p:nvSpPr>
            <p:cNvPr id="25634" name="Text Box 208"/>
            <p:cNvSpPr txBox="1">
              <a:spLocks noChangeArrowheads="1"/>
            </p:cNvSpPr>
            <p:nvPr/>
          </p:nvSpPr>
          <p:spPr bwMode="auto">
            <a:xfrm>
              <a:off x="2111" y="1783"/>
              <a:ext cx="170"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6</a:t>
              </a:r>
            </a:p>
          </p:txBody>
        </p:sp>
      </p:grpSp>
      <p:grpSp>
        <p:nvGrpSpPr>
          <p:cNvPr id="25607" name="Group 209"/>
          <p:cNvGrpSpPr>
            <a:grpSpLocks/>
          </p:cNvGrpSpPr>
          <p:nvPr/>
        </p:nvGrpSpPr>
        <p:grpSpPr bwMode="auto">
          <a:xfrm>
            <a:off x="488950" y="3716338"/>
            <a:ext cx="247650" cy="228600"/>
            <a:chOff x="1553" y="2185"/>
            <a:chExt cx="170" cy="144"/>
          </a:xfrm>
        </p:grpSpPr>
        <p:sp>
          <p:nvSpPr>
            <p:cNvPr id="25631" name="Oval 210"/>
            <p:cNvSpPr>
              <a:spLocks noChangeArrowheads="1"/>
            </p:cNvSpPr>
            <p:nvPr/>
          </p:nvSpPr>
          <p:spPr bwMode="auto">
            <a:xfrm>
              <a:off x="1582" y="2203"/>
              <a:ext cx="106" cy="106"/>
            </a:xfrm>
            <a:prstGeom prst="ellipse">
              <a:avLst/>
            </a:prstGeom>
            <a:solidFill>
              <a:srgbClr val="729615"/>
            </a:solidFill>
            <a:ln w="6350">
              <a:solidFill>
                <a:srgbClr val="000000"/>
              </a:solidFill>
              <a:round/>
              <a:headEnd/>
              <a:tailEnd/>
            </a:ln>
          </p:spPr>
          <p:txBody>
            <a:bodyPr wrap="none" anchor="ctr"/>
            <a:lstStyle/>
            <a:p>
              <a:endParaRPr lang="pt-PT"/>
            </a:p>
          </p:txBody>
        </p:sp>
        <p:sp>
          <p:nvSpPr>
            <p:cNvPr id="25632" name="Text Box 211"/>
            <p:cNvSpPr txBox="1">
              <a:spLocks noChangeArrowheads="1"/>
            </p:cNvSpPr>
            <p:nvPr/>
          </p:nvSpPr>
          <p:spPr bwMode="auto">
            <a:xfrm>
              <a:off x="1553" y="2185"/>
              <a:ext cx="170"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7</a:t>
              </a:r>
            </a:p>
          </p:txBody>
        </p:sp>
      </p:grpSp>
      <p:grpSp>
        <p:nvGrpSpPr>
          <p:cNvPr id="25608" name="Group 212"/>
          <p:cNvGrpSpPr>
            <a:grpSpLocks/>
          </p:cNvGrpSpPr>
          <p:nvPr/>
        </p:nvGrpSpPr>
        <p:grpSpPr bwMode="auto">
          <a:xfrm>
            <a:off x="488950" y="4076700"/>
            <a:ext cx="247650" cy="228600"/>
            <a:chOff x="1475" y="3205"/>
            <a:chExt cx="170" cy="144"/>
          </a:xfrm>
        </p:grpSpPr>
        <p:sp>
          <p:nvSpPr>
            <p:cNvPr id="25629" name="Oval 213"/>
            <p:cNvSpPr>
              <a:spLocks noChangeArrowheads="1"/>
            </p:cNvSpPr>
            <p:nvPr/>
          </p:nvSpPr>
          <p:spPr bwMode="auto">
            <a:xfrm>
              <a:off x="1504" y="3223"/>
              <a:ext cx="106" cy="106"/>
            </a:xfrm>
            <a:prstGeom prst="ellipse">
              <a:avLst/>
            </a:prstGeom>
            <a:solidFill>
              <a:srgbClr val="007C91"/>
            </a:solidFill>
            <a:ln w="6350">
              <a:solidFill>
                <a:srgbClr val="000000"/>
              </a:solidFill>
              <a:round/>
              <a:headEnd/>
              <a:tailEnd/>
            </a:ln>
          </p:spPr>
          <p:txBody>
            <a:bodyPr wrap="none" anchor="ctr"/>
            <a:lstStyle/>
            <a:p>
              <a:endParaRPr lang="pt-PT"/>
            </a:p>
          </p:txBody>
        </p:sp>
        <p:sp>
          <p:nvSpPr>
            <p:cNvPr id="25630" name="Text Box 214"/>
            <p:cNvSpPr txBox="1">
              <a:spLocks noChangeArrowheads="1"/>
            </p:cNvSpPr>
            <p:nvPr/>
          </p:nvSpPr>
          <p:spPr bwMode="auto">
            <a:xfrm>
              <a:off x="1475" y="3205"/>
              <a:ext cx="170"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8</a:t>
              </a:r>
            </a:p>
          </p:txBody>
        </p:sp>
      </p:grpSp>
      <p:grpSp>
        <p:nvGrpSpPr>
          <p:cNvPr id="25609" name="Group 215"/>
          <p:cNvGrpSpPr>
            <a:grpSpLocks/>
          </p:cNvGrpSpPr>
          <p:nvPr/>
        </p:nvGrpSpPr>
        <p:grpSpPr bwMode="auto">
          <a:xfrm>
            <a:off x="488950" y="3141663"/>
            <a:ext cx="247650" cy="228600"/>
            <a:chOff x="242" y="3205"/>
            <a:chExt cx="170" cy="144"/>
          </a:xfrm>
        </p:grpSpPr>
        <p:sp>
          <p:nvSpPr>
            <p:cNvPr id="25627" name="Oval 216"/>
            <p:cNvSpPr>
              <a:spLocks noChangeArrowheads="1"/>
            </p:cNvSpPr>
            <p:nvPr/>
          </p:nvSpPr>
          <p:spPr bwMode="auto">
            <a:xfrm>
              <a:off x="274" y="3223"/>
              <a:ext cx="106" cy="106"/>
            </a:xfrm>
            <a:prstGeom prst="ellipse">
              <a:avLst/>
            </a:prstGeom>
            <a:solidFill>
              <a:srgbClr val="CC5E2F"/>
            </a:solidFill>
            <a:ln w="6350">
              <a:solidFill>
                <a:srgbClr val="000000"/>
              </a:solidFill>
              <a:round/>
              <a:headEnd/>
              <a:tailEnd/>
            </a:ln>
          </p:spPr>
          <p:txBody>
            <a:bodyPr wrap="none" anchor="ctr"/>
            <a:lstStyle/>
            <a:p>
              <a:endParaRPr lang="pt-PT"/>
            </a:p>
          </p:txBody>
        </p:sp>
        <p:sp>
          <p:nvSpPr>
            <p:cNvPr id="25628" name="Text Box 217"/>
            <p:cNvSpPr txBox="1">
              <a:spLocks noChangeArrowheads="1"/>
            </p:cNvSpPr>
            <p:nvPr/>
          </p:nvSpPr>
          <p:spPr bwMode="auto">
            <a:xfrm>
              <a:off x="242" y="3205"/>
              <a:ext cx="170"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5</a:t>
              </a:r>
            </a:p>
          </p:txBody>
        </p:sp>
      </p:grpSp>
      <p:grpSp>
        <p:nvGrpSpPr>
          <p:cNvPr id="25610" name="Group 218"/>
          <p:cNvGrpSpPr>
            <a:grpSpLocks/>
          </p:cNvGrpSpPr>
          <p:nvPr/>
        </p:nvGrpSpPr>
        <p:grpSpPr bwMode="auto">
          <a:xfrm>
            <a:off x="488950" y="2852738"/>
            <a:ext cx="247650" cy="228600"/>
            <a:chOff x="866" y="2395"/>
            <a:chExt cx="170" cy="144"/>
          </a:xfrm>
        </p:grpSpPr>
        <p:sp>
          <p:nvSpPr>
            <p:cNvPr id="25625" name="Oval 219"/>
            <p:cNvSpPr>
              <a:spLocks noChangeArrowheads="1"/>
            </p:cNvSpPr>
            <p:nvPr/>
          </p:nvSpPr>
          <p:spPr bwMode="auto">
            <a:xfrm>
              <a:off x="898" y="2413"/>
              <a:ext cx="106" cy="106"/>
            </a:xfrm>
            <a:prstGeom prst="ellipse">
              <a:avLst/>
            </a:prstGeom>
            <a:solidFill>
              <a:srgbClr val="B5A1C7"/>
            </a:solidFill>
            <a:ln w="6350">
              <a:solidFill>
                <a:srgbClr val="000000"/>
              </a:solidFill>
              <a:round/>
              <a:headEnd/>
              <a:tailEnd/>
            </a:ln>
          </p:spPr>
          <p:txBody>
            <a:bodyPr wrap="none" anchor="ctr"/>
            <a:lstStyle/>
            <a:p>
              <a:endParaRPr lang="pt-PT"/>
            </a:p>
          </p:txBody>
        </p:sp>
        <p:sp>
          <p:nvSpPr>
            <p:cNvPr id="25626" name="Text Box 220"/>
            <p:cNvSpPr txBox="1">
              <a:spLocks noChangeArrowheads="1"/>
            </p:cNvSpPr>
            <p:nvPr/>
          </p:nvSpPr>
          <p:spPr bwMode="auto">
            <a:xfrm>
              <a:off x="866" y="2395"/>
              <a:ext cx="170"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4</a:t>
              </a:r>
            </a:p>
          </p:txBody>
        </p:sp>
      </p:grpSp>
      <p:grpSp>
        <p:nvGrpSpPr>
          <p:cNvPr id="25611" name="Group 221"/>
          <p:cNvGrpSpPr>
            <a:grpSpLocks/>
          </p:cNvGrpSpPr>
          <p:nvPr/>
        </p:nvGrpSpPr>
        <p:grpSpPr bwMode="auto">
          <a:xfrm>
            <a:off x="488950" y="2565400"/>
            <a:ext cx="247650" cy="228600"/>
            <a:chOff x="1400" y="2554"/>
            <a:chExt cx="170" cy="144"/>
          </a:xfrm>
        </p:grpSpPr>
        <p:sp>
          <p:nvSpPr>
            <p:cNvPr id="25623" name="Oval 222"/>
            <p:cNvSpPr>
              <a:spLocks noChangeArrowheads="1"/>
            </p:cNvSpPr>
            <p:nvPr/>
          </p:nvSpPr>
          <p:spPr bwMode="auto">
            <a:xfrm>
              <a:off x="1432" y="2575"/>
              <a:ext cx="106" cy="106"/>
            </a:xfrm>
            <a:prstGeom prst="ellipse">
              <a:avLst/>
            </a:prstGeom>
            <a:solidFill>
              <a:srgbClr val="E5AC14"/>
            </a:solidFill>
            <a:ln w="6350">
              <a:solidFill>
                <a:srgbClr val="000000"/>
              </a:solidFill>
              <a:round/>
              <a:headEnd/>
              <a:tailEnd/>
            </a:ln>
          </p:spPr>
          <p:txBody>
            <a:bodyPr wrap="none" anchor="ctr"/>
            <a:lstStyle/>
            <a:p>
              <a:endParaRPr lang="pt-PT"/>
            </a:p>
          </p:txBody>
        </p:sp>
        <p:sp>
          <p:nvSpPr>
            <p:cNvPr id="25624" name="Text Box 223"/>
            <p:cNvSpPr txBox="1">
              <a:spLocks noChangeArrowheads="1"/>
            </p:cNvSpPr>
            <p:nvPr/>
          </p:nvSpPr>
          <p:spPr bwMode="auto">
            <a:xfrm>
              <a:off x="1400" y="2554"/>
              <a:ext cx="170"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3</a:t>
              </a:r>
            </a:p>
          </p:txBody>
        </p:sp>
      </p:grpSp>
      <p:grpSp>
        <p:nvGrpSpPr>
          <p:cNvPr id="25612" name="Group 224"/>
          <p:cNvGrpSpPr>
            <a:grpSpLocks/>
          </p:cNvGrpSpPr>
          <p:nvPr/>
        </p:nvGrpSpPr>
        <p:grpSpPr bwMode="auto">
          <a:xfrm>
            <a:off x="482600" y="2276475"/>
            <a:ext cx="247650" cy="228600"/>
            <a:chOff x="740" y="2557"/>
            <a:chExt cx="170" cy="144"/>
          </a:xfrm>
        </p:grpSpPr>
        <p:sp>
          <p:nvSpPr>
            <p:cNvPr id="25621" name="Oval 225"/>
            <p:cNvSpPr>
              <a:spLocks noChangeArrowheads="1"/>
            </p:cNvSpPr>
            <p:nvPr/>
          </p:nvSpPr>
          <p:spPr bwMode="auto">
            <a:xfrm>
              <a:off x="772" y="2575"/>
              <a:ext cx="106" cy="106"/>
            </a:xfrm>
            <a:prstGeom prst="ellipse">
              <a:avLst/>
            </a:prstGeom>
            <a:solidFill>
              <a:srgbClr val="00A9E2"/>
            </a:solidFill>
            <a:ln w="6350">
              <a:solidFill>
                <a:srgbClr val="000000"/>
              </a:solidFill>
              <a:round/>
              <a:headEnd/>
              <a:tailEnd/>
            </a:ln>
          </p:spPr>
          <p:txBody>
            <a:bodyPr wrap="none" anchor="ctr"/>
            <a:lstStyle/>
            <a:p>
              <a:endParaRPr lang="pt-PT"/>
            </a:p>
          </p:txBody>
        </p:sp>
        <p:sp>
          <p:nvSpPr>
            <p:cNvPr id="25622" name="Text Box 226"/>
            <p:cNvSpPr txBox="1">
              <a:spLocks noChangeArrowheads="1"/>
            </p:cNvSpPr>
            <p:nvPr/>
          </p:nvSpPr>
          <p:spPr bwMode="auto">
            <a:xfrm>
              <a:off x="740" y="2557"/>
              <a:ext cx="170"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2</a:t>
              </a:r>
            </a:p>
          </p:txBody>
        </p:sp>
      </p:grpSp>
      <p:grpSp>
        <p:nvGrpSpPr>
          <p:cNvPr id="25613" name="Group 227"/>
          <p:cNvGrpSpPr>
            <a:grpSpLocks/>
          </p:cNvGrpSpPr>
          <p:nvPr/>
        </p:nvGrpSpPr>
        <p:grpSpPr bwMode="auto">
          <a:xfrm>
            <a:off x="482600" y="1987550"/>
            <a:ext cx="247650" cy="228600"/>
            <a:chOff x="530" y="3160"/>
            <a:chExt cx="170" cy="144"/>
          </a:xfrm>
        </p:grpSpPr>
        <p:sp>
          <p:nvSpPr>
            <p:cNvPr id="25619" name="Oval 228"/>
            <p:cNvSpPr>
              <a:spLocks noChangeArrowheads="1"/>
            </p:cNvSpPr>
            <p:nvPr/>
          </p:nvSpPr>
          <p:spPr bwMode="auto">
            <a:xfrm>
              <a:off x="562" y="3181"/>
              <a:ext cx="106" cy="106"/>
            </a:xfrm>
            <a:prstGeom prst="ellipse">
              <a:avLst/>
            </a:prstGeom>
            <a:solidFill>
              <a:srgbClr val="AAC8E6"/>
            </a:solidFill>
            <a:ln w="6350">
              <a:solidFill>
                <a:srgbClr val="000000"/>
              </a:solidFill>
              <a:round/>
              <a:headEnd/>
              <a:tailEnd/>
            </a:ln>
          </p:spPr>
          <p:txBody>
            <a:bodyPr wrap="none" anchor="ctr"/>
            <a:lstStyle/>
            <a:p>
              <a:endParaRPr lang="pt-PT"/>
            </a:p>
          </p:txBody>
        </p:sp>
        <p:sp>
          <p:nvSpPr>
            <p:cNvPr id="25620" name="Text Box 229"/>
            <p:cNvSpPr txBox="1">
              <a:spLocks noChangeArrowheads="1"/>
            </p:cNvSpPr>
            <p:nvPr/>
          </p:nvSpPr>
          <p:spPr bwMode="auto">
            <a:xfrm>
              <a:off x="530" y="3160"/>
              <a:ext cx="170" cy="144"/>
            </a:xfrm>
            <a:prstGeom prst="rect">
              <a:avLst/>
            </a:prstGeom>
            <a:noFill/>
            <a:ln w="9525">
              <a:noFill/>
              <a:miter lim="800000"/>
              <a:headEnd/>
              <a:tailEnd/>
            </a:ln>
          </p:spPr>
          <p:txBody>
            <a:bodyPr wrap="none">
              <a:spAutoFit/>
            </a:bodyPr>
            <a:lstStyle/>
            <a:p>
              <a:pPr algn="ctr" eaLnBrk="0" hangingPunct="0"/>
              <a:r>
                <a:rPr lang="en-GB" sz="900" b="1">
                  <a:solidFill>
                    <a:schemeClr val="bg1"/>
                  </a:solidFill>
                  <a:latin typeface="Helvetica" pitchFamily="34" charset="0"/>
                </a:rPr>
                <a:t>1</a:t>
              </a:r>
            </a:p>
          </p:txBody>
        </p:sp>
      </p:grpSp>
      <p:sp>
        <p:nvSpPr>
          <p:cNvPr id="25614" name="Oval 230"/>
          <p:cNvSpPr>
            <a:spLocks noChangeArrowheads="1"/>
          </p:cNvSpPr>
          <p:nvPr/>
        </p:nvSpPr>
        <p:spPr bwMode="auto">
          <a:xfrm>
            <a:off x="549275" y="4460875"/>
            <a:ext cx="107950" cy="117475"/>
          </a:xfrm>
          <a:prstGeom prst="ellipse">
            <a:avLst/>
          </a:prstGeom>
          <a:solidFill>
            <a:srgbClr val="FF0000"/>
          </a:solidFill>
          <a:ln w="12700">
            <a:solidFill>
              <a:schemeClr val="bg1"/>
            </a:solidFill>
            <a:round/>
            <a:headEnd/>
            <a:tailEnd/>
          </a:ln>
        </p:spPr>
        <p:txBody>
          <a:bodyPr wrap="none" anchor="ctr"/>
          <a:lstStyle/>
          <a:p>
            <a:endParaRPr lang="pt-PT"/>
          </a:p>
        </p:txBody>
      </p:sp>
      <p:sp>
        <p:nvSpPr>
          <p:cNvPr id="25615" name="Oval 231"/>
          <p:cNvSpPr>
            <a:spLocks noChangeArrowheads="1"/>
          </p:cNvSpPr>
          <p:nvPr/>
        </p:nvSpPr>
        <p:spPr bwMode="auto">
          <a:xfrm>
            <a:off x="549275" y="4768850"/>
            <a:ext cx="107950" cy="117475"/>
          </a:xfrm>
          <a:prstGeom prst="ellipse">
            <a:avLst/>
          </a:prstGeom>
          <a:noFill/>
          <a:ln w="12700">
            <a:solidFill>
              <a:srgbClr val="FF0000"/>
            </a:solidFill>
            <a:round/>
            <a:headEnd/>
            <a:tailEnd/>
          </a:ln>
        </p:spPr>
        <p:txBody>
          <a:bodyPr wrap="none" anchor="ctr"/>
          <a:lstStyle/>
          <a:p>
            <a:endParaRPr lang="pt-PT"/>
          </a:p>
        </p:txBody>
      </p:sp>
      <p:sp>
        <p:nvSpPr>
          <p:cNvPr id="25616" name="Oval 233"/>
          <p:cNvSpPr>
            <a:spLocks noChangeArrowheads="1"/>
          </p:cNvSpPr>
          <p:nvPr/>
        </p:nvSpPr>
        <p:spPr bwMode="auto">
          <a:xfrm>
            <a:off x="128588" y="3068638"/>
            <a:ext cx="3024187" cy="360362"/>
          </a:xfrm>
          <a:prstGeom prst="ellipse">
            <a:avLst/>
          </a:prstGeom>
          <a:noFill/>
          <a:ln w="38100" algn="ctr">
            <a:solidFill>
              <a:srgbClr val="FF0000"/>
            </a:solidFill>
            <a:round/>
            <a:headEnd/>
            <a:tailEnd/>
          </a:ln>
        </p:spPr>
        <p:txBody>
          <a:bodyPr anchor="ctr">
            <a:spAutoFit/>
          </a:bodyPr>
          <a:lstStyle/>
          <a:p>
            <a:endParaRPr lang="pt-PT"/>
          </a:p>
        </p:txBody>
      </p:sp>
      <p:sp>
        <p:nvSpPr>
          <p:cNvPr id="25617" name="Rectangle 234"/>
          <p:cNvSpPr>
            <a:spLocks noChangeArrowheads="1"/>
          </p:cNvSpPr>
          <p:nvPr/>
        </p:nvSpPr>
        <p:spPr bwMode="auto">
          <a:xfrm>
            <a:off x="5384800" y="1341438"/>
            <a:ext cx="3671888" cy="339725"/>
          </a:xfrm>
          <a:prstGeom prst="rect">
            <a:avLst/>
          </a:prstGeom>
          <a:noFill/>
          <a:ln w="9525">
            <a:noFill/>
            <a:round/>
            <a:headEnd/>
            <a:tailEnd/>
          </a:ln>
        </p:spPr>
        <p:txBody>
          <a:bodyPr lIns="90000" tIns="46800" rIns="90000" bIns="46800" anchor="ctr">
            <a:spAutoFit/>
          </a:bodyPr>
          <a:lstStyle/>
          <a:p>
            <a:pPr eaLnBrk="0" hangingPunct="0">
              <a:lnSpc>
                <a:spcPct val="90000"/>
              </a:lnSpc>
            </a:pPr>
            <a:r>
              <a:rPr lang="en-GB" b="1">
                <a:solidFill>
                  <a:srgbClr val="0066FF"/>
                </a:solidFill>
              </a:rPr>
              <a:t>Objectives of the SAF Network</a:t>
            </a:r>
            <a:endParaRPr lang="pt-PT" b="1">
              <a:solidFill>
                <a:srgbClr val="0066FF"/>
              </a:solidFill>
            </a:endParaRPr>
          </a:p>
        </p:txBody>
      </p:sp>
      <p:sp>
        <p:nvSpPr>
          <p:cNvPr id="25618" name="Text Box 235"/>
          <p:cNvSpPr txBox="1">
            <a:spLocks noChangeArrowheads="1"/>
          </p:cNvSpPr>
          <p:nvPr/>
        </p:nvSpPr>
        <p:spPr bwMode="auto">
          <a:xfrm>
            <a:off x="5168900" y="1844675"/>
            <a:ext cx="4464050" cy="3252788"/>
          </a:xfrm>
          <a:prstGeom prst="rect">
            <a:avLst/>
          </a:prstGeom>
          <a:noFill/>
          <a:ln w="9525">
            <a:noFill/>
            <a:miter lim="800000"/>
            <a:headEnd/>
            <a:tailEnd/>
          </a:ln>
        </p:spPr>
        <p:txBody>
          <a:bodyPr>
            <a:spAutoFit/>
          </a:bodyPr>
          <a:lstStyle/>
          <a:p>
            <a:pPr>
              <a:spcBef>
                <a:spcPct val="50000"/>
              </a:spcBef>
              <a:buClr>
                <a:srgbClr val="990000"/>
              </a:buClr>
              <a:buSzPct val="190000"/>
              <a:buFontTx/>
              <a:buChar char="•"/>
            </a:pPr>
            <a:r>
              <a:rPr lang="en-GB">
                <a:solidFill>
                  <a:srgbClr val="0066FF"/>
                </a:solidFill>
              </a:rPr>
              <a:t>Improve EUMETSAT’s Member States exploitation of satellite data</a:t>
            </a:r>
          </a:p>
          <a:p>
            <a:pPr>
              <a:spcBef>
                <a:spcPct val="50000"/>
              </a:spcBef>
              <a:buClr>
                <a:srgbClr val="990000"/>
              </a:buClr>
              <a:buSzPct val="190000"/>
              <a:buFontTx/>
              <a:buChar char="•"/>
            </a:pPr>
            <a:r>
              <a:rPr lang="en-GB">
                <a:solidFill>
                  <a:srgbClr val="0066FF"/>
                </a:solidFill>
              </a:rPr>
              <a:t>Encourage the utilisation of existing skills and infrastructure in Member States </a:t>
            </a:r>
            <a:r>
              <a:rPr lang="en-US">
                <a:solidFill>
                  <a:srgbClr val="0066FF"/>
                </a:solidFill>
              </a:rPr>
              <a:t>and Cooperating </a:t>
            </a:r>
            <a:r>
              <a:rPr lang="en-GB">
                <a:solidFill>
                  <a:srgbClr val="0066FF"/>
                </a:solidFill>
              </a:rPr>
              <a:t>States</a:t>
            </a:r>
          </a:p>
          <a:p>
            <a:pPr>
              <a:spcBef>
                <a:spcPct val="50000"/>
              </a:spcBef>
              <a:buClr>
                <a:srgbClr val="990000"/>
              </a:buClr>
              <a:buSzPct val="190000"/>
              <a:buFontTx/>
              <a:buChar char="•"/>
            </a:pPr>
            <a:r>
              <a:rPr lang="en-GB">
                <a:solidFill>
                  <a:srgbClr val="0066FF"/>
                </a:solidFill>
              </a:rPr>
              <a:t>Cost-effective exploitation: Services are distributed in the most appropriate way </a:t>
            </a:r>
          </a:p>
          <a:p>
            <a:pPr>
              <a:spcBef>
                <a:spcPct val="50000"/>
              </a:spcBef>
              <a:buClr>
                <a:srgbClr val="990000"/>
              </a:buClr>
              <a:buSzPct val="190000"/>
              <a:buFontTx/>
              <a:buChar char="•"/>
            </a:pPr>
            <a:r>
              <a:rPr lang="en-GB">
                <a:solidFill>
                  <a:srgbClr val="0066FF"/>
                </a:solidFill>
              </a:rPr>
              <a:t>Foster development of cooperation with non-Member States and other organisations</a:t>
            </a:r>
            <a:endParaRPr lang="pt-PT">
              <a:solidFill>
                <a:srgbClr val="0066FF"/>
              </a:solidFill>
            </a:endParaRPr>
          </a:p>
        </p:txBody>
      </p:sp>
      <p:sp>
        <p:nvSpPr>
          <p:cNvPr id="235" name="Rectangle 3"/>
          <p:cNvSpPr>
            <a:spLocks noChangeArrowheads="1"/>
          </p:cNvSpPr>
          <p:nvPr/>
        </p:nvSpPr>
        <p:spPr bwMode="auto">
          <a:xfrm>
            <a:off x="28575" y="-61345"/>
            <a:ext cx="7362825" cy="710067"/>
          </a:xfrm>
          <a:prstGeom prst="rect">
            <a:avLst/>
          </a:prstGeom>
          <a:noFill/>
          <a:ln w="9525">
            <a:noFill/>
            <a:miter lim="800000"/>
            <a:headEnd/>
            <a:tailEnd/>
          </a:ln>
        </p:spPr>
        <p:txBody>
          <a:bodyPr lIns="90000" tIns="46800" rIns="90000" bIns="46800" anchor="ctr">
            <a:spAutoFit/>
          </a:bodyPr>
          <a:lstStyle/>
          <a:p>
            <a:pPr algn="ctr"/>
            <a:r>
              <a:rPr lang="en-GB" altLang="pt-PT" sz="4000" dirty="0" smtClean="0">
                <a:solidFill>
                  <a:srgbClr val="003D84"/>
                </a:solidFill>
                <a:latin typeface="Times New Roman" pitchFamily="18" charset="0"/>
              </a:rPr>
              <a:t>SAF NETWORK</a:t>
            </a:r>
            <a:endParaRPr lang="en-GB" altLang="pt-PT" sz="4000"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609600" y="1524000"/>
            <a:ext cx="8382000" cy="4327525"/>
          </a:xfrm>
          <a:prstGeom prst="rect">
            <a:avLst/>
          </a:prstGeom>
          <a:noFill/>
          <a:ln w="9525">
            <a:noFill/>
            <a:miter lim="800000"/>
            <a:headEnd/>
            <a:tailEnd/>
          </a:ln>
        </p:spPr>
        <p:txBody>
          <a:bodyPr>
            <a:spAutoFit/>
          </a:bodyPr>
          <a:lstStyle/>
          <a:p>
            <a:pPr marL="342900" indent="-342900">
              <a:spcBef>
                <a:spcPct val="20000"/>
              </a:spcBef>
              <a:buClr>
                <a:srgbClr val="FF3300"/>
              </a:buClr>
              <a:buFont typeface="Wingdings" pitchFamily="2" charset="2"/>
              <a:buChar char="v"/>
            </a:pPr>
            <a:r>
              <a:rPr lang="en-GB" altLang="pt-PT" sz="2400">
                <a:solidFill>
                  <a:srgbClr val="008000"/>
                </a:solidFill>
                <a:latin typeface="Times New Roman" pitchFamily="18" charset="0"/>
              </a:rPr>
              <a:t>SAF concept</a:t>
            </a:r>
          </a:p>
          <a:p>
            <a:pPr marL="342900" indent="-342900">
              <a:spcBef>
                <a:spcPct val="20000"/>
              </a:spcBef>
              <a:buClr>
                <a:srgbClr val="FF3300"/>
              </a:buClr>
              <a:buFont typeface="Wingdings" pitchFamily="2" charset="2"/>
              <a:buChar char="v"/>
            </a:pPr>
            <a:r>
              <a:rPr lang="en-GB" altLang="pt-PT" sz="2400">
                <a:solidFill>
                  <a:srgbClr val="008000"/>
                </a:solidFill>
                <a:latin typeface="Times New Roman" pitchFamily="18" charset="0"/>
              </a:rPr>
              <a:t>SAF network</a:t>
            </a:r>
          </a:p>
          <a:p>
            <a:pPr marL="342900" indent="-342900">
              <a:spcBef>
                <a:spcPct val="20000"/>
              </a:spcBef>
              <a:buClr>
                <a:srgbClr val="FF3300"/>
              </a:buClr>
              <a:buFont typeface="Wingdings" pitchFamily="2" charset="2"/>
              <a:buChar char="v"/>
            </a:pPr>
            <a:r>
              <a:rPr lang="en-GB" altLang="pt-PT" sz="2400">
                <a:solidFill>
                  <a:srgbClr val="FF3300"/>
                </a:solidFill>
                <a:latin typeface="Times New Roman" pitchFamily="18" charset="0"/>
              </a:rPr>
              <a:t>Overview of LSA SAF project</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Short view of production and product examples</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User community and applications </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Validation: Product quality and service quality</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System concept &amp; dissemination system (details about user data assess)</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Miscellaneous (</a:t>
            </a:r>
            <a:r>
              <a:rPr lang="en-GB" altLang="pt-PT" sz="2400">
                <a:solidFill>
                  <a:srgbClr val="990000"/>
                </a:solidFill>
                <a:latin typeface="Times New Roman" pitchFamily="18" charset="0"/>
              </a:rPr>
              <a:t>including CDOP</a:t>
            </a:r>
            <a:r>
              <a:rPr lang="pt-PT" altLang="pt-PT" sz="2400">
                <a:solidFill>
                  <a:srgbClr val="990000"/>
                </a:solidFill>
                <a:latin typeface="Times New Roman" pitchFamily="18" charset="0"/>
              </a:rPr>
              <a:t>3</a:t>
            </a:r>
            <a:r>
              <a:rPr lang="en-GB" altLang="pt-PT" sz="2400">
                <a:solidFill>
                  <a:srgbClr val="990000"/>
                </a:solidFill>
                <a:latin typeface="Times New Roman" pitchFamily="18" charset="0"/>
              </a:rPr>
              <a:t> challenge</a:t>
            </a:r>
            <a:r>
              <a:rPr lang="en-GB" altLang="pt-PT" sz="2400">
                <a:solidFill>
                  <a:srgbClr val="006699"/>
                </a:solidFill>
                <a:latin typeface="Times New Roman" pitchFamily="18" charset="0"/>
              </a:rPr>
              <a:t>)</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Conclusions</a:t>
            </a:r>
          </a:p>
        </p:txBody>
      </p:sp>
      <p:sp>
        <p:nvSpPr>
          <p:cNvPr id="26626" name="Rectangle 3"/>
          <p:cNvSpPr>
            <a:spLocks noChangeArrowheads="1"/>
          </p:cNvSpPr>
          <p:nvPr/>
        </p:nvSpPr>
        <p:spPr bwMode="auto">
          <a:xfrm>
            <a:off x="28575" y="0"/>
            <a:ext cx="7362825" cy="587375"/>
          </a:xfrm>
          <a:prstGeom prst="rect">
            <a:avLst/>
          </a:prstGeom>
          <a:noFill/>
          <a:ln w="9525">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OVERVIEW</a:t>
            </a:r>
            <a:endParaRPr lang="en-GB" altLang="pt-PT" sz="3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0" y="842982"/>
            <a:ext cx="4232275" cy="457200"/>
          </a:xfrm>
          <a:prstGeom prst="rect">
            <a:avLst/>
          </a:prstGeom>
          <a:noFill/>
          <a:ln w="9525">
            <a:noFill/>
            <a:miter lim="800000"/>
            <a:headEnd/>
            <a:tailEnd/>
          </a:ln>
        </p:spPr>
        <p:txBody>
          <a:bodyPr anchor="ctr">
            <a:spAutoFit/>
          </a:bodyPr>
          <a:lstStyle/>
          <a:p>
            <a:r>
              <a:rPr lang="en-GB" sz="2400" b="1" u="sng" dirty="0">
                <a:solidFill>
                  <a:srgbClr val="006699"/>
                </a:solidFill>
                <a:latin typeface="Verdana" pitchFamily="34" charset="0"/>
                <a:cs typeface="Times New Roman" pitchFamily="18" charset="0"/>
              </a:rPr>
              <a:t>LSA SAF Mission</a:t>
            </a:r>
          </a:p>
        </p:txBody>
      </p:sp>
      <p:sp>
        <p:nvSpPr>
          <p:cNvPr id="27650" name="Content Placeholder 2"/>
          <p:cNvSpPr txBox="1">
            <a:spLocks/>
          </p:cNvSpPr>
          <p:nvPr/>
        </p:nvSpPr>
        <p:spPr bwMode="auto">
          <a:xfrm>
            <a:off x="0" y="1556792"/>
            <a:ext cx="9856788" cy="4351337"/>
          </a:xfrm>
          <a:prstGeom prst="rect">
            <a:avLst/>
          </a:prstGeom>
          <a:noFill/>
          <a:ln w="9525">
            <a:noFill/>
            <a:miter lim="800000"/>
            <a:headEnd/>
            <a:tailEnd/>
          </a:ln>
        </p:spPr>
        <p:txBody>
          <a:bodyPr/>
          <a:lstStyle/>
          <a:p>
            <a:pPr>
              <a:lnSpc>
                <a:spcPct val="90000"/>
              </a:lnSpc>
              <a:spcBef>
                <a:spcPts val="1000"/>
              </a:spcBef>
              <a:buFont typeface="Arial" charset="0"/>
              <a:buNone/>
            </a:pPr>
            <a:r>
              <a:rPr lang="en-GB" sz="2800" b="1" dirty="0">
                <a:solidFill>
                  <a:schemeClr val="accent2"/>
                </a:solidFill>
                <a:latin typeface="Times New Roman" panose="02020603050405020304" pitchFamily="18" charset="0"/>
                <a:cs typeface="Times New Roman" panose="02020603050405020304" pitchFamily="18" charset="0"/>
              </a:rPr>
              <a:t>Objective</a:t>
            </a:r>
          </a:p>
          <a:p>
            <a:pPr lvl="1">
              <a:lnSpc>
                <a:spcPct val="90000"/>
              </a:lnSpc>
              <a:spcBef>
                <a:spcPts val="500"/>
              </a:spcBef>
              <a:buFont typeface="Arial" charset="0"/>
              <a:buNone/>
            </a:pPr>
            <a:r>
              <a:rPr lang="en-GB" sz="2400" dirty="0">
                <a:solidFill>
                  <a:srgbClr val="1F4E79"/>
                </a:solidFill>
                <a:latin typeface="Times New Roman" panose="02020603050405020304" pitchFamily="18" charset="0"/>
                <a:cs typeface="Times New Roman" panose="02020603050405020304" pitchFamily="18" charset="0"/>
              </a:rPr>
              <a:t>To be a leading centre for retrieval of information on land surfaces from remote sensing data, with emphasis on EUMETSAT satellites.</a:t>
            </a:r>
          </a:p>
          <a:p>
            <a:pPr>
              <a:lnSpc>
                <a:spcPct val="90000"/>
              </a:lnSpc>
              <a:spcBef>
                <a:spcPts val="1000"/>
              </a:spcBef>
              <a:buFont typeface="Arial" charset="0"/>
              <a:buNone/>
            </a:pPr>
            <a:endParaRPr lang="en-GB" sz="2400" b="1" dirty="0">
              <a:solidFill>
                <a:schemeClr val="accent2"/>
              </a:solidFill>
              <a:latin typeface="Times New Roman" panose="02020603050405020304" pitchFamily="18" charset="0"/>
              <a:cs typeface="Times New Roman" panose="02020603050405020304" pitchFamily="18" charset="0"/>
            </a:endParaRPr>
          </a:p>
          <a:p>
            <a:pPr>
              <a:lnSpc>
                <a:spcPct val="90000"/>
              </a:lnSpc>
              <a:spcBef>
                <a:spcPts val="1000"/>
              </a:spcBef>
              <a:buFont typeface="Arial" charset="0"/>
              <a:buNone/>
            </a:pPr>
            <a:r>
              <a:rPr lang="en-GB" sz="2800" b="1" dirty="0">
                <a:solidFill>
                  <a:schemeClr val="accent2"/>
                </a:solidFill>
                <a:latin typeface="Times New Roman" panose="02020603050405020304" pitchFamily="18" charset="0"/>
                <a:cs typeface="Times New Roman" panose="02020603050405020304" pitchFamily="18" charset="0"/>
              </a:rPr>
              <a:t>Purpose</a:t>
            </a:r>
            <a:endParaRPr lang="en-GB" sz="2400" b="1" dirty="0">
              <a:solidFill>
                <a:schemeClr val="accent2"/>
              </a:solidFill>
              <a:latin typeface="Times New Roman" panose="02020603050405020304" pitchFamily="18" charset="0"/>
              <a:cs typeface="Times New Roman" panose="02020603050405020304" pitchFamily="18" charset="0"/>
            </a:endParaRPr>
          </a:p>
          <a:p>
            <a:pPr lvl="1">
              <a:lnSpc>
                <a:spcPct val="90000"/>
              </a:lnSpc>
              <a:spcBef>
                <a:spcPts val="500"/>
              </a:spcBef>
              <a:buFont typeface="Arial" charset="0"/>
              <a:buNone/>
            </a:pPr>
            <a:r>
              <a:rPr lang="en-GB" sz="2400" dirty="0">
                <a:solidFill>
                  <a:srgbClr val="1F4E79"/>
                </a:solidFill>
                <a:latin typeface="Times New Roman" panose="02020603050405020304" pitchFamily="18" charset="0"/>
                <a:cs typeface="Times New Roman" panose="02020603050405020304" pitchFamily="18" charset="0"/>
              </a:rPr>
              <a:t>To provide NRT (up to 3 hours after observation) &amp; offline products and user support related with </a:t>
            </a:r>
            <a:r>
              <a:rPr lang="en-GB" sz="2400" b="1" dirty="0">
                <a:solidFill>
                  <a:srgbClr val="1F4E79"/>
                </a:solidFill>
                <a:latin typeface="Times New Roman" panose="02020603050405020304" pitchFamily="18" charset="0"/>
                <a:cs typeface="Times New Roman" panose="02020603050405020304" pitchFamily="18" charset="0"/>
              </a:rPr>
              <a:t>land surface </a:t>
            </a:r>
            <a:r>
              <a:rPr lang="en-GB" sz="2400" dirty="0">
                <a:solidFill>
                  <a:srgbClr val="1F4E79"/>
                </a:solidFill>
                <a:latin typeface="Times New Roman" panose="02020603050405020304" pitchFamily="18" charset="0"/>
                <a:cs typeface="Times New Roman" panose="02020603050405020304" pitchFamily="18" charset="0"/>
              </a:rPr>
              <a:t>variables: </a:t>
            </a:r>
          </a:p>
          <a:p>
            <a:pPr lvl="1">
              <a:lnSpc>
                <a:spcPct val="90000"/>
              </a:lnSpc>
              <a:spcBef>
                <a:spcPts val="500"/>
              </a:spcBef>
              <a:buFont typeface="Arial" charset="0"/>
              <a:buNone/>
            </a:pPr>
            <a:endParaRPr lang="en-GB" sz="2400" dirty="0">
              <a:solidFill>
                <a:srgbClr val="1F4E79"/>
              </a:solidFill>
              <a:latin typeface="Times New Roman" panose="02020603050405020304" pitchFamily="18" charset="0"/>
              <a:cs typeface="Times New Roman" panose="02020603050405020304" pitchFamily="18" charset="0"/>
            </a:endParaRPr>
          </a:p>
          <a:p>
            <a:pPr marL="1143000" lvl="2" indent="-228600">
              <a:lnSpc>
                <a:spcPct val="90000"/>
              </a:lnSpc>
              <a:spcBef>
                <a:spcPts val="500"/>
              </a:spcBef>
              <a:buClr>
                <a:srgbClr val="FF6600"/>
              </a:buClr>
              <a:buFont typeface="Wingdings" pitchFamily="2" charset="2"/>
              <a:buChar char="§"/>
            </a:pPr>
            <a:r>
              <a:rPr lang="en-GB" sz="2400" dirty="0">
                <a:solidFill>
                  <a:srgbClr val="1F4E79"/>
                </a:solidFill>
                <a:latin typeface="Times New Roman" panose="02020603050405020304" pitchFamily="18" charset="0"/>
                <a:cs typeface="Times New Roman" panose="02020603050405020304" pitchFamily="18" charset="0"/>
              </a:rPr>
              <a:t>surface radiation, both long- and short-wave components;</a:t>
            </a:r>
          </a:p>
          <a:p>
            <a:pPr marL="1143000" lvl="2" indent="-228600">
              <a:lnSpc>
                <a:spcPct val="90000"/>
              </a:lnSpc>
              <a:spcBef>
                <a:spcPts val="500"/>
              </a:spcBef>
              <a:buClr>
                <a:srgbClr val="FF6600"/>
              </a:buClr>
              <a:buFont typeface="Wingdings" pitchFamily="2" charset="2"/>
              <a:buChar char="§"/>
            </a:pPr>
            <a:r>
              <a:rPr lang="en-GB" sz="2400" dirty="0">
                <a:solidFill>
                  <a:srgbClr val="1F4E79"/>
                </a:solidFill>
                <a:latin typeface="Times New Roman" panose="02020603050405020304" pitchFamily="18" charset="0"/>
                <a:cs typeface="Times New Roman" panose="02020603050405020304" pitchFamily="18" charset="0"/>
              </a:rPr>
              <a:t>vegetation, including state, stress and wild fires; </a:t>
            </a:r>
          </a:p>
          <a:p>
            <a:pPr marL="1143000" lvl="2" indent="-228600">
              <a:lnSpc>
                <a:spcPct val="90000"/>
              </a:lnSpc>
              <a:spcBef>
                <a:spcPts val="500"/>
              </a:spcBef>
              <a:buClr>
                <a:srgbClr val="FF6600"/>
              </a:buClr>
              <a:buFont typeface="Wingdings" pitchFamily="2" charset="2"/>
              <a:buChar char="§"/>
            </a:pPr>
            <a:r>
              <a:rPr lang="en-GB" sz="2400" dirty="0">
                <a:solidFill>
                  <a:srgbClr val="1F4E79"/>
                </a:solidFill>
                <a:latin typeface="Times New Roman" panose="02020603050405020304" pitchFamily="18" charset="0"/>
                <a:cs typeface="Times New Roman" panose="02020603050405020304" pitchFamily="18" charset="0"/>
              </a:rPr>
              <a:t>the energy budget at the surface.</a:t>
            </a:r>
          </a:p>
        </p:txBody>
      </p:sp>
      <p:sp>
        <p:nvSpPr>
          <p:cNvPr id="27651" name="Rectangle 3"/>
          <p:cNvSpPr>
            <a:spLocks noChangeArrowheads="1"/>
          </p:cNvSpPr>
          <p:nvPr/>
        </p:nvSpPr>
        <p:spPr bwMode="auto">
          <a:xfrm>
            <a:off x="28575" y="-584"/>
            <a:ext cx="7362825" cy="586957"/>
          </a:xfrm>
          <a:prstGeom prst="rect">
            <a:avLst/>
          </a:prstGeom>
          <a:noFill/>
          <a:ln w="9525" algn="ctr">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OVERVIEW OF LSA SAF PROJECT</a:t>
            </a:r>
            <a:endParaRPr lang="en-GB" altLang="pt-PT" sz="3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73050" y="1700213"/>
            <a:ext cx="8986838" cy="4572000"/>
          </a:xfrm>
          <a:prstGeom prst="rect">
            <a:avLst/>
          </a:prstGeom>
          <a:noFill/>
          <a:ln w="9525">
            <a:noFill/>
            <a:miter lim="800000"/>
            <a:headEnd/>
            <a:tailEnd/>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
                <a:srgbClr val="FF3300"/>
              </a:buClr>
              <a:buFont typeface="Wingdings" panose="05000000000000000000" pitchFamily="2" charset="2"/>
              <a:buChar char="v"/>
              <a:defRPr/>
            </a:pPr>
            <a:r>
              <a:rPr lang="en-GB" altLang="pt-PT" dirty="0">
                <a:solidFill>
                  <a:schemeClr val="accent1">
                    <a:lumMod val="50000"/>
                  </a:schemeClr>
                </a:solidFill>
                <a:latin typeface="Times New Roman" panose="02020603050405020304" pitchFamily="18" charset="0"/>
              </a:rPr>
              <a:t>Develop techniques that allow an effective use of MSG and EPS data related to:</a:t>
            </a:r>
          </a:p>
          <a:p>
            <a:pPr lvl="1">
              <a:defRPr/>
            </a:pPr>
            <a:r>
              <a:rPr lang="en-GB" altLang="pt-PT" sz="3200" dirty="0">
                <a:solidFill>
                  <a:schemeClr val="accent1">
                    <a:lumMod val="50000"/>
                  </a:schemeClr>
                </a:solidFill>
                <a:latin typeface="Times New Roman" panose="02020603050405020304" pitchFamily="18" charset="0"/>
              </a:rPr>
              <a:t>LAND</a:t>
            </a:r>
          </a:p>
          <a:p>
            <a:pPr lvl="1">
              <a:defRPr/>
            </a:pPr>
            <a:r>
              <a:rPr lang="en-GB" altLang="pt-PT" sz="3200" dirty="0">
                <a:solidFill>
                  <a:schemeClr val="accent1">
                    <a:lumMod val="50000"/>
                  </a:schemeClr>
                </a:solidFill>
                <a:latin typeface="Times New Roman" panose="02020603050405020304" pitchFamily="18" charset="0"/>
              </a:rPr>
              <a:t>LAND-ATMOSPHERE Interactions</a:t>
            </a:r>
          </a:p>
          <a:p>
            <a:pPr lvl="1">
              <a:defRPr/>
            </a:pPr>
            <a:r>
              <a:rPr lang="en-GB" altLang="pt-PT" sz="3200" dirty="0">
                <a:solidFill>
                  <a:schemeClr val="accent1">
                    <a:lumMod val="50000"/>
                  </a:schemeClr>
                </a:solidFill>
                <a:latin typeface="Times New Roman" panose="02020603050405020304" pitchFamily="18" charset="0"/>
              </a:rPr>
              <a:t>BIOSPHERIC Applications</a:t>
            </a:r>
          </a:p>
          <a:p>
            <a:pPr>
              <a:buClr>
                <a:srgbClr val="FF3300"/>
              </a:buClr>
              <a:buFont typeface="Wingdings" panose="05000000000000000000" pitchFamily="2" charset="2"/>
              <a:buChar char="v"/>
              <a:defRPr/>
            </a:pPr>
            <a:r>
              <a:rPr lang="en-GB" altLang="pt-PT" dirty="0">
                <a:solidFill>
                  <a:schemeClr val="accent1">
                    <a:lumMod val="50000"/>
                  </a:schemeClr>
                </a:solidFill>
                <a:latin typeface="Times New Roman" panose="02020603050405020304" pitchFamily="18" charset="0"/>
              </a:rPr>
              <a:t>Timely provide:</a:t>
            </a:r>
          </a:p>
          <a:p>
            <a:pPr lvl="1">
              <a:defRPr/>
            </a:pPr>
            <a:r>
              <a:rPr lang="en-GB" altLang="pt-PT" sz="3200" dirty="0">
                <a:solidFill>
                  <a:schemeClr val="accent1">
                    <a:lumMod val="50000"/>
                  </a:schemeClr>
                </a:solidFill>
                <a:latin typeface="Times New Roman" panose="02020603050405020304" pitchFamily="18" charset="0"/>
              </a:rPr>
              <a:t>Products</a:t>
            </a:r>
          </a:p>
          <a:p>
            <a:pPr lvl="1">
              <a:defRPr/>
            </a:pPr>
            <a:r>
              <a:rPr lang="en-GB" altLang="pt-PT" sz="3200" dirty="0">
                <a:solidFill>
                  <a:schemeClr val="accent1">
                    <a:lumMod val="50000"/>
                  </a:schemeClr>
                </a:solidFill>
                <a:latin typeface="Times New Roman" panose="02020603050405020304" pitchFamily="18" charset="0"/>
              </a:rPr>
              <a:t>User support</a:t>
            </a:r>
          </a:p>
        </p:txBody>
      </p:sp>
      <p:sp>
        <p:nvSpPr>
          <p:cNvPr id="28674" name="Rectangle 3"/>
          <p:cNvSpPr>
            <a:spLocks noChangeArrowheads="1"/>
          </p:cNvSpPr>
          <p:nvPr/>
        </p:nvSpPr>
        <p:spPr bwMode="auto">
          <a:xfrm>
            <a:off x="28575" y="-584"/>
            <a:ext cx="7362825" cy="586957"/>
          </a:xfrm>
          <a:prstGeom prst="rect">
            <a:avLst/>
          </a:prstGeom>
          <a:noFill/>
          <a:ln w="9525" algn="ctr">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OVERVIEW OF LSA SAF PROJECT</a:t>
            </a:r>
            <a:endParaRPr lang="en-GB" altLang="pt-PT" sz="3200" u="sng" dirty="0">
              <a:solidFill>
                <a:srgbClr val="003D84"/>
              </a:solidFill>
              <a:latin typeface="Times New Roman" pitchFamily="18" charset="0"/>
            </a:endParaRPr>
          </a:p>
        </p:txBody>
      </p:sp>
      <p:sp>
        <p:nvSpPr>
          <p:cNvPr id="28675" name="Rectangle 234"/>
          <p:cNvSpPr>
            <a:spLocks noChangeArrowheads="1"/>
          </p:cNvSpPr>
          <p:nvPr/>
        </p:nvSpPr>
        <p:spPr bwMode="auto">
          <a:xfrm>
            <a:off x="258594" y="836712"/>
            <a:ext cx="5905500" cy="457200"/>
          </a:xfrm>
          <a:prstGeom prst="rect">
            <a:avLst/>
          </a:prstGeom>
          <a:noFill/>
          <a:ln w="9525" algn="ctr">
            <a:noFill/>
            <a:round/>
            <a:headEnd/>
            <a:tailEnd/>
          </a:ln>
        </p:spPr>
        <p:txBody>
          <a:bodyPr anchor="ctr">
            <a:spAutoFit/>
          </a:bodyPr>
          <a:lstStyle/>
          <a:p>
            <a:r>
              <a:rPr lang="en-GB" sz="2400" b="1" u="sng" dirty="0">
                <a:solidFill>
                  <a:srgbClr val="C00000"/>
                </a:solidFill>
                <a:latin typeface="Verdana" pitchFamily="34" charset="0"/>
                <a:cs typeface="Times New Roman" pitchFamily="18" charset="0"/>
              </a:rPr>
              <a:t>Objectives of the SAF Network</a:t>
            </a:r>
            <a:endParaRPr lang="pt-PT" sz="2400" b="1" u="sng" dirty="0">
              <a:solidFill>
                <a:srgbClr val="C00000"/>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152400" y="914400"/>
            <a:ext cx="9601200" cy="5410200"/>
          </a:xfrm>
          <a:prstGeom prst="rect">
            <a:avLst/>
          </a:prstGeom>
          <a:noFill/>
          <a:ln>
            <a:noFill/>
          </a:ln>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
                <a:srgbClr val="FF3300"/>
              </a:buClr>
              <a:buFont typeface="Wingdings" panose="05000000000000000000" pitchFamily="2" charset="2"/>
              <a:buChar char="v"/>
              <a:defRPr/>
            </a:pPr>
            <a:r>
              <a:rPr lang="en-GB" altLang="pt-PT" sz="2400" dirty="0">
                <a:solidFill>
                  <a:schemeClr val="accent1">
                    <a:lumMod val="50000"/>
                  </a:schemeClr>
                </a:solidFill>
                <a:latin typeface="Times New Roman" panose="02020603050405020304" pitchFamily="18" charset="0"/>
              </a:rPr>
              <a:t>EUMETSAT Satellite Applications Facility dedicated to </a:t>
            </a:r>
            <a:r>
              <a:rPr lang="en-GB" altLang="pt-PT" sz="2400" u="sng" dirty="0">
                <a:solidFill>
                  <a:srgbClr val="990000"/>
                </a:solidFill>
                <a:latin typeface="Times New Roman" panose="02020603050405020304" pitchFamily="18" charset="0"/>
              </a:rPr>
              <a:t>algorithm development, validation</a:t>
            </a:r>
            <a:r>
              <a:rPr lang="en-GB" altLang="pt-PT" sz="2400" dirty="0">
                <a:solidFill>
                  <a:schemeClr val="hlink"/>
                </a:solidFill>
                <a:latin typeface="Times New Roman" panose="02020603050405020304" pitchFamily="18" charset="0"/>
              </a:rPr>
              <a:t> </a:t>
            </a:r>
            <a:r>
              <a:rPr lang="en-GB" altLang="pt-PT" sz="2400" dirty="0">
                <a:solidFill>
                  <a:schemeClr val="accent1">
                    <a:lumMod val="50000"/>
                  </a:schemeClr>
                </a:solidFill>
                <a:latin typeface="Times New Roman" panose="02020603050405020304" pitchFamily="18" charset="0"/>
              </a:rPr>
              <a:t>and</a:t>
            </a:r>
            <a:r>
              <a:rPr lang="en-GB" altLang="pt-PT" sz="2400" dirty="0">
                <a:solidFill>
                  <a:schemeClr val="hlink"/>
                </a:solidFill>
                <a:latin typeface="Times New Roman" panose="02020603050405020304" pitchFamily="18" charset="0"/>
              </a:rPr>
              <a:t> </a:t>
            </a:r>
            <a:r>
              <a:rPr lang="en-GB" altLang="pt-PT" sz="2400" u="sng" dirty="0">
                <a:solidFill>
                  <a:srgbClr val="990000"/>
                </a:solidFill>
                <a:latin typeface="Times New Roman" panose="02020603050405020304" pitchFamily="18" charset="0"/>
              </a:rPr>
              <a:t>operational</a:t>
            </a:r>
            <a:r>
              <a:rPr lang="en-GB" altLang="pt-PT" sz="2400" dirty="0">
                <a:solidFill>
                  <a:srgbClr val="990000"/>
                </a:solidFill>
                <a:latin typeface="Times New Roman" panose="02020603050405020304" pitchFamily="18" charset="0"/>
              </a:rPr>
              <a:t>   </a:t>
            </a:r>
            <a:r>
              <a:rPr lang="en-GB" altLang="pt-PT" sz="2400" u="sng" dirty="0">
                <a:solidFill>
                  <a:srgbClr val="990000"/>
                </a:solidFill>
                <a:latin typeface="Times New Roman" panose="02020603050405020304" pitchFamily="18" charset="0"/>
              </a:rPr>
              <a:t>production</a:t>
            </a:r>
            <a:r>
              <a:rPr lang="en-GB" altLang="pt-PT" sz="2400" dirty="0">
                <a:solidFill>
                  <a:schemeClr val="hlink"/>
                </a:solidFill>
                <a:latin typeface="Times New Roman" panose="02020603050405020304" pitchFamily="18" charset="0"/>
              </a:rPr>
              <a:t> </a:t>
            </a:r>
            <a:r>
              <a:rPr lang="en-GB" altLang="pt-PT" sz="2400" dirty="0">
                <a:solidFill>
                  <a:schemeClr val="accent1">
                    <a:lumMod val="50000"/>
                  </a:schemeClr>
                </a:solidFill>
                <a:latin typeface="Times New Roman" panose="02020603050405020304" pitchFamily="18" charset="0"/>
              </a:rPr>
              <a:t>of land surface related products based (primarily) on European meteorological satellites (MSG and METOP)</a:t>
            </a:r>
          </a:p>
          <a:p>
            <a:pPr lvl="1">
              <a:defRPr/>
            </a:pPr>
            <a:r>
              <a:rPr lang="en-GB" altLang="pt-PT" sz="2400" dirty="0">
                <a:solidFill>
                  <a:schemeClr val="accent1">
                    <a:lumMod val="50000"/>
                  </a:schemeClr>
                </a:solidFill>
                <a:latin typeface="Times New Roman" panose="02020603050405020304" pitchFamily="18" charset="0"/>
              </a:rPr>
              <a:t>Consortia with </a:t>
            </a:r>
            <a:r>
              <a:rPr lang="en-GB" altLang="pt-PT" sz="2400" dirty="0" smtClean="0">
                <a:solidFill>
                  <a:schemeClr val="accent1">
                    <a:lumMod val="50000"/>
                  </a:schemeClr>
                </a:solidFill>
                <a:latin typeface="Times New Roman" panose="02020603050405020304" pitchFamily="18" charset="0"/>
              </a:rPr>
              <a:t>several </a:t>
            </a:r>
            <a:r>
              <a:rPr lang="en-GB" altLang="pt-PT" sz="2400" dirty="0">
                <a:solidFill>
                  <a:schemeClr val="accent1">
                    <a:lumMod val="50000"/>
                  </a:schemeClr>
                </a:solidFill>
                <a:latin typeface="Times New Roman" panose="02020603050405020304" pitchFamily="18" charset="0"/>
              </a:rPr>
              <a:t>Institutes </a:t>
            </a:r>
            <a:r>
              <a:rPr lang="en-GB" altLang="pt-PT" sz="2400" dirty="0" smtClean="0">
                <a:solidFill>
                  <a:schemeClr val="accent1">
                    <a:lumMod val="50000"/>
                  </a:schemeClr>
                </a:solidFill>
                <a:latin typeface="Times New Roman" panose="02020603050405020304" pitchFamily="18" charset="0"/>
              </a:rPr>
              <a:t>and </a:t>
            </a:r>
            <a:r>
              <a:rPr lang="en-GB" altLang="pt-PT" sz="2400" dirty="0">
                <a:solidFill>
                  <a:schemeClr val="accent1">
                    <a:lumMod val="50000"/>
                  </a:schemeClr>
                </a:solidFill>
                <a:latin typeface="Times New Roman" panose="02020603050405020304" pitchFamily="18" charset="0"/>
              </a:rPr>
              <a:t>countries</a:t>
            </a:r>
          </a:p>
          <a:p>
            <a:pPr lvl="1">
              <a:defRPr/>
            </a:pPr>
            <a:r>
              <a:rPr lang="en-GB" altLang="pt-PT" sz="2400" dirty="0">
                <a:solidFill>
                  <a:schemeClr val="accent1">
                    <a:lumMod val="50000"/>
                  </a:schemeClr>
                </a:solidFill>
                <a:latin typeface="Times New Roman" panose="02020603050405020304" pitchFamily="18" charset="0"/>
              </a:rPr>
              <a:t>Continuous Development Operational Phase I (2007-2012)</a:t>
            </a:r>
          </a:p>
          <a:p>
            <a:pPr lvl="1">
              <a:defRPr/>
            </a:pPr>
            <a:r>
              <a:rPr lang="en-GB" altLang="pt-PT" sz="2400" dirty="0">
                <a:solidFill>
                  <a:schemeClr val="accent1">
                    <a:lumMod val="50000"/>
                  </a:schemeClr>
                </a:solidFill>
                <a:latin typeface="Times New Roman" panose="02020603050405020304" pitchFamily="18" charset="0"/>
              </a:rPr>
              <a:t>Continuous Development Operational Phase II (2012-2017</a:t>
            </a:r>
            <a:r>
              <a:rPr lang="en-GB" altLang="pt-PT" sz="2400" dirty="0" smtClean="0">
                <a:solidFill>
                  <a:schemeClr val="accent1">
                    <a:lumMod val="50000"/>
                  </a:schemeClr>
                </a:solidFill>
                <a:latin typeface="Times New Roman" panose="02020603050405020304" pitchFamily="18" charset="0"/>
              </a:rPr>
              <a:t>)</a:t>
            </a:r>
          </a:p>
          <a:p>
            <a:pPr lvl="1">
              <a:defRPr/>
            </a:pPr>
            <a:r>
              <a:rPr lang="en-GB" altLang="pt-PT" sz="2400" dirty="0">
                <a:solidFill>
                  <a:srgbClr val="FF0000"/>
                </a:solidFill>
                <a:latin typeface="Times New Roman" panose="02020603050405020304" pitchFamily="18" charset="0"/>
              </a:rPr>
              <a:t>Continuous Development Operational Phase </a:t>
            </a:r>
            <a:r>
              <a:rPr lang="en-GB" altLang="pt-PT" sz="2400" dirty="0" smtClean="0">
                <a:solidFill>
                  <a:srgbClr val="FF0000"/>
                </a:solidFill>
                <a:latin typeface="Times New Roman" panose="02020603050405020304" pitchFamily="18" charset="0"/>
              </a:rPr>
              <a:t>III  </a:t>
            </a:r>
            <a:r>
              <a:rPr lang="en-GB" altLang="pt-PT" sz="2400" dirty="0">
                <a:solidFill>
                  <a:srgbClr val="FF0000"/>
                </a:solidFill>
                <a:latin typeface="Times New Roman" panose="02020603050405020304" pitchFamily="18" charset="0"/>
              </a:rPr>
              <a:t>(</a:t>
            </a:r>
            <a:r>
              <a:rPr lang="en-GB" altLang="pt-PT" sz="2400" dirty="0" smtClean="0">
                <a:solidFill>
                  <a:srgbClr val="FF0000"/>
                </a:solidFill>
                <a:latin typeface="Times New Roman" panose="02020603050405020304" pitchFamily="18" charset="0"/>
              </a:rPr>
              <a:t>2017-2022)</a:t>
            </a:r>
            <a:endParaRPr lang="en-GB" altLang="pt-PT" sz="2400" dirty="0">
              <a:solidFill>
                <a:schemeClr val="accent1">
                  <a:lumMod val="50000"/>
                </a:schemeClr>
              </a:solidFill>
              <a:latin typeface="Times New Roman" panose="02020603050405020304" pitchFamily="18" charset="0"/>
            </a:endParaRPr>
          </a:p>
          <a:p>
            <a:pPr>
              <a:buClr>
                <a:srgbClr val="FF3300"/>
              </a:buClr>
              <a:buFont typeface="Wingdings" panose="05000000000000000000" pitchFamily="2" charset="2"/>
              <a:buChar char="v"/>
              <a:defRPr/>
            </a:pPr>
            <a:r>
              <a:rPr lang="en-GB" altLang="pt-PT" sz="2400" dirty="0">
                <a:solidFill>
                  <a:schemeClr val="accent1">
                    <a:lumMod val="50000"/>
                  </a:schemeClr>
                </a:solidFill>
                <a:latin typeface="Times New Roman" panose="02020603050405020304" pitchFamily="18" charset="0"/>
              </a:rPr>
              <a:t>Real time operations (i.e., some products are available every 15 min, ~1 hour after observed) </a:t>
            </a:r>
          </a:p>
          <a:p>
            <a:pPr>
              <a:buClr>
                <a:srgbClr val="FF3300"/>
              </a:buClr>
              <a:buFont typeface="Wingdings" panose="05000000000000000000" pitchFamily="2" charset="2"/>
              <a:buChar char="v"/>
              <a:defRPr/>
            </a:pPr>
            <a:r>
              <a:rPr lang="en-GB" altLang="pt-PT" sz="2400" dirty="0">
                <a:solidFill>
                  <a:schemeClr val="accent1">
                    <a:lumMod val="50000"/>
                  </a:schemeClr>
                </a:solidFill>
                <a:latin typeface="Times New Roman" panose="02020603050405020304" pitchFamily="18" charset="0"/>
              </a:rPr>
              <a:t>An efficient and modular real time operational system, to which new functionalities can be added on demand (plug-in concept)</a:t>
            </a:r>
          </a:p>
          <a:p>
            <a:pPr>
              <a:buClr>
                <a:srgbClr val="FF3300"/>
              </a:buClr>
              <a:buFont typeface="Wingdings" panose="05000000000000000000" pitchFamily="2" charset="2"/>
              <a:buChar char="v"/>
              <a:defRPr/>
            </a:pPr>
            <a:r>
              <a:rPr lang="en-GB" altLang="pt-PT" sz="2400" dirty="0">
                <a:solidFill>
                  <a:schemeClr val="accent1">
                    <a:lumMod val="50000"/>
                  </a:schemeClr>
                </a:solidFill>
                <a:latin typeface="Times New Roman" panose="02020603050405020304" pitchFamily="18" charset="0"/>
              </a:rPr>
              <a:t>Reviewed (~annually) by technical and scientific review panels</a:t>
            </a:r>
          </a:p>
        </p:txBody>
      </p:sp>
      <p:sp>
        <p:nvSpPr>
          <p:cNvPr id="4" name="Rectangle 3"/>
          <p:cNvSpPr>
            <a:spLocks noChangeArrowheads="1"/>
          </p:cNvSpPr>
          <p:nvPr/>
        </p:nvSpPr>
        <p:spPr bwMode="auto">
          <a:xfrm>
            <a:off x="28575" y="-584"/>
            <a:ext cx="7362825" cy="586957"/>
          </a:xfrm>
          <a:prstGeom prst="rect">
            <a:avLst/>
          </a:prstGeom>
          <a:noFill/>
          <a:ln w="9525" algn="ctr">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OVERVIEW OF LSA SAF PROJECT</a:t>
            </a:r>
            <a:endParaRPr lang="en-GB" altLang="pt-PT" sz="3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471601" y="2357816"/>
            <a:ext cx="4599337" cy="3477875"/>
          </a:xfrm>
          <a:prstGeom prst="rect">
            <a:avLst/>
          </a:prstGeom>
          <a:noFill/>
        </p:spPr>
        <p:txBody>
          <a:bodyPr wrap="square" rtlCol="0">
            <a:spAutoFit/>
          </a:bodyPr>
          <a:lstStyle/>
          <a:p>
            <a:r>
              <a:rPr lang="pt-PT" sz="2000" b="1" dirty="0"/>
              <a:t>KCL	(King’s College London)</a:t>
            </a:r>
          </a:p>
          <a:p>
            <a:endParaRPr lang="pt-PT" sz="2000" b="1" dirty="0"/>
          </a:p>
          <a:p>
            <a:r>
              <a:rPr lang="pt-PT" sz="2000" b="1" dirty="0"/>
              <a:t>IDL	(Univ Lisbon)</a:t>
            </a:r>
          </a:p>
          <a:p>
            <a:endParaRPr lang="pt-PT" sz="2000" b="1" dirty="0"/>
          </a:p>
          <a:p>
            <a:r>
              <a:rPr lang="pt-PT" sz="2000" b="1" dirty="0"/>
              <a:t>KIT	(Karlsruhe Inst Technology)</a:t>
            </a:r>
          </a:p>
          <a:p>
            <a:endParaRPr lang="pt-PT" sz="2000" b="1" dirty="0"/>
          </a:p>
          <a:p>
            <a:r>
              <a:rPr lang="pt-PT" sz="2000" b="1" dirty="0"/>
              <a:t>UV	(Univ Valencia)</a:t>
            </a:r>
          </a:p>
          <a:p>
            <a:endParaRPr lang="pt-PT" sz="2000" b="1" dirty="0"/>
          </a:p>
          <a:p>
            <a:r>
              <a:rPr lang="pt-PT" sz="2000" b="1" dirty="0"/>
              <a:t>VITO	(Fl</a:t>
            </a:r>
            <a:r>
              <a:rPr lang="en-US" sz="2000" b="1" dirty="0" err="1"/>
              <a:t>emish</a:t>
            </a:r>
            <a:r>
              <a:rPr lang="en-US" sz="2000" b="1" dirty="0"/>
              <a:t> </a:t>
            </a:r>
            <a:r>
              <a:rPr lang="en-US" sz="2000" b="1" dirty="0" err="1"/>
              <a:t>Inst</a:t>
            </a:r>
            <a:r>
              <a:rPr lang="en-US" sz="2000" b="1" dirty="0"/>
              <a:t> Technological Res)</a:t>
            </a:r>
            <a:endParaRPr lang="pt-PT" sz="2000" b="1" dirty="0"/>
          </a:p>
          <a:p>
            <a:endParaRPr lang="pt-PT" sz="2000" dirty="0"/>
          </a:p>
        </p:txBody>
      </p:sp>
      <p:sp>
        <p:nvSpPr>
          <p:cNvPr id="2" name="Title 1"/>
          <p:cNvSpPr txBox="1">
            <a:spLocks/>
          </p:cNvSpPr>
          <p:nvPr/>
        </p:nvSpPr>
        <p:spPr>
          <a:xfrm>
            <a:off x="136208" y="770300"/>
            <a:ext cx="6691856" cy="460917"/>
          </a:xfrm>
          <a:prstGeom prst="rect">
            <a:avLst/>
          </a:prstGeom>
          <a:noFill/>
          <a:ln w="9525" algn="ctr">
            <a:noFill/>
            <a:round/>
            <a:headEnd/>
            <a:tailEnd/>
          </a:ln>
        </p:spPr>
        <p:txBody>
          <a:bodyPr anchor="ctr">
            <a:spAutoFit/>
          </a:bodyPr>
          <a:lstStyle>
            <a:defPPr>
              <a:defRPr lang="pt-PT"/>
            </a:defPPr>
            <a:lvl1pPr>
              <a:defRPr sz="2400" b="1" u="sng">
                <a:solidFill>
                  <a:srgbClr val="C00000"/>
                </a:solidFill>
                <a:latin typeface="Verdana" pitchFamily="34" charset="0"/>
                <a:cs typeface="Times New Roman" pitchFamily="18" charset="0"/>
              </a:defRPr>
            </a:lvl1pPr>
          </a:lstStyle>
          <a:p>
            <a:r>
              <a:rPr lang="pt-PT" dirty="0" smtClean="0"/>
              <a:t>CDOP</a:t>
            </a:r>
            <a:r>
              <a:rPr lang="en-GB" dirty="0" smtClean="0"/>
              <a:t>-</a:t>
            </a:r>
            <a:r>
              <a:rPr lang="pt-PT" dirty="0" smtClean="0"/>
              <a:t>2 LSA SAF Consortium</a:t>
            </a:r>
            <a:endParaRPr lang="pt-PT" dirty="0"/>
          </a:p>
        </p:txBody>
      </p:sp>
      <p:sp>
        <p:nvSpPr>
          <p:cNvPr id="3" name="TextBox 2"/>
          <p:cNvSpPr txBox="1"/>
          <p:nvPr/>
        </p:nvSpPr>
        <p:spPr>
          <a:xfrm>
            <a:off x="289350" y="1764264"/>
            <a:ext cx="4931112" cy="1938992"/>
          </a:xfrm>
          <a:prstGeom prst="rect">
            <a:avLst/>
          </a:prstGeom>
          <a:noFill/>
        </p:spPr>
        <p:txBody>
          <a:bodyPr wrap="square" rtlCol="0">
            <a:spAutoFit/>
          </a:bodyPr>
          <a:lstStyle/>
          <a:p>
            <a:r>
              <a:rPr lang="pt-PT" sz="2000" b="1" dirty="0"/>
              <a:t>IPMA 	(Portugal) – Leading Institution</a:t>
            </a:r>
          </a:p>
          <a:p>
            <a:endParaRPr lang="pt-PT" sz="2000" b="1" dirty="0"/>
          </a:p>
          <a:p>
            <a:r>
              <a:rPr lang="pt-PT" sz="2000" b="1" dirty="0"/>
              <a:t>MF 	(France)</a:t>
            </a:r>
          </a:p>
          <a:p>
            <a:endParaRPr lang="pt-PT" sz="2000" b="1" dirty="0"/>
          </a:p>
          <a:p>
            <a:r>
              <a:rPr lang="pt-PT" sz="2000" b="1" dirty="0"/>
              <a:t>RMI	(Belgium)</a:t>
            </a:r>
          </a:p>
          <a:p>
            <a:endParaRPr lang="pt-PT" sz="2000" b="1" dirty="0"/>
          </a:p>
        </p:txBody>
      </p:sp>
      <p:pic>
        <p:nvPicPr>
          <p:cNvPr id="4" name="Picture 3" descr="http://landsaf.ipma.pt/imgs/ipma.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126" y="1778635"/>
            <a:ext cx="930158" cy="312658"/>
          </a:xfrm>
          <a:prstGeom prst="rect">
            <a:avLst/>
          </a:prstGeom>
          <a:noFill/>
          <a:ln>
            <a:noFill/>
          </a:ln>
        </p:spPr>
      </p:pic>
      <p:pic>
        <p:nvPicPr>
          <p:cNvPr id="5" name="Picture 4" descr="https://encrypted-tbn0.gstatic.com/images?q=tbn:ANd9GcTVACSm2rb6RClx8WcMs3pPLmifOXsIpUmaysnrkI4OrxzvygGd2dPH-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4988" y="2278277"/>
            <a:ext cx="373796" cy="560695"/>
          </a:xfrm>
          <a:prstGeom prst="rect">
            <a:avLst/>
          </a:prstGeom>
          <a:noFill/>
          <a:ln>
            <a:noFill/>
          </a:ln>
        </p:spPr>
      </p:pic>
      <p:pic>
        <p:nvPicPr>
          <p:cNvPr id="6" name="Picture 5" descr="http://landsaf.ipma.pt/imgs/rmi.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497" y="2983513"/>
            <a:ext cx="391287" cy="489109"/>
          </a:xfrm>
          <a:prstGeom prst="rect">
            <a:avLst/>
          </a:prstGeom>
          <a:noFill/>
          <a:ln>
            <a:noFill/>
          </a:ln>
        </p:spPr>
      </p:pic>
      <p:pic>
        <p:nvPicPr>
          <p:cNvPr id="7" name="Picture 6" descr="http://landsaf.ipma.pt/imgs/idl.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2781" y="2881344"/>
            <a:ext cx="567531" cy="542766"/>
          </a:xfrm>
          <a:prstGeom prst="rect">
            <a:avLst/>
          </a:prstGeom>
          <a:noFill/>
          <a:ln>
            <a:noFill/>
          </a:ln>
        </p:spPr>
      </p:pic>
      <p:pic>
        <p:nvPicPr>
          <p:cNvPr id="8" name="Picture 7" descr="D:\Dropbox\proposals\signatures\KCL_logo_hi_res.bmp"/>
          <p:cNvPicPr>
            <a:picLocks noChangeAspect="1"/>
          </p:cNvPicPr>
          <p:nvPr/>
        </p:nvPicPr>
        <p:blipFill>
          <a:blip r:embed="rId6"/>
          <a:srcRect/>
          <a:stretch>
            <a:fillRect/>
          </a:stretch>
        </p:blipFill>
        <p:spPr bwMode="auto">
          <a:xfrm>
            <a:off x="8537314" y="2352031"/>
            <a:ext cx="520142" cy="486942"/>
          </a:xfrm>
          <a:prstGeom prst="rect">
            <a:avLst/>
          </a:prstGeom>
          <a:noFill/>
          <a:ln w="9525">
            <a:noFill/>
            <a:miter lim="800000"/>
            <a:headEnd/>
            <a:tailEnd/>
          </a:ln>
        </p:spPr>
      </p:pic>
      <p:pic>
        <p:nvPicPr>
          <p:cNvPr id="9" name="Picture 8" descr="http://landsaf.ipma.pt/imgs/kit.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99341" y="3633812"/>
            <a:ext cx="734179" cy="299244"/>
          </a:xfrm>
          <a:prstGeom prst="rect">
            <a:avLst/>
          </a:prstGeom>
          <a:noFill/>
          <a:ln>
            <a:noFill/>
          </a:ln>
        </p:spPr>
      </p:pic>
      <p:pic>
        <p:nvPicPr>
          <p:cNvPr id="10" name="Picture 9" descr="http://landsaf.ipma.pt/imgs/uv.gi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73280" y="4125641"/>
            <a:ext cx="527495" cy="527495"/>
          </a:xfrm>
          <a:prstGeom prst="rect">
            <a:avLst/>
          </a:prstGeom>
          <a:solidFill>
            <a:schemeClr val="bg1"/>
          </a:solidFill>
          <a:ln>
            <a:noFill/>
          </a:ln>
        </p:spPr>
      </p:pic>
      <p:pic>
        <p:nvPicPr>
          <p:cNvPr id="11" name="Picture 10" descr="http://landsaf.ipma.pt/imgs/vito.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25588" y="4844534"/>
            <a:ext cx="1023956" cy="312658"/>
          </a:xfrm>
          <a:prstGeom prst="rect">
            <a:avLst/>
          </a:prstGeom>
          <a:noFill/>
          <a:ln>
            <a:noFill/>
          </a:ln>
        </p:spPr>
      </p:pic>
      <p:sp>
        <p:nvSpPr>
          <p:cNvPr id="12" name="TextBox 11"/>
          <p:cNvSpPr txBox="1"/>
          <p:nvPr/>
        </p:nvSpPr>
        <p:spPr>
          <a:xfrm>
            <a:off x="488505" y="4576324"/>
            <a:ext cx="3076078" cy="400110"/>
          </a:xfrm>
          <a:prstGeom prst="rect">
            <a:avLst/>
          </a:prstGeom>
          <a:noFill/>
        </p:spPr>
        <p:txBody>
          <a:bodyPr wrap="square" rtlCol="0">
            <a:spAutoFit/>
          </a:bodyPr>
          <a:lstStyle/>
          <a:p>
            <a:pPr marL="0" lvl="1" algn="ctr"/>
            <a:r>
              <a:rPr lang="en-GB" altLang="en-US" sz="2000" dirty="0"/>
              <a:t>8 Institutes /  6 Countries</a:t>
            </a:r>
          </a:p>
        </p:txBody>
      </p:sp>
      <p:grpSp>
        <p:nvGrpSpPr>
          <p:cNvPr id="13" name="Group 16"/>
          <p:cNvGrpSpPr>
            <a:grpSpLocks/>
          </p:cNvGrpSpPr>
          <p:nvPr/>
        </p:nvGrpSpPr>
        <p:grpSpPr bwMode="auto">
          <a:xfrm>
            <a:off x="608364" y="5008860"/>
            <a:ext cx="2873772" cy="296664"/>
            <a:chOff x="1423" y="2251"/>
            <a:chExt cx="2228" cy="230"/>
          </a:xfrm>
        </p:grpSpPr>
        <p:pic>
          <p:nvPicPr>
            <p:cNvPr id="14" name="Picture 15" descr="portugal-smallfl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3" y="2256"/>
              <a:ext cx="32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france-smallfla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1" y="2256"/>
              <a:ext cx="32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germany-smallfla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9" y="2256"/>
              <a:ext cx="35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9" descr="belgium-smallfla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9" y="2256"/>
              <a:ext cx="336"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descr="spain-smallfla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39" y="2267"/>
              <a:ext cx="31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u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27" y="2251"/>
              <a:ext cx="40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3"/>
          <p:cNvSpPr>
            <a:spLocks noChangeArrowheads="1"/>
          </p:cNvSpPr>
          <p:nvPr/>
        </p:nvSpPr>
        <p:spPr bwMode="auto">
          <a:xfrm>
            <a:off x="28575" y="-583"/>
            <a:ext cx="7362825" cy="586957"/>
          </a:xfrm>
          <a:prstGeom prst="rect">
            <a:avLst/>
          </a:prstGeom>
          <a:noFill/>
          <a:ln w="9525" algn="ctr">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OVERVIEW OF LSA SAF PROJECT</a:t>
            </a:r>
            <a:endParaRPr lang="en-GB" altLang="pt-PT" sz="3200" u="sng" dirty="0">
              <a:solidFill>
                <a:srgbClr val="003D84"/>
              </a:solidFill>
              <a:latin typeface="Times New Roman" pitchFamily="18" charset="0"/>
            </a:endParaRPr>
          </a:p>
        </p:txBody>
      </p:sp>
    </p:spTree>
    <p:extLst>
      <p:ext uri="{BB962C8B-B14F-4D97-AF65-F5344CB8AC3E}">
        <p14:creationId xmlns:p14="http://schemas.microsoft.com/office/powerpoint/2010/main" val="3304299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28575" y="1124744"/>
            <a:ext cx="9677400" cy="3773488"/>
          </a:xfrm>
          <a:prstGeom prst="rect">
            <a:avLst/>
          </a:prstGeom>
          <a:noFill/>
          <a:ln w="9525">
            <a:noFill/>
            <a:miter lim="800000"/>
            <a:headEnd/>
            <a:tailEnd/>
          </a:ln>
        </p:spPr>
        <p:txBody>
          <a:bodyPr>
            <a:spAutoFit/>
          </a:bodyPr>
          <a:lstStyle/>
          <a:p>
            <a:pPr marL="342900" indent="-342900" algn="just">
              <a:spcBef>
                <a:spcPct val="70000"/>
              </a:spcBef>
            </a:pPr>
            <a:r>
              <a:rPr lang="en-GB" altLang="pt-PT" sz="3200" dirty="0">
                <a:solidFill>
                  <a:srgbClr val="990000"/>
                </a:solidFill>
              </a:rPr>
              <a:t>Organisation principles</a:t>
            </a:r>
          </a:p>
          <a:p>
            <a:pPr marL="742950" lvl="1" indent="-285750" algn="just">
              <a:spcBef>
                <a:spcPct val="70000"/>
              </a:spcBef>
              <a:buFontTx/>
              <a:buChar char="–"/>
            </a:pPr>
            <a:r>
              <a:rPr lang="en-GB" altLang="pt-PT" sz="2800" dirty="0">
                <a:solidFill>
                  <a:srgbClr val="006699"/>
                </a:solidFill>
              </a:rPr>
              <a:t>Algorithms shall be developed at one of the participating Institutes (development distributed by the </a:t>
            </a:r>
            <a:r>
              <a:rPr lang="en-GB" sz="2800" dirty="0">
                <a:solidFill>
                  <a:srgbClr val="006699"/>
                </a:solidFill>
              </a:rPr>
              <a:t>Consortium</a:t>
            </a:r>
            <a:r>
              <a:rPr lang="en-GB" altLang="pt-PT" sz="2800" dirty="0">
                <a:solidFill>
                  <a:srgbClr val="006699"/>
                </a:solidFill>
              </a:rPr>
              <a:t>).</a:t>
            </a:r>
          </a:p>
          <a:p>
            <a:pPr marL="742950" lvl="1" indent="-285750" algn="just">
              <a:spcBef>
                <a:spcPct val="70000"/>
              </a:spcBef>
              <a:buFontTx/>
              <a:buChar char="–"/>
            </a:pPr>
            <a:r>
              <a:rPr lang="en-GB" altLang="pt-PT" sz="2800" dirty="0">
                <a:solidFill>
                  <a:srgbClr val="006699"/>
                </a:solidFill>
              </a:rPr>
              <a:t>Algorithms will be handed over to IPMA for integration and production as well as archive and distribution (operations centralized).</a:t>
            </a:r>
          </a:p>
        </p:txBody>
      </p:sp>
      <p:sp>
        <p:nvSpPr>
          <p:cNvPr id="31746" name="Rectangle 3"/>
          <p:cNvSpPr>
            <a:spLocks noChangeArrowheads="1"/>
          </p:cNvSpPr>
          <p:nvPr/>
        </p:nvSpPr>
        <p:spPr bwMode="auto">
          <a:xfrm>
            <a:off x="28575" y="-584"/>
            <a:ext cx="7362825" cy="586957"/>
          </a:xfrm>
          <a:prstGeom prst="rect">
            <a:avLst/>
          </a:prstGeom>
          <a:noFill/>
          <a:ln w="9525" algn="ctr">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OVERVIEW OF LSA SAF PROJECT</a:t>
            </a:r>
            <a:endParaRPr lang="en-GB" altLang="pt-PT" sz="3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ChangeArrowheads="1"/>
          </p:cNvSpPr>
          <p:nvPr/>
        </p:nvSpPr>
        <p:spPr bwMode="auto">
          <a:xfrm>
            <a:off x="28575" y="0"/>
            <a:ext cx="7362825" cy="587375"/>
          </a:xfrm>
          <a:prstGeom prst="rect">
            <a:avLst/>
          </a:prstGeom>
          <a:noFill/>
          <a:ln w="9525">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OVERVIEW</a:t>
            </a:r>
            <a:endParaRPr lang="en-GB" altLang="pt-PT" sz="3200" u="sng" dirty="0">
              <a:solidFill>
                <a:srgbClr val="003D84"/>
              </a:solidFill>
              <a:latin typeface="Times New Roman" pitchFamily="18" charset="0"/>
            </a:endParaRPr>
          </a:p>
        </p:txBody>
      </p:sp>
      <p:sp>
        <p:nvSpPr>
          <p:cNvPr id="32770" name="Rectangle 2"/>
          <p:cNvSpPr>
            <a:spLocks noChangeArrowheads="1"/>
          </p:cNvSpPr>
          <p:nvPr/>
        </p:nvSpPr>
        <p:spPr bwMode="auto">
          <a:xfrm>
            <a:off x="609600" y="1524000"/>
            <a:ext cx="8382000" cy="4327525"/>
          </a:xfrm>
          <a:prstGeom prst="rect">
            <a:avLst/>
          </a:prstGeom>
          <a:noFill/>
          <a:ln w="9525">
            <a:noFill/>
            <a:miter lim="800000"/>
            <a:headEnd/>
            <a:tailEnd/>
          </a:ln>
        </p:spPr>
        <p:txBody>
          <a:bodyPr>
            <a:spAutoFit/>
          </a:bodyPr>
          <a:lstStyle/>
          <a:p>
            <a:pPr marL="342900" indent="-342900">
              <a:spcBef>
                <a:spcPct val="20000"/>
              </a:spcBef>
              <a:buClr>
                <a:srgbClr val="FF3300"/>
              </a:buClr>
              <a:buFont typeface="Wingdings" pitchFamily="2" charset="2"/>
              <a:buChar char="v"/>
            </a:pPr>
            <a:r>
              <a:rPr lang="en-GB" altLang="pt-PT" sz="2400">
                <a:solidFill>
                  <a:srgbClr val="008000"/>
                </a:solidFill>
                <a:latin typeface="Times New Roman" pitchFamily="18" charset="0"/>
              </a:rPr>
              <a:t>SAF concept</a:t>
            </a:r>
          </a:p>
          <a:p>
            <a:pPr marL="342900" indent="-342900">
              <a:spcBef>
                <a:spcPct val="20000"/>
              </a:spcBef>
              <a:buClr>
                <a:srgbClr val="FF3300"/>
              </a:buClr>
              <a:buFont typeface="Wingdings" pitchFamily="2" charset="2"/>
              <a:buChar char="v"/>
            </a:pPr>
            <a:r>
              <a:rPr lang="en-GB" altLang="pt-PT" sz="2400">
                <a:solidFill>
                  <a:srgbClr val="008000"/>
                </a:solidFill>
                <a:latin typeface="Times New Roman" pitchFamily="18" charset="0"/>
              </a:rPr>
              <a:t>SAF network</a:t>
            </a:r>
          </a:p>
          <a:p>
            <a:pPr marL="342900" indent="-342900">
              <a:spcBef>
                <a:spcPct val="20000"/>
              </a:spcBef>
              <a:buClr>
                <a:srgbClr val="FF3300"/>
              </a:buClr>
              <a:buFont typeface="Wingdings" pitchFamily="2" charset="2"/>
              <a:buChar char="v"/>
            </a:pPr>
            <a:r>
              <a:rPr lang="en-GB" altLang="pt-PT" sz="2400">
                <a:solidFill>
                  <a:srgbClr val="008000"/>
                </a:solidFill>
                <a:latin typeface="Times New Roman" pitchFamily="18" charset="0"/>
              </a:rPr>
              <a:t>Overview of LSA SAF project</a:t>
            </a:r>
          </a:p>
          <a:p>
            <a:pPr marL="342900" indent="-342900">
              <a:spcBef>
                <a:spcPct val="20000"/>
              </a:spcBef>
              <a:buClr>
                <a:srgbClr val="FF3300"/>
              </a:buClr>
              <a:buFont typeface="Wingdings" pitchFamily="2" charset="2"/>
              <a:buChar char="v"/>
            </a:pPr>
            <a:r>
              <a:rPr lang="en-GB" altLang="pt-PT" sz="2400">
                <a:solidFill>
                  <a:srgbClr val="FF3300"/>
                </a:solidFill>
                <a:latin typeface="Times New Roman" pitchFamily="18" charset="0"/>
              </a:rPr>
              <a:t>Short view of production and product examples</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User community and applications </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Validation: Product quality and service quality</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System concept &amp; dissemination system (details about user data assess)</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Miscellaneous (</a:t>
            </a:r>
            <a:r>
              <a:rPr lang="en-GB" altLang="pt-PT" sz="2400">
                <a:solidFill>
                  <a:srgbClr val="990000"/>
                </a:solidFill>
                <a:latin typeface="Times New Roman" pitchFamily="18" charset="0"/>
              </a:rPr>
              <a:t>including CDOP</a:t>
            </a:r>
            <a:r>
              <a:rPr lang="pt-PT" altLang="pt-PT" sz="2400">
                <a:solidFill>
                  <a:srgbClr val="990000"/>
                </a:solidFill>
                <a:latin typeface="Times New Roman" pitchFamily="18" charset="0"/>
              </a:rPr>
              <a:t>3</a:t>
            </a:r>
            <a:r>
              <a:rPr lang="en-GB" altLang="pt-PT" sz="2400">
                <a:solidFill>
                  <a:srgbClr val="990000"/>
                </a:solidFill>
                <a:latin typeface="Times New Roman" pitchFamily="18" charset="0"/>
              </a:rPr>
              <a:t> challenge</a:t>
            </a:r>
            <a:r>
              <a:rPr lang="en-GB" altLang="pt-PT" sz="2400">
                <a:solidFill>
                  <a:srgbClr val="006699"/>
                </a:solidFill>
                <a:latin typeface="Times New Roman" pitchFamily="18" charset="0"/>
              </a:rPr>
              <a:t>)</a:t>
            </a:r>
          </a:p>
          <a:p>
            <a:pPr marL="342900" indent="-342900">
              <a:spcBef>
                <a:spcPct val="20000"/>
              </a:spcBef>
              <a:buClr>
                <a:srgbClr val="FF3300"/>
              </a:buClr>
              <a:buFont typeface="Wingdings" pitchFamily="2" charset="2"/>
              <a:buChar char="v"/>
            </a:pPr>
            <a:r>
              <a:rPr lang="en-GB" altLang="pt-PT" sz="2400">
                <a:solidFill>
                  <a:srgbClr val="006699"/>
                </a:solidFill>
                <a:latin typeface="Times New Roman" pitchFamily="18" charset="0"/>
              </a:rPr>
              <a:t>Conclusions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1191" y="5276744"/>
            <a:ext cx="1728698" cy="738664"/>
          </a:xfrm>
          <a:prstGeom prst="rect">
            <a:avLst/>
          </a:prstGeom>
          <a:noFill/>
          <a:ln w="9525">
            <a:noFill/>
            <a:miter lim="800000"/>
            <a:headEnd/>
            <a:tailEnd/>
          </a:ln>
        </p:spPr>
        <p:txBody>
          <a:bodyPr wrap="square">
            <a:spAutoFit/>
          </a:bodyPr>
          <a:lstStyle/>
          <a:p>
            <a:pPr algn="ctr"/>
            <a:r>
              <a:rPr lang="en-GB" sz="1400" b="1" dirty="0">
                <a:solidFill>
                  <a:schemeClr val="accent1">
                    <a:lumMod val="75000"/>
                  </a:schemeClr>
                </a:solidFill>
              </a:rPr>
              <a:t>Albedo</a:t>
            </a:r>
          </a:p>
          <a:p>
            <a:pPr algn="ctr"/>
            <a:r>
              <a:rPr lang="en-GB" sz="1400" b="1" dirty="0" err="1">
                <a:solidFill>
                  <a:schemeClr val="accent1">
                    <a:lumMod val="75000"/>
                  </a:schemeClr>
                </a:solidFill>
              </a:rPr>
              <a:t>Downwelling</a:t>
            </a:r>
            <a:r>
              <a:rPr lang="en-GB" sz="1400" b="1" dirty="0">
                <a:solidFill>
                  <a:schemeClr val="accent1">
                    <a:lumMod val="75000"/>
                  </a:schemeClr>
                </a:solidFill>
              </a:rPr>
              <a:t> SW</a:t>
            </a:r>
          </a:p>
          <a:p>
            <a:pPr algn="ctr"/>
            <a:r>
              <a:rPr lang="en-GB" sz="1400" b="1" dirty="0">
                <a:solidFill>
                  <a:schemeClr val="accent1">
                    <a:lumMod val="75000"/>
                  </a:schemeClr>
                </a:solidFill>
              </a:rPr>
              <a:t>(Aerosol)</a:t>
            </a:r>
          </a:p>
        </p:txBody>
      </p:sp>
      <p:sp>
        <p:nvSpPr>
          <p:cNvPr id="3" name="TextBox 2"/>
          <p:cNvSpPr txBox="1">
            <a:spLocks noChangeArrowheads="1"/>
          </p:cNvSpPr>
          <p:nvPr/>
        </p:nvSpPr>
        <p:spPr bwMode="auto">
          <a:xfrm>
            <a:off x="1879889" y="5282624"/>
            <a:ext cx="1935162" cy="738664"/>
          </a:xfrm>
          <a:prstGeom prst="rect">
            <a:avLst/>
          </a:prstGeom>
          <a:noFill/>
          <a:ln w="9525">
            <a:noFill/>
            <a:miter lim="800000"/>
            <a:headEnd/>
            <a:tailEnd/>
          </a:ln>
        </p:spPr>
        <p:txBody>
          <a:bodyPr>
            <a:spAutoFit/>
          </a:bodyPr>
          <a:lstStyle/>
          <a:p>
            <a:pPr algn="ctr"/>
            <a:r>
              <a:rPr lang="en-GB" sz="1400" b="1" dirty="0">
                <a:solidFill>
                  <a:schemeClr val="accent1">
                    <a:lumMod val="75000"/>
                  </a:schemeClr>
                </a:solidFill>
              </a:rPr>
              <a:t>LST</a:t>
            </a:r>
          </a:p>
          <a:p>
            <a:pPr algn="ctr"/>
            <a:r>
              <a:rPr lang="en-GB" sz="1400" b="1" dirty="0">
                <a:solidFill>
                  <a:schemeClr val="accent1">
                    <a:lumMod val="75000"/>
                  </a:schemeClr>
                </a:solidFill>
              </a:rPr>
              <a:t>Emissivity</a:t>
            </a:r>
          </a:p>
          <a:p>
            <a:pPr algn="ctr"/>
            <a:r>
              <a:rPr lang="en-GB" sz="1400" b="1" dirty="0" err="1">
                <a:solidFill>
                  <a:schemeClr val="accent1">
                    <a:lumMod val="75000"/>
                  </a:schemeClr>
                </a:solidFill>
              </a:rPr>
              <a:t>Downwelling</a:t>
            </a:r>
            <a:r>
              <a:rPr lang="en-GB" sz="1400" b="1" dirty="0">
                <a:solidFill>
                  <a:schemeClr val="accent1">
                    <a:lumMod val="75000"/>
                  </a:schemeClr>
                </a:solidFill>
              </a:rPr>
              <a:t> LW</a:t>
            </a:r>
          </a:p>
        </p:txBody>
      </p:sp>
      <p:sp>
        <p:nvSpPr>
          <p:cNvPr id="4" name="TextBox 3"/>
          <p:cNvSpPr txBox="1">
            <a:spLocks noChangeArrowheads="1"/>
          </p:cNvSpPr>
          <p:nvPr/>
        </p:nvSpPr>
        <p:spPr bwMode="auto">
          <a:xfrm>
            <a:off x="4304928" y="5276744"/>
            <a:ext cx="1735165" cy="738664"/>
          </a:xfrm>
          <a:prstGeom prst="rect">
            <a:avLst/>
          </a:prstGeom>
          <a:noFill/>
          <a:ln w="9525">
            <a:noFill/>
            <a:miter lim="800000"/>
            <a:headEnd/>
            <a:tailEnd/>
          </a:ln>
        </p:spPr>
        <p:txBody>
          <a:bodyPr wrap="square">
            <a:spAutoFit/>
          </a:bodyPr>
          <a:lstStyle/>
          <a:p>
            <a:pPr algn="ctr"/>
            <a:r>
              <a:rPr lang="en-GB" sz="1400" b="1" dirty="0">
                <a:solidFill>
                  <a:schemeClr val="accent1">
                    <a:lumMod val="75000"/>
                  </a:schemeClr>
                </a:solidFill>
              </a:rPr>
              <a:t>Detection</a:t>
            </a:r>
          </a:p>
          <a:p>
            <a:pPr algn="ctr"/>
            <a:r>
              <a:rPr lang="en-GB" sz="1400" b="1" dirty="0">
                <a:solidFill>
                  <a:schemeClr val="accent1">
                    <a:lumMod val="75000"/>
                  </a:schemeClr>
                </a:solidFill>
              </a:rPr>
              <a:t>Emitted Power</a:t>
            </a:r>
          </a:p>
          <a:p>
            <a:pPr algn="ctr"/>
            <a:r>
              <a:rPr lang="en-GB" sz="1400" b="1" dirty="0">
                <a:solidFill>
                  <a:schemeClr val="accent1">
                    <a:lumMod val="75000"/>
                  </a:schemeClr>
                </a:solidFill>
              </a:rPr>
              <a:t>Risk Burnt Areas</a:t>
            </a:r>
          </a:p>
        </p:txBody>
      </p:sp>
      <p:sp>
        <p:nvSpPr>
          <p:cNvPr id="5" name="TextBox 4"/>
          <p:cNvSpPr txBox="1">
            <a:spLocks noChangeArrowheads="1"/>
          </p:cNvSpPr>
          <p:nvPr/>
        </p:nvSpPr>
        <p:spPr bwMode="auto">
          <a:xfrm>
            <a:off x="5999210" y="5277720"/>
            <a:ext cx="1935163" cy="523220"/>
          </a:xfrm>
          <a:prstGeom prst="rect">
            <a:avLst/>
          </a:prstGeom>
          <a:noFill/>
          <a:ln w="9525">
            <a:noFill/>
            <a:miter lim="800000"/>
            <a:headEnd/>
            <a:tailEnd/>
          </a:ln>
        </p:spPr>
        <p:txBody>
          <a:bodyPr>
            <a:spAutoFit/>
          </a:bodyPr>
          <a:lstStyle/>
          <a:p>
            <a:pPr algn="ctr"/>
            <a:r>
              <a:rPr lang="en-GB" sz="1400" b="1" dirty="0">
                <a:solidFill>
                  <a:schemeClr val="accent1">
                    <a:lumMod val="75000"/>
                  </a:schemeClr>
                </a:solidFill>
              </a:rPr>
              <a:t>Veg. Fraction</a:t>
            </a:r>
          </a:p>
          <a:p>
            <a:pPr algn="ctr"/>
            <a:r>
              <a:rPr lang="en-GB" sz="1400" b="1" dirty="0" smtClean="0">
                <a:solidFill>
                  <a:schemeClr val="accent1">
                    <a:lumMod val="75000"/>
                  </a:schemeClr>
                </a:solidFill>
              </a:rPr>
              <a:t>LAI/FAPAR</a:t>
            </a:r>
            <a:r>
              <a:rPr lang="en-GB" sz="1400" b="1" dirty="0">
                <a:solidFill>
                  <a:schemeClr val="accent1">
                    <a:lumMod val="75000"/>
                  </a:schemeClr>
                </a:solidFill>
              </a:rPr>
              <a:t>/</a:t>
            </a:r>
            <a:r>
              <a:rPr lang="en-GB" sz="1400" b="1" dirty="0" smtClean="0">
                <a:solidFill>
                  <a:schemeClr val="accent1">
                    <a:lumMod val="75000"/>
                  </a:schemeClr>
                </a:solidFill>
              </a:rPr>
              <a:t>NDVI</a:t>
            </a:r>
            <a:endParaRPr lang="en-GB" sz="1400" b="1" dirty="0">
              <a:solidFill>
                <a:schemeClr val="accent1">
                  <a:lumMod val="75000"/>
                </a:schemeClr>
              </a:solidFill>
            </a:endParaRPr>
          </a:p>
        </p:txBody>
      </p:sp>
      <p:sp>
        <p:nvSpPr>
          <p:cNvPr id="6" name="TextBox 5"/>
          <p:cNvSpPr txBox="1">
            <a:spLocks noChangeArrowheads="1"/>
          </p:cNvSpPr>
          <p:nvPr/>
        </p:nvSpPr>
        <p:spPr bwMode="auto">
          <a:xfrm>
            <a:off x="7705331" y="5277720"/>
            <a:ext cx="2200670" cy="523220"/>
          </a:xfrm>
          <a:prstGeom prst="rect">
            <a:avLst/>
          </a:prstGeom>
          <a:noFill/>
          <a:ln w="9525">
            <a:noFill/>
            <a:miter lim="800000"/>
            <a:headEnd/>
            <a:tailEnd/>
          </a:ln>
        </p:spPr>
        <p:txBody>
          <a:bodyPr wrap="square">
            <a:spAutoFit/>
          </a:bodyPr>
          <a:lstStyle/>
          <a:p>
            <a:pPr algn="ctr"/>
            <a:r>
              <a:rPr lang="en-GB" sz="1400" b="1" dirty="0">
                <a:solidFill>
                  <a:schemeClr val="accent1">
                    <a:lumMod val="75000"/>
                  </a:schemeClr>
                </a:solidFill>
              </a:rPr>
              <a:t>Evapotranspiration</a:t>
            </a:r>
          </a:p>
          <a:p>
            <a:pPr algn="ctr"/>
            <a:r>
              <a:rPr lang="en-GB" sz="1400" b="1" dirty="0">
                <a:solidFill>
                  <a:schemeClr val="accent1">
                    <a:lumMod val="75000"/>
                  </a:schemeClr>
                </a:solidFill>
              </a:rPr>
              <a:t>Ref Evapotranspiration</a:t>
            </a:r>
          </a:p>
        </p:txBody>
      </p:sp>
      <p:sp>
        <p:nvSpPr>
          <p:cNvPr id="7" name="TextBox 6"/>
          <p:cNvSpPr txBox="1">
            <a:spLocks noChangeArrowheads="1"/>
          </p:cNvSpPr>
          <p:nvPr/>
        </p:nvSpPr>
        <p:spPr bwMode="auto">
          <a:xfrm>
            <a:off x="0" y="6014616"/>
            <a:ext cx="9906000" cy="400110"/>
          </a:xfrm>
          <a:prstGeom prst="rect">
            <a:avLst/>
          </a:prstGeom>
          <a:noFill/>
          <a:ln w="9525">
            <a:noFill/>
            <a:miter lim="800000"/>
            <a:headEnd/>
            <a:tailEnd/>
          </a:ln>
        </p:spPr>
        <p:txBody>
          <a:bodyPr>
            <a:spAutoFit/>
          </a:bodyPr>
          <a:lstStyle/>
          <a:p>
            <a:pPr algn="ctr"/>
            <a:r>
              <a:rPr lang="en-GB" sz="2000" dirty="0">
                <a:solidFill>
                  <a:schemeClr val="accent4">
                    <a:lumMod val="50000"/>
                  </a:schemeClr>
                </a:solidFill>
                <a:latin typeface="Times New Roman" panose="02020603050405020304" pitchFamily="18" charset="0"/>
                <a:cs typeface="Times New Roman" panose="02020603050405020304" pitchFamily="18" charset="0"/>
              </a:rPr>
              <a:t>Energy Fluxes at the Surface - GPP/NPP (Gross/Net Primary Production)</a:t>
            </a:r>
          </a:p>
        </p:txBody>
      </p:sp>
      <p:sp>
        <p:nvSpPr>
          <p:cNvPr id="8" name="Rectangle 2"/>
          <p:cNvSpPr>
            <a:spLocks noChangeArrowheads="1"/>
          </p:cNvSpPr>
          <p:nvPr/>
        </p:nvSpPr>
        <p:spPr bwMode="auto">
          <a:xfrm>
            <a:off x="0" y="792490"/>
            <a:ext cx="9905999" cy="523220"/>
          </a:xfrm>
          <a:prstGeom prst="rect">
            <a:avLst/>
          </a:prstGeom>
          <a:noFill/>
          <a:ln w="9525">
            <a:noFill/>
            <a:miter lim="800000"/>
            <a:headEnd/>
            <a:tailEnd/>
          </a:ln>
        </p:spPr>
        <p:txBody>
          <a:bodyPr wrap="square" lIns="90000" tIns="46800" rIns="90000" bIns="46800" anchor="ctr">
            <a:spAutoFit/>
          </a:bodyPr>
          <a:lstStyle/>
          <a:p>
            <a:pPr algn="ctr"/>
            <a:r>
              <a:rPr lang="en-GB" altLang="pt-PT" sz="2800" dirty="0">
                <a:solidFill>
                  <a:srgbClr val="990000"/>
                </a:solidFill>
              </a:rPr>
              <a:t>LSA SAF - MSG Products</a:t>
            </a:r>
          </a:p>
        </p:txBody>
      </p:sp>
      <p:sp>
        <p:nvSpPr>
          <p:cNvPr id="10" name="Rounded Rectangle 9"/>
          <p:cNvSpPr/>
          <p:nvPr/>
        </p:nvSpPr>
        <p:spPr>
          <a:xfrm>
            <a:off x="484855" y="2636912"/>
            <a:ext cx="2483568" cy="1080120"/>
          </a:xfrm>
          <a:prstGeom prst="roundRect">
            <a:avLst/>
          </a:prstGeom>
          <a:gradFill flip="none" rotWithShape="1">
            <a:gsLst>
              <a:gs pos="0">
                <a:schemeClr val="accent2"/>
              </a:gs>
              <a:gs pos="100000">
                <a:schemeClr val="bg1"/>
              </a:gs>
            </a:gsLst>
            <a:lin ang="54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lumMod val="75000"/>
                  </a:schemeClr>
                </a:solidFill>
              </a:rPr>
              <a:t>Radiation</a:t>
            </a:r>
            <a:endParaRPr lang="pt-PT" sz="2800" b="1" dirty="0">
              <a:solidFill>
                <a:schemeClr val="tx2">
                  <a:lumMod val="75000"/>
                </a:schemeClr>
              </a:solidFill>
            </a:endParaRPr>
          </a:p>
        </p:txBody>
      </p:sp>
      <p:sp>
        <p:nvSpPr>
          <p:cNvPr id="11" name="Rounded Rectangle 10"/>
          <p:cNvSpPr/>
          <p:nvPr/>
        </p:nvSpPr>
        <p:spPr>
          <a:xfrm>
            <a:off x="3292821" y="1469233"/>
            <a:ext cx="2596283" cy="1080120"/>
          </a:xfrm>
          <a:prstGeom prst="roundRect">
            <a:avLst/>
          </a:prstGeom>
          <a:gradFill flip="none" rotWithShape="1">
            <a:gsLst>
              <a:gs pos="0">
                <a:schemeClr val="accent4">
                  <a:lumMod val="5000"/>
                  <a:lumOff val="95000"/>
                </a:schemeClr>
              </a:gs>
              <a:gs pos="100000">
                <a:schemeClr val="accent4">
                  <a:lumMod val="30000"/>
                  <a:lumOff val="70000"/>
                </a:schemeClr>
              </a:gs>
            </a:gsLst>
            <a:lin ang="54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u="sng" dirty="0">
                <a:solidFill>
                  <a:schemeClr val="tx2">
                    <a:lumMod val="75000"/>
                  </a:schemeClr>
                </a:solidFill>
              </a:rPr>
              <a:t>Energy Balance</a:t>
            </a:r>
            <a:endParaRPr lang="pt-PT" sz="2800" b="1" u="sng" dirty="0">
              <a:solidFill>
                <a:schemeClr val="tx2">
                  <a:lumMod val="75000"/>
                </a:schemeClr>
              </a:solidFill>
            </a:endParaRPr>
          </a:p>
        </p:txBody>
      </p:sp>
      <p:sp>
        <p:nvSpPr>
          <p:cNvPr id="12" name="Rounded Rectangle 11"/>
          <p:cNvSpPr/>
          <p:nvPr/>
        </p:nvSpPr>
        <p:spPr>
          <a:xfrm>
            <a:off x="5973117" y="2636912"/>
            <a:ext cx="2364259" cy="1084943"/>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lumMod val="75000"/>
                  </a:schemeClr>
                </a:solidFill>
              </a:rPr>
              <a:t>Vegetation</a:t>
            </a:r>
            <a:endParaRPr lang="pt-PT" sz="2800" b="1" dirty="0">
              <a:solidFill>
                <a:schemeClr val="tx2">
                  <a:lumMod val="75000"/>
                </a:schemeClr>
              </a:solidFill>
            </a:endParaRPr>
          </a:p>
        </p:txBody>
      </p:sp>
      <p:cxnSp>
        <p:nvCxnSpPr>
          <p:cNvPr id="14" name="Elbow Connector 13"/>
          <p:cNvCxnSpPr>
            <a:stCxn id="11" idx="1"/>
            <a:endCxn id="10" idx="0"/>
          </p:cNvCxnSpPr>
          <p:nvPr/>
        </p:nvCxnSpPr>
        <p:spPr>
          <a:xfrm rot="10800000" flipV="1">
            <a:off x="1726639" y="2009292"/>
            <a:ext cx="1566182" cy="627619"/>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11" idx="3"/>
            <a:endCxn id="12" idx="0"/>
          </p:cNvCxnSpPr>
          <p:nvPr/>
        </p:nvCxnSpPr>
        <p:spPr>
          <a:xfrm>
            <a:off x="5889104" y="2009293"/>
            <a:ext cx="1266143" cy="627619"/>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124815" y="4157397"/>
            <a:ext cx="1035409" cy="948377"/>
          </a:xfrm>
          <a:prstGeom prst="roundRect">
            <a:avLst/>
          </a:prstGeom>
          <a:gradFill flip="none" rotWithShape="1">
            <a:gsLst>
              <a:gs pos="0">
                <a:schemeClr val="accent2"/>
              </a:gs>
              <a:gs pos="100000">
                <a:schemeClr val="bg1"/>
              </a:gs>
            </a:gsLst>
            <a:lin ang="54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lumMod val="75000"/>
                  </a:schemeClr>
                </a:solidFill>
              </a:rPr>
              <a:t>SW</a:t>
            </a:r>
            <a:endParaRPr lang="pt-PT" sz="2800" b="1" dirty="0">
              <a:solidFill>
                <a:schemeClr val="tx2">
                  <a:lumMod val="75000"/>
                </a:schemeClr>
              </a:solidFill>
            </a:endParaRPr>
          </a:p>
        </p:txBody>
      </p:sp>
      <p:sp>
        <p:nvSpPr>
          <p:cNvPr id="21" name="Rounded Rectangle 20"/>
          <p:cNvSpPr/>
          <p:nvPr/>
        </p:nvSpPr>
        <p:spPr>
          <a:xfrm>
            <a:off x="2329766" y="4157397"/>
            <a:ext cx="1035409" cy="948377"/>
          </a:xfrm>
          <a:prstGeom prst="roundRect">
            <a:avLst/>
          </a:prstGeom>
          <a:gradFill flip="none" rotWithShape="1">
            <a:gsLst>
              <a:gs pos="0">
                <a:schemeClr val="accent2"/>
              </a:gs>
              <a:gs pos="100000">
                <a:schemeClr val="bg1"/>
              </a:gs>
            </a:gsLst>
            <a:lin ang="54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lumMod val="75000"/>
                  </a:schemeClr>
                </a:solidFill>
              </a:rPr>
              <a:t>LW</a:t>
            </a:r>
            <a:endParaRPr lang="pt-PT" sz="2800" b="1" dirty="0">
              <a:solidFill>
                <a:schemeClr val="tx2">
                  <a:lumMod val="75000"/>
                </a:schemeClr>
              </a:solidFill>
            </a:endParaRPr>
          </a:p>
        </p:txBody>
      </p:sp>
      <p:sp>
        <p:nvSpPr>
          <p:cNvPr id="22" name="Rounded Rectangle 21"/>
          <p:cNvSpPr/>
          <p:nvPr/>
        </p:nvSpPr>
        <p:spPr>
          <a:xfrm>
            <a:off x="4592960" y="4157397"/>
            <a:ext cx="1334243" cy="948377"/>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lumMod val="75000"/>
                  </a:schemeClr>
                </a:solidFill>
              </a:rPr>
              <a:t>Wild Fire</a:t>
            </a:r>
            <a:endParaRPr lang="pt-PT" sz="2800" b="1" dirty="0">
              <a:solidFill>
                <a:schemeClr val="tx2">
                  <a:lumMod val="75000"/>
                </a:schemeClr>
              </a:solidFill>
            </a:endParaRPr>
          </a:p>
        </p:txBody>
      </p:sp>
      <p:sp>
        <p:nvSpPr>
          <p:cNvPr id="23" name="Rounded Rectangle 22"/>
          <p:cNvSpPr/>
          <p:nvPr/>
        </p:nvSpPr>
        <p:spPr>
          <a:xfrm>
            <a:off x="6499077" y="4157398"/>
            <a:ext cx="1334243" cy="94837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lumMod val="75000"/>
                  </a:schemeClr>
                </a:solidFill>
              </a:rPr>
              <a:t>State</a:t>
            </a:r>
            <a:endParaRPr lang="pt-PT" sz="2800" b="1" dirty="0">
              <a:solidFill>
                <a:schemeClr val="tx2">
                  <a:lumMod val="75000"/>
                </a:schemeClr>
              </a:solidFill>
            </a:endParaRPr>
          </a:p>
        </p:txBody>
      </p:sp>
      <p:sp>
        <p:nvSpPr>
          <p:cNvPr id="24" name="Rounded Rectangle 23"/>
          <p:cNvSpPr/>
          <p:nvPr/>
        </p:nvSpPr>
        <p:spPr>
          <a:xfrm>
            <a:off x="8337376" y="4157397"/>
            <a:ext cx="1334243" cy="948377"/>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lumMod val="75000"/>
                  </a:schemeClr>
                </a:solidFill>
              </a:rPr>
              <a:t>Water stress</a:t>
            </a:r>
            <a:endParaRPr lang="pt-PT" sz="2800" b="1" dirty="0">
              <a:solidFill>
                <a:schemeClr val="tx2">
                  <a:lumMod val="75000"/>
                </a:schemeClr>
              </a:solidFill>
            </a:endParaRPr>
          </a:p>
        </p:txBody>
      </p:sp>
      <p:cxnSp>
        <p:nvCxnSpPr>
          <p:cNvPr id="27" name="Elbow Connector 26"/>
          <p:cNvCxnSpPr>
            <a:endCxn id="21" idx="1"/>
          </p:cNvCxnSpPr>
          <p:nvPr/>
        </p:nvCxnSpPr>
        <p:spPr>
          <a:xfrm rot="16200000" flipH="1">
            <a:off x="1719100" y="4020919"/>
            <a:ext cx="618205" cy="603127"/>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0" idx="2"/>
            <a:endCxn id="20" idx="3"/>
          </p:cNvCxnSpPr>
          <p:nvPr/>
        </p:nvCxnSpPr>
        <p:spPr>
          <a:xfrm rot="5400000">
            <a:off x="986155" y="3891102"/>
            <a:ext cx="914554" cy="566415"/>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12" idx="2"/>
            <a:endCxn id="22" idx="0"/>
          </p:cNvCxnSpPr>
          <p:nvPr/>
        </p:nvCxnSpPr>
        <p:spPr>
          <a:xfrm rot="5400000">
            <a:off x="5989894" y="2992044"/>
            <a:ext cx="435542" cy="189516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2" idx="2"/>
            <a:endCxn id="24" idx="0"/>
          </p:cNvCxnSpPr>
          <p:nvPr/>
        </p:nvCxnSpPr>
        <p:spPr>
          <a:xfrm rot="16200000" flipH="1">
            <a:off x="7862101" y="3015000"/>
            <a:ext cx="435542" cy="1849251"/>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5400000">
            <a:off x="12779461" y="6970325"/>
            <a:ext cx="618205" cy="56641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2" idx="2"/>
            <a:endCxn id="23" idx="0"/>
          </p:cNvCxnSpPr>
          <p:nvPr/>
        </p:nvCxnSpPr>
        <p:spPr>
          <a:xfrm rot="16200000" flipH="1">
            <a:off x="6942952" y="3934150"/>
            <a:ext cx="435543" cy="1095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 Box 11"/>
          <p:cNvSpPr txBox="1">
            <a:spLocks noChangeArrowheads="1"/>
          </p:cNvSpPr>
          <p:nvPr/>
        </p:nvSpPr>
        <p:spPr bwMode="auto">
          <a:xfrm>
            <a:off x="0" y="84086"/>
            <a:ext cx="8049344" cy="433068"/>
          </a:xfrm>
          <a:prstGeom prst="rect">
            <a:avLst/>
          </a:prstGeom>
          <a:noFill/>
          <a:ln w="9525" algn="ctr">
            <a:noFill/>
            <a:miter lim="800000"/>
            <a:headEnd/>
            <a:tailEnd/>
          </a:ln>
        </p:spPr>
        <p:txBody>
          <a:bodyPr wrap="square" lIns="90000" tIns="46800" rIns="90000" bIns="46800" anchor="ctr">
            <a:spAutoFit/>
          </a:bodyPr>
          <a:lstStyle/>
          <a:p>
            <a:pPr algn="ctr"/>
            <a:r>
              <a:rPr lang="en-GB" altLang="pt-PT" sz="2200" u="sng" dirty="0" smtClean="0">
                <a:solidFill>
                  <a:srgbClr val="003D84"/>
                </a:solidFill>
                <a:latin typeface="Times New Roman" pitchFamily="18" charset="0"/>
              </a:rPr>
              <a:t>SHORT VIEW OF PRODUCTION AND PRODUCT EXAMPLES</a:t>
            </a:r>
            <a:endParaRPr lang="pt-PT" sz="2200" u="sng" dirty="0">
              <a:solidFill>
                <a:srgbClr val="003D84"/>
              </a:solidFill>
              <a:latin typeface="Times New Roman" pitchFamily="18" charset="0"/>
            </a:endParaRPr>
          </a:p>
        </p:txBody>
      </p:sp>
    </p:spTree>
    <p:extLst>
      <p:ext uri="{BB962C8B-B14F-4D97-AF65-F5344CB8AC3E}">
        <p14:creationId xmlns:p14="http://schemas.microsoft.com/office/powerpoint/2010/main" val="39350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609600" y="1524000"/>
            <a:ext cx="8382000" cy="3933384"/>
          </a:xfrm>
          <a:prstGeom prst="rect">
            <a:avLst/>
          </a:prstGeom>
          <a:noFill/>
          <a:ln w="9525">
            <a:noFill/>
            <a:miter lim="800000"/>
            <a:headEnd/>
            <a:tailEnd/>
          </a:ln>
        </p:spPr>
        <p:txBody>
          <a:bodyPr>
            <a:spAutoFit/>
          </a:bodyPr>
          <a:lstStyle/>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SAF concept</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SAF network</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Overview of LSA SAF project</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Short view of production and product examples</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User community and applications </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Validation: Product quality and service quality</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System concept &amp; dissemination system (details about user data assess</a:t>
            </a:r>
            <a:r>
              <a:rPr lang="en-GB" altLang="pt-PT" sz="2400" dirty="0" smtClean="0">
                <a:solidFill>
                  <a:srgbClr val="006699"/>
                </a:solidFill>
                <a:latin typeface="Times New Roman" pitchFamily="18" charset="0"/>
              </a:rPr>
              <a:t>)</a:t>
            </a:r>
            <a:endParaRPr lang="en-GB" altLang="pt-PT" sz="2400" dirty="0">
              <a:solidFill>
                <a:srgbClr val="006699"/>
              </a:solidFill>
              <a:latin typeface="Times New Roman" pitchFamily="18" charset="0"/>
            </a:endParaRP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Conclusions</a:t>
            </a:r>
          </a:p>
        </p:txBody>
      </p:sp>
      <p:sp>
        <p:nvSpPr>
          <p:cNvPr id="4" name="Rectangle 3"/>
          <p:cNvSpPr>
            <a:spLocks noChangeArrowheads="1"/>
          </p:cNvSpPr>
          <p:nvPr/>
        </p:nvSpPr>
        <p:spPr bwMode="auto">
          <a:xfrm>
            <a:off x="28575" y="0"/>
            <a:ext cx="7362825" cy="587375"/>
          </a:xfrm>
          <a:prstGeom prst="rect">
            <a:avLst/>
          </a:prstGeom>
          <a:noFill/>
          <a:ln w="9525">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SUMMARY</a:t>
            </a:r>
            <a:endParaRPr lang="en-GB" altLang="pt-PT" sz="3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ChangeArrowheads="1"/>
          </p:cNvSpPr>
          <p:nvPr/>
        </p:nvSpPr>
        <p:spPr bwMode="auto">
          <a:xfrm>
            <a:off x="164809" y="1353566"/>
            <a:ext cx="8839200" cy="762000"/>
          </a:xfrm>
          <a:prstGeom prst="rect">
            <a:avLst/>
          </a:prstGeom>
          <a:noFill/>
          <a:ln w="9525">
            <a:noFill/>
            <a:miter lim="800000"/>
            <a:headEnd/>
            <a:tailEnd/>
          </a:ln>
        </p:spPr>
        <p:txBody>
          <a:bodyPr>
            <a:spAutoFit/>
          </a:bodyPr>
          <a:lstStyle/>
          <a:p>
            <a:pPr marL="342900" indent="-342900">
              <a:spcBef>
                <a:spcPct val="20000"/>
              </a:spcBef>
              <a:buClr>
                <a:srgbClr val="FF3300"/>
              </a:buClr>
              <a:buFont typeface="Wingdings" pitchFamily="2" charset="2"/>
              <a:buChar char="v"/>
            </a:pPr>
            <a:r>
              <a:rPr lang="en-GB" altLang="pt-PT" sz="2000" dirty="0">
                <a:solidFill>
                  <a:schemeClr val="hlink"/>
                </a:solidFill>
                <a:latin typeface="Times New Roman" pitchFamily="18" charset="0"/>
              </a:rPr>
              <a:t>All products have a quality flag field associated</a:t>
            </a:r>
          </a:p>
          <a:p>
            <a:pPr marL="342900" indent="-342900">
              <a:spcBef>
                <a:spcPct val="20000"/>
              </a:spcBef>
              <a:buClr>
                <a:srgbClr val="FF3300"/>
              </a:buClr>
              <a:buFont typeface="Wingdings" pitchFamily="2" charset="2"/>
              <a:buChar char="v"/>
            </a:pPr>
            <a:r>
              <a:rPr lang="en-GB" altLang="pt-PT" sz="2000" dirty="0">
                <a:solidFill>
                  <a:schemeClr val="hlink"/>
                </a:solidFill>
                <a:latin typeface="Times New Roman" pitchFamily="18" charset="0"/>
              </a:rPr>
              <a:t>All products have a </a:t>
            </a:r>
            <a:r>
              <a:rPr lang="en-GB" altLang="pt-PT" sz="2000" dirty="0">
                <a:solidFill>
                  <a:srgbClr val="990000"/>
                </a:solidFill>
                <a:latin typeface="Times New Roman" pitchFamily="18" charset="0"/>
              </a:rPr>
              <a:t>Product User Manual</a:t>
            </a:r>
            <a:r>
              <a:rPr lang="en-GB" altLang="pt-PT" sz="2000" dirty="0">
                <a:solidFill>
                  <a:schemeClr val="hlink"/>
                </a:solidFill>
                <a:latin typeface="Times New Roman" pitchFamily="18" charset="0"/>
              </a:rPr>
              <a:t> and a comprehensive </a:t>
            </a:r>
            <a:r>
              <a:rPr lang="en-GB" altLang="pt-PT" sz="2000" dirty="0">
                <a:solidFill>
                  <a:srgbClr val="990000"/>
                </a:solidFill>
                <a:latin typeface="Times New Roman" pitchFamily="18" charset="0"/>
              </a:rPr>
              <a:t>Validation Report</a:t>
            </a:r>
          </a:p>
        </p:txBody>
      </p:sp>
      <p:grpSp>
        <p:nvGrpSpPr>
          <p:cNvPr id="33795" name="Group 13"/>
          <p:cNvGrpSpPr>
            <a:grpSpLocks/>
          </p:cNvGrpSpPr>
          <p:nvPr/>
        </p:nvGrpSpPr>
        <p:grpSpPr bwMode="auto">
          <a:xfrm>
            <a:off x="5313040" y="2492896"/>
            <a:ext cx="3188805" cy="2930847"/>
            <a:chOff x="3414" y="1581"/>
            <a:chExt cx="2001" cy="2093"/>
          </a:xfrm>
          <a:noFill/>
        </p:grpSpPr>
        <p:pic>
          <p:nvPicPr>
            <p:cNvPr id="33799" name="Picture 4" descr="LST_Full_200602212100"/>
            <p:cNvPicPr preferRelativeResize="0">
              <a:picLocks noChangeAspect="1" noChangeArrowheads="1"/>
            </p:cNvPicPr>
            <p:nvPr/>
          </p:nvPicPr>
          <p:blipFill>
            <a:blip r:embed="rId2"/>
            <a:srcRect t="34883" r="79768" b="28685"/>
            <a:stretch>
              <a:fillRect/>
            </a:stretch>
          </p:blipFill>
          <p:spPr bwMode="auto">
            <a:xfrm>
              <a:off x="3414" y="2535"/>
              <a:ext cx="473" cy="964"/>
            </a:xfrm>
            <a:prstGeom prst="rect">
              <a:avLst/>
            </a:prstGeom>
            <a:grpFill/>
            <a:ln w="9525">
              <a:noFill/>
              <a:miter lim="800000"/>
              <a:headEnd/>
              <a:tailEnd/>
            </a:ln>
          </p:spPr>
        </p:pic>
        <p:pic>
          <p:nvPicPr>
            <p:cNvPr id="33800" name="Picture 5" descr="LST_Full_200602212100"/>
            <p:cNvPicPr preferRelativeResize="0">
              <a:picLocks noChangeAspect="1" noChangeArrowheads="1"/>
            </p:cNvPicPr>
            <p:nvPr/>
          </p:nvPicPr>
          <p:blipFill>
            <a:blip r:embed="rId2"/>
            <a:srcRect l="33234" t="16251" r="6244" b="55971"/>
            <a:stretch>
              <a:fillRect/>
            </a:stretch>
          </p:blipFill>
          <p:spPr bwMode="auto">
            <a:xfrm>
              <a:off x="4000" y="2089"/>
              <a:ext cx="1415" cy="735"/>
            </a:xfrm>
            <a:prstGeom prst="rect">
              <a:avLst/>
            </a:prstGeom>
            <a:grpFill/>
            <a:ln w="9525">
              <a:noFill/>
              <a:miter lim="800000"/>
              <a:headEnd/>
              <a:tailEnd/>
            </a:ln>
          </p:spPr>
        </p:pic>
        <p:pic>
          <p:nvPicPr>
            <p:cNvPr id="33801" name="Picture 6" descr="LST_Full_200602212100"/>
            <p:cNvPicPr preferRelativeResize="0">
              <a:picLocks noChangeAspect="1" noChangeArrowheads="1"/>
            </p:cNvPicPr>
            <p:nvPr/>
          </p:nvPicPr>
          <p:blipFill>
            <a:blip r:embed="rId3"/>
            <a:srcRect l="57271" t="43538" r="9367" b="27286"/>
            <a:stretch>
              <a:fillRect/>
            </a:stretch>
          </p:blipFill>
          <p:spPr bwMode="auto">
            <a:xfrm>
              <a:off x="4588" y="2902"/>
              <a:ext cx="780" cy="772"/>
            </a:xfrm>
            <a:prstGeom prst="rect">
              <a:avLst/>
            </a:prstGeom>
            <a:grpFill/>
            <a:ln w="9525">
              <a:noFill/>
              <a:miter lim="800000"/>
              <a:headEnd/>
              <a:tailEnd/>
            </a:ln>
          </p:spPr>
        </p:pic>
        <p:pic>
          <p:nvPicPr>
            <p:cNvPr id="33802" name="Picture 7" descr="LST_Full_200602212100"/>
            <p:cNvPicPr preferRelativeResize="0">
              <a:picLocks noChangeAspect="1" noChangeArrowheads="1"/>
            </p:cNvPicPr>
            <p:nvPr/>
          </p:nvPicPr>
          <p:blipFill>
            <a:blip r:embed="rId2"/>
            <a:srcRect l="36356" r="20744" b="83447"/>
            <a:stretch>
              <a:fillRect/>
            </a:stretch>
          </p:blipFill>
          <p:spPr bwMode="auto">
            <a:xfrm>
              <a:off x="4133" y="1581"/>
              <a:ext cx="1003" cy="438"/>
            </a:xfrm>
            <a:prstGeom prst="rect">
              <a:avLst/>
            </a:prstGeom>
            <a:grpFill/>
            <a:ln w="9525">
              <a:noFill/>
              <a:miter lim="800000"/>
              <a:headEnd/>
              <a:tailEnd/>
            </a:ln>
          </p:spPr>
        </p:pic>
      </p:grpSp>
      <p:sp>
        <p:nvSpPr>
          <p:cNvPr id="34819" name="Rectangle 8"/>
          <p:cNvSpPr>
            <a:spLocks noChangeArrowheads="1"/>
          </p:cNvSpPr>
          <p:nvPr/>
        </p:nvSpPr>
        <p:spPr bwMode="auto">
          <a:xfrm>
            <a:off x="0" y="2298353"/>
            <a:ext cx="4678868" cy="3016210"/>
          </a:xfrm>
          <a:prstGeom prst="rect">
            <a:avLst/>
          </a:prstGeom>
          <a:noFill/>
          <a:ln w="9525">
            <a:noFill/>
            <a:miter lim="800000"/>
            <a:headEnd/>
            <a:tailEnd/>
          </a:ln>
        </p:spPr>
        <p:txBody>
          <a:bodyPr wrap="square">
            <a:spAutoFit/>
          </a:bodyPr>
          <a:lstStyle/>
          <a:p>
            <a:pPr algn="ctr">
              <a:spcBef>
                <a:spcPct val="30000"/>
              </a:spcBef>
              <a:buClr>
                <a:srgbClr val="FF3300"/>
              </a:buClr>
            </a:pPr>
            <a:r>
              <a:rPr lang="en-GB" altLang="pt-PT" sz="2800" u="sng" dirty="0" smtClean="0">
                <a:solidFill>
                  <a:srgbClr val="008000"/>
                </a:solidFill>
                <a:effectLst>
                  <a:outerShdw blurRad="38100" dist="38100" dir="2700000" algn="tl">
                    <a:srgbClr val="000000">
                      <a:alpha val="43137"/>
                    </a:srgbClr>
                  </a:outerShdw>
                </a:effectLst>
                <a:latin typeface="Times New Roman" pitchFamily="18" charset="0"/>
              </a:rPr>
              <a:t>NOW</a:t>
            </a:r>
            <a:r>
              <a:rPr lang="en-GB" altLang="pt-PT" sz="2800" u="sng" dirty="0" smtClean="0">
                <a:solidFill>
                  <a:srgbClr val="008000"/>
                </a:solidFill>
                <a:latin typeface="Times New Roman" pitchFamily="18" charset="0"/>
              </a:rPr>
              <a:t>  </a:t>
            </a:r>
            <a:endParaRPr lang="en-GB" altLang="pt-PT" sz="1600" u="sng" dirty="0" smtClean="0">
              <a:solidFill>
                <a:srgbClr val="008000"/>
              </a:solidFill>
              <a:latin typeface="Times New Roman" pitchFamily="18" charset="0"/>
            </a:endParaRPr>
          </a:p>
          <a:p>
            <a:pPr>
              <a:spcBef>
                <a:spcPct val="30000"/>
              </a:spcBef>
              <a:buClr>
                <a:srgbClr val="FF3300"/>
              </a:buClr>
              <a:buFont typeface="Wingdings" pitchFamily="2" charset="2"/>
              <a:buChar char="v"/>
            </a:pPr>
            <a:r>
              <a:rPr lang="en-GB" altLang="pt-PT" sz="1600" b="1" u="sng" dirty="0" smtClean="0">
                <a:solidFill>
                  <a:srgbClr val="990000"/>
                </a:solidFill>
                <a:latin typeface="Times New Roman" pitchFamily="18" charset="0"/>
              </a:rPr>
              <a:t>MSG </a:t>
            </a:r>
            <a:r>
              <a:rPr lang="en-GB" altLang="pt-PT" sz="1600" b="1" u="sng" dirty="0">
                <a:solidFill>
                  <a:srgbClr val="990000"/>
                </a:solidFill>
                <a:latin typeface="Times New Roman" pitchFamily="18" charset="0"/>
              </a:rPr>
              <a:t>- </a:t>
            </a:r>
            <a:r>
              <a:rPr lang="en-GB" altLang="pt-PT" sz="1600" b="1" u="sng" dirty="0" smtClean="0">
                <a:solidFill>
                  <a:srgbClr val="990000"/>
                </a:solidFill>
                <a:latin typeface="Times New Roman" pitchFamily="18" charset="0"/>
              </a:rPr>
              <a:t>production &amp; distribution for 4 areas</a:t>
            </a:r>
            <a:endParaRPr lang="en-GB" altLang="pt-PT" sz="1600" b="1" u="sng" dirty="0">
              <a:solidFill>
                <a:srgbClr val="990000"/>
              </a:solidFill>
              <a:latin typeface="Times New Roman" pitchFamily="18" charset="0"/>
            </a:endParaRPr>
          </a:p>
          <a:p>
            <a:pPr lvl="1">
              <a:spcBef>
                <a:spcPct val="15000"/>
              </a:spcBef>
              <a:buClr>
                <a:srgbClr val="FF3300"/>
              </a:buClr>
              <a:buFont typeface="Wingdings" pitchFamily="2" charset="2"/>
              <a:buNone/>
            </a:pPr>
            <a:r>
              <a:rPr lang="en-GB" altLang="pt-PT" sz="1600" dirty="0">
                <a:solidFill>
                  <a:schemeClr val="hlink"/>
                </a:solidFill>
                <a:latin typeface="Times New Roman" pitchFamily="18" charset="0"/>
              </a:rPr>
              <a:t>- Europe</a:t>
            </a:r>
          </a:p>
          <a:p>
            <a:pPr lvl="1">
              <a:spcBef>
                <a:spcPct val="15000"/>
              </a:spcBef>
              <a:buClr>
                <a:srgbClr val="FF3300"/>
              </a:buClr>
              <a:buFont typeface="Wingdings" pitchFamily="2" charset="2"/>
              <a:buNone/>
            </a:pPr>
            <a:r>
              <a:rPr lang="en-GB" altLang="pt-PT" sz="1600" dirty="0">
                <a:solidFill>
                  <a:schemeClr val="hlink"/>
                </a:solidFill>
                <a:latin typeface="Times New Roman" pitchFamily="18" charset="0"/>
              </a:rPr>
              <a:t>- N. Africa</a:t>
            </a:r>
          </a:p>
          <a:p>
            <a:pPr lvl="1">
              <a:spcBef>
                <a:spcPct val="15000"/>
              </a:spcBef>
              <a:buClr>
                <a:srgbClr val="FF3300"/>
              </a:buClr>
              <a:buFont typeface="Wingdings" pitchFamily="2" charset="2"/>
              <a:buNone/>
            </a:pPr>
            <a:r>
              <a:rPr lang="en-GB" altLang="pt-PT" sz="1600" dirty="0">
                <a:solidFill>
                  <a:schemeClr val="hlink"/>
                </a:solidFill>
                <a:latin typeface="Times New Roman" pitchFamily="18" charset="0"/>
              </a:rPr>
              <a:t>- S. Africa</a:t>
            </a:r>
          </a:p>
          <a:p>
            <a:pPr lvl="1">
              <a:spcBef>
                <a:spcPct val="15000"/>
              </a:spcBef>
              <a:buClr>
                <a:srgbClr val="FF3300"/>
              </a:buClr>
            </a:pPr>
            <a:r>
              <a:rPr lang="en-GB" altLang="pt-PT" sz="1600" dirty="0">
                <a:solidFill>
                  <a:schemeClr val="hlink"/>
                </a:solidFill>
                <a:latin typeface="Times New Roman" pitchFamily="18" charset="0"/>
              </a:rPr>
              <a:t>-</a:t>
            </a:r>
            <a:r>
              <a:rPr lang="en-GB" altLang="pt-PT" sz="1600" dirty="0">
                <a:latin typeface="Times New Roman" pitchFamily="18" charset="0"/>
              </a:rPr>
              <a:t> </a:t>
            </a:r>
            <a:r>
              <a:rPr lang="en-GB" altLang="pt-PT" sz="1600" dirty="0">
                <a:solidFill>
                  <a:schemeClr val="hlink"/>
                </a:solidFill>
                <a:latin typeface="Times New Roman" pitchFamily="18" charset="0"/>
              </a:rPr>
              <a:t>S. America</a:t>
            </a:r>
          </a:p>
          <a:p>
            <a:pPr>
              <a:spcBef>
                <a:spcPct val="30000"/>
              </a:spcBef>
              <a:buClr>
                <a:srgbClr val="FF3300"/>
              </a:buClr>
              <a:buFont typeface="Wingdings" pitchFamily="2" charset="2"/>
              <a:buChar char="v"/>
            </a:pPr>
            <a:r>
              <a:rPr lang="en-GB" altLang="pt-PT" sz="1600" dirty="0">
                <a:solidFill>
                  <a:schemeClr val="hlink"/>
                </a:solidFill>
                <a:latin typeface="Times New Roman" pitchFamily="18" charset="0"/>
              </a:rPr>
              <a:t> </a:t>
            </a:r>
            <a:r>
              <a:rPr lang="en-GB" altLang="pt-PT" sz="1600" dirty="0">
                <a:solidFill>
                  <a:srgbClr val="990000"/>
                </a:solidFill>
                <a:latin typeface="Times New Roman" pitchFamily="18" charset="0"/>
              </a:rPr>
              <a:t>SEVIRI resolution</a:t>
            </a:r>
          </a:p>
          <a:p>
            <a:pPr>
              <a:spcBef>
                <a:spcPct val="30000"/>
              </a:spcBef>
              <a:buClr>
                <a:srgbClr val="FF3300"/>
              </a:buClr>
              <a:buFont typeface="Wingdings" pitchFamily="2" charset="2"/>
              <a:buChar char="v"/>
            </a:pPr>
            <a:r>
              <a:rPr lang="en-GB" altLang="pt-PT" sz="1600" dirty="0">
                <a:solidFill>
                  <a:srgbClr val="990000"/>
                </a:solidFill>
                <a:latin typeface="Times New Roman" pitchFamily="18" charset="0"/>
              </a:rPr>
              <a:t>Variable time resolution</a:t>
            </a:r>
          </a:p>
          <a:p>
            <a:pPr lvl="1">
              <a:spcBef>
                <a:spcPct val="30000"/>
              </a:spcBef>
              <a:buClr>
                <a:srgbClr val="FF3300"/>
              </a:buClr>
              <a:buFont typeface="Wingdings" pitchFamily="2" charset="2"/>
              <a:buNone/>
            </a:pPr>
            <a:r>
              <a:rPr lang="en-GB" altLang="pt-PT" sz="1600" dirty="0">
                <a:solidFill>
                  <a:schemeClr val="hlink"/>
                </a:solidFill>
                <a:latin typeface="Times New Roman" pitchFamily="18" charset="0"/>
              </a:rPr>
              <a:t>- 15 min to 10 days</a:t>
            </a:r>
          </a:p>
        </p:txBody>
      </p:sp>
      <p:sp>
        <p:nvSpPr>
          <p:cNvPr id="15371" name="Rectangle 11"/>
          <p:cNvSpPr>
            <a:spLocks noChangeArrowheads="1"/>
          </p:cNvSpPr>
          <p:nvPr/>
        </p:nvSpPr>
        <p:spPr bwMode="auto">
          <a:xfrm>
            <a:off x="0" y="5314563"/>
            <a:ext cx="8107452" cy="1138773"/>
          </a:xfrm>
          <a:prstGeom prst="rect">
            <a:avLst/>
          </a:prstGeom>
          <a:noFill/>
          <a:ln w="9525">
            <a:noFill/>
            <a:miter lim="800000"/>
            <a:headEnd/>
            <a:tailEnd/>
          </a:ln>
        </p:spPr>
        <p:txBody>
          <a:bodyPr wrap="square">
            <a:spAutoFit/>
          </a:bodyPr>
          <a:lstStyle/>
          <a:p>
            <a:pPr>
              <a:spcBef>
                <a:spcPct val="20000"/>
              </a:spcBef>
              <a:buClr>
                <a:srgbClr val="FF3300"/>
              </a:buClr>
              <a:buFont typeface="Wingdings" pitchFamily="2" charset="2"/>
              <a:buChar char="v"/>
            </a:pPr>
            <a:r>
              <a:rPr lang="en-GB" altLang="pt-PT" sz="2000" b="1" dirty="0">
                <a:solidFill>
                  <a:schemeClr val="hlink"/>
                </a:solidFill>
                <a:latin typeface="Times New Roman" pitchFamily="18" charset="0"/>
              </a:rPr>
              <a:t>  </a:t>
            </a:r>
            <a:r>
              <a:rPr lang="en-GB" altLang="pt-PT" sz="2000" b="1" u="sng" dirty="0">
                <a:solidFill>
                  <a:srgbClr val="990000"/>
                </a:solidFill>
                <a:latin typeface="Times New Roman" pitchFamily="18" charset="0"/>
              </a:rPr>
              <a:t>EPS products</a:t>
            </a:r>
            <a:r>
              <a:rPr lang="en-GB" altLang="pt-PT" sz="2000" b="1" dirty="0">
                <a:solidFill>
                  <a:srgbClr val="990000"/>
                </a:solidFill>
                <a:latin typeface="Times New Roman" pitchFamily="18" charset="0"/>
              </a:rPr>
              <a:t>:</a:t>
            </a:r>
          </a:p>
          <a:p>
            <a:pPr lvl="1">
              <a:spcBef>
                <a:spcPct val="20000"/>
              </a:spcBef>
              <a:buClr>
                <a:srgbClr val="FF3300"/>
              </a:buClr>
              <a:buFont typeface="Wingdings" pitchFamily="2" charset="2"/>
              <a:buNone/>
            </a:pPr>
            <a:r>
              <a:rPr lang="en-GB" altLang="pt-PT" sz="2000" dirty="0" smtClean="0">
                <a:solidFill>
                  <a:schemeClr val="hlink"/>
                </a:solidFill>
                <a:latin typeface="Times New Roman" pitchFamily="18" charset="0"/>
              </a:rPr>
              <a:t>A big challenge to be done</a:t>
            </a:r>
          </a:p>
          <a:p>
            <a:pPr lvl="1">
              <a:spcBef>
                <a:spcPct val="20000"/>
              </a:spcBef>
              <a:buClr>
                <a:srgbClr val="FF3300"/>
              </a:buClr>
              <a:buFont typeface="Wingdings" pitchFamily="2" charset="2"/>
              <a:buNone/>
            </a:pPr>
            <a:r>
              <a:rPr lang="en-GB" altLang="pt-PT" sz="2000" dirty="0" smtClean="0">
                <a:solidFill>
                  <a:schemeClr val="hlink"/>
                </a:solidFill>
                <a:latin typeface="Times New Roman" pitchFamily="18" charset="0"/>
              </a:rPr>
              <a:t>Global </a:t>
            </a:r>
            <a:r>
              <a:rPr lang="en-GB" altLang="pt-PT" sz="2000" dirty="0">
                <a:solidFill>
                  <a:schemeClr val="hlink"/>
                </a:solidFill>
                <a:latin typeface="Times New Roman" pitchFamily="18" charset="0"/>
              </a:rPr>
              <a:t>production will start this year </a:t>
            </a:r>
            <a:r>
              <a:rPr lang="en-GB" altLang="pt-PT" sz="2000" dirty="0" smtClean="0">
                <a:solidFill>
                  <a:schemeClr val="hlink"/>
                </a:solidFill>
                <a:latin typeface="Times New Roman" pitchFamily="18" charset="0"/>
              </a:rPr>
              <a:t>(depending on the new system)</a:t>
            </a:r>
            <a:endParaRPr lang="en-GB" altLang="pt-PT" sz="2000" dirty="0">
              <a:solidFill>
                <a:schemeClr val="hlink"/>
              </a:solidFill>
              <a:latin typeface="Times New Roman" pitchFamily="18" charset="0"/>
            </a:endParaRPr>
          </a:p>
        </p:txBody>
      </p:sp>
      <p:sp>
        <p:nvSpPr>
          <p:cNvPr id="34821" name="Rectangle 12"/>
          <p:cNvSpPr>
            <a:spLocks noChangeArrowheads="1"/>
          </p:cNvSpPr>
          <p:nvPr/>
        </p:nvSpPr>
        <p:spPr bwMode="auto">
          <a:xfrm>
            <a:off x="238125" y="735013"/>
            <a:ext cx="5400675" cy="519112"/>
          </a:xfrm>
          <a:prstGeom prst="rect">
            <a:avLst/>
          </a:prstGeom>
          <a:noFill/>
          <a:ln w="9525">
            <a:noFill/>
            <a:miter lim="800000"/>
            <a:headEnd/>
            <a:tailEnd/>
          </a:ln>
        </p:spPr>
        <p:txBody>
          <a:bodyPr lIns="90000" tIns="46800" rIns="90000" bIns="46800" anchor="ctr">
            <a:spAutoFit/>
          </a:bodyPr>
          <a:lstStyle/>
          <a:p>
            <a:r>
              <a:rPr lang="en-GB" altLang="pt-PT" sz="2800" dirty="0">
                <a:solidFill>
                  <a:srgbClr val="990000"/>
                </a:solidFill>
              </a:rPr>
              <a:t>MSG Products Characteristics</a:t>
            </a:r>
          </a:p>
        </p:txBody>
      </p:sp>
      <p:sp>
        <p:nvSpPr>
          <p:cNvPr id="12" name="Text Box 11"/>
          <p:cNvSpPr txBox="1">
            <a:spLocks noChangeArrowheads="1"/>
          </p:cNvSpPr>
          <p:nvPr/>
        </p:nvSpPr>
        <p:spPr bwMode="auto">
          <a:xfrm>
            <a:off x="0" y="84086"/>
            <a:ext cx="8049344" cy="433068"/>
          </a:xfrm>
          <a:prstGeom prst="rect">
            <a:avLst/>
          </a:prstGeom>
          <a:noFill/>
          <a:ln w="9525" algn="ctr">
            <a:noFill/>
            <a:miter lim="800000"/>
            <a:headEnd/>
            <a:tailEnd/>
          </a:ln>
        </p:spPr>
        <p:txBody>
          <a:bodyPr wrap="square" lIns="90000" tIns="46800" rIns="90000" bIns="46800" anchor="ctr">
            <a:spAutoFit/>
          </a:bodyPr>
          <a:lstStyle/>
          <a:p>
            <a:pPr algn="ctr"/>
            <a:r>
              <a:rPr lang="en-GB" altLang="pt-PT" sz="2200" u="sng" dirty="0" smtClean="0">
                <a:solidFill>
                  <a:srgbClr val="003D84"/>
                </a:solidFill>
                <a:latin typeface="Times New Roman" pitchFamily="18" charset="0"/>
              </a:rPr>
              <a:t>SHORT VIEW OF PRODUCTION AND PRODUCT EXAMPLES</a:t>
            </a:r>
            <a:endParaRPr lang="pt-PT" sz="2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AL-BB-BH_Full_200607100000"/>
          <p:cNvPicPr>
            <a:picLocks noChangeAspect="1" noChangeArrowheads="1"/>
          </p:cNvPicPr>
          <p:nvPr/>
        </p:nvPicPr>
        <p:blipFill>
          <a:blip r:embed="rId2"/>
          <a:srcRect/>
          <a:stretch>
            <a:fillRect/>
          </a:stretch>
        </p:blipFill>
        <p:spPr bwMode="auto">
          <a:xfrm>
            <a:off x="393700" y="2122488"/>
            <a:ext cx="3898900" cy="4076700"/>
          </a:xfrm>
          <a:prstGeom prst="rect">
            <a:avLst/>
          </a:prstGeom>
          <a:noFill/>
          <a:ln w="9525">
            <a:noFill/>
            <a:miter lim="800000"/>
            <a:headEnd/>
            <a:tailEnd/>
          </a:ln>
        </p:spPr>
      </p:pic>
      <p:sp>
        <p:nvSpPr>
          <p:cNvPr id="35842" name="Text Box 3"/>
          <p:cNvSpPr txBox="1">
            <a:spLocks noChangeArrowheads="1"/>
          </p:cNvSpPr>
          <p:nvPr/>
        </p:nvSpPr>
        <p:spPr bwMode="auto">
          <a:xfrm>
            <a:off x="273050" y="1298575"/>
            <a:ext cx="4032250" cy="677863"/>
          </a:xfrm>
          <a:prstGeom prst="rect">
            <a:avLst/>
          </a:prstGeom>
          <a:noFill/>
          <a:ln w="9525" algn="ctr">
            <a:noFill/>
            <a:miter lim="800000"/>
            <a:headEnd/>
            <a:tailEnd/>
          </a:ln>
        </p:spPr>
        <p:txBody>
          <a:bodyPr lIns="90000" tIns="46800" rIns="90000" bIns="46800" anchor="ctr">
            <a:spAutoFit/>
          </a:bodyPr>
          <a:lstStyle/>
          <a:p>
            <a:pPr algn="ctr"/>
            <a:r>
              <a:rPr lang="en-GB" sz="2000">
                <a:solidFill>
                  <a:schemeClr val="hlink"/>
                </a:solidFill>
              </a:rPr>
              <a:t>ALBEDO</a:t>
            </a:r>
          </a:p>
          <a:p>
            <a:pPr algn="ctr"/>
            <a:r>
              <a:rPr lang="en-GB">
                <a:solidFill>
                  <a:schemeClr val="hlink"/>
                </a:solidFill>
              </a:rPr>
              <a:t>Daily, 10-daily composites</a:t>
            </a:r>
          </a:p>
        </p:txBody>
      </p:sp>
      <p:sp>
        <p:nvSpPr>
          <p:cNvPr id="35843" name="Text Box 4"/>
          <p:cNvSpPr txBox="1">
            <a:spLocks noChangeArrowheads="1"/>
          </p:cNvSpPr>
          <p:nvPr/>
        </p:nvSpPr>
        <p:spPr bwMode="auto">
          <a:xfrm>
            <a:off x="5384800" y="1243013"/>
            <a:ext cx="3825875" cy="711200"/>
          </a:xfrm>
          <a:prstGeom prst="rect">
            <a:avLst/>
          </a:prstGeom>
          <a:noFill/>
          <a:ln w="9525" algn="ctr">
            <a:noFill/>
            <a:miter lim="800000"/>
            <a:headEnd/>
            <a:tailEnd/>
          </a:ln>
        </p:spPr>
        <p:txBody>
          <a:bodyPr lIns="90000" tIns="46800" rIns="90000" bIns="46800" anchor="ctr">
            <a:spAutoFit/>
          </a:bodyPr>
          <a:lstStyle/>
          <a:p>
            <a:pPr algn="ctr"/>
            <a:r>
              <a:rPr lang="en-GB" sz="2000">
                <a:solidFill>
                  <a:schemeClr val="hlink"/>
                </a:solidFill>
              </a:rPr>
              <a:t>Downwelling SW Flux</a:t>
            </a:r>
          </a:p>
          <a:p>
            <a:pPr algn="ctr"/>
            <a:r>
              <a:rPr lang="en-GB" sz="2000">
                <a:solidFill>
                  <a:schemeClr val="hlink"/>
                </a:solidFill>
              </a:rPr>
              <a:t>Every 30 min</a:t>
            </a:r>
          </a:p>
        </p:txBody>
      </p:sp>
      <p:pic>
        <p:nvPicPr>
          <p:cNvPr id="37893" name="Picture 5" descr="DSSF_Full_200607151200"/>
          <p:cNvPicPr>
            <a:picLocks noChangeAspect="1" noChangeArrowheads="1"/>
          </p:cNvPicPr>
          <p:nvPr/>
        </p:nvPicPr>
        <p:blipFill>
          <a:blip r:embed="rId3"/>
          <a:srcRect/>
          <a:stretch>
            <a:fillRect/>
          </a:stretch>
        </p:blipFill>
        <p:spPr bwMode="auto">
          <a:xfrm>
            <a:off x="5456238" y="2159000"/>
            <a:ext cx="3887787" cy="4065588"/>
          </a:xfrm>
          <a:prstGeom prst="rect">
            <a:avLst/>
          </a:prstGeom>
          <a:noFill/>
          <a:ln w="9525">
            <a:noFill/>
            <a:miter lim="800000"/>
            <a:headEnd/>
            <a:tailEnd/>
          </a:ln>
        </p:spPr>
      </p:pic>
      <p:pic>
        <p:nvPicPr>
          <p:cNvPr id="37894" name="Picture 6" descr="DSSF_Full_200607151330"/>
          <p:cNvPicPr>
            <a:picLocks noChangeAspect="1" noChangeArrowheads="1"/>
          </p:cNvPicPr>
          <p:nvPr/>
        </p:nvPicPr>
        <p:blipFill>
          <a:blip r:embed="rId4"/>
          <a:srcRect/>
          <a:stretch>
            <a:fillRect/>
          </a:stretch>
        </p:blipFill>
        <p:spPr bwMode="auto">
          <a:xfrm>
            <a:off x="5456238" y="2159000"/>
            <a:ext cx="3887787" cy="4065588"/>
          </a:xfrm>
          <a:prstGeom prst="rect">
            <a:avLst/>
          </a:prstGeom>
          <a:noFill/>
          <a:ln w="9525">
            <a:noFill/>
            <a:miter lim="800000"/>
            <a:headEnd/>
            <a:tailEnd/>
          </a:ln>
        </p:spPr>
      </p:pic>
      <p:pic>
        <p:nvPicPr>
          <p:cNvPr id="37895" name="Picture 7" descr="DSSF_Full_200607151500"/>
          <p:cNvPicPr>
            <a:picLocks noChangeAspect="1" noChangeArrowheads="1"/>
          </p:cNvPicPr>
          <p:nvPr/>
        </p:nvPicPr>
        <p:blipFill>
          <a:blip r:embed="rId5"/>
          <a:srcRect/>
          <a:stretch>
            <a:fillRect/>
          </a:stretch>
        </p:blipFill>
        <p:spPr bwMode="auto">
          <a:xfrm>
            <a:off x="5456238" y="2159000"/>
            <a:ext cx="3898900" cy="4078288"/>
          </a:xfrm>
          <a:prstGeom prst="rect">
            <a:avLst/>
          </a:prstGeom>
          <a:noFill/>
          <a:ln w="9525">
            <a:noFill/>
            <a:miter lim="800000"/>
            <a:headEnd/>
            <a:tailEnd/>
          </a:ln>
        </p:spPr>
      </p:pic>
      <p:pic>
        <p:nvPicPr>
          <p:cNvPr id="37896" name="Picture 8" descr="DSSF_Full_200607151630"/>
          <p:cNvPicPr>
            <a:picLocks noChangeAspect="1" noChangeArrowheads="1"/>
          </p:cNvPicPr>
          <p:nvPr/>
        </p:nvPicPr>
        <p:blipFill>
          <a:blip r:embed="rId6"/>
          <a:srcRect/>
          <a:stretch>
            <a:fillRect/>
          </a:stretch>
        </p:blipFill>
        <p:spPr bwMode="auto">
          <a:xfrm>
            <a:off x="5456238" y="2159000"/>
            <a:ext cx="3898900" cy="4078288"/>
          </a:xfrm>
          <a:prstGeom prst="rect">
            <a:avLst/>
          </a:prstGeom>
          <a:noFill/>
          <a:ln w="9525">
            <a:noFill/>
            <a:miter lim="800000"/>
            <a:headEnd/>
            <a:tailEnd/>
          </a:ln>
        </p:spPr>
      </p:pic>
      <p:pic>
        <p:nvPicPr>
          <p:cNvPr id="37897" name="Picture 9" descr="DSSF_Full_200607151800"/>
          <p:cNvPicPr>
            <a:picLocks noChangeAspect="1" noChangeArrowheads="1"/>
          </p:cNvPicPr>
          <p:nvPr/>
        </p:nvPicPr>
        <p:blipFill>
          <a:blip r:embed="rId7"/>
          <a:srcRect/>
          <a:stretch>
            <a:fillRect/>
          </a:stretch>
        </p:blipFill>
        <p:spPr bwMode="auto">
          <a:xfrm>
            <a:off x="5456238" y="2159000"/>
            <a:ext cx="3898900" cy="4078288"/>
          </a:xfrm>
          <a:prstGeom prst="rect">
            <a:avLst/>
          </a:prstGeom>
          <a:noFill/>
          <a:ln w="9525">
            <a:noFill/>
            <a:miter lim="800000"/>
            <a:headEnd/>
            <a:tailEnd/>
          </a:ln>
        </p:spPr>
      </p:pic>
      <p:pic>
        <p:nvPicPr>
          <p:cNvPr id="37898" name="Picture 10" descr="DSSF_Full_200607151930"/>
          <p:cNvPicPr>
            <a:picLocks noChangeAspect="1" noChangeArrowheads="1"/>
          </p:cNvPicPr>
          <p:nvPr/>
        </p:nvPicPr>
        <p:blipFill>
          <a:blip r:embed="rId8"/>
          <a:srcRect/>
          <a:stretch>
            <a:fillRect/>
          </a:stretch>
        </p:blipFill>
        <p:spPr bwMode="auto">
          <a:xfrm>
            <a:off x="5456238" y="2159000"/>
            <a:ext cx="3898900" cy="4078288"/>
          </a:xfrm>
          <a:prstGeom prst="rect">
            <a:avLst/>
          </a:prstGeom>
          <a:noFill/>
          <a:ln w="9525">
            <a:noFill/>
            <a:miter lim="800000"/>
            <a:headEnd/>
            <a:tailEnd/>
          </a:ln>
        </p:spPr>
      </p:pic>
      <p:pic>
        <p:nvPicPr>
          <p:cNvPr id="37899" name="Picture 11" descr="DSSF_Full_200607152100"/>
          <p:cNvPicPr>
            <a:picLocks noChangeAspect="1" noChangeArrowheads="1"/>
          </p:cNvPicPr>
          <p:nvPr/>
        </p:nvPicPr>
        <p:blipFill>
          <a:blip r:embed="rId9"/>
          <a:srcRect/>
          <a:stretch>
            <a:fillRect/>
          </a:stretch>
        </p:blipFill>
        <p:spPr bwMode="auto">
          <a:xfrm>
            <a:off x="5456238" y="2159000"/>
            <a:ext cx="3898900" cy="4078288"/>
          </a:xfrm>
          <a:prstGeom prst="rect">
            <a:avLst/>
          </a:prstGeom>
          <a:noFill/>
          <a:ln w="9525">
            <a:noFill/>
            <a:miter lim="800000"/>
            <a:headEnd/>
            <a:tailEnd/>
          </a:ln>
        </p:spPr>
      </p:pic>
      <p:pic>
        <p:nvPicPr>
          <p:cNvPr id="37900" name="Picture 12" descr="DSSF_Full_200607152230"/>
          <p:cNvPicPr>
            <a:picLocks noChangeAspect="1" noChangeArrowheads="1"/>
          </p:cNvPicPr>
          <p:nvPr/>
        </p:nvPicPr>
        <p:blipFill>
          <a:blip r:embed="rId10"/>
          <a:srcRect/>
          <a:stretch>
            <a:fillRect/>
          </a:stretch>
        </p:blipFill>
        <p:spPr bwMode="auto">
          <a:xfrm>
            <a:off x="5456238" y="2159000"/>
            <a:ext cx="3898900" cy="4078288"/>
          </a:xfrm>
          <a:prstGeom prst="rect">
            <a:avLst/>
          </a:prstGeom>
          <a:noFill/>
          <a:ln w="9525">
            <a:noFill/>
            <a:miter lim="800000"/>
            <a:headEnd/>
            <a:tailEnd/>
          </a:ln>
        </p:spPr>
      </p:pic>
      <p:pic>
        <p:nvPicPr>
          <p:cNvPr id="37901" name="Picture 13" descr="DSSF_Full_200607160000"/>
          <p:cNvPicPr>
            <a:picLocks noChangeAspect="1" noChangeArrowheads="1"/>
          </p:cNvPicPr>
          <p:nvPr/>
        </p:nvPicPr>
        <p:blipFill>
          <a:blip r:embed="rId11"/>
          <a:srcRect/>
          <a:stretch>
            <a:fillRect/>
          </a:stretch>
        </p:blipFill>
        <p:spPr bwMode="auto">
          <a:xfrm>
            <a:off x="5456238" y="2159000"/>
            <a:ext cx="3898900" cy="4078288"/>
          </a:xfrm>
          <a:prstGeom prst="rect">
            <a:avLst/>
          </a:prstGeom>
          <a:noFill/>
          <a:ln w="9525">
            <a:noFill/>
            <a:miter lim="800000"/>
            <a:headEnd/>
            <a:tailEnd/>
          </a:ln>
        </p:spPr>
      </p:pic>
      <p:pic>
        <p:nvPicPr>
          <p:cNvPr id="37902" name="Picture 14" descr="DSSF_Full_200607160130"/>
          <p:cNvPicPr>
            <a:picLocks noChangeAspect="1" noChangeArrowheads="1"/>
          </p:cNvPicPr>
          <p:nvPr/>
        </p:nvPicPr>
        <p:blipFill>
          <a:blip r:embed="rId12"/>
          <a:srcRect/>
          <a:stretch>
            <a:fillRect/>
          </a:stretch>
        </p:blipFill>
        <p:spPr bwMode="auto">
          <a:xfrm>
            <a:off x="5456238" y="2159000"/>
            <a:ext cx="3898900" cy="4078288"/>
          </a:xfrm>
          <a:prstGeom prst="rect">
            <a:avLst/>
          </a:prstGeom>
          <a:noFill/>
          <a:ln w="9525">
            <a:noFill/>
            <a:miter lim="800000"/>
            <a:headEnd/>
            <a:tailEnd/>
          </a:ln>
        </p:spPr>
      </p:pic>
      <p:pic>
        <p:nvPicPr>
          <p:cNvPr id="37903" name="Picture 15" descr="DSSF_Full_200607160300"/>
          <p:cNvPicPr>
            <a:picLocks noChangeAspect="1" noChangeArrowheads="1"/>
          </p:cNvPicPr>
          <p:nvPr/>
        </p:nvPicPr>
        <p:blipFill>
          <a:blip r:embed="rId13"/>
          <a:srcRect/>
          <a:stretch>
            <a:fillRect/>
          </a:stretch>
        </p:blipFill>
        <p:spPr bwMode="auto">
          <a:xfrm>
            <a:off x="5456238" y="2159000"/>
            <a:ext cx="3895725" cy="4079875"/>
          </a:xfrm>
          <a:prstGeom prst="rect">
            <a:avLst/>
          </a:prstGeom>
          <a:noFill/>
          <a:ln w="9525">
            <a:noFill/>
            <a:miter lim="800000"/>
            <a:headEnd/>
            <a:tailEnd/>
          </a:ln>
        </p:spPr>
      </p:pic>
      <p:pic>
        <p:nvPicPr>
          <p:cNvPr id="37904" name="Picture 16" descr="DSSF_Full_200607160430"/>
          <p:cNvPicPr>
            <a:picLocks noChangeAspect="1" noChangeArrowheads="1"/>
          </p:cNvPicPr>
          <p:nvPr/>
        </p:nvPicPr>
        <p:blipFill>
          <a:blip r:embed="rId14"/>
          <a:srcRect/>
          <a:stretch>
            <a:fillRect/>
          </a:stretch>
        </p:blipFill>
        <p:spPr bwMode="auto">
          <a:xfrm>
            <a:off x="5456238" y="2159000"/>
            <a:ext cx="3898900" cy="4078288"/>
          </a:xfrm>
          <a:prstGeom prst="rect">
            <a:avLst/>
          </a:prstGeom>
          <a:noFill/>
          <a:ln w="9525">
            <a:noFill/>
            <a:miter lim="800000"/>
            <a:headEnd/>
            <a:tailEnd/>
          </a:ln>
        </p:spPr>
      </p:pic>
      <p:pic>
        <p:nvPicPr>
          <p:cNvPr id="37905" name="Picture 17" descr="DSSF_Full_200607160600"/>
          <p:cNvPicPr>
            <a:picLocks noChangeAspect="1" noChangeArrowheads="1"/>
          </p:cNvPicPr>
          <p:nvPr/>
        </p:nvPicPr>
        <p:blipFill>
          <a:blip r:embed="rId15"/>
          <a:srcRect/>
          <a:stretch>
            <a:fillRect/>
          </a:stretch>
        </p:blipFill>
        <p:spPr bwMode="auto">
          <a:xfrm>
            <a:off x="5456238" y="2159000"/>
            <a:ext cx="3898900" cy="4078288"/>
          </a:xfrm>
          <a:prstGeom prst="rect">
            <a:avLst/>
          </a:prstGeom>
          <a:noFill/>
          <a:ln w="9525">
            <a:noFill/>
            <a:miter lim="800000"/>
            <a:headEnd/>
            <a:tailEnd/>
          </a:ln>
        </p:spPr>
      </p:pic>
      <p:pic>
        <p:nvPicPr>
          <p:cNvPr id="37906" name="Picture 18" descr="DSSF_Full_200607160730"/>
          <p:cNvPicPr>
            <a:picLocks noChangeAspect="1" noChangeArrowheads="1"/>
          </p:cNvPicPr>
          <p:nvPr/>
        </p:nvPicPr>
        <p:blipFill>
          <a:blip r:embed="rId16"/>
          <a:srcRect/>
          <a:stretch>
            <a:fillRect/>
          </a:stretch>
        </p:blipFill>
        <p:spPr bwMode="auto">
          <a:xfrm>
            <a:off x="5456238" y="2159000"/>
            <a:ext cx="3898900" cy="4078288"/>
          </a:xfrm>
          <a:prstGeom prst="rect">
            <a:avLst/>
          </a:prstGeom>
          <a:noFill/>
          <a:ln w="9525">
            <a:noFill/>
            <a:miter lim="800000"/>
            <a:headEnd/>
            <a:tailEnd/>
          </a:ln>
        </p:spPr>
      </p:pic>
      <p:pic>
        <p:nvPicPr>
          <p:cNvPr id="37907" name="Picture 19" descr="DSSF_Full_200607160900"/>
          <p:cNvPicPr>
            <a:picLocks noChangeAspect="1" noChangeArrowheads="1"/>
          </p:cNvPicPr>
          <p:nvPr/>
        </p:nvPicPr>
        <p:blipFill>
          <a:blip r:embed="rId17"/>
          <a:srcRect/>
          <a:stretch>
            <a:fillRect/>
          </a:stretch>
        </p:blipFill>
        <p:spPr bwMode="auto">
          <a:xfrm>
            <a:off x="5456238" y="2159000"/>
            <a:ext cx="3898900" cy="4078288"/>
          </a:xfrm>
          <a:prstGeom prst="rect">
            <a:avLst/>
          </a:prstGeom>
          <a:noFill/>
          <a:ln w="9525">
            <a:noFill/>
            <a:miter lim="800000"/>
            <a:headEnd/>
            <a:tailEnd/>
          </a:ln>
        </p:spPr>
      </p:pic>
      <p:pic>
        <p:nvPicPr>
          <p:cNvPr id="37908" name="Picture 20" descr="DSSF_Full_200607161030"/>
          <p:cNvPicPr>
            <a:picLocks noChangeAspect="1" noChangeArrowheads="1"/>
          </p:cNvPicPr>
          <p:nvPr/>
        </p:nvPicPr>
        <p:blipFill>
          <a:blip r:embed="rId18"/>
          <a:srcRect/>
          <a:stretch>
            <a:fillRect/>
          </a:stretch>
        </p:blipFill>
        <p:spPr bwMode="auto">
          <a:xfrm>
            <a:off x="5456238" y="2159000"/>
            <a:ext cx="3898900" cy="4078288"/>
          </a:xfrm>
          <a:prstGeom prst="rect">
            <a:avLst/>
          </a:prstGeom>
          <a:noFill/>
          <a:ln w="9525">
            <a:noFill/>
            <a:miter lim="800000"/>
            <a:headEnd/>
            <a:tailEnd/>
          </a:ln>
        </p:spPr>
      </p:pic>
      <p:pic>
        <p:nvPicPr>
          <p:cNvPr id="37909" name="Picture 21" descr="DSSF_Full_200607161200"/>
          <p:cNvPicPr>
            <a:picLocks noChangeAspect="1" noChangeArrowheads="1"/>
          </p:cNvPicPr>
          <p:nvPr/>
        </p:nvPicPr>
        <p:blipFill>
          <a:blip r:embed="rId19"/>
          <a:srcRect/>
          <a:stretch>
            <a:fillRect/>
          </a:stretch>
        </p:blipFill>
        <p:spPr bwMode="auto">
          <a:xfrm>
            <a:off x="5456238" y="2159000"/>
            <a:ext cx="3898900" cy="4078288"/>
          </a:xfrm>
          <a:prstGeom prst="rect">
            <a:avLst/>
          </a:prstGeom>
          <a:noFill/>
          <a:ln w="9525">
            <a:noFill/>
            <a:miter lim="800000"/>
            <a:headEnd/>
            <a:tailEnd/>
          </a:ln>
        </p:spPr>
      </p:pic>
      <p:sp>
        <p:nvSpPr>
          <p:cNvPr id="35861" name="Text Box 22"/>
          <p:cNvSpPr txBox="1">
            <a:spLocks noChangeArrowheads="1"/>
          </p:cNvSpPr>
          <p:nvPr/>
        </p:nvSpPr>
        <p:spPr bwMode="auto">
          <a:xfrm>
            <a:off x="5241925" y="6164263"/>
            <a:ext cx="4664075" cy="339725"/>
          </a:xfrm>
          <a:prstGeom prst="rect">
            <a:avLst/>
          </a:prstGeom>
          <a:noFill/>
          <a:ln w="9525" algn="ctr">
            <a:noFill/>
            <a:miter lim="800000"/>
            <a:headEnd/>
            <a:tailEnd/>
          </a:ln>
        </p:spPr>
        <p:txBody>
          <a:bodyPr lIns="90000" tIns="46800" rIns="90000" bIns="46800" anchor="ctr">
            <a:spAutoFit/>
          </a:bodyPr>
          <a:lstStyle/>
          <a:p>
            <a:r>
              <a:rPr lang="en-GB" sz="1600" u="sng">
                <a:solidFill>
                  <a:schemeClr val="hlink"/>
                </a:solidFill>
              </a:rPr>
              <a:t>15 Jul 2006 (12 UTC) – 16 Jul 2006 (12 UTC) </a:t>
            </a:r>
          </a:p>
        </p:txBody>
      </p:sp>
      <p:sp>
        <p:nvSpPr>
          <p:cNvPr id="35862" name="Rectangle 23"/>
          <p:cNvSpPr>
            <a:spLocks noChangeArrowheads="1"/>
          </p:cNvSpPr>
          <p:nvPr/>
        </p:nvSpPr>
        <p:spPr bwMode="auto">
          <a:xfrm>
            <a:off x="1153319" y="813531"/>
            <a:ext cx="7383463" cy="525462"/>
          </a:xfrm>
          <a:prstGeom prst="rect">
            <a:avLst/>
          </a:prstGeom>
          <a:noFill/>
          <a:ln w="9525" algn="ctr">
            <a:noFill/>
            <a:round/>
            <a:headEnd/>
            <a:tailEnd/>
          </a:ln>
        </p:spPr>
        <p:txBody>
          <a:bodyPr lIns="90000" tIns="46800" rIns="90000" bIns="46800" anchor="ctr">
            <a:spAutoFit/>
          </a:bodyPr>
          <a:lstStyle/>
          <a:p>
            <a:r>
              <a:rPr lang="en-GB" sz="2800" u="sng" dirty="0">
                <a:solidFill>
                  <a:srgbClr val="990000"/>
                </a:solidFill>
              </a:rPr>
              <a:t>MSG - Surface Radiation Budget: Shortwave</a:t>
            </a:r>
          </a:p>
        </p:txBody>
      </p:sp>
      <p:sp>
        <p:nvSpPr>
          <p:cNvPr id="25" name="Text Box 11"/>
          <p:cNvSpPr txBox="1">
            <a:spLocks noChangeArrowheads="1"/>
          </p:cNvSpPr>
          <p:nvPr/>
        </p:nvSpPr>
        <p:spPr bwMode="auto">
          <a:xfrm>
            <a:off x="0" y="84086"/>
            <a:ext cx="8049344" cy="433068"/>
          </a:xfrm>
          <a:prstGeom prst="rect">
            <a:avLst/>
          </a:prstGeom>
          <a:noFill/>
          <a:ln w="9525" algn="ctr">
            <a:noFill/>
            <a:miter lim="800000"/>
            <a:headEnd/>
            <a:tailEnd/>
          </a:ln>
        </p:spPr>
        <p:txBody>
          <a:bodyPr wrap="square" lIns="90000" tIns="46800" rIns="90000" bIns="46800" anchor="ctr">
            <a:spAutoFit/>
          </a:bodyPr>
          <a:lstStyle/>
          <a:p>
            <a:pPr algn="ctr"/>
            <a:r>
              <a:rPr lang="en-GB" altLang="pt-PT" sz="2200" u="sng" dirty="0" smtClean="0">
                <a:solidFill>
                  <a:srgbClr val="003D84"/>
                </a:solidFill>
                <a:latin typeface="Times New Roman" pitchFamily="18" charset="0"/>
              </a:rPr>
              <a:t>SHORT VIEW OF PRODUCTION AND PRODUCT EXAMPLES</a:t>
            </a:r>
            <a:endParaRPr lang="pt-PT" sz="2200" u="sng" dirty="0">
              <a:solidFill>
                <a:srgbClr val="003D84"/>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89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789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499"/>
                                          </p:stCondLst>
                                        </p:cTn>
                                        <p:tgtEl>
                                          <p:spTgt spid="3789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499"/>
                                          </p:stCondLst>
                                        </p:cTn>
                                        <p:tgtEl>
                                          <p:spTgt spid="37896"/>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500"/>
                                  </p:stCondLst>
                                  <p:childTnLst>
                                    <p:set>
                                      <p:cBhvr>
                                        <p:cTn id="18" dur="1" fill="hold">
                                          <p:stCondLst>
                                            <p:cond delay="499"/>
                                          </p:stCondLst>
                                        </p:cTn>
                                        <p:tgtEl>
                                          <p:spTgt spid="37897"/>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500"/>
                                  </p:stCondLst>
                                  <p:childTnLst>
                                    <p:set>
                                      <p:cBhvr>
                                        <p:cTn id="21" dur="1" fill="hold">
                                          <p:stCondLst>
                                            <p:cond delay="499"/>
                                          </p:stCondLst>
                                        </p:cTn>
                                        <p:tgtEl>
                                          <p:spTgt spid="37898"/>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500"/>
                                  </p:stCondLst>
                                  <p:childTnLst>
                                    <p:set>
                                      <p:cBhvr>
                                        <p:cTn id="24" dur="1" fill="hold">
                                          <p:stCondLst>
                                            <p:cond delay="499"/>
                                          </p:stCondLst>
                                        </p:cTn>
                                        <p:tgtEl>
                                          <p:spTgt spid="37899"/>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nodeType="afterEffect">
                                  <p:stCondLst>
                                    <p:cond delay="500"/>
                                  </p:stCondLst>
                                  <p:childTnLst>
                                    <p:set>
                                      <p:cBhvr>
                                        <p:cTn id="27" dur="1" fill="hold">
                                          <p:stCondLst>
                                            <p:cond delay="499"/>
                                          </p:stCondLst>
                                        </p:cTn>
                                        <p:tgtEl>
                                          <p:spTgt spid="37900"/>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500"/>
                                  </p:stCondLst>
                                  <p:childTnLst>
                                    <p:set>
                                      <p:cBhvr>
                                        <p:cTn id="30" dur="1" fill="hold">
                                          <p:stCondLst>
                                            <p:cond delay="499"/>
                                          </p:stCondLst>
                                        </p:cTn>
                                        <p:tgtEl>
                                          <p:spTgt spid="37901"/>
                                        </p:tgtEl>
                                        <p:attrNameLst>
                                          <p:attrName>style.visibility</p:attrName>
                                        </p:attrNameLst>
                                      </p:cBhvr>
                                      <p:to>
                                        <p:strVal val="visible"/>
                                      </p:to>
                                    </p:set>
                                  </p:childTnLst>
                                </p:cTn>
                              </p:par>
                            </p:childTnLst>
                          </p:cTn>
                        </p:par>
                        <p:par>
                          <p:cTn id="31" fill="hold">
                            <p:stCondLst>
                              <p:cond delay="7500"/>
                            </p:stCondLst>
                            <p:childTnLst>
                              <p:par>
                                <p:cTn id="32" presetID="1" presetClass="entr" presetSubtype="0" fill="hold" nodeType="afterEffect">
                                  <p:stCondLst>
                                    <p:cond delay="500"/>
                                  </p:stCondLst>
                                  <p:childTnLst>
                                    <p:set>
                                      <p:cBhvr>
                                        <p:cTn id="33" dur="1" fill="hold">
                                          <p:stCondLst>
                                            <p:cond delay="499"/>
                                          </p:stCondLst>
                                        </p:cTn>
                                        <p:tgtEl>
                                          <p:spTgt spid="37902"/>
                                        </p:tgtEl>
                                        <p:attrNameLst>
                                          <p:attrName>style.visibility</p:attrName>
                                        </p:attrNameLst>
                                      </p:cBhvr>
                                      <p:to>
                                        <p:strVal val="visible"/>
                                      </p:to>
                                    </p:set>
                                  </p:childTnLst>
                                </p:cTn>
                              </p:par>
                            </p:childTnLst>
                          </p:cTn>
                        </p:par>
                        <p:par>
                          <p:cTn id="34" fill="hold">
                            <p:stCondLst>
                              <p:cond delay="8500"/>
                            </p:stCondLst>
                            <p:childTnLst>
                              <p:par>
                                <p:cTn id="35" presetID="1" presetClass="entr" presetSubtype="0" fill="hold" nodeType="afterEffect">
                                  <p:stCondLst>
                                    <p:cond delay="500"/>
                                  </p:stCondLst>
                                  <p:childTnLst>
                                    <p:set>
                                      <p:cBhvr>
                                        <p:cTn id="36" dur="1" fill="hold">
                                          <p:stCondLst>
                                            <p:cond delay="499"/>
                                          </p:stCondLst>
                                        </p:cTn>
                                        <p:tgtEl>
                                          <p:spTgt spid="37903"/>
                                        </p:tgtEl>
                                        <p:attrNameLst>
                                          <p:attrName>style.visibility</p:attrName>
                                        </p:attrNameLst>
                                      </p:cBhvr>
                                      <p:to>
                                        <p:strVal val="visible"/>
                                      </p:to>
                                    </p:set>
                                  </p:childTnLst>
                                </p:cTn>
                              </p:par>
                            </p:childTnLst>
                          </p:cTn>
                        </p:par>
                        <p:par>
                          <p:cTn id="37" fill="hold">
                            <p:stCondLst>
                              <p:cond delay="9500"/>
                            </p:stCondLst>
                            <p:childTnLst>
                              <p:par>
                                <p:cTn id="38" presetID="1" presetClass="entr" presetSubtype="0" fill="hold" nodeType="afterEffect">
                                  <p:stCondLst>
                                    <p:cond delay="500"/>
                                  </p:stCondLst>
                                  <p:childTnLst>
                                    <p:set>
                                      <p:cBhvr>
                                        <p:cTn id="39" dur="1" fill="hold">
                                          <p:stCondLst>
                                            <p:cond delay="499"/>
                                          </p:stCondLst>
                                        </p:cTn>
                                        <p:tgtEl>
                                          <p:spTgt spid="37904"/>
                                        </p:tgtEl>
                                        <p:attrNameLst>
                                          <p:attrName>style.visibility</p:attrName>
                                        </p:attrNameLst>
                                      </p:cBhvr>
                                      <p:to>
                                        <p:strVal val="visible"/>
                                      </p:to>
                                    </p:set>
                                  </p:childTnLst>
                                </p:cTn>
                              </p:par>
                            </p:childTnLst>
                          </p:cTn>
                        </p:par>
                        <p:par>
                          <p:cTn id="40" fill="hold">
                            <p:stCondLst>
                              <p:cond delay="10500"/>
                            </p:stCondLst>
                            <p:childTnLst>
                              <p:par>
                                <p:cTn id="41" presetID="1" presetClass="entr" presetSubtype="0" fill="hold" nodeType="afterEffect">
                                  <p:stCondLst>
                                    <p:cond delay="500"/>
                                  </p:stCondLst>
                                  <p:childTnLst>
                                    <p:set>
                                      <p:cBhvr>
                                        <p:cTn id="42" dur="1" fill="hold">
                                          <p:stCondLst>
                                            <p:cond delay="499"/>
                                          </p:stCondLst>
                                        </p:cTn>
                                        <p:tgtEl>
                                          <p:spTgt spid="37905"/>
                                        </p:tgtEl>
                                        <p:attrNameLst>
                                          <p:attrName>style.visibility</p:attrName>
                                        </p:attrNameLst>
                                      </p:cBhvr>
                                      <p:to>
                                        <p:strVal val="visible"/>
                                      </p:to>
                                    </p:set>
                                  </p:childTnLst>
                                </p:cTn>
                              </p:par>
                            </p:childTnLst>
                          </p:cTn>
                        </p:par>
                        <p:par>
                          <p:cTn id="43" fill="hold">
                            <p:stCondLst>
                              <p:cond delay="11500"/>
                            </p:stCondLst>
                            <p:childTnLst>
                              <p:par>
                                <p:cTn id="44" presetID="1" presetClass="entr" presetSubtype="0" fill="hold" nodeType="afterEffect">
                                  <p:stCondLst>
                                    <p:cond delay="500"/>
                                  </p:stCondLst>
                                  <p:childTnLst>
                                    <p:set>
                                      <p:cBhvr>
                                        <p:cTn id="45" dur="1" fill="hold">
                                          <p:stCondLst>
                                            <p:cond delay="499"/>
                                          </p:stCondLst>
                                        </p:cTn>
                                        <p:tgtEl>
                                          <p:spTgt spid="37906"/>
                                        </p:tgtEl>
                                        <p:attrNameLst>
                                          <p:attrName>style.visibility</p:attrName>
                                        </p:attrNameLst>
                                      </p:cBhvr>
                                      <p:to>
                                        <p:strVal val="visible"/>
                                      </p:to>
                                    </p:set>
                                  </p:childTnLst>
                                </p:cTn>
                              </p:par>
                            </p:childTnLst>
                          </p:cTn>
                        </p:par>
                        <p:par>
                          <p:cTn id="46" fill="hold">
                            <p:stCondLst>
                              <p:cond delay="12500"/>
                            </p:stCondLst>
                            <p:childTnLst>
                              <p:par>
                                <p:cTn id="47" presetID="1" presetClass="entr" presetSubtype="0" fill="hold" nodeType="afterEffect">
                                  <p:stCondLst>
                                    <p:cond delay="500"/>
                                  </p:stCondLst>
                                  <p:childTnLst>
                                    <p:set>
                                      <p:cBhvr>
                                        <p:cTn id="48" dur="1" fill="hold">
                                          <p:stCondLst>
                                            <p:cond delay="499"/>
                                          </p:stCondLst>
                                        </p:cTn>
                                        <p:tgtEl>
                                          <p:spTgt spid="37907"/>
                                        </p:tgtEl>
                                        <p:attrNameLst>
                                          <p:attrName>style.visibility</p:attrName>
                                        </p:attrNameLst>
                                      </p:cBhvr>
                                      <p:to>
                                        <p:strVal val="visible"/>
                                      </p:to>
                                    </p:set>
                                  </p:childTnLst>
                                </p:cTn>
                              </p:par>
                            </p:childTnLst>
                          </p:cTn>
                        </p:par>
                        <p:par>
                          <p:cTn id="49" fill="hold">
                            <p:stCondLst>
                              <p:cond delay="13500"/>
                            </p:stCondLst>
                            <p:childTnLst>
                              <p:par>
                                <p:cTn id="50" presetID="1" presetClass="entr" presetSubtype="0" fill="hold" nodeType="afterEffect">
                                  <p:stCondLst>
                                    <p:cond delay="500"/>
                                  </p:stCondLst>
                                  <p:childTnLst>
                                    <p:set>
                                      <p:cBhvr>
                                        <p:cTn id="51" dur="1" fill="hold">
                                          <p:stCondLst>
                                            <p:cond delay="499"/>
                                          </p:stCondLst>
                                        </p:cTn>
                                        <p:tgtEl>
                                          <p:spTgt spid="37908"/>
                                        </p:tgtEl>
                                        <p:attrNameLst>
                                          <p:attrName>style.visibility</p:attrName>
                                        </p:attrNameLst>
                                      </p:cBhvr>
                                      <p:to>
                                        <p:strVal val="visible"/>
                                      </p:to>
                                    </p:set>
                                  </p:childTnLst>
                                </p:cTn>
                              </p:par>
                            </p:childTnLst>
                          </p:cTn>
                        </p:par>
                        <p:par>
                          <p:cTn id="52" fill="hold">
                            <p:stCondLst>
                              <p:cond delay="14500"/>
                            </p:stCondLst>
                            <p:childTnLst>
                              <p:par>
                                <p:cTn id="53" presetID="1" presetClass="entr" presetSubtype="0" fill="hold" nodeType="afterEffect">
                                  <p:stCondLst>
                                    <p:cond delay="500"/>
                                  </p:stCondLst>
                                  <p:childTnLst>
                                    <p:set>
                                      <p:cBhvr>
                                        <p:cTn id="54" dur="1" fill="hold">
                                          <p:stCondLst>
                                            <p:cond delay="499"/>
                                          </p:stCondLst>
                                        </p:cTn>
                                        <p:tgtEl>
                                          <p:spTgt spid="37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660400" y="1306513"/>
            <a:ext cx="3467100" cy="641350"/>
          </a:xfrm>
          <a:prstGeom prst="rect">
            <a:avLst/>
          </a:prstGeom>
          <a:noFill/>
          <a:ln w="9525" algn="ctr">
            <a:noFill/>
            <a:miter lim="800000"/>
            <a:headEnd/>
            <a:tailEnd/>
          </a:ln>
        </p:spPr>
        <p:txBody>
          <a:bodyPr lIns="90000" tIns="46800" rIns="90000" bIns="46800" anchor="ctr">
            <a:spAutoFit/>
          </a:bodyPr>
          <a:lstStyle/>
          <a:p>
            <a:pPr algn="ctr"/>
            <a:r>
              <a:rPr lang="en-GB">
                <a:solidFill>
                  <a:schemeClr val="hlink"/>
                </a:solidFill>
              </a:rPr>
              <a:t>Surface Temperature</a:t>
            </a:r>
          </a:p>
          <a:p>
            <a:pPr algn="ctr"/>
            <a:r>
              <a:rPr lang="en-GB">
                <a:solidFill>
                  <a:schemeClr val="hlink"/>
                </a:solidFill>
              </a:rPr>
              <a:t>Every 15 min</a:t>
            </a:r>
          </a:p>
        </p:txBody>
      </p:sp>
      <p:sp>
        <p:nvSpPr>
          <p:cNvPr id="36866" name="Text Box 3"/>
          <p:cNvSpPr txBox="1">
            <a:spLocks noChangeArrowheads="1"/>
          </p:cNvSpPr>
          <p:nvPr/>
        </p:nvSpPr>
        <p:spPr bwMode="auto">
          <a:xfrm>
            <a:off x="5256213" y="1306513"/>
            <a:ext cx="4017962" cy="641350"/>
          </a:xfrm>
          <a:prstGeom prst="rect">
            <a:avLst/>
          </a:prstGeom>
          <a:noFill/>
          <a:ln w="9525" algn="ctr">
            <a:noFill/>
            <a:miter lim="800000"/>
            <a:headEnd/>
            <a:tailEnd/>
          </a:ln>
        </p:spPr>
        <p:txBody>
          <a:bodyPr lIns="90000" tIns="46800" rIns="90000" bIns="46800" anchor="ctr">
            <a:spAutoFit/>
          </a:bodyPr>
          <a:lstStyle/>
          <a:p>
            <a:pPr algn="ctr"/>
            <a:r>
              <a:rPr lang="en-GB">
                <a:solidFill>
                  <a:schemeClr val="hlink"/>
                </a:solidFill>
              </a:rPr>
              <a:t>Downwelling LW Flux</a:t>
            </a:r>
          </a:p>
          <a:p>
            <a:pPr algn="ctr"/>
            <a:r>
              <a:rPr lang="en-GB">
                <a:solidFill>
                  <a:schemeClr val="hlink"/>
                </a:solidFill>
              </a:rPr>
              <a:t>Every 30 min</a:t>
            </a:r>
          </a:p>
        </p:txBody>
      </p:sp>
      <p:pic>
        <p:nvPicPr>
          <p:cNvPr id="38916" name="Picture 4" descr="LST_Full_200607151200"/>
          <p:cNvPicPr>
            <a:picLocks noChangeAspect="1" noChangeArrowheads="1"/>
          </p:cNvPicPr>
          <p:nvPr/>
        </p:nvPicPr>
        <p:blipFill>
          <a:blip r:embed="rId2"/>
          <a:srcRect/>
          <a:stretch>
            <a:fillRect/>
          </a:stretch>
        </p:blipFill>
        <p:spPr bwMode="auto">
          <a:xfrm>
            <a:off x="584200" y="2301875"/>
            <a:ext cx="3962400" cy="3965575"/>
          </a:xfrm>
          <a:prstGeom prst="rect">
            <a:avLst/>
          </a:prstGeom>
          <a:noFill/>
          <a:ln w="9525">
            <a:noFill/>
            <a:miter lim="800000"/>
            <a:headEnd/>
            <a:tailEnd/>
          </a:ln>
        </p:spPr>
      </p:pic>
      <p:pic>
        <p:nvPicPr>
          <p:cNvPr id="36868" name="Picture 5" descr="DSLF_Full_200607161200"/>
          <p:cNvPicPr>
            <a:picLocks noChangeAspect="1" noChangeArrowheads="1"/>
          </p:cNvPicPr>
          <p:nvPr/>
        </p:nvPicPr>
        <p:blipFill>
          <a:blip r:embed="rId3"/>
          <a:srcRect/>
          <a:stretch>
            <a:fillRect/>
          </a:stretch>
        </p:blipFill>
        <p:spPr bwMode="auto">
          <a:xfrm>
            <a:off x="5662612" y="1989138"/>
            <a:ext cx="3898900" cy="4078287"/>
          </a:xfrm>
          <a:prstGeom prst="rect">
            <a:avLst/>
          </a:prstGeom>
          <a:noFill/>
          <a:ln w="9525">
            <a:noFill/>
            <a:miter lim="800000"/>
            <a:headEnd/>
            <a:tailEnd/>
          </a:ln>
        </p:spPr>
      </p:pic>
      <p:pic>
        <p:nvPicPr>
          <p:cNvPr id="38918" name="Picture 6" descr="LST_Full_200607151515"/>
          <p:cNvPicPr>
            <a:picLocks noChangeAspect="1" noChangeArrowheads="1"/>
          </p:cNvPicPr>
          <p:nvPr/>
        </p:nvPicPr>
        <p:blipFill>
          <a:blip r:embed="rId4"/>
          <a:srcRect/>
          <a:stretch>
            <a:fillRect/>
          </a:stretch>
        </p:blipFill>
        <p:spPr bwMode="auto">
          <a:xfrm>
            <a:off x="584200" y="2301875"/>
            <a:ext cx="3962400" cy="3965575"/>
          </a:xfrm>
          <a:prstGeom prst="rect">
            <a:avLst/>
          </a:prstGeom>
          <a:noFill/>
          <a:ln w="9525">
            <a:noFill/>
            <a:miter lim="800000"/>
            <a:headEnd/>
            <a:tailEnd/>
          </a:ln>
        </p:spPr>
      </p:pic>
      <p:pic>
        <p:nvPicPr>
          <p:cNvPr id="38919" name="Picture 7" descr="LST_Full_200607151800"/>
          <p:cNvPicPr>
            <a:picLocks noChangeAspect="1" noChangeArrowheads="1"/>
          </p:cNvPicPr>
          <p:nvPr/>
        </p:nvPicPr>
        <p:blipFill>
          <a:blip r:embed="rId5"/>
          <a:srcRect/>
          <a:stretch>
            <a:fillRect/>
          </a:stretch>
        </p:blipFill>
        <p:spPr bwMode="auto">
          <a:xfrm>
            <a:off x="584200" y="2301875"/>
            <a:ext cx="3962400" cy="3965575"/>
          </a:xfrm>
          <a:prstGeom prst="rect">
            <a:avLst/>
          </a:prstGeom>
          <a:noFill/>
          <a:ln w="9525">
            <a:noFill/>
            <a:miter lim="800000"/>
            <a:headEnd/>
            <a:tailEnd/>
          </a:ln>
        </p:spPr>
      </p:pic>
      <p:pic>
        <p:nvPicPr>
          <p:cNvPr id="38920" name="Picture 8" descr="LST_Full_200607152100"/>
          <p:cNvPicPr>
            <a:picLocks noChangeAspect="1" noChangeArrowheads="1"/>
          </p:cNvPicPr>
          <p:nvPr/>
        </p:nvPicPr>
        <p:blipFill>
          <a:blip r:embed="rId6"/>
          <a:srcRect/>
          <a:stretch>
            <a:fillRect/>
          </a:stretch>
        </p:blipFill>
        <p:spPr bwMode="auto">
          <a:xfrm>
            <a:off x="584200" y="2301875"/>
            <a:ext cx="3962400" cy="3965575"/>
          </a:xfrm>
          <a:prstGeom prst="rect">
            <a:avLst/>
          </a:prstGeom>
          <a:noFill/>
          <a:ln w="9525">
            <a:noFill/>
            <a:miter lim="800000"/>
            <a:headEnd/>
            <a:tailEnd/>
          </a:ln>
        </p:spPr>
      </p:pic>
      <p:pic>
        <p:nvPicPr>
          <p:cNvPr id="38921" name="Picture 9" descr="LST_Full_200607160000"/>
          <p:cNvPicPr>
            <a:picLocks noChangeAspect="1" noChangeArrowheads="1"/>
          </p:cNvPicPr>
          <p:nvPr/>
        </p:nvPicPr>
        <p:blipFill>
          <a:blip r:embed="rId7"/>
          <a:srcRect/>
          <a:stretch>
            <a:fillRect/>
          </a:stretch>
        </p:blipFill>
        <p:spPr bwMode="auto">
          <a:xfrm>
            <a:off x="584200" y="2301875"/>
            <a:ext cx="3962400" cy="3965575"/>
          </a:xfrm>
          <a:prstGeom prst="rect">
            <a:avLst/>
          </a:prstGeom>
          <a:noFill/>
          <a:ln w="9525">
            <a:noFill/>
            <a:miter lim="800000"/>
            <a:headEnd/>
            <a:tailEnd/>
          </a:ln>
        </p:spPr>
      </p:pic>
      <p:pic>
        <p:nvPicPr>
          <p:cNvPr id="38922" name="Picture 10" descr="LST_Full_200607160315"/>
          <p:cNvPicPr>
            <a:picLocks noChangeAspect="1" noChangeArrowheads="1"/>
          </p:cNvPicPr>
          <p:nvPr/>
        </p:nvPicPr>
        <p:blipFill>
          <a:blip r:embed="rId8"/>
          <a:srcRect/>
          <a:stretch>
            <a:fillRect/>
          </a:stretch>
        </p:blipFill>
        <p:spPr bwMode="auto">
          <a:xfrm>
            <a:off x="584200" y="2301875"/>
            <a:ext cx="3962400" cy="3965575"/>
          </a:xfrm>
          <a:prstGeom prst="rect">
            <a:avLst/>
          </a:prstGeom>
          <a:noFill/>
          <a:ln w="9525">
            <a:noFill/>
            <a:miter lim="800000"/>
            <a:headEnd/>
            <a:tailEnd/>
          </a:ln>
        </p:spPr>
      </p:pic>
      <p:pic>
        <p:nvPicPr>
          <p:cNvPr id="38923" name="Picture 11" descr="LST_Full_200607160600"/>
          <p:cNvPicPr>
            <a:picLocks noChangeAspect="1" noChangeArrowheads="1"/>
          </p:cNvPicPr>
          <p:nvPr/>
        </p:nvPicPr>
        <p:blipFill>
          <a:blip r:embed="rId9"/>
          <a:srcRect/>
          <a:stretch>
            <a:fillRect/>
          </a:stretch>
        </p:blipFill>
        <p:spPr bwMode="auto">
          <a:xfrm>
            <a:off x="584200" y="2301875"/>
            <a:ext cx="3962400" cy="3965575"/>
          </a:xfrm>
          <a:prstGeom prst="rect">
            <a:avLst/>
          </a:prstGeom>
          <a:noFill/>
          <a:ln w="9525">
            <a:noFill/>
            <a:miter lim="800000"/>
            <a:headEnd/>
            <a:tailEnd/>
          </a:ln>
        </p:spPr>
      </p:pic>
      <p:pic>
        <p:nvPicPr>
          <p:cNvPr id="38924" name="Picture 12" descr="LST_Full_200607160900"/>
          <p:cNvPicPr>
            <a:picLocks noChangeAspect="1" noChangeArrowheads="1"/>
          </p:cNvPicPr>
          <p:nvPr/>
        </p:nvPicPr>
        <p:blipFill>
          <a:blip r:embed="rId10"/>
          <a:srcRect/>
          <a:stretch>
            <a:fillRect/>
          </a:stretch>
        </p:blipFill>
        <p:spPr bwMode="auto">
          <a:xfrm>
            <a:off x="584200" y="2301875"/>
            <a:ext cx="3962400" cy="3965575"/>
          </a:xfrm>
          <a:prstGeom prst="rect">
            <a:avLst/>
          </a:prstGeom>
          <a:noFill/>
          <a:ln w="9525">
            <a:noFill/>
            <a:miter lim="800000"/>
            <a:headEnd/>
            <a:tailEnd/>
          </a:ln>
        </p:spPr>
      </p:pic>
      <p:pic>
        <p:nvPicPr>
          <p:cNvPr id="38925" name="Picture 13" descr="LST_Full_200607161200"/>
          <p:cNvPicPr>
            <a:picLocks noChangeAspect="1" noChangeArrowheads="1"/>
          </p:cNvPicPr>
          <p:nvPr/>
        </p:nvPicPr>
        <p:blipFill>
          <a:blip r:embed="rId11"/>
          <a:srcRect/>
          <a:stretch>
            <a:fillRect/>
          </a:stretch>
        </p:blipFill>
        <p:spPr bwMode="auto">
          <a:xfrm>
            <a:off x="560388" y="1989138"/>
            <a:ext cx="3962400" cy="3965575"/>
          </a:xfrm>
          <a:prstGeom prst="rect">
            <a:avLst/>
          </a:prstGeom>
          <a:noFill/>
          <a:ln w="9525">
            <a:noFill/>
            <a:miter lim="800000"/>
            <a:headEnd/>
            <a:tailEnd/>
          </a:ln>
        </p:spPr>
      </p:pic>
      <p:sp>
        <p:nvSpPr>
          <p:cNvPr id="36877" name="Text Box 14"/>
          <p:cNvSpPr txBox="1">
            <a:spLocks noChangeArrowheads="1"/>
          </p:cNvSpPr>
          <p:nvPr/>
        </p:nvSpPr>
        <p:spPr bwMode="auto">
          <a:xfrm>
            <a:off x="4089400" y="5084763"/>
            <a:ext cx="1760538" cy="336550"/>
          </a:xfrm>
          <a:prstGeom prst="rect">
            <a:avLst/>
          </a:prstGeom>
          <a:noFill/>
          <a:ln w="9525" algn="ctr">
            <a:noFill/>
            <a:miter lim="800000"/>
            <a:headEnd/>
            <a:tailEnd/>
          </a:ln>
        </p:spPr>
        <p:txBody>
          <a:bodyPr lIns="90000" tIns="46800" rIns="90000" bIns="46800" anchor="ctr">
            <a:spAutoFit/>
          </a:bodyPr>
          <a:lstStyle/>
          <a:p>
            <a:pPr algn="ctr"/>
            <a:r>
              <a:rPr lang="en-GB" sz="1600" u="sng">
                <a:solidFill>
                  <a:schemeClr val="hlink"/>
                </a:solidFill>
              </a:rPr>
              <a:t>Emissivity</a:t>
            </a:r>
          </a:p>
        </p:txBody>
      </p:sp>
      <p:sp>
        <p:nvSpPr>
          <p:cNvPr id="36878" name="Text Box 15"/>
          <p:cNvSpPr txBox="1">
            <a:spLocks noChangeArrowheads="1"/>
          </p:cNvSpPr>
          <p:nvPr/>
        </p:nvSpPr>
        <p:spPr bwMode="auto">
          <a:xfrm>
            <a:off x="206375" y="6096000"/>
            <a:ext cx="4664075" cy="336550"/>
          </a:xfrm>
          <a:prstGeom prst="rect">
            <a:avLst/>
          </a:prstGeom>
          <a:noFill/>
          <a:ln w="9525" algn="ctr">
            <a:noFill/>
            <a:miter lim="800000"/>
            <a:headEnd/>
            <a:tailEnd/>
          </a:ln>
        </p:spPr>
        <p:txBody>
          <a:bodyPr lIns="90000" tIns="46800" rIns="90000" bIns="46800" anchor="ctr">
            <a:spAutoFit/>
          </a:bodyPr>
          <a:lstStyle/>
          <a:p>
            <a:r>
              <a:rPr lang="en-GB" sz="1600" u="sng">
                <a:solidFill>
                  <a:schemeClr val="hlink"/>
                </a:solidFill>
              </a:rPr>
              <a:t>15 Jul 2006 (12 UTC) – 16 Jul 2006 (12 UTC) </a:t>
            </a:r>
          </a:p>
        </p:txBody>
      </p:sp>
      <p:sp>
        <p:nvSpPr>
          <p:cNvPr id="36879" name="Rectangle 17"/>
          <p:cNvSpPr>
            <a:spLocks noChangeArrowheads="1"/>
          </p:cNvSpPr>
          <p:nvPr/>
        </p:nvSpPr>
        <p:spPr bwMode="auto">
          <a:xfrm>
            <a:off x="273050" y="677863"/>
            <a:ext cx="7383463" cy="519112"/>
          </a:xfrm>
          <a:prstGeom prst="rect">
            <a:avLst/>
          </a:prstGeom>
          <a:noFill/>
          <a:ln w="9525" algn="ctr">
            <a:noFill/>
            <a:round/>
            <a:headEnd/>
            <a:tailEnd/>
          </a:ln>
        </p:spPr>
        <p:txBody>
          <a:bodyPr lIns="90000" tIns="46800" rIns="90000" bIns="46800" anchor="ctr">
            <a:spAutoFit/>
          </a:bodyPr>
          <a:lstStyle/>
          <a:p>
            <a:r>
              <a:rPr lang="en-GB" sz="2800" u="sng">
                <a:solidFill>
                  <a:srgbClr val="990000"/>
                </a:solidFill>
              </a:rPr>
              <a:t>MSG - Surface Radiation Budget: Longwave</a:t>
            </a:r>
          </a:p>
        </p:txBody>
      </p:sp>
      <p:sp>
        <p:nvSpPr>
          <p:cNvPr id="18" name="Text Box 11"/>
          <p:cNvSpPr txBox="1">
            <a:spLocks noChangeArrowheads="1"/>
          </p:cNvSpPr>
          <p:nvPr/>
        </p:nvSpPr>
        <p:spPr bwMode="auto">
          <a:xfrm>
            <a:off x="0" y="84086"/>
            <a:ext cx="8049344" cy="433068"/>
          </a:xfrm>
          <a:prstGeom prst="rect">
            <a:avLst/>
          </a:prstGeom>
          <a:noFill/>
          <a:ln w="9525" algn="ctr">
            <a:noFill/>
            <a:miter lim="800000"/>
            <a:headEnd/>
            <a:tailEnd/>
          </a:ln>
        </p:spPr>
        <p:txBody>
          <a:bodyPr wrap="square" lIns="90000" tIns="46800" rIns="90000" bIns="46800" anchor="ctr">
            <a:spAutoFit/>
          </a:bodyPr>
          <a:lstStyle/>
          <a:p>
            <a:pPr algn="ctr"/>
            <a:r>
              <a:rPr lang="en-GB" altLang="pt-PT" sz="2200" u="sng" dirty="0" smtClean="0">
                <a:solidFill>
                  <a:srgbClr val="003D84"/>
                </a:solidFill>
                <a:latin typeface="Times New Roman" pitchFamily="18" charset="0"/>
              </a:rPr>
              <a:t>SHORT VIEW OF PRODUCTION AND PRODUCT EXAMPLES</a:t>
            </a:r>
            <a:endParaRPr lang="pt-PT" sz="2200" u="sng" dirty="0">
              <a:solidFill>
                <a:srgbClr val="003D84"/>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89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89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891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892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892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3892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38923"/>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38924"/>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0"/>
                                  </p:stCondLst>
                                  <p:childTnLst>
                                    <p:set>
                                      <p:cBhvr>
                                        <p:cTn id="30" dur="1" fill="hold">
                                          <p:stCondLst>
                                            <p:cond delay="0"/>
                                          </p:stCondLst>
                                        </p:cTn>
                                        <p:tgtEl>
                                          <p:spTgt spid="38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49" name="Object 13"/>
          <p:cNvGraphicFramePr>
            <a:graphicFrameLocks noChangeAspect="1"/>
          </p:cNvGraphicFramePr>
          <p:nvPr>
            <p:extLst>
              <p:ext uri="{D42A27DB-BD31-4B8C-83A1-F6EECF244321}">
                <p14:modId xmlns:p14="http://schemas.microsoft.com/office/powerpoint/2010/main" val="1376670556"/>
              </p:ext>
            </p:extLst>
          </p:nvPr>
        </p:nvGraphicFramePr>
        <p:xfrm>
          <a:off x="118724" y="1673793"/>
          <a:ext cx="4010025" cy="2032000"/>
        </p:xfrm>
        <a:graphic>
          <a:graphicData uri="http://schemas.openxmlformats.org/presentationml/2006/ole">
            <mc:AlternateContent xmlns:mc="http://schemas.openxmlformats.org/markup-compatibility/2006">
              <mc:Choice xmlns:v="urn:schemas-microsoft-com:vml" Requires="v">
                <p:oleObj spid="_x0000_s40057" name="Photo Editor Photo" r:id="rId3" imgW="8007762" imgH="4057859" progId="">
                  <p:embed/>
                </p:oleObj>
              </mc:Choice>
              <mc:Fallback>
                <p:oleObj name="Photo Editor Photo" r:id="rId3" imgW="8007762" imgH="4057859" progId="">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24" y="1673793"/>
                        <a:ext cx="4010025" cy="2032000"/>
                      </a:xfrm>
                      <a:prstGeom prst="rect">
                        <a:avLst/>
                      </a:prstGeom>
                      <a:noFill/>
                      <a:ln>
                        <a:noFill/>
                      </a:ln>
                      <a:effectLst/>
                      <a:extLst/>
                    </p:spPr>
                  </p:pic>
                </p:oleObj>
              </mc:Fallback>
            </mc:AlternateContent>
          </a:graphicData>
        </a:graphic>
      </p:graphicFrame>
      <p:sp>
        <p:nvSpPr>
          <p:cNvPr id="39951" name="Text Box 3"/>
          <p:cNvSpPr txBox="1">
            <a:spLocks noChangeArrowheads="1"/>
          </p:cNvSpPr>
          <p:nvPr/>
        </p:nvSpPr>
        <p:spPr bwMode="auto">
          <a:xfrm>
            <a:off x="128588" y="723900"/>
            <a:ext cx="2636837" cy="647700"/>
          </a:xfrm>
          <a:prstGeom prst="rect">
            <a:avLst/>
          </a:prstGeom>
          <a:noFill/>
          <a:ln w="9525" algn="ctr">
            <a:noFill/>
            <a:miter lim="800000"/>
            <a:headEnd/>
            <a:tailEnd/>
          </a:ln>
        </p:spPr>
        <p:txBody>
          <a:bodyPr lIns="90000" tIns="46800" rIns="90000" bIns="46800" anchor="ctr">
            <a:spAutoFit/>
          </a:bodyPr>
          <a:lstStyle/>
          <a:p>
            <a:pPr algn="ctr"/>
            <a:r>
              <a:rPr lang="en-GB" dirty="0">
                <a:solidFill>
                  <a:schemeClr val="hlink"/>
                </a:solidFill>
              </a:rPr>
              <a:t>Snow Cover (</a:t>
            </a:r>
            <a:r>
              <a:rPr lang="en-GB" i="1" dirty="0">
                <a:solidFill>
                  <a:schemeClr val="hlink"/>
                </a:solidFill>
              </a:rPr>
              <a:t>now a HSAF product</a:t>
            </a:r>
            <a:r>
              <a:rPr lang="en-GB" dirty="0">
                <a:solidFill>
                  <a:schemeClr val="hlink"/>
                </a:solidFill>
              </a:rPr>
              <a:t>)</a:t>
            </a:r>
          </a:p>
        </p:txBody>
      </p:sp>
      <p:sp>
        <p:nvSpPr>
          <p:cNvPr id="39952" name="Text Box 5"/>
          <p:cNvSpPr txBox="1">
            <a:spLocks noChangeArrowheads="1"/>
          </p:cNvSpPr>
          <p:nvPr/>
        </p:nvSpPr>
        <p:spPr bwMode="auto">
          <a:xfrm>
            <a:off x="5437188" y="2295525"/>
            <a:ext cx="2854325" cy="366713"/>
          </a:xfrm>
          <a:prstGeom prst="rect">
            <a:avLst/>
          </a:prstGeom>
          <a:noFill/>
          <a:ln w="9525" algn="ctr">
            <a:noFill/>
            <a:miter lim="800000"/>
            <a:headEnd/>
            <a:tailEnd/>
          </a:ln>
        </p:spPr>
        <p:txBody>
          <a:bodyPr lIns="90000" tIns="46800" rIns="90000" bIns="46800" anchor="ctr">
            <a:spAutoFit/>
          </a:bodyPr>
          <a:lstStyle/>
          <a:p>
            <a:pPr algn="ctr"/>
            <a:r>
              <a:rPr lang="en-GB">
                <a:solidFill>
                  <a:schemeClr val="hlink"/>
                </a:solidFill>
              </a:rPr>
              <a:t>Evapotranspiration</a:t>
            </a:r>
          </a:p>
        </p:txBody>
      </p:sp>
      <p:graphicFrame>
        <p:nvGraphicFramePr>
          <p:cNvPr id="39950" name="Object 14"/>
          <p:cNvGraphicFramePr>
            <a:graphicFrameLocks noChangeAspect="1"/>
          </p:cNvGraphicFramePr>
          <p:nvPr>
            <p:extLst>
              <p:ext uri="{D42A27DB-BD31-4B8C-83A1-F6EECF244321}">
                <p14:modId xmlns:p14="http://schemas.microsoft.com/office/powerpoint/2010/main" val="1283218882"/>
              </p:ext>
            </p:extLst>
          </p:nvPr>
        </p:nvGraphicFramePr>
        <p:xfrm>
          <a:off x="3824288" y="2781300"/>
          <a:ext cx="6081712" cy="3381375"/>
        </p:xfrm>
        <a:graphic>
          <a:graphicData uri="http://schemas.openxmlformats.org/presentationml/2006/ole">
            <mc:AlternateContent xmlns:mc="http://schemas.openxmlformats.org/markup-compatibility/2006">
              <mc:Choice xmlns:v="urn:schemas-microsoft-com:vml" Requires="v">
                <p:oleObj spid="_x0000_s40058" name="Photo Editor Photo" r:id="rId5" imgW="3561905" imgH="2666667" progId="">
                  <p:embed/>
                </p:oleObj>
              </mc:Choice>
              <mc:Fallback>
                <p:oleObj name="Photo Editor Photo" r:id="rId5" imgW="3561905" imgH="2666667" progId="">
                  <p:embed/>
                  <p:pic>
                    <p:nvPicPr>
                      <p:cNvPr id="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4288" y="2781300"/>
                        <a:ext cx="6081712" cy="3381375"/>
                      </a:xfrm>
                      <a:prstGeom prst="rect">
                        <a:avLst/>
                      </a:prstGeom>
                      <a:noFill/>
                      <a:extLst/>
                    </p:spPr>
                  </p:pic>
                </p:oleObj>
              </mc:Fallback>
            </mc:AlternateContent>
          </a:graphicData>
        </a:graphic>
      </p:graphicFrame>
      <p:sp>
        <p:nvSpPr>
          <p:cNvPr id="39953" name="Rectangle 7"/>
          <p:cNvSpPr>
            <a:spLocks noChangeArrowheads="1"/>
          </p:cNvSpPr>
          <p:nvPr/>
        </p:nvSpPr>
        <p:spPr bwMode="auto">
          <a:xfrm>
            <a:off x="3080792" y="903896"/>
            <a:ext cx="5541962" cy="519112"/>
          </a:xfrm>
          <a:prstGeom prst="rect">
            <a:avLst/>
          </a:prstGeom>
          <a:noFill/>
          <a:ln w="9525" algn="ctr">
            <a:noFill/>
            <a:round/>
            <a:headEnd/>
            <a:tailEnd/>
          </a:ln>
        </p:spPr>
        <p:txBody>
          <a:bodyPr lIns="90000" tIns="46800" rIns="90000" bIns="46800" anchor="ctr">
            <a:spAutoFit/>
          </a:bodyPr>
          <a:lstStyle/>
          <a:p>
            <a:pPr algn="ctr"/>
            <a:r>
              <a:rPr lang="en-GB" sz="2800" u="sng" dirty="0">
                <a:solidFill>
                  <a:srgbClr val="990000"/>
                </a:solidFill>
              </a:rPr>
              <a:t>MSG Water Balance</a:t>
            </a:r>
          </a:p>
        </p:txBody>
      </p:sp>
      <p:sp>
        <p:nvSpPr>
          <p:cNvPr id="8" name="Text Box 11"/>
          <p:cNvSpPr txBox="1">
            <a:spLocks noChangeArrowheads="1"/>
          </p:cNvSpPr>
          <p:nvPr/>
        </p:nvSpPr>
        <p:spPr bwMode="auto">
          <a:xfrm>
            <a:off x="0" y="84086"/>
            <a:ext cx="8049344" cy="433068"/>
          </a:xfrm>
          <a:prstGeom prst="rect">
            <a:avLst/>
          </a:prstGeom>
          <a:noFill/>
          <a:ln w="9525" algn="ctr">
            <a:noFill/>
            <a:miter lim="800000"/>
            <a:headEnd/>
            <a:tailEnd/>
          </a:ln>
        </p:spPr>
        <p:txBody>
          <a:bodyPr wrap="square" lIns="90000" tIns="46800" rIns="90000" bIns="46800" anchor="ctr">
            <a:spAutoFit/>
          </a:bodyPr>
          <a:lstStyle/>
          <a:p>
            <a:pPr algn="ctr"/>
            <a:r>
              <a:rPr lang="en-GB" altLang="pt-PT" sz="2200" u="sng" dirty="0" smtClean="0">
                <a:solidFill>
                  <a:srgbClr val="003D84"/>
                </a:solidFill>
                <a:latin typeface="Times New Roman" pitchFamily="18" charset="0"/>
              </a:rPr>
              <a:t>SHORT VIEW OF PRODUCTION AND PRODUCT EXAMPLES</a:t>
            </a:r>
            <a:endParaRPr lang="pt-PT" sz="2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06425" y="2790825"/>
            <a:ext cx="3328988" cy="371475"/>
          </a:xfrm>
          <a:prstGeom prst="rect">
            <a:avLst/>
          </a:prstGeom>
          <a:noFill/>
          <a:ln w="9525" algn="ctr">
            <a:noFill/>
            <a:miter lim="800000"/>
            <a:headEnd/>
            <a:tailEnd/>
          </a:ln>
          <a:effectLst/>
        </p:spPr>
        <p:txBody>
          <a:bodyPr lIns="90000" tIns="46800" rIns="90000" bIns="46800" anchor="ctr">
            <a:spAutoFit/>
          </a:bodyPr>
          <a:lstStyle/>
          <a:p>
            <a:pPr algn="ctr">
              <a:defRPr/>
            </a:pPr>
            <a:r>
              <a:rPr lang="en-GB" b="1" dirty="0">
                <a:solidFill>
                  <a:schemeClr val="accent6">
                    <a:lumMod val="50000"/>
                  </a:schemeClr>
                </a:solidFill>
              </a:rPr>
              <a:t>Fraction Veg Cover</a:t>
            </a:r>
          </a:p>
        </p:txBody>
      </p:sp>
      <p:sp>
        <p:nvSpPr>
          <p:cNvPr id="40975" name="Text Box 3"/>
          <p:cNvSpPr txBox="1">
            <a:spLocks noChangeArrowheads="1"/>
          </p:cNvSpPr>
          <p:nvPr/>
        </p:nvSpPr>
        <p:spPr bwMode="auto">
          <a:xfrm>
            <a:off x="111125" y="1184275"/>
            <a:ext cx="9653588" cy="1538288"/>
          </a:xfrm>
          <a:prstGeom prst="rect">
            <a:avLst/>
          </a:prstGeom>
          <a:noFill/>
          <a:ln w="9525">
            <a:noFill/>
            <a:miter lim="800000"/>
            <a:headEnd/>
            <a:tailEnd/>
          </a:ln>
        </p:spPr>
        <p:txBody>
          <a:bodyPr>
            <a:spAutoFit/>
          </a:bodyPr>
          <a:lstStyle/>
          <a:p>
            <a:pPr>
              <a:spcBef>
                <a:spcPts val="600"/>
              </a:spcBef>
              <a:buClr>
                <a:srgbClr val="FF0000"/>
              </a:buClr>
              <a:buFontTx/>
              <a:buChar char="•"/>
            </a:pPr>
            <a:r>
              <a:rPr lang="en-GB" sz="2800" dirty="0">
                <a:solidFill>
                  <a:schemeClr val="hlink"/>
                </a:solidFill>
                <a:latin typeface="Times New Roman" pitchFamily="18" charset="0"/>
              </a:rPr>
              <a:t>Fraction of Absorbed Photosynthetic Active Radiation (</a:t>
            </a:r>
            <a:r>
              <a:rPr lang="en-GB" sz="2800" dirty="0" err="1">
                <a:solidFill>
                  <a:schemeClr val="hlink"/>
                </a:solidFill>
                <a:latin typeface="Times New Roman" pitchFamily="18" charset="0"/>
              </a:rPr>
              <a:t>fAPAR</a:t>
            </a:r>
            <a:r>
              <a:rPr lang="en-GB" sz="2800" dirty="0">
                <a:solidFill>
                  <a:schemeClr val="hlink"/>
                </a:solidFill>
                <a:latin typeface="Times New Roman" pitchFamily="18" charset="0"/>
              </a:rPr>
              <a:t>)</a:t>
            </a:r>
          </a:p>
          <a:p>
            <a:pPr>
              <a:spcBef>
                <a:spcPts val="600"/>
              </a:spcBef>
              <a:buClr>
                <a:srgbClr val="FF0000"/>
              </a:buClr>
              <a:buFontTx/>
              <a:buChar char="•"/>
            </a:pPr>
            <a:r>
              <a:rPr lang="en-GB" sz="2800" dirty="0">
                <a:solidFill>
                  <a:schemeClr val="hlink"/>
                </a:solidFill>
                <a:latin typeface="Times New Roman" pitchFamily="18" charset="0"/>
              </a:rPr>
              <a:t>Fraction of Vegetation Cover (FVC)</a:t>
            </a:r>
          </a:p>
          <a:p>
            <a:pPr>
              <a:spcBef>
                <a:spcPts val="600"/>
              </a:spcBef>
              <a:buClr>
                <a:srgbClr val="FF0000"/>
              </a:buClr>
              <a:buFontTx/>
              <a:buChar char="•"/>
            </a:pPr>
            <a:r>
              <a:rPr lang="en-GB" sz="2800" dirty="0">
                <a:solidFill>
                  <a:schemeClr val="hlink"/>
                </a:solidFill>
                <a:latin typeface="Times New Roman" pitchFamily="18" charset="0"/>
              </a:rPr>
              <a:t>Leaf Area Index (LAI)</a:t>
            </a:r>
          </a:p>
        </p:txBody>
      </p:sp>
      <p:graphicFrame>
        <p:nvGraphicFramePr>
          <p:cNvPr id="40972" name="Object 12"/>
          <p:cNvGraphicFramePr>
            <a:graphicFrameLocks noChangeAspect="1"/>
          </p:cNvGraphicFramePr>
          <p:nvPr/>
        </p:nvGraphicFramePr>
        <p:xfrm>
          <a:off x="946150" y="3252788"/>
          <a:ext cx="2697163" cy="3055937"/>
        </p:xfrm>
        <a:graphic>
          <a:graphicData uri="http://schemas.openxmlformats.org/presentationml/2006/ole">
            <mc:AlternateContent xmlns:mc="http://schemas.openxmlformats.org/markup-compatibility/2006">
              <mc:Choice xmlns:v="urn:schemas-microsoft-com:vml" Requires="v">
                <p:oleObj spid="_x0000_s41080" r:id="rId3" imgW="5976981" imgH="6772324" progId="">
                  <p:embed/>
                </p:oleObj>
              </mc:Choice>
              <mc:Fallback>
                <p:oleObj r:id="rId3" imgW="5976981" imgH="6772324" progId="">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50" y="3252788"/>
                        <a:ext cx="2697163" cy="305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73" name="Object 13"/>
          <p:cNvGraphicFramePr>
            <a:graphicFrameLocks noChangeAspect="1"/>
          </p:cNvGraphicFramePr>
          <p:nvPr/>
        </p:nvGraphicFramePr>
        <p:xfrm>
          <a:off x="6126163" y="3181350"/>
          <a:ext cx="2700337" cy="3063875"/>
        </p:xfrm>
        <a:graphic>
          <a:graphicData uri="http://schemas.openxmlformats.org/presentationml/2006/ole">
            <mc:AlternateContent xmlns:mc="http://schemas.openxmlformats.org/markup-compatibility/2006">
              <mc:Choice xmlns:v="urn:schemas-microsoft-com:vml" Requires="v">
                <p:oleObj spid="_x0000_s41081" r:id="rId5" imgW="6005556" imgH="6815187" progId="">
                  <p:embed/>
                </p:oleObj>
              </mc:Choice>
              <mc:Fallback>
                <p:oleObj r:id="rId5" imgW="6005556" imgH="6815187"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6163" y="3181350"/>
                        <a:ext cx="2700337" cy="306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66" name="Text Box 6"/>
          <p:cNvSpPr txBox="1">
            <a:spLocks noChangeArrowheads="1"/>
          </p:cNvSpPr>
          <p:nvPr/>
        </p:nvSpPr>
        <p:spPr bwMode="auto">
          <a:xfrm>
            <a:off x="5942013" y="2674938"/>
            <a:ext cx="2971800" cy="371475"/>
          </a:xfrm>
          <a:prstGeom prst="rect">
            <a:avLst/>
          </a:prstGeom>
          <a:noFill/>
          <a:ln w="9525" algn="ctr">
            <a:noFill/>
            <a:miter lim="800000"/>
            <a:headEnd/>
            <a:tailEnd/>
          </a:ln>
          <a:effectLst/>
        </p:spPr>
        <p:txBody>
          <a:bodyPr lIns="90000" tIns="46800" rIns="90000" bIns="46800" anchor="ctr">
            <a:spAutoFit/>
          </a:bodyPr>
          <a:lstStyle/>
          <a:p>
            <a:pPr algn="ctr">
              <a:defRPr/>
            </a:pPr>
            <a:r>
              <a:rPr lang="en-GB" b="1" dirty="0">
                <a:solidFill>
                  <a:schemeClr val="accent6">
                    <a:lumMod val="50000"/>
                  </a:schemeClr>
                </a:solidFill>
              </a:rPr>
              <a:t>LAI</a:t>
            </a:r>
          </a:p>
        </p:txBody>
      </p:sp>
      <p:sp>
        <p:nvSpPr>
          <p:cNvPr id="40967" name="Text Box 7"/>
          <p:cNvSpPr txBox="1">
            <a:spLocks noChangeArrowheads="1"/>
          </p:cNvSpPr>
          <p:nvPr/>
        </p:nvSpPr>
        <p:spPr bwMode="auto">
          <a:xfrm>
            <a:off x="3398838" y="4044624"/>
            <a:ext cx="2971800" cy="402291"/>
          </a:xfrm>
          <a:prstGeom prst="rect">
            <a:avLst/>
          </a:prstGeom>
          <a:noFill/>
          <a:ln w="9525" algn="ctr">
            <a:noFill/>
            <a:miter lim="800000"/>
            <a:headEnd/>
            <a:tailEnd/>
          </a:ln>
          <a:effectLst/>
        </p:spPr>
        <p:txBody>
          <a:bodyPr lIns="90000" tIns="46800" rIns="90000" bIns="46800" anchor="ctr">
            <a:spAutoFit/>
          </a:bodyPr>
          <a:lstStyle/>
          <a:p>
            <a:pPr algn="ctr">
              <a:defRPr/>
            </a:pPr>
            <a:r>
              <a:rPr lang="en-GB" sz="2000" b="1" u="sng" dirty="0">
                <a:solidFill>
                  <a:schemeClr val="accent6">
                    <a:lumMod val="50000"/>
                  </a:schemeClr>
                </a:solidFill>
              </a:rPr>
              <a:t>July 2007</a:t>
            </a:r>
          </a:p>
        </p:txBody>
      </p:sp>
      <p:sp>
        <p:nvSpPr>
          <p:cNvPr id="40978" name="Rectangle 8"/>
          <p:cNvSpPr>
            <a:spLocks noChangeArrowheads="1"/>
          </p:cNvSpPr>
          <p:nvPr/>
        </p:nvSpPr>
        <p:spPr bwMode="auto">
          <a:xfrm>
            <a:off x="0" y="647700"/>
            <a:ext cx="5097463" cy="465138"/>
          </a:xfrm>
          <a:prstGeom prst="rect">
            <a:avLst/>
          </a:prstGeom>
          <a:noFill/>
          <a:ln w="9525" algn="ctr">
            <a:noFill/>
            <a:round/>
            <a:headEnd/>
            <a:tailEnd/>
          </a:ln>
        </p:spPr>
        <p:txBody>
          <a:bodyPr lIns="90000" tIns="46800" rIns="90000" bIns="46800" anchor="ctr">
            <a:spAutoFit/>
          </a:bodyPr>
          <a:lstStyle/>
          <a:p>
            <a:r>
              <a:rPr lang="en-GB" sz="2400" u="sng" dirty="0">
                <a:solidFill>
                  <a:srgbClr val="990000"/>
                </a:solidFill>
              </a:rPr>
              <a:t>MSG Vegetation Parameters</a:t>
            </a:r>
          </a:p>
        </p:txBody>
      </p:sp>
      <p:sp>
        <p:nvSpPr>
          <p:cNvPr id="10" name="Text Box 11"/>
          <p:cNvSpPr txBox="1">
            <a:spLocks noChangeArrowheads="1"/>
          </p:cNvSpPr>
          <p:nvPr/>
        </p:nvSpPr>
        <p:spPr bwMode="auto">
          <a:xfrm>
            <a:off x="0" y="84086"/>
            <a:ext cx="8049344" cy="433068"/>
          </a:xfrm>
          <a:prstGeom prst="rect">
            <a:avLst/>
          </a:prstGeom>
          <a:noFill/>
          <a:ln w="9525" algn="ctr">
            <a:noFill/>
            <a:miter lim="800000"/>
            <a:headEnd/>
            <a:tailEnd/>
          </a:ln>
        </p:spPr>
        <p:txBody>
          <a:bodyPr wrap="square" lIns="90000" tIns="46800" rIns="90000" bIns="46800" anchor="ctr">
            <a:spAutoFit/>
          </a:bodyPr>
          <a:lstStyle/>
          <a:p>
            <a:pPr algn="ctr"/>
            <a:r>
              <a:rPr lang="en-GB" altLang="pt-PT" sz="2200" u="sng" dirty="0" smtClean="0">
                <a:solidFill>
                  <a:srgbClr val="003D84"/>
                </a:solidFill>
                <a:latin typeface="Times New Roman" pitchFamily="18" charset="0"/>
              </a:rPr>
              <a:t>SHORT VIEW OF PRODUCTION AND PRODUCT EXAMPLES</a:t>
            </a:r>
            <a:endParaRPr lang="pt-PT" sz="2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1790700" y="52388"/>
            <a:ext cx="9906000" cy="0"/>
          </a:xfrm>
          <a:prstGeom prst="rect">
            <a:avLst/>
          </a:prstGeom>
          <a:noFill/>
          <a:ln w="9525">
            <a:noFill/>
            <a:miter lim="800000"/>
            <a:headEnd/>
            <a:tailEnd/>
          </a:ln>
        </p:spPr>
        <p:txBody>
          <a:bodyPr>
            <a:spAutoFit/>
          </a:bodyPr>
          <a:lstStyle/>
          <a:p>
            <a:endParaRPr lang="pt-PT"/>
          </a:p>
        </p:txBody>
      </p:sp>
      <p:sp>
        <p:nvSpPr>
          <p:cNvPr id="41986" name="Rectangle 3"/>
          <p:cNvSpPr>
            <a:spLocks noChangeArrowheads="1"/>
          </p:cNvSpPr>
          <p:nvPr/>
        </p:nvSpPr>
        <p:spPr bwMode="auto">
          <a:xfrm>
            <a:off x="1790700" y="52388"/>
            <a:ext cx="9906000" cy="0"/>
          </a:xfrm>
          <a:prstGeom prst="rect">
            <a:avLst/>
          </a:prstGeom>
          <a:noFill/>
          <a:ln w="9525">
            <a:noFill/>
            <a:miter lim="800000"/>
            <a:headEnd/>
            <a:tailEnd/>
          </a:ln>
        </p:spPr>
        <p:txBody>
          <a:bodyPr>
            <a:spAutoFit/>
          </a:bodyPr>
          <a:lstStyle/>
          <a:p>
            <a:endParaRPr lang="pt-PT"/>
          </a:p>
        </p:txBody>
      </p:sp>
      <p:sp>
        <p:nvSpPr>
          <p:cNvPr id="41988" name="Rectangle 4"/>
          <p:cNvSpPr>
            <a:spLocks noChangeArrowheads="1"/>
          </p:cNvSpPr>
          <p:nvPr/>
        </p:nvSpPr>
        <p:spPr bwMode="auto">
          <a:xfrm>
            <a:off x="495300" y="14288"/>
            <a:ext cx="9163050" cy="549275"/>
          </a:xfrm>
          <a:prstGeom prst="rect">
            <a:avLst/>
          </a:prstGeom>
          <a:noFill/>
          <a:ln w="9525">
            <a:noFill/>
            <a:miter lim="800000"/>
            <a:headEnd/>
            <a:tailEnd/>
          </a:ln>
          <a:effectLst/>
        </p:spPr>
        <p:txBody>
          <a:bodyPr tIns="0" bIns="0" anchor="b">
            <a:spAutoFit/>
          </a:bodyPr>
          <a:lstStyle/>
          <a:p>
            <a:pPr eaLnBrk="0" hangingPunct="0">
              <a:lnSpc>
                <a:spcPct val="90000"/>
              </a:lnSpc>
              <a:defRPr/>
            </a:pPr>
            <a:endParaRPr lang="en-GB" sz="4800">
              <a:effectLst>
                <a:outerShdw blurRad="38100" dist="38100" dir="2700000" algn="tl">
                  <a:srgbClr val="FFFFFF"/>
                </a:outerShdw>
              </a:effectLst>
              <a:latin typeface="Calibri Light"/>
            </a:endParaRPr>
          </a:p>
        </p:txBody>
      </p:sp>
      <p:sp>
        <p:nvSpPr>
          <p:cNvPr id="2" name="Rectangle 5"/>
          <p:cNvSpPr>
            <a:spLocks noGrp="1"/>
          </p:cNvSpPr>
          <p:nvPr>
            <p:ph type="title" idx="4294967295"/>
          </p:nvPr>
        </p:nvSpPr>
        <p:spPr>
          <a:xfrm>
            <a:off x="57150" y="620713"/>
            <a:ext cx="9648825" cy="525462"/>
          </a:xfrm>
        </p:spPr>
        <p:txBody>
          <a:bodyPr lIns="90000" tIns="46800" rIns="90000" bIns="46800">
            <a:spAutoFit/>
          </a:bodyPr>
          <a:lstStyle/>
          <a:p>
            <a:pPr algn="ctr" eaLnBrk="1" hangingPunct="1">
              <a:lnSpc>
                <a:spcPct val="100000"/>
              </a:lnSpc>
            </a:pPr>
            <a:r>
              <a:rPr lang="en-GB" sz="2800" u="sng" dirty="0" smtClean="0">
                <a:solidFill>
                  <a:srgbClr val="990000"/>
                </a:solidFill>
                <a:latin typeface="Arial" charset="0"/>
              </a:rPr>
              <a:t>MSG Fire Radiative Power Seasonal &amp; diurnal cycle</a:t>
            </a:r>
          </a:p>
        </p:txBody>
      </p:sp>
      <p:pic>
        <p:nvPicPr>
          <p:cNvPr id="41989" name="Picture 6" descr="SEVIRI_2004_timeseries_firemap_filtered_ANNUALDOY_singleplanetif"/>
          <p:cNvPicPr>
            <a:picLocks noChangeAspect="1" noChangeArrowheads="1"/>
          </p:cNvPicPr>
          <p:nvPr/>
        </p:nvPicPr>
        <p:blipFill>
          <a:blip r:embed="rId2"/>
          <a:srcRect/>
          <a:stretch>
            <a:fillRect/>
          </a:stretch>
        </p:blipFill>
        <p:spPr bwMode="auto">
          <a:xfrm>
            <a:off x="152400" y="1727200"/>
            <a:ext cx="4689475" cy="5006975"/>
          </a:xfrm>
          <a:prstGeom prst="rect">
            <a:avLst/>
          </a:prstGeom>
          <a:noFill/>
          <a:ln w="9525">
            <a:noFill/>
            <a:miter lim="800000"/>
            <a:headEnd/>
            <a:tailEnd/>
          </a:ln>
        </p:spPr>
      </p:pic>
      <p:sp>
        <p:nvSpPr>
          <p:cNvPr id="41991" name="Text Box 7"/>
          <p:cNvSpPr txBox="1">
            <a:spLocks noChangeArrowheads="1"/>
          </p:cNvSpPr>
          <p:nvPr/>
        </p:nvSpPr>
        <p:spPr bwMode="auto">
          <a:xfrm>
            <a:off x="165100" y="4622800"/>
            <a:ext cx="2146300" cy="742950"/>
          </a:xfrm>
          <a:prstGeom prst="rect">
            <a:avLst/>
          </a:prstGeom>
          <a:noFill/>
          <a:ln w="9525">
            <a:noFill/>
            <a:miter lim="800000"/>
            <a:headEnd/>
            <a:tailEnd/>
          </a:ln>
          <a:effectLst/>
        </p:spPr>
        <p:txBody>
          <a:bodyPr lIns="90000" tIns="0" rIns="90000" bIns="0">
            <a:spAutoFit/>
          </a:bodyPr>
          <a:lstStyle/>
          <a:p>
            <a:pPr eaLnBrk="0" hangingPunct="0">
              <a:lnSpc>
                <a:spcPct val="90000"/>
              </a:lnSpc>
              <a:spcBef>
                <a:spcPts val="1000"/>
              </a:spcBef>
              <a:buSzPct val="300000"/>
              <a:defRPr/>
            </a:pPr>
            <a:r>
              <a:rPr lang="en-GB" b="1" dirty="0">
                <a:solidFill>
                  <a:schemeClr val="accent6">
                    <a:lumMod val="50000"/>
                  </a:schemeClr>
                </a:solidFill>
                <a:latin typeface="Times New Roman" pitchFamily="18" charset="0"/>
                <a:cs typeface="Times New Roman" pitchFamily="18" charset="0"/>
              </a:rPr>
              <a:t>Biomass burning has strong seasonal cycle</a:t>
            </a:r>
          </a:p>
        </p:txBody>
      </p:sp>
      <p:pic>
        <p:nvPicPr>
          <p:cNvPr id="3" name="Picture 10" descr="DIFFvariation_with_landcovertype"/>
          <p:cNvPicPr>
            <a:picLocks noChangeAspect="1" noChangeArrowheads="1"/>
          </p:cNvPicPr>
          <p:nvPr/>
        </p:nvPicPr>
        <p:blipFill>
          <a:blip r:embed="rId3"/>
          <a:srcRect t="7158" b="2505"/>
          <a:stretch>
            <a:fillRect/>
          </a:stretch>
        </p:blipFill>
        <p:spPr bwMode="auto">
          <a:xfrm>
            <a:off x="5103813" y="2320925"/>
            <a:ext cx="4802187" cy="3522663"/>
          </a:xfrm>
          <a:prstGeom prst="rect">
            <a:avLst/>
          </a:prstGeom>
          <a:noFill/>
          <a:ln w="9525" algn="ctr">
            <a:noFill/>
            <a:miter lim="800000"/>
            <a:headEnd/>
            <a:tailEnd/>
          </a:ln>
        </p:spPr>
      </p:pic>
      <p:sp>
        <p:nvSpPr>
          <p:cNvPr id="41992" name="Text Box 13"/>
          <p:cNvSpPr txBox="1">
            <a:spLocks noChangeArrowheads="1"/>
          </p:cNvSpPr>
          <p:nvPr/>
        </p:nvSpPr>
        <p:spPr bwMode="auto">
          <a:xfrm>
            <a:off x="1730375" y="6507163"/>
            <a:ext cx="6372225" cy="396875"/>
          </a:xfrm>
          <a:prstGeom prst="rect">
            <a:avLst/>
          </a:prstGeom>
          <a:noFill/>
          <a:ln w="9525">
            <a:noFill/>
            <a:miter lim="800000"/>
            <a:headEnd/>
            <a:tailEnd/>
          </a:ln>
        </p:spPr>
        <p:txBody>
          <a:bodyPr>
            <a:spAutoFit/>
          </a:bodyPr>
          <a:lstStyle/>
          <a:p>
            <a:pPr algn="ctr">
              <a:spcBef>
                <a:spcPct val="50000"/>
              </a:spcBef>
            </a:pPr>
            <a:r>
              <a:rPr lang="en-GB" sz="2000" b="1">
                <a:solidFill>
                  <a:srgbClr val="990000"/>
                </a:solidFill>
                <a:latin typeface="Times New Roman" pitchFamily="18" charset="0"/>
              </a:rPr>
              <a:t>Thanks to M. Wooster, UCL &amp; Y. Govaerts, EUM</a:t>
            </a:r>
            <a:endParaRPr lang="en-GB" sz="2400" b="1">
              <a:solidFill>
                <a:srgbClr val="990000"/>
              </a:solidFill>
              <a:latin typeface="Times New Roman" pitchFamily="18" charset="0"/>
            </a:endParaRPr>
          </a:p>
        </p:txBody>
      </p:sp>
      <p:sp>
        <p:nvSpPr>
          <p:cNvPr id="41993" name="Text Box 15"/>
          <p:cNvSpPr txBox="1">
            <a:spLocks noChangeArrowheads="1"/>
          </p:cNvSpPr>
          <p:nvPr/>
        </p:nvSpPr>
        <p:spPr bwMode="auto">
          <a:xfrm>
            <a:off x="6321425" y="1484313"/>
            <a:ext cx="2012950" cy="641350"/>
          </a:xfrm>
          <a:prstGeom prst="rect">
            <a:avLst/>
          </a:prstGeom>
          <a:noFill/>
          <a:ln w="9525">
            <a:noFill/>
            <a:miter lim="800000"/>
            <a:headEnd/>
            <a:tailEnd/>
          </a:ln>
        </p:spPr>
        <p:txBody>
          <a:bodyPr wrap="none">
            <a:spAutoFit/>
          </a:bodyPr>
          <a:lstStyle/>
          <a:p>
            <a:pPr algn="ctr"/>
            <a:r>
              <a:rPr lang="en-GB" u="sng">
                <a:solidFill>
                  <a:srgbClr val="990000"/>
                </a:solidFill>
              </a:rPr>
              <a:t>Sahel FRP</a:t>
            </a:r>
          </a:p>
          <a:p>
            <a:pPr algn="ctr"/>
            <a:r>
              <a:rPr lang="en-GB">
                <a:solidFill>
                  <a:srgbClr val="990000"/>
                </a:solidFill>
              </a:rPr>
              <a:t>(2 weeks, Feb 04)</a:t>
            </a:r>
            <a:endParaRPr lang="pt-PT">
              <a:solidFill>
                <a:srgbClr val="990000"/>
              </a:solidFill>
            </a:endParaRPr>
          </a:p>
        </p:txBody>
      </p:sp>
      <p:sp>
        <p:nvSpPr>
          <p:cNvPr id="42000" name="Text Box 16"/>
          <p:cNvSpPr txBox="1">
            <a:spLocks noChangeArrowheads="1"/>
          </p:cNvSpPr>
          <p:nvPr/>
        </p:nvSpPr>
        <p:spPr bwMode="auto">
          <a:xfrm>
            <a:off x="5600700" y="5805488"/>
            <a:ext cx="3879850" cy="641350"/>
          </a:xfrm>
          <a:prstGeom prst="rect">
            <a:avLst/>
          </a:prstGeom>
          <a:noFill/>
          <a:ln w="9525">
            <a:noFill/>
            <a:miter lim="800000"/>
            <a:headEnd/>
            <a:tailEnd/>
          </a:ln>
          <a:effectLst/>
        </p:spPr>
        <p:txBody>
          <a:bodyPr wrap="none">
            <a:spAutoFit/>
          </a:bodyPr>
          <a:lstStyle/>
          <a:p>
            <a:pPr algn="ctr">
              <a:defRPr/>
            </a:pPr>
            <a:r>
              <a:rPr lang="en-GB" u="sng" dirty="0">
                <a:solidFill>
                  <a:schemeClr val="accent6">
                    <a:lumMod val="50000"/>
                  </a:schemeClr>
                </a:solidFill>
              </a:rPr>
              <a:t>Strong combustion rate diurnal cycle</a:t>
            </a:r>
          </a:p>
          <a:p>
            <a:pPr algn="ctr">
              <a:defRPr/>
            </a:pPr>
            <a:r>
              <a:rPr lang="en-GB" u="sng" dirty="0">
                <a:solidFill>
                  <a:schemeClr val="accent6">
                    <a:lumMod val="50000"/>
                  </a:schemeClr>
                </a:solidFill>
              </a:rPr>
              <a:t>Peak at  &gt; 100 tonnes/sec burnt</a:t>
            </a:r>
            <a:endParaRPr lang="pt-PT" u="sng" dirty="0">
              <a:solidFill>
                <a:schemeClr val="accent6">
                  <a:lumMod val="50000"/>
                </a:schemeClr>
              </a:solidFill>
            </a:endParaRPr>
          </a:p>
        </p:txBody>
      </p:sp>
      <p:sp>
        <p:nvSpPr>
          <p:cNvPr id="41995" name="Text Box 17"/>
          <p:cNvSpPr txBox="1">
            <a:spLocks noChangeArrowheads="1"/>
          </p:cNvSpPr>
          <p:nvPr/>
        </p:nvSpPr>
        <p:spPr bwMode="auto">
          <a:xfrm>
            <a:off x="2792413" y="1077913"/>
            <a:ext cx="3816350" cy="366712"/>
          </a:xfrm>
          <a:prstGeom prst="rect">
            <a:avLst/>
          </a:prstGeom>
          <a:noFill/>
          <a:ln w="9525">
            <a:noFill/>
            <a:miter lim="800000"/>
            <a:headEnd/>
            <a:tailEnd/>
          </a:ln>
        </p:spPr>
        <p:txBody>
          <a:bodyPr>
            <a:spAutoFit/>
          </a:bodyPr>
          <a:lstStyle/>
          <a:p>
            <a:pPr algn="ctr">
              <a:spcBef>
                <a:spcPct val="50000"/>
              </a:spcBef>
            </a:pPr>
            <a:r>
              <a:rPr lang="en-GB" u="sng">
                <a:solidFill>
                  <a:srgbClr val="990000"/>
                </a:solidFill>
              </a:rPr>
              <a:t>SEVIRI 2004 Fire Detections</a:t>
            </a:r>
            <a:endParaRPr lang="pt-PT" u="sng">
              <a:solidFill>
                <a:srgbClr val="990000"/>
              </a:solidFill>
            </a:endParaRPr>
          </a:p>
        </p:txBody>
      </p:sp>
      <p:sp>
        <p:nvSpPr>
          <p:cNvPr id="14" name="Text Box 11"/>
          <p:cNvSpPr txBox="1">
            <a:spLocks noChangeArrowheads="1"/>
          </p:cNvSpPr>
          <p:nvPr/>
        </p:nvSpPr>
        <p:spPr bwMode="auto">
          <a:xfrm>
            <a:off x="0" y="84086"/>
            <a:ext cx="8049344" cy="433068"/>
          </a:xfrm>
          <a:prstGeom prst="rect">
            <a:avLst/>
          </a:prstGeom>
          <a:noFill/>
          <a:ln w="9525" algn="ctr">
            <a:noFill/>
            <a:miter lim="800000"/>
            <a:headEnd/>
            <a:tailEnd/>
          </a:ln>
        </p:spPr>
        <p:txBody>
          <a:bodyPr wrap="square" lIns="90000" tIns="46800" rIns="90000" bIns="46800" anchor="ctr">
            <a:spAutoFit/>
          </a:bodyPr>
          <a:lstStyle/>
          <a:p>
            <a:pPr algn="ctr"/>
            <a:r>
              <a:rPr lang="en-GB" altLang="pt-PT" sz="2200" u="sng" dirty="0" smtClean="0">
                <a:solidFill>
                  <a:srgbClr val="003D84"/>
                </a:solidFill>
                <a:latin typeface="Times New Roman" pitchFamily="18" charset="0"/>
              </a:rPr>
              <a:t>SHORT VIEW OF PRODUCTION AND PRODUCT EXAMPLES</a:t>
            </a:r>
            <a:endParaRPr lang="pt-PT" sz="2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0" name="Rectangle 2"/>
          <p:cNvSpPr>
            <a:spLocks noChangeArrowheads="1"/>
          </p:cNvSpPr>
          <p:nvPr/>
        </p:nvSpPr>
        <p:spPr bwMode="auto">
          <a:xfrm>
            <a:off x="0" y="2281238"/>
            <a:ext cx="9906000" cy="0"/>
          </a:xfrm>
          <a:prstGeom prst="rect">
            <a:avLst/>
          </a:prstGeom>
          <a:noFill/>
          <a:ln w="9525">
            <a:noFill/>
            <a:miter lim="800000"/>
            <a:headEnd/>
            <a:tailEnd/>
          </a:ln>
        </p:spPr>
        <p:txBody>
          <a:bodyPr wrap="none" anchor="ctr">
            <a:spAutoFit/>
          </a:bodyPr>
          <a:lstStyle/>
          <a:p>
            <a:endParaRPr lang="pt-PT"/>
          </a:p>
        </p:txBody>
      </p:sp>
      <p:graphicFrame>
        <p:nvGraphicFramePr>
          <p:cNvPr id="43018" name="Object 10"/>
          <p:cNvGraphicFramePr>
            <a:graphicFrameLocks noChangeAspect="1"/>
          </p:cNvGraphicFramePr>
          <p:nvPr>
            <p:extLst>
              <p:ext uri="{D42A27DB-BD31-4B8C-83A1-F6EECF244321}">
                <p14:modId xmlns:p14="http://schemas.microsoft.com/office/powerpoint/2010/main" val="4085274926"/>
              </p:ext>
            </p:extLst>
          </p:nvPr>
        </p:nvGraphicFramePr>
        <p:xfrm>
          <a:off x="488950" y="2127474"/>
          <a:ext cx="4033838" cy="3028950"/>
        </p:xfrm>
        <a:graphic>
          <a:graphicData uri="http://schemas.openxmlformats.org/presentationml/2006/ole">
            <mc:AlternateContent xmlns:mc="http://schemas.openxmlformats.org/markup-compatibility/2006">
              <mc:Choice xmlns:v="urn:schemas-microsoft-com:vml" Requires="v">
                <p:oleObj spid="_x0000_s43126" r:id="rId3" imgW="7620392" imgH="5721644" progId="">
                  <p:embed/>
                </p:oleObj>
              </mc:Choice>
              <mc:Fallback>
                <p:oleObj r:id="rId3" imgW="7620392" imgH="5721644"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 y="2127474"/>
                        <a:ext cx="4033838" cy="302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1" name="Rectangle 4"/>
          <p:cNvSpPr>
            <a:spLocks noChangeArrowheads="1"/>
          </p:cNvSpPr>
          <p:nvPr/>
        </p:nvSpPr>
        <p:spPr bwMode="auto">
          <a:xfrm>
            <a:off x="0" y="2428875"/>
            <a:ext cx="9906000" cy="0"/>
          </a:xfrm>
          <a:prstGeom prst="rect">
            <a:avLst/>
          </a:prstGeom>
          <a:noFill/>
          <a:ln w="9525">
            <a:noFill/>
            <a:miter lim="800000"/>
            <a:headEnd/>
            <a:tailEnd/>
          </a:ln>
        </p:spPr>
        <p:txBody>
          <a:bodyPr wrap="none" anchor="ctr">
            <a:spAutoFit/>
          </a:bodyPr>
          <a:lstStyle/>
          <a:p>
            <a:endParaRPr lang="pt-PT"/>
          </a:p>
        </p:txBody>
      </p:sp>
      <p:graphicFrame>
        <p:nvGraphicFramePr>
          <p:cNvPr id="43019" name="Object 11"/>
          <p:cNvGraphicFramePr>
            <a:graphicFrameLocks noChangeAspect="1"/>
          </p:cNvGraphicFramePr>
          <p:nvPr>
            <p:extLst>
              <p:ext uri="{D42A27DB-BD31-4B8C-83A1-F6EECF244321}">
                <p14:modId xmlns:p14="http://schemas.microsoft.com/office/powerpoint/2010/main" val="1270590081"/>
              </p:ext>
            </p:extLst>
          </p:nvPr>
        </p:nvGraphicFramePr>
        <p:xfrm>
          <a:off x="5308600" y="2121124"/>
          <a:ext cx="4043363" cy="3035300"/>
        </p:xfrm>
        <a:graphic>
          <a:graphicData uri="http://schemas.openxmlformats.org/presentationml/2006/ole">
            <mc:AlternateContent xmlns:mc="http://schemas.openxmlformats.org/markup-compatibility/2006">
              <mc:Choice xmlns:v="urn:schemas-microsoft-com:vml" Requires="v">
                <p:oleObj spid="_x0000_s43127" r:id="rId5" imgW="7620392" imgH="5721644" progId="">
                  <p:embed/>
                </p:oleObj>
              </mc:Choice>
              <mc:Fallback>
                <p:oleObj r:id="rId5" imgW="7620392" imgH="5721644" progId="">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600" y="2121124"/>
                        <a:ext cx="4043363" cy="303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2" name="Text Box 6"/>
          <p:cNvSpPr txBox="1">
            <a:spLocks noChangeArrowheads="1"/>
          </p:cNvSpPr>
          <p:nvPr/>
        </p:nvSpPr>
        <p:spPr bwMode="auto">
          <a:xfrm>
            <a:off x="560388" y="1052166"/>
            <a:ext cx="3770312" cy="954107"/>
          </a:xfrm>
          <a:prstGeom prst="rect">
            <a:avLst/>
          </a:prstGeom>
          <a:noFill/>
          <a:ln w="9525">
            <a:noFill/>
            <a:miter lim="800000"/>
            <a:headEnd/>
            <a:tailEnd/>
          </a:ln>
        </p:spPr>
        <p:txBody>
          <a:bodyPr>
            <a:spAutoFit/>
          </a:bodyPr>
          <a:lstStyle/>
          <a:p>
            <a:pPr algn="ctr">
              <a:spcBef>
                <a:spcPct val="50000"/>
              </a:spcBef>
            </a:pPr>
            <a:r>
              <a:rPr lang="en-GB" sz="2000" b="1" dirty="0" smtClean="0">
                <a:solidFill>
                  <a:srgbClr val="990000"/>
                </a:solidFill>
                <a:latin typeface="Times New Roman" pitchFamily="18" charset="0"/>
              </a:rPr>
              <a:t>16 Dec 2007 09 UTC</a:t>
            </a:r>
          </a:p>
          <a:p>
            <a:pPr algn="ctr">
              <a:spcBef>
                <a:spcPct val="50000"/>
              </a:spcBef>
            </a:pPr>
            <a:r>
              <a:rPr lang="en-GB" sz="2400" b="1" dirty="0" smtClean="0">
                <a:solidFill>
                  <a:srgbClr val="990000"/>
                </a:solidFill>
                <a:latin typeface="Times New Roman" pitchFamily="18" charset="0"/>
              </a:rPr>
              <a:t>EPS Surface Temperature</a:t>
            </a:r>
            <a:endParaRPr lang="en-GB" sz="2400" b="1" dirty="0">
              <a:solidFill>
                <a:srgbClr val="990000"/>
              </a:solidFill>
              <a:latin typeface="Times New Roman" pitchFamily="18" charset="0"/>
            </a:endParaRPr>
          </a:p>
        </p:txBody>
      </p:sp>
      <p:sp>
        <p:nvSpPr>
          <p:cNvPr id="43023" name="Text Box 7"/>
          <p:cNvSpPr txBox="1">
            <a:spLocks noChangeArrowheads="1"/>
          </p:cNvSpPr>
          <p:nvPr/>
        </p:nvSpPr>
        <p:spPr bwMode="auto">
          <a:xfrm>
            <a:off x="5588000" y="980728"/>
            <a:ext cx="3468688" cy="1323439"/>
          </a:xfrm>
          <a:prstGeom prst="rect">
            <a:avLst/>
          </a:prstGeom>
          <a:noFill/>
          <a:ln w="9525">
            <a:noFill/>
            <a:miter lim="800000"/>
            <a:headEnd/>
            <a:tailEnd/>
          </a:ln>
        </p:spPr>
        <p:txBody>
          <a:bodyPr>
            <a:spAutoFit/>
          </a:bodyPr>
          <a:lstStyle/>
          <a:p>
            <a:pPr algn="ctr">
              <a:spcBef>
                <a:spcPct val="50000"/>
              </a:spcBef>
            </a:pPr>
            <a:r>
              <a:rPr lang="en-GB" sz="2000" b="1" dirty="0" smtClean="0">
                <a:solidFill>
                  <a:srgbClr val="990000"/>
                </a:solidFill>
                <a:latin typeface="Times New Roman" pitchFamily="18" charset="0"/>
              </a:rPr>
              <a:t>15 Dec 2007 09 UTC</a:t>
            </a:r>
          </a:p>
          <a:p>
            <a:pPr algn="ctr">
              <a:spcBef>
                <a:spcPct val="50000"/>
              </a:spcBef>
            </a:pPr>
            <a:r>
              <a:rPr lang="en-GB" sz="2400" b="1" dirty="0" smtClean="0">
                <a:solidFill>
                  <a:srgbClr val="990000"/>
                </a:solidFill>
                <a:latin typeface="Times New Roman" pitchFamily="18" charset="0"/>
              </a:rPr>
              <a:t>EPS </a:t>
            </a:r>
            <a:r>
              <a:rPr lang="en-GB" sz="2400" b="1" dirty="0" err="1" smtClean="0">
                <a:solidFill>
                  <a:srgbClr val="990000"/>
                </a:solidFill>
                <a:latin typeface="Times New Roman" pitchFamily="18" charset="0"/>
              </a:rPr>
              <a:t>Downwelling</a:t>
            </a:r>
            <a:r>
              <a:rPr lang="en-GB" sz="2400" b="1" dirty="0" smtClean="0">
                <a:solidFill>
                  <a:srgbClr val="990000"/>
                </a:solidFill>
                <a:latin typeface="Times New Roman" pitchFamily="18" charset="0"/>
              </a:rPr>
              <a:t> LW Flux</a:t>
            </a:r>
            <a:endParaRPr lang="en-GB" sz="2400" b="1" dirty="0">
              <a:solidFill>
                <a:srgbClr val="990000"/>
              </a:solidFill>
              <a:latin typeface="Times New Roman" pitchFamily="18" charset="0"/>
            </a:endParaRPr>
          </a:p>
        </p:txBody>
      </p:sp>
      <p:sp>
        <p:nvSpPr>
          <p:cNvPr id="43024" name="Text Box 8"/>
          <p:cNvSpPr txBox="1">
            <a:spLocks noChangeArrowheads="1"/>
          </p:cNvSpPr>
          <p:nvPr/>
        </p:nvSpPr>
        <p:spPr bwMode="auto">
          <a:xfrm>
            <a:off x="2792760" y="4941168"/>
            <a:ext cx="4622800" cy="1436688"/>
          </a:xfrm>
          <a:prstGeom prst="rect">
            <a:avLst/>
          </a:prstGeom>
          <a:noFill/>
          <a:ln w="9525">
            <a:noFill/>
            <a:miter lim="800000"/>
            <a:headEnd/>
            <a:tailEnd/>
          </a:ln>
        </p:spPr>
        <p:txBody>
          <a:bodyPr>
            <a:spAutoFit/>
          </a:bodyPr>
          <a:lstStyle/>
          <a:p>
            <a:pPr>
              <a:spcBef>
                <a:spcPct val="50000"/>
              </a:spcBef>
              <a:buClr>
                <a:srgbClr val="FFFF00"/>
              </a:buClr>
              <a:buFontTx/>
              <a:buChar char="•"/>
            </a:pPr>
            <a:r>
              <a:rPr lang="en-GB" sz="1600" b="1" dirty="0" smtClean="0">
                <a:solidFill>
                  <a:srgbClr val="990000"/>
                </a:solidFill>
                <a:latin typeface="Times New Roman" pitchFamily="18" charset="0"/>
              </a:rPr>
              <a:t>Generation Frequency – 12 h</a:t>
            </a:r>
          </a:p>
          <a:p>
            <a:pPr>
              <a:spcBef>
                <a:spcPct val="50000"/>
              </a:spcBef>
              <a:buClr>
                <a:srgbClr val="FFFF00"/>
              </a:buClr>
              <a:buFontTx/>
              <a:buChar char="•"/>
            </a:pPr>
            <a:r>
              <a:rPr lang="en-GB" sz="1600" b="1" dirty="0" smtClean="0">
                <a:solidFill>
                  <a:srgbClr val="990000"/>
                </a:solidFill>
                <a:latin typeface="Times New Roman" pitchFamily="18" charset="0"/>
              </a:rPr>
              <a:t> Based on METOP/AVHRR, over land ...</a:t>
            </a:r>
          </a:p>
          <a:p>
            <a:pPr>
              <a:spcBef>
                <a:spcPct val="50000"/>
              </a:spcBef>
              <a:buClr>
                <a:srgbClr val="FFFF00"/>
              </a:buClr>
              <a:buFontTx/>
              <a:buChar char="•"/>
            </a:pPr>
            <a:r>
              <a:rPr lang="en-GB" sz="1600" b="1" dirty="0" smtClean="0">
                <a:solidFill>
                  <a:srgbClr val="990000"/>
                </a:solidFill>
                <a:latin typeface="Times New Roman" pitchFamily="18" charset="0"/>
              </a:rPr>
              <a:t>Available for Europe since Jan 2008</a:t>
            </a:r>
          </a:p>
          <a:p>
            <a:pPr>
              <a:spcBef>
                <a:spcPct val="50000"/>
              </a:spcBef>
              <a:buClr>
                <a:srgbClr val="FFFF00"/>
              </a:buClr>
              <a:buFontTx/>
              <a:buChar char="•"/>
            </a:pPr>
            <a:r>
              <a:rPr lang="en-GB" sz="1600" b="1" dirty="0" smtClean="0">
                <a:solidFill>
                  <a:srgbClr val="990000"/>
                </a:solidFill>
                <a:latin typeface="Times New Roman" pitchFamily="18" charset="0"/>
              </a:rPr>
              <a:t>Globally by the end of 2009</a:t>
            </a:r>
            <a:endParaRPr lang="en-GB" sz="1600" b="1" dirty="0">
              <a:solidFill>
                <a:srgbClr val="990000"/>
              </a:solidFill>
              <a:latin typeface="Times New Roman" pitchFamily="18" charset="0"/>
            </a:endParaRPr>
          </a:p>
        </p:txBody>
      </p:sp>
      <p:sp>
        <p:nvSpPr>
          <p:cNvPr id="43025" name="Text Box 11"/>
          <p:cNvSpPr txBox="1">
            <a:spLocks noChangeArrowheads="1"/>
          </p:cNvSpPr>
          <p:nvPr/>
        </p:nvSpPr>
        <p:spPr bwMode="auto">
          <a:xfrm>
            <a:off x="0" y="84086"/>
            <a:ext cx="8049344" cy="433068"/>
          </a:xfrm>
          <a:prstGeom prst="rect">
            <a:avLst/>
          </a:prstGeom>
          <a:noFill/>
          <a:ln w="9525" algn="ctr">
            <a:noFill/>
            <a:miter lim="800000"/>
            <a:headEnd/>
            <a:tailEnd/>
          </a:ln>
        </p:spPr>
        <p:txBody>
          <a:bodyPr wrap="square" lIns="90000" tIns="46800" rIns="90000" bIns="46800" anchor="ctr">
            <a:spAutoFit/>
          </a:bodyPr>
          <a:lstStyle/>
          <a:p>
            <a:pPr algn="ctr"/>
            <a:r>
              <a:rPr lang="en-GB" altLang="pt-PT" sz="2200" u="sng" dirty="0" smtClean="0">
                <a:solidFill>
                  <a:srgbClr val="003D84"/>
                </a:solidFill>
                <a:latin typeface="Times New Roman" pitchFamily="18" charset="0"/>
              </a:rPr>
              <a:t>SHORT VIEW OF PRODUCTION AND PRODUCT EXAMPLES</a:t>
            </a:r>
            <a:endParaRPr lang="pt-PT" sz="2200" u="sng" dirty="0">
              <a:solidFill>
                <a:srgbClr val="003D84"/>
              </a:solidFill>
              <a:latin typeface="Times New Roman" pitchFamily="18" charset="0"/>
            </a:endParaRPr>
          </a:p>
        </p:txBody>
      </p:sp>
      <p:sp>
        <p:nvSpPr>
          <p:cNvPr id="43026" name="Text Box 12"/>
          <p:cNvSpPr txBox="1">
            <a:spLocks noChangeArrowheads="1"/>
          </p:cNvSpPr>
          <p:nvPr/>
        </p:nvSpPr>
        <p:spPr bwMode="auto">
          <a:xfrm>
            <a:off x="272480" y="677268"/>
            <a:ext cx="5942652" cy="369332"/>
          </a:xfrm>
          <a:prstGeom prst="rect">
            <a:avLst/>
          </a:prstGeom>
          <a:noFill/>
          <a:ln w="9525">
            <a:noFill/>
            <a:miter lim="800000"/>
            <a:headEnd/>
            <a:tailEnd/>
          </a:ln>
        </p:spPr>
        <p:txBody>
          <a:bodyPr wrap="none">
            <a:spAutoFit/>
          </a:bodyPr>
          <a:lstStyle/>
          <a:p>
            <a:r>
              <a:rPr lang="en-GB" b="1" dirty="0" smtClean="0">
                <a:solidFill>
                  <a:srgbClr val="1F4E79"/>
                </a:solidFill>
              </a:rPr>
              <a:t>AVHRR/</a:t>
            </a:r>
            <a:r>
              <a:rPr lang="en-GB" b="1" dirty="0" err="1" smtClean="0">
                <a:solidFill>
                  <a:srgbClr val="1F4E79"/>
                </a:solidFill>
              </a:rPr>
              <a:t>MetOp</a:t>
            </a:r>
            <a:r>
              <a:rPr lang="en-GB" b="1" dirty="0" smtClean="0">
                <a:solidFill>
                  <a:srgbClr val="1F4E79"/>
                </a:solidFill>
              </a:rPr>
              <a:t>	</a:t>
            </a:r>
            <a:r>
              <a:rPr lang="en-GB" b="1" i="1" dirty="0" smtClean="0">
                <a:solidFill>
                  <a:srgbClr val="1F4E79"/>
                </a:solidFill>
              </a:rPr>
              <a:t>Products not distributed at moment</a:t>
            </a:r>
            <a:endParaRPr lang="en-GB" b="1" i="1" dirty="0">
              <a:solidFill>
                <a:srgbClr val="1F4E79"/>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2"/>
          <p:cNvSpPr txBox="1">
            <a:spLocks noChangeArrowheads="1"/>
          </p:cNvSpPr>
          <p:nvPr/>
        </p:nvSpPr>
        <p:spPr bwMode="auto">
          <a:xfrm>
            <a:off x="85725" y="1700213"/>
            <a:ext cx="9732963" cy="3785652"/>
          </a:xfrm>
          <a:prstGeom prst="rect">
            <a:avLst/>
          </a:prstGeom>
          <a:noFill/>
          <a:ln w="9525" algn="ctr">
            <a:noFill/>
            <a:miter lim="800000"/>
            <a:headEnd/>
            <a:tailEnd/>
          </a:ln>
        </p:spPr>
        <p:txBody>
          <a:bodyPr>
            <a:spAutoFit/>
          </a:bodyPr>
          <a:lstStyle/>
          <a:p>
            <a:pPr algn="just">
              <a:spcBef>
                <a:spcPct val="25000"/>
              </a:spcBef>
              <a:buClr>
                <a:srgbClr val="FF0000"/>
              </a:buClr>
              <a:buFontTx/>
              <a:buChar char="•"/>
            </a:pPr>
            <a:r>
              <a:rPr lang="en-GB" sz="3200" dirty="0" smtClean="0">
                <a:solidFill>
                  <a:srgbClr val="000099"/>
                </a:solidFill>
                <a:latin typeface="Times New Roman" pitchFamily="18" charset="0"/>
              </a:rPr>
              <a:t>The LSA SAF products time series are relatively short (products process started just in 2005).</a:t>
            </a:r>
          </a:p>
          <a:p>
            <a:pPr algn="just">
              <a:spcBef>
                <a:spcPct val="25000"/>
              </a:spcBef>
              <a:buClr>
                <a:srgbClr val="FF0000"/>
              </a:buClr>
              <a:buFontTx/>
              <a:buChar char="•"/>
            </a:pPr>
            <a:r>
              <a:rPr lang="en-GB" sz="3200" dirty="0" smtClean="0">
                <a:solidFill>
                  <a:srgbClr val="000099"/>
                </a:solidFill>
                <a:latin typeface="Times New Roman" pitchFamily="18" charset="0"/>
              </a:rPr>
              <a:t>With 10 years of data, it is already possible to start making some statistical work and to extract some conclusions</a:t>
            </a:r>
          </a:p>
          <a:p>
            <a:pPr>
              <a:spcBef>
                <a:spcPct val="25000"/>
              </a:spcBef>
              <a:buClr>
                <a:srgbClr val="FF0000"/>
              </a:buClr>
              <a:buFontTx/>
              <a:buChar char="•"/>
            </a:pPr>
            <a:r>
              <a:rPr lang="en-GB" sz="3200" dirty="0" smtClean="0">
                <a:solidFill>
                  <a:srgbClr val="000099"/>
                </a:solidFill>
                <a:latin typeface="Times New Roman" pitchFamily="18" charset="0"/>
              </a:rPr>
              <a:t>Reprocessing is an element crucial for extracting conclusions</a:t>
            </a:r>
            <a:endParaRPr lang="en-GB" sz="3200" dirty="0">
              <a:solidFill>
                <a:srgbClr val="000099"/>
              </a:solidFill>
              <a:latin typeface="Times New Roman" pitchFamily="18" charset="0"/>
            </a:endParaRPr>
          </a:p>
        </p:txBody>
      </p:sp>
      <p:sp>
        <p:nvSpPr>
          <p:cNvPr id="69634" name="Text Box 3"/>
          <p:cNvSpPr txBox="1">
            <a:spLocks noChangeArrowheads="1"/>
          </p:cNvSpPr>
          <p:nvPr/>
        </p:nvSpPr>
        <p:spPr bwMode="auto">
          <a:xfrm>
            <a:off x="-87560" y="0"/>
            <a:ext cx="8462962" cy="626701"/>
          </a:xfrm>
          <a:prstGeom prst="rect">
            <a:avLst/>
          </a:prstGeom>
          <a:noFill/>
          <a:ln w="9525" algn="ctr">
            <a:noFill/>
            <a:miter lim="800000"/>
            <a:headEnd/>
            <a:tailEnd/>
          </a:ln>
        </p:spPr>
        <p:txBody>
          <a:bodyPr lIns="72000" tIns="36000" rIns="72000" bIns="36000">
            <a:spAutoFit/>
          </a:bodyPr>
          <a:lstStyle/>
          <a:p>
            <a:pPr algn="ctr">
              <a:buClr>
                <a:srgbClr val="FF0000"/>
              </a:buClr>
            </a:pPr>
            <a:r>
              <a:rPr lang="en-US" sz="3600" dirty="0" smtClean="0">
                <a:solidFill>
                  <a:srgbClr val="000099"/>
                </a:solidFill>
                <a:latin typeface="Times New Roman" pitchFamily="18" charset="0"/>
              </a:rPr>
              <a:t>MAKING USE OF LSA SAF PRODUCTS</a:t>
            </a:r>
            <a:endParaRPr lang="en-US" sz="3600" dirty="0">
              <a:solidFill>
                <a:srgbClr val="000099"/>
              </a:solidFill>
              <a:latin typeface="Times New Roman" pitchFamily="18" charset="0"/>
            </a:endParaRPr>
          </a:p>
        </p:txBody>
      </p:sp>
      <p:sp>
        <p:nvSpPr>
          <p:cNvPr id="4" name="Rectangle 5"/>
          <p:cNvSpPr txBox="1">
            <a:spLocks/>
          </p:cNvSpPr>
          <p:nvPr/>
        </p:nvSpPr>
        <p:spPr bwMode="auto">
          <a:xfrm>
            <a:off x="21000" y="900726"/>
            <a:ext cx="9648825" cy="52546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eaLnBrk="1" hangingPunct="1">
              <a:lnSpc>
                <a:spcPct val="100000"/>
              </a:lnSpc>
            </a:pPr>
            <a:r>
              <a:rPr lang="en-GB" sz="2800" u="sng" dirty="0" smtClean="0">
                <a:solidFill>
                  <a:srgbClr val="990000"/>
                </a:solidFill>
                <a:latin typeface="Arial" charset="0"/>
              </a:rPr>
              <a:t>CLIMATE USE</a:t>
            </a:r>
            <a:endParaRPr lang="en-GB" sz="2800" u="sng" dirty="0" smtClean="0">
              <a:solidFill>
                <a:srgbClr val="990000"/>
              </a:solidFill>
              <a:latin typeface="Arial" charset="0"/>
            </a:endParaRPr>
          </a:p>
        </p:txBody>
      </p:sp>
    </p:spTree>
    <p:extLst>
      <p:ext uri="{BB962C8B-B14F-4D97-AF65-F5344CB8AC3E}">
        <p14:creationId xmlns:p14="http://schemas.microsoft.com/office/powerpoint/2010/main" val="3577580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609600" y="1524000"/>
            <a:ext cx="8382000" cy="3933384"/>
          </a:xfrm>
          <a:prstGeom prst="rect">
            <a:avLst/>
          </a:prstGeom>
          <a:noFill/>
          <a:ln w="9525">
            <a:noFill/>
            <a:miter lim="800000"/>
            <a:headEnd/>
            <a:tailEnd/>
          </a:ln>
        </p:spPr>
        <p:txBody>
          <a:bodyPr>
            <a:spAutoFit/>
          </a:bodyPr>
          <a:lstStyle/>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SAF concept</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SAF network</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Overview of LSA SAF project</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Short view of production and product examples</a:t>
            </a:r>
          </a:p>
          <a:p>
            <a:pPr marL="342900" indent="-342900">
              <a:spcBef>
                <a:spcPct val="20000"/>
              </a:spcBef>
              <a:buClr>
                <a:srgbClr val="FF3300"/>
              </a:buClr>
              <a:buFont typeface="Wingdings" pitchFamily="2" charset="2"/>
              <a:buChar char="v"/>
            </a:pPr>
            <a:r>
              <a:rPr lang="en-GB" altLang="pt-PT" sz="2400" dirty="0">
                <a:solidFill>
                  <a:srgbClr val="FF3300"/>
                </a:solidFill>
                <a:latin typeface="Times New Roman" pitchFamily="18" charset="0"/>
              </a:rPr>
              <a:t>User community and applications </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Validation: Product quality and service quality</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System concept &amp; dissemination system (details about user data assess)</a:t>
            </a:r>
          </a:p>
          <a:p>
            <a:pPr marL="342900" indent="-342900">
              <a:spcBef>
                <a:spcPct val="20000"/>
              </a:spcBef>
              <a:buClr>
                <a:srgbClr val="FF3300"/>
              </a:buClr>
              <a:buFont typeface="Wingdings" pitchFamily="2" charset="2"/>
              <a:buChar char="v"/>
            </a:pPr>
            <a:r>
              <a:rPr lang="en-GB" altLang="pt-PT" sz="2400" dirty="0" smtClean="0">
                <a:solidFill>
                  <a:srgbClr val="006699"/>
                </a:solidFill>
                <a:latin typeface="Times New Roman" pitchFamily="18" charset="0"/>
              </a:rPr>
              <a:t>Conclusions</a:t>
            </a:r>
            <a:endParaRPr lang="en-GB" altLang="pt-PT" sz="2400" dirty="0">
              <a:solidFill>
                <a:srgbClr val="006699"/>
              </a:solidFill>
              <a:latin typeface="Times New Roman" pitchFamily="18" charset="0"/>
            </a:endParaRPr>
          </a:p>
        </p:txBody>
      </p:sp>
      <p:sp>
        <p:nvSpPr>
          <p:cNvPr id="44035" name="Rectangle 3"/>
          <p:cNvSpPr>
            <a:spLocks noChangeArrowheads="1"/>
          </p:cNvSpPr>
          <p:nvPr/>
        </p:nvSpPr>
        <p:spPr bwMode="auto">
          <a:xfrm>
            <a:off x="28575" y="0"/>
            <a:ext cx="7362825" cy="587375"/>
          </a:xfrm>
          <a:prstGeom prst="rect">
            <a:avLst/>
          </a:prstGeom>
          <a:noFill/>
          <a:ln w="9525">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OVERVIEW</a:t>
            </a:r>
            <a:endParaRPr lang="en-GB" altLang="pt-PT" sz="3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body" idx="4294967295"/>
          </p:nvPr>
        </p:nvSpPr>
        <p:spPr>
          <a:xfrm>
            <a:off x="0" y="692696"/>
            <a:ext cx="9906000" cy="5940088"/>
          </a:xfrm>
        </p:spPr>
        <p:txBody>
          <a:bodyPr>
            <a:spAutoFit/>
          </a:bodyPr>
          <a:lstStyle/>
          <a:p>
            <a:pPr marL="0" indent="0" eaLnBrk="1" hangingPunct="1">
              <a:lnSpc>
                <a:spcPct val="100000"/>
              </a:lnSpc>
              <a:spcBef>
                <a:spcPts val="600"/>
              </a:spcBef>
              <a:buClr>
                <a:srgbClr val="FF0000"/>
              </a:buClr>
              <a:buFontTx/>
              <a:buChar char="•"/>
            </a:pPr>
            <a:r>
              <a:rPr lang="en-GB" sz="2200" dirty="0" smtClean="0">
                <a:solidFill>
                  <a:schemeClr val="hlink"/>
                </a:solidFill>
                <a:latin typeface="Times New Roman" pitchFamily="18" charset="0"/>
              </a:rPr>
              <a:t>LSA SAF operational (and some pre-operational) products are distributed for 4 windows via EUMETCAST. All products available offline and, sooner, just full disk file </a:t>
            </a:r>
            <a:r>
              <a:rPr lang="en-GB" sz="2200" dirty="0">
                <a:solidFill>
                  <a:schemeClr val="hlink"/>
                </a:solidFill>
                <a:latin typeface="Times New Roman" pitchFamily="18" charset="0"/>
              </a:rPr>
              <a:t>.</a:t>
            </a:r>
            <a:endParaRPr lang="en-GB" sz="2200" dirty="0" smtClean="0">
              <a:solidFill>
                <a:schemeClr val="hlink"/>
              </a:solidFill>
              <a:latin typeface="Times New Roman" pitchFamily="18" charset="0"/>
            </a:endParaRPr>
          </a:p>
          <a:p>
            <a:pPr marL="0" indent="0" eaLnBrk="1" hangingPunct="1">
              <a:lnSpc>
                <a:spcPct val="100000"/>
              </a:lnSpc>
              <a:spcBef>
                <a:spcPts val="600"/>
              </a:spcBef>
              <a:buClr>
                <a:srgbClr val="FF0000"/>
              </a:buClr>
              <a:buFontTx/>
              <a:buChar char="•"/>
            </a:pPr>
            <a:r>
              <a:rPr lang="en-GB" sz="2200" dirty="0" smtClean="0">
                <a:solidFill>
                  <a:schemeClr val="hlink"/>
                </a:solidFill>
                <a:latin typeface="Times New Roman" pitchFamily="18" charset="0"/>
              </a:rPr>
              <a:t>Users (&gt; 500)</a:t>
            </a:r>
          </a:p>
          <a:p>
            <a:pPr marL="742950" lvl="1" indent="-285750" eaLnBrk="1" hangingPunct="1">
              <a:lnSpc>
                <a:spcPct val="100000"/>
              </a:lnSpc>
              <a:spcBef>
                <a:spcPts val="600"/>
              </a:spcBef>
              <a:buClr>
                <a:srgbClr val="FF0000"/>
              </a:buClr>
              <a:buFont typeface="Wingdings" pitchFamily="2" charset="2"/>
              <a:buChar char="§"/>
            </a:pPr>
            <a:r>
              <a:rPr lang="en-GB" sz="2200" dirty="0" smtClean="0">
                <a:solidFill>
                  <a:schemeClr val="hlink"/>
                </a:solidFill>
                <a:latin typeface="Times New Roman" pitchFamily="18" charset="0"/>
              </a:rPr>
              <a:t>Numerical Weather Prediction </a:t>
            </a:r>
          </a:p>
          <a:p>
            <a:pPr lvl="2" eaLnBrk="1" hangingPunct="1">
              <a:lnSpc>
                <a:spcPct val="100000"/>
              </a:lnSpc>
              <a:spcBef>
                <a:spcPts val="600"/>
              </a:spcBef>
              <a:buClr>
                <a:srgbClr val="FF0000"/>
              </a:buClr>
              <a:buFont typeface="Wingdings" pitchFamily="2" charset="2"/>
              <a:buChar char="ü"/>
            </a:pPr>
            <a:r>
              <a:rPr lang="en-GB" sz="2200" dirty="0" smtClean="0">
                <a:solidFill>
                  <a:schemeClr val="hlink"/>
                </a:solidFill>
                <a:latin typeface="Times New Roman" pitchFamily="18" charset="0"/>
              </a:rPr>
              <a:t>Update parameters, Assimilation &amp; Forecast Verification (ECMWF, MF, INM, IPMA, …)</a:t>
            </a:r>
          </a:p>
          <a:p>
            <a:pPr marL="742950" lvl="1" indent="-285750" eaLnBrk="1" hangingPunct="1">
              <a:lnSpc>
                <a:spcPct val="100000"/>
              </a:lnSpc>
              <a:spcBef>
                <a:spcPts val="600"/>
              </a:spcBef>
              <a:buClr>
                <a:srgbClr val="FF0000"/>
              </a:buClr>
              <a:buFont typeface="Wingdings" pitchFamily="2" charset="2"/>
              <a:buChar char="§"/>
            </a:pPr>
            <a:r>
              <a:rPr lang="en-GB" sz="2200" dirty="0" smtClean="0">
                <a:solidFill>
                  <a:schemeClr val="hlink"/>
                </a:solidFill>
                <a:latin typeface="Times New Roman" pitchFamily="18" charset="0"/>
              </a:rPr>
              <a:t>Agriculture &amp; Forestry (JRC)</a:t>
            </a:r>
          </a:p>
          <a:p>
            <a:pPr marL="742950" lvl="1" indent="-285750" eaLnBrk="1" hangingPunct="1">
              <a:lnSpc>
                <a:spcPct val="100000"/>
              </a:lnSpc>
              <a:spcBef>
                <a:spcPts val="600"/>
              </a:spcBef>
              <a:buClr>
                <a:srgbClr val="FF0000"/>
              </a:buClr>
              <a:buFont typeface="Wingdings" pitchFamily="2" charset="2"/>
              <a:buChar char="§"/>
            </a:pPr>
            <a:r>
              <a:rPr lang="en-GB" sz="2200" dirty="0" smtClean="0">
                <a:solidFill>
                  <a:schemeClr val="hlink"/>
                </a:solidFill>
                <a:latin typeface="Times New Roman" pitchFamily="18" charset="0"/>
              </a:rPr>
              <a:t>Research (e.g. AMMA, U. Leicester)</a:t>
            </a:r>
          </a:p>
          <a:p>
            <a:pPr marL="742950" lvl="1" indent="-285750" eaLnBrk="1" hangingPunct="1">
              <a:lnSpc>
                <a:spcPct val="100000"/>
              </a:lnSpc>
              <a:spcBef>
                <a:spcPts val="600"/>
              </a:spcBef>
              <a:buClr>
                <a:srgbClr val="FF0000"/>
              </a:buClr>
              <a:buFont typeface="Wingdings" pitchFamily="2" charset="2"/>
              <a:buChar char="§"/>
            </a:pPr>
            <a:r>
              <a:rPr lang="en-GB" sz="2200" dirty="0" smtClean="0">
                <a:solidFill>
                  <a:schemeClr val="hlink"/>
                </a:solidFill>
                <a:latin typeface="Times New Roman" pitchFamily="18" charset="0"/>
              </a:rPr>
              <a:t>Environmental Monitoring </a:t>
            </a:r>
          </a:p>
          <a:p>
            <a:pPr marL="742950" lvl="1" indent="-285750" eaLnBrk="1" hangingPunct="1">
              <a:lnSpc>
                <a:spcPct val="100000"/>
              </a:lnSpc>
              <a:spcBef>
                <a:spcPts val="600"/>
              </a:spcBef>
              <a:buClr>
                <a:srgbClr val="FF0000"/>
              </a:buClr>
              <a:buFont typeface="Wingdings" pitchFamily="2" charset="2"/>
              <a:buChar char="§"/>
            </a:pPr>
            <a:r>
              <a:rPr lang="en-GB" sz="2200" dirty="0" smtClean="0">
                <a:solidFill>
                  <a:schemeClr val="hlink"/>
                </a:solidFill>
                <a:latin typeface="Times New Roman" pitchFamily="18" charset="0"/>
              </a:rPr>
              <a:t>Hydrology</a:t>
            </a:r>
          </a:p>
          <a:p>
            <a:pPr marL="742950" lvl="1" indent="-285750" eaLnBrk="1" hangingPunct="1">
              <a:lnSpc>
                <a:spcPct val="100000"/>
              </a:lnSpc>
              <a:spcBef>
                <a:spcPts val="600"/>
              </a:spcBef>
              <a:buClr>
                <a:srgbClr val="FF0000"/>
              </a:buClr>
              <a:buFont typeface="Wingdings" pitchFamily="2" charset="2"/>
              <a:buChar char="§"/>
            </a:pPr>
            <a:r>
              <a:rPr lang="en-GB" sz="2200" dirty="0" smtClean="0">
                <a:solidFill>
                  <a:schemeClr val="hlink"/>
                </a:solidFill>
                <a:latin typeface="Times New Roman" pitchFamily="18" charset="0"/>
              </a:rPr>
              <a:t>(...)</a:t>
            </a:r>
          </a:p>
          <a:p>
            <a:pPr marL="0" indent="0" eaLnBrk="1" hangingPunct="1">
              <a:lnSpc>
                <a:spcPct val="100000"/>
              </a:lnSpc>
              <a:spcBef>
                <a:spcPts val="600"/>
              </a:spcBef>
              <a:buClr>
                <a:srgbClr val="FF0000"/>
              </a:buClr>
              <a:buFontTx/>
              <a:buChar char="•"/>
            </a:pPr>
            <a:r>
              <a:rPr lang="en-GB" sz="2200" dirty="0" smtClean="0">
                <a:solidFill>
                  <a:schemeClr val="hlink"/>
                </a:solidFill>
                <a:latin typeface="Times New Roman" pitchFamily="18" charset="0"/>
              </a:rPr>
              <a:t>Help desk</a:t>
            </a:r>
          </a:p>
          <a:p>
            <a:pPr marL="0" indent="0" eaLnBrk="1" hangingPunct="1">
              <a:lnSpc>
                <a:spcPct val="100000"/>
              </a:lnSpc>
              <a:spcBef>
                <a:spcPts val="600"/>
              </a:spcBef>
              <a:buClr>
                <a:srgbClr val="FF0000"/>
              </a:buClr>
              <a:buFontTx/>
              <a:buChar char="•"/>
            </a:pPr>
            <a:r>
              <a:rPr lang="en-GB" sz="2200" dirty="0" smtClean="0">
                <a:solidFill>
                  <a:schemeClr val="hlink"/>
                </a:solidFill>
                <a:latin typeface="Times New Roman" pitchFamily="18" charset="0"/>
              </a:rPr>
              <a:t>Regular workshops (2002, 2006, 2008, 2012, 2015) for user feedback and evolution of user requirements</a:t>
            </a:r>
          </a:p>
        </p:txBody>
      </p:sp>
      <p:sp>
        <p:nvSpPr>
          <p:cNvPr id="4"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09600" y="1524000"/>
            <a:ext cx="8382000" cy="3933384"/>
          </a:xfrm>
          <a:prstGeom prst="rect">
            <a:avLst/>
          </a:prstGeom>
          <a:noFill/>
          <a:ln w="9525">
            <a:noFill/>
            <a:miter lim="800000"/>
            <a:headEnd/>
            <a:tailEnd/>
          </a:ln>
        </p:spPr>
        <p:txBody>
          <a:bodyPr>
            <a:spAutoFit/>
          </a:bodyPr>
          <a:lstStyle/>
          <a:p>
            <a:pPr marL="342900" indent="-342900">
              <a:spcBef>
                <a:spcPct val="20000"/>
              </a:spcBef>
              <a:buClr>
                <a:srgbClr val="FF3300"/>
              </a:buClr>
              <a:buFont typeface="Wingdings" pitchFamily="2" charset="2"/>
              <a:buChar char="v"/>
            </a:pPr>
            <a:r>
              <a:rPr lang="en-GB" altLang="pt-PT" sz="2400" dirty="0">
                <a:solidFill>
                  <a:srgbClr val="FF3300"/>
                </a:solidFill>
                <a:latin typeface="Times New Roman" pitchFamily="18" charset="0"/>
              </a:rPr>
              <a:t>SAF concept</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SAF network</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Overview of LSA SAF project</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Short view of production and product examples</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User community and applications </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Validation: Product quality and service quality</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System concept &amp; dissemination system (details about user data assess)</a:t>
            </a:r>
          </a:p>
          <a:p>
            <a:pPr marL="342900" indent="-342900">
              <a:spcBef>
                <a:spcPct val="20000"/>
              </a:spcBef>
              <a:buClr>
                <a:srgbClr val="FF3300"/>
              </a:buClr>
              <a:buFont typeface="Wingdings" pitchFamily="2" charset="2"/>
              <a:buChar char="v"/>
            </a:pPr>
            <a:r>
              <a:rPr lang="en-GB" altLang="pt-PT" sz="2400" dirty="0" smtClean="0">
                <a:solidFill>
                  <a:srgbClr val="006699"/>
                </a:solidFill>
                <a:latin typeface="Times New Roman" pitchFamily="18" charset="0"/>
              </a:rPr>
              <a:t>Conclusions</a:t>
            </a:r>
            <a:endParaRPr lang="en-GB" altLang="pt-PT" sz="2400" dirty="0">
              <a:solidFill>
                <a:srgbClr val="006699"/>
              </a:solidFill>
              <a:latin typeface="Times New Roman" pitchFamily="18" charset="0"/>
            </a:endParaRPr>
          </a:p>
        </p:txBody>
      </p:sp>
      <p:sp>
        <p:nvSpPr>
          <p:cNvPr id="4" name="Rectangle 3"/>
          <p:cNvSpPr>
            <a:spLocks noChangeArrowheads="1"/>
          </p:cNvSpPr>
          <p:nvPr/>
        </p:nvSpPr>
        <p:spPr bwMode="auto">
          <a:xfrm>
            <a:off x="28575" y="0"/>
            <a:ext cx="7362825" cy="587375"/>
          </a:xfrm>
          <a:prstGeom prst="rect">
            <a:avLst/>
          </a:prstGeom>
          <a:noFill/>
          <a:ln w="9525">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SUMMARY</a:t>
            </a:r>
            <a:endParaRPr lang="en-GB" altLang="pt-PT" sz="3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body" idx="4294967295"/>
          </p:nvPr>
        </p:nvSpPr>
        <p:spPr>
          <a:xfrm>
            <a:off x="128464" y="1340768"/>
            <a:ext cx="9577064" cy="4731039"/>
          </a:xfrm>
        </p:spPr>
        <p:txBody>
          <a:bodyPr wrap="square">
            <a:spAutoFit/>
          </a:bodyPr>
          <a:lstStyle/>
          <a:p>
            <a:pPr marL="0" indent="0">
              <a:buClr>
                <a:srgbClr val="000099"/>
              </a:buClr>
              <a:buNone/>
            </a:pPr>
            <a:r>
              <a:rPr lang="en-GB" dirty="0" smtClean="0">
                <a:solidFill>
                  <a:schemeClr val="accent6">
                    <a:lumMod val="75000"/>
                  </a:schemeClr>
                </a:solidFill>
              </a:rPr>
              <a:t>Standardized set of documentation available on the web </a:t>
            </a:r>
            <a:r>
              <a:rPr lang="en-GB" dirty="0" smtClean="0">
                <a:solidFill>
                  <a:schemeClr val="accent6">
                    <a:lumMod val="75000"/>
                  </a:schemeClr>
                </a:solidFill>
              </a:rPr>
              <a:t>site</a:t>
            </a:r>
          </a:p>
          <a:p>
            <a:pPr marL="0" indent="0">
              <a:buClr>
                <a:srgbClr val="000099"/>
              </a:buClr>
              <a:buNone/>
            </a:pPr>
            <a:endParaRPr lang="en-GB" sz="1600" dirty="0" smtClean="0">
              <a:solidFill>
                <a:schemeClr val="accent6">
                  <a:lumMod val="75000"/>
                </a:schemeClr>
              </a:solidFill>
            </a:endParaRPr>
          </a:p>
          <a:p>
            <a:pPr lvl="1">
              <a:buClr>
                <a:srgbClr val="FF0000"/>
              </a:buClr>
              <a:buSzPct val="200000"/>
            </a:pPr>
            <a:r>
              <a:rPr lang="en-GB" sz="2800" dirty="0" smtClean="0">
                <a:solidFill>
                  <a:srgbClr val="0070C0"/>
                </a:solidFill>
              </a:rPr>
              <a:t>Product Requirements Document</a:t>
            </a:r>
          </a:p>
          <a:p>
            <a:pPr lvl="1">
              <a:buClr>
                <a:srgbClr val="FF0000"/>
              </a:buClr>
              <a:buSzPct val="200000"/>
            </a:pPr>
            <a:r>
              <a:rPr lang="en-GB" sz="2800" dirty="0" smtClean="0">
                <a:solidFill>
                  <a:srgbClr val="0070C0"/>
                </a:solidFill>
              </a:rPr>
              <a:t>Per product</a:t>
            </a:r>
          </a:p>
          <a:p>
            <a:pPr lvl="2">
              <a:buClr>
                <a:srgbClr val="FF0000"/>
              </a:buClr>
              <a:buSzPct val="150000"/>
              <a:buFont typeface="Wingdings" panose="05000000000000000000" pitchFamily="2" charset="2"/>
              <a:buChar char="ü"/>
            </a:pPr>
            <a:r>
              <a:rPr lang="en-GB" sz="2400" dirty="0" smtClean="0">
                <a:solidFill>
                  <a:srgbClr val="0070C0"/>
                </a:solidFill>
              </a:rPr>
              <a:t>Algorithm Theoretical Basis Document</a:t>
            </a:r>
          </a:p>
          <a:p>
            <a:pPr lvl="2">
              <a:buClr>
                <a:srgbClr val="FF0000"/>
              </a:buClr>
              <a:buSzPct val="150000"/>
              <a:buFont typeface="Wingdings" panose="05000000000000000000" pitchFamily="2" charset="2"/>
              <a:buChar char="ü"/>
            </a:pPr>
            <a:r>
              <a:rPr lang="en-GB" sz="2400" dirty="0" smtClean="0">
                <a:solidFill>
                  <a:srgbClr val="0070C0"/>
                </a:solidFill>
              </a:rPr>
              <a:t>Product User Manual</a:t>
            </a:r>
          </a:p>
          <a:p>
            <a:pPr lvl="2">
              <a:buClr>
                <a:srgbClr val="FF0000"/>
              </a:buClr>
              <a:buSzPct val="150000"/>
              <a:buFont typeface="Wingdings" panose="05000000000000000000" pitchFamily="2" charset="2"/>
              <a:buChar char="ü"/>
            </a:pPr>
            <a:r>
              <a:rPr lang="en-GB" sz="2400" dirty="0" smtClean="0">
                <a:solidFill>
                  <a:srgbClr val="0070C0"/>
                </a:solidFill>
              </a:rPr>
              <a:t> Product Output Format</a:t>
            </a:r>
          </a:p>
          <a:p>
            <a:pPr lvl="2">
              <a:buClr>
                <a:srgbClr val="FF0000"/>
              </a:buClr>
              <a:buSzPct val="150000"/>
              <a:buFont typeface="Wingdings" panose="05000000000000000000" pitchFamily="2" charset="2"/>
              <a:buChar char="ü"/>
            </a:pPr>
            <a:r>
              <a:rPr lang="en-GB" sz="2400" dirty="0" smtClean="0">
                <a:solidFill>
                  <a:srgbClr val="0070C0"/>
                </a:solidFill>
              </a:rPr>
              <a:t>Validation Report</a:t>
            </a:r>
          </a:p>
          <a:p>
            <a:pPr lvl="1">
              <a:buClr>
                <a:srgbClr val="FF0000"/>
              </a:buClr>
              <a:buSzPct val="200000"/>
            </a:pPr>
            <a:r>
              <a:rPr lang="en-GB" sz="2800" dirty="0" smtClean="0">
                <a:solidFill>
                  <a:srgbClr val="0070C0"/>
                </a:solidFill>
              </a:rPr>
              <a:t>Service documents</a:t>
            </a:r>
          </a:p>
          <a:p>
            <a:pPr lvl="2">
              <a:buClr>
                <a:srgbClr val="FF0000"/>
              </a:buClr>
              <a:buSzPct val="150000"/>
              <a:buFont typeface="Wingdings" panose="05000000000000000000" pitchFamily="2" charset="2"/>
              <a:buChar char="ü"/>
            </a:pPr>
            <a:r>
              <a:rPr lang="en-GB" sz="2400" dirty="0">
                <a:solidFill>
                  <a:srgbClr val="0070C0"/>
                </a:solidFill>
              </a:rPr>
              <a:t>Service Specification</a:t>
            </a:r>
          </a:p>
          <a:p>
            <a:pPr lvl="2">
              <a:buClr>
                <a:srgbClr val="FF0000"/>
              </a:buClr>
              <a:buSzPct val="150000"/>
              <a:buFont typeface="Wingdings" panose="05000000000000000000" pitchFamily="2" charset="2"/>
              <a:buChar char="ü"/>
            </a:pPr>
            <a:r>
              <a:rPr lang="en-GB" sz="2400" dirty="0">
                <a:solidFill>
                  <a:srgbClr val="0070C0"/>
                </a:solidFill>
              </a:rPr>
              <a:t>Operations </a:t>
            </a:r>
            <a:r>
              <a:rPr lang="en-GB" sz="2400" dirty="0" smtClean="0">
                <a:solidFill>
                  <a:srgbClr val="0070C0"/>
                </a:solidFill>
              </a:rPr>
              <a:t>report (biannually)</a:t>
            </a:r>
          </a:p>
        </p:txBody>
      </p:sp>
      <p:sp>
        <p:nvSpPr>
          <p:cNvPr id="63490" name="Rectangle 3"/>
          <p:cNvSpPr>
            <a:spLocks noChangeArrowheads="1"/>
          </p:cNvSpPr>
          <p:nvPr/>
        </p:nvSpPr>
        <p:spPr bwMode="auto">
          <a:xfrm>
            <a:off x="128464" y="768167"/>
            <a:ext cx="6427787" cy="463846"/>
          </a:xfrm>
          <a:prstGeom prst="rect">
            <a:avLst/>
          </a:prstGeom>
          <a:noFill/>
          <a:ln w="9525" algn="ctr">
            <a:noFill/>
            <a:round/>
            <a:headEnd/>
            <a:tailEnd/>
          </a:ln>
        </p:spPr>
        <p:txBody>
          <a:bodyPr lIns="90000" tIns="46800" rIns="90000" bIns="46800" anchor="ctr">
            <a:spAutoFit/>
          </a:bodyPr>
          <a:lstStyle/>
          <a:p>
            <a:r>
              <a:rPr lang="en-GB" sz="2400" u="sng" dirty="0">
                <a:solidFill>
                  <a:srgbClr val="990000"/>
                </a:solidFill>
              </a:rPr>
              <a:t>Information to the user</a:t>
            </a:r>
          </a:p>
        </p:txBody>
      </p:sp>
      <p:sp>
        <p:nvSpPr>
          <p:cNvPr id="4" name="Rectangle 4"/>
          <p:cNvSpPr>
            <a:spLocks noChangeArrowheads="1"/>
          </p:cNvSpPr>
          <p:nvPr/>
        </p:nvSpPr>
        <p:spPr bwMode="auto">
          <a:xfrm>
            <a:off x="0" y="-30528"/>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
          <p:cNvSpPr txBox="1">
            <a:spLocks noChangeArrowheads="1"/>
          </p:cNvSpPr>
          <p:nvPr/>
        </p:nvSpPr>
        <p:spPr bwMode="auto">
          <a:xfrm>
            <a:off x="24376" y="1300579"/>
            <a:ext cx="9732963" cy="1061829"/>
          </a:xfrm>
          <a:prstGeom prst="rect">
            <a:avLst/>
          </a:prstGeom>
          <a:noFill/>
          <a:ln w="9525" algn="ctr">
            <a:noFill/>
            <a:miter lim="800000"/>
            <a:headEnd/>
            <a:tailEnd/>
          </a:ln>
        </p:spPr>
        <p:txBody>
          <a:bodyPr>
            <a:spAutoFit/>
          </a:bodyPr>
          <a:lstStyle/>
          <a:p>
            <a:pPr algn="just">
              <a:spcBef>
                <a:spcPct val="25000"/>
              </a:spcBef>
              <a:buClr>
                <a:srgbClr val="FF0000"/>
              </a:buClr>
            </a:pPr>
            <a:r>
              <a:rPr lang="en-US" sz="2800" dirty="0">
                <a:solidFill>
                  <a:srgbClr val="C00000"/>
                </a:solidFill>
                <a:latin typeface="Times New Roman" pitchFamily="18" charset="0"/>
              </a:rPr>
              <a:t>Example for Portugal</a:t>
            </a:r>
          </a:p>
          <a:p>
            <a:pPr algn="just">
              <a:spcBef>
                <a:spcPct val="25000"/>
              </a:spcBef>
              <a:buClr>
                <a:srgbClr val="FF0000"/>
              </a:buClr>
            </a:pPr>
            <a:r>
              <a:rPr lang="en-US" sz="2800" dirty="0">
                <a:solidFill>
                  <a:srgbClr val="000099"/>
                </a:solidFill>
                <a:latin typeface="Times New Roman" pitchFamily="18" charset="0"/>
              </a:rPr>
              <a:t>Selection </a:t>
            </a:r>
            <a:r>
              <a:rPr lang="en-US" sz="2800" dirty="0" smtClean="0">
                <a:solidFill>
                  <a:srgbClr val="000099"/>
                </a:solidFill>
                <a:latin typeface="Times New Roman" pitchFamily="18" charset="0"/>
              </a:rPr>
              <a:t>(crop) of </a:t>
            </a:r>
            <a:r>
              <a:rPr lang="en-US" sz="2800" dirty="0">
                <a:solidFill>
                  <a:srgbClr val="000099"/>
                </a:solidFill>
                <a:latin typeface="Times New Roman" pitchFamily="18" charset="0"/>
              </a:rPr>
              <a:t>a sub-window </a:t>
            </a:r>
            <a:r>
              <a:rPr lang="en-US" sz="2800" dirty="0" smtClean="0">
                <a:solidFill>
                  <a:srgbClr val="000099"/>
                </a:solidFill>
                <a:latin typeface="Times New Roman" pitchFamily="18" charset="0"/>
              </a:rPr>
              <a:t>(</a:t>
            </a:r>
            <a:r>
              <a:rPr lang="en-US" sz="2400" dirty="0" smtClean="0">
                <a:solidFill>
                  <a:srgbClr val="000099"/>
                </a:solidFill>
                <a:latin typeface="Times New Roman" pitchFamily="18" charset="0"/>
              </a:rPr>
              <a:t>180 </a:t>
            </a:r>
            <a:r>
              <a:rPr lang="en-US" sz="2400" dirty="0">
                <a:solidFill>
                  <a:srgbClr val="000099"/>
                </a:solidFill>
                <a:latin typeface="Times New Roman" pitchFamily="18" charset="0"/>
              </a:rPr>
              <a:t>lines x 110 columns x 2 bytes</a:t>
            </a:r>
            <a:r>
              <a:rPr lang="en-US" sz="2400" dirty="0" smtClean="0">
                <a:solidFill>
                  <a:srgbClr val="000099"/>
                </a:solidFill>
                <a:latin typeface="Times New Roman" pitchFamily="18" charset="0"/>
              </a:rPr>
              <a:t>)</a:t>
            </a:r>
            <a:endParaRPr lang="en-US" sz="2800" dirty="0">
              <a:solidFill>
                <a:srgbClr val="000099"/>
              </a:solidFill>
              <a:latin typeface="Times New Roman" pitchFamily="18" charset="0"/>
            </a:endParaRPr>
          </a:p>
        </p:txBody>
      </p:sp>
      <p:sp>
        <p:nvSpPr>
          <p:cNvPr id="65538" name="Text Box 3"/>
          <p:cNvSpPr txBox="1">
            <a:spLocks noChangeArrowheads="1"/>
          </p:cNvSpPr>
          <p:nvPr/>
        </p:nvSpPr>
        <p:spPr bwMode="auto">
          <a:xfrm>
            <a:off x="32853" y="811831"/>
            <a:ext cx="7765976" cy="503590"/>
          </a:xfrm>
          <a:prstGeom prst="rect">
            <a:avLst/>
          </a:prstGeom>
          <a:noFill/>
          <a:ln w="9525" algn="ctr">
            <a:noFill/>
            <a:miter lim="800000"/>
            <a:headEnd/>
            <a:tailEnd/>
          </a:ln>
        </p:spPr>
        <p:txBody>
          <a:bodyPr wrap="square" lIns="72000" tIns="36000" rIns="72000" bIns="36000">
            <a:spAutoFit/>
          </a:bodyPr>
          <a:lstStyle/>
          <a:p>
            <a:pPr>
              <a:buClr>
                <a:srgbClr val="FF0000"/>
              </a:buClr>
            </a:pPr>
            <a:r>
              <a:rPr lang="en-US" sz="2800" dirty="0" smtClean="0">
                <a:solidFill>
                  <a:srgbClr val="C00000"/>
                </a:solidFill>
                <a:latin typeface="Times New Roman" pitchFamily="18" charset="0"/>
              </a:rPr>
              <a:t>SELECTION OF A SUB-WINDOW</a:t>
            </a:r>
            <a:endParaRPr lang="en-US" sz="2800" dirty="0">
              <a:solidFill>
                <a:srgbClr val="C00000"/>
              </a:solidFill>
              <a:latin typeface="Times New Roman" pitchFamily="18" charset="0"/>
            </a:endParaRPr>
          </a:p>
        </p:txBody>
      </p:sp>
      <p:grpSp>
        <p:nvGrpSpPr>
          <p:cNvPr id="65539" name="Group 4"/>
          <p:cNvGrpSpPr>
            <a:grpSpLocks/>
          </p:cNvGrpSpPr>
          <p:nvPr/>
        </p:nvGrpSpPr>
        <p:grpSpPr bwMode="auto">
          <a:xfrm>
            <a:off x="1600200" y="2519363"/>
            <a:ext cx="7181850" cy="3430587"/>
            <a:chOff x="930" y="1587"/>
            <a:chExt cx="4176" cy="2161"/>
          </a:xfrm>
        </p:grpSpPr>
        <p:pic>
          <p:nvPicPr>
            <p:cNvPr id="65541" name="Picture 5" descr="dslf_Euro_200509281200"/>
            <p:cNvPicPr>
              <a:picLocks noChangeAspect="1" noChangeArrowheads="1"/>
            </p:cNvPicPr>
            <p:nvPr/>
          </p:nvPicPr>
          <p:blipFill>
            <a:blip r:embed="rId3"/>
            <a:srcRect/>
            <a:stretch>
              <a:fillRect/>
            </a:stretch>
          </p:blipFill>
          <p:spPr bwMode="auto">
            <a:xfrm>
              <a:off x="930" y="1587"/>
              <a:ext cx="4176" cy="2161"/>
            </a:xfrm>
            <a:prstGeom prst="rect">
              <a:avLst/>
            </a:prstGeom>
            <a:noFill/>
            <a:ln w="9525">
              <a:noFill/>
              <a:miter lim="800000"/>
              <a:headEnd/>
              <a:tailEnd/>
            </a:ln>
          </p:spPr>
        </p:pic>
        <p:sp>
          <p:nvSpPr>
            <p:cNvPr id="65542" name="Rectangle 6"/>
            <p:cNvSpPr>
              <a:spLocks noChangeArrowheads="1"/>
            </p:cNvSpPr>
            <p:nvPr/>
          </p:nvSpPr>
          <p:spPr bwMode="auto">
            <a:xfrm>
              <a:off x="1020" y="2704"/>
              <a:ext cx="272" cy="363"/>
            </a:xfrm>
            <a:prstGeom prst="rect">
              <a:avLst/>
            </a:prstGeom>
            <a:noFill/>
            <a:ln w="38100">
              <a:solidFill>
                <a:srgbClr val="FF3300"/>
              </a:solidFill>
              <a:miter lim="800000"/>
              <a:headEnd/>
              <a:tailEnd/>
            </a:ln>
          </p:spPr>
          <p:txBody>
            <a:bodyPr wrap="none" anchor="ctr"/>
            <a:lstStyle/>
            <a:p>
              <a:endParaRPr lang="pt-PT"/>
            </a:p>
          </p:txBody>
        </p:sp>
      </p:grpSp>
      <p:sp>
        <p:nvSpPr>
          <p:cNvPr id="65540" name="Text Box 7"/>
          <p:cNvSpPr txBox="1">
            <a:spLocks noChangeArrowheads="1"/>
          </p:cNvSpPr>
          <p:nvPr/>
        </p:nvSpPr>
        <p:spPr bwMode="auto">
          <a:xfrm>
            <a:off x="0" y="5273883"/>
            <a:ext cx="9732963" cy="519112"/>
          </a:xfrm>
          <a:prstGeom prst="rect">
            <a:avLst/>
          </a:prstGeom>
          <a:noFill/>
          <a:ln w="9525" algn="ctr">
            <a:noFill/>
            <a:miter lim="800000"/>
            <a:headEnd/>
            <a:tailEnd/>
          </a:ln>
        </p:spPr>
        <p:txBody>
          <a:bodyPr>
            <a:spAutoFit/>
          </a:bodyPr>
          <a:lstStyle/>
          <a:p>
            <a:pPr algn="just">
              <a:spcBef>
                <a:spcPct val="25000"/>
              </a:spcBef>
              <a:buClr>
                <a:srgbClr val="FF0000"/>
              </a:buClr>
            </a:pPr>
            <a:r>
              <a:rPr lang="en-US" sz="2800" dirty="0">
                <a:solidFill>
                  <a:srgbClr val="000099"/>
                </a:solidFill>
                <a:latin typeface="Times New Roman" pitchFamily="18" charset="0"/>
              </a:rPr>
              <a:t>Extract the selected binary data.</a:t>
            </a:r>
          </a:p>
        </p:txBody>
      </p:sp>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1845037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dssf_310707_12Palette"/>
          <p:cNvPicPr>
            <a:picLocks noChangeAspect="1" noChangeArrowheads="1"/>
          </p:cNvPicPr>
          <p:nvPr/>
        </p:nvPicPr>
        <p:blipFill>
          <a:blip r:embed="rId3"/>
          <a:srcRect/>
          <a:stretch>
            <a:fillRect/>
          </a:stretch>
        </p:blipFill>
        <p:spPr bwMode="auto">
          <a:xfrm>
            <a:off x="5888038" y="1557338"/>
            <a:ext cx="4017962" cy="4572000"/>
          </a:xfrm>
          <a:prstGeom prst="rect">
            <a:avLst/>
          </a:prstGeom>
          <a:noFill/>
          <a:ln w="9525">
            <a:noFill/>
            <a:miter lim="800000"/>
            <a:headEnd/>
            <a:tailEnd/>
          </a:ln>
        </p:spPr>
      </p:pic>
      <p:sp>
        <p:nvSpPr>
          <p:cNvPr id="67586" name="Rectangle 3"/>
          <p:cNvSpPr>
            <a:spLocks noChangeArrowheads="1"/>
          </p:cNvSpPr>
          <p:nvPr/>
        </p:nvSpPr>
        <p:spPr bwMode="auto">
          <a:xfrm>
            <a:off x="2333378" y="863304"/>
            <a:ext cx="4908550" cy="579437"/>
          </a:xfrm>
          <a:prstGeom prst="rect">
            <a:avLst/>
          </a:prstGeom>
          <a:noFill/>
          <a:ln w="9525">
            <a:noFill/>
            <a:miter lim="800000"/>
            <a:headEnd/>
            <a:tailEnd/>
          </a:ln>
        </p:spPr>
        <p:txBody>
          <a:bodyPr wrap="none">
            <a:spAutoFit/>
          </a:bodyPr>
          <a:lstStyle/>
          <a:p>
            <a:pPr>
              <a:buClr>
                <a:srgbClr val="FF0000"/>
              </a:buClr>
            </a:pPr>
            <a:r>
              <a:rPr lang="en-US" sz="3200" dirty="0">
                <a:solidFill>
                  <a:srgbClr val="000099"/>
                </a:solidFill>
                <a:latin typeface="Times New Roman" pitchFamily="18" charset="0"/>
              </a:rPr>
              <a:t>31 July 2007 – 12:00 UTC</a:t>
            </a:r>
          </a:p>
        </p:txBody>
      </p:sp>
      <p:pic>
        <p:nvPicPr>
          <p:cNvPr id="67587" name="Picture 4" descr="DSLF2060206"/>
          <p:cNvPicPr>
            <a:picLocks noChangeAspect="1" noChangeArrowheads="1"/>
          </p:cNvPicPr>
          <p:nvPr/>
        </p:nvPicPr>
        <p:blipFill>
          <a:blip r:embed="rId4"/>
          <a:srcRect/>
          <a:stretch>
            <a:fillRect/>
          </a:stretch>
        </p:blipFill>
        <p:spPr bwMode="auto">
          <a:xfrm>
            <a:off x="158750" y="2781300"/>
            <a:ext cx="5653088" cy="1914525"/>
          </a:xfrm>
          <a:prstGeom prst="rect">
            <a:avLst/>
          </a:prstGeom>
          <a:noFill/>
          <a:ln w="9525">
            <a:noFill/>
            <a:miter lim="800000"/>
            <a:headEnd/>
            <a:tailEnd/>
          </a:ln>
        </p:spPr>
      </p:pic>
      <p:sp>
        <p:nvSpPr>
          <p:cNvPr id="67588" name="Rectangle 5"/>
          <p:cNvSpPr>
            <a:spLocks noChangeArrowheads="1"/>
          </p:cNvSpPr>
          <p:nvPr/>
        </p:nvSpPr>
        <p:spPr bwMode="auto">
          <a:xfrm>
            <a:off x="742950" y="2205038"/>
            <a:ext cx="3424335" cy="461665"/>
          </a:xfrm>
          <a:prstGeom prst="rect">
            <a:avLst/>
          </a:prstGeom>
          <a:noFill/>
          <a:ln w="9525">
            <a:noFill/>
            <a:miter lim="800000"/>
            <a:headEnd/>
            <a:tailEnd/>
          </a:ln>
        </p:spPr>
        <p:txBody>
          <a:bodyPr wrap="none">
            <a:spAutoFit/>
          </a:bodyPr>
          <a:lstStyle/>
          <a:p>
            <a:pPr>
              <a:buClr>
                <a:srgbClr val="FF0000"/>
              </a:buClr>
            </a:pPr>
            <a:r>
              <a:rPr lang="en-US" sz="2400" dirty="0">
                <a:solidFill>
                  <a:srgbClr val="000099"/>
                </a:solidFill>
                <a:latin typeface="Times New Roman" pitchFamily="18" charset="0"/>
              </a:rPr>
              <a:t>20 Feb 2006 – 12:00 UTC</a:t>
            </a:r>
          </a:p>
        </p:txBody>
      </p:sp>
      <p:sp>
        <p:nvSpPr>
          <p:cNvPr id="67590" name="Text Box 7"/>
          <p:cNvSpPr txBox="1">
            <a:spLocks noChangeArrowheads="1"/>
          </p:cNvSpPr>
          <p:nvPr/>
        </p:nvSpPr>
        <p:spPr bwMode="auto">
          <a:xfrm>
            <a:off x="1208584" y="1428052"/>
            <a:ext cx="2808287" cy="742950"/>
          </a:xfrm>
          <a:prstGeom prst="rect">
            <a:avLst/>
          </a:prstGeom>
          <a:noFill/>
          <a:ln w="9525" algn="ctr">
            <a:noFill/>
            <a:miter lim="800000"/>
            <a:headEnd/>
            <a:tailEnd/>
          </a:ln>
        </p:spPr>
        <p:txBody>
          <a:bodyPr lIns="72000" tIns="36000" rIns="72000" bIns="36000">
            <a:spAutoFit/>
          </a:bodyPr>
          <a:lstStyle/>
          <a:p>
            <a:pPr algn="ctr">
              <a:buClr>
                <a:srgbClr val="FF0000"/>
              </a:buClr>
            </a:pPr>
            <a:r>
              <a:rPr lang="en-US" sz="4400" dirty="0">
                <a:solidFill>
                  <a:srgbClr val="000099"/>
                </a:solidFill>
                <a:latin typeface="Times New Roman" pitchFamily="18" charset="0"/>
              </a:rPr>
              <a:t>DSLF</a:t>
            </a:r>
          </a:p>
        </p:txBody>
      </p:sp>
      <p:sp>
        <p:nvSpPr>
          <p:cNvPr id="9"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3181386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dssf_310707_12Palette"/>
          <p:cNvPicPr>
            <a:picLocks noChangeAspect="1" noChangeArrowheads="1"/>
          </p:cNvPicPr>
          <p:nvPr/>
        </p:nvPicPr>
        <p:blipFill>
          <a:blip r:embed="rId3"/>
          <a:srcRect/>
          <a:stretch>
            <a:fillRect/>
          </a:stretch>
        </p:blipFill>
        <p:spPr bwMode="auto">
          <a:xfrm>
            <a:off x="5537200" y="1412875"/>
            <a:ext cx="4017963" cy="4572000"/>
          </a:xfrm>
          <a:prstGeom prst="rect">
            <a:avLst/>
          </a:prstGeom>
          <a:noFill/>
          <a:ln w="9525">
            <a:noFill/>
            <a:miter lim="800000"/>
            <a:headEnd/>
            <a:tailEnd/>
          </a:ln>
        </p:spPr>
      </p:pic>
      <p:sp>
        <p:nvSpPr>
          <p:cNvPr id="71682" name="Rectangle 3"/>
          <p:cNvSpPr>
            <a:spLocks noChangeArrowheads="1"/>
          </p:cNvSpPr>
          <p:nvPr/>
        </p:nvSpPr>
        <p:spPr bwMode="auto">
          <a:xfrm>
            <a:off x="5537200" y="5589588"/>
            <a:ext cx="3475631" cy="461665"/>
          </a:xfrm>
          <a:prstGeom prst="rect">
            <a:avLst/>
          </a:prstGeom>
          <a:noFill/>
          <a:ln w="9525">
            <a:noFill/>
            <a:miter lim="800000"/>
            <a:headEnd/>
            <a:tailEnd/>
          </a:ln>
        </p:spPr>
        <p:txBody>
          <a:bodyPr wrap="none">
            <a:spAutoFit/>
          </a:bodyPr>
          <a:lstStyle/>
          <a:p>
            <a:pPr>
              <a:buClr>
                <a:srgbClr val="FF0000"/>
              </a:buClr>
            </a:pPr>
            <a:r>
              <a:rPr lang="pt-PT" sz="2400" dirty="0">
                <a:solidFill>
                  <a:srgbClr val="000099"/>
                </a:solidFill>
                <a:latin typeface="Times New Roman" pitchFamily="18" charset="0"/>
              </a:rPr>
              <a:t>31 </a:t>
            </a:r>
            <a:r>
              <a:rPr lang="pt-PT" sz="2400" dirty="0" err="1" smtClean="0">
                <a:solidFill>
                  <a:srgbClr val="000099"/>
                </a:solidFill>
                <a:latin typeface="Times New Roman" pitchFamily="18" charset="0"/>
              </a:rPr>
              <a:t>July</a:t>
            </a:r>
            <a:r>
              <a:rPr lang="pt-PT" sz="2400" dirty="0" smtClean="0">
                <a:solidFill>
                  <a:srgbClr val="000099"/>
                </a:solidFill>
                <a:latin typeface="Times New Roman" pitchFamily="18" charset="0"/>
              </a:rPr>
              <a:t> </a:t>
            </a:r>
            <a:r>
              <a:rPr lang="pt-PT" sz="2400" dirty="0">
                <a:solidFill>
                  <a:srgbClr val="000099"/>
                </a:solidFill>
                <a:latin typeface="Times New Roman" pitchFamily="18" charset="0"/>
              </a:rPr>
              <a:t>2007 – 12:00 UTC</a:t>
            </a:r>
          </a:p>
        </p:txBody>
      </p:sp>
      <p:sp>
        <p:nvSpPr>
          <p:cNvPr id="71683" name="Text Box 4"/>
          <p:cNvSpPr txBox="1">
            <a:spLocks noChangeArrowheads="1"/>
          </p:cNvSpPr>
          <p:nvPr/>
        </p:nvSpPr>
        <p:spPr bwMode="auto">
          <a:xfrm>
            <a:off x="203200" y="2570956"/>
            <a:ext cx="5170487" cy="2255838"/>
          </a:xfrm>
          <a:prstGeom prst="rect">
            <a:avLst/>
          </a:prstGeom>
          <a:noFill/>
          <a:ln w="9525" algn="ctr">
            <a:noFill/>
            <a:miter lim="800000"/>
            <a:headEnd/>
            <a:tailEnd/>
          </a:ln>
        </p:spPr>
        <p:txBody>
          <a:bodyPr>
            <a:spAutoFit/>
          </a:bodyPr>
          <a:lstStyle/>
          <a:p>
            <a:pPr algn="just">
              <a:spcBef>
                <a:spcPct val="25000"/>
              </a:spcBef>
              <a:buClr>
                <a:srgbClr val="FF0000"/>
              </a:buClr>
            </a:pPr>
            <a:r>
              <a:rPr lang="en-GB" sz="2800" dirty="0" smtClean="0">
                <a:solidFill>
                  <a:srgbClr val="000099"/>
                </a:solidFill>
                <a:latin typeface="Times New Roman" pitchFamily="18" charset="0"/>
              </a:rPr>
              <a:t>Portugal (MSG) LST. </a:t>
            </a:r>
          </a:p>
          <a:p>
            <a:pPr algn="just">
              <a:spcBef>
                <a:spcPct val="25000"/>
              </a:spcBef>
              <a:buClr>
                <a:srgbClr val="FF0000"/>
              </a:buClr>
            </a:pPr>
            <a:r>
              <a:rPr lang="en-GB" sz="2400" dirty="0" smtClean="0">
                <a:solidFill>
                  <a:srgbClr val="000099"/>
                </a:solidFill>
                <a:latin typeface="Times New Roman" pitchFamily="18" charset="0"/>
              </a:rPr>
              <a:t>180 lines x 110 columns x 2 bytes</a:t>
            </a:r>
          </a:p>
          <a:p>
            <a:pPr algn="just">
              <a:spcBef>
                <a:spcPct val="25000"/>
              </a:spcBef>
              <a:buClr>
                <a:srgbClr val="FF0000"/>
              </a:buClr>
            </a:pPr>
            <a:endParaRPr lang="en-GB" sz="2400" dirty="0" smtClean="0">
              <a:solidFill>
                <a:srgbClr val="000099"/>
              </a:solidFill>
              <a:latin typeface="Times New Roman" pitchFamily="18" charset="0"/>
            </a:endParaRPr>
          </a:p>
          <a:p>
            <a:pPr algn="just">
              <a:spcBef>
                <a:spcPct val="25000"/>
              </a:spcBef>
              <a:buClr>
                <a:srgbClr val="FF0000"/>
              </a:buClr>
            </a:pPr>
            <a:r>
              <a:rPr lang="en-GB" sz="2400" dirty="0" smtClean="0">
                <a:solidFill>
                  <a:srgbClr val="000099"/>
                </a:solidFill>
                <a:latin typeface="Times New Roman" pitchFamily="18" charset="0"/>
              </a:rPr>
              <a:t>A LST 96 times/day (15 minutes interval)</a:t>
            </a:r>
            <a:endParaRPr lang="en-GB" sz="2800" dirty="0">
              <a:solidFill>
                <a:srgbClr val="000099"/>
              </a:solidFill>
              <a:latin typeface="Times New Roman" pitchFamily="18" charset="0"/>
            </a:endParaRPr>
          </a:p>
        </p:txBody>
      </p:sp>
      <p:sp>
        <p:nvSpPr>
          <p:cNvPr id="71684" name="Text Box 5"/>
          <p:cNvSpPr txBox="1">
            <a:spLocks noChangeArrowheads="1"/>
          </p:cNvSpPr>
          <p:nvPr/>
        </p:nvSpPr>
        <p:spPr bwMode="auto">
          <a:xfrm>
            <a:off x="-54587" y="1024958"/>
            <a:ext cx="5576888" cy="523220"/>
          </a:xfrm>
          <a:prstGeom prst="rect">
            <a:avLst/>
          </a:prstGeom>
          <a:noFill/>
          <a:ln w="9525" algn="ctr">
            <a:noFill/>
            <a:miter lim="800000"/>
            <a:headEnd/>
            <a:tailEnd/>
          </a:ln>
        </p:spPr>
        <p:txBody>
          <a:bodyPr>
            <a:spAutoFit/>
          </a:bodyPr>
          <a:lstStyle/>
          <a:p>
            <a:pPr>
              <a:spcBef>
                <a:spcPct val="25000"/>
              </a:spcBef>
              <a:buClr>
                <a:srgbClr val="FF0000"/>
              </a:buClr>
            </a:pPr>
            <a:r>
              <a:rPr lang="en-US" sz="2800" i="1" dirty="0" smtClean="0">
                <a:solidFill>
                  <a:srgbClr val="C00000"/>
                </a:solidFill>
                <a:latin typeface="Times New Roman" pitchFamily="18" charset="0"/>
              </a:rPr>
              <a:t>Land </a:t>
            </a:r>
            <a:r>
              <a:rPr lang="en-US" sz="2800" i="1" dirty="0">
                <a:solidFill>
                  <a:srgbClr val="C00000"/>
                </a:solidFill>
                <a:latin typeface="Times New Roman" pitchFamily="18" charset="0"/>
              </a:rPr>
              <a:t>Surface Temperature</a:t>
            </a:r>
            <a:r>
              <a:rPr lang="en-US" sz="2800" dirty="0">
                <a:solidFill>
                  <a:srgbClr val="C00000"/>
                </a:solidFill>
                <a:latin typeface="Times New Roman" pitchFamily="18" charset="0"/>
              </a:rPr>
              <a:t> (</a:t>
            </a:r>
            <a:r>
              <a:rPr lang="en-US" sz="2800" b="1" dirty="0">
                <a:solidFill>
                  <a:srgbClr val="C00000"/>
                </a:solidFill>
                <a:latin typeface="Times New Roman" pitchFamily="18" charset="0"/>
              </a:rPr>
              <a:t>LST</a:t>
            </a:r>
            <a:r>
              <a:rPr lang="en-US" sz="2800" dirty="0">
                <a:solidFill>
                  <a:srgbClr val="C00000"/>
                </a:solidFill>
                <a:latin typeface="Times New Roman" pitchFamily="18" charset="0"/>
              </a:rPr>
              <a:t>)</a:t>
            </a:r>
          </a:p>
        </p:txBody>
      </p:sp>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32718428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p:cNvSpPr txBox="1">
            <a:spLocks noChangeArrowheads="1"/>
          </p:cNvSpPr>
          <p:nvPr/>
        </p:nvSpPr>
        <p:spPr bwMode="auto">
          <a:xfrm>
            <a:off x="0" y="749269"/>
            <a:ext cx="5961112" cy="519112"/>
          </a:xfrm>
          <a:prstGeom prst="rect">
            <a:avLst/>
          </a:prstGeom>
          <a:noFill/>
          <a:ln w="9525" algn="ctr">
            <a:noFill/>
            <a:miter lim="800000"/>
            <a:headEnd/>
            <a:tailEnd/>
          </a:ln>
        </p:spPr>
        <p:txBody>
          <a:bodyPr wrap="square">
            <a:spAutoFit/>
          </a:bodyPr>
          <a:lstStyle/>
          <a:p>
            <a:pPr algn="ctr">
              <a:spcBef>
                <a:spcPct val="25000"/>
              </a:spcBef>
              <a:buClr>
                <a:srgbClr val="FF0000"/>
              </a:buClr>
            </a:pPr>
            <a:r>
              <a:rPr lang="en-US" sz="2800" dirty="0">
                <a:solidFill>
                  <a:srgbClr val="C00000"/>
                </a:solidFill>
                <a:latin typeface="Times New Roman" pitchFamily="18" charset="0"/>
              </a:rPr>
              <a:t>Land Surface Temperature (LST</a:t>
            </a:r>
            <a:r>
              <a:rPr lang="en-US" sz="2800" dirty="0" smtClean="0">
                <a:solidFill>
                  <a:srgbClr val="C00000"/>
                </a:solidFill>
                <a:latin typeface="Times New Roman" pitchFamily="18" charset="0"/>
              </a:rPr>
              <a:t>)</a:t>
            </a:r>
            <a:endParaRPr lang="en-US" sz="2800" dirty="0">
              <a:solidFill>
                <a:srgbClr val="C00000"/>
              </a:solidFill>
              <a:latin typeface="Times New Roman" pitchFamily="18" charset="0"/>
            </a:endParaRPr>
          </a:p>
        </p:txBody>
      </p:sp>
      <p:pic>
        <p:nvPicPr>
          <p:cNvPr id="73730" name="Picture 3"/>
          <p:cNvPicPr>
            <a:picLocks noChangeAspect="1" noChangeArrowheads="1"/>
          </p:cNvPicPr>
          <p:nvPr/>
        </p:nvPicPr>
        <p:blipFill>
          <a:blip r:embed="rId3"/>
          <a:srcRect/>
          <a:stretch>
            <a:fillRect/>
          </a:stretch>
        </p:blipFill>
        <p:spPr bwMode="auto">
          <a:xfrm>
            <a:off x="584200" y="2205038"/>
            <a:ext cx="4173538" cy="4176712"/>
          </a:xfrm>
          <a:prstGeom prst="rect">
            <a:avLst/>
          </a:prstGeom>
          <a:noFill/>
          <a:ln w="9525">
            <a:noFill/>
            <a:miter lim="800000"/>
            <a:headEnd/>
            <a:tailEnd/>
          </a:ln>
        </p:spPr>
      </p:pic>
      <p:pic>
        <p:nvPicPr>
          <p:cNvPr id="73731" name="Picture 4"/>
          <p:cNvPicPr>
            <a:picLocks noChangeAspect="1" noChangeArrowheads="1"/>
          </p:cNvPicPr>
          <p:nvPr/>
        </p:nvPicPr>
        <p:blipFill>
          <a:blip r:embed="rId4"/>
          <a:srcRect/>
          <a:stretch>
            <a:fillRect/>
          </a:stretch>
        </p:blipFill>
        <p:spPr bwMode="auto">
          <a:xfrm>
            <a:off x="5538788" y="2147888"/>
            <a:ext cx="4249737" cy="4160837"/>
          </a:xfrm>
          <a:prstGeom prst="rect">
            <a:avLst/>
          </a:prstGeom>
          <a:noFill/>
          <a:ln w="9525">
            <a:noFill/>
            <a:miter lim="800000"/>
            <a:headEnd/>
            <a:tailEnd/>
          </a:ln>
        </p:spPr>
      </p:pic>
      <p:sp>
        <p:nvSpPr>
          <p:cNvPr id="73732" name="Text Box 5"/>
          <p:cNvSpPr txBox="1">
            <a:spLocks noChangeArrowheads="1"/>
          </p:cNvSpPr>
          <p:nvPr/>
        </p:nvSpPr>
        <p:spPr bwMode="auto">
          <a:xfrm>
            <a:off x="2892425" y="1492250"/>
            <a:ext cx="4121150" cy="641350"/>
          </a:xfrm>
          <a:prstGeom prst="rect">
            <a:avLst/>
          </a:prstGeom>
          <a:noFill/>
          <a:ln w="9525">
            <a:noFill/>
            <a:miter lim="800000"/>
            <a:headEnd/>
            <a:tailEnd/>
          </a:ln>
        </p:spPr>
        <p:txBody>
          <a:bodyPr wrap="none">
            <a:spAutoFit/>
          </a:bodyPr>
          <a:lstStyle/>
          <a:p>
            <a:pPr algn="ctr"/>
            <a:r>
              <a:rPr lang="en-US">
                <a:solidFill>
                  <a:srgbClr val="000099"/>
                </a:solidFill>
                <a:latin typeface="Times New Roman" pitchFamily="18" charset="0"/>
              </a:rPr>
              <a:t>Example of a sub-window  for Portugal</a:t>
            </a:r>
          </a:p>
          <a:p>
            <a:pPr algn="ctr"/>
            <a:r>
              <a:rPr lang="en-US">
                <a:solidFill>
                  <a:srgbClr val="000099"/>
                </a:solidFill>
                <a:latin typeface="Times New Roman" pitchFamily="18" charset="0"/>
              </a:rPr>
              <a:t>1 August 2006 12:00 UTC</a:t>
            </a:r>
          </a:p>
        </p:txBody>
      </p:sp>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2071229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lst_agosto_2006"/>
          <p:cNvPicPr>
            <a:picLocks noChangeAspect="1" noChangeArrowheads="1" noCrop="1"/>
          </p:cNvPicPr>
          <p:nvPr/>
        </p:nvPicPr>
        <p:blipFill>
          <a:blip r:embed="rId3"/>
          <a:srcRect/>
          <a:stretch>
            <a:fillRect/>
          </a:stretch>
        </p:blipFill>
        <p:spPr bwMode="auto">
          <a:xfrm>
            <a:off x="560512" y="1484214"/>
            <a:ext cx="3543300" cy="4392612"/>
          </a:xfrm>
          <a:prstGeom prst="rect">
            <a:avLst/>
          </a:prstGeom>
          <a:noFill/>
          <a:ln w="9525">
            <a:noFill/>
            <a:miter lim="800000"/>
            <a:headEnd/>
            <a:tailEnd/>
          </a:ln>
        </p:spPr>
      </p:pic>
      <p:sp>
        <p:nvSpPr>
          <p:cNvPr id="75778" name="Text Box 3"/>
          <p:cNvSpPr txBox="1">
            <a:spLocks noChangeArrowheads="1"/>
          </p:cNvSpPr>
          <p:nvPr/>
        </p:nvSpPr>
        <p:spPr bwMode="auto">
          <a:xfrm>
            <a:off x="1424608" y="803724"/>
            <a:ext cx="6852435" cy="503590"/>
          </a:xfrm>
          <a:prstGeom prst="rect">
            <a:avLst/>
          </a:prstGeom>
          <a:noFill/>
          <a:ln w="9525" algn="ctr">
            <a:noFill/>
            <a:miter lim="800000"/>
            <a:headEnd/>
            <a:tailEnd/>
          </a:ln>
        </p:spPr>
        <p:txBody>
          <a:bodyPr wrap="square" lIns="72000" tIns="36000" rIns="72000" bIns="36000">
            <a:spAutoFit/>
          </a:bodyPr>
          <a:lstStyle/>
          <a:p>
            <a:pPr algn="ctr">
              <a:buClr>
                <a:srgbClr val="FF0000"/>
              </a:buClr>
            </a:pPr>
            <a:r>
              <a:rPr lang="en-US" sz="2800" dirty="0">
                <a:solidFill>
                  <a:srgbClr val="C00000"/>
                </a:solidFill>
                <a:latin typeface="Times New Roman" pitchFamily="18" charset="0"/>
              </a:rPr>
              <a:t>Animation of the daily </a:t>
            </a:r>
            <a:r>
              <a:rPr lang="en-US" sz="2800" dirty="0" smtClean="0">
                <a:solidFill>
                  <a:srgbClr val="C00000"/>
                </a:solidFill>
                <a:latin typeface="Times New Roman" pitchFamily="18" charset="0"/>
              </a:rPr>
              <a:t>average LST </a:t>
            </a:r>
            <a:r>
              <a:rPr lang="en-US" sz="2800" dirty="0">
                <a:solidFill>
                  <a:srgbClr val="C00000"/>
                </a:solidFill>
                <a:latin typeface="Times New Roman" pitchFamily="18" charset="0"/>
              </a:rPr>
              <a:t>(15min)</a:t>
            </a:r>
          </a:p>
        </p:txBody>
      </p:sp>
      <p:sp>
        <p:nvSpPr>
          <p:cNvPr id="75779" name="Rectangle 4"/>
          <p:cNvSpPr>
            <a:spLocks noChangeArrowheads="1"/>
          </p:cNvSpPr>
          <p:nvPr/>
        </p:nvSpPr>
        <p:spPr bwMode="auto">
          <a:xfrm>
            <a:off x="1273393" y="5772418"/>
            <a:ext cx="1074333" cy="461665"/>
          </a:xfrm>
          <a:prstGeom prst="rect">
            <a:avLst/>
          </a:prstGeom>
          <a:noFill/>
          <a:ln w="9525">
            <a:noFill/>
            <a:miter lim="800000"/>
            <a:headEnd/>
            <a:tailEnd/>
          </a:ln>
        </p:spPr>
        <p:txBody>
          <a:bodyPr wrap="none">
            <a:spAutoFit/>
          </a:bodyPr>
          <a:lstStyle/>
          <a:p>
            <a:pPr>
              <a:buClr>
                <a:srgbClr val="FF0000"/>
              </a:buClr>
            </a:pPr>
            <a:r>
              <a:rPr lang="en-US" sz="2400" dirty="0" smtClean="0">
                <a:solidFill>
                  <a:srgbClr val="000099"/>
                </a:solidFill>
                <a:latin typeface="Times New Roman" pitchFamily="18" charset="0"/>
              </a:rPr>
              <a:t>August</a:t>
            </a:r>
            <a:endParaRPr lang="en-US" sz="2400" dirty="0">
              <a:solidFill>
                <a:srgbClr val="000099"/>
              </a:solidFill>
              <a:latin typeface="Times New Roman" pitchFamily="18" charset="0"/>
            </a:endParaRPr>
          </a:p>
        </p:txBody>
      </p:sp>
      <p:sp>
        <p:nvSpPr>
          <p:cNvPr id="75780" name="Rectangle 5"/>
          <p:cNvSpPr>
            <a:spLocks noChangeArrowheads="1"/>
          </p:cNvSpPr>
          <p:nvPr/>
        </p:nvSpPr>
        <p:spPr bwMode="auto">
          <a:xfrm>
            <a:off x="7330438" y="5875620"/>
            <a:ext cx="748923" cy="461665"/>
          </a:xfrm>
          <a:prstGeom prst="rect">
            <a:avLst/>
          </a:prstGeom>
          <a:noFill/>
          <a:ln w="9525">
            <a:noFill/>
            <a:miter lim="800000"/>
            <a:headEnd/>
            <a:tailEnd/>
          </a:ln>
        </p:spPr>
        <p:txBody>
          <a:bodyPr wrap="none">
            <a:spAutoFit/>
          </a:bodyPr>
          <a:lstStyle/>
          <a:p>
            <a:pPr>
              <a:buClr>
                <a:srgbClr val="FF0000"/>
              </a:buClr>
            </a:pPr>
            <a:r>
              <a:rPr lang="en-US" sz="2400" dirty="0" smtClean="0">
                <a:solidFill>
                  <a:srgbClr val="000099"/>
                </a:solidFill>
                <a:latin typeface="Times New Roman" pitchFamily="18" charset="0"/>
              </a:rPr>
              <a:t>May</a:t>
            </a:r>
            <a:endParaRPr lang="en-US" sz="2400" dirty="0">
              <a:solidFill>
                <a:srgbClr val="000099"/>
              </a:solidFill>
              <a:latin typeface="Times New Roman" pitchFamily="18" charset="0"/>
            </a:endParaRPr>
          </a:p>
        </p:txBody>
      </p:sp>
      <p:pic>
        <p:nvPicPr>
          <p:cNvPr id="75781" name="Picture 6" descr="Anim_media_diaria_Maio_2007"/>
          <p:cNvPicPr>
            <a:picLocks noChangeAspect="1" noChangeArrowheads="1" noCrop="1"/>
          </p:cNvPicPr>
          <p:nvPr/>
        </p:nvPicPr>
        <p:blipFill>
          <a:blip r:embed="rId4"/>
          <a:srcRect/>
          <a:stretch>
            <a:fillRect/>
          </a:stretch>
        </p:blipFill>
        <p:spPr bwMode="auto">
          <a:xfrm>
            <a:off x="5500688" y="1412776"/>
            <a:ext cx="3706812" cy="4464050"/>
          </a:xfrm>
          <a:prstGeom prst="rect">
            <a:avLst/>
          </a:prstGeom>
          <a:noFill/>
          <a:ln w="9525">
            <a:noFill/>
            <a:miter lim="800000"/>
            <a:headEnd/>
            <a:tailEnd/>
          </a:ln>
        </p:spPr>
      </p:pic>
      <p:sp>
        <p:nvSpPr>
          <p:cNvPr id="2" name="Rectangle 1"/>
          <p:cNvSpPr/>
          <p:nvPr/>
        </p:nvSpPr>
        <p:spPr>
          <a:xfrm>
            <a:off x="2504728" y="5652699"/>
            <a:ext cx="720080" cy="22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ctangle 9"/>
          <p:cNvSpPr/>
          <p:nvPr/>
        </p:nvSpPr>
        <p:spPr>
          <a:xfrm>
            <a:off x="6393160" y="5649236"/>
            <a:ext cx="1543831" cy="226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Mean 2007</a:t>
            </a:r>
            <a:endParaRPr lang="pt-PT" dirty="0">
              <a:solidFill>
                <a:srgbClr val="C00000"/>
              </a:solidFill>
            </a:endParaRPr>
          </a:p>
        </p:txBody>
      </p:sp>
      <p:sp>
        <p:nvSpPr>
          <p:cNvPr id="11" name="Rectangle 10"/>
          <p:cNvSpPr/>
          <p:nvPr/>
        </p:nvSpPr>
        <p:spPr>
          <a:xfrm>
            <a:off x="593114" y="5649234"/>
            <a:ext cx="1511098" cy="227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Mean 2006</a:t>
            </a:r>
            <a:endParaRPr lang="pt-PT" dirty="0">
              <a:solidFill>
                <a:srgbClr val="C00000"/>
              </a:solidFill>
            </a:endParaRPr>
          </a:p>
        </p:txBody>
      </p:sp>
      <p:sp>
        <p:nvSpPr>
          <p:cNvPr id="13"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42564058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p:cNvSpPr txBox="1">
            <a:spLocks noChangeArrowheads="1"/>
          </p:cNvSpPr>
          <p:nvPr/>
        </p:nvSpPr>
        <p:spPr bwMode="auto">
          <a:xfrm>
            <a:off x="2017018" y="666426"/>
            <a:ext cx="5490964" cy="560388"/>
          </a:xfrm>
          <a:prstGeom prst="rect">
            <a:avLst/>
          </a:prstGeom>
          <a:noFill/>
          <a:ln w="9525" algn="ctr">
            <a:noFill/>
            <a:miter lim="800000"/>
            <a:headEnd/>
            <a:tailEnd/>
          </a:ln>
        </p:spPr>
        <p:txBody>
          <a:bodyPr wrap="square" lIns="72000" tIns="36000" rIns="72000" bIns="36000">
            <a:spAutoFit/>
          </a:bodyPr>
          <a:lstStyle/>
          <a:p>
            <a:pPr algn="ctr">
              <a:buClr>
                <a:srgbClr val="FF0000"/>
              </a:buClr>
            </a:pPr>
            <a:r>
              <a:rPr lang="en-US" sz="3200" dirty="0">
                <a:solidFill>
                  <a:srgbClr val="C00000"/>
                </a:solidFill>
                <a:latin typeface="Times New Roman" pitchFamily="18" charset="0"/>
              </a:rPr>
              <a:t>Min, Mean and Max LST</a:t>
            </a:r>
          </a:p>
        </p:txBody>
      </p:sp>
      <p:pic>
        <p:nvPicPr>
          <p:cNvPr id="77826" name="Picture 3" descr="agosto_tmin_m"/>
          <p:cNvPicPr>
            <a:picLocks noChangeAspect="1" noChangeArrowheads="1"/>
          </p:cNvPicPr>
          <p:nvPr/>
        </p:nvPicPr>
        <p:blipFill>
          <a:blip r:embed="rId3"/>
          <a:srcRect/>
          <a:stretch>
            <a:fillRect/>
          </a:stretch>
        </p:blipFill>
        <p:spPr bwMode="auto">
          <a:xfrm>
            <a:off x="38100" y="1798638"/>
            <a:ext cx="3636963" cy="4510087"/>
          </a:xfrm>
          <a:prstGeom prst="rect">
            <a:avLst/>
          </a:prstGeom>
          <a:noFill/>
          <a:ln w="9525">
            <a:noFill/>
            <a:miter lim="800000"/>
            <a:headEnd/>
            <a:tailEnd/>
          </a:ln>
        </p:spPr>
      </p:pic>
      <p:pic>
        <p:nvPicPr>
          <p:cNvPr id="77827" name="Picture 4" descr="agosto_tmax_m"/>
          <p:cNvPicPr>
            <a:picLocks noChangeAspect="1" noChangeArrowheads="1"/>
          </p:cNvPicPr>
          <p:nvPr/>
        </p:nvPicPr>
        <p:blipFill>
          <a:blip r:embed="rId4"/>
          <a:srcRect/>
          <a:stretch>
            <a:fillRect/>
          </a:stretch>
        </p:blipFill>
        <p:spPr bwMode="auto">
          <a:xfrm>
            <a:off x="6213475" y="1773238"/>
            <a:ext cx="3659188" cy="4537075"/>
          </a:xfrm>
          <a:prstGeom prst="rect">
            <a:avLst/>
          </a:prstGeom>
          <a:noFill/>
          <a:ln w="9525">
            <a:noFill/>
            <a:miter lim="800000"/>
            <a:headEnd/>
            <a:tailEnd/>
          </a:ln>
        </p:spPr>
      </p:pic>
      <p:sp>
        <p:nvSpPr>
          <p:cNvPr id="77828" name="Rectangle 5"/>
          <p:cNvSpPr>
            <a:spLocks noChangeArrowheads="1"/>
          </p:cNvSpPr>
          <p:nvPr/>
        </p:nvSpPr>
        <p:spPr bwMode="auto">
          <a:xfrm>
            <a:off x="3224213" y="1117360"/>
            <a:ext cx="2784737" cy="584775"/>
          </a:xfrm>
          <a:prstGeom prst="rect">
            <a:avLst/>
          </a:prstGeom>
          <a:noFill/>
          <a:ln w="9525">
            <a:noFill/>
            <a:miter lim="800000"/>
            <a:headEnd/>
            <a:tailEnd/>
          </a:ln>
        </p:spPr>
        <p:txBody>
          <a:bodyPr wrap="none">
            <a:spAutoFit/>
          </a:bodyPr>
          <a:lstStyle/>
          <a:p>
            <a:pPr>
              <a:buClr>
                <a:srgbClr val="FF0000"/>
              </a:buClr>
            </a:pPr>
            <a:r>
              <a:rPr lang="en-US" sz="3200" dirty="0">
                <a:solidFill>
                  <a:srgbClr val="C00000"/>
                </a:solidFill>
                <a:latin typeface="Times New Roman" pitchFamily="18" charset="0"/>
              </a:rPr>
              <a:t>August de 2006</a:t>
            </a:r>
          </a:p>
        </p:txBody>
      </p:sp>
      <p:pic>
        <p:nvPicPr>
          <p:cNvPr id="77829" name="Picture 6" descr="agosto_media"/>
          <p:cNvPicPr>
            <a:picLocks noChangeAspect="1" noChangeArrowheads="1"/>
          </p:cNvPicPr>
          <p:nvPr/>
        </p:nvPicPr>
        <p:blipFill>
          <a:blip r:embed="rId5"/>
          <a:srcRect/>
          <a:stretch>
            <a:fillRect/>
          </a:stretch>
        </p:blipFill>
        <p:spPr bwMode="auto">
          <a:xfrm>
            <a:off x="2933700" y="1773238"/>
            <a:ext cx="3657600" cy="4535487"/>
          </a:xfrm>
          <a:prstGeom prst="rect">
            <a:avLst/>
          </a:prstGeom>
          <a:noFill/>
          <a:ln w="9525">
            <a:noFill/>
            <a:miter lim="800000"/>
            <a:headEnd/>
            <a:tailEnd/>
          </a:ln>
        </p:spPr>
      </p:pic>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1015072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2"/>
          <p:cNvSpPr txBox="1">
            <a:spLocks noChangeArrowheads="1"/>
          </p:cNvSpPr>
          <p:nvPr/>
        </p:nvSpPr>
        <p:spPr bwMode="auto">
          <a:xfrm>
            <a:off x="2010754" y="811203"/>
            <a:ext cx="4896544" cy="560388"/>
          </a:xfrm>
          <a:prstGeom prst="rect">
            <a:avLst/>
          </a:prstGeom>
          <a:noFill/>
          <a:ln w="9525" algn="ctr">
            <a:noFill/>
            <a:miter lim="800000"/>
            <a:headEnd/>
            <a:tailEnd/>
          </a:ln>
        </p:spPr>
        <p:txBody>
          <a:bodyPr wrap="square" lIns="72000" tIns="36000" rIns="72000" bIns="36000">
            <a:spAutoFit/>
          </a:bodyPr>
          <a:lstStyle/>
          <a:p>
            <a:pPr algn="ctr">
              <a:buClr>
                <a:srgbClr val="FF0000"/>
              </a:buClr>
            </a:pPr>
            <a:r>
              <a:rPr lang="en-US" sz="3200" dirty="0">
                <a:solidFill>
                  <a:srgbClr val="C00000"/>
                </a:solidFill>
                <a:latin typeface="Times New Roman" pitchFamily="18" charset="0"/>
              </a:rPr>
              <a:t>Min, Mean and Max LST</a:t>
            </a:r>
          </a:p>
        </p:txBody>
      </p:sp>
      <p:sp>
        <p:nvSpPr>
          <p:cNvPr id="79874" name="Rectangle 3"/>
          <p:cNvSpPr>
            <a:spLocks noChangeArrowheads="1"/>
          </p:cNvSpPr>
          <p:nvPr/>
        </p:nvSpPr>
        <p:spPr bwMode="auto">
          <a:xfrm>
            <a:off x="3368824" y="1371591"/>
            <a:ext cx="2180405" cy="584775"/>
          </a:xfrm>
          <a:prstGeom prst="rect">
            <a:avLst/>
          </a:prstGeom>
          <a:noFill/>
          <a:ln w="9525">
            <a:noFill/>
            <a:miter lim="800000"/>
            <a:headEnd/>
            <a:tailEnd/>
          </a:ln>
        </p:spPr>
        <p:txBody>
          <a:bodyPr wrap="none">
            <a:spAutoFit/>
          </a:bodyPr>
          <a:lstStyle/>
          <a:p>
            <a:pPr>
              <a:buClr>
                <a:srgbClr val="FF0000"/>
              </a:buClr>
            </a:pPr>
            <a:r>
              <a:rPr lang="en-US" sz="3200" dirty="0">
                <a:solidFill>
                  <a:srgbClr val="C00000"/>
                </a:solidFill>
                <a:latin typeface="Times New Roman" pitchFamily="18" charset="0"/>
              </a:rPr>
              <a:t>March 2007</a:t>
            </a:r>
          </a:p>
        </p:txBody>
      </p:sp>
      <p:pic>
        <p:nvPicPr>
          <p:cNvPr id="79875" name="Picture 4" descr="tmin_mar2007"/>
          <p:cNvPicPr>
            <a:picLocks noChangeAspect="1" noChangeArrowheads="1"/>
          </p:cNvPicPr>
          <p:nvPr/>
        </p:nvPicPr>
        <p:blipFill>
          <a:blip r:embed="rId3"/>
          <a:srcRect/>
          <a:stretch>
            <a:fillRect/>
          </a:stretch>
        </p:blipFill>
        <p:spPr bwMode="auto">
          <a:xfrm>
            <a:off x="-49213" y="2207666"/>
            <a:ext cx="3286126" cy="3957638"/>
          </a:xfrm>
          <a:prstGeom prst="rect">
            <a:avLst/>
          </a:prstGeom>
          <a:noFill/>
          <a:ln w="9525">
            <a:noFill/>
            <a:miter lim="800000"/>
            <a:headEnd/>
            <a:tailEnd/>
          </a:ln>
        </p:spPr>
      </p:pic>
      <p:pic>
        <p:nvPicPr>
          <p:cNvPr id="79876" name="Picture 5" descr="media_mar2007"/>
          <p:cNvPicPr>
            <a:picLocks noChangeAspect="1" noChangeArrowheads="1"/>
          </p:cNvPicPr>
          <p:nvPr/>
        </p:nvPicPr>
        <p:blipFill>
          <a:blip r:embed="rId4"/>
          <a:srcRect/>
          <a:stretch>
            <a:fillRect/>
          </a:stretch>
        </p:blipFill>
        <p:spPr bwMode="auto">
          <a:xfrm>
            <a:off x="3236913" y="2204491"/>
            <a:ext cx="3287712" cy="3959225"/>
          </a:xfrm>
          <a:prstGeom prst="rect">
            <a:avLst/>
          </a:prstGeom>
          <a:noFill/>
          <a:ln w="9525">
            <a:noFill/>
            <a:miter lim="800000"/>
            <a:headEnd/>
            <a:tailEnd/>
          </a:ln>
        </p:spPr>
      </p:pic>
      <p:pic>
        <p:nvPicPr>
          <p:cNvPr id="79877" name="Picture 6" descr="tmax_mar2007"/>
          <p:cNvPicPr>
            <a:picLocks noChangeAspect="1" noChangeArrowheads="1"/>
          </p:cNvPicPr>
          <p:nvPr/>
        </p:nvPicPr>
        <p:blipFill>
          <a:blip r:embed="rId5"/>
          <a:srcRect/>
          <a:stretch>
            <a:fillRect/>
          </a:stretch>
        </p:blipFill>
        <p:spPr bwMode="auto">
          <a:xfrm>
            <a:off x="6751638" y="2133054"/>
            <a:ext cx="3194050" cy="3959225"/>
          </a:xfrm>
          <a:prstGeom prst="rect">
            <a:avLst/>
          </a:prstGeom>
          <a:noFill/>
          <a:ln w="9525">
            <a:noFill/>
            <a:miter lim="800000"/>
            <a:headEnd/>
            <a:tailEnd/>
          </a:ln>
        </p:spPr>
      </p:pic>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2054554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20081107"/>
          <p:cNvPicPr>
            <a:picLocks noChangeAspect="1" noChangeArrowheads="1"/>
          </p:cNvPicPr>
          <p:nvPr/>
        </p:nvPicPr>
        <p:blipFill>
          <a:blip r:embed="rId2"/>
          <a:srcRect/>
          <a:stretch>
            <a:fillRect/>
          </a:stretch>
        </p:blipFill>
        <p:spPr bwMode="auto">
          <a:xfrm>
            <a:off x="4795838" y="3573463"/>
            <a:ext cx="4540250" cy="2844800"/>
          </a:xfrm>
          <a:prstGeom prst="rect">
            <a:avLst/>
          </a:prstGeom>
          <a:noFill/>
          <a:ln w="9525">
            <a:noFill/>
            <a:miter lim="800000"/>
            <a:headEnd/>
            <a:tailEnd/>
          </a:ln>
        </p:spPr>
      </p:pic>
      <p:pic>
        <p:nvPicPr>
          <p:cNvPr id="81922" name="Picture 3" descr="20081026"/>
          <p:cNvPicPr>
            <a:picLocks noChangeAspect="1" noChangeArrowheads="1"/>
          </p:cNvPicPr>
          <p:nvPr/>
        </p:nvPicPr>
        <p:blipFill>
          <a:blip r:embed="rId3"/>
          <a:srcRect/>
          <a:stretch>
            <a:fillRect/>
          </a:stretch>
        </p:blipFill>
        <p:spPr bwMode="auto">
          <a:xfrm>
            <a:off x="193675" y="944240"/>
            <a:ext cx="4540250" cy="2844800"/>
          </a:xfrm>
          <a:prstGeom prst="rect">
            <a:avLst/>
          </a:prstGeom>
          <a:noFill/>
          <a:ln w="9525">
            <a:noFill/>
            <a:miter lim="800000"/>
            <a:headEnd/>
            <a:tailEnd/>
          </a:ln>
        </p:spPr>
      </p:pic>
      <p:sp>
        <p:nvSpPr>
          <p:cNvPr id="81923" name="Rectangle 4"/>
          <p:cNvSpPr>
            <a:spLocks noChangeArrowheads="1"/>
          </p:cNvSpPr>
          <p:nvPr/>
        </p:nvSpPr>
        <p:spPr bwMode="auto">
          <a:xfrm>
            <a:off x="5241032" y="1268760"/>
            <a:ext cx="4446786" cy="1323439"/>
          </a:xfrm>
          <a:prstGeom prst="rect">
            <a:avLst/>
          </a:prstGeom>
          <a:noFill/>
          <a:ln w="9525" algn="ctr">
            <a:noFill/>
            <a:miter lim="800000"/>
            <a:headEnd/>
            <a:tailEnd/>
          </a:ln>
        </p:spPr>
        <p:txBody>
          <a:bodyPr wrap="square" anchor="ctr">
            <a:spAutoFit/>
          </a:bodyPr>
          <a:lstStyle/>
          <a:p>
            <a:pPr algn="ctr"/>
            <a:r>
              <a:rPr lang="en-GB" sz="4000" b="1" dirty="0" smtClean="0">
                <a:solidFill>
                  <a:srgbClr val="C00000"/>
                </a:solidFill>
                <a:latin typeface="Verdana" pitchFamily="34" charset="0"/>
                <a:cs typeface="Times New Roman" pitchFamily="18" charset="0"/>
              </a:rPr>
              <a:t>Daily LST mean</a:t>
            </a:r>
            <a:endParaRPr lang="en-GB" sz="4000" b="1" dirty="0">
              <a:solidFill>
                <a:srgbClr val="C00000"/>
              </a:solidFill>
              <a:latin typeface="Verdana" pitchFamily="34" charset="0"/>
              <a:cs typeface="Times New Roman" pitchFamily="18" charset="0"/>
            </a:endParaRPr>
          </a:p>
        </p:txBody>
      </p:sp>
      <p:sp>
        <p:nvSpPr>
          <p:cNvPr id="6"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30123106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20081110_LST_Lisboa"/>
          <p:cNvPicPr>
            <a:picLocks noChangeAspect="1" noChangeArrowheads="1"/>
          </p:cNvPicPr>
          <p:nvPr/>
        </p:nvPicPr>
        <p:blipFill>
          <a:blip r:embed="rId2"/>
          <a:srcRect/>
          <a:stretch>
            <a:fillRect/>
          </a:stretch>
        </p:blipFill>
        <p:spPr bwMode="auto">
          <a:xfrm>
            <a:off x="508000" y="620713"/>
            <a:ext cx="4291013" cy="2970212"/>
          </a:xfrm>
          <a:prstGeom prst="rect">
            <a:avLst/>
          </a:prstGeom>
          <a:noFill/>
          <a:ln w="9525">
            <a:noFill/>
            <a:miter lim="800000"/>
            <a:headEnd/>
            <a:tailEnd/>
          </a:ln>
        </p:spPr>
      </p:pic>
      <p:pic>
        <p:nvPicPr>
          <p:cNvPr id="82946" name="Picture 3" descr="20081110_LST_Faro"/>
          <p:cNvPicPr>
            <a:picLocks noChangeAspect="1" noChangeArrowheads="1"/>
          </p:cNvPicPr>
          <p:nvPr/>
        </p:nvPicPr>
        <p:blipFill>
          <a:blip r:embed="rId3"/>
          <a:srcRect/>
          <a:stretch>
            <a:fillRect/>
          </a:stretch>
        </p:blipFill>
        <p:spPr bwMode="auto">
          <a:xfrm>
            <a:off x="428625" y="3573463"/>
            <a:ext cx="4291013" cy="2970212"/>
          </a:xfrm>
          <a:prstGeom prst="rect">
            <a:avLst/>
          </a:prstGeom>
          <a:noFill/>
          <a:ln w="9525">
            <a:noFill/>
            <a:miter lim="800000"/>
            <a:headEnd/>
            <a:tailEnd/>
          </a:ln>
        </p:spPr>
      </p:pic>
      <p:pic>
        <p:nvPicPr>
          <p:cNvPr id="82947" name="Picture 4" descr="20081111_LST_Lisboa"/>
          <p:cNvPicPr>
            <a:picLocks noChangeAspect="1" noChangeArrowheads="1"/>
          </p:cNvPicPr>
          <p:nvPr/>
        </p:nvPicPr>
        <p:blipFill>
          <a:blip r:embed="rId4"/>
          <a:srcRect/>
          <a:stretch>
            <a:fillRect/>
          </a:stretch>
        </p:blipFill>
        <p:spPr bwMode="auto">
          <a:xfrm>
            <a:off x="5110163" y="620713"/>
            <a:ext cx="4292600" cy="2971800"/>
          </a:xfrm>
          <a:prstGeom prst="rect">
            <a:avLst/>
          </a:prstGeom>
          <a:noFill/>
          <a:ln w="9525">
            <a:noFill/>
            <a:miter lim="800000"/>
            <a:headEnd/>
            <a:tailEnd/>
          </a:ln>
        </p:spPr>
      </p:pic>
      <p:pic>
        <p:nvPicPr>
          <p:cNvPr id="82948" name="Picture 5" descr="20081111_LST_Faro"/>
          <p:cNvPicPr>
            <a:picLocks noChangeAspect="1" noChangeArrowheads="1"/>
          </p:cNvPicPr>
          <p:nvPr/>
        </p:nvPicPr>
        <p:blipFill>
          <a:blip r:embed="rId5"/>
          <a:srcRect/>
          <a:stretch>
            <a:fillRect/>
          </a:stretch>
        </p:blipFill>
        <p:spPr bwMode="auto">
          <a:xfrm>
            <a:off x="5110163" y="3644900"/>
            <a:ext cx="4292600" cy="2971800"/>
          </a:xfrm>
          <a:prstGeom prst="rect">
            <a:avLst/>
          </a:prstGeom>
          <a:noFill/>
          <a:ln w="9525">
            <a:noFill/>
            <a:miter lim="800000"/>
            <a:headEnd/>
            <a:tailEnd/>
          </a:ln>
        </p:spPr>
      </p:pic>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3382180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5961063" y="914400"/>
            <a:ext cx="3919537" cy="5589588"/>
          </a:xfrm>
          <a:prstGeom prst="rect">
            <a:avLst/>
          </a:prstGeom>
          <a:solidFill>
            <a:srgbClr val="E8D4DE"/>
          </a:solidFill>
          <a:ln w="12700" algn="ctr">
            <a:solidFill>
              <a:srgbClr val="41719C"/>
            </a:solidFill>
            <a:miter lim="800000"/>
            <a:headEnd/>
            <a:tailEnd/>
          </a:ln>
        </p:spPr>
        <p:txBody>
          <a:bodyPr anchor="ctr"/>
          <a:lstStyle/>
          <a:p>
            <a:pPr algn="ctr">
              <a:defRPr/>
            </a:pPr>
            <a:endParaRPr lang="pt-PT">
              <a:solidFill>
                <a:schemeClr val="lt1"/>
              </a:solidFill>
              <a:latin typeface="+mn-lt"/>
            </a:endParaRPr>
          </a:p>
        </p:txBody>
      </p:sp>
      <p:sp>
        <p:nvSpPr>
          <p:cNvPr id="9605" name="Rectangle 6"/>
          <p:cNvSpPr>
            <a:spLocks noChangeArrowheads="1"/>
          </p:cNvSpPr>
          <p:nvPr/>
        </p:nvSpPr>
        <p:spPr bwMode="auto">
          <a:xfrm>
            <a:off x="0" y="80983"/>
            <a:ext cx="7112000" cy="553998"/>
          </a:xfrm>
          <a:prstGeom prst="rect">
            <a:avLst/>
          </a:prstGeom>
          <a:noFill/>
          <a:ln w="9525">
            <a:noFill/>
            <a:miter lim="800000"/>
            <a:headEnd/>
            <a:tailEnd/>
          </a:ln>
        </p:spPr>
        <p:txBody>
          <a:bodyPr anchor="ctr">
            <a:spAutoFit/>
          </a:bodyPr>
          <a:lstStyle/>
          <a:p>
            <a:pPr algn="ctr"/>
            <a:r>
              <a:rPr lang="en-GB" altLang="pt-PT" sz="3000" b="1" dirty="0" smtClean="0">
                <a:solidFill>
                  <a:srgbClr val="006699"/>
                </a:solidFill>
                <a:latin typeface="Verdana" pitchFamily="34" charset="0"/>
                <a:cs typeface="Times New Roman" pitchFamily="18" charset="0"/>
              </a:rPr>
              <a:t>EUMETSAT SATELLITE SYSTEMS</a:t>
            </a:r>
            <a:endParaRPr lang="en-GB" altLang="pt-PT" sz="3000" b="1" dirty="0">
              <a:solidFill>
                <a:srgbClr val="006699"/>
              </a:solidFill>
              <a:latin typeface="Verdana" pitchFamily="34" charset="0"/>
              <a:cs typeface="Times New Roman" pitchFamily="18" charset="0"/>
            </a:endParaRPr>
          </a:p>
        </p:txBody>
      </p:sp>
      <p:sp>
        <p:nvSpPr>
          <p:cNvPr id="9606" name="Line 98"/>
          <p:cNvSpPr>
            <a:spLocks noChangeShapeType="1"/>
          </p:cNvSpPr>
          <p:nvPr/>
        </p:nvSpPr>
        <p:spPr bwMode="auto">
          <a:xfrm>
            <a:off x="1919288" y="2676525"/>
            <a:ext cx="0" cy="574675"/>
          </a:xfrm>
          <a:prstGeom prst="line">
            <a:avLst/>
          </a:prstGeom>
          <a:noFill/>
          <a:ln w="9525">
            <a:solidFill>
              <a:schemeClr val="tx1"/>
            </a:solidFill>
            <a:round/>
            <a:headEnd/>
            <a:tailEnd type="triangle" w="med" len="med"/>
          </a:ln>
        </p:spPr>
        <p:txBody>
          <a:bodyPr/>
          <a:lstStyle/>
          <a:p>
            <a:endParaRPr lang="pt-PT"/>
          </a:p>
        </p:txBody>
      </p:sp>
      <p:grpSp>
        <p:nvGrpSpPr>
          <p:cNvPr id="9607" name="Group 2"/>
          <p:cNvGrpSpPr>
            <a:grpSpLocks/>
          </p:cNvGrpSpPr>
          <p:nvPr/>
        </p:nvGrpSpPr>
        <p:grpSpPr bwMode="auto">
          <a:xfrm>
            <a:off x="1077913" y="1752600"/>
            <a:ext cx="1177925" cy="804863"/>
            <a:chOff x="896937" y="1752600"/>
            <a:chExt cx="1177926" cy="805431"/>
          </a:xfrm>
        </p:grpSpPr>
        <p:pic>
          <p:nvPicPr>
            <p:cNvPr id="9758" name="Picture 97"/>
            <p:cNvPicPr>
              <a:picLocks noChangeAspect="1" noChangeArrowheads="1"/>
            </p:cNvPicPr>
            <p:nvPr/>
          </p:nvPicPr>
          <p:blipFill>
            <a:blip r:embed="rId3"/>
            <a:srcRect/>
            <a:stretch>
              <a:fillRect/>
            </a:stretch>
          </p:blipFill>
          <p:spPr bwMode="auto">
            <a:xfrm>
              <a:off x="896937" y="1752600"/>
              <a:ext cx="397900" cy="473432"/>
            </a:xfrm>
            <a:prstGeom prst="rect">
              <a:avLst/>
            </a:prstGeom>
            <a:noFill/>
            <a:ln w="9525">
              <a:noFill/>
              <a:miter lim="800000"/>
              <a:headEnd/>
              <a:tailEnd/>
            </a:ln>
          </p:spPr>
        </p:pic>
        <p:sp>
          <p:nvSpPr>
            <p:cNvPr id="9759" name="Text Box 99"/>
            <p:cNvSpPr txBox="1">
              <a:spLocks noChangeArrowheads="1"/>
            </p:cNvSpPr>
            <p:nvPr/>
          </p:nvSpPr>
          <p:spPr bwMode="auto">
            <a:xfrm>
              <a:off x="981075" y="2100580"/>
              <a:ext cx="1093788" cy="457451"/>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Meteosat-8 (MSG-1)</a:t>
              </a:r>
            </a:p>
          </p:txBody>
        </p:sp>
      </p:grpSp>
      <p:grpSp>
        <p:nvGrpSpPr>
          <p:cNvPr id="9608" name="Group 3"/>
          <p:cNvGrpSpPr>
            <a:grpSpLocks/>
          </p:cNvGrpSpPr>
          <p:nvPr/>
        </p:nvGrpSpPr>
        <p:grpSpPr bwMode="auto">
          <a:xfrm>
            <a:off x="2173288" y="1717675"/>
            <a:ext cx="1179512" cy="749300"/>
            <a:chOff x="1990725" y="1717675"/>
            <a:chExt cx="1179513" cy="749116"/>
          </a:xfrm>
        </p:grpSpPr>
        <p:pic>
          <p:nvPicPr>
            <p:cNvPr id="9756" name="Picture 101"/>
            <p:cNvPicPr>
              <a:picLocks noChangeAspect="1" noChangeArrowheads="1"/>
            </p:cNvPicPr>
            <p:nvPr/>
          </p:nvPicPr>
          <p:blipFill>
            <a:blip r:embed="rId3"/>
            <a:srcRect/>
            <a:stretch>
              <a:fillRect/>
            </a:stretch>
          </p:blipFill>
          <p:spPr bwMode="auto">
            <a:xfrm>
              <a:off x="1990725" y="1717675"/>
              <a:ext cx="398437" cy="473096"/>
            </a:xfrm>
            <a:prstGeom prst="rect">
              <a:avLst/>
            </a:prstGeom>
            <a:noFill/>
            <a:ln w="9525">
              <a:noFill/>
              <a:miter lim="800000"/>
              <a:headEnd/>
              <a:tailEnd/>
            </a:ln>
          </p:spPr>
        </p:pic>
        <p:sp>
          <p:nvSpPr>
            <p:cNvPr id="9757" name="Text Box 103"/>
            <p:cNvSpPr txBox="1">
              <a:spLocks noChangeArrowheads="1"/>
            </p:cNvSpPr>
            <p:nvPr/>
          </p:nvSpPr>
          <p:spPr bwMode="auto">
            <a:xfrm>
              <a:off x="2074976" y="2005126"/>
              <a:ext cx="1095262" cy="461665"/>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Meteosat-9 (MSG-2)</a:t>
              </a:r>
            </a:p>
          </p:txBody>
        </p:sp>
      </p:grpSp>
      <p:sp>
        <p:nvSpPr>
          <p:cNvPr id="9609" name="Line 106"/>
          <p:cNvSpPr>
            <a:spLocks noChangeShapeType="1"/>
          </p:cNvSpPr>
          <p:nvPr/>
        </p:nvSpPr>
        <p:spPr bwMode="auto">
          <a:xfrm>
            <a:off x="3305175" y="1954213"/>
            <a:ext cx="0" cy="1246187"/>
          </a:xfrm>
          <a:prstGeom prst="line">
            <a:avLst/>
          </a:prstGeom>
          <a:noFill/>
          <a:ln w="9525">
            <a:solidFill>
              <a:schemeClr val="tx1"/>
            </a:solidFill>
            <a:round/>
            <a:headEnd/>
            <a:tailEnd type="triangle" w="med" len="med"/>
          </a:ln>
        </p:spPr>
        <p:txBody>
          <a:bodyPr/>
          <a:lstStyle/>
          <a:p>
            <a:endParaRPr lang="pt-PT"/>
          </a:p>
        </p:txBody>
      </p:sp>
      <p:grpSp>
        <p:nvGrpSpPr>
          <p:cNvPr id="9610" name="Group 4"/>
          <p:cNvGrpSpPr>
            <a:grpSpLocks/>
          </p:cNvGrpSpPr>
          <p:nvPr/>
        </p:nvGrpSpPr>
        <p:grpSpPr bwMode="auto">
          <a:xfrm>
            <a:off x="2744788" y="1143000"/>
            <a:ext cx="1093787" cy="657225"/>
            <a:chOff x="2563812" y="1143000"/>
            <a:chExt cx="1093788" cy="657891"/>
          </a:xfrm>
        </p:grpSpPr>
        <p:pic>
          <p:nvPicPr>
            <p:cNvPr id="9754" name="Picture 105"/>
            <p:cNvPicPr>
              <a:picLocks noChangeAspect="1" noChangeArrowheads="1"/>
            </p:cNvPicPr>
            <p:nvPr/>
          </p:nvPicPr>
          <p:blipFill>
            <a:blip r:embed="rId4"/>
            <a:srcRect/>
            <a:stretch>
              <a:fillRect/>
            </a:stretch>
          </p:blipFill>
          <p:spPr bwMode="auto">
            <a:xfrm>
              <a:off x="2732087" y="1143000"/>
              <a:ext cx="736203" cy="419407"/>
            </a:xfrm>
            <a:prstGeom prst="rect">
              <a:avLst/>
            </a:prstGeom>
            <a:noFill/>
            <a:ln w="9525">
              <a:noFill/>
              <a:miter lim="800000"/>
              <a:headEnd/>
              <a:tailEnd/>
            </a:ln>
          </p:spPr>
        </p:pic>
        <p:sp>
          <p:nvSpPr>
            <p:cNvPr id="9755" name="Text Box 107"/>
            <p:cNvSpPr txBox="1">
              <a:spLocks noChangeArrowheads="1"/>
            </p:cNvSpPr>
            <p:nvPr/>
          </p:nvSpPr>
          <p:spPr bwMode="auto">
            <a:xfrm>
              <a:off x="2563812" y="1525281"/>
              <a:ext cx="1093788" cy="275610"/>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MetOp-A</a:t>
              </a:r>
            </a:p>
          </p:txBody>
        </p:sp>
      </p:grpSp>
      <p:sp>
        <p:nvSpPr>
          <p:cNvPr id="9611" name="Line 110"/>
          <p:cNvSpPr>
            <a:spLocks noChangeShapeType="1"/>
          </p:cNvSpPr>
          <p:nvPr/>
        </p:nvSpPr>
        <p:spPr bwMode="auto">
          <a:xfrm>
            <a:off x="4594225" y="2608263"/>
            <a:ext cx="252413" cy="642937"/>
          </a:xfrm>
          <a:prstGeom prst="line">
            <a:avLst/>
          </a:prstGeom>
          <a:noFill/>
          <a:ln w="9525">
            <a:solidFill>
              <a:schemeClr val="tx1"/>
            </a:solidFill>
            <a:round/>
            <a:headEnd/>
            <a:tailEnd type="triangle" w="med" len="med"/>
          </a:ln>
        </p:spPr>
        <p:txBody>
          <a:bodyPr/>
          <a:lstStyle/>
          <a:p>
            <a:endParaRPr lang="pt-PT"/>
          </a:p>
        </p:txBody>
      </p:sp>
      <p:sp>
        <p:nvSpPr>
          <p:cNvPr id="9612" name="Line 113"/>
          <p:cNvSpPr>
            <a:spLocks noChangeShapeType="1"/>
          </p:cNvSpPr>
          <p:nvPr/>
        </p:nvSpPr>
        <p:spPr bwMode="auto">
          <a:xfrm>
            <a:off x="4991100" y="1989138"/>
            <a:ext cx="0" cy="1247775"/>
          </a:xfrm>
          <a:prstGeom prst="line">
            <a:avLst/>
          </a:prstGeom>
          <a:noFill/>
          <a:ln w="9525">
            <a:solidFill>
              <a:schemeClr val="tx1"/>
            </a:solidFill>
            <a:round/>
            <a:headEnd/>
            <a:tailEnd type="triangle" w="med" len="med"/>
          </a:ln>
        </p:spPr>
        <p:txBody>
          <a:bodyPr/>
          <a:lstStyle/>
          <a:p>
            <a:endParaRPr lang="pt-PT"/>
          </a:p>
        </p:txBody>
      </p:sp>
      <p:grpSp>
        <p:nvGrpSpPr>
          <p:cNvPr id="9613" name="Group 6"/>
          <p:cNvGrpSpPr>
            <a:grpSpLocks/>
          </p:cNvGrpSpPr>
          <p:nvPr/>
        </p:nvGrpSpPr>
        <p:grpSpPr bwMode="auto">
          <a:xfrm>
            <a:off x="4421188" y="1143000"/>
            <a:ext cx="1093787" cy="657225"/>
            <a:chOff x="4240212" y="1143000"/>
            <a:chExt cx="1093788" cy="657999"/>
          </a:xfrm>
        </p:grpSpPr>
        <p:sp>
          <p:nvSpPr>
            <p:cNvPr id="9752" name="Text Box 114"/>
            <p:cNvSpPr txBox="1">
              <a:spLocks noChangeArrowheads="1"/>
            </p:cNvSpPr>
            <p:nvPr/>
          </p:nvSpPr>
          <p:spPr bwMode="auto">
            <a:xfrm>
              <a:off x="4240212" y="1524000"/>
              <a:ext cx="1093788" cy="276999"/>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MetOp-B</a:t>
              </a:r>
            </a:p>
          </p:txBody>
        </p:sp>
        <p:pic>
          <p:nvPicPr>
            <p:cNvPr id="9753" name="Picture 115"/>
            <p:cNvPicPr>
              <a:picLocks noChangeAspect="1" noChangeArrowheads="1"/>
            </p:cNvPicPr>
            <p:nvPr/>
          </p:nvPicPr>
          <p:blipFill>
            <a:blip r:embed="rId4"/>
            <a:srcRect/>
            <a:stretch>
              <a:fillRect/>
            </a:stretch>
          </p:blipFill>
          <p:spPr bwMode="auto">
            <a:xfrm>
              <a:off x="4408487" y="1143000"/>
              <a:ext cx="736203" cy="419780"/>
            </a:xfrm>
            <a:prstGeom prst="rect">
              <a:avLst/>
            </a:prstGeom>
            <a:noFill/>
            <a:ln w="9525">
              <a:noFill/>
              <a:miter lim="800000"/>
              <a:headEnd/>
              <a:tailEnd/>
            </a:ln>
          </p:spPr>
        </p:pic>
      </p:grpSp>
      <p:grpSp>
        <p:nvGrpSpPr>
          <p:cNvPr id="9614" name="Group 5"/>
          <p:cNvGrpSpPr>
            <a:grpSpLocks/>
          </p:cNvGrpSpPr>
          <p:nvPr/>
        </p:nvGrpSpPr>
        <p:grpSpPr bwMode="auto">
          <a:xfrm>
            <a:off x="3990975" y="1752600"/>
            <a:ext cx="1093788" cy="855663"/>
            <a:chOff x="3810000" y="1752600"/>
            <a:chExt cx="1093788" cy="856376"/>
          </a:xfrm>
        </p:grpSpPr>
        <p:sp>
          <p:nvSpPr>
            <p:cNvPr id="9750" name="Text Box 111"/>
            <p:cNvSpPr txBox="1">
              <a:spLocks noChangeArrowheads="1"/>
            </p:cNvSpPr>
            <p:nvPr/>
          </p:nvSpPr>
          <p:spPr bwMode="auto">
            <a:xfrm>
              <a:off x="3810000" y="2151586"/>
              <a:ext cx="1093788" cy="457390"/>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Meteosat-10 (MSG-3)</a:t>
              </a:r>
            </a:p>
          </p:txBody>
        </p:sp>
        <p:pic>
          <p:nvPicPr>
            <p:cNvPr id="9751" name="Picture 118"/>
            <p:cNvPicPr>
              <a:picLocks noChangeAspect="1" noChangeArrowheads="1"/>
            </p:cNvPicPr>
            <p:nvPr/>
          </p:nvPicPr>
          <p:blipFill>
            <a:blip r:embed="rId3"/>
            <a:srcRect/>
            <a:stretch>
              <a:fillRect/>
            </a:stretch>
          </p:blipFill>
          <p:spPr bwMode="auto">
            <a:xfrm>
              <a:off x="3810000" y="1752600"/>
              <a:ext cx="397900" cy="473594"/>
            </a:xfrm>
            <a:prstGeom prst="rect">
              <a:avLst/>
            </a:prstGeom>
            <a:noFill/>
            <a:ln w="9525">
              <a:noFill/>
              <a:miter lim="800000"/>
              <a:headEnd/>
              <a:tailEnd/>
            </a:ln>
          </p:spPr>
        </p:pic>
      </p:grpSp>
      <p:pic>
        <p:nvPicPr>
          <p:cNvPr id="9615" name="Picture 109"/>
          <p:cNvPicPr>
            <a:picLocks noChangeAspect="1" noChangeArrowheads="1"/>
          </p:cNvPicPr>
          <p:nvPr/>
        </p:nvPicPr>
        <p:blipFill>
          <a:blip r:embed="rId3"/>
          <a:srcRect/>
          <a:stretch>
            <a:fillRect/>
          </a:stretch>
        </p:blipFill>
        <p:spPr bwMode="auto">
          <a:xfrm>
            <a:off x="5457825" y="1751013"/>
            <a:ext cx="398463" cy="474662"/>
          </a:xfrm>
          <a:prstGeom prst="rect">
            <a:avLst/>
          </a:prstGeom>
          <a:noFill/>
          <a:ln w="9525">
            <a:noFill/>
            <a:miter lim="800000"/>
            <a:headEnd/>
            <a:tailEnd/>
          </a:ln>
        </p:spPr>
      </p:pic>
      <p:sp>
        <p:nvSpPr>
          <p:cNvPr id="9616" name="Text Box 119"/>
          <p:cNvSpPr txBox="1">
            <a:spLocks noChangeArrowheads="1"/>
          </p:cNvSpPr>
          <p:nvPr/>
        </p:nvSpPr>
        <p:spPr bwMode="auto">
          <a:xfrm>
            <a:off x="5507038" y="2095500"/>
            <a:ext cx="1093787" cy="458788"/>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Meteosat-11 (MSG-4)</a:t>
            </a:r>
          </a:p>
        </p:txBody>
      </p:sp>
      <p:sp>
        <p:nvSpPr>
          <p:cNvPr id="9617" name="Line 120"/>
          <p:cNvSpPr>
            <a:spLocks noChangeShapeType="1"/>
          </p:cNvSpPr>
          <p:nvPr/>
        </p:nvSpPr>
        <p:spPr bwMode="auto">
          <a:xfrm>
            <a:off x="5895975" y="2528888"/>
            <a:ext cx="0" cy="671512"/>
          </a:xfrm>
          <a:prstGeom prst="line">
            <a:avLst/>
          </a:prstGeom>
          <a:noFill/>
          <a:ln w="9525">
            <a:solidFill>
              <a:schemeClr val="tx1"/>
            </a:solidFill>
            <a:round/>
            <a:headEnd/>
            <a:tailEnd type="triangle" w="med" len="med"/>
          </a:ln>
        </p:spPr>
        <p:txBody>
          <a:bodyPr/>
          <a:lstStyle/>
          <a:p>
            <a:endParaRPr lang="pt-PT"/>
          </a:p>
        </p:txBody>
      </p:sp>
      <p:sp>
        <p:nvSpPr>
          <p:cNvPr id="9618" name="Line 122"/>
          <p:cNvSpPr>
            <a:spLocks noChangeShapeType="1"/>
          </p:cNvSpPr>
          <p:nvPr/>
        </p:nvSpPr>
        <p:spPr bwMode="auto">
          <a:xfrm>
            <a:off x="7232650" y="2530475"/>
            <a:ext cx="0" cy="669925"/>
          </a:xfrm>
          <a:prstGeom prst="line">
            <a:avLst/>
          </a:prstGeom>
          <a:noFill/>
          <a:ln w="9525">
            <a:solidFill>
              <a:srgbClr val="C00000"/>
            </a:solidFill>
            <a:round/>
            <a:headEnd/>
            <a:tailEnd type="triangle" w="med" len="med"/>
          </a:ln>
        </p:spPr>
        <p:txBody>
          <a:bodyPr/>
          <a:lstStyle/>
          <a:p>
            <a:endParaRPr lang="pt-PT"/>
          </a:p>
        </p:txBody>
      </p:sp>
      <p:grpSp>
        <p:nvGrpSpPr>
          <p:cNvPr id="9619" name="Group 8"/>
          <p:cNvGrpSpPr>
            <a:grpSpLocks/>
          </p:cNvGrpSpPr>
          <p:nvPr/>
        </p:nvGrpSpPr>
        <p:grpSpPr bwMode="auto">
          <a:xfrm>
            <a:off x="6980238" y="1752600"/>
            <a:ext cx="1095375" cy="657225"/>
            <a:chOff x="6798495" y="1752600"/>
            <a:chExt cx="1095375" cy="656439"/>
          </a:xfrm>
        </p:grpSpPr>
        <p:sp>
          <p:nvSpPr>
            <p:cNvPr id="9749" name="Text Box 123"/>
            <p:cNvSpPr txBox="1">
              <a:spLocks noChangeArrowheads="1"/>
            </p:cNvSpPr>
            <p:nvPr/>
          </p:nvSpPr>
          <p:spPr bwMode="auto">
            <a:xfrm>
              <a:off x="6798495" y="2133600"/>
              <a:ext cx="1095375" cy="275439"/>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MTG-1</a:t>
              </a:r>
            </a:p>
          </p:txBody>
        </p:sp>
        <p:graphicFrame>
          <p:nvGraphicFramePr>
            <p:cNvPr id="9603" name="Object 387"/>
            <p:cNvGraphicFramePr>
              <a:graphicFrameLocks noChangeAspect="1"/>
            </p:cNvGraphicFramePr>
            <p:nvPr/>
          </p:nvGraphicFramePr>
          <p:xfrm>
            <a:off x="7391400" y="1752600"/>
            <a:ext cx="382679" cy="421142"/>
          </p:xfrm>
          <a:graphic>
            <a:graphicData uri="http://schemas.openxmlformats.org/presentationml/2006/ole">
              <mc:AlternateContent xmlns:mc="http://schemas.openxmlformats.org/markup-compatibility/2006">
                <mc:Choice xmlns:v="urn:schemas-microsoft-com:vml" Requires="v">
                  <p:oleObj spid="_x0000_s9657" name="Photo Editor Photo" r:id="rId5" imgW="866896" imgH="838095" progId="">
                    <p:embed/>
                  </p:oleObj>
                </mc:Choice>
                <mc:Fallback>
                  <p:oleObj name="Photo Editor Photo" r:id="rId5" imgW="866896" imgH="838095" progId="">
                    <p:embed/>
                    <p:pic>
                      <p:nvPicPr>
                        <p:cNvPr id="0" name="Picture 38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1752600"/>
                          <a:ext cx="382679" cy="42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620" name="Line 126"/>
          <p:cNvSpPr>
            <a:spLocks noChangeShapeType="1"/>
          </p:cNvSpPr>
          <p:nvPr/>
        </p:nvSpPr>
        <p:spPr bwMode="auto">
          <a:xfrm>
            <a:off x="6657975" y="1909763"/>
            <a:ext cx="0" cy="1290637"/>
          </a:xfrm>
          <a:prstGeom prst="line">
            <a:avLst/>
          </a:prstGeom>
          <a:noFill/>
          <a:ln w="9525">
            <a:solidFill>
              <a:srgbClr val="C00000"/>
            </a:solidFill>
            <a:round/>
            <a:headEnd/>
            <a:tailEnd type="triangle" w="med" len="med"/>
          </a:ln>
        </p:spPr>
        <p:txBody>
          <a:bodyPr/>
          <a:lstStyle/>
          <a:p>
            <a:endParaRPr lang="pt-PT"/>
          </a:p>
        </p:txBody>
      </p:sp>
      <p:sp>
        <p:nvSpPr>
          <p:cNvPr id="9621" name="Text Box 127"/>
          <p:cNvSpPr txBox="1">
            <a:spLocks noChangeArrowheads="1"/>
          </p:cNvSpPr>
          <p:nvPr/>
        </p:nvSpPr>
        <p:spPr bwMode="auto">
          <a:xfrm>
            <a:off x="6173788" y="1552575"/>
            <a:ext cx="1095375" cy="276225"/>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MetOp-C</a:t>
            </a:r>
          </a:p>
        </p:txBody>
      </p:sp>
      <p:pic>
        <p:nvPicPr>
          <p:cNvPr id="9622" name="Picture 128"/>
          <p:cNvPicPr>
            <a:picLocks noChangeAspect="1" noChangeArrowheads="1"/>
          </p:cNvPicPr>
          <p:nvPr/>
        </p:nvPicPr>
        <p:blipFill>
          <a:blip r:embed="rId4"/>
          <a:srcRect/>
          <a:stretch>
            <a:fillRect/>
          </a:stretch>
        </p:blipFill>
        <p:spPr bwMode="auto">
          <a:xfrm>
            <a:off x="6226175" y="1219200"/>
            <a:ext cx="736600" cy="419100"/>
          </a:xfrm>
          <a:prstGeom prst="rect">
            <a:avLst/>
          </a:prstGeom>
          <a:noFill/>
          <a:ln w="9525">
            <a:noFill/>
            <a:miter lim="800000"/>
            <a:headEnd/>
            <a:tailEnd/>
          </a:ln>
        </p:spPr>
      </p:pic>
      <p:grpSp>
        <p:nvGrpSpPr>
          <p:cNvPr id="9639" name="Group 321"/>
          <p:cNvGrpSpPr>
            <a:grpSpLocks/>
          </p:cNvGrpSpPr>
          <p:nvPr/>
        </p:nvGrpSpPr>
        <p:grpSpPr bwMode="auto">
          <a:xfrm>
            <a:off x="563563" y="3332163"/>
            <a:ext cx="8558212" cy="374650"/>
            <a:chOff x="240" y="2099"/>
            <a:chExt cx="5391" cy="236"/>
          </a:xfrm>
        </p:grpSpPr>
        <p:grpSp>
          <p:nvGrpSpPr>
            <p:cNvPr id="9647" name="Group 318"/>
            <p:cNvGrpSpPr>
              <a:grpSpLocks/>
            </p:cNvGrpSpPr>
            <p:nvPr/>
          </p:nvGrpSpPr>
          <p:grpSpPr bwMode="auto">
            <a:xfrm>
              <a:off x="336" y="2099"/>
              <a:ext cx="5295" cy="61"/>
              <a:chOff x="336" y="2099"/>
              <a:chExt cx="5295" cy="61"/>
            </a:xfrm>
          </p:grpSpPr>
          <p:grpSp>
            <p:nvGrpSpPr>
              <p:cNvPr id="9674" name="Group 11"/>
              <p:cNvGrpSpPr>
                <a:grpSpLocks/>
              </p:cNvGrpSpPr>
              <p:nvPr/>
            </p:nvGrpSpPr>
            <p:grpSpPr bwMode="auto">
              <a:xfrm>
                <a:off x="972" y="2100"/>
                <a:ext cx="212" cy="60"/>
                <a:chOff x="480" y="2208"/>
                <a:chExt cx="192" cy="48"/>
              </a:xfrm>
            </p:grpSpPr>
            <p:sp>
              <p:nvSpPr>
                <p:cNvPr id="9747" name="Line 12"/>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48" name="Line 13"/>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75" name="Group 14"/>
              <p:cNvGrpSpPr>
                <a:grpSpLocks/>
              </p:cNvGrpSpPr>
              <p:nvPr/>
            </p:nvGrpSpPr>
            <p:grpSpPr bwMode="auto">
              <a:xfrm>
                <a:off x="1184" y="2100"/>
                <a:ext cx="212" cy="60"/>
                <a:chOff x="480" y="2208"/>
                <a:chExt cx="192" cy="48"/>
              </a:xfrm>
            </p:grpSpPr>
            <p:sp>
              <p:nvSpPr>
                <p:cNvPr id="9745" name="Line 15"/>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46" name="Line 16"/>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76" name="Group 17"/>
              <p:cNvGrpSpPr>
                <a:grpSpLocks/>
              </p:cNvGrpSpPr>
              <p:nvPr/>
            </p:nvGrpSpPr>
            <p:grpSpPr bwMode="auto">
              <a:xfrm>
                <a:off x="1396" y="2100"/>
                <a:ext cx="213" cy="60"/>
                <a:chOff x="480" y="2208"/>
                <a:chExt cx="192" cy="48"/>
              </a:xfrm>
            </p:grpSpPr>
            <p:sp>
              <p:nvSpPr>
                <p:cNvPr id="9743" name="Line 18"/>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44" name="Line 19"/>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77" name="Group 20"/>
              <p:cNvGrpSpPr>
                <a:grpSpLocks/>
              </p:cNvGrpSpPr>
              <p:nvPr/>
            </p:nvGrpSpPr>
            <p:grpSpPr bwMode="auto">
              <a:xfrm>
                <a:off x="1609" y="2100"/>
                <a:ext cx="212" cy="60"/>
                <a:chOff x="480" y="2208"/>
                <a:chExt cx="192" cy="48"/>
              </a:xfrm>
            </p:grpSpPr>
            <p:sp>
              <p:nvSpPr>
                <p:cNvPr id="9741" name="Line 21"/>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42" name="Line 22"/>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78" name="Group 23"/>
              <p:cNvGrpSpPr>
                <a:grpSpLocks/>
              </p:cNvGrpSpPr>
              <p:nvPr/>
            </p:nvGrpSpPr>
            <p:grpSpPr bwMode="auto">
              <a:xfrm>
                <a:off x="1821" y="2100"/>
                <a:ext cx="212" cy="60"/>
                <a:chOff x="480" y="2208"/>
                <a:chExt cx="192" cy="48"/>
              </a:xfrm>
            </p:grpSpPr>
            <p:sp>
              <p:nvSpPr>
                <p:cNvPr id="9739" name="Line 24"/>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40" name="Line 25"/>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79" name="Group 26"/>
              <p:cNvGrpSpPr>
                <a:grpSpLocks/>
              </p:cNvGrpSpPr>
              <p:nvPr/>
            </p:nvGrpSpPr>
            <p:grpSpPr bwMode="auto">
              <a:xfrm>
                <a:off x="2033" y="2100"/>
                <a:ext cx="212" cy="60"/>
                <a:chOff x="480" y="2208"/>
                <a:chExt cx="192" cy="48"/>
              </a:xfrm>
            </p:grpSpPr>
            <p:sp>
              <p:nvSpPr>
                <p:cNvPr id="9737" name="Line 27"/>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38" name="Line 28"/>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0" name="Group 29"/>
              <p:cNvGrpSpPr>
                <a:grpSpLocks/>
              </p:cNvGrpSpPr>
              <p:nvPr/>
            </p:nvGrpSpPr>
            <p:grpSpPr bwMode="auto">
              <a:xfrm>
                <a:off x="2245" y="2100"/>
                <a:ext cx="212" cy="60"/>
                <a:chOff x="480" y="2208"/>
                <a:chExt cx="192" cy="48"/>
              </a:xfrm>
            </p:grpSpPr>
            <p:sp>
              <p:nvSpPr>
                <p:cNvPr id="9735" name="Line 30"/>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36" name="Line 31"/>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1" name="Group 32"/>
              <p:cNvGrpSpPr>
                <a:grpSpLocks/>
              </p:cNvGrpSpPr>
              <p:nvPr/>
            </p:nvGrpSpPr>
            <p:grpSpPr bwMode="auto">
              <a:xfrm>
                <a:off x="2457" y="2100"/>
                <a:ext cx="212" cy="60"/>
                <a:chOff x="480" y="2208"/>
                <a:chExt cx="192" cy="48"/>
              </a:xfrm>
            </p:grpSpPr>
            <p:sp>
              <p:nvSpPr>
                <p:cNvPr id="9733" name="Line 33"/>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34" name="Line 34"/>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2" name="Group 35"/>
              <p:cNvGrpSpPr>
                <a:grpSpLocks/>
              </p:cNvGrpSpPr>
              <p:nvPr/>
            </p:nvGrpSpPr>
            <p:grpSpPr bwMode="auto">
              <a:xfrm>
                <a:off x="2669" y="2100"/>
                <a:ext cx="212" cy="60"/>
                <a:chOff x="480" y="2208"/>
                <a:chExt cx="192" cy="48"/>
              </a:xfrm>
            </p:grpSpPr>
            <p:sp>
              <p:nvSpPr>
                <p:cNvPr id="9731" name="Line 36"/>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32" name="Line 37"/>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3" name="Group 38"/>
              <p:cNvGrpSpPr>
                <a:grpSpLocks/>
              </p:cNvGrpSpPr>
              <p:nvPr/>
            </p:nvGrpSpPr>
            <p:grpSpPr bwMode="auto">
              <a:xfrm>
                <a:off x="2881" y="2100"/>
                <a:ext cx="212" cy="60"/>
                <a:chOff x="480" y="2208"/>
                <a:chExt cx="192" cy="48"/>
              </a:xfrm>
            </p:grpSpPr>
            <p:sp>
              <p:nvSpPr>
                <p:cNvPr id="9729" name="Line 39"/>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30" name="Line 40"/>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4" name="Group 41"/>
              <p:cNvGrpSpPr>
                <a:grpSpLocks/>
              </p:cNvGrpSpPr>
              <p:nvPr/>
            </p:nvGrpSpPr>
            <p:grpSpPr bwMode="auto">
              <a:xfrm>
                <a:off x="3093" y="2100"/>
                <a:ext cx="212" cy="60"/>
                <a:chOff x="480" y="2208"/>
                <a:chExt cx="192" cy="48"/>
              </a:xfrm>
            </p:grpSpPr>
            <p:sp>
              <p:nvSpPr>
                <p:cNvPr id="9727" name="Line 42"/>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28" name="Line 43"/>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5" name="Group 44"/>
              <p:cNvGrpSpPr>
                <a:grpSpLocks/>
              </p:cNvGrpSpPr>
              <p:nvPr/>
            </p:nvGrpSpPr>
            <p:grpSpPr bwMode="auto">
              <a:xfrm>
                <a:off x="3305" y="2100"/>
                <a:ext cx="212" cy="60"/>
                <a:chOff x="480" y="2208"/>
                <a:chExt cx="192" cy="48"/>
              </a:xfrm>
            </p:grpSpPr>
            <p:sp>
              <p:nvSpPr>
                <p:cNvPr id="9725" name="Line 45"/>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26" name="Line 46"/>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6" name="Group 47"/>
              <p:cNvGrpSpPr>
                <a:grpSpLocks/>
              </p:cNvGrpSpPr>
              <p:nvPr/>
            </p:nvGrpSpPr>
            <p:grpSpPr bwMode="auto">
              <a:xfrm>
                <a:off x="3517" y="2100"/>
                <a:ext cx="213" cy="60"/>
                <a:chOff x="480" y="2208"/>
                <a:chExt cx="192" cy="48"/>
              </a:xfrm>
            </p:grpSpPr>
            <p:sp>
              <p:nvSpPr>
                <p:cNvPr id="9723" name="Line 48"/>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24" name="Line 49"/>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7" name="Group 50"/>
              <p:cNvGrpSpPr>
                <a:grpSpLocks/>
              </p:cNvGrpSpPr>
              <p:nvPr/>
            </p:nvGrpSpPr>
            <p:grpSpPr bwMode="auto">
              <a:xfrm>
                <a:off x="3730" y="2100"/>
                <a:ext cx="212" cy="60"/>
                <a:chOff x="480" y="2208"/>
                <a:chExt cx="192" cy="48"/>
              </a:xfrm>
            </p:grpSpPr>
            <p:sp>
              <p:nvSpPr>
                <p:cNvPr id="9721" name="Line 51"/>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22" name="Line 52"/>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8" name="Group 53"/>
              <p:cNvGrpSpPr>
                <a:grpSpLocks/>
              </p:cNvGrpSpPr>
              <p:nvPr/>
            </p:nvGrpSpPr>
            <p:grpSpPr bwMode="auto">
              <a:xfrm>
                <a:off x="3942" y="2100"/>
                <a:ext cx="212" cy="60"/>
                <a:chOff x="480" y="2208"/>
                <a:chExt cx="192" cy="48"/>
              </a:xfrm>
            </p:grpSpPr>
            <p:sp>
              <p:nvSpPr>
                <p:cNvPr id="9719" name="Line 54"/>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20" name="Line 55"/>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9" name="Group 56"/>
              <p:cNvGrpSpPr>
                <a:grpSpLocks/>
              </p:cNvGrpSpPr>
              <p:nvPr/>
            </p:nvGrpSpPr>
            <p:grpSpPr bwMode="auto">
              <a:xfrm>
                <a:off x="4154" y="2100"/>
                <a:ext cx="212" cy="60"/>
                <a:chOff x="480" y="2208"/>
                <a:chExt cx="192" cy="48"/>
              </a:xfrm>
            </p:grpSpPr>
            <p:sp>
              <p:nvSpPr>
                <p:cNvPr id="9717" name="Line 57"/>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18" name="Line 58"/>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0" name="Group 59"/>
              <p:cNvGrpSpPr>
                <a:grpSpLocks/>
              </p:cNvGrpSpPr>
              <p:nvPr/>
            </p:nvGrpSpPr>
            <p:grpSpPr bwMode="auto">
              <a:xfrm>
                <a:off x="4366" y="2100"/>
                <a:ext cx="212" cy="60"/>
                <a:chOff x="480" y="2208"/>
                <a:chExt cx="192" cy="48"/>
              </a:xfrm>
            </p:grpSpPr>
            <p:sp>
              <p:nvSpPr>
                <p:cNvPr id="9715" name="Line 60"/>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16" name="Line 61"/>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1" name="Group 62"/>
              <p:cNvGrpSpPr>
                <a:grpSpLocks/>
              </p:cNvGrpSpPr>
              <p:nvPr/>
            </p:nvGrpSpPr>
            <p:grpSpPr bwMode="auto">
              <a:xfrm>
                <a:off x="4576" y="2100"/>
                <a:ext cx="212" cy="60"/>
                <a:chOff x="480" y="2208"/>
                <a:chExt cx="192" cy="48"/>
              </a:xfrm>
            </p:grpSpPr>
            <p:sp>
              <p:nvSpPr>
                <p:cNvPr id="9713" name="Line 63"/>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14" name="Line 64"/>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2" name="Group 65"/>
              <p:cNvGrpSpPr>
                <a:grpSpLocks/>
              </p:cNvGrpSpPr>
              <p:nvPr/>
            </p:nvGrpSpPr>
            <p:grpSpPr bwMode="auto">
              <a:xfrm>
                <a:off x="760" y="2100"/>
                <a:ext cx="212" cy="60"/>
                <a:chOff x="480" y="2208"/>
                <a:chExt cx="192" cy="48"/>
              </a:xfrm>
            </p:grpSpPr>
            <p:sp>
              <p:nvSpPr>
                <p:cNvPr id="9711" name="Line 66"/>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12" name="Line 67"/>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3" name="Group 68"/>
              <p:cNvGrpSpPr>
                <a:grpSpLocks/>
              </p:cNvGrpSpPr>
              <p:nvPr/>
            </p:nvGrpSpPr>
            <p:grpSpPr bwMode="auto">
              <a:xfrm>
                <a:off x="548" y="2100"/>
                <a:ext cx="212" cy="60"/>
                <a:chOff x="480" y="2208"/>
                <a:chExt cx="192" cy="48"/>
              </a:xfrm>
            </p:grpSpPr>
            <p:sp>
              <p:nvSpPr>
                <p:cNvPr id="9709" name="Line 69"/>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10" name="Line 70"/>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4" name="Group 71"/>
              <p:cNvGrpSpPr>
                <a:grpSpLocks/>
              </p:cNvGrpSpPr>
              <p:nvPr/>
            </p:nvGrpSpPr>
            <p:grpSpPr bwMode="auto">
              <a:xfrm>
                <a:off x="336" y="2100"/>
                <a:ext cx="212" cy="60"/>
                <a:chOff x="480" y="2208"/>
                <a:chExt cx="192" cy="48"/>
              </a:xfrm>
            </p:grpSpPr>
            <p:sp>
              <p:nvSpPr>
                <p:cNvPr id="9707" name="Line 72"/>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08" name="Line 73"/>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5" name="Group 306"/>
              <p:cNvGrpSpPr>
                <a:grpSpLocks/>
              </p:cNvGrpSpPr>
              <p:nvPr/>
            </p:nvGrpSpPr>
            <p:grpSpPr bwMode="auto">
              <a:xfrm>
                <a:off x="4787" y="2099"/>
                <a:ext cx="212" cy="60"/>
                <a:chOff x="480" y="2208"/>
                <a:chExt cx="192" cy="48"/>
              </a:xfrm>
            </p:grpSpPr>
            <p:sp>
              <p:nvSpPr>
                <p:cNvPr id="9705" name="Line 307"/>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06" name="Line 308"/>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6" name="Group 309"/>
              <p:cNvGrpSpPr>
                <a:grpSpLocks/>
              </p:cNvGrpSpPr>
              <p:nvPr/>
            </p:nvGrpSpPr>
            <p:grpSpPr bwMode="auto">
              <a:xfrm>
                <a:off x="5419" y="2099"/>
                <a:ext cx="212" cy="60"/>
                <a:chOff x="480" y="2208"/>
                <a:chExt cx="192" cy="48"/>
              </a:xfrm>
            </p:grpSpPr>
            <p:sp>
              <p:nvSpPr>
                <p:cNvPr id="9703" name="Line 310"/>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04" name="Line 311"/>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7" name="Group 312"/>
              <p:cNvGrpSpPr>
                <a:grpSpLocks/>
              </p:cNvGrpSpPr>
              <p:nvPr/>
            </p:nvGrpSpPr>
            <p:grpSpPr bwMode="auto">
              <a:xfrm>
                <a:off x="4997" y="2100"/>
                <a:ext cx="212" cy="60"/>
                <a:chOff x="480" y="2208"/>
                <a:chExt cx="192" cy="48"/>
              </a:xfrm>
            </p:grpSpPr>
            <p:sp>
              <p:nvSpPr>
                <p:cNvPr id="9701" name="Line 313"/>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02" name="Line 314"/>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8" name="Group 315"/>
              <p:cNvGrpSpPr>
                <a:grpSpLocks/>
              </p:cNvGrpSpPr>
              <p:nvPr/>
            </p:nvGrpSpPr>
            <p:grpSpPr bwMode="auto">
              <a:xfrm>
                <a:off x="5208" y="2099"/>
                <a:ext cx="212" cy="60"/>
                <a:chOff x="480" y="2208"/>
                <a:chExt cx="192" cy="48"/>
              </a:xfrm>
            </p:grpSpPr>
            <p:sp>
              <p:nvSpPr>
                <p:cNvPr id="9699" name="Line 316"/>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00" name="Line 317"/>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grpSp>
          <p:nvGrpSpPr>
            <p:cNvPr id="9648" name="Group 320"/>
            <p:cNvGrpSpPr>
              <a:grpSpLocks/>
            </p:cNvGrpSpPr>
            <p:nvPr/>
          </p:nvGrpSpPr>
          <p:grpSpPr bwMode="auto">
            <a:xfrm>
              <a:off x="240" y="2160"/>
              <a:ext cx="5350" cy="175"/>
              <a:chOff x="240" y="2219"/>
              <a:chExt cx="5350" cy="175"/>
            </a:xfrm>
          </p:grpSpPr>
          <p:sp>
            <p:nvSpPr>
              <p:cNvPr id="9649" name="Text Box 75"/>
              <p:cNvSpPr txBox="1">
                <a:spLocks noChangeArrowheads="1"/>
              </p:cNvSpPr>
              <p:nvPr/>
            </p:nvSpPr>
            <p:spPr bwMode="auto">
              <a:xfrm>
                <a:off x="876" y="2221"/>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02</a:t>
                </a:r>
              </a:p>
            </p:txBody>
          </p:sp>
          <p:sp>
            <p:nvSpPr>
              <p:cNvPr id="9650" name="Text Box 76"/>
              <p:cNvSpPr txBox="1">
                <a:spLocks noChangeArrowheads="1"/>
              </p:cNvSpPr>
              <p:nvPr/>
            </p:nvSpPr>
            <p:spPr bwMode="auto">
              <a:xfrm>
                <a:off x="1088" y="2221"/>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03</a:t>
                </a:r>
              </a:p>
            </p:txBody>
          </p:sp>
          <p:sp>
            <p:nvSpPr>
              <p:cNvPr id="9651" name="Text Box 77"/>
              <p:cNvSpPr txBox="1">
                <a:spLocks noChangeArrowheads="1"/>
              </p:cNvSpPr>
              <p:nvPr/>
            </p:nvSpPr>
            <p:spPr bwMode="auto">
              <a:xfrm>
                <a:off x="1300" y="2220"/>
                <a:ext cx="266"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04</a:t>
                </a:r>
              </a:p>
            </p:txBody>
          </p:sp>
          <p:sp>
            <p:nvSpPr>
              <p:cNvPr id="9652" name="Text Box 78"/>
              <p:cNvSpPr txBox="1">
                <a:spLocks noChangeArrowheads="1"/>
              </p:cNvSpPr>
              <p:nvPr/>
            </p:nvSpPr>
            <p:spPr bwMode="auto">
              <a:xfrm>
                <a:off x="1513"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05</a:t>
                </a:r>
              </a:p>
            </p:txBody>
          </p:sp>
          <p:sp>
            <p:nvSpPr>
              <p:cNvPr id="9653" name="Text Box 79"/>
              <p:cNvSpPr txBox="1">
                <a:spLocks noChangeArrowheads="1"/>
              </p:cNvSpPr>
              <p:nvPr/>
            </p:nvSpPr>
            <p:spPr bwMode="auto">
              <a:xfrm>
                <a:off x="1725"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06</a:t>
                </a:r>
              </a:p>
            </p:txBody>
          </p:sp>
          <p:sp>
            <p:nvSpPr>
              <p:cNvPr id="9654" name="Text Box 80"/>
              <p:cNvSpPr txBox="1">
                <a:spLocks noChangeArrowheads="1"/>
              </p:cNvSpPr>
              <p:nvPr/>
            </p:nvSpPr>
            <p:spPr bwMode="auto">
              <a:xfrm>
                <a:off x="1937"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07</a:t>
                </a:r>
              </a:p>
            </p:txBody>
          </p:sp>
          <p:sp>
            <p:nvSpPr>
              <p:cNvPr id="9655" name="Text Box 81"/>
              <p:cNvSpPr txBox="1">
                <a:spLocks noChangeArrowheads="1"/>
              </p:cNvSpPr>
              <p:nvPr/>
            </p:nvSpPr>
            <p:spPr bwMode="auto">
              <a:xfrm>
                <a:off x="2149"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08</a:t>
                </a:r>
              </a:p>
            </p:txBody>
          </p:sp>
          <p:sp>
            <p:nvSpPr>
              <p:cNvPr id="9656" name="Text Box 82"/>
              <p:cNvSpPr txBox="1">
                <a:spLocks noChangeArrowheads="1"/>
              </p:cNvSpPr>
              <p:nvPr/>
            </p:nvSpPr>
            <p:spPr bwMode="auto">
              <a:xfrm>
                <a:off x="2361"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10</a:t>
                </a:r>
              </a:p>
            </p:txBody>
          </p:sp>
          <p:sp>
            <p:nvSpPr>
              <p:cNvPr id="9657" name="Text Box 83"/>
              <p:cNvSpPr txBox="1">
                <a:spLocks noChangeArrowheads="1"/>
              </p:cNvSpPr>
              <p:nvPr/>
            </p:nvSpPr>
            <p:spPr bwMode="auto">
              <a:xfrm>
                <a:off x="2568"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11</a:t>
                </a:r>
              </a:p>
            </p:txBody>
          </p:sp>
          <p:sp>
            <p:nvSpPr>
              <p:cNvPr id="9658" name="Text Box 84"/>
              <p:cNvSpPr txBox="1">
                <a:spLocks noChangeArrowheads="1"/>
              </p:cNvSpPr>
              <p:nvPr/>
            </p:nvSpPr>
            <p:spPr bwMode="auto">
              <a:xfrm>
                <a:off x="2781"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12</a:t>
                </a:r>
              </a:p>
            </p:txBody>
          </p:sp>
          <p:sp>
            <p:nvSpPr>
              <p:cNvPr id="9659" name="Text Box 85"/>
              <p:cNvSpPr txBox="1">
                <a:spLocks noChangeArrowheads="1"/>
              </p:cNvSpPr>
              <p:nvPr/>
            </p:nvSpPr>
            <p:spPr bwMode="auto">
              <a:xfrm>
                <a:off x="2997"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13</a:t>
                </a:r>
              </a:p>
            </p:txBody>
          </p:sp>
          <p:sp>
            <p:nvSpPr>
              <p:cNvPr id="9660" name="Text Box 86"/>
              <p:cNvSpPr txBox="1">
                <a:spLocks noChangeArrowheads="1"/>
              </p:cNvSpPr>
              <p:nvPr/>
            </p:nvSpPr>
            <p:spPr bwMode="auto">
              <a:xfrm>
                <a:off x="3209"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14</a:t>
                </a:r>
              </a:p>
            </p:txBody>
          </p:sp>
          <p:sp>
            <p:nvSpPr>
              <p:cNvPr id="9661" name="Text Box 87"/>
              <p:cNvSpPr txBox="1">
                <a:spLocks noChangeArrowheads="1"/>
              </p:cNvSpPr>
              <p:nvPr/>
            </p:nvSpPr>
            <p:spPr bwMode="auto">
              <a:xfrm>
                <a:off x="3417"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15</a:t>
                </a:r>
              </a:p>
            </p:txBody>
          </p:sp>
          <p:sp>
            <p:nvSpPr>
              <p:cNvPr id="9662" name="Text Box 88"/>
              <p:cNvSpPr txBox="1">
                <a:spLocks noChangeArrowheads="1"/>
              </p:cNvSpPr>
              <p:nvPr/>
            </p:nvSpPr>
            <p:spPr bwMode="auto">
              <a:xfrm>
                <a:off x="3634"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16</a:t>
                </a:r>
              </a:p>
            </p:txBody>
          </p:sp>
          <p:sp>
            <p:nvSpPr>
              <p:cNvPr id="9663" name="Text Box 89"/>
              <p:cNvSpPr txBox="1">
                <a:spLocks noChangeArrowheads="1"/>
              </p:cNvSpPr>
              <p:nvPr/>
            </p:nvSpPr>
            <p:spPr bwMode="auto">
              <a:xfrm>
                <a:off x="3840"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17</a:t>
                </a:r>
              </a:p>
            </p:txBody>
          </p:sp>
          <p:sp>
            <p:nvSpPr>
              <p:cNvPr id="9664" name="Text Box 90"/>
              <p:cNvSpPr txBox="1">
                <a:spLocks noChangeArrowheads="1"/>
              </p:cNvSpPr>
              <p:nvPr/>
            </p:nvSpPr>
            <p:spPr bwMode="auto">
              <a:xfrm>
                <a:off x="4052"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18</a:t>
                </a:r>
              </a:p>
            </p:txBody>
          </p:sp>
          <p:sp>
            <p:nvSpPr>
              <p:cNvPr id="9665" name="Text Box 91"/>
              <p:cNvSpPr txBox="1">
                <a:spLocks noChangeArrowheads="1"/>
              </p:cNvSpPr>
              <p:nvPr/>
            </p:nvSpPr>
            <p:spPr bwMode="auto">
              <a:xfrm>
                <a:off x="4270"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19</a:t>
                </a:r>
              </a:p>
            </p:txBody>
          </p:sp>
          <p:sp>
            <p:nvSpPr>
              <p:cNvPr id="9666" name="Text Box 92"/>
              <p:cNvSpPr txBox="1">
                <a:spLocks noChangeArrowheads="1"/>
              </p:cNvSpPr>
              <p:nvPr/>
            </p:nvSpPr>
            <p:spPr bwMode="auto">
              <a:xfrm>
                <a:off x="4482"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20</a:t>
                </a:r>
              </a:p>
            </p:txBody>
          </p:sp>
          <p:sp>
            <p:nvSpPr>
              <p:cNvPr id="9667" name="Text Box 93"/>
              <p:cNvSpPr txBox="1">
                <a:spLocks noChangeArrowheads="1"/>
              </p:cNvSpPr>
              <p:nvPr/>
            </p:nvSpPr>
            <p:spPr bwMode="auto">
              <a:xfrm>
                <a:off x="664"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01</a:t>
                </a:r>
              </a:p>
            </p:txBody>
          </p:sp>
          <p:sp>
            <p:nvSpPr>
              <p:cNvPr id="9668" name="Text Box 94"/>
              <p:cNvSpPr txBox="1">
                <a:spLocks noChangeArrowheads="1"/>
              </p:cNvSpPr>
              <p:nvPr/>
            </p:nvSpPr>
            <p:spPr bwMode="auto">
              <a:xfrm>
                <a:off x="452"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00</a:t>
                </a:r>
              </a:p>
            </p:txBody>
          </p:sp>
          <p:sp>
            <p:nvSpPr>
              <p:cNvPr id="9669" name="Text Box 95"/>
              <p:cNvSpPr txBox="1">
                <a:spLocks noChangeArrowheads="1"/>
              </p:cNvSpPr>
              <p:nvPr/>
            </p:nvSpPr>
            <p:spPr bwMode="auto">
              <a:xfrm>
                <a:off x="240"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99</a:t>
                </a:r>
              </a:p>
            </p:txBody>
          </p:sp>
          <p:sp>
            <p:nvSpPr>
              <p:cNvPr id="9670" name="Text Box 303"/>
              <p:cNvSpPr txBox="1">
                <a:spLocks noChangeArrowheads="1"/>
              </p:cNvSpPr>
              <p:nvPr/>
            </p:nvSpPr>
            <p:spPr bwMode="auto">
              <a:xfrm>
                <a:off x="4692" y="2219"/>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21</a:t>
                </a:r>
              </a:p>
            </p:txBody>
          </p:sp>
          <p:sp>
            <p:nvSpPr>
              <p:cNvPr id="9671" name="Text Box 304"/>
              <p:cNvSpPr txBox="1">
                <a:spLocks noChangeArrowheads="1"/>
              </p:cNvSpPr>
              <p:nvPr/>
            </p:nvSpPr>
            <p:spPr bwMode="auto">
              <a:xfrm>
                <a:off x="4903" y="2219"/>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22</a:t>
                </a:r>
              </a:p>
            </p:txBody>
          </p:sp>
          <p:sp>
            <p:nvSpPr>
              <p:cNvPr id="9672" name="Text Box 305"/>
              <p:cNvSpPr txBox="1">
                <a:spLocks noChangeArrowheads="1"/>
              </p:cNvSpPr>
              <p:nvPr/>
            </p:nvSpPr>
            <p:spPr bwMode="auto">
              <a:xfrm>
                <a:off x="5114" y="2219"/>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23</a:t>
                </a:r>
              </a:p>
            </p:txBody>
          </p:sp>
          <p:sp>
            <p:nvSpPr>
              <p:cNvPr id="9673" name="Text Box 319"/>
              <p:cNvSpPr txBox="1">
                <a:spLocks noChangeArrowheads="1"/>
              </p:cNvSpPr>
              <p:nvPr/>
            </p:nvSpPr>
            <p:spPr bwMode="auto">
              <a:xfrm>
                <a:off x="5325" y="2219"/>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24</a:t>
                </a:r>
              </a:p>
            </p:txBody>
          </p:sp>
        </p:grpSp>
      </p:grpSp>
      <p:sp>
        <p:nvSpPr>
          <p:cNvPr id="9640" name="TextBox 1"/>
          <p:cNvSpPr txBox="1">
            <a:spLocks noChangeArrowheads="1"/>
          </p:cNvSpPr>
          <p:nvPr/>
        </p:nvSpPr>
        <p:spPr bwMode="auto">
          <a:xfrm>
            <a:off x="554793" y="4061330"/>
            <a:ext cx="1694695" cy="1631216"/>
          </a:xfrm>
          <a:prstGeom prst="rect">
            <a:avLst/>
          </a:prstGeom>
          <a:noFill/>
          <a:ln w="9525">
            <a:noFill/>
            <a:miter lim="800000"/>
            <a:headEnd/>
            <a:tailEnd/>
          </a:ln>
        </p:spPr>
        <p:txBody>
          <a:bodyPr wrap="none">
            <a:spAutoFit/>
          </a:bodyPr>
          <a:lstStyle/>
          <a:p>
            <a:pPr algn="ctr"/>
            <a:r>
              <a:rPr lang="pt-PT" sz="2000" b="1" u="sng" dirty="0">
                <a:solidFill>
                  <a:srgbClr val="1F4E79"/>
                </a:solidFill>
              </a:rPr>
              <a:t>MSG</a:t>
            </a:r>
          </a:p>
          <a:p>
            <a:pPr algn="ctr"/>
            <a:r>
              <a:rPr lang="pt-PT" sz="2000" dirty="0"/>
              <a:t>1-28/08/2002</a:t>
            </a:r>
          </a:p>
          <a:p>
            <a:pPr algn="ctr"/>
            <a:r>
              <a:rPr lang="pt-PT" sz="2000" dirty="0"/>
              <a:t>2-22/12/2005</a:t>
            </a:r>
          </a:p>
          <a:p>
            <a:pPr algn="ctr"/>
            <a:r>
              <a:rPr lang="pt-PT" sz="2000" dirty="0"/>
              <a:t>3-05/07/2012</a:t>
            </a:r>
          </a:p>
          <a:p>
            <a:pPr algn="ctr"/>
            <a:r>
              <a:rPr lang="pt-PT" sz="2000" dirty="0">
                <a:solidFill>
                  <a:srgbClr val="FF0000"/>
                </a:solidFill>
              </a:rPr>
              <a:t>4-17/07/2015</a:t>
            </a:r>
          </a:p>
        </p:txBody>
      </p:sp>
      <p:sp>
        <p:nvSpPr>
          <p:cNvPr id="9641" name="Line 98"/>
          <p:cNvSpPr>
            <a:spLocks noChangeShapeType="1"/>
          </p:cNvSpPr>
          <p:nvPr/>
        </p:nvSpPr>
        <p:spPr bwMode="auto">
          <a:xfrm>
            <a:off x="2582863" y="2638425"/>
            <a:ext cx="0" cy="576263"/>
          </a:xfrm>
          <a:prstGeom prst="line">
            <a:avLst/>
          </a:prstGeom>
          <a:noFill/>
          <a:ln w="9525">
            <a:solidFill>
              <a:schemeClr val="tx1"/>
            </a:solidFill>
            <a:round/>
            <a:headEnd/>
            <a:tailEnd type="triangle" w="med" len="med"/>
          </a:ln>
        </p:spPr>
        <p:txBody>
          <a:bodyPr/>
          <a:lstStyle/>
          <a:p>
            <a:endParaRPr lang="pt-PT"/>
          </a:p>
        </p:txBody>
      </p:sp>
      <p:sp>
        <p:nvSpPr>
          <p:cNvPr id="9642" name="Line 126"/>
          <p:cNvSpPr>
            <a:spLocks noChangeShapeType="1"/>
          </p:cNvSpPr>
          <p:nvPr/>
        </p:nvSpPr>
        <p:spPr bwMode="auto">
          <a:xfrm flipH="1">
            <a:off x="7945438" y="1524000"/>
            <a:ext cx="11112" cy="1649413"/>
          </a:xfrm>
          <a:prstGeom prst="line">
            <a:avLst/>
          </a:prstGeom>
          <a:noFill/>
          <a:ln w="9525">
            <a:solidFill>
              <a:srgbClr val="C00000"/>
            </a:solidFill>
            <a:round/>
            <a:headEnd/>
            <a:tailEnd type="triangle" w="med" len="med"/>
          </a:ln>
        </p:spPr>
        <p:txBody>
          <a:bodyPr/>
          <a:lstStyle/>
          <a:p>
            <a:endParaRPr lang="pt-PT"/>
          </a:p>
        </p:txBody>
      </p:sp>
      <p:sp>
        <p:nvSpPr>
          <p:cNvPr id="171" name="TextBox 170"/>
          <p:cNvSpPr txBox="1"/>
          <p:nvPr/>
        </p:nvSpPr>
        <p:spPr>
          <a:xfrm>
            <a:off x="3579812" y="4248033"/>
            <a:ext cx="2300288" cy="1200329"/>
          </a:xfrm>
          <a:prstGeom prst="rect">
            <a:avLst/>
          </a:prstGeom>
          <a:noFill/>
        </p:spPr>
        <p:txBody>
          <a:bodyPr wrap="square">
            <a:spAutoFit/>
          </a:bodyPr>
          <a:lstStyle/>
          <a:p>
            <a:pPr algn="ctr">
              <a:defRPr/>
            </a:pPr>
            <a:r>
              <a:rPr lang="pt-PT" b="1" u="sng" dirty="0">
                <a:solidFill>
                  <a:schemeClr val="accent1">
                    <a:lumMod val="50000"/>
                  </a:schemeClr>
                </a:solidFill>
                <a:latin typeface="Arial" panose="020B0604020202020204" pitchFamily="34" charset="0"/>
              </a:rPr>
              <a:t>METOP</a:t>
            </a:r>
          </a:p>
          <a:p>
            <a:pPr>
              <a:defRPr/>
            </a:pPr>
            <a:r>
              <a:rPr lang="pt-PT" dirty="0">
                <a:latin typeface="Arial" panose="020B0604020202020204" pitchFamily="34" charset="0"/>
              </a:rPr>
              <a:t>a-19/10/2006</a:t>
            </a:r>
          </a:p>
          <a:p>
            <a:pPr>
              <a:defRPr/>
            </a:pPr>
            <a:r>
              <a:rPr lang="pt-PT" dirty="0">
                <a:latin typeface="Arial" panose="020B0604020202020204" pitchFamily="34" charset="0"/>
              </a:rPr>
              <a:t>b-17/09/2012</a:t>
            </a:r>
          </a:p>
          <a:p>
            <a:pPr>
              <a:defRPr/>
            </a:pPr>
            <a:r>
              <a:rPr lang="pt-PT" b="1" dirty="0">
                <a:solidFill>
                  <a:srgbClr val="FF0000"/>
                </a:solidFill>
                <a:latin typeface="Arial" panose="020B0604020202020204" pitchFamily="34" charset="0"/>
              </a:rPr>
              <a:t>c-2017</a:t>
            </a:r>
          </a:p>
        </p:txBody>
      </p:sp>
      <p:pic>
        <p:nvPicPr>
          <p:cNvPr id="9644" name="Picture 146"/>
          <p:cNvPicPr>
            <a:picLocks noChangeAspect="1"/>
          </p:cNvPicPr>
          <p:nvPr/>
        </p:nvPicPr>
        <p:blipFill>
          <a:blip r:embed="rId7"/>
          <a:srcRect/>
          <a:stretch>
            <a:fillRect/>
          </a:stretch>
        </p:blipFill>
        <p:spPr bwMode="auto">
          <a:xfrm>
            <a:off x="7910513" y="1066800"/>
            <a:ext cx="714375" cy="714375"/>
          </a:xfrm>
          <a:prstGeom prst="rect">
            <a:avLst/>
          </a:prstGeom>
          <a:noFill/>
          <a:ln w="9525">
            <a:noFill/>
            <a:miter lim="800000"/>
            <a:headEnd/>
            <a:tailEnd/>
          </a:ln>
        </p:spPr>
      </p:pic>
      <p:sp>
        <p:nvSpPr>
          <p:cNvPr id="9645" name="Line 116"/>
          <p:cNvSpPr>
            <a:spLocks noChangeShapeType="1"/>
          </p:cNvSpPr>
          <p:nvPr/>
        </p:nvSpPr>
        <p:spPr bwMode="auto">
          <a:xfrm>
            <a:off x="5961063" y="3335338"/>
            <a:ext cx="3313112" cy="0"/>
          </a:xfrm>
          <a:prstGeom prst="line">
            <a:avLst/>
          </a:prstGeom>
          <a:noFill/>
          <a:ln w="76200">
            <a:solidFill>
              <a:srgbClr val="0066FF"/>
            </a:solidFill>
            <a:round/>
            <a:headEnd/>
            <a:tailEnd type="triangle" w="med" len="med"/>
          </a:ln>
        </p:spPr>
        <p:txBody>
          <a:bodyPr/>
          <a:lstStyle/>
          <a:p>
            <a:endParaRPr lang="pt-PT"/>
          </a:p>
        </p:txBody>
      </p:sp>
      <p:sp>
        <p:nvSpPr>
          <p:cNvPr id="9646" name="Text Box 541"/>
          <p:cNvSpPr txBox="1">
            <a:spLocks noChangeArrowheads="1"/>
          </p:cNvSpPr>
          <p:nvPr/>
        </p:nvSpPr>
        <p:spPr bwMode="auto">
          <a:xfrm>
            <a:off x="7165975" y="5753100"/>
            <a:ext cx="1895071" cy="461665"/>
          </a:xfrm>
          <a:prstGeom prst="rect">
            <a:avLst/>
          </a:prstGeom>
          <a:noFill/>
          <a:ln w="9525">
            <a:noFill/>
            <a:miter lim="800000"/>
            <a:headEnd/>
            <a:tailEnd/>
          </a:ln>
        </p:spPr>
        <p:txBody>
          <a:bodyPr wrap="none">
            <a:spAutoFit/>
          </a:bodyPr>
          <a:lstStyle/>
          <a:p>
            <a:r>
              <a:rPr lang="en-GB" sz="2400" dirty="0"/>
              <a:t>The future…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20081110_DSXF_Lisboa"/>
          <p:cNvPicPr>
            <a:picLocks noChangeAspect="1" noChangeArrowheads="1"/>
          </p:cNvPicPr>
          <p:nvPr/>
        </p:nvPicPr>
        <p:blipFill>
          <a:blip r:embed="rId2"/>
          <a:srcRect/>
          <a:stretch>
            <a:fillRect/>
          </a:stretch>
        </p:blipFill>
        <p:spPr bwMode="auto">
          <a:xfrm>
            <a:off x="350838" y="692150"/>
            <a:ext cx="4291012" cy="2970213"/>
          </a:xfrm>
          <a:prstGeom prst="rect">
            <a:avLst/>
          </a:prstGeom>
          <a:noFill/>
          <a:ln w="9525">
            <a:noFill/>
            <a:miter lim="800000"/>
            <a:headEnd/>
            <a:tailEnd/>
          </a:ln>
        </p:spPr>
      </p:pic>
      <p:pic>
        <p:nvPicPr>
          <p:cNvPr id="83970" name="Picture 3" descr="20081110_DSXF_Faro"/>
          <p:cNvPicPr>
            <a:picLocks noChangeAspect="1" noChangeArrowheads="1"/>
          </p:cNvPicPr>
          <p:nvPr/>
        </p:nvPicPr>
        <p:blipFill>
          <a:blip r:embed="rId3"/>
          <a:srcRect/>
          <a:stretch>
            <a:fillRect/>
          </a:stretch>
        </p:blipFill>
        <p:spPr bwMode="auto">
          <a:xfrm>
            <a:off x="350838" y="3627438"/>
            <a:ext cx="4291012" cy="2970212"/>
          </a:xfrm>
          <a:prstGeom prst="rect">
            <a:avLst/>
          </a:prstGeom>
          <a:noFill/>
          <a:ln w="9525">
            <a:noFill/>
            <a:miter lim="800000"/>
            <a:headEnd/>
            <a:tailEnd/>
          </a:ln>
        </p:spPr>
      </p:pic>
      <p:pic>
        <p:nvPicPr>
          <p:cNvPr id="83971" name="Picture 4" descr="20081111_DSXF_Lisboa"/>
          <p:cNvPicPr>
            <a:picLocks noChangeAspect="1" noChangeArrowheads="1"/>
          </p:cNvPicPr>
          <p:nvPr/>
        </p:nvPicPr>
        <p:blipFill>
          <a:blip r:embed="rId4"/>
          <a:srcRect/>
          <a:stretch>
            <a:fillRect/>
          </a:stretch>
        </p:blipFill>
        <p:spPr bwMode="auto">
          <a:xfrm>
            <a:off x="4953000" y="673100"/>
            <a:ext cx="4292600" cy="2971800"/>
          </a:xfrm>
          <a:prstGeom prst="rect">
            <a:avLst/>
          </a:prstGeom>
          <a:noFill/>
          <a:ln w="9525">
            <a:noFill/>
            <a:miter lim="800000"/>
            <a:headEnd/>
            <a:tailEnd/>
          </a:ln>
        </p:spPr>
      </p:pic>
      <p:pic>
        <p:nvPicPr>
          <p:cNvPr id="83972" name="Picture 5" descr="20081111_DSXF_Faro"/>
          <p:cNvPicPr>
            <a:picLocks noChangeAspect="1" noChangeArrowheads="1"/>
          </p:cNvPicPr>
          <p:nvPr/>
        </p:nvPicPr>
        <p:blipFill>
          <a:blip r:embed="rId5"/>
          <a:srcRect/>
          <a:stretch>
            <a:fillRect/>
          </a:stretch>
        </p:blipFill>
        <p:spPr bwMode="auto">
          <a:xfrm>
            <a:off x="5030788" y="3625850"/>
            <a:ext cx="4292600" cy="2971800"/>
          </a:xfrm>
          <a:prstGeom prst="rect">
            <a:avLst/>
          </a:prstGeom>
          <a:noFill/>
          <a:ln w="9525">
            <a:noFill/>
            <a:miter lim="800000"/>
            <a:headEnd/>
            <a:tailEnd/>
          </a:ln>
        </p:spPr>
      </p:pic>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6722307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20081203_LST_Lisboa"/>
          <p:cNvPicPr>
            <a:picLocks noChangeAspect="1" noChangeArrowheads="1"/>
          </p:cNvPicPr>
          <p:nvPr/>
        </p:nvPicPr>
        <p:blipFill>
          <a:blip r:embed="rId2"/>
          <a:srcRect/>
          <a:stretch>
            <a:fillRect/>
          </a:stretch>
        </p:blipFill>
        <p:spPr bwMode="auto">
          <a:xfrm>
            <a:off x="315913" y="787400"/>
            <a:ext cx="4284662" cy="2965450"/>
          </a:xfrm>
          <a:prstGeom prst="rect">
            <a:avLst/>
          </a:prstGeom>
          <a:noFill/>
          <a:ln w="9525">
            <a:noFill/>
            <a:miter lim="800000"/>
            <a:headEnd/>
            <a:tailEnd/>
          </a:ln>
        </p:spPr>
      </p:pic>
      <p:pic>
        <p:nvPicPr>
          <p:cNvPr id="84994" name="Picture 3" descr="20081203_LST_Viseu"/>
          <p:cNvPicPr>
            <a:picLocks noChangeAspect="1" noChangeArrowheads="1"/>
          </p:cNvPicPr>
          <p:nvPr/>
        </p:nvPicPr>
        <p:blipFill>
          <a:blip r:embed="rId3"/>
          <a:srcRect/>
          <a:stretch>
            <a:fillRect/>
          </a:stretch>
        </p:blipFill>
        <p:spPr bwMode="auto">
          <a:xfrm>
            <a:off x="5392738" y="711200"/>
            <a:ext cx="4292600" cy="2971800"/>
          </a:xfrm>
          <a:prstGeom prst="rect">
            <a:avLst/>
          </a:prstGeom>
          <a:noFill/>
          <a:ln w="9525">
            <a:noFill/>
            <a:miter lim="800000"/>
            <a:headEnd/>
            <a:tailEnd/>
          </a:ln>
        </p:spPr>
      </p:pic>
      <p:pic>
        <p:nvPicPr>
          <p:cNvPr id="84995" name="Picture 4" descr="20081203_LST_V_Real"/>
          <p:cNvPicPr>
            <a:picLocks noChangeAspect="1" noChangeArrowheads="1"/>
          </p:cNvPicPr>
          <p:nvPr/>
        </p:nvPicPr>
        <p:blipFill>
          <a:blip r:embed="rId4"/>
          <a:srcRect/>
          <a:stretch>
            <a:fillRect/>
          </a:stretch>
        </p:blipFill>
        <p:spPr bwMode="auto">
          <a:xfrm>
            <a:off x="357188" y="3657600"/>
            <a:ext cx="4292600" cy="2971800"/>
          </a:xfrm>
          <a:prstGeom prst="rect">
            <a:avLst/>
          </a:prstGeom>
          <a:noFill/>
          <a:ln w="9525">
            <a:noFill/>
            <a:miter lim="800000"/>
            <a:headEnd/>
            <a:tailEnd/>
          </a:ln>
        </p:spPr>
      </p:pic>
      <p:pic>
        <p:nvPicPr>
          <p:cNvPr id="84996" name="Picture 5" descr="20081203_LST_Faro"/>
          <p:cNvPicPr>
            <a:picLocks noChangeAspect="1" noChangeArrowheads="1"/>
          </p:cNvPicPr>
          <p:nvPr/>
        </p:nvPicPr>
        <p:blipFill>
          <a:blip r:embed="rId5"/>
          <a:srcRect/>
          <a:stretch>
            <a:fillRect/>
          </a:stretch>
        </p:blipFill>
        <p:spPr bwMode="auto">
          <a:xfrm>
            <a:off x="5792788" y="3771900"/>
            <a:ext cx="3633787" cy="2516188"/>
          </a:xfrm>
          <a:prstGeom prst="rect">
            <a:avLst/>
          </a:prstGeom>
          <a:noFill/>
          <a:ln w="9525">
            <a:noFill/>
            <a:miter lim="800000"/>
            <a:headEnd/>
            <a:tailEnd/>
          </a:ln>
        </p:spPr>
      </p:pic>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23659519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dslf_Euro_200509281200"/>
          <p:cNvPicPr>
            <a:picLocks noChangeAspect="1" noChangeArrowheads="1"/>
          </p:cNvPicPr>
          <p:nvPr/>
        </p:nvPicPr>
        <p:blipFill>
          <a:blip r:embed="rId2"/>
          <a:srcRect/>
          <a:stretch>
            <a:fillRect/>
          </a:stretch>
        </p:blipFill>
        <p:spPr bwMode="auto">
          <a:xfrm>
            <a:off x="908050" y="1658938"/>
            <a:ext cx="5613400" cy="2682875"/>
          </a:xfrm>
          <a:prstGeom prst="rect">
            <a:avLst/>
          </a:prstGeom>
          <a:noFill/>
          <a:ln w="9525">
            <a:noFill/>
            <a:miter lim="800000"/>
            <a:headEnd/>
            <a:tailEnd/>
          </a:ln>
        </p:spPr>
      </p:pic>
      <p:sp>
        <p:nvSpPr>
          <p:cNvPr id="100354" name="Rectangle 3"/>
          <p:cNvSpPr>
            <a:spLocks noChangeArrowheads="1"/>
          </p:cNvSpPr>
          <p:nvPr/>
        </p:nvSpPr>
        <p:spPr bwMode="auto">
          <a:xfrm>
            <a:off x="990600" y="2895600"/>
            <a:ext cx="577850" cy="685800"/>
          </a:xfrm>
          <a:prstGeom prst="rect">
            <a:avLst/>
          </a:prstGeom>
          <a:noFill/>
          <a:ln w="28575">
            <a:solidFill>
              <a:srgbClr val="FF0000"/>
            </a:solidFill>
            <a:miter lim="800000"/>
            <a:headEnd/>
            <a:tailEnd/>
          </a:ln>
        </p:spPr>
        <p:txBody>
          <a:bodyPr wrap="none" anchor="ctr"/>
          <a:lstStyle/>
          <a:p>
            <a:endParaRPr lang="pt-PT"/>
          </a:p>
        </p:txBody>
      </p:sp>
      <p:sp>
        <p:nvSpPr>
          <p:cNvPr id="100355" name="Line 4"/>
          <p:cNvSpPr>
            <a:spLocks noChangeShapeType="1"/>
          </p:cNvSpPr>
          <p:nvPr/>
        </p:nvSpPr>
        <p:spPr bwMode="auto">
          <a:xfrm flipV="1">
            <a:off x="1568450" y="2362200"/>
            <a:ext cx="4622800" cy="838200"/>
          </a:xfrm>
          <a:prstGeom prst="line">
            <a:avLst/>
          </a:prstGeom>
          <a:noFill/>
          <a:ln w="28575">
            <a:solidFill>
              <a:srgbClr val="FF0000"/>
            </a:solidFill>
            <a:round/>
            <a:headEnd/>
            <a:tailEnd type="triangle" w="med" len="med"/>
          </a:ln>
        </p:spPr>
        <p:txBody>
          <a:bodyPr/>
          <a:lstStyle/>
          <a:p>
            <a:endParaRPr lang="pt-PT"/>
          </a:p>
        </p:txBody>
      </p:sp>
      <p:pic>
        <p:nvPicPr>
          <p:cNvPr id="100356" name="Picture 5" descr="FVC_15jul2007"/>
          <p:cNvPicPr>
            <a:picLocks noChangeAspect="1" noChangeArrowheads="1"/>
          </p:cNvPicPr>
          <p:nvPr/>
        </p:nvPicPr>
        <p:blipFill>
          <a:blip r:embed="rId3"/>
          <a:srcRect/>
          <a:stretch>
            <a:fillRect/>
          </a:stretch>
        </p:blipFill>
        <p:spPr bwMode="auto">
          <a:xfrm>
            <a:off x="6483350" y="914400"/>
            <a:ext cx="3206750" cy="5362575"/>
          </a:xfrm>
          <a:prstGeom prst="rect">
            <a:avLst/>
          </a:prstGeom>
          <a:noFill/>
          <a:ln w="9525">
            <a:noFill/>
            <a:miter lim="800000"/>
            <a:headEnd/>
            <a:tailEnd/>
          </a:ln>
        </p:spPr>
      </p:pic>
      <p:sp>
        <p:nvSpPr>
          <p:cNvPr id="7" name="Text Box 5"/>
          <p:cNvSpPr txBox="1">
            <a:spLocks noChangeArrowheads="1"/>
          </p:cNvSpPr>
          <p:nvPr/>
        </p:nvSpPr>
        <p:spPr bwMode="auto">
          <a:xfrm>
            <a:off x="128464" y="660127"/>
            <a:ext cx="5529064" cy="380480"/>
          </a:xfrm>
          <a:prstGeom prst="rect">
            <a:avLst/>
          </a:prstGeom>
          <a:noFill/>
          <a:ln w="9525" algn="ctr">
            <a:noFill/>
            <a:miter lim="800000"/>
            <a:headEnd/>
            <a:tailEnd/>
          </a:ln>
        </p:spPr>
        <p:txBody>
          <a:bodyPr wrap="square" lIns="72000" tIns="36000" rIns="72000" bIns="36000">
            <a:spAutoFit/>
          </a:bodyPr>
          <a:lstStyle/>
          <a:p>
            <a:pPr algn="ctr">
              <a:buClr>
                <a:srgbClr val="FF0000"/>
              </a:buClr>
            </a:pPr>
            <a:r>
              <a:rPr lang="en-GB" sz="2000" dirty="0" smtClean="0">
                <a:solidFill>
                  <a:srgbClr val="C00000"/>
                </a:solidFill>
                <a:latin typeface="Times New Roman" pitchFamily="18" charset="0"/>
              </a:rPr>
              <a:t>VEGETATION PRODUCTS OVER PORTUGAL</a:t>
            </a:r>
            <a:endParaRPr lang="en-GB" sz="2000" dirty="0">
              <a:solidFill>
                <a:srgbClr val="C00000"/>
              </a:solidFill>
              <a:latin typeface="Times New Roman" pitchFamily="18" charset="0"/>
            </a:endParaRPr>
          </a:p>
        </p:txBody>
      </p:sp>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35562586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LAI_15jul2007"/>
          <p:cNvPicPr>
            <a:picLocks noChangeAspect="1" noChangeArrowheads="1"/>
          </p:cNvPicPr>
          <p:nvPr/>
        </p:nvPicPr>
        <p:blipFill>
          <a:blip r:embed="rId2"/>
          <a:srcRect/>
          <a:stretch>
            <a:fillRect/>
          </a:stretch>
        </p:blipFill>
        <p:spPr bwMode="auto">
          <a:xfrm>
            <a:off x="3136900" y="914400"/>
            <a:ext cx="3251200" cy="5438775"/>
          </a:xfrm>
          <a:prstGeom prst="rect">
            <a:avLst/>
          </a:prstGeom>
          <a:noFill/>
          <a:ln w="9525">
            <a:noFill/>
            <a:miter lim="800000"/>
            <a:headEnd/>
            <a:tailEnd/>
          </a:ln>
        </p:spPr>
      </p:pic>
      <p:pic>
        <p:nvPicPr>
          <p:cNvPr id="101378" name="Picture 3" descr="fapar_15jul2007"/>
          <p:cNvPicPr>
            <a:picLocks noChangeAspect="1" noChangeArrowheads="1"/>
          </p:cNvPicPr>
          <p:nvPr/>
        </p:nvPicPr>
        <p:blipFill>
          <a:blip r:embed="rId3"/>
          <a:srcRect/>
          <a:stretch>
            <a:fillRect/>
          </a:stretch>
        </p:blipFill>
        <p:spPr bwMode="auto">
          <a:xfrm>
            <a:off x="6356350" y="914400"/>
            <a:ext cx="3436938" cy="5438775"/>
          </a:xfrm>
          <a:prstGeom prst="rect">
            <a:avLst/>
          </a:prstGeom>
          <a:noFill/>
          <a:ln w="9525">
            <a:noFill/>
            <a:miter lim="800000"/>
            <a:headEnd/>
            <a:tailEnd/>
          </a:ln>
        </p:spPr>
      </p:pic>
      <p:pic>
        <p:nvPicPr>
          <p:cNvPr id="101379" name="Picture 4" descr="FVC_15jul2007_v2"/>
          <p:cNvPicPr>
            <a:picLocks noChangeAspect="1" noChangeArrowheads="1"/>
          </p:cNvPicPr>
          <p:nvPr/>
        </p:nvPicPr>
        <p:blipFill>
          <a:blip r:embed="rId4"/>
          <a:srcRect/>
          <a:stretch>
            <a:fillRect/>
          </a:stretch>
        </p:blipFill>
        <p:spPr bwMode="auto">
          <a:xfrm>
            <a:off x="0" y="914400"/>
            <a:ext cx="3436938" cy="5438775"/>
          </a:xfrm>
          <a:prstGeom prst="rect">
            <a:avLst/>
          </a:prstGeom>
          <a:noFill/>
          <a:ln w="9525">
            <a:noFill/>
            <a:miter lim="800000"/>
            <a:headEnd/>
            <a:tailEnd/>
          </a:ln>
        </p:spPr>
      </p:pic>
      <p:sp>
        <p:nvSpPr>
          <p:cNvPr id="7"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9265763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FVC_5jan2007"/>
          <p:cNvPicPr>
            <a:picLocks noChangeAspect="1" noChangeArrowheads="1"/>
          </p:cNvPicPr>
          <p:nvPr/>
        </p:nvPicPr>
        <p:blipFill>
          <a:blip r:embed="rId2"/>
          <a:srcRect/>
          <a:stretch>
            <a:fillRect/>
          </a:stretch>
        </p:blipFill>
        <p:spPr bwMode="auto">
          <a:xfrm>
            <a:off x="412750" y="1066800"/>
            <a:ext cx="3251200" cy="5181600"/>
          </a:xfrm>
          <a:prstGeom prst="rect">
            <a:avLst/>
          </a:prstGeom>
          <a:noFill/>
          <a:ln w="9525">
            <a:noFill/>
            <a:miter lim="800000"/>
            <a:headEnd/>
            <a:tailEnd/>
          </a:ln>
        </p:spPr>
      </p:pic>
      <p:sp>
        <p:nvSpPr>
          <p:cNvPr id="102403" name="AutoShape 3"/>
          <p:cNvSpPr>
            <a:spLocks noChangeArrowheads="1"/>
          </p:cNvSpPr>
          <p:nvPr/>
        </p:nvSpPr>
        <p:spPr bwMode="auto">
          <a:xfrm>
            <a:off x="2063750" y="2971800"/>
            <a:ext cx="165100" cy="762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102404" name="AutoShape 4"/>
          <p:cNvSpPr>
            <a:spLocks noChangeArrowheads="1"/>
          </p:cNvSpPr>
          <p:nvPr/>
        </p:nvSpPr>
        <p:spPr bwMode="auto">
          <a:xfrm>
            <a:off x="1981200" y="4038600"/>
            <a:ext cx="165100" cy="1524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102405" name="AutoShape 5"/>
          <p:cNvSpPr>
            <a:spLocks noChangeArrowheads="1"/>
          </p:cNvSpPr>
          <p:nvPr/>
        </p:nvSpPr>
        <p:spPr bwMode="auto">
          <a:xfrm>
            <a:off x="2146300" y="2362200"/>
            <a:ext cx="82550" cy="762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2" name="Line 6"/>
          <p:cNvSpPr>
            <a:spLocks noChangeShapeType="1"/>
          </p:cNvSpPr>
          <p:nvPr/>
        </p:nvSpPr>
        <p:spPr bwMode="auto">
          <a:xfrm flipV="1">
            <a:off x="2146300" y="2286000"/>
            <a:ext cx="2228850" cy="762000"/>
          </a:xfrm>
          <a:prstGeom prst="line">
            <a:avLst/>
          </a:prstGeom>
          <a:noFill/>
          <a:ln w="9525">
            <a:solidFill>
              <a:srgbClr val="99CC00"/>
            </a:solidFill>
            <a:round/>
            <a:headEnd/>
            <a:tailEnd type="triangle" w="med" len="med"/>
          </a:ln>
        </p:spPr>
        <p:txBody>
          <a:bodyPr/>
          <a:lstStyle/>
          <a:p>
            <a:endParaRPr lang="pt-PT"/>
          </a:p>
        </p:txBody>
      </p:sp>
      <p:pic>
        <p:nvPicPr>
          <p:cNvPr id="102406" name="Picture 7" descr="Fig_FVC_3pontos"/>
          <p:cNvPicPr>
            <a:picLocks noChangeAspect="1" noChangeArrowheads="1"/>
          </p:cNvPicPr>
          <p:nvPr/>
        </p:nvPicPr>
        <p:blipFill>
          <a:blip r:embed="rId3"/>
          <a:srcRect/>
          <a:stretch>
            <a:fillRect/>
          </a:stretch>
        </p:blipFill>
        <p:spPr bwMode="auto">
          <a:xfrm>
            <a:off x="4210050" y="1143000"/>
            <a:ext cx="5283200" cy="4308475"/>
          </a:xfrm>
          <a:prstGeom prst="rect">
            <a:avLst/>
          </a:prstGeom>
          <a:noFill/>
          <a:ln w="9525">
            <a:noFill/>
            <a:miter lim="800000"/>
            <a:headEnd/>
            <a:tailEnd/>
          </a:ln>
        </p:spPr>
      </p:pic>
      <p:sp>
        <p:nvSpPr>
          <p:cNvPr id="102407" name="Line 8"/>
          <p:cNvSpPr>
            <a:spLocks noChangeShapeType="1"/>
          </p:cNvSpPr>
          <p:nvPr/>
        </p:nvSpPr>
        <p:spPr bwMode="auto">
          <a:xfrm flipV="1">
            <a:off x="2063750" y="3962400"/>
            <a:ext cx="2311400" cy="152400"/>
          </a:xfrm>
          <a:prstGeom prst="line">
            <a:avLst/>
          </a:prstGeom>
          <a:noFill/>
          <a:ln w="9525">
            <a:solidFill>
              <a:srgbClr val="0000FF"/>
            </a:solidFill>
            <a:round/>
            <a:headEnd/>
            <a:tailEnd type="triangle" w="med" len="med"/>
          </a:ln>
        </p:spPr>
        <p:txBody>
          <a:bodyPr/>
          <a:lstStyle/>
          <a:p>
            <a:endParaRPr lang="pt-PT"/>
          </a:p>
        </p:txBody>
      </p:sp>
      <p:sp>
        <p:nvSpPr>
          <p:cNvPr id="102408" name="Line 9"/>
          <p:cNvSpPr>
            <a:spLocks noChangeShapeType="1"/>
          </p:cNvSpPr>
          <p:nvPr/>
        </p:nvSpPr>
        <p:spPr bwMode="auto">
          <a:xfrm>
            <a:off x="2228850" y="2438400"/>
            <a:ext cx="1981200" cy="609600"/>
          </a:xfrm>
          <a:prstGeom prst="line">
            <a:avLst/>
          </a:prstGeom>
          <a:noFill/>
          <a:ln w="9525">
            <a:solidFill>
              <a:srgbClr val="008000"/>
            </a:solidFill>
            <a:round/>
            <a:headEnd/>
            <a:tailEnd type="triangle" w="med" len="med"/>
          </a:ln>
        </p:spPr>
        <p:txBody>
          <a:bodyPr/>
          <a:lstStyle/>
          <a:p>
            <a:endParaRPr lang="pt-PT"/>
          </a:p>
        </p:txBody>
      </p:sp>
      <p:sp>
        <p:nvSpPr>
          <p:cNvPr id="12"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3936362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LAI_5jan2007"/>
          <p:cNvPicPr>
            <a:picLocks noChangeAspect="1" noChangeArrowheads="1"/>
          </p:cNvPicPr>
          <p:nvPr/>
        </p:nvPicPr>
        <p:blipFill>
          <a:blip r:embed="rId2"/>
          <a:srcRect/>
          <a:stretch>
            <a:fillRect/>
          </a:stretch>
        </p:blipFill>
        <p:spPr bwMode="auto">
          <a:xfrm>
            <a:off x="412750" y="914400"/>
            <a:ext cx="3251200" cy="5438775"/>
          </a:xfrm>
          <a:prstGeom prst="rect">
            <a:avLst/>
          </a:prstGeom>
          <a:noFill/>
          <a:ln w="9525">
            <a:noFill/>
            <a:miter lim="800000"/>
            <a:headEnd/>
            <a:tailEnd/>
          </a:ln>
        </p:spPr>
      </p:pic>
      <p:sp>
        <p:nvSpPr>
          <p:cNvPr id="103427" name="AutoShape 3"/>
          <p:cNvSpPr>
            <a:spLocks noChangeArrowheads="1"/>
          </p:cNvSpPr>
          <p:nvPr/>
        </p:nvSpPr>
        <p:spPr bwMode="auto">
          <a:xfrm>
            <a:off x="2063750" y="2971800"/>
            <a:ext cx="165100" cy="762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103428" name="AutoShape 4"/>
          <p:cNvSpPr>
            <a:spLocks noChangeArrowheads="1"/>
          </p:cNvSpPr>
          <p:nvPr/>
        </p:nvSpPr>
        <p:spPr bwMode="auto">
          <a:xfrm>
            <a:off x="1981200" y="4038600"/>
            <a:ext cx="165100" cy="1524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103429" name="AutoShape 5"/>
          <p:cNvSpPr>
            <a:spLocks noChangeArrowheads="1"/>
          </p:cNvSpPr>
          <p:nvPr/>
        </p:nvSpPr>
        <p:spPr bwMode="auto">
          <a:xfrm>
            <a:off x="2146300" y="2362200"/>
            <a:ext cx="82550" cy="762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2" name="Line 6"/>
          <p:cNvSpPr>
            <a:spLocks noChangeShapeType="1"/>
          </p:cNvSpPr>
          <p:nvPr/>
        </p:nvSpPr>
        <p:spPr bwMode="auto">
          <a:xfrm>
            <a:off x="2146300" y="2362200"/>
            <a:ext cx="2146300" cy="1143000"/>
          </a:xfrm>
          <a:prstGeom prst="line">
            <a:avLst/>
          </a:prstGeom>
          <a:noFill/>
          <a:ln w="9525">
            <a:solidFill>
              <a:srgbClr val="008000"/>
            </a:solidFill>
            <a:round/>
            <a:headEnd/>
            <a:tailEnd type="triangle" w="med" len="med"/>
          </a:ln>
        </p:spPr>
        <p:txBody>
          <a:bodyPr/>
          <a:lstStyle/>
          <a:p>
            <a:endParaRPr lang="pt-PT"/>
          </a:p>
        </p:txBody>
      </p:sp>
      <p:sp>
        <p:nvSpPr>
          <p:cNvPr id="103430" name="Line 7"/>
          <p:cNvSpPr>
            <a:spLocks noChangeShapeType="1"/>
          </p:cNvSpPr>
          <p:nvPr/>
        </p:nvSpPr>
        <p:spPr bwMode="auto">
          <a:xfrm flipV="1">
            <a:off x="2063750" y="4114800"/>
            <a:ext cx="2228850" cy="0"/>
          </a:xfrm>
          <a:prstGeom prst="line">
            <a:avLst/>
          </a:prstGeom>
          <a:noFill/>
          <a:ln w="9525">
            <a:solidFill>
              <a:srgbClr val="0000FF"/>
            </a:solidFill>
            <a:round/>
            <a:headEnd/>
            <a:tailEnd type="triangle" w="med" len="med"/>
          </a:ln>
        </p:spPr>
        <p:txBody>
          <a:bodyPr/>
          <a:lstStyle/>
          <a:p>
            <a:endParaRPr lang="pt-PT"/>
          </a:p>
        </p:txBody>
      </p:sp>
      <p:sp>
        <p:nvSpPr>
          <p:cNvPr id="103431" name="Line 8"/>
          <p:cNvSpPr>
            <a:spLocks noChangeShapeType="1"/>
          </p:cNvSpPr>
          <p:nvPr/>
        </p:nvSpPr>
        <p:spPr bwMode="auto">
          <a:xfrm flipV="1">
            <a:off x="2146300" y="2590800"/>
            <a:ext cx="2063750" cy="457200"/>
          </a:xfrm>
          <a:prstGeom prst="line">
            <a:avLst/>
          </a:prstGeom>
          <a:noFill/>
          <a:ln w="9525">
            <a:solidFill>
              <a:srgbClr val="99CC00"/>
            </a:solidFill>
            <a:round/>
            <a:headEnd/>
            <a:tailEnd type="triangle" w="med" len="med"/>
          </a:ln>
        </p:spPr>
        <p:txBody>
          <a:bodyPr/>
          <a:lstStyle/>
          <a:p>
            <a:endParaRPr lang="pt-PT"/>
          </a:p>
        </p:txBody>
      </p:sp>
      <p:pic>
        <p:nvPicPr>
          <p:cNvPr id="103432" name="Picture 9" descr="Fig_lai_3pontos"/>
          <p:cNvPicPr>
            <a:picLocks noChangeAspect="1" noChangeArrowheads="1"/>
          </p:cNvPicPr>
          <p:nvPr/>
        </p:nvPicPr>
        <p:blipFill>
          <a:blip r:embed="rId3"/>
          <a:srcRect/>
          <a:stretch>
            <a:fillRect/>
          </a:stretch>
        </p:blipFill>
        <p:spPr bwMode="auto">
          <a:xfrm>
            <a:off x="4287838" y="1447800"/>
            <a:ext cx="5618162" cy="3559175"/>
          </a:xfrm>
          <a:prstGeom prst="rect">
            <a:avLst/>
          </a:prstGeom>
          <a:noFill/>
          <a:ln w="9525">
            <a:noFill/>
            <a:miter lim="800000"/>
            <a:headEnd/>
            <a:tailEnd/>
          </a:ln>
        </p:spPr>
      </p:pic>
      <p:sp>
        <p:nvSpPr>
          <p:cNvPr id="12"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41381095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FAPAR_5jan2007"/>
          <p:cNvPicPr>
            <a:picLocks noChangeAspect="1" noChangeArrowheads="1"/>
          </p:cNvPicPr>
          <p:nvPr/>
        </p:nvPicPr>
        <p:blipFill>
          <a:blip r:embed="rId2"/>
          <a:srcRect/>
          <a:stretch>
            <a:fillRect/>
          </a:stretch>
        </p:blipFill>
        <p:spPr bwMode="auto">
          <a:xfrm>
            <a:off x="330200" y="914400"/>
            <a:ext cx="3251200" cy="5438775"/>
          </a:xfrm>
          <a:prstGeom prst="rect">
            <a:avLst/>
          </a:prstGeom>
          <a:noFill/>
          <a:ln w="9525">
            <a:noFill/>
            <a:miter lim="800000"/>
            <a:headEnd/>
            <a:tailEnd/>
          </a:ln>
        </p:spPr>
      </p:pic>
      <p:sp>
        <p:nvSpPr>
          <p:cNvPr id="104451" name="AutoShape 3"/>
          <p:cNvSpPr>
            <a:spLocks noChangeArrowheads="1"/>
          </p:cNvSpPr>
          <p:nvPr/>
        </p:nvSpPr>
        <p:spPr bwMode="auto">
          <a:xfrm>
            <a:off x="2063750" y="2971800"/>
            <a:ext cx="165100" cy="762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104452" name="AutoShape 4"/>
          <p:cNvSpPr>
            <a:spLocks noChangeArrowheads="1"/>
          </p:cNvSpPr>
          <p:nvPr/>
        </p:nvSpPr>
        <p:spPr bwMode="auto">
          <a:xfrm>
            <a:off x="1981200" y="4038600"/>
            <a:ext cx="165100" cy="1524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104453" name="AutoShape 5"/>
          <p:cNvSpPr>
            <a:spLocks noChangeArrowheads="1"/>
          </p:cNvSpPr>
          <p:nvPr/>
        </p:nvSpPr>
        <p:spPr bwMode="auto">
          <a:xfrm>
            <a:off x="2146300" y="2362200"/>
            <a:ext cx="82550" cy="762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2" name="Line 6"/>
          <p:cNvSpPr>
            <a:spLocks noChangeShapeType="1"/>
          </p:cNvSpPr>
          <p:nvPr/>
        </p:nvSpPr>
        <p:spPr bwMode="auto">
          <a:xfrm>
            <a:off x="2146300" y="2362200"/>
            <a:ext cx="1898650" cy="381000"/>
          </a:xfrm>
          <a:prstGeom prst="line">
            <a:avLst/>
          </a:prstGeom>
          <a:noFill/>
          <a:ln w="9525">
            <a:solidFill>
              <a:srgbClr val="008000"/>
            </a:solidFill>
            <a:round/>
            <a:headEnd/>
            <a:tailEnd type="triangle" w="med" len="med"/>
          </a:ln>
        </p:spPr>
        <p:txBody>
          <a:bodyPr/>
          <a:lstStyle/>
          <a:p>
            <a:endParaRPr lang="pt-PT"/>
          </a:p>
        </p:txBody>
      </p:sp>
      <p:sp>
        <p:nvSpPr>
          <p:cNvPr id="104454" name="Line 7"/>
          <p:cNvSpPr>
            <a:spLocks noChangeShapeType="1"/>
          </p:cNvSpPr>
          <p:nvPr/>
        </p:nvSpPr>
        <p:spPr bwMode="auto">
          <a:xfrm flipV="1">
            <a:off x="2063750" y="3886200"/>
            <a:ext cx="1981200" cy="228600"/>
          </a:xfrm>
          <a:prstGeom prst="line">
            <a:avLst/>
          </a:prstGeom>
          <a:noFill/>
          <a:ln w="9525">
            <a:solidFill>
              <a:srgbClr val="0000FF"/>
            </a:solidFill>
            <a:round/>
            <a:headEnd/>
            <a:tailEnd type="triangle" w="med" len="med"/>
          </a:ln>
        </p:spPr>
        <p:txBody>
          <a:bodyPr/>
          <a:lstStyle/>
          <a:p>
            <a:endParaRPr lang="pt-PT"/>
          </a:p>
        </p:txBody>
      </p:sp>
      <p:sp>
        <p:nvSpPr>
          <p:cNvPr id="104455" name="Line 8"/>
          <p:cNvSpPr>
            <a:spLocks noChangeShapeType="1"/>
          </p:cNvSpPr>
          <p:nvPr/>
        </p:nvSpPr>
        <p:spPr bwMode="auto">
          <a:xfrm flipV="1">
            <a:off x="2146300" y="2819400"/>
            <a:ext cx="1898650" cy="228600"/>
          </a:xfrm>
          <a:prstGeom prst="line">
            <a:avLst/>
          </a:prstGeom>
          <a:noFill/>
          <a:ln w="9525">
            <a:solidFill>
              <a:srgbClr val="99CC00"/>
            </a:solidFill>
            <a:round/>
            <a:headEnd/>
            <a:tailEnd type="triangle" w="med" len="med"/>
          </a:ln>
        </p:spPr>
        <p:txBody>
          <a:bodyPr/>
          <a:lstStyle/>
          <a:p>
            <a:endParaRPr lang="pt-PT"/>
          </a:p>
        </p:txBody>
      </p:sp>
      <p:pic>
        <p:nvPicPr>
          <p:cNvPr id="104456" name="Picture 9" descr="Fig_fapar_3pontos"/>
          <p:cNvPicPr>
            <a:picLocks noChangeAspect="1" noChangeArrowheads="1"/>
          </p:cNvPicPr>
          <p:nvPr/>
        </p:nvPicPr>
        <p:blipFill>
          <a:blip r:embed="rId3"/>
          <a:srcRect/>
          <a:stretch>
            <a:fillRect/>
          </a:stretch>
        </p:blipFill>
        <p:spPr bwMode="auto">
          <a:xfrm>
            <a:off x="4127500" y="1219200"/>
            <a:ext cx="5530850" cy="3886200"/>
          </a:xfrm>
          <a:prstGeom prst="rect">
            <a:avLst/>
          </a:prstGeom>
          <a:noFill/>
          <a:ln w="9525">
            <a:noFill/>
            <a:miter lim="800000"/>
            <a:headEnd/>
            <a:tailEnd/>
          </a:ln>
        </p:spPr>
      </p:pic>
      <p:sp>
        <p:nvSpPr>
          <p:cNvPr id="12"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14806179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APAR_5jan2007"/>
          <p:cNvPicPr>
            <a:picLocks noChangeAspect="1" noChangeArrowheads="1"/>
          </p:cNvPicPr>
          <p:nvPr/>
        </p:nvPicPr>
        <p:blipFill>
          <a:blip r:embed="rId2"/>
          <a:srcRect/>
          <a:stretch>
            <a:fillRect/>
          </a:stretch>
        </p:blipFill>
        <p:spPr bwMode="auto">
          <a:xfrm>
            <a:off x="330200" y="914400"/>
            <a:ext cx="3251200" cy="5438775"/>
          </a:xfrm>
          <a:prstGeom prst="rect">
            <a:avLst/>
          </a:prstGeom>
          <a:noFill/>
          <a:ln w="9525">
            <a:noFill/>
            <a:miter lim="800000"/>
            <a:headEnd/>
            <a:tailEnd/>
          </a:ln>
        </p:spPr>
      </p:pic>
      <p:sp>
        <p:nvSpPr>
          <p:cNvPr id="105475" name="AutoShape 3"/>
          <p:cNvSpPr>
            <a:spLocks noChangeArrowheads="1"/>
          </p:cNvSpPr>
          <p:nvPr/>
        </p:nvSpPr>
        <p:spPr bwMode="auto">
          <a:xfrm>
            <a:off x="2063750" y="2971800"/>
            <a:ext cx="165100" cy="762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105476" name="AutoShape 4"/>
          <p:cNvSpPr>
            <a:spLocks noChangeArrowheads="1"/>
          </p:cNvSpPr>
          <p:nvPr/>
        </p:nvSpPr>
        <p:spPr bwMode="auto">
          <a:xfrm>
            <a:off x="1981200" y="4038600"/>
            <a:ext cx="165100" cy="1524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105477" name="AutoShape 5"/>
          <p:cNvSpPr>
            <a:spLocks noChangeArrowheads="1"/>
          </p:cNvSpPr>
          <p:nvPr/>
        </p:nvSpPr>
        <p:spPr bwMode="auto">
          <a:xfrm>
            <a:off x="2146300" y="2362200"/>
            <a:ext cx="82550" cy="76200"/>
          </a:xfrm>
          <a:prstGeom prst="star5">
            <a:avLst/>
          </a:prstGeom>
          <a:solidFill>
            <a:srgbClr val="FF00FF"/>
          </a:solidFill>
          <a:ln w="9525">
            <a:solidFill>
              <a:srgbClr val="FF00FF"/>
            </a:solidFill>
            <a:miter lim="800000"/>
            <a:headEnd/>
            <a:tailEnd/>
          </a:ln>
          <a:effectLst/>
        </p:spPr>
        <p:txBody>
          <a:bodyPr wrap="none" anchor="ctr"/>
          <a:lstStyle/>
          <a:p>
            <a:pPr>
              <a:defRPr/>
            </a:pPr>
            <a:endParaRPr lang="pt-PT"/>
          </a:p>
        </p:txBody>
      </p:sp>
      <p:sp>
        <p:nvSpPr>
          <p:cNvPr id="2" name="Line 6"/>
          <p:cNvSpPr>
            <a:spLocks noChangeShapeType="1"/>
          </p:cNvSpPr>
          <p:nvPr/>
        </p:nvSpPr>
        <p:spPr bwMode="auto">
          <a:xfrm>
            <a:off x="2146300" y="2362200"/>
            <a:ext cx="1898650" cy="381000"/>
          </a:xfrm>
          <a:prstGeom prst="line">
            <a:avLst/>
          </a:prstGeom>
          <a:noFill/>
          <a:ln w="9525">
            <a:solidFill>
              <a:srgbClr val="008000"/>
            </a:solidFill>
            <a:round/>
            <a:headEnd/>
            <a:tailEnd type="triangle" w="med" len="med"/>
          </a:ln>
        </p:spPr>
        <p:txBody>
          <a:bodyPr/>
          <a:lstStyle/>
          <a:p>
            <a:endParaRPr lang="pt-PT"/>
          </a:p>
        </p:txBody>
      </p:sp>
      <p:sp>
        <p:nvSpPr>
          <p:cNvPr id="105478" name="Line 7"/>
          <p:cNvSpPr>
            <a:spLocks noChangeShapeType="1"/>
          </p:cNvSpPr>
          <p:nvPr/>
        </p:nvSpPr>
        <p:spPr bwMode="auto">
          <a:xfrm flipV="1">
            <a:off x="2063750" y="3886200"/>
            <a:ext cx="1981200" cy="228600"/>
          </a:xfrm>
          <a:prstGeom prst="line">
            <a:avLst/>
          </a:prstGeom>
          <a:noFill/>
          <a:ln w="9525">
            <a:solidFill>
              <a:srgbClr val="0000FF"/>
            </a:solidFill>
            <a:round/>
            <a:headEnd/>
            <a:tailEnd type="triangle" w="med" len="med"/>
          </a:ln>
        </p:spPr>
        <p:txBody>
          <a:bodyPr/>
          <a:lstStyle/>
          <a:p>
            <a:endParaRPr lang="pt-PT"/>
          </a:p>
        </p:txBody>
      </p:sp>
      <p:sp>
        <p:nvSpPr>
          <p:cNvPr id="105479" name="Line 8"/>
          <p:cNvSpPr>
            <a:spLocks noChangeShapeType="1"/>
          </p:cNvSpPr>
          <p:nvPr/>
        </p:nvSpPr>
        <p:spPr bwMode="auto">
          <a:xfrm flipV="1">
            <a:off x="2146300" y="2819400"/>
            <a:ext cx="1898650" cy="228600"/>
          </a:xfrm>
          <a:prstGeom prst="line">
            <a:avLst/>
          </a:prstGeom>
          <a:noFill/>
          <a:ln w="9525">
            <a:solidFill>
              <a:srgbClr val="99CC00"/>
            </a:solidFill>
            <a:round/>
            <a:headEnd/>
            <a:tailEnd type="triangle" w="med" len="med"/>
          </a:ln>
        </p:spPr>
        <p:txBody>
          <a:bodyPr/>
          <a:lstStyle/>
          <a:p>
            <a:endParaRPr lang="pt-PT"/>
          </a:p>
        </p:txBody>
      </p:sp>
      <p:pic>
        <p:nvPicPr>
          <p:cNvPr id="105480" name="Picture 9" descr="Fig_fapar_media"/>
          <p:cNvPicPr>
            <a:picLocks noChangeAspect="1" noChangeArrowheads="1"/>
          </p:cNvPicPr>
          <p:nvPr/>
        </p:nvPicPr>
        <p:blipFill>
          <a:blip r:embed="rId3"/>
          <a:srcRect/>
          <a:stretch>
            <a:fillRect/>
          </a:stretch>
        </p:blipFill>
        <p:spPr bwMode="auto">
          <a:xfrm>
            <a:off x="4044950" y="1219200"/>
            <a:ext cx="5370513" cy="4073525"/>
          </a:xfrm>
          <a:prstGeom prst="rect">
            <a:avLst/>
          </a:prstGeom>
          <a:noFill/>
          <a:ln w="9525">
            <a:noFill/>
            <a:miter lim="800000"/>
            <a:headEnd/>
            <a:tailEnd/>
          </a:ln>
        </p:spPr>
      </p:pic>
      <p:sp>
        <p:nvSpPr>
          <p:cNvPr id="11"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30387865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FVC_media2007"/>
          <p:cNvPicPr>
            <a:picLocks noChangeAspect="1" noChangeArrowheads="1"/>
          </p:cNvPicPr>
          <p:nvPr/>
        </p:nvPicPr>
        <p:blipFill>
          <a:blip r:embed="rId2"/>
          <a:srcRect/>
          <a:stretch>
            <a:fillRect/>
          </a:stretch>
        </p:blipFill>
        <p:spPr bwMode="auto">
          <a:xfrm>
            <a:off x="3136900" y="1282700"/>
            <a:ext cx="3354388" cy="5133975"/>
          </a:xfrm>
          <a:prstGeom prst="rect">
            <a:avLst/>
          </a:prstGeom>
          <a:noFill/>
          <a:ln w="9525">
            <a:noFill/>
            <a:miter lim="800000"/>
            <a:headEnd/>
            <a:tailEnd/>
          </a:ln>
        </p:spPr>
      </p:pic>
      <p:pic>
        <p:nvPicPr>
          <p:cNvPr id="106498" name="Picture 3" descr="FVC_maximo2007"/>
          <p:cNvPicPr>
            <a:picLocks noChangeAspect="1" noChangeArrowheads="1"/>
          </p:cNvPicPr>
          <p:nvPr/>
        </p:nvPicPr>
        <p:blipFill>
          <a:blip r:embed="rId3"/>
          <a:srcRect/>
          <a:stretch>
            <a:fillRect/>
          </a:stretch>
        </p:blipFill>
        <p:spPr bwMode="auto">
          <a:xfrm>
            <a:off x="0" y="1282700"/>
            <a:ext cx="3354388" cy="5133975"/>
          </a:xfrm>
          <a:prstGeom prst="rect">
            <a:avLst/>
          </a:prstGeom>
          <a:noFill/>
          <a:ln w="9525">
            <a:noFill/>
            <a:miter lim="800000"/>
            <a:headEnd/>
            <a:tailEnd/>
          </a:ln>
        </p:spPr>
      </p:pic>
      <p:pic>
        <p:nvPicPr>
          <p:cNvPr id="106499" name="Picture 4" descr="FVC_minimo2007"/>
          <p:cNvPicPr>
            <a:picLocks noChangeAspect="1" noChangeArrowheads="1"/>
          </p:cNvPicPr>
          <p:nvPr/>
        </p:nvPicPr>
        <p:blipFill>
          <a:blip r:embed="rId4"/>
          <a:srcRect/>
          <a:stretch>
            <a:fillRect/>
          </a:stretch>
        </p:blipFill>
        <p:spPr bwMode="auto">
          <a:xfrm>
            <a:off x="6553200" y="1282700"/>
            <a:ext cx="3352800" cy="5133975"/>
          </a:xfrm>
          <a:prstGeom prst="rect">
            <a:avLst/>
          </a:prstGeom>
          <a:noFill/>
          <a:ln w="9525">
            <a:noFill/>
            <a:miter lim="800000"/>
            <a:headEnd/>
            <a:tailEnd/>
          </a:ln>
        </p:spPr>
      </p:pic>
      <p:sp>
        <p:nvSpPr>
          <p:cNvPr id="106500" name="Text Box 5"/>
          <p:cNvSpPr txBox="1">
            <a:spLocks noChangeArrowheads="1"/>
          </p:cNvSpPr>
          <p:nvPr/>
        </p:nvSpPr>
        <p:spPr bwMode="auto">
          <a:xfrm>
            <a:off x="416496" y="675450"/>
            <a:ext cx="5586412" cy="457200"/>
          </a:xfrm>
          <a:prstGeom prst="rect">
            <a:avLst/>
          </a:prstGeom>
          <a:noFill/>
          <a:ln w="9525" algn="ctr">
            <a:noFill/>
            <a:miter lim="800000"/>
            <a:headEnd/>
            <a:tailEnd/>
          </a:ln>
        </p:spPr>
        <p:txBody>
          <a:bodyPr>
            <a:spAutoFit/>
          </a:bodyPr>
          <a:lstStyle/>
          <a:p>
            <a:pPr algn="ctr">
              <a:spcBef>
                <a:spcPct val="50000"/>
              </a:spcBef>
            </a:pPr>
            <a:r>
              <a:rPr lang="pt-PT" sz="2400" b="1" u="sng" dirty="0">
                <a:solidFill>
                  <a:srgbClr val="C00000"/>
                </a:solidFill>
                <a:cs typeface="Arial" charset="0"/>
              </a:rPr>
              <a:t>FVC 2007</a:t>
            </a:r>
          </a:p>
        </p:txBody>
      </p:sp>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31437900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VC_maximo2008"/>
          <p:cNvPicPr>
            <a:picLocks noChangeAspect="1" noChangeArrowheads="1"/>
          </p:cNvPicPr>
          <p:nvPr/>
        </p:nvPicPr>
        <p:blipFill>
          <a:blip r:embed="rId2"/>
          <a:srcRect/>
          <a:stretch>
            <a:fillRect/>
          </a:stretch>
        </p:blipFill>
        <p:spPr bwMode="auto">
          <a:xfrm>
            <a:off x="0" y="1485900"/>
            <a:ext cx="3354388" cy="5133975"/>
          </a:xfrm>
          <a:prstGeom prst="rect">
            <a:avLst/>
          </a:prstGeom>
          <a:noFill/>
          <a:ln w="9525">
            <a:noFill/>
            <a:miter lim="800000"/>
            <a:headEnd/>
            <a:tailEnd/>
          </a:ln>
        </p:spPr>
      </p:pic>
      <p:pic>
        <p:nvPicPr>
          <p:cNvPr id="107522" name="Picture 3" descr="FVC_media2008"/>
          <p:cNvPicPr>
            <a:picLocks noChangeAspect="1" noChangeArrowheads="1"/>
          </p:cNvPicPr>
          <p:nvPr/>
        </p:nvPicPr>
        <p:blipFill>
          <a:blip r:embed="rId3"/>
          <a:srcRect/>
          <a:stretch>
            <a:fillRect/>
          </a:stretch>
        </p:blipFill>
        <p:spPr bwMode="auto">
          <a:xfrm>
            <a:off x="3302000" y="1485900"/>
            <a:ext cx="3354388" cy="5133975"/>
          </a:xfrm>
          <a:prstGeom prst="rect">
            <a:avLst/>
          </a:prstGeom>
          <a:noFill/>
          <a:ln w="9525">
            <a:noFill/>
            <a:miter lim="800000"/>
            <a:headEnd/>
            <a:tailEnd/>
          </a:ln>
        </p:spPr>
      </p:pic>
      <p:pic>
        <p:nvPicPr>
          <p:cNvPr id="107523" name="Picture 4" descr="FVC_minimo2008"/>
          <p:cNvPicPr>
            <a:picLocks noChangeAspect="1" noChangeArrowheads="1"/>
          </p:cNvPicPr>
          <p:nvPr/>
        </p:nvPicPr>
        <p:blipFill>
          <a:blip r:embed="rId4"/>
          <a:srcRect/>
          <a:stretch>
            <a:fillRect/>
          </a:stretch>
        </p:blipFill>
        <p:spPr bwMode="auto">
          <a:xfrm>
            <a:off x="6553200" y="1485900"/>
            <a:ext cx="3352800" cy="5133975"/>
          </a:xfrm>
          <a:prstGeom prst="rect">
            <a:avLst/>
          </a:prstGeom>
          <a:noFill/>
          <a:ln w="9525">
            <a:noFill/>
            <a:miter lim="800000"/>
            <a:headEnd/>
            <a:tailEnd/>
          </a:ln>
        </p:spPr>
      </p:pic>
      <p:sp>
        <p:nvSpPr>
          <p:cNvPr id="107524" name="Text Box 5"/>
          <p:cNvSpPr txBox="1">
            <a:spLocks noChangeArrowheads="1"/>
          </p:cNvSpPr>
          <p:nvPr/>
        </p:nvSpPr>
        <p:spPr bwMode="auto">
          <a:xfrm>
            <a:off x="272480" y="777050"/>
            <a:ext cx="5586412" cy="457200"/>
          </a:xfrm>
          <a:prstGeom prst="rect">
            <a:avLst/>
          </a:prstGeom>
          <a:noFill/>
          <a:ln w="9525" algn="ctr">
            <a:noFill/>
            <a:miter lim="800000"/>
            <a:headEnd/>
            <a:tailEnd/>
          </a:ln>
        </p:spPr>
        <p:txBody>
          <a:bodyPr>
            <a:spAutoFit/>
          </a:bodyPr>
          <a:lstStyle/>
          <a:p>
            <a:pPr algn="ctr">
              <a:spcBef>
                <a:spcPct val="50000"/>
              </a:spcBef>
            </a:pPr>
            <a:r>
              <a:rPr lang="pt-PT" sz="2400" b="1" u="sng" dirty="0">
                <a:solidFill>
                  <a:srgbClr val="C00000"/>
                </a:solidFill>
                <a:cs typeface="Arial" charset="0"/>
              </a:rPr>
              <a:t>FVC 2008</a:t>
            </a:r>
          </a:p>
        </p:txBody>
      </p:sp>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2355590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457200" y="3527425"/>
            <a:ext cx="9067800" cy="2179638"/>
          </a:xfrm>
          <a:prstGeom prst="rect">
            <a:avLst/>
          </a:prstGeom>
          <a:solidFill>
            <a:srgbClr val="FFCC00">
              <a:alpha val="50195"/>
            </a:srgbClr>
          </a:solidFill>
          <a:ln w="9525">
            <a:solidFill>
              <a:schemeClr val="tx1"/>
            </a:solidFill>
            <a:miter lim="800000"/>
            <a:headEnd/>
            <a:tailEnd/>
          </a:ln>
        </p:spPr>
        <p:txBody>
          <a:bodyPr wrap="none" anchor="ctr"/>
          <a:lstStyle/>
          <a:p>
            <a:endParaRPr lang="pt-PT"/>
          </a:p>
        </p:txBody>
      </p:sp>
      <p:sp>
        <p:nvSpPr>
          <p:cNvPr id="20482" name="Line 3"/>
          <p:cNvSpPr>
            <a:spLocks noChangeShapeType="1"/>
          </p:cNvSpPr>
          <p:nvPr/>
        </p:nvSpPr>
        <p:spPr bwMode="auto">
          <a:xfrm>
            <a:off x="4914900" y="1946275"/>
            <a:ext cx="1135063" cy="301625"/>
          </a:xfrm>
          <a:prstGeom prst="line">
            <a:avLst/>
          </a:prstGeom>
          <a:noFill/>
          <a:ln w="31750">
            <a:solidFill>
              <a:schemeClr val="tx1"/>
            </a:solidFill>
            <a:round/>
            <a:headEnd/>
            <a:tailEnd type="triangle" w="med" len="med"/>
          </a:ln>
        </p:spPr>
        <p:txBody>
          <a:bodyPr wrap="none" anchor="ctr"/>
          <a:lstStyle/>
          <a:p>
            <a:endParaRPr lang="pt-PT"/>
          </a:p>
        </p:txBody>
      </p:sp>
      <p:sp>
        <p:nvSpPr>
          <p:cNvPr id="20483" name="Line 4"/>
          <p:cNvSpPr>
            <a:spLocks noChangeShapeType="1"/>
          </p:cNvSpPr>
          <p:nvPr/>
        </p:nvSpPr>
        <p:spPr bwMode="auto">
          <a:xfrm flipH="1">
            <a:off x="4845050" y="1401763"/>
            <a:ext cx="1450975" cy="411162"/>
          </a:xfrm>
          <a:prstGeom prst="line">
            <a:avLst/>
          </a:prstGeom>
          <a:noFill/>
          <a:ln w="31750">
            <a:solidFill>
              <a:schemeClr val="tx1"/>
            </a:solidFill>
            <a:round/>
            <a:headEnd/>
            <a:tailEnd type="triangle" w="med" len="med"/>
          </a:ln>
        </p:spPr>
        <p:txBody>
          <a:bodyPr wrap="none" anchor="ctr"/>
          <a:lstStyle/>
          <a:p>
            <a:endParaRPr lang="pt-PT"/>
          </a:p>
        </p:txBody>
      </p:sp>
      <p:pic>
        <p:nvPicPr>
          <p:cNvPr id="20484" name="Picture 5" descr="msg_satellite"/>
          <p:cNvPicPr>
            <a:picLocks noChangeAspect="1" noChangeArrowheads="1"/>
          </p:cNvPicPr>
          <p:nvPr/>
        </p:nvPicPr>
        <p:blipFill>
          <a:blip r:embed="rId2"/>
          <a:srcRect/>
          <a:stretch>
            <a:fillRect/>
          </a:stretch>
        </p:blipFill>
        <p:spPr bwMode="auto">
          <a:xfrm>
            <a:off x="2058988" y="1122363"/>
            <a:ext cx="1044575" cy="1258887"/>
          </a:xfrm>
          <a:prstGeom prst="rect">
            <a:avLst/>
          </a:prstGeom>
          <a:noFill/>
          <a:ln w="9525">
            <a:noFill/>
            <a:miter lim="800000"/>
            <a:headEnd/>
            <a:tailEnd/>
          </a:ln>
        </p:spPr>
      </p:pic>
      <p:pic>
        <p:nvPicPr>
          <p:cNvPr id="20485" name="Picture 6" descr="metoph"/>
          <p:cNvPicPr>
            <a:picLocks noChangeAspect="1" noChangeArrowheads="1"/>
          </p:cNvPicPr>
          <p:nvPr/>
        </p:nvPicPr>
        <p:blipFill>
          <a:blip r:embed="rId3"/>
          <a:srcRect/>
          <a:stretch>
            <a:fillRect/>
          </a:stretch>
        </p:blipFill>
        <p:spPr bwMode="auto">
          <a:xfrm>
            <a:off x="6089650" y="1082675"/>
            <a:ext cx="1854200" cy="1211263"/>
          </a:xfrm>
          <a:prstGeom prst="rect">
            <a:avLst/>
          </a:prstGeom>
          <a:noFill/>
          <a:ln w="9525">
            <a:noFill/>
            <a:miter lim="800000"/>
            <a:headEnd/>
            <a:tailEnd/>
          </a:ln>
        </p:spPr>
      </p:pic>
      <p:pic>
        <p:nvPicPr>
          <p:cNvPr id="20486" name="Picture 7" descr="antennabig"/>
          <p:cNvPicPr>
            <a:picLocks noChangeAspect="1" noChangeArrowheads="1"/>
          </p:cNvPicPr>
          <p:nvPr/>
        </p:nvPicPr>
        <p:blipFill>
          <a:blip r:embed="rId4"/>
          <a:srcRect/>
          <a:stretch>
            <a:fillRect/>
          </a:stretch>
        </p:blipFill>
        <p:spPr bwMode="auto">
          <a:xfrm>
            <a:off x="4287838" y="1558925"/>
            <a:ext cx="592137" cy="904875"/>
          </a:xfrm>
          <a:prstGeom prst="rect">
            <a:avLst/>
          </a:prstGeom>
          <a:noFill/>
          <a:ln w="9525">
            <a:noFill/>
            <a:miter lim="800000"/>
            <a:headEnd/>
            <a:tailEnd/>
          </a:ln>
        </p:spPr>
      </p:pic>
      <p:sp>
        <p:nvSpPr>
          <p:cNvPr id="20487" name="Text Box 8"/>
          <p:cNvSpPr txBox="1">
            <a:spLocks noChangeArrowheads="1"/>
          </p:cNvSpPr>
          <p:nvPr/>
        </p:nvSpPr>
        <p:spPr bwMode="auto">
          <a:xfrm>
            <a:off x="1344613" y="2576513"/>
            <a:ext cx="2312987" cy="647700"/>
          </a:xfrm>
          <a:prstGeom prst="rect">
            <a:avLst/>
          </a:prstGeom>
          <a:noFill/>
          <a:ln w="9525">
            <a:noFill/>
            <a:miter lim="800000"/>
            <a:headEnd/>
            <a:tailEnd/>
          </a:ln>
        </p:spPr>
        <p:txBody>
          <a:bodyPr anchor="ctr">
            <a:spAutoFit/>
          </a:bodyPr>
          <a:lstStyle/>
          <a:p>
            <a:pPr algn="ctr" defTabSz="762000" eaLnBrk="0" hangingPunct="0"/>
            <a:r>
              <a:rPr lang="en-GB" altLang="pt-PT" b="1">
                <a:solidFill>
                  <a:srgbClr val="1F4E79"/>
                </a:solidFill>
              </a:rPr>
              <a:t>EUM Geostationary</a:t>
            </a:r>
          </a:p>
          <a:p>
            <a:pPr algn="ctr" defTabSz="762000" eaLnBrk="0" hangingPunct="0"/>
            <a:r>
              <a:rPr lang="en-GB" altLang="pt-PT" b="1">
                <a:solidFill>
                  <a:srgbClr val="1F4E79"/>
                </a:solidFill>
              </a:rPr>
              <a:t>Systems</a:t>
            </a:r>
          </a:p>
        </p:txBody>
      </p:sp>
      <p:sp>
        <p:nvSpPr>
          <p:cNvPr id="8201" name="Text Box 9"/>
          <p:cNvSpPr txBox="1">
            <a:spLocks noChangeArrowheads="1"/>
          </p:cNvSpPr>
          <p:nvPr/>
        </p:nvSpPr>
        <p:spPr bwMode="auto">
          <a:xfrm>
            <a:off x="5822950" y="2395538"/>
            <a:ext cx="1827213" cy="646112"/>
          </a:xfrm>
          <a:prstGeom prst="rect">
            <a:avLst/>
          </a:prstGeom>
          <a:noFill/>
          <a:ln>
            <a:noFill/>
          </a:ln>
          <a:effectLst/>
          <a:extLst/>
        </p:spPr>
        <p:txBody>
          <a:bodyPr anchor="ctr">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algn="ctr" eaLnBrk="0" hangingPunct="0">
              <a:defRPr/>
            </a:pPr>
            <a:r>
              <a:rPr lang="en-GB" altLang="pt-PT" b="1" dirty="0" smtClean="0">
                <a:solidFill>
                  <a:schemeClr val="accent1">
                    <a:lumMod val="50000"/>
                  </a:schemeClr>
                </a:solidFill>
              </a:rPr>
              <a:t>EUM/NOAA Polar Systems</a:t>
            </a:r>
            <a:endParaRPr lang="en-GB" altLang="pt-PT" b="1" dirty="0">
              <a:solidFill>
                <a:schemeClr val="accent1">
                  <a:lumMod val="50000"/>
                </a:schemeClr>
              </a:solidFill>
            </a:endParaRPr>
          </a:p>
        </p:txBody>
      </p:sp>
      <p:sp>
        <p:nvSpPr>
          <p:cNvPr id="20489" name="Line 10"/>
          <p:cNvSpPr>
            <a:spLocks noChangeShapeType="1"/>
          </p:cNvSpPr>
          <p:nvPr/>
        </p:nvSpPr>
        <p:spPr bwMode="auto">
          <a:xfrm>
            <a:off x="2949575" y="1422400"/>
            <a:ext cx="1471613" cy="395288"/>
          </a:xfrm>
          <a:prstGeom prst="line">
            <a:avLst/>
          </a:prstGeom>
          <a:noFill/>
          <a:ln w="31750">
            <a:solidFill>
              <a:schemeClr val="tx1"/>
            </a:solidFill>
            <a:round/>
            <a:headEnd/>
            <a:tailEnd type="triangle" w="med" len="med"/>
          </a:ln>
        </p:spPr>
        <p:txBody>
          <a:bodyPr wrap="none" anchor="ctr"/>
          <a:lstStyle/>
          <a:p>
            <a:endParaRPr lang="pt-PT"/>
          </a:p>
        </p:txBody>
      </p:sp>
      <p:sp>
        <p:nvSpPr>
          <p:cNvPr id="20490" name="Line 11"/>
          <p:cNvSpPr>
            <a:spLocks noChangeShapeType="1"/>
          </p:cNvSpPr>
          <p:nvPr/>
        </p:nvSpPr>
        <p:spPr bwMode="auto">
          <a:xfrm flipH="1">
            <a:off x="3155950" y="1938338"/>
            <a:ext cx="1235075" cy="263525"/>
          </a:xfrm>
          <a:prstGeom prst="line">
            <a:avLst/>
          </a:prstGeom>
          <a:noFill/>
          <a:ln w="31750">
            <a:solidFill>
              <a:schemeClr val="tx1"/>
            </a:solidFill>
            <a:round/>
            <a:headEnd/>
            <a:tailEnd type="triangle" w="med" len="med"/>
          </a:ln>
        </p:spPr>
        <p:txBody>
          <a:bodyPr wrap="none" anchor="ctr"/>
          <a:lstStyle/>
          <a:p>
            <a:endParaRPr lang="pt-PT"/>
          </a:p>
        </p:txBody>
      </p:sp>
      <p:sp>
        <p:nvSpPr>
          <p:cNvPr id="20491" name="Line 12"/>
          <p:cNvSpPr>
            <a:spLocks noChangeShapeType="1"/>
          </p:cNvSpPr>
          <p:nvPr/>
        </p:nvSpPr>
        <p:spPr bwMode="auto">
          <a:xfrm>
            <a:off x="4440238" y="2790825"/>
            <a:ext cx="1587" cy="276225"/>
          </a:xfrm>
          <a:prstGeom prst="line">
            <a:avLst/>
          </a:prstGeom>
          <a:noFill/>
          <a:ln w="31750">
            <a:solidFill>
              <a:schemeClr val="tx1"/>
            </a:solidFill>
            <a:round/>
            <a:headEnd/>
            <a:tailEnd type="triangle" w="med" len="med"/>
          </a:ln>
        </p:spPr>
        <p:txBody>
          <a:bodyPr wrap="none" anchor="ctr"/>
          <a:lstStyle/>
          <a:p>
            <a:endParaRPr lang="pt-PT"/>
          </a:p>
        </p:txBody>
      </p:sp>
      <p:sp>
        <p:nvSpPr>
          <p:cNvPr id="20492" name="Line 13"/>
          <p:cNvSpPr>
            <a:spLocks noChangeShapeType="1"/>
          </p:cNvSpPr>
          <p:nvPr/>
        </p:nvSpPr>
        <p:spPr bwMode="auto">
          <a:xfrm>
            <a:off x="2855913" y="4748213"/>
            <a:ext cx="830262" cy="1587"/>
          </a:xfrm>
          <a:prstGeom prst="line">
            <a:avLst/>
          </a:prstGeom>
          <a:noFill/>
          <a:ln w="31750">
            <a:solidFill>
              <a:srgbClr val="800080"/>
            </a:solidFill>
            <a:round/>
            <a:headEnd type="triangle" w="med" len="med"/>
            <a:tailEnd type="triangle" w="med" len="med"/>
          </a:ln>
        </p:spPr>
        <p:txBody>
          <a:bodyPr wrap="none" anchor="ctr"/>
          <a:lstStyle/>
          <a:p>
            <a:endParaRPr lang="pt-PT"/>
          </a:p>
        </p:txBody>
      </p:sp>
      <p:sp>
        <p:nvSpPr>
          <p:cNvPr id="20493" name="Line 14"/>
          <p:cNvSpPr>
            <a:spLocks noChangeShapeType="1"/>
          </p:cNvSpPr>
          <p:nvPr/>
        </p:nvSpPr>
        <p:spPr bwMode="auto">
          <a:xfrm>
            <a:off x="5135563" y="4748213"/>
            <a:ext cx="896937" cy="1587"/>
          </a:xfrm>
          <a:prstGeom prst="line">
            <a:avLst/>
          </a:prstGeom>
          <a:noFill/>
          <a:ln w="31750">
            <a:solidFill>
              <a:srgbClr val="800080"/>
            </a:solidFill>
            <a:round/>
            <a:headEnd type="triangle" w="med" len="med"/>
            <a:tailEnd type="triangle" w="med" len="med"/>
          </a:ln>
        </p:spPr>
        <p:txBody>
          <a:bodyPr wrap="none" anchor="ctr"/>
          <a:lstStyle/>
          <a:p>
            <a:endParaRPr lang="pt-PT"/>
          </a:p>
        </p:txBody>
      </p:sp>
      <p:sp>
        <p:nvSpPr>
          <p:cNvPr id="8207" name="Text Box 15"/>
          <p:cNvSpPr txBox="1">
            <a:spLocks noChangeArrowheads="1"/>
          </p:cNvSpPr>
          <p:nvPr/>
        </p:nvSpPr>
        <p:spPr bwMode="auto">
          <a:xfrm>
            <a:off x="1019175" y="5102225"/>
            <a:ext cx="2000250" cy="587375"/>
          </a:xfrm>
          <a:prstGeom prst="rect">
            <a:avLst/>
          </a:prstGeom>
          <a:noFill/>
          <a:ln>
            <a:noFill/>
          </a:ln>
          <a:effectLst/>
          <a:extLst/>
        </p:spPr>
        <p:txBody>
          <a:bodyPr anchor="ctr">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algn="ctr" eaLnBrk="0" hangingPunct="0">
              <a:lnSpc>
                <a:spcPct val="90000"/>
              </a:lnSpc>
              <a:defRPr/>
            </a:pPr>
            <a:r>
              <a:rPr lang="en-GB" altLang="pt-PT" sz="1200" b="1"/>
              <a:t>Centralised processing</a:t>
            </a:r>
          </a:p>
          <a:p>
            <a:pPr algn="ctr" eaLnBrk="0" hangingPunct="0">
              <a:lnSpc>
                <a:spcPct val="90000"/>
              </a:lnSpc>
              <a:defRPr/>
            </a:pPr>
            <a:r>
              <a:rPr lang="en-GB" altLang="pt-PT" sz="1200" b="1"/>
              <a:t>and generation of products</a:t>
            </a:r>
            <a:endParaRPr lang="en-GB" altLang="pt-PT" sz="1600" b="1">
              <a:effectLst>
                <a:outerShdw blurRad="38100" dist="38100" dir="2700000" algn="tl">
                  <a:srgbClr val="C0C0C0"/>
                </a:outerShdw>
              </a:effectLst>
            </a:endParaRPr>
          </a:p>
        </p:txBody>
      </p:sp>
      <p:sp>
        <p:nvSpPr>
          <p:cNvPr id="20495" name="Text Box 16"/>
          <p:cNvSpPr txBox="1">
            <a:spLocks noChangeArrowheads="1"/>
          </p:cNvSpPr>
          <p:nvPr/>
        </p:nvSpPr>
        <p:spPr bwMode="auto">
          <a:xfrm>
            <a:off x="5861050" y="5278438"/>
            <a:ext cx="2500313" cy="422275"/>
          </a:xfrm>
          <a:prstGeom prst="rect">
            <a:avLst/>
          </a:prstGeom>
          <a:noFill/>
          <a:ln w="9525">
            <a:noFill/>
            <a:miter lim="800000"/>
            <a:headEnd/>
            <a:tailEnd/>
          </a:ln>
        </p:spPr>
        <p:txBody>
          <a:bodyPr anchor="ctr">
            <a:spAutoFit/>
          </a:bodyPr>
          <a:lstStyle/>
          <a:p>
            <a:pPr defTabSz="762000" eaLnBrk="0" hangingPunct="0">
              <a:lnSpc>
                <a:spcPct val="90000"/>
              </a:lnSpc>
            </a:pPr>
            <a:r>
              <a:rPr lang="en-GB" altLang="pt-PT" sz="1200" b="1"/>
              <a:t>Decentralised processing</a:t>
            </a:r>
          </a:p>
          <a:p>
            <a:pPr defTabSz="762000" eaLnBrk="0" hangingPunct="0">
              <a:lnSpc>
                <a:spcPct val="90000"/>
              </a:lnSpc>
            </a:pPr>
            <a:r>
              <a:rPr lang="en-GB" altLang="pt-PT" sz="1200" b="1"/>
              <a:t>and generation of products</a:t>
            </a:r>
          </a:p>
        </p:txBody>
      </p:sp>
      <p:sp>
        <p:nvSpPr>
          <p:cNvPr id="20496" name="Line 18"/>
          <p:cNvSpPr>
            <a:spLocks noChangeShapeType="1"/>
          </p:cNvSpPr>
          <p:nvPr/>
        </p:nvSpPr>
        <p:spPr bwMode="auto">
          <a:xfrm>
            <a:off x="2144713" y="5084763"/>
            <a:ext cx="0" cy="944562"/>
          </a:xfrm>
          <a:prstGeom prst="line">
            <a:avLst/>
          </a:prstGeom>
          <a:noFill/>
          <a:ln w="31750">
            <a:solidFill>
              <a:srgbClr val="800080"/>
            </a:solidFill>
            <a:round/>
            <a:headEnd/>
            <a:tailEnd type="triangle" w="med" len="med"/>
          </a:ln>
        </p:spPr>
        <p:txBody>
          <a:bodyPr wrap="none" anchor="ctr"/>
          <a:lstStyle/>
          <a:p>
            <a:endParaRPr lang="pt-PT"/>
          </a:p>
        </p:txBody>
      </p:sp>
      <p:sp>
        <p:nvSpPr>
          <p:cNvPr id="20497" name="Line 19"/>
          <p:cNvSpPr>
            <a:spLocks noChangeShapeType="1"/>
          </p:cNvSpPr>
          <p:nvPr/>
        </p:nvSpPr>
        <p:spPr bwMode="auto">
          <a:xfrm>
            <a:off x="6969125" y="5229225"/>
            <a:ext cx="1588" cy="800100"/>
          </a:xfrm>
          <a:prstGeom prst="line">
            <a:avLst/>
          </a:prstGeom>
          <a:noFill/>
          <a:ln w="31750">
            <a:solidFill>
              <a:srgbClr val="800080"/>
            </a:solidFill>
            <a:round/>
            <a:headEnd type="triangle" w="med" len="med"/>
            <a:tailEnd type="triangle" w="med" len="med"/>
          </a:ln>
        </p:spPr>
        <p:txBody>
          <a:bodyPr wrap="none" anchor="ctr"/>
          <a:lstStyle/>
          <a:p>
            <a:endParaRPr lang="pt-PT"/>
          </a:p>
        </p:txBody>
      </p:sp>
      <p:sp>
        <p:nvSpPr>
          <p:cNvPr id="20498" name="Rectangle 20"/>
          <p:cNvSpPr>
            <a:spLocks noChangeArrowheads="1"/>
          </p:cNvSpPr>
          <p:nvPr/>
        </p:nvSpPr>
        <p:spPr bwMode="auto">
          <a:xfrm>
            <a:off x="3730625" y="2428875"/>
            <a:ext cx="1533525" cy="387350"/>
          </a:xfrm>
          <a:prstGeom prst="rect">
            <a:avLst/>
          </a:prstGeom>
          <a:solidFill>
            <a:srgbClr val="CCFFFF"/>
          </a:solidFill>
          <a:ln w="9525">
            <a:solidFill>
              <a:schemeClr val="tx1"/>
            </a:solidFill>
            <a:miter lim="800000"/>
            <a:headEnd/>
            <a:tailEnd/>
          </a:ln>
        </p:spPr>
        <p:txBody>
          <a:bodyPr wrap="none" anchor="ctr"/>
          <a:lstStyle/>
          <a:p>
            <a:pPr algn="ctr" eaLnBrk="0" hangingPunct="0"/>
            <a:r>
              <a:rPr lang="en-GB" altLang="pt-PT" sz="1200" b="1"/>
              <a:t>Data Acquisition</a:t>
            </a:r>
          </a:p>
          <a:p>
            <a:pPr algn="ctr" eaLnBrk="0" hangingPunct="0"/>
            <a:r>
              <a:rPr lang="en-GB" altLang="pt-PT" sz="1200" b="1"/>
              <a:t>and Control</a:t>
            </a:r>
            <a:endParaRPr lang="en-GB" altLang="pt-PT" sz="1400" b="1"/>
          </a:p>
        </p:txBody>
      </p:sp>
      <p:sp>
        <p:nvSpPr>
          <p:cNvPr id="20499" name="Rectangle 21"/>
          <p:cNvSpPr>
            <a:spLocks noChangeArrowheads="1"/>
          </p:cNvSpPr>
          <p:nvPr/>
        </p:nvSpPr>
        <p:spPr bwMode="auto">
          <a:xfrm>
            <a:off x="3730625" y="3032125"/>
            <a:ext cx="1533525" cy="388938"/>
          </a:xfrm>
          <a:prstGeom prst="rect">
            <a:avLst/>
          </a:prstGeom>
          <a:solidFill>
            <a:srgbClr val="CCFFFF"/>
          </a:solidFill>
          <a:ln w="9525">
            <a:solidFill>
              <a:schemeClr val="tx1"/>
            </a:solidFill>
            <a:miter lim="800000"/>
            <a:headEnd/>
            <a:tailEnd/>
          </a:ln>
        </p:spPr>
        <p:txBody>
          <a:bodyPr wrap="none" anchor="ctr"/>
          <a:lstStyle/>
          <a:p>
            <a:pPr algn="ctr" eaLnBrk="0" hangingPunct="0"/>
            <a:r>
              <a:rPr lang="en-GB" altLang="pt-PT" sz="1200" b="1"/>
              <a:t>Data Processing</a:t>
            </a:r>
          </a:p>
          <a:p>
            <a:pPr algn="ctr" eaLnBrk="0" hangingPunct="0"/>
            <a:r>
              <a:rPr lang="en-GB" altLang="pt-PT" sz="1200" b="1"/>
              <a:t>EUMETSAT HQ</a:t>
            </a:r>
          </a:p>
        </p:txBody>
      </p:sp>
      <p:sp>
        <p:nvSpPr>
          <p:cNvPr id="20500" name="Rectangle 22"/>
          <p:cNvSpPr>
            <a:spLocks noChangeArrowheads="1"/>
          </p:cNvSpPr>
          <p:nvPr/>
        </p:nvSpPr>
        <p:spPr bwMode="auto">
          <a:xfrm>
            <a:off x="1046163" y="4238625"/>
            <a:ext cx="2076450" cy="868363"/>
          </a:xfrm>
          <a:prstGeom prst="rect">
            <a:avLst/>
          </a:prstGeom>
          <a:solidFill>
            <a:srgbClr val="CCFFFF"/>
          </a:solidFill>
          <a:ln w="9525">
            <a:solidFill>
              <a:schemeClr val="tx1"/>
            </a:solidFill>
            <a:miter lim="800000"/>
            <a:headEnd/>
            <a:tailEnd/>
          </a:ln>
        </p:spPr>
        <p:txBody>
          <a:bodyPr wrap="none" anchor="ctr"/>
          <a:lstStyle/>
          <a:p>
            <a:pPr algn="ctr" eaLnBrk="0" hangingPunct="0"/>
            <a:r>
              <a:rPr lang="en-GB" altLang="pt-PT" sz="1200" b="1"/>
              <a:t>Meteorological Products</a:t>
            </a:r>
          </a:p>
          <a:p>
            <a:pPr algn="ctr" eaLnBrk="0" hangingPunct="0"/>
            <a:r>
              <a:rPr lang="en-GB" altLang="pt-PT" sz="1200" b="1"/>
              <a:t>Extraction</a:t>
            </a:r>
          </a:p>
          <a:p>
            <a:pPr algn="ctr" eaLnBrk="0" hangingPunct="0"/>
            <a:r>
              <a:rPr lang="en-GB" altLang="pt-PT" sz="1200" b="1"/>
              <a:t>EUMETSAT HQ</a:t>
            </a:r>
            <a:endParaRPr lang="en-GB" altLang="pt-PT" sz="1400" b="1"/>
          </a:p>
        </p:txBody>
      </p:sp>
      <p:sp>
        <p:nvSpPr>
          <p:cNvPr id="20501" name="Rectangle 23"/>
          <p:cNvSpPr>
            <a:spLocks noChangeArrowheads="1"/>
          </p:cNvSpPr>
          <p:nvPr/>
        </p:nvSpPr>
        <p:spPr bwMode="auto">
          <a:xfrm>
            <a:off x="3636963" y="4224338"/>
            <a:ext cx="1854200" cy="1025525"/>
          </a:xfrm>
          <a:prstGeom prst="rect">
            <a:avLst/>
          </a:prstGeom>
          <a:solidFill>
            <a:srgbClr val="CCFFFF"/>
          </a:solidFill>
          <a:ln w="9525">
            <a:solidFill>
              <a:schemeClr val="tx1"/>
            </a:solidFill>
            <a:miter lim="800000"/>
            <a:headEnd/>
            <a:tailEnd/>
          </a:ln>
        </p:spPr>
        <p:txBody>
          <a:bodyPr wrap="none" anchor="ctr"/>
          <a:lstStyle/>
          <a:p>
            <a:pPr algn="ctr" eaLnBrk="0" hangingPunct="0"/>
            <a:r>
              <a:rPr lang="en-GB" altLang="pt-PT" sz="1200" b="1"/>
              <a:t>Archive &amp; Retrieval</a:t>
            </a:r>
          </a:p>
          <a:p>
            <a:pPr algn="ctr" eaLnBrk="0" hangingPunct="0"/>
            <a:r>
              <a:rPr lang="en-GB" altLang="pt-PT" sz="1200" b="1"/>
              <a:t>Facility (Data Centre)</a:t>
            </a:r>
          </a:p>
          <a:p>
            <a:pPr algn="ctr" eaLnBrk="0" hangingPunct="0"/>
            <a:r>
              <a:rPr lang="en-GB" altLang="pt-PT" sz="1200" b="1"/>
              <a:t>EUMETSAT HQ</a:t>
            </a:r>
          </a:p>
        </p:txBody>
      </p:sp>
      <p:grpSp>
        <p:nvGrpSpPr>
          <p:cNvPr id="20502" name="Group 24"/>
          <p:cNvGrpSpPr>
            <a:grpSpLocks/>
          </p:cNvGrpSpPr>
          <p:nvPr/>
        </p:nvGrpSpPr>
        <p:grpSpPr bwMode="auto">
          <a:xfrm>
            <a:off x="6032500" y="3811588"/>
            <a:ext cx="2046288" cy="1420812"/>
            <a:chOff x="4699" y="2375"/>
            <a:chExt cx="1217" cy="813"/>
          </a:xfrm>
        </p:grpSpPr>
        <p:sp>
          <p:nvSpPr>
            <p:cNvPr id="20510" name="Rectangle 25"/>
            <p:cNvSpPr>
              <a:spLocks noChangeArrowheads="1"/>
            </p:cNvSpPr>
            <p:nvPr/>
          </p:nvSpPr>
          <p:spPr bwMode="auto">
            <a:xfrm>
              <a:off x="4965" y="2375"/>
              <a:ext cx="951" cy="497"/>
            </a:xfrm>
            <a:prstGeom prst="rect">
              <a:avLst/>
            </a:prstGeom>
            <a:solidFill>
              <a:srgbClr val="FFCCFF"/>
            </a:solidFill>
            <a:ln w="9525">
              <a:solidFill>
                <a:schemeClr val="tx1"/>
              </a:solidFill>
              <a:miter lim="800000"/>
              <a:headEnd/>
              <a:tailEnd/>
            </a:ln>
          </p:spPr>
          <p:txBody>
            <a:bodyPr wrap="none" anchor="ctr"/>
            <a:lstStyle/>
            <a:p>
              <a:pPr algn="ctr" eaLnBrk="0" hangingPunct="0"/>
              <a:endParaRPr lang="en-GB" altLang="pt-PT" sz="1400" b="1">
                <a:latin typeface="Times New Roman" pitchFamily="18" charset="0"/>
              </a:endParaRPr>
            </a:p>
          </p:txBody>
        </p:sp>
        <p:sp>
          <p:nvSpPr>
            <p:cNvPr id="20511" name="Rectangle 26"/>
            <p:cNvSpPr>
              <a:spLocks noChangeArrowheads="1"/>
            </p:cNvSpPr>
            <p:nvPr/>
          </p:nvSpPr>
          <p:spPr bwMode="auto">
            <a:xfrm>
              <a:off x="4927" y="2420"/>
              <a:ext cx="951" cy="497"/>
            </a:xfrm>
            <a:prstGeom prst="rect">
              <a:avLst/>
            </a:prstGeom>
            <a:solidFill>
              <a:srgbClr val="FFCCFF"/>
            </a:solidFill>
            <a:ln w="9525">
              <a:solidFill>
                <a:schemeClr val="tx1"/>
              </a:solidFill>
              <a:miter lim="800000"/>
              <a:headEnd/>
              <a:tailEnd/>
            </a:ln>
          </p:spPr>
          <p:txBody>
            <a:bodyPr wrap="none" anchor="ctr"/>
            <a:lstStyle/>
            <a:p>
              <a:pPr algn="ctr" eaLnBrk="0" hangingPunct="0"/>
              <a:endParaRPr lang="en-GB" altLang="pt-PT" sz="1400" b="1">
                <a:latin typeface="Times New Roman" pitchFamily="18" charset="0"/>
              </a:endParaRPr>
            </a:p>
          </p:txBody>
        </p:sp>
        <p:sp>
          <p:nvSpPr>
            <p:cNvPr id="20512" name="Rectangle 27"/>
            <p:cNvSpPr>
              <a:spLocks noChangeArrowheads="1"/>
            </p:cNvSpPr>
            <p:nvPr/>
          </p:nvSpPr>
          <p:spPr bwMode="auto">
            <a:xfrm>
              <a:off x="4889" y="2465"/>
              <a:ext cx="951" cy="498"/>
            </a:xfrm>
            <a:prstGeom prst="rect">
              <a:avLst/>
            </a:prstGeom>
            <a:solidFill>
              <a:srgbClr val="FFCCFF"/>
            </a:solidFill>
            <a:ln w="9525">
              <a:solidFill>
                <a:schemeClr val="tx1"/>
              </a:solidFill>
              <a:miter lim="800000"/>
              <a:headEnd/>
              <a:tailEnd/>
            </a:ln>
          </p:spPr>
          <p:txBody>
            <a:bodyPr wrap="none" anchor="ctr"/>
            <a:lstStyle/>
            <a:p>
              <a:pPr algn="ctr" eaLnBrk="0" hangingPunct="0"/>
              <a:endParaRPr lang="en-GB" altLang="pt-PT" sz="1400" b="1">
                <a:latin typeface="Times New Roman" pitchFamily="18" charset="0"/>
              </a:endParaRPr>
            </a:p>
          </p:txBody>
        </p:sp>
        <p:sp>
          <p:nvSpPr>
            <p:cNvPr id="20513" name="Rectangle 28"/>
            <p:cNvSpPr>
              <a:spLocks noChangeArrowheads="1"/>
            </p:cNvSpPr>
            <p:nvPr/>
          </p:nvSpPr>
          <p:spPr bwMode="auto">
            <a:xfrm>
              <a:off x="4851" y="2510"/>
              <a:ext cx="951" cy="497"/>
            </a:xfrm>
            <a:prstGeom prst="rect">
              <a:avLst/>
            </a:prstGeom>
            <a:solidFill>
              <a:srgbClr val="FFCCFF"/>
            </a:solidFill>
            <a:ln w="9525">
              <a:solidFill>
                <a:schemeClr val="tx1"/>
              </a:solidFill>
              <a:miter lim="800000"/>
              <a:headEnd/>
              <a:tailEnd/>
            </a:ln>
          </p:spPr>
          <p:txBody>
            <a:bodyPr wrap="none" anchor="ctr"/>
            <a:lstStyle/>
            <a:p>
              <a:pPr algn="ctr" eaLnBrk="0" hangingPunct="0"/>
              <a:endParaRPr lang="en-GB" altLang="pt-PT" sz="1400" b="1">
                <a:latin typeface="Times New Roman" pitchFamily="18" charset="0"/>
              </a:endParaRPr>
            </a:p>
          </p:txBody>
        </p:sp>
        <p:sp>
          <p:nvSpPr>
            <p:cNvPr id="20514" name="Rectangle 29"/>
            <p:cNvSpPr>
              <a:spLocks noChangeArrowheads="1"/>
            </p:cNvSpPr>
            <p:nvPr/>
          </p:nvSpPr>
          <p:spPr bwMode="auto">
            <a:xfrm>
              <a:off x="4813" y="2556"/>
              <a:ext cx="951" cy="497"/>
            </a:xfrm>
            <a:prstGeom prst="rect">
              <a:avLst/>
            </a:prstGeom>
            <a:solidFill>
              <a:srgbClr val="FFCCFF"/>
            </a:solidFill>
            <a:ln w="9525">
              <a:solidFill>
                <a:schemeClr val="tx1"/>
              </a:solidFill>
              <a:miter lim="800000"/>
              <a:headEnd/>
              <a:tailEnd/>
            </a:ln>
          </p:spPr>
          <p:txBody>
            <a:bodyPr wrap="none" anchor="ctr"/>
            <a:lstStyle/>
            <a:p>
              <a:pPr algn="ctr" eaLnBrk="0" hangingPunct="0"/>
              <a:endParaRPr lang="en-GB" altLang="pt-PT" sz="1400" b="1">
                <a:latin typeface="Times New Roman" pitchFamily="18" charset="0"/>
              </a:endParaRPr>
            </a:p>
          </p:txBody>
        </p:sp>
        <p:sp>
          <p:nvSpPr>
            <p:cNvPr id="20515" name="Rectangle 30"/>
            <p:cNvSpPr>
              <a:spLocks noChangeArrowheads="1"/>
            </p:cNvSpPr>
            <p:nvPr/>
          </p:nvSpPr>
          <p:spPr bwMode="auto">
            <a:xfrm>
              <a:off x="4775" y="2601"/>
              <a:ext cx="951" cy="497"/>
            </a:xfrm>
            <a:prstGeom prst="rect">
              <a:avLst/>
            </a:prstGeom>
            <a:solidFill>
              <a:srgbClr val="FFCCFF"/>
            </a:solidFill>
            <a:ln w="9525">
              <a:solidFill>
                <a:schemeClr val="tx1"/>
              </a:solidFill>
              <a:miter lim="800000"/>
              <a:headEnd/>
              <a:tailEnd/>
            </a:ln>
          </p:spPr>
          <p:txBody>
            <a:bodyPr wrap="none" anchor="ctr"/>
            <a:lstStyle/>
            <a:p>
              <a:pPr algn="ctr" eaLnBrk="0" hangingPunct="0"/>
              <a:endParaRPr lang="en-GB" altLang="pt-PT" sz="1400" b="1">
                <a:latin typeface="Times New Roman" pitchFamily="18" charset="0"/>
              </a:endParaRPr>
            </a:p>
          </p:txBody>
        </p:sp>
        <p:sp>
          <p:nvSpPr>
            <p:cNvPr id="20516" name="Rectangle 31"/>
            <p:cNvSpPr>
              <a:spLocks noChangeArrowheads="1"/>
            </p:cNvSpPr>
            <p:nvPr/>
          </p:nvSpPr>
          <p:spPr bwMode="auto">
            <a:xfrm>
              <a:off x="4737" y="2646"/>
              <a:ext cx="951" cy="497"/>
            </a:xfrm>
            <a:prstGeom prst="rect">
              <a:avLst/>
            </a:prstGeom>
            <a:solidFill>
              <a:srgbClr val="FFCCFF"/>
            </a:solidFill>
            <a:ln w="9525">
              <a:solidFill>
                <a:schemeClr val="tx1"/>
              </a:solidFill>
              <a:miter lim="800000"/>
              <a:headEnd/>
              <a:tailEnd/>
            </a:ln>
          </p:spPr>
          <p:txBody>
            <a:bodyPr wrap="none" anchor="ctr"/>
            <a:lstStyle/>
            <a:p>
              <a:pPr algn="ctr" eaLnBrk="0" hangingPunct="0"/>
              <a:endParaRPr lang="en-GB" altLang="pt-PT" sz="1400" b="1">
                <a:latin typeface="Times New Roman" pitchFamily="18" charset="0"/>
              </a:endParaRPr>
            </a:p>
          </p:txBody>
        </p:sp>
        <p:sp>
          <p:nvSpPr>
            <p:cNvPr id="8224" name="Rectangle 32"/>
            <p:cNvSpPr>
              <a:spLocks noChangeArrowheads="1"/>
            </p:cNvSpPr>
            <p:nvPr/>
          </p:nvSpPr>
          <p:spPr bwMode="auto">
            <a:xfrm>
              <a:off x="4699" y="2691"/>
              <a:ext cx="951" cy="497"/>
            </a:xfrm>
            <a:prstGeom prst="rect">
              <a:avLst/>
            </a:prstGeom>
            <a:gradFill rotWithShape="0">
              <a:gsLst>
                <a:gs pos="0">
                  <a:srgbClr val="FFCCFF"/>
                </a:gs>
                <a:gs pos="100000">
                  <a:srgbClr val="FFCCFF">
                    <a:gamma/>
                    <a:shade val="85882"/>
                    <a:invGamma/>
                  </a:srgbClr>
                </a:gs>
              </a:gsLst>
              <a:path path="rect">
                <a:fillToRect r="100000" b="100000"/>
              </a:path>
            </a:gradFill>
            <a:ln w="9525">
              <a:solidFill>
                <a:schemeClr val="tx1"/>
              </a:solidFill>
              <a:miter lim="800000"/>
              <a:headEnd/>
              <a:tailEnd/>
            </a:ln>
            <a:effectLst/>
            <a:extLst/>
          </p:spPr>
          <p:txBody>
            <a:bodyPr wrap="none" anchor="ctr"/>
            <a:lstStyle/>
            <a:p>
              <a:pPr algn="ctr" eaLnBrk="0" hangingPunct="0">
                <a:defRPr/>
              </a:pPr>
              <a:r>
                <a:rPr lang="en-GB" altLang="pt-PT" sz="1200" b="1" dirty="0">
                  <a:solidFill>
                    <a:schemeClr val="accent5"/>
                  </a:solidFill>
                  <a:latin typeface="Arial" panose="020B0604020202020204" pitchFamily="34" charset="0"/>
                </a:rPr>
                <a:t>Satellite Application</a:t>
              </a:r>
            </a:p>
            <a:p>
              <a:pPr algn="ctr" eaLnBrk="0" hangingPunct="0">
                <a:defRPr/>
              </a:pPr>
              <a:r>
                <a:rPr lang="en-GB" altLang="pt-PT" sz="1200" b="1" dirty="0">
                  <a:solidFill>
                    <a:schemeClr val="accent5"/>
                  </a:solidFill>
                  <a:latin typeface="Arial" panose="020B0604020202020204" pitchFamily="34" charset="0"/>
                </a:rPr>
                <a:t>Facilities (SAFs)</a:t>
              </a:r>
              <a:endParaRPr lang="en-GB" altLang="pt-PT" sz="1400" b="1" dirty="0">
                <a:solidFill>
                  <a:schemeClr val="accent5"/>
                </a:solidFill>
                <a:latin typeface="Arial" panose="020B0604020202020204" pitchFamily="34" charset="0"/>
              </a:endParaRPr>
            </a:p>
          </p:txBody>
        </p:sp>
      </p:grpSp>
      <p:sp>
        <p:nvSpPr>
          <p:cNvPr id="20503" name="Rectangle 33"/>
          <p:cNvSpPr>
            <a:spLocks noChangeArrowheads="1"/>
          </p:cNvSpPr>
          <p:nvPr/>
        </p:nvSpPr>
        <p:spPr bwMode="auto">
          <a:xfrm>
            <a:off x="457200" y="6000750"/>
            <a:ext cx="9067800" cy="315913"/>
          </a:xfrm>
          <a:prstGeom prst="rect">
            <a:avLst/>
          </a:prstGeom>
          <a:solidFill>
            <a:srgbClr val="CCFFFF"/>
          </a:solidFill>
          <a:ln w="9525">
            <a:solidFill>
              <a:schemeClr val="tx1"/>
            </a:solidFill>
            <a:miter lim="800000"/>
            <a:headEnd/>
            <a:tailEnd/>
          </a:ln>
        </p:spPr>
        <p:txBody>
          <a:bodyPr wrap="none" anchor="ctr"/>
          <a:lstStyle/>
          <a:p>
            <a:pPr algn="ctr" eaLnBrk="0" hangingPunct="0"/>
            <a:r>
              <a:rPr lang="en-GB" altLang="pt-PT" sz="1200" b="1"/>
              <a:t>USERS</a:t>
            </a:r>
            <a:endParaRPr lang="en-GB" altLang="pt-PT" sz="2000" b="1"/>
          </a:p>
        </p:txBody>
      </p:sp>
      <p:sp>
        <p:nvSpPr>
          <p:cNvPr id="20504" name="Line 34"/>
          <p:cNvSpPr>
            <a:spLocks noChangeShapeType="1"/>
          </p:cNvSpPr>
          <p:nvPr/>
        </p:nvSpPr>
        <p:spPr bwMode="auto">
          <a:xfrm>
            <a:off x="4422775" y="3427413"/>
            <a:ext cx="1588" cy="760412"/>
          </a:xfrm>
          <a:prstGeom prst="line">
            <a:avLst/>
          </a:prstGeom>
          <a:noFill/>
          <a:ln w="31750">
            <a:solidFill>
              <a:srgbClr val="800080"/>
            </a:solidFill>
            <a:round/>
            <a:headEnd/>
            <a:tailEnd type="triangle" w="med" len="med"/>
          </a:ln>
        </p:spPr>
        <p:txBody>
          <a:bodyPr wrap="none" anchor="ctr"/>
          <a:lstStyle/>
          <a:p>
            <a:endParaRPr lang="pt-PT"/>
          </a:p>
        </p:txBody>
      </p:sp>
      <p:sp>
        <p:nvSpPr>
          <p:cNvPr id="20505" name="Rectangle 35"/>
          <p:cNvSpPr>
            <a:spLocks noChangeArrowheads="1"/>
          </p:cNvSpPr>
          <p:nvPr/>
        </p:nvSpPr>
        <p:spPr bwMode="auto">
          <a:xfrm>
            <a:off x="1749425" y="3763963"/>
            <a:ext cx="1290638" cy="419100"/>
          </a:xfrm>
          <a:prstGeom prst="rect">
            <a:avLst/>
          </a:prstGeom>
          <a:noFill/>
          <a:ln w="9525">
            <a:noFill/>
            <a:miter lim="800000"/>
            <a:headEnd/>
            <a:tailEnd/>
          </a:ln>
        </p:spPr>
        <p:txBody>
          <a:bodyPr wrap="none" anchor="ctr"/>
          <a:lstStyle/>
          <a:p>
            <a:pPr algn="ctr" eaLnBrk="0" hangingPunct="0"/>
            <a:r>
              <a:rPr lang="en-GB" altLang="pt-PT" b="1">
                <a:latin typeface="Helvetica" pitchFamily="34" charset="0"/>
              </a:rPr>
              <a:t>Application Ground Segment</a:t>
            </a:r>
          </a:p>
        </p:txBody>
      </p:sp>
      <p:sp>
        <p:nvSpPr>
          <p:cNvPr id="20506" name="Text Box 36"/>
          <p:cNvSpPr txBox="1">
            <a:spLocks noChangeArrowheads="1"/>
          </p:cNvSpPr>
          <p:nvPr/>
        </p:nvSpPr>
        <p:spPr bwMode="auto">
          <a:xfrm>
            <a:off x="8169275" y="2333625"/>
            <a:ext cx="1279525" cy="584200"/>
          </a:xfrm>
          <a:prstGeom prst="rect">
            <a:avLst/>
          </a:prstGeom>
          <a:solidFill>
            <a:srgbClr val="B6C8DD"/>
          </a:solidFill>
          <a:ln w="28575">
            <a:solidFill>
              <a:schemeClr val="tx1"/>
            </a:solidFill>
            <a:miter lim="800000"/>
            <a:headEnd/>
            <a:tailEnd/>
          </a:ln>
        </p:spPr>
        <p:txBody>
          <a:bodyPr>
            <a:spAutoFit/>
          </a:bodyPr>
          <a:lstStyle/>
          <a:p>
            <a:pPr eaLnBrk="0" hangingPunct="0">
              <a:spcBef>
                <a:spcPct val="50000"/>
              </a:spcBef>
            </a:pPr>
            <a:r>
              <a:rPr lang="en-GB" altLang="pt-PT" sz="1600" b="1">
                <a:solidFill>
                  <a:srgbClr val="CC0000"/>
                </a:solidFill>
                <a:latin typeface="Helvetica" pitchFamily="34" charset="0"/>
              </a:rPr>
              <a:t>Other data sources</a:t>
            </a:r>
          </a:p>
        </p:txBody>
      </p:sp>
      <p:cxnSp>
        <p:nvCxnSpPr>
          <p:cNvPr id="20507" name="AutoShape 37"/>
          <p:cNvCxnSpPr>
            <a:cxnSpLocks noChangeShapeType="1"/>
            <a:stCxn id="20506" idx="2"/>
            <a:endCxn id="20510" idx="3"/>
          </p:cNvCxnSpPr>
          <p:nvPr/>
        </p:nvCxnSpPr>
        <p:spPr bwMode="auto">
          <a:xfrm rot="5400000">
            <a:off x="7779544" y="3217069"/>
            <a:ext cx="1328738" cy="730250"/>
          </a:xfrm>
          <a:prstGeom prst="bentConnector2">
            <a:avLst/>
          </a:prstGeom>
          <a:noFill/>
          <a:ln w="38100">
            <a:solidFill>
              <a:schemeClr val="accent2"/>
            </a:solidFill>
            <a:miter lim="800000"/>
            <a:headEnd/>
            <a:tailEnd type="triangle" w="med" len="med"/>
          </a:ln>
        </p:spPr>
      </p:cxnSp>
      <p:sp>
        <p:nvSpPr>
          <p:cNvPr id="20508" name="Rectangle 38"/>
          <p:cNvSpPr>
            <a:spLocks noChangeArrowheads="1"/>
          </p:cNvSpPr>
          <p:nvPr/>
        </p:nvSpPr>
        <p:spPr bwMode="auto">
          <a:xfrm>
            <a:off x="0" y="136982"/>
            <a:ext cx="7391400" cy="430887"/>
          </a:xfrm>
          <a:prstGeom prst="rect">
            <a:avLst/>
          </a:prstGeom>
          <a:noFill/>
          <a:ln w="9525">
            <a:noFill/>
            <a:miter lim="800000"/>
            <a:headEnd/>
            <a:tailEnd/>
          </a:ln>
        </p:spPr>
        <p:txBody>
          <a:bodyPr anchor="ctr">
            <a:spAutoFit/>
          </a:bodyPr>
          <a:lstStyle/>
          <a:p>
            <a:pPr algn="ctr"/>
            <a:r>
              <a:rPr lang="en-GB" altLang="pt-PT" sz="2200" b="1" dirty="0" smtClean="0">
                <a:solidFill>
                  <a:srgbClr val="006699"/>
                </a:solidFill>
                <a:latin typeface="Verdana" pitchFamily="34" charset="0"/>
                <a:cs typeface="Times New Roman" pitchFamily="18" charset="0"/>
              </a:rPr>
              <a:t>EUMETSAT APPLICATION GROUND SEGMENT</a:t>
            </a:r>
            <a:endParaRPr lang="pt-PT" altLang="pt-PT" sz="2200" b="1" dirty="0">
              <a:solidFill>
                <a:srgbClr val="006699"/>
              </a:solidFill>
              <a:latin typeface="Verdana" pitchFamily="34" charset="0"/>
              <a:cs typeface="Times New Roman" pitchFamily="18" charset="0"/>
            </a:endParaRPr>
          </a:p>
        </p:txBody>
      </p:sp>
      <p:sp>
        <p:nvSpPr>
          <p:cNvPr id="20509" name="Line 18"/>
          <p:cNvSpPr>
            <a:spLocks noChangeShapeType="1"/>
          </p:cNvSpPr>
          <p:nvPr/>
        </p:nvSpPr>
        <p:spPr bwMode="auto">
          <a:xfrm>
            <a:off x="4737100" y="5229225"/>
            <a:ext cx="0" cy="760413"/>
          </a:xfrm>
          <a:prstGeom prst="line">
            <a:avLst/>
          </a:prstGeom>
          <a:noFill/>
          <a:ln w="31750">
            <a:solidFill>
              <a:srgbClr val="800080"/>
            </a:solidFill>
            <a:round/>
            <a:headEnd/>
            <a:tailEnd type="triangle" w="med" len="med"/>
          </a:ln>
        </p:spPr>
        <p:txBody>
          <a:bodyPr wrap="none" anchor="ctr"/>
          <a:lstStyle/>
          <a:p>
            <a:endParaRPr lang="pt-PT"/>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2"/>
          <p:cNvSpPr txBox="1">
            <a:spLocks noChangeArrowheads="1"/>
          </p:cNvSpPr>
          <p:nvPr/>
        </p:nvSpPr>
        <p:spPr bwMode="auto">
          <a:xfrm>
            <a:off x="206375" y="1282700"/>
            <a:ext cx="9534525" cy="4693593"/>
          </a:xfrm>
          <a:prstGeom prst="rect">
            <a:avLst/>
          </a:prstGeom>
          <a:noFill/>
          <a:ln w="9525" algn="ctr">
            <a:noFill/>
            <a:miter lim="800000"/>
            <a:headEnd/>
            <a:tailEnd/>
          </a:ln>
        </p:spPr>
        <p:txBody>
          <a:bodyPr>
            <a:spAutoFit/>
          </a:bodyPr>
          <a:lstStyle/>
          <a:p>
            <a:pPr algn="justLow">
              <a:spcBef>
                <a:spcPct val="50000"/>
              </a:spcBef>
              <a:buClr>
                <a:srgbClr val="FF3300"/>
              </a:buClr>
              <a:buFontTx/>
              <a:buChar char="•"/>
            </a:pPr>
            <a:r>
              <a:rPr lang="en-GB" sz="2300" dirty="0" smtClean="0">
                <a:solidFill>
                  <a:srgbClr val="003399"/>
                </a:solidFill>
                <a:latin typeface="Times New Roman" pitchFamily="18" charset="0"/>
                <a:cs typeface="Arial" charset="0"/>
              </a:rPr>
              <a:t>Vegetation </a:t>
            </a:r>
            <a:r>
              <a:rPr lang="en-GB" sz="2300" dirty="0">
                <a:solidFill>
                  <a:srgbClr val="003399"/>
                </a:solidFill>
                <a:latin typeface="Times New Roman" pitchFamily="18" charset="0"/>
                <a:cs typeface="Arial" charset="0"/>
              </a:rPr>
              <a:t>parameters are a general indicator of the presence, condition and magnitude of vegetation foliage </a:t>
            </a:r>
          </a:p>
          <a:p>
            <a:pPr algn="justLow">
              <a:spcBef>
                <a:spcPct val="50000"/>
              </a:spcBef>
              <a:buClr>
                <a:srgbClr val="FF3300"/>
              </a:buClr>
              <a:buFontTx/>
              <a:buChar char="•"/>
            </a:pPr>
            <a:endParaRPr lang="en-GB" sz="2300" dirty="0">
              <a:solidFill>
                <a:srgbClr val="003399"/>
              </a:solidFill>
              <a:latin typeface="Times New Roman" pitchFamily="18" charset="0"/>
              <a:cs typeface="Arial" charset="0"/>
            </a:endParaRPr>
          </a:p>
          <a:p>
            <a:pPr algn="justLow">
              <a:spcBef>
                <a:spcPct val="50000"/>
              </a:spcBef>
              <a:buClr>
                <a:srgbClr val="FF3300"/>
              </a:buClr>
              <a:buFontTx/>
              <a:buChar char="•"/>
            </a:pPr>
            <a:endParaRPr lang="en-GB" sz="2300" dirty="0">
              <a:solidFill>
                <a:srgbClr val="003399"/>
              </a:solidFill>
              <a:latin typeface="Times New Roman" pitchFamily="18" charset="0"/>
              <a:cs typeface="Arial" charset="0"/>
            </a:endParaRPr>
          </a:p>
          <a:p>
            <a:pPr algn="justLow">
              <a:spcBef>
                <a:spcPct val="50000"/>
              </a:spcBef>
              <a:buClr>
                <a:srgbClr val="FF3300"/>
              </a:buClr>
              <a:buFontTx/>
              <a:buChar char="•"/>
            </a:pPr>
            <a:r>
              <a:rPr lang="en-GB" sz="2300" dirty="0">
                <a:solidFill>
                  <a:srgbClr val="003399"/>
                </a:solidFill>
                <a:latin typeface="Times New Roman" pitchFamily="18" charset="0"/>
                <a:cs typeface="Arial" charset="0"/>
              </a:rPr>
              <a:t>The vegetation parameters can be used as indicator of </a:t>
            </a:r>
            <a:r>
              <a:rPr lang="en-GB" sz="2300" dirty="0" smtClean="0">
                <a:solidFill>
                  <a:srgbClr val="003399"/>
                </a:solidFill>
                <a:latin typeface="Times New Roman" pitchFamily="18" charset="0"/>
                <a:cs typeface="Arial" charset="0"/>
              </a:rPr>
              <a:t>changes, allowing monitoring </a:t>
            </a:r>
            <a:r>
              <a:rPr lang="en-GB" sz="2300" dirty="0" smtClean="0">
                <a:solidFill>
                  <a:srgbClr val="003399"/>
                </a:solidFill>
                <a:latin typeface="Times New Roman" pitchFamily="18" charset="0"/>
                <a:cs typeface="Arial" charset="0"/>
              </a:rPr>
              <a:t>a region</a:t>
            </a:r>
            <a:endParaRPr lang="en-GB" sz="2300" dirty="0">
              <a:solidFill>
                <a:srgbClr val="003399"/>
              </a:solidFill>
              <a:latin typeface="Times New Roman" pitchFamily="18" charset="0"/>
              <a:cs typeface="Arial" charset="0"/>
            </a:endParaRPr>
          </a:p>
          <a:p>
            <a:pPr algn="justLow">
              <a:spcBef>
                <a:spcPct val="50000"/>
              </a:spcBef>
              <a:buClr>
                <a:srgbClr val="FF3300"/>
              </a:buClr>
              <a:buFontTx/>
              <a:buChar char="•"/>
            </a:pPr>
            <a:endParaRPr lang="en-GB" sz="2300" dirty="0">
              <a:solidFill>
                <a:srgbClr val="003399"/>
              </a:solidFill>
              <a:latin typeface="Times New Roman" pitchFamily="18" charset="0"/>
              <a:cs typeface="Arial" charset="0"/>
            </a:endParaRPr>
          </a:p>
          <a:p>
            <a:pPr algn="justLow">
              <a:spcBef>
                <a:spcPct val="50000"/>
              </a:spcBef>
              <a:buClr>
                <a:srgbClr val="FF3300"/>
              </a:buClr>
              <a:buFontTx/>
              <a:buChar char="•"/>
            </a:pPr>
            <a:endParaRPr lang="en-GB" sz="2300" dirty="0">
              <a:solidFill>
                <a:srgbClr val="003399"/>
              </a:solidFill>
              <a:latin typeface="Times New Roman" pitchFamily="18" charset="0"/>
              <a:cs typeface="Arial" charset="0"/>
            </a:endParaRPr>
          </a:p>
          <a:p>
            <a:pPr algn="justLow">
              <a:spcBef>
                <a:spcPct val="50000"/>
              </a:spcBef>
              <a:buClr>
                <a:srgbClr val="FF3300"/>
              </a:buClr>
              <a:buFontTx/>
              <a:buChar char="•"/>
            </a:pPr>
            <a:r>
              <a:rPr lang="en-GB" sz="2300" dirty="0">
                <a:solidFill>
                  <a:srgbClr val="003399"/>
                </a:solidFill>
                <a:latin typeface="Times New Roman" pitchFamily="18" charset="0"/>
                <a:cs typeface="Arial" charset="0"/>
              </a:rPr>
              <a:t>The resultant image of the differences of FVC values between to different </a:t>
            </a:r>
            <a:r>
              <a:rPr lang="en-GB" sz="2300" dirty="0" smtClean="0">
                <a:solidFill>
                  <a:srgbClr val="003399"/>
                </a:solidFill>
                <a:latin typeface="Times New Roman" pitchFamily="18" charset="0"/>
                <a:cs typeface="Arial" charset="0"/>
              </a:rPr>
              <a:t>dates can be used to a view of </a:t>
            </a:r>
            <a:r>
              <a:rPr lang="en-GB" sz="2300" dirty="0">
                <a:solidFill>
                  <a:srgbClr val="003399"/>
                </a:solidFill>
                <a:latin typeface="Times New Roman" pitchFamily="18" charset="0"/>
                <a:cs typeface="Arial" charset="0"/>
              </a:rPr>
              <a:t>vegetation </a:t>
            </a:r>
            <a:r>
              <a:rPr lang="en-GB" sz="2300" dirty="0" smtClean="0">
                <a:solidFill>
                  <a:srgbClr val="003399"/>
                </a:solidFill>
                <a:latin typeface="Times New Roman" pitchFamily="18" charset="0"/>
                <a:cs typeface="Arial" charset="0"/>
              </a:rPr>
              <a:t>changes</a:t>
            </a:r>
            <a:endParaRPr lang="en-GB" sz="2300" dirty="0">
              <a:solidFill>
                <a:srgbClr val="003399"/>
              </a:solidFill>
              <a:latin typeface="Times New Roman" pitchFamily="18" charset="0"/>
              <a:cs typeface="Arial" charset="0"/>
            </a:endParaRPr>
          </a:p>
        </p:txBody>
      </p:sp>
      <p:sp>
        <p:nvSpPr>
          <p:cNvPr id="108546" name="AutoShape 3"/>
          <p:cNvSpPr>
            <a:spLocks noChangeArrowheads="1"/>
          </p:cNvSpPr>
          <p:nvPr/>
        </p:nvSpPr>
        <p:spPr bwMode="auto">
          <a:xfrm>
            <a:off x="3659188" y="2349500"/>
            <a:ext cx="1095375" cy="5334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pt-PT"/>
          </a:p>
        </p:txBody>
      </p:sp>
      <p:sp>
        <p:nvSpPr>
          <p:cNvPr id="108547" name="AutoShape 4"/>
          <p:cNvSpPr>
            <a:spLocks noChangeArrowheads="1"/>
          </p:cNvSpPr>
          <p:nvPr/>
        </p:nvSpPr>
        <p:spPr bwMode="auto">
          <a:xfrm>
            <a:off x="3714750" y="4114800"/>
            <a:ext cx="1095375" cy="6858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pt-PT"/>
          </a:p>
        </p:txBody>
      </p:sp>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26429954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FVC_dif07_08_per98lt0"/>
          <p:cNvPicPr>
            <a:picLocks noChangeAspect="1" noChangeArrowheads="1"/>
          </p:cNvPicPr>
          <p:nvPr/>
        </p:nvPicPr>
        <p:blipFill>
          <a:blip r:embed="rId2"/>
          <a:srcRect/>
          <a:stretch>
            <a:fillRect/>
          </a:stretch>
        </p:blipFill>
        <p:spPr bwMode="auto">
          <a:xfrm>
            <a:off x="742950" y="1714500"/>
            <a:ext cx="3092450" cy="4676775"/>
          </a:xfrm>
          <a:prstGeom prst="rect">
            <a:avLst/>
          </a:prstGeom>
          <a:noFill/>
          <a:ln w="9525">
            <a:noFill/>
            <a:miter lim="800000"/>
            <a:headEnd/>
            <a:tailEnd/>
          </a:ln>
        </p:spPr>
      </p:pic>
      <p:pic>
        <p:nvPicPr>
          <p:cNvPr id="109570" name="Picture 3" descr="FVC_dif07_08_per98gt0"/>
          <p:cNvPicPr>
            <a:picLocks noChangeAspect="1" noChangeArrowheads="1"/>
          </p:cNvPicPr>
          <p:nvPr/>
        </p:nvPicPr>
        <p:blipFill>
          <a:blip r:embed="rId3"/>
          <a:srcRect/>
          <a:stretch>
            <a:fillRect/>
          </a:stretch>
        </p:blipFill>
        <p:spPr bwMode="auto">
          <a:xfrm>
            <a:off x="5118100" y="1651000"/>
            <a:ext cx="3154363" cy="4829175"/>
          </a:xfrm>
          <a:prstGeom prst="rect">
            <a:avLst/>
          </a:prstGeom>
          <a:noFill/>
          <a:ln w="9525">
            <a:noFill/>
            <a:miter lim="800000"/>
            <a:headEnd/>
            <a:tailEnd/>
          </a:ln>
        </p:spPr>
      </p:pic>
      <p:sp>
        <p:nvSpPr>
          <p:cNvPr id="109571" name="Text Box 4"/>
          <p:cNvSpPr txBox="1">
            <a:spLocks noChangeArrowheads="1"/>
          </p:cNvSpPr>
          <p:nvPr/>
        </p:nvSpPr>
        <p:spPr bwMode="auto">
          <a:xfrm>
            <a:off x="563563" y="749300"/>
            <a:ext cx="8599487" cy="457200"/>
          </a:xfrm>
          <a:prstGeom prst="rect">
            <a:avLst/>
          </a:prstGeom>
          <a:noFill/>
          <a:ln w="9525" algn="ctr">
            <a:noFill/>
            <a:miter lim="800000"/>
            <a:headEnd/>
            <a:tailEnd/>
          </a:ln>
        </p:spPr>
        <p:txBody>
          <a:bodyPr>
            <a:spAutoFit/>
          </a:bodyPr>
          <a:lstStyle/>
          <a:p>
            <a:pPr algn="ctr">
              <a:spcBef>
                <a:spcPct val="50000"/>
              </a:spcBef>
            </a:pPr>
            <a:r>
              <a:rPr lang="pt-PT" sz="2400" b="1" u="sng" dirty="0">
                <a:solidFill>
                  <a:srgbClr val="C00000"/>
                </a:solidFill>
                <a:cs typeface="Arial" charset="0"/>
              </a:rPr>
              <a:t>FVC - Percentil 98% 2007 - Percentil 98% 2008</a:t>
            </a:r>
          </a:p>
        </p:txBody>
      </p:sp>
      <p:sp>
        <p:nvSpPr>
          <p:cNvPr id="109573" name="Text Box 6"/>
          <p:cNvSpPr txBox="1">
            <a:spLocks noChangeArrowheads="1"/>
          </p:cNvSpPr>
          <p:nvPr/>
        </p:nvSpPr>
        <p:spPr bwMode="auto">
          <a:xfrm>
            <a:off x="1417638" y="1333500"/>
            <a:ext cx="2105025" cy="457200"/>
          </a:xfrm>
          <a:prstGeom prst="rect">
            <a:avLst/>
          </a:prstGeom>
          <a:noFill/>
          <a:ln w="9525" algn="ctr">
            <a:noFill/>
            <a:miter lim="800000"/>
            <a:headEnd/>
            <a:tailEnd/>
          </a:ln>
        </p:spPr>
        <p:txBody>
          <a:bodyPr>
            <a:spAutoFit/>
          </a:bodyPr>
          <a:lstStyle/>
          <a:p>
            <a:pPr algn="ctr">
              <a:spcBef>
                <a:spcPct val="50000"/>
              </a:spcBef>
            </a:pPr>
            <a:r>
              <a:rPr lang="pt-PT" sz="2400" b="1" u="sng" dirty="0">
                <a:solidFill>
                  <a:srgbClr val="003399"/>
                </a:solidFill>
                <a:cs typeface="Arial" charset="0"/>
              </a:rPr>
              <a:t>2008 &gt; 2007</a:t>
            </a:r>
          </a:p>
        </p:txBody>
      </p:sp>
      <p:sp>
        <p:nvSpPr>
          <p:cNvPr id="109574" name="Text Box 7"/>
          <p:cNvSpPr txBox="1">
            <a:spLocks noChangeArrowheads="1"/>
          </p:cNvSpPr>
          <p:nvPr/>
        </p:nvSpPr>
        <p:spPr bwMode="auto">
          <a:xfrm>
            <a:off x="5792788" y="1308100"/>
            <a:ext cx="2105025" cy="457200"/>
          </a:xfrm>
          <a:prstGeom prst="rect">
            <a:avLst/>
          </a:prstGeom>
          <a:noFill/>
          <a:ln w="9525" algn="ctr">
            <a:noFill/>
            <a:miter lim="800000"/>
            <a:headEnd/>
            <a:tailEnd/>
          </a:ln>
        </p:spPr>
        <p:txBody>
          <a:bodyPr>
            <a:spAutoFit/>
          </a:bodyPr>
          <a:lstStyle/>
          <a:p>
            <a:pPr algn="ctr">
              <a:spcBef>
                <a:spcPct val="50000"/>
              </a:spcBef>
            </a:pPr>
            <a:r>
              <a:rPr lang="pt-PT" sz="2400" b="1" u="sng">
                <a:solidFill>
                  <a:srgbClr val="003399"/>
                </a:solidFill>
                <a:cs typeface="Arial" charset="0"/>
              </a:rPr>
              <a:t>2008 &lt; 2007</a:t>
            </a:r>
          </a:p>
        </p:txBody>
      </p:sp>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42799379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FVC_dif07_08_maxlt0"/>
          <p:cNvPicPr>
            <a:picLocks noChangeAspect="1" noChangeArrowheads="1"/>
          </p:cNvPicPr>
          <p:nvPr/>
        </p:nvPicPr>
        <p:blipFill>
          <a:blip r:embed="rId2"/>
          <a:srcRect/>
          <a:stretch>
            <a:fillRect/>
          </a:stretch>
        </p:blipFill>
        <p:spPr bwMode="auto">
          <a:xfrm>
            <a:off x="604838" y="1562100"/>
            <a:ext cx="3194050" cy="4829175"/>
          </a:xfrm>
          <a:prstGeom prst="rect">
            <a:avLst/>
          </a:prstGeom>
          <a:noFill/>
          <a:ln w="9525">
            <a:noFill/>
            <a:miter lim="800000"/>
            <a:headEnd/>
            <a:tailEnd/>
          </a:ln>
        </p:spPr>
      </p:pic>
      <p:pic>
        <p:nvPicPr>
          <p:cNvPr id="110594" name="Picture 3" descr="FVC_dif07_08_maxgt0"/>
          <p:cNvPicPr>
            <a:picLocks noChangeAspect="1" noChangeArrowheads="1"/>
          </p:cNvPicPr>
          <p:nvPr/>
        </p:nvPicPr>
        <p:blipFill>
          <a:blip r:embed="rId3"/>
          <a:srcRect/>
          <a:stretch>
            <a:fillRect/>
          </a:stretch>
        </p:blipFill>
        <p:spPr bwMode="auto">
          <a:xfrm>
            <a:off x="5214938" y="1641475"/>
            <a:ext cx="3151187" cy="4826000"/>
          </a:xfrm>
          <a:prstGeom prst="rect">
            <a:avLst/>
          </a:prstGeom>
          <a:noFill/>
          <a:ln w="9525">
            <a:noFill/>
            <a:miter lim="800000"/>
            <a:headEnd/>
            <a:tailEnd/>
          </a:ln>
        </p:spPr>
      </p:pic>
      <p:sp>
        <p:nvSpPr>
          <p:cNvPr id="110595" name="Text Box 4"/>
          <p:cNvSpPr txBox="1">
            <a:spLocks noChangeArrowheads="1"/>
          </p:cNvSpPr>
          <p:nvPr/>
        </p:nvSpPr>
        <p:spPr bwMode="auto">
          <a:xfrm>
            <a:off x="344488" y="639701"/>
            <a:ext cx="8599487" cy="457200"/>
          </a:xfrm>
          <a:prstGeom prst="rect">
            <a:avLst/>
          </a:prstGeom>
          <a:noFill/>
          <a:ln w="9525" algn="ctr">
            <a:noFill/>
            <a:miter lim="800000"/>
            <a:headEnd/>
            <a:tailEnd/>
          </a:ln>
        </p:spPr>
        <p:txBody>
          <a:bodyPr>
            <a:spAutoFit/>
          </a:bodyPr>
          <a:lstStyle/>
          <a:p>
            <a:pPr algn="ctr">
              <a:spcBef>
                <a:spcPct val="50000"/>
              </a:spcBef>
            </a:pPr>
            <a:r>
              <a:rPr lang="en-GB" sz="2400" b="1" u="sng" dirty="0">
                <a:solidFill>
                  <a:srgbClr val="C00000"/>
                </a:solidFill>
                <a:cs typeface="Arial" charset="0"/>
              </a:rPr>
              <a:t>FVC - Maximum 2007 – Maximum 2008</a:t>
            </a:r>
          </a:p>
        </p:txBody>
      </p:sp>
      <p:sp>
        <p:nvSpPr>
          <p:cNvPr id="110597" name="Text Box 6"/>
          <p:cNvSpPr txBox="1">
            <a:spLocks noChangeArrowheads="1"/>
          </p:cNvSpPr>
          <p:nvPr/>
        </p:nvSpPr>
        <p:spPr bwMode="auto">
          <a:xfrm>
            <a:off x="1335088" y="1219200"/>
            <a:ext cx="2105025" cy="457200"/>
          </a:xfrm>
          <a:prstGeom prst="rect">
            <a:avLst/>
          </a:prstGeom>
          <a:noFill/>
          <a:ln w="9525" algn="ctr">
            <a:noFill/>
            <a:miter lim="800000"/>
            <a:headEnd/>
            <a:tailEnd/>
          </a:ln>
        </p:spPr>
        <p:txBody>
          <a:bodyPr>
            <a:spAutoFit/>
          </a:bodyPr>
          <a:lstStyle/>
          <a:p>
            <a:pPr algn="ctr">
              <a:spcBef>
                <a:spcPct val="50000"/>
              </a:spcBef>
            </a:pPr>
            <a:r>
              <a:rPr lang="en-GB" sz="2400" b="1" u="sng">
                <a:solidFill>
                  <a:srgbClr val="003399"/>
                </a:solidFill>
                <a:cs typeface="Arial" charset="0"/>
              </a:rPr>
              <a:t>2008 &gt; 2007</a:t>
            </a:r>
          </a:p>
        </p:txBody>
      </p:sp>
      <p:sp>
        <p:nvSpPr>
          <p:cNvPr id="110598" name="Text Box 7"/>
          <p:cNvSpPr txBox="1">
            <a:spLocks noChangeArrowheads="1"/>
          </p:cNvSpPr>
          <p:nvPr/>
        </p:nvSpPr>
        <p:spPr bwMode="auto">
          <a:xfrm>
            <a:off x="5902325" y="1257300"/>
            <a:ext cx="2105025" cy="457200"/>
          </a:xfrm>
          <a:prstGeom prst="rect">
            <a:avLst/>
          </a:prstGeom>
          <a:noFill/>
          <a:ln w="9525" algn="ctr">
            <a:noFill/>
            <a:miter lim="800000"/>
            <a:headEnd/>
            <a:tailEnd/>
          </a:ln>
        </p:spPr>
        <p:txBody>
          <a:bodyPr>
            <a:spAutoFit/>
          </a:bodyPr>
          <a:lstStyle/>
          <a:p>
            <a:pPr algn="ctr">
              <a:spcBef>
                <a:spcPct val="50000"/>
              </a:spcBef>
            </a:pPr>
            <a:r>
              <a:rPr lang="en-GB" sz="2400" b="1" u="sng">
                <a:solidFill>
                  <a:srgbClr val="003399"/>
                </a:solidFill>
                <a:cs typeface="Arial" charset="0"/>
              </a:rPr>
              <a:t>2008 &lt; 2007</a:t>
            </a:r>
          </a:p>
        </p:txBody>
      </p:sp>
      <p:sp>
        <p:nvSpPr>
          <p:cNvPr id="9"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12212887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body" idx="4294967295"/>
          </p:nvPr>
        </p:nvSpPr>
        <p:spPr>
          <a:xfrm>
            <a:off x="112912" y="1268760"/>
            <a:ext cx="9793088" cy="4809522"/>
          </a:xfrm>
          <a:noFill/>
        </p:spPr>
        <p:txBody>
          <a:bodyPr wrap="square">
            <a:spAutoFit/>
          </a:bodyPr>
          <a:lstStyle/>
          <a:p>
            <a:pPr>
              <a:buClr>
                <a:srgbClr val="FF3300"/>
              </a:buClr>
            </a:pPr>
            <a:r>
              <a:rPr lang="en-US" dirty="0" smtClean="0">
                <a:solidFill>
                  <a:srgbClr val="002060"/>
                </a:solidFill>
                <a:latin typeface="Times New Roman" panose="02020603050405020304" pitchFamily="18" charset="0"/>
                <a:cs typeface="Times New Roman" panose="02020603050405020304" pitchFamily="18" charset="0"/>
              </a:rPr>
              <a:t>This study was applied just in two years, 2007 and 2008, with similar climatic conditions</a:t>
            </a:r>
            <a:r>
              <a:rPr lang="en-US" dirty="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and was </a:t>
            </a:r>
            <a:r>
              <a:rPr lang="en-US" dirty="0">
                <a:solidFill>
                  <a:srgbClr val="002060"/>
                </a:solidFill>
                <a:latin typeface="Times New Roman" panose="02020603050405020304" pitchFamily="18" charset="0"/>
                <a:cs typeface="Times New Roman" panose="02020603050405020304" pitchFamily="18" charset="0"/>
              </a:rPr>
              <a:t>not yet applied in drought </a:t>
            </a:r>
            <a:r>
              <a:rPr lang="en-US" dirty="0" smtClean="0">
                <a:solidFill>
                  <a:srgbClr val="002060"/>
                </a:solidFill>
                <a:latin typeface="Times New Roman" panose="02020603050405020304" pitchFamily="18" charset="0"/>
                <a:cs typeface="Times New Roman" panose="02020603050405020304" pitchFamily="18" charset="0"/>
              </a:rPr>
              <a:t>years</a:t>
            </a:r>
          </a:p>
          <a:p>
            <a:pPr>
              <a:buClr>
                <a:srgbClr val="FF3300"/>
              </a:buClr>
            </a:pPr>
            <a:r>
              <a:rPr lang="en-US" dirty="0" smtClean="0">
                <a:solidFill>
                  <a:srgbClr val="002060"/>
                </a:solidFill>
                <a:latin typeface="Times New Roman" panose="02020603050405020304" pitchFamily="18" charset="0"/>
                <a:cs typeface="Times New Roman" panose="02020603050405020304" pitchFamily="18" charset="0"/>
              </a:rPr>
              <a:t>The threshold was not yet obtained to be considered as the best for retrieving changes in vegetation</a:t>
            </a:r>
          </a:p>
          <a:p>
            <a:pPr algn="just">
              <a:spcBef>
                <a:spcPct val="25000"/>
              </a:spcBef>
              <a:buClr>
                <a:srgbClr val="FF0000"/>
              </a:buClr>
              <a:buFont typeface="Wingdings" pitchFamily="2" charset="2"/>
              <a:buChar char="v"/>
            </a:pPr>
            <a:r>
              <a:rPr lang="en-US" dirty="0" smtClean="0">
                <a:solidFill>
                  <a:srgbClr val="002060"/>
                </a:solidFill>
                <a:latin typeface="Times New Roman" pitchFamily="18" charset="0"/>
              </a:rPr>
              <a:t>The </a:t>
            </a:r>
            <a:r>
              <a:rPr lang="en-US" dirty="0">
                <a:solidFill>
                  <a:srgbClr val="002060"/>
                </a:solidFill>
                <a:latin typeface="Times New Roman" pitchFamily="18" charset="0"/>
              </a:rPr>
              <a:t>use of the products of the LSA SAF can be done by region / country. </a:t>
            </a:r>
          </a:p>
          <a:p>
            <a:pPr algn="just">
              <a:spcBef>
                <a:spcPct val="25000"/>
              </a:spcBef>
              <a:buClr>
                <a:srgbClr val="FF0000"/>
              </a:buClr>
              <a:buFont typeface="Wingdings" pitchFamily="2" charset="2"/>
              <a:buChar char="v"/>
            </a:pPr>
            <a:r>
              <a:rPr lang="en-US" dirty="0">
                <a:solidFill>
                  <a:srgbClr val="002060"/>
                </a:solidFill>
                <a:latin typeface="Times New Roman" pitchFamily="18" charset="0"/>
              </a:rPr>
              <a:t>It is useful for monitoring vegetation changes.</a:t>
            </a:r>
          </a:p>
          <a:p>
            <a:pPr algn="just">
              <a:spcBef>
                <a:spcPct val="25000"/>
              </a:spcBef>
              <a:buClr>
                <a:srgbClr val="FF0000"/>
              </a:buClr>
              <a:buFont typeface="Wingdings" pitchFamily="2" charset="2"/>
              <a:buChar char="v"/>
            </a:pPr>
            <a:r>
              <a:rPr lang="en-US" dirty="0">
                <a:solidFill>
                  <a:srgbClr val="002060"/>
                </a:solidFill>
                <a:latin typeface="Times New Roman" pitchFamily="18" charset="0"/>
              </a:rPr>
              <a:t>It seems a useful complement </a:t>
            </a:r>
            <a:r>
              <a:rPr lang="en-US" dirty="0" smtClean="0">
                <a:solidFill>
                  <a:srgbClr val="002060"/>
                </a:solidFill>
                <a:latin typeface="Times New Roman" pitchFamily="18" charset="0"/>
              </a:rPr>
              <a:t>on </a:t>
            </a:r>
            <a:r>
              <a:rPr lang="en-US" dirty="0">
                <a:solidFill>
                  <a:srgbClr val="002060"/>
                </a:solidFill>
                <a:latin typeface="Times New Roman" pitchFamily="18" charset="0"/>
              </a:rPr>
              <a:t>risk desertification studies. In areas with already identified desertification problems, as </a:t>
            </a:r>
            <a:r>
              <a:rPr lang="en-US" dirty="0" err="1">
                <a:solidFill>
                  <a:srgbClr val="002060"/>
                </a:solidFill>
                <a:latin typeface="Times New Roman" pitchFamily="18" charset="0"/>
              </a:rPr>
              <a:t>Alentejo</a:t>
            </a:r>
            <a:r>
              <a:rPr lang="en-US" dirty="0">
                <a:solidFill>
                  <a:srgbClr val="002060"/>
                </a:solidFill>
                <a:latin typeface="Times New Roman" pitchFamily="18" charset="0"/>
              </a:rPr>
              <a:t> in Portugal, LSA SAF products can be particularly important</a:t>
            </a:r>
            <a:r>
              <a:rPr lang="en-US" dirty="0" smtClean="0">
                <a:solidFill>
                  <a:srgbClr val="002060"/>
                </a:solidFill>
                <a:latin typeface="Times New Roman" pitchFamily="18" charset="0"/>
              </a:rPr>
              <a:t>.</a:t>
            </a:r>
            <a:endParaRPr lang="en-US" dirty="0" smtClean="0">
              <a:solidFill>
                <a:srgbClr val="002060"/>
              </a:solidFill>
              <a:latin typeface="Times New Roman" panose="02020603050405020304" pitchFamily="18" charset="0"/>
              <a:cs typeface="Times New Roman" panose="02020603050405020304" pitchFamily="18" charset="0"/>
            </a:endParaRPr>
          </a:p>
        </p:txBody>
      </p:sp>
      <p:sp>
        <p:nvSpPr>
          <p:cNvPr id="4"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184" y="2501066"/>
            <a:ext cx="6221428" cy="39232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1"/>
          <p:cNvSpPr txBox="1">
            <a:spLocks/>
          </p:cNvSpPr>
          <p:nvPr/>
        </p:nvSpPr>
        <p:spPr>
          <a:xfrm>
            <a:off x="231256" y="501721"/>
            <a:ext cx="6691856" cy="584775"/>
          </a:xfrm>
          <a:prstGeom prst="rect">
            <a:avLst/>
          </a:prstGeom>
          <a:noFill/>
          <a:ln w="9525" algn="ctr">
            <a:noFill/>
            <a:miter lim="800000"/>
            <a:headEnd/>
            <a:tailEnd/>
          </a:ln>
        </p:spPr>
        <p:txBody>
          <a:bodyPr>
            <a:spAutoFit/>
          </a:bodyPr>
          <a:lstStyle>
            <a:defPPr>
              <a:defRPr lang="pt-PT"/>
            </a:defPPr>
            <a:lvl1pPr>
              <a:spcBef>
                <a:spcPct val="50000"/>
              </a:spcBef>
              <a:defRPr sz="3600" b="1">
                <a:solidFill>
                  <a:srgbClr val="C00000"/>
                </a:solidFill>
                <a:latin typeface="Times New Roman" panose="02020603050405020304" pitchFamily="18" charset="0"/>
                <a:cs typeface="Times New Roman" panose="02020603050405020304" pitchFamily="18" charset="0"/>
              </a:defRPr>
            </a:lvl1pPr>
          </a:lstStyle>
          <a:p>
            <a:r>
              <a:rPr lang="en-GB" sz="3200" dirty="0" smtClean="0"/>
              <a:t>Users:</a:t>
            </a:r>
            <a:endParaRPr lang="en-GB" sz="3200" dirty="0"/>
          </a:p>
        </p:txBody>
      </p:sp>
      <p:sp>
        <p:nvSpPr>
          <p:cNvPr id="6" name="TextBox 5"/>
          <p:cNvSpPr txBox="1"/>
          <p:nvPr/>
        </p:nvSpPr>
        <p:spPr>
          <a:xfrm>
            <a:off x="262520" y="1108341"/>
            <a:ext cx="7256145" cy="1477328"/>
          </a:xfrm>
          <a:prstGeom prst="rect">
            <a:avLst/>
          </a:prstGeom>
          <a:noFill/>
        </p:spPr>
        <p:txBody>
          <a:bodyPr wrap="square" rtlCol="0">
            <a:spAutoFit/>
          </a:bodyPr>
          <a:lstStyle/>
          <a:p>
            <a:pPr>
              <a:buClr>
                <a:schemeClr val="accent2"/>
              </a:buClr>
            </a:pPr>
            <a:r>
              <a:rPr lang="en-GB" b="1" dirty="0" smtClean="0">
                <a:solidFill>
                  <a:schemeClr val="accent1">
                    <a:lumMod val="50000"/>
                  </a:schemeClr>
                </a:solidFill>
                <a:latin typeface="Times New Roman" panose="02020603050405020304" pitchFamily="18" charset="0"/>
                <a:cs typeface="Times New Roman" panose="02020603050405020304" pitchFamily="18" charset="0"/>
              </a:rPr>
              <a:t>Registered for regular/offline acquisition of LSA SAF Products</a:t>
            </a:r>
          </a:p>
          <a:p>
            <a:pPr marL="603647" lvl="1" indent="-232172">
              <a:buClr>
                <a:schemeClr val="accent2"/>
              </a:buClr>
              <a:buFont typeface="Arial" panose="020B0604020202020204" pitchFamily="34" charset="0"/>
              <a:buChar char="•"/>
            </a:pPr>
            <a:r>
              <a:rPr lang="en-GB" dirty="0" err="1" smtClean="0">
                <a:solidFill>
                  <a:schemeClr val="accent1">
                    <a:lumMod val="50000"/>
                  </a:schemeClr>
                </a:solidFill>
                <a:latin typeface="Times New Roman" panose="02020603050405020304" pitchFamily="18" charset="0"/>
                <a:cs typeface="Times New Roman" panose="02020603050405020304" pitchFamily="18" charset="0"/>
              </a:rPr>
              <a:t>EUMETCast</a:t>
            </a:r>
            <a:r>
              <a:rPr lang="en-GB" dirty="0" smtClean="0">
                <a:solidFill>
                  <a:schemeClr val="accent1">
                    <a:lumMod val="50000"/>
                  </a:schemeClr>
                </a:solidFill>
                <a:latin typeface="Times New Roman" panose="02020603050405020304" pitchFamily="18" charset="0"/>
                <a:cs typeface="Times New Roman" panose="02020603050405020304" pitchFamily="18" charset="0"/>
              </a:rPr>
              <a:t>: &gt; 1000 in Jul 2014</a:t>
            </a:r>
          </a:p>
          <a:p>
            <a:pPr marL="603647" lvl="1" indent="-232172">
              <a:buClr>
                <a:schemeClr val="accent2"/>
              </a:buClr>
              <a:buFont typeface="Arial" panose="020B0604020202020204" pitchFamily="34" charset="0"/>
              <a:buChar char="•"/>
            </a:pPr>
            <a:r>
              <a:rPr lang="en-GB" dirty="0" smtClean="0">
                <a:solidFill>
                  <a:schemeClr val="accent1">
                    <a:lumMod val="50000"/>
                  </a:schemeClr>
                </a:solidFill>
                <a:latin typeface="Times New Roman" panose="02020603050405020304" pitchFamily="18" charset="0"/>
                <a:cs typeface="Times New Roman" panose="02020603050405020304" pitchFamily="18" charset="0"/>
              </a:rPr>
              <a:t>LSASAF website: &gt; 1500 </a:t>
            </a:r>
          </a:p>
          <a:p>
            <a:pPr marL="603647" lvl="1" indent="-232172">
              <a:buClr>
                <a:schemeClr val="accent2"/>
              </a:buClr>
              <a:buFont typeface="Arial" panose="020B0604020202020204" pitchFamily="34" charset="0"/>
              <a:buChar char="•"/>
            </a:pPr>
            <a:r>
              <a:rPr lang="en-GB" dirty="0" smtClean="0">
                <a:solidFill>
                  <a:schemeClr val="accent1">
                    <a:lumMod val="50000"/>
                  </a:schemeClr>
                </a:solidFill>
                <a:latin typeface="Times New Roman" panose="02020603050405020304" pitchFamily="18" charset="0"/>
                <a:cs typeface="Times New Roman" panose="02020603050405020304" pitchFamily="18" charset="0"/>
              </a:rPr>
              <a:t>ftp NRT dissemination 20-30 </a:t>
            </a:r>
          </a:p>
          <a:p>
            <a:pPr marL="603647" lvl="1" indent="-232172">
              <a:buClr>
                <a:schemeClr val="accent2"/>
              </a:buClr>
              <a:buFont typeface="Arial" panose="020B0604020202020204" pitchFamily="34" charset="0"/>
              <a:buChar char="•"/>
            </a:pPr>
            <a:r>
              <a:rPr lang="en-GB" dirty="0" smtClean="0">
                <a:solidFill>
                  <a:schemeClr val="accent1">
                    <a:lumMod val="50000"/>
                  </a:schemeClr>
                </a:solidFill>
                <a:latin typeface="Times New Roman" panose="02020603050405020304" pitchFamily="18" charset="0"/>
                <a:cs typeface="Times New Roman" panose="02020603050405020304" pitchFamily="18" charset="0"/>
              </a:rPr>
              <a:t>UMARF (EUMRSAT Data Centre) </a:t>
            </a:r>
            <a:endParaRPr lang="en-GB"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16175830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41033" y="3612821"/>
            <a:ext cx="4268304" cy="2565523"/>
          </a:xfrm>
          <a:prstGeom prst="rect">
            <a:avLst/>
          </a:prstGeom>
        </p:spPr>
      </p:pic>
      <p:sp>
        <p:nvSpPr>
          <p:cNvPr id="3" name="Content Placeholder 2"/>
          <p:cNvSpPr txBox="1">
            <a:spLocks/>
          </p:cNvSpPr>
          <p:nvPr/>
        </p:nvSpPr>
        <p:spPr>
          <a:xfrm>
            <a:off x="128464" y="673555"/>
            <a:ext cx="8543925" cy="2292935"/>
          </a:xfrm>
          <a:prstGeom prst="rect">
            <a:avLst/>
          </a:prstGeom>
          <a:noFill/>
          <a:ln w="9525" algn="ctr">
            <a:noFill/>
            <a:miter lim="800000"/>
            <a:headEnd/>
            <a:tailEnd/>
          </a:ln>
        </p:spPr>
        <p:txBody>
          <a:bodyPr>
            <a:spAutoFit/>
          </a:bodyPr>
          <a:lstStyle>
            <a:defPPr>
              <a:defRPr lang="pt-PT"/>
            </a:defPPr>
            <a:lvl1pPr>
              <a:spcBef>
                <a:spcPct val="50000"/>
              </a:spcBef>
              <a:defRPr sz="3200" b="1">
                <a:solidFill>
                  <a:srgbClr val="C00000"/>
                </a:solidFill>
                <a:latin typeface="Times New Roman" panose="02020603050405020304" pitchFamily="18" charset="0"/>
                <a:cs typeface="Times New Roman" panose="02020603050405020304" pitchFamily="18" charset="0"/>
              </a:defRPr>
            </a:lvl1pPr>
          </a:lstStyle>
          <a:p>
            <a:r>
              <a:rPr lang="en-GB" dirty="0" smtClean="0"/>
              <a:t>User Community</a:t>
            </a:r>
          </a:p>
          <a:p>
            <a:endParaRPr lang="pt-PT" sz="1200" dirty="0"/>
          </a:p>
          <a:p>
            <a:pPr lvl="1"/>
            <a:r>
              <a:rPr lang="pt-PT" dirty="0">
                <a:solidFill>
                  <a:schemeClr val="accent1">
                    <a:lumMod val="50000"/>
                  </a:schemeClr>
                </a:solidFill>
                <a:latin typeface="Times New Roman" panose="02020603050405020304" pitchFamily="18" charset="0"/>
                <a:cs typeface="Times New Roman" panose="02020603050405020304" pitchFamily="18" charset="0"/>
              </a:rPr>
              <a:t>Surface modelling / Hydrology</a:t>
            </a:r>
          </a:p>
          <a:p>
            <a:pPr lvl="1"/>
            <a:r>
              <a:rPr lang="pt-PT" dirty="0">
                <a:solidFill>
                  <a:schemeClr val="accent1">
                    <a:lumMod val="50000"/>
                  </a:schemeClr>
                </a:solidFill>
                <a:latin typeface="Times New Roman" panose="02020603050405020304" pitchFamily="18" charset="0"/>
                <a:cs typeface="Times New Roman" panose="02020603050405020304" pitchFamily="18" charset="0"/>
              </a:rPr>
              <a:t>Forest &amp; Agriculture Applications</a:t>
            </a:r>
          </a:p>
          <a:p>
            <a:pPr lvl="1"/>
            <a:r>
              <a:rPr lang="pt-PT" dirty="0">
                <a:solidFill>
                  <a:schemeClr val="accent1">
                    <a:lumMod val="50000"/>
                  </a:schemeClr>
                </a:solidFill>
                <a:latin typeface="Times New Roman" panose="02020603050405020304" pitchFamily="18" charset="0"/>
                <a:cs typeface="Times New Roman" panose="02020603050405020304" pitchFamily="18" charset="0"/>
              </a:rPr>
              <a:t>Environmental / Climate monitoring</a:t>
            </a:r>
          </a:p>
          <a:p>
            <a:pPr lvl="1"/>
            <a:r>
              <a:rPr lang="pt-PT" dirty="0">
                <a:solidFill>
                  <a:schemeClr val="accent1">
                    <a:lumMod val="50000"/>
                  </a:schemeClr>
                </a:solidFill>
                <a:latin typeface="Times New Roman" panose="02020603050405020304" pitchFamily="18" charset="0"/>
                <a:cs typeface="Times New Roman" panose="02020603050405020304" pitchFamily="18" charset="0"/>
              </a:rPr>
              <a:t>NWP / Air quality</a:t>
            </a:r>
          </a:p>
          <a:p>
            <a:pPr lvl="1"/>
            <a:r>
              <a:rPr lang="pt-PT" dirty="0">
                <a:solidFill>
                  <a:schemeClr val="accent1">
                    <a:lumMod val="50000"/>
                  </a:schemeClr>
                </a:solidFill>
                <a:latin typeface="Times New Roman" panose="02020603050405020304" pitchFamily="18" charset="0"/>
                <a:cs typeface="Times New Roman" panose="02020603050405020304" pitchFamily="18" charset="0"/>
              </a:rPr>
              <a:t>Renewable Energy (solar)</a:t>
            </a:r>
          </a:p>
        </p:txBody>
      </p:sp>
      <p:pic>
        <p:nvPicPr>
          <p:cNvPr id="5" name="Picture 4"/>
          <p:cNvPicPr>
            <a:picLocks noChangeAspect="1"/>
          </p:cNvPicPr>
          <p:nvPr/>
        </p:nvPicPr>
        <p:blipFill>
          <a:blip r:embed="rId3"/>
          <a:stretch>
            <a:fillRect/>
          </a:stretch>
        </p:blipFill>
        <p:spPr>
          <a:xfrm>
            <a:off x="672729" y="3612821"/>
            <a:ext cx="4268304" cy="2565523"/>
          </a:xfrm>
          <a:prstGeom prst="rect">
            <a:avLst/>
          </a:prstGeom>
        </p:spPr>
      </p:pic>
      <p:sp>
        <p:nvSpPr>
          <p:cNvPr id="6" name="TextBox 5"/>
          <p:cNvSpPr txBox="1"/>
          <p:nvPr/>
        </p:nvSpPr>
        <p:spPr>
          <a:xfrm>
            <a:off x="2650815" y="2966490"/>
            <a:ext cx="4724370" cy="646331"/>
          </a:xfrm>
          <a:prstGeom prst="rect">
            <a:avLst/>
          </a:prstGeom>
          <a:noFill/>
        </p:spPr>
        <p:txBody>
          <a:bodyPr wrap="none" rtlCol="0">
            <a:spAutoFit/>
          </a:bodyPr>
          <a:lstStyle/>
          <a:p>
            <a:pPr algn="ctr"/>
            <a:r>
              <a:rPr lang="pt-PT" dirty="0" smtClean="0">
                <a:solidFill>
                  <a:schemeClr val="accent1">
                    <a:lumMod val="50000"/>
                  </a:schemeClr>
                </a:solidFill>
                <a:latin typeface="Times New Roman" panose="02020603050405020304" pitchFamily="18" charset="0"/>
                <a:cs typeface="Times New Roman" panose="02020603050405020304" pitchFamily="18" charset="0"/>
              </a:rPr>
              <a:t>Products Files downloaded from website / month</a:t>
            </a:r>
          </a:p>
          <a:p>
            <a:pPr algn="ctr"/>
            <a:r>
              <a:rPr lang="pt-PT" dirty="0" smtClean="0">
                <a:solidFill>
                  <a:schemeClr val="accent1">
                    <a:lumMod val="50000"/>
                  </a:schemeClr>
                </a:solidFill>
                <a:latin typeface="Times New Roman" panose="02020603050405020304" pitchFamily="18" charset="0"/>
                <a:cs typeface="Times New Roman" panose="02020603050405020304" pitchFamily="18" charset="0"/>
              </a:rPr>
              <a:t>Mar 2014 – Apr 2015 </a:t>
            </a:r>
            <a:endParaRPr lang="pt-PT"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9"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cs typeface="Times New Roman" panose="02020603050405020304" pitchFamily="18" charset="0"/>
              </a:rPr>
              <a:t>USER COMMUNITY AND APPLICATIONS</a:t>
            </a:r>
            <a:endParaRPr lang="pt-PT" sz="2800" u="sng" dirty="0">
              <a:solidFill>
                <a:srgbClr val="003D84"/>
              </a:solidFill>
              <a:latin typeface="Times New Roman" pitchFamily="18" charset="0"/>
              <a:cs typeface="Times New Roman" panose="02020603050405020304" pitchFamily="18" charset="0"/>
            </a:endParaRPr>
          </a:p>
        </p:txBody>
      </p:sp>
    </p:spTree>
    <p:extLst>
      <p:ext uri="{BB962C8B-B14F-4D97-AF65-F5344CB8AC3E}">
        <p14:creationId xmlns:p14="http://schemas.microsoft.com/office/powerpoint/2010/main" val="3235708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515" y="1257178"/>
            <a:ext cx="8259856" cy="4011355"/>
          </a:xfrm>
          <a:prstGeom prst="rect">
            <a:avLst/>
          </a:prstGeom>
          <a:noFill/>
        </p:spPr>
        <p:txBody>
          <a:bodyPr wrap="square" rtlCol="0">
            <a:spAutoFit/>
          </a:bodyPr>
          <a:lstStyle/>
          <a:p>
            <a:r>
              <a:rPr lang="en-US" sz="1950" b="1" dirty="0">
                <a:solidFill>
                  <a:schemeClr val="accent1">
                    <a:lumMod val="50000"/>
                  </a:schemeClr>
                </a:solidFill>
                <a:latin typeface="Times New Roman" panose="02020603050405020304" pitchFamily="18" charset="0"/>
                <a:cs typeface="Times New Roman" panose="02020603050405020304" pitchFamily="18" charset="0"/>
              </a:rPr>
              <a:t>The workshop aims to cover:</a:t>
            </a:r>
            <a:endParaRPr lang="pt-PT" sz="1950" b="1" dirty="0">
              <a:solidFill>
                <a:schemeClr val="accent1">
                  <a:lumMod val="50000"/>
                </a:schemeClr>
              </a:solidFill>
              <a:latin typeface="Times New Roman" panose="02020603050405020304" pitchFamily="18" charset="0"/>
              <a:cs typeface="Times New Roman" panose="02020603050405020304" pitchFamily="18" charset="0"/>
            </a:endParaRPr>
          </a:p>
          <a:p>
            <a:pPr marL="278606" indent="-278606">
              <a:spcBef>
                <a:spcPts val="488"/>
              </a:spcBef>
              <a:spcAft>
                <a:spcPts val="488"/>
              </a:spcAft>
              <a:buClr>
                <a:srgbClr val="FF6600"/>
              </a:buClr>
              <a:buFont typeface="Wingdings" panose="05000000000000000000" pitchFamily="2" charset="2"/>
              <a:buChar char="§"/>
            </a:pPr>
            <a:r>
              <a:rPr lang="en-US" sz="1950" dirty="0">
                <a:solidFill>
                  <a:schemeClr val="accent1">
                    <a:lumMod val="50000"/>
                  </a:schemeClr>
                </a:solidFill>
                <a:latin typeface="Times New Roman" panose="02020603050405020304" pitchFamily="18" charset="0"/>
                <a:cs typeface="Times New Roman" panose="02020603050405020304" pitchFamily="18" charset="0"/>
              </a:rPr>
              <a:t>LSA SAF product characteristics and performances, and expected evolutions;</a:t>
            </a:r>
            <a:endParaRPr lang="pt-PT" sz="1950" dirty="0">
              <a:solidFill>
                <a:schemeClr val="accent1">
                  <a:lumMod val="50000"/>
                </a:schemeClr>
              </a:solidFill>
              <a:latin typeface="Times New Roman" panose="02020603050405020304" pitchFamily="18" charset="0"/>
              <a:cs typeface="Times New Roman" panose="02020603050405020304" pitchFamily="18" charset="0"/>
            </a:endParaRPr>
          </a:p>
          <a:p>
            <a:pPr marL="278606" indent="-278606">
              <a:spcBef>
                <a:spcPts val="488"/>
              </a:spcBef>
              <a:spcAft>
                <a:spcPts val="488"/>
              </a:spcAft>
              <a:buClr>
                <a:srgbClr val="FF6600"/>
              </a:buClr>
              <a:buFont typeface="Wingdings" panose="05000000000000000000" pitchFamily="2" charset="2"/>
              <a:buChar char="§"/>
            </a:pPr>
            <a:r>
              <a:rPr lang="en-US" sz="1950" dirty="0">
                <a:solidFill>
                  <a:schemeClr val="accent1">
                    <a:lumMod val="50000"/>
                  </a:schemeClr>
                </a:solidFill>
                <a:latin typeface="Times New Roman" panose="02020603050405020304" pitchFamily="18" charset="0"/>
                <a:cs typeface="Times New Roman" panose="02020603050405020304" pitchFamily="18" charset="0"/>
              </a:rPr>
              <a:t>Recent advances in remote sensing techniques relevant to terrestrial surfaces, land-atmosphere interactions, and related applications;</a:t>
            </a:r>
            <a:endParaRPr lang="pt-PT" sz="1950" dirty="0">
              <a:solidFill>
                <a:schemeClr val="accent1">
                  <a:lumMod val="50000"/>
                </a:schemeClr>
              </a:solidFill>
              <a:latin typeface="Times New Roman" panose="02020603050405020304" pitchFamily="18" charset="0"/>
              <a:cs typeface="Times New Roman" panose="02020603050405020304" pitchFamily="18" charset="0"/>
            </a:endParaRPr>
          </a:p>
          <a:p>
            <a:pPr marL="278606" indent="-278606">
              <a:spcBef>
                <a:spcPts val="488"/>
              </a:spcBef>
              <a:spcAft>
                <a:spcPts val="488"/>
              </a:spcAft>
              <a:buClr>
                <a:srgbClr val="FF6600"/>
              </a:buClr>
              <a:buFont typeface="Wingdings" panose="05000000000000000000" pitchFamily="2" charset="2"/>
              <a:buChar char="§"/>
            </a:pPr>
            <a:r>
              <a:rPr lang="en-US" sz="1950" dirty="0">
                <a:solidFill>
                  <a:schemeClr val="accent1">
                    <a:lumMod val="50000"/>
                  </a:schemeClr>
                </a:solidFill>
                <a:latin typeface="Times New Roman" panose="02020603050405020304" pitchFamily="18" charset="0"/>
                <a:cs typeface="Times New Roman" panose="02020603050405020304" pitchFamily="18" charset="0"/>
              </a:rPr>
              <a:t>The use of multi-sensor/ multi-platform, multi-temporal approaches to maximize information over heterogeneous or rapidly changing surface types;</a:t>
            </a:r>
            <a:endParaRPr lang="pt-PT" sz="1950" dirty="0">
              <a:solidFill>
                <a:schemeClr val="accent1">
                  <a:lumMod val="50000"/>
                </a:schemeClr>
              </a:solidFill>
              <a:latin typeface="Times New Roman" panose="02020603050405020304" pitchFamily="18" charset="0"/>
              <a:cs typeface="Times New Roman" panose="02020603050405020304" pitchFamily="18" charset="0"/>
            </a:endParaRPr>
          </a:p>
          <a:p>
            <a:pPr marL="278606" indent="-278606">
              <a:spcBef>
                <a:spcPts val="488"/>
              </a:spcBef>
              <a:spcAft>
                <a:spcPts val="488"/>
              </a:spcAft>
              <a:buClr>
                <a:srgbClr val="FF6600"/>
              </a:buClr>
              <a:buFont typeface="Wingdings" panose="05000000000000000000" pitchFamily="2" charset="2"/>
              <a:buChar char="§"/>
            </a:pPr>
            <a:r>
              <a:rPr lang="en-US" sz="1950" dirty="0">
                <a:solidFill>
                  <a:schemeClr val="accent1">
                    <a:lumMod val="50000"/>
                  </a:schemeClr>
                </a:solidFill>
                <a:latin typeface="Times New Roman" panose="02020603050405020304" pitchFamily="18" charset="0"/>
                <a:cs typeface="Times New Roman" panose="02020603050405020304" pitchFamily="18" charset="0"/>
              </a:rPr>
              <a:t>New developments ongoing or envisaged for the exploitation of current and future sensors relevant to the above;</a:t>
            </a:r>
            <a:endParaRPr lang="pt-PT" sz="1950" dirty="0">
              <a:solidFill>
                <a:schemeClr val="accent1">
                  <a:lumMod val="50000"/>
                </a:schemeClr>
              </a:solidFill>
              <a:latin typeface="Times New Roman" panose="02020603050405020304" pitchFamily="18" charset="0"/>
              <a:cs typeface="Times New Roman" panose="02020603050405020304" pitchFamily="18" charset="0"/>
            </a:endParaRPr>
          </a:p>
          <a:p>
            <a:pPr marL="278606" indent="-278606">
              <a:spcBef>
                <a:spcPts val="488"/>
              </a:spcBef>
              <a:spcAft>
                <a:spcPts val="488"/>
              </a:spcAft>
              <a:buClr>
                <a:srgbClr val="FF6600"/>
              </a:buClr>
              <a:buFont typeface="Wingdings" panose="05000000000000000000" pitchFamily="2" charset="2"/>
              <a:buChar char="§"/>
            </a:pPr>
            <a:r>
              <a:rPr lang="en-US" sz="1950" b="1" dirty="0">
                <a:solidFill>
                  <a:schemeClr val="accent1">
                    <a:lumMod val="50000"/>
                  </a:schemeClr>
                </a:solidFill>
                <a:latin typeface="Times New Roman" panose="02020603050405020304" pitchFamily="18" charset="0"/>
                <a:cs typeface="Times New Roman" panose="02020603050405020304" pitchFamily="18" charset="0"/>
              </a:rPr>
              <a:t>Applications of land surface products: examples, opportunities, challenges and statements of needs and user requirements</a:t>
            </a:r>
            <a:endParaRPr lang="pt-PT" sz="1950" b="1" dirty="0">
              <a:solidFill>
                <a:schemeClr val="accent1">
                  <a:lumMod val="50000"/>
                </a:schemeClr>
              </a:solidFill>
              <a:latin typeface="Times New Roman" panose="02020603050405020304" pitchFamily="18" charset="0"/>
              <a:cs typeface="Times New Roman" panose="02020603050405020304" pitchFamily="18" charset="0"/>
            </a:endParaRPr>
          </a:p>
          <a:p>
            <a:endParaRPr lang="pt-PT"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28464" y="598902"/>
            <a:ext cx="6691856" cy="584775"/>
          </a:xfrm>
          <a:prstGeom prst="rect">
            <a:avLst/>
          </a:prstGeom>
          <a:noFill/>
          <a:ln w="9525" algn="ctr">
            <a:noFill/>
            <a:miter lim="800000"/>
            <a:headEnd/>
            <a:tailEnd/>
          </a:ln>
        </p:spPr>
        <p:txBody>
          <a:bodyPr>
            <a:spAutoFit/>
          </a:bodyPr>
          <a:lstStyle>
            <a:defPPr>
              <a:defRPr lang="pt-PT"/>
            </a:defPPr>
            <a:lvl1pPr>
              <a:spcBef>
                <a:spcPct val="50000"/>
              </a:spcBef>
              <a:defRPr sz="3200" b="1">
                <a:solidFill>
                  <a:srgbClr val="C00000"/>
                </a:solidFill>
                <a:latin typeface="Times New Roman" panose="02020603050405020304" pitchFamily="18" charset="0"/>
                <a:cs typeface="Times New Roman" panose="02020603050405020304" pitchFamily="18" charset="0"/>
              </a:defRPr>
            </a:lvl1pPr>
          </a:lstStyle>
          <a:p>
            <a:r>
              <a:rPr lang="pt-PT" dirty="0" smtClean="0"/>
              <a:t>Workshop:</a:t>
            </a:r>
            <a:endParaRPr lang="pt-PT" dirty="0"/>
          </a:p>
        </p:txBody>
      </p:sp>
      <p:sp>
        <p:nvSpPr>
          <p:cNvPr id="6" name="TextBox 5"/>
          <p:cNvSpPr txBox="1"/>
          <p:nvPr/>
        </p:nvSpPr>
        <p:spPr>
          <a:xfrm>
            <a:off x="1743288" y="5013176"/>
            <a:ext cx="5471608" cy="892552"/>
          </a:xfrm>
          <a:prstGeom prst="rect">
            <a:avLst/>
          </a:prstGeom>
          <a:solidFill>
            <a:schemeClr val="accent2"/>
          </a:solidFill>
        </p:spPr>
        <p:txBody>
          <a:bodyPr wrap="square" rtlCol="0">
            <a:spAutoFit/>
          </a:bodyPr>
          <a:lstStyle/>
          <a:p>
            <a:pPr algn="ctr"/>
            <a:r>
              <a:rPr lang="pt-PT" sz="2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Post your requirements &amp; Suggestions in the “Product Boards”</a:t>
            </a:r>
          </a:p>
        </p:txBody>
      </p:sp>
      <p:sp>
        <p:nvSpPr>
          <p:cNvPr id="8"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cs typeface="Times New Roman" panose="02020603050405020304" pitchFamily="18" charset="0"/>
              </a:rPr>
              <a:t>USER COMMUNITY AND APPLICATIONS</a:t>
            </a:r>
            <a:endParaRPr lang="pt-PT" sz="2800" u="sng" dirty="0">
              <a:solidFill>
                <a:srgbClr val="003D84"/>
              </a:solidFill>
              <a:latin typeface="Times New Roman" pitchFamily="18" charset="0"/>
              <a:cs typeface="Times New Roman" panose="02020603050405020304" pitchFamily="18" charset="0"/>
            </a:endParaRPr>
          </a:p>
        </p:txBody>
      </p:sp>
    </p:spTree>
    <p:extLst>
      <p:ext uri="{BB962C8B-B14F-4D97-AF65-F5344CB8AC3E}">
        <p14:creationId xmlns:p14="http://schemas.microsoft.com/office/powerpoint/2010/main" val="333921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2"/>
          <p:cNvSpPr txBox="1">
            <a:spLocks noChangeArrowheads="1"/>
          </p:cNvSpPr>
          <p:nvPr/>
        </p:nvSpPr>
        <p:spPr bwMode="auto">
          <a:xfrm>
            <a:off x="0" y="1689770"/>
            <a:ext cx="9732963" cy="3862596"/>
          </a:xfrm>
          <a:prstGeom prst="rect">
            <a:avLst/>
          </a:prstGeom>
          <a:noFill/>
          <a:ln w="9525" algn="ctr">
            <a:noFill/>
            <a:miter lim="800000"/>
            <a:headEnd/>
            <a:tailEnd/>
          </a:ln>
        </p:spPr>
        <p:txBody>
          <a:bodyPr>
            <a:spAutoFit/>
          </a:bodyPr>
          <a:lstStyle/>
          <a:p>
            <a:pPr algn="just">
              <a:spcBef>
                <a:spcPct val="25000"/>
              </a:spcBef>
              <a:buClr>
                <a:srgbClr val="FF0000"/>
              </a:buClr>
            </a:pPr>
            <a:r>
              <a:rPr lang="en-US" sz="2800" dirty="0">
                <a:solidFill>
                  <a:srgbClr val="000099"/>
                </a:solidFill>
                <a:latin typeface="Times New Roman" pitchFamily="18" charset="0"/>
              </a:rPr>
              <a:t>The steps involve </a:t>
            </a:r>
            <a:r>
              <a:rPr lang="en-US" sz="2800" dirty="0" smtClean="0">
                <a:solidFill>
                  <a:srgbClr val="000099"/>
                </a:solidFill>
                <a:latin typeface="Times New Roman" pitchFamily="18" charset="0"/>
              </a:rPr>
              <a:t>are:</a:t>
            </a:r>
            <a:endParaRPr lang="en-US" sz="2800" dirty="0">
              <a:solidFill>
                <a:srgbClr val="000099"/>
              </a:solidFill>
              <a:latin typeface="Times New Roman" pitchFamily="18" charset="0"/>
            </a:endParaRPr>
          </a:p>
          <a:p>
            <a:pPr marL="992188" lvl="1" indent="-457200" algn="just">
              <a:spcBef>
                <a:spcPct val="25000"/>
              </a:spcBef>
              <a:buClr>
                <a:srgbClr val="FF0000"/>
              </a:buClr>
              <a:buFontTx/>
              <a:buChar char="•"/>
            </a:pPr>
            <a:r>
              <a:rPr lang="en-US" sz="2800" dirty="0">
                <a:solidFill>
                  <a:srgbClr val="000099"/>
                </a:solidFill>
                <a:latin typeface="Times New Roman" pitchFamily="18" charset="0"/>
              </a:rPr>
              <a:t>Selecting a product and getting data (</a:t>
            </a:r>
            <a:r>
              <a:rPr lang="en-US" sz="2800" dirty="0" err="1">
                <a:solidFill>
                  <a:srgbClr val="000099"/>
                </a:solidFill>
                <a:latin typeface="Times New Roman" pitchFamily="18" charset="0"/>
              </a:rPr>
              <a:t>EUMETCast</a:t>
            </a:r>
            <a:r>
              <a:rPr lang="en-US" sz="2800" dirty="0">
                <a:solidFill>
                  <a:srgbClr val="000099"/>
                </a:solidFill>
                <a:latin typeface="Times New Roman" pitchFamily="18" charset="0"/>
              </a:rPr>
              <a:t> or Off-line)</a:t>
            </a:r>
          </a:p>
          <a:p>
            <a:pPr marL="992188" lvl="1" indent="-457200" algn="just">
              <a:spcBef>
                <a:spcPct val="25000"/>
              </a:spcBef>
              <a:buClr>
                <a:srgbClr val="FF0000"/>
              </a:buClr>
              <a:buFontTx/>
              <a:buChar char="•"/>
            </a:pPr>
            <a:r>
              <a:rPr lang="en-US" sz="2800" dirty="0">
                <a:solidFill>
                  <a:srgbClr val="000099"/>
                </a:solidFill>
                <a:latin typeface="Times New Roman" pitchFamily="18" charset="0"/>
              </a:rPr>
              <a:t>Having a tool to read and to access or extract data from the HDF5 files </a:t>
            </a:r>
            <a:r>
              <a:rPr lang="en-US" sz="2800" dirty="0" smtClean="0">
                <a:solidFill>
                  <a:srgbClr val="000099"/>
                </a:solidFill>
                <a:latin typeface="Times New Roman" pitchFamily="18" charset="0"/>
              </a:rPr>
              <a:t>or </a:t>
            </a:r>
            <a:r>
              <a:rPr lang="en-US" sz="2800" dirty="0" err="1" smtClean="0">
                <a:solidFill>
                  <a:srgbClr val="000099"/>
                </a:solidFill>
                <a:latin typeface="Times New Roman" pitchFamily="18" charset="0"/>
              </a:rPr>
              <a:t>NetCDF</a:t>
            </a:r>
            <a:r>
              <a:rPr lang="en-US" sz="2800" dirty="0" smtClean="0">
                <a:solidFill>
                  <a:srgbClr val="000099"/>
                </a:solidFill>
                <a:latin typeface="Times New Roman" pitchFamily="18" charset="0"/>
              </a:rPr>
              <a:t>: freeware - </a:t>
            </a:r>
            <a:r>
              <a:rPr lang="en-US" sz="2800" dirty="0" err="1" smtClean="0">
                <a:solidFill>
                  <a:srgbClr val="000099"/>
                </a:solidFill>
                <a:latin typeface="Times New Roman" pitchFamily="18" charset="0"/>
              </a:rPr>
              <a:t>HDFview</a:t>
            </a:r>
            <a:r>
              <a:rPr lang="en-US" sz="2800" dirty="0" smtClean="0">
                <a:solidFill>
                  <a:srgbClr val="000099"/>
                </a:solidFill>
                <a:latin typeface="Times New Roman" pitchFamily="18" charset="0"/>
              </a:rPr>
              <a:t> will open both formats </a:t>
            </a:r>
            <a:r>
              <a:rPr lang="en-US" sz="2800" dirty="0">
                <a:solidFill>
                  <a:srgbClr val="000099"/>
                </a:solidFill>
                <a:latin typeface="Times New Roman" pitchFamily="18" charset="0"/>
              </a:rPr>
              <a:t>or </a:t>
            </a:r>
            <a:r>
              <a:rPr lang="en-US" sz="2800" dirty="0" err="1" smtClean="0">
                <a:solidFill>
                  <a:srgbClr val="000099"/>
                </a:solidFill>
                <a:latin typeface="Times New Roman" pitchFamily="18" charset="0"/>
              </a:rPr>
              <a:t>Matlab</a:t>
            </a:r>
            <a:r>
              <a:rPr lang="en-US" sz="2800" dirty="0" smtClean="0">
                <a:solidFill>
                  <a:srgbClr val="000099"/>
                </a:solidFill>
                <a:latin typeface="Times New Roman" pitchFamily="18" charset="0"/>
              </a:rPr>
              <a:t>, IDL, etc.</a:t>
            </a:r>
            <a:endParaRPr lang="en-US" sz="2800" dirty="0">
              <a:solidFill>
                <a:srgbClr val="000099"/>
              </a:solidFill>
              <a:latin typeface="Times New Roman" pitchFamily="18" charset="0"/>
            </a:endParaRPr>
          </a:p>
          <a:p>
            <a:pPr marL="992188" lvl="1" indent="-457200" algn="just">
              <a:spcBef>
                <a:spcPct val="25000"/>
              </a:spcBef>
              <a:buClr>
                <a:srgbClr val="FF0000"/>
              </a:buClr>
              <a:buFontTx/>
              <a:buChar char="•"/>
            </a:pPr>
            <a:r>
              <a:rPr lang="en-US" sz="2800" dirty="0" smtClean="0">
                <a:solidFill>
                  <a:srgbClr val="000099"/>
                </a:solidFill>
                <a:latin typeface="Times New Roman" pitchFamily="18" charset="0"/>
              </a:rPr>
              <a:t>Whenever necessary, </a:t>
            </a:r>
            <a:r>
              <a:rPr lang="en-US" sz="2800" dirty="0">
                <a:solidFill>
                  <a:srgbClr val="000099"/>
                </a:solidFill>
                <a:latin typeface="Times New Roman" pitchFamily="18" charset="0"/>
              </a:rPr>
              <a:t>extracting a sub-window allowing further processing</a:t>
            </a:r>
          </a:p>
        </p:txBody>
      </p:sp>
      <p:sp>
        <p:nvSpPr>
          <p:cNvPr id="58370" name="Text Box 3"/>
          <p:cNvSpPr txBox="1">
            <a:spLocks noChangeArrowheads="1"/>
          </p:cNvSpPr>
          <p:nvPr/>
        </p:nvSpPr>
        <p:spPr bwMode="auto">
          <a:xfrm>
            <a:off x="0" y="875662"/>
            <a:ext cx="6753200" cy="463846"/>
          </a:xfrm>
          <a:prstGeom prst="rect">
            <a:avLst/>
          </a:prstGeom>
          <a:noFill/>
          <a:ln w="9525" algn="ctr">
            <a:noFill/>
            <a:round/>
            <a:headEnd/>
            <a:tailEnd/>
          </a:ln>
        </p:spPr>
        <p:txBody>
          <a:bodyPr lIns="90000" tIns="46800" rIns="90000" bIns="46800" anchor="ctr">
            <a:spAutoFit/>
          </a:bodyPr>
          <a:lstStyle>
            <a:defPPr>
              <a:defRPr lang="pt-PT"/>
            </a:defPPr>
            <a:lvl1pPr>
              <a:defRPr sz="2400" u="sng">
                <a:solidFill>
                  <a:srgbClr val="990000"/>
                </a:solidFill>
              </a:defRPr>
            </a:lvl1pPr>
          </a:lstStyle>
          <a:p>
            <a:r>
              <a:rPr lang="en-US" dirty="0"/>
              <a:t>Getting LSA SAF products</a:t>
            </a:r>
          </a:p>
        </p:txBody>
      </p:sp>
      <p:sp>
        <p:nvSpPr>
          <p:cNvPr id="6"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12682684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srcRect/>
          <a:stretch>
            <a:fillRect/>
          </a:stretch>
        </p:blipFill>
        <p:spPr bwMode="auto">
          <a:xfrm>
            <a:off x="0" y="1340768"/>
            <a:ext cx="9906000" cy="5141912"/>
          </a:xfrm>
          <a:prstGeom prst="rect">
            <a:avLst/>
          </a:prstGeom>
          <a:noFill/>
          <a:ln w="9525">
            <a:noFill/>
            <a:miter lim="800000"/>
            <a:headEnd/>
            <a:tailEnd/>
          </a:ln>
        </p:spPr>
      </p:pic>
      <p:sp>
        <p:nvSpPr>
          <p:cNvPr id="60418" name="Text Box 3"/>
          <p:cNvSpPr txBox="1">
            <a:spLocks noChangeArrowheads="1"/>
          </p:cNvSpPr>
          <p:nvPr/>
        </p:nvSpPr>
        <p:spPr bwMode="auto">
          <a:xfrm>
            <a:off x="56456" y="692696"/>
            <a:ext cx="8462962" cy="463846"/>
          </a:xfrm>
          <a:prstGeom prst="rect">
            <a:avLst/>
          </a:prstGeom>
          <a:noFill/>
          <a:ln w="9525" algn="ctr">
            <a:noFill/>
            <a:round/>
            <a:headEnd/>
            <a:tailEnd/>
          </a:ln>
        </p:spPr>
        <p:txBody>
          <a:bodyPr lIns="90000" tIns="46800" rIns="90000" bIns="46800" anchor="ctr">
            <a:spAutoFit/>
          </a:bodyPr>
          <a:lstStyle>
            <a:defPPr>
              <a:defRPr lang="pt-PT"/>
            </a:defPPr>
            <a:lvl1pPr>
              <a:defRPr sz="2400" u="sng">
                <a:solidFill>
                  <a:srgbClr val="990000"/>
                </a:solidFill>
              </a:defRPr>
            </a:lvl1pPr>
          </a:lstStyle>
          <a:p>
            <a:r>
              <a:rPr lang="en-US" dirty="0"/>
              <a:t>Displaying LSA SAF products</a:t>
            </a:r>
          </a:p>
        </p:txBody>
      </p:sp>
      <p:sp>
        <p:nvSpPr>
          <p:cNvPr id="5"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4758360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3"/>
          <a:srcRect/>
          <a:stretch>
            <a:fillRect/>
          </a:stretch>
        </p:blipFill>
        <p:spPr bwMode="auto">
          <a:xfrm>
            <a:off x="0" y="946150"/>
            <a:ext cx="9906000" cy="5911850"/>
          </a:xfrm>
          <a:prstGeom prst="rect">
            <a:avLst/>
          </a:prstGeom>
          <a:noFill/>
          <a:ln w="9525">
            <a:noFill/>
            <a:miter lim="800000"/>
            <a:headEnd/>
            <a:tailEnd/>
          </a:ln>
        </p:spPr>
      </p:pic>
      <p:sp>
        <p:nvSpPr>
          <p:cNvPr id="54274" name="Rectangle 3"/>
          <p:cNvSpPr>
            <a:spLocks noChangeArrowheads="1"/>
          </p:cNvSpPr>
          <p:nvPr/>
        </p:nvSpPr>
        <p:spPr bwMode="auto">
          <a:xfrm>
            <a:off x="1784648" y="620688"/>
            <a:ext cx="5530850" cy="381000"/>
          </a:xfrm>
          <a:prstGeom prst="rect">
            <a:avLst/>
          </a:prstGeom>
          <a:noFill/>
          <a:ln w="9525">
            <a:noFill/>
            <a:miter lim="800000"/>
            <a:headEnd/>
            <a:tailEnd/>
          </a:ln>
        </p:spPr>
        <p:txBody>
          <a:bodyPr anchor="ctr"/>
          <a:lstStyle/>
          <a:p>
            <a:pPr algn="ctr"/>
            <a:r>
              <a:rPr lang="en-US" sz="2400" b="1" dirty="0">
                <a:solidFill>
                  <a:schemeClr val="accent2"/>
                </a:solidFill>
                <a:latin typeface="Verdana" pitchFamily="34" charset="0"/>
              </a:rPr>
              <a:t>LSA SAF web site</a:t>
            </a:r>
          </a:p>
        </p:txBody>
      </p:sp>
      <p:sp>
        <p:nvSpPr>
          <p:cNvPr id="54275" name="Text Box 4"/>
          <p:cNvSpPr txBox="1">
            <a:spLocks noChangeArrowheads="1"/>
          </p:cNvSpPr>
          <p:nvPr/>
        </p:nvSpPr>
        <p:spPr bwMode="auto">
          <a:xfrm>
            <a:off x="2606675" y="1828800"/>
            <a:ext cx="2159566" cy="369332"/>
          </a:xfrm>
          <a:prstGeom prst="rect">
            <a:avLst/>
          </a:prstGeom>
          <a:noFill/>
          <a:ln w="9525">
            <a:noFill/>
            <a:miter lim="800000"/>
            <a:headEnd/>
            <a:tailEnd/>
          </a:ln>
        </p:spPr>
        <p:txBody>
          <a:bodyPr wrap="none">
            <a:spAutoFit/>
          </a:bodyPr>
          <a:lstStyle/>
          <a:p>
            <a:r>
              <a:rPr lang="en-US" dirty="0">
                <a:solidFill>
                  <a:schemeClr val="accent2"/>
                </a:solidFill>
                <a:latin typeface="Times New Roman" pitchFamily="18" charset="0"/>
              </a:rPr>
              <a:t>http://</a:t>
            </a:r>
            <a:r>
              <a:rPr lang="en-US" dirty="0" smtClean="0">
                <a:solidFill>
                  <a:schemeClr val="accent2"/>
                </a:solidFill>
                <a:latin typeface="Times New Roman" pitchFamily="18" charset="0"/>
              </a:rPr>
              <a:t>landsaf.ipma.pt</a:t>
            </a:r>
            <a:endParaRPr lang="en-US" dirty="0">
              <a:solidFill>
                <a:schemeClr val="accent2"/>
              </a:solidFill>
              <a:latin typeface="Times New Roman" pitchFamily="18" charset="0"/>
            </a:endParaRPr>
          </a:p>
        </p:txBody>
      </p:sp>
      <p:sp>
        <p:nvSpPr>
          <p:cNvPr id="6"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5961063" y="914400"/>
            <a:ext cx="3919537" cy="5589588"/>
          </a:xfrm>
          <a:prstGeom prst="rect">
            <a:avLst/>
          </a:prstGeom>
          <a:solidFill>
            <a:srgbClr val="E8D4DE"/>
          </a:solidFill>
          <a:ln w="12700" algn="ctr">
            <a:solidFill>
              <a:srgbClr val="41719C"/>
            </a:solidFill>
            <a:miter lim="800000"/>
            <a:headEnd/>
            <a:tailEnd/>
          </a:ln>
        </p:spPr>
        <p:txBody>
          <a:bodyPr anchor="ctr"/>
          <a:lstStyle/>
          <a:p>
            <a:pPr algn="ctr">
              <a:defRPr/>
            </a:pPr>
            <a:endParaRPr lang="pt-PT">
              <a:solidFill>
                <a:schemeClr val="lt1"/>
              </a:solidFill>
              <a:latin typeface="+mn-lt"/>
            </a:endParaRPr>
          </a:p>
        </p:txBody>
      </p:sp>
      <p:sp>
        <p:nvSpPr>
          <p:cNvPr id="9605" name="Rectangle 6"/>
          <p:cNvSpPr>
            <a:spLocks noChangeArrowheads="1"/>
          </p:cNvSpPr>
          <p:nvPr/>
        </p:nvSpPr>
        <p:spPr bwMode="auto">
          <a:xfrm>
            <a:off x="0" y="80982"/>
            <a:ext cx="7112000" cy="553998"/>
          </a:xfrm>
          <a:prstGeom prst="rect">
            <a:avLst/>
          </a:prstGeom>
          <a:noFill/>
          <a:ln w="9525">
            <a:noFill/>
            <a:miter lim="800000"/>
            <a:headEnd/>
            <a:tailEnd/>
          </a:ln>
        </p:spPr>
        <p:txBody>
          <a:bodyPr anchor="ctr">
            <a:spAutoFit/>
          </a:bodyPr>
          <a:lstStyle/>
          <a:p>
            <a:pPr algn="ctr"/>
            <a:r>
              <a:rPr lang="en-GB" altLang="pt-PT" sz="3000" b="1" dirty="0" smtClean="0">
                <a:solidFill>
                  <a:srgbClr val="006699"/>
                </a:solidFill>
                <a:latin typeface="Verdana" pitchFamily="34" charset="0"/>
                <a:cs typeface="Times New Roman" pitchFamily="18" charset="0"/>
              </a:rPr>
              <a:t>EUMETSAT SATELLITE SYSTEMS</a:t>
            </a:r>
            <a:endParaRPr lang="en-GB" altLang="pt-PT" sz="3000" b="1" dirty="0">
              <a:solidFill>
                <a:srgbClr val="006699"/>
              </a:solidFill>
              <a:latin typeface="Verdana" pitchFamily="34" charset="0"/>
              <a:cs typeface="Times New Roman" pitchFamily="18" charset="0"/>
            </a:endParaRPr>
          </a:p>
        </p:txBody>
      </p:sp>
      <p:sp>
        <p:nvSpPr>
          <p:cNvPr id="9606" name="Line 98"/>
          <p:cNvSpPr>
            <a:spLocks noChangeShapeType="1"/>
          </p:cNvSpPr>
          <p:nvPr/>
        </p:nvSpPr>
        <p:spPr bwMode="auto">
          <a:xfrm>
            <a:off x="1919288" y="2676525"/>
            <a:ext cx="0" cy="574675"/>
          </a:xfrm>
          <a:prstGeom prst="line">
            <a:avLst/>
          </a:prstGeom>
          <a:noFill/>
          <a:ln w="9525">
            <a:solidFill>
              <a:schemeClr val="tx1"/>
            </a:solidFill>
            <a:round/>
            <a:headEnd/>
            <a:tailEnd type="triangle" w="med" len="med"/>
          </a:ln>
        </p:spPr>
        <p:txBody>
          <a:bodyPr/>
          <a:lstStyle/>
          <a:p>
            <a:endParaRPr lang="pt-PT"/>
          </a:p>
        </p:txBody>
      </p:sp>
      <p:grpSp>
        <p:nvGrpSpPr>
          <p:cNvPr id="9607" name="Group 2"/>
          <p:cNvGrpSpPr>
            <a:grpSpLocks/>
          </p:cNvGrpSpPr>
          <p:nvPr/>
        </p:nvGrpSpPr>
        <p:grpSpPr bwMode="auto">
          <a:xfrm>
            <a:off x="1077913" y="1752600"/>
            <a:ext cx="1177925" cy="804863"/>
            <a:chOff x="896937" y="1752600"/>
            <a:chExt cx="1177926" cy="805431"/>
          </a:xfrm>
        </p:grpSpPr>
        <p:pic>
          <p:nvPicPr>
            <p:cNvPr id="9758" name="Picture 97"/>
            <p:cNvPicPr>
              <a:picLocks noChangeAspect="1" noChangeArrowheads="1"/>
            </p:cNvPicPr>
            <p:nvPr/>
          </p:nvPicPr>
          <p:blipFill>
            <a:blip r:embed="rId3"/>
            <a:srcRect/>
            <a:stretch>
              <a:fillRect/>
            </a:stretch>
          </p:blipFill>
          <p:spPr bwMode="auto">
            <a:xfrm>
              <a:off x="896937" y="1752600"/>
              <a:ext cx="397900" cy="473432"/>
            </a:xfrm>
            <a:prstGeom prst="rect">
              <a:avLst/>
            </a:prstGeom>
            <a:noFill/>
            <a:ln w="9525">
              <a:noFill/>
              <a:miter lim="800000"/>
              <a:headEnd/>
              <a:tailEnd/>
            </a:ln>
          </p:spPr>
        </p:pic>
        <p:sp>
          <p:nvSpPr>
            <p:cNvPr id="9759" name="Text Box 99"/>
            <p:cNvSpPr txBox="1">
              <a:spLocks noChangeArrowheads="1"/>
            </p:cNvSpPr>
            <p:nvPr/>
          </p:nvSpPr>
          <p:spPr bwMode="auto">
            <a:xfrm>
              <a:off x="981075" y="2100580"/>
              <a:ext cx="1093788" cy="457451"/>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Meteosat-8 (MSG-1)</a:t>
              </a:r>
            </a:p>
          </p:txBody>
        </p:sp>
      </p:grpSp>
      <p:grpSp>
        <p:nvGrpSpPr>
          <p:cNvPr id="9608" name="Group 3"/>
          <p:cNvGrpSpPr>
            <a:grpSpLocks/>
          </p:cNvGrpSpPr>
          <p:nvPr/>
        </p:nvGrpSpPr>
        <p:grpSpPr bwMode="auto">
          <a:xfrm>
            <a:off x="2173288" y="1717675"/>
            <a:ext cx="1179512" cy="749300"/>
            <a:chOff x="1990725" y="1717675"/>
            <a:chExt cx="1179513" cy="749116"/>
          </a:xfrm>
        </p:grpSpPr>
        <p:pic>
          <p:nvPicPr>
            <p:cNvPr id="9756" name="Picture 101"/>
            <p:cNvPicPr>
              <a:picLocks noChangeAspect="1" noChangeArrowheads="1"/>
            </p:cNvPicPr>
            <p:nvPr/>
          </p:nvPicPr>
          <p:blipFill>
            <a:blip r:embed="rId3"/>
            <a:srcRect/>
            <a:stretch>
              <a:fillRect/>
            </a:stretch>
          </p:blipFill>
          <p:spPr bwMode="auto">
            <a:xfrm>
              <a:off x="1990725" y="1717675"/>
              <a:ext cx="398437" cy="473096"/>
            </a:xfrm>
            <a:prstGeom prst="rect">
              <a:avLst/>
            </a:prstGeom>
            <a:noFill/>
            <a:ln w="9525">
              <a:noFill/>
              <a:miter lim="800000"/>
              <a:headEnd/>
              <a:tailEnd/>
            </a:ln>
          </p:spPr>
        </p:pic>
        <p:sp>
          <p:nvSpPr>
            <p:cNvPr id="9757" name="Text Box 103"/>
            <p:cNvSpPr txBox="1">
              <a:spLocks noChangeArrowheads="1"/>
            </p:cNvSpPr>
            <p:nvPr/>
          </p:nvSpPr>
          <p:spPr bwMode="auto">
            <a:xfrm>
              <a:off x="2074976" y="2005126"/>
              <a:ext cx="1095262" cy="461665"/>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Meteosat-9 (MSG-2)</a:t>
              </a:r>
            </a:p>
          </p:txBody>
        </p:sp>
      </p:grpSp>
      <p:sp>
        <p:nvSpPr>
          <p:cNvPr id="9609" name="Line 106"/>
          <p:cNvSpPr>
            <a:spLocks noChangeShapeType="1"/>
          </p:cNvSpPr>
          <p:nvPr/>
        </p:nvSpPr>
        <p:spPr bwMode="auto">
          <a:xfrm>
            <a:off x="3305175" y="1954213"/>
            <a:ext cx="0" cy="1246187"/>
          </a:xfrm>
          <a:prstGeom prst="line">
            <a:avLst/>
          </a:prstGeom>
          <a:noFill/>
          <a:ln w="9525">
            <a:solidFill>
              <a:schemeClr val="tx1"/>
            </a:solidFill>
            <a:round/>
            <a:headEnd/>
            <a:tailEnd type="triangle" w="med" len="med"/>
          </a:ln>
        </p:spPr>
        <p:txBody>
          <a:bodyPr/>
          <a:lstStyle/>
          <a:p>
            <a:endParaRPr lang="pt-PT"/>
          </a:p>
        </p:txBody>
      </p:sp>
      <p:grpSp>
        <p:nvGrpSpPr>
          <p:cNvPr id="9610" name="Group 4"/>
          <p:cNvGrpSpPr>
            <a:grpSpLocks/>
          </p:cNvGrpSpPr>
          <p:nvPr/>
        </p:nvGrpSpPr>
        <p:grpSpPr bwMode="auto">
          <a:xfrm>
            <a:off x="2744788" y="1143000"/>
            <a:ext cx="1093787" cy="657225"/>
            <a:chOff x="2563812" y="1143000"/>
            <a:chExt cx="1093788" cy="657891"/>
          </a:xfrm>
        </p:grpSpPr>
        <p:pic>
          <p:nvPicPr>
            <p:cNvPr id="9754" name="Picture 105"/>
            <p:cNvPicPr>
              <a:picLocks noChangeAspect="1" noChangeArrowheads="1"/>
            </p:cNvPicPr>
            <p:nvPr/>
          </p:nvPicPr>
          <p:blipFill>
            <a:blip r:embed="rId4"/>
            <a:srcRect/>
            <a:stretch>
              <a:fillRect/>
            </a:stretch>
          </p:blipFill>
          <p:spPr bwMode="auto">
            <a:xfrm>
              <a:off x="2732087" y="1143000"/>
              <a:ext cx="736203" cy="419407"/>
            </a:xfrm>
            <a:prstGeom prst="rect">
              <a:avLst/>
            </a:prstGeom>
            <a:noFill/>
            <a:ln w="9525">
              <a:noFill/>
              <a:miter lim="800000"/>
              <a:headEnd/>
              <a:tailEnd/>
            </a:ln>
          </p:spPr>
        </p:pic>
        <p:sp>
          <p:nvSpPr>
            <p:cNvPr id="9755" name="Text Box 107"/>
            <p:cNvSpPr txBox="1">
              <a:spLocks noChangeArrowheads="1"/>
            </p:cNvSpPr>
            <p:nvPr/>
          </p:nvSpPr>
          <p:spPr bwMode="auto">
            <a:xfrm>
              <a:off x="2563812" y="1525281"/>
              <a:ext cx="1093788" cy="275610"/>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MetOp-A</a:t>
              </a:r>
            </a:p>
          </p:txBody>
        </p:sp>
      </p:grpSp>
      <p:sp>
        <p:nvSpPr>
          <p:cNvPr id="9611" name="Line 110"/>
          <p:cNvSpPr>
            <a:spLocks noChangeShapeType="1"/>
          </p:cNvSpPr>
          <p:nvPr/>
        </p:nvSpPr>
        <p:spPr bwMode="auto">
          <a:xfrm>
            <a:off x="4594225" y="2608263"/>
            <a:ext cx="252413" cy="642937"/>
          </a:xfrm>
          <a:prstGeom prst="line">
            <a:avLst/>
          </a:prstGeom>
          <a:noFill/>
          <a:ln w="9525">
            <a:solidFill>
              <a:schemeClr val="tx1"/>
            </a:solidFill>
            <a:round/>
            <a:headEnd/>
            <a:tailEnd type="triangle" w="med" len="med"/>
          </a:ln>
        </p:spPr>
        <p:txBody>
          <a:bodyPr/>
          <a:lstStyle/>
          <a:p>
            <a:endParaRPr lang="pt-PT"/>
          </a:p>
        </p:txBody>
      </p:sp>
      <p:sp>
        <p:nvSpPr>
          <p:cNvPr id="9612" name="Line 113"/>
          <p:cNvSpPr>
            <a:spLocks noChangeShapeType="1"/>
          </p:cNvSpPr>
          <p:nvPr/>
        </p:nvSpPr>
        <p:spPr bwMode="auto">
          <a:xfrm>
            <a:off x="4991100" y="1989138"/>
            <a:ext cx="0" cy="1247775"/>
          </a:xfrm>
          <a:prstGeom prst="line">
            <a:avLst/>
          </a:prstGeom>
          <a:noFill/>
          <a:ln w="9525">
            <a:solidFill>
              <a:schemeClr val="tx1"/>
            </a:solidFill>
            <a:round/>
            <a:headEnd/>
            <a:tailEnd type="triangle" w="med" len="med"/>
          </a:ln>
        </p:spPr>
        <p:txBody>
          <a:bodyPr/>
          <a:lstStyle/>
          <a:p>
            <a:endParaRPr lang="pt-PT"/>
          </a:p>
        </p:txBody>
      </p:sp>
      <p:grpSp>
        <p:nvGrpSpPr>
          <p:cNvPr id="9613" name="Group 6"/>
          <p:cNvGrpSpPr>
            <a:grpSpLocks/>
          </p:cNvGrpSpPr>
          <p:nvPr/>
        </p:nvGrpSpPr>
        <p:grpSpPr bwMode="auto">
          <a:xfrm>
            <a:off x="4421188" y="1143000"/>
            <a:ext cx="1093787" cy="657225"/>
            <a:chOff x="4240212" y="1143000"/>
            <a:chExt cx="1093788" cy="657999"/>
          </a:xfrm>
        </p:grpSpPr>
        <p:sp>
          <p:nvSpPr>
            <p:cNvPr id="9752" name="Text Box 114"/>
            <p:cNvSpPr txBox="1">
              <a:spLocks noChangeArrowheads="1"/>
            </p:cNvSpPr>
            <p:nvPr/>
          </p:nvSpPr>
          <p:spPr bwMode="auto">
            <a:xfrm>
              <a:off x="4240212" y="1524000"/>
              <a:ext cx="1093788" cy="276999"/>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MetOp-B</a:t>
              </a:r>
            </a:p>
          </p:txBody>
        </p:sp>
        <p:pic>
          <p:nvPicPr>
            <p:cNvPr id="9753" name="Picture 115"/>
            <p:cNvPicPr>
              <a:picLocks noChangeAspect="1" noChangeArrowheads="1"/>
            </p:cNvPicPr>
            <p:nvPr/>
          </p:nvPicPr>
          <p:blipFill>
            <a:blip r:embed="rId4"/>
            <a:srcRect/>
            <a:stretch>
              <a:fillRect/>
            </a:stretch>
          </p:blipFill>
          <p:spPr bwMode="auto">
            <a:xfrm>
              <a:off x="4408487" y="1143000"/>
              <a:ext cx="736203" cy="419780"/>
            </a:xfrm>
            <a:prstGeom prst="rect">
              <a:avLst/>
            </a:prstGeom>
            <a:noFill/>
            <a:ln w="9525">
              <a:noFill/>
              <a:miter lim="800000"/>
              <a:headEnd/>
              <a:tailEnd/>
            </a:ln>
          </p:spPr>
        </p:pic>
      </p:grpSp>
      <p:grpSp>
        <p:nvGrpSpPr>
          <p:cNvPr id="9614" name="Group 5"/>
          <p:cNvGrpSpPr>
            <a:grpSpLocks/>
          </p:cNvGrpSpPr>
          <p:nvPr/>
        </p:nvGrpSpPr>
        <p:grpSpPr bwMode="auto">
          <a:xfrm>
            <a:off x="3990975" y="1752600"/>
            <a:ext cx="1093788" cy="855663"/>
            <a:chOff x="3810000" y="1752600"/>
            <a:chExt cx="1093788" cy="856376"/>
          </a:xfrm>
        </p:grpSpPr>
        <p:sp>
          <p:nvSpPr>
            <p:cNvPr id="9750" name="Text Box 111"/>
            <p:cNvSpPr txBox="1">
              <a:spLocks noChangeArrowheads="1"/>
            </p:cNvSpPr>
            <p:nvPr/>
          </p:nvSpPr>
          <p:spPr bwMode="auto">
            <a:xfrm>
              <a:off x="3810000" y="2151586"/>
              <a:ext cx="1093788" cy="457390"/>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Meteosat-10 (MSG-3)</a:t>
              </a:r>
            </a:p>
          </p:txBody>
        </p:sp>
        <p:pic>
          <p:nvPicPr>
            <p:cNvPr id="9751" name="Picture 118"/>
            <p:cNvPicPr>
              <a:picLocks noChangeAspect="1" noChangeArrowheads="1"/>
            </p:cNvPicPr>
            <p:nvPr/>
          </p:nvPicPr>
          <p:blipFill>
            <a:blip r:embed="rId3"/>
            <a:srcRect/>
            <a:stretch>
              <a:fillRect/>
            </a:stretch>
          </p:blipFill>
          <p:spPr bwMode="auto">
            <a:xfrm>
              <a:off x="3810000" y="1752600"/>
              <a:ext cx="397900" cy="473594"/>
            </a:xfrm>
            <a:prstGeom prst="rect">
              <a:avLst/>
            </a:prstGeom>
            <a:noFill/>
            <a:ln w="9525">
              <a:noFill/>
              <a:miter lim="800000"/>
              <a:headEnd/>
              <a:tailEnd/>
            </a:ln>
          </p:spPr>
        </p:pic>
      </p:grpSp>
      <p:pic>
        <p:nvPicPr>
          <p:cNvPr id="9615" name="Picture 109"/>
          <p:cNvPicPr>
            <a:picLocks noChangeAspect="1" noChangeArrowheads="1"/>
          </p:cNvPicPr>
          <p:nvPr/>
        </p:nvPicPr>
        <p:blipFill>
          <a:blip r:embed="rId3"/>
          <a:srcRect/>
          <a:stretch>
            <a:fillRect/>
          </a:stretch>
        </p:blipFill>
        <p:spPr bwMode="auto">
          <a:xfrm>
            <a:off x="5457825" y="1751013"/>
            <a:ext cx="398463" cy="474662"/>
          </a:xfrm>
          <a:prstGeom prst="rect">
            <a:avLst/>
          </a:prstGeom>
          <a:noFill/>
          <a:ln w="9525">
            <a:noFill/>
            <a:miter lim="800000"/>
            <a:headEnd/>
            <a:tailEnd/>
          </a:ln>
        </p:spPr>
      </p:pic>
      <p:sp>
        <p:nvSpPr>
          <p:cNvPr id="9616" name="Text Box 119"/>
          <p:cNvSpPr txBox="1">
            <a:spLocks noChangeArrowheads="1"/>
          </p:cNvSpPr>
          <p:nvPr/>
        </p:nvSpPr>
        <p:spPr bwMode="auto">
          <a:xfrm>
            <a:off x="5507038" y="2095500"/>
            <a:ext cx="1093787" cy="458788"/>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Meteosat-11 (MSG-4)</a:t>
            </a:r>
          </a:p>
        </p:txBody>
      </p:sp>
      <p:sp>
        <p:nvSpPr>
          <p:cNvPr id="9617" name="Line 120"/>
          <p:cNvSpPr>
            <a:spLocks noChangeShapeType="1"/>
          </p:cNvSpPr>
          <p:nvPr/>
        </p:nvSpPr>
        <p:spPr bwMode="auto">
          <a:xfrm>
            <a:off x="5895975" y="2528888"/>
            <a:ext cx="0" cy="671512"/>
          </a:xfrm>
          <a:prstGeom prst="line">
            <a:avLst/>
          </a:prstGeom>
          <a:noFill/>
          <a:ln w="9525">
            <a:solidFill>
              <a:schemeClr val="tx1"/>
            </a:solidFill>
            <a:round/>
            <a:headEnd/>
            <a:tailEnd type="triangle" w="med" len="med"/>
          </a:ln>
        </p:spPr>
        <p:txBody>
          <a:bodyPr/>
          <a:lstStyle/>
          <a:p>
            <a:endParaRPr lang="pt-PT"/>
          </a:p>
        </p:txBody>
      </p:sp>
      <p:sp>
        <p:nvSpPr>
          <p:cNvPr id="9618" name="Line 122"/>
          <p:cNvSpPr>
            <a:spLocks noChangeShapeType="1"/>
          </p:cNvSpPr>
          <p:nvPr/>
        </p:nvSpPr>
        <p:spPr bwMode="auto">
          <a:xfrm>
            <a:off x="7232650" y="2530475"/>
            <a:ext cx="0" cy="669925"/>
          </a:xfrm>
          <a:prstGeom prst="line">
            <a:avLst/>
          </a:prstGeom>
          <a:noFill/>
          <a:ln w="9525">
            <a:solidFill>
              <a:srgbClr val="C00000"/>
            </a:solidFill>
            <a:round/>
            <a:headEnd/>
            <a:tailEnd type="triangle" w="med" len="med"/>
          </a:ln>
        </p:spPr>
        <p:txBody>
          <a:bodyPr/>
          <a:lstStyle/>
          <a:p>
            <a:endParaRPr lang="pt-PT"/>
          </a:p>
        </p:txBody>
      </p:sp>
      <p:grpSp>
        <p:nvGrpSpPr>
          <p:cNvPr id="9619" name="Group 8"/>
          <p:cNvGrpSpPr>
            <a:grpSpLocks/>
          </p:cNvGrpSpPr>
          <p:nvPr/>
        </p:nvGrpSpPr>
        <p:grpSpPr bwMode="auto">
          <a:xfrm>
            <a:off x="6980238" y="1752600"/>
            <a:ext cx="1095375" cy="657225"/>
            <a:chOff x="6798495" y="1752600"/>
            <a:chExt cx="1095375" cy="656439"/>
          </a:xfrm>
        </p:grpSpPr>
        <p:sp>
          <p:nvSpPr>
            <p:cNvPr id="9749" name="Text Box 123"/>
            <p:cNvSpPr txBox="1">
              <a:spLocks noChangeArrowheads="1"/>
            </p:cNvSpPr>
            <p:nvPr/>
          </p:nvSpPr>
          <p:spPr bwMode="auto">
            <a:xfrm>
              <a:off x="6798495" y="2133600"/>
              <a:ext cx="1095375" cy="275439"/>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MTG-1</a:t>
              </a:r>
            </a:p>
          </p:txBody>
        </p:sp>
        <p:graphicFrame>
          <p:nvGraphicFramePr>
            <p:cNvPr id="9603" name="Object 387"/>
            <p:cNvGraphicFramePr>
              <a:graphicFrameLocks noChangeAspect="1"/>
            </p:cNvGraphicFramePr>
            <p:nvPr/>
          </p:nvGraphicFramePr>
          <p:xfrm>
            <a:off x="7391400" y="1752600"/>
            <a:ext cx="382679" cy="421142"/>
          </p:xfrm>
          <a:graphic>
            <a:graphicData uri="http://schemas.openxmlformats.org/presentationml/2006/ole">
              <mc:AlternateContent xmlns:mc="http://schemas.openxmlformats.org/markup-compatibility/2006">
                <mc:Choice xmlns:v="urn:schemas-microsoft-com:vml" Requires="v">
                  <p:oleObj spid="_x0000_s93230" name="Photo Editor Photo" r:id="rId5" imgW="866896" imgH="838095" progId="">
                    <p:embed/>
                  </p:oleObj>
                </mc:Choice>
                <mc:Fallback>
                  <p:oleObj name="Photo Editor Photo" r:id="rId5" imgW="866896" imgH="83809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1752600"/>
                          <a:ext cx="382679" cy="42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620" name="Line 126"/>
          <p:cNvSpPr>
            <a:spLocks noChangeShapeType="1"/>
          </p:cNvSpPr>
          <p:nvPr/>
        </p:nvSpPr>
        <p:spPr bwMode="auto">
          <a:xfrm>
            <a:off x="6657975" y="1909763"/>
            <a:ext cx="0" cy="1290637"/>
          </a:xfrm>
          <a:prstGeom prst="line">
            <a:avLst/>
          </a:prstGeom>
          <a:noFill/>
          <a:ln w="9525">
            <a:solidFill>
              <a:srgbClr val="C00000"/>
            </a:solidFill>
            <a:round/>
            <a:headEnd/>
            <a:tailEnd type="triangle" w="med" len="med"/>
          </a:ln>
        </p:spPr>
        <p:txBody>
          <a:bodyPr/>
          <a:lstStyle/>
          <a:p>
            <a:endParaRPr lang="pt-PT"/>
          </a:p>
        </p:txBody>
      </p:sp>
      <p:sp>
        <p:nvSpPr>
          <p:cNvPr id="9621" name="Text Box 127"/>
          <p:cNvSpPr txBox="1">
            <a:spLocks noChangeArrowheads="1"/>
          </p:cNvSpPr>
          <p:nvPr/>
        </p:nvSpPr>
        <p:spPr bwMode="auto">
          <a:xfrm>
            <a:off x="6173788" y="1552575"/>
            <a:ext cx="1095375" cy="276225"/>
          </a:xfrm>
          <a:prstGeom prst="rect">
            <a:avLst/>
          </a:prstGeom>
          <a:noFill/>
          <a:ln w="9525">
            <a:noFill/>
            <a:miter lim="800000"/>
            <a:headEnd/>
            <a:tailEnd/>
          </a:ln>
        </p:spPr>
        <p:txBody>
          <a:bodyPr>
            <a:spAutoFit/>
          </a:bodyPr>
          <a:lstStyle/>
          <a:p>
            <a:pPr algn="ctr">
              <a:spcBef>
                <a:spcPct val="50000"/>
              </a:spcBef>
            </a:pPr>
            <a:r>
              <a:rPr lang="en-GB" altLang="pt-PT" sz="1200" b="1">
                <a:solidFill>
                  <a:srgbClr val="0000CC"/>
                </a:solidFill>
                <a:latin typeface="Times New Roman" pitchFamily="18" charset="0"/>
              </a:rPr>
              <a:t>MetOp-C</a:t>
            </a:r>
          </a:p>
        </p:txBody>
      </p:sp>
      <p:pic>
        <p:nvPicPr>
          <p:cNvPr id="9622" name="Picture 128"/>
          <p:cNvPicPr>
            <a:picLocks noChangeAspect="1" noChangeArrowheads="1"/>
          </p:cNvPicPr>
          <p:nvPr/>
        </p:nvPicPr>
        <p:blipFill>
          <a:blip r:embed="rId4"/>
          <a:srcRect/>
          <a:stretch>
            <a:fillRect/>
          </a:stretch>
        </p:blipFill>
        <p:spPr bwMode="auto">
          <a:xfrm>
            <a:off x="6226175" y="1219200"/>
            <a:ext cx="736600" cy="419100"/>
          </a:xfrm>
          <a:prstGeom prst="rect">
            <a:avLst/>
          </a:prstGeom>
          <a:noFill/>
          <a:ln w="9525">
            <a:noFill/>
            <a:miter lim="800000"/>
            <a:headEnd/>
            <a:tailEnd/>
          </a:ln>
        </p:spPr>
      </p:pic>
      <p:sp>
        <p:nvSpPr>
          <p:cNvPr id="9623" name="Line 129"/>
          <p:cNvSpPr>
            <a:spLocks noChangeShapeType="1"/>
          </p:cNvSpPr>
          <p:nvPr/>
        </p:nvSpPr>
        <p:spPr bwMode="auto">
          <a:xfrm>
            <a:off x="6719888" y="4267200"/>
            <a:ext cx="696912" cy="0"/>
          </a:xfrm>
          <a:prstGeom prst="line">
            <a:avLst/>
          </a:prstGeom>
          <a:noFill/>
          <a:ln w="76200">
            <a:solidFill>
              <a:schemeClr val="folHlink"/>
            </a:solidFill>
            <a:round/>
            <a:headEnd/>
            <a:tailEnd/>
          </a:ln>
        </p:spPr>
        <p:txBody>
          <a:bodyPr/>
          <a:lstStyle/>
          <a:p>
            <a:endParaRPr lang="pt-PT"/>
          </a:p>
        </p:txBody>
      </p:sp>
      <p:sp>
        <p:nvSpPr>
          <p:cNvPr id="9624" name="Text Box 261"/>
          <p:cNvSpPr txBox="1">
            <a:spLocks noChangeArrowheads="1"/>
          </p:cNvSpPr>
          <p:nvPr/>
        </p:nvSpPr>
        <p:spPr bwMode="auto">
          <a:xfrm>
            <a:off x="3440113" y="4437063"/>
            <a:ext cx="5834062" cy="336550"/>
          </a:xfrm>
          <a:prstGeom prst="rect">
            <a:avLst/>
          </a:prstGeom>
          <a:gradFill rotWithShape="1">
            <a:gsLst>
              <a:gs pos="0">
                <a:srgbClr val="CCFF33"/>
              </a:gs>
              <a:gs pos="100000">
                <a:srgbClr val="FF0000"/>
              </a:gs>
            </a:gsLst>
            <a:lin ang="0" scaled="1"/>
          </a:gradFill>
          <a:ln w="9525">
            <a:noFill/>
            <a:miter lim="800000"/>
            <a:headEnd/>
            <a:tailEnd/>
          </a:ln>
        </p:spPr>
        <p:txBody>
          <a:bodyPr>
            <a:spAutoFit/>
          </a:bodyPr>
          <a:lstStyle/>
          <a:p>
            <a:pPr algn="ctr">
              <a:spcBef>
                <a:spcPct val="50000"/>
              </a:spcBef>
            </a:pPr>
            <a:r>
              <a:rPr lang="en-GB" altLang="pt-PT" sz="1600" b="1">
                <a:latin typeface="Times New Roman" pitchFamily="18" charset="0"/>
              </a:rPr>
              <a:t>Continuous Development &amp; Operations</a:t>
            </a:r>
            <a:endParaRPr lang="pt-PT" altLang="pt-PT" sz="1600" b="1">
              <a:latin typeface="Times New Roman" pitchFamily="18" charset="0"/>
            </a:endParaRPr>
          </a:p>
        </p:txBody>
      </p:sp>
      <p:sp>
        <p:nvSpPr>
          <p:cNvPr id="9625" name="Text Box 264"/>
          <p:cNvSpPr txBox="1">
            <a:spLocks noChangeArrowheads="1"/>
          </p:cNvSpPr>
          <p:nvPr/>
        </p:nvSpPr>
        <p:spPr bwMode="auto">
          <a:xfrm rot="-5400000">
            <a:off x="1732757" y="4780756"/>
            <a:ext cx="2743200" cy="703263"/>
          </a:xfrm>
          <a:prstGeom prst="rect">
            <a:avLst/>
          </a:prstGeom>
          <a:solidFill>
            <a:srgbClr val="CCFF33"/>
          </a:solidFill>
          <a:ln w="9525" algn="ctr">
            <a:noFill/>
            <a:miter lim="800000"/>
            <a:headEnd/>
            <a:tailEnd/>
          </a:ln>
        </p:spPr>
        <p:txBody>
          <a:bodyPr>
            <a:spAutoFit/>
          </a:bodyPr>
          <a:lstStyle/>
          <a:p>
            <a:pPr algn="ctr">
              <a:spcBef>
                <a:spcPct val="50000"/>
              </a:spcBef>
            </a:pPr>
            <a:r>
              <a:rPr lang="en-GB" altLang="pt-PT" sz="1600" b="1">
                <a:latin typeface="Times New Roman" pitchFamily="18" charset="0"/>
              </a:rPr>
              <a:t>Initial Operations Phase</a:t>
            </a:r>
          </a:p>
          <a:p>
            <a:pPr algn="ctr">
              <a:spcBef>
                <a:spcPct val="50000"/>
              </a:spcBef>
            </a:pPr>
            <a:r>
              <a:rPr lang="en-GB" altLang="pt-PT" sz="1600" b="1">
                <a:latin typeface="Times New Roman" pitchFamily="18" charset="0"/>
              </a:rPr>
              <a:t>Feb 2005</a:t>
            </a:r>
            <a:endParaRPr lang="pt-PT" altLang="pt-PT" sz="1600" b="1">
              <a:latin typeface="Times New Roman" pitchFamily="18" charset="0"/>
            </a:endParaRPr>
          </a:p>
        </p:txBody>
      </p:sp>
      <p:sp>
        <p:nvSpPr>
          <p:cNvPr id="9626" name="Text Box 265"/>
          <p:cNvSpPr txBox="1">
            <a:spLocks noChangeArrowheads="1"/>
          </p:cNvSpPr>
          <p:nvPr/>
        </p:nvSpPr>
        <p:spPr bwMode="auto">
          <a:xfrm>
            <a:off x="623888" y="3748088"/>
            <a:ext cx="2138362" cy="703262"/>
          </a:xfrm>
          <a:prstGeom prst="rect">
            <a:avLst/>
          </a:prstGeom>
          <a:solidFill>
            <a:srgbClr val="CCFF33"/>
          </a:solidFill>
          <a:ln w="9525">
            <a:noFill/>
            <a:miter lim="800000"/>
            <a:headEnd/>
            <a:tailEnd/>
          </a:ln>
        </p:spPr>
        <p:txBody>
          <a:bodyPr>
            <a:spAutoFit/>
          </a:bodyPr>
          <a:lstStyle/>
          <a:p>
            <a:pPr algn="ctr">
              <a:spcBef>
                <a:spcPct val="50000"/>
              </a:spcBef>
            </a:pPr>
            <a:r>
              <a:rPr lang="en-GB" altLang="pt-PT" sz="1600" b="1">
                <a:latin typeface="Times New Roman" pitchFamily="18" charset="0"/>
              </a:rPr>
              <a:t>Development Phase</a:t>
            </a:r>
          </a:p>
          <a:p>
            <a:pPr algn="ctr">
              <a:spcBef>
                <a:spcPct val="50000"/>
              </a:spcBef>
            </a:pPr>
            <a:r>
              <a:rPr lang="en-GB" altLang="pt-PT" sz="1600" b="1">
                <a:latin typeface="Times New Roman" pitchFamily="18" charset="0"/>
              </a:rPr>
              <a:t>Sep 1999</a:t>
            </a:r>
            <a:endParaRPr lang="pt-PT" altLang="pt-PT" sz="1600" b="1">
              <a:latin typeface="Times New Roman" pitchFamily="18" charset="0"/>
            </a:endParaRPr>
          </a:p>
        </p:txBody>
      </p:sp>
      <p:graphicFrame>
        <p:nvGraphicFramePr>
          <p:cNvPr id="9762" name="Group 546"/>
          <p:cNvGraphicFramePr>
            <a:graphicFrameLocks noGrp="1"/>
          </p:cNvGraphicFramePr>
          <p:nvPr/>
        </p:nvGraphicFramePr>
        <p:xfrm>
          <a:off x="3408363" y="3789363"/>
          <a:ext cx="5840412" cy="627888"/>
        </p:xfrm>
        <a:graphic>
          <a:graphicData uri="http://schemas.openxmlformats.org/drawingml/2006/table">
            <a:tbl>
              <a:tblPr/>
              <a:tblGrid>
                <a:gridCol w="1460500"/>
                <a:gridCol w="1712912"/>
                <a:gridCol w="1600200"/>
                <a:gridCol w="1066800"/>
              </a:tblGrid>
              <a:tr h="238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pt-PT" sz="1600" b="1" i="0" u="none" strike="noStrike" cap="none" normalizeH="0" baseline="0" smtClean="0">
                          <a:ln>
                            <a:noFill/>
                          </a:ln>
                          <a:solidFill>
                            <a:schemeClr val="tx1"/>
                          </a:solidFill>
                          <a:effectLst/>
                          <a:latin typeface="Times New Roman" pitchFamily="18" charset="0"/>
                        </a:rPr>
                        <a:t>CDOP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pt-PT" sz="1600" b="1" i="0" u="none" strike="noStrike" cap="none" normalizeH="0" baseline="0" smtClean="0">
                          <a:ln>
                            <a:noFill/>
                          </a:ln>
                          <a:solidFill>
                            <a:schemeClr val="tx1"/>
                          </a:solidFill>
                          <a:effectLst/>
                          <a:latin typeface="Times New Roman" pitchFamily="18" charset="0"/>
                        </a:rPr>
                        <a:t>Mar 2007</a:t>
                      </a:r>
                      <a:endParaRPr kumimoji="0" lang="pt-PT" altLang="pt-PT" sz="1600" b="1" i="0" u="none" strike="noStrike" cap="none" normalizeH="0" baseline="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pt-PT" sz="1600" b="1" i="0" u="none" strike="noStrike" cap="none" normalizeH="0" baseline="0" smtClean="0">
                          <a:ln>
                            <a:noFill/>
                          </a:ln>
                          <a:solidFill>
                            <a:schemeClr val="tx1"/>
                          </a:solidFill>
                          <a:effectLst/>
                          <a:latin typeface="Times New Roman" pitchFamily="18" charset="0"/>
                        </a:rPr>
                        <a:t>CDOP 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pt-PT" sz="1600" b="1" i="0" u="none" strike="noStrike" cap="none" normalizeH="0" baseline="0" smtClean="0">
                          <a:ln>
                            <a:noFill/>
                          </a:ln>
                          <a:solidFill>
                            <a:schemeClr val="tx1"/>
                          </a:solidFill>
                          <a:effectLst/>
                          <a:latin typeface="Times New Roman" pitchFamily="18" charset="0"/>
                        </a:rPr>
                        <a:t>Mar 2012</a:t>
                      </a:r>
                      <a:endParaRPr kumimoji="0" lang="pt-PT" altLang="pt-PT" sz="16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pt-PT" sz="1600" b="1" i="0" u="none" strike="noStrike" cap="none" normalizeH="0" baseline="0" smtClean="0">
                          <a:ln>
                            <a:noFill/>
                          </a:ln>
                          <a:solidFill>
                            <a:schemeClr val="tx1"/>
                          </a:solidFill>
                          <a:effectLst/>
                          <a:latin typeface="Times New Roman" pitchFamily="18" charset="0"/>
                        </a:rPr>
                        <a:t>CDOP 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pt-PT" sz="1600" b="1" i="0" u="none" strike="noStrike" cap="none" normalizeH="0" baseline="0" smtClean="0">
                          <a:ln>
                            <a:noFill/>
                          </a:ln>
                          <a:solidFill>
                            <a:schemeClr val="tx1"/>
                          </a:solidFill>
                          <a:effectLst/>
                          <a:latin typeface="Times New Roman" pitchFamily="18" charset="0"/>
                        </a:rPr>
                        <a:t>Mar 2017</a:t>
                      </a:r>
                      <a:endParaRPr kumimoji="0" lang="pt-PT" altLang="pt-PT" sz="16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pt-PT" sz="1600" b="1" i="0" u="none" strike="noStrike" cap="none" normalizeH="0" baseline="0" smtClean="0">
                          <a:ln>
                            <a:noFill/>
                          </a:ln>
                          <a:solidFill>
                            <a:schemeClr val="tx1"/>
                          </a:solidFill>
                          <a:effectLst/>
                          <a:latin typeface="Times New Roman" pitchFamily="18" charset="0"/>
                        </a:rPr>
                        <a:t>CDOP 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pt-PT" sz="1600" b="1" i="0" u="none" strike="noStrike" cap="none" normalizeH="0" baseline="0" smtClean="0">
                          <a:ln>
                            <a:noFill/>
                          </a:ln>
                          <a:solidFill>
                            <a:schemeClr val="tx1"/>
                          </a:solidFill>
                          <a:effectLst/>
                          <a:latin typeface="Times New Roman" pitchFamily="18" charset="0"/>
                        </a:rPr>
                        <a:t>(5 years)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r>
            </a:tbl>
          </a:graphicData>
        </a:graphic>
      </p:graphicFrame>
      <p:grpSp>
        <p:nvGrpSpPr>
          <p:cNvPr id="9639" name="Group 321"/>
          <p:cNvGrpSpPr>
            <a:grpSpLocks/>
          </p:cNvGrpSpPr>
          <p:nvPr/>
        </p:nvGrpSpPr>
        <p:grpSpPr bwMode="auto">
          <a:xfrm>
            <a:off x="563563" y="3332163"/>
            <a:ext cx="8558212" cy="374650"/>
            <a:chOff x="240" y="2099"/>
            <a:chExt cx="5391" cy="236"/>
          </a:xfrm>
        </p:grpSpPr>
        <p:grpSp>
          <p:nvGrpSpPr>
            <p:cNvPr id="9647" name="Group 318"/>
            <p:cNvGrpSpPr>
              <a:grpSpLocks/>
            </p:cNvGrpSpPr>
            <p:nvPr/>
          </p:nvGrpSpPr>
          <p:grpSpPr bwMode="auto">
            <a:xfrm>
              <a:off x="336" y="2099"/>
              <a:ext cx="5295" cy="61"/>
              <a:chOff x="336" y="2099"/>
              <a:chExt cx="5295" cy="61"/>
            </a:xfrm>
          </p:grpSpPr>
          <p:grpSp>
            <p:nvGrpSpPr>
              <p:cNvPr id="9674" name="Group 11"/>
              <p:cNvGrpSpPr>
                <a:grpSpLocks/>
              </p:cNvGrpSpPr>
              <p:nvPr/>
            </p:nvGrpSpPr>
            <p:grpSpPr bwMode="auto">
              <a:xfrm>
                <a:off x="972" y="2100"/>
                <a:ext cx="212" cy="60"/>
                <a:chOff x="480" y="2208"/>
                <a:chExt cx="192" cy="48"/>
              </a:xfrm>
            </p:grpSpPr>
            <p:sp>
              <p:nvSpPr>
                <p:cNvPr id="9747" name="Line 12"/>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48" name="Line 13"/>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75" name="Group 14"/>
              <p:cNvGrpSpPr>
                <a:grpSpLocks/>
              </p:cNvGrpSpPr>
              <p:nvPr/>
            </p:nvGrpSpPr>
            <p:grpSpPr bwMode="auto">
              <a:xfrm>
                <a:off x="1184" y="2100"/>
                <a:ext cx="212" cy="60"/>
                <a:chOff x="480" y="2208"/>
                <a:chExt cx="192" cy="48"/>
              </a:xfrm>
            </p:grpSpPr>
            <p:sp>
              <p:nvSpPr>
                <p:cNvPr id="9745" name="Line 15"/>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46" name="Line 16"/>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76" name="Group 17"/>
              <p:cNvGrpSpPr>
                <a:grpSpLocks/>
              </p:cNvGrpSpPr>
              <p:nvPr/>
            </p:nvGrpSpPr>
            <p:grpSpPr bwMode="auto">
              <a:xfrm>
                <a:off x="1396" y="2100"/>
                <a:ext cx="213" cy="60"/>
                <a:chOff x="480" y="2208"/>
                <a:chExt cx="192" cy="48"/>
              </a:xfrm>
            </p:grpSpPr>
            <p:sp>
              <p:nvSpPr>
                <p:cNvPr id="9743" name="Line 18"/>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44" name="Line 19"/>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77" name="Group 20"/>
              <p:cNvGrpSpPr>
                <a:grpSpLocks/>
              </p:cNvGrpSpPr>
              <p:nvPr/>
            </p:nvGrpSpPr>
            <p:grpSpPr bwMode="auto">
              <a:xfrm>
                <a:off x="1609" y="2100"/>
                <a:ext cx="212" cy="60"/>
                <a:chOff x="480" y="2208"/>
                <a:chExt cx="192" cy="48"/>
              </a:xfrm>
            </p:grpSpPr>
            <p:sp>
              <p:nvSpPr>
                <p:cNvPr id="9741" name="Line 21"/>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42" name="Line 22"/>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78" name="Group 23"/>
              <p:cNvGrpSpPr>
                <a:grpSpLocks/>
              </p:cNvGrpSpPr>
              <p:nvPr/>
            </p:nvGrpSpPr>
            <p:grpSpPr bwMode="auto">
              <a:xfrm>
                <a:off x="1821" y="2100"/>
                <a:ext cx="212" cy="60"/>
                <a:chOff x="480" y="2208"/>
                <a:chExt cx="192" cy="48"/>
              </a:xfrm>
            </p:grpSpPr>
            <p:sp>
              <p:nvSpPr>
                <p:cNvPr id="9739" name="Line 24"/>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40" name="Line 25"/>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79" name="Group 26"/>
              <p:cNvGrpSpPr>
                <a:grpSpLocks/>
              </p:cNvGrpSpPr>
              <p:nvPr/>
            </p:nvGrpSpPr>
            <p:grpSpPr bwMode="auto">
              <a:xfrm>
                <a:off x="2033" y="2100"/>
                <a:ext cx="212" cy="60"/>
                <a:chOff x="480" y="2208"/>
                <a:chExt cx="192" cy="48"/>
              </a:xfrm>
            </p:grpSpPr>
            <p:sp>
              <p:nvSpPr>
                <p:cNvPr id="9737" name="Line 27"/>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38" name="Line 28"/>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0" name="Group 29"/>
              <p:cNvGrpSpPr>
                <a:grpSpLocks/>
              </p:cNvGrpSpPr>
              <p:nvPr/>
            </p:nvGrpSpPr>
            <p:grpSpPr bwMode="auto">
              <a:xfrm>
                <a:off x="2245" y="2100"/>
                <a:ext cx="212" cy="60"/>
                <a:chOff x="480" y="2208"/>
                <a:chExt cx="192" cy="48"/>
              </a:xfrm>
            </p:grpSpPr>
            <p:sp>
              <p:nvSpPr>
                <p:cNvPr id="9735" name="Line 30"/>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36" name="Line 31"/>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1" name="Group 32"/>
              <p:cNvGrpSpPr>
                <a:grpSpLocks/>
              </p:cNvGrpSpPr>
              <p:nvPr/>
            </p:nvGrpSpPr>
            <p:grpSpPr bwMode="auto">
              <a:xfrm>
                <a:off x="2457" y="2100"/>
                <a:ext cx="212" cy="60"/>
                <a:chOff x="480" y="2208"/>
                <a:chExt cx="192" cy="48"/>
              </a:xfrm>
            </p:grpSpPr>
            <p:sp>
              <p:nvSpPr>
                <p:cNvPr id="9733" name="Line 33"/>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34" name="Line 34"/>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2" name="Group 35"/>
              <p:cNvGrpSpPr>
                <a:grpSpLocks/>
              </p:cNvGrpSpPr>
              <p:nvPr/>
            </p:nvGrpSpPr>
            <p:grpSpPr bwMode="auto">
              <a:xfrm>
                <a:off x="2669" y="2100"/>
                <a:ext cx="212" cy="60"/>
                <a:chOff x="480" y="2208"/>
                <a:chExt cx="192" cy="48"/>
              </a:xfrm>
            </p:grpSpPr>
            <p:sp>
              <p:nvSpPr>
                <p:cNvPr id="9731" name="Line 36"/>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32" name="Line 37"/>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3" name="Group 38"/>
              <p:cNvGrpSpPr>
                <a:grpSpLocks/>
              </p:cNvGrpSpPr>
              <p:nvPr/>
            </p:nvGrpSpPr>
            <p:grpSpPr bwMode="auto">
              <a:xfrm>
                <a:off x="2881" y="2100"/>
                <a:ext cx="212" cy="60"/>
                <a:chOff x="480" y="2208"/>
                <a:chExt cx="192" cy="48"/>
              </a:xfrm>
            </p:grpSpPr>
            <p:sp>
              <p:nvSpPr>
                <p:cNvPr id="9729" name="Line 39"/>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30" name="Line 40"/>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4" name="Group 41"/>
              <p:cNvGrpSpPr>
                <a:grpSpLocks/>
              </p:cNvGrpSpPr>
              <p:nvPr/>
            </p:nvGrpSpPr>
            <p:grpSpPr bwMode="auto">
              <a:xfrm>
                <a:off x="3093" y="2100"/>
                <a:ext cx="212" cy="60"/>
                <a:chOff x="480" y="2208"/>
                <a:chExt cx="192" cy="48"/>
              </a:xfrm>
            </p:grpSpPr>
            <p:sp>
              <p:nvSpPr>
                <p:cNvPr id="9727" name="Line 42"/>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28" name="Line 43"/>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5" name="Group 44"/>
              <p:cNvGrpSpPr>
                <a:grpSpLocks/>
              </p:cNvGrpSpPr>
              <p:nvPr/>
            </p:nvGrpSpPr>
            <p:grpSpPr bwMode="auto">
              <a:xfrm>
                <a:off x="3305" y="2100"/>
                <a:ext cx="212" cy="60"/>
                <a:chOff x="480" y="2208"/>
                <a:chExt cx="192" cy="48"/>
              </a:xfrm>
            </p:grpSpPr>
            <p:sp>
              <p:nvSpPr>
                <p:cNvPr id="9725" name="Line 45"/>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26" name="Line 46"/>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6" name="Group 47"/>
              <p:cNvGrpSpPr>
                <a:grpSpLocks/>
              </p:cNvGrpSpPr>
              <p:nvPr/>
            </p:nvGrpSpPr>
            <p:grpSpPr bwMode="auto">
              <a:xfrm>
                <a:off x="3517" y="2100"/>
                <a:ext cx="213" cy="60"/>
                <a:chOff x="480" y="2208"/>
                <a:chExt cx="192" cy="48"/>
              </a:xfrm>
            </p:grpSpPr>
            <p:sp>
              <p:nvSpPr>
                <p:cNvPr id="9723" name="Line 48"/>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24" name="Line 49"/>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7" name="Group 50"/>
              <p:cNvGrpSpPr>
                <a:grpSpLocks/>
              </p:cNvGrpSpPr>
              <p:nvPr/>
            </p:nvGrpSpPr>
            <p:grpSpPr bwMode="auto">
              <a:xfrm>
                <a:off x="3730" y="2100"/>
                <a:ext cx="212" cy="60"/>
                <a:chOff x="480" y="2208"/>
                <a:chExt cx="192" cy="48"/>
              </a:xfrm>
            </p:grpSpPr>
            <p:sp>
              <p:nvSpPr>
                <p:cNvPr id="9721" name="Line 51"/>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22" name="Line 52"/>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8" name="Group 53"/>
              <p:cNvGrpSpPr>
                <a:grpSpLocks/>
              </p:cNvGrpSpPr>
              <p:nvPr/>
            </p:nvGrpSpPr>
            <p:grpSpPr bwMode="auto">
              <a:xfrm>
                <a:off x="3942" y="2100"/>
                <a:ext cx="212" cy="60"/>
                <a:chOff x="480" y="2208"/>
                <a:chExt cx="192" cy="48"/>
              </a:xfrm>
            </p:grpSpPr>
            <p:sp>
              <p:nvSpPr>
                <p:cNvPr id="9719" name="Line 54"/>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20" name="Line 55"/>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89" name="Group 56"/>
              <p:cNvGrpSpPr>
                <a:grpSpLocks/>
              </p:cNvGrpSpPr>
              <p:nvPr/>
            </p:nvGrpSpPr>
            <p:grpSpPr bwMode="auto">
              <a:xfrm>
                <a:off x="4154" y="2100"/>
                <a:ext cx="212" cy="60"/>
                <a:chOff x="480" y="2208"/>
                <a:chExt cx="192" cy="48"/>
              </a:xfrm>
            </p:grpSpPr>
            <p:sp>
              <p:nvSpPr>
                <p:cNvPr id="9717" name="Line 57"/>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18" name="Line 58"/>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0" name="Group 59"/>
              <p:cNvGrpSpPr>
                <a:grpSpLocks/>
              </p:cNvGrpSpPr>
              <p:nvPr/>
            </p:nvGrpSpPr>
            <p:grpSpPr bwMode="auto">
              <a:xfrm>
                <a:off x="4366" y="2100"/>
                <a:ext cx="212" cy="60"/>
                <a:chOff x="480" y="2208"/>
                <a:chExt cx="192" cy="48"/>
              </a:xfrm>
            </p:grpSpPr>
            <p:sp>
              <p:nvSpPr>
                <p:cNvPr id="9715" name="Line 60"/>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16" name="Line 61"/>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1" name="Group 62"/>
              <p:cNvGrpSpPr>
                <a:grpSpLocks/>
              </p:cNvGrpSpPr>
              <p:nvPr/>
            </p:nvGrpSpPr>
            <p:grpSpPr bwMode="auto">
              <a:xfrm>
                <a:off x="4576" y="2100"/>
                <a:ext cx="212" cy="60"/>
                <a:chOff x="480" y="2208"/>
                <a:chExt cx="192" cy="48"/>
              </a:xfrm>
            </p:grpSpPr>
            <p:sp>
              <p:nvSpPr>
                <p:cNvPr id="9713" name="Line 63"/>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14" name="Line 64"/>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2" name="Group 65"/>
              <p:cNvGrpSpPr>
                <a:grpSpLocks/>
              </p:cNvGrpSpPr>
              <p:nvPr/>
            </p:nvGrpSpPr>
            <p:grpSpPr bwMode="auto">
              <a:xfrm>
                <a:off x="760" y="2100"/>
                <a:ext cx="212" cy="60"/>
                <a:chOff x="480" y="2208"/>
                <a:chExt cx="192" cy="48"/>
              </a:xfrm>
            </p:grpSpPr>
            <p:sp>
              <p:nvSpPr>
                <p:cNvPr id="9711" name="Line 66"/>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12" name="Line 67"/>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3" name="Group 68"/>
              <p:cNvGrpSpPr>
                <a:grpSpLocks/>
              </p:cNvGrpSpPr>
              <p:nvPr/>
            </p:nvGrpSpPr>
            <p:grpSpPr bwMode="auto">
              <a:xfrm>
                <a:off x="548" y="2100"/>
                <a:ext cx="212" cy="60"/>
                <a:chOff x="480" y="2208"/>
                <a:chExt cx="192" cy="48"/>
              </a:xfrm>
            </p:grpSpPr>
            <p:sp>
              <p:nvSpPr>
                <p:cNvPr id="9709" name="Line 69"/>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10" name="Line 70"/>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4" name="Group 71"/>
              <p:cNvGrpSpPr>
                <a:grpSpLocks/>
              </p:cNvGrpSpPr>
              <p:nvPr/>
            </p:nvGrpSpPr>
            <p:grpSpPr bwMode="auto">
              <a:xfrm>
                <a:off x="336" y="2100"/>
                <a:ext cx="212" cy="60"/>
                <a:chOff x="480" y="2208"/>
                <a:chExt cx="192" cy="48"/>
              </a:xfrm>
            </p:grpSpPr>
            <p:sp>
              <p:nvSpPr>
                <p:cNvPr id="9707" name="Line 72"/>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08" name="Line 73"/>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5" name="Group 306"/>
              <p:cNvGrpSpPr>
                <a:grpSpLocks/>
              </p:cNvGrpSpPr>
              <p:nvPr/>
            </p:nvGrpSpPr>
            <p:grpSpPr bwMode="auto">
              <a:xfrm>
                <a:off x="4787" y="2099"/>
                <a:ext cx="212" cy="60"/>
                <a:chOff x="480" y="2208"/>
                <a:chExt cx="192" cy="48"/>
              </a:xfrm>
            </p:grpSpPr>
            <p:sp>
              <p:nvSpPr>
                <p:cNvPr id="9705" name="Line 307"/>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06" name="Line 308"/>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6" name="Group 309"/>
              <p:cNvGrpSpPr>
                <a:grpSpLocks/>
              </p:cNvGrpSpPr>
              <p:nvPr/>
            </p:nvGrpSpPr>
            <p:grpSpPr bwMode="auto">
              <a:xfrm>
                <a:off x="5419" y="2099"/>
                <a:ext cx="212" cy="60"/>
                <a:chOff x="480" y="2208"/>
                <a:chExt cx="192" cy="48"/>
              </a:xfrm>
            </p:grpSpPr>
            <p:sp>
              <p:nvSpPr>
                <p:cNvPr id="9703" name="Line 310"/>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04" name="Line 311"/>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7" name="Group 312"/>
              <p:cNvGrpSpPr>
                <a:grpSpLocks/>
              </p:cNvGrpSpPr>
              <p:nvPr/>
            </p:nvGrpSpPr>
            <p:grpSpPr bwMode="auto">
              <a:xfrm>
                <a:off x="4997" y="2100"/>
                <a:ext cx="212" cy="60"/>
                <a:chOff x="480" y="2208"/>
                <a:chExt cx="192" cy="48"/>
              </a:xfrm>
            </p:grpSpPr>
            <p:sp>
              <p:nvSpPr>
                <p:cNvPr id="9701" name="Line 313"/>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02" name="Line 314"/>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nvGrpSpPr>
              <p:cNvPr id="9698" name="Group 315"/>
              <p:cNvGrpSpPr>
                <a:grpSpLocks/>
              </p:cNvGrpSpPr>
              <p:nvPr/>
            </p:nvGrpSpPr>
            <p:grpSpPr bwMode="auto">
              <a:xfrm>
                <a:off x="5208" y="2099"/>
                <a:ext cx="212" cy="60"/>
                <a:chOff x="480" y="2208"/>
                <a:chExt cx="192" cy="48"/>
              </a:xfrm>
            </p:grpSpPr>
            <p:sp>
              <p:nvSpPr>
                <p:cNvPr id="9699" name="Line 316"/>
                <p:cNvSpPr>
                  <a:spLocks noChangeShapeType="1"/>
                </p:cNvSpPr>
                <p:nvPr/>
              </p:nvSpPr>
              <p:spPr bwMode="auto">
                <a:xfrm>
                  <a:off x="480" y="2208"/>
                  <a:ext cx="192" cy="0"/>
                </a:xfrm>
                <a:prstGeom prst="line">
                  <a:avLst/>
                </a:prstGeom>
                <a:noFill/>
                <a:ln w="9525">
                  <a:solidFill>
                    <a:schemeClr val="tx1"/>
                  </a:solidFill>
                  <a:round/>
                  <a:headEnd/>
                  <a:tailEnd/>
                </a:ln>
              </p:spPr>
              <p:txBody>
                <a:bodyPr/>
                <a:lstStyle/>
                <a:p>
                  <a:endParaRPr lang="pt-PT"/>
                </a:p>
              </p:txBody>
            </p:sp>
            <p:sp>
              <p:nvSpPr>
                <p:cNvPr id="9700" name="Line 317"/>
                <p:cNvSpPr>
                  <a:spLocks noChangeShapeType="1"/>
                </p:cNvSpPr>
                <p:nvPr/>
              </p:nvSpPr>
              <p:spPr bwMode="auto">
                <a:xfrm>
                  <a:off x="480" y="2208"/>
                  <a:ext cx="0" cy="48"/>
                </a:xfrm>
                <a:prstGeom prst="line">
                  <a:avLst/>
                </a:prstGeom>
                <a:noFill/>
                <a:ln w="9525">
                  <a:solidFill>
                    <a:schemeClr val="tx1"/>
                  </a:solidFill>
                  <a:round/>
                  <a:headEnd/>
                  <a:tailEnd/>
                </a:ln>
              </p:spPr>
              <p:txBody>
                <a:bodyPr/>
                <a:lstStyle/>
                <a:p>
                  <a:endParaRPr lang="pt-PT"/>
                </a:p>
              </p:txBody>
            </p:sp>
          </p:grpSp>
        </p:grpSp>
        <p:grpSp>
          <p:nvGrpSpPr>
            <p:cNvPr id="9648" name="Group 320"/>
            <p:cNvGrpSpPr>
              <a:grpSpLocks/>
            </p:cNvGrpSpPr>
            <p:nvPr/>
          </p:nvGrpSpPr>
          <p:grpSpPr bwMode="auto">
            <a:xfrm>
              <a:off x="240" y="2160"/>
              <a:ext cx="5350" cy="175"/>
              <a:chOff x="240" y="2219"/>
              <a:chExt cx="5350" cy="175"/>
            </a:xfrm>
          </p:grpSpPr>
          <p:sp>
            <p:nvSpPr>
              <p:cNvPr id="9649" name="Text Box 75"/>
              <p:cNvSpPr txBox="1">
                <a:spLocks noChangeArrowheads="1"/>
              </p:cNvSpPr>
              <p:nvPr/>
            </p:nvSpPr>
            <p:spPr bwMode="auto">
              <a:xfrm>
                <a:off x="876" y="2221"/>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02</a:t>
                </a:r>
              </a:p>
            </p:txBody>
          </p:sp>
          <p:sp>
            <p:nvSpPr>
              <p:cNvPr id="9650" name="Text Box 76"/>
              <p:cNvSpPr txBox="1">
                <a:spLocks noChangeArrowheads="1"/>
              </p:cNvSpPr>
              <p:nvPr/>
            </p:nvSpPr>
            <p:spPr bwMode="auto">
              <a:xfrm>
                <a:off x="1088" y="2221"/>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03</a:t>
                </a:r>
              </a:p>
            </p:txBody>
          </p:sp>
          <p:sp>
            <p:nvSpPr>
              <p:cNvPr id="9651" name="Text Box 77"/>
              <p:cNvSpPr txBox="1">
                <a:spLocks noChangeArrowheads="1"/>
              </p:cNvSpPr>
              <p:nvPr/>
            </p:nvSpPr>
            <p:spPr bwMode="auto">
              <a:xfrm>
                <a:off x="1300" y="2220"/>
                <a:ext cx="266"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04</a:t>
                </a:r>
              </a:p>
            </p:txBody>
          </p:sp>
          <p:sp>
            <p:nvSpPr>
              <p:cNvPr id="9652" name="Text Box 78"/>
              <p:cNvSpPr txBox="1">
                <a:spLocks noChangeArrowheads="1"/>
              </p:cNvSpPr>
              <p:nvPr/>
            </p:nvSpPr>
            <p:spPr bwMode="auto">
              <a:xfrm>
                <a:off x="1513"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05</a:t>
                </a:r>
              </a:p>
            </p:txBody>
          </p:sp>
          <p:sp>
            <p:nvSpPr>
              <p:cNvPr id="9653" name="Text Box 79"/>
              <p:cNvSpPr txBox="1">
                <a:spLocks noChangeArrowheads="1"/>
              </p:cNvSpPr>
              <p:nvPr/>
            </p:nvSpPr>
            <p:spPr bwMode="auto">
              <a:xfrm>
                <a:off x="1725"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06</a:t>
                </a:r>
              </a:p>
            </p:txBody>
          </p:sp>
          <p:sp>
            <p:nvSpPr>
              <p:cNvPr id="9654" name="Text Box 80"/>
              <p:cNvSpPr txBox="1">
                <a:spLocks noChangeArrowheads="1"/>
              </p:cNvSpPr>
              <p:nvPr/>
            </p:nvSpPr>
            <p:spPr bwMode="auto">
              <a:xfrm>
                <a:off x="1937"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07</a:t>
                </a:r>
              </a:p>
            </p:txBody>
          </p:sp>
          <p:sp>
            <p:nvSpPr>
              <p:cNvPr id="9655" name="Text Box 81"/>
              <p:cNvSpPr txBox="1">
                <a:spLocks noChangeArrowheads="1"/>
              </p:cNvSpPr>
              <p:nvPr/>
            </p:nvSpPr>
            <p:spPr bwMode="auto">
              <a:xfrm>
                <a:off x="2149"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08</a:t>
                </a:r>
              </a:p>
            </p:txBody>
          </p:sp>
          <p:sp>
            <p:nvSpPr>
              <p:cNvPr id="9656" name="Text Box 82"/>
              <p:cNvSpPr txBox="1">
                <a:spLocks noChangeArrowheads="1"/>
              </p:cNvSpPr>
              <p:nvPr/>
            </p:nvSpPr>
            <p:spPr bwMode="auto">
              <a:xfrm>
                <a:off x="2361"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10</a:t>
                </a:r>
              </a:p>
            </p:txBody>
          </p:sp>
          <p:sp>
            <p:nvSpPr>
              <p:cNvPr id="9657" name="Text Box 83"/>
              <p:cNvSpPr txBox="1">
                <a:spLocks noChangeArrowheads="1"/>
              </p:cNvSpPr>
              <p:nvPr/>
            </p:nvSpPr>
            <p:spPr bwMode="auto">
              <a:xfrm>
                <a:off x="2568"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11</a:t>
                </a:r>
              </a:p>
            </p:txBody>
          </p:sp>
          <p:sp>
            <p:nvSpPr>
              <p:cNvPr id="9658" name="Text Box 84"/>
              <p:cNvSpPr txBox="1">
                <a:spLocks noChangeArrowheads="1"/>
              </p:cNvSpPr>
              <p:nvPr/>
            </p:nvSpPr>
            <p:spPr bwMode="auto">
              <a:xfrm>
                <a:off x="2781"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12</a:t>
                </a:r>
              </a:p>
            </p:txBody>
          </p:sp>
          <p:sp>
            <p:nvSpPr>
              <p:cNvPr id="9659" name="Text Box 85"/>
              <p:cNvSpPr txBox="1">
                <a:spLocks noChangeArrowheads="1"/>
              </p:cNvSpPr>
              <p:nvPr/>
            </p:nvSpPr>
            <p:spPr bwMode="auto">
              <a:xfrm>
                <a:off x="2997"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13</a:t>
                </a:r>
              </a:p>
            </p:txBody>
          </p:sp>
          <p:sp>
            <p:nvSpPr>
              <p:cNvPr id="9660" name="Text Box 86"/>
              <p:cNvSpPr txBox="1">
                <a:spLocks noChangeArrowheads="1"/>
              </p:cNvSpPr>
              <p:nvPr/>
            </p:nvSpPr>
            <p:spPr bwMode="auto">
              <a:xfrm>
                <a:off x="3209"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14</a:t>
                </a:r>
              </a:p>
            </p:txBody>
          </p:sp>
          <p:sp>
            <p:nvSpPr>
              <p:cNvPr id="9661" name="Text Box 87"/>
              <p:cNvSpPr txBox="1">
                <a:spLocks noChangeArrowheads="1"/>
              </p:cNvSpPr>
              <p:nvPr/>
            </p:nvSpPr>
            <p:spPr bwMode="auto">
              <a:xfrm>
                <a:off x="3417"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15</a:t>
                </a:r>
              </a:p>
            </p:txBody>
          </p:sp>
          <p:sp>
            <p:nvSpPr>
              <p:cNvPr id="9662" name="Text Box 88"/>
              <p:cNvSpPr txBox="1">
                <a:spLocks noChangeArrowheads="1"/>
              </p:cNvSpPr>
              <p:nvPr/>
            </p:nvSpPr>
            <p:spPr bwMode="auto">
              <a:xfrm>
                <a:off x="3634"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16</a:t>
                </a:r>
              </a:p>
            </p:txBody>
          </p:sp>
          <p:sp>
            <p:nvSpPr>
              <p:cNvPr id="9663" name="Text Box 89"/>
              <p:cNvSpPr txBox="1">
                <a:spLocks noChangeArrowheads="1"/>
              </p:cNvSpPr>
              <p:nvPr/>
            </p:nvSpPr>
            <p:spPr bwMode="auto">
              <a:xfrm>
                <a:off x="3840"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17</a:t>
                </a:r>
              </a:p>
            </p:txBody>
          </p:sp>
          <p:sp>
            <p:nvSpPr>
              <p:cNvPr id="9664" name="Text Box 90"/>
              <p:cNvSpPr txBox="1">
                <a:spLocks noChangeArrowheads="1"/>
              </p:cNvSpPr>
              <p:nvPr/>
            </p:nvSpPr>
            <p:spPr bwMode="auto">
              <a:xfrm>
                <a:off x="4052"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18</a:t>
                </a:r>
              </a:p>
            </p:txBody>
          </p:sp>
          <p:sp>
            <p:nvSpPr>
              <p:cNvPr id="9665" name="Text Box 91"/>
              <p:cNvSpPr txBox="1">
                <a:spLocks noChangeArrowheads="1"/>
              </p:cNvSpPr>
              <p:nvPr/>
            </p:nvSpPr>
            <p:spPr bwMode="auto">
              <a:xfrm>
                <a:off x="4270"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19</a:t>
                </a:r>
              </a:p>
            </p:txBody>
          </p:sp>
          <p:sp>
            <p:nvSpPr>
              <p:cNvPr id="9666" name="Text Box 92"/>
              <p:cNvSpPr txBox="1">
                <a:spLocks noChangeArrowheads="1"/>
              </p:cNvSpPr>
              <p:nvPr/>
            </p:nvSpPr>
            <p:spPr bwMode="auto">
              <a:xfrm>
                <a:off x="4482"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20</a:t>
                </a:r>
              </a:p>
            </p:txBody>
          </p:sp>
          <p:sp>
            <p:nvSpPr>
              <p:cNvPr id="9667" name="Text Box 93"/>
              <p:cNvSpPr txBox="1">
                <a:spLocks noChangeArrowheads="1"/>
              </p:cNvSpPr>
              <p:nvPr/>
            </p:nvSpPr>
            <p:spPr bwMode="auto">
              <a:xfrm>
                <a:off x="664"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01</a:t>
                </a:r>
              </a:p>
            </p:txBody>
          </p:sp>
          <p:sp>
            <p:nvSpPr>
              <p:cNvPr id="9668" name="Text Box 94"/>
              <p:cNvSpPr txBox="1">
                <a:spLocks noChangeArrowheads="1"/>
              </p:cNvSpPr>
              <p:nvPr/>
            </p:nvSpPr>
            <p:spPr bwMode="auto">
              <a:xfrm>
                <a:off x="452"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00</a:t>
                </a:r>
              </a:p>
            </p:txBody>
          </p:sp>
          <p:sp>
            <p:nvSpPr>
              <p:cNvPr id="9669" name="Text Box 95"/>
              <p:cNvSpPr txBox="1">
                <a:spLocks noChangeArrowheads="1"/>
              </p:cNvSpPr>
              <p:nvPr/>
            </p:nvSpPr>
            <p:spPr bwMode="auto">
              <a:xfrm>
                <a:off x="240" y="2220"/>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99</a:t>
                </a:r>
              </a:p>
            </p:txBody>
          </p:sp>
          <p:sp>
            <p:nvSpPr>
              <p:cNvPr id="9670" name="Text Box 303"/>
              <p:cNvSpPr txBox="1">
                <a:spLocks noChangeArrowheads="1"/>
              </p:cNvSpPr>
              <p:nvPr/>
            </p:nvSpPr>
            <p:spPr bwMode="auto">
              <a:xfrm>
                <a:off x="4692" y="2219"/>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21</a:t>
                </a:r>
              </a:p>
            </p:txBody>
          </p:sp>
          <p:sp>
            <p:nvSpPr>
              <p:cNvPr id="9671" name="Text Box 304"/>
              <p:cNvSpPr txBox="1">
                <a:spLocks noChangeArrowheads="1"/>
              </p:cNvSpPr>
              <p:nvPr/>
            </p:nvSpPr>
            <p:spPr bwMode="auto">
              <a:xfrm>
                <a:off x="4903" y="2219"/>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22</a:t>
                </a:r>
              </a:p>
            </p:txBody>
          </p:sp>
          <p:sp>
            <p:nvSpPr>
              <p:cNvPr id="9672" name="Text Box 305"/>
              <p:cNvSpPr txBox="1">
                <a:spLocks noChangeArrowheads="1"/>
              </p:cNvSpPr>
              <p:nvPr/>
            </p:nvSpPr>
            <p:spPr bwMode="auto">
              <a:xfrm>
                <a:off x="5114" y="2219"/>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23</a:t>
                </a:r>
              </a:p>
            </p:txBody>
          </p:sp>
          <p:sp>
            <p:nvSpPr>
              <p:cNvPr id="9673" name="Text Box 319"/>
              <p:cNvSpPr txBox="1">
                <a:spLocks noChangeArrowheads="1"/>
              </p:cNvSpPr>
              <p:nvPr/>
            </p:nvSpPr>
            <p:spPr bwMode="auto">
              <a:xfrm>
                <a:off x="5325" y="2219"/>
                <a:ext cx="265" cy="173"/>
              </a:xfrm>
              <a:prstGeom prst="rect">
                <a:avLst/>
              </a:prstGeom>
              <a:noFill/>
              <a:ln w="9525">
                <a:noFill/>
                <a:miter lim="800000"/>
                <a:headEnd/>
                <a:tailEnd/>
              </a:ln>
            </p:spPr>
            <p:txBody>
              <a:bodyPr>
                <a:spAutoFit/>
              </a:bodyPr>
              <a:lstStyle/>
              <a:p>
                <a:pPr>
                  <a:spcBef>
                    <a:spcPct val="50000"/>
                  </a:spcBef>
                </a:pPr>
                <a:r>
                  <a:rPr lang="en-GB" altLang="pt-PT" sz="1200" b="1">
                    <a:solidFill>
                      <a:srgbClr val="0000CC"/>
                    </a:solidFill>
                    <a:latin typeface="Times New Roman" pitchFamily="18" charset="0"/>
                  </a:rPr>
                  <a:t>24</a:t>
                </a:r>
              </a:p>
            </p:txBody>
          </p:sp>
        </p:grpSp>
      </p:grpSp>
      <p:sp>
        <p:nvSpPr>
          <p:cNvPr id="9640" name="TextBox 1"/>
          <p:cNvSpPr txBox="1">
            <a:spLocks noChangeArrowheads="1"/>
          </p:cNvSpPr>
          <p:nvPr/>
        </p:nvSpPr>
        <p:spPr bwMode="auto">
          <a:xfrm>
            <a:off x="917575" y="4797425"/>
            <a:ext cx="1227138" cy="1155700"/>
          </a:xfrm>
          <a:prstGeom prst="rect">
            <a:avLst/>
          </a:prstGeom>
          <a:noFill/>
          <a:ln w="9525">
            <a:noFill/>
            <a:miter lim="800000"/>
            <a:headEnd/>
            <a:tailEnd/>
          </a:ln>
        </p:spPr>
        <p:txBody>
          <a:bodyPr wrap="none">
            <a:spAutoFit/>
          </a:bodyPr>
          <a:lstStyle/>
          <a:p>
            <a:pPr algn="ctr"/>
            <a:r>
              <a:rPr lang="pt-PT" sz="1400" b="1" u="sng">
                <a:solidFill>
                  <a:srgbClr val="1F4E79"/>
                </a:solidFill>
              </a:rPr>
              <a:t>MSG</a:t>
            </a:r>
          </a:p>
          <a:p>
            <a:pPr algn="ctr"/>
            <a:r>
              <a:rPr lang="pt-PT" sz="1400"/>
              <a:t>1-28/08/2002</a:t>
            </a:r>
          </a:p>
          <a:p>
            <a:pPr algn="ctr"/>
            <a:r>
              <a:rPr lang="pt-PT" sz="1400"/>
              <a:t>2-22/12/2005</a:t>
            </a:r>
          </a:p>
          <a:p>
            <a:pPr algn="ctr"/>
            <a:r>
              <a:rPr lang="pt-PT" sz="1400"/>
              <a:t>3-05/07/2012</a:t>
            </a:r>
          </a:p>
          <a:p>
            <a:pPr algn="ctr"/>
            <a:r>
              <a:rPr lang="pt-PT" sz="1400">
                <a:solidFill>
                  <a:srgbClr val="FF0000"/>
                </a:solidFill>
              </a:rPr>
              <a:t>4-17/07/2015</a:t>
            </a:r>
          </a:p>
        </p:txBody>
      </p:sp>
      <p:sp>
        <p:nvSpPr>
          <p:cNvPr id="9641" name="Line 98"/>
          <p:cNvSpPr>
            <a:spLocks noChangeShapeType="1"/>
          </p:cNvSpPr>
          <p:nvPr/>
        </p:nvSpPr>
        <p:spPr bwMode="auto">
          <a:xfrm>
            <a:off x="2582863" y="2638425"/>
            <a:ext cx="0" cy="576263"/>
          </a:xfrm>
          <a:prstGeom prst="line">
            <a:avLst/>
          </a:prstGeom>
          <a:noFill/>
          <a:ln w="9525">
            <a:solidFill>
              <a:schemeClr val="tx1"/>
            </a:solidFill>
            <a:round/>
            <a:headEnd/>
            <a:tailEnd type="triangle" w="med" len="med"/>
          </a:ln>
        </p:spPr>
        <p:txBody>
          <a:bodyPr/>
          <a:lstStyle/>
          <a:p>
            <a:endParaRPr lang="pt-PT"/>
          </a:p>
        </p:txBody>
      </p:sp>
      <p:sp>
        <p:nvSpPr>
          <p:cNvPr id="9642" name="Line 126"/>
          <p:cNvSpPr>
            <a:spLocks noChangeShapeType="1"/>
          </p:cNvSpPr>
          <p:nvPr/>
        </p:nvSpPr>
        <p:spPr bwMode="auto">
          <a:xfrm flipH="1">
            <a:off x="7945438" y="1524000"/>
            <a:ext cx="11112" cy="1649413"/>
          </a:xfrm>
          <a:prstGeom prst="line">
            <a:avLst/>
          </a:prstGeom>
          <a:noFill/>
          <a:ln w="9525">
            <a:solidFill>
              <a:srgbClr val="C00000"/>
            </a:solidFill>
            <a:round/>
            <a:headEnd/>
            <a:tailEnd type="triangle" w="med" len="med"/>
          </a:ln>
        </p:spPr>
        <p:txBody>
          <a:bodyPr/>
          <a:lstStyle/>
          <a:p>
            <a:endParaRPr lang="pt-PT"/>
          </a:p>
        </p:txBody>
      </p:sp>
      <p:sp>
        <p:nvSpPr>
          <p:cNvPr id="171" name="TextBox 170"/>
          <p:cNvSpPr txBox="1"/>
          <p:nvPr/>
        </p:nvSpPr>
        <p:spPr>
          <a:xfrm>
            <a:off x="4953000" y="5084763"/>
            <a:ext cx="1231900" cy="822325"/>
          </a:xfrm>
          <a:prstGeom prst="rect">
            <a:avLst/>
          </a:prstGeom>
          <a:noFill/>
        </p:spPr>
        <p:txBody>
          <a:bodyPr>
            <a:spAutoFit/>
          </a:bodyPr>
          <a:lstStyle/>
          <a:p>
            <a:pPr algn="ctr">
              <a:defRPr/>
            </a:pPr>
            <a:r>
              <a:rPr lang="pt-PT" sz="1200" b="1" u="sng" dirty="0">
                <a:solidFill>
                  <a:schemeClr val="accent1">
                    <a:lumMod val="50000"/>
                  </a:schemeClr>
                </a:solidFill>
                <a:latin typeface="Arial" panose="020B0604020202020204" pitchFamily="34" charset="0"/>
              </a:rPr>
              <a:t>METOP</a:t>
            </a:r>
          </a:p>
          <a:p>
            <a:pPr>
              <a:defRPr/>
            </a:pPr>
            <a:r>
              <a:rPr lang="pt-PT" sz="1200" dirty="0">
                <a:latin typeface="Arial" panose="020B0604020202020204" pitchFamily="34" charset="0"/>
              </a:rPr>
              <a:t>a-19/10/2006</a:t>
            </a:r>
          </a:p>
          <a:p>
            <a:pPr>
              <a:defRPr/>
            </a:pPr>
            <a:r>
              <a:rPr lang="pt-PT" sz="1200" dirty="0">
                <a:latin typeface="Arial" panose="020B0604020202020204" pitchFamily="34" charset="0"/>
              </a:rPr>
              <a:t>b-17/09/2012</a:t>
            </a:r>
          </a:p>
          <a:p>
            <a:pPr>
              <a:defRPr/>
            </a:pPr>
            <a:r>
              <a:rPr lang="pt-PT" sz="1200" b="1" dirty="0">
                <a:solidFill>
                  <a:srgbClr val="FF0000"/>
                </a:solidFill>
                <a:latin typeface="Arial" panose="020B0604020202020204" pitchFamily="34" charset="0"/>
              </a:rPr>
              <a:t>c-2017</a:t>
            </a:r>
          </a:p>
        </p:txBody>
      </p:sp>
      <p:pic>
        <p:nvPicPr>
          <p:cNvPr id="9644" name="Picture 146"/>
          <p:cNvPicPr>
            <a:picLocks noChangeAspect="1"/>
          </p:cNvPicPr>
          <p:nvPr/>
        </p:nvPicPr>
        <p:blipFill>
          <a:blip r:embed="rId7"/>
          <a:srcRect/>
          <a:stretch>
            <a:fillRect/>
          </a:stretch>
        </p:blipFill>
        <p:spPr bwMode="auto">
          <a:xfrm>
            <a:off x="7910513" y="1066800"/>
            <a:ext cx="714375" cy="714375"/>
          </a:xfrm>
          <a:prstGeom prst="rect">
            <a:avLst/>
          </a:prstGeom>
          <a:noFill/>
          <a:ln w="9525">
            <a:noFill/>
            <a:miter lim="800000"/>
            <a:headEnd/>
            <a:tailEnd/>
          </a:ln>
        </p:spPr>
      </p:pic>
      <p:sp>
        <p:nvSpPr>
          <p:cNvPr id="9645" name="Line 116"/>
          <p:cNvSpPr>
            <a:spLocks noChangeShapeType="1"/>
          </p:cNvSpPr>
          <p:nvPr/>
        </p:nvSpPr>
        <p:spPr bwMode="auto">
          <a:xfrm>
            <a:off x="5961063" y="3335338"/>
            <a:ext cx="3313112" cy="0"/>
          </a:xfrm>
          <a:prstGeom prst="line">
            <a:avLst/>
          </a:prstGeom>
          <a:noFill/>
          <a:ln w="76200">
            <a:solidFill>
              <a:srgbClr val="0066FF"/>
            </a:solidFill>
            <a:round/>
            <a:headEnd/>
            <a:tailEnd type="triangle" w="med" len="med"/>
          </a:ln>
        </p:spPr>
        <p:txBody>
          <a:bodyPr/>
          <a:lstStyle/>
          <a:p>
            <a:endParaRPr lang="pt-PT"/>
          </a:p>
        </p:txBody>
      </p:sp>
      <p:sp>
        <p:nvSpPr>
          <p:cNvPr id="9646" name="Text Box 541"/>
          <p:cNvSpPr txBox="1">
            <a:spLocks noChangeArrowheads="1"/>
          </p:cNvSpPr>
          <p:nvPr/>
        </p:nvSpPr>
        <p:spPr bwMode="auto">
          <a:xfrm>
            <a:off x="7165975" y="5753100"/>
            <a:ext cx="1895071" cy="461665"/>
          </a:xfrm>
          <a:prstGeom prst="rect">
            <a:avLst/>
          </a:prstGeom>
          <a:noFill/>
          <a:ln w="9525">
            <a:noFill/>
            <a:miter lim="800000"/>
            <a:headEnd/>
            <a:tailEnd/>
          </a:ln>
        </p:spPr>
        <p:txBody>
          <a:bodyPr wrap="none">
            <a:spAutoFit/>
          </a:bodyPr>
          <a:lstStyle/>
          <a:p>
            <a:r>
              <a:rPr lang="en-GB" sz="2400"/>
              <a:t>The future…</a:t>
            </a:r>
          </a:p>
        </p:txBody>
      </p:sp>
    </p:spTree>
    <p:extLst>
      <p:ext uri="{BB962C8B-B14F-4D97-AF65-F5344CB8AC3E}">
        <p14:creationId xmlns:p14="http://schemas.microsoft.com/office/powerpoint/2010/main" val="23264741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609600" y="1524000"/>
            <a:ext cx="8382000" cy="3933384"/>
          </a:xfrm>
          <a:prstGeom prst="rect">
            <a:avLst/>
          </a:prstGeom>
          <a:noFill/>
          <a:ln w="9525">
            <a:noFill/>
            <a:miter lim="800000"/>
            <a:headEnd/>
            <a:tailEnd/>
          </a:ln>
        </p:spPr>
        <p:txBody>
          <a:bodyPr>
            <a:spAutoFit/>
          </a:bodyPr>
          <a:lstStyle/>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SAF concept</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SAF network</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Overview of LSA SAF project</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Short view of production and product examples</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User community and </a:t>
            </a:r>
            <a:r>
              <a:rPr lang="en-GB" altLang="pt-PT" sz="2400" dirty="0" smtClean="0">
                <a:solidFill>
                  <a:srgbClr val="008000"/>
                </a:solidFill>
                <a:latin typeface="Times New Roman" pitchFamily="18" charset="0"/>
              </a:rPr>
              <a:t>applications</a:t>
            </a:r>
          </a:p>
          <a:p>
            <a:pPr marL="342900" indent="-342900">
              <a:spcBef>
                <a:spcPct val="20000"/>
              </a:spcBef>
              <a:buClr>
                <a:srgbClr val="FF3300"/>
              </a:buClr>
              <a:buFont typeface="Wingdings" pitchFamily="2" charset="2"/>
              <a:buChar char="v"/>
            </a:pPr>
            <a:r>
              <a:rPr lang="en-GB" altLang="pt-PT" sz="2400" dirty="0">
                <a:solidFill>
                  <a:srgbClr val="FF3300"/>
                </a:solidFill>
                <a:latin typeface="Times New Roman" pitchFamily="18" charset="0"/>
              </a:rPr>
              <a:t>System concept &amp; dissemination system (details about user data assess)</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Validation: Product quality and service </a:t>
            </a:r>
            <a:r>
              <a:rPr lang="en-GB" altLang="pt-PT" sz="2400" dirty="0" smtClean="0">
                <a:solidFill>
                  <a:srgbClr val="006699"/>
                </a:solidFill>
                <a:latin typeface="Times New Roman" pitchFamily="18" charset="0"/>
              </a:rPr>
              <a:t>quality</a:t>
            </a:r>
            <a:endParaRPr lang="en-GB" altLang="pt-PT" sz="2400" dirty="0">
              <a:solidFill>
                <a:srgbClr val="006699"/>
              </a:solidFill>
              <a:latin typeface="Times New Roman" pitchFamily="18" charset="0"/>
            </a:endParaRP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Conclusions</a:t>
            </a:r>
          </a:p>
        </p:txBody>
      </p:sp>
      <p:sp>
        <p:nvSpPr>
          <p:cNvPr id="44035" name="Rectangle 3"/>
          <p:cNvSpPr>
            <a:spLocks noChangeArrowheads="1"/>
          </p:cNvSpPr>
          <p:nvPr/>
        </p:nvSpPr>
        <p:spPr bwMode="auto">
          <a:xfrm>
            <a:off x="28575" y="0"/>
            <a:ext cx="7362825" cy="587375"/>
          </a:xfrm>
          <a:prstGeom prst="rect">
            <a:avLst/>
          </a:prstGeom>
          <a:noFill/>
          <a:ln w="9525">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OVERVIEW</a:t>
            </a:r>
            <a:endParaRPr lang="en-GB" altLang="pt-PT" sz="3200" u="sng" dirty="0">
              <a:solidFill>
                <a:srgbClr val="003D84"/>
              </a:solidFill>
              <a:latin typeface="Times New Roman" pitchFamily="18" charset="0"/>
            </a:endParaRPr>
          </a:p>
        </p:txBody>
      </p:sp>
    </p:spTree>
    <p:extLst>
      <p:ext uri="{BB962C8B-B14F-4D97-AF65-F5344CB8AC3E}">
        <p14:creationId xmlns:p14="http://schemas.microsoft.com/office/powerpoint/2010/main" val="28001954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9" name="Picture 2"/>
          <p:cNvPicPr>
            <a:picLocks noChangeAspect="1" noChangeArrowheads="1"/>
          </p:cNvPicPr>
          <p:nvPr/>
        </p:nvPicPr>
        <p:blipFill>
          <a:blip r:embed="rId2"/>
          <a:srcRect/>
          <a:stretch>
            <a:fillRect/>
          </a:stretch>
        </p:blipFill>
        <p:spPr bwMode="auto">
          <a:xfrm>
            <a:off x="4089400" y="1125538"/>
            <a:ext cx="701675" cy="571500"/>
          </a:xfrm>
          <a:prstGeom prst="rect">
            <a:avLst/>
          </a:prstGeom>
          <a:noFill/>
          <a:ln w="9525">
            <a:noFill/>
            <a:miter lim="800000"/>
            <a:headEnd/>
            <a:tailEnd/>
          </a:ln>
        </p:spPr>
      </p:pic>
      <p:grpSp>
        <p:nvGrpSpPr>
          <p:cNvPr id="49160" name="Group 4"/>
          <p:cNvGrpSpPr>
            <a:grpSpLocks/>
          </p:cNvGrpSpPr>
          <p:nvPr/>
        </p:nvGrpSpPr>
        <p:grpSpPr bwMode="auto">
          <a:xfrm>
            <a:off x="-165100" y="1473200"/>
            <a:ext cx="2022475" cy="1590675"/>
            <a:chOff x="48" y="806"/>
            <a:chExt cx="1248" cy="1114"/>
          </a:xfrm>
        </p:grpSpPr>
        <p:sp>
          <p:nvSpPr>
            <p:cNvPr id="49174" name="AutoShape 5"/>
            <p:cNvSpPr>
              <a:spLocks noChangeArrowheads="1"/>
            </p:cNvSpPr>
            <p:nvPr/>
          </p:nvSpPr>
          <p:spPr bwMode="auto">
            <a:xfrm>
              <a:off x="192" y="1008"/>
              <a:ext cx="960" cy="912"/>
            </a:xfrm>
            <a:prstGeom prst="homePlate">
              <a:avLst>
                <a:gd name="adj" fmla="val 26316"/>
              </a:avLst>
            </a:prstGeom>
            <a:solidFill>
              <a:srgbClr val="CCFFCC"/>
            </a:solidFill>
            <a:ln w="9525">
              <a:solidFill>
                <a:srgbClr val="00FF00"/>
              </a:solidFill>
              <a:miter lim="800000"/>
              <a:headEnd/>
              <a:tailEnd/>
            </a:ln>
          </p:spPr>
          <p:txBody>
            <a:bodyPr wrap="none" anchor="ctr"/>
            <a:lstStyle/>
            <a:p>
              <a:pPr algn="ctr">
                <a:spcBef>
                  <a:spcPct val="5000"/>
                </a:spcBef>
              </a:pPr>
              <a:r>
                <a:rPr lang="en-GB" b="1">
                  <a:solidFill>
                    <a:srgbClr val="006600"/>
                  </a:solidFill>
                  <a:latin typeface="Times New Roman" pitchFamily="18" charset="0"/>
                </a:rPr>
                <a:t>AVHRR</a:t>
              </a:r>
            </a:p>
            <a:p>
              <a:pPr algn="ctr">
                <a:spcBef>
                  <a:spcPct val="5000"/>
                </a:spcBef>
              </a:pPr>
              <a:r>
                <a:rPr lang="en-GB" b="1">
                  <a:solidFill>
                    <a:srgbClr val="006600"/>
                  </a:solidFill>
                  <a:latin typeface="Times New Roman" pitchFamily="18" charset="0"/>
                </a:rPr>
                <a:t>ASCAT</a:t>
              </a:r>
            </a:p>
            <a:p>
              <a:pPr algn="ctr">
                <a:spcBef>
                  <a:spcPct val="5000"/>
                </a:spcBef>
              </a:pPr>
              <a:r>
                <a:rPr lang="en-GB" b="1">
                  <a:latin typeface="Times New Roman" pitchFamily="18" charset="0"/>
                </a:rPr>
                <a:t>SEVIRI</a:t>
              </a:r>
            </a:p>
          </p:txBody>
        </p:sp>
        <p:sp>
          <p:nvSpPr>
            <p:cNvPr id="49175" name="Text Box 6"/>
            <p:cNvSpPr txBox="1">
              <a:spLocks noChangeArrowheads="1"/>
            </p:cNvSpPr>
            <p:nvPr/>
          </p:nvSpPr>
          <p:spPr bwMode="auto">
            <a:xfrm>
              <a:off x="48" y="806"/>
              <a:ext cx="1248" cy="278"/>
            </a:xfrm>
            <a:prstGeom prst="rect">
              <a:avLst/>
            </a:prstGeom>
            <a:noFill/>
            <a:ln w="9525">
              <a:noFill/>
              <a:miter lim="800000"/>
              <a:headEnd/>
              <a:tailEnd/>
            </a:ln>
          </p:spPr>
          <p:txBody>
            <a:bodyPr>
              <a:spAutoFit/>
            </a:bodyPr>
            <a:lstStyle/>
            <a:p>
              <a:pPr algn="ctr">
                <a:spcBef>
                  <a:spcPct val="50000"/>
                </a:spcBef>
              </a:pPr>
              <a:r>
                <a:rPr lang="en-GB" sz="2000" b="1">
                  <a:solidFill>
                    <a:srgbClr val="0000CC"/>
                  </a:solidFill>
                  <a:latin typeface="Times New Roman" pitchFamily="18" charset="0"/>
                </a:rPr>
                <a:t>EUMETCast</a:t>
              </a:r>
            </a:p>
          </p:txBody>
        </p:sp>
      </p:grpSp>
      <p:grpSp>
        <p:nvGrpSpPr>
          <p:cNvPr id="49161" name="Group 7"/>
          <p:cNvGrpSpPr>
            <a:grpSpLocks/>
          </p:cNvGrpSpPr>
          <p:nvPr/>
        </p:nvGrpSpPr>
        <p:grpSpPr bwMode="auto">
          <a:xfrm>
            <a:off x="-169863" y="3276600"/>
            <a:ext cx="1816101" cy="1768475"/>
            <a:chOff x="-48" y="2294"/>
            <a:chExt cx="1248" cy="1114"/>
          </a:xfrm>
        </p:grpSpPr>
        <p:sp>
          <p:nvSpPr>
            <p:cNvPr id="49172" name="AutoShape 8"/>
            <p:cNvSpPr>
              <a:spLocks noChangeArrowheads="1"/>
            </p:cNvSpPr>
            <p:nvPr/>
          </p:nvSpPr>
          <p:spPr bwMode="auto">
            <a:xfrm>
              <a:off x="192" y="2496"/>
              <a:ext cx="960" cy="912"/>
            </a:xfrm>
            <a:prstGeom prst="homePlate">
              <a:avLst>
                <a:gd name="adj" fmla="val 26316"/>
              </a:avLst>
            </a:prstGeom>
            <a:solidFill>
              <a:srgbClr val="FFCC99"/>
            </a:solidFill>
            <a:ln w="9525">
              <a:solidFill>
                <a:srgbClr val="FF9900"/>
              </a:solidFill>
              <a:miter lim="800000"/>
              <a:headEnd/>
              <a:tailEnd/>
            </a:ln>
          </p:spPr>
          <p:txBody>
            <a:bodyPr wrap="none" anchor="ctr"/>
            <a:lstStyle/>
            <a:p>
              <a:pPr algn="ctr">
                <a:spcBef>
                  <a:spcPct val="5000"/>
                </a:spcBef>
              </a:pPr>
              <a:r>
                <a:rPr lang="en-GB" b="1">
                  <a:latin typeface="Times New Roman" pitchFamily="18" charset="0"/>
                </a:rPr>
                <a:t>ECMWF</a:t>
              </a:r>
            </a:p>
          </p:txBody>
        </p:sp>
        <p:sp>
          <p:nvSpPr>
            <p:cNvPr id="49173" name="Text Box 9"/>
            <p:cNvSpPr txBox="1">
              <a:spLocks noChangeArrowheads="1"/>
            </p:cNvSpPr>
            <p:nvPr/>
          </p:nvSpPr>
          <p:spPr bwMode="auto">
            <a:xfrm>
              <a:off x="-48" y="2294"/>
              <a:ext cx="1248" cy="250"/>
            </a:xfrm>
            <a:prstGeom prst="rect">
              <a:avLst/>
            </a:prstGeom>
            <a:noFill/>
            <a:ln w="9525">
              <a:noFill/>
              <a:miter lim="800000"/>
              <a:headEnd/>
              <a:tailEnd/>
            </a:ln>
          </p:spPr>
          <p:txBody>
            <a:bodyPr>
              <a:spAutoFit/>
            </a:bodyPr>
            <a:lstStyle/>
            <a:p>
              <a:pPr algn="ctr">
                <a:spcBef>
                  <a:spcPct val="50000"/>
                </a:spcBef>
              </a:pPr>
              <a:r>
                <a:rPr lang="en-GB" sz="2000" b="1">
                  <a:solidFill>
                    <a:srgbClr val="0000CC"/>
                  </a:solidFill>
                  <a:latin typeface="Times New Roman" pitchFamily="18" charset="0"/>
                </a:rPr>
                <a:t>RMDCN</a:t>
              </a:r>
            </a:p>
          </p:txBody>
        </p:sp>
      </p:grpSp>
      <p:sp>
        <p:nvSpPr>
          <p:cNvPr id="49162" name="Rectangle 10"/>
          <p:cNvSpPr>
            <a:spLocks noChangeArrowheads="1"/>
          </p:cNvSpPr>
          <p:nvPr/>
        </p:nvSpPr>
        <p:spPr bwMode="auto">
          <a:xfrm>
            <a:off x="1898650" y="1676400"/>
            <a:ext cx="1485900" cy="3200400"/>
          </a:xfrm>
          <a:prstGeom prst="rect">
            <a:avLst/>
          </a:prstGeom>
          <a:solidFill>
            <a:srgbClr val="CCFFFF"/>
          </a:solidFill>
          <a:ln w="9525">
            <a:noFill/>
            <a:miter lim="800000"/>
            <a:headEnd/>
            <a:tailEnd/>
          </a:ln>
        </p:spPr>
        <p:txBody>
          <a:bodyPr wrap="none" anchor="ctr"/>
          <a:lstStyle/>
          <a:p>
            <a:pPr algn="ctr"/>
            <a:r>
              <a:rPr lang="en-GB" sz="2000" b="1">
                <a:solidFill>
                  <a:schemeClr val="accent2"/>
                </a:solidFill>
                <a:latin typeface="Times New Roman" pitchFamily="18" charset="0"/>
              </a:rPr>
              <a:t>Retrieval </a:t>
            </a:r>
          </a:p>
          <a:p>
            <a:pPr algn="ctr"/>
            <a:r>
              <a:rPr lang="en-GB" sz="2000" b="1">
                <a:solidFill>
                  <a:schemeClr val="accent2"/>
                </a:solidFill>
                <a:latin typeface="Times New Roman" pitchFamily="18" charset="0"/>
              </a:rPr>
              <a:t>System </a:t>
            </a:r>
          </a:p>
          <a:p>
            <a:pPr algn="ctr"/>
            <a:endParaRPr lang="en-GB" sz="2000" b="1">
              <a:solidFill>
                <a:schemeClr val="accent2"/>
              </a:solidFill>
              <a:latin typeface="Times New Roman" pitchFamily="18" charset="0"/>
            </a:endParaRPr>
          </a:p>
          <a:p>
            <a:pPr algn="ctr"/>
            <a:r>
              <a:rPr lang="en-GB" sz="2000" b="1">
                <a:solidFill>
                  <a:schemeClr val="accent2"/>
                </a:solidFill>
                <a:latin typeface="Times New Roman" pitchFamily="18" charset="0"/>
              </a:rPr>
              <a:t>&amp;</a:t>
            </a:r>
          </a:p>
          <a:p>
            <a:pPr algn="ctr"/>
            <a:endParaRPr lang="en-GB" sz="2000" b="1">
              <a:solidFill>
                <a:schemeClr val="accent2"/>
              </a:solidFill>
              <a:latin typeface="Times New Roman" pitchFamily="18" charset="0"/>
            </a:endParaRPr>
          </a:p>
          <a:p>
            <a:pPr algn="ctr"/>
            <a:r>
              <a:rPr lang="en-GB" sz="2000" b="1">
                <a:solidFill>
                  <a:schemeClr val="accent2"/>
                </a:solidFill>
                <a:latin typeface="Times New Roman" pitchFamily="18" charset="0"/>
              </a:rPr>
              <a:t>Pre-</a:t>
            </a:r>
          </a:p>
          <a:p>
            <a:pPr algn="ctr"/>
            <a:r>
              <a:rPr lang="en-GB" sz="2000" b="1">
                <a:solidFill>
                  <a:schemeClr val="accent2"/>
                </a:solidFill>
                <a:latin typeface="Times New Roman" pitchFamily="18" charset="0"/>
              </a:rPr>
              <a:t>Processing</a:t>
            </a:r>
          </a:p>
        </p:txBody>
      </p:sp>
      <p:sp>
        <p:nvSpPr>
          <p:cNvPr id="49163" name="Rectangle 11"/>
          <p:cNvSpPr>
            <a:spLocks noChangeArrowheads="1"/>
          </p:cNvSpPr>
          <p:nvPr/>
        </p:nvSpPr>
        <p:spPr bwMode="auto">
          <a:xfrm>
            <a:off x="3632200" y="1676400"/>
            <a:ext cx="1651000" cy="3200400"/>
          </a:xfrm>
          <a:prstGeom prst="rect">
            <a:avLst/>
          </a:prstGeom>
          <a:solidFill>
            <a:srgbClr val="CCFFFF"/>
          </a:solidFill>
          <a:ln w="9525">
            <a:noFill/>
            <a:miter lim="800000"/>
            <a:headEnd/>
            <a:tailEnd/>
          </a:ln>
        </p:spPr>
        <p:txBody>
          <a:bodyPr wrap="none" anchor="ctr"/>
          <a:lstStyle/>
          <a:p>
            <a:pPr algn="ctr"/>
            <a:r>
              <a:rPr lang="en-GB" sz="2400" b="1">
                <a:solidFill>
                  <a:schemeClr val="accent2"/>
                </a:solidFill>
                <a:latin typeface="Times New Roman" pitchFamily="18" charset="0"/>
              </a:rPr>
              <a:t>Product </a:t>
            </a:r>
          </a:p>
          <a:p>
            <a:pPr algn="ctr"/>
            <a:r>
              <a:rPr lang="en-GB" sz="2400" b="1">
                <a:solidFill>
                  <a:schemeClr val="accent2"/>
                </a:solidFill>
                <a:latin typeface="Times New Roman" pitchFamily="18" charset="0"/>
              </a:rPr>
              <a:t>Generation</a:t>
            </a:r>
          </a:p>
        </p:txBody>
      </p:sp>
      <p:sp>
        <p:nvSpPr>
          <p:cNvPr id="49164" name="Text Box 12"/>
          <p:cNvSpPr txBox="1">
            <a:spLocks noChangeArrowheads="1"/>
          </p:cNvSpPr>
          <p:nvPr/>
        </p:nvSpPr>
        <p:spPr bwMode="auto">
          <a:xfrm>
            <a:off x="1843088" y="5029200"/>
            <a:ext cx="3879850" cy="1425575"/>
          </a:xfrm>
          <a:prstGeom prst="rect">
            <a:avLst/>
          </a:prstGeom>
          <a:noFill/>
          <a:ln w="9525">
            <a:noFill/>
            <a:miter lim="800000"/>
            <a:headEnd/>
            <a:tailEnd/>
          </a:ln>
        </p:spPr>
        <p:txBody>
          <a:bodyPr>
            <a:spAutoFit/>
          </a:bodyPr>
          <a:lstStyle/>
          <a:p>
            <a:pPr>
              <a:lnSpc>
                <a:spcPct val="80000"/>
              </a:lnSpc>
              <a:spcBef>
                <a:spcPct val="5000"/>
              </a:spcBef>
              <a:buFontTx/>
              <a:buChar char="•"/>
            </a:pPr>
            <a:r>
              <a:rPr lang="en-GB" sz="2400" b="1">
                <a:solidFill>
                  <a:schemeClr val="hlink"/>
                </a:solidFill>
                <a:latin typeface="Times New Roman" pitchFamily="18" charset="0"/>
              </a:rPr>
              <a:t> </a:t>
            </a:r>
            <a:r>
              <a:rPr lang="en-GB" sz="2000" b="1">
                <a:solidFill>
                  <a:schemeClr val="hlink"/>
                </a:solidFill>
                <a:latin typeface="Times New Roman" pitchFamily="18" charset="0"/>
              </a:rPr>
              <a:t>native formats</a:t>
            </a:r>
            <a:r>
              <a:rPr lang="en-GB" sz="2000" b="1">
                <a:solidFill>
                  <a:schemeClr val="hlink"/>
                </a:solidFill>
                <a:latin typeface="Times New Roman" pitchFamily="18" charset="0"/>
                <a:sym typeface="Symbol" pitchFamily="18" charset="2"/>
              </a:rPr>
              <a:t> HDF5</a:t>
            </a:r>
          </a:p>
          <a:p>
            <a:pPr>
              <a:lnSpc>
                <a:spcPct val="80000"/>
              </a:lnSpc>
              <a:spcBef>
                <a:spcPct val="5000"/>
              </a:spcBef>
              <a:buFontTx/>
              <a:buChar char="•"/>
            </a:pPr>
            <a:r>
              <a:rPr lang="en-GB" sz="2000" b="1">
                <a:solidFill>
                  <a:schemeClr val="hlink"/>
                </a:solidFill>
                <a:latin typeface="Times New Roman" pitchFamily="18" charset="0"/>
                <a:sym typeface="Symbol" pitchFamily="18" charset="2"/>
              </a:rPr>
              <a:t> radiances, BTs</a:t>
            </a:r>
          </a:p>
          <a:p>
            <a:pPr>
              <a:lnSpc>
                <a:spcPct val="80000"/>
              </a:lnSpc>
              <a:spcBef>
                <a:spcPct val="5000"/>
              </a:spcBef>
              <a:buFontTx/>
              <a:buChar char="•"/>
            </a:pPr>
            <a:r>
              <a:rPr lang="en-GB" sz="2000" b="1">
                <a:solidFill>
                  <a:schemeClr val="hlink"/>
                </a:solidFill>
                <a:latin typeface="Times New Roman" pitchFamily="18" charset="0"/>
              </a:rPr>
              <a:t> temporal/spatial interpolation</a:t>
            </a:r>
          </a:p>
          <a:p>
            <a:pPr>
              <a:lnSpc>
                <a:spcPct val="80000"/>
              </a:lnSpc>
              <a:spcBef>
                <a:spcPct val="5000"/>
              </a:spcBef>
              <a:buFontTx/>
              <a:buChar char="•"/>
            </a:pPr>
            <a:r>
              <a:rPr lang="en-GB" sz="2000" b="1">
                <a:solidFill>
                  <a:schemeClr val="hlink"/>
                </a:solidFill>
                <a:latin typeface="Times New Roman" pitchFamily="18" charset="0"/>
              </a:rPr>
              <a:t> cloud masking</a:t>
            </a:r>
          </a:p>
          <a:p>
            <a:pPr>
              <a:lnSpc>
                <a:spcPct val="80000"/>
              </a:lnSpc>
              <a:spcBef>
                <a:spcPct val="5000"/>
              </a:spcBef>
              <a:buFontTx/>
              <a:buChar char="•"/>
            </a:pPr>
            <a:r>
              <a:rPr lang="en-GB" sz="2000" b="1">
                <a:solidFill>
                  <a:schemeClr val="hlink"/>
                </a:solidFill>
                <a:latin typeface="Times New Roman" pitchFamily="18" charset="0"/>
              </a:rPr>
              <a:t> ...</a:t>
            </a:r>
          </a:p>
        </p:txBody>
      </p:sp>
      <p:sp>
        <p:nvSpPr>
          <p:cNvPr id="49165" name="Rectangle 13"/>
          <p:cNvSpPr>
            <a:spLocks noChangeArrowheads="1"/>
          </p:cNvSpPr>
          <p:nvPr/>
        </p:nvSpPr>
        <p:spPr bwMode="auto">
          <a:xfrm>
            <a:off x="5530850" y="1700213"/>
            <a:ext cx="1485900" cy="3200400"/>
          </a:xfrm>
          <a:prstGeom prst="rect">
            <a:avLst/>
          </a:prstGeom>
          <a:solidFill>
            <a:srgbClr val="CCFFFF"/>
          </a:solidFill>
          <a:ln w="9525">
            <a:noFill/>
            <a:miter lim="800000"/>
            <a:headEnd/>
            <a:tailEnd/>
          </a:ln>
        </p:spPr>
        <p:txBody>
          <a:bodyPr wrap="none" anchor="ctr"/>
          <a:lstStyle/>
          <a:p>
            <a:pPr algn="ctr"/>
            <a:r>
              <a:rPr lang="en-GB" sz="2000" b="1">
                <a:solidFill>
                  <a:schemeClr val="accent2"/>
                </a:solidFill>
                <a:latin typeface="Times New Roman" pitchFamily="18" charset="0"/>
              </a:rPr>
              <a:t>Post-</a:t>
            </a:r>
          </a:p>
          <a:p>
            <a:pPr algn="ctr"/>
            <a:r>
              <a:rPr lang="en-GB" sz="2000" b="1">
                <a:solidFill>
                  <a:schemeClr val="accent2"/>
                </a:solidFill>
                <a:latin typeface="Times New Roman" pitchFamily="18" charset="0"/>
              </a:rPr>
              <a:t>Processing</a:t>
            </a:r>
          </a:p>
        </p:txBody>
      </p:sp>
      <p:sp>
        <p:nvSpPr>
          <p:cNvPr id="49166" name="AutoShape 14"/>
          <p:cNvSpPr>
            <a:spLocks noChangeArrowheads="1"/>
          </p:cNvSpPr>
          <p:nvPr/>
        </p:nvSpPr>
        <p:spPr bwMode="auto">
          <a:xfrm>
            <a:off x="7181850" y="1628775"/>
            <a:ext cx="2724150" cy="1244600"/>
          </a:xfrm>
          <a:prstGeom prst="chevron">
            <a:avLst>
              <a:gd name="adj" fmla="val 54719"/>
            </a:avLst>
          </a:prstGeom>
          <a:solidFill>
            <a:srgbClr val="00FF00"/>
          </a:solidFill>
          <a:ln w="9525">
            <a:solidFill>
              <a:srgbClr val="006600"/>
            </a:solidFill>
            <a:miter lim="800000"/>
            <a:headEnd/>
            <a:tailEnd/>
          </a:ln>
        </p:spPr>
        <p:txBody>
          <a:bodyPr wrap="none" anchor="ctr"/>
          <a:lstStyle/>
          <a:p>
            <a:pPr algn="ctr">
              <a:spcBef>
                <a:spcPct val="50000"/>
              </a:spcBef>
            </a:pPr>
            <a:r>
              <a:rPr lang="en-GB" b="1">
                <a:latin typeface="Times New Roman" pitchFamily="18" charset="0"/>
              </a:rPr>
              <a:t>NRT</a:t>
            </a:r>
          </a:p>
          <a:p>
            <a:pPr algn="ctr">
              <a:spcBef>
                <a:spcPct val="50000"/>
              </a:spcBef>
            </a:pPr>
            <a:r>
              <a:rPr lang="en-GB" b="1">
                <a:latin typeface="Times New Roman" pitchFamily="18" charset="0"/>
              </a:rPr>
              <a:t>    EUMETCast</a:t>
            </a:r>
          </a:p>
        </p:txBody>
      </p:sp>
      <p:grpSp>
        <p:nvGrpSpPr>
          <p:cNvPr id="49167" name="Group 15"/>
          <p:cNvGrpSpPr>
            <a:grpSpLocks/>
          </p:cNvGrpSpPr>
          <p:nvPr/>
        </p:nvGrpSpPr>
        <p:grpSpPr bwMode="auto">
          <a:xfrm>
            <a:off x="7258050" y="3933825"/>
            <a:ext cx="2393950" cy="2390775"/>
            <a:chOff x="4176" y="2352"/>
            <a:chExt cx="1392" cy="1632"/>
          </a:xfrm>
        </p:grpSpPr>
        <p:sp>
          <p:nvSpPr>
            <p:cNvPr id="2" name="AutoShape 16"/>
            <p:cNvSpPr>
              <a:spLocks noChangeArrowheads="1"/>
            </p:cNvSpPr>
            <p:nvPr/>
          </p:nvSpPr>
          <p:spPr bwMode="auto">
            <a:xfrm>
              <a:off x="4176" y="2352"/>
              <a:ext cx="1392" cy="72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GB" sz="2800" b="1">
                  <a:latin typeface="Times New Roman" pitchFamily="18" charset="0"/>
                </a:rPr>
                <a:t>ARCHIVE</a:t>
              </a:r>
            </a:p>
          </p:txBody>
        </p:sp>
        <p:sp>
          <p:nvSpPr>
            <p:cNvPr id="49171" name="AutoShape 17"/>
            <p:cNvSpPr>
              <a:spLocks noChangeArrowheads="1"/>
            </p:cNvSpPr>
            <p:nvPr/>
          </p:nvSpPr>
          <p:spPr bwMode="auto">
            <a:xfrm rot="5400000">
              <a:off x="4428" y="2988"/>
              <a:ext cx="888" cy="1104"/>
            </a:xfrm>
            <a:prstGeom prst="chevron">
              <a:avLst>
                <a:gd name="adj" fmla="val 25000"/>
              </a:avLst>
            </a:prstGeom>
            <a:solidFill>
              <a:srgbClr val="00FF00"/>
            </a:solidFill>
            <a:ln w="9525">
              <a:solidFill>
                <a:srgbClr val="006600"/>
              </a:solidFill>
              <a:miter lim="800000"/>
              <a:headEnd/>
              <a:tailEnd/>
            </a:ln>
          </p:spPr>
          <p:txBody>
            <a:bodyPr rot="10800000" vert="eaVert" wrap="none" anchor="ctr"/>
            <a:lstStyle/>
            <a:p>
              <a:pPr algn="ctr"/>
              <a:r>
                <a:rPr lang="en-GB" sz="2400" b="1">
                  <a:latin typeface="Times New Roman" pitchFamily="18" charset="0"/>
                </a:rPr>
                <a:t>Off-Line</a:t>
              </a:r>
            </a:p>
          </p:txBody>
        </p:sp>
      </p:grpSp>
      <p:sp>
        <p:nvSpPr>
          <p:cNvPr id="49170" name="AutoShape 18"/>
          <p:cNvSpPr>
            <a:spLocks noChangeArrowheads="1"/>
          </p:cNvSpPr>
          <p:nvPr/>
        </p:nvSpPr>
        <p:spPr bwMode="auto">
          <a:xfrm>
            <a:off x="7181850" y="2997200"/>
            <a:ext cx="2724150" cy="863600"/>
          </a:xfrm>
          <a:prstGeom prst="chevron">
            <a:avLst>
              <a:gd name="adj" fmla="val 78860"/>
            </a:avLst>
          </a:prstGeom>
          <a:solidFill>
            <a:srgbClr val="66FF66"/>
          </a:solidFill>
          <a:ln w="9525">
            <a:solidFill>
              <a:srgbClr val="006600"/>
            </a:solidFill>
            <a:miter lim="800000"/>
            <a:headEnd/>
            <a:tailEnd/>
          </a:ln>
        </p:spPr>
        <p:txBody>
          <a:bodyPr wrap="none" anchor="ctr"/>
          <a:lstStyle/>
          <a:p>
            <a:pPr algn="ctr"/>
            <a:r>
              <a:rPr lang="en-GB" sz="2000" b="1">
                <a:latin typeface="Times New Roman" pitchFamily="18" charset="0"/>
              </a:rPr>
              <a:t>      EUM</a:t>
            </a:r>
          </a:p>
          <a:p>
            <a:pPr algn="ctr"/>
            <a:r>
              <a:rPr lang="en-GB" sz="2000" b="1">
                <a:latin typeface="Times New Roman" pitchFamily="18" charset="0"/>
              </a:rPr>
              <a:t>Data Centre</a:t>
            </a:r>
          </a:p>
        </p:txBody>
      </p:sp>
      <p:sp>
        <p:nvSpPr>
          <p:cNvPr id="49169" name="Rectangle 19"/>
          <p:cNvSpPr>
            <a:spLocks noChangeArrowheads="1"/>
          </p:cNvSpPr>
          <p:nvPr/>
        </p:nvSpPr>
        <p:spPr bwMode="auto">
          <a:xfrm>
            <a:off x="179387" y="704057"/>
            <a:ext cx="6427788" cy="396875"/>
          </a:xfrm>
          <a:prstGeom prst="rect">
            <a:avLst/>
          </a:prstGeom>
          <a:noFill/>
          <a:ln w="9525" algn="ctr">
            <a:noFill/>
            <a:round/>
            <a:headEnd/>
            <a:tailEnd/>
          </a:ln>
          <a:effectLst/>
        </p:spPr>
        <p:txBody>
          <a:bodyPr lIns="90000" tIns="46800" rIns="90000" bIns="46800" anchor="ctr">
            <a:spAutoFit/>
          </a:bodyPr>
          <a:lstStyle/>
          <a:p>
            <a:r>
              <a:rPr lang="en-GB" sz="2000" u="sng" dirty="0">
                <a:solidFill>
                  <a:srgbClr val="990000"/>
                </a:solidFill>
              </a:rPr>
              <a:t>LSA SAF Operational System</a:t>
            </a:r>
          </a:p>
        </p:txBody>
      </p:sp>
      <p:pic>
        <p:nvPicPr>
          <p:cNvPr id="49178" name="Picture 4" descr="http://landsaf.ipma.pt/imgs/ipma.png"/>
          <p:cNvPicPr>
            <a:picLocks noChangeAspect="1"/>
          </p:cNvPicPr>
          <p:nvPr/>
        </p:nvPicPr>
        <p:blipFill>
          <a:blip r:embed="rId3"/>
          <a:srcRect/>
          <a:stretch>
            <a:fillRect/>
          </a:stretch>
        </p:blipFill>
        <p:spPr bwMode="auto">
          <a:xfrm>
            <a:off x="1857375" y="1125538"/>
            <a:ext cx="1584325" cy="531812"/>
          </a:xfrm>
          <a:prstGeom prst="rect">
            <a:avLst/>
          </a:prstGeom>
          <a:noFill/>
          <a:ln w="9525">
            <a:noFill/>
            <a:miter lim="800000"/>
            <a:headEnd/>
            <a:tailEnd/>
          </a:ln>
        </p:spPr>
      </p:pic>
      <p:pic>
        <p:nvPicPr>
          <p:cNvPr id="49179" name="Picture 2"/>
          <p:cNvPicPr>
            <a:picLocks noChangeAspect="1" noChangeArrowheads="1"/>
          </p:cNvPicPr>
          <p:nvPr/>
        </p:nvPicPr>
        <p:blipFill>
          <a:blip r:embed="rId2"/>
          <a:srcRect/>
          <a:stretch>
            <a:fillRect/>
          </a:stretch>
        </p:blipFill>
        <p:spPr bwMode="auto">
          <a:xfrm>
            <a:off x="5889625" y="1125538"/>
            <a:ext cx="701675" cy="571500"/>
          </a:xfrm>
          <a:prstGeom prst="rect">
            <a:avLst/>
          </a:prstGeom>
          <a:noFill/>
          <a:ln w="9525">
            <a:noFill/>
            <a:miter lim="800000"/>
            <a:headEnd/>
            <a:tailEnd/>
          </a:ln>
        </p:spPr>
      </p:pic>
      <p:sp>
        <p:nvSpPr>
          <p:cNvPr id="22"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49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animBg="1" autoUpdateAnimBg="0"/>
      <p:bldP spid="49163" grpId="0" animBg="1" autoUpdateAnimBg="0"/>
      <p:bldP spid="49164" grpId="0" autoUpdateAnimBg="0"/>
      <p:bldP spid="49165" grpId="0" animBg="1" autoUpdateAnimBg="0"/>
      <p:bldP spid="49166" grpId="0" animBg="1" autoUpdateAnimBg="0"/>
      <p:bldP spid="49170"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286" name="AutoShape 2"/>
          <p:cNvCxnSpPr>
            <a:cxnSpLocks noChangeShapeType="1"/>
          </p:cNvCxnSpPr>
          <p:nvPr/>
        </p:nvCxnSpPr>
        <p:spPr bwMode="auto">
          <a:xfrm rot="5400000" flipH="1">
            <a:off x="4090988" y="4483100"/>
            <a:ext cx="193675" cy="1825625"/>
          </a:xfrm>
          <a:prstGeom prst="bentConnector2">
            <a:avLst/>
          </a:prstGeom>
          <a:noFill/>
          <a:ln w="38100">
            <a:solidFill>
              <a:schemeClr val="accent2"/>
            </a:solidFill>
            <a:miter lim="800000"/>
            <a:headEnd/>
            <a:tailEnd type="triangle" w="med" len="med"/>
          </a:ln>
        </p:spPr>
      </p:cxnSp>
      <p:cxnSp>
        <p:nvCxnSpPr>
          <p:cNvPr id="50287" name="AutoShape 3"/>
          <p:cNvCxnSpPr>
            <a:cxnSpLocks noChangeShapeType="1"/>
          </p:cNvCxnSpPr>
          <p:nvPr/>
        </p:nvCxnSpPr>
        <p:spPr bwMode="auto">
          <a:xfrm rot="5400000" flipH="1">
            <a:off x="3798094" y="4190206"/>
            <a:ext cx="2600325" cy="4763"/>
          </a:xfrm>
          <a:prstGeom prst="bentConnector3">
            <a:avLst>
              <a:gd name="adj1" fmla="val 50000"/>
            </a:avLst>
          </a:prstGeom>
          <a:noFill/>
          <a:ln w="57150">
            <a:solidFill>
              <a:schemeClr val="accent2"/>
            </a:solidFill>
            <a:miter lim="800000"/>
            <a:headEnd/>
            <a:tailEnd type="triangle" w="med" len="med"/>
          </a:ln>
        </p:spPr>
      </p:cxnSp>
      <p:cxnSp>
        <p:nvCxnSpPr>
          <p:cNvPr id="50288" name="AutoShape 4"/>
          <p:cNvCxnSpPr>
            <a:cxnSpLocks noChangeShapeType="1"/>
          </p:cNvCxnSpPr>
          <p:nvPr/>
        </p:nvCxnSpPr>
        <p:spPr bwMode="auto">
          <a:xfrm rot="-5400000">
            <a:off x="5898356" y="2996407"/>
            <a:ext cx="2828925" cy="2011362"/>
          </a:xfrm>
          <a:prstGeom prst="bentConnector3">
            <a:avLst>
              <a:gd name="adj1" fmla="val 50000"/>
            </a:avLst>
          </a:prstGeom>
          <a:noFill/>
          <a:ln w="57150">
            <a:solidFill>
              <a:schemeClr val="accent1"/>
            </a:solidFill>
            <a:miter lim="800000"/>
            <a:headEnd/>
            <a:tailEnd type="triangle" w="med" len="med"/>
          </a:ln>
        </p:spPr>
      </p:cxnSp>
      <p:sp>
        <p:nvSpPr>
          <p:cNvPr id="50289" name="Rectangle 5"/>
          <p:cNvSpPr>
            <a:spLocks noChangeArrowheads="1"/>
          </p:cNvSpPr>
          <p:nvPr/>
        </p:nvSpPr>
        <p:spPr bwMode="auto">
          <a:xfrm>
            <a:off x="2557463" y="4857750"/>
            <a:ext cx="6218237" cy="1473200"/>
          </a:xfrm>
          <a:prstGeom prst="rect">
            <a:avLst/>
          </a:prstGeom>
          <a:solidFill>
            <a:srgbClr val="FFFF99">
              <a:alpha val="50195"/>
            </a:srgbClr>
          </a:solidFill>
          <a:ln w="12700">
            <a:solidFill>
              <a:srgbClr val="FF3300"/>
            </a:solidFill>
            <a:miter lim="800000"/>
            <a:headEnd/>
            <a:tailEnd/>
          </a:ln>
        </p:spPr>
        <p:txBody>
          <a:bodyPr wrap="none" anchor="ctr"/>
          <a:lstStyle/>
          <a:p>
            <a:endParaRPr lang="pt-PT"/>
          </a:p>
        </p:txBody>
      </p:sp>
      <p:sp>
        <p:nvSpPr>
          <p:cNvPr id="50290" name="Rectangle 6"/>
          <p:cNvSpPr>
            <a:spLocks noChangeArrowheads="1"/>
          </p:cNvSpPr>
          <p:nvPr/>
        </p:nvSpPr>
        <p:spPr bwMode="auto">
          <a:xfrm>
            <a:off x="42587" y="570042"/>
            <a:ext cx="8302625" cy="461665"/>
          </a:xfrm>
          <a:prstGeom prst="rect">
            <a:avLst/>
          </a:prstGeom>
          <a:noFill/>
          <a:ln w="9525" algn="ctr">
            <a:noFill/>
            <a:round/>
            <a:headEnd/>
            <a:tailEnd/>
          </a:ln>
        </p:spPr>
        <p:txBody>
          <a:bodyPr lIns="90000" tIns="46800" rIns="90000" bIns="46800" anchor="ctr">
            <a:spAutoFit/>
          </a:bodyPr>
          <a:lstStyle/>
          <a:p>
            <a:r>
              <a:rPr lang="en-US" sz="2400" u="sng" dirty="0">
                <a:solidFill>
                  <a:srgbClr val="990000"/>
                </a:solidFill>
              </a:rPr>
              <a:t>Products Dissemination</a:t>
            </a:r>
          </a:p>
        </p:txBody>
      </p:sp>
      <p:pic>
        <p:nvPicPr>
          <p:cNvPr id="50291" name="Picture 7" descr="LandSAF"/>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557463" y="5492750"/>
            <a:ext cx="852487" cy="762000"/>
          </a:xfrm>
          <a:prstGeom prst="rect">
            <a:avLst/>
          </a:prstGeom>
          <a:noFill/>
          <a:ln w="9525">
            <a:noFill/>
            <a:miter lim="800000"/>
            <a:headEnd/>
            <a:tailEnd/>
          </a:ln>
        </p:spPr>
      </p:pic>
      <p:grpSp>
        <p:nvGrpSpPr>
          <p:cNvPr id="50292" name="Group 8"/>
          <p:cNvGrpSpPr>
            <a:grpSpLocks/>
          </p:cNvGrpSpPr>
          <p:nvPr/>
        </p:nvGrpSpPr>
        <p:grpSpPr bwMode="auto">
          <a:xfrm>
            <a:off x="7675563" y="5416550"/>
            <a:ext cx="984250" cy="609600"/>
            <a:chOff x="2544" y="528"/>
            <a:chExt cx="528" cy="384"/>
          </a:xfrm>
        </p:grpSpPr>
        <p:graphicFrame>
          <p:nvGraphicFramePr>
            <p:cNvPr id="50265" name="Object 89"/>
            <p:cNvGraphicFramePr>
              <a:graphicFrameLocks noChangeAspect="1"/>
            </p:cNvGraphicFramePr>
            <p:nvPr/>
          </p:nvGraphicFramePr>
          <p:xfrm>
            <a:off x="2544" y="528"/>
            <a:ext cx="240" cy="240"/>
          </p:xfrm>
          <a:graphic>
            <a:graphicData uri="http://schemas.openxmlformats.org/presentationml/2006/ole">
              <mc:AlternateContent xmlns:mc="http://schemas.openxmlformats.org/markup-compatibility/2006">
                <mc:Choice xmlns:v="urn:schemas-microsoft-com:vml" Requires="v">
                  <p:oleObj spid="_x0000_s93128" name="Photo Editor Photo" r:id="rId5" imgW="457143" imgH="457143" progId="">
                    <p:embed/>
                  </p:oleObj>
                </mc:Choice>
                <mc:Fallback>
                  <p:oleObj name="Photo Editor Photo" r:id="rId5"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 y="528"/>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66" name="Object 90"/>
            <p:cNvGraphicFramePr>
              <a:graphicFrameLocks noChangeAspect="1"/>
            </p:cNvGraphicFramePr>
            <p:nvPr/>
          </p:nvGraphicFramePr>
          <p:xfrm>
            <a:off x="2640" y="576"/>
            <a:ext cx="240" cy="240"/>
          </p:xfrm>
          <a:graphic>
            <a:graphicData uri="http://schemas.openxmlformats.org/presentationml/2006/ole">
              <mc:AlternateContent xmlns:mc="http://schemas.openxmlformats.org/markup-compatibility/2006">
                <mc:Choice xmlns:v="urn:schemas-microsoft-com:vml" Requires="v">
                  <p:oleObj spid="_x0000_s93129" name="Photo Editor Photo" r:id="rId7" imgW="457143" imgH="457143" progId="">
                    <p:embed/>
                  </p:oleObj>
                </mc:Choice>
                <mc:Fallback>
                  <p:oleObj name="Photo Editor Photo" r:id="rId7"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 y="576"/>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67" name="Object 91"/>
            <p:cNvGraphicFramePr>
              <a:graphicFrameLocks noChangeAspect="1"/>
            </p:cNvGraphicFramePr>
            <p:nvPr/>
          </p:nvGraphicFramePr>
          <p:xfrm>
            <a:off x="2736" y="624"/>
            <a:ext cx="240" cy="240"/>
          </p:xfrm>
          <a:graphic>
            <a:graphicData uri="http://schemas.openxmlformats.org/presentationml/2006/ole">
              <mc:AlternateContent xmlns:mc="http://schemas.openxmlformats.org/markup-compatibility/2006">
                <mc:Choice xmlns:v="urn:schemas-microsoft-com:vml" Requires="v">
                  <p:oleObj spid="_x0000_s93130" name="Photo Editor Photo" r:id="rId8" imgW="457143" imgH="457143" progId="">
                    <p:embed/>
                  </p:oleObj>
                </mc:Choice>
                <mc:Fallback>
                  <p:oleObj name="Photo Editor Photo" r:id="rId8"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 y="624"/>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68" name="Object 92"/>
            <p:cNvGraphicFramePr>
              <a:graphicFrameLocks noChangeAspect="1"/>
            </p:cNvGraphicFramePr>
            <p:nvPr/>
          </p:nvGraphicFramePr>
          <p:xfrm>
            <a:off x="2832" y="672"/>
            <a:ext cx="240" cy="240"/>
          </p:xfrm>
          <a:graphic>
            <a:graphicData uri="http://schemas.openxmlformats.org/presentationml/2006/ole">
              <mc:AlternateContent xmlns:mc="http://schemas.openxmlformats.org/markup-compatibility/2006">
                <mc:Choice xmlns:v="urn:schemas-microsoft-com:vml" Requires="v">
                  <p:oleObj spid="_x0000_s93131" name="Photo Editor Photo" r:id="rId9" imgW="457143" imgH="457143" progId="">
                    <p:embed/>
                  </p:oleObj>
                </mc:Choice>
                <mc:Fallback>
                  <p:oleObj name="Photo Editor Photo" r:id="rId9"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672"/>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0293" name="Group 13"/>
          <p:cNvGrpSpPr>
            <a:grpSpLocks/>
          </p:cNvGrpSpPr>
          <p:nvPr/>
        </p:nvGrpSpPr>
        <p:grpSpPr bwMode="auto">
          <a:xfrm>
            <a:off x="5122863" y="5416550"/>
            <a:ext cx="984250" cy="609600"/>
            <a:chOff x="2544" y="528"/>
            <a:chExt cx="528" cy="384"/>
          </a:xfrm>
        </p:grpSpPr>
        <p:graphicFrame>
          <p:nvGraphicFramePr>
            <p:cNvPr id="50269" name="Object 93"/>
            <p:cNvGraphicFramePr>
              <a:graphicFrameLocks noChangeAspect="1"/>
            </p:cNvGraphicFramePr>
            <p:nvPr/>
          </p:nvGraphicFramePr>
          <p:xfrm>
            <a:off x="2544" y="528"/>
            <a:ext cx="240" cy="240"/>
          </p:xfrm>
          <a:graphic>
            <a:graphicData uri="http://schemas.openxmlformats.org/presentationml/2006/ole">
              <mc:AlternateContent xmlns:mc="http://schemas.openxmlformats.org/markup-compatibility/2006">
                <mc:Choice xmlns:v="urn:schemas-microsoft-com:vml" Requires="v">
                  <p:oleObj spid="_x0000_s93132" name="Photo Editor Photo" r:id="rId10" imgW="457143" imgH="457143" progId="">
                    <p:embed/>
                  </p:oleObj>
                </mc:Choice>
                <mc:Fallback>
                  <p:oleObj name="Photo Editor Photo" r:id="rId10"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 y="528"/>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70" name="Object 94"/>
            <p:cNvGraphicFramePr>
              <a:graphicFrameLocks noChangeAspect="1"/>
            </p:cNvGraphicFramePr>
            <p:nvPr/>
          </p:nvGraphicFramePr>
          <p:xfrm>
            <a:off x="2640" y="576"/>
            <a:ext cx="240" cy="240"/>
          </p:xfrm>
          <a:graphic>
            <a:graphicData uri="http://schemas.openxmlformats.org/presentationml/2006/ole">
              <mc:AlternateContent xmlns:mc="http://schemas.openxmlformats.org/markup-compatibility/2006">
                <mc:Choice xmlns:v="urn:schemas-microsoft-com:vml" Requires="v">
                  <p:oleObj spid="_x0000_s93133" name="Photo Editor Photo" r:id="rId11" imgW="457143" imgH="457143" progId="">
                    <p:embed/>
                  </p:oleObj>
                </mc:Choice>
                <mc:Fallback>
                  <p:oleObj name="Photo Editor Photo" r:id="rId11"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 y="576"/>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71" name="Object 95"/>
            <p:cNvGraphicFramePr>
              <a:graphicFrameLocks noChangeAspect="1"/>
            </p:cNvGraphicFramePr>
            <p:nvPr/>
          </p:nvGraphicFramePr>
          <p:xfrm>
            <a:off x="2736" y="624"/>
            <a:ext cx="240" cy="240"/>
          </p:xfrm>
          <a:graphic>
            <a:graphicData uri="http://schemas.openxmlformats.org/presentationml/2006/ole">
              <mc:AlternateContent xmlns:mc="http://schemas.openxmlformats.org/markup-compatibility/2006">
                <mc:Choice xmlns:v="urn:schemas-microsoft-com:vml" Requires="v">
                  <p:oleObj spid="_x0000_s93134" name="Photo Editor Photo" r:id="rId12" imgW="457143" imgH="457143" progId="">
                    <p:embed/>
                  </p:oleObj>
                </mc:Choice>
                <mc:Fallback>
                  <p:oleObj name="Photo Editor Photo" r:id="rId12"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 y="624"/>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72" name="Object 96"/>
            <p:cNvGraphicFramePr>
              <a:graphicFrameLocks noChangeAspect="1"/>
            </p:cNvGraphicFramePr>
            <p:nvPr/>
          </p:nvGraphicFramePr>
          <p:xfrm>
            <a:off x="2832" y="672"/>
            <a:ext cx="240" cy="240"/>
          </p:xfrm>
          <a:graphic>
            <a:graphicData uri="http://schemas.openxmlformats.org/presentationml/2006/ole">
              <mc:AlternateContent xmlns:mc="http://schemas.openxmlformats.org/markup-compatibility/2006">
                <mc:Choice xmlns:v="urn:schemas-microsoft-com:vml" Requires="v">
                  <p:oleObj spid="_x0000_s93135" name="Photo Editor Photo" r:id="rId13" imgW="457143" imgH="457143" progId="">
                    <p:embed/>
                  </p:oleObj>
                </mc:Choice>
                <mc:Fallback>
                  <p:oleObj name="Photo Editor Photo" r:id="rId13"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672"/>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0294" name="Group 18"/>
          <p:cNvGrpSpPr>
            <a:grpSpLocks/>
          </p:cNvGrpSpPr>
          <p:nvPr/>
        </p:nvGrpSpPr>
        <p:grpSpPr bwMode="auto">
          <a:xfrm>
            <a:off x="6608763" y="5416550"/>
            <a:ext cx="984250" cy="609600"/>
            <a:chOff x="2544" y="528"/>
            <a:chExt cx="528" cy="384"/>
          </a:xfrm>
        </p:grpSpPr>
        <p:graphicFrame>
          <p:nvGraphicFramePr>
            <p:cNvPr id="50273" name="Object 97"/>
            <p:cNvGraphicFramePr>
              <a:graphicFrameLocks noChangeAspect="1"/>
            </p:cNvGraphicFramePr>
            <p:nvPr/>
          </p:nvGraphicFramePr>
          <p:xfrm>
            <a:off x="2544" y="528"/>
            <a:ext cx="240" cy="240"/>
          </p:xfrm>
          <a:graphic>
            <a:graphicData uri="http://schemas.openxmlformats.org/presentationml/2006/ole">
              <mc:AlternateContent xmlns:mc="http://schemas.openxmlformats.org/markup-compatibility/2006">
                <mc:Choice xmlns:v="urn:schemas-microsoft-com:vml" Requires="v">
                  <p:oleObj spid="_x0000_s93136" name="Photo Editor Photo" r:id="rId14" imgW="457143" imgH="457143" progId="">
                    <p:embed/>
                  </p:oleObj>
                </mc:Choice>
                <mc:Fallback>
                  <p:oleObj name="Photo Editor Photo" r:id="rId14"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 y="528"/>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74" name="Object 98"/>
            <p:cNvGraphicFramePr>
              <a:graphicFrameLocks noChangeAspect="1"/>
            </p:cNvGraphicFramePr>
            <p:nvPr/>
          </p:nvGraphicFramePr>
          <p:xfrm>
            <a:off x="2640" y="576"/>
            <a:ext cx="240" cy="240"/>
          </p:xfrm>
          <a:graphic>
            <a:graphicData uri="http://schemas.openxmlformats.org/presentationml/2006/ole">
              <mc:AlternateContent xmlns:mc="http://schemas.openxmlformats.org/markup-compatibility/2006">
                <mc:Choice xmlns:v="urn:schemas-microsoft-com:vml" Requires="v">
                  <p:oleObj spid="_x0000_s93137" name="Photo Editor Photo" r:id="rId15" imgW="457143" imgH="457143" progId="">
                    <p:embed/>
                  </p:oleObj>
                </mc:Choice>
                <mc:Fallback>
                  <p:oleObj name="Photo Editor Photo" r:id="rId15"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 y="576"/>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75" name="Object 99"/>
            <p:cNvGraphicFramePr>
              <a:graphicFrameLocks noChangeAspect="1"/>
            </p:cNvGraphicFramePr>
            <p:nvPr/>
          </p:nvGraphicFramePr>
          <p:xfrm>
            <a:off x="2736" y="624"/>
            <a:ext cx="240" cy="240"/>
          </p:xfrm>
          <a:graphic>
            <a:graphicData uri="http://schemas.openxmlformats.org/presentationml/2006/ole">
              <mc:AlternateContent xmlns:mc="http://schemas.openxmlformats.org/markup-compatibility/2006">
                <mc:Choice xmlns:v="urn:schemas-microsoft-com:vml" Requires="v">
                  <p:oleObj spid="_x0000_s93138" name="Photo Editor Photo" r:id="rId16" imgW="457143" imgH="457143" progId="">
                    <p:embed/>
                  </p:oleObj>
                </mc:Choice>
                <mc:Fallback>
                  <p:oleObj name="Photo Editor Photo" r:id="rId16"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 y="624"/>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76" name="Object 100"/>
            <p:cNvGraphicFramePr>
              <a:graphicFrameLocks noChangeAspect="1"/>
            </p:cNvGraphicFramePr>
            <p:nvPr/>
          </p:nvGraphicFramePr>
          <p:xfrm>
            <a:off x="2832" y="672"/>
            <a:ext cx="240" cy="240"/>
          </p:xfrm>
          <a:graphic>
            <a:graphicData uri="http://schemas.openxmlformats.org/presentationml/2006/ole">
              <mc:AlternateContent xmlns:mc="http://schemas.openxmlformats.org/markup-compatibility/2006">
                <mc:Choice xmlns:v="urn:schemas-microsoft-com:vml" Requires="v">
                  <p:oleObj spid="_x0000_s93139" name="Photo Editor Photo" r:id="rId17" imgW="457143" imgH="457143" progId="">
                    <p:embed/>
                  </p:oleObj>
                </mc:Choice>
                <mc:Fallback>
                  <p:oleObj name="Photo Editor Photo" r:id="rId17"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672"/>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50277" name="Object 101"/>
          <p:cNvGraphicFramePr>
            <a:graphicFrameLocks noChangeAspect="1"/>
          </p:cNvGraphicFramePr>
          <p:nvPr/>
        </p:nvGraphicFramePr>
        <p:xfrm>
          <a:off x="2640013" y="4879975"/>
          <a:ext cx="908050" cy="838200"/>
        </p:xfrm>
        <a:graphic>
          <a:graphicData uri="http://schemas.openxmlformats.org/presentationml/2006/ole">
            <mc:AlternateContent xmlns:mc="http://schemas.openxmlformats.org/markup-compatibility/2006">
              <mc:Choice xmlns:v="urn:schemas-microsoft-com:vml" Requires="v">
                <p:oleObj spid="_x0000_s93140" name="Photo Editor Photo" r:id="rId18" imgW="457143" imgH="457143" progId="">
                  <p:embed/>
                </p:oleObj>
              </mc:Choice>
              <mc:Fallback>
                <p:oleObj name="Photo Editor Photo" r:id="rId18"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013" y="4879975"/>
                        <a:ext cx="9080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95" name="Rectangle 24"/>
          <p:cNvSpPr>
            <a:spLocks noChangeArrowheads="1"/>
          </p:cNvSpPr>
          <p:nvPr/>
        </p:nvSpPr>
        <p:spPr bwMode="auto">
          <a:xfrm>
            <a:off x="3164448" y="5743702"/>
            <a:ext cx="2574925" cy="581025"/>
          </a:xfrm>
          <a:prstGeom prst="rect">
            <a:avLst/>
          </a:prstGeom>
          <a:noFill/>
          <a:ln w="12700">
            <a:noFill/>
            <a:miter lim="800000"/>
            <a:headEnd/>
            <a:tailEnd/>
          </a:ln>
        </p:spPr>
        <p:txBody>
          <a:bodyPr>
            <a:spAutoFit/>
          </a:bodyPr>
          <a:lstStyle/>
          <a:p>
            <a:r>
              <a:rPr lang="en-US" sz="1600" u="sng" dirty="0">
                <a:solidFill>
                  <a:srgbClr val="000066"/>
                </a:solidFill>
                <a:latin typeface="Verdana" pitchFamily="34" charset="0"/>
              </a:rPr>
              <a:t>LSA SAF FTP server</a:t>
            </a:r>
          </a:p>
          <a:p>
            <a:r>
              <a:rPr lang="en-US" sz="1600" i="1" dirty="0">
                <a:solidFill>
                  <a:srgbClr val="000066"/>
                </a:solidFill>
                <a:latin typeface="Verdana" pitchFamily="34" charset="0"/>
              </a:rPr>
              <a:t>(</a:t>
            </a:r>
            <a:r>
              <a:rPr lang="en-US" sz="1600" i="1" dirty="0" smtClean="0">
                <a:solidFill>
                  <a:srgbClr val="000066"/>
                </a:solidFill>
                <a:latin typeface="Verdana" pitchFamily="34" charset="0"/>
              </a:rPr>
              <a:t>safmil.ipma.pt</a:t>
            </a:r>
            <a:r>
              <a:rPr lang="en-US" sz="1600" i="1" dirty="0">
                <a:solidFill>
                  <a:srgbClr val="000066"/>
                </a:solidFill>
                <a:latin typeface="Verdana" pitchFamily="34" charset="0"/>
              </a:rPr>
              <a:t>)</a:t>
            </a:r>
          </a:p>
        </p:txBody>
      </p:sp>
      <p:sp>
        <p:nvSpPr>
          <p:cNvPr id="50296" name="Text Box 25"/>
          <p:cNvSpPr txBox="1">
            <a:spLocks noChangeArrowheads="1"/>
          </p:cNvSpPr>
          <p:nvPr/>
        </p:nvSpPr>
        <p:spPr bwMode="auto">
          <a:xfrm>
            <a:off x="742950" y="1544638"/>
            <a:ext cx="1574800" cy="581025"/>
          </a:xfrm>
          <a:prstGeom prst="rect">
            <a:avLst/>
          </a:prstGeom>
          <a:noFill/>
          <a:ln w="12700">
            <a:noFill/>
            <a:miter lim="800000"/>
            <a:headEnd/>
            <a:tailEnd/>
          </a:ln>
        </p:spPr>
        <p:txBody>
          <a:bodyPr>
            <a:spAutoFit/>
          </a:bodyPr>
          <a:lstStyle/>
          <a:p>
            <a:pPr algn="ctr">
              <a:spcBef>
                <a:spcPct val="50000"/>
              </a:spcBef>
            </a:pPr>
            <a:r>
              <a:rPr lang="en-US" sz="1600" u="sng">
                <a:solidFill>
                  <a:srgbClr val="000066"/>
                </a:solidFill>
                <a:latin typeface="Verdana" pitchFamily="34" charset="0"/>
              </a:rPr>
              <a:t>LSA SAF users</a:t>
            </a:r>
          </a:p>
        </p:txBody>
      </p:sp>
      <p:graphicFrame>
        <p:nvGraphicFramePr>
          <p:cNvPr id="50278" name="Object 102"/>
          <p:cNvGraphicFramePr>
            <a:graphicFrameLocks noChangeAspect="1"/>
          </p:cNvGraphicFramePr>
          <p:nvPr/>
        </p:nvGraphicFramePr>
        <p:xfrm>
          <a:off x="5067300" y="2054225"/>
          <a:ext cx="908050" cy="838200"/>
        </p:xfrm>
        <a:graphic>
          <a:graphicData uri="http://schemas.openxmlformats.org/presentationml/2006/ole">
            <mc:AlternateContent xmlns:mc="http://schemas.openxmlformats.org/markup-compatibility/2006">
              <mc:Choice xmlns:v="urn:schemas-microsoft-com:vml" Requires="v">
                <p:oleObj spid="_x0000_s93141" name="Photo Editor Photo" r:id="rId19" imgW="457143" imgH="457143" progId="">
                  <p:embed/>
                </p:oleObj>
              </mc:Choice>
              <mc:Fallback>
                <p:oleObj name="Photo Editor Photo" r:id="rId19"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7300" y="2054225"/>
                        <a:ext cx="9080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97" name="Rectangle 27"/>
          <p:cNvSpPr>
            <a:spLocks noChangeArrowheads="1"/>
          </p:cNvSpPr>
          <p:nvPr/>
        </p:nvSpPr>
        <p:spPr bwMode="auto">
          <a:xfrm>
            <a:off x="5403850" y="1695450"/>
            <a:ext cx="1733550" cy="581025"/>
          </a:xfrm>
          <a:prstGeom prst="rect">
            <a:avLst/>
          </a:prstGeom>
          <a:noFill/>
          <a:ln w="12700">
            <a:noFill/>
            <a:miter lim="800000"/>
            <a:headEnd/>
            <a:tailEnd/>
          </a:ln>
        </p:spPr>
        <p:txBody>
          <a:bodyPr>
            <a:spAutoFit/>
          </a:bodyPr>
          <a:lstStyle/>
          <a:p>
            <a:pPr algn="ctr"/>
            <a:r>
              <a:rPr lang="en-US" sz="1600" u="sng">
                <a:solidFill>
                  <a:srgbClr val="000066"/>
                </a:solidFill>
                <a:latin typeface="Verdana" pitchFamily="34" charset="0"/>
              </a:rPr>
              <a:t>User FTP server</a:t>
            </a:r>
          </a:p>
        </p:txBody>
      </p:sp>
      <p:sp>
        <p:nvSpPr>
          <p:cNvPr id="50298" name="Rectangle 28"/>
          <p:cNvSpPr>
            <a:spLocks noChangeArrowheads="1"/>
          </p:cNvSpPr>
          <p:nvPr/>
        </p:nvSpPr>
        <p:spPr bwMode="auto">
          <a:xfrm>
            <a:off x="5537200" y="3070225"/>
            <a:ext cx="1462088" cy="581025"/>
          </a:xfrm>
          <a:prstGeom prst="rect">
            <a:avLst/>
          </a:prstGeom>
          <a:noFill/>
          <a:ln w="12700">
            <a:noFill/>
            <a:miter lim="800000"/>
            <a:headEnd/>
            <a:tailEnd/>
          </a:ln>
        </p:spPr>
        <p:txBody>
          <a:bodyPr wrap="none">
            <a:spAutoFit/>
          </a:bodyPr>
          <a:lstStyle/>
          <a:p>
            <a:pPr algn="ctr"/>
            <a:r>
              <a:rPr lang="en-US" sz="1600">
                <a:solidFill>
                  <a:srgbClr val="000066"/>
                </a:solidFill>
                <a:latin typeface="Verdana" pitchFamily="34" charset="0"/>
              </a:rPr>
              <a:t>FTP push </a:t>
            </a:r>
          </a:p>
          <a:p>
            <a:pPr algn="ctr"/>
            <a:r>
              <a:rPr lang="en-US" sz="1600">
                <a:solidFill>
                  <a:srgbClr val="000066"/>
                </a:solidFill>
                <a:latin typeface="Verdana" pitchFamily="34" charset="0"/>
              </a:rPr>
              <a:t>mechanism</a:t>
            </a:r>
          </a:p>
        </p:txBody>
      </p:sp>
      <p:sp>
        <p:nvSpPr>
          <p:cNvPr id="50299" name="Rectangle 29"/>
          <p:cNvSpPr>
            <a:spLocks noChangeArrowheads="1"/>
          </p:cNvSpPr>
          <p:nvPr/>
        </p:nvSpPr>
        <p:spPr bwMode="auto">
          <a:xfrm>
            <a:off x="3136900" y="2511425"/>
            <a:ext cx="1973263" cy="581025"/>
          </a:xfrm>
          <a:prstGeom prst="rect">
            <a:avLst/>
          </a:prstGeom>
          <a:noFill/>
          <a:ln w="12700">
            <a:noFill/>
            <a:miter lim="800000"/>
            <a:headEnd/>
            <a:tailEnd/>
          </a:ln>
        </p:spPr>
        <p:txBody>
          <a:bodyPr>
            <a:spAutoFit/>
          </a:bodyPr>
          <a:lstStyle/>
          <a:p>
            <a:pPr algn="ctr"/>
            <a:r>
              <a:rPr lang="en-US" sz="1600">
                <a:solidFill>
                  <a:srgbClr val="000066"/>
                </a:solidFill>
                <a:latin typeface="Verdana" pitchFamily="34" charset="0"/>
              </a:rPr>
              <a:t>FTP / SSH </a:t>
            </a:r>
          </a:p>
          <a:p>
            <a:pPr algn="ctr"/>
            <a:r>
              <a:rPr lang="en-US" sz="1600">
                <a:solidFill>
                  <a:srgbClr val="000066"/>
                </a:solidFill>
                <a:latin typeface="Verdana" pitchFamily="34" charset="0"/>
              </a:rPr>
              <a:t>pull mechanism</a:t>
            </a:r>
          </a:p>
        </p:txBody>
      </p:sp>
      <p:sp>
        <p:nvSpPr>
          <p:cNvPr id="50300" name="Rectangle 30"/>
          <p:cNvSpPr>
            <a:spLocks noChangeArrowheads="1"/>
          </p:cNvSpPr>
          <p:nvPr/>
        </p:nvSpPr>
        <p:spPr bwMode="auto">
          <a:xfrm>
            <a:off x="6999288" y="1901825"/>
            <a:ext cx="1854200" cy="581025"/>
          </a:xfrm>
          <a:prstGeom prst="rect">
            <a:avLst/>
          </a:prstGeom>
          <a:noFill/>
          <a:ln w="12700">
            <a:noFill/>
            <a:miter lim="800000"/>
            <a:headEnd/>
            <a:tailEnd/>
          </a:ln>
        </p:spPr>
        <p:txBody>
          <a:bodyPr>
            <a:spAutoFit/>
          </a:bodyPr>
          <a:lstStyle/>
          <a:p>
            <a:pPr algn="ctr"/>
            <a:r>
              <a:rPr lang="en-US" sz="1600" u="sng">
                <a:solidFill>
                  <a:srgbClr val="000066"/>
                </a:solidFill>
                <a:latin typeface="Verdana" pitchFamily="34" charset="0"/>
              </a:rPr>
              <a:t>EUMETCast server</a:t>
            </a:r>
          </a:p>
        </p:txBody>
      </p:sp>
      <p:sp>
        <p:nvSpPr>
          <p:cNvPr id="50301" name="Rectangle 31"/>
          <p:cNvSpPr>
            <a:spLocks noChangeArrowheads="1"/>
          </p:cNvSpPr>
          <p:nvPr/>
        </p:nvSpPr>
        <p:spPr bwMode="auto">
          <a:xfrm>
            <a:off x="6826250" y="4137025"/>
            <a:ext cx="2868613" cy="654050"/>
          </a:xfrm>
          <a:prstGeom prst="rect">
            <a:avLst/>
          </a:prstGeom>
          <a:noFill/>
          <a:ln w="12700">
            <a:noFill/>
            <a:miter lim="800000"/>
            <a:headEnd/>
            <a:tailEnd/>
          </a:ln>
        </p:spPr>
        <p:txBody>
          <a:bodyPr>
            <a:spAutoFit/>
          </a:bodyPr>
          <a:lstStyle/>
          <a:p>
            <a:pPr algn="ctr">
              <a:lnSpc>
                <a:spcPct val="115000"/>
              </a:lnSpc>
            </a:pPr>
            <a:r>
              <a:rPr lang="en-US" sz="1600">
                <a:solidFill>
                  <a:srgbClr val="000066"/>
                </a:solidFill>
                <a:latin typeface="Verdana" pitchFamily="34" charset="0"/>
              </a:rPr>
              <a:t>EUMETCast </a:t>
            </a:r>
          </a:p>
          <a:p>
            <a:pPr algn="ctr">
              <a:lnSpc>
                <a:spcPct val="115000"/>
              </a:lnSpc>
            </a:pPr>
            <a:r>
              <a:rPr lang="en-US" sz="1600">
                <a:solidFill>
                  <a:srgbClr val="000066"/>
                </a:solidFill>
                <a:latin typeface="Verdana" pitchFamily="34" charset="0"/>
              </a:rPr>
              <a:t>(FTP push mechanism)</a:t>
            </a:r>
          </a:p>
        </p:txBody>
      </p:sp>
      <p:grpSp>
        <p:nvGrpSpPr>
          <p:cNvPr id="50302" name="Group 32"/>
          <p:cNvGrpSpPr>
            <a:grpSpLocks/>
          </p:cNvGrpSpPr>
          <p:nvPr/>
        </p:nvGrpSpPr>
        <p:grpSpPr bwMode="auto">
          <a:xfrm>
            <a:off x="825500" y="3044825"/>
            <a:ext cx="984250" cy="609600"/>
            <a:chOff x="2544" y="528"/>
            <a:chExt cx="528" cy="384"/>
          </a:xfrm>
        </p:grpSpPr>
        <p:graphicFrame>
          <p:nvGraphicFramePr>
            <p:cNvPr id="50279" name="Object 103"/>
            <p:cNvGraphicFramePr>
              <a:graphicFrameLocks noChangeAspect="1"/>
            </p:cNvGraphicFramePr>
            <p:nvPr/>
          </p:nvGraphicFramePr>
          <p:xfrm>
            <a:off x="2544" y="528"/>
            <a:ext cx="240" cy="240"/>
          </p:xfrm>
          <a:graphic>
            <a:graphicData uri="http://schemas.openxmlformats.org/presentationml/2006/ole">
              <mc:AlternateContent xmlns:mc="http://schemas.openxmlformats.org/markup-compatibility/2006">
                <mc:Choice xmlns:v="urn:schemas-microsoft-com:vml" Requires="v">
                  <p:oleObj spid="_x0000_s93142" name="Photo Editor Photo" r:id="rId20" imgW="457143" imgH="457143" progId="">
                    <p:embed/>
                  </p:oleObj>
                </mc:Choice>
                <mc:Fallback>
                  <p:oleObj name="Photo Editor Photo" r:id="rId20"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 y="528"/>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80" name="Object 104"/>
            <p:cNvGraphicFramePr>
              <a:graphicFrameLocks noChangeAspect="1"/>
            </p:cNvGraphicFramePr>
            <p:nvPr/>
          </p:nvGraphicFramePr>
          <p:xfrm>
            <a:off x="2640" y="576"/>
            <a:ext cx="240" cy="240"/>
          </p:xfrm>
          <a:graphic>
            <a:graphicData uri="http://schemas.openxmlformats.org/presentationml/2006/ole">
              <mc:AlternateContent xmlns:mc="http://schemas.openxmlformats.org/markup-compatibility/2006">
                <mc:Choice xmlns:v="urn:schemas-microsoft-com:vml" Requires="v">
                  <p:oleObj spid="_x0000_s93143" name="Photo Editor Photo" r:id="rId21" imgW="457143" imgH="457143" progId="">
                    <p:embed/>
                  </p:oleObj>
                </mc:Choice>
                <mc:Fallback>
                  <p:oleObj name="Photo Editor Photo" r:id="rId21"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 y="576"/>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81" name="Object 105"/>
            <p:cNvGraphicFramePr>
              <a:graphicFrameLocks noChangeAspect="1"/>
            </p:cNvGraphicFramePr>
            <p:nvPr/>
          </p:nvGraphicFramePr>
          <p:xfrm>
            <a:off x="2736" y="624"/>
            <a:ext cx="240" cy="240"/>
          </p:xfrm>
          <a:graphic>
            <a:graphicData uri="http://schemas.openxmlformats.org/presentationml/2006/ole">
              <mc:AlternateContent xmlns:mc="http://schemas.openxmlformats.org/markup-compatibility/2006">
                <mc:Choice xmlns:v="urn:schemas-microsoft-com:vml" Requires="v">
                  <p:oleObj spid="_x0000_s93144" name="Photo Editor Photo" r:id="rId22" imgW="457143" imgH="457143" progId="">
                    <p:embed/>
                  </p:oleObj>
                </mc:Choice>
                <mc:Fallback>
                  <p:oleObj name="Photo Editor Photo" r:id="rId22"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 y="624"/>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82" name="Object 106"/>
            <p:cNvGraphicFramePr>
              <a:graphicFrameLocks noChangeAspect="1"/>
            </p:cNvGraphicFramePr>
            <p:nvPr/>
          </p:nvGraphicFramePr>
          <p:xfrm>
            <a:off x="2832" y="672"/>
            <a:ext cx="240" cy="240"/>
          </p:xfrm>
          <a:graphic>
            <a:graphicData uri="http://schemas.openxmlformats.org/presentationml/2006/ole">
              <mc:AlternateContent xmlns:mc="http://schemas.openxmlformats.org/markup-compatibility/2006">
                <mc:Choice xmlns:v="urn:schemas-microsoft-com:vml" Requires="v">
                  <p:oleObj spid="_x0000_s93145" name="Photo Editor Photo" r:id="rId23" imgW="457143" imgH="457143" progId="">
                    <p:embed/>
                  </p:oleObj>
                </mc:Choice>
                <mc:Fallback>
                  <p:oleObj name="Photo Editor Photo" r:id="rId23"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672"/>
                          <a:ext cx="24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0303" name="Rectangle 37"/>
          <p:cNvSpPr>
            <a:spLocks noChangeArrowheads="1"/>
          </p:cNvSpPr>
          <p:nvPr/>
        </p:nvSpPr>
        <p:spPr bwMode="auto">
          <a:xfrm>
            <a:off x="1238250" y="2625725"/>
            <a:ext cx="1717675" cy="336550"/>
          </a:xfrm>
          <a:prstGeom prst="rect">
            <a:avLst/>
          </a:prstGeom>
          <a:noFill/>
          <a:ln w="12700">
            <a:noFill/>
            <a:miter lim="800000"/>
            <a:headEnd/>
            <a:tailEnd/>
          </a:ln>
        </p:spPr>
        <p:txBody>
          <a:bodyPr wrap="none">
            <a:spAutoFit/>
          </a:bodyPr>
          <a:lstStyle/>
          <a:p>
            <a:r>
              <a:rPr lang="en-US" sz="1600">
                <a:solidFill>
                  <a:srgbClr val="000066"/>
                </a:solidFill>
                <a:latin typeface="Verdana" pitchFamily="34" charset="0"/>
              </a:rPr>
              <a:t>UMARF dialog</a:t>
            </a:r>
          </a:p>
        </p:txBody>
      </p:sp>
      <p:sp>
        <p:nvSpPr>
          <p:cNvPr id="50304" name="Rectangle 38"/>
          <p:cNvSpPr>
            <a:spLocks noChangeArrowheads="1"/>
          </p:cNvSpPr>
          <p:nvPr/>
        </p:nvSpPr>
        <p:spPr bwMode="auto">
          <a:xfrm>
            <a:off x="428625" y="3417888"/>
            <a:ext cx="977900" cy="336550"/>
          </a:xfrm>
          <a:prstGeom prst="rect">
            <a:avLst/>
          </a:prstGeom>
          <a:noFill/>
          <a:ln w="12700">
            <a:noFill/>
            <a:miter lim="800000"/>
            <a:headEnd/>
            <a:tailEnd/>
          </a:ln>
        </p:spPr>
        <p:txBody>
          <a:bodyPr wrap="none">
            <a:spAutoFit/>
          </a:bodyPr>
          <a:lstStyle/>
          <a:p>
            <a:r>
              <a:rPr lang="en-US" sz="1600" u="sng">
                <a:solidFill>
                  <a:srgbClr val="000066"/>
                </a:solidFill>
                <a:latin typeface="Verdana" pitchFamily="34" charset="0"/>
              </a:rPr>
              <a:t>UMARF</a:t>
            </a:r>
          </a:p>
        </p:txBody>
      </p:sp>
      <p:cxnSp>
        <p:nvCxnSpPr>
          <p:cNvPr id="50305" name="AutoShape 39"/>
          <p:cNvCxnSpPr>
            <a:cxnSpLocks noChangeShapeType="1"/>
            <a:endCxn id="50289" idx="1"/>
          </p:cNvCxnSpPr>
          <p:nvPr/>
        </p:nvCxnSpPr>
        <p:spPr bwMode="auto">
          <a:xfrm rot="16200000" flipH="1">
            <a:off x="942181" y="4175919"/>
            <a:ext cx="1939925" cy="896938"/>
          </a:xfrm>
          <a:prstGeom prst="bentConnector2">
            <a:avLst/>
          </a:prstGeom>
          <a:noFill/>
          <a:ln w="57150">
            <a:solidFill>
              <a:srgbClr val="FF3300"/>
            </a:solidFill>
            <a:miter lim="800000"/>
            <a:headEnd type="triangle" w="med" len="med"/>
            <a:tailEnd type="triangle" w="med" len="med"/>
          </a:ln>
        </p:spPr>
      </p:cxnSp>
      <p:grpSp>
        <p:nvGrpSpPr>
          <p:cNvPr id="50306" name="Group 40"/>
          <p:cNvGrpSpPr>
            <a:grpSpLocks/>
          </p:cNvGrpSpPr>
          <p:nvPr/>
        </p:nvGrpSpPr>
        <p:grpSpPr bwMode="auto">
          <a:xfrm>
            <a:off x="2228850" y="1216025"/>
            <a:ext cx="1485900" cy="838200"/>
            <a:chOff x="1824" y="720"/>
            <a:chExt cx="768" cy="480"/>
          </a:xfrm>
        </p:grpSpPr>
        <p:graphicFrame>
          <p:nvGraphicFramePr>
            <p:cNvPr id="50283" name="Object 107"/>
            <p:cNvGraphicFramePr>
              <a:graphicFrameLocks noChangeAspect="1"/>
            </p:cNvGraphicFramePr>
            <p:nvPr/>
          </p:nvGraphicFramePr>
          <p:xfrm>
            <a:off x="1824" y="768"/>
            <a:ext cx="432" cy="432"/>
          </p:xfrm>
          <a:graphic>
            <a:graphicData uri="http://schemas.openxmlformats.org/presentationml/2006/ole">
              <mc:AlternateContent xmlns:mc="http://schemas.openxmlformats.org/markup-compatibility/2006">
                <mc:Choice xmlns:v="urn:schemas-microsoft-com:vml" Requires="v">
                  <p:oleObj spid="_x0000_s93146" name="Photo Editor Photo" r:id="rId24" imgW="457143" imgH="457143" progId="">
                    <p:embed/>
                  </p:oleObj>
                </mc:Choice>
                <mc:Fallback>
                  <p:oleObj name="Photo Editor Photo" r:id="rId24" imgW="457143" imgH="457143" progId="">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24" y="768"/>
                          <a:ext cx="4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84" name="Object 108"/>
            <p:cNvGraphicFramePr>
              <a:graphicFrameLocks noChangeAspect="1"/>
            </p:cNvGraphicFramePr>
            <p:nvPr/>
          </p:nvGraphicFramePr>
          <p:xfrm>
            <a:off x="2160" y="720"/>
            <a:ext cx="432" cy="432"/>
          </p:xfrm>
          <a:graphic>
            <a:graphicData uri="http://schemas.openxmlformats.org/presentationml/2006/ole">
              <mc:AlternateContent xmlns:mc="http://schemas.openxmlformats.org/markup-compatibility/2006">
                <mc:Choice xmlns:v="urn:schemas-microsoft-com:vml" Requires="v">
                  <p:oleObj spid="_x0000_s93147" name="Photo Editor Photo" r:id="rId26" imgW="457143" imgH="457143" progId="">
                    <p:embed/>
                  </p:oleObj>
                </mc:Choice>
                <mc:Fallback>
                  <p:oleObj name="Photo Editor Photo" r:id="rId26" imgW="457143" imgH="457143" progId="">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60" y="720"/>
                          <a:ext cx="4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cxnSp>
        <p:nvCxnSpPr>
          <p:cNvPr id="50307" name="AutoShape 43"/>
          <p:cNvCxnSpPr>
            <a:cxnSpLocks noChangeShapeType="1"/>
          </p:cNvCxnSpPr>
          <p:nvPr/>
        </p:nvCxnSpPr>
        <p:spPr bwMode="auto">
          <a:xfrm rot="-5400000">
            <a:off x="1210469" y="1812131"/>
            <a:ext cx="990600" cy="1474788"/>
          </a:xfrm>
          <a:prstGeom prst="bentConnector3">
            <a:avLst>
              <a:gd name="adj1" fmla="val 50000"/>
            </a:avLst>
          </a:prstGeom>
          <a:noFill/>
          <a:ln w="57150">
            <a:solidFill>
              <a:srgbClr val="FF3300"/>
            </a:solidFill>
            <a:miter lim="800000"/>
            <a:headEnd type="triangle" w="med" len="med"/>
            <a:tailEnd type="triangle" w="med" len="med"/>
          </a:ln>
        </p:spPr>
      </p:cxnSp>
      <p:cxnSp>
        <p:nvCxnSpPr>
          <p:cNvPr id="50308" name="AutoShape 44"/>
          <p:cNvCxnSpPr>
            <a:cxnSpLocks noChangeShapeType="1"/>
          </p:cNvCxnSpPr>
          <p:nvPr/>
        </p:nvCxnSpPr>
        <p:spPr bwMode="auto">
          <a:xfrm rot="16200000" flipH="1">
            <a:off x="6115844" y="5341144"/>
            <a:ext cx="1588" cy="1371600"/>
          </a:xfrm>
          <a:prstGeom prst="bentConnector3">
            <a:avLst>
              <a:gd name="adj1" fmla="val 14400005"/>
            </a:avLst>
          </a:prstGeom>
          <a:noFill/>
          <a:ln w="38100">
            <a:solidFill>
              <a:schemeClr val="accent2"/>
            </a:solidFill>
            <a:miter lim="800000"/>
            <a:headEnd type="triangle" w="med" len="med"/>
            <a:tailEnd type="triangle" w="med" len="med"/>
          </a:ln>
        </p:spPr>
      </p:cxnSp>
      <p:cxnSp>
        <p:nvCxnSpPr>
          <p:cNvPr id="50309" name="AutoShape 45"/>
          <p:cNvCxnSpPr>
            <a:cxnSpLocks noChangeShapeType="1"/>
          </p:cNvCxnSpPr>
          <p:nvPr/>
        </p:nvCxnSpPr>
        <p:spPr bwMode="auto">
          <a:xfrm rot="-5400000" flipH="1" flipV="1">
            <a:off x="6963569" y="5001419"/>
            <a:ext cx="1588" cy="984250"/>
          </a:xfrm>
          <a:prstGeom prst="bentConnector3">
            <a:avLst>
              <a:gd name="adj1" fmla="val -14400005"/>
            </a:avLst>
          </a:prstGeom>
          <a:noFill/>
          <a:ln w="38100">
            <a:solidFill>
              <a:schemeClr val="accent2"/>
            </a:solidFill>
            <a:miter lim="800000"/>
            <a:headEnd type="triangle" w="med" len="med"/>
            <a:tailEnd type="triangle" w="med" len="med"/>
          </a:ln>
        </p:spPr>
      </p:cxnSp>
      <p:graphicFrame>
        <p:nvGraphicFramePr>
          <p:cNvPr id="50285" name="Object 109"/>
          <p:cNvGraphicFramePr>
            <a:graphicFrameLocks noChangeAspect="1"/>
          </p:cNvGraphicFramePr>
          <p:nvPr/>
        </p:nvGraphicFramePr>
        <p:xfrm>
          <a:off x="8585200" y="1800225"/>
          <a:ext cx="852488" cy="787400"/>
        </p:xfrm>
        <a:graphic>
          <a:graphicData uri="http://schemas.openxmlformats.org/presentationml/2006/ole">
            <mc:AlternateContent xmlns:mc="http://schemas.openxmlformats.org/markup-compatibility/2006">
              <mc:Choice xmlns:v="urn:schemas-microsoft-com:vml" Requires="v">
                <p:oleObj spid="_x0000_s93148" name="Photo Editor Photo" r:id="rId27" imgW="457143" imgH="457143" progId="">
                  <p:embed/>
                </p:oleObj>
              </mc:Choice>
              <mc:Fallback>
                <p:oleObj name="Photo Editor Photo" r:id="rId27" imgW="457143" imgH="4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200" y="1800225"/>
                        <a:ext cx="852488"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50310" name="AutoShape 47"/>
          <p:cNvCxnSpPr>
            <a:cxnSpLocks noChangeShapeType="1"/>
          </p:cNvCxnSpPr>
          <p:nvPr/>
        </p:nvCxnSpPr>
        <p:spPr bwMode="auto">
          <a:xfrm rot="-5400000">
            <a:off x="2563019" y="2766219"/>
            <a:ext cx="2406650" cy="1820862"/>
          </a:xfrm>
          <a:prstGeom prst="bentConnector2">
            <a:avLst/>
          </a:prstGeom>
          <a:noFill/>
          <a:ln w="57150">
            <a:solidFill>
              <a:schemeClr val="accent2"/>
            </a:solidFill>
            <a:miter lim="800000"/>
            <a:headEnd/>
            <a:tailEnd type="triangle" w="med" len="med"/>
          </a:ln>
        </p:spPr>
      </p:cxnSp>
      <p:cxnSp>
        <p:nvCxnSpPr>
          <p:cNvPr id="50311" name="AutoShape 48"/>
          <p:cNvCxnSpPr>
            <a:cxnSpLocks noChangeShapeType="1"/>
          </p:cNvCxnSpPr>
          <p:nvPr/>
        </p:nvCxnSpPr>
        <p:spPr bwMode="auto">
          <a:xfrm rot="5400000" flipH="1">
            <a:off x="4032250" y="990600"/>
            <a:ext cx="460375" cy="1666875"/>
          </a:xfrm>
          <a:prstGeom prst="bentConnector2">
            <a:avLst/>
          </a:prstGeom>
          <a:noFill/>
          <a:ln w="38100">
            <a:solidFill>
              <a:schemeClr val="accent2"/>
            </a:solidFill>
            <a:miter lim="800000"/>
            <a:headEnd type="triangle" w="med" len="med"/>
            <a:tailEnd type="triangle" w="med" len="med"/>
          </a:ln>
        </p:spPr>
      </p:cxnSp>
      <p:cxnSp>
        <p:nvCxnSpPr>
          <p:cNvPr id="50312" name="AutoShape 49"/>
          <p:cNvCxnSpPr>
            <a:cxnSpLocks noChangeShapeType="1"/>
          </p:cNvCxnSpPr>
          <p:nvPr/>
        </p:nvCxnSpPr>
        <p:spPr bwMode="auto">
          <a:xfrm rot="5400000" flipH="1">
            <a:off x="5388769" y="-1129506"/>
            <a:ext cx="584200" cy="5275262"/>
          </a:xfrm>
          <a:prstGeom prst="bentConnector3">
            <a:avLst>
              <a:gd name="adj1" fmla="val 139130"/>
            </a:avLst>
          </a:prstGeom>
          <a:noFill/>
          <a:ln w="57150">
            <a:solidFill>
              <a:schemeClr val="accent1"/>
            </a:solidFill>
            <a:miter lim="800000"/>
            <a:headEnd/>
            <a:tailEnd type="triangle" w="med" len="med"/>
          </a:ln>
        </p:spPr>
      </p:cxnSp>
      <p:pic>
        <p:nvPicPr>
          <p:cNvPr id="50313" name="Picture 50"/>
          <p:cNvPicPr>
            <a:picLocks noChangeAspect="1" noChangeArrowheads="1"/>
          </p:cNvPicPr>
          <p:nvPr/>
        </p:nvPicPr>
        <p:blipFill>
          <a:blip r:embed="rId28"/>
          <a:srcRect/>
          <a:stretch>
            <a:fillRect/>
          </a:stretch>
        </p:blipFill>
        <p:spPr bwMode="auto">
          <a:xfrm>
            <a:off x="8436120" y="730250"/>
            <a:ext cx="1403350" cy="676275"/>
          </a:xfrm>
          <a:prstGeom prst="rect">
            <a:avLst/>
          </a:prstGeom>
          <a:noFill/>
          <a:ln w="9525">
            <a:noFill/>
            <a:miter lim="800000"/>
            <a:headEnd/>
            <a:tailEnd/>
          </a:ln>
        </p:spPr>
      </p:pic>
      <p:sp>
        <p:nvSpPr>
          <p:cNvPr id="52"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31792570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1092200" y="4087813"/>
            <a:ext cx="1733550" cy="466725"/>
          </a:xfrm>
          <a:prstGeom prst="rect">
            <a:avLst/>
          </a:prstGeom>
          <a:solidFill>
            <a:srgbClr val="66FF66"/>
          </a:solidFill>
          <a:ln w="9525">
            <a:solidFill>
              <a:schemeClr val="tx1"/>
            </a:solidFill>
            <a:miter lim="800000"/>
            <a:headEnd/>
            <a:tailEnd/>
          </a:ln>
        </p:spPr>
        <p:txBody>
          <a:bodyPr>
            <a:spAutoFit/>
          </a:bodyPr>
          <a:lstStyle/>
          <a:p>
            <a:pPr algn="ctr"/>
            <a:r>
              <a:rPr lang="en-US" sz="2400">
                <a:latin typeface="Times New Roman" pitchFamily="18" charset="0"/>
              </a:rPr>
              <a:t>NRT</a:t>
            </a:r>
          </a:p>
        </p:txBody>
      </p:sp>
      <p:sp>
        <p:nvSpPr>
          <p:cNvPr id="52226" name="Text Box 3"/>
          <p:cNvSpPr txBox="1">
            <a:spLocks noChangeArrowheads="1"/>
          </p:cNvSpPr>
          <p:nvPr/>
        </p:nvSpPr>
        <p:spPr bwMode="auto">
          <a:xfrm>
            <a:off x="1135063" y="2513013"/>
            <a:ext cx="1733550" cy="466725"/>
          </a:xfrm>
          <a:prstGeom prst="rect">
            <a:avLst/>
          </a:prstGeom>
          <a:solidFill>
            <a:srgbClr val="3399FF"/>
          </a:solidFill>
          <a:ln w="9525">
            <a:solidFill>
              <a:schemeClr val="tx1"/>
            </a:solidFill>
            <a:miter lim="800000"/>
            <a:headEnd/>
            <a:tailEnd/>
          </a:ln>
        </p:spPr>
        <p:txBody>
          <a:bodyPr>
            <a:spAutoFit/>
          </a:bodyPr>
          <a:lstStyle/>
          <a:p>
            <a:r>
              <a:rPr lang="en-US" sz="2400">
                <a:latin typeface="Times New Roman" pitchFamily="18" charset="0"/>
              </a:rPr>
              <a:t>OFF-LINE</a:t>
            </a:r>
          </a:p>
        </p:txBody>
      </p:sp>
      <p:sp>
        <p:nvSpPr>
          <p:cNvPr id="52227" name="AutoShape 4"/>
          <p:cNvSpPr>
            <a:spLocks noChangeArrowheads="1"/>
          </p:cNvSpPr>
          <p:nvPr/>
        </p:nvSpPr>
        <p:spPr bwMode="auto">
          <a:xfrm>
            <a:off x="2951163" y="3970338"/>
            <a:ext cx="5041900" cy="685800"/>
          </a:xfrm>
          <a:custGeom>
            <a:avLst/>
            <a:gdLst>
              <a:gd name="T0" fmla="*/ 3781425 w 21600"/>
              <a:gd name="T1" fmla="*/ 0 h 21600"/>
              <a:gd name="T2" fmla="*/ 0 w 21600"/>
              <a:gd name="T3" fmla="*/ 342900 h 21600"/>
              <a:gd name="T4" fmla="*/ 3781425 w 21600"/>
              <a:gd name="T5" fmla="*/ 685800 h 21600"/>
              <a:gd name="T6" fmla="*/ 50419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FF66"/>
          </a:solidFill>
          <a:ln w="9525">
            <a:solidFill>
              <a:schemeClr val="tx1"/>
            </a:solidFill>
            <a:miter lim="800000"/>
            <a:headEnd/>
            <a:tailEnd/>
          </a:ln>
        </p:spPr>
        <p:txBody>
          <a:bodyPr wrap="none" anchor="ctr"/>
          <a:lstStyle/>
          <a:p>
            <a:pPr algn="ctr"/>
            <a:r>
              <a:rPr lang="en-US" sz="2400">
                <a:latin typeface="Times New Roman" pitchFamily="18" charset="0"/>
              </a:rPr>
              <a:t>EUMETcast</a:t>
            </a:r>
          </a:p>
        </p:txBody>
      </p:sp>
      <p:sp>
        <p:nvSpPr>
          <p:cNvPr id="52228" name="AutoShape 5"/>
          <p:cNvSpPr>
            <a:spLocks noChangeArrowheads="1"/>
          </p:cNvSpPr>
          <p:nvPr/>
        </p:nvSpPr>
        <p:spPr bwMode="auto">
          <a:xfrm>
            <a:off x="3033713" y="2370138"/>
            <a:ext cx="5116512" cy="685800"/>
          </a:xfrm>
          <a:custGeom>
            <a:avLst/>
            <a:gdLst>
              <a:gd name="T0" fmla="*/ 3837384 w 21600"/>
              <a:gd name="T1" fmla="*/ 0 h 21600"/>
              <a:gd name="T2" fmla="*/ 0 w 21600"/>
              <a:gd name="T3" fmla="*/ 342900 h 21600"/>
              <a:gd name="T4" fmla="*/ 3837384 w 21600"/>
              <a:gd name="T5" fmla="*/ 685800 h 21600"/>
              <a:gd name="T6" fmla="*/ 5116512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99FF"/>
          </a:solidFill>
          <a:ln w="9525">
            <a:solidFill>
              <a:schemeClr val="tx1"/>
            </a:solidFill>
            <a:miter lim="800000"/>
            <a:headEnd/>
            <a:tailEnd/>
          </a:ln>
        </p:spPr>
        <p:txBody>
          <a:bodyPr wrap="none" anchor="ctr"/>
          <a:lstStyle/>
          <a:p>
            <a:pPr algn="ctr"/>
            <a:r>
              <a:rPr lang="en-US" sz="2400">
                <a:latin typeface="Times New Roman" pitchFamily="18" charset="0"/>
              </a:rPr>
              <a:t>ftp</a:t>
            </a:r>
          </a:p>
        </p:txBody>
      </p:sp>
      <p:sp>
        <p:nvSpPr>
          <p:cNvPr id="52229" name="Rectangle 6"/>
          <p:cNvSpPr>
            <a:spLocks noChangeArrowheads="1"/>
          </p:cNvSpPr>
          <p:nvPr/>
        </p:nvSpPr>
        <p:spPr bwMode="auto">
          <a:xfrm>
            <a:off x="8091488" y="1989138"/>
            <a:ext cx="1073150" cy="3124200"/>
          </a:xfrm>
          <a:prstGeom prst="rect">
            <a:avLst/>
          </a:prstGeom>
          <a:gradFill rotWithShape="0">
            <a:gsLst>
              <a:gs pos="0">
                <a:srgbClr val="DDDDDD"/>
              </a:gs>
              <a:gs pos="100000">
                <a:srgbClr val="000066"/>
              </a:gs>
            </a:gsLst>
            <a:lin ang="0" scaled="1"/>
          </a:gradFill>
          <a:ln w="9525">
            <a:solidFill>
              <a:schemeClr val="tx1"/>
            </a:solidFill>
            <a:miter lim="800000"/>
            <a:headEnd/>
            <a:tailEnd/>
          </a:ln>
        </p:spPr>
        <p:txBody>
          <a:bodyPr wrap="none" anchor="ctr"/>
          <a:lstStyle/>
          <a:p>
            <a:pPr algn="ctr"/>
            <a:r>
              <a:rPr lang="en-US" sz="2800" b="1">
                <a:solidFill>
                  <a:srgbClr val="FFFF66"/>
                </a:solidFill>
                <a:latin typeface="Times New Roman" pitchFamily="18" charset="0"/>
              </a:rPr>
              <a:t>Users</a:t>
            </a:r>
          </a:p>
        </p:txBody>
      </p:sp>
      <p:sp>
        <p:nvSpPr>
          <p:cNvPr id="52231" name="Rectangle 8"/>
          <p:cNvSpPr>
            <a:spLocks noChangeArrowheads="1"/>
          </p:cNvSpPr>
          <p:nvPr/>
        </p:nvSpPr>
        <p:spPr bwMode="auto">
          <a:xfrm>
            <a:off x="6036598" y="3320405"/>
            <a:ext cx="2005677" cy="461665"/>
          </a:xfrm>
          <a:prstGeom prst="rect">
            <a:avLst/>
          </a:prstGeom>
          <a:solidFill>
            <a:schemeClr val="accent2"/>
          </a:solidFill>
          <a:ln w="9525">
            <a:noFill/>
            <a:miter lim="800000"/>
            <a:headEnd/>
            <a:tailEnd/>
          </a:ln>
        </p:spPr>
        <p:txBody>
          <a:bodyPr wrap="none">
            <a:spAutoFit/>
          </a:bodyPr>
          <a:lstStyle/>
          <a:p>
            <a:r>
              <a:rPr lang="en-US" sz="2400" dirty="0" smtClean="0">
                <a:solidFill>
                  <a:schemeClr val="bg1"/>
                </a:solidFill>
                <a:latin typeface="Times New Roman" pitchFamily="18" charset="0"/>
              </a:rPr>
              <a:t>Format: HDF5</a:t>
            </a:r>
            <a:endParaRPr lang="en-US" sz="2400" dirty="0">
              <a:solidFill>
                <a:schemeClr val="bg1"/>
              </a:solidFill>
              <a:latin typeface="Times New Roman" pitchFamily="18" charset="0"/>
            </a:endParaRPr>
          </a:p>
        </p:txBody>
      </p:sp>
      <p:sp>
        <p:nvSpPr>
          <p:cNvPr id="10" name="Rectangle 6"/>
          <p:cNvSpPr>
            <a:spLocks noChangeArrowheads="1"/>
          </p:cNvSpPr>
          <p:nvPr/>
        </p:nvSpPr>
        <p:spPr bwMode="auto">
          <a:xfrm>
            <a:off x="2704" y="650230"/>
            <a:ext cx="8302625" cy="461665"/>
          </a:xfrm>
          <a:prstGeom prst="rect">
            <a:avLst/>
          </a:prstGeom>
          <a:noFill/>
          <a:ln w="9525" algn="ctr">
            <a:noFill/>
            <a:round/>
            <a:headEnd/>
            <a:tailEnd/>
          </a:ln>
        </p:spPr>
        <p:txBody>
          <a:bodyPr lIns="90000" tIns="46800" rIns="90000" bIns="46800" anchor="ctr">
            <a:spAutoFit/>
          </a:bodyPr>
          <a:lstStyle/>
          <a:p>
            <a:r>
              <a:rPr lang="en-US" sz="2400" u="sng" dirty="0">
                <a:solidFill>
                  <a:srgbClr val="990000"/>
                </a:solidFill>
              </a:rPr>
              <a:t>Products Dissemination</a:t>
            </a:r>
          </a:p>
        </p:txBody>
      </p:sp>
      <p:sp>
        <p:nvSpPr>
          <p:cNvPr id="11" name="Rectangle 8"/>
          <p:cNvSpPr>
            <a:spLocks noChangeArrowheads="1"/>
          </p:cNvSpPr>
          <p:nvPr/>
        </p:nvSpPr>
        <p:spPr bwMode="auto">
          <a:xfrm>
            <a:off x="128464" y="5099700"/>
            <a:ext cx="9433049" cy="1200329"/>
          </a:xfrm>
          <a:prstGeom prst="rect">
            <a:avLst/>
          </a:prstGeom>
          <a:solidFill>
            <a:schemeClr val="accent2"/>
          </a:solidFill>
          <a:ln w="9525">
            <a:noFill/>
            <a:miter lim="800000"/>
            <a:headEnd/>
            <a:tailEnd/>
          </a:ln>
        </p:spPr>
        <p:txBody>
          <a:bodyPr wrap="square">
            <a:spAutoFit/>
          </a:bodyPr>
          <a:lstStyle/>
          <a:p>
            <a:r>
              <a:rPr lang="en-GB" sz="2400" dirty="0" smtClean="0">
                <a:solidFill>
                  <a:schemeClr val="bg1"/>
                </a:solidFill>
                <a:latin typeface="Times New Roman" pitchFamily="18" charset="0"/>
              </a:rPr>
              <a:t>Format </a:t>
            </a:r>
            <a:r>
              <a:rPr lang="en-GB" sz="2400" dirty="0" smtClean="0">
                <a:solidFill>
                  <a:schemeClr val="bg1"/>
                </a:solidFill>
                <a:latin typeface="Times New Roman" pitchFamily="18" charset="0"/>
              </a:rPr>
              <a:t>will change </a:t>
            </a:r>
            <a:r>
              <a:rPr lang="en-GB" sz="2400" dirty="0" smtClean="0">
                <a:solidFill>
                  <a:schemeClr val="bg1"/>
                </a:solidFill>
                <a:latin typeface="Times New Roman" pitchFamily="18" charset="0"/>
              </a:rPr>
              <a:t>soon to </a:t>
            </a:r>
            <a:r>
              <a:rPr lang="en-GB" sz="2400" dirty="0" err="1" smtClean="0">
                <a:solidFill>
                  <a:schemeClr val="bg1"/>
                </a:solidFill>
                <a:latin typeface="Times New Roman" pitchFamily="18" charset="0"/>
              </a:rPr>
              <a:t>NetCDF</a:t>
            </a:r>
            <a:r>
              <a:rPr lang="en-GB" sz="2400" dirty="0" smtClean="0">
                <a:solidFill>
                  <a:schemeClr val="bg1"/>
                </a:solidFill>
                <a:latin typeface="Times New Roman" pitchFamily="18" charset="0"/>
              </a:rPr>
              <a:t>. As HDF, </a:t>
            </a:r>
            <a:r>
              <a:rPr lang="en-GB" sz="2400" dirty="0">
                <a:solidFill>
                  <a:schemeClr val="bg1"/>
                </a:solidFill>
                <a:latin typeface="Times New Roman" pitchFamily="18" charset="0"/>
              </a:rPr>
              <a:t>is a set of software libraries and self-describing, machine-independent data formats, supporting creation, access, and sharing of array-oriented</a:t>
            </a:r>
            <a:endParaRPr lang="en-US" sz="2400" dirty="0">
              <a:solidFill>
                <a:schemeClr val="bg1"/>
              </a:solidFill>
              <a:latin typeface="Times New Roman" pitchFamily="18" charset="0"/>
            </a:endParaRPr>
          </a:p>
        </p:txBody>
      </p:sp>
      <p:sp>
        <p:nvSpPr>
          <p:cNvPr id="12"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196300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609600" y="1524000"/>
            <a:ext cx="8382000" cy="3933384"/>
          </a:xfrm>
          <a:prstGeom prst="rect">
            <a:avLst/>
          </a:prstGeom>
          <a:noFill/>
          <a:ln w="9525">
            <a:noFill/>
            <a:miter lim="800000"/>
            <a:headEnd/>
            <a:tailEnd/>
          </a:ln>
        </p:spPr>
        <p:txBody>
          <a:bodyPr>
            <a:spAutoFit/>
          </a:bodyPr>
          <a:lstStyle/>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SAF concept</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SAF network</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Overview of LSA SAF project</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Short view of production and product examples</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User community and </a:t>
            </a:r>
            <a:r>
              <a:rPr lang="en-GB" altLang="pt-PT" sz="2400" dirty="0" smtClean="0">
                <a:solidFill>
                  <a:srgbClr val="008000"/>
                </a:solidFill>
                <a:latin typeface="Times New Roman" pitchFamily="18" charset="0"/>
              </a:rPr>
              <a:t>applications </a:t>
            </a:r>
          </a:p>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System concept &amp; dissemination system (details about user data assess)</a:t>
            </a:r>
          </a:p>
          <a:p>
            <a:pPr marL="342900" indent="-342900">
              <a:spcBef>
                <a:spcPct val="20000"/>
              </a:spcBef>
              <a:buClr>
                <a:srgbClr val="FF3300"/>
              </a:buClr>
              <a:buFont typeface="Wingdings" pitchFamily="2" charset="2"/>
              <a:buChar char="v"/>
            </a:pPr>
            <a:r>
              <a:rPr lang="en-GB" altLang="pt-PT" sz="2400" dirty="0">
                <a:solidFill>
                  <a:srgbClr val="FF3300"/>
                </a:solidFill>
                <a:latin typeface="Times New Roman" pitchFamily="18" charset="0"/>
              </a:rPr>
              <a:t>Validation: Product quality and service quality</a:t>
            </a:r>
          </a:p>
          <a:p>
            <a:pPr marL="342900" indent="-342900">
              <a:spcBef>
                <a:spcPct val="20000"/>
              </a:spcBef>
              <a:buClr>
                <a:srgbClr val="FF3300"/>
              </a:buClr>
              <a:buFont typeface="Wingdings" pitchFamily="2" charset="2"/>
              <a:buChar char="v"/>
            </a:pPr>
            <a:r>
              <a:rPr lang="en-GB" altLang="pt-PT" sz="2400" dirty="0" smtClean="0">
                <a:solidFill>
                  <a:srgbClr val="006699"/>
                </a:solidFill>
                <a:latin typeface="Times New Roman" pitchFamily="18" charset="0"/>
              </a:rPr>
              <a:t>Conclusions</a:t>
            </a:r>
            <a:endParaRPr lang="en-GB" altLang="pt-PT" sz="2400" dirty="0">
              <a:solidFill>
                <a:srgbClr val="006699"/>
              </a:solidFill>
              <a:latin typeface="Times New Roman" pitchFamily="18" charset="0"/>
            </a:endParaRPr>
          </a:p>
        </p:txBody>
      </p:sp>
      <p:sp>
        <p:nvSpPr>
          <p:cNvPr id="117763" name="Rectangle 3"/>
          <p:cNvSpPr>
            <a:spLocks noChangeArrowheads="1"/>
          </p:cNvSpPr>
          <p:nvPr/>
        </p:nvSpPr>
        <p:spPr bwMode="auto">
          <a:xfrm>
            <a:off x="28575" y="0"/>
            <a:ext cx="7362825" cy="587375"/>
          </a:xfrm>
          <a:prstGeom prst="rect">
            <a:avLst/>
          </a:prstGeom>
          <a:noFill/>
          <a:ln w="9525">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OVERVIEW</a:t>
            </a:r>
            <a:endParaRPr lang="en-GB" altLang="pt-PT" sz="3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6"/>
          <p:cNvSpPr>
            <a:spLocks noGrp="1"/>
          </p:cNvSpPr>
          <p:nvPr>
            <p:ph type="body" idx="4294967295"/>
          </p:nvPr>
        </p:nvSpPr>
        <p:spPr>
          <a:xfrm>
            <a:off x="56456" y="476672"/>
            <a:ext cx="9906000" cy="5885714"/>
          </a:xfrm>
        </p:spPr>
        <p:txBody>
          <a:bodyPr>
            <a:spAutoFit/>
          </a:bodyPr>
          <a:lstStyle/>
          <a:p>
            <a:pPr marL="0" indent="0">
              <a:buClr>
                <a:srgbClr val="000099"/>
              </a:buClr>
              <a:buNone/>
            </a:pPr>
            <a:r>
              <a:rPr lang="en-GB" sz="4000" dirty="0" smtClean="0">
                <a:solidFill>
                  <a:srgbClr val="C00000"/>
                </a:solidFill>
              </a:rPr>
              <a:t>Validation</a:t>
            </a:r>
            <a:endParaRPr lang="en-GB" sz="3600" dirty="0" smtClean="0">
              <a:solidFill>
                <a:schemeClr val="hlink"/>
              </a:solidFill>
            </a:endParaRPr>
          </a:p>
          <a:p>
            <a:pPr lvl="1">
              <a:buClr>
                <a:srgbClr val="0066FF"/>
              </a:buClr>
              <a:buFont typeface="Wingdings" pitchFamily="2" charset="2"/>
              <a:buChar char="§"/>
            </a:pPr>
            <a:r>
              <a:rPr lang="en-GB" sz="3200" dirty="0" smtClean="0">
                <a:solidFill>
                  <a:schemeClr val="hlink"/>
                </a:solidFill>
              </a:rPr>
              <a:t>Comparison with independent data</a:t>
            </a:r>
          </a:p>
          <a:p>
            <a:pPr lvl="1">
              <a:buClr>
                <a:srgbClr val="0066FF"/>
              </a:buClr>
              <a:buFont typeface="Wingdings" pitchFamily="2" charset="2"/>
              <a:buChar char="§"/>
            </a:pPr>
            <a:r>
              <a:rPr lang="en-GB" sz="3200" dirty="0" smtClean="0">
                <a:solidFill>
                  <a:schemeClr val="hlink"/>
                </a:solidFill>
              </a:rPr>
              <a:t>Information on products compliance with user requirements</a:t>
            </a:r>
          </a:p>
          <a:p>
            <a:pPr lvl="1">
              <a:buClr>
                <a:srgbClr val="0066FF"/>
              </a:buClr>
              <a:buFont typeface="Wingdings" pitchFamily="2" charset="2"/>
              <a:buChar char="§"/>
            </a:pPr>
            <a:r>
              <a:rPr lang="en-GB" sz="3200" dirty="0" smtClean="0">
                <a:solidFill>
                  <a:schemeClr val="hlink"/>
                </a:solidFill>
              </a:rPr>
              <a:t>Usually:</a:t>
            </a:r>
            <a:endParaRPr lang="en-GB" sz="3200" dirty="0" smtClean="0">
              <a:solidFill>
                <a:srgbClr val="006699"/>
              </a:solidFill>
            </a:endParaRPr>
          </a:p>
          <a:p>
            <a:pPr lvl="2">
              <a:buClr>
                <a:srgbClr val="FF0000"/>
              </a:buClr>
            </a:pPr>
            <a:r>
              <a:rPr lang="en-GB" sz="2800" dirty="0" err="1" smtClean="0">
                <a:solidFill>
                  <a:srgbClr val="006699"/>
                </a:solidFill>
              </a:rPr>
              <a:t>Intercomparison</a:t>
            </a:r>
            <a:r>
              <a:rPr lang="en-GB" sz="2800" dirty="0" smtClean="0">
                <a:solidFill>
                  <a:srgbClr val="006699"/>
                </a:solidFill>
              </a:rPr>
              <a:t> with other satellite derived similar products</a:t>
            </a:r>
          </a:p>
          <a:p>
            <a:pPr lvl="3">
              <a:buClr>
                <a:srgbClr val="0066FF"/>
              </a:buClr>
              <a:buFont typeface="Wingdings" pitchFamily="2" charset="2"/>
              <a:buChar char="§"/>
            </a:pPr>
            <a:r>
              <a:rPr lang="en-GB" sz="2400" dirty="0" smtClean="0">
                <a:solidFill>
                  <a:schemeClr val="hlink"/>
                </a:solidFill>
              </a:rPr>
              <a:t>MODIS</a:t>
            </a:r>
          </a:p>
          <a:p>
            <a:pPr lvl="3">
              <a:buClr>
                <a:srgbClr val="0066FF"/>
              </a:buClr>
              <a:buFont typeface="Wingdings" pitchFamily="2" charset="2"/>
              <a:buChar char="§"/>
            </a:pPr>
            <a:r>
              <a:rPr lang="en-GB" sz="2400" dirty="0" smtClean="0">
                <a:solidFill>
                  <a:schemeClr val="hlink"/>
                </a:solidFill>
              </a:rPr>
              <a:t>AATSR</a:t>
            </a:r>
          </a:p>
          <a:p>
            <a:pPr lvl="2">
              <a:buClr>
                <a:srgbClr val="FF0000"/>
              </a:buClr>
            </a:pPr>
            <a:r>
              <a:rPr lang="en-GB" sz="2800" dirty="0" smtClean="0">
                <a:solidFill>
                  <a:srgbClr val="006699"/>
                </a:solidFill>
              </a:rPr>
              <a:t>Comparison with special Ground-Truth sites</a:t>
            </a:r>
            <a:endParaRPr lang="en-GB" sz="2800" dirty="0" smtClean="0">
              <a:solidFill>
                <a:schemeClr val="hlink"/>
              </a:solidFill>
            </a:endParaRPr>
          </a:p>
          <a:p>
            <a:pPr lvl="3">
              <a:buClr>
                <a:srgbClr val="0066FF"/>
              </a:buClr>
              <a:buFont typeface="Wingdings" pitchFamily="2" charset="2"/>
              <a:buChar char="§"/>
            </a:pPr>
            <a:r>
              <a:rPr lang="en-GB" sz="2400" dirty="0" smtClean="0">
                <a:solidFill>
                  <a:schemeClr val="hlink"/>
                </a:solidFill>
              </a:rPr>
              <a:t>EVORA (Southern Portugal, since 2005)</a:t>
            </a:r>
          </a:p>
          <a:p>
            <a:pPr lvl="3">
              <a:buClr>
                <a:srgbClr val="0066FF"/>
              </a:buClr>
              <a:buFont typeface="Wingdings" pitchFamily="2" charset="2"/>
              <a:buChar char="§"/>
            </a:pPr>
            <a:r>
              <a:rPr lang="en-GB" sz="2400" dirty="0" smtClean="0">
                <a:solidFill>
                  <a:schemeClr val="hlink"/>
                </a:solidFill>
              </a:rPr>
              <a:t>NAMIBIA, Senegal (since 2008)</a:t>
            </a:r>
          </a:p>
          <a:p>
            <a:pPr lvl="3">
              <a:buClr>
                <a:srgbClr val="0066FF"/>
              </a:buClr>
              <a:buFont typeface="Wingdings" pitchFamily="2" charset="2"/>
              <a:buChar char="§"/>
            </a:pPr>
            <a:r>
              <a:rPr lang="en-GB" sz="2400" dirty="0" smtClean="0">
                <a:solidFill>
                  <a:schemeClr val="hlink"/>
                </a:solidFill>
              </a:rPr>
              <a:t>Field Campaigns (e.g., AMMA)</a:t>
            </a:r>
          </a:p>
        </p:txBody>
      </p:sp>
      <p:sp>
        <p:nvSpPr>
          <p:cNvPr id="45064" name="Text Box 8"/>
          <p:cNvSpPr txBox="1">
            <a:spLocks noChangeArrowheads="1"/>
          </p:cNvSpPr>
          <p:nvPr/>
        </p:nvSpPr>
        <p:spPr bwMode="auto">
          <a:xfrm>
            <a:off x="0" y="116632"/>
            <a:ext cx="8193360" cy="433068"/>
          </a:xfrm>
          <a:prstGeom prst="rect">
            <a:avLst/>
          </a:prstGeom>
          <a:noFill/>
          <a:ln w="9525" algn="ctr">
            <a:noFill/>
            <a:miter lim="800000"/>
            <a:headEnd/>
            <a:tailEnd/>
          </a:ln>
          <a:effectLst/>
        </p:spPr>
        <p:txBody>
          <a:bodyPr wrap="square" lIns="90000" tIns="46800" rIns="90000" bIns="46800" anchor="ctr">
            <a:spAutoFit/>
          </a:bodyPr>
          <a:lstStyle/>
          <a:p>
            <a:r>
              <a:rPr lang="en-GB" altLang="pt-PT" sz="2200" u="sng" dirty="0" smtClean="0">
                <a:solidFill>
                  <a:srgbClr val="003D84"/>
                </a:solidFill>
                <a:latin typeface="Times New Roman" pitchFamily="18" charset="0"/>
              </a:rPr>
              <a:t>VALIDATION: PRODUCT QUALITY AND SERVICE QUALITY</a:t>
            </a:r>
            <a:endParaRPr lang="pt-PT" sz="2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1844675"/>
            <a:ext cx="9732963" cy="2014538"/>
          </a:xfrm>
          <a:prstGeom prst="rect">
            <a:avLst/>
          </a:prstGeom>
          <a:noFill/>
          <a:ln w="9525" algn="ctr">
            <a:noFill/>
            <a:miter lim="800000"/>
            <a:headEnd/>
            <a:tailEnd/>
          </a:ln>
        </p:spPr>
        <p:txBody>
          <a:bodyPr>
            <a:spAutoFit/>
          </a:bodyPr>
          <a:lstStyle/>
          <a:p>
            <a:pPr algn="just">
              <a:spcBef>
                <a:spcPct val="25000"/>
              </a:spcBef>
              <a:buClr>
                <a:srgbClr val="FF0000"/>
              </a:buClr>
              <a:buFontTx/>
              <a:buChar char="•"/>
            </a:pPr>
            <a:r>
              <a:rPr lang="en-US" sz="2800" dirty="0">
                <a:solidFill>
                  <a:srgbClr val="000099"/>
                </a:solidFill>
                <a:latin typeface="Times New Roman" pitchFamily="18" charset="0"/>
              </a:rPr>
              <a:t>All images can be navigated. It is possible to associate a pixel localization (line, col) to latitude/longitude. </a:t>
            </a:r>
          </a:p>
          <a:p>
            <a:pPr algn="just">
              <a:spcBef>
                <a:spcPct val="50000"/>
              </a:spcBef>
              <a:buClr>
                <a:srgbClr val="FF0000"/>
              </a:buClr>
              <a:buFontTx/>
              <a:buChar char="•"/>
            </a:pPr>
            <a:r>
              <a:rPr lang="en-US" sz="2800" dirty="0">
                <a:solidFill>
                  <a:srgbClr val="000099"/>
                </a:solidFill>
                <a:latin typeface="Times New Roman" pitchFamily="18" charset="0"/>
              </a:rPr>
              <a:t>Knowing a meteorological station location it is possible to obtain the correspondent pixel values. </a:t>
            </a:r>
          </a:p>
        </p:txBody>
      </p:sp>
      <p:sp>
        <p:nvSpPr>
          <p:cNvPr id="3" name="Text Box 3"/>
          <p:cNvSpPr txBox="1">
            <a:spLocks noChangeArrowheads="1"/>
          </p:cNvSpPr>
          <p:nvPr/>
        </p:nvSpPr>
        <p:spPr bwMode="auto">
          <a:xfrm>
            <a:off x="262484" y="767464"/>
            <a:ext cx="6629400" cy="742950"/>
          </a:xfrm>
          <a:prstGeom prst="rect">
            <a:avLst/>
          </a:prstGeom>
          <a:noFill/>
          <a:ln w="9525" algn="ctr">
            <a:noFill/>
            <a:miter lim="800000"/>
            <a:headEnd/>
            <a:tailEnd/>
          </a:ln>
        </p:spPr>
        <p:txBody>
          <a:bodyPr lIns="72000" tIns="36000" rIns="72000" bIns="36000">
            <a:spAutoFit/>
          </a:bodyPr>
          <a:lstStyle/>
          <a:p>
            <a:pPr>
              <a:buClr>
                <a:srgbClr val="FF0000"/>
              </a:buClr>
            </a:pPr>
            <a:r>
              <a:rPr lang="en-US" sz="4400" dirty="0">
                <a:solidFill>
                  <a:srgbClr val="C00000"/>
                </a:solidFill>
                <a:latin typeface="Times New Roman" pitchFamily="18" charset="0"/>
              </a:rPr>
              <a:t>Navigation</a:t>
            </a:r>
          </a:p>
        </p:txBody>
      </p:sp>
      <p:sp>
        <p:nvSpPr>
          <p:cNvPr id="4" name="Rectangle 4"/>
          <p:cNvSpPr>
            <a:spLocks noChangeArrowheads="1"/>
          </p:cNvSpPr>
          <p:nvPr/>
        </p:nvSpPr>
        <p:spPr bwMode="auto">
          <a:xfrm>
            <a:off x="-87560" y="0"/>
            <a:ext cx="7329488" cy="525401"/>
          </a:xfrm>
          <a:prstGeom prst="rect">
            <a:avLst/>
          </a:prstGeom>
          <a:noFill/>
          <a:ln w="9525" algn="ctr">
            <a:noFill/>
            <a:miter lim="800000"/>
            <a:headEnd/>
            <a:tailEnd/>
          </a:ln>
          <a:effectLst/>
        </p:spPr>
        <p:txBody>
          <a:bodyPr lIns="90000" tIns="46800" rIns="90000" bIns="46800" anchor="ctr">
            <a:spAutoFit/>
          </a:bodyPr>
          <a:lstStyle/>
          <a:p>
            <a:pPr algn="ctr"/>
            <a:r>
              <a:rPr lang="en-GB" altLang="pt-PT" sz="2800" u="sng" dirty="0" smtClean="0">
                <a:solidFill>
                  <a:srgbClr val="003D84"/>
                </a:solidFill>
                <a:latin typeface="Times New Roman" pitchFamily="18" charset="0"/>
              </a:rPr>
              <a:t>USER COMMUNITY AND APPLICATIONS</a:t>
            </a:r>
            <a:endParaRPr lang="pt-PT" sz="2800" u="sng" dirty="0">
              <a:solidFill>
                <a:srgbClr val="003D84"/>
              </a:solidFill>
              <a:latin typeface="Times New Roman" pitchFamily="18" charset="0"/>
            </a:endParaRPr>
          </a:p>
        </p:txBody>
      </p:sp>
    </p:spTree>
    <p:extLst>
      <p:ext uri="{BB962C8B-B14F-4D97-AF65-F5344CB8AC3E}">
        <p14:creationId xmlns:p14="http://schemas.microsoft.com/office/powerpoint/2010/main" val="17736317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6" name="Object 8"/>
          <p:cNvGraphicFramePr>
            <a:graphicFrameLocks noChangeAspect="1"/>
          </p:cNvGraphicFramePr>
          <p:nvPr>
            <p:extLst>
              <p:ext uri="{D42A27DB-BD31-4B8C-83A1-F6EECF244321}">
                <p14:modId xmlns:p14="http://schemas.microsoft.com/office/powerpoint/2010/main" val="2688670390"/>
              </p:ext>
            </p:extLst>
          </p:nvPr>
        </p:nvGraphicFramePr>
        <p:xfrm>
          <a:off x="-87560" y="3130323"/>
          <a:ext cx="4835525" cy="2638425"/>
        </p:xfrm>
        <a:graphic>
          <a:graphicData uri="http://schemas.openxmlformats.org/presentationml/2006/ole">
            <mc:AlternateContent xmlns:mc="http://schemas.openxmlformats.org/markup-compatibility/2006">
              <mc:Choice xmlns:v="urn:schemas-microsoft-com:vml" Requires="v">
                <p:oleObj spid="_x0000_s89204" name="Chart" r:id="rId4" imgW="5200801" imgH="2638376" progId="Excel.Chart.8">
                  <p:embed/>
                </p:oleObj>
              </mc:Choice>
              <mc:Fallback>
                <p:oleObj name="Chart" r:id="rId4" imgW="5200801" imgH="2638376" progId="Excel.Chart.8">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60" y="3130323"/>
                        <a:ext cx="4835525"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097" name="Object 9"/>
          <p:cNvGraphicFramePr>
            <a:graphicFrameLocks noChangeAspect="1"/>
          </p:cNvGraphicFramePr>
          <p:nvPr>
            <p:extLst>
              <p:ext uri="{D42A27DB-BD31-4B8C-83A1-F6EECF244321}">
                <p14:modId xmlns:p14="http://schemas.microsoft.com/office/powerpoint/2010/main" val="2360185638"/>
              </p:ext>
            </p:extLst>
          </p:nvPr>
        </p:nvGraphicFramePr>
        <p:xfrm>
          <a:off x="4713618" y="3130323"/>
          <a:ext cx="5076825" cy="2676525"/>
        </p:xfrm>
        <a:graphic>
          <a:graphicData uri="http://schemas.openxmlformats.org/presentationml/2006/ole">
            <mc:AlternateContent xmlns:mc="http://schemas.openxmlformats.org/markup-compatibility/2006">
              <mc:Choice xmlns:v="urn:schemas-microsoft-com:vml" Requires="v">
                <p:oleObj spid="_x0000_s89205" name="Chart" r:id="rId6" imgW="4686454" imgH="2676382" progId="Excel.Chart.8">
                  <p:embed/>
                </p:oleObj>
              </mc:Choice>
              <mc:Fallback>
                <p:oleObj name="Chart" r:id="rId6" imgW="4686454" imgH="2676382" progId="Excel.Chart.8">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3618" y="3130323"/>
                        <a:ext cx="507682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098" name="Rectangle 4"/>
          <p:cNvSpPr>
            <a:spLocks noChangeArrowheads="1"/>
          </p:cNvSpPr>
          <p:nvPr/>
        </p:nvSpPr>
        <p:spPr bwMode="auto">
          <a:xfrm>
            <a:off x="3828821" y="2132856"/>
            <a:ext cx="2385589" cy="584775"/>
          </a:xfrm>
          <a:prstGeom prst="rect">
            <a:avLst/>
          </a:prstGeom>
          <a:noFill/>
          <a:ln w="9525">
            <a:noFill/>
            <a:miter lim="800000"/>
            <a:headEnd/>
            <a:tailEnd/>
          </a:ln>
        </p:spPr>
        <p:txBody>
          <a:bodyPr wrap="none">
            <a:spAutoFit/>
          </a:bodyPr>
          <a:lstStyle/>
          <a:p>
            <a:pPr>
              <a:buClr>
                <a:srgbClr val="FF0000"/>
              </a:buClr>
            </a:pPr>
            <a:r>
              <a:rPr lang="en-GB" sz="3200" dirty="0">
                <a:solidFill>
                  <a:srgbClr val="006699"/>
                </a:solidFill>
                <a:latin typeface="Times New Roman" pitchFamily="18" charset="0"/>
              </a:rPr>
              <a:t>January 2007</a:t>
            </a:r>
          </a:p>
        </p:txBody>
      </p:sp>
      <p:sp>
        <p:nvSpPr>
          <p:cNvPr id="89099" name="Rectangle 5"/>
          <p:cNvSpPr>
            <a:spLocks noChangeArrowheads="1"/>
          </p:cNvSpPr>
          <p:nvPr/>
        </p:nvSpPr>
        <p:spPr bwMode="auto">
          <a:xfrm>
            <a:off x="32548" y="2638496"/>
            <a:ext cx="5072063" cy="579438"/>
          </a:xfrm>
          <a:prstGeom prst="rect">
            <a:avLst/>
          </a:prstGeom>
          <a:noFill/>
          <a:ln w="9525">
            <a:noFill/>
            <a:miter lim="800000"/>
            <a:headEnd/>
            <a:tailEnd/>
          </a:ln>
        </p:spPr>
        <p:txBody>
          <a:bodyPr>
            <a:spAutoFit/>
          </a:bodyPr>
          <a:lstStyle/>
          <a:p>
            <a:pPr algn="ctr">
              <a:buClr>
                <a:srgbClr val="FF0000"/>
              </a:buClr>
            </a:pPr>
            <a:r>
              <a:rPr lang="en-GB" sz="3200" dirty="0" err="1">
                <a:solidFill>
                  <a:srgbClr val="000099"/>
                </a:solidFill>
                <a:latin typeface="Times New Roman" pitchFamily="18" charset="0"/>
              </a:rPr>
              <a:t>Évora</a:t>
            </a:r>
            <a:r>
              <a:rPr lang="en-GB" sz="3200" dirty="0">
                <a:solidFill>
                  <a:srgbClr val="000099"/>
                </a:solidFill>
                <a:latin typeface="Times New Roman" pitchFamily="18" charset="0"/>
              </a:rPr>
              <a:t> </a:t>
            </a:r>
            <a:r>
              <a:rPr lang="en-GB" sz="2400" dirty="0">
                <a:solidFill>
                  <a:srgbClr val="000099"/>
                </a:solidFill>
                <a:latin typeface="Times New Roman" pitchFamily="18" charset="0"/>
              </a:rPr>
              <a:t>(town East of Portugal)</a:t>
            </a:r>
          </a:p>
        </p:txBody>
      </p:sp>
      <p:sp>
        <p:nvSpPr>
          <p:cNvPr id="89100" name="Rectangle 6"/>
          <p:cNvSpPr>
            <a:spLocks noChangeArrowheads="1"/>
          </p:cNvSpPr>
          <p:nvPr/>
        </p:nvSpPr>
        <p:spPr bwMode="auto">
          <a:xfrm>
            <a:off x="5104611" y="2634326"/>
            <a:ext cx="4676775" cy="579437"/>
          </a:xfrm>
          <a:prstGeom prst="rect">
            <a:avLst/>
          </a:prstGeom>
          <a:noFill/>
          <a:ln w="9525">
            <a:noFill/>
            <a:miter lim="800000"/>
            <a:headEnd/>
            <a:tailEnd/>
          </a:ln>
        </p:spPr>
        <p:txBody>
          <a:bodyPr>
            <a:spAutoFit/>
          </a:bodyPr>
          <a:lstStyle/>
          <a:p>
            <a:pPr algn="ctr">
              <a:buClr>
                <a:srgbClr val="FF0000"/>
              </a:buClr>
            </a:pPr>
            <a:r>
              <a:rPr lang="en-GB" sz="3200" dirty="0">
                <a:solidFill>
                  <a:srgbClr val="000099"/>
                </a:solidFill>
                <a:latin typeface="Times New Roman" pitchFamily="18" charset="0"/>
              </a:rPr>
              <a:t>Faro </a:t>
            </a:r>
            <a:r>
              <a:rPr lang="en-GB" sz="2400" dirty="0">
                <a:solidFill>
                  <a:srgbClr val="000099"/>
                </a:solidFill>
                <a:latin typeface="Times New Roman" pitchFamily="18" charset="0"/>
              </a:rPr>
              <a:t>(town South of Portugal)</a:t>
            </a:r>
          </a:p>
        </p:txBody>
      </p:sp>
      <p:sp>
        <p:nvSpPr>
          <p:cNvPr id="89101" name="Text Box 7"/>
          <p:cNvSpPr txBox="1">
            <a:spLocks noChangeArrowheads="1"/>
          </p:cNvSpPr>
          <p:nvPr/>
        </p:nvSpPr>
        <p:spPr bwMode="auto">
          <a:xfrm>
            <a:off x="344488" y="972810"/>
            <a:ext cx="7334250" cy="463846"/>
          </a:xfrm>
          <a:prstGeom prst="rect">
            <a:avLst/>
          </a:prstGeom>
          <a:noFill/>
          <a:ln w="9525" algn="ctr">
            <a:noFill/>
            <a:round/>
            <a:headEnd/>
            <a:tailEnd/>
          </a:ln>
        </p:spPr>
        <p:txBody>
          <a:bodyPr lIns="90000" tIns="46800" rIns="90000" bIns="46800" anchor="ctr">
            <a:spAutoFit/>
          </a:bodyPr>
          <a:lstStyle>
            <a:defPPr>
              <a:defRPr lang="pt-PT"/>
            </a:defPPr>
            <a:lvl1pPr>
              <a:defRPr sz="2400" u="sng">
                <a:solidFill>
                  <a:srgbClr val="990000"/>
                </a:solidFill>
              </a:defRPr>
            </a:lvl1pPr>
          </a:lstStyle>
          <a:p>
            <a:r>
              <a:rPr lang="en-GB" dirty="0"/>
              <a:t>Comparing with in-situ </a:t>
            </a:r>
            <a:r>
              <a:rPr lang="en-GB" dirty="0" smtClean="0"/>
              <a:t>station data</a:t>
            </a:r>
            <a:endParaRPr lang="en-GB" dirty="0"/>
          </a:p>
        </p:txBody>
      </p:sp>
      <p:sp>
        <p:nvSpPr>
          <p:cNvPr id="11" name="Text Box 8"/>
          <p:cNvSpPr txBox="1">
            <a:spLocks noChangeArrowheads="1"/>
          </p:cNvSpPr>
          <p:nvPr/>
        </p:nvSpPr>
        <p:spPr bwMode="auto">
          <a:xfrm>
            <a:off x="0" y="116632"/>
            <a:ext cx="8193360" cy="433068"/>
          </a:xfrm>
          <a:prstGeom prst="rect">
            <a:avLst/>
          </a:prstGeom>
          <a:noFill/>
          <a:ln w="9525" algn="ctr">
            <a:noFill/>
            <a:miter lim="800000"/>
            <a:headEnd/>
            <a:tailEnd/>
          </a:ln>
          <a:effectLst/>
        </p:spPr>
        <p:txBody>
          <a:bodyPr wrap="square" lIns="90000" tIns="46800" rIns="90000" bIns="46800" anchor="ctr">
            <a:spAutoFit/>
          </a:bodyPr>
          <a:lstStyle/>
          <a:p>
            <a:r>
              <a:rPr lang="en-GB" altLang="pt-PT" sz="2200" u="sng" dirty="0" smtClean="0">
                <a:solidFill>
                  <a:srgbClr val="003D84"/>
                </a:solidFill>
                <a:latin typeface="Times New Roman" pitchFamily="18" charset="0"/>
              </a:rPr>
              <a:t>VALIDATION: PRODUCT QUALITY AND SERVICE QUALITY</a:t>
            </a:r>
            <a:endParaRPr lang="pt-PT" sz="2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44" name="Object 8"/>
          <p:cNvGraphicFramePr>
            <a:graphicFrameLocks noGrp="1" noChangeAspect="1"/>
          </p:cNvGraphicFramePr>
          <p:nvPr>
            <p:ph sz="half" idx="4294967295"/>
          </p:nvPr>
        </p:nvGraphicFramePr>
        <p:xfrm>
          <a:off x="655638" y="3636963"/>
          <a:ext cx="8978900" cy="2816225"/>
        </p:xfrm>
        <a:graphic>
          <a:graphicData uri="http://schemas.openxmlformats.org/presentationml/2006/ole">
            <mc:AlternateContent xmlns:mc="http://schemas.openxmlformats.org/markup-compatibility/2006">
              <mc:Choice xmlns:v="urn:schemas-microsoft-com:vml" Requires="v">
                <p:oleObj spid="_x0000_s91252" name="Chart" r:id="rId4" imgW="11706376" imgH="3981267" progId="Excel.Chart.8">
                  <p:embed/>
                </p:oleObj>
              </mc:Choice>
              <mc:Fallback>
                <p:oleObj name="Chart" r:id="rId4" imgW="11706376" imgH="3981267" progId="Excel.Chart.8">
                  <p:embed/>
                  <p:pic>
                    <p:nvPicPr>
                      <p:cNvPr id="0" name="Picture 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8" y="3636963"/>
                        <a:ext cx="8978900"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45" name="Object 9"/>
          <p:cNvGraphicFramePr>
            <a:graphicFrameLocks noGrp="1" noChangeAspect="1"/>
          </p:cNvGraphicFramePr>
          <p:nvPr>
            <p:ph sz="half" idx="4294967295"/>
            <p:extLst>
              <p:ext uri="{D42A27DB-BD31-4B8C-83A1-F6EECF244321}">
                <p14:modId xmlns:p14="http://schemas.microsoft.com/office/powerpoint/2010/main" val="2950253067"/>
              </p:ext>
            </p:extLst>
          </p:nvPr>
        </p:nvGraphicFramePr>
        <p:xfrm>
          <a:off x="584200" y="760214"/>
          <a:ext cx="8970963" cy="3244850"/>
        </p:xfrm>
        <a:graphic>
          <a:graphicData uri="http://schemas.openxmlformats.org/presentationml/2006/ole">
            <mc:AlternateContent xmlns:mc="http://schemas.openxmlformats.org/markup-compatibility/2006">
              <mc:Choice xmlns:v="urn:schemas-microsoft-com:vml" Requires="v">
                <p:oleObj spid="_x0000_s91253" name="Chart" r:id="rId6" imgW="6229495" imgH="2381322" progId="Excel.Chart.8">
                  <p:embed/>
                </p:oleObj>
              </mc:Choice>
              <mc:Fallback>
                <p:oleObj name="Chart" r:id="rId6" imgW="6229495" imgH="2381322" progId="Excel.Chart.8">
                  <p:embed/>
                  <p:pic>
                    <p:nvPicPr>
                      <p:cNvPr id="0" name="Picture 9"/>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200" y="760214"/>
                        <a:ext cx="8970963"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7"/>
          <p:cNvSpPr txBox="1">
            <a:spLocks noChangeArrowheads="1"/>
          </p:cNvSpPr>
          <p:nvPr/>
        </p:nvSpPr>
        <p:spPr bwMode="auto">
          <a:xfrm>
            <a:off x="344488" y="730526"/>
            <a:ext cx="7334250" cy="463846"/>
          </a:xfrm>
          <a:prstGeom prst="rect">
            <a:avLst/>
          </a:prstGeom>
          <a:noFill/>
          <a:ln w="9525" algn="ctr">
            <a:noFill/>
            <a:round/>
            <a:headEnd/>
            <a:tailEnd/>
          </a:ln>
        </p:spPr>
        <p:txBody>
          <a:bodyPr lIns="90000" tIns="46800" rIns="90000" bIns="46800" anchor="ctr">
            <a:spAutoFit/>
          </a:bodyPr>
          <a:lstStyle>
            <a:defPPr>
              <a:defRPr lang="pt-PT"/>
            </a:defPPr>
            <a:lvl1pPr>
              <a:defRPr sz="2400" u="sng">
                <a:solidFill>
                  <a:srgbClr val="990000"/>
                </a:solidFill>
              </a:defRPr>
            </a:lvl1pPr>
          </a:lstStyle>
          <a:p>
            <a:r>
              <a:rPr lang="en-GB" dirty="0"/>
              <a:t>Comparing with in-situ data</a:t>
            </a:r>
          </a:p>
        </p:txBody>
      </p:sp>
      <p:sp>
        <p:nvSpPr>
          <p:cNvPr id="7" name="Text Box 8"/>
          <p:cNvSpPr txBox="1">
            <a:spLocks noChangeArrowheads="1"/>
          </p:cNvSpPr>
          <p:nvPr/>
        </p:nvSpPr>
        <p:spPr bwMode="auto">
          <a:xfrm>
            <a:off x="0" y="116632"/>
            <a:ext cx="8193360" cy="433068"/>
          </a:xfrm>
          <a:prstGeom prst="rect">
            <a:avLst/>
          </a:prstGeom>
          <a:noFill/>
          <a:ln w="9525" algn="ctr">
            <a:noFill/>
            <a:miter lim="800000"/>
            <a:headEnd/>
            <a:tailEnd/>
          </a:ln>
          <a:effectLst/>
        </p:spPr>
        <p:txBody>
          <a:bodyPr wrap="square" lIns="90000" tIns="46800" rIns="90000" bIns="46800" anchor="ctr">
            <a:spAutoFit/>
          </a:bodyPr>
          <a:lstStyle/>
          <a:p>
            <a:r>
              <a:rPr lang="en-GB" altLang="pt-PT" sz="2200" u="sng" dirty="0" smtClean="0">
                <a:solidFill>
                  <a:srgbClr val="003D84"/>
                </a:solidFill>
                <a:latin typeface="Times New Roman" pitchFamily="18" charset="0"/>
              </a:rPr>
              <a:t>VALIDATION: PRODUCT QUALITY AND SERVICE QUALITY</a:t>
            </a:r>
            <a:endParaRPr lang="pt-PT" sz="2200" u="sng" dirty="0">
              <a:solidFill>
                <a:srgbClr val="003D84"/>
              </a:solidFill>
              <a:latin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0" y="39688"/>
            <a:ext cx="8193360" cy="586957"/>
          </a:xfrm>
          <a:prstGeom prst="rect">
            <a:avLst/>
          </a:prstGeom>
          <a:noFill/>
          <a:ln w="9525" algn="ctr">
            <a:noFill/>
            <a:miter lim="800000"/>
            <a:headEnd/>
            <a:tailEnd/>
          </a:ln>
          <a:effectLst/>
        </p:spPr>
        <p:txBody>
          <a:bodyPr wrap="square" lIns="90000" tIns="46800" rIns="90000" bIns="46800" anchor="ctr">
            <a:spAutoFit/>
          </a:bodyPr>
          <a:lstStyle/>
          <a:p>
            <a:pPr algn="ctr"/>
            <a:r>
              <a:rPr lang="en-GB" altLang="pt-PT" sz="3200" b="1" u="sng" dirty="0" smtClean="0">
                <a:solidFill>
                  <a:srgbClr val="003D84"/>
                </a:solidFill>
                <a:latin typeface="Times New Roman" pitchFamily="18" charset="0"/>
              </a:rPr>
              <a:t>CONCLUSIONS</a:t>
            </a:r>
            <a:endParaRPr lang="pt-PT" sz="3200" b="1" u="sng" dirty="0">
              <a:solidFill>
                <a:srgbClr val="003D84"/>
              </a:solidFill>
              <a:latin typeface="Times New Roman" pitchFamily="18" charset="0"/>
            </a:endParaRPr>
          </a:p>
        </p:txBody>
      </p:sp>
      <p:sp>
        <p:nvSpPr>
          <p:cNvPr id="2" name="TextBox 1"/>
          <p:cNvSpPr txBox="1"/>
          <p:nvPr/>
        </p:nvSpPr>
        <p:spPr>
          <a:xfrm>
            <a:off x="128464" y="764704"/>
            <a:ext cx="9577064" cy="5761577"/>
          </a:xfrm>
          <a:prstGeom prst="rect">
            <a:avLst/>
          </a:prstGeom>
          <a:noFill/>
        </p:spPr>
        <p:txBody>
          <a:bodyPr wrap="square" rtlCol="0">
            <a:spAutoFit/>
          </a:bodyPr>
          <a:lstStyle/>
          <a:p>
            <a:pPr marL="571500" indent="-571500">
              <a:buClr>
                <a:srgbClr val="C00000"/>
              </a:buClr>
              <a:buFont typeface="Wingdings" panose="05000000000000000000" pitchFamily="2" charset="2"/>
              <a:buChar char="v"/>
              <a:defRPr/>
            </a:pPr>
            <a:r>
              <a:rPr lang="en-US" sz="3600" dirty="0">
                <a:solidFill>
                  <a:srgbClr val="0070C0"/>
                </a:solidFill>
                <a:latin typeface="Times New Roman" panose="02020603050405020304" pitchFamily="18" charset="0"/>
                <a:cs typeface="Times New Roman" panose="02020603050405020304" pitchFamily="18" charset="0"/>
              </a:rPr>
              <a:t>LSA SAF products </a:t>
            </a:r>
            <a:r>
              <a:rPr lang="en-GB" altLang="pt-PT" sz="3600" dirty="0">
                <a:solidFill>
                  <a:srgbClr val="0070C0"/>
                </a:solidFill>
                <a:latin typeface="Times New Roman" panose="02020603050405020304" pitchFamily="18" charset="0"/>
                <a:cs typeface="Times New Roman" panose="02020603050405020304" pitchFamily="18" charset="0"/>
              </a:rPr>
              <a:t>allow an effective use of MSG and EPS data related </a:t>
            </a:r>
            <a:r>
              <a:rPr lang="en-GB" altLang="pt-PT" sz="3600" dirty="0" smtClean="0">
                <a:solidFill>
                  <a:srgbClr val="0070C0"/>
                </a:solidFill>
                <a:latin typeface="Times New Roman" panose="02020603050405020304" pitchFamily="18" charset="0"/>
                <a:cs typeface="Times New Roman" panose="02020603050405020304" pitchFamily="18" charset="0"/>
              </a:rPr>
              <a:t>to:</a:t>
            </a:r>
          </a:p>
          <a:p>
            <a:pPr marL="1485900" lvl="2" indent="-571500">
              <a:buClr>
                <a:srgbClr val="C00000"/>
              </a:buClr>
              <a:buFont typeface="Wingdings" panose="05000000000000000000" pitchFamily="2" charset="2"/>
              <a:buChar char="Ø"/>
              <a:defRPr/>
            </a:pPr>
            <a:r>
              <a:rPr lang="en-GB" altLang="pt-PT" sz="2800" dirty="0" smtClean="0">
                <a:solidFill>
                  <a:srgbClr val="0070C0"/>
                </a:solidFill>
                <a:latin typeface="Times New Roman" panose="02020603050405020304" pitchFamily="18" charset="0"/>
              </a:rPr>
              <a:t>LAND</a:t>
            </a:r>
          </a:p>
          <a:p>
            <a:pPr marL="1485900" lvl="2" indent="-571500">
              <a:buClr>
                <a:srgbClr val="C00000"/>
              </a:buClr>
              <a:buFont typeface="Wingdings" panose="05000000000000000000" pitchFamily="2" charset="2"/>
              <a:buChar char="Ø"/>
              <a:defRPr/>
            </a:pPr>
            <a:r>
              <a:rPr lang="en-GB" altLang="pt-PT" sz="2800" dirty="0" smtClean="0">
                <a:solidFill>
                  <a:srgbClr val="0070C0"/>
                </a:solidFill>
                <a:latin typeface="Times New Roman" panose="02020603050405020304" pitchFamily="18" charset="0"/>
              </a:rPr>
              <a:t>LAND-ATMOSPHERE Interactions</a:t>
            </a:r>
          </a:p>
          <a:p>
            <a:pPr marL="1485900" lvl="2" indent="-571500">
              <a:buClr>
                <a:srgbClr val="C00000"/>
              </a:buClr>
              <a:buFont typeface="Wingdings" panose="05000000000000000000" pitchFamily="2" charset="2"/>
              <a:buChar char="Ø"/>
              <a:defRPr/>
            </a:pPr>
            <a:r>
              <a:rPr lang="en-GB" altLang="pt-PT" sz="2800" dirty="0" smtClean="0">
                <a:solidFill>
                  <a:srgbClr val="0070C0"/>
                </a:solidFill>
                <a:latin typeface="Times New Roman" panose="02020603050405020304" pitchFamily="18" charset="0"/>
              </a:rPr>
              <a:t>BIOSPHERIC Applications</a:t>
            </a:r>
          </a:p>
          <a:p>
            <a:pPr marL="228600" indent="-228600" algn="just">
              <a:lnSpc>
                <a:spcPct val="90000"/>
              </a:lnSpc>
              <a:spcBef>
                <a:spcPct val="25000"/>
              </a:spcBef>
              <a:buClr>
                <a:srgbClr val="FF0000"/>
              </a:buClr>
              <a:buFont typeface="Wingdings" pitchFamily="2" charset="2"/>
              <a:buChar char="v"/>
            </a:pPr>
            <a:r>
              <a:rPr lang="en-US" sz="3600" dirty="0" smtClean="0">
                <a:solidFill>
                  <a:srgbClr val="0070C0"/>
                </a:solidFill>
                <a:latin typeface="Times New Roman" panose="02020603050405020304" pitchFamily="18" charset="0"/>
                <a:cs typeface="Times New Roman" panose="02020603050405020304" pitchFamily="18" charset="0"/>
              </a:rPr>
              <a:t>The </a:t>
            </a:r>
            <a:r>
              <a:rPr lang="en-US" sz="3600" dirty="0">
                <a:solidFill>
                  <a:srgbClr val="0070C0"/>
                </a:solidFill>
                <a:latin typeface="Times New Roman" panose="02020603050405020304" pitchFamily="18" charset="0"/>
                <a:cs typeface="Times New Roman" panose="02020603050405020304" pitchFamily="18" charset="0"/>
              </a:rPr>
              <a:t>use of LSA SAF products </a:t>
            </a:r>
            <a:r>
              <a:rPr lang="en-US" sz="3600" dirty="0" smtClean="0">
                <a:solidFill>
                  <a:srgbClr val="0070C0"/>
                </a:solidFill>
                <a:latin typeface="Times New Roman" panose="02020603050405020304" pitchFamily="18" charset="0"/>
                <a:cs typeface="Times New Roman" panose="02020603050405020304" pitchFamily="18" charset="0"/>
              </a:rPr>
              <a:t>is free</a:t>
            </a:r>
            <a:r>
              <a:rPr lang="en-US" sz="3600" dirty="0">
                <a:solidFill>
                  <a:srgbClr val="0070C0"/>
                </a:solidFill>
                <a:latin typeface="Times New Roman" panose="02020603050405020304" pitchFamily="18" charset="0"/>
                <a:cs typeface="Times New Roman" panose="02020603050405020304" pitchFamily="18" charset="0"/>
              </a:rPr>
              <a:t>, but need some development effort to make useful applications to specifics </a:t>
            </a:r>
            <a:r>
              <a:rPr lang="en-US" sz="3600" dirty="0" smtClean="0">
                <a:solidFill>
                  <a:srgbClr val="0070C0"/>
                </a:solidFill>
                <a:latin typeface="Times New Roman" panose="02020603050405020304" pitchFamily="18" charset="0"/>
                <a:cs typeface="Times New Roman" panose="02020603050405020304" pitchFamily="18" charset="0"/>
              </a:rPr>
              <a:t>areas </a:t>
            </a:r>
            <a:endParaRPr lang="en-US" sz="3600" dirty="0">
              <a:solidFill>
                <a:srgbClr val="0070C0"/>
              </a:solidFill>
              <a:latin typeface="Times New Roman" panose="02020603050405020304" pitchFamily="18" charset="0"/>
              <a:cs typeface="Times New Roman" panose="02020603050405020304" pitchFamily="18" charset="0"/>
            </a:endParaRPr>
          </a:p>
          <a:p>
            <a:pPr marL="228600" indent="-228600" algn="just">
              <a:lnSpc>
                <a:spcPct val="90000"/>
              </a:lnSpc>
              <a:spcBef>
                <a:spcPct val="25000"/>
              </a:spcBef>
              <a:buClr>
                <a:srgbClr val="FF0000"/>
              </a:buClr>
              <a:buFont typeface="Wingdings" pitchFamily="2" charset="2"/>
              <a:buChar char="v"/>
            </a:pPr>
            <a:r>
              <a:rPr lang="en-US" sz="3600" dirty="0">
                <a:solidFill>
                  <a:srgbClr val="0070C0"/>
                </a:solidFill>
                <a:latin typeface="Times New Roman" panose="02020603050405020304" pitchFamily="18" charset="0"/>
                <a:cs typeface="Times New Roman" panose="02020603050405020304" pitchFamily="18" charset="0"/>
              </a:rPr>
              <a:t>Everyone interested of making use of these products are invited to make a visit to the LSA SAF site and/or contact </a:t>
            </a:r>
            <a:r>
              <a:rPr lang="en-US" sz="3600" dirty="0" smtClean="0">
                <a:solidFill>
                  <a:srgbClr val="0070C0"/>
                </a:solidFill>
                <a:latin typeface="Times New Roman" panose="02020603050405020304" pitchFamily="18" charset="0"/>
                <a:cs typeface="Times New Roman" panose="02020603050405020304" pitchFamily="18" charset="0"/>
              </a:rPr>
              <a:t>us</a:t>
            </a:r>
            <a:endParaRPr lang="pt-PT" sz="36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30163" y="1219200"/>
            <a:ext cx="9875837" cy="4924425"/>
          </a:xfrm>
          <a:prstGeom prst="rect">
            <a:avLst/>
          </a:prstGeom>
          <a:noFill/>
          <a:ln w="9525">
            <a:noFill/>
            <a:miter lim="800000"/>
            <a:headEnd/>
            <a:tailEnd/>
          </a:ln>
        </p:spPr>
        <p:txBody>
          <a:bodyPr>
            <a:spAutoFit/>
          </a:bodyPr>
          <a:lstStyle/>
          <a:p>
            <a:pPr marL="342900" indent="-342900">
              <a:spcBef>
                <a:spcPct val="20000"/>
              </a:spcBef>
              <a:buClr>
                <a:srgbClr val="FF3300"/>
              </a:buClr>
              <a:buFont typeface="Wingdings" pitchFamily="2" charset="2"/>
              <a:buChar char="v"/>
            </a:pPr>
            <a:r>
              <a:rPr lang="en-GB" altLang="pt-PT" sz="3600">
                <a:solidFill>
                  <a:srgbClr val="006699"/>
                </a:solidFill>
                <a:latin typeface="Times New Roman" pitchFamily="18" charset="0"/>
              </a:rPr>
              <a:t>SAF strategic is according with EUMETSAT rules and convention</a:t>
            </a:r>
          </a:p>
          <a:p>
            <a:pPr marL="342900" indent="-342900">
              <a:spcBef>
                <a:spcPct val="20000"/>
              </a:spcBef>
              <a:buClr>
                <a:srgbClr val="FF3300"/>
              </a:buClr>
              <a:buFont typeface="Wingdings" pitchFamily="2" charset="2"/>
              <a:buChar char="v"/>
            </a:pPr>
            <a:r>
              <a:rPr lang="en-GB" altLang="pt-PT" sz="3600">
                <a:solidFill>
                  <a:srgbClr val="006699"/>
                </a:solidFill>
                <a:latin typeface="Times New Roman" pitchFamily="18" charset="0"/>
              </a:rPr>
              <a:t>Distributed system for R</a:t>
            </a:r>
            <a:r>
              <a:rPr lang="de-DE" altLang="pt-PT" sz="3600">
                <a:solidFill>
                  <a:srgbClr val="006699"/>
                </a:solidFill>
                <a:latin typeface="Times New Roman" pitchFamily="18" charset="0"/>
              </a:rPr>
              <a:t>&amp;D as well as </a:t>
            </a:r>
            <a:r>
              <a:rPr lang="en-GB" altLang="pt-PT" sz="3600">
                <a:solidFill>
                  <a:srgbClr val="006699"/>
                </a:solidFill>
                <a:latin typeface="Times New Roman" pitchFamily="18" charset="0"/>
              </a:rPr>
              <a:t>operational services (processing, archive &amp;distribution)</a:t>
            </a:r>
          </a:p>
          <a:p>
            <a:pPr marL="342900" indent="-342900">
              <a:spcBef>
                <a:spcPct val="20000"/>
              </a:spcBef>
              <a:buClr>
                <a:srgbClr val="FF3300"/>
              </a:buClr>
              <a:buFont typeface="Wingdings" pitchFamily="2" charset="2"/>
              <a:buChar char="v"/>
            </a:pPr>
            <a:r>
              <a:rPr lang="en-GB" altLang="pt-PT" sz="3600">
                <a:solidFill>
                  <a:srgbClr val="006699"/>
                </a:solidFill>
                <a:latin typeface="Times New Roman" pitchFamily="18" charset="0"/>
              </a:rPr>
              <a:t>Cost-effectiveness and synergy between the central and distributed services</a:t>
            </a:r>
          </a:p>
          <a:p>
            <a:pPr marL="342900" indent="-342900">
              <a:spcBef>
                <a:spcPct val="20000"/>
              </a:spcBef>
              <a:buClr>
                <a:srgbClr val="FF3300"/>
              </a:buClr>
              <a:buFont typeface="Wingdings" pitchFamily="2" charset="2"/>
              <a:buChar char="v"/>
            </a:pPr>
            <a:r>
              <a:rPr lang="en-GB" altLang="pt-PT" sz="3600">
                <a:solidFill>
                  <a:srgbClr val="006699"/>
                </a:solidFill>
                <a:latin typeface="Times New Roman" pitchFamily="18" charset="0"/>
              </a:rPr>
              <a:t>Free use of data for applications</a:t>
            </a:r>
          </a:p>
          <a:p>
            <a:pPr marL="342900" indent="-342900">
              <a:spcBef>
                <a:spcPct val="20000"/>
              </a:spcBef>
              <a:buClr>
                <a:srgbClr val="FF3300"/>
              </a:buClr>
              <a:buFont typeface="Wingdings" pitchFamily="2" charset="2"/>
              <a:buChar char="v"/>
            </a:pPr>
            <a:endParaRPr lang="en-GB" altLang="pt-PT" sz="3600">
              <a:solidFill>
                <a:srgbClr val="006699"/>
              </a:solidFill>
              <a:latin typeface="Times New Roman" pitchFamily="18" charset="0"/>
            </a:endParaRPr>
          </a:p>
        </p:txBody>
      </p:sp>
      <p:sp>
        <p:nvSpPr>
          <p:cNvPr id="21506" name="Rectangle 4"/>
          <p:cNvSpPr>
            <a:spLocks noChangeArrowheads="1"/>
          </p:cNvSpPr>
          <p:nvPr/>
        </p:nvSpPr>
        <p:spPr bwMode="auto">
          <a:xfrm>
            <a:off x="25400" y="7035"/>
            <a:ext cx="7518400" cy="646331"/>
          </a:xfrm>
          <a:prstGeom prst="rect">
            <a:avLst/>
          </a:prstGeom>
          <a:noFill/>
          <a:ln w="9525">
            <a:noFill/>
            <a:miter lim="800000"/>
            <a:headEnd/>
            <a:tailEnd/>
          </a:ln>
        </p:spPr>
        <p:txBody>
          <a:bodyPr anchor="ctr">
            <a:spAutoFit/>
          </a:bodyPr>
          <a:lstStyle/>
          <a:p>
            <a:pPr algn="ctr"/>
            <a:r>
              <a:rPr lang="en-GB" altLang="pt-PT" sz="3600" b="1" dirty="0" smtClean="0">
                <a:solidFill>
                  <a:srgbClr val="006699"/>
                </a:solidFill>
                <a:latin typeface="Verdana" pitchFamily="34" charset="0"/>
                <a:cs typeface="Times New Roman" pitchFamily="18" charset="0"/>
              </a:rPr>
              <a:t>SAF STRATEGIC ELEMENTS</a:t>
            </a:r>
            <a:endParaRPr lang="pt-PT" altLang="pt-PT" sz="3600" b="1" dirty="0">
              <a:solidFill>
                <a:srgbClr val="006699"/>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2889250" y="2895600"/>
            <a:ext cx="4134465" cy="646331"/>
          </a:xfrm>
          <a:prstGeom prst="rect">
            <a:avLst/>
          </a:prstGeom>
          <a:noFill/>
          <a:ln w="9525">
            <a:noFill/>
            <a:miter lim="800000"/>
            <a:headEnd/>
            <a:tailEnd/>
          </a:ln>
        </p:spPr>
        <p:txBody>
          <a:bodyPr wrap="none">
            <a:spAutoFit/>
          </a:bodyPr>
          <a:lstStyle/>
          <a:p>
            <a:r>
              <a:rPr lang="en-US" sz="3600" dirty="0">
                <a:solidFill>
                  <a:schemeClr val="accent2"/>
                </a:solidFill>
                <a:latin typeface="Times New Roman" pitchFamily="18" charset="0"/>
              </a:rPr>
              <a:t>http://</a:t>
            </a:r>
            <a:r>
              <a:rPr lang="en-US" sz="3600" dirty="0" smtClean="0">
                <a:solidFill>
                  <a:schemeClr val="accent2"/>
                </a:solidFill>
                <a:latin typeface="Times New Roman" pitchFamily="18" charset="0"/>
              </a:rPr>
              <a:t>landsaf.</a:t>
            </a:r>
            <a:r>
              <a:rPr lang="en-US" sz="3600" u="sng" dirty="0" smtClean="0">
                <a:solidFill>
                  <a:srgbClr val="0066FF"/>
                </a:solidFill>
                <a:latin typeface="Times New Roman" pitchFamily="18" charset="0"/>
              </a:rPr>
              <a:t>ipma</a:t>
            </a:r>
            <a:r>
              <a:rPr lang="en-US" sz="3600" dirty="0" smtClean="0">
                <a:solidFill>
                  <a:schemeClr val="accent2"/>
                </a:solidFill>
                <a:latin typeface="Times New Roman" pitchFamily="18" charset="0"/>
              </a:rPr>
              <a:t>.pt</a:t>
            </a:r>
            <a:endParaRPr lang="en-US" sz="3600" dirty="0">
              <a:solidFill>
                <a:schemeClr val="accent2"/>
              </a:solidFill>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76200" y="1581150"/>
            <a:ext cx="9829800" cy="4765675"/>
          </a:xfrm>
          <a:prstGeom prst="rect">
            <a:avLst/>
          </a:prstGeom>
          <a:noFill/>
          <a:ln w="9525">
            <a:noFill/>
            <a:miter lim="800000"/>
            <a:headEnd/>
            <a:tailEnd/>
          </a:ln>
        </p:spPr>
        <p:txBody>
          <a:bodyPr>
            <a:spAutoFit/>
          </a:bodyPr>
          <a:lstStyle/>
          <a:p>
            <a:pPr marL="342900" indent="-342900">
              <a:spcBef>
                <a:spcPct val="20000"/>
              </a:spcBef>
              <a:buClr>
                <a:srgbClr val="000099"/>
              </a:buClr>
              <a:buFontTx/>
              <a:buChar char="•"/>
            </a:pPr>
            <a:r>
              <a:rPr lang="en-GB" altLang="pt-PT" sz="2400" b="1">
                <a:solidFill>
                  <a:srgbClr val="990000"/>
                </a:solidFill>
                <a:latin typeface="Times New Roman" pitchFamily="18" charset="0"/>
              </a:rPr>
              <a:t>Environmental monitoring</a:t>
            </a:r>
          </a:p>
          <a:p>
            <a:pPr marL="742950" lvl="1" indent="-285750">
              <a:spcBef>
                <a:spcPct val="20000"/>
              </a:spcBef>
              <a:buFontTx/>
              <a:buChar char="–"/>
            </a:pPr>
            <a:r>
              <a:rPr lang="en-GB" altLang="pt-PT" sz="2000">
                <a:solidFill>
                  <a:srgbClr val="006699"/>
                </a:solidFill>
                <a:latin typeface="Times New Roman" pitchFamily="18" charset="0"/>
              </a:rPr>
              <a:t>Ecology, disaster monitoring and agricultural forecasting</a:t>
            </a:r>
          </a:p>
          <a:p>
            <a:pPr marL="742950" lvl="1" indent="-285750">
              <a:spcBef>
                <a:spcPct val="20000"/>
              </a:spcBef>
              <a:buFontTx/>
              <a:buChar char="–"/>
            </a:pPr>
            <a:r>
              <a:rPr lang="en-GB" altLang="pt-PT" sz="2000">
                <a:solidFill>
                  <a:srgbClr val="006699"/>
                </a:solidFill>
                <a:latin typeface="Times New Roman" pitchFamily="18" charset="0"/>
              </a:rPr>
              <a:t>Ozone depletion and upper atmosphere chemistry </a:t>
            </a:r>
          </a:p>
          <a:p>
            <a:pPr marL="742950" lvl="1" indent="-285750">
              <a:spcBef>
                <a:spcPct val="20000"/>
              </a:spcBef>
              <a:buFontTx/>
              <a:buChar char="–"/>
            </a:pPr>
            <a:r>
              <a:rPr lang="en-GB" altLang="pt-PT" sz="2000">
                <a:solidFill>
                  <a:srgbClr val="006699"/>
                </a:solidFill>
                <a:latin typeface="Times New Roman" pitchFamily="18" charset="0"/>
              </a:rPr>
              <a:t>Early warning of hazards </a:t>
            </a:r>
          </a:p>
          <a:p>
            <a:pPr marL="742950" lvl="1" indent="-285750">
              <a:spcBef>
                <a:spcPct val="20000"/>
              </a:spcBef>
              <a:buFontTx/>
              <a:buChar char="–"/>
            </a:pPr>
            <a:r>
              <a:rPr lang="en-GB" altLang="pt-PT" sz="2000">
                <a:solidFill>
                  <a:srgbClr val="006699"/>
                </a:solidFill>
                <a:latin typeface="Times New Roman" pitchFamily="18" charset="0"/>
              </a:rPr>
              <a:t>Data for climate monitoring</a:t>
            </a:r>
          </a:p>
          <a:p>
            <a:pPr marL="342900" indent="-342900">
              <a:spcBef>
                <a:spcPct val="20000"/>
              </a:spcBef>
              <a:buClr>
                <a:srgbClr val="000099"/>
              </a:buClr>
              <a:buFontTx/>
              <a:buChar char="•"/>
            </a:pPr>
            <a:r>
              <a:rPr lang="en-GB" altLang="pt-PT" sz="2400" b="1">
                <a:solidFill>
                  <a:srgbClr val="990000"/>
                </a:solidFill>
                <a:latin typeface="Times New Roman" pitchFamily="18" charset="0"/>
              </a:rPr>
              <a:t>Benefits for industry</a:t>
            </a:r>
          </a:p>
          <a:p>
            <a:pPr marL="742950" lvl="1" indent="-285750">
              <a:spcBef>
                <a:spcPct val="20000"/>
              </a:spcBef>
              <a:buFontTx/>
              <a:buChar char="–"/>
            </a:pPr>
            <a:r>
              <a:rPr lang="en-GB" altLang="pt-PT" sz="2000">
                <a:solidFill>
                  <a:srgbClr val="006699"/>
                </a:solidFill>
                <a:latin typeface="Times New Roman" pitchFamily="18" charset="0"/>
              </a:rPr>
              <a:t>Sea transport, fishing and offshore industries</a:t>
            </a:r>
          </a:p>
          <a:p>
            <a:pPr marL="742950" lvl="1" indent="-285750">
              <a:spcBef>
                <a:spcPct val="20000"/>
              </a:spcBef>
              <a:buFontTx/>
              <a:buChar char="–"/>
            </a:pPr>
            <a:r>
              <a:rPr lang="en-GB" altLang="pt-PT" sz="2000">
                <a:solidFill>
                  <a:srgbClr val="006699"/>
                </a:solidFill>
                <a:latin typeface="Times New Roman" pitchFamily="18" charset="0"/>
              </a:rPr>
              <a:t>Aviation, agriculture  &amp; construction</a:t>
            </a:r>
          </a:p>
          <a:p>
            <a:pPr marL="742950" lvl="1" indent="-285750">
              <a:spcBef>
                <a:spcPct val="20000"/>
              </a:spcBef>
              <a:buFontTx/>
              <a:buChar char="–"/>
            </a:pPr>
            <a:r>
              <a:rPr lang="en-GB" altLang="pt-PT" sz="2000">
                <a:solidFill>
                  <a:srgbClr val="006699"/>
                </a:solidFill>
                <a:latin typeface="Times New Roman" pitchFamily="18" charset="0"/>
              </a:rPr>
              <a:t>Gas, water &amp; electricity industries</a:t>
            </a:r>
          </a:p>
          <a:p>
            <a:pPr marL="342900" indent="-342900">
              <a:spcBef>
                <a:spcPct val="20000"/>
              </a:spcBef>
              <a:buClr>
                <a:srgbClr val="000099"/>
              </a:buClr>
              <a:buFontTx/>
              <a:buChar char="•"/>
            </a:pPr>
            <a:r>
              <a:rPr lang="en-GB" altLang="pt-PT" sz="2400">
                <a:solidFill>
                  <a:srgbClr val="006699"/>
                </a:solidFill>
                <a:latin typeface="Times New Roman" pitchFamily="18" charset="0"/>
              </a:rPr>
              <a:t>Improved data for input to </a:t>
            </a:r>
            <a:r>
              <a:rPr lang="en-GB" altLang="pt-PT" sz="2400" b="1">
                <a:solidFill>
                  <a:srgbClr val="990000"/>
                </a:solidFill>
                <a:latin typeface="Times New Roman" pitchFamily="18" charset="0"/>
              </a:rPr>
              <a:t>Numerical Weather Prediction</a:t>
            </a:r>
          </a:p>
          <a:p>
            <a:pPr marL="342900" indent="-342900">
              <a:spcBef>
                <a:spcPct val="20000"/>
              </a:spcBef>
              <a:buClr>
                <a:srgbClr val="000099"/>
              </a:buClr>
              <a:buFontTx/>
              <a:buChar char="•"/>
            </a:pPr>
            <a:r>
              <a:rPr lang="en-GB" altLang="pt-PT" sz="2400" b="1">
                <a:solidFill>
                  <a:srgbClr val="990000"/>
                </a:solidFill>
                <a:latin typeface="Times New Roman" pitchFamily="18" charset="0"/>
              </a:rPr>
              <a:t>Short range forecasting</a:t>
            </a:r>
            <a:r>
              <a:rPr lang="en-GB" altLang="pt-PT" sz="2400">
                <a:solidFill>
                  <a:srgbClr val="006699"/>
                </a:solidFill>
                <a:latin typeface="Times New Roman" pitchFamily="18" charset="0"/>
              </a:rPr>
              <a:t> of severe weather hazards</a:t>
            </a:r>
          </a:p>
          <a:p>
            <a:pPr marL="342900" indent="-342900">
              <a:spcBef>
                <a:spcPct val="20000"/>
              </a:spcBef>
              <a:buClr>
                <a:srgbClr val="000099"/>
              </a:buClr>
              <a:buFontTx/>
              <a:buChar char="•"/>
            </a:pPr>
            <a:r>
              <a:rPr lang="en-GB" altLang="pt-PT" sz="2400">
                <a:solidFill>
                  <a:srgbClr val="006699"/>
                </a:solidFill>
                <a:latin typeface="Times New Roman" pitchFamily="18" charset="0"/>
              </a:rPr>
              <a:t>Availability of user software packages for operational applications</a:t>
            </a:r>
          </a:p>
        </p:txBody>
      </p:sp>
      <p:sp>
        <p:nvSpPr>
          <p:cNvPr id="11267" name="Rectangle 3"/>
          <p:cNvSpPr>
            <a:spLocks noChangeArrowheads="1"/>
          </p:cNvSpPr>
          <p:nvPr/>
        </p:nvSpPr>
        <p:spPr bwMode="auto">
          <a:xfrm>
            <a:off x="381000" y="823913"/>
            <a:ext cx="7543800" cy="584200"/>
          </a:xfrm>
          <a:prstGeom prst="rect">
            <a:avLst/>
          </a:prstGeom>
          <a:noFill/>
          <a:ln>
            <a:noFill/>
          </a:ln>
          <a:effectLst/>
          <a:extLst/>
        </p:spPr>
        <p:txBody>
          <a:bodyPr anchor="ctr">
            <a:spAutoFit/>
          </a:bodyPr>
          <a:lstStyle/>
          <a:p>
            <a:pPr>
              <a:defRPr/>
            </a:pPr>
            <a:r>
              <a:rPr lang="en-GB" altLang="pt-PT" sz="3200" b="1" u="sng" dirty="0">
                <a:solidFill>
                  <a:schemeClr val="accent4">
                    <a:lumMod val="50000"/>
                  </a:schemeClr>
                </a:solidFill>
                <a:latin typeface="Verdana" panose="020B0604030504040204" pitchFamily="34" charset="0"/>
                <a:cs typeface="Times New Roman" panose="02020603050405020304" pitchFamily="18" charset="0"/>
              </a:rPr>
              <a:t>Benefits for special users</a:t>
            </a:r>
            <a:endParaRPr lang="pt-PT" altLang="pt-PT" sz="3200" b="1" u="sng" dirty="0">
              <a:solidFill>
                <a:schemeClr val="accent4">
                  <a:lumMod val="50000"/>
                </a:schemeClr>
              </a:solidFill>
              <a:latin typeface="Verdana" panose="020B0604030504040204" pitchFamily="34" charset="0"/>
              <a:cs typeface="Times New Roman" panose="02020603050405020304" pitchFamily="18" charset="0"/>
            </a:endParaRPr>
          </a:p>
        </p:txBody>
      </p:sp>
      <p:sp>
        <p:nvSpPr>
          <p:cNvPr id="5" name="Rectangle 4"/>
          <p:cNvSpPr>
            <a:spLocks noChangeArrowheads="1"/>
          </p:cNvSpPr>
          <p:nvPr/>
        </p:nvSpPr>
        <p:spPr bwMode="auto">
          <a:xfrm>
            <a:off x="25400" y="7035"/>
            <a:ext cx="7518400" cy="646331"/>
          </a:xfrm>
          <a:prstGeom prst="rect">
            <a:avLst/>
          </a:prstGeom>
          <a:noFill/>
          <a:ln w="9525">
            <a:noFill/>
            <a:miter lim="800000"/>
            <a:headEnd/>
            <a:tailEnd/>
          </a:ln>
        </p:spPr>
        <p:txBody>
          <a:bodyPr anchor="ctr">
            <a:spAutoFit/>
          </a:bodyPr>
          <a:lstStyle/>
          <a:p>
            <a:pPr algn="ctr"/>
            <a:r>
              <a:rPr lang="en-GB" altLang="pt-PT" sz="3600" b="1" dirty="0" smtClean="0">
                <a:solidFill>
                  <a:srgbClr val="006699"/>
                </a:solidFill>
                <a:latin typeface="Verdana" pitchFamily="34" charset="0"/>
                <a:cs typeface="Times New Roman" pitchFamily="18" charset="0"/>
              </a:rPr>
              <a:t>SAF STRATEGIC ELEMENTS</a:t>
            </a:r>
            <a:endParaRPr lang="pt-PT" altLang="pt-PT" sz="3600" b="1" dirty="0">
              <a:solidFill>
                <a:srgbClr val="006699"/>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ChangeArrowheads="1"/>
          </p:cNvSpPr>
          <p:nvPr/>
        </p:nvSpPr>
        <p:spPr bwMode="auto">
          <a:xfrm>
            <a:off x="28575" y="0"/>
            <a:ext cx="7362825" cy="587375"/>
          </a:xfrm>
          <a:prstGeom prst="rect">
            <a:avLst/>
          </a:prstGeom>
          <a:noFill/>
          <a:ln w="9525">
            <a:noFill/>
            <a:miter lim="800000"/>
            <a:headEnd/>
            <a:tailEnd/>
          </a:ln>
        </p:spPr>
        <p:txBody>
          <a:bodyPr lIns="90000" tIns="46800" rIns="90000" bIns="46800" anchor="ctr">
            <a:spAutoFit/>
          </a:bodyPr>
          <a:lstStyle/>
          <a:p>
            <a:pPr algn="ctr"/>
            <a:r>
              <a:rPr lang="en-GB" altLang="pt-PT" sz="3200" u="sng" dirty="0" smtClean="0">
                <a:solidFill>
                  <a:srgbClr val="003D84"/>
                </a:solidFill>
                <a:latin typeface="Times New Roman" pitchFamily="18" charset="0"/>
              </a:rPr>
              <a:t>SUMMARY</a:t>
            </a:r>
            <a:endParaRPr lang="en-GB" altLang="pt-PT" sz="3200" u="sng" dirty="0">
              <a:solidFill>
                <a:srgbClr val="003D84"/>
              </a:solidFill>
              <a:latin typeface="Times New Roman" pitchFamily="18" charset="0"/>
            </a:endParaRPr>
          </a:p>
        </p:txBody>
      </p:sp>
      <p:sp>
        <p:nvSpPr>
          <p:cNvPr id="23554" name="Rectangle 2"/>
          <p:cNvSpPr>
            <a:spLocks noChangeArrowheads="1"/>
          </p:cNvSpPr>
          <p:nvPr/>
        </p:nvSpPr>
        <p:spPr bwMode="auto">
          <a:xfrm>
            <a:off x="609600" y="1524000"/>
            <a:ext cx="8382000" cy="3933384"/>
          </a:xfrm>
          <a:prstGeom prst="rect">
            <a:avLst/>
          </a:prstGeom>
          <a:noFill/>
          <a:ln w="9525">
            <a:noFill/>
            <a:miter lim="800000"/>
            <a:headEnd/>
            <a:tailEnd/>
          </a:ln>
        </p:spPr>
        <p:txBody>
          <a:bodyPr>
            <a:spAutoFit/>
          </a:bodyPr>
          <a:lstStyle/>
          <a:p>
            <a:pPr marL="342900" indent="-342900">
              <a:spcBef>
                <a:spcPct val="20000"/>
              </a:spcBef>
              <a:buClr>
                <a:srgbClr val="FF3300"/>
              </a:buClr>
              <a:buFont typeface="Wingdings" pitchFamily="2" charset="2"/>
              <a:buChar char="v"/>
            </a:pPr>
            <a:r>
              <a:rPr lang="en-GB" altLang="pt-PT" sz="2400" dirty="0">
                <a:solidFill>
                  <a:srgbClr val="008000"/>
                </a:solidFill>
                <a:latin typeface="Times New Roman" pitchFamily="18" charset="0"/>
              </a:rPr>
              <a:t>SAF concept</a:t>
            </a:r>
          </a:p>
          <a:p>
            <a:pPr marL="342900" indent="-342900">
              <a:spcBef>
                <a:spcPct val="20000"/>
              </a:spcBef>
              <a:buClr>
                <a:srgbClr val="FF3300"/>
              </a:buClr>
              <a:buFont typeface="Wingdings" pitchFamily="2" charset="2"/>
              <a:buChar char="v"/>
            </a:pPr>
            <a:r>
              <a:rPr lang="en-GB" altLang="pt-PT" sz="2400" dirty="0">
                <a:solidFill>
                  <a:srgbClr val="FF3300"/>
                </a:solidFill>
                <a:latin typeface="Times New Roman" pitchFamily="18" charset="0"/>
              </a:rPr>
              <a:t>SAF network</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Overview of LSA SAF project</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Short view of production and product examples</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User community and applications </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Validation: Product quality and service quality</a:t>
            </a:r>
          </a:p>
          <a:p>
            <a:pPr marL="342900" indent="-342900">
              <a:spcBef>
                <a:spcPct val="20000"/>
              </a:spcBef>
              <a:buClr>
                <a:srgbClr val="FF3300"/>
              </a:buClr>
              <a:buFont typeface="Wingdings" pitchFamily="2" charset="2"/>
              <a:buChar char="v"/>
            </a:pPr>
            <a:r>
              <a:rPr lang="en-GB" altLang="pt-PT" sz="2400" dirty="0">
                <a:solidFill>
                  <a:srgbClr val="006699"/>
                </a:solidFill>
                <a:latin typeface="Times New Roman" pitchFamily="18" charset="0"/>
              </a:rPr>
              <a:t>System concept &amp; dissemination system (details about user data assess)</a:t>
            </a:r>
          </a:p>
          <a:p>
            <a:pPr marL="342900" indent="-342900">
              <a:spcBef>
                <a:spcPct val="20000"/>
              </a:spcBef>
              <a:buClr>
                <a:srgbClr val="FF3300"/>
              </a:buClr>
              <a:buFont typeface="Wingdings" pitchFamily="2" charset="2"/>
              <a:buChar char="v"/>
            </a:pPr>
            <a:r>
              <a:rPr lang="en-GB" altLang="pt-PT" sz="2400" dirty="0" smtClean="0">
                <a:solidFill>
                  <a:srgbClr val="006699"/>
                </a:solidFill>
                <a:latin typeface="Times New Roman" pitchFamily="18" charset="0"/>
              </a:rPr>
              <a:t>Conclusions</a:t>
            </a:r>
            <a:endParaRPr lang="en-GB" altLang="pt-PT" sz="2400" dirty="0">
              <a:solidFill>
                <a:srgbClr val="006699"/>
              </a:solidFill>
              <a:latin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6550</TotalTime>
  <Words>2746</Words>
  <Application>Microsoft Office PowerPoint</Application>
  <PresentationFormat>A4 Paper (210x297 mm)</PresentationFormat>
  <Paragraphs>632</Paragraphs>
  <Slides>70</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81" baseType="lpstr">
      <vt:lpstr>Arial</vt:lpstr>
      <vt:lpstr>Calibri</vt:lpstr>
      <vt:lpstr>Calibri Light</vt:lpstr>
      <vt:lpstr>Helvetica</vt:lpstr>
      <vt:lpstr>Symbol</vt:lpstr>
      <vt:lpstr>Times New Roman</vt:lpstr>
      <vt:lpstr>Verdana</vt:lpstr>
      <vt:lpstr>Wingdings</vt:lpstr>
      <vt:lpstr>Default Design</vt:lpstr>
      <vt:lpstr>Photo Editor Photo</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MSG Fire Radiative Power Seasonal &amp; diurnal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dc:creator>
  <cp:lastModifiedBy>Luis</cp:lastModifiedBy>
  <cp:revision>192</cp:revision>
  <cp:lastPrinted>1601-01-01T00:00:00Z</cp:lastPrinted>
  <dcterms:created xsi:type="dcterms:W3CDTF">1601-01-01T00:00:00Z</dcterms:created>
  <dcterms:modified xsi:type="dcterms:W3CDTF">2015-08-31T23:00:54Z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