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372" r:id="rId2"/>
    <p:sldId id="394" r:id="rId3"/>
    <p:sldId id="371" r:id="rId4"/>
    <p:sldId id="374" r:id="rId5"/>
    <p:sldId id="396" r:id="rId6"/>
    <p:sldId id="391" r:id="rId7"/>
    <p:sldId id="397" r:id="rId8"/>
    <p:sldId id="399" r:id="rId9"/>
    <p:sldId id="400" r:id="rId10"/>
    <p:sldId id="401" r:id="rId11"/>
    <p:sldId id="420"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21" r:id="rId28"/>
    <p:sldId id="369" r:id="rId29"/>
    <p:sldId id="259" r:id="rId30"/>
    <p:sldId id="380" r:id="rId31"/>
    <p:sldId id="375" r:id="rId32"/>
  </p:sldIdLst>
  <p:sldSz cx="9144000" cy="6858000" type="screen4x3"/>
  <p:notesSz cx="6735763" cy="9799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C4EF"/>
    <a:srgbClr val="84BAEC"/>
    <a:srgbClr val="B3D5F3"/>
    <a:srgbClr val="BDD4F9"/>
    <a:srgbClr val="B6F5FC"/>
    <a:srgbClr val="B1BAF9"/>
    <a:srgbClr val="EBD5E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07523" name="Rectangle 3"/>
          <p:cNvSpPr>
            <a:spLocks noGrp="1" noChangeArrowheads="1"/>
          </p:cNvSpPr>
          <p:nvPr>
            <p:ph type="dt" sz="quarter" idx="1"/>
          </p:nvPr>
        </p:nvSpPr>
        <p:spPr bwMode="auto">
          <a:xfrm>
            <a:off x="3815373" y="0"/>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07524" name="Rectangle 4"/>
          <p:cNvSpPr>
            <a:spLocks noGrp="1" noChangeArrowheads="1"/>
          </p:cNvSpPr>
          <p:nvPr>
            <p:ph type="ftr" sz="quarter" idx="2"/>
          </p:nvPr>
        </p:nvSpPr>
        <p:spPr bwMode="auto">
          <a:xfrm>
            <a:off x="0" y="9307955"/>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07525" name="Rectangle 5"/>
          <p:cNvSpPr>
            <a:spLocks noGrp="1" noChangeArrowheads="1"/>
          </p:cNvSpPr>
          <p:nvPr>
            <p:ph type="sldNum" sz="quarter" idx="3"/>
          </p:nvPr>
        </p:nvSpPr>
        <p:spPr bwMode="auto">
          <a:xfrm>
            <a:off x="3815373" y="9307955"/>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860E4D9-7EE9-4453-89F8-E4A46D198CFE}" type="slidenum">
              <a:rPr lang="ru-RU"/>
              <a:pPr/>
              <a:t>‹#›</a:t>
            </a:fld>
            <a:endParaRPr lang="ru-RU"/>
          </a:p>
        </p:txBody>
      </p:sp>
    </p:spTree>
    <p:extLst>
      <p:ext uri="{BB962C8B-B14F-4D97-AF65-F5344CB8AC3E}">
        <p14:creationId xmlns:p14="http://schemas.microsoft.com/office/powerpoint/2010/main" val="3674185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075" name="Rectangle 3"/>
          <p:cNvSpPr>
            <a:spLocks noGrp="1" noChangeArrowheads="1"/>
          </p:cNvSpPr>
          <p:nvPr>
            <p:ph type="dt" idx="1"/>
          </p:nvPr>
        </p:nvSpPr>
        <p:spPr bwMode="auto">
          <a:xfrm>
            <a:off x="3815373" y="0"/>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076" name="Rectangle 4"/>
          <p:cNvSpPr>
            <a:spLocks noGrp="1" noRot="1" noChangeAspect="1" noChangeArrowheads="1" noTextEdit="1"/>
          </p:cNvSpPr>
          <p:nvPr>
            <p:ph type="sldImg" idx="2"/>
          </p:nvPr>
        </p:nvSpPr>
        <p:spPr bwMode="auto">
          <a:xfrm>
            <a:off x="919163" y="735013"/>
            <a:ext cx="4897437" cy="36750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3577" y="4654828"/>
            <a:ext cx="5388610" cy="440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8" name="Rectangle 6"/>
          <p:cNvSpPr>
            <a:spLocks noGrp="1" noChangeArrowheads="1"/>
          </p:cNvSpPr>
          <p:nvPr>
            <p:ph type="ftr" sz="quarter" idx="4"/>
          </p:nvPr>
        </p:nvSpPr>
        <p:spPr bwMode="auto">
          <a:xfrm>
            <a:off x="0" y="9307955"/>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079" name="Rectangle 7"/>
          <p:cNvSpPr>
            <a:spLocks noGrp="1" noChangeArrowheads="1"/>
          </p:cNvSpPr>
          <p:nvPr>
            <p:ph type="sldNum" sz="quarter" idx="5"/>
          </p:nvPr>
        </p:nvSpPr>
        <p:spPr bwMode="auto">
          <a:xfrm>
            <a:off x="3815373" y="9307955"/>
            <a:ext cx="2918831" cy="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5F885B-5A9C-4F8B-850C-1F5D61716F91}" type="slidenum">
              <a:rPr lang="ru-RU"/>
              <a:pPr/>
              <a:t>‹#›</a:t>
            </a:fld>
            <a:endParaRPr lang="ru-RU"/>
          </a:p>
        </p:txBody>
      </p:sp>
    </p:spTree>
    <p:extLst>
      <p:ext uri="{BB962C8B-B14F-4D97-AF65-F5344CB8AC3E}">
        <p14:creationId xmlns:p14="http://schemas.microsoft.com/office/powerpoint/2010/main" val="9479844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5FFF8-3948-4125-8E0F-2E5A70AA56F6}" type="slidenum">
              <a:rPr lang="ru-RU"/>
              <a:pPr/>
              <a:t>3</a:t>
            </a:fld>
            <a:endParaRPr lang="ru-RU"/>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09351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en-US" dirty="0" smtClean="0"/>
              <a:t>The main factors influencing Moldova's climate, which is moderately continental, are the Black Sea, the Carpathian Mountains and the Eastern European Plain. The summers are warm and long, and the winters are relatively mild and dry. Annual rainfall, which ranges from around 600 millimeters in the north to 400 millimeters in the south, can vary greatly. The heaviest rainfall occurs in early summer and again in October; heavy showers and thunderstorms are common. </a:t>
            </a:r>
          </a:p>
          <a:p>
            <a:pPr eaLnBrk="1" hangingPunct="1"/>
            <a:r>
              <a:rPr lang="en-US" dirty="0" smtClean="0"/>
              <a:t>Mostly because of its mild and sunny climate the main branch of the economy of Moldova is agriculture. The population working in this field depend greatly on the weather, which brings us to the institution I am representing – the State </a:t>
            </a:r>
            <a:r>
              <a:rPr lang="en-US" dirty="0" err="1" smtClean="0"/>
              <a:t>Hydrometeorological</a:t>
            </a:r>
            <a:r>
              <a:rPr lang="en-US" dirty="0" smtClean="0"/>
              <a:t> Service.</a:t>
            </a:r>
          </a:p>
        </p:txBody>
      </p:sp>
      <p:sp>
        <p:nvSpPr>
          <p:cNvPr id="4" name="Номер слайда 3"/>
          <p:cNvSpPr>
            <a:spLocks noGrp="1"/>
          </p:cNvSpPr>
          <p:nvPr>
            <p:ph type="sldNum" sz="quarter" idx="10"/>
          </p:nvPr>
        </p:nvSpPr>
        <p:spPr/>
        <p:txBody>
          <a:bodyPr/>
          <a:lstStyle/>
          <a:p>
            <a:fld id="{A45F885B-5A9C-4F8B-850C-1F5D61716F91}" type="slidenum">
              <a:rPr lang="ru-RU" smtClean="0"/>
              <a:pPr/>
              <a:t>4</a:t>
            </a:fld>
            <a:endParaRPr lang="ru-RU"/>
          </a:p>
        </p:txBody>
      </p:sp>
    </p:spTree>
    <p:extLst>
      <p:ext uri="{BB962C8B-B14F-4D97-AF65-F5344CB8AC3E}">
        <p14:creationId xmlns:p14="http://schemas.microsoft.com/office/powerpoint/2010/main" val="390633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F885B-5A9C-4F8B-850C-1F5D61716F91}" type="slidenum">
              <a:rPr lang="ru-RU" smtClean="0"/>
              <a:pPr/>
              <a:t>18</a:t>
            </a:fld>
            <a:endParaRPr lang="ru-RU"/>
          </a:p>
        </p:txBody>
      </p:sp>
    </p:spTree>
    <p:extLst>
      <p:ext uri="{BB962C8B-B14F-4D97-AF65-F5344CB8AC3E}">
        <p14:creationId xmlns:p14="http://schemas.microsoft.com/office/powerpoint/2010/main" val="223097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85E36-9BD5-48B1-9C74-2682566D699A}" type="slidenum">
              <a:rPr lang="ru-RU"/>
              <a:pPr/>
              <a:t>29</a:t>
            </a:fld>
            <a:endParaRPr lang="ru-RU"/>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7996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endParaRPr lang="ru-RU"/>
          </a:p>
        </p:txBody>
      </p:sp>
      <p:sp>
        <p:nvSpPr>
          <p:cNvPr id="8" name="Slide Number Placeholder 7"/>
          <p:cNvSpPr>
            <a:spLocks noGrp="1"/>
          </p:cNvSpPr>
          <p:nvPr>
            <p:ph type="sldNum" sz="quarter" idx="11"/>
          </p:nvPr>
        </p:nvSpPr>
        <p:spPr/>
        <p:txBody>
          <a:bodyPr/>
          <a:lstStyle/>
          <a:p>
            <a:fld id="{F7AD526B-089A-4BA5-B27A-F0202E98549F}"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E29C3-7A19-4F66-B6FF-684739FC041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DA9955-A317-4C12-82ED-7FFCF653723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05000"/>
            <a:ext cx="8229600" cy="4114800"/>
          </a:xfrm>
        </p:spPr>
        <p:txBody>
          <a:bodyPr>
            <a:normAutofit/>
          </a:bodyPr>
          <a:lstStyle/>
          <a:p>
            <a:pPr lvl="0"/>
            <a:endParaRPr lang="ru-RU" noProof="0" smtClean="0"/>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5A91CC3-A3AF-42A5-A04A-AA5B92859A30}" type="slidenum">
              <a:rPr lang="ru-RU"/>
              <a:pPr>
                <a:defRPr/>
              </a:pPr>
              <a:t>‹#›</a:t>
            </a:fld>
            <a:endParaRPr lang="ru-RU"/>
          </a:p>
        </p:txBody>
      </p:sp>
    </p:spTree>
    <p:extLst>
      <p:ext uri="{BB962C8B-B14F-4D97-AF65-F5344CB8AC3E}">
        <p14:creationId xmlns:p14="http://schemas.microsoft.com/office/powerpoint/2010/main" val="7216739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380546-84A8-48E7-B48A-A1EF404412A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CAA457-6BEA-4370-BD82-612F9ED59CF6}"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A14FA6-DBBA-40B7-80C0-4AE79EB26E10}"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992EEA-9D31-494E-8662-B49D48D12596}"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B641BF-CBAC-4CE8-A07A-9BBCB6F2824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6DAA3ED-1867-4E15-87A3-87D4D2EF35A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D48E2F-F15E-46CA-B65F-729D3F8C5C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401DF2-C175-4460-AE9F-9003B9D4F7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91D04EF-7855-48FA-8BCD-5E0A1EDDD2E7}"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0328" y="2286000"/>
            <a:ext cx="7772400" cy="1850281"/>
          </a:xfrm>
        </p:spPr>
        <p:txBody>
          <a:bodyPr>
            <a:normAutofit fontScale="90000"/>
          </a:bodyPr>
          <a:lstStyle/>
          <a:p>
            <a:r>
              <a:rPr lang="en-US" sz="4300" b="1" dirty="0">
                <a:effectLst/>
                <a:latin typeface="Gill Sans MT"/>
              </a:rPr>
              <a:t>Assessment of Droughts on the Territory of the Republic of Moldova</a:t>
            </a:r>
            <a:endParaRPr lang="ru-RU" sz="28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71600" y="4953000"/>
            <a:ext cx="6400800" cy="1524000"/>
          </a:xfrm>
        </p:spPr>
        <p:txBody>
          <a:bodyPr>
            <a:normAutofit/>
          </a:bodyPr>
          <a:lstStyle/>
          <a:p>
            <a:pPr algn="r"/>
            <a:r>
              <a:rPr lang="en-US" sz="2000" b="1" dirty="0" smtClean="0">
                <a:solidFill>
                  <a:srgbClr val="002060"/>
                </a:solidFill>
                <a:latin typeface="+mn-lt"/>
              </a:rPr>
              <a:t>Valentina  </a:t>
            </a:r>
            <a:r>
              <a:rPr lang="en-US" sz="2000" b="1" dirty="0" err="1" smtClean="0">
                <a:solidFill>
                  <a:srgbClr val="002060"/>
                </a:solidFill>
                <a:latin typeface="+mn-lt"/>
              </a:rPr>
              <a:t>Bildina</a:t>
            </a:r>
            <a:r>
              <a:rPr lang="en-US" sz="2000" b="1" dirty="0" smtClean="0">
                <a:solidFill>
                  <a:srgbClr val="002060"/>
                </a:solidFill>
                <a:latin typeface="+mn-lt"/>
              </a:rPr>
              <a:t>,</a:t>
            </a:r>
          </a:p>
          <a:p>
            <a:pPr algn="r"/>
            <a:r>
              <a:rPr lang="en-US" sz="2000" b="1" dirty="0" smtClean="0">
                <a:solidFill>
                  <a:srgbClr val="002060"/>
                </a:solidFill>
                <a:latin typeface="+mn-lt"/>
              </a:rPr>
              <a:t> Main forecaster</a:t>
            </a:r>
            <a:endParaRPr lang="en-US" sz="1400" b="1" dirty="0" smtClean="0">
              <a:solidFill>
                <a:srgbClr val="002060"/>
              </a:solidFill>
              <a:latin typeface="+mn-lt"/>
            </a:endParaRPr>
          </a:p>
          <a:p>
            <a:endParaRPr lang="en-US" sz="1400" b="1" dirty="0" smtClean="0">
              <a:solidFill>
                <a:srgbClr val="002060"/>
              </a:solidFill>
              <a:latin typeface="+mn-lt"/>
            </a:endParaRPr>
          </a:p>
          <a:p>
            <a:r>
              <a:rPr lang="en-US" sz="1400" b="1" dirty="0" smtClean="0">
                <a:solidFill>
                  <a:srgbClr val="002060"/>
                </a:solidFill>
                <a:latin typeface="+mn-lt"/>
              </a:rPr>
              <a:t>Matera, 1-3 September 2015</a:t>
            </a:r>
            <a:endParaRPr lang="en-US" sz="1500" b="1" dirty="0" smtClean="0">
              <a:solidFill>
                <a:srgbClr val="002060"/>
              </a:solidFill>
              <a:latin typeface="+mn-lt"/>
            </a:endParaRPr>
          </a:p>
          <a:p>
            <a:endParaRPr lang="ru-RU" sz="2400" b="1" dirty="0">
              <a:solidFill>
                <a:srgbClr val="002060"/>
              </a:solidFill>
            </a:endParaRPr>
          </a:p>
        </p:txBody>
      </p:sp>
      <p:pic>
        <p:nvPicPr>
          <p:cNvPr id="4" name="Picture 8" descr="znac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482" y="762000"/>
            <a:ext cx="9652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47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2971800"/>
            <a:ext cx="184731" cy="369332"/>
          </a:xfrm>
          <a:prstGeom prst="rect">
            <a:avLst/>
          </a:prstGeom>
          <a:noFill/>
        </p:spPr>
        <p:txBody>
          <a:bodyPr wrap="none" rtlCol="0">
            <a:spAutoFit/>
          </a:bodyPr>
          <a:lstStyle/>
          <a:p>
            <a:endParaRPr lang="ru-RU" dirty="0"/>
          </a:p>
        </p:txBody>
      </p:sp>
      <p:sp>
        <p:nvSpPr>
          <p:cNvPr id="4" name="TextBox 3"/>
          <p:cNvSpPr txBox="1"/>
          <p:nvPr/>
        </p:nvSpPr>
        <p:spPr>
          <a:xfrm>
            <a:off x="4572000" y="304800"/>
            <a:ext cx="4495800" cy="830997"/>
          </a:xfrm>
          <a:prstGeom prst="rect">
            <a:avLst/>
          </a:prstGeom>
          <a:noFill/>
        </p:spPr>
        <p:txBody>
          <a:bodyPr wrap="square" rtlCol="0">
            <a:spAutoFit/>
          </a:bodyPr>
          <a:lstStyle/>
          <a:p>
            <a:r>
              <a:rPr lang="en-US" sz="1600" dirty="0" smtClean="0"/>
              <a:t>Long atmospheric </a:t>
            </a:r>
            <a:r>
              <a:rPr lang="en-US" sz="1600" dirty="0"/>
              <a:t>drought is the </a:t>
            </a:r>
            <a:r>
              <a:rPr lang="en-US" sz="1600" dirty="0" smtClean="0"/>
              <a:t>cause</a:t>
            </a:r>
            <a:r>
              <a:rPr lang="en-US" sz="1600" dirty="0"/>
              <a:t>  </a:t>
            </a:r>
            <a:r>
              <a:rPr lang="en-US" sz="1600" dirty="0" smtClean="0"/>
              <a:t>of soil drought, and it </a:t>
            </a:r>
            <a:r>
              <a:rPr lang="en-US" sz="1600" dirty="0"/>
              <a:t>depends</a:t>
            </a:r>
            <a:r>
              <a:rPr lang="en-US" sz="1600" dirty="0" smtClean="0"/>
              <a:t>  </a:t>
            </a:r>
            <a:r>
              <a:rPr lang="en-US" sz="1600" dirty="0"/>
              <a:t>on</a:t>
            </a:r>
            <a:r>
              <a:rPr lang="en-US" sz="1600" dirty="0" smtClean="0"/>
              <a:t>  </a:t>
            </a:r>
            <a:r>
              <a:rPr lang="ru-RU" sz="1600" dirty="0" err="1" smtClean="0"/>
              <a:t>reserve</a:t>
            </a:r>
            <a:r>
              <a:rPr lang="ru-RU" sz="1600" dirty="0" smtClean="0"/>
              <a:t> </a:t>
            </a:r>
            <a:r>
              <a:rPr lang="ru-RU" sz="1600" dirty="0" err="1"/>
              <a:t>of</a:t>
            </a:r>
            <a:r>
              <a:rPr lang="ru-RU" sz="1600" dirty="0"/>
              <a:t> </a:t>
            </a:r>
            <a:r>
              <a:rPr lang="ru-RU" sz="1600" dirty="0" err="1"/>
              <a:t>productive</a:t>
            </a:r>
            <a:r>
              <a:rPr lang="ru-RU" sz="1600" dirty="0"/>
              <a:t> </a:t>
            </a:r>
            <a:r>
              <a:rPr lang="ru-RU" sz="1600" dirty="0" err="1"/>
              <a:t>moisture</a:t>
            </a:r>
            <a:r>
              <a:rPr lang="ru-RU" sz="1600" dirty="0"/>
              <a:t> </a:t>
            </a:r>
            <a:r>
              <a:rPr lang="ru-RU" sz="1600" dirty="0" err="1"/>
              <a:t>in</a:t>
            </a:r>
            <a:r>
              <a:rPr lang="ru-RU" sz="1600" dirty="0"/>
              <a:t> </a:t>
            </a:r>
            <a:r>
              <a:rPr lang="ru-RU" sz="1600" dirty="0" err="1"/>
              <a:t>soil</a:t>
            </a:r>
            <a:r>
              <a:rPr lang="ru-RU" sz="1600" dirty="0"/>
              <a:t> </a:t>
            </a:r>
            <a:r>
              <a:rPr lang="ru-RU" sz="1600" dirty="0" err="1"/>
              <a:t>under</a:t>
            </a:r>
            <a:r>
              <a:rPr lang="ru-RU" sz="1600" dirty="0"/>
              <a:t> </a:t>
            </a:r>
            <a:r>
              <a:rPr lang="ru-RU" sz="1600" dirty="0" err="1"/>
              <a:t>various</a:t>
            </a:r>
            <a:r>
              <a:rPr lang="ru-RU" sz="1600" dirty="0"/>
              <a:t> </a:t>
            </a:r>
            <a:r>
              <a:rPr lang="ru-RU" sz="1600" dirty="0" err="1"/>
              <a:t>crops</a:t>
            </a:r>
            <a:r>
              <a:rPr lang="en-US" sz="1600" dirty="0" smtClean="0"/>
              <a:t> </a:t>
            </a:r>
            <a:r>
              <a:rPr lang="en-US" sz="1200" dirty="0" smtClean="0"/>
              <a:t>. </a:t>
            </a:r>
            <a:endParaRPr lang="ru-RU" sz="1200" dirty="0"/>
          </a:p>
        </p:txBody>
      </p:sp>
      <p:pic>
        <p:nvPicPr>
          <p:cNvPr id="2051" name="Picture 3" descr="C:\Users\Aeroport\Desktop\seceta\IMG_20150828_14165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495801" cy="55476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eroport\Desktop\seceta\1\IMG_20150828_1419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93821"/>
            <a:ext cx="4648200" cy="5547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954" y="5867400"/>
            <a:ext cx="4092211" cy="369332"/>
          </a:xfrm>
          <a:prstGeom prst="rect">
            <a:avLst/>
          </a:prstGeom>
          <a:noFill/>
        </p:spPr>
        <p:txBody>
          <a:bodyPr wrap="square" rtlCol="0">
            <a:spAutoFit/>
          </a:bodyPr>
          <a:lstStyle/>
          <a:p>
            <a:r>
              <a:rPr lang="en-US" dirty="0" smtClean="0"/>
              <a:t>Moldova, August 2015</a:t>
            </a:r>
            <a:endParaRPr lang="ru-RU" dirty="0"/>
          </a:p>
        </p:txBody>
      </p:sp>
    </p:spTree>
    <p:extLst>
      <p:ext uri="{BB962C8B-B14F-4D97-AF65-F5344CB8AC3E}">
        <p14:creationId xmlns:p14="http://schemas.microsoft.com/office/powerpoint/2010/main" val="4059056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eroport\Desktop\seceta\1\IMG_20150828_141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
            <a:ext cx="5968999" cy="384137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eroport\Desktop\seceta\1\sece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876" y="3413125"/>
            <a:ext cx="5878124" cy="34448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78146" y="902043"/>
            <a:ext cx="2743200" cy="1477328"/>
          </a:xfrm>
          <a:prstGeom prst="rect">
            <a:avLst/>
          </a:prstGeom>
        </p:spPr>
        <p:txBody>
          <a:bodyPr wrap="square">
            <a:spAutoFit/>
          </a:bodyPr>
          <a:lstStyle/>
          <a:p>
            <a:r>
              <a:rPr lang="en-US" dirty="0" smtClean="0"/>
              <a:t> Long atmospheric and </a:t>
            </a:r>
            <a:r>
              <a:rPr lang="en-US" dirty="0"/>
              <a:t>soil drought </a:t>
            </a:r>
            <a:r>
              <a:rPr lang="en-US" dirty="0" smtClean="0"/>
              <a:t>  </a:t>
            </a:r>
            <a:r>
              <a:rPr lang="en-US" dirty="0"/>
              <a:t>leads to agricultural drought, </a:t>
            </a:r>
            <a:r>
              <a:rPr lang="en-US" dirty="0" smtClean="0"/>
              <a:t>and it can be different </a:t>
            </a:r>
            <a:r>
              <a:rPr lang="en-US" dirty="0"/>
              <a:t>for different types of crops</a:t>
            </a:r>
            <a:endParaRPr lang="ru-RU" dirty="0"/>
          </a:p>
        </p:txBody>
      </p:sp>
      <p:sp>
        <p:nvSpPr>
          <p:cNvPr id="4" name="TextBox 3"/>
          <p:cNvSpPr txBox="1"/>
          <p:nvPr/>
        </p:nvSpPr>
        <p:spPr>
          <a:xfrm>
            <a:off x="228600" y="6194814"/>
            <a:ext cx="2547730" cy="369332"/>
          </a:xfrm>
          <a:prstGeom prst="rect">
            <a:avLst/>
          </a:prstGeom>
          <a:noFill/>
        </p:spPr>
        <p:txBody>
          <a:bodyPr wrap="square" rtlCol="0">
            <a:spAutoFit/>
          </a:bodyPr>
          <a:lstStyle/>
          <a:p>
            <a:r>
              <a:rPr lang="en-US" dirty="0" smtClean="0"/>
              <a:t>Moldova, August 2015</a:t>
            </a:r>
            <a:endParaRPr lang="ru-RU" dirty="0"/>
          </a:p>
        </p:txBody>
      </p:sp>
    </p:spTree>
    <p:extLst>
      <p:ext uri="{BB962C8B-B14F-4D97-AF65-F5344CB8AC3E}">
        <p14:creationId xmlns:p14="http://schemas.microsoft.com/office/powerpoint/2010/main" val="1595887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eaLnBrk="1" hangingPunct="1">
              <a:defRPr/>
            </a:pPr>
            <a:r>
              <a:rPr lang="ro-RO" sz="3900" dirty="0" smtClean="0">
                <a:effectLst>
                  <a:outerShdw blurRad="38100" dist="38100" dir="2700000" algn="tl">
                    <a:srgbClr val="C0C0C0"/>
                  </a:outerShdw>
                </a:effectLst>
              </a:rPr>
              <a:t/>
            </a:r>
            <a:br>
              <a:rPr lang="ro-RO" sz="3900" dirty="0" smtClean="0">
                <a:effectLst>
                  <a:outerShdw blurRad="38100" dist="38100" dir="2700000" algn="tl">
                    <a:srgbClr val="C0C0C0"/>
                  </a:outerShdw>
                </a:effectLst>
              </a:rPr>
            </a:br>
            <a:r>
              <a:rPr lang="en-US" sz="3600" b="1" dirty="0" smtClean="0">
                <a:solidFill>
                  <a:schemeClr val="tx1"/>
                </a:solidFill>
                <a:effectLst/>
                <a:latin typeface="Tahoma" pitchFamily="34" charset="0"/>
                <a:cs typeface="Tahoma" pitchFamily="34" charset="0"/>
              </a:rPr>
              <a:t>The Frequency of Droughts</a:t>
            </a:r>
            <a:r>
              <a:rPr lang="en-US" sz="3900" dirty="0" smtClean="0">
                <a:solidFill>
                  <a:srgbClr val="990000"/>
                </a:solidFill>
                <a:effectLst>
                  <a:outerShdw blurRad="38100" dist="38100" dir="2700000" algn="tl">
                    <a:srgbClr val="C0C0C0"/>
                  </a:outerShdw>
                </a:effectLst>
                <a:latin typeface="Tahoma" pitchFamily="34" charset="0"/>
                <a:cs typeface="Tahoma" pitchFamily="34" charset="0"/>
              </a:rPr>
              <a:t/>
            </a:r>
            <a:br>
              <a:rPr lang="en-US" sz="3900" dirty="0" smtClean="0">
                <a:solidFill>
                  <a:srgbClr val="990000"/>
                </a:solidFill>
                <a:effectLst>
                  <a:outerShdw blurRad="38100" dist="38100" dir="2700000" algn="tl">
                    <a:srgbClr val="C0C0C0"/>
                  </a:outerShdw>
                </a:effectLst>
                <a:latin typeface="Tahoma" pitchFamily="34" charset="0"/>
                <a:cs typeface="Tahoma" pitchFamily="34" charset="0"/>
              </a:rPr>
            </a:br>
            <a:endParaRPr lang="ru-RU" sz="3900" dirty="0" smtClean="0">
              <a:solidFill>
                <a:srgbClr val="990000"/>
              </a:solidFill>
              <a:effectLst>
                <a:outerShdw blurRad="38100" dist="38100" dir="2700000" algn="tl">
                  <a:srgbClr val="C0C0C0"/>
                </a:outerShdw>
              </a:effectLst>
              <a:latin typeface="Tahoma" pitchFamily="34" charset="0"/>
              <a:cs typeface="Tahoma" pitchFamily="34" charset="0"/>
            </a:endParaRPr>
          </a:p>
        </p:txBody>
      </p:sp>
      <p:sp>
        <p:nvSpPr>
          <p:cNvPr id="3" name="Объект 2"/>
          <p:cNvSpPr>
            <a:spLocks noGrp="1"/>
          </p:cNvSpPr>
          <p:nvPr>
            <p:ph idx="1"/>
          </p:nvPr>
        </p:nvSpPr>
        <p:spPr>
          <a:xfrm>
            <a:off x="1031875" y="1447800"/>
            <a:ext cx="7902575" cy="4800600"/>
          </a:xfrm>
        </p:spPr>
        <p:txBody>
          <a:bodyPr>
            <a:normAutofit lnSpcReduction="10000"/>
          </a:bodyPr>
          <a:lstStyle/>
          <a:p>
            <a:pPr marL="365760" indent="-283464" eaLnBrk="1" fontAlgn="auto" hangingPunct="1">
              <a:spcAft>
                <a:spcPts val="0"/>
              </a:spcAft>
              <a:buFont typeface="Wingdings" pitchFamily="2" charset="2"/>
              <a:buChar char="Ø"/>
              <a:defRPr/>
            </a:pPr>
            <a:r>
              <a:rPr lang="en-US" sz="2800" b="1" dirty="0" smtClean="0">
                <a:solidFill>
                  <a:schemeClr val="tx1"/>
                </a:solidFill>
              </a:rPr>
              <a:t>Analysis of materials</a:t>
            </a:r>
            <a:r>
              <a:rPr lang="vi-VN" sz="2800" b="1" dirty="0" smtClean="0">
                <a:solidFill>
                  <a:schemeClr val="tx1"/>
                </a:solidFill>
              </a:rPr>
              <a:t> </a:t>
            </a:r>
            <a:r>
              <a:rPr lang="en-US" sz="2800" b="1" dirty="0" smtClean="0">
                <a:solidFill>
                  <a:schemeClr val="tx1"/>
                </a:solidFill>
              </a:rPr>
              <a:t>from</a:t>
            </a:r>
            <a:r>
              <a:rPr lang="vi-VN" sz="2800" b="1" dirty="0" smtClean="0">
                <a:solidFill>
                  <a:schemeClr val="tx1"/>
                </a:solidFill>
              </a:rPr>
              <a:t> National Fund</a:t>
            </a:r>
            <a:r>
              <a:rPr lang="en-US" sz="2800" b="1" dirty="0" smtClean="0">
                <a:solidFill>
                  <a:schemeClr val="tx1"/>
                </a:solidFill>
              </a:rPr>
              <a:t> of </a:t>
            </a:r>
            <a:r>
              <a:rPr lang="vi-VN" sz="2800" b="1" dirty="0" smtClean="0">
                <a:solidFill>
                  <a:schemeClr val="tx1"/>
                </a:solidFill>
              </a:rPr>
              <a:t>Hydrometeorological Data </a:t>
            </a:r>
            <a:r>
              <a:rPr lang="en-US" sz="2800" b="1" dirty="0" smtClean="0">
                <a:solidFill>
                  <a:schemeClr val="tx1"/>
                </a:solidFill>
              </a:rPr>
              <a:t>of</a:t>
            </a:r>
            <a:r>
              <a:rPr lang="vi-VN" sz="2800" b="1" dirty="0" smtClean="0">
                <a:solidFill>
                  <a:schemeClr val="tx1"/>
                </a:solidFill>
              </a:rPr>
              <a:t> </a:t>
            </a:r>
            <a:r>
              <a:rPr lang="en-US" sz="2800" b="1" dirty="0" smtClean="0">
                <a:solidFill>
                  <a:schemeClr val="tx1"/>
                </a:solidFill>
              </a:rPr>
              <a:t>State </a:t>
            </a:r>
            <a:r>
              <a:rPr lang="en-US" sz="2800" b="1" dirty="0" err="1" smtClean="0">
                <a:solidFill>
                  <a:schemeClr val="tx1"/>
                </a:solidFill>
              </a:rPr>
              <a:t>Hydrometeorological</a:t>
            </a:r>
            <a:r>
              <a:rPr lang="en-US" sz="2800" b="1" dirty="0" smtClean="0">
                <a:solidFill>
                  <a:schemeClr val="tx1"/>
                </a:solidFill>
              </a:rPr>
              <a:t> Service</a:t>
            </a:r>
            <a:r>
              <a:rPr lang="vi-VN" sz="2800" b="1" dirty="0" smtClean="0">
                <a:solidFill>
                  <a:schemeClr val="tx1"/>
                </a:solidFill>
              </a:rPr>
              <a:t> </a:t>
            </a:r>
            <a:r>
              <a:rPr lang="en-US" sz="2800" b="1" dirty="0" smtClean="0">
                <a:solidFill>
                  <a:schemeClr val="tx1"/>
                </a:solidFill>
              </a:rPr>
              <a:t>for the instrumental period of observations </a:t>
            </a:r>
            <a:r>
              <a:rPr lang="vi-VN" sz="2800" b="1" dirty="0" smtClean="0">
                <a:solidFill>
                  <a:schemeClr val="tx1"/>
                </a:solidFill>
              </a:rPr>
              <a:t>(</a:t>
            </a:r>
            <a:r>
              <a:rPr lang="en-US" sz="2800" b="1" dirty="0" smtClean="0">
                <a:solidFill>
                  <a:schemeClr val="tx1"/>
                </a:solidFill>
              </a:rPr>
              <a:t>y</a:t>
            </a:r>
            <a:r>
              <a:rPr lang="ro-RO" sz="2800" b="1" dirty="0" smtClean="0">
                <a:solidFill>
                  <a:schemeClr val="tx1"/>
                </a:solidFill>
              </a:rPr>
              <a:t>.</a:t>
            </a:r>
            <a:r>
              <a:rPr lang="en-US" sz="2800" b="1" dirty="0" smtClean="0">
                <a:solidFill>
                  <a:schemeClr val="tx1"/>
                </a:solidFill>
              </a:rPr>
              <a:t>y</a:t>
            </a:r>
            <a:r>
              <a:rPr lang="ro-RO" sz="2800" b="1" dirty="0" smtClean="0">
                <a:solidFill>
                  <a:schemeClr val="tx1"/>
                </a:solidFill>
              </a:rPr>
              <a:t>.</a:t>
            </a:r>
            <a:r>
              <a:rPr lang="vi-VN" sz="2800" b="1" dirty="0" smtClean="0">
                <a:solidFill>
                  <a:schemeClr val="tx1"/>
                </a:solidFill>
              </a:rPr>
              <a:t> 1890-201</a:t>
            </a:r>
            <a:r>
              <a:rPr lang="en-US" sz="2800" b="1" dirty="0" smtClean="0">
                <a:solidFill>
                  <a:schemeClr val="tx1"/>
                </a:solidFill>
              </a:rPr>
              <a:t>5</a:t>
            </a:r>
            <a:r>
              <a:rPr lang="vi-VN" sz="2800" b="1" dirty="0" smtClean="0">
                <a:solidFill>
                  <a:schemeClr val="tx1"/>
                </a:solidFill>
              </a:rPr>
              <a:t>) </a:t>
            </a:r>
            <a:r>
              <a:rPr lang="en-US" sz="2800" b="1" dirty="0" smtClean="0">
                <a:solidFill>
                  <a:schemeClr val="tx1"/>
                </a:solidFill>
              </a:rPr>
              <a:t>showed</a:t>
            </a:r>
            <a:r>
              <a:rPr lang="vi-VN" sz="2800" b="1" dirty="0" smtClean="0">
                <a:solidFill>
                  <a:schemeClr val="tx1"/>
                </a:solidFill>
              </a:rPr>
              <a:t>, </a:t>
            </a:r>
            <a:r>
              <a:rPr lang="en-US" sz="2800" b="1" dirty="0" smtClean="0">
                <a:solidFill>
                  <a:schemeClr val="tx1"/>
                </a:solidFill>
              </a:rPr>
              <a:t>that</a:t>
            </a:r>
            <a:r>
              <a:rPr lang="vi-VN" sz="2800" b="1" dirty="0" smtClean="0">
                <a:solidFill>
                  <a:schemeClr val="tx1"/>
                </a:solidFill>
              </a:rPr>
              <a:t> </a:t>
            </a:r>
            <a:r>
              <a:rPr lang="en-US" sz="2800" b="1" dirty="0" smtClean="0">
                <a:solidFill>
                  <a:schemeClr val="tx1"/>
                </a:solidFill>
              </a:rPr>
              <a:t>from 125 years severe droughts were reported for 23 years (during the growing season - from April to September).</a:t>
            </a:r>
            <a:endParaRPr lang="ro-RO" sz="2800" b="1" dirty="0" smtClean="0">
              <a:solidFill>
                <a:schemeClr val="tx1"/>
              </a:solidFill>
            </a:endParaRPr>
          </a:p>
          <a:p>
            <a:pPr marL="365760" indent="-283464" eaLnBrk="1" fontAlgn="auto" hangingPunct="1">
              <a:spcAft>
                <a:spcPts val="0"/>
              </a:spcAft>
              <a:buFont typeface="Wingdings" pitchFamily="2" charset="2"/>
              <a:buChar char="Ø"/>
              <a:defRPr/>
            </a:pPr>
            <a:r>
              <a:rPr lang="en-US" sz="2800" b="1" dirty="0" smtClean="0">
                <a:solidFill>
                  <a:schemeClr val="tx1"/>
                </a:solidFill>
              </a:rPr>
              <a:t>Besides these, for 20 years there have been close to the dry conditions (droughts weak).</a:t>
            </a:r>
            <a:endParaRPr lang="ru-RU" sz="2800" b="1" dirty="0">
              <a:solidFill>
                <a:schemeClr val="tx1"/>
              </a:solidFill>
            </a:endParaRPr>
          </a:p>
        </p:txBody>
      </p:sp>
    </p:spTree>
    <p:extLst>
      <p:ext uri="{BB962C8B-B14F-4D97-AF65-F5344CB8AC3E}">
        <p14:creationId xmlns:p14="http://schemas.microsoft.com/office/powerpoint/2010/main" val="362065224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o-RO" b="1" dirty="0" smtClean="0">
                <a:solidFill>
                  <a:schemeClr val="tx2">
                    <a:satMod val="130000"/>
                  </a:schemeClr>
                </a:solidFill>
                <a:effectLst/>
              </a:rPr>
              <a:t/>
            </a:r>
            <a:br>
              <a:rPr lang="ro-RO" b="1" dirty="0" smtClean="0">
                <a:solidFill>
                  <a:schemeClr val="tx2">
                    <a:satMod val="130000"/>
                  </a:schemeClr>
                </a:solidFill>
                <a:effectLst/>
              </a:rPr>
            </a:br>
            <a:r>
              <a:rPr lang="en-US" sz="4000" b="1" dirty="0" smtClean="0">
                <a:solidFill>
                  <a:srgbClr val="990000"/>
                </a:solidFill>
                <a:effectLst/>
                <a:latin typeface="Tahoma" pitchFamily="34" charset="0"/>
                <a:cs typeface="Tahoma" pitchFamily="34" charset="0"/>
              </a:rPr>
              <a:t> </a:t>
            </a:r>
            <a:r>
              <a:rPr lang="en-US" sz="4000" b="1" dirty="0" smtClean="0">
                <a:solidFill>
                  <a:schemeClr val="tx1"/>
                </a:solidFill>
                <a:effectLst/>
                <a:latin typeface="Tahoma" pitchFamily="34" charset="0"/>
                <a:cs typeface="Tahoma" pitchFamily="34" charset="0"/>
              </a:rPr>
              <a:t>The Frequency of Droughts </a:t>
            </a:r>
            <a:r>
              <a:rPr lang="en-US" sz="3600" b="1" dirty="0" smtClean="0">
                <a:solidFill>
                  <a:schemeClr val="tx2">
                    <a:satMod val="130000"/>
                  </a:schemeClr>
                </a:solidFill>
                <a:effectLst/>
              </a:rPr>
              <a:t/>
            </a:r>
            <a:br>
              <a:rPr lang="en-US" sz="3600" b="1" dirty="0" smtClean="0">
                <a:solidFill>
                  <a:schemeClr val="tx2">
                    <a:satMod val="130000"/>
                  </a:schemeClr>
                </a:solidFill>
                <a:effectLst/>
              </a:rPr>
            </a:br>
            <a:endParaRPr lang="ru-RU" sz="3600" b="1" dirty="0">
              <a:solidFill>
                <a:schemeClr val="tx2">
                  <a:satMod val="130000"/>
                </a:schemeClr>
              </a:solidFill>
              <a:effectLst/>
            </a:endParaRPr>
          </a:p>
        </p:txBody>
      </p:sp>
      <p:sp>
        <p:nvSpPr>
          <p:cNvPr id="3" name="Объект 2"/>
          <p:cNvSpPr>
            <a:spLocks noGrp="1"/>
          </p:cNvSpPr>
          <p:nvPr>
            <p:ph idx="1"/>
          </p:nvPr>
        </p:nvSpPr>
        <p:spPr>
          <a:xfrm>
            <a:off x="1062038" y="1447800"/>
            <a:ext cx="7872412" cy="4800600"/>
          </a:xfrm>
        </p:spPr>
        <p:txBody>
          <a:bodyPr>
            <a:normAutofit fontScale="92500" lnSpcReduction="10000"/>
          </a:bodyPr>
          <a:lstStyle/>
          <a:p>
            <a:pPr marL="365760" indent="-283464" eaLnBrk="1" fontAlgn="auto" hangingPunct="1">
              <a:spcAft>
                <a:spcPts val="0"/>
              </a:spcAft>
              <a:buFont typeface="Wingdings" pitchFamily="2" charset="2"/>
              <a:buChar char="Ø"/>
              <a:defRPr/>
            </a:pPr>
            <a:r>
              <a:rPr lang="en-US" sz="2800" b="1" dirty="0" smtClean="0">
                <a:solidFill>
                  <a:schemeClr val="tx1"/>
                </a:solidFill>
              </a:rPr>
              <a:t>Overall it constitutes 34% of the number of years of observations (on average once in 3 years).</a:t>
            </a:r>
          </a:p>
          <a:p>
            <a:pPr marL="365760" indent="-283464" eaLnBrk="1" fontAlgn="auto" hangingPunct="1">
              <a:spcAft>
                <a:spcPts val="0"/>
              </a:spcAft>
              <a:buFont typeface="Wingdings" pitchFamily="2" charset="2"/>
              <a:buChar char="Ø"/>
              <a:defRPr/>
            </a:pPr>
            <a:r>
              <a:rPr lang="en-US" sz="2800" b="1" dirty="0" smtClean="0">
                <a:solidFill>
                  <a:schemeClr val="tx1"/>
                </a:solidFill>
              </a:rPr>
              <a:t>During 2 years continuous droughts were recorded 3 times and during 3 years – 2 times</a:t>
            </a:r>
            <a:endParaRPr lang="ro-RO" sz="2800" b="1" dirty="0" smtClean="0">
              <a:solidFill>
                <a:schemeClr val="tx1"/>
              </a:solidFill>
            </a:endParaRPr>
          </a:p>
          <a:p>
            <a:pPr marL="365760" indent="-283464" eaLnBrk="1" fontAlgn="auto" hangingPunct="1">
              <a:spcAft>
                <a:spcPts val="0"/>
              </a:spcAft>
              <a:buFont typeface="Wingdings" pitchFamily="2" charset="2"/>
              <a:buChar char="Ø"/>
              <a:defRPr/>
            </a:pPr>
            <a:r>
              <a:rPr lang="en-US" sz="2800" b="1" dirty="0" smtClean="0">
                <a:solidFill>
                  <a:schemeClr val="tx1"/>
                </a:solidFill>
              </a:rPr>
              <a:t>The frequency of droughts on the territory of the republic on average constitutes </a:t>
            </a:r>
            <a:r>
              <a:rPr lang="vi-VN" sz="2800" b="1" dirty="0" smtClean="0">
                <a:solidFill>
                  <a:schemeClr val="tx1"/>
                </a:solidFill>
              </a:rPr>
              <a:t>:</a:t>
            </a:r>
            <a:endParaRPr lang="ro-RO" sz="2800" b="1" dirty="0" smtClean="0">
              <a:solidFill>
                <a:schemeClr val="tx1"/>
              </a:solidFill>
            </a:endParaRPr>
          </a:p>
          <a:p>
            <a:pPr marL="365760" indent="-283464" eaLnBrk="1" fontAlgn="auto" hangingPunct="1">
              <a:spcAft>
                <a:spcPts val="0"/>
              </a:spcAft>
              <a:buFont typeface="Wingdings" pitchFamily="2" charset="2"/>
              <a:buChar char="ü"/>
              <a:defRPr/>
            </a:pPr>
            <a:r>
              <a:rPr lang="vi-VN" sz="2800" b="1" dirty="0" smtClean="0">
                <a:solidFill>
                  <a:schemeClr val="tx1"/>
                </a:solidFill>
              </a:rPr>
              <a:t>1 - 2 </a:t>
            </a:r>
            <a:r>
              <a:rPr lang="en-US" sz="2800" b="1" dirty="0" smtClean="0">
                <a:solidFill>
                  <a:schemeClr val="tx1"/>
                </a:solidFill>
              </a:rPr>
              <a:t>droughts in ten years at the north of the country</a:t>
            </a:r>
            <a:r>
              <a:rPr lang="ro-RO" sz="2800" b="1" dirty="0" smtClean="0">
                <a:solidFill>
                  <a:schemeClr val="tx1"/>
                </a:solidFill>
              </a:rPr>
              <a:t>,</a:t>
            </a:r>
          </a:p>
          <a:p>
            <a:pPr marL="365760" indent="-283464" eaLnBrk="1" fontAlgn="auto" hangingPunct="1">
              <a:spcAft>
                <a:spcPts val="0"/>
              </a:spcAft>
              <a:buFont typeface="Wingdings" pitchFamily="2" charset="2"/>
              <a:buChar char="ü"/>
              <a:defRPr/>
            </a:pPr>
            <a:r>
              <a:rPr lang="vi-VN" sz="2800" b="1" dirty="0" smtClean="0">
                <a:solidFill>
                  <a:schemeClr val="tx1"/>
                </a:solidFill>
              </a:rPr>
              <a:t>2 - 3 </a:t>
            </a:r>
            <a:r>
              <a:rPr lang="en-US" sz="2800" b="1" dirty="0" smtClean="0">
                <a:solidFill>
                  <a:schemeClr val="tx1"/>
                </a:solidFill>
              </a:rPr>
              <a:t>droughts in central part</a:t>
            </a:r>
            <a:r>
              <a:rPr lang="ro-RO" sz="2800" b="1" dirty="0" smtClean="0">
                <a:solidFill>
                  <a:schemeClr val="tx1"/>
                </a:solidFill>
              </a:rPr>
              <a:t>,</a:t>
            </a:r>
          </a:p>
          <a:p>
            <a:pPr marL="365760" indent="-283464" eaLnBrk="1" fontAlgn="auto" hangingPunct="1">
              <a:spcAft>
                <a:spcPts val="0"/>
              </a:spcAft>
              <a:buFont typeface="Wingdings" pitchFamily="2" charset="2"/>
              <a:buChar char="ü"/>
              <a:defRPr/>
            </a:pPr>
            <a:r>
              <a:rPr lang="vi-VN" sz="2800" b="1" dirty="0" smtClean="0">
                <a:solidFill>
                  <a:schemeClr val="tx1"/>
                </a:solidFill>
              </a:rPr>
              <a:t>5 - 6 </a:t>
            </a:r>
            <a:r>
              <a:rPr lang="en-US" sz="2800" b="1" dirty="0" smtClean="0">
                <a:solidFill>
                  <a:schemeClr val="tx1"/>
                </a:solidFill>
              </a:rPr>
              <a:t>droughts at the south of the country</a:t>
            </a:r>
            <a:r>
              <a:rPr lang="vi-VN" sz="2800" b="1" dirty="0" smtClean="0">
                <a:solidFill>
                  <a:schemeClr val="tx1"/>
                </a:solidFill>
              </a:rPr>
              <a:t>.</a:t>
            </a:r>
            <a:endParaRPr lang="ru-RU" sz="2800" b="1" dirty="0">
              <a:solidFill>
                <a:schemeClr val="tx1"/>
              </a:solidFill>
            </a:endParaRPr>
          </a:p>
        </p:txBody>
      </p:sp>
    </p:spTree>
    <p:extLst>
      <p:ext uri="{BB962C8B-B14F-4D97-AF65-F5344CB8AC3E}">
        <p14:creationId xmlns:p14="http://schemas.microsoft.com/office/powerpoint/2010/main" val="304440071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eaLnBrk="1" hangingPunct="1">
              <a:defRPr/>
            </a:pPr>
            <a:r>
              <a:rPr lang="ro-RO" sz="3200" b="1" dirty="0" smtClean="0">
                <a:effectLst/>
              </a:rPr>
              <a:t/>
            </a:r>
            <a:br>
              <a:rPr lang="ro-RO" sz="3200" b="1" dirty="0" smtClean="0">
                <a:effectLst/>
              </a:rPr>
            </a:br>
            <a:r>
              <a:rPr lang="en-US" sz="3600" b="1" dirty="0" smtClean="0">
                <a:solidFill>
                  <a:srgbClr val="990000"/>
                </a:solidFill>
                <a:effectLst/>
                <a:latin typeface="Tahoma" pitchFamily="34" charset="0"/>
                <a:cs typeface="Tahoma" pitchFamily="34" charset="0"/>
              </a:rPr>
              <a:t> </a:t>
            </a:r>
            <a:r>
              <a:rPr lang="en-US" sz="3600" b="1" dirty="0" smtClean="0">
                <a:solidFill>
                  <a:schemeClr val="tx1"/>
                </a:solidFill>
                <a:effectLst/>
                <a:latin typeface="Tahoma" pitchFamily="34" charset="0"/>
                <a:cs typeface="Tahoma" pitchFamily="34" charset="0"/>
              </a:rPr>
              <a:t>The Frequency of Droughts </a:t>
            </a:r>
            <a:r>
              <a:rPr lang="en-US" sz="3600" b="1" dirty="0" smtClean="0">
                <a:solidFill>
                  <a:srgbClr val="990000"/>
                </a:solidFill>
                <a:effectLst/>
              </a:rPr>
              <a:t/>
            </a:r>
            <a:br>
              <a:rPr lang="en-US" sz="3600" b="1" dirty="0" smtClean="0">
                <a:solidFill>
                  <a:srgbClr val="990000"/>
                </a:solidFill>
                <a:effectLst/>
              </a:rPr>
            </a:br>
            <a:endParaRPr lang="ru-RU" sz="3600" b="1" dirty="0" smtClean="0">
              <a:solidFill>
                <a:srgbClr val="990000"/>
              </a:solidFill>
              <a:effectLst/>
            </a:endParaRPr>
          </a:p>
        </p:txBody>
      </p:sp>
      <p:sp>
        <p:nvSpPr>
          <p:cNvPr id="12291" name="Объект 2"/>
          <p:cNvSpPr>
            <a:spLocks noGrp="1"/>
          </p:cNvSpPr>
          <p:nvPr>
            <p:ph idx="1"/>
          </p:nvPr>
        </p:nvSpPr>
        <p:spPr>
          <a:xfrm>
            <a:off x="457200" y="1646237"/>
            <a:ext cx="8229600" cy="4525963"/>
          </a:xfrm>
        </p:spPr>
        <p:txBody>
          <a:bodyPr>
            <a:normAutofit fontScale="92500" lnSpcReduction="20000"/>
          </a:bodyPr>
          <a:lstStyle/>
          <a:p>
            <a:pPr eaLnBrk="1" hangingPunct="1">
              <a:buFont typeface="Wingdings" pitchFamily="2" charset="2"/>
              <a:buChar char="Ø"/>
            </a:pPr>
            <a:r>
              <a:rPr lang="en-US" altLang="ru-RU" sz="2800" b="1" dirty="0" smtClean="0">
                <a:solidFill>
                  <a:schemeClr val="tx1"/>
                </a:solidFill>
                <a:cs typeface="Tahoma" pitchFamily="34" charset="0"/>
              </a:rPr>
              <a:t>In the last two decades droughts were reported more frequently and they are becoming more intensive.</a:t>
            </a:r>
            <a:r>
              <a:rPr lang="vi-VN" altLang="ru-RU" sz="2800" b="1" dirty="0" smtClean="0">
                <a:solidFill>
                  <a:schemeClr val="tx1"/>
                </a:solidFill>
                <a:cs typeface="Tahoma" pitchFamily="34" charset="0"/>
              </a:rPr>
              <a:t> </a:t>
            </a:r>
            <a:endParaRPr lang="ro-RO" altLang="ru-RU" sz="2800" b="1" dirty="0" smtClean="0">
              <a:solidFill>
                <a:schemeClr val="tx1"/>
              </a:solidFill>
              <a:latin typeface="Tahoma" pitchFamily="34" charset="0"/>
              <a:cs typeface="Tahoma" pitchFamily="34" charset="0"/>
            </a:endParaRPr>
          </a:p>
          <a:p>
            <a:pPr eaLnBrk="1" hangingPunct="1">
              <a:buFont typeface="Wingdings" pitchFamily="2" charset="2"/>
              <a:buChar char="Ø"/>
            </a:pPr>
            <a:r>
              <a:rPr lang="en-US" altLang="ru-RU" sz="2800" b="1" dirty="0" smtClean="0">
                <a:solidFill>
                  <a:schemeClr val="tx1"/>
                </a:solidFill>
                <a:latin typeface="Tahoma" pitchFamily="34" charset="0"/>
                <a:cs typeface="Tahoma" pitchFamily="34" charset="0"/>
              </a:rPr>
              <a:t>In the period </a:t>
            </a:r>
            <a:r>
              <a:rPr lang="vi-VN" altLang="ru-RU" sz="2800" b="1" dirty="0" smtClean="0">
                <a:solidFill>
                  <a:schemeClr val="tx1"/>
                </a:solidFill>
                <a:cs typeface="Tahoma" pitchFamily="34" charset="0"/>
              </a:rPr>
              <a:t>1990-20</a:t>
            </a:r>
            <a:r>
              <a:rPr lang="en-US" altLang="ru-RU" sz="2800" b="1" dirty="0" smtClean="0">
                <a:solidFill>
                  <a:schemeClr val="tx1"/>
                </a:solidFill>
                <a:cs typeface="Tahoma" pitchFamily="34" charset="0"/>
              </a:rPr>
              <a:t>15</a:t>
            </a:r>
            <a:r>
              <a:rPr lang="vi-VN" altLang="ru-RU" sz="2800" b="1" dirty="0" smtClean="0">
                <a:solidFill>
                  <a:schemeClr val="tx1"/>
                </a:solidFill>
                <a:cs typeface="Tahoma" pitchFamily="34" charset="0"/>
              </a:rPr>
              <a:t> </a:t>
            </a:r>
            <a:r>
              <a:rPr lang="en-US" altLang="ru-RU" sz="2800" b="1" dirty="0" smtClean="0">
                <a:solidFill>
                  <a:schemeClr val="tx1"/>
                </a:solidFill>
                <a:cs typeface="Tahoma" pitchFamily="34" charset="0"/>
              </a:rPr>
              <a:t>on the territory of the republic</a:t>
            </a:r>
            <a:r>
              <a:rPr lang="vi-VN" altLang="ru-RU" sz="2800" b="1" dirty="0" smtClean="0">
                <a:solidFill>
                  <a:schemeClr val="tx1"/>
                </a:solidFill>
                <a:cs typeface="Tahoma" pitchFamily="34" charset="0"/>
              </a:rPr>
              <a:t> </a:t>
            </a:r>
            <a:r>
              <a:rPr lang="en-US" altLang="ru-RU" sz="2800" b="1" dirty="0" smtClean="0">
                <a:solidFill>
                  <a:schemeClr val="tx1"/>
                </a:solidFill>
                <a:cs typeface="Tahoma" pitchFamily="34" charset="0"/>
              </a:rPr>
              <a:t>were recorded </a:t>
            </a:r>
            <a:r>
              <a:rPr lang="en-US" altLang="ru-RU" sz="2800" b="1" dirty="0" smtClean="0">
                <a:solidFill>
                  <a:schemeClr val="tx1"/>
                </a:solidFill>
                <a:latin typeface="Tahoma" pitchFamily="34" charset="0"/>
                <a:cs typeface="Tahoma" pitchFamily="34" charset="0"/>
              </a:rPr>
              <a:t>11</a:t>
            </a:r>
            <a:r>
              <a:rPr lang="vi-VN" altLang="ru-RU" sz="2800" b="1" dirty="0" smtClean="0">
                <a:solidFill>
                  <a:schemeClr val="tx1"/>
                </a:solidFill>
                <a:cs typeface="Tahoma" pitchFamily="34" charset="0"/>
              </a:rPr>
              <a:t> </a:t>
            </a:r>
            <a:r>
              <a:rPr lang="en-US" altLang="ru-RU" sz="2800" b="1" dirty="0" smtClean="0">
                <a:solidFill>
                  <a:schemeClr val="tx1"/>
                </a:solidFill>
                <a:cs typeface="Tahoma" pitchFamily="34" charset="0"/>
              </a:rPr>
              <a:t>years</a:t>
            </a:r>
            <a:r>
              <a:rPr lang="vi-VN" altLang="ru-RU" sz="2800" b="1" dirty="0" smtClean="0">
                <a:solidFill>
                  <a:schemeClr val="tx1"/>
                </a:solidFill>
                <a:cs typeface="Tahoma" pitchFamily="34" charset="0"/>
              </a:rPr>
              <a:t> (1990, 1992, 1994, 1996, 1999, 2000, 2001, 2003</a:t>
            </a:r>
            <a:r>
              <a:rPr lang="en-US" altLang="ru-RU" sz="2800" b="1" dirty="0" smtClean="0">
                <a:solidFill>
                  <a:schemeClr val="tx1"/>
                </a:solidFill>
                <a:cs typeface="Tahoma" pitchFamily="34" charset="0"/>
              </a:rPr>
              <a:t>, </a:t>
            </a:r>
            <a:r>
              <a:rPr lang="vi-VN" altLang="ru-RU" sz="2800" b="1" dirty="0" smtClean="0">
                <a:solidFill>
                  <a:schemeClr val="tx1"/>
                </a:solidFill>
                <a:cs typeface="Tahoma" pitchFamily="34" charset="0"/>
              </a:rPr>
              <a:t>2007,2012</a:t>
            </a:r>
            <a:r>
              <a:rPr lang="en-US" altLang="ru-RU" sz="2800" b="1" dirty="0" smtClean="0">
                <a:solidFill>
                  <a:schemeClr val="tx1"/>
                </a:solidFill>
                <a:cs typeface="Tahoma" pitchFamily="34" charset="0"/>
              </a:rPr>
              <a:t>, 2015</a:t>
            </a:r>
            <a:r>
              <a:rPr lang="vi-VN" altLang="ru-RU" sz="2800" b="1" dirty="0" smtClean="0">
                <a:solidFill>
                  <a:schemeClr val="tx1"/>
                </a:solidFill>
                <a:cs typeface="Tahoma" pitchFamily="34" charset="0"/>
              </a:rPr>
              <a:t>) </a:t>
            </a:r>
            <a:r>
              <a:rPr lang="en-US" altLang="ru-RU" sz="2800" b="1" dirty="0" smtClean="0">
                <a:solidFill>
                  <a:schemeClr val="tx1"/>
                </a:solidFill>
                <a:cs typeface="Tahoma" pitchFamily="34" charset="0"/>
              </a:rPr>
              <a:t>with droughts of </a:t>
            </a:r>
            <a:r>
              <a:rPr lang="vi-VN" altLang="ru-RU" sz="2800" b="1" dirty="0" smtClean="0">
                <a:solidFill>
                  <a:schemeClr val="tx1"/>
                </a:solidFill>
                <a:cs typeface="Tahoma" pitchFamily="34" charset="0"/>
              </a:rPr>
              <a:t> </a:t>
            </a:r>
            <a:r>
              <a:rPr lang="en-US" altLang="ru-RU" sz="2800" b="1" dirty="0" smtClean="0">
                <a:solidFill>
                  <a:schemeClr val="tx1"/>
                </a:solidFill>
                <a:cs typeface="Tahoma" pitchFamily="34" charset="0"/>
              </a:rPr>
              <a:t>different intensity which</a:t>
            </a:r>
            <a:r>
              <a:rPr lang="vi-VN" altLang="ru-RU" sz="2800" b="1" dirty="0" smtClean="0">
                <a:solidFill>
                  <a:schemeClr val="tx1"/>
                </a:solidFill>
                <a:cs typeface="Tahoma" pitchFamily="34" charset="0"/>
              </a:rPr>
              <a:t> </a:t>
            </a:r>
            <a:r>
              <a:rPr lang="en-US" altLang="ru-RU" sz="2800" b="1" dirty="0" smtClean="0">
                <a:solidFill>
                  <a:schemeClr val="tx1"/>
                </a:solidFill>
                <a:cs typeface="Tahoma" pitchFamily="34" charset="0"/>
              </a:rPr>
              <a:t>decreased the harvest of agricultural crops</a:t>
            </a:r>
            <a:r>
              <a:rPr lang="vi-VN" altLang="ru-RU" sz="2800" b="1" dirty="0" smtClean="0">
                <a:solidFill>
                  <a:schemeClr val="tx1"/>
                </a:solidFill>
                <a:cs typeface="Tahoma" pitchFamily="34" charset="0"/>
              </a:rPr>
              <a:t>.</a:t>
            </a:r>
            <a:endParaRPr lang="en-US" altLang="ru-RU" sz="2800" b="1" dirty="0" smtClean="0">
              <a:solidFill>
                <a:schemeClr val="tx1"/>
              </a:solidFill>
              <a:cs typeface="Tahoma" pitchFamily="34" charset="0"/>
            </a:endParaRPr>
          </a:p>
          <a:p>
            <a:pPr>
              <a:buFont typeface="Wingdings" pitchFamily="2" charset="2"/>
              <a:buChar char="Ø"/>
            </a:pPr>
            <a:r>
              <a:rPr lang="en-US" sz="2800" b="1" dirty="0">
                <a:solidFill>
                  <a:srgbClr val="FF0000"/>
                </a:solidFill>
              </a:rPr>
              <a:t>The 2007, 2012 and 2015 </a:t>
            </a:r>
            <a:r>
              <a:rPr lang="en-US" sz="2800" b="1" dirty="0" smtClean="0">
                <a:solidFill>
                  <a:srgbClr val="FF0000"/>
                </a:solidFill>
              </a:rPr>
              <a:t>droughts </a:t>
            </a:r>
            <a:r>
              <a:rPr lang="en-US" sz="2800" b="1" dirty="0">
                <a:solidFill>
                  <a:srgbClr val="FF0000"/>
                </a:solidFill>
              </a:rPr>
              <a:t>were the worst in a series of nine dry periods to settle over the country since 1990</a:t>
            </a:r>
            <a:r>
              <a:rPr lang="ru-RU" sz="2800" b="1" dirty="0">
                <a:solidFill>
                  <a:srgbClr val="FF0000"/>
                </a:solidFill>
              </a:rPr>
              <a:t>.</a:t>
            </a:r>
          </a:p>
          <a:p>
            <a:pPr eaLnBrk="1" hangingPunct="1">
              <a:buFont typeface="Wingdings" pitchFamily="2" charset="2"/>
              <a:buChar char="Ø"/>
            </a:pPr>
            <a:endParaRPr lang="ru-RU" altLang="ru-RU" sz="2800" b="1" dirty="0" smtClean="0">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213684201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eaLnBrk="1" fontAlgn="auto" hangingPunct="1">
              <a:spcAft>
                <a:spcPts val="0"/>
              </a:spcAft>
              <a:defRPr/>
            </a:pPr>
            <a:r>
              <a:rPr lang="en-US" sz="4000" b="1" dirty="0" smtClean="0">
                <a:solidFill>
                  <a:schemeClr val="tx1"/>
                </a:solidFill>
                <a:effectLst/>
                <a:latin typeface="Tahoma" pitchFamily="34" charset="0"/>
                <a:ea typeface="Tahoma" pitchFamily="34" charset="0"/>
                <a:cs typeface="Tahoma" pitchFamily="34" charset="0"/>
              </a:rPr>
              <a:t>The duration of droughts </a:t>
            </a:r>
            <a:r>
              <a:rPr lang="en-US" sz="3600" b="1" dirty="0" smtClean="0">
                <a:solidFill>
                  <a:schemeClr val="tx2">
                    <a:satMod val="130000"/>
                  </a:schemeClr>
                </a:solidFill>
                <a:effectLst/>
              </a:rPr>
              <a:t/>
            </a:r>
            <a:br>
              <a:rPr lang="en-US" sz="3600" b="1" dirty="0" smtClean="0">
                <a:solidFill>
                  <a:schemeClr val="tx2">
                    <a:satMod val="130000"/>
                  </a:schemeClr>
                </a:solidFill>
                <a:effectLst/>
              </a:rPr>
            </a:br>
            <a:endParaRPr lang="ru-RU" sz="3600" b="1" dirty="0">
              <a:solidFill>
                <a:schemeClr val="tx2">
                  <a:satMod val="130000"/>
                </a:schemeClr>
              </a:solidFill>
              <a:effectLst/>
            </a:endParaRPr>
          </a:p>
        </p:txBody>
      </p:sp>
      <p:sp>
        <p:nvSpPr>
          <p:cNvPr id="13315" name="Объект 2"/>
          <p:cNvSpPr>
            <a:spLocks noGrp="1"/>
          </p:cNvSpPr>
          <p:nvPr>
            <p:ph idx="1"/>
          </p:nvPr>
        </p:nvSpPr>
        <p:spPr/>
        <p:txBody>
          <a:bodyPr/>
          <a:lstStyle/>
          <a:p>
            <a:pPr eaLnBrk="1" hangingPunct="1">
              <a:buFont typeface="Wingdings" pitchFamily="2" charset="2"/>
              <a:buChar char="Ø"/>
            </a:pPr>
            <a:r>
              <a:rPr lang="en-US" altLang="ru-RU" sz="2400" b="1" dirty="0" smtClean="0">
                <a:solidFill>
                  <a:schemeClr val="tx1"/>
                </a:solidFill>
                <a:latin typeface="Tahoma" pitchFamily="34" charset="0"/>
                <a:cs typeface="Tahoma" pitchFamily="34" charset="0"/>
              </a:rPr>
              <a:t>The duration of droughts vary from several days to several months or even consecutive years </a:t>
            </a:r>
            <a:r>
              <a:rPr lang="it-IT" altLang="ru-RU" sz="2800" b="1" dirty="0" smtClean="0">
                <a:solidFill>
                  <a:schemeClr val="tx1"/>
                </a:solidFill>
                <a:latin typeface="Tahoma" pitchFamily="34" charset="0"/>
                <a:cs typeface="Tahoma" pitchFamily="34" charset="0"/>
              </a:rPr>
              <a:t>(1945, 1946, 1947).</a:t>
            </a:r>
            <a:endParaRPr lang="ro-RO" altLang="ru-RU" sz="2800" b="1" dirty="0" smtClean="0">
              <a:solidFill>
                <a:schemeClr val="tx1"/>
              </a:solidFill>
              <a:latin typeface="Tahoma" pitchFamily="34" charset="0"/>
              <a:cs typeface="Tahoma" pitchFamily="34" charset="0"/>
            </a:endParaRPr>
          </a:p>
          <a:p>
            <a:pPr eaLnBrk="1" hangingPunct="1">
              <a:buFont typeface="Wingdings" pitchFamily="2" charset="2"/>
              <a:buChar char="Ø"/>
            </a:pPr>
            <a:r>
              <a:rPr lang="en-US" altLang="ru-RU" sz="2800" b="1" dirty="0" smtClean="0">
                <a:solidFill>
                  <a:schemeClr val="tx1"/>
                </a:solidFill>
                <a:latin typeface="Tahoma" pitchFamily="34" charset="0"/>
                <a:cs typeface="Tahoma" pitchFamily="34" charset="0"/>
              </a:rPr>
              <a:t>In 1990, 1992, 2003 droughts prolonged throughout the period of active vegetation (months IV - IX), in the remaining years were reported summer droughts.</a:t>
            </a:r>
            <a:endParaRPr lang="ro-RO" altLang="ru-RU" sz="2800" b="1" dirty="0" smtClean="0">
              <a:solidFill>
                <a:schemeClr val="tx1"/>
              </a:solidFill>
              <a:latin typeface="Tahoma" pitchFamily="34" charset="0"/>
              <a:cs typeface="Tahoma" pitchFamily="34" charset="0"/>
            </a:endParaRPr>
          </a:p>
          <a:p>
            <a:pPr eaLnBrk="1" hangingPunct="1">
              <a:buFont typeface="Wingdings 2" pitchFamily="18" charset="2"/>
              <a:buNone/>
            </a:pPr>
            <a:endParaRPr lang="ru-RU" altLang="ru-RU" sz="2800" b="1" dirty="0" smtClean="0">
              <a:solidFill>
                <a:srgbClr val="3B1D15"/>
              </a:solidFill>
            </a:endParaRPr>
          </a:p>
        </p:txBody>
      </p:sp>
    </p:spTree>
    <p:extLst>
      <p:ext uri="{BB962C8B-B14F-4D97-AF65-F5344CB8AC3E}">
        <p14:creationId xmlns:p14="http://schemas.microsoft.com/office/powerpoint/2010/main" val="49546969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457200" y="-228600"/>
            <a:ext cx="8229600" cy="1600200"/>
          </a:xfrm>
        </p:spPr>
        <p:txBody>
          <a:bodyPr vert="horz" wrap="square" lIns="91440" tIns="45720" rIns="91440" bIns="45720" numCol="1" anchorCtr="0" compatLnSpc="1">
            <a:prstTxWarp prst="textNoShape">
              <a:avLst/>
            </a:prstTxWarp>
          </a:bodyPr>
          <a:lstStyle/>
          <a:p>
            <a:pPr algn="ctr" eaLnBrk="1" hangingPunct="1"/>
            <a:r>
              <a:rPr lang="pt-BR" altLang="ru-RU" sz="3600" b="1" dirty="0" smtClean="0">
                <a:solidFill>
                  <a:schemeClr val="tx1"/>
                </a:solidFill>
                <a:effectLst/>
                <a:latin typeface="Tahoma" pitchFamily="34" charset="0"/>
                <a:cs typeface="Tahoma" pitchFamily="34" charset="0"/>
              </a:rPr>
              <a:t>Method of Drought Assessment</a:t>
            </a:r>
            <a:endParaRPr lang="ru-RU" altLang="ru-RU" sz="3600" b="1" dirty="0" smtClean="0">
              <a:solidFill>
                <a:schemeClr val="tx1"/>
              </a:solidFill>
              <a:effectLst/>
              <a:latin typeface="Tahoma" pitchFamily="34" charset="0"/>
              <a:cs typeface="Tahoma" pitchFamily="34" charset="0"/>
            </a:endParaRPr>
          </a:p>
        </p:txBody>
      </p:sp>
      <p:sp>
        <p:nvSpPr>
          <p:cNvPr id="14339" name="Объект 2"/>
          <p:cNvSpPr>
            <a:spLocks noGrp="1"/>
          </p:cNvSpPr>
          <p:nvPr>
            <p:ph idx="1"/>
          </p:nvPr>
        </p:nvSpPr>
        <p:spPr/>
        <p:txBody>
          <a:bodyPr/>
          <a:lstStyle/>
          <a:p>
            <a:pPr marL="80963" indent="0" eaLnBrk="1" hangingPunct="1">
              <a:lnSpc>
                <a:spcPct val="80000"/>
              </a:lnSpc>
              <a:buFont typeface="Wingdings 2" pitchFamily="18" charset="2"/>
              <a:buNone/>
            </a:pPr>
            <a:r>
              <a:rPr lang="en-US" altLang="ru-RU" sz="2400" b="1" dirty="0" smtClean="0">
                <a:solidFill>
                  <a:schemeClr val="tx1"/>
                </a:solidFill>
                <a:cs typeface="Tahoma" pitchFamily="34" charset="0"/>
              </a:rPr>
              <a:t>State </a:t>
            </a:r>
            <a:r>
              <a:rPr lang="en-US" altLang="ru-RU" sz="2400" b="1" dirty="0" err="1" smtClean="0">
                <a:solidFill>
                  <a:schemeClr val="tx1"/>
                </a:solidFill>
                <a:cs typeface="Tahoma" pitchFamily="34" charset="0"/>
              </a:rPr>
              <a:t>Hydrometeorological</a:t>
            </a:r>
            <a:r>
              <a:rPr lang="en-US" altLang="ru-RU" sz="2400" b="1" dirty="0" smtClean="0">
                <a:solidFill>
                  <a:schemeClr val="tx1"/>
                </a:solidFill>
                <a:cs typeface="Tahoma" pitchFamily="34" charset="0"/>
              </a:rPr>
              <a:t> Service, based on detailed analysis, after years of hydrothermal coefficient (CHT), has determined that</a:t>
            </a:r>
            <a:r>
              <a:rPr lang="ru-RU" altLang="ru-RU" sz="2400" b="1" dirty="0" smtClean="0">
                <a:solidFill>
                  <a:schemeClr val="tx1"/>
                </a:solidFill>
                <a:latin typeface="Tahoma" pitchFamily="34" charset="0"/>
                <a:cs typeface="Tahoma" pitchFamily="34" charset="0"/>
              </a:rPr>
              <a:t>:</a:t>
            </a:r>
            <a:endParaRPr lang="ro-RO" altLang="ru-RU" sz="2400" b="1" dirty="0" smtClean="0">
              <a:solidFill>
                <a:schemeClr val="tx1"/>
              </a:solidFill>
              <a:latin typeface="Tahoma" pitchFamily="34" charset="0"/>
              <a:cs typeface="Tahoma" pitchFamily="34" charset="0"/>
            </a:endParaRPr>
          </a:p>
          <a:p>
            <a:pPr marL="80963" indent="0" eaLnBrk="1" hangingPunct="1">
              <a:lnSpc>
                <a:spcPct val="80000"/>
              </a:lnSpc>
              <a:buFont typeface="Wingdings 2" pitchFamily="18" charset="2"/>
              <a:buBlip>
                <a:blip r:embed="rId2"/>
              </a:buBlip>
            </a:pPr>
            <a:r>
              <a:rPr lang="vi-VN" altLang="ru-RU" sz="2400" b="1" dirty="0" smtClean="0">
                <a:solidFill>
                  <a:schemeClr val="tx1"/>
                </a:solidFill>
                <a:cs typeface="Tahoma" pitchFamily="34" charset="0"/>
              </a:rPr>
              <a:t>CHT &gt; </a:t>
            </a:r>
            <a:r>
              <a:rPr lang="en-US" altLang="ru-RU" sz="2400" b="1" dirty="0" smtClean="0">
                <a:solidFill>
                  <a:schemeClr val="tx1"/>
                </a:solidFill>
                <a:latin typeface="Tahoma" pitchFamily="34" charset="0"/>
                <a:cs typeface="Tahoma" pitchFamily="34" charset="0"/>
              </a:rPr>
              <a:t>0,76</a:t>
            </a:r>
            <a:r>
              <a:rPr lang="vi-VN" altLang="ru-RU" sz="2400" b="1" dirty="0" smtClean="0">
                <a:solidFill>
                  <a:schemeClr val="tx1"/>
                </a:solidFill>
                <a:cs typeface="Tahoma" pitchFamily="34" charset="0"/>
              </a:rPr>
              <a:t> </a:t>
            </a:r>
            <a:r>
              <a:rPr lang="en-US" altLang="ru-RU" sz="2400" b="1" dirty="0" smtClean="0">
                <a:solidFill>
                  <a:schemeClr val="tx1"/>
                </a:solidFill>
                <a:latin typeface="Tahoma" pitchFamily="34" charset="0"/>
                <a:cs typeface="Tahoma" pitchFamily="34" charset="0"/>
              </a:rPr>
              <a:t>lack of drought</a:t>
            </a:r>
            <a:r>
              <a:rPr lang="vi-VN" altLang="ru-RU" sz="2400" b="1" dirty="0" smtClean="0">
                <a:solidFill>
                  <a:schemeClr val="tx1"/>
                </a:solidFill>
                <a:cs typeface="Tahoma" pitchFamily="34" charset="0"/>
              </a:rPr>
              <a:t>,</a:t>
            </a:r>
            <a:endParaRPr lang="en-US" altLang="ru-RU" sz="2400" b="1" dirty="0" smtClean="0">
              <a:solidFill>
                <a:schemeClr val="tx1"/>
              </a:solidFill>
              <a:latin typeface="Tahoma" pitchFamily="34" charset="0"/>
              <a:cs typeface="Tahoma" pitchFamily="34" charset="0"/>
            </a:endParaRPr>
          </a:p>
          <a:p>
            <a:pPr marL="80963" indent="0" eaLnBrk="1" hangingPunct="1">
              <a:lnSpc>
                <a:spcPct val="80000"/>
              </a:lnSpc>
              <a:buFont typeface="Wingdings 2" pitchFamily="18" charset="2"/>
              <a:buBlip>
                <a:blip r:embed="rId2"/>
              </a:buBlip>
            </a:pPr>
            <a:r>
              <a:rPr lang="en-US" altLang="ru-RU" sz="2400" b="1" dirty="0" smtClean="0">
                <a:solidFill>
                  <a:schemeClr val="tx1"/>
                </a:solidFill>
                <a:latin typeface="Tahoma" pitchFamily="34" charset="0"/>
                <a:cs typeface="Tahoma" pitchFamily="34" charset="0"/>
              </a:rPr>
              <a:t>CHT = 0,61-0,76 </a:t>
            </a:r>
            <a:r>
              <a:rPr lang="ro-RO" altLang="ru-RU" sz="2400" b="1" dirty="0" smtClean="0">
                <a:solidFill>
                  <a:schemeClr val="tx1"/>
                </a:solidFill>
                <a:latin typeface="Tahoma" pitchFamily="34" charset="0"/>
                <a:cs typeface="Tahoma" pitchFamily="34" charset="0"/>
              </a:rPr>
              <a:t>slight drought,</a:t>
            </a:r>
            <a:endParaRPr lang="ru-RU" altLang="ru-RU" sz="2400" b="1" dirty="0" smtClean="0">
              <a:solidFill>
                <a:schemeClr val="tx1"/>
              </a:solidFill>
              <a:latin typeface="Tahoma" pitchFamily="34" charset="0"/>
              <a:cs typeface="Tahoma" pitchFamily="34" charset="0"/>
            </a:endParaRPr>
          </a:p>
          <a:p>
            <a:pPr marL="80963" indent="0" eaLnBrk="1" hangingPunct="1">
              <a:lnSpc>
                <a:spcPct val="80000"/>
              </a:lnSpc>
              <a:buFont typeface="Wingdings 2" pitchFamily="18" charset="2"/>
              <a:buBlip>
                <a:blip r:embed="rId2"/>
              </a:buBlip>
            </a:pPr>
            <a:r>
              <a:rPr lang="vi-VN" altLang="ru-RU" sz="2400" b="1" dirty="0" smtClean="0">
                <a:solidFill>
                  <a:schemeClr val="tx1"/>
                </a:solidFill>
                <a:cs typeface="Tahoma" pitchFamily="34" charset="0"/>
              </a:rPr>
              <a:t>CHT = </a:t>
            </a:r>
            <a:r>
              <a:rPr lang="en-US" altLang="ru-RU" sz="2400" b="1" dirty="0" smtClean="0">
                <a:solidFill>
                  <a:schemeClr val="tx1"/>
                </a:solidFill>
                <a:latin typeface="Tahoma" pitchFamily="34" charset="0"/>
                <a:cs typeface="Tahoma" pitchFamily="34" charset="0"/>
              </a:rPr>
              <a:t>0,51-0,60</a:t>
            </a:r>
            <a:r>
              <a:rPr lang="vi-VN" altLang="ru-RU" sz="2400" b="1" dirty="0" smtClean="0">
                <a:solidFill>
                  <a:schemeClr val="tx1"/>
                </a:solidFill>
                <a:cs typeface="Tahoma" pitchFamily="34" charset="0"/>
              </a:rPr>
              <a:t> average drought,</a:t>
            </a:r>
            <a:endParaRPr lang="ru-RU" altLang="ru-RU" sz="2400" b="1" dirty="0" smtClean="0">
              <a:solidFill>
                <a:schemeClr val="tx1"/>
              </a:solidFill>
              <a:latin typeface="Tahoma" pitchFamily="34" charset="0"/>
              <a:cs typeface="Tahoma" pitchFamily="34" charset="0"/>
            </a:endParaRPr>
          </a:p>
          <a:p>
            <a:pPr marL="80963" indent="0" eaLnBrk="1" hangingPunct="1">
              <a:lnSpc>
                <a:spcPct val="80000"/>
              </a:lnSpc>
              <a:buFont typeface="Wingdings 2" pitchFamily="18" charset="2"/>
              <a:buBlip>
                <a:blip r:embed="rId2"/>
              </a:buBlip>
            </a:pPr>
            <a:r>
              <a:rPr lang="vi-VN" altLang="ru-RU" sz="2400" b="1" dirty="0" smtClean="0">
                <a:solidFill>
                  <a:schemeClr val="tx1"/>
                </a:solidFill>
                <a:cs typeface="Tahoma" pitchFamily="34" charset="0"/>
              </a:rPr>
              <a:t>CHT ≤ 0,5</a:t>
            </a:r>
            <a:r>
              <a:rPr lang="ro-RO" altLang="ru-RU" sz="2400" b="1" dirty="0" smtClean="0">
                <a:solidFill>
                  <a:schemeClr val="tx1"/>
                </a:solidFill>
                <a:latin typeface="Tahoma" pitchFamily="34" charset="0"/>
                <a:cs typeface="Tahoma" pitchFamily="34" charset="0"/>
              </a:rPr>
              <a:t>0</a:t>
            </a:r>
            <a:r>
              <a:rPr lang="vi-VN" altLang="ru-RU" sz="2400" b="1" dirty="0" smtClean="0">
                <a:solidFill>
                  <a:schemeClr val="tx1"/>
                </a:solidFill>
                <a:cs typeface="Tahoma" pitchFamily="34" charset="0"/>
              </a:rPr>
              <a:t> </a:t>
            </a:r>
            <a:r>
              <a:rPr lang="ro-RO" altLang="ru-RU" sz="2400" b="1" dirty="0" smtClean="0">
                <a:solidFill>
                  <a:schemeClr val="tx1"/>
                </a:solidFill>
                <a:latin typeface="Tahoma" pitchFamily="34" charset="0"/>
                <a:cs typeface="Tahoma" pitchFamily="34" charset="0"/>
              </a:rPr>
              <a:t> </a:t>
            </a:r>
            <a:r>
              <a:rPr lang="en-US" altLang="ru-RU" sz="2400" b="1" dirty="0" smtClean="0">
                <a:solidFill>
                  <a:schemeClr val="tx1"/>
                </a:solidFill>
                <a:cs typeface="Tahoma" pitchFamily="34" charset="0"/>
              </a:rPr>
              <a:t>severe and strong drought</a:t>
            </a:r>
            <a:r>
              <a:rPr lang="vi-VN" altLang="ru-RU" sz="2400" b="1" dirty="0" smtClean="0">
                <a:solidFill>
                  <a:schemeClr val="tx1"/>
                </a:solidFill>
                <a:cs typeface="Tahoma" pitchFamily="34" charset="0"/>
              </a:rPr>
              <a:t>.</a:t>
            </a:r>
          </a:p>
          <a:p>
            <a:pPr marL="80963" indent="0" eaLnBrk="1" hangingPunct="1">
              <a:lnSpc>
                <a:spcPct val="80000"/>
              </a:lnSpc>
              <a:buFont typeface="Wingdings 2" pitchFamily="18" charset="2"/>
              <a:buNone/>
            </a:pPr>
            <a:endParaRPr lang="en-US" altLang="ru-RU" sz="2400" b="1" dirty="0" smtClean="0">
              <a:solidFill>
                <a:schemeClr val="tx1"/>
              </a:solidFill>
              <a:latin typeface="Tahoma" pitchFamily="34" charset="0"/>
              <a:cs typeface="Tahoma" pitchFamily="34" charset="0"/>
            </a:endParaRPr>
          </a:p>
          <a:p>
            <a:pPr marL="80963" indent="0" eaLnBrk="1" hangingPunct="1">
              <a:lnSpc>
                <a:spcPct val="80000"/>
              </a:lnSpc>
              <a:buFont typeface="Wingdings 2" pitchFamily="18" charset="2"/>
              <a:buNone/>
            </a:pPr>
            <a:r>
              <a:rPr lang="en-US" altLang="ru-RU" sz="2400" b="1" dirty="0" smtClean="0">
                <a:solidFill>
                  <a:schemeClr val="tx1"/>
                </a:solidFill>
                <a:latin typeface="Tahoma" pitchFamily="34" charset="0"/>
                <a:cs typeface="Tahoma" pitchFamily="34" charset="0"/>
              </a:rPr>
              <a:t>                  </a:t>
            </a:r>
            <a:r>
              <a:rPr lang="vi-VN" altLang="ru-RU" sz="2400" b="1" dirty="0" smtClean="0">
                <a:solidFill>
                  <a:schemeClr val="tx1"/>
                </a:solidFill>
                <a:cs typeface="Tahoma" pitchFamily="34" charset="0"/>
              </a:rPr>
              <a:t>CHT = R / 0,1 ∑ T , </a:t>
            </a:r>
            <a:r>
              <a:rPr lang="en-US" altLang="ru-RU" sz="2400" b="1" dirty="0" smtClean="0">
                <a:solidFill>
                  <a:schemeClr val="tx1"/>
                </a:solidFill>
                <a:cs typeface="Tahoma" pitchFamily="34" charset="0"/>
              </a:rPr>
              <a:t>where</a:t>
            </a:r>
            <a:endParaRPr lang="vi-VN" altLang="ru-RU" sz="2400" b="1" dirty="0" smtClean="0">
              <a:solidFill>
                <a:schemeClr val="tx1"/>
              </a:solidFill>
              <a:cs typeface="Tahoma" pitchFamily="34" charset="0"/>
            </a:endParaRPr>
          </a:p>
          <a:p>
            <a:pPr marL="80963" indent="0" eaLnBrk="1" hangingPunct="1">
              <a:lnSpc>
                <a:spcPct val="80000"/>
              </a:lnSpc>
              <a:buFont typeface="Wingdings 2" pitchFamily="18" charset="2"/>
              <a:buNone/>
            </a:pPr>
            <a:r>
              <a:rPr lang="vi-VN" altLang="ru-RU" sz="2400" b="1" dirty="0" smtClean="0">
                <a:solidFill>
                  <a:schemeClr val="tx1"/>
                </a:solidFill>
                <a:cs typeface="Tahoma" pitchFamily="34" charset="0"/>
              </a:rPr>
              <a:t>                 R – precipita</a:t>
            </a:r>
            <a:r>
              <a:rPr lang="en-US" altLang="ru-RU" sz="2400" b="1" dirty="0" err="1" smtClean="0">
                <a:solidFill>
                  <a:schemeClr val="tx1"/>
                </a:solidFill>
                <a:cs typeface="Tahoma" pitchFamily="34" charset="0"/>
              </a:rPr>
              <a:t>tions</a:t>
            </a:r>
            <a:r>
              <a:rPr lang="vi-VN" altLang="ru-RU" sz="2400" b="1" dirty="0" smtClean="0">
                <a:solidFill>
                  <a:schemeClr val="tx1"/>
                </a:solidFill>
                <a:cs typeface="Tahoma" pitchFamily="34" charset="0"/>
              </a:rPr>
              <a:t> (mm)</a:t>
            </a:r>
          </a:p>
          <a:p>
            <a:pPr marL="80963" indent="0" eaLnBrk="1" hangingPunct="1">
              <a:lnSpc>
                <a:spcPct val="80000"/>
              </a:lnSpc>
              <a:buFont typeface="Wingdings 2" pitchFamily="18" charset="2"/>
              <a:buNone/>
            </a:pPr>
            <a:r>
              <a:rPr lang="ru-RU" altLang="ru-RU" sz="2400" b="1" dirty="0" smtClean="0">
                <a:solidFill>
                  <a:schemeClr val="tx1"/>
                </a:solidFill>
                <a:latin typeface="Tahoma" pitchFamily="34" charset="0"/>
                <a:cs typeface="Tahoma" pitchFamily="34" charset="0"/>
              </a:rPr>
              <a:t>                   </a:t>
            </a:r>
            <a:r>
              <a:rPr lang="vi-VN" altLang="ru-RU" sz="2400" b="1" dirty="0" smtClean="0">
                <a:solidFill>
                  <a:schemeClr val="tx1"/>
                </a:solidFill>
                <a:cs typeface="Tahoma" pitchFamily="34" charset="0"/>
              </a:rPr>
              <a:t>    T -  temperatur</a:t>
            </a:r>
            <a:r>
              <a:rPr lang="en-US" altLang="ru-RU" sz="2400" b="1" dirty="0" smtClean="0">
                <a:solidFill>
                  <a:schemeClr val="tx1"/>
                </a:solidFill>
                <a:cs typeface="Tahoma" pitchFamily="34" charset="0"/>
              </a:rPr>
              <a:t>e</a:t>
            </a:r>
            <a:r>
              <a:rPr lang="vi-VN" altLang="ru-RU" sz="2400" b="1" dirty="0" smtClean="0">
                <a:solidFill>
                  <a:schemeClr val="tx1"/>
                </a:solidFill>
                <a:cs typeface="Tahoma" pitchFamily="34" charset="0"/>
              </a:rPr>
              <a:t>,ºC</a:t>
            </a:r>
          </a:p>
          <a:p>
            <a:pPr marL="80963" indent="0" eaLnBrk="1" hangingPunct="1">
              <a:lnSpc>
                <a:spcPct val="80000"/>
              </a:lnSpc>
            </a:pPr>
            <a:endParaRPr lang="ru-RU" altLang="ru-RU" sz="2200" dirty="0" smtClean="0"/>
          </a:p>
        </p:txBody>
      </p:sp>
    </p:spTree>
    <p:extLst>
      <p:ext uri="{BB962C8B-B14F-4D97-AF65-F5344CB8AC3E}">
        <p14:creationId xmlns:p14="http://schemas.microsoft.com/office/powerpoint/2010/main" val="3374833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165225" y="574675"/>
            <a:ext cx="7802563" cy="6078538"/>
          </a:xfrm>
        </p:spPr>
        <p:txBody>
          <a:bodyPr/>
          <a:lstStyle/>
          <a:p>
            <a:pPr marL="0" indent="355600" algn="ctr" eaLnBrk="1" hangingPunct="1">
              <a:buFontTx/>
              <a:buNone/>
            </a:pPr>
            <a:endParaRPr lang="en-US" altLang="ru-RU" sz="3600" b="1" dirty="0" smtClean="0">
              <a:solidFill>
                <a:srgbClr val="990000"/>
              </a:solidFill>
            </a:endParaRPr>
          </a:p>
          <a:p>
            <a:pPr marL="0" indent="355600" algn="ctr" eaLnBrk="1" hangingPunct="1">
              <a:buFontTx/>
              <a:buNone/>
            </a:pPr>
            <a:r>
              <a:rPr lang="ro-RO" altLang="ru-RU" sz="3600" b="1" dirty="0" smtClean="0">
                <a:solidFill>
                  <a:schemeClr val="tx1"/>
                </a:solidFill>
                <a:latin typeface="Tahoma" pitchFamily="34" charset="0"/>
                <a:cs typeface="Tahoma" pitchFamily="34" charset="0"/>
              </a:rPr>
              <a:t>The intensity of droughts</a:t>
            </a:r>
            <a:endParaRPr lang="en-US" altLang="ru-RU" sz="3600" b="1" dirty="0" smtClean="0">
              <a:solidFill>
                <a:schemeClr val="tx1"/>
              </a:solidFill>
              <a:latin typeface="Tahoma" pitchFamily="34" charset="0"/>
              <a:cs typeface="Tahoma" pitchFamily="34" charset="0"/>
            </a:endParaRPr>
          </a:p>
          <a:p>
            <a:pPr marL="0" indent="355600" algn="ctr" eaLnBrk="1" hangingPunct="1">
              <a:buFontTx/>
              <a:buNone/>
            </a:pPr>
            <a:r>
              <a:rPr lang="ro-RO" altLang="ru-RU" sz="2800" b="1" dirty="0" smtClean="0">
                <a:solidFill>
                  <a:schemeClr val="tx1"/>
                </a:solidFill>
                <a:latin typeface="Tahoma" pitchFamily="34" charset="0"/>
                <a:cs typeface="Tahoma" pitchFamily="34" charset="0"/>
              </a:rPr>
              <a:t>Droughts surfaces to :                                      </a:t>
            </a:r>
          </a:p>
          <a:p>
            <a:pPr marL="0" indent="355600" eaLnBrk="1" hangingPunct="1">
              <a:buFontTx/>
              <a:buNone/>
            </a:pPr>
            <a:r>
              <a:rPr lang="ro-RO" altLang="ru-RU" sz="2800" b="1" dirty="0" smtClean="0">
                <a:solidFill>
                  <a:schemeClr val="tx1"/>
                </a:solidFill>
                <a:latin typeface="Tahoma" pitchFamily="34" charset="0"/>
                <a:cs typeface="Tahoma" pitchFamily="34" charset="0"/>
              </a:rPr>
              <a:t>10%      - local;</a:t>
            </a:r>
          </a:p>
          <a:p>
            <a:pPr marL="0" indent="355600" algn="just" eaLnBrk="1" hangingPunct="1">
              <a:buFontTx/>
              <a:buNone/>
            </a:pPr>
            <a:r>
              <a:rPr lang="ro-RO" altLang="ru-RU" sz="2800" b="1" dirty="0" smtClean="0">
                <a:solidFill>
                  <a:schemeClr val="tx1"/>
                </a:solidFill>
                <a:latin typeface="Tahoma" pitchFamily="34" charset="0"/>
                <a:cs typeface="Tahoma" pitchFamily="34" charset="0"/>
              </a:rPr>
              <a:t>11-20% – extensive; </a:t>
            </a:r>
          </a:p>
          <a:p>
            <a:pPr marL="0" indent="355600" algn="just" eaLnBrk="1" hangingPunct="1">
              <a:buFontTx/>
              <a:buNone/>
            </a:pPr>
            <a:r>
              <a:rPr lang="ro-RO" altLang="ru-RU" sz="2800" b="1" dirty="0" smtClean="0">
                <a:solidFill>
                  <a:schemeClr val="tx1"/>
                </a:solidFill>
                <a:latin typeface="Tahoma" pitchFamily="34" charset="0"/>
                <a:cs typeface="Tahoma" pitchFamily="34" charset="0"/>
              </a:rPr>
              <a:t>21-30% – </a:t>
            </a:r>
            <a:r>
              <a:rPr lang="en-US" altLang="ru-RU" sz="2800" b="1" dirty="0" smtClean="0">
                <a:solidFill>
                  <a:schemeClr val="tx1"/>
                </a:solidFill>
                <a:latin typeface="Tahoma" pitchFamily="34" charset="0"/>
                <a:cs typeface="Tahoma" pitchFamily="34" charset="0"/>
              </a:rPr>
              <a:t>very extensive</a:t>
            </a:r>
            <a:r>
              <a:rPr lang="ro-RO" altLang="ru-RU" sz="2800" b="1" dirty="0" smtClean="0">
                <a:solidFill>
                  <a:schemeClr val="tx1"/>
                </a:solidFill>
                <a:latin typeface="Tahoma" pitchFamily="34" charset="0"/>
                <a:cs typeface="Tahoma" pitchFamily="34" charset="0"/>
              </a:rPr>
              <a:t>; </a:t>
            </a:r>
          </a:p>
          <a:p>
            <a:pPr marL="0" indent="355600" algn="just" eaLnBrk="1" hangingPunct="1">
              <a:buFontTx/>
              <a:buNone/>
            </a:pPr>
            <a:r>
              <a:rPr lang="ro-RO" altLang="ru-RU" sz="2800" b="1" dirty="0" smtClean="0">
                <a:solidFill>
                  <a:schemeClr val="tx1"/>
                </a:solidFill>
                <a:latin typeface="Tahoma" pitchFamily="34" charset="0"/>
                <a:cs typeface="Tahoma" pitchFamily="34" charset="0"/>
              </a:rPr>
              <a:t>31-50% – extreme, </a:t>
            </a:r>
          </a:p>
          <a:p>
            <a:pPr marL="0" indent="355600" algn="just" eaLnBrk="1" hangingPunct="1">
              <a:buFontTx/>
              <a:buNone/>
            </a:pPr>
            <a:r>
              <a:rPr lang="ro-RO" altLang="ru-RU" sz="2800" b="1" dirty="0" smtClean="0">
                <a:solidFill>
                  <a:schemeClr val="tx1"/>
                </a:solidFill>
                <a:latin typeface="Tahoma" pitchFamily="34" charset="0"/>
                <a:cs typeface="Tahoma" pitchFamily="34" charset="0"/>
              </a:rPr>
              <a:t>≥50%   - catastrophic.</a:t>
            </a:r>
          </a:p>
        </p:txBody>
      </p:sp>
    </p:spTree>
    <p:extLst>
      <p:ext uri="{BB962C8B-B14F-4D97-AF65-F5344CB8AC3E}">
        <p14:creationId xmlns:p14="http://schemas.microsoft.com/office/powerpoint/2010/main" val="31017929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52400" y="152400"/>
            <a:ext cx="8229600" cy="903288"/>
          </a:xfrm>
        </p:spPr>
        <p:txBody>
          <a:bodyPr vert="horz" wrap="square" lIns="91440" tIns="45720" rIns="91440" bIns="45720" numCol="1" anchorCtr="0" compatLnSpc="1">
            <a:prstTxWarp prst="textNoShape">
              <a:avLst/>
            </a:prstTxWarp>
            <a:normAutofit fontScale="90000"/>
          </a:bodyPr>
          <a:lstStyle/>
          <a:p>
            <a:pPr algn="ctr" eaLnBrk="1" hangingPunct="1">
              <a:lnSpc>
                <a:spcPct val="100000"/>
              </a:lnSpc>
              <a:defRPr/>
            </a:pPr>
            <a:r>
              <a:rPr lang="en-US" sz="3600" b="1" dirty="0" smtClean="0">
                <a:solidFill>
                  <a:schemeClr val="tx1"/>
                </a:solidFill>
                <a:effectLst/>
              </a:rPr>
              <a:t>Assessment of Droughts according to Affected Area</a:t>
            </a:r>
            <a:endParaRPr lang="ru-RU" sz="3600" b="1" dirty="0" smtClean="0">
              <a:solidFill>
                <a:schemeClr val="tx1"/>
              </a:solidFill>
              <a:effectLst/>
            </a:endParaRPr>
          </a:p>
        </p:txBody>
      </p:sp>
      <p:graphicFrame>
        <p:nvGraphicFramePr>
          <p:cNvPr id="356355" name="Group 3"/>
          <p:cNvGraphicFramePr>
            <a:graphicFrameLocks noGrp="1"/>
          </p:cNvGraphicFramePr>
          <p:nvPr>
            <p:ph type="tbl" idx="1"/>
          </p:nvPr>
        </p:nvGraphicFramePr>
        <p:xfrm>
          <a:off x="236538" y="1263650"/>
          <a:ext cx="8775700" cy="5461002"/>
        </p:xfrm>
        <a:graphic>
          <a:graphicData uri="http://schemas.openxmlformats.org/drawingml/2006/table">
            <a:tbl>
              <a:tblPr/>
              <a:tblGrid>
                <a:gridCol w="785812"/>
                <a:gridCol w="1260475"/>
                <a:gridCol w="1389063"/>
                <a:gridCol w="1274762"/>
                <a:gridCol w="1403350"/>
                <a:gridCol w="1260475"/>
                <a:gridCol w="1401763"/>
              </a:tblGrid>
              <a:tr h="32074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Years</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Spring</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Summer</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Autumn</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49472">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Covered Surface</a:t>
                      </a:r>
                      <a:r>
                        <a:rPr kumimoji="0" lang="ro-RO"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u-RU" sz="10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Type of Draught</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Covered Surface</a:t>
                      </a:r>
                      <a:r>
                        <a:rPr kumimoji="0" lang="ro-RO"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u-RU" sz="10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Type of Draught</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Covered Surface</a:t>
                      </a:r>
                      <a:r>
                        <a:rPr kumimoji="0" lang="ro-RO"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u-RU" sz="10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Type of Draught</a:t>
                      </a:r>
                      <a:endParaRPr kumimoji="0" lang="ro-RO" sz="1800" b="1" i="0" u="none" strike="noStrike" cap="none" normalizeH="0" baseline="0" dirty="0" smtClean="0">
                        <a:ln>
                          <a:noFill/>
                        </a:ln>
                        <a:solidFill>
                          <a:schemeClr val="accent3">
                            <a:lumMod val="50000"/>
                          </a:schemeClr>
                        </a:solidFill>
                        <a:effectLst/>
                        <a:latin typeface="Arial" charset="0"/>
                      </a:endParaRPr>
                    </a:p>
                  </a:txBody>
                  <a:tcPr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1946</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100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33</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1963</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40</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7</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local</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93</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1967</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60</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40</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93</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1982</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60</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93</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1986</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100</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13</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extensive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100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1990</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7</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local</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67</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60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1992</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27</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extensive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60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40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1994</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87</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40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100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1996</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68</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49</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44</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2000</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75</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55</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smtClean="0">
                          <a:ln>
                            <a:noFill/>
                          </a:ln>
                          <a:solidFill>
                            <a:schemeClr val="accent3">
                              <a:lumMod val="50000"/>
                            </a:schemeClr>
                          </a:solidFill>
                          <a:effectLst/>
                          <a:latin typeface="Times New Roman" pitchFamily="18" charset="0"/>
                          <a:cs typeface="Times New Roman" pitchFamily="18" charset="0"/>
                        </a:rPr>
                        <a:t>49</a:t>
                      </a:r>
                      <a:endParaRPr kumimoji="0" lang="ro-RO" sz="1400" b="1" i="0" u="none" strike="noStrike" cap="none" normalizeH="0" baseline="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extrem</a:t>
                      </a: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2003</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86</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61</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26</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Very extensive</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2007</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75</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80</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catastrophic</a:t>
                      </a:r>
                      <a:endParaRPr kumimoji="0" lang="ro-RO" sz="1400" b="1" i="0" u="none" strike="noStrike" cap="none" normalizeH="0" baseline="0" dirty="0" smtClean="0">
                        <a:ln>
                          <a:noFill/>
                        </a:ln>
                        <a:solidFill>
                          <a:schemeClr val="accent3">
                            <a:lumMod val="50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400" b="1" i="0" u="none" strike="noStrike" cap="none" normalizeH="0" baseline="0" dirty="0" smtClean="0">
                          <a:ln>
                            <a:noFill/>
                          </a:ln>
                          <a:solidFill>
                            <a:schemeClr val="accent3">
                              <a:lumMod val="50000"/>
                            </a:schemeClr>
                          </a:solidFill>
                          <a:effectLst>
                            <a:outerShdw blurRad="38100" dist="38100" dir="2700000" algn="tl">
                              <a:srgbClr val="FFFFFF"/>
                            </a:outerShdw>
                          </a:effectLst>
                          <a:latin typeface="Tahoma" pitchFamily="34" charset="0"/>
                        </a:rPr>
                        <a:t>-</a:t>
                      </a:r>
                      <a:endParaRPr kumimoji="0" lang="ru-RU" sz="1400" b="1" i="0" u="none" strike="noStrike" cap="none" normalizeH="0" baseline="0" dirty="0" smtClean="0">
                        <a:ln>
                          <a:noFill/>
                        </a:ln>
                        <a:solidFill>
                          <a:schemeClr val="accent3">
                            <a:lumMod val="50000"/>
                          </a:schemeClr>
                        </a:solidFill>
                        <a:effectLst>
                          <a:outerShdw blurRad="38100" dist="38100" dir="2700000" algn="tl">
                            <a:srgbClr val="FFFFFF"/>
                          </a:outerShdw>
                        </a:effectLst>
                        <a:latin typeface="Tahoma"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1400" b="1" i="0" u="none" strike="noStrike" cap="none" normalizeH="0" baseline="0" dirty="0" smtClean="0">
                        <a:ln>
                          <a:noFill/>
                        </a:ln>
                        <a:solidFill>
                          <a:schemeClr val="accent3">
                            <a:lumMod val="50000"/>
                          </a:schemeClr>
                        </a:solidFill>
                        <a:effectLst>
                          <a:outerShdw blurRad="38100" dist="38100" dir="2700000" algn="tl">
                            <a:srgbClr val="FFFFFF"/>
                          </a:outerShdw>
                        </a:effectLst>
                        <a:latin typeface="Tahoma"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r>
              <a:tr h="5624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2012</a:t>
                      </a:r>
                      <a:endParaRPr kumimoji="0" lang="ro-RO"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75000"/>
                            </a:schemeClr>
                          </a:solidFill>
                          <a:effectLst/>
                          <a:latin typeface="Arial" charset="0"/>
                        </a:rPr>
                        <a:t>18</a:t>
                      </a:r>
                      <a:endParaRPr kumimoji="0" lang="ro-RO" sz="1400" b="1" i="0" u="none" strike="noStrike" cap="none" normalizeH="0" baseline="0" dirty="0" smtClean="0">
                        <a:ln>
                          <a:noFill/>
                        </a:ln>
                        <a:solidFill>
                          <a:schemeClr val="tx2">
                            <a:lumMod val="75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extensive</a:t>
                      </a:r>
                      <a:endParaRPr kumimoji="0" lang="ro-RO" sz="1400" b="1" i="0" u="none" strike="noStrike" cap="none" normalizeH="0" baseline="0" dirty="0" smtClean="0">
                        <a:ln>
                          <a:noFill/>
                        </a:ln>
                        <a:solidFill>
                          <a:schemeClr val="tx2">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sz="1400" b="1" i="0" u="none" strike="noStrike" cap="none" normalizeH="0" baseline="0" dirty="0" smtClean="0">
                        <a:ln>
                          <a:noFill/>
                        </a:ln>
                        <a:solidFill>
                          <a:schemeClr val="tx2">
                            <a:lumMod val="75000"/>
                          </a:schemeClr>
                        </a:solidFill>
                        <a:effectLst/>
                        <a:latin typeface="Arial"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90</a:t>
                      </a:r>
                      <a:endParaRPr kumimoji="0" lang="ro-RO"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catastrophic</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1400" b="1" i="0" u="none" strike="noStrike" cap="none" normalizeH="0" baseline="0" dirty="0" smtClean="0">
                        <a:ln>
                          <a:noFill/>
                        </a:ln>
                        <a:solidFill>
                          <a:schemeClr val="tx2">
                            <a:lumMod val="75000"/>
                          </a:schemeClr>
                        </a:solidFill>
                        <a:effectLst>
                          <a:outerShdw blurRad="38100" dist="38100" dir="2700000" algn="tl">
                            <a:srgbClr val="FFFFFF"/>
                          </a:outerShdw>
                        </a:effectLst>
                        <a:latin typeface="Times New Roman" pitchFamily="18"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sz="1400" b="1" i="0" u="none" strike="noStrike" cap="none" normalizeH="0" baseline="0" dirty="0" smtClean="0">
                        <a:ln>
                          <a:noFill/>
                        </a:ln>
                        <a:solidFill>
                          <a:schemeClr val="tx2">
                            <a:lumMod val="75000"/>
                          </a:schemeClr>
                        </a:solidFill>
                        <a:effectLst>
                          <a:outerShdw blurRad="38100" dist="38100" dir="2700000" algn="tl">
                            <a:srgbClr val="FFFFFF"/>
                          </a:outerShdw>
                        </a:effectLst>
                        <a:latin typeface="Tahoma"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256016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292100"/>
            <a:ext cx="7802562" cy="2230438"/>
          </a:xfrm>
        </p:spPr>
        <p:txBody>
          <a:bodyPr>
            <a:normAutofit fontScale="90000"/>
          </a:bodyPr>
          <a:lstStyle/>
          <a:p>
            <a:pPr>
              <a:lnSpc>
                <a:spcPct val="150000"/>
              </a:lnSpc>
              <a:defRPr/>
            </a:pPr>
            <a:r>
              <a:rPr lang="en-US" sz="3600" b="1" dirty="0" smtClean="0">
                <a:solidFill>
                  <a:srgbClr val="990000"/>
                </a:solidFill>
                <a:effectLst/>
              </a:rPr>
              <a:t/>
            </a:r>
            <a:br>
              <a:rPr lang="en-US" sz="3600" b="1" dirty="0" smtClean="0">
                <a:solidFill>
                  <a:srgbClr val="990000"/>
                </a:solidFill>
                <a:effectLst/>
              </a:rPr>
            </a:br>
            <a:r>
              <a:rPr lang="ro-RO" sz="3600" b="1" dirty="0" smtClean="0">
                <a:solidFill>
                  <a:srgbClr val="990000"/>
                </a:solidFill>
                <a:effectLst/>
              </a:rPr>
              <a:t/>
            </a:r>
            <a:br>
              <a:rPr lang="ro-RO" sz="3600" b="1" dirty="0" smtClean="0">
                <a:solidFill>
                  <a:srgbClr val="990000"/>
                </a:solidFill>
                <a:effectLst/>
              </a:rPr>
            </a:br>
            <a:r>
              <a:rPr lang="en-US" sz="3600" b="1" dirty="0" smtClean="0">
                <a:solidFill>
                  <a:srgbClr val="990000"/>
                </a:solidFill>
                <a:effectLst/>
              </a:rPr>
              <a:t/>
            </a:r>
            <a:br>
              <a:rPr lang="en-US" sz="3600" b="1" dirty="0" smtClean="0">
                <a:solidFill>
                  <a:srgbClr val="990000"/>
                </a:solidFill>
                <a:effectLst/>
              </a:rPr>
            </a:br>
            <a:r>
              <a:rPr lang="en-US" sz="3100" b="1" dirty="0" smtClean="0">
                <a:solidFill>
                  <a:schemeClr val="tx1"/>
                </a:solidFill>
                <a:effectLst/>
              </a:rPr>
              <a:t>Comparative </a:t>
            </a:r>
            <a:r>
              <a:rPr lang="en-US" sz="3100" b="1" dirty="0">
                <a:solidFill>
                  <a:schemeClr val="tx1"/>
                </a:solidFill>
                <a:effectLst/>
              </a:rPr>
              <a:t>characteristics of droughts in </a:t>
            </a:r>
            <a:r>
              <a:rPr lang="ro-RO" sz="3100" b="1" dirty="0">
                <a:solidFill>
                  <a:schemeClr val="tx1"/>
                </a:solidFill>
                <a:effectLst/>
              </a:rPr>
              <a:t>1946, </a:t>
            </a:r>
            <a:r>
              <a:rPr lang="pt-BR" sz="3100" b="1" dirty="0">
                <a:solidFill>
                  <a:schemeClr val="tx1"/>
                </a:solidFill>
                <a:effectLst/>
              </a:rPr>
              <a:t>2007 and </a:t>
            </a:r>
            <a:r>
              <a:rPr lang="pt-BR" sz="3100" b="1" dirty="0" smtClean="0">
                <a:solidFill>
                  <a:schemeClr val="tx1"/>
                </a:solidFill>
                <a:effectLst/>
              </a:rPr>
              <a:t>2012</a:t>
            </a:r>
            <a:br>
              <a:rPr lang="pt-BR" sz="3100" b="1" dirty="0" smtClean="0">
                <a:solidFill>
                  <a:schemeClr val="tx1"/>
                </a:solidFill>
                <a:effectLst/>
              </a:rPr>
            </a:br>
            <a:r>
              <a:rPr lang="en-US" sz="2700" b="1" dirty="0" smtClean="0">
                <a:solidFill>
                  <a:srgbClr val="002060"/>
                </a:solidFill>
                <a:effectLst/>
              </a:rPr>
              <a:t> The average monthly air temperature recorded at</a:t>
            </a:r>
            <a:r>
              <a:rPr lang="vi-VN" sz="2700" b="1" dirty="0" smtClean="0">
                <a:solidFill>
                  <a:srgbClr val="002060"/>
                </a:solidFill>
                <a:effectLst/>
              </a:rPr>
              <a:t> </a:t>
            </a:r>
            <a:r>
              <a:rPr lang="en-US" sz="2700" b="1" dirty="0" smtClean="0">
                <a:solidFill>
                  <a:srgbClr val="002060"/>
                </a:solidFill>
                <a:effectLst/>
              </a:rPr>
              <a:t>MS</a:t>
            </a:r>
            <a:r>
              <a:rPr lang="vi-VN" sz="2700" b="1" dirty="0" smtClean="0">
                <a:solidFill>
                  <a:srgbClr val="002060"/>
                </a:solidFill>
                <a:effectLst/>
              </a:rPr>
              <a:t> </a:t>
            </a:r>
            <a:r>
              <a:rPr lang="vi-VN" sz="2700" b="1" dirty="0">
                <a:solidFill>
                  <a:srgbClr val="002060"/>
                </a:solidFill>
                <a:effectLst/>
              </a:rPr>
              <a:t>Chișinău </a:t>
            </a:r>
            <a:r>
              <a:rPr lang="en-US" sz="2700" b="1" dirty="0" smtClean="0">
                <a:solidFill>
                  <a:srgbClr val="002060"/>
                </a:solidFill>
                <a:effectLst/>
              </a:rPr>
              <a:t>in </a:t>
            </a:r>
            <a:r>
              <a:rPr lang="vi-VN" sz="2700" b="1" dirty="0" smtClean="0">
                <a:solidFill>
                  <a:srgbClr val="002060"/>
                </a:solidFill>
                <a:effectLst/>
              </a:rPr>
              <a:t>1946</a:t>
            </a:r>
            <a:r>
              <a:rPr lang="vi-VN" sz="2700" b="1" dirty="0">
                <a:solidFill>
                  <a:srgbClr val="002060"/>
                </a:solidFill>
                <a:effectLst/>
              </a:rPr>
              <a:t>, 2007 </a:t>
            </a:r>
            <a:r>
              <a:rPr lang="en-US" sz="2700" b="1" dirty="0" smtClean="0">
                <a:solidFill>
                  <a:srgbClr val="002060"/>
                </a:solidFill>
                <a:effectLst/>
              </a:rPr>
              <a:t>and</a:t>
            </a:r>
            <a:r>
              <a:rPr lang="vi-VN" sz="2700" b="1" dirty="0" smtClean="0">
                <a:solidFill>
                  <a:srgbClr val="002060"/>
                </a:solidFill>
                <a:effectLst/>
              </a:rPr>
              <a:t> </a:t>
            </a:r>
            <a:r>
              <a:rPr lang="vi-VN" sz="2700" b="1" dirty="0">
                <a:solidFill>
                  <a:srgbClr val="002060"/>
                </a:solidFill>
                <a:effectLst/>
              </a:rPr>
              <a:t>2012</a:t>
            </a:r>
            <a:endParaRPr lang="ru-RU" sz="2700" b="1" dirty="0">
              <a:solidFill>
                <a:srgbClr val="002060"/>
              </a:solidFill>
              <a:effectLst/>
            </a:endParaRPr>
          </a:p>
        </p:txBody>
      </p:sp>
      <p:sp>
        <p:nvSpPr>
          <p:cNvPr id="17411" name="Таблица 2"/>
          <p:cNvSpPr>
            <a:spLocks noGrp="1" noTextEdit="1"/>
          </p:cNvSpPr>
          <p:nvPr>
            <p:ph type="tbl" idx="1"/>
          </p:nvPr>
        </p:nvSpPr>
        <p:spPr>
          <a:xfrm>
            <a:off x="987425" y="2392363"/>
            <a:ext cx="7789863" cy="4114800"/>
          </a:xfrm>
        </p:spPr>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2587625"/>
            <a:ext cx="812165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098630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Republic of Moldova</a:t>
            </a:r>
            <a:endParaRPr lang="ru-RU" dirty="0"/>
          </a:p>
        </p:txBody>
      </p:sp>
      <p:sp>
        <p:nvSpPr>
          <p:cNvPr id="4" name="Текст 3"/>
          <p:cNvSpPr>
            <a:spLocks noGrp="1"/>
          </p:cNvSpPr>
          <p:nvPr>
            <p:ph type="body" sz="half" idx="2"/>
          </p:nvPr>
        </p:nvSpPr>
        <p:spPr>
          <a:xfrm>
            <a:off x="-1" y="4953000"/>
            <a:ext cx="9023177" cy="1600200"/>
          </a:xfrm>
        </p:spPr>
        <p:txBody>
          <a:bodyPr>
            <a:normAutofit fontScale="92500"/>
          </a:bodyPr>
          <a:lstStyle/>
          <a:p>
            <a:pPr lvl="0" algn="l" fontAlgn="base">
              <a:spcBef>
                <a:spcPct val="30000"/>
              </a:spcBef>
              <a:spcAft>
                <a:spcPct val="0"/>
              </a:spcAft>
              <a:defRPr/>
            </a:pPr>
            <a:r>
              <a:rPr lang="en-US" sz="1200" dirty="0" smtClean="0">
                <a:solidFill>
                  <a:srgbClr val="000000"/>
                </a:solidFill>
                <a:latin typeface="Arial" charset="0"/>
              </a:rPr>
              <a:t>	 </a:t>
            </a:r>
            <a:r>
              <a:rPr lang="en-US" sz="1800" b="1" dirty="0" smtClean="0">
                <a:solidFill>
                  <a:srgbClr val="002060"/>
                </a:solidFill>
                <a:latin typeface="+mn-lt"/>
              </a:rPr>
              <a:t>The </a:t>
            </a:r>
            <a:r>
              <a:rPr lang="en-US" sz="1800" b="1" dirty="0">
                <a:solidFill>
                  <a:srgbClr val="002060"/>
                </a:solidFill>
                <a:latin typeface="+mn-lt"/>
              </a:rPr>
              <a:t>Republic of Moldova is a small state situated in the north-west of the Black Sea region, bordering Romania in the west </a:t>
            </a:r>
            <a:r>
              <a:rPr lang="en-US" sz="1800" b="1" dirty="0" smtClean="0">
                <a:solidFill>
                  <a:srgbClr val="002060"/>
                </a:solidFill>
                <a:latin typeface="+mn-lt"/>
              </a:rPr>
              <a:t>and </a:t>
            </a:r>
            <a:r>
              <a:rPr lang="en-US" sz="1800" b="1" dirty="0">
                <a:solidFill>
                  <a:srgbClr val="002060"/>
                </a:solidFill>
                <a:latin typeface="+mn-lt"/>
              </a:rPr>
              <a:t>Ukraine in the </a:t>
            </a:r>
            <a:r>
              <a:rPr lang="en-US" sz="1800" b="1" dirty="0" err="1" smtClean="0">
                <a:solidFill>
                  <a:srgbClr val="002060"/>
                </a:solidFill>
                <a:latin typeface="+mn-lt"/>
              </a:rPr>
              <a:t>est</a:t>
            </a:r>
            <a:r>
              <a:rPr lang="en-US" sz="1800" b="1" dirty="0">
                <a:solidFill>
                  <a:srgbClr val="002060"/>
                </a:solidFill>
                <a:latin typeface="+mn-lt"/>
              </a:rPr>
              <a:t>, north and south. </a:t>
            </a:r>
            <a:endParaRPr lang="en-US" sz="1800" b="1" dirty="0" smtClean="0">
              <a:solidFill>
                <a:srgbClr val="002060"/>
              </a:solidFill>
              <a:latin typeface="+mn-lt"/>
            </a:endParaRPr>
          </a:p>
          <a:p>
            <a:pPr lvl="0" algn="l" fontAlgn="base">
              <a:spcBef>
                <a:spcPct val="30000"/>
              </a:spcBef>
              <a:spcAft>
                <a:spcPct val="0"/>
              </a:spcAft>
              <a:defRPr/>
            </a:pPr>
            <a:r>
              <a:rPr lang="en-US" sz="1800" b="1" dirty="0" smtClean="0">
                <a:solidFill>
                  <a:srgbClr val="002060"/>
                </a:solidFill>
                <a:latin typeface="+mn-lt"/>
              </a:rPr>
              <a:t>The </a:t>
            </a:r>
            <a:r>
              <a:rPr lang="en-US" sz="1800" b="1" dirty="0">
                <a:solidFill>
                  <a:srgbClr val="002060"/>
                </a:solidFill>
                <a:latin typeface="+mn-lt"/>
              </a:rPr>
              <a:t>territory represents a moderate hilly plateau, cut by a lot of streams and small rivers. The average elevation is 250-275 m, the highest point being the </a:t>
            </a:r>
            <a:r>
              <a:rPr lang="en-US" sz="1800" b="1" dirty="0" err="1">
                <a:solidFill>
                  <a:srgbClr val="002060"/>
                </a:solidFill>
                <a:latin typeface="+mn-lt"/>
              </a:rPr>
              <a:t>Balanesti</a:t>
            </a:r>
            <a:r>
              <a:rPr lang="en-US" sz="1800" b="1" dirty="0">
                <a:solidFill>
                  <a:srgbClr val="002060"/>
                </a:solidFill>
                <a:latin typeface="+mn-lt"/>
              </a:rPr>
              <a:t> hill – 429 m.</a:t>
            </a:r>
            <a:endParaRPr lang="ru-RU" sz="1800" b="1" dirty="0">
              <a:solidFill>
                <a:srgbClr val="002060"/>
              </a:solidFill>
              <a:latin typeface="+mn-lt"/>
            </a:endParaRPr>
          </a:p>
          <a:p>
            <a:pPr lvl="0" algn="l" fontAlgn="base">
              <a:spcBef>
                <a:spcPct val="30000"/>
              </a:spcBef>
              <a:spcAft>
                <a:spcPct val="0"/>
              </a:spcAft>
            </a:pPr>
            <a:endParaRPr lang="ru-RU" sz="1800" b="1" dirty="0">
              <a:solidFill>
                <a:schemeClr val="tx2"/>
              </a:solidFill>
              <a:latin typeface="+mn-lt"/>
            </a:endParaRPr>
          </a:p>
          <a:p>
            <a:endParaRPr lang="ru-RU" dirty="0"/>
          </a:p>
        </p:txBody>
      </p:sp>
      <p:pic>
        <p:nvPicPr>
          <p:cNvPr id="5" name="Picture Placeholder 4" descr="rom-h-fiz"/>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883" b="9883"/>
          <a:stretch>
            <a:fillRect/>
          </a:stretch>
        </p:blipFill>
        <p:spPr bwMode="auto">
          <a:xfrm>
            <a:off x="4119" y="1295400"/>
            <a:ext cx="6268766" cy="34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200px-Physical_Moldova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95400"/>
            <a:ext cx="2774777" cy="35280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9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8850" y="-990600"/>
            <a:ext cx="7727950" cy="3513138"/>
          </a:xfrm>
        </p:spPr>
        <p:txBody>
          <a:bodyPr>
            <a:normAutofit/>
          </a:bodyPr>
          <a:lstStyle/>
          <a:p>
            <a:pPr>
              <a:lnSpc>
                <a:spcPct val="100000"/>
              </a:lnSpc>
              <a:defRPr/>
            </a:pPr>
            <a:r>
              <a:rPr lang="pt-BR" sz="3600" b="1" dirty="0" smtClean="0">
                <a:solidFill>
                  <a:srgbClr val="990000"/>
                </a:solidFill>
                <a:effectLst/>
              </a:rPr>
              <a:t/>
            </a:r>
            <a:br>
              <a:rPr lang="pt-BR" sz="3600" b="1" dirty="0" smtClean="0">
                <a:solidFill>
                  <a:srgbClr val="990000"/>
                </a:solidFill>
                <a:effectLst/>
              </a:rPr>
            </a:br>
            <a:r>
              <a:rPr lang="pt-BR" sz="3600" b="1" dirty="0" smtClean="0">
                <a:solidFill>
                  <a:srgbClr val="990000"/>
                </a:solidFill>
                <a:effectLst/>
              </a:rPr>
              <a:t/>
            </a:r>
            <a:br>
              <a:rPr lang="pt-BR" sz="3600" b="1" dirty="0" smtClean="0">
                <a:solidFill>
                  <a:srgbClr val="990000"/>
                </a:solidFill>
                <a:effectLst/>
              </a:rPr>
            </a:br>
            <a:r>
              <a:rPr lang="pt-BR" sz="3600" b="1" dirty="0">
                <a:solidFill>
                  <a:srgbClr val="990000"/>
                </a:solidFill>
                <a:effectLst/>
              </a:rPr>
              <a:t/>
            </a:r>
            <a:br>
              <a:rPr lang="pt-BR" sz="3600" b="1" dirty="0">
                <a:solidFill>
                  <a:srgbClr val="990000"/>
                </a:solidFill>
                <a:effectLst/>
              </a:rPr>
            </a:br>
            <a:r>
              <a:rPr lang="pt-BR" sz="3100" b="1" dirty="0" smtClean="0">
                <a:solidFill>
                  <a:schemeClr val="tx1"/>
                </a:solidFill>
                <a:effectLst/>
              </a:rPr>
              <a:t>Comparative </a:t>
            </a:r>
            <a:r>
              <a:rPr lang="pt-BR" sz="3100" b="1" dirty="0">
                <a:solidFill>
                  <a:schemeClr val="tx1"/>
                </a:solidFill>
                <a:effectLst/>
              </a:rPr>
              <a:t>characteristics of droughts </a:t>
            </a:r>
            <a:r>
              <a:rPr lang="en-US" sz="3100" b="1" dirty="0" smtClean="0">
                <a:solidFill>
                  <a:schemeClr val="tx1"/>
                </a:solidFill>
                <a:effectLst/>
              </a:rPr>
              <a:t>in </a:t>
            </a:r>
            <a:r>
              <a:rPr lang="pt-BR" sz="3100" b="1" dirty="0" smtClean="0">
                <a:solidFill>
                  <a:schemeClr val="tx1"/>
                </a:solidFill>
                <a:effectLst/>
              </a:rPr>
              <a:t>1946</a:t>
            </a:r>
            <a:r>
              <a:rPr lang="pt-BR" sz="3100" b="1" dirty="0">
                <a:solidFill>
                  <a:schemeClr val="tx1"/>
                </a:solidFill>
                <a:effectLst/>
              </a:rPr>
              <a:t>, 2007 and </a:t>
            </a:r>
            <a:r>
              <a:rPr lang="pt-BR" sz="3100" b="1" dirty="0" smtClean="0">
                <a:solidFill>
                  <a:schemeClr val="tx1"/>
                </a:solidFill>
                <a:effectLst/>
              </a:rPr>
              <a:t>2012</a:t>
            </a:r>
            <a:r>
              <a:rPr lang="pt-BR" sz="2800" b="1" dirty="0" smtClean="0">
                <a:solidFill>
                  <a:srgbClr val="990000"/>
                </a:solidFill>
                <a:effectLst/>
              </a:rPr>
              <a:t/>
            </a:r>
            <a:br>
              <a:rPr lang="pt-BR" sz="2800" b="1" dirty="0" smtClean="0">
                <a:solidFill>
                  <a:srgbClr val="990000"/>
                </a:solidFill>
                <a:effectLst/>
              </a:rPr>
            </a:br>
            <a:r>
              <a:rPr lang="en-US" sz="2700" b="1" dirty="0" smtClean="0">
                <a:solidFill>
                  <a:srgbClr val="002060"/>
                </a:solidFill>
                <a:effectLst/>
              </a:rPr>
              <a:t>Monthly amount of rainfall recorded at MS Chisinau</a:t>
            </a:r>
            <a:r>
              <a:rPr lang="vi-VN" sz="2700" b="1" dirty="0" smtClean="0">
                <a:solidFill>
                  <a:srgbClr val="002060"/>
                </a:solidFill>
                <a:effectLst/>
              </a:rPr>
              <a:t> </a:t>
            </a:r>
            <a:r>
              <a:rPr lang="en-US" sz="2700" b="1" dirty="0" smtClean="0">
                <a:solidFill>
                  <a:srgbClr val="002060"/>
                </a:solidFill>
                <a:effectLst/>
              </a:rPr>
              <a:t>in </a:t>
            </a:r>
            <a:r>
              <a:rPr lang="vi-VN" sz="2700" b="1" dirty="0" smtClean="0">
                <a:solidFill>
                  <a:srgbClr val="002060"/>
                </a:solidFill>
                <a:effectLst/>
              </a:rPr>
              <a:t>1946</a:t>
            </a:r>
            <a:r>
              <a:rPr lang="vi-VN" sz="2700" b="1" dirty="0">
                <a:solidFill>
                  <a:srgbClr val="002060"/>
                </a:solidFill>
                <a:effectLst/>
              </a:rPr>
              <a:t>, 2007 și 2012</a:t>
            </a:r>
            <a:endParaRPr lang="ru-RU" sz="2700" b="1" dirty="0">
              <a:solidFill>
                <a:srgbClr val="002060"/>
              </a:solidFill>
              <a:effectLst/>
            </a:endParaRPr>
          </a:p>
        </p:txBody>
      </p:sp>
      <p:pic>
        <p:nvPicPr>
          <p:cNvPr id="18435"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122363" y="2644775"/>
            <a:ext cx="7681912" cy="3852863"/>
          </a:xfrm>
          <a:noFill/>
        </p:spPr>
      </p:pic>
    </p:spTree>
    <p:extLst>
      <p:ext uri="{BB962C8B-B14F-4D97-AF65-F5344CB8AC3E}">
        <p14:creationId xmlns:p14="http://schemas.microsoft.com/office/powerpoint/2010/main" val="13773139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150938" y="292100"/>
            <a:ext cx="7840662" cy="1612900"/>
          </a:xfrm>
        </p:spPr>
        <p:txBody>
          <a:bodyPr vert="horz" wrap="square" lIns="91440" tIns="45720" rIns="91440" bIns="45720" numCol="1" anchorCtr="0" compatLnSpc="1">
            <a:prstTxWarp prst="textNoShape">
              <a:avLst/>
            </a:prstTxWarp>
            <a:normAutofit/>
          </a:bodyPr>
          <a:lstStyle/>
          <a:p>
            <a:pPr>
              <a:lnSpc>
                <a:spcPct val="100000"/>
              </a:lnSpc>
              <a:defRPr/>
            </a:pPr>
            <a:r>
              <a:rPr lang="en-US" sz="3200" b="1" dirty="0" smtClean="0">
                <a:solidFill>
                  <a:schemeClr val="tx1"/>
                </a:solidFill>
                <a:effectLst/>
              </a:rPr>
              <a:t>Comparative characteristics of meteorological parameters in the summer of 2007, 2012 and 2015</a:t>
            </a:r>
            <a:endParaRPr lang="ru-RU" sz="3200" b="1" dirty="0" smtClean="0">
              <a:solidFill>
                <a:schemeClr val="tx1"/>
              </a:solidFill>
              <a:effectLst/>
            </a:endParaRPr>
          </a:p>
        </p:txBody>
      </p:sp>
      <p:graphicFrame>
        <p:nvGraphicFramePr>
          <p:cNvPr id="3" name="Таблица 2"/>
          <p:cNvGraphicFramePr>
            <a:graphicFrameLocks noGrp="1" noChangeAspect="1"/>
          </p:cNvGraphicFramePr>
          <p:nvPr>
            <p:extLst>
              <p:ext uri="{D42A27DB-BD31-4B8C-83A1-F6EECF244321}">
                <p14:modId xmlns:p14="http://schemas.microsoft.com/office/powerpoint/2010/main" val="1460930392"/>
              </p:ext>
            </p:extLst>
          </p:nvPr>
        </p:nvGraphicFramePr>
        <p:xfrm>
          <a:off x="1219200" y="1905000"/>
          <a:ext cx="7021514" cy="4595869"/>
        </p:xfrm>
        <a:graphic>
          <a:graphicData uri="http://schemas.openxmlformats.org/drawingml/2006/table">
            <a:tbl>
              <a:tblPr/>
              <a:tblGrid>
                <a:gridCol w="1986456"/>
                <a:gridCol w="1641238"/>
                <a:gridCol w="1748201"/>
                <a:gridCol w="171126"/>
                <a:gridCol w="1474493"/>
              </a:tblGrid>
              <a:tr h="1342019">
                <a:tc>
                  <a:txBody>
                    <a:bodyPr/>
                    <a:lstStyle/>
                    <a:p>
                      <a:pPr marL="327660" indent="129540" algn="ctr">
                        <a:spcAft>
                          <a:spcPts val="0"/>
                        </a:spcAft>
                      </a:pPr>
                      <a:endParaRPr lang="ro-RO" sz="1600" b="1" dirty="0" smtClean="0">
                        <a:solidFill>
                          <a:schemeClr val="accent3">
                            <a:lumMod val="50000"/>
                          </a:schemeClr>
                        </a:solidFill>
                        <a:effectLst/>
                        <a:latin typeface="Arial" pitchFamily="34" charset="0"/>
                        <a:ea typeface="Calibri"/>
                        <a:cs typeface="Arial" pitchFamily="34" charset="0"/>
                      </a:endParaRPr>
                    </a:p>
                    <a:p>
                      <a:pPr marL="327660" indent="129540" algn="ctr">
                        <a:spcAft>
                          <a:spcPts val="0"/>
                        </a:spcAft>
                      </a:pPr>
                      <a:r>
                        <a:rPr lang="ro-RO" sz="1600" b="1" dirty="0" smtClean="0">
                          <a:solidFill>
                            <a:schemeClr val="accent3">
                              <a:lumMod val="50000"/>
                            </a:schemeClr>
                          </a:solidFill>
                          <a:effectLst/>
                          <a:latin typeface="Arial" pitchFamily="34" charset="0"/>
                          <a:ea typeface="Calibri"/>
                          <a:cs typeface="Arial" pitchFamily="34" charset="0"/>
                        </a:rPr>
                        <a:t>The average air temperature</a:t>
                      </a:r>
                      <a:r>
                        <a:rPr lang="en-US" sz="1600" b="1" dirty="0" smtClean="0">
                          <a:solidFill>
                            <a:schemeClr val="accent3">
                              <a:lumMod val="50000"/>
                            </a:schemeClr>
                          </a:solidFill>
                          <a:effectLst/>
                          <a:latin typeface="Arial" pitchFamily="34" charset="0"/>
                          <a:ea typeface="Calibri"/>
                          <a:cs typeface="Arial" pitchFamily="34" charset="0"/>
                        </a:rPr>
                        <a:t>,</a:t>
                      </a:r>
                      <a:r>
                        <a:rPr lang="en-US" sz="1600" b="1" dirty="0" smtClean="0">
                          <a:solidFill>
                            <a:schemeClr val="accent3">
                              <a:lumMod val="50000"/>
                            </a:schemeClr>
                          </a:solidFill>
                          <a:effectLst>
                            <a:outerShdw blurRad="50800" dist="38100" algn="tr" rotWithShape="0">
                              <a:prstClr val="black">
                                <a:alpha val="40000"/>
                              </a:prstClr>
                            </a:outerShdw>
                          </a:effectLst>
                          <a:latin typeface="Arial" pitchFamily="34" charset="0"/>
                          <a:ea typeface="Calibri"/>
                          <a:cs typeface="Arial" pitchFamily="34" charset="0"/>
                        </a:rPr>
                        <a:t> </a:t>
                      </a:r>
                      <a:r>
                        <a:rPr lang="ro-RO" sz="1600" b="1" dirty="0">
                          <a:solidFill>
                            <a:schemeClr val="accent3">
                              <a:lumMod val="50000"/>
                            </a:schemeClr>
                          </a:solidFill>
                          <a:effectLst/>
                          <a:latin typeface="Arial" pitchFamily="34" charset="0"/>
                          <a:ea typeface="Calibri"/>
                          <a:cs typeface="Arial" pitchFamily="34" charset="0"/>
                        </a:rPr>
                        <a:t>°C</a:t>
                      </a:r>
                      <a:endParaRPr lang="ru-RU" sz="1600" b="1" dirty="0">
                        <a:solidFill>
                          <a:schemeClr val="accent3">
                            <a:lumMod val="50000"/>
                          </a:schemeClr>
                        </a:solidFill>
                        <a:effectLst/>
                        <a:latin typeface="Arial" pitchFamily="34" charset="0"/>
                        <a:ea typeface="Calibri"/>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327660" indent="129540" algn="ctr">
                        <a:spcAft>
                          <a:spcPts val="0"/>
                        </a:spcAft>
                      </a:pPr>
                      <a:r>
                        <a:rPr lang="en-US" sz="1600" b="1" dirty="0">
                          <a:solidFill>
                            <a:schemeClr val="accent3">
                              <a:lumMod val="50000"/>
                            </a:schemeClr>
                          </a:solidFill>
                          <a:effectLst/>
                          <a:latin typeface="Arial" pitchFamily="34" charset="0"/>
                          <a:ea typeface="Calibri"/>
                          <a:cs typeface="Arial" pitchFamily="34" charset="0"/>
                        </a:rPr>
                        <a:t> </a:t>
                      </a:r>
                    </a:p>
                    <a:p>
                      <a:pPr marL="327660" indent="129540" algn="ctr">
                        <a:spcAft>
                          <a:spcPts val="0"/>
                        </a:spcAft>
                      </a:pPr>
                      <a:r>
                        <a:rPr lang="fr-FR" sz="1600" b="1" dirty="0" smtClean="0">
                          <a:solidFill>
                            <a:schemeClr val="accent3">
                              <a:lumMod val="50000"/>
                            </a:schemeClr>
                          </a:solidFill>
                          <a:effectLst/>
                          <a:latin typeface="Arial" pitchFamily="34" charset="0"/>
                          <a:ea typeface="Times New Roman"/>
                          <a:cs typeface="Arial" pitchFamily="34" charset="0"/>
                        </a:rPr>
                        <a:t>Deviation from the norm</a:t>
                      </a:r>
                      <a:r>
                        <a:rPr lang="en-US" sz="1600" b="1" dirty="0" smtClean="0">
                          <a:solidFill>
                            <a:schemeClr val="accent3">
                              <a:lumMod val="50000"/>
                            </a:schemeClr>
                          </a:solidFill>
                          <a:effectLst/>
                          <a:latin typeface="Arial" pitchFamily="34" charset="0"/>
                          <a:ea typeface="Times New Roman"/>
                          <a:cs typeface="Arial" pitchFamily="34" charset="0"/>
                        </a:rPr>
                        <a:t>,</a:t>
                      </a:r>
                      <a:r>
                        <a:rPr lang="en-US" sz="1600" b="1" dirty="0" smtClean="0">
                          <a:solidFill>
                            <a:schemeClr val="accent3">
                              <a:lumMod val="50000"/>
                            </a:schemeClr>
                          </a:solidFill>
                          <a:effectLst>
                            <a:outerShdw blurRad="50800" dist="38100" algn="tr" rotWithShape="0">
                              <a:prstClr val="black">
                                <a:alpha val="40000"/>
                              </a:prstClr>
                            </a:outerShdw>
                          </a:effectLst>
                          <a:latin typeface="Arial" pitchFamily="34" charset="0"/>
                          <a:ea typeface="Calibri"/>
                          <a:cs typeface="Arial" pitchFamily="34" charset="0"/>
                        </a:rPr>
                        <a:t> </a:t>
                      </a:r>
                      <a:r>
                        <a:rPr lang="ro-RO" sz="1600" b="1" dirty="0">
                          <a:solidFill>
                            <a:schemeClr val="accent3">
                              <a:lumMod val="50000"/>
                            </a:schemeClr>
                          </a:solidFill>
                          <a:effectLst/>
                          <a:latin typeface="Arial" pitchFamily="34" charset="0"/>
                          <a:ea typeface="Times New Roman"/>
                          <a:cs typeface="Arial" pitchFamily="34" charset="0"/>
                        </a:rPr>
                        <a:t>°C</a:t>
                      </a:r>
                      <a:endParaRPr lang="ru-RU" sz="1600" b="1" dirty="0">
                        <a:solidFill>
                          <a:schemeClr val="accent3">
                            <a:lumMod val="50000"/>
                          </a:schemeClr>
                        </a:solidFill>
                        <a:effectLst/>
                        <a:latin typeface="Arial" pitchFamily="34" charset="0"/>
                        <a:ea typeface="Calibri"/>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327660" indent="129540" algn="ctr">
                        <a:spcAft>
                          <a:spcPts val="0"/>
                        </a:spcAft>
                      </a:pPr>
                      <a:r>
                        <a:rPr lang="en-US" sz="1600" b="1" dirty="0">
                          <a:solidFill>
                            <a:schemeClr val="accent3">
                              <a:lumMod val="50000"/>
                            </a:schemeClr>
                          </a:solidFill>
                          <a:effectLst/>
                          <a:latin typeface="Arial" pitchFamily="34" charset="0"/>
                          <a:ea typeface="Calibri"/>
                          <a:cs typeface="Arial" pitchFamily="34" charset="0"/>
                        </a:rPr>
                        <a:t> </a:t>
                      </a:r>
                      <a:endParaRPr lang="ru-RU" sz="1600" b="1" dirty="0">
                        <a:solidFill>
                          <a:schemeClr val="accent3">
                            <a:lumMod val="50000"/>
                          </a:schemeClr>
                        </a:solidFill>
                        <a:effectLst/>
                        <a:latin typeface="Arial" pitchFamily="34" charset="0"/>
                        <a:ea typeface="Calibri"/>
                        <a:cs typeface="Arial" pitchFamily="34" charset="0"/>
                      </a:endParaRPr>
                    </a:p>
                    <a:p>
                      <a:pPr marL="327660" indent="129540" algn="ctr">
                        <a:spcAft>
                          <a:spcPts val="0"/>
                        </a:spcAft>
                      </a:pPr>
                      <a:r>
                        <a:rPr lang="ro-RO" sz="1600" b="1" dirty="0" smtClean="0">
                          <a:solidFill>
                            <a:schemeClr val="accent3">
                              <a:lumMod val="50000"/>
                            </a:schemeClr>
                          </a:solidFill>
                          <a:effectLst/>
                          <a:latin typeface="Arial" pitchFamily="34" charset="0"/>
                          <a:ea typeface="Calibri"/>
                          <a:cs typeface="Arial" pitchFamily="34" charset="0"/>
                        </a:rPr>
                        <a:t>The rainfall amount, mm</a:t>
                      </a:r>
                      <a:endParaRPr lang="ru-RU" sz="1600" b="1" dirty="0">
                        <a:solidFill>
                          <a:schemeClr val="accent3">
                            <a:lumMod val="50000"/>
                          </a:schemeClr>
                        </a:solidFill>
                        <a:effectLst/>
                        <a:latin typeface="Arial" pitchFamily="34" charset="0"/>
                        <a:ea typeface="Calibri"/>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327660" indent="129540" algn="ctr">
                        <a:spcAft>
                          <a:spcPts val="0"/>
                        </a:spcAft>
                      </a:pPr>
                      <a:r>
                        <a:rPr lang="ru-RU" sz="1600" b="1" dirty="0">
                          <a:solidFill>
                            <a:schemeClr val="accent3">
                              <a:lumMod val="50000"/>
                            </a:schemeClr>
                          </a:solidFill>
                          <a:effectLst/>
                          <a:latin typeface="Arial" pitchFamily="34" charset="0"/>
                          <a:ea typeface="Times New Roman"/>
                          <a:cs typeface="Arial" pitchFamily="34" charset="0"/>
                        </a:rPr>
                        <a:t> </a:t>
                      </a:r>
                      <a:endParaRPr lang="ru-RU" sz="1600" b="1" dirty="0">
                        <a:solidFill>
                          <a:schemeClr val="accent3">
                            <a:lumMod val="50000"/>
                          </a:schemeClr>
                        </a:solidFill>
                        <a:effectLst/>
                        <a:latin typeface="Arial" pitchFamily="34" charset="0"/>
                        <a:ea typeface="Calibri"/>
                        <a:cs typeface="Arial" pitchFamily="34" charset="0"/>
                      </a:endParaRPr>
                    </a:p>
                    <a:p>
                      <a:pPr marL="327660" indent="129540" algn="ctr">
                        <a:spcAft>
                          <a:spcPts val="0"/>
                        </a:spcAft>
                      </a:pPr>
                      <a:r>
                        <a:rPr lang="en-US" sz="1600" b="1" dirty="0" smtClean="0">
                          <a:solidFill>
                            <a:schemeClr val="accent3">
                              <a:lumMod val="50000"/>
                            </a:schemeClr>
                          </a:solidFill>
                          <a:effectLst/>
                          <a:latin typeface="Arial" pitchFamily="34" charset="0"/>
                          <a:ea typeface="Times New Roman"/>
                          <a:cs typeface="Arial" pitchFamily="34" charset="0"/>
                        </a:rPr>
                        <a:t>In % of normal</a:t>
                      </a:r>
                      <a:r>
                        <a:rPr lang="ru-RU" sz="1600" b="1" dirty="0">
                          <a:solidFill>
                            <a:schemeClr val="accent3">
                              <a:lumMod val="50000"/>
                            </a:schemeClr>
                          </a:solidFill>
                          <a:effectLst/>
                          <a:latin typeface="Arial" pitchFamily="34" charset="0"/>
                          <a:ea typeface="Calibri"/>
                          <a:cs typeface="Arial" pitchFamily="34" charset="0"/>
                        </a:rPr>
                        <a:t> </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521897">
                <a:tc gridSpan="5">
                  <a:txBody>
                    <a:bodyPr/>
                    <a:lstStyle/>
                    <a:p>
                      <a:pPr marL="327660" indent="129540" algn="ctr">
                        <a:spcAft>
                          <a:spcPts val="0"/>
                        </a:spcAft>
                      </a:pPr>
                      <a:r>
                        <a:rPr lang="en-US" sz="2000" b="1" dirty="0">
                          <a:solidFill>
                            <a:schemeClr val="accent3">
                              <a:lumMod val="50000"/>
                            </a:schemeClr>
                          </a:solidFill>
                          <a:effectLst/>
                          <a:latin typeface="Times New Roman" panose="02020603050405020304" pitchFamily="18" charset="0"/>
                          <a:ea typeface="Times New Roman"/>
                          <a:cs typeface="Times New Roman" panose="02020603050405020304" pitchFamily="18" charset="0"/>
                        </a:rPr>
                        <a:t>2007</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21897">
                <a:tc>
                  <a:txBody>
                    <a:bodyPr/>
                    <a:lstStyle/>
                    <a:p>
                      <a:pPr algn="ctr">
                        <a:lnSpc>
                          <a:spcPct val="115000"/>
                        </a:lnSpc>
                        <a:spcAft>
                          <a:spcPts val="0"/>
                        </a:spcAft>
                      </a:pP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21,1..24,8°</a:t>
                      </a:r>
                      <a:r>
                        <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С</a:t>
                      </a: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  </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3-4</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327660" indent="129540" algn="ctr">
                        <a:spcAft>
                          <a:spcPts val="0"/>
                        </a:spcAft>
                      </a:pPr>
                      <a:r>
                        <a:rPr lang="en-US" sz="2000" b="1" dirty="0" smtClean="0">
                          <a:solidFill>
                            <a:schemeClr val="accent3">
                              <a:lumMod val="50000"/>
                            </a:schemeClr>
                          </a:solidFill>
                          <a:effectLst/>
                          <a:latin typeface="Times New Roman" panose="02020603050405020304" pitchFamily="18" charset="0"/>
                          <a:ea typeface="Calibri"/>
                          <a:cs typeface="Times New Roman" panose="02020603050405020304" pitchFamily="18" charset="0"/>
                        </a:rPr>
                        <a:t>10-105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327660" indent="129540" algn="ctr">
                        <a:spcAft>
                          <a:spcPts val="0"/>
                        </a:spcAft>
                      </a:pPr>
                      <a:r>
                        <a:rPr lang="en-US" sz="2000" b="1" kern="1200" dirty="0" smtClean="0">
                          <a:solidFill>
                            <a:schemeClr val="accent3">
                              <a:lumMod val="50000"/>
                            </a:schemeClr>
                          </a:solidFill>
                          <a:effectLst/>
                          <a:latin typeface="Times New Roman" panose="02020603050405020304" pitchFamily="18" charset="0"/>
                          <a:ea typeface="+mn-ea"/>
                          <a:cs typeface="Times New Roman" panose="02020603050405020304" pitchFamily="18" charset="0"/>
                        </a:rPr>
                        <a:t>10-75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381172">
                <a:tc gridSpan="5">
                  <a:txBody>
                    <a:bodyPr/>
                    <a:lstStyle/>
                    <a:p>
                      <a:pPr marL="327660" indent="129540" algn="ctr">
                        <a:spcAft>
                          <a:spcPts val="0"/>
                        </a:spcAft>
                      </a:pPr>
                      <a:r>
                        <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2012</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09628">
                <a:tc>
                  <a:txBody>
                    <a:bodyPr/>
                    <a:lstStyle/>
                    <a:p>
                      <a:pPr algn="ctr">
                        <a:lnSpc>
                          <a:spcPct val="115000"/>
                        </a:lnSpc>
                        <a:spcAft>
                          <a:spcPts val="0"/>
                        </a:spcAft>
                      </a:pP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22,2..25,1°</a:t>
                      </a:r>
                      <a:r>
                        <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С</a:t>
                      </a: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  </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4-5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327660" indent="129540" algn="ctr">
                        <a:spcAft>
                          <a:spcPts val="0"/>
                        </a:spcAft>
                      </a:pPr>
                      <a:r>
                        <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 </a:t>
                      </a:r>
                    </a:p>
                    <a:p>
                      <a:pPr marL="327660" indent="129540" algn="ctr">
                        <a:spcAft>
                          <a:spcPts val="0"/>
                        </a:spcAft>
                      </a:pPr>
                      <a:r>
                        <a:rPr lang="en-US" sz="2000" b="1" dirty="0" smtClean="0">
                          <a:solidFill>
                            <a:schemeClr val="accent3">
                              <a:lumMod val="50000"/>
                            </a:schemeClr>
                          </a:solidFill>
                          <a:effectLst/>
                          <a:latin typeface="Times New Roman" panose="02020603050405020304" pitchFamily="18" charset="0"/>
                          <a:ea typeface="Calibri"/>
                          <a:cs typeface="Times New Roman" panose="02020603050405020304" pitchFamily="18" charset="0"/>
                        </a:rPr>
                        <a:t>40-105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marL="327660" indent="129540" algn="ctr">
                        <a:spcAft>
                          <a:spcPts val="0"/>
                        </a:spcAft>
                      </a:pPr>
                      <a:r>
                        <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 </a:t>
                      </a:r>
                    </a:p>
                    <a:p>
                      <a:pPr marL="327660" indent="129540" algn="ctr">
                        <a:spcAft>
                          <a:spcPts val="0"/>
                        </a:spcAft>
                      </a:pPr>
                      <a:r>
                        <a:rPr lang="en-US" sz="2000" b="1" kern="1200" dirty="0" smtClean="0">
                          <a:solidFill>
                            <a:schemeClr val="accent3">
                              <a:lumMod val="50000"/>
                            </a:schemeClr>
                          </a:solidFill>
                          <a:effectLst/>
                          <a:latin typeface="Times New Roman" panose="02020603050405020304" pitchFamily="18" charset="0"/>
                          <a:ea typeface="+mn-ea"/>
                          <a:cs typeface="Times New Roman" panose="02020603050405020304" pitchFamily="18" charset="0"/>
                        </a:rPr>
                        <a:t>25-75%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09628">
                <a:tc gridSpan="5">
                  <a:txBody>
                    <a:bodyPr/>
                    <a:lstStyle/>
                    <a:p>
                      <a:pPr marL="327660" indent="129540" algn="ctr">
                        <a:spcAft>
                          <a:spcPts val="0"/>
                        </a:spcAft>
                      </a:pPr>
                      <a:r>
                        <a:rPr lang="en-US" sz="2000" b="1" dirty="0" smtClean="0">
                          <a:solidFill>
                            <a:schemeClr val="accent3">
                              <a:lumMod val="50000"/>
                            </a:schemeClr>
                          </a:solidFill>
                          <a:effectLst/>
                          <a:latin typeface="Times New Roman" panose="02020603050405020304" pitchFamily="18" charset="0"/>
                          <a:ea typeface="Calibri"/>
                          <a:cs typeface="Times New Roman" panose="02020603050405020304" pitchFamily="18" charset="0"/>
                        </a:rPr>
                        <a:t>2015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marL="327660" indent="129540" algn="ctr">
                        <a:spcAft>
                          <a:spcPts val="0"/>
                        </a:spcAft>
                      </a:pPr>
                      <a:endParaRPr lang="ru-RU" sz="2000" b="1" dirty="0">
                        <a:solidFill>
                          <a:schemeClr val="accent3">
                            <a:lumMod val="50000"/>
                          </a:schemeClr>
                        </a:solidFill>
                        <a:effectLst/>
                        <a:latin typeface="Arial" pitchFamily="34" charset="0"/>
                        <a:ea typeface="Calibri"/>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marL="327660" indent="129540" algn="ctr">
                        <a:spcAft>
                          <a:spcPts val="0"/>
                        </a:spcAft>
                      </a:pPr>
                      <a:endParaRPr lang="ru-RU" sz="2000" b="1" dirty="0">
                        <a:solidFill>
                          <a:schemeClr val="accent3">
                            <a:lumMod val="50000"/>
                          </a:schemeClr>
                        </a:solidFill>
                        <a:effectLst/>
                        <a:latin typeface="Arial" pitchFamily="34" charset="0"/>
                        <a:ea typeface="Calibri"/>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hMerge="1">
                  <a:txBody>
                    <a:bodyPr/>
                    <a:lstStyle/>
                    <a:p>
                      <a:pPr marL="327660" indent="129540" algn="ctr">
                        <a:spcAft>
                          <a:spcPts val="0"/>
                        </a:spcAft>
                      </a:pPr>
                      <a:endParaRPr lang="ru-RU" sz="2000" b="1" dirty="0">
                        <a:solidFill>
                          <a:schemeClr val="accent3">
                            <a:lumMod val="50000"/>
                          </a:schemeClr>
                        </a:solidFill>
                        <a:effectLst/>
                        <a:latin typeface="Arial" pitchFamily="34" charset="0"/>
                        <a:ea typeface="Calibri"/>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09628">
                <a:tc>
                  <a:txBody>
                    <a:bodyPr/>
                    <a:lstStyle/>
                    <a:p>
                      <a:pPr algn="ctr">
                        <a:lnSpc>
                          <a:spcPct val="115000"/>
                        </a:lnSpc>
                        <a:spcAft>
                          <a:spcPts val="0"/>
                        </a:spcAft>
                      </a:pP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20,9..23,4°</a:t>
                      </a:r>
                      <a:r>
                        <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С</a:t>
                      </a: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  </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rPr>
                        <a:t>1-3</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327660" indent="129540" algn="ctr">
                        <a:spcAft>
                          <a:spcPts val="0"/>
                        </a:spcAft>
                      </a:pPr>
                      <a:r>
                        <a:rPr lang="en-US" sz="2000" b="1" dirty="0" smtClean="0">
                          <a:solidFill>
                            <a:schemeClr val="accent3">
                              <a:lumMod val="50000"/>
                            </a:schemeClr>
                          </a:solidFill>
                          <a:effectLst/>
                          <a:latin typeface="Times New Roman" panose="02020603050405020304" pitchFamily="18" charset="0"/>
                          <a:ea typeface="Calibri"/>
                          <a:cs typeface="Times New Roman" panose="02020603050405020304" pitchFamily="18" charset="0"/>
                        </a:rPr>
                        <a:t>42-105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marL="327660" indent="129540" algn="ctr">
                        <a:spcAft>
                          <a:spcPts val="0"/>
                        </a:spcAft>
                      </a:pPr>
                      <a:r>
                        <a:rPr lang="en-US" sz="2000" b="1" kern="1200" dirty="0" smtClean="0">
                          <a:solidFill>
                            <a:schemeClr val="accent3">
                              <a:lumMod val="50000"/>
                            </a:schemeClr>
                          </a:solidFill>
                          <a:effectLst/>
                          <a:latin typeface="Times New Roman" panose="02020603050405020304" pitchFamily="18" charset="0"/>
                          <a:ea typeface="+mn-ea"/>
                          <a:cs typeface="Times New Roman" panose="02020603050405020304" pitchFamily="18" charset="0"/>
                        </a:rPr>
                        <a:t>25-75%</a:t>
                      </a:r>
                      <a:endParaRPr lang="ru-RU" sz="2000" b="1" dirty="0">
                        <a:solidFill>
                          <a:schemeClr val="accent3">
                            <a:lumMod val="50000"/>
                          </a:schemeClr>
                        </a:solidFill>
                        <a:effectLst/>
                        <a:latin typeface="Times New Roman" panose="02020603050405020304" pitchFamily="18" charset="0"/>
                        <a:ea typeface="Calibri"/>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0114276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762000" y="304800"/>
            <a:ext cx="7891463" cy="940904"/>
          </a:xfrm>
        </p:spPr>
        <p:txBody>
          <a:bodyPr vert="horz" wrap="square" lIns="91440" tIns="45720" rIns="91440" bIns="45720" numCol="1" anchorCtr="0" compatLnSpc="1">
            <a:prstTxWarp prst="textNoShape">
              <a:avLst/>
            </a:prstTxWarp>
            <a:normAutofit fontScale="90000"/>
          </a:bodyPr>
          <a:lstStyle/>
          <a:p>
            <a:pPr>
              <a:lnSpc>
                <a:spcPct val="100000"/>
              </a:lnSpc>
              <a:defRPr/>
            </a:pPr>
            <a:r>
              <a:rPr lang="en-US" sz="3200" b="1" dirty="0" smtClean="0">
                <a:solidFill>
                  <a:srgbClr val="990000"/>
                </a:solidFill>
                <a:effectLst/>
              </a:rPr>
              <a:t/>
            </a:r>
            <a:br>
              <a:rPr lang="en-US" sz="3200" b="1" dirty="0" smtClean="0">
                <a:solidFill>
                  <a:srgbClr val="990000"/>
                </a:solidFill>
                <a:effectLst/>
              </a:rPr>
            </a:br>
            <a:r>
              <a:rPr lang="en-US" sz="3200" b="1" dirty="0" smtClean="0">
                <a:solidFill>
                  <a:srgbClr val="990000"/>
                </a:solidFill>
                <a:effectLst/>
              </a:rPr>
              <a:t/>
            </a:r>
            <a:br>
              <a:rPr lang="en-US" sz="3200" b="1" dirty="0" smtClean="0">
                <a:solidFill>
                  <a:srgbClr val="990000"/>
                </a:solidFill>
                <a:effectLst/>
              </a:rPr>
            </a:br>
            <a:r>
              <a:rPr lang="en-US" sz="3200" b="1" dirty="0">
                <a:solidFill>
                  <a:srgbClr val="990000"/>
                </a:solidFill>
                <a:effectLst/>
              </a:rPr>
              <a:t/>
            </a:r>
            <a:br>
              <a:rPr lang="en-US" sz="3200" b="1" dirty="0">
                <a:solidFill>
                  <a:srgbClr val="990000"/>
                </a:solidFill>
                <a:effectLst/>
              </a:rPr>
            </a:br>
            <a:r>
              <a:rPr lang="en-US" sz="3200" b="1" dirty="0" smtClean="0">
                <a:solidFill>
                  <a:srgbClr val="990000"/>
                </a:solidFill>
                <a:effectLst/>
              </a:rPr>
              <a:t/>
            </a:r>
            <a:br>
              <a:rPr lang="en-US" sz="3200" b="1" dirty="0" smtClean="0">
                <a:solidFill>
                  <a:srgbClr val="990000"/>
                </a:solidFill>
                <a:effectLst/>
              </a:rPr>
            </a:br>
            <a:r>
              <a:rPr lang="en-US" sz="3200" b="1" dirty="0">
                <a:solidFill>
                  <a:srgbClr val="990000"/>
                </a:solidFill>
                <a:effectLst/>
              </a:rPr>
              <a:t/>
            </a:r>
            <a:br>
              <a:rPr lang="en-US" sz="3200" b="1" dirty="0">
                <a:solidFill>
                  <a:srgbClr val="990000"/>
                </a:solidFill>
                <a:effectLst/>
              </a:rPr>
            </a:br>
            <a:r>
              <a:rPr lang="en-US" sz="3200" b="1" dirty="0" smtClean="0">
                <a:solidFill>
                  <a:srgbClr val="990000"/>
                </a:solidFill>
                <a:effectLst/>
              </a:rPr>
              <a:t/>
            </a:r>
            <a:br>
              <a:rPr lang="en-US" sz="3200" b="1" dirty="0" smtClean="0">
                <a:solidFill>
                  <a:srgbClr val="990000"/>
                </a:solidFill>
                <a:effectLst/>
              </a:rPr>
            </a:br>
            <a:r>
              <a:rPr lang="en-US" sz="3200" b="1" dirty="0">
                <a:solidFill>
                  <a:srgbClr val="990000"/>
                </a:solidFill>
                <a:effectLst/>
              </a:rPr>
              <a:t/>
            </a:r>
            <a:br>
              <a:rPr lang="en-US" sz="3200" b="1" dirty="0">
                <a:solidFill>
                  <a:srgbClr val="990000"/>
                </a:solidFill>
                <a:effectLst/>
              </a:rPr>
            </a:br>
            <a:r>
              <a:rPr lang="ru-RU" sz="3200" b="1" dirty="0" smtClean="0">
                <a:solidFill>
                  <a:srgbClr val="990000"/>
                </a:solidFill>
                <a:effectLst/>
              </a:rPr>
              <a:t/>
            </a:r>
            <a:br>
              <a:rPr lang="ru-RU" sz="3200" b="1" dirty="0" smtClean="0">
                <a:solidFill>
                  <a:srgbClr val="990000"/>
                </a:solidFill>
                <a:effectLst/>
              </a:rPr>
            </a:br>
            <a:r>
              <a:rPr lang="en-US" sz="3200" b="1" dirty="0">
                <a:solidFill>
                  <a:schemeClr val="tx1"/>
                </a:solidFill>
                <a:effectLst/>
              </a:rPr>
              <a:t>The number of days with high temperatures (during the summer) </a:t>
            </a:r>
            <a:endParaRPr lang="ru-RU" sz="3200" b="1" dirty="0" smtClean="0">
              <a:solidFill>
                <a:schemeClr val="tx1"/>
              </a:solidFill>
              <a:effectLst/>
            </a:endParaRPr>
          </a:p>
        </p:txBody>
      </p:sp>
      <p:sp>
        <p:nvSpPr>
          <p:cNvPr id="346115" name="Rectangle 3"/>
          <p:cNvSpPr>
            <a:spLocks noGrp="1" noChangeArrowheads="1"/>
          </p:cNvSpPr>
          <p:nvPr>
            <p:ph idx="1"/>
          </p:nvPr>
        </p:nvSpPr>
        <p:spPr>
          <a:xfrm>
            <a:off x="204788" y="1919288"/>
            <a:ext cx="8747125" cy="4735512"/>
          </a:xfrm>
        </p:spPr>
        <p:txBody>
          <a:bodyPr>
            <a:normAutofit/>
          </a:bodyPr>
          <a:lstStyle/>
          <a:p>
            <a:pPr marL="0" indent="0" eaLnBrk="1" fontAlgn="auto" hangingPunct="1">
              <a:lnSpc>
                <a:spcPct val="80000"/>
              </a:lnSpc>
              <a:spcAft>
                <a:spcPts val="0"/>
              </a:spcAft>
              <a:buFontTx/>
              <a:buNone/>
              <a:defRPr/>
            </a:pPr>
            <a:endParaRPr lang="ro-RO" sz="2000" dirty="0" smtClean="0">
              <a:solidFill>
                <a:schemeClr val="tx2"/>
              </a:solidFill>
              <a:cs typeface="Times New Roman" pitchFamily="18" charset="0"/>
            </a:endParaRPr>
          </a:p>
          <a:p>
            <a:pPr marL="365760" indent="-283464" eaLnBrk="1" fontAlgn="auto" hangingPunct="1">
              <a:lnSpc>
                <a:spcPct val="80000"/>
              </a:lnSpc>
              <a:spcAft>
                <a:spcPts val="0"/>
              </a:spcAft>
              <a:buFontTx/>
              <a:buNone/>
              <a:defRPr/>
            </a:pPr>
            <a:r>
              <a:rPr lang="ro-RO" sz="2000" dirty="0" smtClean="0">
                <a:solidFill>
                  <a:schemeClr val="tx2"/>
                </a:solidFill>
                <a:cs typeface="Times New Roman" pitchFamily="18" charset="0"/>
              </a:rPr>
              <a:t>                 </a:t>
            </a:r>
          </a:p>
          <a:p>
            <a:pPr marL="365760" indent="-283464" eaLnBrk="1" fontAlgn="auto" hangingPunct="1">
              <a:lnSpc>
                <a:spcPct val="80000"/>
              </a:lnSpc>
              <a:spcAft>
                <a:spcPts val="0"/>
              </a:spcAft>
              <a:buFontTx/>
              <a:buNone/>
              <a:defRPr/>
            </a:pPr>
            <a:endParaRPr lang="ro-RO" sz="2000" dirty="0" smtClean="0">
              <a:solidFill>
                <a:schemeClr val="tx2"/>
              </a:solidFill>
              <a:cs typeface="Times New Roman" pitchFamily="18" charset="0"/>
            </a:endParaRPr>
          </a:p>
          <a:p>
            <a:pPr marL="0" indent="0" eaLnBrk="1" fontAlgn="auto" hangingPunct="1">
              <a:lnSpc>
                <a:spcPct val="80000"/>
              </a:lnSpc>
              <a:spcAft>
                <a:spcPts val="0"/>
              </a:spcAft>
              <a:buFontTx/>
              <a:buNone/>
              <a:defRPr/>
            </a:pPr>
            <a:endParaRPr lang="ro-RO" sz="2000" dirty="0" smtClean="0">
              <a:solidFill>
                <a:schemeClr val="tx2"/>
              </a:solidFill>
              <a:cs typeface="Times New Roman" pitchFamily="18" charset="0"/>
            </a:endParaRPr>
          </a:p>
          <a:p>
            <a:pPr marL="365760" indent="-283464" eaLnBrk="1" fontAlgn="auto" hangingPunct="1">
              <a:lnSpc>
                <a:spcPct val="80000"/>
              </a:lnSpc>
              <a:spcAft>
                <a:spcPts val="0"/>
              </a:spcAft>
              <a:buFontTx/>
              <a:buNone/>
              <a:defRPr/>
            </a:pPr>
            <a:r>
              <a:rPr lang="ro-RO" sz="2000" dirty="0" smtClean="0">
                <a:solidFill>
                  <a:schemeClr val="tx2"/>
                </a:solidFill>
                <a:cs typeface="Times New Roman" pitchFamily="18" charset="0"/>
              </a:rPr>
              <a:t>                 </a:t>
            </a:r>
            <a:endParaRPr lang="ro-RO" sz="2000" i="1" dirty="0" smtClean="0">
              <a:solidFill>
                <a:schemeClr val="tx2"/>
              </a:solidFill>
              <a:cs typeface="Times New Roman" pitchFamily="18" charset="0"/>
            </a:endParaRPr>
          </a:p>
          <a:p>
            <a:pPr marL="0" indent="0" eaLnBrk="1" fontAlgn="auto" hangingPunct="1">
              <a:lnSpc>
                <a:spcPct val="80000"/>
              </a:lnSpc>
              <a:spcAft>
                <a:spcPts val="0"/>
              </a:spcAft>
              <a:buFontTx/>
              <a:buNone/>
              <a:defRPr/>
            </a:pPr>
            <a:endParaRPr lang="ro-RO" sz="2000" dirty="0" smtClean="0">
              <a:solidFill>
                <a:schemeClr val="tx2"/>
              </a:solidFill>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03603723"/>
              </p:ext>
            </p:extLst>
          </p:nvPr>
        </p:nvGraphicFramePr>
        <p:xfrm>
          <a:off x="1066800" y="1676400"/>
          <a:ext cx="7094538" cy="4414105"/>
        </p:xfrm>
        <a:graphic>
          <a:graphicData uri="http://schemas.openxmlformats.org/drawingml/2006/table">
            <a:tbl>
              <a:tblPr firstRow="1" firstCol="1" bandRow="1">
                <a:tableStyleId>{5C22544A-7EE6-4342-B048-85BDC9FD1C3A}</a:tableStyleId>
              </a:tblPr>
              <a:tblGrid>
                <a:gridCol w="2309248"/>
                <a:gridCol w="2392645"/>
                <a:gridCol w="2392645"/>
              </a:tblGrid>
              <a:tr h="384691">
                <a:tc>
                  <a:txBody>
                    <a:bodyPr/>
                    <a:lstStyle/>
                    <a:p>
                      <a:pPr marL="327660" indent="129540" algn="ctr">
                        <a:spcAft>
                          <a:spcPts val="0"/>
                        </a:spcAft>
                      </a:pPr>
                      <a:r>
                        <a:rPr lang="en-US" sz="1600" b="1" dirty="0">
                          <a:solidFill>
                            <a:schemeClr val="accent3">
                              <a:lumMod val="50000"/>
                            </a:schemeClr>
                          </a:solidFill>
                          <a:effectLst/>
                        </a:rPr>
                        <a:t>2007</a:t>
                      </a:r>
                      <a:endParaRPr lang="ru-RU" sz="1600" b="1" dirty="0">
                        <a:solidFill>
                          <a:schemeClr val="accent3">
                            <a:lumMod val="50000"/>
                          </a:schemeClr>
                        </a:solidFill>
                        <a:effectLst/>
                        <a:latin typeface="Calibri"/>
                        <a:ea typeface="Calibri"/>
                        <a:cs typeface="Times New Roman"/>
                      </a:endParaRPr>
                    </a:p>
                  </a:txBody>
                  <a:tcPr marL="68587" marR="68587" marT="0" marB="0" anchor="ctr">
                    <a:solidFill>
                      <a:schemeClr val="tx2">
                        <a:lumMod val="20000"/>
                        <a:lumOff val="80000"/>
                      </a:schemeClr>
                    </a:solidFill>
                  </a:tcPr>
                </a:tc>
                <a:tc>
                  <a:txBody>
                    <a:bodyPr/>
                    <a:lstStyle/>
                    <a:p>
                      <a:pPr marL="327660" indent="129540" algn="ctr">
                        <a:spcAft>
                          <a:spcPts val="0"/>
                        </a:spcAft>
                      </a:pPr>
                      <a:r>
                        <a:rPr lang="en-US" sz="1600" b="1" dirty="0">
                          <a:solidFill>
                            <a:schemeClr val="accent3">
                              <a:lumMod val="50000"/>
                            </a:schemeClr>
                          </a:solidFill>
                          <a:effectLst/>
                        </a:rPr>
                        <a:t>2012</a:t>
                      </a:r>
                      <a:endParaRPr lang="ru-RU" sz="1600" b="1" dirty="0">
                        <a:solidFill>
                          <a:schemeClr val="accent3">
                            <a:lumMod val="50000"/>
                          </a:schemeClr>
                        </a:solidFill>
                        <a:effectLst/>
                        <a:latin typeface="Calibri"/>
                        <a:ea typeface="Calibri"/>
                        <a:cs typeface="Times New Roman"/>
                      </a:endParaRPr>
                    </a:p>
                  </a:txBody>
                  <a:tcPr marL="68587" marR="68587" marT="0" marB="0" anchor="ctr">
                    <a:solidFill>
                      <a:schemeClr val="tx2">
                        <a:lumMod val="20000"/>
                        <a:lumOff val="80000"/>
                      </a:schemeClr>
                    </a:solidFill>
                  </a:tcPr>
                </a:tc>
                <a:tc>
                  <a:txBody>
                    <a:bodyPr/>
                    <a:lstStyle/>
                    <a:p>
                      <a:pPr marL="327660" indent="129540" algn="ctr">
                        <a:spcAft>
                          <a:spcPts val="0"/>
                        </a:spcAft>
                      </a:pPr>
                      <a:r>
                        <a:rPr lang="en-US" sz="1600" b="1" dirty="0" smtClean="0">
                          <a:solidFill>
                            <a:schemeClr val="accent3">
                              <a:lumMod val="50000"/>
                            </a:schemeClr>
                          </a:solidFill>
                          <a:effectLst/>
                          <a:latin typeface="Calibri"/>
                          <a:ea typeface="Calibri"/>
                          <a:cs typeface="Times New Roman"/>
                        </a:rPr>
                        <a:t>2015 (until 10</a:t>
                      </a:r>
                      <a:r>
                        <a:rPr lang="en-US" sz="1600" b="1" baseline="30000" dirty="0" smtClean="0">
                          <a:solidFill>
                            <a:schemeClr val="accent3">
                              <a:lumMod val="50000"/>
                            </a:schemeClr>
                          </a:solidFill>
                          <a:effectLst/>
                          <a:latin typeface="Calibri"/>
                          <a:ea typeface="Calibri"/>
                          <a:cs typeface="Times New Roman"/>
                        </a:rPr>
                        <a:t>th</a:t>
                      </a:r>
                      <a:r>
                        <a:rPr lang="en-US" sz="1600" b="1" dirty="0" smtClean="0">
                          <a:solidFill>
                            <a:schemeClr val="accent3">
                              <a:lumMod val="50000"/>
                            </a:schemeClr>
                          </a:solidFill>
                          <a:effectLst/>
                          <a:latin typeface="Calibri"/>
                          <a:ea typeface="Calibri"/>
                          <a:cs typeface="Times New Roman"/>
                        </a:rPr>
                        <a:t> of August)</a:t>
                      </a:r>
                      <a:endParaRPr lang="ru-RU" sz="1600" b="1" dirty="0">
                        <a:solidFill>
                          <a:schemeClr val="accent3">
                            <a:lumMod val="50000"/>
                          </a:schemeClr>
                        </a:solidFill>
                        <a:effectLst/>
                        <a:latin typeface="Calibri"/>
                        <a:ea typeface="Calibri"/>
                        <a:cs typeface="Times New Roman"/>
                      </a:endParaRPr>
                    </a:p>
                  </a:txBody>
                  <a:tcPr marL="68587" marR="68587" marT="0" marB="0" anchor="ctr">
                    <a:solidFill>
                      <a:schemeClr val="tx2">
                        <a:lumMod val="20000"/>
                        <a:lumOff val="80000"/>
                      </a:schemeClr>
                    </a:solidFill>
                  </a:tcPr>
                </a:tc>
              </a:tr>
              <a:tr h="1297522">
                <a:tc>
                  <a:txBody>
                    <a:bodyPr/>
                    <a:lstStyle/>
                    <a:p>
                      <a:pPr marL="457200" algn="ctr" fontAlgn="base">
                        <a:lnSpc>
                          <a:spcPct val="80000"/>
                        </a:lnSpc>
                        <a:spcAft>
                          <a:spcPts val="0"/>
                        </a:spcAft>
                      </a:pPr>
                      <a:r>
                        <a:rPr lang="ro-RO" sz="1600" b="1" dirty="0">
                          <a:solidFill>
                            <a:schemeClr val="accent3">
                              <a:lumMod val="50000"/>
                            </a:schemeClr>
                          </a:solidFill>
                          <a:effectLst/>
                        </a:rPr>
                        <a:t> </a:t>
                      </a:r>
                      <a:endParaRPr lang="ru-RU" sz="1600" b="1" dirty="0">
                        <a:solidFill>
                          <a:schemeClr val="accent3">
                            <a:lumMod val="50000"/>
                          </a:schemeClr>
                        </a:solidFill>
                        <a:effectLst/>
                      </a:endParaRPr>
                    </a:p>
                    <a:p>
                      <a:pPr marL="457200" algn="ctr" fontAlgn="base">
                        <a:lnSpc>
                          <a:spcPct val="80000"/>
                        </a:lnSpc>
                        <a:spcAft>
                          <a:spcPts val="0"/>
                        </a:spcAft>
                      </a:pPr>
                      <a:r>
                        <a:rPr lang="en-US" sz="1600" b="1" dirty="0">
                          <a:solidFill>
                            <a:schemeClr val="accent3">
                              <a:lumMod val="50000"/>
                            </a:schemeClr>
                          </a:solidFill>
                          <a:effectLst/>
                        </a:rPr>
                        <a:t>≥</a:t>
                      </a:r>
                      <a:r>
                        <a:rPr lang="ro-RO" sz="1600" b="1" dirty="0">
                          <a:solidFill>
                            <a:schemeClr val="accent3">
                              <a:lumMod val="50000"/>
                            </a:schemeClr>
                          </a:solidFill>
                          <a:effectLst/>
                        </a:rPr>
                        <a:t>30°C – </a:t>
                      </a:r>
                      <a:r>
                        <a:rPr lang="ro-RO" sz="1600" b="1" dirty="0" smtClean="0">
                          <a:solidFill>
                            <a:schemeClr val="accent3">
                              <a:lumMod val="50000"/>
                            </a:schemeClr>
                          </a:solidFill>
                          <a:effectLst/>
                        </a:rPr>
                        <a:t>num</a:t>
                      </a:r>
                      <a:r>
                        <a:rPr lang="en-US" sz="1600" b="1" dirty="0" err="1" smtClean="0">
                          <a:solidFill>
                            <a:schemeClr val="accent3">
                              <a:lumMod val="50000"/>
                            </a:schemeClr>
                          </a:solidFill>
                          <a:effectLst/>
                        </a:rPr>
                        <a:t>ber</a:t>
                      </a:r>
                      <a:r>
                        <a:rPr lang="ro-RO" sz="1600" b="1" dirty="0" smtClean="0">
                          <a:solidFill>
                            <a:schemeClr val="accent3">
                              <a:lumMod val="50000"/>
                            </a:schemeClr>
                          </a:solidFill>
                          <a:effectLst/>
                        </a:rPr>
                        <a:t> </a:t>
                      </a:r>
                      <a:r>
                        <a:rPr lang="en-US" sz="1600" b="1" dirty="0" smtClean="0">
                          <a:solidFill>
                            <a:schemeClr val="accent3">
                              <a:lumMod val="50000"/>
                            </a:schemeClr>
                          </a:solidFill>
                          <a:effectLst/>
                        </a:rPr>
                        <a:t>of</a:t>
                      </a:r>
                      <a:r>
                        <a:rPr lang="ro-RO" sz="1600" b="1" dirty="0" smtClean="0">
                          <a:solidFill>
                            <a:schemeClr val="accent3">
                              <a:lumMod val="50000"/>
                            </a:schemeClr>
                          </a:solidFill>
                          <a:effectLst/>
                        </a:rPr>
                        <a:t> </a:t>
                      </a:r>
                      <a:r>
                        <a:rPr lang="en-US" sz="1600" b="1" dirty="0" smtClean="0">
                          <a:solidFill>
                            <a:schemeClr val="accent3">
                              <a:lumMod val="50000"/>
                            </a:schemeClr>
                          </a:solidFill>
                          <a:effectLst/>
                        </a:rPr>
                        <a:t>days</a:t>
                      </a:r>
                      <a:r>
                        <a:rPr lang="ro-RO" sz="1600" b="1" dirty="0" smtClean="0">
                          <a:solidFill>
                            <a:schemeClr val="accent3">
                              <a:lumMod val="50000"/>
                            </a:schemeClr>
                          </a:solidFill>
                          <a:effectLst/>
                        </a:rPr>
                        <a:t> </a:t>
                      </a:r>
                      <a:r>
                        <a:rPr lang="ro-RO" sz="1600" b="1" dirty="0">
                          <a:solidFill>
                            <a:schemeClr val="accent3">
                              <a:lumMod val="50000"/>
                            </a:schemeClr>
                          </a:solidFill>
                          <a:effectLst/>
                        </a:rPr>
                        <a:t>(45-60)</a:t>
                      </a:r>
                      <a:endParaRPr lang="ru-RU" sz="1600" b="1" dirty="0">
                        <a:solidFill>
                          <a:schemeClr val="accent3">
                            <a:lumMod val="50000"/>
                          </a:schemeClr>
                        </a:solidFill>
                        <a:effectLst/>
                      </a:endParaRPr>
                    </a:p>
                    <a:p>
                      <a:pPr marL="457200" algn="ctr" fontAlgn="base">
                        <a:lnSpc>
                          <a:spcPct val="80000"/>
                        </a:lnSpc>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ro-RO" sz="1600" b="1" dirty="0" smtClean="0">
                          <a:solidFill>
                            <a:schemeClr val="accent3">
                              <a:lumMod val="50000"/>
                            </a:schemeClr>
                          </a:solidFill>
                          <a:effectLst/>
                        </a:rPr>
                        <a:t>norm </a:t>
                      </a:r>
                      <a:r>
                        <a:rPr lang="ro-RO" sz="1600" b="1" dirty="0">
                          <a:solidFill>
                            <a:schemeClr val="accent3">
                              <a:lumMod val="50000"/>
                            </a:schemeClr>
                          </a:solidFill>
                          <a:effectLst/>
                        </a:rPr>
                        <a:t>– (8-27zile)</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c>
                  <a:txBody>
                    <a:bodyPr/>
                    <a:lstStyle/>
                    <a:p>
                      <a:pPr marL="457200" fontAlgn="base">
                        <a:lnSpc>
                          <a:spcPct val="80000"/>
                        </a:lnSpc>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457200" fontAlgn="base">
                        <a:lnSpc>
                          <a:spcPct val="80000"/>
                        </a:lnSpc>
                        <a:spcAft>
                          <a:spcPts val="0"/>
                        </a:spcAft>
                      </a:pPr>
                      <a:r>
                        <a:rPr lang="en-US" sz="1600" b="1" dirty="0">
                          <a:solidFill>
                            <a:schemeClr val="accent3">
                              <a:lumMod val="50000"/>
                            </a:schemeClr>
                          </a:solidFill>
                          <a:effectLst/>
                        </a:rPr>
                        <a:t>≥</a:t>
                      </a:r>
                      <a:r>
                        <a:rPr lang="ro-RO" sz="1600" b="1" dirty="0">
                          <a:solidFill>
                            <a:schemeClr val="accent3">
                              <a:lumMod val="50000"/>
                            </a:schemeClr>
                          </a:solidFill>
                          <a:effectLst/>
                        </a:rPr>
                        <a:t>30°C – </a:t>
                      </a:r>
                      <a:r>
                        <a:rPr lang="en-US" sz="1600" b="1" dirty="0" smtClean="0">
                          <a:solidFill>
                            <a:schemeClr val="accent3">
                              <a:lumMod val="50000"/>
                            </a:schemeClr>
                          </a:solidFill>
                          <a:effectLst/>
                        </a:rPr>
                        <a:t>number of days</a:t>
                      </a:r>
                      <a:r>
                        <a:rPr lang="ro-RO" sz="1600" b="1" dirty="0" smtClean="0">
                          <a:solidFill>
                            <a:schemeClr val="accent3">
                              <a:lumMod val="50000"/>
                            </a:schemeClr>
                          </a:solidFill>
                          <a:effectLst/>
                        </a:rPr>
                        <a:t>                     (</a:t>
                      </a:r>
                      <a:r>
                        <a:rPr lang="ro-RO" sz="1600" b="1" dirty="0">
                          <a:solidFill>
                            <a:schemeClr val="accent3">
                              <a:lumMod val="50000"/>
                            </a:schemeClr>
                          </a:solidFill>
                          <a:effectLst/>
                        </a:rPr>
                        <a:t>39-62)</a:t>
                      </a:r>
                      <a:endParaRPr lang="ru-RU" sz="1600" b="1" dirty="0">
                        <a:solidFill>
                          <a:schemeClr val="accent3">
                            <a:lumMod val="50000"/>
                          </a:schemeClr>
                        </a:solidFill>
                        <a:effectLst/>
                      </a:endParaRPr>
                    </a:p>
                    <a:p>
                      <a:pPr marL="457200" fontAlgn="base">
                        <a:lnSpc>
                          <a:spcPct val="80000"/>
                        </a:lnSpc>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ro-RO" sz="1600" b="1" dirty="0" smtClean="0">
                          <a:solidFill>
                            <a:schemeClr val="accent3">
                              <a:lumMod val="50000"/>
                            </a:schemeClr>
                          </a:solidFill>
                          <a:effectLst/>
                        </a:rPr>
                        <a:t>norm </a:t>
                      </a:r>
                      <a:r>
                        <a:rPr lang="ro-RO" sz="1600" b="1" dirty="0">
                          <a:solidFill>
                            <a:schemeClr val="accent3">
                              <a:lumMod val="50000"/>
                            </a:schemeClr>
                          </a:solidFill>
                          <a:effectLst/>
                        </a:rPr>
                        <a:t>– (8-27zile)</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c>
                  <a:txBody>
                    <a:bodyPr/>
                    <a:lstStyle/>
                    <a:p>
                      <a:pPr marL="457200" fontAlgn="base">
                        <a:lnSpc>
                          <a:spcPct val="80000"/>
                        </a:lnSpc>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457200" fontAlgn="base">
                        <a:lnSpc>
                          <a:spcPct val="80000"/>
                        </a:lnSpc>
                        <a:spcAft>
                          <a:spcPts val="0"/>
                        </a:spcAft>
                      </a:pPr>
                      <a:r>
                        <a:rPr lang="en-US" sz="1600" b="1" dirty="0">
                          <a:solidFill>
                            <a:schemeClr val="accent3">
                              <a:lumMod val="50000"/>
                            </a:schemeClr>
                          </a:solidFill>
                          <a:effectLst/>
                        </a:rPr>
                        <a:t>≥</a:t>
                      </a:r>
                      <a:r>
                        <a:rPr lang="ro-RO" sz="1600" b="1" dirty="0">
                          <a:solidFill>
                            <a:schemeClr val="accent3">
                              <a:lumMod val="50000"/>
                            </a:schemeClr>
                          </a:solidFill>
                          <a:effectLst/>
                        </a:rPr>
                        <a:t>30°C – </a:t>
                      </a:r>
                      <a:r>
                        <a:rPr lang="en-US" sz="1600" b="1" dirty="0" smtClean="0">
                          <a:solidFill>
                            <a:schemeClr val="accent3">
                              <a:lumMod val="50000"/>
                            </a:schemeClr>
                          </a:solidFill>
                          <a:effectLst/>
                        </a:rPr>
                        <a:t>number of days</a:t>
                      </a:r>
                      <a:r>
                        <a:rPr lang="ro-RO" sz="1600" b="1" dirty="0" smtClean="0">
                          <a:solidFill>
                            <a:schemeClr val="accent3">
                              <a:lumMod val="50000"/>
                            </a:schemeClr>
                          </a:solidFill>
                          <a:effectLst/>
                        </a:rPr>
                        <a:t>                     (</a:t>
                      </a:r>
                      <a:r>
                        <a:rPr lang="en-US" sz="1600" b="1" dirty="0" smtClean="0">
                          <a:solidFill>
                            <a:schemeClr val="accent3">
                              <a:lumMod val="50000"/>
                            </a:schemeClr>
                          </a:solidFill>
                          <a:effectLst/>
                        </a:rPr>
                        <a:t>25-42 </a:t>
                      </a:r>
                      <a:r>
                        <a:rPr lang="ro-RO" sz="1600" b="1" dirty="0" smtClean="0">
                          <a:solidFill>
                            <a:schemeClr val="accent3">
                              <a:lumMod val="50000"/>
                            </a:schemeClr>
                          </a:solidFill>
                          <a:effectLst/>
                        </a:rPr>
                        <a:t>)</a:t>
                      </a:r>
                      <a:endParaRPr lang="ru-RU" sz="1600" b="1" dirty="0">
                        <a:solidFill>
                          <a:schemeClr val="accent3">
                            <a:lumMod val="50000"/>
                          </a:schemeClr>
                        </a:solidFill>
                        <a:effectLst/>
                      </a:endParaRPr>
                    </a:p>
                    <a:p>
                      <a:pPr marL="457200" fontAlgn="base">
                        <a:lnSpc>
                          <a:spcPct val="80000"/>
                        </a:lnSpc>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ro-RO" sz="1600" b="1" dirty="0" smtClean="0">
                          <a:solidFill>
                            <a:schemeClr val="accent3">
                              <a:lumMod val="50000"/>
                            </a:schemeClr>
                          </a:solidFill>
                          <a:effectLst/>
                        </a:rPr>
                        <a:t>norm </a:t>
                      </a:r>
                      <a:r>
                        <a:rPr lang="ro-RO" sz="1600" b="1" dirty="0">
                          <a:solidFill>
                            <a:schemeClr val="accent3">
                              <a:lumMod val="50000"/>
                            </a:schemeClr>
                          </a:solidFill>
                          <a:effectLst/>
                        </a:rPr>
                        <a:t>– (8-27zile)</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r>
              <a:tr h="1331561">
                <a:tc>
                  <a:txBody>
                    <a:bodyPr/>
                    <a:lstStyle/>
                    <a:p>
                      <a:pPr marL="457200" algn="ctr" fontAlgn="base">
                        <a:lnSpc>
                          <a:spcPct val="80000"/>
                        </a:lnSpc>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457200" algn="ctr" fontAlgn="base">
                        <a:lnSpc>
                          <a:spcPct val="80000"/>
                        </a:lnSpc>
                        <a:spcAft>
                          <a:spcPts val="0"/>
                        </a:spcAft>
                      </a:pPr>
                      <a:r>
                        <a:rPr lang="ro-RO" sz="1600" b="1" dirty="0">
                          <a:solidFill>
                            <a:schemeClr val="accent3">
                              <a:lumMod val="50000"/>
                            </a:schemeClr>
                          </a:solidFill>
                          <a:effectLst/>
                        </a:rPr>
                        <a:t>≥35°C  - </a:t>
                      </a:r>
                      <a:r>
                        <a:rPr lang="en-US" sz="1600" b="1" dirty="0" smtClean="0">
                          <a:solidFill>
                            <a:schemeClr val="accent3">
                              <a:lumMod val="50000"/>
                            </a:schemeClr>
                          </a:solidFill>
                          <a:effectLst/>
                        </a:rPr>
                        <a:t>number of days</a:t>
                      </a:r>
                      <a:r>
                        <a:rPr lang="ro-RO" sz="1600" b="1" dirty="0" smtClean="0">
                          <a:solidFill>
                            <a:schemeClr val="accent3">
                              <a:lumMod val="50000"/>
                            </a:schemeClr>
                          </a:solidFill>
                          <a:effectLst/>
                        </a:rPr>
                        <a:t>(</a:t>
                      </a:r>
                      <a:r>
                        <a:rPr lang="en-US" sz="1600" b="1" dirty="0">
                          <a:solidFill>
                            <a:schemeClr val="accent3">
                              <a:lumMod val="50000"/>
                            </a:schemeClr>
                          </a:solidFill>
                          <a:effectLst/>
                        </a:rPr>
                        <a:t>15-22</a:t>
                      </a:r>
                      <a:r>
                        <a:rPr lang="ro-RO" sz="1600" b="1" dirty="0">
                          <a:solidFill>
                            <a:schemeClr val="accent3">
                              <a:lumMod val="50000"/>
                            </a:schemeClr>
                          </a:solidFill>
                          <a:effectLst/>
                        </a:rPr>
                        <a:t>)</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ro-RO" sz="1600" b="1" dirty="0" smtClean="0">
                          <a:solidFill>
                            <a:schemeClr val="accent3">
                              <a:lumMod val="50000"/>
                            </a:schemeClr>
                          </a:solidFill>
                          <a:effectLst/>
                        </a:rPr>
                        <a:t>norm </a:t>
                      </a:r>
                      <a:r>
                        <a:rPr lang="ro-RO" sz="1600" b="1" dirty="0">
                          <a:solidFill>
                            <a:schemeClr val="accent3">
                              <a:lumMod val="50000"/>
                            </a:schemeClr>
                          </a:solidFill>
                          <a:effectLst/>
                        </a:rPr>
                        <a:t>– 1</a:t>
                      </a:r>
                      <a:r>
                        <a:rPr lang="en-US" sz="1600" b="1" dirty="0">
                          <a:solidFill>
                            <a:schemeClr val="accent3">
                              <a:lumMod val="50000"/>
                            </a:schemeClr>
                          </a:solidFill>
                          <a:effectLst/>
                        </a:rPr>
                        <a:t>-2</a:t>
                      </a:r>
                      <a:endParaRPr lang="ru-RU" sz="1600" b="1" dirty="0">
                        <a:solidFill>
                          <a:schemeClr val="accent3">
                            <a:lumMod val="50000"/>
                          </a:schemeClr>
                        </a:solidFill>
                        <a:effectLst/>
                      </a:endParaRPr>
                    </a:p>
                    <a:p>
                      <a:pPr marL="327660" indent="129540" algn="ctr">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327660" indent="129540" algn="ctr">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Calibri"/>
                        <a:cs typeface="Times New Roman"/>
                      </a:endParaRPr>
                    </a:p>
                  </a:txBody>
                  <a:tcPr marL="68587" marR="68587" marT="0" marB="0" anchor="ctr">
                    <a:solidFill>
                      <a:schemeClr val="tx2">
                        <a:lumMod val="20000"/>
                        <a:lumOff val="80000"/>
                      </a:schemeClr>
                    </a:solidFill>
                  </a:tcPr>
                </a:tc>
                <a:tc>
                  <a:txBody>
                    <a:bodyPr/>
                    <a:lstStyle/>
                    <a:p>
                      <a:pPr marL="457200" fontAlgn="base">
                        <a:lnSpc>
                          <a:spcPct val="80000"/>
                        </a:lnSpc>
                        <a:spcAft>
                          <a:spcPts val="0"/>
                        </a:spcAft>
                      </a:pPr>
                      <a:r>
                        <a:rPr lang="ro-RO" sz="1600" b="1" dirty="0">
                          <a:solidFill>
                            <a:schemeClr val="accent3">
                              <a:lumMod val="50000"/>
                            </a:schemeClr>
                          </a:solidFill>
                          <a:effectLst/>
                        </a:rPr>
                        <a:t>≥35°C  - </a:t>
                      </a:r>
                      <a:r>
                        <a:rPr lang="en-US" sz="1600" b="1" dirty="0" smtClean="0">
                          <a:solidFill>
                            <a:schemeClr val="accent3">
                              <a:lumMod val="50000"/>
                            </a:schemeClr>
                          </a:solidFill>
                          <a:effectLst/>
                        </a:rPr>
                        <a:t>number of</a:t>
                      </a:r>
                      <a:r>
                        <a:rPr lang="en-US" sz="1600" b="1" baseline="0" dirty="0" smtClean="0">
                          <a:solidFill>
                            <a:schemeClr val="accent3">
                              <a:lumMod val="50000"/>
                            </a:schemeClr>
                          </a:solidFill>
                          <a:effectLst/>
                        </a:rPr>
                        <a:t> days</a:t>
                      </a:r>
                      <a:r>
                        <a:rPr lang="ro-RO" sz="1600" b="1" dirty="0" smtClean="0">
                          <a:solidFill>
                            <a:schemeClr val="accent3">
                              <a:lumMod val="50000"/>
                            </a:schemeClr>
                          </a:solidFill>
                          <a:effectLst/>
                        </a:rPr>
                        <a:t>(</a:t>
                      </a:r>
                      <a:r>
                        <a:rPr lang="en-US" sz="1600" b="1" dirty="0">
                          <a:solidFill>
                            <a:schemeClr val="accent3">
                              <a:lumMod val="50000"/>
                            </a:schemeClr>
                          </a:solidFill>
                          <a:effectLst/>
                        </a:rPr>
                        <a:t>16-35</a:t>
                      </a:r>
                      <a:r>
                        <a:rPr lang="ro-RO" sz="1600" b="1" dirty="0">
                          <a:solidFill>
                            <a:schemeClr val="accent3">
                              <a:lumMod val="50000"/>
                            </a:schemeClr>
                          </a:solidFill>
                          <a:effectLst/>
                        </a:rPr>
                        <a:t>)</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ro-RO" sz="1600" b="1" dirty="0" smtClean="0">
                          <a:solidFill>
                            <a:schemeClr val="accent3">
                              <a:lumMod val="50000"/>
                            </a:schemeClr>
                          </a:solidFill>
                          <a:effectLst/>
                        </a:rPr>
                        <a:t>norm </a:t>
                      </a:r>
                      <a:r>
                        <a:rPr lang="ro-RO" sz="1600" b="1" dirty="0">
                          <a:solidFill>
                            <a:schemeClr val="accent3">
                              <a:lumMod val="50000"/>
                            </a:schemeClr>
                          </a:solidFill>
                          <a:effectLst/>
                        </a:rPr>
                        <a:t>– </a:t>
                      </a:r>
                      <a:r>
                        <a:rPr lang="ro-RO" sz="1600" b="1" dirty="0" smtClean="0">
                          <a:solidFill>
                            <a:schemeClr val="accent3">
                              <a:lumMod val="50000"/>
                            </a:schemeClr>
                          </a:solidFill>
                          <a:effectLst/>
                        </a:rPr>
                        <a:t>1-2</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c>
                  <a:txBody>
                    <a:bodyPr/>
                    <a:lstStyle/>
                    <a:p>
                      <a:pPr marL="457200" fontAlgn="base">
                        <a:lnSpc>
                          <a:spcPct val="80000"/>
                        </a:lnSpc>
                        <a:spcAft>
                          <a:spcPts val="0"/>
                        </a:spcAft>
                      </a:pPr>
                      <a:r>
                        <a:rPr lang="ro-RO" sz="1600" b="1" dirty="0">
                          <a:solidFill>
                            <a:schemeClr val="accent3">
                              <a:lumMod val="50000"/>
                            </a:schemeClr>
                          </a:solidFill>
                          <a:effectLst/>
                        </a:rPr>
                        <a:t>≥35°C  - </a:t>
                      </a:r>
                      <a:r>
                        <a:rPr lang="en-US" sz="1600" b="1" dirty="0" smtClean="0">
                          <a:solidFill>
                            <a:schemeClr val="accent3">
                              <a:lumMod val="50000"/>
                            </a:schemeClr>
                          </a:solidFill>
                          <a:effectLst/>
                        </a:rPr>
                        <a:t>number of</a:t>
                      </a:r>
                      <a:r>
                        <a:rPr lang="en-US" sz="1600" b="1" baseline="0" dirty="0" smtClean="0">
                          <a:solidFill>
                            <a:schemeClr val="accent3">
                              <a:lumMod val="50000"/>
                            </a:schemeClr>
                          </a:solidFill>
                          <a:effectLst/>
                        </a:rPr>
                        <a:t> days </a:t>
                      </a:r>
                      <a:r>
                        <a:rPr lang="ro-RO" sz="1600" b="1" dirty="0" smtClean="0">
                          <a:solidFill>
                            <a:schemeClr val="accent3">
                              <a:lumMod val="50000"/>
                            </a:schemeClr>
                          </a:solidFill>
                          <a:effectLst/>
                        </a:rPr>
                        <a:t>(</a:t>
                      </a:r>
                      <a:r>
                        <a:rPr lang="en-US" sz="1600" b="1" dirty="0" smtClean="0">
                          <a:solidFill>
                            <a:schemeClr val="accent3">
                              <a:lumMod val="50000"/>
                            </a:schemeClr>
                          </a:solidFill>
                          <a:effectLst/>
                        </a:rPr>
                        <a:t>3-17 </a:t>
                      </a:r>
                      <a:r>
                        <a:rPr lang="ro-RO" sz="1600" b="1" dirty="0" smtClean="0">
                          <a:solidFill>
                            <a:schemeClr val="accent3">
                              <a:lumMod val="50000"/>
                            </a:schemeClr>
                          </a:solidFill>
                          <a:effectLst/>
                        </a:rPr>
                        <a:t>)</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ro-RO" sz="1600" b="1" dirty="0" smtClean="0">
                          <a:solidFill>
                            <a:schemeClr val="accent3">
                              <a:lumMod val="50000"/>
                            </a:schemeClr>
                          </a:solidFill>
                          <a:effectLst/>
                        </a:rPr>
                        <a:t>norm </a:t>
                      </a:r>
                      <a:r>
                        <a:rPr lang="ro-RO" sz="1600" b="1" dirty="0">
                          <a:solidFill>
                            <a:schemeClr val="accent3">
                              <a:lumMod val="50000"/>
                            </a:schemeClr>
                          </a:solidFill>
                          <a:effectLst/>
                        </a:rPr>
                        <a:t>– </a:t>
                      </a:r>
                      <a:r>
                        <a:rPr lang="ro-RO" sz="1600" b="1" dirty="0" smtClean="0">
                          <a:solidFill>
                            <a:schemeClr val="accent3">
                              <a:lumMod val="50000"/>
                            </a:schemeClr>
                          </a:solidFill>
                          <a:effectLst/>
                        </a:rPr>
                        <a:t>1-2</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r>
              <a:tr h="907351">
                <a:tc>
                  <a:txBody>
                    <a:bodyPr/>
                    <a:lstStyle/>
                    <a:p>
                      <a:pPr marL="457200" algn="ctr" fontAlgn="base">
                        <a:lnSpc>
                          <a:spcPct val="80000"/>
                        </a:lnSpc>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endParaRPr>
                    </a:p>
                    <a:p>
                      <a:pPr marL="457200" algn="ctr" fontAlgn="base">
                        <a:lnSpc>
                          <a:spcPct val="80000"/>
                        </a:lnSpc>
                        <a:spcAft>
                          <a:spcPts val="0"/>
                        </a:spcAft>
                      </a:pPr>
                      <a:r>
                        <a:rPr lang="ro-RO" sz="1600" b="1" dirty="0">
                          <a:solidFill>
                            <a:schemeClr val="accent3">
                              <a:lumMod val="50000"/>
                            </a:schemeClr>
                          </a:solidFill>
                          <a:effectLst/>
                        </a:rPr>
                        <a:t>≥40°C – </a:t>
                      </a:r>
                      <a:r>
                        <a:rPr lang="ro-RO" sz="1600" b="1" dirty="0" smtClean="0">
                          <a:solidFill>
                            <a:schemeClr val="accent3">
                              <a:lumMod val="50000"/>
                            </a:schemeClr>
                          </a:solidFill>
                          <a:effectLst/>
                        </a:rPr>
                        <a:t>num</a:t>
                      </a:r>
                      <a:r>
                        <a:rPr lang="en-US" sz="1600" b="1" dirty="0" err="1" smtClean="0">
                          <a:solidFill>
                            <a:schemeClr val="accent3">
                              <a:lumMod val="50000"/>
                            </a:schemeClr>
                          </a:solidFill>
                          <a:effectLst/>
                        </a:rPr>
                        <a:t>ber</a:t>
                      </a:r>
                      <a:r>
                        <a:rPr lang="en-US" sz="1600" b="1" dirty="0" smtClean="0">
                          <a:solidFill>
                            <a:schemeClr val="accent3">
                              <a:lumMod val="50000"/>
                            </a:schemeClr>
                          </a:solidFill>
                          <a:effectLst/>
                        </a:rPr>
                        <a:t> of days </a:t>
                      </a:r>
                      <a:r>
                        <a:rPr lang="ro-RO" sz="1600" b="1" dirty="0" smtClean="0">
                          <a:solidFill>
                            <a:schemeClr val="accent3">
                              <a:lumMod val="50000"/>
                            </a:schemeClr>
                          </a:solidFill>
                          <a:effectLst/>
                        </a:rPr>
                        <a:t>(1-7</a:t>
                      </a:r>
                      <a:r>
                        <a:rPr lang="ro-RO" sz="1600" b="1" dirty="0">
                          <a:solidFill>
                            <a:schemeClr val="accent3">
                              <a:lumMod val="50000"/>
                            </a:schemeClr>
                          </a:solidFill>
                          <a:effectLst/>
                        </a:rPr>
                        <a:t>)</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ro-RO" sz="1600" b="1" dirty="0" smtClean="0">
                          <a:solidFill>
                            <a:schemeClr val="accent3">
                              <a:lumMod val="50000"/>
                            </a:schemeClr>
                          </a:solidFill>
                          <a:effectLst/>
                        </a:rPr>
                        <a:t>norm </a:t>
                      </a:r>
                      <a:r>
                        <a:rPr lang="ro-RO" sz="1600" b="1" dirty="0">
                          <a:solidFill>
                            <a:schemeClr val="accent3">
                              <a:lumMod val="50000"/>
                            </a:schemeClr>
                          </a:solidFill>
                          <a:effectLst/>
                        </a:rPr>
                        <a:t>– 0</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c>
                  <a:txBody>
                    <a:bodyPr/>
                    <a:lstStyle/>
                    <a:p>
                      <a:pPr marL="457200" fontAlgn="base">
                        <a:lnSpc>
                          <a:spcPct val="80000"/>
                        </a:lnSpc>
                        <a:spcAft>
                          <a:spcPts val="0"/>
                        </a:spcAft>
                      </a:pPr>
                      <a:r>
                        <a:rPr lang="ro-RO" sz="1600" b="1" dirty="0">
                          <a:solidFill>
                            <a:schemeClr val="accent3">
                              <a:lumMod val="50000"/>
                            </a:schemeClr>
                          </a:solidFill>
                          <a:effectLst/>
                        </a:rPr>
                        <a:t>≥40°C – </a:t>
                      </a:r>
                      <a:r>
                        <a:rPr lang="en-US" sz="1600" b="1" dirty="0" smtClean="0">
                          <a:solidFill>
                            <a:schemeClr val="accent3">
                              <a:lumMod val="50000"/>
                            </a:schemeClr>
                          </a:solidFill>
                          <a:effectLst/>
                        </a:rPr>
                        <a:t>number of days </a:t>
                      </a:r>
                      <a:r>
                        <a:rPr lang="ro-RO" sz="1600" b="1" dirty="0" smtClean="0">
                          <a:solidFill>
                            <a:schemeClr val="accent3">
                              <a:lumMod val="50000"/>
                            </a:schemeClr>
                          </a:solidFill>
                          <a:effectLst/>
                        </a:rPr>
                        <a:t>(1-3</a:t>
                      </a:r>
                      <a:r>
                        <a:rPr lang="ro-RO" sz="1600" b="1" dirty="0">
                          <a:solidFill>
                            <a:schemeClr val="accent3">
                              <a:lumMod val="50000"/>
                            </a:schemeClr>
                          </a:solidFill>
                          <a:effectLst/>
                        </a:rPr>
                        <a:t>)</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smtClean="0">
                          <a:solidFill>
                            <a:schemeClr val="accent3">
                              <a:lumMod val="50000"/>
                            </a:schemeClr>
                          </a:solidFill>
                          <a:effectLst/>
                        </a:rPr>
                        <a:t>n</a:t>
                      </a:r>
                      <a:r>
                        <a:rPr lang="ro-RO" sz="1600" b="1" dirty="0" smtClean="0">
                          <a:solidFill>
                            <a:schemeClr val="accent3">
                              <a:lumMod val="50000"/>
                            </a:schemeClr>
                          </a:solidFill>
                          <a:effectLst/>
                        </a:rPr>
                        <a:t>orm</a:t>
                      </a:r>
                      <a:r>
                        <a:rPr lang="en-US" sz="1600" b="1" baseline="0" dirty="0" smtClean="0">
                          <a:solidFill>
                            <a:schemeClr val="accent3">
                              <a:lumMod val="50000"/>
                            </a:schemeClr>
                          </a:solidFill>
                          <a:effectLst/>
                        </a:rPr>
                        <a:t> </a:t>
                      </a:r>
                      <a:r>
                        <a:rPr lang="ro-RO" sz="1600" b="1" dirty="0" smtClean="0">
                          <a:solidFill>
                            <a:schemeClr val="accent3">
                              <a:lumMod val="50000"/>
                            </a:schemeClr>
                          </a:solidFill>
                          <a:effectLst/>
                        </a:rPr>
                        <a:t> </a:t>
                      </a:r>
                      <a:r>
                        <a:rPr lang="ro-RO" sz="1600" b="1" dirty="0">
                          <a:solidFill>
                            <a:schemeClr val="accent3">
                              <a:lumMod val="50000"/>
                            </a:schemeClr>
                          </a:solidFill>
                          <a:effectLst/>
                        </a:rPr>
                        <a:t>– 0</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c>
                  <a:txBody>
                    <a:bodyPr/>
                    <a:lstStyle/>
                    <a:p>
                      <a:pPr marL="457200" fontAlgn="base">
                        <a:lnSpc>
                          <a:spcPct val="80000"/>
                        </a:lnSpc>
                        <a:spcAft>
                          <a:spcPts val="0"/>
                        </a:spcAft>
                      </a:pPr>
                      <a:r>
                        <a:rPr lang="ro-RO" sz="1600" b="1" dirty="0">
                          <a:solidFill>
                            <a:schemeClr val="accent3">
                              <a:lumMod val="50000"/>
                            </a:schemeClr>
                          </a:solidFill>
                          <a:effectLst/>
                        </a:rPr>
                        <a:t>≥40°C – </a:t>
                      </a:r>
                      <a:r>
                        <a:rPr lang="en-US" sz="1600" b="1" dirty="0" smtClean="0">
                          <a:solidFill>
                            <a:schemeClr val="accent3">
                              <a:lumMod val="50000"/>
                            </a:schemeClr>
                          </a:solidFill>
                          <a:effectLst/>
                        </a:rPr>
                        <a:t>number of days  0</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smtClean="0">
                          <a:solidFill>
                            <a:schemeClr val="accent3">
                              <a:lumMod val="50000"/>
                            </a:schemeClr>
                          </a:solidFill>
                          <a:effectLst/>
                        </a:rPr>
                        <a:t>n</a:t>
                      </a:r>
                      <a:r>
                        <a:rPr lang="ro-RO" sz="1600" b="1" dirty="0" smtClean="0">
                          <a:solidFill>
                            <a:schemeClr val="accent3">
                              <a:lumMod val="50000"/>
                            </a:schemeClr>
                          </a:solidFill>
                          <a:effectLst/>
                        </a:rPr>
                        <a:t>orm</a:t>
                      </a:r>
                      <a:r>
                        <a:rPr lang="en-US" sz="1600" b="1" baseline="0" dirty="0" smtClean="0">
                          <a:solidFill>
                            <a:schemeClr val="accent3">
                              <a:lumMod val="50000"/>
                            </a:schemeClr>
                          </a:solidFill>
                          <a:effectLst/>
                        </a:rPr>
                        <a:t> </a:t>
                      </a:r>
                      <a:r>
                        <a:rPr lang="ro-RO" sz="1600" b="1" dirty="0" smtClean="0">
                          <a:solidFill>
                            <a:schemeClr val="accent3">
                              <a:lumMod val="50000"/>
                            </a:schemeClr>
                          </a:solidFill>
                          <a:effectLst/>
                        </a:rPr>
                        <a:t> </a:t>
                      </a:r>
                      <a:r>
                        <a:rPr lang="ro-RO" sz="1600" b="1" dirty="0">
                          <a:solidFill>
                            <a:schemeClr val="accent3">
                              <a:lumMod val="50000"/>
                            </a:schemeClr>
                          </a:solidFill>
                          <a:effectLst/>
                        </a:rPr>
                        <a:t>– 0</a:t>
                      </a:r>
                      <a:endParaRPr lang="ru-RU" sz="1600" b="1" dirty="0">
                        <a:solidFill>
                          <a:schemeClr val="accent3">
                            <a:lumMod val="50000"/>
                          </a:schemeClr>
                        </a:solidFill>
                        <a:effectLst/>
                      </a:endParaRPr>
                    </a:p>
                    <a:p>
                      <a:pPr marL="347345" indent="-347345" algn="ctr" fontAlgn="base">
                        <a:lnSpc>
                          <a:spcPct val="80000"/>
                        </a:lnSpc>
                        <a:spcBef>
                          <a:spcPts val="480"/>
                        </a:spcBef>
                        <a:spcAft>
                          <a:spcPts val="0"/>
                        </a:spcAft>
                      </a:pPr>
                      <a:r>
                        <a:rPr lang="en-US" sz="1600" b="1" dirty="0">
                          <a:solidFill>
                            <a:schemeClr val="accent3">
                              <a:lumMod val="50000"/>
                            </a:schemeClr>
                          </a:solidFill>
                          <a:effectLst/>
                        </a:rPr>
                        <a:t> </a:t>
                      </a:r>
                      <a:endParaRPr lang="ru-RU" sz="1600" b="1" dirty="0">
                        <a:solidFill>
                          <a:schemeClr val="accent3">
                            <a:lumMod val="50000"/>
                          </a:schemeClr>
                        </a:solidFill>
                        <a:effectLst/>
                        <a:latin typeface="Calibri"/>
                        <a:ea typeface="Times New Roman"/>
                        <a:cs typeface="Times New Roman"/>
                      </a:endParaRPr>
                    </a:p>
                  </a:txBody>
                  <a:tcPr marL="68587" marR="68587" marT="0"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116058536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en-US" altLang="ru-RU" sz="2800" b="1" smtClean="0">
                <a:solidFill>
                  <a:srgbClr val="990000"/>
                </a:solidFill>
                <a:effectLst/>
              </a:rPr>
              <a:t>Records recorded during the summer season </a:t>
            </a:r>
            <a:r>
              <a:rPr lang="vi-VN" altLang="ru-RU" sz="2800" b="1" smtClean="0">
                <a:solidFill>
                  <a:srgbClr val="990000"/>
                </a:solidFill>
                <a:effectLst/>
              </a:rPr>
              <a:t>2012</a:t>
            </a:r>
            <a:endParaRPr lang="ru-RU" altLang="ru-RU" sz="2800" b="1" smtClean="0">
              <a:solidFill>
                <a:srgbClr val="990000"/>
              </a:solidFill>
              <a:effectLst/>
              <a:latin typeface="Georgia" pitchFamily="18" charset="0"/>
            </a:endParaRPr>
          </a:p>
        </p:txBody>
      </p:sp>
      <p:sp>
        <p:nvSpPr>
          <p:cNvPr id="3" name="Объект 2"/>
          <p:cNvSpPr>
            <a:spLocks noGrp="1"/>
          </p:cNvSpPr>
          <p:nvPr>
            <p:ph idx="1"/>
          </p:nvPr>
        </p:nvSpPr>
        <p:spPr>
          <a:xfrm>
            <a:off x="825500" y="1447800"/>
            <a:ext cx="8318500" cy="5276850"/>
          </a:xfrm>
        </p:spPr>
        <p:txBody>
          <a:bodyPr>
            <a:noAutofit/>
          </a:bodyPr>
          <a:lstStyle/>
          <a:p>
            <a:pPr marL="365760" indent="-283464" eaLnBrk="1" fontAlgn="auto" hangingPunct="1">
              <a:spcAft>
                <a:spcPts val="0"/>
              </a:spcAft>
              <a:buFont typeface="Wingdings" pitchFamily="2" charset="2"/>
              <a:buChar char="Ø"/>
              <a:defRPr/>
            </a:pPr>
            <a:r>
              <a:rPr lang="en-US" sz="2400" b="1" dirty="0" smtClean="0">
                <a:solidFill>
                  <a:schemeClr val="tx1"/>
                </a:solidFill>
              </a:rPr>
              <a:t>The average temperature for the summer season was </a:t>
            </a:r>
            <a:r>
              <a:rPr lang="vi-VN" sz="2400" b="1" dirty="0" smtClean="0">
                <a:solidFill>
                  <a:schemeClr val="tx1"/>
                </a:solidFill>
              </a:rPr>
              <a:t>+</a:t>
            </a:r>
            <a:r>
              <a:rPr lang="vi-VN" sz="2400" b="1" dirty="0">
                <a:solidFill>
                  <a:schemeClr val="tx1"/>
                </a:solidFill>
              </a:rPr>
              <a:t>21,7..+</a:t>
            </a:r>
            <a:r>
              <a:rPr lang="vi-VN" sz="2400" b="1" dirty="0" smtClean="0">
                <a:solidFill>
                  <a:schemeClr val="tx1"/>
                </a:solidFill>
              </a:rPr>
              <a:t>24,8°</a:t>
            </a:r>
            <a:r>
              <a:rPr lang="en-US" sz="2400" b="1" dirty="0" smtClean="0">
                <a:solidFill>
                  <a:schemeClr val="tx1"/>
                </a:solidFill>
              </a:rPr>
              <a:t>C</a:t>
            </a:r>
            <a:r>
              <a:rPr lang="ru-RU" sz="2400" b="1" dirty="0" smtClean="0">
                <a:solidFill>
                  <a:schemeClr val="tx1"/>
                </a:solidFill>
              </a:rPr>
              <a:t>, </a:t>
            </a:r>
            <a:r>
              <a:rPr lang="en-US" sz="2400" b="1" dirty="0" smtClean="0">
                <a:solidFill>
                  <a:schemeClr val="tx1"/>
                </a:solidFill>
              </a:rPr>
              <a:t>which is higher than normal values</a:t>
            </a:r>
            <a:r>
              <a:rPr lang="vi-VN" sz="2400" b="1" dirty="0" smtClean="0">
                <a:solidFill>
                  <a:schemeClr val="tx1"/>
                </a:solidFill>
              </a:rPr>
              <a:t> </a:t>
            </a:r>
            <a:r>
              <a:rPr lang="vi-VN" sz="2400" b="1" dirty="0">
                <a:solidFill>
                  <a:schemeClr val="tx1"/>
                </a:solidFill>
              </a:rPr>
              <a:t>3,0-4,5°C, </a:t>
            </a:r>
            <a:r>
              <a:rPr lang="en-US" sz="2400" b="1" dirty="0" smtClean="0">
                <a:solidFill>
                  <a:schemeClr val="tx1"/>
                </a:solidFill>
              </a:rPr>
              <a:t>on</a:t>
            </a:r>
            <a:r>
              <a:rPr lang="vi-VN" sz="2400" b="1" dirty="0" smtClean="0">
                <a:solidFill>
                  <a:schemeClr val="tx1"/>
                </a:solidFill>
              </a:rPr>
              <a:t> </a:t>
            </a:r>
            <a:r>
              <a:rPr lang="vi-VN" sz="2400" b="1" dirty="0">
                <a:solidFill>
                  <a:schemeClr val="tx1"/>
                </a:solidFill>
              </a:rPr>
              <a:t>70% </a:t>
            </a:r>
            <a:r>
              <a:rPr lang="en-US" sz="2400" b="1" dirty="0" smtClean="0">
                <a:solidFill>
                  <a:schemeClr val="tx1"/>
                </a:solidFill>
              </a:rPr>
              <a:t>from the territory of the country being</a:t>
            </a:r>
            <a:r>
              <a:rPr lang="vi-VN" sz="2400" b="1" dirty="0" smtClean="0">
                <a:solidFill>
                  <a:schemeClr val="tx1"/>
                </a:solidFill>
              </a:rPr>
              <a:t> </a:t>
            </a:r>
            <a:r>
              <a:rPr lang="en-US" sz="2400" b="1" dirty="0" smtClean="0">
                <a:solidFill>
                  <a:schemeClr val="tx1"/>
                </a:solidFill>
              </a:rPr>
              <a:t>reported for the first time during the entire period of observations</a:t>
            </a:r>
            <a:r>
              <a:rPr lang="vi-VN" sz="2400" b="1" dirty="0" smtClean="0">
                <a:solidFill>
                  <a:schemeClr val="tx1"/>
                </a:solidFill>
              </a:rPr>
              <a:t>, </a:t>
            </a:r>
            <a:r>
              <a:rPr lang="en-US" sz="2400" b="1" dirty="0" smtClean="0">
                <a:solidFill>
                  <a:schemeClr val="tx1"/>
                </a:solidFill>
              </a:rPr>
              <a:t>exceeding the previous record with</a:t>
            </a:r>
            <a:r>
              <a:rPr lang="vi-VN" sz="2400" b="1" dirty="0" smtClean="0">
                <a:solidFill>
                  <a:schemeClr val="tx1"/>
                </a:solidFill>
              </a:rPr>
              <a:t> </a:t>
            </a:r>
            <a:r>
              <a:rPr lang="vi-VN" sz="2400" b="1" dirty="0">
                <a:solidFill>
                  <a:schemeClr val="tx1"/>
                </a:solidFill>
              </a:rPr>
              <a:t>0,1-0,8°C. </a:t>
            </a:r>
          </a:p>
          <a:p>
            <a:pPr marL="365760" indent="-283464" eaLnBrk="1" fontAlgn="auto" hangingPunct="1">
              <a:spcAft>
                <a:spcPts val="0"/>
              </a:spcAft>
              <a:buFont typeface="Wingdings" pitchFamily="2" charset="2"/>
              <a:buChar char="Ø"/>
              <a:defRPr/>
            </a:pPr>
            <a:r>
              <a:rPr lang="en-US" sz="2400" b="1" dirty="0" smtClean="0">
                <a:solidFill>
                  <a:schemeClr val="tx1"/>
                </a:solidFill>
              </a:rPr>
              <a:t>On</a:t>
            </a:r>
            <a:r>
              <a:rPr lang="vi-VN" sz="2400" b="1" dirty="0" smtClean="0">
                <a:solidFill>
                  <a:schemeClr val="tx1"/>
                </a:solidFill>
              </a:rPr>
              <a:t> 7</a:t>
            </a:r>
            <a:r>
              <a:rPr lang="en-US" sz="2400" b="1" baseline="30000" dirty="0" err="1" smtClean="0">
                <a:solidFill>
                  <a:schemeClr val="tx1"/>
                </a:solidFill>
              </a:rPr>
              <a:t>th</a:t>
            </a:r>
            <a:r>
              <a:rPr lang="en-US" sz="2400" b="1" dirty="0" smtClean="0">
                <a:solidFill>
                  <a:schemeClr val="tx1"/>
                </a:solidFill>
              </a:rPr>
              <a:t> of</a:t>
            </a:r>
            <a:r>
              <a:rPr lang="vi-VN" sz="2400" b="1" dirty="0" smtClean="0">
                <a:solidFill>
                  <a:schemeClr val="tx1"/>
                </a:solidFill>
              </a:rPr>
              <a:t> </a:t>
            </a:r>
            <a:r>
              <a:rPr lang="en-US" sz="2400" b="1" dirty="0" smtClean="0">
                <a:solidFill>
                  <a:schemeClr val="tx1"/>
                </a:solidFill>
              </a:rPr>
              <a:t>A</a:t>
            </a:r>
            <a:r>
              <a:rPr lang="vi-VN" sz="2400" b="1" dirty="0" smtClean="0">
                <a:solidFill>
                  <a:schemeClr val="tx1"/>
                </a:solidFill>
              </a:rPr>
              <a:t>ugust </a:t>
            </a:r>
            <a:r>
              <a:rPr lang="en-US" sz="2400" b="1" dirty="0" smtClean="0">
                <a:solidFill>
                  <a:schemeClr val="tx1"/>
                </a:solidFill>
              </a:rPr>
              <a:t>was recorded the highest air temperature</a:t>
            </a:r>
            <a:r>
              <a:rPr lang="vi-VN" sz="2400" b="1" dirty="0" smtClean="0">
                <a:solidFill>
                  <a:schemeClr val="tx1"/>
                </a:solidFill>
              </a:rPr>
              <a:t> </a:t>
            </a:r>
            <a:r>
              <a:rPr lang="en-US" sz="2400" b="1" dirty="0" smtClean="0">
                <a:solidFill>
                  <a:schemeClr val="tx1"/>
                </a:solidFill>
              </a:rPr>
              <a:t>in summer season for the whole period of observations</a:t>
            </a:r>
            <a:r>
              <a:rPr lang="vi-VN" sz="2400" b="1" dirty="0" smtClean="0">
                <a:solidFill>
                  <a:schemeClr val="tx1"/>
                </a:solidFill>
              </a:rPr>
              <a:t> </a:t>
            </a:r>
            <a:r>
              <a:rPr lang="vi-VN" sz="2400" b="1" dirty="0">
                <a:solidFill>
                  <a:schemeClr val="tx1"/>
                </a:solidFill>
              </a:rPr>
              <a:t>– +</a:t>
            </a:r>
            <a:r>
              <a:rPr lang="vi-VN" sz="2400" b="1" dirty="0" smtClean="0">
                <a:solidFill>
                  <a:schemeClr val="tx1"/>
                </a:solidFill>
              </a:rPr>
              <a:t>42,4º</a:t>
            </a:r>
            <a:r>
              <a:rPr lang="ro-RO" sz="2400" b="1" dirty="0" smtClean="0">
                <a:solidFill>
                  <a:schemeClr val="tx1"/>
                </a:solidFill>
              </a:rPr>
              <a:t>C</a:t>
            </a:r>
            <a:r>
              <a:rPr lang="ru-RU" sz="2400" b="1" dirty="0" smtClean="0">
                <a:solidFill>
                  <a:schemeClr val="tx1"/>
                </a:solidFill>
              </a:rPr>
              <a:t> </a:t>
            </a:r>
            <a:r>
              <a:rPr lang="ru-RU" sz="2400" b="1" dirty="0">
                <a:solidFill>
                  <a:schemeClr val="tx1"/>
                </a:solidFill>
              </a:rPr>
              <a:t>(</a:t>
            </a:r>
            <a:r>
              <a:rPr lang="vi-VN" sz="2400" b="1" dirty="0">
                <a:solidFill>
                  <a:schemeClr val="tx1"/>
                </a:solidFill>
              </a:rPr>
              <a:t>Fălești), </a:t>
            </a:r>
            <a:r>
              <a:rPr lang="en-US" sz="2400" b="1" dirty="0" smtClean="0">
                <a:solidFill>
                  <a:schemeClr val="tx1"/>
                </a:solidFill>
              </a:rPr>
              <a:t>being with </a:t>
            </a:r>
            <a:r>
              <a:rPr lang="vi-VN" sz="2400" b="1" dirty="0" smtClean="0">
                <a:solidFill>
                  <a:schemeClr val="tx1"/>
                </a:solidFill>
              </a:rPr>
              <a:t>0,9º</a:t>
            </a:r>
            <a:r>
              <a:rPr lang="en-US" sz="2400" b="1" dirty="0" smtClean="0">
                <a:solidFill>
                  <a:schemeClr val="tx1"/>
                </a:solidFill>
              </a:rPr>
              <a:t>C higher than</a:t>
            </a:r>
            <a:r>
              <a:rPr lang="vi-VN" sz="2400" b="1" dirty="0" smtClean="0">
                <a:solidFill>
                  <a:schemeClr val="tx1"/>
                </a:solidFill>
              </a:rPr>
              <a:t> </a:t>
            </a:r>
            <a:r>
              <a:rPr lang="en-US" sz="2400" b="1" dirty="0" smtClean="0">
                <a:solidFill>
                  <a:schemeClr val="tx1"/>
                </a:solidFill>
              </a:rPr>
              <a:t>absolute maximum value previously recorded </a:t>
            </a:r>
            <a:r>
              <a:rPr lang="vi-VN" sz="2400" b="1" dirty="0" smtClean="0">
                <a:solidFill>
                  <a:schemeClr val="tx1"/>
                </a:solidFill>
              </a:rPr>
              <a:t>(2007).</a:t>
            </a:r>
            <a:endParaRPr lang="vi-VN" sz="2400" b="1" dirty="0">
              <a:solidFill>
                <a:schemeClr val="tx1"/>
              </a:solidFill>
            </a:endParaRPr>
          </a:p>
        </p:txBody>
      </p:sp>
    </p:spTree>
    <p:extLst>
      <p:ext uri="{BB962C8B-B14F-4D97-AF65-F5344CB8AC3E}">
        <p14:creationId xmlns:p14="http://schemas.microsoft.com/office/powerpoint/2010/main" val="4070954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en-US" altLang="ru-RU" sz="2800" b="1" smtClean="0">
                <a:solidFill>
                  <a:srgbClr val="990000"/>
                </a:solidFill>
                <a:effectLst/>
              </a:rPr>
              <a:t>Records registered during the summer season </a:t>
            </a:r>
            <a:r>
              <a:rPr lang="vi-VN" altLang="ru-RU" sz="2800" b="1" smtClean="0">
                <a:solidFill>
                  <a:srgbClr val="990000"/>
                </a:solidFill>
                <a:effectLst/>
              </a:rPr>
              <a:t>2012</a:t>
            </a:r>
            <a:endParaRPr lang="ru-RU" altLang="ru-RU" sz="2800" b="1" smtClean="0">
              <a:solidFill>
                <a:srgbClr val="990000"/>
              </a:solidFill>
              <a:effectLst/>
              <a:latin typeface="Georgia" pitchFamily="18" charset="0"/>
            </a:endParaRPr>
          </a:p>
        </p:txBody>
      </p:sp>
      <p:sp>
        <p:nvSpPr>
          <p:cNvPr id="3" name="Объект 2"/>
          <p:cNvSpPr>
            <a:spLocks noGrp="1"/>
          </p:cNvSpPr>
          <p:nvPr>
            <p:ph idx="1"/>
          </p:nvPr>
        </p:nvSpPr>
        <p:spPr>
          <a:xfrm>
            <a:off x="825500" y="1447800"/>
            <a:ext cx="8318500" cy="5276850"/>
          </a:xfrm>
        </p:spPr>
        <p:txBody>
          <a:bodyPr>
            <a:noAutofit/>
          </a:bodyPr>
          <a:lstStyle/>
          <a:p>
            <a:pPr marL="365760" indent="-283464" eaLnBrk="1" fontAlgn="auto" hangingPunct="1">
              <a:spcAft>
                <a:spcPts val="0"/>
              </a:spcAft>
              <a:buFont typeface="Wingdings" pitchFamily="2" charset="2"/>
              <a:buChar char="Ø"/>
              <a:defRPr/>
            </a:pPr>
            <a:r>
              <a:rPr lang="en-US" sz="2400" b="1" dirty="0" smtClean="0">
                <a:solidFill>
                  <a:schemeClr val="tx1"/>
                </a:solidFill>
              </a:rPr>
              <a:t>The number of days with the maximum temperature of air</a:t>
            </a:r>
            <a:r>
              <a:rPr lang="vi-VN" sz="2400" b="1" dirty="0" smtClean="0">
                <a:solidFill>
                  <a:schemeClr val="tx1"/>
                </a:solidFill>
              </a:rPr>
              <a:t> +30º</a:t>
            </a:r>
            <a:r>
              <a:rPr lang="en-US" sz="2400" b="1" dirty="0">
                <a:solidFill>
                  <a:schemeClr val="tx1"/>
                </a:solidFill>
              </a:rPr>
              <a:t>C</a:t>
            </a:r>
            <a:r>
              <a:rPr lang="ru-RU" sz="2400" b="1" dirty="0" smtClean="0">
                <a:solidFill>
                  <a:schemeClr val="tx1"/>
                </a:solidFill>
              </a:rPr>
              <a:t> </a:t>
            </a:r>
            <a:r>
              <a:rPr lang="en-US" sz="2400" b="1" dirty="0" smtClean="0">
                <a:solidFill>
                  <a:schemeClr val="tx1"/>
                </a:solidFill>
              </a:rPr>
              <a:t>and</a:t>
            </a:r>
            <a:r>
              <a:rPr lang="vi-VN" sz="2400" b="1" dirty="0" smtClean="0">
                <a:solidFill>
                  <a:schemeClr val="tx1"/>
                </a:solidFill>
              </a:rPr>
              <a:t> </a:t>
            </a:r>
            <a:r>
              <a:rPr lang="en-US" sz="2400" b="1" dirty="0" smtClean="0">
                <a:solidFill>
                  <a:schemeClr val="tx1"/>
                </a:solidFill>
              </a:rPr>
              <a:t>higher </a:t>
            </a:r>
            <a:r>
              <a:rPr lang="vi-VN" sz="2400" b="1" dirty="0" smtClean="0">
                <a:solidFill>
                  <a:schemeClr val="tx1"/>
                </a:solidFill>
              </a:rPr>
              <a:t>constituted 39-62 </a:t>
            </a:r>
            <a:r>
              <a:rPr lang="en-US" sz="2400" b="1" dirty="0" smtClean="0">
                <a:solidFill>
                  <a:schemeClr val="tx1"/>
                </a:solidFill>
              </a:rPr>
              <a:t>days</a:t>
            </a:r>
            <a:r>
              <a:rPr lang="vi-VN" sz="2400" b="1" dirty="0" smtClean="0">
                <a:solidFill>
                  <a:schemeClr val="tx1"/>
                </a:solidFill>
              </a:rPr>
              <a:t> (standard being 8-27 days), </a:t>
            </a:r>
            <a:r>
              <a:rPr lang="en-US" sz="2400" b="1" dirty="0" smtClean="0">
                <a:solidFill>
                  <a:schemeClr val="tx1"/>
                </a:solidFill>
              </a:rPr>
              <a:t>being reported for the first time during the entire period of observations</a:t>
            </a:r>
            <a:r>
              <a:rPr lang="vi-VN" sz="2400" b="1" dirty="0" smtClean="0">
                <a:solidFill>
                  <a:schemeClr val="tx1"/>
                </a:solidFill>
              </a:rPr>
              <a:t>. </a:t>
            </a:r>
          </a:p>
          <a:p>
            <a:pPr marL="365760" indent="-283464" eaLnBrk="1" fontAlgn="auto" hangingPunct="1">
              <a:spcAft>
                <a:spcPts val="0"/>
              </a:spcAft>
              <a:buFont typeface="Wingdings" pitchFamily="2" charset="2"/>
              <a:buChar char="Ø"/>
              <a:defRPr/>
            </a:pPr>
            <a:r>
              <a:rPr lang="en-US" sz="2400" b="1" dirty="0" smtClean="0">
                <a:solidFill>
                  <a:schemeClr val="tx1"/>
                </a:solidFill>
              </a:rPr>
              <a:t>The number of days with temperatures of</a:t>
            </a:r>
            <a:r>
              <a:rPr lang="vi-VN" sz="2400" b="1" dirty="0" smtClean="0">
                <a:solidFill>
                  <a:schemeClr val="tx1"/>
                </a:solidFill>
              </a:rPr>
              <a:t> +35º</a:t>
            </a:r>
            <a:r>
              <a:rPr lang="en-US" sz="2400" b="1" dirty="0">
                <a:solidFill>
                  <a:schemeClr val="tx1"/>
                </a:solidFill>
              </a:rPr>
              <a:t>C</a:t>
            </a:r>
            <a:r>
              <a:rPr lang="ru-RU" sz="2400" b="1" dirty="0" smtClean="0">
                <a:solidFill>
                  <a:schemeClr val="tx1"/>
                </a:solidFill>
              </a:rPr>
              <a:t>  </a:t>
            </a:r>
            <a:r>
              <a:rPr lang="en-US" sz="2400" b="1" dirty="0" smtClean="0">
                <a:solidFill>
                  <a:schemeClr val="tx1"/>
                </a:solidFill>
              </a:rPr>
              <a:t>and</a:t>
            </a:r>
            <a:r>
              <a:rPr lang="vi-VN" sz="2400" b="1" dirty="0" smtClean="0">
                <a:solidFill>
                  <a:schemeClr val="tx1"/>
                </a:solidFill>
              </a:rPr>
              <a:t>  </a:t>
            </a:r>
            <a:r>
              <a:rPr lang="en-US" sz="2400" b="1" dirty="0" smtClean="0">
                <a:solidFill>
                  <a:schemeClr val="tx1"/>
                </a:solidFill>
              </a:rPr>
              <a:t>higher</a:t>
            </a:r>
            <a:r>
              <a:rPr lang="vi-VN" sz="2400" b="1" dirty="0" smtClean="0">
                <a:solidFill>
                  <a:schemeClr val="tx1"/>
                </a:solidFill>
              </a:rPr>
              <a:t> constituted 16-35 </a:t>
            </a:r>
            <a:r>
              <a:rPr lang="en-US" sz="2400" b="1" dirty="0" smtClean="0">
                <a:solidFill>
                  <a:schemeClr val="tx1"/>
                </a:solidFill>
              </a:rPr>
              <a:t>days</a:t>
            </a:r>
            <a:r>
              <a:rPr lang="vi-VN" sz="2400" b="1" dirty="0" smtClean="0">
                <a:solidFill>
                  <a:schemeClr val="tx1"/>
                </a:solidFill>
              </a:rPr>
              <a:t> (</a:t>
            </a:r>
            <a:r>
              <a:rPr lang="en-US" sz="2400" b="1" dirty="0" smtClean="0">
                <a:solidFill>
                  <a:schemeClr val="tx1"/>
                </a:solidFill>
              </a:rPr>
              <a:t>the norm being 1-2 days</a:t>
            </a:r>
            <a:r>
              <a:rPr lang="vi-VN" sz="2400" b="1" dirty="0" smtClean="0">
                <a:solidFill>
                  <a:schemeClr val="tx1"/>
                </a:solidFill>
              </a:rPr>
              <a:t>), </a:t>
            </a:r>
            <a:r>
              <a:rPr lang="en-US" sz="2400" b="1" dirty="0" smtClean="0">
                <a:solidFill>
                  <a:schemeClr val="tx1"/>
                </a:solidFill>
              </a:rPr>
              <a:t>which is also reported for the first time during the entire period of observations</a:t>
            </a:r>
            <a:r>
              <a:rPr lang="vi-VN" sz="2400" b="1" dirty="0" smtClean="0">
                <a:solidFill>
                  <a:schemeClr val="tx1"/>
                </a:solidFill>
              </a:rPr>
              <a:t>.</a:t>
            </a:r>
            <a:endParaRPr lang="en-US" sz="2400" b="1" dirty="0" smtClean="0">
              <a:solidFill>
                <a:schemeClr val="tx1"/>
              </a:solidFill>
            </a:endParaRPr>
          </a:p>
          <a:p>
            <a:pPr marL="365760" indent="-283464" eaLnBrk="1" fontAlgn="auto" hangingPunct="1">
              <a:spcAft>
                <a:spcPts val="0"/>
              </a:spcAft>
              <a:buFont typeface="Wingdings" pitchFamily="2" charset="2"/>
              <a:buChar char="Ø"/>
              <a:defRPr/>
            </a:pPr>
            <a:r>
              <a:rPr lang="en-US" sz="2400" b="1" dirty="0" smtClean="0">
                <a:solidFill>
                  <a:schemeClr val="tx1"/>
                </a:solidFill>
              </a:rPr>
              <a:t>The amount of rainfall during June-August constituted in the country </a:t>
            </a:r>
            <a:r>
              <a:rPr lang="vi-VN" sz="2400" b="1" dirty="0" smtClean="0">
                <a:solidFill>
                  <a:schemeClr val="tx1"/>
                </a:solidFill>
              </a:rPr>
              <a:t>70-145 </a:t>
            </a:r>
            <a:r>
              <a:rPr lang="vi-VN" sz="2400" b="1" dirty="0">
                <a:solidFill>
                  <a:schemeClr val="tx1"/>
                </a:solidFill>
              </a:rPr>
              <a:t>mm (35-70% </a:t>
            </a:r>
            <a:r>
              <a:rPr lang="en-US" sz="2400" b="1" dirty="0" smtClean="0">
                <a:solidFill>
                  <a:schemeClr val="tx1"/>
                </a:solidFill>
              </a:rPr>
              <a:t>from</a:t>
            </a:r>
            <a:r>
              <a:rPr lang="vi-VN" sz="2400" b="1" dirty="0" smtClean="0">
                <a:solidFill>
                  <a:schemeClr val="tx1"/>
                </a:solidFill>
              </a:rPr>
              <a:t> norm), </a:t>
            </a:r>
            <a:r>
              <a:rPr lang="en-US" sz="2400" b="1" dirty="0" smtClean="0">
                <a:solidFill>
                  <a:schemeClr val="tx1"/>
                </a:solidFill>
              </a:rPr>
              <a:t>values reported on average once in </a:t>
            </a:r>
            <a:r>
              <a:rPr lang="vi-VN" sz="2400" b="1" dirty="0" smtClean="0">
                <a:solidFill>
                  <a:schemeClr val="tx1"/>
                </a:solidFill>
              </a:rPr>
              <a:t>5-15 </a:t>
            </a:r>
            <a:r>
              <a:rPr lang="en-US" sz="2400" b="1" dirty="0" smtClean="0">
                <a:solidFill>
                  <a:schemeClr val="tx1"/>
                </a:solidFill>
              </a:rPr>
              <a:t>years</a:t>
            </a:r>
            <a:r>
              <a:rPr lang="vi-VN" sz="2400" b="1" dirty="0" smtClean="0">
                <a:solidFill>
                  <a:schemeClr val="tx1"/>
                </a:solidFill>
              </a:rPr>
              <a:t>.</a:t>
            </a:r>
            <a:endParaRPr lang="vi-VN" sz="2400" b="1" dirty="0">
              <a:solidFill>
                <a:schemeClr val="tx1"/>
              </a:solidFill>
            </a:endParaRPr>
          </a:p>
        </p:txBody>
      </p:sp>
    </p:spTree>
    <p:extLst>
      <p:ext uri="{BB962C8B-B14F-4D97-AF65-F5344CB8AC3E}">
        <p14:creationId xmlns:p14="http://schemas.microsoft.com/office/powerpoint/2010/main" val="3715617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p:txBody>
          <a:bodyPr vert="horz" wrap="square" lIns="91440" tIns="45720" rIns="91440" bIns="45720" numCol="1" anchorCtr="0" compatLnSpc="1">
            <a:prstTxWarp prst="textNoShape">
              <a:avLst/>
            </a:prstTxWarp>
            <a:normAutofit fontScale="90000"/>
          </a:bodyPr>
          <a:lstStyle/>
          <a:p>
            <a:pPr algn="ctr">
              <a:defRPr/>
            </a:pPr>
            <a:r>
              <a:rPr lang="en-US" sz="3600" b="1" dirty="0" smtClean="0">
                <a:solidFill>
                  <a:srgbClr val="990000"/>
                </a:solidFill>
                <a:effectLst/>
              </a:rPr>
              <a:t/>
            </a:r>
            <a:br>
              <a:rPr lang="en-US" sz="3600" b="1" dirty="0" smtClean="0">
                <a:solidFill>
                  <a:srgbClr val="990000"/>
                </a:solidFill>
                <a:effectLst/>
              </a:rPr>
            </a:br>
            <a:r>
              <a:rPr lang="en-US" sz="3600" b="1" dirty="0" smtClean="0">
                <a:solidFill>
                  <a:srgbClr val="990000"/>
                </a:solidFill>
                <a:effectLst/>
              </a:rPr>
              <a:t> The drought of 2012 </a:t>
            </a:r>
            <a:br>
              <a:rPr lang="en-US" sz="3600" b="1" dirty="0" smtClean="0">
                <a:solidFill>
                  <a:srgbClr val="990000"/>
                </a:solidFill>
                <a:effectLst/>
              </a:rPr>
            </a:br>
            <a:endParaRPr lang="ru-RU" sz="3600" b="1" dirty="0" smtClean="0">
              <a:solidFill>
                <a:srgbClr val="990000"/>
              </a:solidFill>
              <a:effectLst/>
            </a:endParaRPr>
          </a:p>
        </p:txBody>
      </p:sp>
      <p:sp>
        <p:nvSpPr>
          <p:cNvPr id="3" name="Объект 2"/>
          <p:cNvSpPr>
            <a:spLocks noGrp="1"/>
          </p:cNvSpPr>
          <p:nvPr>
            <p:ph idx="1"/>
          </p:nvPr>
        </p:nvSpPr>
        <p:spPr>
          <a:xfrm>
            <a:off x="1106488" y="1447800"/>
            <a:ext cx="8037512" cy="4800600"/>
          </a:xfrm>
        </p:spPr>
        <p:txBody>
          <a:bodyPr/>
          <a:lstStyle/>
          <a:p>
            <a:pPr>
              <a:buFont typeface="Wingdings" pitchFamily="2" charset="2"/>
              <a:buChar char="Ø"/>
              <a:defRPr/>
            </a:pPr>
            <a:r>
              <a:rPr lang="en-US" sz="2400" b="1" dirty="0" smtClean="0">
                <a:solidFill>
                  <a:schemeClr val="tx1"/>
                </a:solidFill>
              </a:rPr>
              <a:t>Taking into consideration weather conditions during June-August 2012</a:t>
            </a:r>
            <a:r>
              <a:rPr lang="vi-VN" sz="2400" b="1" dirty="0" smtClean="0">
                <a:solidFill>
                  <a:schemeClr val="tx1"/>
                </a:solidFill>
              </a:rPr>
              <a:t>, </a:t>
            </a:r>
            <a:r>
              <a:rPr lang="en-US" sz="2400" b="1" dirty="0" smtClean="0">
                <a:solidFill>
                  <a:schemeClr val="tx1"/>
                </a:solidFill>
              </a:rPr>
              <a:t>due to hydrothermal coefficient determination of </a:t>
            </a:r>
            <a:r>
              <a:rPr lang="en-US" sz="2400" b="1" dirty="0" err="1" smtClean="0">
                <a:solidFill>
                  <a:schemeClr val="tx1"/>
                </a:solidFill>
              </a:rPr>
              <a:t>Selianinov</a:t>
            </a:r>
            <a:r>
              <a:rPr lang="vi-VN" sz="2400" b="1" dirty="0" smtClean="0">
                <a:solidFill>
                  <a:schemeClr val="tx1"/>
                </a:solidFill>
              </a:rPr>
              <a:t>(CHT), </a:t>
            </a:r>
            <a:r>
              <a:rPr lang="en-US" sz="2400" b="1" dirty="0" smtClean="0">
                <a:solidFill>
                  <a:schemeClr val="tx1"/>
                </a:solidFill>
              </a:rPr>
              <a:t>it was established that on most of the country's territory</a:t>
            </a:r>
            <a:r>
              <a:rPr lang="vi-VN" sz="2400" b="1" dirty="0" smtClean="0">
                <a:solidFill>
                  <a:schemeClr val="tx1"/>
                </a:solidFill>
              </a:rPr>
              <a:t> (except extreme northern districts) </a:t>
            </a:r>
            <a:r>
              <a:rPr lang="en-US" sz="2400" b="1" dirty="0" smtClean="0">
                <a:solidFill>
                  <a:schemeClr val="tx1"/>
                </a:solidFill>
              </a:rPr>
              <a:t>it was observed severe and strong drought</a:t>
            </a:r>
            <a:r>
              <a:rPr lang="vi-VN" sz="2400" b="1" dirty="0" smtClean="0">
                <a:solidFill>
                  <a:schemeClr val="tx1"/>
                </a:solidFill>
              </a:rPr>
              <a:t>.</a:t>
            </a:r>
            <a:endParaRPr lang="en-US" sz="2400" b="1" dirty="0" smtClean="0">
              <a:solidFill>
                <a:schemeClr val="tx1"/>
              </a:solidFill>
            </a:endParaRPr>
          </a:p>
          <a:p>
            <a:pPr>
              <a:buFont typeface="Wingdings" pitchFamily="2" charset="2"/>
              <a:buChar char="Ø"/>
              <a:defRPr/>
            </a:pPr>
            <a:endParaRPr lang="en-US" sz="2400" b="1" dirty="0" smtClean="0">
              <a:solidFill>
                <a:schemeClr val="tx1"/>
              </a:solidFill>
            </a:endParaRPr>
          </a:p>
          <a:p>
            <a:pPr>
              <a:buFont typeface="Wingdings" pitchFamily="2" charset="2"/>
              <a:buChar char="Ø"/>
              <a:defRPr/>
            </a:pPr>
            <a:r>
              <a:rPr lang="vi-VN" sz="2400" b="1" dirty="0" smtClean="0">
                <a:solidFill>
                  <a:schemeClr val="tx1"/>
                </a:solidFill>
              </a:rPr>
              <a:t> </a:t>
            </a:r>
            <a:r>
              <a:rPr lang="en-US" sz="2400" b="1" dirty="0" smtClean="0">
                <a:solidFill>
                  <a:schemeClr val="tx1"/>
                </a:solidFill>
              </a:rPr>
              <a:t>Hydrothermal coefficient for that period has averaged 0.5, which corresponds to the severe and strong drought</a:t>
            </a:r>
            <a:r>
              <a:rPr lang="vi-VN" sz="2400" b="1" dirty="0" smtClean="0">
                <a:solidFill>
                  <a:schemeClr val="tx1"/>
                </a:solidFill>
              </a:rPr>
              <a:t>.</a:t>
            </a:r>
            <a:endParaRPr lang="ru-RU" sz="2400" b="1" dirty="0">
              <a:solidFill>
                <a:schemeClr val="tx1"/>
              </a:solidFill>
            </a:endParaRPr>
          </a:p>
        </p:txBody>
      </p:sp>
    </p:spTree>
    <p:extLst>
      <p:ext uri="{BB962C8B-B14F-4D97-AF65-F5344CB8AC3E}">
        <p14:creationId xmlns:p14="http://schemas.microsoft.com/office/powerpoint/2010/main" val="2381973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a:xfrm>
            <a:off x="228600" y="304800"/>
            <a:ext cx="8305800" cy="1423988"/>
          </a:xfrm>
        </p:spPr>
        <p:txBody>
          <a:bodyPr vert="horz" wrap="square" lIns="91440" tIns="45720" rIns="91440" bIns="45720" numCol="1" anchorCtr="0" compatLnSpc="1">
            <a:prstTxWarp prst="textNoShape">
              <a:avLst/>
            </a:prstTxWarp>
            <a:normAutofit fontScale="90000"/>
          </a:bodyPr>
          <a:lstStyle/>
          <a:p>
            <a:pPr algn="ctr" eaLnBrk="1" hangingPunct="1">
              <a:lnSpc>
                <a:spcPct val="150000"/>
              </a:lnSpc>
              <a:defRPr/>
            </a:pPr>
            <a:r>
              <a:rPr lang="en-US" sz="4000" b="1" dirty="0" smtClean="0">
                <a:solidFill>
                  <a:srgbClr val="990000"/>
                </a:solidFill>
                <a:effectLst/>
              </a:rPr>
              <a:t>The drought of 2012 </a:t>
            </a:r>
            <a:br>
              <a:rPr lang="en-US" sz="4000" b="1" dirty="0" smtClean="0">
                <a:solidFill>
                  <a:srgbClr val="990000"/>
                </a:solidFill>
                <a:effectLst/>
              </a:rPr>
            </a:br>
            <a:r>
              <a:rPr lang="en-US" sz="1800" b="1" dirty="0" smtClean="0">
                <a:solidFill>
                  <a:srgbClr val="990000"/>
                </a:solidFill>
                <a:effectLst/>
              </a:rPr>
              <a:t>June-July                                     June-August                                        June-September</a:t>
            </a:r>
            <a:br>
              <a:rPr lang="en-US" sz="1800" b="1" dirty="0" smtClean="0">
                <a:solidFill>
                  <a:srgbClr val="990000"/>
                </a:solidFill>
                <a:effectLst/>
              </a:rPr>
            </a:br>
            <a:r>
              <a:rPr lang="en-US" sz="1800" b="1" dirty="0" smtClean="0">
                <a:solidFill>
                  <a:srgbClr val="990000"/>
                </a:solidFill>
                <a:effectLst/>
              </a:rPr>
              <a:t>            </a:t>
            </a:r>
            <a:endParaRPr lang="ru-RU" sz="1800" b="1" dirty="0" smtClean="0">
              <a:solidFill>
                <a:srgbClr val="990000"/>
              </a:solidFill>
              <a:effectLst/>
            </a:endParaRPr>
          </a:p>
        </p:txBody>
      </p:sp>
      <p:pic>
        <p:nvPicPr>
          <p:cNvPr id="24579"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993900"/>
            <a:ext cx="9144000" cy="3851275"/>
          </a:xfrm>
          <a:noFill/>
        </p:spPr>
      </p:pic>
    </p:spTree>
    <p:extLst>
      <p:ext uri="{BB962C8B-B14F-4D97-AF65-F5344CB8AC3E}">
        <p14:creationId xmlns:p14="http://schemas.microsoft.com/office/powerpoint/2010/main" val="87640305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66800" y="304800"/>
            <a:ext cx="7315200"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Criteria for different indicators of drought</a:t>
            </a:r>
            <a:endParaRPr lang="ru-RU" sz="28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96119885"/>
              </p:ext>
            </p:extLst>
          </p:nvPr>
        </p:nvGraphicFramePr>
        <p:xfrm>
          <a:off x="304800" y="914400"/>
          <a:ext cx="8686800" cy="5425408"/>
        </p:xfrm>
        <a:graphic>
          <a:graphicData uri="http://schemas.openxmlformats.org/drawingml/2006/table">
            <a:tbl>
              <a:tblPr firstRow="1" bandRow="1">
                <a:tableStyleId>{5C22544A-7EE6-4342-B048-85BDC9FD1C3A}</a:tableStyleId>
              </a:tblPr>
              <a:tblGrid>
                <a:gridCol w="3136900"/>
                <a:gridCol w="1126066"/>
                <a:gridCol w="1045634"/>
                <a:gridCol w="1206500"/>
                <a:gridCol w="1104900"/>
                <a:gridCol w="1066800"/>
              </a:tblGrid>
              <a:tr h="0">
                <a:tc rowSpan="2">
                  <a:txBody>
                    <a:bodyPr/>
                    <a:lstStyle/>
                    <a:p>
                      <a:pPr algn="ctr"/>
                      <a:r>
                        <a:rPr lang="en-US" sz="1600" dirty="0" smtClean="0">
                          <a:latin typeface="Times New Roman" panose="02020603050405020304" pitchFamily="18" charset="0"/>
                          <a:cs typeface="Times New Roman" panose="02020603050405020304" pitchFamily="18" charset="0"/>
                        </a:rPr>
                        <a:t>Drought Index </a:t>
                      </a:r>
                      <a:endParaRPr lang="ru-RU" sz="1600" dirty="0">
                        <a:latin typeface="Times New Roman" panose="02020603050405020304" pitchFamily="18" charset="0"/>
                        <a:cs typeface="Times New Roman" panose="02020603050405020304" pitchFamily="18" charset="0"/>
                      </a:endParaRPr>
                    </a:p>
                  </a:txBody>
                  <a:tcPr/>
                </a:tc>
                <a:tc gridSpan="5">
                  <a:txBody>
                    <a:bodyPr/>
                    <a:lstStyle/>
                    <a:p>
                      <a:r>
                        <a:rPr lang="en-US" sz="1600" dirty="0" smtClean="0">
                          <a:latin typeface="Times New Roman" panose="02020603050405020304" pitchFamily="18" charset="0"/>
                          <a:cs typeface="Times New Roman" panose="02020603050405020304" pitchFamily="18" charset="0"/>
                        </a:rPr>
                        <a:t> Categories of droughts</a:t>
                      </a:r>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731520">
                <a:tc vMerge="1">
                  <a:txBody>
                    <a:bodyPr/>
                    <a:lstStyle/>
                    <a:p>
                      <a:endParaRPr lang="ru-RU" dirty="0"/>
                    </a:p>
                  </a:txBody>
                  <a:tcPr/>
                </a:tc>
                <a:tc>
                  <a:txBody>
                    <a:bodyPr/>
                    <a:lstStyle/>
                    <a:p>
                      <a:r>
                        <a:rPr lang="en-US" sz="1600" dirty="0" smtClean="0">
                          <a:latin typeface="Times New Roman" panose="02020603050405020304" pitchFamily="18" charset="0"/>
                          <a:cs typeface="Times New Roman" panose="02020603050405020304" pitchFamily="18" charset="0"/>
                        </a:rPr>
                        <a:t>Intense drought</a:t>
                      </a:r>
                    </a:p>
                    <a:p>
                      <a:r>
                        <a:rPr lang="en-US" sz="1600" dirty="0" smtClean="0">
                          <a:latin typeface="Times New Roman" panose="02020603050405020304" pitchFamily="18" charset="0"/>
                          <a:cs typeface="Times New Roman" panose="02020603050405020304" pitchFamily="18" charset="0"/>
                        </a:rPr>
                        <a:t>(1</a:t>
                      </a:r>
                      <a:r>
                        <a:rPr lang="en-US" sz="1600" baseline="30000" dirty="0" smtClean="0">
                          <a:latin typeface="Times New Roman" panose="02020603050405020304" pitchFamily="18" charset="0"/>
                          <a:cs typeface="Times New Roman" panose="02020603050405020304" pitchFamily="18" charset="0"/>
                        </a:rPr>
                        <a:t>st</a:t>
                      </a:r>
                      <a:r>
                        <a:rPr lang="en-US" sz="1600" dirty="0" smtClean="0">
                          <a:latin typeface="Times New Roman" panose="02020603050405020304" pitchFamily="18" charset="0"/>
                          <a:cs typeface="Times New Roman" panose="02020603050405020304" pitchFamily="18" charset="0"/>
                        </a:rPr>
                        <a:t>  class)</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Severe</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drought</a:t>
                      </a:r>
                    </a:p>
                    <a:p>
                      <a:r>
                        <a:rPr lang="en-US" sz="1600" dirty="0" smtClean="0">
                          <a:latin typeface="Times New Roman" panose="02020603050405020304" pitchFamily="18" charset="0"/>
                          <a:cs typeface="Times New Roman" panose="02020603050405020304" pitchFamily="18" charset="0"/>
                        </a:rPr>
                        <a:t>(2</a:t>
                      </a:r>
                      <a:r>
                        <a:rPr lang="en-US" sz="1600" baseline="30000" dirty="0" smtClean="0">
                          <a:latin typeface="Times New Roman" panose="02020603050405020304" pitchFamily="18" charset="0"/>
                          <a:cs typeface="Times New Roman" panose="02020603050405020304" pitchFamily="18" charset="0"/>
                        </a:rPr>
                        <a:t>nd</a:t>
                      </a:r>
                      <a:r>
                        <a:rPr lang="en-US" sz="1600" baseline="0" dirty="0" smtClean="0">
                          <a:latin typeface="Times New Roman" panose="02020603050405020304" pitchFamily="18" charset="0"/>
                          <a:cs typeface="Times New Roman" panose="02020603050405020304" pitchFamily="18" charset="0"/>
                        </a:rPr>
                        <a:t> class</a:t>
                      </a:r>
                      <a:r>
                        <a:rPr lang="en-US"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Medium drought</a:t>
                      </a:r>
                    </a:p>
                    <a:p>
                      <a:r>
                        <a:rPr lang="en-US" sz="1600" dirty="0" smtClean="0">
                          <a:latin typeface="Times New Roman" panose="02020603050405020304" pitchFamily="18" charset="0"/>
                          <a:cs typeface="Times New Roman" panose="02020603050405020304" pitchFamily="18" charset="0"/>
                        </a:rPr>
                        <a:t>(3</a:t>
                      </a:r>
                      <a:r>
                        <a:rPr lang="en-US" sz="1600" baseline="30000" dirty="0" smtClean="0">
                          <a:latin typeface="Times New Roman" panose="02020603050405020304" pitchFamily="18" charset="0"/>
                          <a:cs typeface="Times New Roman" panose="02020603050405020304" pitchFamily="18" charset="0"/>
                        </a:rPr>
                        <a:t>rd</a:t>
                      </a:r>
                      <a:r>
                        <a:rPr lang="en-US" sz="1600" dirty="0" smtClean="0">
                          <a:latin typeface="Times New Roman" panose="02020603050405020304" pitchFamily="18" charset="0"/>
                          <a:cs typeface="Times New Roman" panose="02020603050405020304" pitchFamily="18" charset="0"/>
                        </a:rPr>
                        <a:t> class)</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Weak drought</a:t>
                      </a:r>
                    </a:p>
                    <a:p>
                      <a:r>
                        <a:rPr lang="en-US" sz="1600" dirty="0" smtClean="0">
                          <a:latin typeface="Times New Roman" panose="02020603050405020304" pitchFamily="18" charset="0"/>
                          <a:cs typeface="Times New Roman" panose="02020603050405020304" pitchFamily="18" charset="0"/>
                        </a:rPr>
                        <a:t>(4</a:t>
                      </a:r>
                      <a:r>
                        <a:rPr lang="en-US" sz="1600" baseline="30000" dirty="0"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class)</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Without</a:t>
                      </a:r>
                      <a:r>
                        <a:rPr lang="en-US" sz="1600" baseline="0" dirty="0" smtClean="0">
                          <a:latin typeface="Times New Roman" panose="02020603050405020304" pitchFamily="18" charset="0"/>
                          <a:cs typeface="Times New Roman" panose="02020603050405020304" pitchFamily="18" charset="0"/>
                        </a:rPr>
                        <a:t> drought</a:t>
                      </a:r>
                    </a:p>
                    <a:p>
                      <a:r>
                        <a:rPr lang="en-US" sz="1600" baseline="0" dirty="0" smtClean="0">
                          <a:latin typeface="Times New Roman" panose="02020603050405020304" pitchFamily="18" charset="0"/>
                          <a:cs typeface="Times New Roman" panose="02020603050405020304" pitchFamily="18" charset="0"/>
                        </a:rPr>
                        <a:t>(5</a:t>
                      </a:r>
                      <a:r>
                        <a:rPr lang="en-US" sz="1600" baseline="30000" dirty="0" smtClean="0">
                          <a:latin typeface="Times New Roman" panose="02020603050405020304" pitchFamily="18" charset="0"/>
                          <a:cs typeface="Times New Roman" panose="02020603050405020304" pitchFamily="18" charset="0"/>
                        </a:rPr>
                        <a:t>th</a:t>
                      </a:r>
                      <a:r>
                        <a:rPr lang="en-US" sz="1600" baseline="0" dirty="0" smtClean="0">
                          <a:latin typeface="Times New Roman" panose="02020603050405020304" pitchFamily="18" charset="0"/>
                          <a:cs typeface="Times New Roman" panose="02020603050405020304" pitchFamily="18" charset="0"/>
                        </a:rPr>
                        <a:t> class)</a:t>
                      </a:r>
                      <a:endParaRPr lang="ru-RU" sz="1600" dirty="0">
                        <a:latin typeface="Times New Roman" panose="02020603050405020304" pitchFamily="18" charset="0"/>
                        <a:cs typeface="Times New Roman" panose="02020603050405020304" pitchFamily="18" charset="0"/>
                      </a:endParaRPr>
                    </a:p>
                  </a:txBody>
                  <a:tcPr/>
                </a:tc>
              </a:tr>
              <a:tr h="350520">
                <a:tc>
                  <a:txBody>
                    <a:bodyPr/>
                    <a:lstStyle/>
                    <a:p>
                      <a:r>
                        <a:rPr lang="en-US" sz="1600" dirty="0" smtClean="0">
                          <a:latin typeface="Times New Roman" panose="02020603050405020304" pitchFamily="18" charset="0"/>
                          <a:cs typeface="Times New Roman" panose="02020603050405020304" pitchFamily="18" charset="0"/>
                        </a:rPr>
                        <a:t>CHT</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0-0,19</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0,2-0,39</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0,40-0,60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0,61-0,75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0,76-5,0</a:t>
                      </a:r>
                      <a:endParaRPr lang="ru-RU" sz="1600" dirty="0">
                        <a:latin typeface="Times New Roman" panose="02020603050405020304" pitchFamily="18" charset="0"/>
                        <a:cs typeface="Times New Roman" panose="02020603050405020304" pitchFamily="18" charset="0"/>
                      </a:endParaRPr>
                    </a:p>
                  </a:txBody>
                  <a:tcPr/>
                </a:tc>
              </a:tr>
              <a:tr h="381000">
                <a:tc>
                  <a:txBody>
                    <a:bodyPr/>
                    <a:lstStyle/>
                    <a:p>
                      <a:r>
                        <a:rPr lang="en-US" sz="1600" dirty="0" err="1" smtClean="0">
                          <a:latin typeface="Times New Roman" panose="02020603050405020304" pitchFamily="18" charset="0"/>
                          <a:cs typeface="Times New Roman" panose="02020603050405020304" pitchFamily="18" charset="0"/>
                        </a:rPr>
                        <a:t>Md</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Shashco</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coefficient</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0-0,09</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0,10-0,19</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0,20-0,30</a:t>
                      </a: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0,31-0,40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0,41-3,0</a:t>
                      </a:r>
                      <a:endParaRPr lang="ru-RU" sz="1600" dirty="0">
                        <a:latin typeface="Times New Roman" panose="02020603050405020304" pitchFamily="18" charset="0"/>
                        <a:cs typeface="Times New Roman" panose="02020603050405020304" pitchFamily="18" charset="0"/>
                      </a:endParaRPr>
                    </a:p>
                  </a:txBody>
                  <a:tcPr/>
                </a:tc>
              </a:tr>
              <a:tr h="591542">
                <a:tc>
                  <a:txBody>
                    <a:bodyPr/>
                    <a:lstStyle/>
                    <a:p>
                      <a:r>
                        <a:rPr lang="en-US" sz="1600" dirty="0" smtClean="0">
                          <a:latin typeface="Times New Roman" panose="02020603050405020304" pitchFamily="18" charset="0"/>
                          <a:cs typeface="Times New Roman" panose="02020603050405020304" pitchFamily="18" charset="0"/>
                        </a:rPr>
                        <a:t>V,</a:t>
                      </a:r>
                      <a:r>
                        <a:rPr lang="en-US" sz="1600" baseline="0" dirty="0" smtClean="0">
                          <a:latin typeface="Times New Roman" panose="02020603050405020304" pitchFamily="18" charset="0"/>
                          <a:cs typeface="Times New Roman" panose="02020603050405020304" pitchFamily="18" charset="0"/>
                        </a:rPr>
                        <a:t> % (availability of moisture for </a:t>
                      </a:r>
                      <a:r>
                        <a:rPr lang="en-US" sz="1600" baseline="0" dirty="0" err="1" smtClean="0">
                          <a:latin typeface="Times New Roman" panose="02020603050405020304" pitchFamily="18" charset="0"/>
                          <a:cs typeface="Times New Roman" panose="02020603050405020304" pitchFamily="18" charset="0"/>
                        </a:rPr>
                        <a:t>Proterov</a:t>
                      </a:r>
                      <a:r>
                        <a:rPr lang="en-US" sz="1600" baseline="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0-40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41-50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51-60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61-70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71-100</a:t>
                      </a:r>
                      <a:endParaRPr lang="ru-RU" sz="1600" dirty="0">
                        <a:latin typeface="Times New Roman" panose="02020603050405020304" pitchFamily="18" charset="0"/>
                        <a:cs typeface="Times New Roman" panose="02020603050405020304" pitchFamily="18" charset="0"/>
                      </a:endParaRPr>
                    </a:p>
                  </a:txBody>
                  <a:tcPr/>
                </a:tc>
              </a:tr>
              <a:tr h="629626">
                <a:tc>
                  <a:txBody>
                    <a:bodyPr/>
                    <a:lstStyle/>
                    <a:p>
                      <a:r>
                        <a:rPr lang="en-US" sz="1600" dirty="0" smtClean="0">
                          <a:latin typeface="Times New Roman" panose="02020603050405020304" pitchFamily="18" charset="0"/>
                          <a:cs typeface="Times New Roman" panose="02020603050405020304" pitchFamily="18" charset="0"/>
                        </a:rPr>
                        <a:t>No (number of days with the relative humidity ≤30%)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8-11</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6-7</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3-5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1-2</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a:txBody>
                  <a:tcPr/>
                </a:tc>
              </a:tr>
              <a:tr h="505282">
                <a:tc>
                  <a:txBody>
                    <a:bodyPr/>
                    <a:lstStyle/>
                    <a:p>
                      <a:r>
                        <a:rPr lang="en-US" sz="1600" dirty="0" err="1" smtClean="0">
                          <a:latin typeface="Times New Roman" panose="02020603050405020304" pitchFamily="18" charset="0"/>
                          <a:cs typeface="Times New Roman" panose="02020603050405020304" pitchFamily="18" charset="0"/>
                        </a:rPr>
                        <a:t>Nt</a:t>
                      </a:r>
                      <a:r>
                        <a:rPr lang="en-US" sz="1600" dirty="0" smtClean="0">
                          <a:latin typeface="Times New Roman" panose="02020603050405020304" pitchFamily="18" charset="0"/>
                          <a:cs typeface="Times New Roman" panose="02020603050405020304" pitchFamily="18" charset="0"/>
                        </a:rPr>
                        <a:t> (</a:t>
                      </a:r>
                      <a:r>
                        <a:rPr lang="en-US" sz="1600" baseline="0" dirty="0" smtClean="0">
                          <a:latin typeface="Times New Roman" panose="02020603050405020304" pitchFamily="18" charset="0"/>
                          <a:cs typeface="Times New Roman" panose="02020603050405020304" pitchFamily="18" charset="0"/>
                        </a:rPr>
                        <a:t> number of days with </a:t>
                      </a:r>
                      <a:r>
                        <a:rPr lang="en-US" sz="1600" baseline="0" dirty="0" err="1" smtClean="0">
                          <a:latin typeface="Times New Roman" panose="02020603050405020304" pitchFamily="18" charset="0"/>
                          <a:cs typeface="Times New Roman" panose="02020603050405020304" pitchFamily="18" charset="0"/>
                        </a:rPr>
                        <a:t>Tmax</a:t>
                      </a:r>
                      <a:r>
                        <a:rPr lang="en-US" sz="1600" baseline="0" dirty="0" smtClean="0">
                          <a:latin typeface="Times New Roman" panose="02020603050405020304" pitchFamily="18" charset="0"/>
                          <a:cs typeface="Times New Roman" panose="02020603050405020304" pitchFamily="18" charset="0"/>
                        </a:rPr>
                        <a:t> &gt;30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8-11</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6-7</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3-5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1-2</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a:txBody>
                  <a:tcPr/>
                </a:tc>
              </a:tr>
              <a:tr h="379000">
                <a:tc>
                  <a:txBody>
                    <a:bodyPr/>
                    <a:lstStyle/>
                    <a:p>
                      <a:r>
                        <a:rPr lang="en-US" sz="1600" dirty="0" smtClean="0">
                          <a:latin typeface="Times New Roman" panose="02020603050405020304" pitchFamily="18" charset="0"/>
                          <a:cs typeface="Times New Roman" panose="02020603050405020304" pitchFamily="18" charset="0"/>
                        </a:rPr>
                        <a:t>W (0-20 cm), mm</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6-10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11-15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16-20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21-70</a:t>
                      </a:r>
                      <a:endParaRPr lang="ru-RU" sz="1600" dirty="0">
                        <a:latin typeface="Times New Roman" panose="02020603050405020304" pitchFamily="18" charset="0"/>
                        <a:cs typeface="Times New Roman" panose="02020603050405020304" pitchFamily="18" charset="0"/>
                      </a:endParaRPr>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W (0-50 cm), mm</a:t>
                      </a: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0-15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16-25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26-35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36-45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46-140</a:t>
                      </a:r>
                      <a:endParaRPr lang="ru-RU" sz="1600" dirty="0">
                        <a:latin typeface="Times New Roman" panose="02020603050405020304" pitchFamily="18" charset="0"/>
                        <a:cs typeface="Times New Roman" panose="02020603050405020304" pitchFamily="18" charset="0"/>
                      </a:endParaRPr>
                    </a:p>
                  </a:txBody>
                  <a:tcPr/>
                </a:tc>
              </a:tr>
              <a:tr h="370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W (0-100 cm), mm</a:t>
                      </a: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0-25</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26-40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41-60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61-80</a:t>
                      </a:r>
                      <a:endParaRPr lang="ru-RU"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81-280</a:t>
                      </a:r>
                      <a:endParaRPr lang="ru-RU" sz="16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859101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tabLst>
                <a:tab pos="269875" algn="l"/>
              </a:tabLst>
              <a:defRPr/>
            </a:pPr>
            <a:r>
              <a:rPr lang="en-US" sz="2800" b="1" kern="1200" dirty="0" smtClean="0">
                <a:solidFill>
                  <a:srgbClr val="990000"/>
                </a:solidFill>
                <a:effectLst>
                  <a:outerShdw blurRad="38100" dist="38100" dir="2700000" algn="tl">
                    <a:srgbClr val="C0C0C0"/>
                  </a:outerShdw>
                </a:effectLst>
                <a:latin typeface="Arial" pitchFamily="34" charset="0"/>
                <a:ea typeface="+mn-ea"/>
                <a:cs typeface="Arial" pitchFamily="34" charset="0"/>
              </a:rPr>
              <a:t/>
            </a:r>
            <a:br>
              <a:rPr lang="en-US" sz="2800" b="1" kern="1200" dirty="0" smtClean="0">
                <a:solidFill>
                  <a:srgbClr val="990000"/>
                </a:solidFill>
                <a:effectLst>
                  <a:outerShdw blurRad="38100" dist="38100" dir="2700000" algn="tl">
                    <a:srgbClr val="C0C0C0"/>
                  </a:outerShdw>
                </a:effectLst>
                <a:latin typeface="Arial" pitchFamily="34" charset="0"/>
                <a:ea typeface="+mn-ea"/>
                <a:cs typeface="Arial" pitchFamily="34" charset="0"/>
              </a:rPr>
            </a:br>
            <a:r>
              <a:rPr lang="ro-RO" sz="2800" b="1" kern="1200" dirty="0">
                <a:solidFill>
                  <a:srgbClr val="990000"/>
                </a:solidFill>
                <a:effectLst>
                  <a:outerShdw blurRad="38100" dist="38100" dir="2700000" algn="tl">
                    <a:srgbClr val="C0C0C0"/>
                  </a:outerShdw>
                </a:effectLst>
                <a:latin typeface="Arial" pitchFamily="34" charset="0"/>
                <a:ea typeface="+mn-ea"/>
                <a:cs typeface="Arial" pitchFamily="34" charset="0"/>
              </a:rPr>
              <a:t/>
            </a:r>
            <a:br>
              <a:rPr lang="ro-RO" sz="2800" b="1" kern="1200" dirty="0">
                <a:solidFill>
                  <a:srgbClr val="990000"/>
                </a:solidFill>
                <a:effectLst>
                  <a:outerShdw blurRad="38100" dist="38100" dir="2700000" algn="tl">
                    <a:srgbClr val="C0C0C0"/>
                  </a:outerShdw>
                </a:effectLst>
                <a:latin typeface="Arial" pitchFamily="34" charset="0"/>
                <a:ea typeface="+mn-ea"/>
                <a:cs typeface="Arial" pitchFamily="34" charset="0"/>
              </a:rPr>
            </a:br>
            <a:r>
              <a:rPr lang="en-US" sz="2800" b="1" kern="1200" dirty="0" smtClean="0">
                <a:solidFill>
                  <a:srgbClr val="990000"/>
                </a:solidFill>
                <a:effectLst>
                  <a:outerShdw blurRad="38100" dist="38100" dir="2700000" algn="tl">
                    <a:srgbClr val="C0C0C0"/>
                  </a:outerShdw>
                </a:effectLst>
                <a:latin typeface="Arial" pitchFamily="34" charset="0"/>
                <a:ea typeface="+mn-ea"/>
                <a:cs typeface="Arial" pitchFamily="34" charset="0"/>
              </a:rPr>
              <a:t/>
            </a:r>
            <a:br>
              <a:rPr lang="en-US" sz="2800" b="1" kern="1200" dirty="0" smtClean="0">
                <a:solidFill>
                  <a:srgbClr val="990000"/>
                </a:solidFill>
                <a:effectLst>
                  <a:outerShdw blurRad="38100" dist="38100" dir="2700000" algn="tl">
                    <a:srgbClr val="C0C0C0"/>
                  </a:outerShdw>
                </a:effectLst>
                <a:latin typeface="Arial" pitchFamily="34" charset="0"/>
                <a:ea typeface="+mn-ea"/>
                <a:cs typeface="Arial" pitchFamily="34" charset="0"/>
              </a:rPr>
            </a:br>
            <a:r>
              <a:rPr lang="ro-RO" sz="4000" b="1" kern="1200" dirty="0" smtClean="0">
                <a:solidFill>
                  <a:srgbClr val="002060"/>
                </a:solidFill>
                <a:effectLst>
                  <a:outerShdw blurRad="38100" dist="38100" dir="2700000" algn="tl">
                    <a:srgbClr val="000000">
                      <a:alpha val="43137"/>
                    </a:srgbClr>
                  </a:outerShdw>
                </a:effectLst>
                <a:ea typeface="+mn-ea"/>
                <a:cs typeface="Arial" pitchFamily="34" charset="0"/>
              </a:rPr>
              <a:t>www.meteo.md</a:t>
            </a:r>
            <a:r>
              <a:rPr lang="en-US" sz="4000" b="1" kern="1200" dirty="0">
                <a:solidFill>
                  <a:srgbClr val="002060"/>
                </a:solidFill>
                <a:effectLst>
                  <a:outerShdw blurRad="38100" dist="38100" dir="2700000" algn="tl">
                    <a:srgbClr val="000000">
                      <a:alpha val="43137"/>
                    </a:srgbClr>
                  </a:outerShdw>
                </a:effectLst>
                <a:ea typeface="+mn-ea"/>
                <a:cs typeface="Arial" pitchFamily="34" charset="0"/>
              </a:rPr>
              <a:t/>
            </a:r>
            <a:br>
              <a:rPr lang="en-US" sz="4000" b="1" kern="1200" dirty="0">
                <a:solidFill>
                  <a:srgbClr val="002060"/>
                </a:solidFill>
                <a:effectLst>
                  <a:outerShdw blurRad="38100" dist="38100" dir="2700000" algn="tl">
                    <a:srgbClr val="000000">
                      <a:alpha val="43137"/>
                    </a:srgbClr>
                  </a:outerShdw>
                </a:effectLst>
                <a:ea typeface="+mn-ea"/>
                <a:cs typeface="Arial" pitchFamily="34" charset="0"/>
              </a:rPr>
            </a:br>
            <a:endParaRPr lang="ru-RU" sz="4000" b="1" dirty="0">
              <a:solidFill>
                <a:srgbClr val="00206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84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subTitle" idx="1"/>
          </p:nvPr>
        </p:nvSpPr>
        <p:spPr>
          <a:xfrm>
            <a:off x="1403350" y="4868863"/>
            <a:ext cx="6400800" cy="1752600"/>
          </a:xfrm>
        </p:spPr>
        <p:txBody>
          <a:bodyPr/>
          <a:lstStyle/>
          <a:p>
            <a:pPr>
              <a:lnSpc>
                <a:spcPct val="90000"/>
              </a:lnSpc>
            </a:pPr>
            <a:endParaRPr lang="en-GB" sz="2000" dirty="0"/>
          </a:p>
          <a:p>
            <a:pPr>
              <a:lnSpc>
                <a:spcPct val="90000"/>
              </a:lnSpc>
            </a:pPr>
            <a:endParaRPr lang="en-GB" sz="2000" dirty="0"/>
          </a:p>
          <a:p>
            <a:pPr>
              <a:lnSpc>
                <a:spcPct val="90000"/>
              </a:lnSpc>
            </a:pPr>
            <a:endParaRPr lang="en-GB" sz="2000" b="1" dirty="0" smtClean="0">
              <a:solidFill>
                <a:schemeClr val="accent2"/>
              </a:solidFill>
            </a:endParaRPr>
          </a:p>
        </p:txBody>
      </p:sp>
      <p:pic>
        <p:nvPicPr>
          <p:cNvPr id="10248" name="Picture 8"/>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313" y="260349"/>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3" y="250506"/>
            <a:ext cx="4067839" cy="29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0022" y="3429000"/>
            <a:ext cx="4836001"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I:\map_rom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4956175" cy="6313488"/>
          </a:xfrm>
          <a:prstGeom prst="rect">
            <a:avLst/>
          </a:prstGeom>
          <a:noFill/>
          <a:extLst>
            <a:ext uri="{909E8E84-426E-40DD-AFC4-6F175D3DCCD1}">
              <a14:hiddenFill xmlns:a14="http://schemas.microsoft.com/office/drawing/2010/main">
                <a:solidFill>
                  <a:srgbClr val="FFFFFF"/>
                </a:solidFill>
              </a14:hiddenFill>
            </a:ext>
          </a:extLst>
        </p:spPr>
      </p:pic>
      <p:sp>
        <p:nvSpPr>
          <p:cNvPr id="157699" name="Rectangle 3"/>
          <p:cNvSpPr>
            <a:spLocks noGrp="1" noChangeArrowheads="1"/>
          </p:cNvSpPr>
          <p:nvPr>
            <p:ph type="title"/>
          </p:nvPr>
        </p:nvSpPr>
        <p:spPr>
          <a:xfrm>
            <a:off x="5638800" y="609600"/>
            <a:ext cx="3284538" cy="4851400"/>
          </a:xfrm>
        </p:spPr>
        <p:txBody>
          <a:bodyPr/>
          <a:lstStyle/>
          <a:p>
            <a:pPr>
              <a:lnSpc>
                <a:spcPct val="100000"/>
              </a:lnSpc>
            </a:pPr>
            <a:r>
              <a:rPr lang="en-US" sz="2400" b="1" dirty="0" smtClean="0">
                <a:solidFill>
                  <a:srgbClr val="002060"/>
                </a:solidFill>
              </a:rPr>
              <a:t>National </a:t>
            </a:r>
            <a:r>
              <a:rPr lang="en-US" sz="2400" b="1" dirty="0">
                <a:solidFill>
                  <a:srgbClr val="002060"/>
                </a:solidFill>
              </a:rPr>
              <a:t>observational </a:t>
            </a:r>
            <a:r>
              <a:rPr lang="en-US" sz="2400" b="1" dirty="0" smtClean="0">
                <a:solidFill>
                  <a:srgbClr val="002060"/>
                </a:solidFill>
              </a:rPr>
              <a:t>network consists</a:t>
            </a:r>
            <a:br>
              <a:rPr lang="en-US" sz="2400" b="1" dirty="0" smtClean="0">
                <a:solidFill>
                  <a:srgbClr val="002060"/>
                </a:solidFill>
              </a:rPr>
            </a:br>
            <a:r>
              <a:rPr lang="en-US" sz="2400" b="1" dirty="0" smtClean="0">
                <a:solidFill>
                  <a:srgbClr val="002060"/>
                </a:solidFill>
              </a:rPr>
              <a:t> </a:t>
            </a:r>
            <a:r>
              <a:rPr lang="en-US" sz="2400" b="1" dirty="0">
                <a:solidFill>
                  <a:srgbClr val="002060"/>
                </a:solidFill>
              </a:rPr>
              <a:t>of  90 </a:t>
            </a:r>
            <a:r>
              <a:rPr lang="en-US" sz="2400" b="1" dirty="0" err="1" smtClean="0">
                <a:solidFill>
                  <a:srgbClr val="002060"/>
                </a:solidFill>
              </a:rPr>
              <a:t>hydrometeorological</a:t>
            </a:r>
            <a:r>
              <a:rPr lang="en-US" sz="2400" b="1" dirty="0" smtClean="0">
                <a:solidFill>
                  <a:srgbClr val="002060"/>
                </a:solidFill>
              </a:rPr>
              <a:t> </a:t>
            </a:r>
            <a:r>
              <a:rPr lang="en-US" sz="2400" b="1" dirty="0">
                <a:solidFill>
                  <a:srgbClr val="002060"/>
                </a:solidFill>
              </a:rPr>
              <a:t>stations and posts, including air, water and soil pollution control</a:t>
            </a:r>
            <a:r>
              <a:rPr lang="en-US" sz="2400" b="1" dirty="0" smtClean="0">
                <a:solidFill>
                  <a:srgbClr val="002060"/>
                </a:solidFill>
              </a:rPr>
              <a:t>.</a:t>
            </a:r>
            <a:br>
              <a:rPr lang="en-US" sz="2400" b="1" dirty="0" smtClean="0">
                <a:solidFill>
                  <a:srgbClr val="002060"/>
                </a:solidFill>
              </a:rPr>
            </a:br>
            <a:endParaRPr lang="ru-RU" sz="2400" b="1" dirty="0">
              <a:solidFill>
                <a:srgbClr val="002060"/>
              </a:solidFill>
            </a:endParaRPr>
          </a:p>
        </p:txBody>
      </p:sp>
    </p:spTree>
    <p:extLst>
      <p:ext uri="{BB962C8B-B14F-4D97-AF65-F5344CB8AC3E}">
        <p14:creationId xmlns:p14="http://schemas.microsoft.com/office/powerpoint/2010/main" val="54120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Chisinau_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5096"/>
            <a:ext cx="4175999" cy="313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flowerbeds-stefan-p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35" y="3933056"/>
            <a:ext cx="4751503" cy="255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384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1" y="218901"/>
            <a:ext cx="4657328" cy="31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34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14400" y="2705725"/>
            <a:ext cx="7162800" cy="2800767"/>
          </a:xfrm>
          <a:prstGeom prst="rect">
            <a:avLst/>
          </a:prstGeom>
        </p:spPr>
        <p:txBody>
          <a:bodyPr wrap="square">
            <a:spAutoFit/>
          </a:bodyPr>
          <a:lstStyle/>
          <a:p>
            <a:pPr algn="ctr"/>
            <a:r>
              <a:rPr lang="en-US" sz="4400" b="1" kern="0" dirty="0">
                <a:solidFill>
                  <a:srgbClr val="002060"/>
                </a:solidFill>
                <a:effectLst>
                  <a:outerShdw blurRad="38100" dist="38100" dir="2700000" algn="tl">
                    <a:srgbClr val="000000"/>
                  </a:outerShdw>
                </a:effectLst>
                <a:latin typeface="Garamond"/>
                <a:ea typeface="+mj-ea"/>
                <a:cs typeface="+mj-cs"/>
              </a:rPr>
              <a:t>Thank you </a:t>
            </a:r>
            <a:r>
              <a:rPr lang="en-US" sz="4400" b="1" kern="0" dirty="0" smtClean="0">
                <a:solidFill>
                  <a:srgbClr val="002060"/>
                </a:solidFill>
                <a:effectLst>
                  <a:outerShdw blurRad="38100" dist="38100" dir="2700000" algn="tl">
                    <a:srgbClr val="000000"/>
                  </a:outerShdw>
                </a:effectLst>
                <a:latin typeface="Garamond"/>
                <a:ea typeface="+mj-ea"/>
                <a:cs typeface="+mj-cs"/>
              </a:rPr>
              <a:t>!</a:t>
            </a:r>
          </a:p>
          <a:p>
            <a:pPr algn="ctr"/>
            <a:endParaRPr lang="en-US" sz="4400" b="1" kern="0" dirty="0">
              <a:solidFill>
                <a:schemeClr val="accent2"/>
              </a:solidFill>
              <a:effectLst>
                <a:outerShdw blurRad="38100" dist="38100" dir="2700000" algn="tl">
                  <a:srgbClr val="000000"/>
                </a:outerShdw>
              </a:effectLst>
              <a:latin typeface="Garamond"/>
              <a:ea typeface="+mj-ea"/>
              <a:cs typeface="+mj-cs"/>
            </a:endParaRPr>
          </a:p>
          <a:p>
            <a:pPr algn="ctr"/>
            <a:endParaRPr lang="en-US" sz="4400" b="1" kern="0" dirty="0" smtClean="0">
              <a:solidFill>
                <a:schemeClr val="accent2"/>
              </a:solidFill>
              <a:effectLst>
                <a:outerShdw blurRad="38100" dist="38100" dir="2700000" algn="tl">
                  <a:srgbClr val="000000"/>
                </a:outerShdw>
              </a:effectLst>
              <a:latin typeface="Garamond"/>
              <a:ea typeface="+mj-ea"/>
              <a:cs typeface="+mj-cs"/>
            </a:endParaRPr>
          </a:p>
          <a:p>
            <a:pPr algn="ctr"/>
            <a:endParaRPr lang="en-US" sz="4400" b="1" kern="0" dirty="0">
              <a:solidFill>
                <a:schemeClr val="accent2"/>
              </a:solidFill>
              <a:effectLst>
                <a:outerShdw blurRad="38100" dist="38100" dir="2700000" algn="tl">
                  <a:srgbClr val="000000"/>
                </a:outerShdw>
              </a:effectLst>
              <a:latin typeface="Garamond"/>
              <a:ea typeface="+mj-ea"/>
              <a:cs typeface="+mj-cs"/>
            </a:endParaRPr>
          </a:p>
        </p:txBody>
      </p:sp>
    </p:spTree>
    <p:extLst>
      <p:ext uri="{BB962C8B-B14F-4D97-AF65-F5344CB8AC3E}">
        <p14:creationId xmlns:p14="http://schemas.microsoft.com/office/powerpoint/2010/main" val="399793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990600"/>
            <a:ext cx="8229600" cy="4525963"/>
          </a:xfrm>
        </p:spPr>
        <p:txBody>
          <a:bodyPr>
            <a:normAutofit lnSpcReduction="10000"/>
          </a:bodyPr>
          <a:lstStyle/>
          <a:p>
            <a:pPr algn="ctr">
              <a:lnSpc>
                <a:spcPct val="120000"/>
              </a:lnSpc>
              <a:buClr>
                <a:schemeClr val="accent2"/>
              </a:buClr>
              <a:buSzPct val="70000"/>
              <a:buNone/>
              <a:defRPr/>
            </a:pPr>
            <a:r>
              <a:rPr lang="en-US" sz="3200" b="1" dirty="0" smtClean="0">
                <a:solidFill>
                  <a:srgbClr val="002060"/>
                </a:solidFill>
                <a:effectLst>
                  <a:outerShdw blurRad="38100" dist="38100" dir="2700000" algn="tl">
                    <a:srgbClr val="000000"/>
                  </a:outerShdw>
                </a:effectLst>
                <a:latin typeface="+mn-lt"/>
              </a:rPr>
              <a:t>The </a:t>
            </a:r>
            <a:r>
              <a:rPr lang="en-US" sz="3200" b="1" dirty="0">
                <a:solidFill>
                  <a:srgbClr val="002060"/>
                </a:solidFill>
                <a:effectLst>
                  <a:outerShdw blurRad="38100" dist="38100" dir="2700000" algn="tl">
                    <a:srgbClr val="000000"/>
                  </a:outerShdw>
                </a:effectLst>
                <a:latin typeface="+mn-lt"/>
              </a:rPr>
              <a:t>climate of Moldova</a:t>
            </a:r>
            <a:r>
              <a:rPr lang="en-US" sz="3600" b="1" dirty="0">
                <a:solidFill>
                  <a:srgbClr val="002060"/>
                </a:solidFill>
                <a:effectLst>
                  <a:outerShdw blurRad="38100" dist="38100" dir="2700000" algn="tl">
                    <a:srgbClr val="000000"/>
                  </a:outerShdw>
                </a:effectLst>
                <a:latin typeface="+mn-lt"/>
              </a:rPr>
              <a:t> </a:t>
            </a:r>
          </a:p>
          <a:p>
            <a:pPr>
              <a:lnSpc>
                <a:spcPct val="110000"/>
              </a:lnSpc>
              <a:buClr>
                <a:schemeClr val="accent2"/>
              </a:buClr>
              <a:buSzPct val="70000"/>
              <a:buFont typeface="Wingdings" pitchFamily="2" charset="2"/>
              <a:buChar char="§"/>
              <a:defRPr/>
            </a:pPr>
            <a:r>
              <a:rPr lang="en-US" b="1" dirty="0">
                <a:solidFill>
                  <a:srgbClr val="002060"/>
                </a:solidFill>
                <a:latin typeface="+mn-lt"/>
              </a:rPr>
              <a:t>Moderate-continental</a:t>
            </a:r>
          </a:p>
          <a:p>
            <a:pPr>
              <a:lnSpc>
                <a:spcPct val="110000"/>
              </a:lnSpc>
              <a:buClr>
                <a:schemeClr val="accent2"/>
              </a:buClr>
              <a:buSzPct val="70000"/>
              <a:buFont typeface="Wingdings" pitchFamily="2" charset="2"/>
              <a:buChar char="§"/>
              <a:defRPr/>
            </a:pPr>
            <a:r>
              <a:rPr lang="en-US" b="1" dirty="0">
                <a:solidFill>
                  <a:srgbClr val="002060"/>
                </a:solidFill>
                <a:latin typeface="+mn-lt"/>
              </a:rPr>
              <a:t>Short, warm and nearly snowless winters</a:t>
            </a:r>
          </a:p>
          <a:p>
            <a:pPr>
              <a:lnSpc>
                <a:spcPct val="110000"/>
              </a:lnSpc>
              <a:buClr>
                <a:schemeClr val="accent2"/>
              </a:buClr>
              <a:buSzPct val="70000"/>
              <a:buFont typeface="Wingdings" pitchFamily="2" charset="2"/>
              <a:buChar char="§"/>
              <a:defRPr/>
            </a:pPr>
            <a:r>
              <a:rPr lang="en-US" b="1" dirty="0">
                <a:solidFill>
                  <a:srgbClr val="002060"/>
                </a:solidFill>
                <a:latin typeface="+mn-lt"/>
              </a:rPr>
              <a:t>Long and hot summers</a:t>
            </a:r>
          </a:p>
          <a:p>
            <a:pPr>
              <a:lnSpc>
                <a:spcPct val="110000"/>
              </a:lnSpc>
              <a:buClr>
                <a:schemeClr val="accent2"/>
              </a:buClr>
              <a:buSzPct val="70000"/>
              <a:buFont typeface="Wingdings" pitchFamily="2" charset="2"/>
              <a:buChar char="§"/>
              <a:defRPr/>
            </a:pPr>
            <a:r>
              <a:rPr lang="en-US" b="1" dirty="0">
                <a:solidFill>
                  <a:srgbClr val="002060"/>
                </a:solidFill>
                <a:latin typeface="+mn-lt"/>
              </a:rPr>
              <a:t>Small amount of precipitations in the warm period of the year</a:t>
            </a:r>
          </a:p>
          <a:p>
            <a:pPr>
              <a:lnSpc>
                <a:spcPct val="110000"/>
              </a:lnSpc>
              <a:buClr>
                <a:schemeClr val="accent2"/>
              </a:buClr>
              <a:buSzPct val="70000"/>
              <a:buFont typeface="Wingdings" pitchFamily="2" charset="2"/>
              <a:buChar char="§"/>
              <a:defRPr/>
            </a:pPr>
            <a:r>
              <a:rPr lang="en-US" b="1" dirty="0">
                <a:solidFill>
                  <a:srgbClr val="002060"/>
                </a:solidFill>
                <a:latin typeface="+mn-lt"/>
              </a:rPr>
              <a:t>Positive factors: the abundance of light and warmth, the long lasting warm period and the soft winters</a:t>
            </a:r>
          </a:p>
          <a:p>
            <a:pPr>
              <a:lnSpc>
                <a:spcPct val="110000"/>
              </a:lnSpc>
              <a:buClr>
                <a:schemeClr val="accent2"/>
              </a:buClr>
              <a:buSzPct val="70000"/>
              <a:buFont typeface="Wingdings" pitchFamily="2" charset="2"/>
              <a:buChar char="§"/>
              <a:defRPr/>
            </a:pPr>
            <a:r>
              <a:rPr lang="en-US" b="1" dirty="0">
                <a:solidFill>
                  <a:srgbClr val="002060"/>
                </a:solidFill>
                <a:latin typeface="+mn-lt"/>
              </a:rPr>
              <a:t>Negative factors: the drought and the weather variability</a:t>
            </a:r>
            <a:endParaRPr lang="ru-RU" b="1" dirty="0">
              <a:solidFill>
                <a:srgbClr val="002060"/>
              </a:solidFill>
              <a:latin typeface="+mn-lt"/>
            </a:endParaRPr>
          </a:p>
          <a:p>
            <a:endParaRPr lang="ru-RU" dirty="0"/>
          </a:p>
        </p:txBody>
      </p:sp>
    </p:spTree>
    <p:extLst>
      <p:ext uri="{BB962C8B-B14F-4D97-AF65-F5344CB8AC3E}">
        <p14:creationId xmlns:p14="http://schemas.microsoft.com/office/powerpoint/2010/main" val="3977870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797" t="15877" r="797"/>
          <a:stretch/>
        </p:blipFill>
        <p:spPr>
          <a:xfrm>
            <a:off x="685800" y="1926545"/>
            <a:ext cx="7688061" cy="4924829"/>
          </a:xfrm>
          <a:prstGeom prst="rect">
            <a:avLst/>
          </a:prstGeom>
        </p:spPr>
      </p:pic>
      <p:sp>
        <p:nvSpPr>
          <p:cNvPr id="2" name="Заголовок 1"/>
          <p:cNvSpPr>
            <a:spLocks noGrp="1"/>
          </p:cNvSpPr>
          <p:nvPr>
            <p:ph type="title"/>
          </p:nvPr>
        </p:nvSpPr>
        <p:spPr>
          <a:xfrm>
            <a:off x="0" y="152400"/>
            <a:ext cx="9144000" cy="457200"/>
          </a:xfrm>
        </p:spPr>
        <p:txBody>
          <a:bodyPr/>
          <a:lstStyle/>
          <a:p>
            <a:pPr>
              <a:lnSpc>
                <a:spcPct val="100000"/>
              </a:lnSpc>
            </a:pPr>
            <a:r>
              <a:rPr lang="en-US" sz="2800" b="1" dirty="0">
                <a:solidFill>
                  <a:srgbClr val="002060"/>
                </a:solidFill>
                <a:effectLst/>
              </a:rPr>
              <a:t>The main factors </a:t>
            </a:r>
            <a:r>
              <a:rPr lang="en-US" sz="2800" b="1" dirty="0" smtClean="0">
                <a:solidFill>
                  <a:srgbClr val="002060"/>
                </a:solidFill>
                <a:effectLst/>
              </a:rPr>
              <a:t>influencing the </a:t>
            </a:r>
            <a:r>
              <a:rPr lang="en-US" sz="2800" b="1" dirty="0">
                <a:solidFill>
                  <a:srgbClr val="002060"/>
                </a:solidFill>
                <a:effectLst/>
              </a:rPr>
              <a:t>weather in Moldova</a:t>
            </a:r>
            <a:endParaRPr lang="ru-RU" sz="2800" dirty="0">
              <a:effectLst/>
            </a:endParaRPr>
          </a:p>
        </p:txBody>
      </p:sp>
      <p:sp>
        <p:nvSpPr>
          <p:cNvPr id="3" name="Прямоугольник 2"/>
          <p:cNvSpPr/>
          <p:nvPr/>
        </p:nvSpPr>
        <p:spPr>
          <a:xfrm>
            <a:off x="0" y="762000"/>
            <a:ext cx="7086600" cy="1311128"/>
          </a:xfrm>
          <a:prstGeom prst="rect">
            <a:avLst/>
          </a:prstGeom>
        </p:spPr>
        <p:txBody>
          <a:bodyPr wrap="square">
            <a:spAutoFit/>
          </a:bodyPr>
          <a:lstStyle/>
          <a:p>
            <a:pPr marL="342900" lvl="6" indent="-342900">
              <a:lnSpc>
                <a:spcPct val="110000"/>
              </a:lnSpc>
              <a:buClr>
                <a:schemeClr val="accent2"/>
              </a:buClr>
              <a:buFont typeface="Wingdings" panose="05000000000000000000" pitchFamily="2" charset="2"/>
              <a:buChar char="§"/>
              <a:defRPr/>
            </a:pPr>
            <a:r>
              <a:rPr lang="en-US" sz="2400" b="1" dirty="0" smtClean="0">
                <a:solidFill>
                  <a:srgbClr val="002060"/>
                </a:solidFill>
                <a:latin typeface="+mn-lt"/>
              </a:rPr>
              <a:t>The Carpathian Mountains</a:t>
            </a:r>
          </a:p>
          <a:p>
            <a:pPr marL="342900" indent="-342900">
              <a:lnSpc>
                <a:spcPct val="110000"/>
              </a:lnSpc>
              <a:buClr>
                <a:schemeClr val="accent2"/>
              </a:buClr>
              <a:buFont typeface="Wingdings" panose="05000000000000000000" pitchFamily="2" charset="2"/>
              <a:buChar char="§"/>
              <a:defRPr/>
            </a:pPr>
            <a:r>
              <a:rPr lang="en-US" sz="2400" b="1" dirty="0" smtClean="0">
                <a:solidFill>
                  <a:srgbClr val="002060"/>
                </a:solidFill>
                <a:latin typeface="+mn-lt"/>
              </a:rPr>
              <a:t>The </a:t>
            </a:r>
            <a:r>
              <a:rPr lang="en-US" sz="2400" b="1" dirty="0">
                <a:solidFill>
                  <a:srgbClr val="002060"/>
                </a:solidFill>
                <a:latin typeface="+mn-lt"/>
              </a:rPr>
              <a:t>Black </a:t>
            </a:r>
            <a:r>
              <a:rPr lang="en-US" sz="2400" b="1" dirty="0" smtClean="0">
                <a:solidFill>
                  <a:srgbClr val="002060"/>
                </a:solidFill>
                <a:latin typeface="+mn-lt"/>
              </a:rPr>
              <a:t>Sea</a:t>
            </a:r>
          </a:p>
          <a:p>
            <a:pPr marL="342900" lvl="5" indent="-342900">
              <a:lnSpc>
                <a:spcPct val="110000"/>
              </a:lnSpc>
              <a:buClr>
                <a:schemeClr val="accent2"/>
              </a:buClr>
              <a:buFont typeface="Wingdings" panose="05000000000000000000" pitchFamily="2" charset="2"/>
              <a:buChar char="§"/>
              <a:defRPr/>
            </a:pPr>
            <a:r>
              <a:rPr lang="en-US" sz="2400" b="1" dirty="0" smtClean="0">
                <a:solidFill>
                  <a:srgbClr val="002060"/>
                </a:solidFill>
                <a:latin typeface="+mn-lt"/>
              </a:rPr>
              <a:t>The </a:t>
            </a:r>
            <a:r>
              <a:rPr lang="en-US" sz="2400" b="1" dirty="0">
                <a:solidFill>
                  <a:srgbClr val="002060"/>
                </a:solidFill>
                <a:latin typeface="+mn-lt"/>
              </a:rPr>
              <a:t>Eastern </a:t>
            </a:r>
            <a:r>
              <a:rPr lang="en-US" sz="2400" b="1" dirty="0" smtClean="0">
                <a:solidFill>
                  <a:srgbClr val="002060"/>
                </a:solidFill>
                <a:latin typeface="+mn-lt"/>
              </a:rPr>
              <a:t> European </a:t>
            </a:r>
            <a:r>
              <a:rPr lang="en-US" sz="2400" b="1" dirty="0">
                <a:solidFill>
                  <a:srgbClr val="002060"/>
                </a:solidFill>
                <a:latin typeface="+mn-lt"/>
              </a:rPr>
              <a:t>Plain</a:t>
            </a:r>
            <a:endParaRPr lang="ru-RU" sz="2400" b="1" dirty="0">
              <a:solidFill>
                <a:srgbClr val="002060"/>
              </a:solidFill>
              <a:latin typeface="+mn-lt"/>
            </a:endParaRPr>
          </a:p>
        </p:txBody>
      </p:sp>
    </p:spTree>
    <p:extLst>
      <p:ext uri="{BB962C8B-B14F-4D97-AF65-F5344CB8AC3E}">
        <p14:creationId xmlns:p14="http://schemas.microsoft.com/office/powerpoint/2010/main" val="606500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a:solidFill>
                  <a:srgbClr val="002060"/>
                </a:solidFill>
              </a:rPr>
              <a:t>Most dangerous weather events</a:t>
            </a:r>
            <a:endParaRPr lang="ru-RU" sz="3600" b="1" dirty="0">
              <a:solidFill>
                <a:srgbClr val="002060"/>
              </a:solidFill>
            </a:endParaRPr>
          </a:p>
        </p:txBody>
      </p:sp>
      <p:sp>
        <p:nvSpPr>
          <p:cNvPr id="3" name="Объект 2"/>
          <p:cNvSpPr>
            <a:spLocks noGrp="1"/>
          </p:cNvSpPr>
          <p:nvPr>
            <p:ph idx="1"/>
          </p:nvPr>
        </p:nvSpPr>
        <p:spPr/>
        <p:txBody>
          <a:bodyPr/>
          <a:lstStyle/>
          <a:p>
            <a:pPr>
              <a:buClrTx/>
              <a:buSzPct val="60000"/>
              <a:buFont typeface="Wingdings" pitchFamily="2" charset="2"/>
              <a:buChar char="Ø"/>
              <a:defRPr/>
            </a:pPr>
            <a:endParaRPr lang="en-US" sz="2800" b="1" dirty="0" smtClean="0">
              <a:solidFill>
                <a:schemeClr val="accent2">
                  <a:lumMod val="75000"/>
                </a:schemeClr>
              </a:solidFill>
              <a:latin typeface="+mn-lt"/>
            </a:endParaRPr>
          </a:p>
          <a:p>
            <a:pPr>
              <a:buClrTx/>
              <a:buSzPct val="60000"/>
              <a:buFont typeface="Wingdings" pitchFamily="2" charset="2"/>
              <a:buChar char="Ø"/>
              <a:defRPr/>
            </a:pPr>
            <a:r>
              <a:rPr lang="en-US" sz="2800" b="1" dirty="0" smtClean="0">
                <a:solidFill>
                  <a:srgbClr val="002060"/>
                </a:solidFill>
                <a:latin typeface="+mn-lt"/>
              </a:rPr>
              <a:t>Heavy rainfalls</a:t>
            </a:r>
          </a:p>
          <a:p>
            <a:pPr>
              <a:buClrTx/>
              <a:buSzPct val="60000"/>
              <a:buFont typeface="Wingdings" pitchFamily="2" charset="2"/>
              <a:buChar char="Ø"/>
              <a:defRPr/>
            </a:pPr>
            <a:r>
              <a:rPr lang="en-US" sz="2800" b="1" dirty="0" smtClean="0">
                <a:solidFill>
                  <a:srgbClr val="002060"/>
                </a:solidFill>
                <a:latin typeface="+mn-lt"/>
              </a:rPr>
              <a:t> Ground frosts</a:t>
            </a:r>
          </a:p>
          <a:p>
            <a:pPr>
              <a:buClrTx/>
              <a:buSzPct val="60000"/>
              <a:buFont typeface="Wingdings" pitchFamily="2" charset="2"/>
              <a:buChar char="Ø"/>
              <a:defRPr/>
            </a:pPr>
            <a:r>
              <a:rPr lang="en-US" sz="2800" b="1" dirty="0" smtClean="0">
                <a:solidFill>
                  <a:srgbClr val="002060"/>
                </a:solidFill>
                <a:latin typeface="+mn-lt"/>
              </a:rPr>
              <a:t> Heavy snowfalls</a:t>
            </a:r>
          </a:p>
          <a:p>
            <a:pPr>
              <a:buClrTx/>
              <a:buSzPct val="60000"/>
              <a:buFont typeface="Wingdings" pitchFamily="2" charset="2"/>
              <a:buChar char="Ø"/>
              <a:defRPr/>
            </a:pPr>
            <a:r>
              <a:rPr lang="en-US" sz="2800" b="1" dirty="0" smtClean="0">
                <a:solidFill>
                  <a:srgbClr val="002060"/>
                </a:solidFill>
                <a:latin typeface="+mn-lt"/>
              </a:rPr>
              <a:t> Very high temperatures</a:t>
            </a:r>
          </a:p>
          <a:p>
            <a:pPr>
              <a:buClrTx/>
              <a:buSzPct val="60000"/>
              <a:buFont typeface="Wingdings" pitchFamily="2" charset="2"/>
              <a:buChar char="Ø"/>
              <a:defRPr/>
            </a:pPr>
            <a:r>
              <a:rPr lang="en-US" sz="2800" b="1" dirty="0" smtClean="0">
                <a:solidFill>
                  <a:srgbClr val="002060"/>
                </a:solidFill>
                <a:latin typeface="+mn-lt"/>
              </a:rPr>
              <a:t> Floods</a:t>
            </a:r>
          </a:p>
          <a:p>
            <a:pPr>
              <a:buClrTx/>
              <a:buSzPct val="60000"/>
              <a:buFont typeface="Wingdings" pitchFamily="2" charset="2"/>
              <a:buChar char="Ø"/>
              <a:defRPr/>
            </a:pPr>
            <a:r>
              <a:rPr lang="en-US" sz="2800" b="1" dirty="0" smtClean="0">
                <a:solidFill>
                  <a:srgbClr val="002060"/>
                </a:solidFill>
                <a:latin typeface="+mn-lt"/>
              </a:rPr>
              <a:t> Droughts</a:t>
            </a:r>
          </a:p>
          <a:p>
            <a:endParaRPr lang="ru-RU" dirty="0"/>
          </a:p>
        </p:txBody>
      </p:sp>
    </p:spTree>
    <p:extLst>
      <p:ext uri="{BB962C8B-B14F-4D97-AF65-F5344CB8AC3E}">
        <p14:creationId xmlns:p14="http://schemas.microsoft.com/office/powerpoint/2010/main" val="16122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192" y="1305818"/>
            <a:ext cx="8272457" cy="646331"/>
          </a:xfrm>
          <a:prstGeom prst="rect">
            <a:avLst/>
          </a:prstGeom>
          <a:noFill/>
        </p:spPr>
        <p:txBody>
          <a:bodyPr wrap="none" rtlCol="0">
            <a:spAutoFit/>
          </a:bodyPr>
          <a:lstStyle/>
          <a:p>
            <a:r>
              <a:rPr lang="en-US" b="1" dirty="0" smtClean="0"/>
              <a:t>Meteorological  drought</a:t>
            </a:r>
          </a:p>
          <a:p>
            <a:r>
              <a:rPr lang="en-US" dirty="0" smtClean="0"/>
              <a:t>Anticyclone: Weather </a:t>
            </a:r>
            <a:r>
              <a:rPr lang="en-US" dirty="0"/>
              <a:t>with high </a:t>
            </a:r>
            <a:r>
              <a:rPr lang="en-US" dirty="0" smtClean="0"/>
              <a:t>temperatures </a:t>
            </a:r>
            <a:r>
              <a:rPr lang="en-US" dirty="0"/>
              <a:t>and </a:t>
            </a:r>
            <a:r>
              <a:rPr lang="en-US" dirty="0" smtClean="0"/>
              <a:t> </a:t>
            </a:r>
            <a:r>
              <a:rPr lang="en-US" dirty="0"/>
              <a:t>little </a:t>
            </a:r>
            <a:r>
              <a:rPr lang="en-US" dirty="0" smtClean="0"/>
              <a:t>(or without) precipitation</a:t>
            </a:r>
          </a:p>
        </p:txBody>
      </p:sp>
      <p:sp>
        <p:nvSpPr>
          <p:cNvPr id="6" name="Овал 5"/>
          <p:cNvSpPr/>
          <p:nvPr/>
        </p:nvSpPr>
        <p:spPr>
          <a:xfrm>
            <a:off x="6400800" y="4191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www2.wetter3.de/Fax/gfs+054-2624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97122"/>
            <a:ext cx="6705600" cy="479903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18930" y="228600"/>
            <a:ext cx="7434470" cy="1077218"/>
          </a:xfrm>
          <a:prstGeom prst="rect">
            <a:avLst/>
          </a:prstGeom>
        </p:spPr>
        <p:txBody>
          <a:bodyPr wrap="square">
            <a:spAutoFit/>
          </a:bodyPr>
          <a:lstStyle/>
          <a:p>
            <a:pPr algn="ctr"/>
            <a:r>
              <a:rPr lang="en-US" sz="3200" b="1" dirty="0">
                <a:solidFill>
                  <a:srgbClr val="002060"/>
                </a:solidFill>
                <a:latin typeface="Palatino Linotype"/>
                <a:ea typeface="+mj-ea"/>
                <a:cs typeface="+mj-cs"/>
              </a:rPr>
              <a:t>The main factors influencing </a:t>
            </a:r>
            <a:br>
              <a:rPr lang="en-US" sz="3200" b="1" dirty="0">
                <a:solidFill>
                  <a:srgbClr val="002060"/>
                </a:solidFill>
                <a:latin typeface="Palatino Linotype"/>
                <a:ea typeface="+mj-ea"/>
                <a:cs typeface="+mj-cs"/>
              </a:rPr>
            </a:br>
            <a:r>
              <a:rPr lang="en-US" sz="3200" b="1" dirty="0">
                <a:solidFill>
                  <a:srgbClr val="002060"/>
                </a:solidFill>
                <a:latin typeface="Palatino Linotype"/>
                <a:ea typeface="+mj-ea"/>
                <a:cs typeface="+mj-cs"/>
              </a:rPr>
              <a:t>droughts in Moldova</a:t>
            </a:r>
            <a:endParaRPr lang="ru-RU" dirty="0"/>
          </a:p>
        </p:txBody>
      </p:sp>
    </p:spTree>
    <p:extLst>
      <p:ext uri="{BB962C8B-B14F-4D97-AF65-F5344CB8AC3E}">
        <p14:creationId xmlns:p14="http://schemas.microsoft.com/office/powerpoint/2010/main" val="561639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a:t>
            </a:r>
            <a:endParaRPr lang="ru-RU" dirty="0"/>
          </a:p>
        </p:txBody>
      </p:sp>
      <p:pic>
        <p:nvPicPr>
          <p:cNvPr id="1034" name="Picture 10" descr="http://www2.wetter3.de/Archiv/GFS/2015071900_3.gif"/>
          <p:cNvPicPr>
            <a:picLocks noChangeAspect="1" noChangeArrowheads="1"/>
          </p:cNvPicPr>
          <p:nvPr/>
        </p:nvPicPr>
        <p:blipFill rotWithShape="1">
          <a:blip r:embed="rId2">
            <a:extLst>
              <a:ext uri="{28A0092B-C50C-407E-A947-70E740481C1C}">
                <a14:useLocalDpi xmlns:a14="http://schemas.microsoft.com/office/drawing/2010/main" val="0"/>
              </a:ext>
            </a:extLst>
          </a:blip>
          <a:srcRect l="19073" r="9090" b="7171"/>
          <a:stretch/>
        </p:blipFill>
        <p:spPr bwMode="auto">
          <a:xfrm>
            <a:off x="-245166" y="0"/>
            <a:ext cx="4817166" cy="49331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2.wetter3.de/Archiv/GFS/2015072418_3.gif"/>
          <p:cNvPicPr>
            <a:picLocks noChangeAspect="1" noChangeArrowheads="1"/>
          </p:cNvPicPr>
          <p:nvPr/>
        </p:nvPicPr>
        <p:blipFill rotWithShape="1">
          <a:blip r:embed="rId3">
            <a:extLst>
              <a:ext uri="{28A0092B-C50C-407E-A947-70E740481C1C}">
                <a14:useLocalDpi xmlns:a14="http://schemas.microsoft.com/office/drawing/2010/main" val="0"/>
              </a:ext>
            </a:extLst>
          </a:blip>
          <a:srcRect l="20701" r="8449" b="7425"/>
          <a:stretch/>
        </p:blipFill>
        <p:spPr bwMode="auto">
          <a:xfrm>
            <a:off x="4589709" y="-13252"/>
            <a:ext cx="4750904" cy="49331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6248400"/>
            <a:ext cx="4771371" cy="369332"/>
          </a:xfrm>
          <a:prstGeom prst="rect">
            <a:avLst/>
          </a:prstGeom>
          <a:noFill/>
        </p:spPr>
        <p:txBody>
          <a:bodyPr wrap="none" rtlCol="0">
            <a:spAutoFit/>
          </a:bodyPr>
          <a:lstStyle/>
          <a:p>
            <a:r>
              <a:rPr lang="en-US" dirty="0" smtClean="0"/>
              <a:t>AT850: Hot </a:t>
            </a:r>
            <a:r>
              <a:rPr lang="en-US" dirty="0"/>
              <a:t>air mass </a:t>
            </a:r>
            <a:r>
              <a:rPr lang="en-US" dirty="0" smtClean="0"/>
              <a:t>advection from SW or E</a:t>
            </a:r>
            <a:endParaRPr lang="ru-RU"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07057">
            <a:off x="2364767" y="2771309"/>
            <a:ext cx="11160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859" y="2164940"/>
            <a:ext cx="824492" cy="48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219199" y="5181600"/>
            <a:ext cx="6194053" cy="646331"/>
          </a:xfrm>
          <a:prstGeom prst="rect">
            <a:avLst/>
          </a:prstGeom>
        </p:spPr>
        <p:txBody>
          <a:bodyPr wrap="square">
            <a:spAutoFit/>
          </a:bodyPr>
          <a:lstStyle/>
          <a:p>
            <a:r>
              <a:rPr lang="en-US" dirty="0" smtClean="0"/>
              <a:t>The heat </a:t>
            </a:r>
            <a:r>
              <a:rPr lang="en-US" dirty="0"/>
              <a:t>in our region strengthens advection of hot and dry air from the Balkans or from the south of Russia</a:t>
            </a:r>
            <a:endParaRPr lang="ru-RU" dirty="0"/>
          </a:p>
        </p:txBody>
      </p:sp>
    </p:spTree>
    <p:extLst>
      <p:ext uri="{BB962C8B-B14F-4D97-AF65-F5344CB8AC3E}">
        <p14:creationId xmlns:p14="http://schemas.microsoft.com/office/powerpoint/2010/main" val="201378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Aeroport\Desktop\23.PNG"/>
          <p:cNvPicPr>
            <a:picLocks noChangeAspect="1" noChangeArrowheads="1"/>
          </p:cNvPicPr>
          <p:nvPr/>
        </p:nvPicPr>
        <p:blipFill rotWithShape="1">
          <a:blip r:embed="rId2">
            <a:extLst>
              <a:ext uri="{28A0092B-C50C-407E-A947-70E740481C1C}">
                <a14:useLocalDpi xmlns:a14="http://schemas.microsoft.com/office/drawing/2010/main" val="0"/>
              </a:ext>
            </a:extLst>
          </a:blip>
          <a:srcRect l="13151" r="36468"/>
          <a:stretch/>
        </p:blipFill>
        <p:spPr bwMode="auto">
          <a:xfrm>
            <a:off x="0" y="-53009"/>
            <a:ext cx="43393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eroport\Desktop\11.png"/>
          <p:cNvPicPr>
            <a:picLocks noChangeAspect="1" noChangeArrowheads="1"/>
          </p:cNvPicPr>
          <p:nvPr/>
        </p:nvPicPr>
        <p:blipFill rotWithShape="1">
          <a:blip r:embed="rId3">
            <a:extLst>
              <a:ext uri="{28A0092B-C50C-407E-A947-70E740481C1C}">
                <a14:useLocalDpi xmlns:a14="http://schemas.microsoft.com/office/drawing/2010/main" val="0"/>
              </a:ext>
            </a:extLst>
          </a:blip>
          <a:srcRect l="25549" r="13147"/>
          <a:stretch/>
        </p:blipFill>
        <p:spPr bwMode="auto">
          <a:xfrm>
            <a:off x="4339300" y="1656"/>
            <a:ext cx="4791447" cy="466973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flipV="1">
            <a:off x="2057400" y="2732400"/>
            <a:ext cx="900000" cy="468000"/>
          </a:xfrm>
          <a:prstGeom prst="straightConnector1">
            <a:avLst/>
          </a:prstGeom>
          <a:ln w="22225"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6553200" y="1828800"/>
            <a:ext cx="990600" cy="535057"/>
          </a:xfrm>
          <a:prstGeom prst="straightConnector1">
            <a:avLst/>
          </a:prstGeom>
          <a:ln w="22225"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5072414"/>
            <a:ext cx="8969187" cy="369332"/>
          </a:xfrm>
          <a:prstGeom prst="rect">
            <a:avLst/>
          </a:prstGeom>
          <a:noFill/>
        </p:spPr>
        <p:txBody>
          <a:bodyPr wrap="none" rtlCol="0">
            <a:spAutoFit/>
          </a:bodyPr>
          <a:lstStyle/>
          <a:p>
            <a:r>
              <a:rPr lang="en-US" dirty="0" smtClean="0"/>
              <a:t>Temperatures at the surface increases more and all this leads </a:t>
            </a:r>
            <a:r>
              <a:rPr lang="en-US" dirty="0"/>
              <a:t>to </a:t>
            </a:r>
            <a:r>
              <a:rPr lang="en-US" dirty="0" smtClean="0"/>
              <a:t>atmospheric </a:t>
            </a:r>
            <a:r>
              <a:rPr lang="en-US" dirty="0"/>
              <a:t>drought </a:t>
            </a:r>
            <a:endParaRPr lang="en-US" dirty="0" smtClean="0"/>
          </a:p>
        </p:txBody>
      </p:sp>
    </p:spTree>
    <p:extLst>
      <p:ext uri="{BB962C8B-B14F-4D97-AF65-F5344CB8AC3E}">
        <p14:creationId xmlns:p14="http://schemas.microsoft.com/office/powerpoint/2010/main" val="1641720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3789</TotalTime>
  <Words>1413</Words>
  <Application>Microsoft Office PowerPoint</Application>
  <PresentationFormat>On-screen Show (4:3)</PresentationFormat>
  <Paragraphs>332</Paragraphs>
  <Slides>31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Calibri</vt:lpstr>
      <vt:lpstr>Century Gothic</vt:lpstr>
      <vt:lpstr>Courier New</vt:lpstr>
      <vt:lpstr>Garamond</vt:lpstr>
      <vt:lpstr>Georgia</vt:lpstr>
      <vt:lpstr>Gill Sans MT</vt:lpstr>
      <vt:lpstr>Palatino Linotype</vt:lpstr>
      <vt:lpstr>Tahoma</vt:lpstr>
      <vt:lpstr>Times New Roman</vt:lpstr>
      <vt:lpstr>Wingdings</vt:lpstr>
      <vt:lpstr>Wingdings 2</vt:lpstr>
      <vt:lpstr>Исполнительная</vt:lpstr>
      <vt:lpstr>Assessment of Droughts on the Territory of the Republic of Moldova</vt:lpstr>
      <vt:lpstr>Republic of Moldova</vt:lpstr>
      <vt:lpstr>National observational network consists  of  90 hydrometeorological stations and posts, including air, water and soil pollution control. </vt:lpstr>
      <vt:lpstr>PowerPoint Presentation</vt:lpstr>
      <vt:lpstr>The main factors influencing the weather in Moldova</vt:lpstr>
      <vt:lpstr>Most dangerous weather events</vt:lpstr>
      <vt:lpstr>PowerPoint Presentation</vt:lpstr>
      <vt:lpstr>F</vt:lpstr>
      <vt:lpstr>PowerPoint Presentation</vt:lpstr>
      <vt:lpstr>PowerPoint Presentation</vt:lpstr>
      <vt:lpstr>PowerPoint Presentation</vt:lpstr>
      <vt:lpstr> The Frequency of Droughts </vt:lpstr>
      <vt:lpstr>  The Frequency of Droughts  </vt:lpstr>
      <vt:lpstr>  The Frequency of Droughts  </vt:lpstr>
      <vt:lpstr>The duration of droughts  </vt:lpstr>
      <vt:lpstr>Method of Drought Assessment</vt:lpstr>
      <vt:lpstr>PowerPoint Presentation</vt:lpstr>
      <vt:lpstr>Assessment of Droughts according to Affected Area</vt:lpstr>
      <vt:lpstr>   Comparative characteristics of droughts in 1946, 2007 and 2012  The average monthly air temperature recorded at MS Chișinău in 1946, 2007 and 2012</vt:lpstr>
      <vt:lpstr>   Comparative characteristics of droughts in 1946, 2007 and 2012 Monthly amount of rainfall recorded at MS Chisinau in 1946, 2007 și 2012</vt:lpstr>
      <vt:lpstr>Comparative characteristics of meteorological parameters in the summer of 2007, 2012 and 2015</vt:lpstr>
      <vt:lpstr>        The number of days with high temperatures (during the summer) </vt:lpstr>
      <vt:lpstr>Records recorded during the summer season 2012</vt:lpstr>
      <vt:lpstr>Records registered during the summer season 2012</vt:lpstr>
      <vt:lpstr>  The drought of 2012  </vt:lpstr>
      <vt:lpstr>The drought of 2012  June-July                                     June-August                                        June-September             </vt:lpstr>
      <vt:lpstr>PowerPoint Presentation</vt:lpstr>
      <vt:lpstr>   www.meteo.md </vt:lpstr>
      <vt:lpstr>PowerPoint Presentation</vt:lpstr>
      <vt:lpstr>PowerPoint Presentation</vt:lpstr>
      <vt:lpstr>PowerPoint Presentation</vt:lpstr>
    </vt:vector>
  </TitlesOfParts>
  <Company>Ilonet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Oleg</dc:creator>
  <cp:lastModifiedBy>Evgeni</cp:lastModifiedBy>
  <cp:revision>289</cp:revision>
  <cp:lastPrinted>2012-05-25T13:36:02Z</cp:lastPrinted>
  <dcterms:created xsi:type="dcterms:W3CDTF">2007-05-07T06:34:53Z</dcterms:created>
  <dcterms:modified xsi:type="dcterms:W3CDTF">2015-09-02T16:47:38Z</dcterms:modified>
</cp:coreProperties>
</file>