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316" r:id="rId2"/>
    <p:sldId id="256" r:id="rId3"/>
    <p:sldId id="258" r:id="rId4"/>
    <p:sldId id="317" r:id="rId5"/>
    <p:sldId id="266" r:id="rId6"/>
    <p:sldId id="318" r:id="rId7"/>
    <p:sldId id="267" r:id="rId8"/>
    <p:sldId id="319" r:id="rId9"/>
    <p:sldId id="263" r:id="rId10"/>
    <p:sldId id="264" r:id="rId11"/>
    <p:sldId id="268" r:id="rId12"/>
    <p:sldId id="270" r:id="rId13"/>
    <p:sldId id="271" r:id="rId14"/>
    <p:sldId id="275" r:id="rId15"/>
    <p:sldId id="276" r:id="rId16"/>
    <p:sldId id="277" r:id="rId17"/>
    <p:sldId id="282" r:id="rId18"/>
    <p:sldId id="279" r:id="rId19"/>
    <p:sldId id="283" r:id="rId20"/>
    <p:sldId id="284" r:id="rId21"/>
    <p:sldId id="285" r:id="rId22"/>
    <p:sldId id="286" r:id="rId23"/>
    <p:sldId id="287" r:id="rId24"/>
    <p:sldId id="290" r:id="rId25"/>
    <p:sldId id="291" r:id="rId26"/>
    <p:sldId id="292" r:id="rId27"/>
    <p:sldId id="293" r:id="rId28"/>
    <p:sldId id="299" r:id="rId29"/>
    <p:sldId id="294" r:id="rId30"/>
    <p:sldId id="306" r:id="rId31"/>
    <p:sldId id="295" r:id="rId32"/>
    <p:sldId id="278" r:id="rId33"/>
    <p:sldId id="296" r:id="rId34"/>
    <p:sldId id="307" r:id="rId35"/>
    <p:sldId id="308" r:id="rId36"/>
    <p:sldId id="309" r:id="rId37"/>
    <p:sldId id="310" r:id="rId38"/>
    <p:sldId id="311" r:id="rId39"/>
    <p:sldId id="312" r:id="rId40"/>
    <p:sldId id="313" r:id="rId41"/>
    <p:sldId id="314" r:id="rId42"/>
    <p:sldId id="315" r:id="rId43"/>
    <p:sldId id="265" r:id="rId44"/>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ine Traeger" initials="USC/CTC" lastIdx="3" clrIdx="0"/>
  <p:cmAuthor id="1" name="Adanna"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0080"/>
    <a:srgbClr val="FFFFFF"/>
    <a:srgbClr val="5D7E9D"/>
    <a:srgbClr val="191919"/>
    <a:srgbClr val="8000FF"/>
    <a:srgbClr val="666666"/>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21172" autoAdjust="0"/>
    <p:restoredTop sz="79430" autoAdjust="0"/>
  </p:normalViewPr>
  <p:slideViewPr>
    <p:cSldViewPr snapToObjects="1">
      <p:cViewPr>
        <p:scale>
          <a:sx n="50" d="100"/>
          <a:sy n="50" d="100"/>
        </p:scale>
        <p:origin x="-2150" y="-6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8556"/>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eaLnBrk="1" hangingPunct="1">
              <a:defRPr sz="1200" smtClean="0"/>
            </a:lvl1pPr>
          </a:lstStyle>
          <a:p>
            <a:pPr>
              <a:defRPr/>
            </a:pPr>
            <a:endParaRPr lang="en-US" altLang="en-US"/>
          </a:p>
        </p:txBody>
      </p:sp>
      <p:sp>
        <p:nvSpPr>
          <p:cNvPr id="25603" name="Rectangle 3"/>
          <p:cNvSpPr>
            <a:spLocks noGrp="1" noChangeArrowheads="1"/>
          </p:cNvSpPr>
          <p:nvPr>
            <p:ph type="dt" sz="quarter" idx="1"/>
          </p:nvPr>
        </p:nvSpPr>
        <p:spPr bwMode="auto">
          <a:xfrm>
            <a:off x="397256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eaLnBrk="1" hangingPunct="1">
              <a:defRPr sz="1200" smtClean="0"/>
            </a:lvl1pPr>
          </a:lstStyle>
          <a:p>
            <a:pPr>
              <a:defRPr/>
            </a:pPr>
            <a:endParaRPr lang="en-US" altLang="en-US"/>
          </a:p>
        </p:txBody>
      </p:sp>
      <p:sp>
        <p:nvSpPr>
          <p:cNvPr id="25604" name="Rectangle 4"/>
          <p:cNvSpPr>
            <a:spLocks noGrp="1" noChangeArrowheads="1"/>
          </p:cNvSpPr>
          <p:nvPr>
            <p:ph type="ftr" sz="quarter" idx="2"/>
          </p:nvPr>
        </p:nvSpPr>
        <p:spPr bwMode="auto">
          <a:xfrm>
            <a:off x="0" y="883158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eaLnBrk="1" hangingPunct="1">
              <a:defRPr sz="1200" smtClean="0"/>
            </a:lvl1pPr>
          </a:lstStyle>
          <a:p>
            <a:pPr>
              <a:defRPr/>
            </a:pPr>
            <a:endParaRPr lang="en-US" altLang="en-US"/>
          </a:p>
        </p:txBody>
      </p:sp>
      <p:sp>
        <p:nvSpPr>
          <p:cNvPr id="25605" name="Rectangle 5"/>
          <p:cNvSpPr>
            <a:spLocks noGrp="1" noChangeArrowheads="1"/>
          </p:cNvSpPr>
          <p:nvPr>
            <p:ph type="sldNum" sz="quarter" idx="3"/>
          </p:nvPr>
        </p:nvSpPr>
        <p:spPr bwMode="auto">
          <a:xfrm>
            <a:off x="3972560" y="883158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eaLnBrk="1" hangingPunct="1">
              <a:defRPr sz="1200" smtClean="0"/>
            </a:lvl1pPr>
          </a:lstStyle>
          <a:p>
            <a:pPr>
              <a:defRPr/>
            </a:pPr>
            <a:fld id="{33916833-B52D-44BB-9876-9655C33C1EC7}" type="slidenum">
              <a:rPr lang="en-US" altLang="en-US"/>
              <a:pPr>
                <a:defRPr/>
              </a:pPr>
              <a:t>‹#›</a:t>
            </a:fld>
            <a:endParaRPr lang="en-US" altLang="en-US"/>
          </a:p>
        </p:txBody>
      </p:sp>
    </p:spTree>
    <p:extLst>
      <p:ext uri="{BB962C8B-B14F-4D97-AF65-F5344CB8AC3E}">
        <p14:creationId xmlns:p14="http://schemas.microsoft.com/office/powerpoint/2010/main" val="36405668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eaLnBrk="1" hangingPunct="1">
              <a:defRPr sz="1200" smtClean="0"/>
            </a:lvl1pPr>
          </a:lstStyle>
          <a:p>
            <a:pPr>
              <a:defRPr/>
            </a:pPr>
            <a:endParaRPr lang="en-US" altLang="en-US"/>
          </a:p>
        </p:txBody>
      </p:sp>
      <p:sp>
        <p:nvSpPr>
          <p:cNvPr id="4099" name="Rectangle 3"/>
          <p:cNvSpPr>
            <a:spLocks noGrp="1" noChangeArrowheads="1"/>
          </p:cNvSpPr>
          <p:nvPr>
            <p:ph type="dt" idx="1"/>
          </p:nvPr>
        </p:nvSpPr>
        <p:spPr bwMode="auto">
          <a:xfrm>
            <a:off x="3970938"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eaLnBrk="1" hangingPunct="1">
              <a:defRPr sz="1200" smtClean="0"/>
            </a:lvl1pPr>
          </a:lstStyle>
          <a:p>
            <a:pPr>
              <a:defRPr/>
            </a:pPr>
            <a:endParaRPr lang="en-US" altLang="en-US"/>
          </a:p>
        </p:txBody>
      </p:sp>
      <p:sp>
        <p:nvSpPr>
          <p:cNvPr id="30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701040" y="4415790"/>
            <a:ext cx="5608320" cy="418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4102" name="Rectangle 6"/>
          <p:cNvSpPr>
            <a:spLocks noGrp="1" noChangeArrowheads="1"/>
          </p:cNvSpPr>
          <p:nvPr>
            <p:ph type="ftr" sz="quarter" idx="4"/>
          </p:nvPr>
        </p:nvSpPr>
        <p:spPr bwMode="auto">
          <a:xfrm>
            <a:off x="0"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eaLnBrk="1" hangingPunct="1">
              <a:defRPr sz="1200" smtClean="0"/>
            </a:lvl1pPr>
          </a:lstStyle>
          <a:p>
            <a:pPr>
              <a:defRPr/>
            </a:pPr>
            <a:endParaRPr lang="en-US" altLang="en-US"/>
          </a:p>
        </p:txBody>
      </p:sp>
      <p:sp>
        <p:nvSpPr>
          <p:cNvPr id="4103" name="Rectangle 7"/>
          <p:cNvSpPr>
            <a:spLocks noGrp="1" noChangeArrowheads="1"/>
          </p:cNvSpPr>
          <p:nvPr>
            <p:ph type="sldNum" sz="quarter" idx="5"/>
          </p:nvPr>
        </p:nvSpPr>
        <p:spPr bwMode="auto">
          <a:xfrm>
            <a:off x="3970938"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eaLnBrk="1" hangingPunct="1">
              <a:defRPr sz="1200" smtClean="0"/>
            </a:lvl1pPr>
          </a:lstStyle>
          <a:p>
            <a:pPr>
              <a:defRPr/>
            </a:pPr>
            <a:fld id="{065E3A84-0664-4566-BFC9-DC62F718674B}" type="slidenum">
              <a:rPr lang="en-US" altLang="en-US"/>
              <a:pPr>
                <a:defRPr/>
              </a:pPr>
              <a:t>‹#›</a:t>
            </a:fld>
            <a:endParaRPr lang="en-US" altLang="en-US"/>
          </a:p>
        </p:txBody>
      </p:sp>
    </p:spTree>
    <p:extLst>
      <p:ext uri="{BB962C8B-B14F-4D97-AF65-F5344CB8AC3E}">
        <p14:creationId xmlns:p14="http://schemas.microsoft.com/office/powerpoint/2010/main" val="3925401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7E76E528-6A44-4BE4-9E73-6CAF55103050}" type="slidenum">
              <a:rPr lang="en-US" altLang="en-US"/>
              <a:pPr/>
              <a:t>2</a:t>
            </a:fld>
            <a:endParaRPr lang="en-US" altLang="en-US"/>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4054830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5A985287-B5A0-471E-9E4D-39648A35C692}" type="slidenum">
              <a:rPr lang="en-US" altLang="en-US"/>
              <a:pPr/>
              <a:t>3</a:t>
            </a:fld>
            <a:endParaRPr lang="en-US" altLang="en-US"/>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1435390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p:spPr>
        <p:txBody>
          <a:bodyPr/>
          <a:lstStyle/>
          <a:p>
            <a:pPr algn="just" eaLnBrk="1" hangingPunct="1"/>
            <a:r>
              <a:rPr lang="en-029" altLang="en-US" dirty="0" smtClean="0"/>
              <a:t>Meteorological Personnel are usually at the forefront of questioning on Climate Change (CC) and Climate Variability (CV) it is important that they are well equipped to adequately inform stakeholders. </a:t>
            </a:r>
          </a:p>
          <a:p>
            <a:pPr algn="just" eaLnBrk="1" hangingPunct="1"/>
            <a:r>
              <a:rPr lang="en-029" altLang="en-US" dirty="0" smtClean="0"/>
              <a:t>This session will provide a recap of key terminology used in the field of climate studies and satellite meteorology and allow for the links to be explained.  </a:t>
            </a:r>
          </a:p>
          <a:p>
            <a:endParaRPr lang="en-029" altLang="en-US" dirty="0" smtClean="0"/>
          </a:p>
        </p:txBody>
      </p:sp>
      <p:sp>
        <p:nvSpPr>
          <p:cNvPr id="2150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EEC955A-E716-49BD-AAF1-998DADBE485B}" type="slidenum">
              <a:rPr lang="en-US" altLang="en-US" smtClean="0"/>
              <a:pPr eaLnBrk="1" hangingPunct="1">
                <a:spcBef>
                  <a:spcPct val="0"/>
                </a:spcBef>
              </a:pPr>
              <a:t>5</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p:spPr>
        <p:txBody>
          <a:bodyPr/>
          <a:lstStyle/>
          <a:p>
            <a:pPr algn="just" eaLnBrk="1" hangingPunct="1"/>
            <a:r>
              <a:rPr lang="en-029" altLang="en-US" smtClean="0"/>
              <a:t>Meteorological Personnel are usually at the forefront of questioning on Climate Change (CC) and Climate Variability (CV) it is important that they are well equipped to adequately inform stakeholders. </a:t>
            </a:r>
          </a:p>
          <a:p>
            <a:pPr algn="just" eaLnBrk="1" hangingPunct="1"/>
            <a:r>
              <a:rPr lang="en-029" altLang="en-US" smtClean="0"/>
              <a:t>This session will provide a recap of key terminology used in the field of climate studies and satellite meteorology and allow for the links to be explained.  </a:t>
            </a:r>
          </a:p>
          <a:p>
            <a:endParaRPr lang="en-029" altLang="en-US" smtClean="0"/>
          </a:p>
        </p:txBody>
      </p:sp>
      <p:sp>
        <p:nvSpPr>
          <p:cNvPr id="2150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EEC955A-E716-49BD-AAF1-998DADBE485B}" type="slidenum">
              <a:rPr lang="en-US" altLang="en-US" smtClean="0"/>
              <a:pPr eaLnBrk="1" hangingPunct="1">
                <a:spcBef>
                  <a:spcPct val="0"/>
                </a:spcBef>
              </a:pPr>
              <a:t>7</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029" dirty="0"/>
          </a:p>
        </p:txBody>
      </p:sp>
      <p:sp>
        <p:nvSpPr>
          <p:cNvPr id="4" name="Slide Number Placeholder 3"/>
          <p:cNvSpPr>
            <a:spLocks noGrp="1"/>
          </p:cNvSpPr>
          <p:nvPr>
            <p:ph type="sldNum" sz="quarter" idx="10"/>
          </p:nvPr>
        </p:nvSpPr>
        <p:spPr/>
        <p:txBody>
          <a:bodyPr/>
          <a:lstStyle/>
          <a:p>
            <a:pPr>
              <a:defRPr/>
            </a:pPr>
            <a:fld id="{065E3A84-0664-4566-BFC9-DC62F718674B}" type="slidenum">
              <a:rPr lang="en-US" altLang="en-US" smtClean="0"/>
              <a:pPr>
                <a:defRPr/>
              </a:pPr>
              <a:t>13</a:t>
            </a:fld>
            <a:endParaRPr lang="en-US" altLang="en-US"/>
          </a:p>
        </p:txBody>
      </p:sp>
    </p:spTree>
    <p:extLst>
      <p:ext uri="{BB962C8B-B14F-4D97-AF65-F5344CB8AC3E}">
        <p14:creationId xmlns:p14="http://schemas.microsoft.com/office/powerpoint/2010/main" val="37149119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FFFFF"/>
        </a:solidFill>
        <a:effectLst/>
      </p:bgPr>
    </p:bg>
    <p:spTree>
      <p:nvGrpSpPr>
        <p:cNvPr id="1" name=""/>
        <p:cNvGrpSpPr/>
        <p:nvPr/>
      </p:nvGrpSpPr>
      <p:grpSpPr>
        <a:xfrm>
          <a:off x="0" y="0"/>
          <a:ext cx="0" cy="0"/>
          <a:chOff x="0" y="0"/>
          <a:chExt cx="0" cy="0"/>
        </a:xfrm>
      </p:grpSpPr>
      <p:pic>
        <p:nvPicPr>
          <p:cNvPr id="4" name="Picture 24" descr="subtlemesh2"/>
          <p:cNvPicPr>
            <a:picLocks noChangeAspect="1" noChangeArrowheads="1"/>
          </p:cNvPicPr>
          <p:nvPr/>
        </p:nvPicPr>
        <p:blipFill>
          <a:blip r:embed="rId2" cstate="print">
            <a:extLst>
              <a:ext uri="{28A0092B-C50C-407E-A947-70E740481C1C}">
                <a14:useLocalDpi xmlns:a14="http://schemas.microsoft.com/office/drawing/2010/main" val="0"/>
              </a:ext>
            </a:extLst>
          </a:blip>
          <a:srcRect l="3125" r="3125"/>
          <a:stretch>
            <a:fillRect/>
          </a:stretch>
        </p:blipFill>
        <p:spPr bwMode="auto">
          <a:xfrm>
            <a:off x="0" y="0"/>
            <a:ext cx="9144000"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685800" y="1196975"/>
            <a:ext cx="7772400" cy="1470025"/>
          </a:xfrm>
        </p:spPr>
        <p:txBody>
          <a:bodyPr/>
          <a:lstStyle>
            <a:lvl1pPr>
              <a:defRPr/>
            </a:lvl1pPr>
          </a:lstStyle>
          <a:p>
            <a:pPr lvl="0"/>
            <a:r>
              <a:rPr lang="en-US" altLang="en-US" noProof="0" smtClean="0"/>
              <a:t>Click to edit Master title style</a:t>
            </a:r>
          </a:p>
        </p:txBody>
      </p:sp>
      <p:sp>
        <p:nvSpPr>
          <p:cNvPr id="3075" name="Rectangle 3"/>
          <p:cNvSpPr>
            <a:spLocks noGrp="1" noChangeArrowheads="1"/>
          </p:cNvSpPr>
          <p:nvPr>
            <p:ph type="subTitle" idx="1"/>
          </p:nvPr>
        </p:nvSpPr>
        <p:spPr>
          <a:xfrm>
            <a:off x="1371600" y="2952750"/>
            <a:ext cx="6400800" cy="1752600"/>
          </a:xfrm>
        </p:spPr>
        <p:txBody>
          <a:bodyPr/>
          <a:lstStyle>
            <a:lvl1pPr marL="0" indent="0" algn="ctr">
              <a:buFontTx/>
              <a:buNone/>
              <a:defRPr/>
            </a:lvl1pPr>
          </a:lstStyle>
          <a:p>
            <a:pPr lvl="0"/>
            <a:r>
              <a:rPr lang="en-US" altLang="en-US" noProof="0" smtClean="0"/>
              <a:t>Click to edit Master subtitle style</a:t>
            </a:r>
          </a:p>
        </p:txBody>
      </p:sp>
      <p:sp>
        <p:nvSpPr>
          <p:cNvPr id="5" name="Rectangle 4"/>
          <p:cNvSpPr>
            <a:spLocks noGrp="1" noChangeArrowheads="1"/>
          </p:cNvSpPr>
          <p:nvPr>
            <p:ph type="dt" sz="half" idx="10"/>
          </p:nvPr>
        </p:nvSpPr>
        <p:spPr/>
        <p:txBody>
          <a:bodyPr/>
          <a:lstStyle>
            <a:lvl1pPr>
              <a:defRPr smtClean="0"/>
            </a:lvl1pPr>
          </a:lstStyle>
          <a:p>
            <a:pPr>
              <a:defRPr/>
            </a:pPr>
            <a:endParaRPr lang="en-US" altLang="en-US"/>
          </a:p>
        </p:txBody>
      </p:sp>
      <p:sp>
        <p:nvSpPr>
          <p:cNvPr id="6" name="Rectangle 5"/>
          <p:cNvSpPr>
            <a:spLocks noGrp="1" noChangeArrowheads="1"/>
          </p:cNvSpPr>
          <p:nvPr>
            <p:ph type="ftr" sz="quarter" idx="11"/>
          </p:nvPr>
        </p:nvSpPr>
        <p:spPr/>
        <p:txBody>
          <a:bodyPr/>
          <a:lstStyle>
            <a:lvl1pPr>
              <a:defRPr smtClean="0"/>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smtClean="0"/>
            </a:lvl1pPr>
          </a:lstStyle>
          <a:p>
            <a:pPr>
              <a:defRPr/>
            </a:pPr>
            <a:fld id="{6FC2C9E6-F506-406B-9D6F-966419B09DCD}" type="slidenum">
              <a:rPr lang="en-US" altLang="en-US"/>
              <a:pPr>
                <a:defRPr/>
              </a:pPr>
              <a:t>‹#›</a:t>
            </a:fld>
            <a:endParaRPr lang="en-US" altLang="en-US"/>
          </a:p>
        </p:txBody>
      </p:sp>
    </p:spTree>
    <p:extLst>
      <p:ext uri="{BB962C8B-B14F-4D97-AF65-F5344CB8AC3E}">
        <p14:creationId xmlns:p14="http://schemas.microsoft.com/office/powerpoint/2010/main" val="1812739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4924727-E530-41B0-88F5-27D06AF35599}" type="slidenum">
              <a:rPr lang="en-US" altLang="en-US"/>
              <a:pPr>
                <a:defRPr/>
              </a:pPr>
              <a:t>‹#›</a:t>
            </a:fld>
            <a:endParaRPr lang="en-US" altLang="en-US"/>
          </a:p>
        </p:txBody>
      </p:sp>
    </p:spTree>
    <p:extLst>
      <p:ext uri="{BB962C8B-B14F-4D97-AF65-F5344CB8AC3E}">
        <p14:creationId xmlns:p14="http://schemas.microsoft.com/office/powerpoint/2010/main" val="831661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0260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0260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DDB4C0F-0DF0-48B2-8484-D4D244A00491}" type="slidenum">
              <a:rPr lang="en-US" altLang="en-US"/>
              <a:pPr>
                <a:defRPr/>
              </a:pPr>
              <a:t>‹#›</a:t>
            </a:fld>
            <a:endParaRPr lang="en-US" altLang="en-US"/>
          </a:p>
        </p:txBody>
      </p:sp>
    </p:spTree>
    <p:extLst>
      <p:ext uri="{BB962C8B-B14F-4D97-AF65-F5344CB8AC3E}">
        <p14:creationId xmlns:p14="http://schemas.microsoft.com/office/powerpoint/2010/main" val="2383837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457200" y="1600200"/>
            <a:ext cx="8229600" cy="3700463"/>
          </a:xfrm>
        </p:spPr>
        <p:txBody>
          <a:bodyPr/>
          <a:lstStyle/>
          <a:p>
            <a:pPr lvl="0"/>
            <a:endParaRPr lang="en-GB"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E3123DA-2F24-46F0-8BAA-63DACDF35B00}" type="slidenum">
              <a:rPr lang="en-US" altLang="en-US"/>
              <a:pPr>
                <a:defRPr/>
              </a:pPr>
              <a:t>‹#›</a:t>
            </a:fld>
            <a:endParaRPr lang="en-US" altLang="en-US"/>
          </a:p>
        </p:txBody>
      </p:sp>
    </p:spTree>
    <p:extLst>
      <p:ext uri="{BB962C8B-B14F-4D97-AF65-F5344CB8AC3E}">
        <p14:creationId xmlns:p14="http://schemas.microsoft.com/office/powerpoint/2010/main" val="3824635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37004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37004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1BA66BAE-D180-4A73-AAEC-8B0F75DF732D}" type="slidenum">
              <a:rPr lang="en-US" altLang="en-US"/>
              <a:pPr>
                <a:defRPr/>
              </a:pPr>
              <a:t>‹#›</a:t>
            </a:fld>
            <a:endParaRPr lang="en-US" altLang="en-US"/>
          </a:p>
        </p:txBody>
      </p:sp>
    </p:spTree>
    <p:extLst>
      <p:ext uri="{BB962C8B-B14F-4D97-AF65-F5344CB8AC3E}">
        <p14:creationId xmlns:p14="http://schemas.microsoft.com/office/powerpoint/2010/main" val="1350024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F8A672B-641F-4CAB-B72A-4F9EDCEE3EAB}" type="slidenum">
              <a:rPr lang="en-US" altLang="en-US"/>
              <a:pPr>
                <a:defRPr/>
              </a:pPr>
              <a:t>‹#›</a:t>
            </a:fld>
            <a:endParaRPr lang="en-US" altLang="en-US"/>
          </a:p>
        </p:txBody>
      </p:sp>
    </p:spTree>
    <p:extLst>
      <p:ext uri="{BB962C8B-B14F-4D97-AF65-F5344CB8AC3E}">
        <p14:creationId xmlns:p14="http://schemas.microsoft.com/office/powerpoint/2010/main" val="2442406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057B6C5-113E-402C-A1D1-937B0A4BA86B}" type="slidenum">
              <a:rPr lang="en-US" altLang="en-US"/>
              <a:pPr>
                <a:defRPr/>
              </a:pPr>
              <a:t>‹#›</a:t>
            </a:fld>
            <a:endParaRPr lang="en-US" altLang="en-US"/>
          </a:p>
        </p:txBody>
      </p:sp>
    </p:spTree>
    <p:extLst>
      <p:ext uri="{BB962C8B-B14F-4D97-AF65-F5344CB8AC3E}">
        <p14:creationId xmlns:p14="http://schemas.microsoft.com/office/powerpoint/2010/main" val="4030842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37004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37004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8A413DF-4223-45CF-BF01-7C4C50C259FD}" type="slidenum">
              <a:rPr lang="en-US" altLang="en-US"/>
              <a:pPr>
                <a:defRPr/>
              </a:pPr>
              <a:t>‹#›</a:t>
            </a:fld>
            <a:endParaRPr lang="en-US" altLang="en-US"/>
          </a:p>
        </p:txBody>
      </p:sp>
    </p:spTree>
    <p:extLst>
      <p:ext uri="{BB962C8B-B14F-4D97-AF65-F5344CB8AC3E}">
        <p14:creationId xmlns:p14="http://schemas.microsoft.com/office/powerpoint/2010/main" val="985530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DC0FAF74-40A0-417B-95E5-CDF38E510639}" type="slidenum">
              <a:rPr lang="en-US" altLang="en-US"/>
              <a:pPr>
                <a:defRPr/>
              </a:pPr>
              <a:t>‹#›</a:t>
            </a:fld>
            <a:endParaRPr lang="en-US" altLang="en-US"/>
          </a:p>
        </p:txBody>
      </p:sp>
    </p:spTree>
    <p:extLst>
      <p:ext uri="{BB962C8B-B14F-4D97-AF65-F5344CB8AC3E}">
        <p14:creationId xmlns:p14="http://schemas.microsoft.com/office/powerpoint/2010/main" val="4189877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86CE038A-7069-4778-9A78-D71CB434EC6F}" type="slidenum">
              <a:rPr lang="en-US" altLang="en-US"/>
              <a:pPr>
                <a:defRPr/>
              </a:pPr>
              <a:t>‹#›</a:t>
            </a:fld>
            <a:endParaRPr lang="en-US" altLang="en-US"/>
          </a:p>
        </p:txBody>
      </p:sp>
    </p:spTree>
    <p:extLst>
      <p:ext uri="{BB962C8B-B14F-4D97-AF65-F5344CB8AC3E}">
        <p14:creationId xmlns:p14="http://schemas.microsoft.com/office/powerpoint/2010/main" val="3529511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84B754B-BA53-497B-93C1-71E72C32D9D3}" type="slidenum">
              <a:rPr lang="en-US" altLang="en-US"/>
              <a:pPr>
                <a:defRPr/>
              </a:pPr>
              <a:t>‹#›</a:t>
            </a:fld>
            <a:endParaRPr lang="en-US" altLang="en-US"/>
          </a:p>
        </p:txBody>
      </p:sp>
    </p:spTree>
    <p:extLst>
      <p:ext uri="{BB962C8B-B14F-4D97-AF65-F5344CB8AC3E}">
        <p14:creationId xmlns:p14="http://schemas.microsoft.com/office/powerpoint/2010/main" val="2319950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7481BFC-2285-4304-BC2A-B4064D04B4C8}" type="slidenum">
              <a:rPr lang="en-US" altLang="en-US"/>
              <a:pPr>
                <a:defRPr/>
              </a:pPr>
              <a:t>‹#›</a:t>
            </a:fld>
            <a:endParaRPr lang="en-US" altLang="en-US"/>
          </a:p>
        </p:txBody>
      </p:sp>
    </p:spTree>
    <p:extLst>
      <p:ext uri="{BB962C8B-B14F-4D97-AF65-F5344CB8AC3E}">
        <p14:creationId xmlns:p14="http://schemas.microsoft.com/office/powerpoint/2010/main" val="2741930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CF0A5E0-5217-4D92-AB08-313B2CBA42C4}" type="slidenum">
              <a:rPr lang="en-US" altLang="en-US"/>
              <a:pPr>
                <a:defRPr/>
              </a:pPr>
              <a:t>‹#›</a:t>
            </a:fld>
            <a:endParaRPr lang="en-US" altLang="en-US"/>
          </a:p>
        </p:txBody>
      </p:sp>
    </p:spTree>
    <p:extLst>
      <p:ext uri="{BB962C8B-B14F-4D97-AF65-F5344CB8AC3E}">
        <p14:creationId xmlns:p14="http://schemas.microsoft.com/office/powerpoint/2010/main" val="3640380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8" descr="subtlemesh2"/>
          <p:cNvPicPr>
            <a:picLocks noChangeAspect="1" noChangeArrowheads="1"/>
          </p:cNvPicPr>
          <p:nvPr/>
        </p:nvPicPr>
        <p:blipFill>
          <a:blip r:embed="rId15" cstate="print">
            <a:extLst>
              <a:ext uri="{28A0092B-C50C-407E-A947-70E740481C1C}">
                <a14:useLocalDpi xmlns:a14="http://schemas.microsoft.com/office/drawing/2010/main" val="0"/>
              </a:ext>
            </a:extLst>
          </a:blip>
          <a:srcRect l="3125" r="3125"/>
          <a:stretch>
            <a:fillRect/>
          </a:stretch>
        </p:blipFill>
        <p:spPr bwMode="auto">
          <a:xfrm>
            <a:off x="0" y="-19050"/>
            <a:ext cx="9144000"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457200" y="1600200"/>
            <a:ext cx="8229600" cy="370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6B9FF30D-B5DF-44E5-A3B2-A6243EC06C7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5"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DE" dirty="0" smtClean="0">
                <a:solidFill>
                  <a:schemeClr val="tx1"/>
                </a:solidFill>
              </a:rPr>
              <a:t>Questions that might help you structuring your presentation:</a:t>
            </a:r>
            <a:endParaRPr lang="en-GB" dirty="0">
              <a:solidFill>
                <a:schemeClr val="tx1"/>
              </a:solidFill>
            </a:endParaRPr>
          </a:p>
        </p:txBody>
      </p:sp>
      <p:sp>
        <p:nvSpPr>
          <p:cNvPr id="5" name="Content Placeholder 4"/>
          <p:cNvSpPr>
            <a:spLocks noGrp="1"/>
          </p:cNvSpPr>
          <p:nvPr>
            <p:ph idx="1"/>
          </p:nvPr>
        </p:nvSpPr>
        <p:spPr/>
        <p:txBody>
          <a:bodyPr/>
          <a:lstStyle/>
          <a:p>
            <a:r>
              <a:rPr lang="en-US" sz="2400" b="1" dirty="0" smtClean="0"/>
              <a:t>Audience</a:t>
            </a:r>
            <a:endParaRPr lang="en-GB" sz="2400" b="1" dirty="0" smtClean="0"/>
          </a:p>
          <a:p>
            <a:pPr lvl="1"/>
            <a:r>
              <a:rPr lang="en-US" sz="2000" i="1" dirty="0" smtClean="0"/>
              <a:t>Primary audience for the training</a:t>
            </a:r>
            <a:endParaRPr lang="en-GB" sz="2000" dirty="0" smtClean="0"/>
          </a:p>
          <a:p>
            <a:pPr lvl="1"/>
            <a:r>
              <a:rPr lang="de-DE" sz="2000" i="1" dirty="0" smtClean="0"/>
              <a:t>What are the main (3-5) questions that your audience might want to be answered?</a:t>
            </a:r>
            <a:endParaRPr lang="en-GB" sz="2000" dirty="0" smtClean="0"/>
          </a:p>
          <a:p>
            <a:r>
              <a:rPr lang="en-US" sz="2400" b="1" dirty="0" smtClean="0"/>
              <a:t>Learning Needs</a:t>
            </a:r>
            <a:endParaRPr lang="en-GB" sz="2400" b="1" dirty="0" smtClean="0"/>
          </a:p>
          <a:p>
            <a:pPr lvl="1"/>
            <a:r>
              <a:rPr lang="en-US" sz="2000" i="1" dirty="0" smtClean="0"/>
              <a:t>Overview of learning needs or goals</a:t>
            </a:r>
            <a:endParaRPr lang="en-GB" sz="2000" dirty="0" smtClean="0"/>
          </a:p>
          <a:p>
            <a:r>
              <a:rPr lang="en-US" sz="2400" b="1" dirty="0" smtClean="0"/>
              <a:t>Performance/Learning Outcomes</a:t>
            </a:r>
            <a:endParaRPr lang="en-GB" sz="2400" b="1" dirty="0" smtClean="0"/>
          </a:p>
          <a:p>
            <a:pPr lvl="1"/>
            <a:r>
              <a:rPr lang="en-US" sz="2000" i="1" dirty="0" smtClean="0"/>
              <a:t>Job competencies to be addressed by the training</a:t>
            </a:r>
            <a:endParaRPr lang="en-GB" sz="2000" dirty="0" smtClean="0"/>
          </a:p>
          <a:p>
            <a:pPr lvl="1"/>
            <a:r>
              <a:rPr lang="en-US" sz="2000" i="1" dirty="0" smtClean="0"/>
              <a:t>Specific knowledge gaps being addressed, if known </a:t>
            </a:r>
            <a:endParaRPr lang="en-GB" sz="2000" dirty="0" smtClean="0"/>
          </a:p>
          <a:p>
            <a:pPr lvl="1"/>
            <a:r>
              <a:rPr lang="en-US" sz="2000" i="1" dirty="0" smtClean="0"/>
              <a:t>Desired learning outcomes of the planned event</a:t>
            </a:r>
            <a:endParaRPr lang="en-GB" sz="2000" dirty="0" smtClean="0"/>
          </a:p>
          <a:p>
            <a:r>
              <a:rPr lang="en-US" sz="2400" b="1" dirty="0" smtClean="0"/>
              <a:t>Content Scope</a:t>
            </a:r>
            <a:endParaRPr lang="en-GB" sz="2400" b="1" dirty="0" smtClean="0"/>
          </a:p>
          <a:p>
            <a:pPr lvl="1"/>
            <a:r>
              <a:rPr lang="en-US" sz="2000" i="1" dirty="0" smtClean="0"/>
              <a:t>Provide a content outline consistent with learning objectives or outcomes</a:t>
            </a:r>
            <a:endParaRPr lang="en-GB" sz="2000" dirty="0"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029" dirty="0" smtClean="0"/>
              <a:t>Objectives</a:t>
            </a:r>
            <a:endParaRPr lang="en-029" dirty="0"/>
          </a:p>
        </p:txBody>
      </p:sp>
      <p:sp>
        <p:nvSpPr>
          <p:cNvPr id="3" name="Content Placeholder 2"/>
          <p:cNvSpPr>
            <a:spLocks noGrp="1"/>
          </p:cNvSpPr>
          <p:nvPr>
            <p:ph idx="1"/>
          </p:nvPr>
        </p:nvSpPr>
        <p:spPr/>
        <p:txBody>
          <a:bodyPr/>
          <a:lstStyle/>
          <a:p>
            <a:pPr marL="617220" indent="-571500" algn="just">
              <a:lnSpc>
                <a:spcPct val="80000"/>
              </a:lnSpc>
              <a:spcBef>
                <a:spcPts val="480"/>
              </a:spcBef>
            </a:pPr>
            <a:r>
              <a:rPr lang="en-029" sz="4000" b="1" dirty="0" smtClean="0"/>
              <a:t>Module II</a:t>
            </a:r>
          </a:p>
          <a:p>
            <a:pPr marL="45720" indent="0" algn="just">
              <a:lnSpc>
                <a:spcPct val="80000"/>
              </a:lnSpc>
              <a:spcBef>
                <a:spcPts val="480"/>
              </a:spcBef>
              <a:buNone/>
            </a:pPr>
            <a:endParaRPr lang="en-029" sz="1200" b="1" dirty="0"/>
          </a:p>
          <a:p>
            <a:pPr marL="342900" lvl="1" indent="-342900" algn="just">
              <a:lnSpc>
                <a:spcPct val="80000"/>
              </a:lnSpc>
              <a:spcBef>
                <a:spcPts val="480"/>
              </a:spcBef>
              <a:spcAft>
                <a:spcPts val="1000"/>
              </a:spcAft>
              <a:buChar char="•"/>
            </a:pPr>
            <a:r>
              <a:rPr lang="en-029" sz="3000" dirty="0"/>
              <a:t>Explain the role of satellites in monitoring climate change and variability</a:t>
            </a:r>
          </a:p>
          <a:p>
            <a:pPr marL="342900" lvl="1" indent="-342900" algn="just">
              <a:lnSpc>
                <a:spcPct val="80000"/>
              </a:lnSpc>
              <a:spcBef>
                <a:spcPts val="480"/>
              </a:spcBef>
              <a:spcAft>
                <a:spcPts val="1000"/>
              </a:spcAft>
              <a:buChar char="•"/>
            </a:pPr>
            <a:r>
              <a:rPr lang="en-029" sz="3000" dirty="0"/>
              <a:t>Provide an overview of main satellites</a:t>
            </a:r>
          </a:p>
          <a:p>
            <a:pPr marL="342900" lvl="1" indent="-342900" algn="just">
              <a:lnSpc>
                <a:spcPct val="80000"/>
              </a:lnSpc>
              <a:spcBef>
                <a:spcPts val="480"/>
              </a:spcBef>
              <a:spcAft>
                <a:spcPts val="1000"/>
              </a:spcAft>
              <a:buChar char="•"/>
            </a:pPr>
            <a:r>
              <a:rPr lang="en-029" sz="3000" dirty="0"/>
              <a:t>Obtain feedback and clarify any misconceptions related to the key concepts presented in the session</a:t>
            </a:r>
          </a:p>
          <a:p>
            <a:pPr marL="342900" lvl="1" indent="-342900" algn="just">
              <a:lnSpc>
                <a:spcPct val="80000"/>
              </a:lnSpc>
              <a:spcBef>
                <a:spcPts val="480"/>
              </a:spcBef>
              <a:spcAft>
                <a:spcPts val="1000"/>
              </a:spcAft>
              <a:buChar char="•"/>
            </a:pPr>
            <a:r>
              <a:rPr lang="en-029" sz="3000" dirty="0"/>
              <a:t>Links to additional resource materials</a:t>
            </a:r>
          </a:p>
          <a:p>
            <a:pPr marL="342900" lvl="1" indent="-342900" algn="just">
              <a:spcBef>
                <a:spcPts val="480"/>
              </a:spcBef>
              <a:spcAft>
                <a:spcPts val="1000"/>
              </a:spcAft>
              <a:buChar char="•"/>
            </a:pPr>
            <a:endParaRPr lang="en-029" sz="3000" dirty="0"/>
          </a:p>
        </p:txBody>
      </p:sp>
      <p:pic>
        <p:nvPicPr>
          <p:cNvPr id="6" name="Picture 8" descr="C:\Users\Adanna\AppData\Local\Microsoft\Windows\Temporary Internet Files\Content.IE5\C666DWJ3\large-parabolic-antenna-166.6-6016[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828" y="1600200"/>
            <a:ext cx="360000" cy="44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7647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315200" cy="1154097"/>
          </a:xfrm>
        </p:spPr>
        <p:txBody>
          <a:bodyPr>
            <a:normAutofit fontScale="90000"/>
          </a:bodyPr>
          <a:lstStyle/>
          <a:p>
            <a:pPr algn="l"/>
            <a:r>
              <a:rPr lang="en-029" dirty="0" smtClean="0"/>
              <a:t>Module I - Definitions</a:t>
            </a:r>
            <a:br>
              <a:rPr lang="en-029" dirty="0" smtClean="0"/>
            </a:br>
            <a:r>
              <a:rPr lang="en-029" dirty="0" smtClean="0"/>
              <a:t>Climate </a:t>
            </a:r>
            <a:endParaRPr lang="en-029" dirty="0"/>
          </a:p>
        </p:txBody>
      </p:sp>
      <p:sp>
        <p:nvSpPr>
          <p:cNvPr id="3" name="Content Placeholder 2"/>
          <p:cNvSpPr>
            <a:spLocks noGrp="1"/>
          </p:cNvSpPr>
          <p:nvPr>
            <p:ph idx="1"/>
          </p:nvPr>
        </p:nvSpPr>
        <p:spPr>
          <a:xfrm>
            <a:off x="457200" y="1752600"/>
            <a:ext cx="8229600" cy="4373563"/>
          </a:xfrm>
        </p:spPr>
        <p:txBody>
          <a:bodyPr>
            <a:noAutofit/>
          </a:bodyPr>
          <a:lstStyle/>
          <a:p>
            <a:pPr>
              <a:lnSpc>
                <a:spcPct val="80000"/>
              </a:lnSpc>
            </a:pPr>
            <a:r>
              <a:rPr lang="en-029" sz="4000" b="1" dirty="0"/>
              <a:t>What is Climate</a:t>
            </a:r>
            <a:r>
              <a:rPr lang="en-029" sz="4000" b="1" dirty="0" smtClean="0"/>
              <a:t>?</a:t>
            </a:r>
          </a:p>
          <a:p>
            <a:pPr marL="0" indent="0">
              <a:lnSpc>
                <a:spcPct val="80000"/>
              </a:lnSpc>
              <a:buNone/>
            </a:pPr>
            <a:endParaRPr lang="en-029" sz="800" b="1" dirty="0"/>
          </a:p>
          <a:p>
            <a:pPr marL="342900" lvl="1" indent="-342900" algn="just">
              <a:spcBef>
                <a:spcPts val="480"/>
              </a:spcBef>
              <a:spcAft>
                <a:spcPts val="1000"/>
              </a:spcAft>
              <a:buFontTx/>
              <a:buChar char="•"/>
            </a:pPr>
            <a:r>
              <a:rPr lang="en-029" sz="3000" dirty="0"/>
              <a:t>A statistical look at </a:t>
            </a:r>
            <a:r>
              <a:rPr lang="en-029" sz="3000" dirty="0" smtClean="0"/>
              <a:t>weather  </a:t>
            </a:r>
            <a:r>
              <a:rPr lang="en-029" sz="3000" dirty="0"/>
              <a:t>including averages, ranges, variability, </a:t>
            </a:r>
            <a:r>
              <a:rPr lang="en-029" sz="3000" dirty="0" smtClean="0"/>
              <a:t>extremes</a:t>
            </a:r>
            <a:r>
              <a:rPr lang="en-029" sz="3000" dirty="0"/>
              <a:t>, frequency of events, trends and patterns</a:t>
            </a:r>
          </a:p>
          <a:p>
            <a:pPr marL="342900" lvl="1" indent="-342900" algn="just">
              <a:spcBef>
                <a:spcPts val="480"/>
              </a:spcBef>
              <a:spcAft>
                <a:spcPts val="1000"/>
              </a:spcAft>
              <a:buChar char="•"/>
            </a:pPr>
            <a:r>
              <a:rPr lang="en-029" sz="3000" dirty="0" smtClean="0"/>
              <a:t>Atmospheric </a:t>
            </a:r>
            <a:r>
              <a:rPr lang="en-029" sz="3000" dirty="0"/>
              <a:t>conditions averaged over a long period of time according to the World Meteorological Organization (WMO) standards: 30yrs – </a:t>
            </a:r>
            <a:r>
              <a:rPr lang="en-029" sz="3000" dirty="0" smtClean="0"/>
              <a:t>40yrs</a:t>
            </a:r>
          </a:p>
          <a:p>
            <a:pPr marL="0" lvl="1" indent="0" algn="just">
              <a:lnSpc>
                <a:spcPct val="80000"/>
              </a:lnSpc>
              <a:spcBef>
                <a:spcPts val="480"/>
              </a:spcBef>
              <a:spcAft>
                <a:spcPts val="1000"/>
              </a:spcAft>
              <a:buNone/>
            </a:pPr>
            <a:endParaRPr lang="en-029" sz="3000" dirty="0"/>
          </a:p>
        </p:txBody>
      </p:sp>
      <p:pic>
        <p:nvPicPr>
          <p:cNvPr id="20481"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0000"/>
          <a:stretch/>
        </p:blipFill>
        <p:spPr bwMode="auto">
          <a:xfrm>
            <a:off x="6955668" y="712800"/>
            <a:ext cx="1828800" cy="181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8" descr="C:\Users\Adanna\AppData\Local\Microsoft\Windows\Temporary Internet Files\Content.IE5\C666DWJ3\large-parabolic-antenna-166.6-6016[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540" y="1772816"/>
            <a:ext cx="360000" cy="44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2359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315200" cy="1154097"/>
          </a:xfrm>
        </p:spPr>
        <p:txBody>
          <a:bodyPr>
            <a:normAutofit fontScale="90000"/>
          </a:bodyPr>
          <a:lstStyle/>
          <a:p>
            <a:pPr algn="l"/>
            <a:r>
              <a:rPr lang="en-029" dirty="0" smtClean="0"/>
              <a:t>Module I - Definitions </a:t>
            </a:r>
            <a:br>
              <a:rPr lang="en-029" dirty="0" smtClean="0"/>
            </a:br>
            <a:r>
              <a:rPr lang="en-029" dirty="0" smtClean="0"/>
              <a:t>About Climate </a:t>
            </a:r>
            <a:endParaRPr lang="en-029" dirty="0"/>
          </a:p>
        </p:txBody>
      </p:sp>
      <p:sp>
        <p:nvSpPr>
          <p:cNvPr id="3" name="Content Placeholder 2"/>
          <p:cNvSpPr>
            <a:spLocks noGrp="1"/>
          </p:cNvSpPr>
          <p:nvPr>
            <p:ph idx="1"/>
          </p:nvPr>
        </p:nvSpPr>
        <p:spPr>
          <a:xfrm>
            <a:off x="179512" y="1647725"/>
            <a:ext cx="4680520" cy="4373563"/>
          </a:xfrm>
        </p:spPr>
        <p:txBody>
          <a:bodyPr>
            <a:noAutofit/>
          </a:bodyPr>
          <a:lstStyle/>
          <a:p>
            <a:pPr marL="342900" lvl="1" indent="-342900">
              <a:lnSpc>
                <a:spcPct val="80000"/>
              </a:lnSpc>
              <a:spcBef>
                <a:spcPts val="480"/>
              </a:spcBef>
              <a:spcAft>
                <a:spcPts val="1000"/>
              </a:spcAft>
              <a:buChar char="•"/>
            </a:pPr>
            <a:r>
              <a:rPr lang="en-029" sz="3000" dirty="0" smtClean="0"/>
              <a:t>Climate </a:t>
            </a:r>
            <a:r>
              <a:rPr lang="en-029" sz="3000" dirty="0"/>
              <a:t>is expected to vary naturally</a:t>
            </a:r>
          </a:p>
          <a:p>
            <a:pPr marL="342900" lvl="1" indent="-342900">
              <a:lnSpc>
                <a:spcPct val="80000"/>
              </a:lnSpc>
              <a:spcBef>
                <a:spcPts val="480"/>
              </a:spcBef>
              <a:spcAft>
                <a:spcPts val="1000"/>
              </a:spcAft>
              <a:buChar char="•"/>
            </a:pPr>
            <a:r>
              <a:rPr lang="en-029" sz="3000" dirty="0"/>
              <a:t>Climate Scales </a:t>
            </a:r>
          </a:p>
          <a:p>
            <a:pPr marL="742950" lvl="2" indent="-342900">
              <a:lnSpc>
                <a:spcPct val="80000"/>
              </a:lnSpc>
              <a:spcBef>
                <a:spcPts val="480"/>
              </a:spcBef>
              <a:spcAft>
                <a:spcPts val="1000"/>
              </a:spcAft>
            </a:pPr>
            <a:r>
              <a:rPr lang="en-029" sz="3000" dirty="0"/>
              <a:t>Intra-to Inter Seasonal- </a:t>
            </a:r>
            <a:r>
              <a:rPr lang="en-029" sz="3000" dirty="0" smtClean="0"/>
              <a:t>Monsoon</a:t>
            </a:r>
          </a:p>
          <a:p>
            <a:pPr marL="742950" lvl="2" indent="-342900">
              <a:lnSpc>
                <a:spcPct val="80000"/>
              </a:lnSpc>
              <a:spcBef>
                <a:spcPts val="480"/>
              </a:spcBef>
              <a:spcAft>
                <a:spcPts val="1000"/>
              </a:spcAft>
            </a:pPr>
            <a:r>
              <a:rPr lang="en-029" sz="3000" dirty="0" smtClean="0"/>
              <a:t>Inter-annual- </a:t>
            </a:r>
            <a:r>
              <a:rPr lang="en-029" sz="3000" dirty="0"/>
              <a:t>ENSO, NAO</a:t>
            </a:r>
          </a:p>
          <a:p>
            <a:pPr marL="742950" lvl="2" indent="-342900">
              <a:lnSpc>
                <a:spcPct val="80000"/>
              </a:lnSpc>
              <a:spcBef>
                <a:spcPts val="480"/>
              </a:spcBef>
              <a:spcAft>
                <a:spcPts val="1000"/>
              </a:spcAft>
            </a:pPr>
            <a:r>
              <a:rPr lang="en-029" sz="3000" dirty="0"/>
              <a:t>Decadal – Pacific Decadal Oscillation</a:t>
            </a:r>
          </a:p>
          <a:p>
            <a:pPr marL="742950" lvl="2" indent="-342900">
              <a:lnSpc>
                <a:spcPct val="80000"/>
              </a:lnSpc>
              <a:spcBef>
                <a:spcPts val="480"/>
              </a:spcBef>
              <a:spcAft>
                <a:spcPts val="1000"/>
              </a:spcAft>
            </a:pPr>
            <a:r>
              <a:rPr lang="en-029" sz="3000" dirty="0" smtClean="0"/>
              <a:t>Long term- </a:t>
            </a:r>
            <a:r>
              <a:rPr lang="en-029" sz="3000" dirty="0"/>
              <a:t>Ice Ages</a:t>
            </a:r>
          </a:p>
        </p:txBody>
      </p:sp>
      <p:sp>
        <p:nvSpPr>
          <p:cNvPr id="5" name="Footer Placeholder 4"/>
          <p:cNvSpPr>
            <a:spLocks noGrp="1"/>
          </p:cNvSpPr>
          <p:nvPr>
            <p:ph type="ftr" sz="quarter" idx="11"/>
          </p:nvPr>
        </p:nvSpPr>
        <p:spPr>
          <a:xfrm>
            <a:off x="457200" y="6345324"/>
            <a:ext cx="8399276" cy="756084"/>
          </a:xfrm>
        </p:spPr>
        <p:txBody>
          <a:bodyPr/>
          <a:lstStyle/>
          <a:p>
            <a:pPr>
              <a:defRPr/>
            </a:pPr>
            <a:r>
              <a:rPr lang="en-US" altLang="en-US" dirty="0" smtClean="0"/>
              <a:t>Sources: http</a:t>
            </a:r>
            <a:r>
              <a:rPr lang="en-US" altLang="en-US" dirty="0"/>
              <a:t>://</a:t>
            </a:r>
            <a:r>
              <a:rPr lang="en-US" altLang="en-US" dirty="0" smtClean="0"/>
              <a:t>www.wmo.int/pages/prog/wcp/wcasp/enso http</a:t>
            </a:r>
            <a:r>
              <a:rPr lang="en-US" altLang="en-US" dirty="0"/>
              <a:t>://www.physicscentral.com/explore/action/iceage.cfm_background.html</a:t>
            </a:r>
          </a:p>
        </p:txBody>
      </p:sp>
      <p:pic>
        <p:nvPicPr>
          <p:cNvPr id="19461" name="Picture 5" descr="http://www.wmo.int/pages/prog/wcp/wcasp/images/El-Nino-199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2752" y="980728"/>
            <a:ext cx="4449960" cy="2743201"/>
          </a:xfrm>
          <a:prstGeom prst="rect">
            <a:avLst/>
          </a:prstGeom>
          <a:noFill/>
          <a:extLst>
            <a:ext uri="{909E8E84-426E-40DD-AFC4-6F175D3DCCD1}">
              <a14:hiddenFill xmlns:a14="http://schemas.microsoft.com/office/drawing/2010/main">
                <a:solidFill>
                  <a:srgbClr val="FFFFFF"/>
                </a:solidFill>
              </a14:hiddenFill>
            </a:ext>
          </a:extLst>
        </p:spPr>
      </p:pic>
      <p:pic>
        <p:nvPicPr>
          <p:cNvPr id="19465" name="Picture 9" descr="http://www.physicscentral.com/explore/action/images/iceage-img2.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7"/>
          <a:stretch/>
        </p:blipFill>
        <p:spPr bwMode="auto">
          <a:xfrm>
            <a:off x="4552752" y="4009608"/>
            <a:ext cx="4574728" cy="2227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2384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7240" y="1664804"/>
            <a:ext cx="8273360" cy="1044116"/>
          </a:xfrm>
        </p:spPr>
        <p:txBody>
          <a:bodyPr>
            <a:normAutofit fontScale="55000" lnSpcReduction="20000"/>
          </a:bodyPr>
          <a:lstStyle/>
          <a:p>
            <a:pPr>
              <a:spcBef>
                <a:spcPts val="480"/>
              </a:spcBef>
              <a:spcAft>
                <a:spcPts val="1000"/>
              </a:spcAft>
            </a:pPr>
            <a:r>
              <a:rPr lang="en-029" sz="6400" b="1" dirty="0"/>
              <a:t>Interaction between </a:t>
            </a:r>
            <a:r>
              <a:rPr lang="en-029" sz="6400" b="1" dirty="0" smtClean="0"/>
              <a:t>Earth systems </a:t>
            </a:r>
            <a:r>
              <a:rPr lang="en-029" sz="6400" b="1" dirty="0"/>
              <a:t>contribute to </a:t>
            </a:r>
            <a:r>
              <a:rPr lang="en-029" sz="6400" b="1" dirty="0" smtClean="0"/>
              <a:t>climate</a:t>
            </a:r>
            <a:endParaRPr lang="en-029" sz="6400" b="1" dirty="0"/>
          </a:p>
        </p:txBody>
      </p:sp>
      <p:sp>
        <p:nvSpPr>
          <p:cNvPr id="5" name="Title 1"/>
          <p:cNvSpPr>
            <a:spLocks noGrp="1"/>
          </p:cNvSpPr>
          <p:nvPr>
            <p:ph type="title"/>
          </p:nvPr>
        </p:nvSpPr>
        <p:spPr/>
        <p:txBody>
          <a:bodyPr>
            <a:normAutofit fontScale="90000"/>
          </a:bodyPr>
          <a:lstStyle/>
          <a:p>
            <a:pPr algn="l"/>
            <a:r>
              <a:rPr lang="en-029" dirty="0" smtClean="0"/>
              <a:t>Module I - Definitions </a:t>
            </a:r>
            <a:br>
              <a:rPr lang="en-029" dirty="0" smtClean="0"/>
            </a:br>
            <a:r>
              <a:rPr lang="en-029" dirty="0" smtClean="0"/>
              <a:t>About Climate </a:t>
            </a:r>
            <a:endParaRPr lang="en-029" dirty="0"/>
          </a:p>
        </p:txBody>
      </p:sp>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4656" y="2814153"/>
            <a:ext cx="3291840" cy="32088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16532" y="2636912"/>
            <a:ext cx="5976664" cy="4221669"/>
          </a:xfrm>
          <a:prstGeom prst="rect">
            <a:avLst/>
          </a:prstGeom>
          <a:noFill/>
        </p:spPr>
        <p:txBody>
          <a:bodyPr wrap="square" rtlCol="0">
            <a:spAutoFit/>
          </a:bodyPr>
          <a:lstStyle/>
          <a:p>
            <a:pPr marL="857250" lvl="2" indent="-342900">
              <a:lnSpc>
                <a:spcPct val="80000"/>
              </a:lnSpc>
              <a:spcBef>
                <a:spcPts val="480"/>
              </a:spcBef>
              <a:spcAft>
                <a:spcPts val="1000"/>
              </a:spcAft>
              <a:buChar char="•"/>
            </a:pPr>
            <a:r>
              <a:rPr lang="en-029" sz="3000" dirty="0">
                <a:latin typeface="+mn-lt"/>
              </a:rPr>
              <a:t>Atmosphere- (Mainly Troposphere and the Stratosphere)</a:t>
            </a:r>
          </a:p>
          <a:p>
            <a:pPr marL="857250" lvl="2" indent="-342900">
              <a:lnSpc>
                <a:spcPct val="80000"/>
              </a:lnSpc>
              <a:spcBef>
                <a:spcPts val="480"/>
              </a:spcBef>
              <a:spcAft>
                <a:spcPts val="1000"/>
              </a:spcAft>
              <a:buChar char="•"/>
            </a:pPr>
            <a:r>
              <a:rPr lang="en-029" sz="3000" dirty="0">
                <a:latin typeface="+mn-lt"/>
              </a:rPr>
              <a:t>Biosphere – (Ecosystems that form life on Earth) </a:t>
            </a:r>
          </a:p>
          <a:p>
            <a:pPr marL="857250" lvl="2" indent="-342900">
              <a:lnSpc>
                <a:spcPct val="80000"/>
              </a:lnSpc>
              <a:spcBef>
                <a:spcPts val="480"/>
              </a:spcBef>
              <a:spcAft>
                <a:spcPts val="1000"/>
              </a:spcAft>
              <a:buChar char="•"/>
            </a:pPr>
            <a:r>
              <a:rPr lang="en-029" sz="3000" dirty="0">
                <a:latin typeface="+mn-lt"/>
              </a:rPr>
              <a:t>Hydrosphere (Water system)</a:t>
            </a:r>
          </a:p>
          <a:p>
            <a:pPr marL="857250" lvl="2" indent="-342900">
              <a:lnSpc>
                <a:spcPct val="80000"/>
              </a:lnSpc>
              <a:spcBef>
                <a:spcPts val="480"/>
              </a:spcBef>
              <a:spcAft>
                <a:spcPts val="1000"/>
              </a:spcAft>
              <a:buChar char="•"/>
            </a:pPr>
            <a:r>
              <a:rPr lang="en-029" sz="3000" dirty="0">
                <a:latin typeface="+mn-lt"/>
              </a:rPr>
              <a:t>Cryosphere (Ice system)</a:t>
            </a:r>
          </a:p>
          <a:p>
            <a:pPr marL="857250" lvl="2" indent="-342900">
              <a:lnSpc>
                <a:spcPct val="80000"/>
              </a:lnSpc>
              <a:spcBef>
                <a:spcPts val="480"/>
              </a:spcBef>
              <a:spcAft>
                <a:spcPts val="1000"/>
              </a:spcAft>
              <a:buChar char="•"/>
            </a:pPr>
            <a:r>
              <a:rPr lang="en-029" sz="3000" dirty="0">
                <a:latin typeface="+mn-lt"/>
              </a:rPr>
              <a:t>Lithosphere (Land system)</a:t>
            </a:r>
          </a:p>
          <a:p>
            <a:endParaRPr lang="en-029" dirty="0"/>
          </a:p>
        </p:txBody>
      </p:sp>
      <p:pic>
        <p:nvPicPr>
          <p:cNvPr id="9" name="Picture 8" descr="C:\Users\Adanna\AppData\Local\Microsoft\Windows\Temporary Internet Files\Content.IE5\C666DWJ3\large-parabolic-antenna-166.6-6016[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524" y="1700808"/>
            <a:ext cx="360000" cy="440400"/>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7"/>
          <p:cNvSpPr>
            <a:spLocks noGrp="1"/>
          </p:cNvSpPr>
          <p:nvPr>
            <p:ph type="ftr" sz="quarter" idx="11"/>
          </p:nvPr>
        </p:nvSpPr>
        <p:spPr>
          <a:xfrm>
            <a:off x="503528" y="6381328"/>
            <a:ext cx="7740880" cy="476250"/>
          </a:xfrm>
        </p:spPr>
        <p:txBody>
          <a:bodyPr/>
          <a:lstStyle/>
          <a:p>
            <a:pPr>
              <a:defRPr/>
            </a:pPr>
            <a:r>
              <a:rPr lang="en-US" altLang="en-US" dirty="0" smtClean="0"/>
              <a:t>Sources: https</a:t>
            </a:r>
            <a:r>
              <a:rPr lang="en-US" altLang="en-US" dirty="0"/>
              <a:t>://www.meted.ucar.edu/training_module.php?id=895#.</a:t>
            </a:r>
            <a:r>
              <a:rPr lang="en-US" altLang="en-US" dirty="0" smtClean="0"/>
              <a:t>VqlE-n_GCn4 </a:t>
            </a:r>
          </a:p>
          <a:p>
            <a:pPr>
              <a:defRPr/>
            </a:pPr>
            <a:r>
              <a:rPr lang="en-US" altLang="en-US" dirty="0" smtClean="0"/>
              <a:t>www.nature-education.org</a:t>
            </a:r>
            <a:endParaRPr lang="en-US" altLang="en-US" dirty="0"/>
          </a:p>
        </p:txBody>
      </p:sp>
    </p:spTree>
    <p:extLst>
      <p:ext uri="{BB962C8B-B14F-4D97-AF65-F5344CB8AC3E}">
        <p14:creationId xmlns:p14="http://schemas.microsoft.com/office/powerpoint/2010/main" val="33771825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7240" y="1728936"/>
            <a:ext cx="8273360" cy="5129064"/>
          </a:xfrm>
        </p:spPr>
        <p:txBody>
          <a:bodyPr>
            <a:normAutofit lnSpcReduction="10000"/>
          </a:bodyPr>
          <a:lstStyle/>
          <a:p>
            <a:pPr lvl="0"/>
            <a:r>
              <a:rPr lang="en-029" sz="4000" b="1" dirty="0"/>
              <a:t>Natural factors controlling global climate</a:t>
            </a:r>
          </a:p>
          <a:p>
            <a:pPr lvl="2" indent="-342900" algn="just">
              <a:lnSpc>
                <a:spcPct val="80000"/>
              </a:lnSpc>
              <a:spcBef>
                <a:spcPts val="480"/>
              </a:spcBef>
              <a:spcAft>
                <a:spcPts val="1000"/>
              </a:spcAft>
            </a:pPr>
            <a:r>
              <a:rPr lang="en-029" sz="3000" dirty="0"/>
              <a:t>Latitude (influences sunshine)</a:t>
            </a:r>
          </a:p>
          <a:p>
            <a:pPr lvl="2" indent="-342900" algn="just">
              <a:lnSpc>
                <a:spcPct val="80000"/>
              </a:lnSpc>
              <a:spcBef>
                <a:spcPts val="480"/>
              </a:spcBef>
              <a:spcAft>
                <a:spcPts val="1000"/>
              </a:spcAft>
            </a:pPr>
            <a:r>
              <a:rPr lang="en-029" sz="3000" dirty="0"/>
              <a:t>Distribution of land and water</a:t>
            </a:r>
          </a:p>
          <a:p>
            <a:pPr lvl="2" indent="-342900" algn="just">
              <a:lnSpc>
                <a:spcPct val="80000"/>
              </a:lnSpc>
              <a:spcBef>
                <a:spcPts val="480"/>
              </a:spcBef>
              <a:spcAft>
                <a:spcPts val="1000"/>
              </a:spcAft>
            </a:pPr>
            <a:r>
              <a:rPr lang="en-029" sz="3000" dirty="0"/>
              <a:t>Ocean currents</a:t>
            </a:r>
          </a:p>
          <a:p>
            <a:pPr lvl="2" indent="-342900" algn="just">
              <a:lnSpc>
                <a:spcPct val="80000"/>
              </a:lnSpc>
              <a:spcBef>
                <a:spcPts val="480"/>
              </a:spcBef>
              <a:spcAft>
                <a:spcPts val="1000"/>
              </a:spcAft>
            </a:pPr>
            <a:r>
              <a:rPr lang="en-029" sz="3000" dirty="0"/>
              <a:t>Prevailing winds</a:t>
            </a:r>
          </a:p>
          <a:p>
            <a:pPr lvl="2" indent="-342900" algn="just">
              <a:lnSpc>
                <a:spcPct val="80000"/>
              </a:lnSpc>
              <a:spcBef>
                <a:spcPts val="480"/>
              </a:spcBef>
              <a:spcAft>
                <a:spcPts val="1000"/>
              </a:spcAft>
            </a:pPr>
            <a:r>
              <a:rPr lang="en-029" sz="3000" dirty="0"/>
              <a:t>Positions of  high and low pressure areas</a:t>
            </a:r>
          </a:p>
          <a:p>
            <a:pPr lvl="2" indent="-342900" algn="just">
              <a:lnSpc>
                <a:spcPct val="80000"/>
              </a:lnSpc>
              <a:spcBef>
                <a:spcPts val="480"/>
              </a:spcBef>
              <a:spcAft>
                <a:spcPts val="1000"/>
              </a:spcAft>
            </a:pPr>
            <a:r>
              <a:rPr lang="en-029" sz="3000" dirty="0"/>
              <a:t>Terrain</a:t>
            </a:r>
          </a:p>
          <a:p>
            <a:pPr lvl="2" indent="-342900" algn="just">
              <a:lnSpc>
                <a:spcPct val="80000"/>
              </a:lnSpc>
              <a:spcBef>
                <a:spcPts val="480"/>
              </a:spcBef>
              <a:spcAft>
                <a:spcPts val="1000"/>
              </a:spcAft>
            </a:pPr>
            <a:r>
              <a:rPr lang="en-029" sz="3000" dirty="0"/>
              <a:t>Altitude</a:t>
            </a:r>
          </a:p>
          <a:p>
            <a:pPr lvl="2" indent="-342900" algn="just">
              <a:lnSpc>
                <a:spcPct val="80000"/>
              </a:lnSpc>
              <a:spcBef>
                <a:spcPts val="480"/>
              </a:spcBef>
              <a:spcAft>
                <a:spcPts val="1000"/>
              </a:spcAft>
            </a:pPr>
            <a:endParaRPr lang="en-029" sz="2800" dirty="0"/>
          </a:p>
          <a:p>
            <a:pPr marL="914400" lvl="2" indent="0" algn="just">
              <a:buNone/>
            </a:pPr>
            <a:endParaRPr lang="en-029" sz="2900" dirty="0"/>
          </a:p>
          <a:p>
            <a:pPr marL="114300" indent="0" algn="just">
              <a:buNone/>
            </a:pPr>
            <a:endParaRPr lang="en-029" sz="2300" dirty="0"/>
          </a:p>
          <a:p>
            <a:pPr marL="914400" lvl="2" indent="0" algn="just">
              <a:buNone/>
            </a:pPr>
            <a:endParaRPr lang="en-029" sz="2300" dirty="0" smtClean="0"/>
          </a:p>
        </p:txBody>
      </p:sp>
      <p:sp>
        <p:nvSpPr>
          <p:cNvPr id="5" name="Title 1"/>
          <p:cNvSpPr>
            <a:spLocks noGrp="1"/>
          </p:cNvSpPr>
          <p:nvPr>
            <p:ph type="title"/>
          </p:nvPr>
        </p:nvSpPr>
        <p:spPr/>
        <p:txBody>
          <a:bodyPr>
            <a:normAutofit fontScale="90000"/>
          </a:bodyPr>
          <a:lstStyle/>
          <a:p>
            <a:pPr algn="l"/>
            <a:r>
              <a:rPr lang="en-029" dirty="0" smtClean="0"/>
              <a:t>Module I - Definitions </a:t>
            </a:r>
            <a:br>
              <a:rPr lang="en-029" dirty="0" smtClean="0"/>
            </a:br>
            <a:r>
              <a:rPr lang="en-029" dirty="0" smtClean="0"/>
              <a:t>About Climate </a:t>
            </a:r>
            <a:endParaRPr lang="en-029" dirty="0"/>
          </a:p>
        </p:txBody>
      </p:sp>
      <p:pic>
        <p:nvPicPr>
          <p:cNvPr id="7" name="Picture 6" descr="C:\Users\Adanna\AppData\Local\Microsoft\Windows\Temporary Internet Files\Content.IE5\C666DWJ3\large-parabolic-antenna-166.6-6016[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800468"/>
            <a:ext cx="360000" cy="44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09088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7240" y="1808820"/>
            <a:ext cx="8273360" cy="5129064"/>
          </a:xfrm>
        </p:spPr>
        <p:txBody>
          <a:bodyPr>
            <a:normAutofit/>
          </a:bodyPr>
          <a:lstStyle/>
          <a:p>
            <a:pPr algn="just">
              <a:spcBef>
                <a:spcPts val="480"/>
              </a:spcBef>
              <a:spcAft>
                <a:spcPts val="1000"/>
              </a:spcAft>
            </a:pPr>
            <a:r>
              <a:rPr lang="en-029" sz="3000" dirty="0"/>
              <a:t>The Global Climate Observing System (GCOS) </a:t>
            </a:r>
            <a:r>
              <a:rPr lang="en-029" sz="3000" dirty="0" smtClean="0"/>
              <a:t>fifty </a:t>
            </a:r>
            <a:r>
              <a:rPr lang="en-029" sz="3000" dirty="0"/>
              <a:t>(50) measureable Earth system parameters </a:t>
            </a:r>
            <a:r>
              <a:rPr lang="en-029" sz="3000" dirty="0" smtClean="0"/>
              <a:t>vital </a:t>
            </a:r>
            <a:r>
              <a:rPr lang="en-029" sz="3000" dirty="0"/>
              <a:t>for the detection and quantification of climate-related changes, known as the Essential Climate Variables (ECVs)</a:t>
            </a:r>
          </a:p>
          <a:p>
            <a:pPr marL="400050" lvl="2" indent="0" algn="just">
              <a:lnSpc>
                <a:spcPct val="80000"/>
              </a:lnSpc>
              <a:spcBef>
                <a:spcPts val="480"/>
              </a:spcBef>
              <a:spcAft>
                <a:spcPts val="1000"/>
              </a:spcAft>
              <a:buNone/>
            </a:pPr>
            <a:endParaRPr lang="en-029" sz="3100" dirty="0"/>
          </a:p>
          <a:p>
            <a:pPr lvl="3" indent="-342900" algn="just">
              <a:lnSpc>
                <a:spcPct val="80000"/>
              </a:lnSpc>
              <a:spcBef>
                <a:spcPts val="480"/>
              </a:spcBef>
              <a:spcAft>
                <a:spcPts val="1000"/>
              </a:spcAft>
            </a:pPr>
            <a:endParaRPr lang="en-029" dirty="0"/>
          </a:p>
          <a:p>
            <a:pPr marL="914400" lvl="2" indent="0" algn="just">
              <a:buNone/>
            </a:pPr>
            <a:endParaRPr lang="en-029" sz="2900" dirty="0"/>
          </a:p>
          <a:p>
            <a:pPr marL="114300" indent="0" algn="just">
              <a:buNone/>
            </a:pPr>
            <a:endParaRPr lang="en-029" sz="2300" dirty="0"/>
          </a:p>
          <a:p>
            <a:pPr marL="914400" lvl="2" indent="0" algn="just">
              <a:buNone/>
            </a:pPr>
            <a:endParaRPr lang="en-029" sz="2300" dirty="0" smtClean="0"/>
          </a:p>
        </p:txBody>
      </p:sp>
      <p:sp>
        <p:nvSpPr>
          <p:cNvPr id="5" name="Title 1"/>
          <p:cNvSpPr>
            <a:spLocks noGrp="1"/>
          </p:cNvSpPr>
          <p:nvPr>
            <p:ph type="title"/>
          </p:nvPr>
        </p:nvSpPr>
        <p:spPr/>
        <p:txBody>
          <a:bodyPr>
            <a:normAutofit fontScale="90000"/>
          </a:bodyPr>
          <a:lstStyle/>
          <a:p>
            <a:pPr algn="l"/>
            <a:r>
              <a:rPr lang="en-029" dirty="0" smtClean="0"/>
              <a:t>Module I - Definitions </a:t>
            </a:r>
            <a:br>
              <a:rPr lang="en-029" dirty="0" smtClean="0"/>
            </a:br>
            <a:r>
              <a:rPr lang="en-029" dirty="0" smtClean="0"/>
              <a:t>About Climate </a:t>
            </a:r>
            <a:endParaRPr lang="en-029" dirty="0"/>
          </a:p>
        </p:txBody>
      </p:sp>
      <p:sp>
        <p:nvSpPr>
          <p:cNvPr id="2" name="Footer Placeholder 1"/>
          <p:cNvSpPr>
            <a:spLocks noGrp="1"/>
          </p:cNvSpPr>
          <p:nvPr>
            <p:ph type="ftr" sz="quarter" idx="11"/>
          </p:nvPr>
        </p:nvSpPr>
        <p:spPr>
          <a:xfrm>
            <a:off x="457200" y="6381328"/>
            <a:ext cx="8471284" cy="340532"/>
          </a:xfrm>
        </p:spPr>
        <p:txBody>
          <a:bodyPr/>
          <a:lstStyle/>
          <a:p>
            <a:pPr marL="114300" indent="0" algn="just">
              <a:buNone/>
            </a:pPr>
            <a:r>
              <a:rPr lang="en-029" dirty="0" smtClean="0"/>
              <a:t>Source: http</a:t>
            </a:r>
            <a:r>
              <a:rPr lang="en-029" dirty="0"/>
              <a:t>://www.wmo.int/pages/prog/gcos/index.php?name=ObservingSystemsandDat</a:t>
            </a:r>
          </a:p>
          <a:p>
            <a:pPr marL="114300" indent="0" algn="just">
              <a:buNone/>
            </a:pPr>
            <a:endParaRPr lang="en-029" dirty="0"/>
          </a:p>
          <a:p>
            <a:pPr>
              <a:defRPr/>
            </a:pPr>
            <a:endParaRPr lang="en-US" altLang="en-US" dirty="0"/>
          </a:p>
        </p:txBody>
      </p:sp>
    </p:spTree>
    <p:extLst>
      <p:ext uri="{BB962C8B-B14F-4D97-AF65-F5344CB8AC3E}">
        <p14:creationId xmlns:p14="http://schemas.microsoft.com/office/powerpoint/2010/main" val="33210467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7240" y="1628800"/>
            <a:ext cx="8273360" cy="5129064"/>
          </a:xfrm>
        </p:spPr>
        <p:txBody>
          <a:bodyPr>
            <a:normAutofit/>
          </a:bodyPr>
          <a:lstStyle/>
          <a:p>
            <a:pPr algn="just">
              <a:spcBef>
                <a:spcPts val="480"/>
              </a:spcBef>
              <a:spcAft>
                <a:spcPts val="1000"/>
              </a:spcAft>
            </a:pPr>
            <a:r>
              <a:rPr lang="en-029" sz="4000" b="1" dirty="0" smtClean="0"/>
              <a:t>ECVs</a:t>
            </a:r>
            <a:endParaRPr lang="en-029" sz="4000" b="1" dirty="0"/>
          </a:p>
          <a:p>
            <a:pPr marL="742950" lvl="2" indent="-342900" algn="just">
              <a:lnSpc>
                <a:spcPct val="80000"/>
              </a:lnSpc>
              <a:spcBef>
                <a:spcPts val="480"/>
              </a:spcBef>
              <a:spcAft>
                <a:spcPts val="1000"/>
              </a:spcAft>
            </a:pPr>
            <a:r>
              <a:rPr lang="en-029" sz="3000" dirty="0" smtClean="0"/>
              <a:t>Atmosphere </a:t>
            </a:r>
            <a:r>
              <a:rPr lang="en-029" sz="3000" dirty="0"/>
              <a:t>– temperature, wind speed and direction, cloud properties, GHGs</a:t>
            </a:r>
          </a:p>
          <a:p>
            <a:pPr marL="742950" lvl="2" indent="-342900" algn="just">
              <a:lnSpc>
                <a:spcPct val="80000"/>
              </a:lnSpc>
              <a:spcBef>
                <a:spcPts val="480"/>
              </a:spcBef>
              <a:spcAft>
                <a:spcPts val="1000"/>
              </a:spcAft>
            </a:pPr>
            <a:r>
              <a:rPr lang="en-029" sz="3000" dirty="0"/>
              <a:t>Terrestrial – River discharge, water use, groundwater, lakes, albedo</a:t>
            </a:r>
          </a:p>
          <a:p>
            <a:pPr marL="742950" lvl="2" indent="-342900" algn="just">
              <a:lnSpc>
                <a:spcPct val="80000"/>
              </a:lnSpc>
              <a:spcBef>
                <a:spcPts val="480"/>
              </a:spcBef>
              <a:spcAft>
                <a:spcPts val="1000"/>
              </a:spcAft>
            </a:pPr>
            <a:r>
              <a:rPr lang="en-029" sz="3000" dirty="0"/>
              <a:t>Ocean – temperature, salinity, currents, nutrients, ocean colour, sea </a:t>
            </a:r>
            <a:r>
              <a:rPr lang="en-029" sz="3000" dirty="0" smtClean="0"/>
              <a:t>ice</a:t>
            </a:r>
          </a:p>
          <a:p>
            <a:pPr marL="742950" lvl="2" indent="-342900" algn="just">
              <a:lnSpc>
                <a:spcPct val="80000"/>
              </a:lnSpc>
              <a:spcBef>
                <a:spcPts val="480"/>
              </a:spcBef>
              <a:spcAft>
                <a:spcPts val="1000"/>
              </a:spcAft>
            </a:pPr>
            <a:r>
              <a:rPr lang="en-029" sz="3000" dirty="0" smtClean="0"/>
              <a:t>Around </a:t>
            </a:r>
            <a:r>
              <a:rPr lang="en-029" sz="3000" dirty="0"/>
              <a:t>half are measurable largely from Space</a:t>
            </a:r>
          </a:p>
          <a:p>
            <a:pPr marL="400050" lvl="2" indent="0" algn="just">
              <a:lnSpc>
                <a:spcPct val="80000"/>
              </a:lnSpc>
              <a:spcBef>
                <a:spcPts val="480"/>
              </a:spcBef>
              <a:spcAft>
                <a:spcPts val="1000"/>
              </a:spcAft>
              <a:buNone/>
            </a:pPr>
            <a:endParaRPr lang="en-029" sz="3100" dirty="0"/>
          </a:p>
          <a:p>
            <a:pPr lvl="3" indent="-342900" algn="just">
              <a:lnSpc>
                <a:spcPct val="80000"/>
              </a:lnSpc>
              <a:spcBef>
                <a:spcPts val="480"/>
              </a:spcBef>
              <a:spcAft>
                <a:spcPts val="1000"/>
              </a:spcAft>
            </a:pPr>
            <a:endParaRPr lang="en-029" dirty="0"/>
          </a:p>
          <a:p>
            <a:pPr marL="914400" lvl="2" indent="0" algn="just">
              <a:buNone/>
            </a:pPr>
            <a:endParaRPr lang="en-029" sz="2900" dirty="0"/>
          </a:p>
          <a:p>
            <a:pPr marL="114300" indent="0" algn="just">
              <a:buNone/>
            </a:pPr>
            <a:endParaRPr lang="en-029" sz="2300" dirty="0"/>
          </a:p>
          <a:p>
            <a:pPr marL="914400" lvl="2" indent="0" algn="just">
              <a:buNone/>
            </a:pPr>
            <a:endParaRPr lang="en-029" sz="2300" dirty="0" smtClean="0"/>
          </a:p>
        </p:txBody>
      </p:sp>
      <p:sp>
        <p:nvSpPr>
          <p:cNvPr id="5" name="Title 1"/>
          <p:cNvSpPr>
            <a:spLocks noGrp="1"/>
          </p:cNvSpPr>
          <p:nvPr>
            <p:ph type="title"/>
          </p:nvPr>
        </p:nvSpPr>
        <p:spPr/>
        <p:txBody>
          <a:bodyPr>
            <a:normAutofit fontScale="90000"/>
          </a:bodyPr>
          <a:lstStyle/>
          <a:p>
            <a:pPr algn="l"/>
            <a:r>
              <a:rPr lang="en-029" dirty="0" smtClean="0"/>
              <a:t>Module I - Definitions </a:t>
            </a:r>
            <a:br>
              <a:rPr lang="en-029" dirty="0" smtClean="0"/>
            </a:br>
            <a:r>
              <a:rPr lang="en-029" dirty="0" smtClean="0"/>
              <a:t>About Climate </a:t>
            </a:r>
            <a:endParaRPr lang="en-029" dirty="0"/>
          </a:p>
        </p:txBody>
      </p:sp>
      <p:sp>
        <p:nvSpPr>
          <p:cNvPr id="2" name="Footer Placeholder 1"/>
          <p:cNvSpPr>
            <a:spLocks noGrp="1"/>
          </p:cNvSpPr>
          <p:nvPr>
            <p:ph type="ftr" sz="quarter" idx="11"/>
          </p:nvPr>
        </p:nvSpPr>
        <p:spPr>
          <a:xfrm>
            <a:off x="457200" y="6453336"/>
            <a:ext cx="8471284" cy="540060"/>
          </a:xfrm>
        </p:spPr>
        <p:txBody>
          <a:bodyPr/>
          <a:lstStyle/>
          <a:p>
            <a:pPr marL="114300" indent="0" algn="just">
              <a:buNone/>
            </a:pPr>
            <a:r>
              <a:rPr lang="en-029" dirty="0" smtClean="0"/>
              <a:t>Source: http</a:t>
            </a:r>
            <a:r>
              <a:rPr lang="en-029" dirty="0"/>
              <a:t>://www.wmo.int/pages/prog/gcos/index.php?name=ObservingSystemsandDat</a:t>
            </a:r>
          </a:p>
          <a:p>
            <a:pPr marL="114300" indent="0" algn="just">
              <a:buNone/>
            </a:pPr>
            <a:endParaRPr lang="en-029" dirty="0"/>
          </a:p>
          <a:p>
            <a:pPr>
              <a:defRPr/>
            </a:pPr>
            <a:endParaRPr lang="en-US" altLang="en-US" dirty="0"/>
          </a:p>
        </p:txBody>
      </p:sp>
      <p:pic>
        <p:nvPicPr>
          <p:cNvPr id="6" name="Picture 5" descr="C:\Users\Adanna\AppData\Local\Microsoft\Windows\Temporary Internet Files\Content.IE5\C666DWJ3\large-parabolic-antenna-166.6-6016[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772816"/>
            <a:ext cx="360000" cy="44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4589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796752"/>
            <a:ext cx="8229600" cy="4800600"/>
          </a:xfrm>
        </p:spPr>
        <p:txBody>
          <a:bodyPr>
            <a:noAutofit/>
          </a:bodyPr>
          <a:lstStyle/>
          <a:p>
            <a:pPr marL="342900" lvl="1" indent="-342900" algn="just">
              <a:lnSpc>
                <a:spcPct val="80000"/>
              </a:lnSpc>
              <a:spcBef>
                <a:spcPts val="480"/>
              </a:spcBef>
              <a:spcAft>
                <a:spcPts val="1000"/>
              </a:spcAft>
              <a:buChar char="•"/>
            </a:pPr>
            <a:r>
              <a:rPr lang="en-029" sz="4000" b="1" dirty="0" smtClean="0"/>
              <a:t>What is Climate Variability?</a:t>
            </a:r>
          </a:p>
          <a:p>
            <a:pPr marL="0" lvl="1" indent="0" algn="just">
              <a:lnSpc>
                <a:spcPct val="80000"/>
              </a:lnSpc>
              <a:spcBef>
                <a:spcPts val="480"/>
              </a:spcBef>
              <a:spcAft>
                <a:spcPts val="1000"/>
              </a:spcAft>
              <a:buNone/>
            </a:pPr>
            <a:endParaRPr lang="en-029" sz="1200" b="1" dirty="0" smtClean="0"/>
          </a:p>
          <a:p>
            <a:pPr marL="342900" lvl="1" indent="-342900" algn="just">
              <a:lnSpc>
                <a:spcPct val="80000"/>
              </a:lnSpc>
              <a:spcBef>
                <a:spcPts val="480"/>
              </a:spcBef>
              <a:spcAft>
                <a:spcPts val="1000"/>
              </a:spcAft>
              <a:buChar char="•"/>
            </a:pPr>
            <a:r>
              <a:rPr lang="en-029" sz="3000" dirty="0" smtClean="0"/>
              <a:t>Denotes </a:t>
            </a:r>
            <a:r>
              <a:rPr lang="en-029" sz="3000" dirty="0"/>
              <a:t>deviations of climatic statistics over a given period of time (e.g. a month, season or year) when compared to long-term statistics for the same calendar period. Climate variability is measured by these deviations, which are usually termed anomalies. </a:t>
            </a:r>
            <a:r>
              <a:rPr lang="en-029" sz="1400" dirty="0" smtClean="0"/>
              <a:t>(Source: World </a:t>
            </a:r>
            <a:r>
              <a:rPr lang="en-029" sz="1400" dirty="0"/>
              <a:t>Meteorological Organisation)</a:t>
            </a:r>
          </a:p>
          <a:p>
            <a:pPr marL="342900" lvl="1" indent="-342900" algn="just">
              <a:lnSpc>
                <a:spcPct val="80000"/>
              </a:lnSpc>
              <a:spcBef>
                <a:spcPts val="480"/>
              </a:spcBef>
              <a:spcAft>
                <a:spcPts val="1000"/>
              </a:spcAft>
              <a:buChar char="•"/>
            </a:pPr>
            <a:endParaRPr lang="en-029" sz="3000" dirty="0"/>
          </a:p>
        </p:txBody>
      </p:sp>
      <p:sp>
        <p:nvSpPr>
          <p:cNvPr id="5" name="Title 1"/>
          <p:cNvSpPr>
            <a:spLocks noGrp="1"/>
          </p:cNvSpPr>
          <p:nvPr>
            <p:ph type="title"/>
          </p:nvPr>
        </p:nvSpPr>
        <p:spPr/>
        <p:txBody>
          <a:bodyPr>
            <a:normAutofit fontScale="90000"/>
          </a:bodyPr>
          <a:lstStyle/>
          <a:p>
            <a:pPr algn="l"/>
            <a:r>
              <a:rPr lang="en-029" dirty="0" smtClean="0"/>
              <a:t>Module I - Definitions </a:t>
            </a:r>
            <a:r>
              <a:rPr lang="en-029" dirty="0"/>
              <a:t/>
            </a:r>
            <a:br>
              <a:rPr lang="en-029" dirty="0"/>
            </a:br>
            <a:r>
              <a:rPr lang="en-029" dirty="0" smtClean="0"/>
              <a:t>Climate Variability </a:t>
            </a:r>
            <a:endParaRPr lang="en-029" dirty="0"/>
          </a:p>
        </p:txBody>
      </p:sp>
      <p:pic>
        <p:nvPicPr>
          <p:cNvPr id="6" name="Picture 5" descr="C:\Users\Adanna\AppData\Local\Microsoft\Windows\Temporary Internet Files\Content.IE5\C666DWJ3\large-parabolic-antenna-166.6-6016[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588" y="1836472"/>
            <a:ext cx="360000" cy="44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0654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88740"/>
            <a:ext cx="8229600" cy="847725"/>
          </a:xfrm>
        </p:spPr>
        <p:txBody>
          <a:bodyPr>
            <a:noAutofit/>
          </a:bodyPr>
          <a:lstStyle/>
          <a:p>
            <a:pPr marL="342900" lvl="1" indent="-342900" algn="just">
              <a:lnSpc>
                <a:spcPct val="80000"/>
              </a:lnSpc>
              <a:spcBef>
                <a:spcPts val="480"/>
              </a:spcBef>
              <a:spcAft>
                <a:spcPts val="1000"/>
              </a:spcAft>
              <a:buChar char="•"/>
            </a:pPr>
            <a:r>
              <a:rPr lang="en-029" sz="4000" b="1" dirty="0" smtClean="0"/>
              <a:t>What is Climate Variability?</a:t>
            </a:r>
          </a:p>
        </p:txBody>
      </p:sp>
      <p:sp>
        <p:nvSpPr>
          <p:cNvPr id="5" name="Title 1"/>
          <p:cNvSpPr>
            <a:spLocks noGrp="1"/>
          </p:cNvSpPr>
          <p:nvPr>
            <p:ph type="title"/>
          </p:nvPr>
        </p:nvSpPr>
        <p:spPr/>
        <p:txBody>
          <a:bodyPr>
            <a:normAutofit fontScale="90000"/>
          </a:bodyPr>
          <a:lstStyle/>
          <a:p>
            <a:pPr algn="l"/>
            <a:r>
              <a:rPr lang="en-029" dirty="0" smtClean="0"/>
              <a:t>Module I - Definitions </a:t>
            </a:r>
            <a:r>
              <a:rPr lang="en-029" dirty="0"/>
              <a:t/>
            </a:r>
            <a:br>
              <a:rPr lang="en-029" dirty="0"/>
            </a:br>
            <a:r>
              <a:rPr lang="en-029" dirty="0" smtClean="0"/>
              <a:t>Climate Variability </a:t>
            </a:r>
            <a:endParaRPr lang="en-029" dirty="0"/>
          </a:p>
        </p:txBody>
      </p:sp>
      <p:pic>
        <p:nvPicPr>
          <p:cNvPr id="6" name="Picture 5" descr="C:\Users\Adanna\AppData\Local\Microsoft\Windows\Temporary Internet Files\Content.IE5\C666DWJ3\large-parabolic-antenna-166.6-6016[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588" y="1736812"/>
            <a:ext cx="360000" cy="440400"/>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8492" y="2528900"/>
            <a:ext cx="4572000" cy="3559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43508" y="2420888"/>
            <a:ext cx="4030096" cy="3781035"/>
          </a:xfrm>
          <a:prstGeom prst="rect">
            <a:avLst/>
          </a:prstGeom>
          <a:noFill/>
        </p:spPr>
        <p:txBody>
          <a:bodyPr wrap="square" rtlCol="0">
            <a:spAutoFit/>
          </a:bodyPr>
          <a:lstStyle/>
          <a:p>
            <a:pPr marL="342900" lvl="1" indent="-342900">
              <a:lnSpc>
                <a:spcPct val="80000"/>
              </a:lnSpc>
              <a:spcBef>
                <a:spcPts val="480"/>
              </a:spcBef>
              <a:spcAft>
                <a:spcPts val="1000"/>
              </a:spcAft>
              <a:buChar char="•"/>
            </a:pPr>
            <a:r>
              <a:rPr lang="en-029" sz="3000" dirty="0"/>
              <a:t>Variations in the mean state and other statistics of the climate on all temporal and spatial scales, beyond individual weather events. </a:t>
            </a:r>
            <a:r>
              <a:rPr lang="en-029" sz="1400" dirty="0" smtClean="0"/>
              <a:t>(</a:t>
            </a:r>
            <a:r>
              <a:rPr lang="en-029" sz="1400" dirty="0"/>
              <a:t>Source: IPCC Glossary of Terms - https://www.ipcc.ch/.../SREX..)</a:t>
            </a:r>
          </a:p>
          <a:p>
            <a:pPr marL="342900" lvl="1" indent="-342900" algn="just">
              <a:lnSpc>
                <a:spcPct val="80000"/>
              </a:lnSpc>
              <a:spcBef>
                <a:spcPts val="480"/>
              </a:spcBef>
              <a:spcAft>
                <a:spcPts val="1000"/>
              </a:spcAft>
              <a:buChar char="•"/>
            </a:pPr>
            <a:endParaRPr lang="en-029" sz="3000" dirty="0"/>
          </a:p>
        </p:txBody>
      </p:sp>
      <p:sp>
        <p:nvSpPr>
          <p:cNvPr id="9" name="TextBox 8"/>
          <p:cNvSpPr txBox="1"/>
          <p:nvPr/>
        </p:nvSpPr>
        <p:spPr>
          <a:xfrm>
            <a:off x="4368512" y="6201308"/>
            <a:ext cx="4739992" cy="523220"/>
          </a:xfrm>
          <a:prstGeom prst="rect">
            <a:avLst/>
          </a:prstGeom>
          <a:noFill/>
        </p:spPr>
        <p:txBody>
          <a:bodyPr wrap="square" rtlCol="0">
            <a:spAutoFit/>
          </a:bodyPr>
          <a:lstStyle/>
          <a:p>
            <a:r>
              <a:rPr lang="en-029" sz="1400" dirty="0" err="1" smtClean="0"/>
              <a:t>Source:http</a:t>
            </a:r>
            <a:r>
              <a:rPr lang="en-029" sz="1400" dirty="0"/>
              <a:t>://www.bom.gov.au/info/GreenhouseEffectAndClimateChange.pdf</a:t>
            </a:r>
          </a:p>
        </p:txBody>
      </p:sp>
    </p:spTree>
    <p:extLst>
      <p:ext uri="{BB962C8B-B14F-4D97-AF65-F5344CB8AC3E}">
        <p14:creationId xmlns:p14="http://schemas.microsoft.com/office/powerpoint/2010/main" val="5327598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825191"/>
            <a:ext cx="8229600" cy="847725"/>
          </a:xfrm>
        </p:spPr>
        <p:txBody>
          <a:bodyPr>
            <a:noAutofit/>
          </a:bodyPr>
          <a:lstStyle/>
          <a:p>
            <a:pPr marL="342900" lvl="1" indent="-342900" algn="just">
              <a:lnSpc>
                <a:spcPct val="80000"/>
              </a:lnSpc>
              <a:spcBef>
                <a:spcPts val="480"/>
              </a:spcBef>
              <a:spcAft>
                <a:spcPts val="1000"/>
              </a:spcAft>
              <a:buChar char="•"/>
            </a:pPr>
            <a:r>
              <a:rPr lang="en-029" sz="4000" b="1" dirty="0" smtClean="0"/>
              <a:t>What is Climate Change?</a:t>
            </a:r>
          </a:p>
        </p:txBody>
      </p:sp>
      <p:sp>
        <p:nvSpPr>
          <p:cNvPr id="5" name="Title 1"/>
          <p:cNvSpPr>
            <a:spLocks noGrp="1"/>
          </p:cNvSpPr>
          <p:nvPr>
            <p:ph type="title"/>
          </p:nvPr>
        </p:nvSpPr>
        <p:spPr/>
        <p:txBody>
          <a:bodyPr>
            <a:normAutofit fontScale="90000"/>
          </a:bodyPr>
          <a:lstStyle/>
          <a:p>
            <a:pPr algn="l"/>
            <a:r>
              <a:rPr lang="en-029" dirty="0" smtClean="0"/>
              <a:t>Module I - Definitions </a:t>
            </a:r>
            <a:r>
              <a:rPr lang="en-029" dirty="0"/>
              <a:t/>
            </a:r>
            <a:br>
              <a:rPr lang="en-029" dirty="0"/>
            </a:br>
            <a:r>
              <a:rPr lang="en-029" dirty="0" smtClean="0"/>
              <a:t>Climate Change </a:t>
            </a:r>
            <a:endParaRPr lang="en-029" dirty="0"/>
          </a:p>
        </p:txBody>
      </p:sp>
      <p:pic>
        <p:nvPicPr>
          <p:cNvPr id="6" name="Picture 5" descr="C:\Users\Adanna\AppData\Local\Microsoft\Windows\Temporary Internet Files\Content.IE5\C666DWJ3\large-parabolic-antenna-166.6-6016[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588" y="1872476"/>
            <a:ext cx="360000" cy="440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75556" y="2565916"/>
            <a:ext cx="8100900" cy="3239348"/>
          </a:xfrm>
          <a:prstGeom prst="rect">
            <a:avLst/>
          </a:prstGeom>
          <a:noFill/>
        </p:spPr>
        <p:txBody>
          <a:bodyPr wrap="square" rtlCol="0">
            <a:spAutoFit/>
          </a:bodyPr>
          <a:lstStyle/>
          <a:p>
            <a:pPr marL="342900" lvl="1" indent="-342900">
              <a:lnSpc>
                <a:spcPct val="80000"/>
              </a:lnSpc>
              <a:spcBef>
                <a:spcPts val="480"/>
              </a:spcBef>
              <a:spcAft>
                <a:spcPts val="1000"/>
              </a:spcAft>
              <a:buChar char="•"/>
            </a:pPr>
            <a:r>
              <a:rPr lang="en-029" sz="3000" dirty="0" smtClean="0">
                <a:latin typeface="+mn-lt"/>
              </a:rPr>
              <a:t>A change </a:t>
            </a:r>
            <a:r>
              <a:rPr lang="en-029" sz="3000" dirty="0">
                <a:latin typeface="+mn-lt"/>
              </a:rPr>
              <a:t>in the state of the climate that can be identified by changes in the mean and/or the variability of its properties, and that persists for an extended period, typically decades or longer.  </a:t>
            </a:r>
            <a:endParaRPr lang="en-029" sz="3000" dirty="0" smtClean="0">
              <a:latin typeface="+mn-lt"/>
            </a:endParaRPr>
          </a:p>
          <a:p>
            <a:pPr marL="342900" lvl="1" indent="-342900">
              <a:lnSpc>
                <a:spcPct val="80000"/>
              </a:lnSpc>
              <a:spcBef>
                <a:spcPts val="480"/>
              </a:spcBef>
              <a:spcAft>
                <a:spcPts val="1000"/>
              </a:spcAft>
              <a:buChar char="•"/>
            </a:pPr>
            <a:r>
              <a:rPr lang="en-029" sz="3000" dirty="0" smtClean="0">
                <a:latin typeface="+mn-lt"/>
              </a:rPr>
              <a:t>Change </a:t>
            </a:r>
            <a:r>
              <a:rPr lang="en-029" sz="3000" dirty="0">
                <a:latin typeface="+mn-lt"/>
              </a:rPr>
              <a:t>in climate over </a:t>
            </a:r>
            <a:r>
              <a:rPr lang="en-029" sz="3000" dirty="0" smtClean="0">
                <a:latin typeface="+mn-lt"/>
              </a:rPr>
              <a:t>time can be due </a:t>
            </a:r>
            <a:r>
              <a:rPr lang="en-029" sz="3000" dirty="0">
                <a:latin typeface="+mn-lt"/>
              </a:rPr>
              <a:t>to natural variability or as a result of human </a:t>
            </a:r>
            <a:r>
              <a:rPr lang="en-029" sz="3000" dirty="0" smtClean="0">
                <a:latin typeface="+mn-lt"/>
              </a:rPr>
              <a:t>activity.</a:t>
            </a:r>
            <a:endParaRPr lang="en-029" sz="3000" dirty="0">
              <a:latin typeface="+mn-lt"/>
            </a:endParaRPr>
          </a:p>
        </p:txBody>
      </p:sp>
      <p:sp>
        <p:nvSpPr>
          <p:cNvPr id="2" name="Footer Placeholder 1"/>
          <p:cNvSpPr>
            <a:spLocks noGrp="1"/>
          </p:cNvSpPr>
          <p:nvPr>
            <p:ph type="ftr" sz="quarter" idx="11"/>
          </p:nvPr>
        </p:nvSpPr>
        <p:spPr>
          <a:xfrm>
            <a:off x="683588" y="6453335"/>
            <a:ext cx="7020760" cy="268139"/>
          </a:xfrm>
        </p:spPr>
        <p:txBody>
          <a:bodyPr/>
          <a:lstStyle/>
          <a:p>
            <a:pPr>
              <a:defRPr/>
            </a:pPr>
            <a:r>
              <a:rPr lang="en-029" dirty="0" smtClean="0"/>
              <a:t>Source: IPCC </a:t>
            </a:r>
            <a:r>
              <a:rPr lang="en-029" dirty="0"/>
              <a:t>2007 Fourth Assessment </a:t>
            </a:r>
            <a:r>
              <a:rPr lang="en-029" dirty="0" smtClean="0"/>
              <a:t>Report</a:t>
            </a:r>
            <a:endParaRPr lang="en-029" dirty="0"/>
          </a:p>
          <a:p>
            <a:pPr>
              <a:defRPr/>
            </a:pPr>
            <a:endParaRPr lang="en-US" altLang="en-US" dirty="0"/>
          </a:p>
        </p:txBody>
      </p:sp>
    </p:spTree>
    <p:extLst>
      <p:ext uri="{BB962C8B-B14F-4D97-AF65-F5344CB8AC3E}">
        <p14:creationId xmlns:p14="http://schemas.microsoft.com/office/powerpoint/2010/main" val="30759351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2174999"/>
            <a:ext cx="7772400" cy="1470025"/>
          </a:xfrm>
          <a:extLst>
            <a:ext uri="{909E8E84-426E-40DD-AFC4-6F175D3DCCD1}">
              <a14:hiddenFill xmlns:a14="http://schemas.microsoft.com/office/drawing/2010/main">
                <a:solidFill>
                  <a:srgbClr val="FF0080">
                    <a:alpha val="34117"/>
                  </a:srgbClr>
                </a:solidFill>
              </a14:hiddenFill>
            </a:ext>
            <a:ext uri="{91240B29-F687-4F45-9708-019B960494DF}">
              <a14:hiddenLine xmlns:a14="http://schemas.microsoft.com/office/drawing/2010/main" w="9525">
                <a:solidFill>
                  <a:srgbClr val="FF0080"/>
                </a:solidFill>
                <a:miter lim="800000"/>
                <a:headEnd/>
                <a:tailEnd/>
              </a14:hiddenLine>
            </a:ext>
          </a:extLst>
        </p:spPr>
        <p:txBody>
          <a:bodyPr/>
          <a:lstStyle/>
          <a:p>
            <a:pPr eaLnBrk="1" hangingPunct="1"/>
            <a:r>
              <a:rPr lang="en-029" altLang="en-US" sz="6000" dirty="0">
                <a:solidFill>
                  <a:srgbClr val="5D7E9D"/>
                </a:solidFill>
              </a:rPr>
              <a:t>Monitoring Climate Change with Satellites</a:t>
            </a:r>
            <a:endParaRPr lang="en-US" altLang="en-US" sz="6000" dirty="0" smtClean="0"/>
          </a:p>
        </p:txBody>
      </p:sp>
      <p:sp>
        <p:nvSpPr>
          <p:cNvPr id="5123" name="Text Box 15"/>
          <p:cNvSpPr txBox="1">
            <a:spLocks noChangeArrowheads="1"/>
          </p:cNvSpPr>
          <p:nvPr/>
        </p:nvSpPr>
        <p:spPr bwMode="auto">
          <a:xfrm>
            <a:off x="3870325" y="17192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825191"/>
            <a:ext cx="8229600" cy="847725"/>
          </a:xfrm>
        </p:spPr>
        <p:txBody>
          <a:bodyPr>
            <a:noAutofit/>
          </a:bodyPr>
          <a:lstStyle/>
          <a:p>
            <a:pPr marL="342900" lvl="1" indent="-342900" algn="just">
              <a:lnSpc>
                <a:spcPct val="80000"/>
              </a:lnSpc>
              <a:spcBef>
                <a:spcPts val="480"/>
              </a:spcBef>
              <a:spcAft>
                <a:spcPts val="1000"/>
              </a:spcAft>
              <a:buChar char="•"/>
            </a:pPr>
            <a:r>
              <a:rPr lang="en-029" sz="4000" b="1" dirty="0" smtClean="0"/>
              <a:t>What is Climate Change?</a:t>
            </a:r>
          </a:p>
        </p:txBody>
      </p:sp>
      <p:sp>
        <p:nvSpPr>
          <p:cNvPr id="5" name="Title 1"/>
          <p:cNvSpPr>
            <a:spLocks noGrp="1"/>
          </p:cNvSpPr>
          <p:nvPr>
            <p:ph type="title"/>
          </p:nvPr>
        </p:nvSpPr>
        <p:spPr/>
        <p:txBody>
          <a:bodyPr>
            <a:normAutofit fontScale="90000"/>
          </a:bodyPr>
          <a:lstStyle/>
          <a:p>
            <a:pPr algn="l"/>
            <a:r>
              <a:rPr lang="en-029" dirty="0" smtClean="0"/>
              <a:t>Module I - Definitions </a:t>
            </a:r>
            <a:r>
              <a:rPr lang="en-029" dirty="0"/>
              <a:t/>
            </a:r>
            <a:br>
              <a:rPr lang="en-029" dirty="0"/>
            </a:br>
            <a:r>
              <a:rPr lang="en-029" dirty="0" smtClean="0"/>
              <a:t>Climate Change </a:t>
            </a:r>
            <a:endParaRPr lang="en-029" dirty="0"/>
          </a:p>
        </p:txBody>
      </p:sp>
      <p:pic>
        <p:nvPicPr>
          <p:cNvPr id="6" name="Picture 5" descr="C:\Users\Adanna\AppData\Local\Microsoft\Windows\Temporary Internet Files\Content.IE5\C666DWJ3\large-parabolic-antenna-166.6-6016[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588" y="1872476"/>
            <a:ext cx="360000" cy="440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75556" y="2565916"/>
            <a:ext cx="8100900" cy="3608680"/>
          </a:xfrm>
          <a:prstGeom prst="rect">
            <a:avLst/>
          </a:prstGeom>
          <a:noFill/>
        </p:spPr>
        <p:txBody>
          <a:bodyPr wrap="square" rtlCol="0">
            <a:spAutoFit/>
          </a:bodyPr>
          <a:lstStyle/>
          <a:p>
            <a:pPr marL="342900" lvl="1" indent="-342900" algn="just">
              <a:lnSpc>
                <a:spcPct val="80000"/>
              </a:lnSpc>
              <a:spcBef>
                <a:spcPts val="480"/>
              </a:spcBef>
              <a:spcAft>
                <a:spcPts val="1000"/>
              </a:spcAft>
              <a:buChar char="•"/>
            </a:pPr>
            <a:r>
              <a:rPr lang="en-029" sz="3000" dirty="0" smtClean="0">
                <a:latin typeface="+mn-lt"/>
              </a:rPr>
              <a:t>All </a:t>
            </a:r>
            <a:r>
              <a:rPr lang="en-029" sz="3000" dirty="0">
                <a:latin typeface="+mn-lt"/>
              </a:rPr>
              <a:t>forms of climatic inconsistency, but because the Earth's climate is never static, the term is more properly used to imply a significant change from one climatic condition to another. </a:t>
            </a:r>
            <a:endParaRPr lang="en-029" sz="3000" dirty="0" smtClean="0">
              <a:latin typeface="+mn-lt"/>
            </a:endParaRPr>
          </a:p>
          <a:p>
            <a:pPr marL="342900" lvl="1" indent="-342900" algn="just">
              <a:lnSpc>
                <a:spcPct val="80000"/>
              </a:lnSpc>
              <a:spcBef>
                <a:spcPts val="480"/>
              </a:spcBef>
              <a:spcAft>
                <a:spcPts val="1000"/>
              </a:spcAft>
              <a:buChar char="•"/>
            </a:pPr>
            <a:r>
              <a:rPr lang="en-029" sz="3000" dirty="0" smtClean="0">
                <a:latin typeface="+mn-lt"/>
              </a:rPr>
              <a:t>Sometimes it is synonymously used </a:t>
            </a:r>
            <a:r>
              <a:rPr lang="en-029" sz="3000" dirty="0">
                <a:latin typeface="+mn-lt"/>
              </a:rPr>
              <a:t>with the term, 'global warming'; scientists however, tend to use the term in the wider sense to also </a:t>
            </a:r>
            <a:r>
              <a:rPr lang="en-029" sz="3000" dirty="0" smtClean="0">
                <a:latin typeface="+mn-lt"/>
              </a:rPr>
              <a:t>include </a:t>
            </a:r>
            <a:r>
              <a:rPr lang="en-029" sz="3000" dirty="0">
                <a:latin typeface="+mn-lt"/>
              </a:rPr>
              <a:t>natural changes in climate. </a:t>
            </a:r>
          </a:p>
        </p:txBody>
      </p:sp>
      <p:sp>
        <p:nvSpPr>
          <p:cNvPr id="2" name="Footer Placeholder 1"/>
          <p:cNvSpPr>
            <a:spLocks noGrp="1"/>
          </p:cNvSpPr>
          <p:nvPr>
            <p:ph type="ftr" sz="quarter" idx="11"/>
          </p:nvPr>
        </p:nvSpPr>
        <p:spPr>
          <a:xfrm>
            <a:off x="683588" y="6453335"/>
            <a:ext cx="7020760" cy="268139"/>
          </a:xfrm>
        </p:spPr>
        <p:txBody>
          <a:bodyPr/>
          <a:lstStyle/>
          <a:p>
            <a:pPr>
              <a:defRPr/>
            </a:pPr>
            <a:r>
              <a:rPr lang="en-029" dirty="0" smtClean="0"/>
              <a:t>Source</a:t>
            </a:r>
            <a:r>
              <a:rPr lang="en-029" dirty="0"/>
              <a:t>: </a:t>
            </a:r>
            <a:r>
              <a:rPr lang="en-029" dirty="0" smtClean="0"/>
              <a:t> NASA </a:t>
            </a:r>
            <a:r>
              <a:rPr lang="en-029" dirty="0"/>
              <a:t>Earth Observatory </a:t>
            </a:r>
            <a:r>
              <a:rPr lang="en-029" dirty="0" smtClean="0"/>
              <a:t>Glossary</a:t>
            </a:r>
            <a:endParaRPr lang="en-029" dirty="0"/>
          </a:p>
        </p:txBody>
      </p:sp>
    </p:spTree>
    <p:extLst>
      <p:ext uri="{BB962C8B-B14F-4D97-AF65-F5344CB8AC3E}">
        <p14:creationId xmlns:p14="http://schemas.microsoft.com/office/powerpoint/2010/main" val="15671801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3812"/>
            <a:ext cx="8229600" cy="1143000"/>
          </a:xfrm>
        </p:spPr>
        <p:txBody>
          <a:bodyPr/>
          <a:lstStyle/>
          <a:p>
            <a:pPr algn="l"/>
            <a:r>
              <a:rPr lang="en-029" sz="4000" dirty="0"/>
              <a:t>NASA Images of </a:t>
            </a:r>
            <a:r>
              <a:rPr lang="en-029" sz="4000" dirty="0" smtClean="0"/>
              <a:t>Change</a:t>
            </a:r>
            <a:br>
              <a:rPr lang="en-029" sz="4000" dirty="0" smtClean="0"/>
            </a:br>
            <a:r>
              <a:rPr lang="en-029" sz="4000" dirty="0" smtClean="0"/>
              <a:t> </a:t>
            </a:r>
            <a:r>
              <a:rPr lang="en-029" sz="4000" dirty="0"/>
              <a:t>Lyell Glacier, </a:t>
            </a:r>
            <a:r>
              <a:rPr lang="en-029" sz="4000" dirty="0" smtClean="0"/>
              <a:t>Sierra Nevada </a:t>
            </a:r>
            <a:br>
              <a:rPr lang="en-029" sz="4000" dirty="0" smtClean="0"/>
            </a:br>
            <a:endParaRPr lang="en-029" sz="4000" dirty="0"/>
          </a:p>
        </p:txBody>
      </p:sp>
      <p:pic>
        <p:nvPicPr>
          <p:cNvPr id="24578"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6517" t="22240" r="13194" b="12402"/>
          <a:stretch/>
        </p:blipFill>
        <p:spPr bwMode="auto">
          <a:xfrm>
            <a:off x="111380" y="1919960"/>
            <a:ext cx="8961120" cy="410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p:cNvSpPr>
            <a:spLocks noGrp="1"/>
          </p:cNvSpPr>
          <p:nvPr>
            <p:ph type="ftr" sz="quarter" idx="11"/>
          </p:nvPr>
        </p:nvSpPr>
        <p:spPr>
          <a:xfrm>
            <a:off x="111380" y="6409134"/>
            <a:ext cx="8961120" cy="476250"/>
          </a:xfrm>
        </p:spPr>
        <p:txBody>
          <a:bodyPr/>
          <a:lstStyle/>
          <a:p>
            <a:pPr>
              <a:defRPr/>
            </a:pPr>
            <a:r>
              <a:rPr lang="en-US" altLang="en-US" dirty="0" smtClean="0"/>
              <a:t>Source: http</a:t>
            </a:r>
            <a:r>
              <a:rPr lang="en-US" altLang="en-US" dirty="0"/>
              <a:t>://climate.nasa.gov/state_of_flux#Lyell-Glacier-1883-2015-930px.jpg</a:t>
            </a:r>
          </a:p>
        </p:txBody>
      </p:sp>
    </p:spTree>
    <p:extLst>
      <p:ext uri="{BB962C8B-B14F-4D97-AF65-F5344CB8AC3E}">
        <p14:creationId xmlns:p14="http://schemas.microsoft.com/office/powerpoint/2010/main" val="28125581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029" sz="4000" dirty="0"/>
              <a:t>NASA Images of Change </a:t>
            </a:r>
            <a:r>
              <a:rPr lang="en-029" sz="4000" dirty="0" smtClean="0"/>
              <a:t/>
            </a:r>
            <a:br>
              <a:rPr lang="en-029" sz="4000" dirty="0" smtClean="0"/>
            </a:br>
            <a:r>
              <a:rPr lang="en-029" sz="4000" dirty="0" smtClean="0"/>
              <a:t>“</a:t>
            </a:r>
            <a:r>
              <a:rPr lang="en-029" sz="4000" dirty="0" err="1" smtClean="0"/>
              <a:t>Qori</a:t>
            </a:r>
            <a:r>
              <a:rPr lang="en-029" sz="4000" dirty="0" smtClean="0"/>
              <a:t> </a:t>
            </a:r>
            <a:r>
              <a:rPr lang="en-029" sz="4000" dirty="0" err="1"/>
              <a:t>Kalis</a:t>
            </a:r>
            <a:r>
              <a:rPr lang="en-029" sz="4000" dirty="0"/>
              <a:t> Glacier, </a:t>
            </a:r>
            <a:r>
              <a:rPr lang="en-029" sz="4000" dirty="0" smtClean="0"/>
              <a:t>Peru”</a:t>
            </a:r>
            <a:endParaRPr lang="en-029" sz="4000" dirty="0"/>
          </a:p>
        </p:txBody>
      </p:sp>
      <p:pic>
        <p:nvPicPr>
          <p:cNvPr id="25602"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6006" t="33771" r="13184" b="10842"/>
          <a:stretch/>
        </p:blipFill>
        <p:spPr bwMode="auto">
          <a:xfrm>
            <a:off x="75375" y="1880835"/>
            <a:ext cx="8961117" cy="4176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p:cNvSpPr>
            <a:spLocks noGrp="1"/>
          </p:cNvSpPr>
          <p:nvPr>
            <p:ph type="ftr" sz="quarter" idx="11"/>
          </p:nvPr>
        </p:nvSpPr>
        <p:spPr>
          <a:xfrm>
            <a:off x="75376" y="6409134"/>
            <a:ext cx="8853108" cy="476250"/>
          </a:xfrm>
        </p:spPr>
        <p:txBody>
          <a:bodyPr/>
          <a:lstStyle/>
          <a:p>
            <a:pPr>
              <a:defRPr/>
            </a:pPr>
            <a:r>
              <a:rPr lang="en-US" altLang="en-US" dirty="0" smtClean="0"/>
              <a:t>Source: http</a:t>
            </a:r>
            <a:r>
              <a:rPr lang="en-US" altLang="en-US" dirty="0"/>
              <a:t>://climate.nasa.gov/state_of_flux#Qori-Kalis-930px-80-v2.jpg</a:t>
            </a:r>
          </a:p>
        </p:txBody>
      </p:sp>
    </p:spTree>
    <p:extLst>
      <p:ext uri="{BB962C8B-B14F-4D97-AF65-F5344CB8AC3E}">
        <p14:creationId xmlns:p14="http://schemas.microsoft.com/office/powerpoint/2010/main" val="2572828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7524" y="296652"/>
            <a:ext cx="8604956" cy="1143000"/>
          </a:xfrm>
        </p:spPr>
        <p:txBody>
          <a:bodyPr>
            <a:normAutofit fontScale="90000"/>
          </a:bodyPr>
          <a:lstStyle/>
          <a:p>
            <a:pPr algn="l"/>
            <a:r>
              <a:rPr lang="en-029" dirty="0" smtClean="0"/>
              <a:t>Module I - Difference </a:t>
            </a:r>
            <a:r>
              <a:rPr lang="en-029" dirty="0"/>
              <a:t>between climate change and climate variability</a:t>
            </a:r>
          </a:p>
        </p:txBody>
      </p:sp>
      <p:sp>
        <p:nvSpPr>
          <p:cNvPr id="2" name="Footer Placeholder 1"/>
          <p:cNvSpPr>
            <a:spLocks noGrp="1"/>
          </p:cNvSpPr>
          <p:nvPr>
            <p:ph type="ftr" sz="quarter" idx="11"/>
          </p:nvPr>
        </p:nvSpPr>
        <p:spPr>
          <a:xfrm>
            <a:off x="575556" y="6453336"/>
            <a:ext cx="7020760" cy="268139"/>
          </a:xfrm>
        </p:spPr>
        <p:txBody>
          <a:bodyPr/>
          <a:lstStyle/>
          <a:p>
            <a:pPr>
              <a:defRPr/>
            </a:pPr>
            <a:r>
              <a:rPr lang="en-029" dirty="0" smtClean="0"/>
              <a:t>Source</a:t>
            </a:r>
            <a:r>
              <a:rPr lang="en-029" dirty="0"/>
              <a:t>: </a:t>
            </a:r>
            <a:r>
              <a:rPr lang="en-029" dirty="0" smtClean="0"/>
              <a:t>http</a:t>
            </a:r>
            <a:r>
              <a:rPr lang="en-029" dirty="0"/>
              <a:t>://</a:t>
            </a:r>
            <a:r>
              <a:rPr lang="en-029" dirty="0" smtClean="0"/>
              <a:t>www.wmo.int/pages/prog/wcp/ccl/faqs.php</a:t>
            </a:r>
            <a:endParaRPr lang="en-029" dirty="0"/>
          </a:p>
          <a:p>
            <a:pPr>
              <a:defRPr/>
            </a:pPr>
            <a:endParaRPr lang="en-US" altLang="en-US" dirty="0"/>
          </a:p>
        </p:txBody>
      </p:sp>
      <p:sp>
        <p:nvSpPr>
          <p:cNvPr id="4" name="Content Placeholder 3"/>
          <p:cNvSpPr>
            <a:spLocks noGrp="1"/>
          </p:cNvSpPr>
          <p:nvPr>
            <p:ph idx="1"/>
          </p:nvPr>
        </p:nvSpPr>
        <p:spPr>
          <a:xfrm>
            <a:off x="518864" y="1708757"/>
            <a:ext cx="8229600" cy="3700463"/>
          </a:xfrm>
        </p:spPr>
        <p:txBody>
          <a:bodyPr/>
          <a:lstStyle/>
          <a:p>
            <a:pPr algn="just"/>
            <a:r>
              <a:rPr lang="en-029" sz="4000" b="1" dirty="0" smtClean="0"/>
              <a:t>According to the WMO: </a:t>
            </a:r>
          </a:p>
          <a:p>
            <a:pPr algn="just"/>
            <a:r>
              <a:rPr lang="en-029" sz="3000" dirty="0" smtClean="0"/>
              <a:t>Climate </a:t>
            </a:r>
            <a:r>
              <a:rPr lang="en-029" sz="3000" dirty="0"/>
              <a:t>variability </a:t>
            </a:r>
            <a:r>
              <a:rPr lang="en-029" sz="3000" dirty="0" smtClean="0"/>
              <a:t>- Changes </a:t>
            </a:r>
            <a:r>
              <a:rPr lang="en-029" sz="3000" dirty="0"/>
              <a:t>that occur within smaller timeframes, such as a month, a season or a year </a:t>
            </a:r>
            <a:endParaRPr lang="en-029" sz="3000" dirty="0" smtClean="0"/>
          </a:p>
          <a:p>
            <a:pPr algn="just"/>
            <a:r>
              <a:rPr lang="en-029" sz="3000" dirty="0" smtClean="0"/>
              <a:t>Climate </a:t>
            </a:r>
            <a:r>
              <a:rPr lang="en-029" sz="3000" dirty="0"/>
              <a:t>change </a:t>
            </a:r>
            <a:r>
              <a:rPr lang="en-029" sz="3000" dirty="0" smtClean="0"/>
              <a:t>- Changes </a:t>
            </a:r>
            <a:r>
              <a:rPr lang="en-029" sz="3000" dirty="0"/>
              <a:t>that occur over a longer period of time, typically over decades or </a:t>
            </a:r>
            <a:r>
              <a:rPr lang="en-029" sz="3000" dirty="0" smtClean="0"/>
              <a:t>longer</a:t>
            </a:r>
          </a:p>
          <a:p>
            <a:pPr algn="just"/>
            <a:r>
              <a:rPr lang="en-029" sz="3000" dirty="0"/>
              <a:t>The persistence of "anomalous” </a:t>
            </a:r>
            <a:r>
              <a:rPr lang="en-029" sz="3000" dirty="0" smtClean="0"/>
              <a:t>conditions gives </a:t>
            </a:r>
            <a:r>
              <a:rPr lang="en-029" sz="3000" dirty="0"/>
              <a:t>an idea of the differences</a:t>
            </a:r>
            <a:endParaRPr lang="en-029" sz="3000" dirty="0" smtClean="0"/>
          </a:p>
          <a:p>
            <a:pPr marL="0" indent="0">
              <a:buNone/>
            </a:pPr>
            <a:endParaRPr lang="en-029" dirty="0"/>
          </a:p>
        </p:txBody>
      </p:sp>
      <p:pic>
        <p:nvPicPr>
          <p:cNvPr id="8" name="Picture 7" descr="C:\Users\Adanna\AppData\Local\Microsoft\Windows\Temporary Internet Files\Content.IE5\C666DWJ3\large-parabolic-antenna-166.6-6016[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84" y="1844824"/>
            <a:ext cx="360000" cy="44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2275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796752"/>
            <a:ext cx="8604956" cy="4800600"/>
          </a:xfrm>
        </p:spPr>
        <p:txBody>
          <a:bodyPr>
            <a:noAutofit/>
          </a:bodyPr>
          <a:lstStyle/>
          <a:p>
            <a:pPr marL="342900" lvl="1" indent="-342900">
              <a:lnSpc>
                <a:spcPct val="80000"/>
              </a:lnSpc>
              <a:spcBef>
                <a:spcPts val="480"/>
              </a:spcBef>
              <a:spcAft>
                <a:spcPts val="1000"/>
              </a:spcAft>
              <a:buChar char="•"/>
            </a:pPr>
            <a:r>
              <a:rPr lang="en-029" sz="4000" b="1" dirty="0"/>
              <a:t>What is Satellite </a:t>
            </a:r>
            <a:r>
              <a:rPr lang="en-029" sz="4000" b="1" dirty="0" smtClean="0"/>
              <a:t>EO Technology?</a:t>
            </a:r>
            <a:endParaRPr lang="en-029" sz="800" b="1" dirty="0" smtClean="0"/>
          </a:p>
          <a:p>
            <a:pPr marL="342900" lvl="1" indent="-342900" algn="just">
              <a:lnSpc>
                <a:spcPct val="80000"/>
              </a:lnSpc>
              <a:spcBef>
                <a:spcPts val="480"/>
              </a:spcBef>
              <a:spcAft>
                <a:spcPts val="1000"/>
              </a:spcAft>
              <a:buChar char="•"/>
            </a:pPr>
            <a:r>
              <a:rPr lang="en-029" sz="3000" dirty="0"/>
              <a:t>Earth observations (EO) provide unparalleled means for observing our complex planet through the use of techniques which map, measure and monitor ECVs to improve our understanding of atmospheric science, especially climate change. </a:t>
            </a:r>
          </a:p>
          <a:p>
            <a:pPr marL="342900" lvl="1" indent="-342900" algn="just">
              <a:lnSpc>
                <a:spcPct val="80000"/>
              </a:lnSpc>
              <a:spcBef>
                <a:spcPts val="480"/>
              </a:spcBef>
              <a:spcAft>
                <a:spcPts val="1000"/>
              </a:spcAft>
              <a:buChar char="•"/>
            </a:pPr>
            <a:r>
              <a:rPr lang="en-029" sz="3000" dirty="0"/>
              <a:t>Relates to satellite remote sensing which refers to optical imagery and photography, ‘geospatial’ and numerical data.</a:t>
            </a:r>
          </a:p>
          <a:p>
            <a:pPr marL="0" lvl="1" indent="0" algn="just">
              <a:lnSpc>
                <a:spcPct val="80000"/>
              </a:lnSpc>
              <a:spcBef>
                <a:spcPts val="480"/>
              </a:spcBef>
              <a:spcAft>
                <a:spcPts val="1000"/>
              </a:spcAft>
              <a:buNone/>
            </a:pPr>
            <a:endParaRPr lang="en-029" sz="3000" dirty="0"/>
          </a:p>
        </p:txBody>
      </p:sp>
      <p:sp>
        <p:nvSpPr>
          <p:cNvPr id="5" name="Title 1"/>
          <p:cNvSpPr>
            <a:spLocks noGrp="1"/>
          </p:cNvSpPr>
          <p:nvPr>
            <p:ph type="title"/>
          </p:nvPr>
        </p:nvSpPr>
        <p:spPr/>
        <p:txBody>
          <a:bodyPr>
            <a:normAutofit fontScale="90000"/>
          </a:bodyPr>
          <a:lstStyle/>
          <a:p>
            <a:pPr algn="l"/>
            <a:r>
              <a:rPr lang="en-029" dirty="0" smtClean="0"/>
              <a:t>Module I - Definitions </a:t>
            </a:r>
            <a:r>
              <a:rPr lang="en-029" dirty="0"/>
              <a:t/>
            </a:r>
            <a:br>
              <a:rPr lang="en-029" dirty="0"/>
            </a:br>
            <a:r>
              <a:rPr lang="en-029" dirty="0"/>
              <a:t>Earth </a:t>
            </a:r>
            <a:r>
              <a:rPr lang="en-029" dirty="0" smtClean="0"/>
              <a:t>Observations (EO)</a:t>
            </a:r>
            <a:endParaRPr lang="en-029" dirty="0"/>
          </a:p>
        </p:txBody>
      </p:sp>
      <p:pic>
        <p:nvPicPr>
          <p:cNvPr id="6" name="Picture 5" descr="C:\Users\Adanna\AppData\Local\Microsoft\Windows\Temporary Internet Files\Content.IE5\C666DWJ3\large-parabolic-antenna-166.6-6016[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7564" y="1836472"/>
            <a:ext cx="360000" cy="4404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a:xfrm>
            <a:off x="683588" y="6453336"/>
            <a:ext cx="7884856" cy="476250"/>
          </a:xfrm>
        </p:spPr>
        <p:txBody>
          <a:bodyPr/>
          <a:lstStyle/>
          <a:p>
            <a:pPr>
              <a:defRPr/>
            </a:pPr>
            <a:r>
              <a:rPr lang="en-029" altLang="en-US" dirty="0" smtClean="0"/>
              <a:t>Source: Course </a:t>
            </a:r>
            <a:r>
              <a:rPr lang="en-029" altLang="en-US" dirty="0"/>
              <a:t>produced for the European Space Agency by Imperative Space, 2015</a:t>
            </a:r>
            <a:endParaRPr lang="en-US" altLang="en-US" dirty="0"/>
          </a:p>
        </p:txBody>
      </p:sp>
    </p:spTree>
    <p:extLst>
      <p:ext uri="{BB962C8B-B14F-4D97-AF65-F5344CB8AC3E}">
        <p14:creationId xmlns:p14="http://schemas.microsoft.com/office/powerpoint/2010/main" val="41766265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512676"/>
            <a:ext cx="8229600" cy="1143000"/>
          </a:xfrm>
        </p:spPr>
        <p:txBody>
          <a:bodyPr>
            <a:noAutofit/>
          </a:bodyPr>
          <a:lstStyle/>
          <a:p>
            <a:pPr algn="just"/>
            <a:r>
              <a:rPr lang="en-029" sz="3000" dirty="0"/>
              <a:t>Surface Reflectance and Ocean Temperature from is from the Moderate Resolution Imaging </a:t>
            </a:r>
            <a:r>
              <a:rPr lang="en-029" sz="3000" dirty="0" err="1"/>
              <a:t>Spectroradiometer</a:t>
            </a:r>
            <a:r>
              <a:rPr lang="en-029" sz="3000" dirty="0"/>
              <a:t> </a:t>
            </a:r>
            <a:r>
              <a:rPr lang="en-029" sz="3000" dirty="0" smtClean="0"/>
              <a:t>(MODIS) on NASA`s Satellite</a:t>
            </a:r>
            <a:endParaRPr lang="en-029" sz="3000" dirty="0"/>
          </a:p>
        </p:txBody>
      </p:sp>
      <p:sp>
        <p:nvSpPr>
          <p:cNvPr id="2" name="Footer Placeholder 1"/>
          <p:cNvSpPr>
            <a:spLocks noGrp="1"/>
          </p:cNvSpPr>
          <p:nvPr>
            <p:ph type="ftr" sz="quarter" idx="11"/>
          </p:nvPr>
        </p:nvSpPr>
        <p:spPr>
          <a:xfrm>
            <a:off x="683588" y="6309320"/>
            <a:ext cx="7884856" cy="476250"/>
          </a:xfrm>
        </p:spPr>
        <p:txBody>
          <a:bodyPr/>
          <a:lstStyle/>
          <a:p>
            <a:pPr>
              <a:defRPr/>
            </a:pPr>
            <a:r>
              <a:rPr lang="en-029" altLang="en-US" dirty="0" smtClean="0"/>
              <a:t>Source</a:t>
            </a:r>
            <a:r>
              <a:rPr lang="en-029" altLang="en-US" dirty="0"/>
              <a:t>: Course produced for the European Space Agency by Imperative Space, 2015</a:t>
            </a:r>
          </a:p>
          <a:p>
            <a:pPr>
              <a:defRPr/>
            </a:pPr>
            <a:r>
              <a:rPr lang="en-US" altLang="en-US" dirty="0" smtClean="0"/>
              <a:t>http</a:t>
            </a:r>
            <a:r>
              <a:rPr lang="en-US" altLang="en-US" dirty="0"/>
              <a:t>://visibleearth.nasa.gov/view.php?id=55878</a:t>
            </a:r>
          </a:p>
        </p:txBody>
      </p:sp>
      <p:pic>
        <p:nvPicPr>
          <p:cNvPr id="266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01216" y="2240869"/>
            <a:ext cx="7863840" cy="3970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79523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521804"/>
            <a:ext cx="8229600" cy="1143000"/>
          </a:xfrm>
        </p:spPr>
        <p:txBody>
          <a:bodyPr>
            <a:noAutofit/>
          </a:bodyPr>
          <a:lstStyle/>
          <a:p>
            <a:pPr algn="just"/>
            <a:r>
              <a:rPr lang="en-029" sz="3000" dirty="0"/>
              <a:t>Tropical Storm Parma from MODIS on NASA’s Terra satellite and </a:t>
            </a:r>
            <a:r>
              <a:rPr lang="en-029" sz="3000" dirty="0" smtClean="0"/>
              <a:t>Typhoon Meter taken </a:t>
            </a:r>
            <a:r>
              <a:rPr lang="en-029" sz="3000" dirty="0"/>
              <a:t>under two hours later by the MODIS instrument on NASA’s Aqua satellite.</a:t>
            </a:r>
          </a:p>
        </p:txBody>
      </p:sp>
      <p:sp>
        <p:nvSpPr>
          <p:cNvPr id="2" name="Footer Placeholder 1"/>
          <p:cNvSpPr>
            <a:spLocks noGrp="1"/>
          </p:cNvSpPr>
          <p:nvPr>
            <p:ph type="ftr" sz="quarter" idx="11"/>
          </p:nvPr>
        </p:nvSpPr>
        <p:spPr>
          <a:xfrm>
            <a:off x="683588" y="6517146"/>
            <a:ext cx="7884856" cy="476250"/>
          </a:xfrm>
        </p:spPr>
        <p:txBody>
          <a:bodyPr/>
          <a:lstStyle/>
          <a:p>
            <a:pPr>
              <a:defRPr/>
            </a:pPr>
            <a:r>
              <a:rPr lang="en-029" altLang="en-US" dirty="0" smtClean="0"/>
              <a:t>Source: </a:t>
            </a:r>
            <a:r>
              <a:rPr lang="en-US" altLang="en-US" dirty="0"/>
              <a:t> http://earthobservatory.nasa.gov/IOTD/view.php?id=40615 </a:t>
            </a:r>
          </a:p>
        </p:txBody>
      </p:sp>
      <p:pic>
        <p:nvPicPr>
          <p:cNvPr id="27651" name="Picture 3"/>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3734" t="30165" r="33899" b="10049"/>
          <a:stretch/>
        </p:blipFill>
        <p:spPr bwMode="auto">
          <a:xfrm>
            <a:off x="457200" y="2168857"/>
            <a:ext cx="8111244" cy="4176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436096" y="4653136"/>
            <a:ext cx="3132348" cy="523220"/>
          </a:xfrm>
          <a:prstGeom prst="rect">
            <a:avLst/>
          </a:prstGeom>
          <a:solidFill>
            <a:schemeClr val="bg1"/>
          </a:solidFill>
        </p:spPr>
        <p:txBody>
          <a:bodyPr wrap="square" rtlCol="0">
            <a:spAutoFit/>
          </a:bodyPr>
          <a:lstStyle/>
          <a:p>
            <a:r>
              <a:rPr lang="en-029" sz="1400" dirty="0" smtClean="0"/>
              <a:t>Typhoon Meter and Tropical Storm Parma</a:t>
            </a:r>
            <a:endParaRPr lang="en-029" sz="1400" dirty="0"/>
          </a:p>
        </p:txBody>
      </p:sp>
    </p:spTree>
    <p:extLst>
      <p:ext uri="{BB962C8B-B14F-4D97-AF65-F5344CB8AC3E}">
        <p14:creationId xmlns:p14="http://schemas.microsoft.com/office/powerpoint/2010/main" val="12003286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904764"/>
            <a:ext cx="8604956" cy="4800600"/>
          </a:xfrm>
        </p:spPr>
        <p:txBody>
          <a:bodyPr>
            <a:noAutofit/>
          </a:bodyPr>
          <a:lstStyle/>
          <a:p>
            <a:pPr marL="342900" lvl="1" indent="-342900">
              <a:lnSpc>
                <a:spcPct val="80000"/>
              </a:lnSpc>
              <a:spcBef>
                <a:spcPts val="480"/>
              </a:spcBef>
              <a:spcAft>
                <a:spcPts val="1000"/>
              </a:spcAft>
              <a:buChar char="•"/>
            </a:pPr>
            <a:r>
              <a:rPr lang="en-029" sz="4000" b="1" dirty="0"/>
              <a:t>What is Satellite </a:t>
            </a:r>
            <a:r>
              <a:rPr lang="en-029" sz="4000" b="1" dirty="0" smtClean="0"/>
              <a:t>EO Technology?</a:t>
            </a:r>
          </a:p>
          <a:p>
            <a:pPr marL="342900" lvl="1" indent="-342900" algn="just">
              <a:lnSpc>
                <a:spcPct val="80000"/>
              </a:lnSpc>
              <a:spcBef>
                <a:spcPts val="480"/>
              </a:spcBef>
              <a:spcAft>
                <a:spcPts val="1000"/>
              </a:spcAft>
              <a:buChar char="•"/>
            </a:pPr>
            <a:r>
              <a:rPr lang="en-029" sz="3000" dirty="0"/>
              <a:t>Based on the principles of how electromagnetic radiation (EMR), such as sunlight, is reflected, transmitted and absorbed </a:t>
            </a:r>
            <a:endParaRPr lang="en-029" sz="3000" dirty="0" smtClean="0"/>
          </a:p>
          <a:p>
            <a:pPr marL="342900" lvl="1" indent="-342900" algn="just">
              <a:lnSpc>
                <a:spcPct val="80000"/>
              </a:lnSpc>
              <a:spcBef>
                <a:spcPts val="480"/>
              </a:spcBef>
              <a:spcAft>
                <a:spcPts val="1000"/>
              </a:spcAft>
              <a:buChar char="•"/>
            </a:pPr>
            <a:r>
              <a:rPr lang="en-029" sz="3000" dirty="0"/>
              <a:t>S</a:t>
            </a:r>
            <a:r>
              <a:rPr lang="en-029" sz="3000" dirty="0" smtClean="0"/>
              <a:t>ensors </a:t>
            </a:r>
            <a:r>
              <a:rPr lang="en-029" sz="3000" dirty="0"/>
              <a:t>on-board satellites can record the signatures of this EMR as it leaves the top of the </a:t>
            </a:r>
            <a:r>
              <a:rPr lang="en-029" sz="3000" dirty="0" smtClean="0"/>
              <a:t>atmosphere.</a:t>
            </a:r>
          </a:p>
          <a:p>
            <a:pPr marL="342900" lvl="1" indent="-342900" algn="just">
              <a:lnSpc>
                <a:spcPct val="80000"/>
              </a:lnSpc>
              <a:spcBef>
                <a:spcPts val="480"/>
              </a:spcBef>
              <a:spcAft>
                <a:spcPts val="1000"/>
              </a:spcAft>
              <a:buChar char="•"/>
            </a:pPr>
            <a:endParaRPr lang="en-029" sz="3000" dirty="0" smtClean="0"/>
          </a:p>
          <a:p>
            <a:pPr marL="0" lvl="1" indent="0" algn="just">
              <a:lnSpc>
                <a:spcPct val="80000"/>
              </a:lnSpc>
              <a:spcBef>
                <a:spcPts val="480"/>
              </a:spcBef>
              <a:spcAft>
                <a:spcPts val="1000"/>
              </a:spcAft>
              <a:buNone/>
            </a:pPr>
            <a:endParaRPr lang="en-029" sz="3000" dirty="0"/>
          </a:p>
        </p:txBody>
      </p:sp>
      <p:sp>
        <p:nvSpPr>
          <p:cNvPr id="5" name="Title 1"/>
          <p:cNvSpPr>
            <a:spLocks noGrp="1"/>
          </p:cNvSpPr>
          <p:nvPr>
            <p:ph type="title"/>
          </p:nvPr>
        </p:nvSpPr>
        <p:spPr/>
        <p:txBody>
          <a:bodyPr>
            <a:normAutofit fontScale="90000"/>
          </a:bodyPr>
          <a:lstStyle/>
          <a:p>
            <a:pPr algn="l"/>
            <a:r>
              <a:rPr lang="en-029" dirty="0" smtClean="0"/>
              <a:t>Module I - Definitions </a:t>
            </a:r>
            <a:r>
              <a:rPr lang="en-029" dirty="0"/>
              <a:t/>
            </a:r>
            <a:br>
              <a:rPr lang="en-029" dirty="0"/>
            </a:br>
            <a:r>
              <a:rPr lang="en-029" dirty="0"/>
              <a:t>Earth </a:t>
            </a:r>
            <a:r>
              <a:rPr lang="en-029" dirty="0" smtClean="0"/>
              <a:t>Observations (EO)</a:t>
            </a:r>
            <a:endParaRPr lang="en-029" dirty="0"/>
          </a:p>
        </p:txBody>
      </p:sp>
      <p:pic>
        <p:nvPicPr>
          <p:cNvPr id="6" name="Picture 5" descr="C:\Users\Adanna\AppData\Local\Microsoft\Windows\Temporary Internet Files\Content.IE5\C666DWJ3\large-parabolic-antenna-166.6-6016[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7564" y="1944484"/>
            <a:ext cx="360000" cy="4404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a:xfrm>
            <a:off x="683588" y="6489340"/>
            <a:ext cx="7884856" cy="476250"/>
          </a:xfrm>
        </p:spPr>
        <p:txBody>
          <a:bodyPr/>
          <a:lstStyle/>
          <a:p>
            <a:pPr>
              <a:defRPr/>
            </a:pPr>
            <a:r>
              <a:rPr lang="en-029" altLang="en-US" dirty="0" smtClean="0"/>
              <a:t>Source</a:t>
            </a:r>
            <a:r>
              <a:rPr lang="en-029" altLang="en-US" dirty="0"/>
              <a:t>: Course produced for the European Space Agency by Imperative Space, 2015</a:t>
            </a:r>
            <a:endParaRPr lang="en-US" altLang="en-US" dirty="0"/>
          </a:p>
        </p:txBody>
      </p:sp>
    </p:spTree>
    <p:extLst>
      <p:ext uri="{BB962C8B-B14F-4D97-AF65-F5344CB8AC3E}">
        <p14:creationId xmlns:p14="http://schemas.microsoft.com/office/powerpoint/2010/main" val="34938229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fontScale="90000"/>
          </a:bodyPr>
          <a:lstStyle/>
          <a:p>
            <a:pPr algn="l"/>
            <a:r>
              <a:rPr lang="en-029" dirty="0" smtClean="0"/>
              <a:t>Recall: The </a:t>
            </a:r>
            <a:r>
              <a:rPr lang="en-029" dirty="0"/>
              <a:t>Electromagnetic </a:t>
            </a:r>
            <a:r>
              <a:rPr lang="en-029" sz="4000" dirty="0"/>
              <a:t>Spectrum</a:t>
            </a:r>
          </a:p>
        </p:txBody>
      </p:sp>
      <p:sp>
        <p:nvSpPr>
          <p:cNvPr id="2" name="Footer Placeholder 1"/>
          <p:cNvSpPr>
            <a:spLocks noGrp="1"/>
          </p:cNvSpPr>
          <p:nvPr>
            <p:ph type="ftr" sz="quarter" idx="11"/>
          </p:nvPr>
        </p:nvSpPr>
        <p:spPr>
          <a:xfrm>
            <a:off x="683588" y="6201308"/>
            <a:ext cx="7884856" cy="476250"/>
          </a:xfrm>
        </p:spPr>
        <p:txBody>
          <a:bodyPr/>
          <a:lstStyle/>
          <a:p>
            <a:pPr>
              <a:defRPr/>
            </a:pPr>
            <a:r>
              <a:rPr lang="en-029" altLang="en-US" dirty="0" smtClean="0"/>
              <a:t>Source</a:t>
            </a:r>
            <a:r>
              <a:rPr lang="en-029" altLang="en-US" dirty="0"/>
              <a:t>: Course produced for the European Space Agency by Imperative Space, </a:t>
            </a:r>
            <a:r>
              <a:rPr lang="en-029" altLang="en-US" dirty="0" smtClean="0"/>
              <a:t>2015 http</a:t>
            </a:r>
            <a:r>
              <a:rPr lang="en-029" altLang="en-US" dirty="0"/>
              <a:t>://imagine.gsfc.nasa.gov/science/toolbox/emspectrum1.htmlgency by </a:t>
            </a:r>
            <a:r>
              <a:rPr lang="en-029" altLang="en-US" dirty="0" smtClean="0"/>
              <a:t>futurelearn.com</a:t>
            </a:r>
          </a:p>
          <a:p>
            <a:pPr>
              <a:defRPr/>
            </a:pPr>
            <a:endParaRPr lang="en-029" altLang="en-US" dirty="0"/>
          </a:p>
          <a:p>
            <a:pPr>
              <a:defRPr/>
            </a:pPr>
            <a:endParaRPr lang="en-US" altLang="en-US" dirty="0"/>
          </a:p>
        </p:txBody>
      </p:sp>
      <p:pic>
        <p:nvPicPr>
          <p:cNvPr id="317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836" t="28590" r="16090" b="29063"/>
          <a:stretch/>
        </p:blipFill>
        <p:spPr bwMode="auto">
          <a:xfrm>
            <a:off x="538296" y="1952836"/>
            <a:ext cx="7863840" cy="3739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67471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880828"/>
            <a:ext cx="8604956" cy="4800600"/>
          </a:xfrm>
        </p:spPr>
        <p:txBody>
          <a:bodyPr>
            <a:noAutofit/>
          </a:bodyPr>
          <a:lstStyle/>
          <a:p>
            <a:pPr marL="342900" lvl="1" indent="-342900">
              <a:lnSpc>
                <a:spcPct val="80000"/>
              </a:lnSpc>
              <a:spcBef>
                <a:spcPts val="480"/>
              </a:spcBef>
              <a:spcAft>
                <a:spcPts val="1000"/>
              </a:spcAft>
              <a:buChar char="•"/>
            </a:pPr>
            <a:r>
              <a:rPr lang="en-029" sz="4000" b="1" dirty="0"/>
              <a:t>What is Satellite </a:t>
            </a:r>
            <a:r>
              <a:rPr lang="en-029" sz="4000" b="1" dirty="0" smtClean="0"/>
              <a:t>EO Technology?</a:t>
            </a:r>
          </a:p>
          <a:p>
            <a:pPr marL="0" lvl="1" indent="0">
              <a:lnSpc>
                <a:spcPct val="80000"/>
              </a:lnSpc>
              <a:spcBef>
                <a:spcPts val="480"/>
              </a:spcBef>
              <a:spcAft>
                <a:spcPts val="1000"/>
              </a:spcAft>
              <a:buNone/>
            </a:pPr>
            <a:endParaRPr lang="en-029" sz="800" b="1" dirty="0" smtClean="0"/>
          </a:p>
          <a:p>
            <a:pPr marL="342900" lvl="1" indent="-342900" algn="just">
              <a:lnSpc>
                <a:spcPct val="80000"/>
              </a:lnSpc>
              <a:spcBef>
                <a:spcPts val="480"/>
              </a:spcBef>
              <a:spcAft>
                <a:spcPts val="1000"/>
              </a:spcAft>
              <a:buChar char="•"/>
            </a:pPr>
            <a:r>
              <a:rPr lang="en-029" sz="3000" dirty="0"/>
              <a:t>Depending on the type of information needed on the ECVs satellites can be tailored by varying their orbits and their ‘remote sensing’ instruments, to measure certain wavelengths of electromagnetic radiation at particular spatial scales and repetition rates.</a:t>
            </a:r>
          </a:p>
          <a:p>
            <a:pPr marL="0" lvl="1" indent="0" algn="just">
              <a:lnSpc>
                <a:spcPct val="80000"/>
              </a:lnSpc>
              <a:spcBef>
                <a:spcPts val="480"/>
              </a:spcBef>
              <a:spcAft>
                <a:spcPts val="1000"/>
              </a:spcAft>
              <a:buNone/>
            </a:pPr>
            <a:endParaRPr lang="en-029" sz="3000" dirty="0"/>
          </a:p>
        </p:txBody>
      </p:sp>
      <p:sp>
        <p:nvSpPr>
          <p:cNvPr id="5" name="Title 1"/>
          <p:cNvSpPr>
            <a:spLocks noGrp="1"/>
          </p:cNvSpPr>
          <p:nvPr>
            <p:ph type="title"/>
          </p:nvPr>
        </p:nvSpPr>
        <p:spPr/>
        <p:txBody>
          <a:bodyPr>
            <a:normAutofit fontScale="90000"/>
          </a:bodyPr>
          <a:lstStyle/>
          <a:p>
            <a:pPr algn="l"/>
            <a:r>
              <a:rPr lang="en-029" dirty="0" smtClean="0"/>
              <a:t>Module I - Definitions </a:t>
            </a:r>
            <a:r>
              <a:rPr lang="en-029" dirty="0"/>
              <a:t/>
            </a:r>
            <a:br>
              <a:rPr lang="en-029" dirty="0"/>
            </a:br>
            <a:r>
              <a:rPr lang="en-029" dirty="0"/>
              <a:t>Earth </a:t>
            </a:r>
            <a:r>
              <a:rPr lang="en-029" dirty="0" smtClean="0"/>
              <a:t>Observations (EO)</a:t>
            </a:r>
            <a:endParaRPr lang="en-029" dirty="0"/>
          </a:p>
        </p:txBody>
      </p:sp>
      <p:pic>
        <p:nvPicPr>
          <p:cNvPr id="6" name="Picture 5" descr="C:\Users\Adanna\AppData\Local\Microsoft\Windows\Temporary Internet Files\Content.IE5\C666DWJ3\large-parabolic-antenna-166.6-6016[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908480"/>
            <a:ext cx="360000" cy="4404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a:xfrm>
            <a:off x="683588" y="6453336"/>
            <a:ext cx="7884856" cy="476250"/>
          </a:xfrm>
        </p:spPr>
        <p:txBody>
          <a:bodyPr/>
          <a:lstStyle/>
          <a:p>
            <a:pPr>
              <a:defRPr/>
            </a:pPr>
            <a:r>
              <a:rPr lang="en-029" altLang="en-US" dirty="0" smtClean="0"/>
              <a:t>Source</a:t>
            </a:r>
            <a:r>
              <a:rPr lang="en-029" altLang="en-US" dirty="0"/>
              <a:t>: Course produced for the European Space Agency by Imperative Space, 2015</a:t>
            </a:r>
          </a:p>
          <a:p>
            <a:pPr>
              <a:defRPr/>
            </a:pPr>
            <a:endParaRPr lang="en-US" altLang="en-US" dirty="0"/>
          </a:p>
        </p:txBody>
      </p:sp>
    </p:spTree>
    <p:extLst>
      <p:ext uri="{BB962C8B-B14F-4D97-AF65-F5344CB8AC3E}">
        <p14:creationId xmlns:p14="http://schemas.microsoft.com/office/powerpoint/2010/main" val="4843452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2968897"/>
            <a:ext cx="8229600" cy="3700463"/>
          </a:xfrm>
        </p:spPr>
        <p:txBody>
          <a:bodyPr/>
          <a:lstStyle/>
          <a:p>
            <a:pPr algn="just" eaLnBrk="1" hangingPunct="1"/>
            <a:r>
              <a:rPr lang="en-029" altLang="en-US" sz="3000" dirty="0"/>
              <a:t>To introduce participants to climate change and the powerful role of satellite ‘Earth </a:t>
            </a:r>
            <a:r>
              <a:rPr lang="en-029" altLang="en-US" sz="3000" dirty="0" smtClean="0"/>
              <a:t>Observation’ </a:t>
            </a:r>
            <a:r>
              <a:rPr lang="en-029" altLang="en-US" sz="3000" dirty="0"/>
              <a:t>(EO) technology in monitoring our changing climate and environment. </a:t>
            </a:r>
            <a:endParaRPr lang="en-US" altLang="en-US" sz="3000" dirty="0" smtClean="0"/>
          </a:p>
        </p:txBody>
      </p:sp>
      <p:pic>
        <p:nvPicPr>
          <p:cNvPr id="13317" name="Picture 5" descr="C:\Users\Adanna\AppData\Local\Microsoft\Windows\Temporary Internet Files\Content.IE5\73N36NS2\Goal_[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536" y="137170"/>
            <a:ext cx="5394960" cy="22644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C:\Users\Adanna\AppData\Local\Microsoft\Windows\Temporary Internet Files\Content.IE5\C666DWJ3\large-parabolic-antenna-166.6-6016[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828" y="3068960"/>
            <a:ext cx="360000" cy="440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fontScale="90000"/>
          </a:bodyPr>
          <a:lstStyle/>
          <a:p>
            <a:pPr algn="l"/>
            <a:r>
              <a:rPr lang="en-029" dirty="0" smtClean="0"/>
              <a:t>Example of instrument payload</a:t>
            </a:r>
            <a:br>
              <a:rPr lang="en-029" dirty="0" smtClean="0"/>
            </a:br>
            <a:r>
              <a:rPr lang="en-029" dirty="0" smtClean="0"/>
              <a:t>Sentinel-3</a:t>
            </a:r>
            <a:endParaRPr lang="en-029" dirty="0"/>
          </a:p>
        </p:txBody>
      </p:sp>
      <p:sp>
        <p:nvSpPr>
          <p:cNvPr id="2" name="Footer Placeholder 1"/>
          <p:cNvSpPr>
            <a:spLocks noGrp="1"/>
          </p:cNvSpPr>
          <p:nvPr>
            <p:ph type="ftr" sz="quarter" idx="11"/>
          </p:nvPr>
        </p:nvSpPr>
        <p:spPr>
          <a:xfrm>
            <a:off x="683588" y="6309320"/>
            <a:ext cx="7884856" cy="476250"/>
          </a:xfrm>
        </p:spPr>
        <p:txBody>
          <a:bodyPr/>
          <a:lstStyle/>
          <a:p>
            <a:pPr>
              <a:defRPr/>
            </a:pPr>
            <a:r>
              <a:rPr lang="en-029" altLang="en-US" dirty="0" smtClean="0"/>
              <a:t>Source</a:t>
            </a:r>
            <a:r>
              <a:rPr lang="en-029" altLang="en-US" dirty="0"/>
              <a:t>: Course produced for the European Space Agency by Imperative Space, </a:t>
            </a:r>
            <a:r>
              <a:rPr lang="en-029" altLang="en-US" dirty="0" smtClean="0"/>
              <a:t>2015</a:t>
            </a:r>
          </a:p>
          <a:p>
            <a:pPr>
              <a:defRPr/>
            </a:pPr>
            <a:r>
              <a:rPr lang="en-029" altLang="en-US" dirty="0" smtClean="0"/>
              <a:t>http://sentinel.esa.int/web/sentinel/missions/sentinel-3/instrument-payload </a:t>
            </a:r>
            <a:endParaRPr lang="en-029" altLang="en-US" dirty="0"/>
          </a:p>
          <a:p>
            <a:pPr>
              <a:defRPr/>
            </a:pPr>
            <a:endParaRPr lang="en-US" altLang="en-US" dirty="0"/>
          </a:p>
        </p:txBody>
      </p:sp>
      <p:pic>
        <p:nvPicPr>
          <p:cNvPr id="337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664804"/>
            <a:ext cx="7488832" cy="4551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32523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904764"/>
            <a:ext cx="8604956" cy="4800600"/>
          </a:xfrm>
        </p:spPr>
        <p:txBody>
          <a:bodyPr>
            <a:noAutofit/>
          </a:bodyPr>
          <a:lstStyle/>
          <a:p>
            <a:pPr marL="0" lvl="1" indent="0" algn="just">
              <a:lnSpc>
                <a:spcPct val="80000"/>
              </a:lnSpc>
              <a:spcBef>
                <a:spcPts val="480"/>
              </a:spcBef>
              <a:spcAft>
                <a:spcPts val="1000"/>
              </a:spcAft>
              <a:buNone/>
            </a:pPr>
            <a:endParaRPr lang="en-029" sz="3000" dirty="0" smtClean="0"/>
          </a:p>
          <a:p>
            <a:pPr marL="0" lvl="1" indent="0" algn="just">
              <a:lnSpc>
                <a:spcPct val="80000"/>
              </a:lnSpc>
              <a:spcBef>
                <a:spcPts val="480"/>
              </a:spcBef>
              <a:spcAft>
                <a:spcPts val="1000"/>
              </a:spcAft>
              <a:buNone/>
            </a:pPr>
            <a:endParaRPr lang="en-029" sz="3000" dirty="0"/>
          </a:p>
        </p:txBody>
      </p:sp>
      <p:sp>
        <p:nvSpPr>
          <p:cNvPr id="5" name="Title 1"/>
          <p:cNvSpPr>
            <a:spLocks noGrp="1"/>
          </p:cNvSpPr>
          <p:nvPr>
            <p:ph type="title"/>
          </p:nvPr>
        </p:nvSpPr>
        <p:spPr>
          <a:xfrm>
            <a:off x="457200" y="341784"/>
            <a:ext cx="8229600" cy="1143000"/>
          </a:xfrm>
        </p:spPr>
        <p:txBody>
          <a:bodyPr>
            <a:normAutofit fontScale="90000"/>
          </a:bodyPr>
          <a:lstStyle/>
          <a:p>
            <a:pPr algn="l"/>
            <a:r>
              <a:rPr lang="en-029" dirty="0" smtClean="0"/>
              <a:t>Information on ocean circulation from ocean-observing satellites</a:t>
            </a:r>
            <a:endParaRPr lang="en-029" dirty="0"/>
          </a:p>
        </p:txBody>
      </p:sp>
      <p:sp>
        <p:nvSpPr>
          <p:cNvPr id="2" name="Footer Placeholder 1"/>
          <p:cNvSpPr>
            <a:spLocks noGrp="1"/>
          </p:cNvSpPr>
          <p:nvPr>
            <p:ph type="ftr" sz="quarter" idx="11"/>
          </p:nvPr>
        </p:nvSpPr>
        <p:spPr>
          <a:xfrm>
            <a:off x="683588" y="6489340"/>
            <a:ext cx="7884856" cy="476250"/>
          </a:xfrm>
        </p:spPr>
        <p:txBody>
          <a:bodyPr/>
          <a:lstStyle/>
          <a:p>
            <a:pPr>
              <a:defRPr/>
            </a:pPr>
            <a:r>
              <a:rPr lang="en-029" altLang="en-US" dirty="0" smtClean="0"/>
              <a:t>Source</a:t>
            </a:r>
            <a:r>
              <a:rPr lang="en-029" altLang="en-US" dirty="0"/>
              <a:t>: http://www.nasa.gov/images/content/436189main_atlantic20100325a-full.jpg</a:t>
            </a:r>
            <a:endParaRPr lang="en-US" altLang="en-US" dirty="0"/>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985352"/>
            <a:ext cx="8503920" cy="4251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5074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1744" y="2497048"/>
            <a:ext cx="4206240" cy="2804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2244" y="2468813"/>
            <a:ext cx="4206240" cy="2804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p:cNvSpPr>
            <a:spLocks noGrp="1"/>
          </p:cNvSpPr>
          <p:nvPr>
            <p:ph type="ftr" sz="quarter" idx="11"/>
          </p:nvPr>
        </p:nvSpPr>
        <p:spPr>
          <a:xfrm>
            <a:off x="0" y="6245225"/>
            <a:ext cx="8946088" cy="476250"/>
          </a:xfrm>
        </p:spPr>
        <p:txBody>
          <a:bodyPr/>
          <a:lstStyle/>
          <a:p>
            <a:pPr>
              <a:defRPr/>
            </a:pPr>
            <a:r>
              <a:rPr lang="en-US" altLang="en-US" dirty="0"/>
              <a:t>http://earthobservatory.nasa.gov/IOTD/view.php?id=82249&amp;eocn=image&amp;eoci=related_image</a:t>
            </a:r>
          </a:p>
        </p:txBody>
      </p:sp>
      <p:sp>
        <p:nvSpPr>
          <p:cNvPr id="8" name="Title 1"/>
          <p:cNvSpPr>
            <a:spLocks noGrp="1"/>
          </p:cNvSpPr>
          <p:nvPr>
            <p:ph type="title"/>
          </p:nvPr>
        </p:nvSpPr>
        <p:spPr>
          <a:xfrm>
            <a:off x="457200" y="449796"/>
            <a:ext cx="8229600" cy="1143000"/>
          </a:xfrm>
        </p:spPr>
        <p:txBody>
          <a:bodyPr>
            <a:normAutofit fontScale="90000"/>
          </a:bodyPr>
          <a:lstStyle/>
          <a:p>
            <a:pPr algn="l"/>
            <a:r>
              <a:rPr lang="en-029" dirty="0" smtClean="0"/>
              <a:t>Annual Transformation of seasons captured by </a:t>
            </a:r>
            <a:r>
              <a:rPr lang="en-029" dirty="0"/>
              <a:t>MODIS NASA’s Aqua satellite</a:t>
            </a:r>
          </a:p>
        </p:txBody>
      </p:sp>
      <p:sp>
        <p:nvSpPr>
          <p:cNvPr id="6" name="TextBox 5"/>
          <p:cNvSpPr txBox="1"/>
          <p:nvPr/>
        </p:nvSpPr>
        <p:spPr>
          <a:xfrm>
            <a:off x="1295636" y="4921423"/>
            <a:ext cx="1620180" cy="307777"/>
          </a:xfrm>
          <a:prstGeom prst="rect">
            <a:avLst/>
          </a:prstGeom>
          <a:solidFill>
            <a:schemeClr val="bg1"/>
          </a:solidFill>
        </p:spPr>
        <p:txBody>
          <a:bodyPr wrap="square" rtlCol="0">
            <a:spAutoFit/>
          </a:bodyPr>
          <a:lstStyle/>
          <a:p>
            <a:r>
              <a:rPr lang="en-029" sz="1400" dirty="0" smtClean="0"/>
              <a:t>October 21, 2013</a:t>
            </a:r>
            <a:endParaRPr lang="en-029" sz="1400" dirty="0"/>
          </a:p>
        </p:txBody>
      </p:sp>
      <p:sp>
        <p:nvSpPr>
          <p:cNvPr id="10" name="TextBox 9"/>
          <p:cNvSpPr txBox="1"/>
          <p:nvPr/>
        </p:nvSpPr>
        <p:spPr>
          <a:xfrm>
            <a:off x="6015274" y="4921423"/>
            <a:ext cx="1905098" cy="307777"/>
          </a:xfrm>
          <a:prstGeom prst="rect">
            <a:avLst/>
          </a:prstGeom>
          <a:solidFill>
            <a:schemeClr val="bg1"/>
          </a:solidFill>
        </p:spPr>
        <p:txBody>
          <a:bodyPr wrap="square" rtlCol="0">
            <a:spAutoFit/>
          </a:bodyPr>
          <a:lstStyle/>
          <a:p>
            <a:r>
              <a:rPr lang="en-029" sz="1400" dirty="0" smtClean="0"/>
              <a:t>September 17, 2013</a:t>
            </a:r>
            <a:endParaRPr lang="en-029" sz="1400" dirty="0"/>
          </a:p>
        </p:txBody>
      </p:sp>
    </p:spTree>
    <p:extLst>
      <p:ext uri="{BB962C8B-B14F-4D97-AF65-F5344CB8AC3E}">
        <p14:creationId xmlns:p14="http://schemas.microsoft.com/office/powerpoint/2010/main" val="5357325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772816"/>
            <a:ext cx="8604956" cy="4932548"/>
          </a:xfrm>
        </p:spPr>
        <p:txBody>
          <a:bodyPr>
            <a:noAutofit/>
          </a:bodyPr>
          <a:lstStyle/>
          <a:p>
            <a:pPr marL="342900" lvl="1" indent="-342900" algn="just">
              <a:lnSpc>
                <a:spcPct val="80000"/>
              </a:lnSpc>
              <a:spcBef>
                <a:spcPts val="480"/>
              </a:spcBef>
              <a:spcAft>
                <a:spcPts val="1000"/>
              </a:spcAft>
              <a:buChar char="•"/>
            </a:pPr>
            <a:r>
              <a:rPr lang="en-029" sz="3000" dirty="0" smtClean="0"/>
              <a:t>The </a:t>
            </a:r>
            <a:r>
              <a:rPr lang="en-029" sz="3000" dirty="0"/>
              <a:t>best data sets and results are obtained from combining many types of observing systems. </a:t>
            </a:r>
          </a:p>
          <a:p>
            <a:pPr marL="0" lvl="1" indent="0" algn="just">
              <a:lnSpc>
                <a:spcPct val="80000"/>
              </a:lnSpc>
              <a:spcBef>
                <a:spcPts val="480"/>
              </a:spcBef>
              <a:spcAft>
                <a:spcPts val="1000"/>
              </a:spcAft>
              <a:buNone/>
            </a:pPr>
            <a:endParaRPr lang="en-029" sz="3000" dirty="0" smtClean="0"/>
          </a:p>
          <a:p>
            <a:pPr marL="0" lvl="1" indent="0" algn="just">
              <a:lnSpc>
                <a:spcPct val="80000"/>
              </a:lnSpc>
              <a:spcBef>
                <a:spcPts val="480"/>
              </a:spcBef>
              <a:spcAft>
                <a:spcPts val="1000"/>
              </a:spcAft>
              <a:buNone/>
            </a:pPr>
            <a:endParaRPr lang="en-029" sz="3000" dirty="0"/>
          </a:p>
        </p:txBody>
      </p:sp>
      <p:sp>
        <p:nvSpPr>
          <p:cNvPr id="5" name="Title 1"/>
          <p:cNvSpPr>
            <a:spLocks noGrp="1"/>
          </p:cNvSpPr>
          <p:nvPr>
            <p:ph type="title"/>
          </p:nvPr>
        </p:nvSpPr>
        <p:spPr/>
        <p:txBody>
          <a:bodyPr>
            <a:normAutofit fontScale="90000"/>
          </a:bodyPr>
          <a:lstStyle/>
          <a:p>
            <a:pPr algn="l"/>
            <a:r>
              <a:rPr lang="en-029" dirty="0" smtClean="0"/>
              <a:t>Module I - Definitions </a:t>
            </a:r>
            <a:r>
              <a:rPr lang="en-029" dirty="0"/>
              <a:t/>
            </a:r>
            <a:br>
              <a:rPr lang="en-029" dirty="0"/>
            </a:br>
            <a:r>
              <a:rPr lang="en-029" dirty="0"/>
              <a:t>Earth </a:t>
            </a:r>
            <a:r>
              <a:rPr lang="en-029" dirty="0" smtClean="0"/>
              <a:t>Observations (EO)</a:t>
            </a:r>
            <a:endParaRPr lang="en-029" dirty="0"/>
          </a:p>
        </p:txBody>
      </p:sp>
      <p:sp>
        <p:nvSpPr>
          <p:cNvPr id="2" name="Footer Placeholder 1"/>
          <p:cNvSpPr>
            <a:spLocks noGrp="1"/>
          </p:cNvSpPr>
          <p:nvPr>
            <p:ph type="ftr" sz="quarter" idx="11"/>
          </p:nvPr>
        </p:nvSpPr>
        <p:spPr>
          <a:xfrm>
            <a:off x="683588" y="6273316"/>
            <a:ext cx="7884856" cy="476250"/>
          </a:xfrm>
        </p:spPr>
        <p:txBody>
          <a:bodyPr/>
          <a:lstStyle/>
          <a:p>
            <a:pPr>
              <a:defRPr/>
            </a:pPr>
            <a:r>
              <a:rPr lang="en-029" altLang="en-US" dirty="0" smtClean="0"/>
              <a:t>Source: Course </a:t>
            </a:r>
            <a:r>
              <a:rPr lang="en-029" altLang="en-US" dirty="0"/>
              <a:t>produced for the European Space Agency by </a:t>
            </a:r>
            <a:r>
              <a:rPr lang="en-029" altLang="en-US" dirty="0" smtClean="0"/>
              <a:t>Imperative Space, 2015</a:t>
            </a:r>
          </a:p>
          <a:p>
            <a:pPr>
              <a:defRPr/>
            </a:pPr>
            <a:r>
              <a:rPr lang="en-029" altLang="en-US" dirty="0" smtClean="0"/>
              <a:t>http://www.jpl.nasa.gov/news/news.php?feature=4487</a:t>
            </a:r>
            <a:endParaRPr lang="en-029" altLang="en-US" dirty="0"/>
          </a:p>
          <a:p>
            <a:pPr>
              <a:defRPr/>
            </a:pPr>
            <a:endParaRPr lang="en-US" altLang="en-US" dirty="0"/>
          </a:p>
        </p:txBody>
      </p:sp>
      <p:pic>
        <p:nvPicPr>
          <p:cNvPr id="327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84" t="5667" r="8626" b="23488"/>
          <a:stretch/>
        </p:blipFill>
        <p:spPr bwMode="auto">
          <a:xfrm>
            <a:off x="1475656" y="2996952"/>
            <a:ext cx="6583680" cy="3131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45084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fontScale="90000"/>
          </a:bodyPr>
          <a:lstStyle/>
          <a:p>
            <a:pPr algn="l"/>
            <a:r>
              <a:rPr lang="en-029" dirty="0" smtClean="0"/>
              <a:t>Module I </a:t>
            </a:r>
            <a:br>
              <a:rPr lang="en-029" dirty="0" smtClean="0"/>
            </a:br>
            <a:r>
              <a:rPr lang="en-029" dirty="0" smtClean="0"/>
              <a:t>Satellites</a:t>
            </a:r>
            <a:endParaRPr lang="en-029" dirty="0"/>
          </a:p>
        </p:txBody>
      </p:sp>
      <p:pic>
        <p:nvPicPr>
          <p:cNvPr id="3481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06396" y="1612340"/>
            <a:ext cx="7157992" cy="4444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ooter Placeholder 7"/>
          <p:cNvSpPr>
            <a:spLocks noGrp="1"/>
          </p:cNvSpPr>
          <p:nvPr>
            <p:ph type="ftr" sz="quarter" idx="11"/>
          </p:nvPr>
        </p:nvSpPr>
        <p:spPr>
          <a:xfrm>
            <a:off x="503528" y="6309320"/>
            <a:ext cx="7740880" cy="476250"/>
          </a:xfrm>
        </p:spPr>
        <p:txBody>
          <a:bodyPr/>
          <a:lstStyle/>
          <a:p>
            <a:pPr>
              <a:defRPr/>
            </a:pPr>
            <a:r>
              <a:rPr lang="en-US" altLang="en-US" dirty="0" smtClean="0"/>
              <a:t>Sources: https</a:t>
            </a:r>
            <a:r>
              <a:rPr lang="en-US" altLang="en-US" dirty="0"/>
              <a:t>://www.meted.ucar.edu/training_module.php?id=895#.</a:t>
            </a:r>
            <a:r>
              <a:rPr lang="en-US" altLang="en-US" dirty="0" smtClean="0"/>
              <a:t>VqlE-n_GCn4 </a:t>
            </a:r>
          </a:p>
          <a:p>
            <a:pPr>
              <a:defRPr/>
            </a:pPr>
            <a:r>
              <a:rPr lang="en-US" altLang="en-US" dirty="0" smtClean="0"/>
              <a:t>www.nature-education.org</a:t>
            </a:r>
            <a:endParaRPr lang="en-US" altLang="en-US" dirty="0"/>
          </a:p>
        </p:txBody>
      </p:sp>
    </p:spTree>
    <p:extLst>
      <p:ext uri="{BB962C8B-B14F-4D97-AF65-F5344CB8AC3E}">
        <p14:creationId xmlns:p14="http://schemas.microsoft.com/office/powerpoint/2010/main" val="29299175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88640"/>
            <a:ext cx="8229600" cy="1143000"/>
          </a:xfrm>
        </p:spPr>
        <p:txBody>
          <a:bodyPr>
            <a:normAutofit fontScale="90000"/>
          </a:bodyPr>
          <a:lstStyle/>
          <a:p>
            <a:pPr algn="l"/>
            <a:r>
              <a:rPr lang="en-029" dirty="0" smtClean="0"/>
              <a:t>Module I </a:t>
            </a:r>
            <a:br>
              <a:rPr lang="en-029" dirty="0" smtClean="0"/>
            </a:br>
            <a:r>
              <a:rPr lang="en-029" dirty="0" smtClean="0"/>
              <a:t>Geostationary Satellites</a:t>
            </a:r>
            <a:endParaRPr lang="en-029" dirty="0"/>
          </a:p>
        </p:txBody>
      </p:sp>
      <p:sp>
        <p:nvSpPr>
          <p:cNvPr id="7" name="Footer Placeholder 7"/>
          <p:cNvSpPr>
            <a:spLocks noGrp="1"/>
          </p:cNvSpPr>
          <p:nvPr>
            <p:ph type="ftr" sz="quarter" idx="11"/>
          </p:nvPr>
        </p:nvSpPr>
        <p:spPr>
          <a:xfrm>
            <a:off x="503528" y="6445138"/>
            <a:ext cx="7740880" cy="476250"/>
          </a:xfrm>
        </p:spPr>
        <p:txBody>
          <a:bodyPr/>
          <a:lstStyle/>
          <a:p>
            <a:pPr>
              <a:defRPr/>
            </a:pPr>
            <a:r>
              <a:rPr lang="en-US" altLang="en-US" dirty="0" smtClean="0"/>
              <a:t>Source</a:t>
            </a:r>
            <a:r>
              <a:rPr lang="en-US" altLang="en-US" dirty="0"/>
              <a:t>: http://</a:t>
            </a:r>
            <a:r>
              <a:rPr lang="en-US" altLang="en-US" dirty="0" smtClean="0"/>
              <a:t>www.seos-project.eu/modules/remotesensing/remotesensing-c02-p01.html</a:t>
            </a:r>
            <a:endParaRPr lang="en-US" altLang="en-US" dirty="0"/>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407534959"/>
              </p:ext>
            </p:extLst>
          </p:nvPr>
        </p:nvGraphicFramePr>
        <p:xfrm>
          <a:off x="611560" y="1594073"/>
          <a:ext cx="7956884" cy="4751251"/>
        </p:xfrm>
        <a:graphic>
          <a:graphicData uri="http://schemas.openxmlformats.org/drawingml/2006/table">
            <a:tbl>
              <a:tblPr firstRow="1" bandRow="1">
                <a:tableStyleId>{93296810-A885-4BE3-A3E7-6D5BEEA58F35}</a:tableStyleId>
              </a:tblPr>
              <a:tblGrid>
                <a:gridCol w="7956884"/>
              </a:tblGrid>
              <a:tr h="21606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029" sz="2600" b="1" kern="1200" dirty="0" smtClean="0">
                          <a:solidFill>
                            <a:schemeClr val="tx1"/>
                          </a:solidFill>
                          <a:latin typeface="+mn-lt"/>
                          <a:ea typeface="+mn-ea"/>
                          <a:cs typeface="+mn-cs"/>
                        </a:rPr>
                        <a:t>Key Characteristics</a:t>
                      </a:r>
                    </a:p>
                    <a:p>
                      <a:pPr marL="342900" marR="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029" sz="2600" b="0" kern="1200" dirty="0" smtClean="0">
                          <a:solidFill>
                            <a:schemeClr val="tx1"/>
                          </a:solidFill>
                          <a:latin typeface="+mn-lt"/>
                          <a:ea typeface="+mn-ea"/>
                          <a:cs typeface="+mn-cs"/>
                        </a:rPr>
                        <a:t>Fly at approximately 35,000 km above the Earth's surface. </a:t>
                      </a:r>
                    </a:p>
                    <a:p>
                      <a:pPr marL="342900" marR="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029" sz="2600" b="0" kern="1200" dirty="0" smtClean="0">
                          <a:solidFill>
                            <a:schemeClr val="tx1"/>
                          </a:solidFill>
                          <a:latin typeface="+mn-lt"/>
                          <a:ea typeface="+mn-ea"/>
                          <a:cs typeface="+mn-cs"/>
                        </a:rPr>
                        <a:t>Match</a:t>
                      </a:r>
                      <a:r>
                        <a:rPr lang="en-029" sz="2600" b="0" kern="1200" baseline="0" dirty="0" smtClean="0">
                          <a:solidFill>
                            <a:schemeClr val="tx1"/>
                          </a:solidFill>
                          <a:latin typeface="+mn-lt"/>
                          <a:ea typeface="+mn-ea"/>
                          <a:cs typeface="+mn-cs"/>
                        </a:rPr>
                        <a:t> </a:t>
                      </a:r>
                      <a:r>
                        <a:rPr lang="en-029" sz="2600" b="0" kern="1200" dirty="0" smtClean="0">
                          <a:solidFill>
                            <a:schemeClr val="tx1"/>
                          </a:solidFill>
                          <a:latin typeface="+mn-lt"/>
                          <a:ea typeface="+mn-ea"/>
                          <a:cs typeface="+mn-cs"/>
                        </a:rPr>
                        <a:t>the Earth's rotation which allows them to hover over a fixed location above the equator.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2">
                        <a:lumMod val="40000"/>
                        <a:lumOff val="60000"/>
                      </a:schemeClr>
                    </a:solidFill>
                  </a:tcPr>
                </a:tc>
              </a:tr>
              <a:tr h="2590646">
                <a:tc>
                  <a:txBody>
                    <a:bodyPr/>
                    <a:lstStyle/>
                    <a:p>
                      <a:pPr marL="0" indent="0" algn="just">
                        <a:buFont typeface="Arial" panose="020B0604020202020204" pitchFamily="34" charset="0"/>
                        <a:buNone/>
                      </a:pPr>
                      <a:r>
                        <a:rPr lang="en-029" sz="2600" b="1" kern="1200" dirty="0" smtClean="0">
                          <a:solidFill>
                            <a:schemeClr val="tx1"/>
                          </a:solidFill>
                          <a:latin typeface="+mn-lt"/>
                          <a:ea typeface="+mn-ea"/>
                          <a:cs typeface="+mn-cs"/>
                        </a:rPr>
                        <a:t>Example</a:t>
                      </a:r>
                    </a:p>
                    <a:p>
                      <a:pPr marL="0" indent="0" algn="just">
                        <a:buFont typeface="Arial" panose="020B0604020202020204" pitchFamily="34" charset="0"/>
                        <a:buNone/>
                      </a:pPr>
                      <a:r>
                        <a:rPr lang="en-029" sz="2600" kern="1200" dirty="0" smtClean="0">
                          <a:solidFill>
                            <a:schemeClr val="tx1"/>
                          </a:solidFill>
                          <a:latin typeface="+mn-lt"/>
                          <a:ea typeface="+mn-ea"/>
                          <a:cs typeface="+mn-cs"/>
                        </a:rPr>
                        <a:t>METEOSAT , takes an image every 15 minutes. This high temporal resolution is a significant  advantage when monitoring clouds and weather hence,</a:t>
                      </a:r>
                      <a:r>
                        <a:rPr lang="en-029" sz="2600" kern="1200" baseline="0" dirty="0" smtClean="0">
                          <a:solidFill>
                            <a:schemeClr val="tx1"/>
                          </a:solidFill>
                          <a:latin typeface="+mn-lt"/>
                          <a:ea typeface="+mn-ea"/>
                          <a:cs typeface="+mn-cs"/>
                        </a:rPr>
                        <a:t> these are </a:t>
                      </a:r>
                      <a:r>
                        <a:rPr lang="en-029" sz="2600" kern="1200" dirty="0" smtClean="0">
                          <a:solidFill>
                            <a:schemeClr val="tx1"/>
                          </a:solidFill>
                          <a:latin typeface="+mn-lt"/>
                          <a:ea typeface="+mn-ea"/>
                          <a:cs typeface="+mn-cs"/>
                        </a:rPr>
                        <a:t>used for weather monitoring and prediction,</a:t>
                      </a:r>
                      <a:r>
                        <a:rPr lang="en-029" sz="2600" kern="1200" baseline="0" dirty="0" smtClean="0">
                          <a:solidFill>
                            <a:schemeClr val="tx1"/>
                          </a:solidFill>
                          <a:latin typeface="+mn-lt"/>
                          <a:ea typeface="+mn-ea"/>
                          <a:cs typeface="+mn-cs"/>
                        </a:rPr>
                        <a:t> </a:t>
                      </a:r>
                      <a:r>
                        <a:rPr lang="en-029" sz="2600" kern="1200" dirty="0" smtClean="0">
                          <a:solidFill>
                            <a:schemeClr val="tx1"/>
                          </a:solidFill>
                          <a:latin typeface="+mn-lt"/>
                          <a:ea typeface="+mn-ea"/>
                          <a:cs typeface="+mn-cs"/>
                        </a:rPr>
                        <a:t>telecommunication  and television broadcasting.  </a:t>
                      </a:r>
                      <a:endParaRPr lang="en-029" sz="26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9119434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88640"/>
            <a:ext cx="8229600" cy="1143000"/>
          </a:xfrm>
        </p:spPr>
        <p:txBody>
          <a:bodyPr>
            <a:normAutofit fontScale="90000"/>
          </a:bodyPr>
          <a:lstStyle/>
          <a:p>
            <a:pPr algn="l"/>
            <a:r>
              <a:rPr lang="en-029" dirty="0" smtClean="0"/>
              <a:t>Module I </a:t>
            </a:r>
            <a:br>
              <a:rPr lang="en-029" dirty="0" smtClean="0"/>
            </a:br>
            <a:r>
              <a:rPr lang="en-029" dirty="0" smtClean="0"/>
              <a:t>Geostationary Satellites</a:t>
            </a:r>
            <a:endParaRPr lang="en-029" dirty="0"/>
          </a:p>
        </p:txBody>
      </p:sp>
      <p:sp>
        <p:nvSpPr>
          <p:cNvPr id="7" name="Footer Placeholder 7"/>
          <p:cNvSpPr>
            <a:spLocks noGrp="1"/>
          </p:cNvSpPr>
          <p:nvPr>
            <p:ph type="ftr" sz="quarter" idx="11"/>
          </p:nvPr>
        </p:nvSpPr>
        <p:spPr>
          <a:xfrm>
            <a:off x="107504" y="6337126"/>
            <a:ext cx="9036496" cy="476250"/>
          </a:xfrm>
        </p:spPr>
        <p:txBody>
          <a:bodyPr/>
          <a:lstStyle/>
          <a:p>
            <a:pPr>
              <a:defRPr/>
            </a:pPr>
            <a:r>
              <a:rPr lang="en-029" altLang="en-US" dirty="0" err="1" smtClean="0"/>
              <a:t>Source:https</a:t>
            </a:r>
            <a:r>
              <a:rPr lang="en-029" altLang="en-US" dirty="0"/>
              <a:t>://www.meted.ucar.edu/training_detail.php?topicSorting=2&amp;languageSorting=1&amp;module_sorting=titleAsc) </a:t>
            </a:r>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707657849"/>
              </p:ext>
            </p:extLst>
          </p:nvPr>
        </p:nvGraphicFramePr>
        <p:xfrm>
          <a:off x="611560" y="1645277"/>
          <a:ext cx="7956884" cy="4520027"/>
        </p:xfrm>
        <a:graphic>
          <a:graphicData uri="http://schemas.openxmlformats.org/drawingml/2006/table">
            <a:tbl>
              <a:tblPr firstRow="1" bandRow="1">
                <a:tableStyleId>{93296810-A885-4BE3-A3E7-6D5BEEA58F35}</a:tableStyleId>
              </a:tblPr>
              <a:tblGrid>
                <a:gridCol w="7956884"/>
              </a:tblGrid>
              <a:tr h="16549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029" sz="2600" b="1" kern="1200" dirty="0" smtClean="0">
                          <a:solidFill>
                            <a:schemeClr val="tx1"/>
                          </a:solidFill>
                          <a:latin typeface="+mn-lt"/>
                          <a:ea typeface="+mn-ea"/>
                          <a:cs typeface="+mn-cs"/>
                        </a:rPr>
                        <a:t>Advantage</a:t>
                      </a:r>
                    </a:p>
                    <a:p>
                      <a:pPr marL="342900" marR="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029" sz="2600" b="0" kern="1200" dirty="0" smtClean="0">
                          <a:solidFill>
                            <a:schemeClr val="tx1"/>
                          </a:solidFill>
                          <a:latin typeface="+mn-lt"/>
                          <a:ea typeface="+mn-ea"/>
                          <a:cs typeface="+mn-cs"/>
                        </a:rPr>
                        <a:t>Highest temporal resolutions </a:t>
                      </a:r>
                    </a:p>
                    <a:p>
                      <a:pPr marL="342900" marR="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029" sz="2600" b="0" kern="1200" dirty="0" smtClean="0">
                          <a:solidFill>
                            <a:schemeClr val="tx1"/>
                          </a:solidFill>
                          <a:latin typeface="+mn-lt"/>
                          <a:ea typeface="+mn-ea"/>
                          <a:cs typeface="+mn-cs"/>
                        </a:rPr>
                        <a:t>Provide</a:t>
                      </a:r>
                      <a:r>
                        <a:rPr lang="en-029" sz="2600" b="0" kern="1200" baseline="0" dirty="0" smtClean="0">
                          <a:solidFill>
                            <a:schemeClr val="tx1"/>
                          </a:solidFill>
                          <a:latin typeface="+mn-lt"/>
                          <a:ea typeface="+mn-ea"/>
                          <a:cs typeface="+mn-cs"/>
                        </a:rPr>
                        <a:t> </a:t>
                      </a:r>
                      <a:r>
                        <a:rPr lang="en-029" sz="2600" b="0" kern="1200" dirty="0" smtClean="0">
                          <a:solidFill>
                            <a:schemeClr val="tx1"/>
                          </a:solidFill>
                          <a:latin typeface="+mn-lt"/>
                          <a:ea typeface="+mn-ea"/>
                          <a:cs typeface="+mn-cs"/>
                        </a:rPr>
                        <a:t>an ‘almost continuous’ view of the Earth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2">
                        <a:lumMod val="40000"/>
                        <a:lumOff val="60000"/>
                      </a:schemeClr>
                    </a:solidFill>
                  </a:tcPr>
                </a:tc>
              </a:tr>
              <a:tr h="2590646">
                <a:tc>
                  <a:txBody>
                    <a:bodyPr/>
                    <a:lstStyle/>
                    <a:p>
                      <a:pPr marL="0" indent="0" algn="just">
                        <a:buFont typeface="Arial" panose="020B0604020202020204" pitchFamily="34" charset="0"/>
                        <a:buNone/>
                      </a:pPr>
                      <a:r>
                        <a:rPr lang="en-029" sz="2600" b="1" kern="1200" dirty="0" smtClean="0">
                          <a:solidFill>
                            <a:schemeClr val="tx1"/>
                          </a:solidFill>
                          <a:latin typeface="+mn-lt"/>
                          <a:ea typeface="+mn-ea"/>
                          <a:cs typeface="+mn-cs"/>
                        </a:rPr>
                        <a:t>Disadvantage</a:t>
                      </a:r>
                    </a:p>
                    <a:p>
                      <a:pPr marL="457200" indent="-457200" algn="just">
                        <a:buFont typeface="Arial" panose="020B0604020202020204" pitchFamily="34" charset="0"/>
                        <a:buChar char="•"/>
                      </a:pPr>
                      <a:r>
                        <a:rPr lang="en-029" sz="2600" b="0" kern="1200" dirty="0" smtClean="0">
                          <a:solidFill>
                            <a:schemeClr val="tx1"/>
                          </a:solidFill>
                          <a:latin typeface="+mn-lt"/>
                          <a:ea typeface="+mn-ea"/>
                          <a:cs typeface="+mn-cs"/>
                        </a:rPr>
                        <a:t>Provide a poor view of very high latitudes</a:t>
                      </a:r>
                    </a:p>
                    <a:p>
                      <a:pPr marL="457200" indent="-457200" algn="just">
                        <a:buFont typeface="Arial" panose="020B0604020202020204" pitchFamily="34" charset="0"/>
                        <a:buChar char="•"/>
                      </a:pPr>
                      <a:r>
                        <a:rPr lang="en-029" sz="2600" b="0" kern="1200" dirty="0" smtClean="0">
                          <a:solidFill>
                            <a:schemeClr val="tx1"/>
                          </a:solidFill>
                          <a:latin typeface="+mn-lt"/>
                          <a:ea typeface="+mn-ea"/>
                          <a:cs typeface="+mn-cs"/>
                        </a:rPr>
                        <a:t>Coarse resolution due to the long distance from the Earth</a:t>
                      </a:r>
                    </a:p>
                    <a:p>
                      <a:pPr marL="457200" indent="-457200" algn="just">
                        <a:buFont typeface="Arial" panose="020B0604020202020204" pitchFamily="34" charset="0"/>
                        <a:buChar char="•"/>
                      </a:pPr>
                      <a:r>
                        <a:rPr lang="en-029" sz="2600" b="0" kern="1200" dirty="0" smtClean="0">
                          <a:solidFill>
                            <a:schemeClr val="tx1"/>
                          </a:solidFill>
                          <a:latin typeface="+mn-lt"/>
                          <a:ea typeface="+mn-ea"/>
                          <a:cs typeface="+mn-cs"/>
                        </a:rPr>
                        <a:t>A ring of geostationary satellites is needed around the equator to provide full coverage of the entire Earth apart from the poles.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7057481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7524" y="233772"/>
            <a:ext cx="8856476" cy="1143000"/>
          </a:xfrm>
        </p:spPr>
        <p:txBody>
          <a:bodyPr>
            <a:normAutofit fontScale="90000"/>
          </a:bodyPr>
          <a:lstStyle/>
          <a:p>
            <a:pPr algn="l"/>
            <a:r>
              <a:rPr lang="en-029" dirty="0" smtClean="0"/>
              <a:t>Module I </a:t>
            </a:r>
            <a:br>
              <a:rPr lang="en-029" dirty="0" smtClean="0"/>
            </a:br>
            <a:r>
              <a:rPr lang="en-029" dirty="0" smtClean="0"/>
              <a:t>Depiction of the </a:t>
            </a:r>
            <a:r>
              <a:rPr lang="en-029" dirty="0" err="1" smtClean="0"/>
              <a:t>Meteosat</a:t>
            </a:r>
            <a:r>
              <a:rPr lang="en-029" dirty="0" smtClean="0"/>
              <a:t> Satellite</a:t>
            </a:r>
            <a:endParaRPr lang="en-029" dirty="0"/>
          </a:p>
        </p:txBody>
      </p:sp>
      <p:sp>
        <p:nvSpPr>
          <p:cNvPr id="7" name="Footer Placeholder 7"/>
          <p:cNvSpPr>
            <a:spLocks noGrp="1"/>
          </p:cNvSpPr>
          <p:nvPr>
            <p:ph type="ftr" sz="quarter" idx="11"/>
          </p:nvPr>
        </p:nvSpPr>
        <p:spPr>
          <a:xfrm>
            <a:off x="107504" y="6337126"/>
            <a:ext cx="9036496" cy="476250"/>
          </a:xfrm>
        </p:spPr>
        <p:txBody>
          <a:bodyPr/>
          <a:lstStyle/>
          <a:p>
            <a:pPr>
              <a:defRPr/>
            </a:pPr>
            <a:r>
              <a:rPr lang="en-029" altLang="en-US" dirty="0" smtClean="0"/>
              <a:t>Source: http</a:t>
            </a:r>
            <a:r>
              <a:rPr lang="en-029" altLang="en-US" dirty="0"/>
              <a:t>://www.esa.int/spaceinimages/Images/2002/07/Meteosat_Second_Generation</a:t>
            </a:r>
          </a:p>
        </p:txBody>
      </p:sp>
      <p:pic>
        <p:nvPicPr>
          <p:cNvPr id="3584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1682230"/>
            <a:ext cx="5904656" cy="4411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71239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80628"/>
            <a:ext cx="8229600" cy="1143000"/>
          </a:xfrm>
        </p:spPr>
        <p:txBody>
          <a:bodyPr>
            <a:normAutofit fontScale="90000"/>
          </a:bodyPr>
          <a:lstStyle/>
          <a:p>
            <a:pPr algn="l"/>
            <a:r>
              <a:rPr lang="en-029" dirty="0" smtClean="0"/>
              <a:t>Module I </a:t>
            </a:r>
            <a:br>
              <a:rPr lang="en-029" dirty="0" smtClean="0"/>
            </a:br>
            <a:r>
              <a:rPr lang="en-029" dirty="0" smtClean="0"/>
              <a:t>Polar Orbiting Satellites</a:t>
            </a:r>
            <a:endParaRPr lang="en-029" dirty="0"/>
          </a:p>
        </p:txBody>
      </p:sp>
      <p:sp>
        <p:nvSpPr>
          <p:cNvPr id="7" name="Footer Placeholder 7"/>
          <p:cNvSpPr>
            <a:spLocks noGrp="1"/>
          </p:cNvSpPr>
          <p:nvPr>
            <p:ph type="ftr" sz="quarter" idx="11"/>
          </p:nvPr>
        </p:nvSpPr>
        <p:spPr>
          <a:xfrm>
            <a:off x="611560" y="6337126"/>
            <a:ext cx="7848872" cy="476250"/>
          </a:xfrm>
        </p:spPr>
        <p:txBody>
          <a:bodyPr/>
          <a:lstStyle/>
          <a:p>
            <a:pPr lvl="0" algn="just" fontAlgn="auto">
              <a:spcBef>
                <a:spcPts val="0"/>
              </a:spcBef>
              <a:spcAft>
                <a:spcPts val="0"/>
              </a:spcAft>
              <a:defRPr/>
            </a:pPr>
            <a:r>
              <a:rPr lang="en-029" dirty="0" smtClean="0">
                <a:solidFill>
                  <a:prstClr val="black"/>
                </a:solidFill>
              </a:rPr>
              <a:t>Source: http</a:t>
            </a:r>
            <a:r>
              <a:rPr lang="en-029" dirty="0">
                <a:solidFill>
                  <a:prstClr val="black"/>
                </a:solidFill>
              </a:rPr>
              <a:t>://www.seos-project.eu/modules/remotesensing/remotesensing-c02-p01.html)</a:t>
            </a:r>
          </a:p>
          <a:p>
            <a:pPr lvl="0" algn="just" fontAlgn="auto">
              <a:spcBef>
                <a:spcPts val="0"/>
              </a:spcBef>
              <a:spcAft>
                <a:spcPts val="0"/>
              </a:spcAft>
              <a:defRPr/>
            </a:pPr>
            <a:endParaRPr lang="en-029" sz="1800" dirty="0"/>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3934738167"/>
              </p:ext>
            </p:extLst>
          </p:nvPr>
        </p:nvGraphicFramePr>
        <p:xfrm>
          <a:off x="611560" y="1520788"/>
          <a:ext cx="8075240" cy="4572508"/>
        </p:xfrm>
        <a:graphic>
          <a:graphicData uri="http://schemas.openxmlformats.org/drawingml/2006/table">
            <a:tbl>
              <a:tblPr firstRow="1" bandRow="1">
                <a:tableStyleId>{0660B408-B3CF-4A94-85FC-2B1E0A45F4A2}</a:tableStyleId>
              </a:tblPr>
              <a:tblGrid>
                <a:gridCol w="8075240"/>
              </a:tblGrid>
              <a:tr h="24201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029" sz="2600" kern="1200" dirty="0" smtClean="0">
                          <a:solidFill>
                            <a:schemeClr val="tx1"/>
                          </a:solidFill>
                        </a:rPr>
                        <a:t>Key Characteristics</a:t>
                      </a:r>
                    </a:p>
                    <a:p>
                      <a:pPr marL="342900" marR="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029" sz="2600" b="0" kern="1200" dirty="0" smtClean="0">
                          <a:solidFill>
                            <a:schemeClr val="tx1"/>
                          </a:solidFill>
                        </a:rPr>
                        <a:t>Fly in relatively low orbits, several hundred kilometres above Earth's surface. </a:t>
                      </a:r>
                    </a:p>
                    <a:p>
                      <a:pPr marL="342900" marR="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029" sz="2600" b="0" kern="1200" dirty="0" smtClean="0">
                          <a:solidFill>
                            <a:schemeClr val="tx1"/>
                          </a:solidFill>
                        </a:rPr>
                        <a:t>Observe most locations twice daily, except at higher latitudes where their orbits overlap and coverage is more frequent. </a:t>
                      </a:r>
                    </a:p>
                    <a:p>
                      <a:pPr marL="342900" marR="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029" sz="2600" b="0" kern="1200" dirty="0" smtClean="0">
                          <a:solidFill>
                            <a:schemeClr val="tx1"/>
                          </a:solidFill>
                        </a:rPr>
                        <a:t>Sun-synchronous orbits</a:t>
                      </a:r>
                    </a:p>
                  </a:txBody>
                  <a:tcPr/>
                </a:tc>
              </a:tr>
              <a:tr h="1707388">
                <a:tc>
                  <a:txBody>
                    <a:bodyPr/>
                    <a:lstStyle/>
                    <a:p>
                      <a:pPr marL="0" indent="0" algn="just">
                        <a:buFont typeface="Arial" panose="020B0604020202020204" pitchFamily="34" charset="0"/>
                        <a:buNone/>
                      </a:pPr>
                      <a:r>
                        <a:rPr lang="en-029" sz="2600" b="1" kern="1200" dirty="0" smtClean="0"/>
                        <a:t>Example</a:t>
                      </a:r>
                    </a:p>
                    <a:p>
                      <a:pPr marL="0" indent="0" algn="just">
                        <a:buFont typeface="Arial" panose="020B0604020202020204" pitchFamily="34" charset="0"/>
                        <a:buNone/>
                      </a:pPr>
                      <a:r>
                        <a:rPr lang="en-029" sz="2600" b="0" kern="1200" dirty="0" smtClean="0"/>
                        <a:t>The US LANDSAT series jointly managed by NASA and the U.S. Geological Survey has collected information about earth from space since 1972. </a:t>
                      </a:r>
                      <a:endParaRPr lang="en-029" sz="2600" b="1" kern="1200" dirty="0" smtClean="0"/>
                    </a:p>
                  </a:txBody>
                  <a:tcPr/>
                </a:tc>
              </a:tr>
            </a:tbl>
          </a:graphicData>
        </a:graphic>
      </p:graphicFrame>
    </p:spTree>
    <p:extLst>
      <p:ext uri="{BB962C8B-B14F-4D97-AF65-F5344CB8AC3E}">
        <p14:creationId xmlns:p14="http://schemas.microsoft.com/office/powerpoint/2010/main" val="17649721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80628"/>
            <a:ext cx="8229600" cy="1143000"/>
          </a:xfrm>
        </p:spPr>
        <p:txBody>
          <a:bodyPr>
            <a:normAutofit fontScale="90000"/>
          </a:bodyPr>
          <a:lstStyle/>
          <a:p>
            <a:pPr algn="l"/>
            <a:r>
              <a:rPr lang="en-029" dirty="0" smtClean="0"/>
              <a:t>Module I </a:t>
            </a:r>
            <a:br>
              <a:rPr lang="en-029" dirty="0" smtClean="0"/>
            </a:br>
            <a:r>
              <a:rPr lang="en-029" dirty="0" smtClean="0"/>
              <a:t>Polar Orbiting Satellites</a:t>
            </a:r>
            <a:endParaRPr lang="en-029" dirty="0"/>
          </a:p>
        </p:txBody>
      </p:sp>
      <p:sp>
        <p:nvSpPr>
          <p:cNvPr id="7" name="Footer Placeholder 7"/>
          <p:cNvSpPr>
            <a:spLocks noGrp="1"/>
          </p:cNvSpPr>
          <p:nvPr>
            <p:ph type="ftr" sz="quarter" idx="11"/>
          </p:nvPr>
        </p:nvSpPr>
        <p:spPr>
          <a:xfrm>
            <a:off x="0" y="6265118"/>
            <a:ext cx="9144000" cy="476250"/>
          </a:xfrm>
        </p:spPr>
        <p:txBody>
          <a:bodyPr/>
          <a:lstStyle/>
          <a:p>
            <a:pPr lvl="0" algn="just" fontAlgn="auto">
              <a:spcBef>
                <a:spcPts val="0"/>
              </a:spcBef>
              <a:spcAft>
                <a:spcPts val="0"/>
              </a:spcAft>
              <a:defRPr/>
            </a:pPr>
            <a:r>
              <a:rPr lang="en-029" dirty="0" err="1" smtClean="0">
                <a:solidFill>
                  <a:prstClr val="black"/>
                </a:solidFill>
              </a:rPr>
              <a:t>Source:https</a:t>
            </a:r>
            <a:r>
              <a:rPr lang="en-029" dirty="0">
                <a:solidFill>
                  <a:prstClr val="black"/>
                </a:solidFill>
              </a:rPr>
              <a:t>://</a:t>
            </a:r>
            <a:r>
              <a:rPr lang="en-029" dirty="0" smtClean="0">
                <a:solidFill>
                  <a:prstClr val="black"/>
                </a:solidFill>
              </a:rPr>
              <a:t>www.meted.ucar.edu/training_detail.php?topicSorting=2&amp;languageSorting=1&amp;module_sorting=titleAsc</a:t>
            </a:r>
            <a:endParaRPr lang="en-029" sz="1800" dirty="0"/>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816936162"/>
              </p:ext>
            </p:extLst>
          </p:nvPr>
        </p:nvGraphicFramePr>
        <p:xfrm>
          <a:off x="611560" y="1644392"/>
          <a:ext cx="8075240" cy="3908844"/>
        </p:xfrm>
        <a:graphic>
          <a:graphicData uri="http://schemas.openxmlformats.org/drawingml/2006/table">
            <a:tbl>
              <a:tblPr firstRow="1" bandRow="1">
                <a:tableStyleId>{0660B408-B3CF-4A94-85FC-2B1E0A45F4A2}</a:tableStyleId>
              </a:tblPr>
              <a:tblGrid>
                <a:gridCol w="8075240"/>
              </a:tblGrid>
              <a:tr h="18362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029" sz="2600" kern="1200" dirty="0" smtClean="0">
                          <a:solidFill>
                            <a:schemeClr val="tx1"/>
                          </a:solidFill>
                        </a:rPr>
                        <a:t>Advantage</a:t>
                      </a:r>
                    </a:p>
                    <a:p>
                      <a:pPr marL="342900" marR="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029" sz="2600" b="0" kern="1200" dirty="0" smtClean="0">
                          <a:solidFill>
                            <a:schemeClr val="tx1"/>
                          </a:solidFill>
                        </a:rPr>
                        <a:t>Provide high-resolution imaging across all latitudes which is important for observing atmospheric, land and ocean features</a:t>
                      </a:r>
                    </a:p>
                  </a:txBody>
                  <a:tcPr/>
                </a:tc>
              </a:tr>
              <a:tr h="1707388">
                <a:tc>
                  <a:txBody>
                    <a:bodyPr/>
                    <a:lstStyle/>
                    <a:p>
                      <a:pPr marL="0" indent="0" algn="just">
                        <a:buFont typeface="Arial" panose="020B0604020202020204" pitchFamily="34" charset="0"/>
                        <a:buNone/>
                      </a:pPr>
                      <a:r>
                        <a:rPr lang="en-029" sz="2600" b="1" kern="1200" dirty="0" smtClean="0"/>
                        <a:t>Disadvantage</a:t>
                      </a:r>
                    </a:p>
                    <a:p>
                      <a:pPr marL="457200" indent="-457200" algn="just">
                        <a:buFont typeface="Arial" panose="020B0604020202020204" pitchFamily="34" charset="0"/>
                        <a:buChar char="•"/>
                      </a:pPr>
                      <a:r>
                        <a:rPr lang="en-029" sz="2600" b="0" kern="1200" dirty="0" smtClean="0"/>
                        <a:t>Can view a fixed location every 12 hours at a specific time of day or night which limits its ability to monitor day-night variations and rapidly changing weather at a useful interval.</a:t>
                      </a:r>
                    </a:p>
                  </a:txBody>
                  <a:tcPr/>
                </a:tc>
              </a:tr>
            </a:tbl>
          </a:graphicData>
        </a:graphic>
      </p:graphicFrame>
    </p:spTree>
    <p:extLst>
      <p:ext uri="{BB962C8B-B14F-4D97-AF65-F5344CB8AC3E}">
        <p14:creationId xmlns:p14="http://schemas.microsoft.com/office/powerpoint/2010/main" val="23366997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DE" dirty="0" smtClean="0">
                <a:solidFill>
                  <a:schemeClr val="tx1"/>
                </a:solidFill>
              </a:rPr>
              <a:t>Questions that might help you structuring your presentation:</a:t>
            </a:r>
            <a:endParaRPr lang="en-GB" dirty="0">
              <a:solidFill>
                <a:schemeClr val="tx1"/>
              </a:solidFill>
            </a:endParaRPr>
          </a:p>
        </p:txBody>
      </p:sp>
      <p:sp>
        <p:nvSpPr>
          <p:cNvPr id="5" name="Content Placeholder 4"/>
          <p:cNvSpPr>
            <a:spLocks noGrp="1"/>
          </p:cNvSpPr>
          <p:nvPr>
            <p:ph idx="1"/>
          </p:nvPr>
        </p:nvSpPr>
        <p:spPr/>
        <p:txBody>
          <a:bodyPr/>
          <a:lstStyle/>
          <a:p>
            <a:r>
              <a:rPr lang="en-US" sz="2400" b="1" dirty="0" smtClean="0"/>
              <a:t>Audience</a:t>
            </a:r>
            <a:endParaRPr lang="en-GB" sz="2400" b="1" dirty="0" smtClean="0"/>
          </a:p>
          <a:p>
            <a:pPr lvl="1"/>
            <a:r>
              <a:rPr lang="en-US" sz="2000" i="1" dirty="0" smtClean="0"/>
              <a:t>Primary audience for the training</a:t>
            </a:r>
            <a:endParaRPr lang="en-GB" sz="2000" dirty="0" smtClean="0"/>
          </a:p>
          <a:p>
            <a:pPr lvl="1"/>
            <a:r>
              <a:rPr lang="de-DE" sz="2000" i="1" dirty="0" smtClean="0"/>
              <a:t>What are the main (3-5) questions that your audience might want to be answered?</a:t>
            </a:r>
            <a:endParaRPr lang="en-GB" sz="2000" dirty="0" smtClean="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15516" y="161764"/>
            <a:ext cx="8471284" cy="1143000"/>
          </a:xfrm>
        </p:spPr>
        <p:txBody>
          <a:bodyPr>
            <a:normAutofit fontScale="90000"/>
          </a:bodyPr>
          <a:lstStyle/>
          <a:p>
            <a:pPr algn="l"/>
            <a:r>
              <a:rPr lang="en-029" dirty="0" smtClean="0"/>
              <a:t>Module I </a:t>
            </a:r>
            <a:br>
              <a:rPr lang="en-029" dirty="0" smtClean="0"/>
            </a:br>
            <a:r>
              <a:rPr lang="en-029" dirty="0" smtClean="0"/>
              <a:t>Depiction of the US Landsat Satellite</a:t>
            </a:r>
            <a:endParaRPr lang="en-029" dirty="0"/>
          </a:p>
        </p:txBody>
      </p:sp>
      <p:sp>
        <p:nvSpPr>
          <p:cNvPr id="7" name="Footer Placeholder 7"/>
          <p:cNvSpPr>
            <a:spLocks noGrp="1"/>
          </p:cNvSpPr>
          <p:nvPr>
            <p:ph type="ftr" sz="quarter" idx="11"/>
          </p:nvPr>
        </p:nvSpPr>
        <p:spPr>
          <a:xfrm>
            <a:off x="863588" y="6265118"/>
            <a:ext cx="7498080" cy="476250"/>
          </a:xfrm>
        </p:spPr>
        <p:txBody>
          <a:bodyPr/>
          <a:lstStyle/>
          <a:p>
            <a:pPr lvl="0" algn="just" fontAlgn="auto">
              <a:spcBef>
                <a:spcPts val="0"/>
              </a:spcBef>
              <a:spcAft>
                <a:spcPts val="0"/>
              </a:spcAft>
              <a:defRPr/>
            </a:pPr>
            <a:r>
              <a:rPr lang="en-029" dirty="0" smtClean="0">
                <a:solidFill>
                  <a:prstClr val="black"/>
                </a:solidFill>
              </a:rPr>
              <a:t>Source: http</a:t>
            </a:r>
            <a:r>
              <a:rPr lang="en-029" dirty="0">
                <a:solidFill>
                  <a:prstClr val="black"/>
                </a:solidFill>
              </a:rPr>
              <a:t>://www.nasa.gov/mission_pages/landsat/news/landsat-history_prt.htm</a:t>
            </a:r>
            <a:endParaRPr lang="en-029" sz="1800" dirty="0"/>
          </a:p>
        </p:txBody>
      </p:sp>
      <p:pic>
        <p:nvPicPr>
          <p:cNvPr id="3686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63588" y="1600195"/>
            <a:ext cx="7498080" cy="4217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8643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fontScale="90000"/>
          </a:bodyPr>
          <a:lstStyle/>
          <a:p>
            <a:pPr algn="l"/>
            <a:r>
              <a:rPr lang="en-029" dirty="0" smtClean="0"/>
              <a:t>Module I </a:t>
            </a:r>
            <a:br>
              <a:rPr lang="en-029" dirty="0" smtClean="0"/>
            </a:br>
            <a:r>
              <a:rPr lang="en-029" dirty="0" smtClean="0"/>
              <a:t>Satellites</a:t>
            </a:r>
            <a:endParaRPr lang="en-029" dirty="0"/>
          </a:p>
        </p:txBody>
      </p:sp>
      <p:sp>
        <p:nvSpPr>
          <p:cNvPr id="7" name="Footer Placeholder 7"/>
          <p:cNvSpPr>
            <a:spLocks noGrp="1"/>
          </p:cNvSpPr>
          <p:nvPr>
            <p:ph type="ftr" sz="quarter" idx="11"/>
          </p:nvPr>
        </p:nvSpPr>
        <p:spPr>
          <a:xfrm>
            <a:off x="503528" y="6309320"/>
            <a:ext cx="7740880" cy="476250"/>
          </a:xfrm>
        </p:spPr>
        <p:txBody>
          <a:bodyPr/>
          <a:lstStyle/>
          <a:p>
            <a:pPr>
              <a:defRPr/>
            </a:pPr>
            <a:r>
              <a:rPr lang="en-US" altLang="en-US" dirty="0" smtClean="0"/>
              <a:t>Sources: https</a:t>
            </a:r>
            <a:r>
              <a:rPr lang="en-US" altLang="en-US" dirty="0"/>
              <a:t>://www.meted.ucar.edu/training_module.php?id=895#.</a:t>
            </a:r>
            <a:r>
              <a:rPr lang="en-US" altLang="en-US" dirty="0" smtClean="0"/>
              <a:t>VqlE-n_GCn4 </a:t>
            </a:r>
          </a:p>
          <a:p>
            <a:pPr>
              <a:defRPr/>
            </a:pPr>
            <a:r>
              <a:rPr lang="en-US" altLang="en-US" dirty="0" smtClean="0"/>
              <a:t>www.nature-education.org</a:t>
            </a:r>
            <a:endParaRPr lang="en-US" altLang="en-US" dirty="0"/>
          </a:p>
        </p:txBody>
      </p:sp>
      <p:sp>
        <p:nvSpPr>
          <p:cNvPr id="2" name="Content Placeholder 1"/>
          <p:cNvSpPr>
            <a:spLocks noGrp="1"/>
          </p:cNvSpPr>
          <p:nvPr>
            <p:ph idx="1"/>
          </p:nvPr>
        </p:nvSpPr>
        <p:spPr>
          <a:xfrm>
            <a:off x="457200" y="1780765"/>
            <a:ext cx="8229600" cy="3700463"/>
          </a:xfrm>
        </p:spPr>
        <p:txBody>
          <a:bodyPr/>
          <a:lstStyle/>
          <a:p>
            <a:pPr algn="just"/>
            <a:r>
              <a:rPr lang="en-029" sz="3000" dirty="0"/>
              <a:t>By leveraging the capabilities of both satellites, scientists can better understand the connections between weather and climate. </a:t>
            </a:r>
            <a:endParaRPr lang="en-029" sz="3000" dirty="0" smtClean="0"/>
          </a:p>
          <a:p>
            <a:pPr algn="just"/>
            <a:r>
              <a:rPr lang="en-029" sz="3000" dirty="0" smtClean="0"/>
              <a:t>Blended </a:t>
            </a:r>
            <a:r>
              <a:rPr lang="en-029" sz="3000" dirty="0"/>
              <a:t>satellite products, such as this SST product, take advantage of the strengths of both types of satellite, providing high-resolution global coverage and more frequent updates.</a:t>
            </a:r>
          </a:p>
          <a:p>
            <a:endParaRPr lang="en-029" dirty="0"/>
          </a:p>
        </p:txBody>
      </p:sp>
    </p:spTree>
    <p:extLst>
      <p:ext uri="{BB962C8B-B14F-4D97-AF65-F5344CB8AC3E}">
        <p14:creationId xmlns:p14="http://schemas.microsoft.com/office/powerpoint/2010/main" val="19482991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029" sz="4000" dirty="0" smtClean="0"/>
              <a:t>Resource Links</a:t>
            </a:r>
            <a:endParaRPr lang="en-029" sz="4000" dirty="0"/>
          </a:p>
        </p:txBody>
      </p:sp>
      <p:sp>
        <p:nvSpPr>
          <p:cNvPr id="3" name="Content Placeholder 2"/>
          <p:cNvSpPr>
            <a:spLocks noGrp="1"/>
          </p:cNvSpPr>
          <p:nvPr>
            <p:ph idx="1"/>
          </p:nvPr>
        </p:nvSpPr>
        <p:spPr>
          <a:xfrm>
            <a:off x="457200" y="1304764"/>
            <a:ext cx="8471284" cy="3700463"/>
          </a:xfrm>
        </p:spPr>
        <p:txBody>
          <a:bodyPr/>
          <a:lstStyle/>
          <a:p>
            <a:r>
              <a:rPr lang="en-029" sz="3000" dirty="0"/>
              <a:t>COMET </a:t>
            </a:r>
            <a:r>
              <a:rPr lang="en-029" sz="3000" dirty="0" err="1"/>
              <a:t>MetEd</a:t>
            </a:r>
            <a:r>
              <a:rPr lang="en-029" sz="3000" dirty="0"/>
              <a:t> </a:t>
            </a:r>
            <a:r>
              <a:rPr lang="en-029" sz="3000" dirty="0" smtClean="0"/>
              <a:t>Modules</a:t>
            </a:r>
          </a:p>
          <a:p>
            <a:pPr marL="0" indent="0">
              <a:buNone/>
            </a:pPr>
            <a:r>
              <a:rPr lang="en-029" sz="2400" dirty="0"/>
              <a:t>https://www.meted.ucar.edu/training_module.php?id=895#.VqmMxn_GCn4</a:t>
            </a:r>
            <a:endParaRPr lang="en-029" sz="2400" dirty="0" smtClean="0"/>
          </a:p>
          <a:p>
            <a:r>
              <a:rPr lang="en-029" sz="3000" dirty="0" smtClean="0"/>
              <a:t>European Space Agency </a:t>
            </a:r>
          </a:p>
          <a:p>
            <a:pPr marL="0" indent="0">
              <a:buNone/>
            </a:pPr>
            <a:r>
              <a:rPr lang="en-029" sz="2400" dirty="0"/>
              <a:t>http://www.esa.int/ESA</a:t>
            </a:r>
          </a:p>
          <a:p>
            <a:r>
              <a:rPr lang="en-029" sz="3000" dirty="0" smtClean="0"/>
              <a:t>World Meteorological Organisation </a:t>
            </a:r>
          </a:p>
          <a:p>
            <a:pPr marL="0" indent="0">
              <a:buNone/>
            </a:pPr>
            <a:r>
              <a:rPr lang="en-029" sz="2400" dirty="0"/>
              <a:t>http://www.wmo.int/pages/themes/topics_en.html</a:t>
            </a:r>
          </a:p>
          <a:p>
            <a:r>
              <a:rPr lang="en-029" sz="3000" dirty="0" smtClean="0"/>
              <a:t>National Aeronautics and Space Administration </a:t>
            </a:r>
          </a:p>
          <a:p>
            <a:pPr marL="0" indent="0">
              <a:buNone/>
            </a:pPr>
            <a:r>
              <a:rPr lang="en-029" sz="2400" dirty="0"/>
              <a:t>https://www.nasa.gov</a:t>
            </a:r>
            <a:r>
              <a:rPr lang="en-029" sz="2400" dirty="0" smtClean="0"/>
              <a:t>/</a:t>
            </a:r>
          </a:p>
          <a:p>
            <a:r>
              <a:rPr lang="en-029" sz="3000" dirty="0" err="1" smtClean="0"/>
              <a:t>FutureLearn</a:t>
            </a:r>
            <a:r>
              <a:rPr lang="en-029" sz="3000" dirty="0" smtClean="0"/>
              <a:t> </a:t>
            </a:r>
          </a:p>
          <a:p>
            <a:pPr marL="0" indent="0">
              <a:buNone/>
            </a:pPr>
            <a:r>
              <a:rPr lang="en-029" sz="2400" dirty="0"/>
              <a:t>https://www.futurelearn.com/about</a:t>
            </a:r>
          </a:p>
          <a:p>
            <a:pPr marL="0" indent="0">
              <a:buNone/>
            </a:pPr>
            <a:endParaRPr lang="en-029" dirty="0"/>
          </a:p>
        </p:txBody>
      </p:sp>
      <p:grpSp>
        <p:nvGrpSpPr>
          <p:cNvPr id="9" name="Group 8"/>
          <p:cNvGrpSpPr/>
          <p:nvPr/>
        </p:nvGrpSpPr>
        <p:grpSpPr>
          <a:xfrm>
            <a:off x="422296" y="1448780"/>
            <a:ext cx="394904" cy="4760880"/>
            <a:chOff x="422296" y="1448780"/>
            <a:chExt cx="394904" cy="4760880"/>
          </a:xfrm>
        </p:grpSpPr>
        <p:pic>
          <p:nvPicPr>
            <p:cNvPr id="4" name="Picture 3" descr="C:\Users\Adanna\AppData\Local\Microsoft\Windows\Temporary Internet Files\Content.IE5\C666DWJ3\large-parabolic-antenna-166.6-6016[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416" y="1448780"/>
              <a:ext cx="360000" cy="440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Adanna\AppData\Local\Microsoft\Windows\Temporary Internet Files\Content.IE5\C666DWJ3\large-parabolic-antenna-166.6-6016[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789040"/>
              <a:ext cx="360000" cy="440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Adanna\AppData\Local\Microsoft\Windows\Temporary Internet Files\Content.IE5\C666DWJ3\large-parabolic-antenna-166.6-6016[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992" y="2780928"/>
              <a:ext cx="360000" cy="440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Adanna\AppData\Local\Microsoft\Windows\Temporary Internet Files\Content.IE5\C666DWJ3\large-parabolic-antenna-166.6-6016[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4761148"/>
              <a:ext cx="360000" cy="440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Adanna\AppData\Local\Microsoft\Windows\Temporary Internet Files\Content.IE5\C666DWJ3\large-parabolic-antenna-166.6-6016[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296" y="5769260"/>
              <a:ext cx="360000" cy="440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116442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029" dirty="0" smtClean="0"/>
              <a:t>Questions?</a:t>
            </a:r>
            <a:endParaRPr lang="en-029" dirty="0"/>
          </a:p>
        </p:txBody>
      </p:sp>
      <p:sp>
        <p:nvSpPr>
          <p:cNvPr id="3" name="Content Placeholder 2"/>
          <p:cNvSpPr>
            <a:spLocks noGrp="1"/>
          </p:cNvSpPr>
          <p:nvPr>
            <p:ph idx="1"/>
          </p:nvPr>
        </p:nvSpPr>
        <p:spPr>
          <a:xfrm>
            <a:off x="457200" y="1600200"/>
            <a:ext cx="8229600" cy="4673116"/>
          </a:xfrm>
        </p:spPr>
        <p:txBody>
          <a:bodyPr/>
          <a:lstStyle/>
          <a:p>
            <a:r>
              <a:rPr lang="en-029" sz="4000" b="1" dirty="0" smtClean="0"/>
              <a:t>Contacts</a:t>
            </a:r>
          </a:p>
          <a:p>
            <a:r>
              <a:rPr lang="en-029" sz="3000" dirty="0"/>
              <a:t>Caribbean Institute for Meteorology and </a:t>
            </a:r>
            <a:r>
              <a:rPr lang="en-029" sz="3000" dirty="0" smtClean="0"/>
              <a:t>Hydrology </a:t>
            </a:r>
            <a:r>
              <a:rPr lang="en-029" sz="3000" dirty="0"/>
              <a:t>(CIMH)</a:t>
            </a:r>
          </a:p>
          <a:p>
            <a:pPr marL="0" indent="0">
              <a:buNone/>
            </a:pPr>
            <a:r>
              <a:rPr lang="en-029" sz="3000" dirty="0" smtClean="0"/>
              <a:t>Ms</a:t>
            </a:r>
            <a:r>
              <a:rPr lang="en-029" sz="3000" dirty="0"/>
              <a:t>. Kathy-Ann Caesar</a:t>
            </a:r>
          </a:p>
          <a:p>
            <a:pPr marL="0" indent="0">
              <a:buNone/>
            </a:pPr>
            <a:r>
              <a:rPr lang="en-029" sz="3000" dirty="0"/>
              <a:t>kacaesar@cimh.edu.bb</a:t>
            </a:r>
          </a:p>
          <a:p>
            <a:pPr marL="0" indent="0">
              <a:buNone/>
            </a:pPr>
            <a:endParaRPr lang="en-029" dirty="0"/>
          </a:p>
        </p:txBody>
      </p:sp>
      <p:pic>
        <p:nvPicPr>
          <p:cNvPr id="4" name="Picture 3" descr="C:\Users\Adanna\AppData\Local\Microsoft\Windows\Temporary Internet Files\Content.IE5\C666DWJ3\large-parabolic-antenna-166.6-6016[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416" y="1656452"/>
            <a:ext cx="360000" cy="44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193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3825044"/>
            <a:ext cx="4023360" cy="2856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2" name="Title 1"/>
          <p:cNvSpPr>
            <a:spLocks noGrp="1"/>
          </p:cNvSpPr>
          <p:nvPr>
            <p:ph type="title"/>
          </p:nvPr>
        </p:nvSpPr>
        <p:spPr/>
        <p:txBody>
          <a:bodyPr/>
          <a:lstStyle/>
          <a:p>
            <a:pPr algn="l" eaLnBrk="1" hangingPunct="1"/>
            <a:r>
              <a:rPr lang="en-029" altLang="en-US" dirty="0" smtClean="0"/>
              <a:t>Overview of Training</a:t>
            </a:r>
          </a:p>
        </p:txBody>
      </p:sp>
      <p:sp>
        <p:nvSpPr>
          <p:cNvPr id="5123" name="Content Placeholder 2"/>
          <p:cNvSpPr>
            <a:spLocks noGrp="1"/>
          </p:cNvSpPr>
          <p:nvPr>
            <p:ph idx="1"/>
          </p:nvPr>
        </p:nvSpPr>
        <p:spPr/>
        <p:txBody>
          <a:bodyPr/>
          <a:lstStyle/>
          <a:p>
            <a:pPr algn="just">
              <a:lnSpc>
                <a:spcPct val="80000"/>
              </a:lnSpc>
              <a:spcBef>
                <a:spcPts val="480"/>
              </a:spcBef>
              <a:spcAft>
                <a:spcPts val="1000"/>
              </a:spcAft>
            </a:pPr>
            <a:r>
              <a:rPr lang="en-029" altLang="en-US" sz="4000" b="1" dirty="0" smtClean="0"/>
              <a:t>Who is </a:t>
            </a:r>
            <a:r>
              <a:rPr lang="en-029" altLang="en-US" sz="4000" b="1" dirty="0"/>
              <a:t>the target </a:t>
            </a:r>
            <a:r>
              <a:rPr lang="en-029" altLang="en-US" sz="4000" b="1" dirty="0" smtClean="0"/>
              <a:t>group?</a:t>
            </a:r>
          </a:p>
          <a:p>
            <a:pPr marL="0" indent="0" algn="just">
              <a:lnSpc>
                <a:spcPct val="80000"/>
              </a:lnSpc>
              <a:spcBef>
                <a:spcPts val="480"/>
              </a:spcBef>
              <a:spcAft>
                <a:spcPts val="1000"/>
              </a:spcAft>
              <a:buNone/>
            </a:pPr>
            <a:endParaRPr lang="en-029" altLang="en-US" sz="800" b="1" dirty="0"/>
          </a:p>
          <a:p>
            <a:pPr marL="342900" lvl="1" indent="-342900" algn="just">
              <a:lnSpc>
                <a:spcPct val="80000"/>
              </a:lnSpc>
              <a:spcBef>
                <a:spcPts val="480"/>
              </a:spcBef>
              <a:spcAft>
                <a:spcPts val="1000"/>
              </a:spcAft>
              <a:buChar char="•"/>
            </a:pPr>
            <a:r>
              <a:rPr lang="en-029" altLang="en-US" sz="3000" dirty="0"/>
              <a:t>Meteorological Personnel at the forefront of questioning on Climate Change (CC) and Climate Variability (CV). </a:t>
            </a:r>
          </a:p>
          <a:p>
            <a:pPr marL="342900" lvl="1" indent="-342900" algn="just">
              <a:lnSpc>
                <a:spcPct val="80000"/>
              </a:lnSpc>
              <a:spcBef>
                <a:spcPts val="480"/>
              </a:spcBef>
              <a:spcAft>
                <a:spcPts val="1000"/>
              </a:spcAft>
              <a:buChar char="•"/>
            </a:pPr>
            <a:endParaRPr lang="en-029" altLang="en-US" sz="3000" dirty="0"/>
          </a:p>
        </p:txBody>
      </p:sp>
      <p:pic>
        <p:nvPicPr>
          <p:cNvPr id="14338" name="Picture 2" descr="C:\Users\Adanna\AppData\Local\Microsoft\Windows\Temporary Internet Files\Content.IE5\73N36NS2\140px-US-NationalWeatherService-Logo.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4" y="5553236"/>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Image result for cartoon meteorologist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029"/>
          </a:p>
        </p:txBody>
      </p:sp>
      <p:pic>
        <p:nvPicPr>
          <p:cNvPr id="8" name="Picture 8" descr="C:\Users\Adanna\AppData\Local\Microsoft\Windows\Temporary Internet Files\Content.IE5\C666DWJ3\large-parabolic-antenna-166.6-6016[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1656452"/>
            <a:ext cx="360000" cy="44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1947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DE" dirty="0" smtClean="0">
                <a:solidFill>
                  <a:schemeClr val="tx1"/>
                </a:solidFill>
              </a:rPr>
              <a:t>Questions that might help you structuring your presentation:</a:t>
            </a:r>
            <a:endParaRPr lang="en-GB" dirty="0">
              <a:solidFill>
                <a:schemeClr val="tx1"/>
              </a:solidFill>
            </a:endParaRPr>
          </a:p>
        </p:txBody>
      </p:sp>
      <p:sp>
        <p:nvSpPr>
          <p:cNvPr id="5" name="Content Placeholder 4"/>
          <p:cNvSpPr>
            <a:spLocks noGrp="1"/>
          </p:cNvSpPr>
          <p:nvPr>
            <p:ph idx="1"/>
          </p:nvPr>
        </p:nvSpPr>
        <p:spPr/>
        <p:txBody>
          <a:bodyPr/>
          <a:lstStyle/>
          <a:p>
            <a:r>
              <a:rPr lang="en-US" sz="2400" b="1" dirty="0" smtClean="0"/>
              <a:t>Learning Needs</a:t>
            </a:r>
            <a:endParaRPr lang="en-GB" sz="2400" b="1" dirty="0" smtClean="0"/>
          </a:p>
          <a:p>
            <a:pPr lvl="1"/>
            <a:r>
              <a:rPr lang="en-US" sz="2000" i="1" dirty="0" smtClean="0"/>
              <a:t>Overview of learning needs (should answer the questions the forecasters have and/or are getting asked about climate change frequently)</a:t>
            </a:r>
            <a:endParaRPr lang="en-GB" sz="2000" dirty="0" smtClean="0"/>
          </a:p>
          <a:p>
            <a:r>
              <a:rPr lang="en-US" sz="2400" b="1" dirty="0" smtClean="0"/>
              <a:t>Performance/Learning Outcomes</a:t>
            </a:r>
            <a:endParaRPr lang="en-GB" sz="2400" b="1" dirty="0" smtClean="0"/>
          </a:p>
          <a:p>
            <a:pPr lvl="1"/>
            <a:r>
              <a:rPr lang="en-US" sz="2000" i="1" dirty="0" smtClean="0"/>
              <a:t>Job competencies to be addressed by the training</a:t>
            </a:r>
            <a:endParaRPr lang="en-GB" sz="2000" dirty="0" smtClean="0"/>
          </a:p>
          <a:p>
            <a:pPr lvl="1"/>
            <a:r>
              <a:rPr lang="en-US" sz="2000" i="1" dirty="0" smtClean="0"/>
              <a:t>Specific knowledge gaps being addressed, if known </a:t>
            </a:r>
            <a:endParaRPr lang="en-GB" sz="2000" dirty="0" smtClean="0"/>
          </a:p>
          <a:p>
            <a:pPr lvl="1"/>
            <a:r>
              <a:rPr lang="en-US" sz="2000" i="1" dirty="0" smtClean="0"/>
              <a:t>Desired learning outcomes of the planned event</a:t>
            </a:r>
            <a:endParaRPr lang="en-GB" sz="2000" dirty="0" smtClean="0"/>
          </a:p>
          <a:p>
            <a:r>
              <a:rPr lang="en-US" sz="2400" b="1" dirty="0" smtClean="0"/>
              <a:t>Content Scope</a:t>
            </a:r>
            <a:endParaRPr lang="en-GB" sz="2400" b="1" dirty="0" smtClean="0"/>
          </a:p>
          <a:p>
            <a:pPr lvl="1"/>
            <a:r>
              <a:rPr lang="en-US" sz="2000" i="1" dirty="0" smtClean="0"/>
              <a:t>Provide a content outline consistent with learning objectives or outcomes</a:t>
            </a:r>
            <a:endParaRPr lang="en-GB" sz="2000" dirty="0" smtClean="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algn="l" eaLnBrk="1" hangingPunct="1"/>
            <a:r>
              <a:rPr lang="en-029" altLang="en-US" dirty="0" smtClean="0"/>
              <a:t>Overview of Training</a:t>
            </a:r>
          </a:p>
        </p:txBody>
      </p:sp>
      <p:sp>
        <p:nvSpPr>
          <p:cNvPr id="5123" name="Content Placeholder 2"/>
          <p:cNvSpPr>
            <a:spLocks noGrp="1"/>
          </p:cNvSpPr>
          <p:nvPr>
            <p:ph idx="1"/>
          </p:nvPr>
        </p:nvSpPr>
        <p:spPr/>
        <p:txBody>
          <a:bodyPr/>
          <a:lstStyle/>
          <a:p>
            <a:pPr eaLnBrk="1" hangingPunct="1"/>
            <a:r>
              <a:rPr lang="en-029" altLang="en-US" sz="4000" b="1" dirty="0" smtClean="0"/>
              <a:t>What will the sessions provide?</a:t>
            </a:r>
          </a:p>
          <a:p>
            <a:pPr marL="0" indent="0" algn="just" eaLnBrk="1" hangingPunct="1">
              <a:buNone/>
            </a:pPr>
            <a:endParaRPr lang="en-029" altLang="en-US" sz="1200" b="1" dirty="0" smtClean="0"/>
          </a:p>
          <a:p>
            <a:pPr marL="342900" lvl="1" indent="-342900" algn="just">
              <a:spcBef>
                <a:spcPts val="480"/>
              </a:spcBef>
              <a:spcAft>
                <a:spcPts val="1000"/>
              </a:spcAft>
              <a:buChar char="•"/>
            </a:pPr>
            <a:r>
              <a:rPr lang="en-029" altLang="en-US" sz="3000" dirty="0" smtClean="0"/>
              <a:t>A </a:t>
            </a:r>
            <a:r>
              <a:rPr lang="en-029" altLang="en-US" sz="3000" dirty="0"/>
              <a:t>recap of key terminology </a:t>
            </a:r>
            <a:endParaRPr lang="en-029" altLang="en-US" sz="3000" dirty="0" smtClean="0"/>
          </a:p>
          <a:p>
            <a:pPr marL="342900" lvl="1" indent="-342900" algn="just">
              <a:spcBef>
                <a:spcPts val="480"/>
              </a:spcBef>
              <a:spcAft>
                <a:spcPts val="1000"/>
              </a:spcAft>
              <a:buChar char="•"/>
            </a:pPr>
            <a:r>
              <a:rPr lang="en-029" altLang="en-US" sz="3000" dirty="0" smtClean="0"/>
              <a:t>Orientation </a:t>
            </a:r>
            <a:r>
              <a:rPr lang="en-029" altLang="en-US" sz="3000" dirty="0"/>
              <a:t>on the links between using satellite meteorology to better understand changing climate</a:t>
            </a:r>
          </a:p>
          <a:p>
            <a:pPr marL="342900" lvl="1" indent="-342900" algn="just">
              <a:spcBef>
                <a:spcPts val="480"/>
              </a:spcBef>
              <a:spcAft>
                <a:spcPts val="1000"/>
              </a:spcAft>
              <a:buChar char="•"/>
            </a:pPr>
            <a:r>
              <a:rPr lang="en-029" altLang="en-US" sz="3000" dirty="0"/>
              <a:t>Resource materials for future reference and support</a:t>
            </a:r>
          </a:p>
        </p:txBody>
      </p:sp>
      <p:pic>
        <p:nvPicPr>
          <p:cNvPr id="13" name="Picture 8" descr="C:\Users\Adanna\AppData\Local\Microsoft\Windows\Temporary Internet Files\Content.IE5\C666DWJ3\large-parabolic-antenna-166.6-6016[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540" y="1728460"/>
            <a:ext cx="360000" cy="44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9192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DE" dirty="0" smtClean="0">
                <a:solidFill>
                  <a:schemeClr val="tx1"/>
                </a:solidFill>
              </a:rPr>
              <a:t>Questions that might help you structuring your presentation:</a:t>
            </a:r>
            <a:endParaRPr lang="en-GB" dirty="0">
              <a:solidFill>
                <a:schemeClr val="tx1"/>
              </a:solidFill>
            </a:endParaRPr>
          </a:p>
        </p:txBody>
      </p:sp>
      <p:sp>
        <p:nvSpPr>
          <p:cNvPr id="5" name="Content Placeholder 4"/>
          <p:cNvSpPr>
            <a:spLocks noGrp="1"/>
          </p:cNvSpPr>
          <p:nvPr>
            <p:ph idx="1"/>
          </p:nvPr>
        </p:nvSpPr>
        <p:spPr/>
        <p:txBody>
          <a:bodyPr/>
          <a:lstStyle/>
          <a:p>
            <a:r>
              <a:rPr lang="en-US" sz="2400" b="1" dirty="0" smtClean="0"/>
              <a:t>Content Scope</a:t>
            </a:r>
            <a:endParaRPr lang="en-GB" sz="2400" b="1" dirty="0" smtClean="0"/>
          </a:p>
          <a:p>
            <a:pPr lvl="1"/>
            <a:r>
              <a:rPr lang="en-US" sz="2000" i="1" dirty="0" smtClean="0"/>
              <a:t>Provide a content outline consistent with learning objectives or outcomes</a:t>
            </a:r>
            <a:endParaRPr lang="en-GB" sz="2000" dirty="0" smtClean="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029" dirty="0" smtClean="0"/>
              <a:t>Objectives</a:t>
            </a:r>
            <a:endParaRPr lang="en-029" dirty="0"/>
          </a:p>
        </p:txBody>
      </p:sp>
      <p:sp>
        <p:nvSpPr>
          <p:cNvPr id="3" name="Content Placeholder 2"/>
          <p:cNvSpPr>
            <a:spLocks noGrp="1"/>
          </p:cNvSpPr>
          <p:nvPr>
            <p:ph idx="1"/>
          </p:nvPr>
        </p:nvSpPr>
        <p:spPr/>
        <p:txBody>
          <a:bodyPr/>
          <a:lstStyle/>
          <a:p>
            <a:pPr marL="617220" indent="-571500" algn="just">
              <a:lnSpc>
                <a:spcPct val="80000"/>
              </a:lnSpc>
              <a:spcBef>
                <a:spcPts val="480"/>
              </a:spcBef>
            </a:pPr>
            <a:r>
              <a:rPr lang="en-029" sz="4000" b="1" dirty="0"/>
              <a:t>Module </a:t>
            </a:r>
            <a:r>
              <a:rPr lang="en-029" sz="4000" b="1" dirty="0" smtClean="0"/>
              <a:t>I</a:t>
            </a:r>
          </a:p>
          <a:p>
            <a:pPr marL="45720" lvl="0" indent="0" algn="just">
              <a:lnSpc>
                <a:spcPct val="80000"/>
              </a:lnSpc>
              <a:spcBef>
                <a:spcPts val="480"/>
              </a:spcBef>
              <a:buNone/>
            </a:pPr>
            <a:endParaRPr lang="en-029" sz="1200" b="1" dirty="0"/>
          </a:p>
          <a:p>
            <a:pPr marL="342900" lvl="1" indent="-342900" algn="just">
              <a:spcBef>
                <a:spcPts val="480"/>
              </a:spcBef>
              <a:spcAft>
                <a:spcPts val="1000"/>
              </a:spcAft>
              <a:buChar char="•"/>
            </a:pPr>
            <a:r>
              <a:rPr lang="en-029" sz="3000" dirty="0"/>
              <a:t>Review of main terminology and concepts</a:t>
            </a:r>
          </a:p>
          <a:p>
            <a:pPr marL="342900" lvl="1" indent="-342900" algn="just">
              <a:spcBef>
                <a:spcPts val="480"/>
              </a:spcBef>
              <a:spcAft>
                <a:spcPts val="1000"/>
              </a:spcAft>
              <a:buChar char="•"/>
            </a:pPr>
            <a:r>
              <a:rPr lang="en-029" sz="3000" dirty="0"/>
              <a:t>Review key atmospheric parameters and phenomena at the different scales which define climate trends</a:t>
            </a:r>
          </a:p>
          <a:p>
            <a:pPr marL="342900" lvl="1" indent="-342900" algn="just">
              <a:spcBef>
                <a:spcPts val="480"/>
              </a:spcBef>
              <a:spcAft>
                <a:spcPts val="1000"/>
              </a:spcAft>
              <a:buChar char="•"/>
            </a:pPr>
            <a:r>
              <a:rPr lang="en-029" sz="3000" dirty="0"/>
              <a:t>Links to resource materials</a:t>
            </a:r>
          </a:p>
        </p:txBody>
      </p:sp>
      <p:pic>
        <p:nvPicPr>
          <p:cNvPr id="6" name="Picture 8" descr="C:\Users\Adanna\AppData\Local\Microsoft\Windows\Temporary Internet Files\Content.IE5\C666DWJ3\large-parabolic-antenna-166.6-6016[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028" y="1639896"/>
            <a:ext cx="360000" cy="44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306126"/>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8040"/>
      </a:dk2>
      <a:lt2>
        <a:srgbClr val="004080"/>
      </a:lt2>
      <a:accent1>
        <a:srgbClr val="008040"/>
      </a:accent1>
      <a:accent2>
        <a:srgbClr val="66CCFF"/>
      </a:accent2>
      <a:accent3>
        <a:srgbClr val="FFFFFF"/>
      </a:accent3>
      <a:accent4>
        <a:srgbClr val="000000"/>
      </a:accent4>
      <a:accent5>
        <a:srgbClr val="AAC0AF"/>
      </a:accent5>
      <a:accent6>
        <a:srgbClr val="5CB9E7"/>
      </a:accent6>
      <a:hlink>
        <a:srgbClr val="FF6666"/>
      </a:hlink>
      <a:folHlink>
        <a:srgbClr val="CCFF66"/>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3366FF"/>
        </a:hlink>
        <a:folHlink>
          <a:srgbClr val="6699FF"/>
        </a:folHlink>
      </a:clrScheme>
      <a:clrMap bg1="lt1" tx1="dk1" bg2="lt2" tx2="dk2" accent1="accent1" accent2="accent2" accent3="accent3" accent4="accent4" accent5="accent5" accent6="accent6" hlink="hlink" folHlink="folHlink"/>
    </a:extraClrScheme>
    <a:extraClrScheme>
      <a:clrScheme name="Default Design 15">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000066"/>
        </a:hlink>
        <a:folHlink>
          <a:srgbClr val="3333FF"/>
        </a:folHlink>
      </a:clrScheme>
      <a:clrMap bg1="lt1" tx1="dk1" bg2="lt2" tx2="dk2" accent1="accent1" accent2="accent2" accent3="accent3" accent4="accent4" accent5="accent5" accent6="accent6" hlink="hlink" folHlink="folHlink"/>
    </a:extraClrScheme>
    <a:extraClrScheme>
      <a:clrScheme name="Default Design 16">
        <a:dk1>
          <a:srgbClr val="000066"/>
        </a:dk1>
        <a:lt1>
          <a:srgbClr val="FFFFFF"/>
        </a:lt1>
        <a:dk2>
          <a:srgbClr val="000066"/>
        </a:dk2>
        <a:lt2>
          <a:srgbClr val="808080"/>
        </a:lt2>
        <a:accent1>
          <a:srgbClr val="CCECFF"/>
        </a:accent1>
        <a:accent2>
          <a:srgbClr val="333399"/>
        </a:accent2>
        <a:accent3>
          <a:srgbClr val="FFFFFF"/>
        </a:accent3>
        <a:accent4>
          <a:srgbClr val="000056"/>
        </a:accent4>
        <a:accent5>
          <a:srgbClr val="E2F4FF"/>
        </a:accent5>
        <a:accent6>
          <a:srgbClr val="2D2D8A"/>
        </a:accent6>
        <a:hlink>
          <a:srgbClr val="000066"/>
        </a:hlink>
        <a:folHlink>
          <a:srgbClr val="3333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2150</TotalTime>
  <Words>1914</Words>
  <Application>Microsoft Office PowerPoint</Application>
  <PresentationFormat>On-screen Show (4:3)</PresentationFormat>
  <Paragraphs>233</Paragraphs>
  <Slides>43</Slides>
  <Notes>5</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Default Design</vt:lpstr>
      <vt:lpstr>Questions that might help you structuring your presentation:</vt:lpstr>
      <vt:lpstr>Monitoring Climate Change with Satellites</vt:lpstr>
      <vt:lpstr>PowerPoint Presentation</vt:lpstr>
      <vt:lpstr>Questions that might help you structuring your presentation:</vt:lpstr>
      <vt:lpstr>Overview of Training</vt:lpstr>
      <vt:lpstr>Questions that might help you structuring your presentation:</vt:lpstr>
      <vt:lpstr>Overview of Training</vt:lpstr>
      <vt:lpstr>Questions that might help you structuring your presentation:</vt:lpstr>
      <vt:lpstr>Objectives</vt:lpstr>
      <vt:lpstr>Objectives</vt:lpstr>
      <vt:lpstr>Module I - Definitions Climate </vt:lpstr>
      <vt:lpstr>Module I - Definitions  About Climate </vt:lpstr>
      <vt:lpstr>Module I - Definitions  About Climate </vt:lpstr>
      <vt:lpstr>Module I - Definitions  About Climate </vt:lpstr>
      <vt:lpstr>Module I - Definitions  About Climate </vt:lpstr>
      <vt:lpstr>Module I - Definitions  About Climate </vt:lpstr>
      <vt:lpstr>Module I - Definitions  Climate Variability </vt:lpstr>
      <vt:lpstr>Module I - Definitions  Climate Variability </vt:lpstr>
      <vt:lpstr>Module I - Definitions  Climate Change </vt:lpstr>
      <vt:lpstr>Module I - Definitions  Climate Change </vt:lpstr>
      <vt:lpstr>NASA Images of Change  Lyell Glacier, Sierra Nevada  </vt:lpstr>
      <vt:lpstr>NASA Images of Change  “Qori Kalis Glacier, Peru”</vt:lpstr>
      <vt:lpstr>Module I - Difference between climate change and climate variability</vt:lpstr>
      <vt:lpstr>Module I - Definitions  Earth Observations (EO)</vt:lpstr>
      <vt:lpstr>Surface Reflectance and Ocean Temperature from is from the Moderate Resolution Imaging Spectroradiometer (MODIS) on NASA`s Satellite</vt:lpstr>
      <vt:lpstr>Tropical Storm Parma from MODIS on NASA’s Terra satellite and Typhoon Meter taken under two hours later by the MODIS instrument on NASA’s Aqua satellite.</vt:lpstr>
      <vt:lpstr>Module I - Definitions  Earth Observations (EO)</vt:lpstr>
      <vt:lpstr>Recall: The Electromagnetic Spectrum</vt:lpstr>
      <vt:lpstr>Module I - Definitions  Earth Observations (EO)</vt:lpstr>
      <vt:lpstr>Example of instrument payload Sentinel-3</vt:lpstr>
      <vt:lpstr>Information on ocean circulation from ocean-observing satellites</vt:lpstr>
      <vt:lpstr>Annual Transformation of seasons captured by MODIS NASA’s Aqua satellite</vt:lpstr>
      <vt:lpstr>Module I - Definitions  Earth Observations (EO)</vt:lpstr>
      <vt:lpstr>Module I  Satellites</vt:lpstr>
      <vt:lpstr>Module I  Geostationary Satellites</vt:lpstr>
      <vt:lpstr>Module I  Geostationary Satellites</vt:lpstr>
      <vt:lpstr>Module I  Depiction of the Meteosat Satellite</vt:lpstr>
      <vt:lpstr>Module I  Polar Orbiting Satellites</vt:lpstr>
      <vt:lpstr>Module I  Polar Orbiting Satellites</vt:lpstr>
      <vt:lpstr>Module I  Depiction of the US Landsat Satellite</vt:lpstr>
      <vt:lpstr>Module I  Satellites</vt:lpstr>
      <vt:lpstr>Resource Links</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Subtle Grid PowerPoint Template</dc:title>
  <dc:creator>Presentation Magazine</dc:creator>
  <cp:lastModifiedBy>Kathy-Ann Caesar</cp:lastModifiedBy>
  <cp:revision>108</cp:revision>
  <cp:lastPrinted>2016-02-10T22:18:00Z</cp:lastPrinted>
  <dcterms:modified xsi:type="dcterms:W3CDTF">2016-02-10T22:18:17Z</dcterms:modified>
</cp:coreProperties>
</file>