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3441363" cy="17281525"/>
  <p:notesSz cx="7010400" cy="9296400"/>
  <p:defaultTextStyle>
    <a:defPPr>
      <a:defRPr lang="en-US"/>
    </a:defPPr>
    <a:lvl1pPr marL="0" algn="l" defTabSz="1755557" rtl="0" eaLnBrk="1" latinLnBrk="0" hangingPunct="1">
      <a:defRPr sz="3500" kern="1200">
        <a:solidFill>
          <a:schemeClr val="tx1"/>
        </a:solidFill>
        <a:latin typeface="+mn-lt"/>
        <a:ea typeface="+mn-ea"/>
        <a:cs typeface="+mn-cs"/>
      </a:defRPr>
    </a:lvl1pPr>
    <a:lvl2pPr marL="877778" algn="l" defTabSz="1755557" rtl="0" eaLnBrk="1" latinLnBrk="0" hangingPunct="1">
      <a:defRPr sz="3500" kern="1200">
        <a:solidFill>
          <a:schemeClr val="tx1"/>
        </a:solidFill>
        <a:latin typeface="+mn-lt"/>
        <a:ea typeface="+mn-ea"/>
        <a:cs typeface="+mn-cs"/>
      </a:defRPr>
    </a:lvl2pPr>
    <a:lvl3pPr marL="1755557" algn="l" defTabSz="1755557" rtl="0" eaLnBrk="1" latinLnBrk="0" hangingPunct="1">
      <a:defRPr sz="3500" kern="1200">
        <a:solidFill>
          <a:schemeClr val="tx1"/>
        </a:solidFill>
        <a:latin typeface="+mn-lt"/>
        <a:ea typeface="+mn-ea"/>
        <a:cs typeface="+mn-cs"/>
      </a:defRPr>
    </a:lvl3pPr>
    <a:lvl4pPr marL="2633335" algn="l" defTabSz="1755557" rtl="0" eaLnBrk="1" latinLnBrk="0" hangingPunct="1">
      <a:defRPr sz="3500" kern="1200">
        <a:solidFill>
          <a:schemeClr val="tx1"/>
        </a:solidFill>
        <a:latin typeface="+mn-lt"/>
        <a:ea typeface="+mn-ea"/>
        <a:cs typeface="+mn-cs"/>
      </a:defRPr>
    </a:lvl4pPr>
    <a:lvl5pPr marL="3511113" algn="l" defTabSz="1755557" rtl="0" eaLnBrk="1" latinLnBrk="0" hangingPunct="1">
      <a:defRPr sz="3500" kern="1200">
        <a:solidFill>
          <a:schemeClr val="tx1"/>
        </a:solidFill>
        <a:latin typeface="+mn-lt"/>
        <a:ea typeface="+mn-ea"/>
        <a:cs typeface="+mn-cs"/>
      </a:defRPr>
    </a:lvl5pPr>
    <a:lvl6pPr marL="4388891" algn="l" defTabSz="1755557" rtl="0" eaLnBrk="1" latinLnBrk="0" hangingPunct="1">
      <a:defRPr sz="3500" kern="1200">
        <a:solidFill>
          <a:schemeClr val="tx1"/>
        </a:solidFill>
        <a:latin typeface="+mn-lt"/>
        <a:ea typeface="+mn-ea"/>
        <a:cs typeface="+mn-cs"/>
      </a:defRPr>
    </a:lvl6pPr>
    <a:lvl7pPr marL="5266670" algn="l" defTabSz="1755557" rtl="0" eaLnBrk="1" latinLnBrk="0" hangingPunct="1">
      <a:defRPr sz="3500" kern="1200">
        <a:solidFill>
          <a:schemeClr val="tx1"/>
        </a:solidFill>
        <a:latin typeface="+mn-lt"/>
        <a:ea typeface="+mn-ea"/>
        <a:cs typeface="+mn-cs"/>
      </a:defRPr>
    </a:lvl7pPr>
    <a:lvl8pPr marL="6144448" algn="l" defTabSz="1755557" rtl="0" eaLnBrk="1" latinLnBrk="0" hangingPunct="1">
      <a:defRPr sz="3500" kern="1200">
        <a:solidFill>
          <a:schemeClr val="tx1"/>
        </a:solidFill>
        <a:latin typeface="+mn-lt"/>
        <a:ea typeface="+mn-ea"/>
        <a:cs typeface="+mn-cs"/>
      </a:defRPr>
    </a:lvl8pPr>
    <a:lvl9pPr marL="7022226" algn="l" defTabSz="1755557" rtl="0" eaLnBrk="1" latinLnBrk="0" hangingPunct="1">
      <a:defRPr sz="3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578" autoAdjust="0"/>
  </p:normalViewPr>
  <p:slideViewPr>
    <p:cSldViewPr>
      <p:cViewPr>
        <p:scale>
          <a:sx n="100" d="100"/>
          <a:sy n="100" d="100"/>
        </p:scale>
        <p:origin x="2336" y="8068"/>
      </p:cViewPr>
      <p:guideLst>
        <p:guide orient="horz" pos="5443"/>
        <p:guide pos="4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102" y="5368475"/>
            <a:ext cx="11425159" cy="3704327"/>
          </a:xfrm>
        </p:spPr>
        <p:txBody>
          <a:bodyPr/>
          <a:lstStyle/>
          <a:p>
            <a:r>
              <a:rPr lang="en-US" smtClean="0"/>
              <a:t>Click to edit Master title style</a:t>
            </a:r>
            <a:endParaRPr lang="en-US"/>
          </a:p>
        </p:txBody>
      </p:sp>
      <p:sp>
        <p:nvSpPr>
          <p:cNvPr id="3" name="Subtitle 2"/>
          <p:cNvSpPr>
            <a:spLocks noGrp="1"/>
          </p:cNvSpPr>
          <p:nvPr>
            <p:ph type="subTitle" idx="1"/>
          </p:nvPr>
        </p:nvSpPr>
        <p:spPr>
          <a:xfrm>
            <a:off x="2016205" y="9792864"/>
            <a:ext cx="9408954" cy="4416390"/>
          </a:xfrm>
        </p:spPr>
        <p:txBody>
          <a:bodyPr/>
          <a:lstStyle>
            <a:lvl1pPr marL="0" indent="0" algn="ctr">
              <a:buNone/>
              <a:defRPr>
                <a:solidFill>
                  <a:schemeClr val="tx1">
                    <a:tint val="75000"/>
                  </a:schemeClr>
                </a:solidFill>
              </a:defRPr>
            </a:lvl1pPr>
            <a:lvl2pPr marL="877778" indent="0" algn="ctr">
              <a:buNone/>
              <a:defRPr>
                <a:solidFill>
                  <a:schemeClr val="tx1">
                    <a:tint val="75000"/>
                  </a:schemeClr>
                </a:solidFill>
              </a:defRPr>
            </a:lvl2pPr>
            <a:lvl3pPr marL="1755557" indent="0" algn="ctr">
              <a:buNone/>
              <a:defRPr>
                <a:solidFill>
                  <a:schemeClr val="tx1">
                    <a:tint val="75000"/>
                  </a:schemeClr>
                </a:solidFill>
              </a:defRPr>
            </a:lvl3pPr>
            <a:lvl4pPr marL="2633335" indent="0" algn="ctr">
              <a:buNone/>
              <a:defRPr>
                <a:solidFill>
                  <a:schemeClr val="tx1">
                    <a:tint val="75000"/>
                  </a:schemeClr>
                </a:solidFill>
              </a:defRPr>
            </a:lvl4pPr>
            <a:lvl5pPr marL="3511113" indent="0" algn="ctr">
              <a:buNone/>
              <a:defRPr>
                <a:solidFill>
                  <a:schemeClr val="tx1">
                    <a:tint val="75000"/>
                  </a:schemeClr>
                </a:solidFill>
              </a:defRPr>
            </a:lvl5pPr>
            <a:lvl6pPr marL="4388891" indent="0" algn="ctr">
              <a:buNone/>
              <a:defRPr>
                <a:solidFill>
                  <a:schemeClr val="tx1">
                    <a:tint val="75000"/>
                  </a:schemeClr>
                </a:solidFill>
              </a:defRPr>
            </a:lvl6pPr>
            <a:lvl7pPr marL="5266670" indent="0" algn="ctr">
              <a:buNone/>
              <a:defRPr>
                <a:solidFill>
                  <a:schemeClr val="tx1">
                    <a:tint val="75000"/>
                  </a:schemeClr>
                </a:solidFill>
              </a:defRPr>
            </a:lvl7pPr>
            <a:lvl8pPr marL="6144448" indent="0" algn="ctr">
              <a:buNone/>
              <a:defRPr>
                <a:solidFill>
                  <a:schemeClr val="tx1">
                    <a:tint val="75000"/>
                  </a:schemeClr>
                </a:solidFill>
              </a:defRPr>
            </a:lvl8pPr>
            <a:lvl9pPr marL="7022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400894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288947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4988" y="692064"/>
            <a:ext cx="3024307" cy="147453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2068" y="692064"/>
            <a:ext cx="8848897" cy="147453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197843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6318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775" y="11104981"/>
            <a:ext cx="11425159" cy="3432303"/>
          </a:xfrm>
        </p:spPr>
        <p:txBody>
          <a:bodyPr anchor="t"/>
          <a:lstStyle>
            <a:lvl1pPr algn="l">
              <a:defRPr sz="7700" b="1" cap="all"/>
            </a:lvl1pPr>
          </a:lstStyle>
          <a:p>
            <a:r>
              <a:rPr lang="en-US" smtClean="0"/>
              <a:t>Click to edit Master title style</a:t>
            </a:r>
            <a:endParaRPr lang="en-US"/>
          </a:p>
        </p:txBody>
      </p:sp>
      <p:sp>
        <p:nvSpPr>
          <p:cNvPr id="3" name="Text Placeholder 2"/>
          <p:cNvSpPr>
            <a:spLocks noGrp="1"/>
          </p:cNvSpPr>
          <p:nvPr>
            <p:ph type="body" idx="1"/>
          </p:nvPr>
        </p:nvSpPr>
        <p:spPr>
          <a:xfrm>
            <a:off x="1061775" y="7324649"/>
            <a:ext cx="11425159" cy="3780332"/>
          </a:xfrm>
        </p:spPr>
        <p:txBody>
          <a:bodyPr anchor="b"/>
          <a:lstStyle>
            <a:lvl1pPr marL="0" indent="0">
              <a:buNone/>
              <a:defRPr sz="3800">
                <a:solidFill>
                  <a:schemeClr val="tx1">
                    <a:tint val="75000"/>
                  </a:schemeClr>
                </a:solidFill>
              </a:defRPr>
            </a:lvl1pPr>
            <a:lvl2pPr marL="877778" indent="0">
              <a:buNone/>
              <a:defRPr sz="3500">
                <a:solidFill>
                  <a:schemeClr val="tx1">
                    <a:tint val="75000"/>
                  </a:schemeClr>
                </a:solidFill>
              </a:defRPr>
            </a:lvl2pPr>
            <a:lvl3pPr marL="1755557" indent="0">
              <a:buNone/>
              <a:defRPr sz="3100">
                <a:solidFill>
                  <a:schemeClr val="tx1">
                    <a:tint val="75000"/>
                  </a:schemeClr>
                </a:solidFill>
              </a:defRPr>
            </a:lvl3pPr>
            <a:lvl4pPr marL="2633335" indent="0">
              <a:buNone/>
              <a:defRPr sz="2700">
                <a:solidFill>
                  <a:schemeClr val="tx1">
                    <a:tint val="75000"/>
                  </a:schemeClr>
                </a:solidFill>
              </a:defRPr>
            </a:lvl4pPr>
            <a:lvl5pPr marL="3511113" indent="0">
              <a:buNone/>
              <a:defRPr sz="2700">
                <a:solidFill>
                  <a:schemeClr val="tx1">
                    <a:tint val="75000"/>
                  </a:schemeClr>
                </a:solidFill>
              </a:defRPr>
            </a:lvl5pPr>
            <a:lvl6pPr marL="4388891" indent="0">
              <a:buNone/>
              <a:defRPr sz="2700">
                <a:solidFill>
                  <a:schemeClr val="tx1">
                    <a:tint val="75000"/>
                  </a:schemeClr>
                </a:solidFill>
              </a:defRPr>
            </a:lvl6pPr>
            <a:lvl7pPr marL="5266670" indent="0">
              <a:buNone/>
              <a:defRPr sz="2700">
                <a:solidFill>
                  <a:schemeClr val="tx1">
                    <a:tint val="75000"/>
                  </a:schemeClr>
                </a:solidFill>
              </a:defRPr>
            </a:lvl7pPr>
            <a:lvl8pPr marL="6144448" indent="0">
              <a:buNone/>
              <a:defRPr sz="2700">
                <a:solidFill>
                  <a:schemeClr val="tx1">
                    <a:tint val="75000"/>
                  </a:schemeClr>
                </a:solidFill>
              </a:defRPr>
            </a:lvl8pPr>
            <a:lvl9pPr marL="7022226" indent="0">
              <a:buNone/>
              <a:defRPr sz="2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383534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2068" y="4032357"/>
            <a:ext cx="5936602" cy="11405008"/>
          </a:xfrm>
        </p:spPr>
        <p:txBody>
          <a:bodyPr/>
          <a:lstStyle>
            <a:lvl1pPr>
              <a:defRPr sz="5400"/>
            </a:lvl1pPr>
            <a:lvl2pPr>
              <a:defRPr sz="46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32693" y="4032357"/>
            <a:ext cx="5936602" cy="11405008"/>
          </a:xfrm>
        </p:spPr>
        <p:txBody>
          <a:bodyPr/>
          <a:lstStyle>
            <a:lvl1pPr>
              <a:defRPr sz="5400"/>
            </a:lvl1pPr>
            <a:lvl2pPr>
              <a:defRPr sz="46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343600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2068" y="3868343"/>
            <a:ext cx="5938936" cy="1612141"/>
          </a:xfrm>
        </p:spPr>
        <p:txBody>
          <a:bodyPr anchor="b"/>
          <a:lstStyle>
            <a:lvl1pPr marL="0" indent="0">
              <a:buNone/>
              <a:defRPr sz="4600" b="1"/>
            </a:lvl1pPr>
            <a:lvl2pPr marL="877778" indent="0">
              <a:buNone/>
              <a:defRPr sz="3800" b="1"/>
            </a:lvl2pPr>
            <a:lvl3pPr marL="1755557" indent="0">
              <a:buNone/>
              <a:defRPr sz="3500" b="1"/>
            </a:lvl3pPr>
            <a:lvl4pPr marL="2633335" indent="0">
              <a:buNone/>
              <a:defRPr sz="3100" b="1"/>
            </a:lvl4pPr>
            <a:lvl5pPr marL="3511113" indent="0">
              <a:buNone/>
              <a:defRPr sz="3100" b="1"/>
            </a:lvl5pPr>
            <a:lvl6pPr marL="4388891" indent="0">
              <a:buNone/>
              <a:defRPr sz="3100" b="1"/>
            </a:lvl6pPr>
            <a:lvl7pPr marL="5266670" indent="0">
              <a:buNone/>
              <a:defRPr sz="3100" b="1"/>
            </a:lvl7pPr>
            <a:lvl8pPr marL="6144448" indent="0">
              <a:buNone/>
              <a:defRPr sz="3100" b="1"/>
            </a:lvl8pPr>
            <a:lvl9pPr marL="7022226" indent="0">
              <a:buNone/>
              <a:defRPr sz="3100" b="1"/>
            </a:lvl9pPr>
          </a:lstStyle>
          <a:p>
            <a:pPr lvl="0"/>
            <a:r>
              <a:rPr lang="en-US" smtClean="0"/>
              <a:t>Click to edit Master text styles</a:t>
            </a:r>
          </a:p>
        </p:txBody>
      </p:sp>
      <p:sp>
        <p:nvSpPr>
          <p:cNvPr id="4" name="Content Placeholder 3"/>
          <p:cNvSpPr>
            <a:spLocks noGrp="1"/>
          </p:cNvSpPr>
          <p:nvPr>
            <p:ph sz="half" idx="2"/>
          </p:nvPr>
        </p:nvSpPr>
        <p:spPr>
          <a:xfrm>
            <a:off x="672068" y="5480484"/>
            <a:ext cx="5938936" cy="9956880"/>
          </a:xfrm>
        </p:spPr>
        <p:txBody>
          <a:bodyPr/>
          <a:lstStyle>
            <a:lvl1pPr>
              <a:defRPr sz="4600"/>
            </a:lvl1pPr>
            <a:lvl2pPr>
              <a:defRPr sz="38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828027" y="3868343"/>
            <a:ext cx="5941269" cy="1612141"/>
          </a:xfrm>
        </p:spPr>
        <p:txBody>
          <a:bodyPr anchor="b"/>
          <a:lstStyle>
            <a:lvl1pPr marL="0" indent="0">
              <a:buNone/>
              <a:defRPr sz="4600" b="1"/>
            </a:lvl1pPr>
            <a:lvl2pPr marL="877778" indent="0">
              <a:buNone/>
              <a:defRPr sz="3800" b="1"/>
            </a:lvl2pPr>
            <a:lvl3pPr marL="1755557" indent="0">
              <a:buNone/>
              <a:defRPr sz="3500" b="1"/>
            </a:lvl3pPr>
            <a:lvl4pPr marL="2633335" indent="0">
              <a:buNone/>
              <a:defRPr sz="3100" b="1"/>
            </a:lvl4pPr>
            <a:lvl5pPr marL="3511113" indent="0">
              <a:buNone/>
              <a:defRPr sz="3100" b="1"/>
            </a:lvl5pPr>
            <a:lvl6pPr marL="4388891" indent="0">
              <a:buNone/>
              <a:defRPr sz="3100" b="1"/>
            </a:lvl6pPr>
            <a:lvl7pPr marL="5266670" indent="0">
              <a:buNone/>
              <a:defRPr sz="3100" b="1"/>
            </a:lvl7pPr>
            <a:lvl8pPr marL="6144448" indent="0">
              <a:buNone/>
              <a:defRPr sz="3100" b="1"/>
            </a:lvl8pPr>
            <a:lvl9pPr marL="7022226" indent="0">
              <a:buNone/>
              <a:defRPr sz="3100" b="1"/>
            </a:lvl9pPr>
          </a:lstStyle>
          <a:p>
            <a:pPr lvl="0"/>
            <a:r>
              <a:rPr lang="en-US" smtClean="0"/>
              <a:t>Click to edit Master text styles</a:t>
            </a:r>
          </a:p>
        </p:txBody>
      </p:sp>
      <p:sp>
        <p:nvSpPr>
          <p:cNvPr id="6" name="Content Placeholder 5"/>
          <p:cNvSpPr>
            <a:spLocks noGrp="1"/>
          </p:cNvSpPr>
          <p:nvPr>
            <p:ph sz="quarter" idx="4"/>
          </p:nvPr>
        </p:nvSpPr>
        <p:spPr>
          <a:xfrm>
            <a:off x="6828027" y="5480484"/>
            <a:ext cx="5941269" cy="9956880"/>
          </a:xfrm>
        </p:spPr>
        <p:txBody>
          <a:bodyPr/>
          <a:lstStyle>
            <a:lvl1pPr>
              <a:defRPr sz="4600"/>
            </a:lvl1pPr>
            <a:lvl2pPr>
              <a:defRPr sz="38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243018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424503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143267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69" y="688061"/>
            <a:ext cx="4422116" cy="2928258"/>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5255200" y="688062"/>
            <a:ext cx="7514095" cy="14749303"/>
          </a:xfrm>
        </p:spPr>
        <p:txBody>
          <a:bodyPr/>
          <a:lstStyle>
            <a:lvl1pPr>
              <a:defRPr sz="6100"/>
            </a:lvl1pPr>
            <a:lvl2pPr>
              <a:defRPr sz="54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72069" y="3616321"/>
            <a:ext cx="4422116" cy="11821044"/>
          </a:xfrm>
        </p:spPr>
        <p:txBody>
          <a:bodyPr/>
          <a:lstStyle>
            <a:lvl1pPr marL="0" indent="0">
              <a:buNone/>
              <a:defRPr sz="2700"/>
            </a:lvl1pPr>
            <a:lvl2pPr marL="877778" indent="0">
              <a:buNone/>
              <a:defRPr sz="2300"/>
            </a:lvl2pPr>
            <a:lvl3pPr marL="1755557" indent="0">
              <a:buNone/>
              <a:defRPr sz="1900"/>
            </a:lvl3pPr>
            <a:lvl4pPr marL="2633335" indent="0">
              <a:buNone/>
              <a:defRPr sz="1700"/>
            </a:lvl4pPr>
            <a:lvl5pPr marL="3511113" indent="0">
              <a:buNone/>
              <a:defRPr sz="1700"/>
            </a:lvl5pPr>
            <a:lvl6pPr marL="4388891" indent="0">
              <a:buNone/>
              <a:defRPr sz="1700"/>
            </a:lvl6pPr>
            <a:lvl7pPr marL="5266670" indent="0">
              <a:buNone/>
              <a:defRPr sz="1700"/>
            </a:lvl7pPr>
            <a:lvl8pPr marL="6144448" indent="0">
              <a:buNone/>
              <a:defRPr sz="1700"/>
            </a:lvl8pPr>
            <a:lvl9pPr marL="7022226"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108170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601" y="12097068"/>
            <a:ext cx="8064818" cy="1428127"/>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2634601" y="1544136"/>
            <a:ext cx="8064818" cy="10368915"/>
          </a:xfrm>
        </p:spPr>
        <p:txBody>
          <a:bodyPr/>
          <a:lstStyle>
            <a:lvl1pPr marL="0" indent="0">
              <a:buNone/>
              <a:defRPr sz="6100"/>
            </a:lvl1pPr>
            <a:lvl2pPr marL="877778" indent="0">
              <a:buNone/>
              <a:defRPr sz="5400"/>
            </a:lvl2pPr>
            <a:lvl3pPr marL="1755557" indent="0">
              <a:buNone/>
              <a:defRPr sz="4600"/>
            </a:lvl3pPr>
            <a:lvl4pPr marL="2633335" indent="0">
              <a:buNone/>
              <a:defRPr sz="3800"/>
            </a:lvl4pPr>
            <a:lvl5pPr marL="3511113" indent="0">
              <a:buNone/>
              <a:defRPr sz="3800"/>
            </a:lvl5pPr>
            <a:lvl6pPr marL="4388891" indent="0">
              <a:buNone/>
              <a:defRPr sz="3800"/>
            </a:lvl6pPr>
            <a:lvl7pPr marL="5266670" indent="0">
              <a:buNone/>
              <a:defRPr sz="3800"/>
            </a:lvl7pPr>
            <a:lvl8pPr marL="6144448" indent="0">
              <a:buNone/>
              <a:defRPr sz="3800"/>
            </a:lvl8pPr>
            <a:lvl9pPr marL="7022226" indent="0">
              <a:buNone/>
              <a:defRPr sz="3800"/>
            </a:lvl9pPr>
          </a:lstStyle>
          <a:p>
            <a:endParaRPr lang="en-US" dirty="0"/>
          </a:p>
        </p:txBody>
      </p:sp>
      <p:sp>
        <p:nvSpPr>
          <p:cNvPr id="4" name="Text Placeholder 3"/>
          <p:cNvSpPr>
            <a:spLocks noGrp="1"/>
          </p:cNvSpPr>
          <p:nvPr>
            <p:ph type="body" sz="half" idx="2"/>
          </p:nvPr>
        </p:nvSpPr>
        <p:spPr>
          <a:xfrm>
            <a:off x="2634601" y="13525195"/>
            <a:ext cx="8064818" cy="2028178"/>
          </a:xfrm>
        </p:spPr>
        <p:txBody>
          <a:bodyPr/>
          <a:lstStyle>
            <a:lvl1pPr marL="0" indent="0">
              <a:buNone/>
              <a:defRPr sz="2700"/>
            </a:lvl1pPr>
            <a:lvl2pPr marL="877778" indent="0">
              <a:buNone/>
              <a:defRPr sz="2300"/>
            </a:lvl2pPr>
            <a:lvl3pPr marL="1755557" indent="0">
              <a:buNone/>
              <a:defRPr sz="1900"/>
            </a:lvl3pPr>
            <a:lvl4pPr marL="2633335" indent="0">
              <a:buNone/>
              <a:defRPr sz="1700"/>
            </a:lvl4pPr>
            <a:lvl5pPr marL="3511113" indent="0">
              <a:buNone/>
              <a:defRPr sz="1700"/>
            </a:lvl5pPr>
            <a:lvl6pPr marL="4388891" indent="0">
              <a:buNone/>
              <a:defRPr sz="1700"/>
            </a:lvl6pPr>
            <a:lvl7pPr marL="5266670" indent="0">
              <a:buNone/>
              <a:defRPr sz="1700"/>
            </a:lvl7pPr>
            <a:lvl8pPr marL="6144448" indent="0">
              <a:buNone/>
              <a:defRPr sz="1700"/>
            </a:lvl8pPr>
            <a:lvl9pPr marL="7022226"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E5025-E776-427D-B0A0-73D9F1567166}" type="datetimeFigureOut">
              <a:rPr lang="en-US" smtClean="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1164A3-20B2-447A-AE0F-A2D6FEBEB482}" type="slidenum">
              <a:rPr lang="en-US" smtClean="0"/>
              <a:t>‹#›</a:t>
            </a:fld>
            <a:endParaRPr lang="en-US" dirty="0"/>
          </a:p>
        </p:txBody>
      </p:sp>
    </p:spTree>
    <p:extLst>
      <p:ext uri="{BB962C8B-B14F-4D97-AF65-F5344CB8AC3E}">
        <p14:creationId xmlns:p14="http://schemas.microsoft.com/office/powerpoint/2010/main" val="382657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068" y="692062"/>
            <a:ext cx="12097227" cy="2880254"/>
          </a:xfrm>
          <a:prstGeom prst="rect">
            <a:avLst/>
          </a:prstGeom>
        </p:spPr>
        <p:txBody>
          <a:bodyPr vert="horz" lIns="175556" tIns="87778" rIns="175556" bIns="877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72068" y="4032357"/>
            <a:ext cx="12097227" cy="11405008"/>
          </a:xfrm>
          <a:prstGeom prst="rect">
            <a:avLst/>
          </a:prstGeom>
        </p:spPr>
        <p:txBody>
          <a:bodyPr vert="horz" lIns="175556" tIns="87778" rIns="175556" bIns="877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72068" y="16017415"/>
            <a:ext cx="3136318" cy="920081"/>
          </a:xfrm>
          <a:prstGeom prst="rect">
            <a:avLst/>
          </a:prstGeom>
        </p:spPr>
        <p:txBody>
          <a:bodyPr vert="horz" lIns="175556" tIns="87778" rIns="175556" bIns="87778" rtlCol="0" anchor="ctr"/>
          <a:lstStyle>
            <a:lvl1pPr algn="l">
              <a:defRPr sz="2300">
                <a:solidFill>
                  <a:schemeClr val="tx1">
                    <a:tint val="75000"/>
                  </a:schemeClr>
                </a:solidFill>
              </a:defRPr>
            </a:lvl1pPr>
          </a:lstStyle>
          <a:p>
            <a:fld id="{2C0E5025-E776-427D-B0A0-73D9F1567166}" type="datetimeFigureOut">
              <a:rPr lang="en-US" smtClean="0"/>
              <a:t>5/9/2016</a:t>
            </a:fld>
            <a:endParaRPr lang="en-US" dirty="0"/>
          </a:p>
        </p:txBody>
      </p:sp>
      <p:sp>
        <p:nvSpPr>
          <p:cNvPr id="5" name="Footer Placeholder 4"/>
          <p:cNvSpPr>
            <a:spLocks noGrp="1"/>
          </p:cNvSpPr>
          <p:nvPr>
            <p:ph type="ftr" sz="quarter" idx="3"/>
          </p:nvPr>
        </p:nvSpPr>
        <p:spPr>
          <a:xfrm>
            <a:off x="4592466" y="16017415"/>
            <a:ext cx="4256432" cy="920081"/>
          </a:xfrm>
          <a:prstGeom prst="rect">
            <a:avLst/>
          </a:prstGeom>
        </p:spPr>
        <p:txBody>
          <a:bodyPr vert="horz" lIns="175556" tIns="87778" rIns="175556" bIns="87778" rtlCol="0" anchor="ctr"/>
          <a:lstStyle>
            <a:lvl1pPr algn="ctr">
              <a:defRPr sz="2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632977" y="16017415"/>
            <a:ext cx="3136318" cy="920081"/>
          </a:xfrm>
          <a:prstGeom prst="rect">
            <a:avLst/>
          </a:prstGeom>
        </p:spPr>
        <p:txBody>
          <a:bodyPr vert="horz" lIns="175556" tIns="87778" rIns="175556" bIns="87778" rtlCol="0" anchor="ctr"/>
          <a:lstStyle>
            <a:lvl1pPr algn="r">
              <a:defRPr sz="2300">
                <a:solidFill>
                  <a:schemeClr val="tx1">
                    <a:tint val="75000"/>
                  </a:schemeClr>
                </a:solidFill>
              </a:defRPr>
            </a:lvl1pPr>
          </a:lstStyle>
          <a:p>
            <a:fld id="{2D1164A3-20B2-447A-AE0F-A2D6FEBEB482}" type="slidenum">
              <a:rPr lang="en-US" smtClean="0"/>
              <a:t>‹#›</a:t>
            </a:fld>
            <a:endParaRPr lang="en-US" dirty="0"/>
          </a:p>
        </p:txBody>
      </p:sp>
    </p:spTree>
    <p:extLst>
      <p:ext uri="{BB962C8B-B14F-4D97-AF65-F5344CB8AC3E}">
        <p14:creationId xmlns:p14="http://schemas.microsoft.com/office/powerpoint/2010/main" val="142151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55557" rtl="0" eaLnBrk="1" latinLnBrk="0" hangingPunct="1">
        <a:spcBef>
          <a:spcPct val="0"/>
        </a:spcBef>
        <a:buNone/>
        <a:defRPr sz="8400" kern="1200">
          <a:solidFill>
            <a:schemeClr val="tx1"/>
          </a:solidFill>
          <a:latin typeface="+mj-lt"/>
          <a:ea typeface="+mj-ea"/>
          <a:cs typeface="+mj-cs"/>
        </a:defRPr>
      </a:lvl1pPr>
    </p:titleStyle>
    <p:bodyStyle>
      <a:lvl1pPr marL="658334" indent="-658334" algn="l" defTabSz="1755557" rtl="0" eaLnBrk="1" latinLnBrk="0" hangingPunct="1">
        <a:spcBef>
          <a:spcPct val="20000"/>
        </a:spcBef>
        <a:buFont typeface="Arial" pitchFamily="34" charset="0"/>
        <a:buChar char="•"/>
        <a:defRPr sz="6100" kern="1200">
          <a:solidFill>
            <a:schemeClr val="tx1"/>
          </a:solidFill>
          <a:latin typeface="+mn-lt"/>
          <a:ea typeface="+mn-ea"/>
          <a:cs typeface="+mn-cs"/>
        </a:defRPr>
      </a:lvl1pPr>
      <a:lvl2pPr marL="1426390" indent="-548611" algn="l" defTabSz="1755557" rtl="0" eaLnBrk="1" latinLnBrk="0" hangingPunct="1">
        <a:spcBef>
          <a:spcPct val="20000"/>
        </a:spcBef>
        <a:buFont typeface="Arial" pitchFamily="34" charset="0"/>
        <a:buChar char="–"/>
        <a:defRPr sz="5400" kern="1200">
          <a:solidFill>
            <a:schemeClr val="tx1"/>
          </a:solidFill>
          <a:latin typeface="+mn-lt"/>
          <a:ea typeface="+mn-ea"/>
          <a:cs typeface="+mn-cs"/>
        </a:defRPr>
      </a:lvl2pPr>
      <a:lvl3pPr marL="2194446" indent="-438889" algn="l" defTabSz="1755557" rtl="0" eaLnBrk="1" latinLnBrk="0" hangingPunct="1">
        <a:spcBef>
          <a:spcPct val="20000"/>
        </a:spcBef>
        <a:buFont typeface="Arial" pitchFamily="34" charset="0"/>
        <a:buChar char="•"/>
        <a:defRPr sz="4600" kern="1200">
          <a:solidFill>
            <a:schemeClr val="tx1"/>
          </a:solidFill>
          <a:latin typeface="+mn-lt"/>
          <a:ea typeface="+mn-ea"/>
          <a:cs typeface="+mn-cs"/>
        </a:defRPr>
      </a:lvl3pPr>
      <a:lvl4pPr marL="3072224"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3950002"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827781"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705559"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583337"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461115"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9pPr>
    </p:bodyStyle>
    <p:otherStyle>
      <a:defPPr>
        <a:defRPr lang="en-US"/>
      </a:defPPr>
      <a:lvl1pPr marL="0" algn="l" defTabSz="1755557" rtl="0" eaLnBrk="1" latinLnBrk="0" hangingPunct="1">
        <a:defRPr sz="3500" kern="1200">
          <a:solidFill>
            <a:schemeClr val="tx1"/>
          </a:solidFill>
          <a:latin typeface="+mn-lt"/>
          <a:ea typeface="+mn-ea"/>
          <a:cs typeface="+mn-cs"/>
        </a:defRPr>
      </a:lvl1pPr>
      <a:lvl2pPr marL="877778" algn="l" defTabSz="1755557" rtl="0" eaLnBrk="1" latinLnBrk="0" hangingPunct="1">
        <a:defRPr sz="3500" kern="1200">
          <a:solidFill>
            <a:schemeClr val="tx1"/>
          </a:solidFill>
          <a:latin typeface="+mn-lt"/>
          <a:ea typeface="+mn-ea"/>
          <a:cs typeface="+mn-cs"/>
        </a:defRPr>
      </a:lvl2pPr>
      <a:lvl3pPr marL="1755557" algn="l" defTabSz="1755557" rtl="0" eaLnBrk="1" latinLnBrk="0" hangingPunct="1">
        <a:defRPr sz="3500" kern="1200">
          <a:solidFill>
            <a:schemeClr val="tx1"/>
          </a:solidFill>
          <a:latin typeface="+mn-lt"/>
          <a:ea typeface="+mn-ea"/>
          <a:cs typeface="+mn-cs"/>
        </a:defRPr>
      </a:lvl3pPr>
      <a:lvl4pPr marL="2633335" algn="l" defTabSz="1755557" rtl="0" eaLnBrk="1" latinLnBrk="0" hangingPunct="1">
        <a:defRPr sz="3500" kern="1200">
          <a:solidFill>
            <a:schemeClr val="tx1"/>
          </a:solidFill>
          <a:latin typeface="+mn-lt"/>
          <a:ea typeface="+mn-ea"/>
          <a:cs typeface="+mn-cs"/>
        </a:defRPr>
      </a:lvl4pPr>
      <a:lvl5pPr marL="3511113" algn="l" defTabSz="1755557" rtl="0" eaLnBrk="1" latinLnBrk="0" hangingPunct="1">
        <a:defRPr sz="3500" kern="1200">
          <a:solidFill>
            <a:schemeClr val="tx1"/>
          </a:solidFill>
          <a:latin typeface="+mn-lt"/>
          <a:ea typeface="+mn-ea"/>
          <a:cs typeface="+mn-cs"/>
        </a:defRPr>
      </a:lvl5pPr>
      <a:lvl6pPr marL="4388891" algn="l" defTabSz="1755557" rtl="0" eaLnBrk="1" latinLnBrk="0" hangingPunct="1">
        <a:defRPr sz="3500" kern="1200">
          <a:solidFill>
            <a:schemeClr val="tx1"/>
          </a:solidFill>
          <a:latin typeface="+mn-lt"/>
          <a:ea typeface="+mn-ea"/>
          <a:cs typeface="+mn-cs"/>
        </a:defRPr>
      </a:lvl6pPr>
      <a:lvl7pPr marL="5266670" algn="l" defTabSz="1755557" rtl="0" eaLnBrk="1" latinLnBrk="0" hangingPunct="1">
        <a:defRPr sz="3500" kern="1200">
          <a:solidFill>
            <a:schemeClr val="tx1"/>
          </a:solidFill>
          <a:latin typeface="+mn-lt"/>
          <a:ea typeface="+mn-ea"/>
          <a:cs typeface="+mn-cs"/>
        </a:defRPr>
      </a:lvl7pPr>
      <a:lvl8pPr marL="6144448" algn="l" defTabSz="1755557" rtl="0" eaLnBrk="1" latinLnBrk="0" hangingPunct="1">
        <a:defRPr sz="3500" kern="1200">
          <a:solidFill>
            <a:schemeClr val="tx1"/>
          </a:solidFill>
          <a:latin typeface="+mn-lt"/>
          <a:ea typeface="+mn-ea"/>
          <a:cs typeface="+mn-cs"/>
        </a:defRPr>
      </a:lvl8pPr>
      <a:lvl9pPr marL="7022226" algn="l" defTabSz="1755557"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www.wmo-sat.info/vlab/next-generation-of-satelliles/" TargetMode="External"/><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296752" y="1862460"/>
            <a:ext cx="6127859" cy="2859408"/>
          </a:xfrm>
          <a:prstGeom prst="rect">
            <a:avLst/>
          </a:prstGeom>
          <a:solidFill>
            <a:schemeClr val="bg1">
              <a:lumMod val="85000"/>
            </a:schemeClr>
          </a:solidFill>
        </p:spPr>
        <p:txBody>
          <a:bodyPr>
            <a:noAutofit/>
          </a:bodyPr>
          <a:lstStyle>
            <a:lvl1pPr marL="658334" indent="-658334" algn="l" defTabSz="1755557" rtl="0" eaLnBrk="1" latinLnBrk="0" hangingPunct="1">
              <a:spcBef>
                <a:spcPct val="20000"/>
              </a:spcBef>
              <a:buFont typeface="Arial" pitchFamily="34" charset="0"/>
              <a:buChar char="•"/>
              <a:defRPr sz="6100" kern="1200">
                <a:solidFill>
                  <a:schemeClr val="tx1"/>
                </a:solidFill>
                <a:latin typeface="+mn-lt"/>
                <a:ea typeface="+mn-ea"/>
                <a:cs typeface="+mn-cs"/>
              </a:defRPr>
            </a:lvl1pPr>
            <a:lvl2pPr marL="1426390" indent="-548611" algn="l" defTabSz="1755557" rtl="0" eaLnBrk="1" latinLnBrk="0" hangingPunct="1">
              <a:spcBef>
                <a:spcPct val="20000"/>
              </a:spcBef>
              <a:buFont typeface="Arial" pitchFamily="34" charset="0"/>
              <a:buChar char="–"/>
              <a:defRPr sz="5400" kern="1200">
                <a:solidFill>
                  <a:schemeClr val="tx1"/>
                </a:solidFill>
                <a:latin typeface="+mn-lt"/>
                <a:ea typeface="+mn-ea"/>
                <a:cs typeface="+mn-cs"/>
              </a:defRPr>
            </a:lvl2pPr>
            <a:lvl3pPr marL="2194446" indent="-438889" algn="l" defTabSz="1755557" rtl="0" eaLnBrk="1" latinLnBrk="0" hangingPunct="1">
              <a:spcBef>
                <a:spcPct val="20000"/>
              </a:spcBef>
              <a:buFont typeface="Arial" pitchFamily="34" charset="0"/>
              <a:buChar char="•"/>
              <a:defRPr sz="4600" kern="1200">
                <a:solidFill>
                  <a:schemeClr val="tx1"/>
                </a:solidFill>
                <a:latin typeface="+mn-lt"/>
                <a:ea typeface="+mn-ea"/>
                <a:cs typeface="+mn-cs"/>
              </a:defRPr>
            </a:lvl3pPr>
            <a:lvl4pPr marL="3072224"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3950002"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827781"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705559"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583337"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461115"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9pPr>
          </a:lstStyle>
          <a:p>
            <a:pPr marL="0" indent="0" algn="ctr">
              <a:lnSpc>
                <a:spcPct val="90000"/>
              </a:lnSpc>
              <a:spcAft>
                <a:spcPts val="600"/>
              </a:spcAft>
              <a:buNone/>
              <a:defRPr/>
            </a:pPr>
            <a:r>
              <a:rPr lang="en-GB" altLang="en-US" sz="2000" b="1" dirty="0" smtClean="0">
                <a:solidFill>
                  <a:schemeClr val="accent3">
                    <a:lumMod val="50000"/>
                  </a:schemeClr>
                </a:solidFill>
                <a:effectLst>
                  <a:outerShdw blurRad="38100" dist="38100" dir="2700000" algn="tl">
                    <a:srgbClr val="000000">
                      <a:alpha val="43137"/>
                    </a:srgbClr>
                  </a:outerShdw>
                </a:effectLst>
              </a:rPr>
              <a:t>A </a:t>
            </a:r>
            <a:r>
              <a:rPr lang="en-GB" altLang="en-US" sz="2000" b="1" i="1" dirty="0" smtClean="0">
                <a:solidFill>
                  <a:schemeClr val="accent3">
                    <a:lumMod val="50000"/>
                  </a:schemeClr>
                </a:solidFill>
                <a:effectLst>
                  <a:outerShdw blurRad="38100" dist="38100" dir="2700000" algn="tl">
                    <a:srgbClr val="000000">
                      <a:alpha val="43137"/>
                    </a:srgbClr>
                  </a:outerShdw>
                </a:effectLst>
              </a:rPr>
              <a:t>WMO Centre of Excellence </a:t>
            </a:r>
            <a:r>
              <a:rPr lang="en-GB" altLang="en-US" sz="2000" b="1" dirty="0" smtClean="0">
                <a:solidFill>
                  <a:schemeClr val="accent3">
                    <a:lumMod val="50000"/>
                  </a:schemeClr>
                </a:solidFill>
                <a:effectLst>
                  <a:outerShdw blurRad="38100" dist="38100" dir="2700000" algn="tl">
                    <a:srgbClr val="000000">
                      <a:alpha val="43137"/>
                    </a:srgbClr>
                  </a:outerShdw>
                </a:effectLst>
              </a:rPr>
              <a:t>(CoE) for Satellite meteorology</a:t>
            </a:r>
            <a:endParaRPr lang="en-GB" altLang="en-US" sz="2000" b="1" dirty="0">
              <a:solidFill>
                <a:schemeClr val="accent3">
                  <a:lumMod val="50000"/>
                </a:schemeClr>
              </a:solidFill>
              <a:effectLst>
                <a:outerShdw blurRad="38100" dist="38100" dir="2700000" algn="tl">
                  <a:srgbClr val="000000">
                    <a:alpha val="43137"/>
                  </a:srgbClr>
                </a:outerShdw>
              </a:effectLst>
            </a:endParaRPr>
          </a:p>
          <a:p>
            <a:pPr marL="0" indent="0">
              <a:lnSpc>
                <a:spcPct val="90000"/>
              </a:lnSpc>
              <a:spcAft>
                <a:spcPts val="600"/>
              </a:spcAft>
              <a:buNone/>
              <a:defRPr/>
            </a:pPr>
            <a:r>
              <a:rPr lang="en-029" altLang="en-US" sz="1600" b="1" dirty="0" smtClean="0">
                <a:solidFill>
                  <a:schemeClr val="accent3">
                    <a:lumMod val="50000"/>
                  </a:schemeClr>
                </a:solidFill>
                <a:effectLst>
                  <a:outerShdw blurRad="38100" dist="38100" dir="2700000" algn="tl">
                    <a:srgbClr val="000000">
                      <a:alpha val="43137"/>
                    </a:srgbClr>
                  </a:outerShdw>
                </a:effectLst>
                <a:latin typeface="+mj-lt"/>
              </a:rPr>
              <a:t>Main Achievements 2015  - Local Events</a:t>
            </a:r>
          </a:p>
          <a:p>
            <a:pPr marL="400050" lvl="0" indent="-400050" algn="just" defTabSz="755650">
              <a:lnSpc>
                <a:spcPct val="90000"/>
              </a:lnSpc>
              <a:spcBef>
                <a:spcPct val="0"/>
              </a:spcBef>
              <a:spcAft>
                <a:spcPct val="35000"/>
              </a:spcAft>
            </a:pPr>
            <a:r>
              <a:rPr lang="en-US" sz="1400" dirty="0">
                <a:solidFill>
                  <a:srgbClr val="FF0000"/>
                </a:solidFill>
                <a:effectLst>
                  <a:outerShdw blurRad="38100" dist="38100" dir="2700000" algn="tl">
                    <a:srgbClr val="000000">
                      <a:alpha val="43137"/>
                    </a:srgbClr>
                  </a:outerShdw>
                </a:effectLst>
                <a:latin typeface="+mj-lt"/>
              </a:rPr>
              <a:t>Aeronautical Continuing Professional  Development </a:t>
            </a:r>
            <a:r>
              <a:rPr lang="en-US" sz="1400" dirty="0" smtClean="0">
                <a:solidFill>
                  <a:srgbClr val="FF0000"/>
                </a:solidFill>
                <a:effectLst>
                  <a:outerShdw blurRad="38100" dist="38100" dir="2700000" algn="tl">
                    <a:srgbClr val="000000">
                      <a:alpha val="43137"/>
                    </a:srgbClr>
                  </a:outerShdw>
                </a:effectLst>
                <a:latin typeface="+mj-lt"/>
              </a:rPr>
              <a:t>(AeroCPD) - </a:t>
            </a:r>
            <a:r>
              <a:rPr lang="en-US" sz="1400" dirty="0" smtClean="0">
                <a:solidFill>
                  <a:srgbClr val="0070C0"/>
                </a:solidFill>
                <a:effectLst>
                  <a:outerShdw blurRad="38100" dist="38100" dir="2700000" algn="tl">
                    <a:srgbClr val="000000">
                      <a:alpha val="43137"/>
                    </a:srgbClr>
                  </a:outerShdw>
                </a:effectLst>
                <a:latin typeface="+mj-lt"/>
              </a:rPr>
              <a:t>Online </a:t>
            </a:r>
            <a:r>
              <a:rPr lang="en-US" sz="1400" dirty="0">
                <a:solidFill>
                  <a:srgbClr val="0070C0"/>
                </a:solidFill>
                <a:effectLst>
                  <a:outerShdw blurRad="38100" dist="38100" dir="2700000" algn="tl">
                    <a:srgbClr val="000000">
                      <a:alpha val="43137"/>
                    </a:srgbClr>
                  </a:outerShdw>
                </a:effectLst>
                <a:latin typeface="+mj-lt"/>
              </a:rPr>
              <a:t>Learning </a:t>
            </a:r>
            <a:r>
              <a:rPr lang="en-US" sz="1400" dirty="0" smtClean="0">
                <a:solidFill>
                  <a:srgbClr val="0070C0"/>
                </a:solidFill>
                <a:effectLst>
                  <a:outerShdw blurRad="38100" dist="38100" dir="2700000" algn="tl">
                    <a:srgbClr val="000000">
                      <a:alpha val="43137"/>
                    </a:srgbClr>
                  </a:outerShdw>
                </a:effectLst>
                <a:latin typeface="+mj-lt"/>
              </a:rPr>
              <a:t>Course – </a:t>
            </a:r>
            <a:r>
              <a:rPr lang="en-US" sz="1400" dirty="0" smtClean="0">
                <a:solidFill>
                  <a:srgbClr val="0070C0"/>
                </a:solidFill>
                <a:latin typeface="+mj-lt"/>
              </a:rPr>
              <a:t>In 4 years, 45 operational forecaster were trained in aeronautical competency including Weather Satellite interpretation.  </a:t>
            </a:r>
            <a:endParaRPr lang="en-US" sz="1400" dirty="0" smtClean="0">
              <a:latin typeface="+mj-lt"/>
            </a:endParaRPr>
          </a:p>
          <a:p>
            <a:pPr marL="400050" lvl="0" indent="-400050" algn="just"/>
            <a:r>
              <a:rPr lang="en-029" sz="1400" b="1" dirty="0">
                <a:solidFill>
                  <a:schemeClr val="accent6">
                    <a:lumMod val="50000"/>
                  </a:schemeClr>
                </a:solidFill>
                <a:latin typeface="+mj-lt"/>
              </a:rPr>
              <a:t>Caribbean Weather </a:t>
            </a:r>
            <a:r>
              <a:rPr lang="en-029" sz="1400" b="1" dirty="0" smtClean="0">
                <a:solidFill>
                  <a:schemeClr val="accent6">
                    <a:lumMod val="50000"/>
                  </a:schemeClr>
                </a:solidFill>
                <a:latin typeface="+mj-lt"/>
              </a:rPr>
              <a:t>Discussion (CWD) </a:t>
            </a:r>
            <a:r>
              <a:rPr lang="en-029" sz="1400" b="1" dirty="0" smtClean="0">
                <a:latin typeface="+mj-lt"/>
              </a:rPr>
              <a:t>– Monthly online </a:t>
            </a:r>
            <a:r>
              <a:rPr lang="en-029" sz="1400" b="1" dirty="0" smtClean="0">
                <a:latin typeface="+mj-lt"/>
              </a:rPr>
              <a:t>discussions </a:t>
            </a:r>
            <a:r>
              <a:rPr lang="en-029" sz="1400" b="1" dirty="0" smtClean="0">
                <a:latin typeface="+mj-lt"/>
              </a:rPr>
              <a:t>used for </a:t>
            </a:r>
            <a:r>
              <a:rPr lang="en-029" sz="1400" b="1" dirty="0" smtClean="0">
                <a:latin typeface="+mj-lt"/>
              </a:rPr>
              <a:t>weather monitoring, t</a:t>
            </a:r>
            <a:r>
              <a:rPr lang="en-029" sz="1400" b="1" dirty="0" smtClean="0">
                <a:latin typeface="+mj-lt"/>
                <a:ea typeface="Arimo" panose="020B0604020202020204" pitchFamily="34" charset="0"/>
                <a:cs typeface="Arimo" panose="020B0604020202020204" pitchFamily="34" charset="0"/>
              </a:rPr>
              <a:t>eaching </a:t>
            </a:r>
            <a:r>
              <a:rPr lang="en-029" sz="1400" b="1" dirty="0">
                <a:latin typeface="+mj-lt"/>
                <a:ea typeface="Arimo" panose="020B0604020202020204" pitchFamily="34" charset="0"/>
                <a:cs typeface="Arimo" panose="020B0604020202020204" pitchFamily="34" charset="0"/>
              </a:rPr>
              <a:t>and Continuous Professional </a:t>
            </a:r>
            <a:r>
              <a:rPr lang="en-029" sz="1400" b="1" dirty="0" smtClean="0">
                <a:latin typeface="+mj-lt"/>
                <a:ea typeface="Arimo" panose="020B0604020202020204" pitchFamily="34" charset="0"/>
                <a:cs typeface="Arimo" panose="020B0604020202020204" pitchFamily="34" charset="0"/>
              </a:rPr>
              <a:t>Development</a:t>
            </a:r>
            <a:r>
              <a:rPr lang="en-029" sz="1400" b="1" dirty="0">
                <a:solidFill>
                  <a:schemeClr val="accent6">
                    <a:lumMod val="75000"/>
                  </a:schemeClr>
                </a:solidFill>
                <a:latin typeface="+mj-lt"/>
                <a:ea typeface="Arimo" panose="020B0604020202020204" pitchFamily="34" charset="0"/>
                <a:cs typeface="Arimo" panose="020B0604020202020204" pitchFamily="34" charset="0"/>
              </a:rPr>
              <a:t> </a:t>
            </a:r>
            <a:r>
              <a:rPr lang="en-029" sz="1400" b="1" dirty="0" smtClean="0">
                <a:solidFill>
                  <a:schemeClr val="accent6">
                    <a:lumMod val="75000"/>
                  </a:schemeClr>
                </a:solidFill>
                <a:latin typeface="+mj-lt"/>
                <a:ea typeface="Arimo" panose="020B0604020202020204" pitchFamily="34" charset="0"/>
                <a:cs typeface="Arimo" panose="020B0604020202020204" pitchFamily="34" charset="0"/>
              </a:rPr>
              <a:t> </a:t>
            </a:r>
            <a:r>
              <a:rPr lang="en-029" sz="1400" b="1" dirty="0" smtClean="0">
                <a:latin typeface="+mj-lt"/>
                <a:ea typeface="Arimo" panose="020B0604020202020204" pitchFamily="34" charset="0"/>
                <a:cs typeface="Arimo" panose="020B0604020202020204" pitchFamily="34" charset="0"/>
              </a:rPr>
              <a:t>of Operational </a:t>
            </a:r>
            <a:r>
              <a:rPr lang="en-029" sz="1400" b="1" dirty="0" smtClean="0">
                <a:latin typeface="+mj-lt"/>
                <a:ea typeface="Arimo" panose="020B0604020202020204" pitchFamily="34" charset="0"/>
                <a:cs typeface="Arimo" panose="020B0604020202020204" pitchFamily="34" charset="0"/>
              </a:rPr>
              <a:t>Forecasters. CWD includes </a:t>
            </a:r>
            <a:r>
              <a:rPr lang="en-029" sz="1400" b="1" dirty="0" smtClean="0">
                <a:latin typeface="+mj-lt"/>
                <a:ea typeface="Arimo" panose="020B0604020202020204" pitchFamily="34" charset="0"/>
                <a:cs typeface="Arimo" panose="020B0604020202020204" pitchFamily="34" charset="0"/>
              </a:rPr>
              <a:t>special events such as : the onset </a:t>
            </a:r>
            <a:r>
              <a:rPr lang="en-029" sz="1400" b="1" dirty="0">
                <a:latin typeface="+mj-lt"/>
                <a:ea typeface="Arimo" panose="020B0604020202020204" pitchFamily="34" charset="0"/>
                <a:cs typeface="Arimo" panose="020B0604020202020204" pitchFamily="34" charset="0"/>
              </a:rPr>
              <a:t>and progress of tropical </a:t>
            </a:r>
            <a:r>
              <a:rPr lang="en-029" sz="1400" b="1" dirty="0" smtClean="0">
                <a:latin typeface="+mj-lt"/>
                <a:ea typeface="Arimo" panose="020B0604020202020204" pitchFamily="34" charset="0"/>
                <a:cs typeface="Arimo" panose="020B0604020202020204" pitchFamily="34" charset="0"/>
              </a:rPr>
              <a:t>storms; the introduction </a:t>
            </a:r>
            <a:r>
              <a:rPr lang="en-029" sz="1400" b="1" dirty="0">
                <a:latin typeface="+mj-lt"/>
                <a:ea typeface="Arimo" panose="020B0604020202020204" pitchFamily="34" charset="0"/>
                <a:cs typeface="Arimo" panose="020B0604020202020204" pitchFamily="34" charset="0"/>
              </a:rPr>
              <a:t>of new </a:t>
            </a:r>
            <a:r>
              <a:rPr lang="en-029" sz="1400" b="1" dirty="0" smtClean="0">
                <a:latin typeface="+mj-lt"/>
                <a:ea typeface="Arimo" panose="020B0604020202020204" pitchFamily="34" charset="0"/>
                <a:cs typeface="Arimo" panose="020B0604020202020204" pitchFamily="34" charset="0"/>
              </a:rPr>
              <a:t>products (e.g</a:t>
            </a:r>
            <a:r>
              <a:rPr lang="en-029" sz="1400" b="1" dirty="0">
                <a:latin typeface="+mj-lt"/>
                <a:ea typeface="Arimo" panose="020B0604020202020204" pitchFamily="34" charset="0"/>
                <a:cs typeface="Arimo" panose="020B0604020202020204" pitchFamily="34" charset="0"/>
              </a:rPr>
              <a:t>. GOES </a:t>
            </a:r>
            <a:r>
              <a:rPr lang="en-029" sz="1400" b="1" dirty="0" smtClean="0">
                <a:latin typeface="+mj-lt"/>
                <a:ea typeface="Arimo" panose="020B0604020202020204" pitchFamily="34" charset="0"/>
                <a:cs typeface="Arimo" panose="020B0604020202020204" pitchFamily="34" charset="0"/>
              </a:rPr>
              <a:t>R) </a:t>
            </a:r>
            <a:r>
              <a:rPr lang="en-029" sz="1400" b="1" dirty="0" smtClean="0">
                <a:latin typeface="+mj-lt"/>
                <a:ea typeface="Arimo" panose="020B0604020202020204" pitchFamily="34" charset="0"/>
                <a:cs typeface="Arimo" panose="020B0604020202020204" pitchFamily="34" charset="0"/>
              </a:rPr>
              <a:t>and </a:t>
            </a:r>
            <a:r>
              <a:rPr lang="en-029" sz="1400" b="1" dirty="0" smtClean="0">
                <a:latin typeface="+mj-lt"/>
                <a:ea typeface="Arimo" panose="020B0604020202020204" pitchFamily="34" charset="0"/>
                <a:cs typeface="Arimo" panose="020B0604020202020204" pitchFamily="34" charset="0"/>
              </a:rPr>
              <a:t>to support Disaster </a:t>
            </a:r>
            <a:r>
              <a:rPr lang="en-029" sz="1400" b="1" dirty="0" smtClean="0">
                <a:latin typeface="+mj-lt"/>
                <a:ea typeface="Arimo" panose="020B0604020202020204" pitchFamily="34" charset="0"/>
                <a:cs typeface="Arimo" panose="020B0604020202020204" pitchFamily="34" charset="0"/>
              </a:rPr>
              <a:t>Mitigation.</a:t>
            </a:r>
            <a:endParaRPr lang="en-029" sz="1400" dirty="0">
              <a:latin typeface="+mj-lt"/>
            </a:endParaRPr>
          </a:p>
          <a:p>
            <a:pPr marL="0" indent="0">
              <a:lnSpc>
                <a:spcPct val="90000"/>
              </a:lnSpc>
              <a:spcAft>
                <a:spcPts val="600"/>
              </a:spcAft>
              <a:buNone/>
              <a:defRPr/>
            </a:pPr>
            <a:r>
              <a:rPr lang="en-029" altLang="en-US" sz="1600" b="1" dirty="0" smtClean="0">
                <a:solidFill>
                  <a:schemeClr val="accent3">
                    <a:lumMod val="50000"/>
                  </a:schemeClr>
                </a:solidFill>
                <a:effectLst>
                  <a:outerShdw blurRad="38100" dist="38100" dir="2700000" algn="tl">
                    <a:srgbClr val="000000">
                      <a:alpha val="43137"/>
                    </a:srgbClr>
                  </a:outerShdw>
                </a:effectLst>
              </a:rPr>
              <a:t> </a:t>
            </a:r>
          </a:p>
          <a:p>
            <a:pPr marL="0" indent="0">
              <a:lnSpc>
                <a:spcPct val="90000"/>
              </a:lnSpc>
              <a:spcAft>
                <a:spcPts val="600"/>
              </a:spcAft>
              <a:buNone/>
              <a:defRPr/>
            </a:pPr>
            <a:endParaRPr lang="en-029" altLang="en-US" sz="1600" b="1" dirty="0" smtClean="0">
              <a:solidFill>
                <a:schemeClr val="accent3">
                  <a:lumMod val="50000"/>
                </a:schemeClr>
              </a:solidFill>
              <a:effectLst>
                <a:outerShdw blurRad="38100" dist="38100" dir="2700000" algn="tl">
                  <a:srgbClr val="000000">
                    <a:alpha val="43137"/>
                  </a:srgbClr>
                </a:outerShdw>
              </a:effectLst>
            </a:endParaRPr>
          </a:p>
        </p:txBody>
      </p:sp>
      <p:pic>
        <p:nvPicPr>
          <p:cNvPr id="26" name="Picture 25" descr="Whole event Attendance.png">
            <a:extLst>
              <a:ext uri="{FF2B5EF4-FFF2-40B4-BE49-F238E27FC236}">
                <a16:creationId xmlns:xdr="http://schemas.openxmlformats.org/drawingml/2006/spreadsheetDrawing" xmlns:a16="http://schemas.microsoft.com/office/drawing/2014/main" xmlns="" xmlns:lc="http://schemas.openxmlformats.org/drawingml/2006/lockedCanvas" id="{00000000-0008-0000-0000-000002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858" y="2468562"/>
            <a:ext cx="6544458" cy="4445309"/>
          </a:xfrm>
          <a:prstGeom prst="rect">
            <a:avLst/>
          </a:prstGeom>
        </p:spPr>
      </p:pic>
      <p:sp>
        <p:nvSpPr>
          <p:cNvPr id="43" name="TextBox 1"/>
          <p:cNvSpPr txBox="1">
            <a:spLocks noChangeArrowheads="1"/>
          </p:cNvSpPr>
          <p:nvPr/>
        </p:nvSpPr>
        <p:spPr bwMode="auto">
          <a:xfrm>
            <a:off x="296753" y="5092591"/>
            <a:ext cx="6123672" cy="7755969"/>
          </a:xfrm>
          <a:prstGeom prst="rect">
            <a:avLst/>
          </a:prstGeom>
          <a:solidFill>
            <a:schemeClr val="accent2">
              <a:lumMod val="20000"/>
              <a:lumOff val="80000"/>
            </a:schemeClr>
          </a:solidFill>
          <a:ln>
            <a:noFill/>
          </a:ln>
          <a:extLst/>
        </p:spPr>
        <p:txBody>
          <a:bodyPr wrap="square">
            <a:spAutoFit/>
          </a:bodyPr>
          <a:lstStyle>
            <a:lvl1pPr eaLnBrk="0" hangingPunct="0">
              <a:spcBef>
                <a:spcPts val="850"/>
              </a:spcBef>
              <a:buClr>
                <a:schemeClr val="accent2"/>
              </a:buClr>
              <a:buSzPct val="85000"/>
              <a:buFont typeface="Wingdings 2" pitchFamily="18" charset="2"/>
              <a:buChar char=""/>
              <a:defRPr sz="3700">
                <a:solidFill>
                  <a:schemeClr val="tx1"/>
                </a:solidFill>
                <a:latin typeface="Constantia" pitchFamily="18" charset="0"/>
              </a:defRPr>
            </a:lvl1pPr>
            <a:lvl2pPr marL="742950" indent="-285750" eaLnBrk="0" hangingPunct="0">
              <a:spcBef>
                <a:spcPts val="425"/>
              </a:spcBef>
              <a:buClr>
                <a:srgbClr val="B64936"/>
              </a:buClr>
              <a:buSzPct val="85000"/>
              <a:buFont typeface="Wingdings 2" pitchFamily="18" charset="2"/>
              <a:buChar char=""/>
              <a:defRPr sz="3400">
                <a:solidFill>
                  <a:schemeClr val="tx2"/>
                </a:solidFill>
                <a:latin typeface="Constantia" pitchFamily="18" charset="0"/>
              </a:defRPr>
            </a:lvl2pPr>
            <a:lvl3pPr marL="1143000" indent="-228600" eaLnBrk="0" hangingPunct="0">
              <a:spcBef>
                <a:spcPts val="425"/>
              </a:spcBef>
              <a:buClr>
                <a:srgbClr val="983B2C"/>
              </a:buClr>
              <a:buSzPct val="85000"/>
              <a:buFont typeface="Wingdings 2" pitchFamily="18" charset="2"/>
              <a:buChar char=""/>
              <a:defRPr sz="3000">
                <a:solidFill>
                  <a:schemeClr val="tx1"/>
                </a:solidFill>
                <a:latin typeface="Constantia" pitchFamily="18" charset="0"/>
              </a:defRPr>
            </a:lvl3pPr>
            <a:lvl4pPr marL="1600200" indent="-228600" eaLnBrk="0" hangingPunct="0">
              <a:spcBef>
                <a:spcPts val="425"/>
              </a:spcBef>
              <a:buClr>
                <a:srgbClr val="B64936"/>
              </a:buClr>
              <a:buSzPct val="85000"/>
              <a:buFont typeface="Wingdings 2" pitchFamily="18" charset="2"/>
              <a:buChar char=""/>
              <a:defRPr sz="2700">
                <a:solidFill>
                  <a:schemeClr val="tx1"/>
                </a:solidFill>
                <a:latin typeface="Constantia" pitchFamily="18" charset="0"/>
              </a:defRPr>
            </a:lvl4pPr>
            <a:lvl5pPr marL="2057400" indent="-228600" eaLnBrk="0" hangingPunct="0">
              <a:spcBef>
                <a:spcPts val="488"/>
              </a:spcBef>
              <a:buClr>
                <a:srgbClr val="B64936"/>
              </a:buClr>
              <a:buSzPct val="85000"/>
              <a:buFont typeface="Wingdings 2" pitchFamily="18" charset="2"/>
              <a:buChar char=""/>
              <a:defRPr sz="2300">
                <a:solidFill>
                  <a:schemeClr val="tx1"/>
                </a:solidFill>
                <a:latin typeface="Constantia" pitchFamily="18" charset="0"/>
              </a:defRPr>
            </a:lvl5pPr>
            <a:lvl6pPr marL="2514600" indent="-228600" eaLnBrk="0" fontAlgn="base" hangingPunct="0">
              <a:spcBef>
                <a:spcPts val="488"/>
              </a:spcBef>
              <a:spcAft>
                <a:spcPct val="0"/>
              </a:spcAft>
              <a:buClr>
                <a:srgbClr val="B64936"/>
              </a:buClr>
              <a:buSzPct val="85000"/>
              <a:buFont typeface="Wingdings 2" pitchFamily="18" charset="2"/>
              <a:buChar char=""/>
              <a:defRPr sz="2300">
                <a:solidFill>
                  <a:schemeClr val="tx1"/>
                </a:solidFill>
                <a:latin typeface="Constantia" pitchFamily="18" charset="0"/>
              </a:defRPr>
            </a:lvl6pPr>
            <a:lvl7pPr marL="2971800" indent="-228600" eaLnBrk="0" fontAlgn="base" hangingPunct="0">
              <a:spcBef>
                <a:spcPts val="488"/>
              </a:spcBef>
              <a:spcAft>
                <a:spcPct val="0"/>
              </a:spcAft>
              <a:buClr>
                <a:srgbClr val="B64936"/>
              </a:buClr>
              <a:buSzPct val="85000"/>
              <a:buFont typeface="Wingdings 2" pitchFamily="18" charset="2"/>
              <a:buChar char=""/>
              <a:defRPr sz="2300">
                <a:solidFill>
                  <a:schemeClr val="tx1"/>
                </a:solidFill>
                <a:latin typeface="Constantia" pitchFamily="18" charset="0"/>
              </a:defRPr>
            </a:lvl7pPr>
            <a:lvl8pPr marL="3429000" indent="-228600" eaLnBrk="0" fontAlgn="base" hangingPunct="0">
              <a:spcBef>
                <a:spcPts val="488"/>
              </a:spcBef>
              <a:spcAft>
                <a:spcPct val="0"/>
              </a:spcAft>
              <a:buClr>
                <a:srgbClr val="B64936"/>
              </a:buClr>
              <a:buSzPct val="85000"/>
              <a:buFont typeface="Wingdings 2" pitchFamily="18" charset="2"/>
              <a:buChar char=""/>
              <a:defRPr sz="2300">
                <a:solidFill>
                  <a:schemeClr val="tx1"/>
                </a:solidFill>
                <a:latin typeface="Constantia" pitchFamily="18" charset="0"/>
              </a:defRPr>
            </a:lvl8pPr>
            <a:lvl9pPr marL="3886200" indent="-228600" eaLnBrk="0" fontAlgn="base" hangingPunct="0">
              <a:spcBef>
                <a:spcPts val="488"/>
              </a:spcBef>
              <a:spcAft>
                <a:spcPct val="0"/>
              </a:spcAft>
              <a:buClr>
                <a:srgbClr val="B64936"/>
              </a:buClr>
              <a:buSzPct val="85000"/>
              <a:buFont typeface="Wingdings 2" pitchFamily="18" charset="2"/>
              <a:buChar char=""/>
              <a:defRPr sz="2300">
                <a:solidFill>
                  <a:schemeClr val="tx1"/>
                </a:solidFill>
                <a:latin typeface="Constantia" pitchFamily="18" charset="0"/>
              </a:defRPr>
            </a:lvl9pPr>
          </a:lstStyle>
          <a:p>
            <a:pPr algn="just" eaLnBrk="1" hangingPunct="1">
              <a:spcBef>
                <a:spcPct val="0"/>
              </a:spcBef>
              <a:buClrTx/>
              <a:buSzTx/>
              <a:buFontTx/>
              <a:buNone/>
            </a:pPr>
            <a:r>
              <a:rPr lang="en-029" altLang="en-US" sz="1800" b="1" dirty="0" smtClean="0">
                <a:latin typeface="+mn-lt"/>
              </a:rPr>
              <a:t>CoE Barbados continue to provide weather briefings and discussions. </a:t>
            </a:r>
            <a:endParaRPr lang="en-029" altLang="en-US" sz="1800" b="1" dirty="0">
              <a:latin typeface="+mn-lt"/>
            </a:endParaRPr>
          </a:p>
          <a:p>
            <a:pPr algn="just" eaLnBrk="1" hangingPunct="1">
              <a:spcBef>
                <a:spcPct val="0"/>
              </a:spcBef>
              <a:buClrTx/>
              <a:buSzTx/>
              <a:buFontTx/>
              <a:buNone/>
            </a:pPr>
            <a:r>
              <a:rPr lang="en-029" altLang="en-US" sz="1200" dirty="0" smtClean="0">
                <a:latin typeface="+mn-lt"/>
              </a:rPr>
              <a:t>Weather briefings are prepared for the Caribbean Disaster Emergency Management Agency (CDEMA) and consist of storm and server weather updates, satellite imagery, CIMH WRF – Mesoscale Model output, hazard impact information .</a:t>
            </a:r>
          </a:p>
          <a:p>
            <a:pPr algn="just" eaLnBrk="1" hangingPunct="1">
              <a:spcBef>
                <a:spcPct val="0"/>
              </a:spcBef>
              <a:buClrTx/>
              <a:buSzTx/>
              <a:buFontTx/>
              <a:buNone/>
            </a:pPr>
            <a:endParaRPr lang="en-029" altLang="en-US" sz="1200" dirty="0">
              <a:latin typeface="+mn-lt"/>
            </a:endParaRPr>
          </a:p>
          <a:p>
            <a:pPr algn="just" eaLnBrk="1" hangingPunct="1">
              <a:spcBef>
                <a:spcPct val="0"/>
              </a:spcBef>
              <a:buClrTx/>
              <a:buSzTx/>
              <a:buFontTx/>
              <a:buNone/>
            </a:pPr>
            <a:r>
              <a:rPr lang="en-029" altLang="en-US" sz="1200" dirty="0" smtClean="0">
                <a:latin typeface="+mn-lt"/>
              </a:rPr>
              <a:t>The CIMH CWD also supports Severe briefings and makes use of the CIMH </a:t>
            </a:r>
            <a:r>
              <a:rPr lang="en-029" sz="1200" dirty="0" smtClean="0">
                <a:latin typeface="+mn-lt"/>
              </a:rPr>
              <a:t>Caribbean </a:t>
            </a:r>
            <a:r>
              <a:rPr lang="en-029" sz="1200" b="1" dirty="0">
                <a:effectLst>
                  <a:outerShdw blurRad="38100" dist="38100" dir="2700000" algn="tl">
                    <a:srgbClr val="000000">
                      <a:alpha val="43137"/>
                    </a:srgbClr>
                  </a:outerShdw>
                </a:effectLst>
                <a:latin typeface="+mn-lt"/>
              </a:rPr>
              <a:t>Dewetra</a:t>
            </a:r>
            <a:r>
              <a:rPr lang="en-029" sz="1200" dirty="0">
                <a:latin typeface="+mn-lt"/>
              </a:rPr>
              <a:t> Platform </a:t>
            </a:r>
            <a:r>
              <a:rPr lang="en-029" sz="1200" dirty="0" smtClean="0">
                <a:latin typeface="+mn-lt"/>
              </a:rPr>
              <a:t>–a </a:t>
            </a:r>
            <a:r>
              <a:rPr lang="en-029" sz="1200" dirty="0">
                <a:latin typeface="+mn-lt"/>
              </a:rPr>
              <a:t>real-time data and information integrated system for hydro-meteorological risk forecasting and disaster risk </a:t>
            </a:r>
            <a:r>
              <a:rPr lang="en-029" sz="1200" dirty="0" smtClean="0">
                <a:latin typeface="+mn-lt"/>
              </a:rPr>
              <a:t>mitigation. It </a:t>
            </a:r>
            <a:r>
              <a:rPr lang="en-029" sz="1200" dirty="0">
                <a:latin typeface="+mn-lt"/>
              </a:rPr>
              <a:t>allows for the combination of data, forecast tools, procedures and </a:t>
            </a:r>
            <a:r>
              <a:rPr lang="en-029" sz="1200" dirty="0" smtClean="0">
                <a:latin typeface="+mn-lt"/>
              </a:rPr>
              <a:t>expertise; and provides </a:t>
            </a:r>
            <a:r>
              <a:rPr lang="en-029" sz="1200" dirty="0">
                <a:latin typeface="+mn-lt"/>
              </a:rPr>
              <a:t>decision makers with high resolution and up-to-date information of the expected and observed risk and vulnerability.</a:t>
            </a:r>
          </a:p>
          <a:p>
            <a:pPr algn="just" eaLnBrk="1" hangingPunct="1">
              <a:spcBef>
                <a:spcPct val="0"/>
              </a:spcBef>
              <a:buClrTx/>
              <a:buSzTx/>
              <a:buFontTx/>
              <a:buNone/>
            </a:pPr>
            <a:r>
              <a:rPr lang="en-029" altLang="en-US" sz="1200" dirty="0" smtClean="0">
                <a:latin typeface="+mn-lt"/>
              </a:rPr>
              <a:t> </a:t>
            </a:r>
            <a:endParaRPr lang="en-029" altLang="en-US" sz="1200" dirty="0">
              <a:latin typeface="+mn-lt"/>
            </a:endParaRPr>
          </a:p>
          <a:p>
            <a:pPr algn="just" eaLnBrk="1" hangingPunct="1">
              <a:spcBef>
                <a:spcPct val="0"/>
              </a:spcBef>
              <a:buClrTx/>
              <a:buSzTx/>
              <a:buFontTx/>
              <a:buNone/>
            </a:pPr>
            <a:r>
              <a:rPr lang="en-029" altLang="en-US" sz="1200" dirty="0" smtClean="0">
                <a:latin typeface="+mn-lt"/>
              </a:rPr>
              <a:t>The 2015 Hurricane season was a relatively quite one for the Caribbean, with only 3 of the 11 named storms affecting the region.  However, two of the storms prove to be the deadliness of the season.  These included Tropical Storm (TS) Danny, TS Erika (31 death and Hurricane Joaquin (30 deaths).</a:t>
            </a:r>
          </a:p>
          <a:p>
            <a:pPr algn="just">
              <a:buNone/>
            </a:pPr>
            <a:r>
              <a:rPr lang="en-029" altLang="en-US" sz="1200" dirty="0" smtClean="0">
                <a:latin typeface="+mn-lt"/>
              </a:rPr>
              <a:t>CIMH operates WRF runs, initialized by GFS model for 0000Z and 1200Z during the hurricane season. The 4 km WRF-ARW run (26 August 2015, 00UTC) produced a very skilled quantitative precipitation forecast (QPF,) both in the location and the quantity of 24 hour rainfall amounts which ranged between 250-300 mm, and were in good agreement with quantitative precipitation estimation (QPE) provided by Integrated Multi-satellite Retrievals for GPM (IMERG), thus confirming the relevance of the CIMH activities and of the DEWETRA platform services for the entire Caribbean region.</a:t>
            </a:r>
          </a:p>
          <a:p>
            <a:pPr algn="just">
              <a:buNone/>
            </a:pPr>
            <a:endParaRPr lang="en-029" altLang="en-US" sz="1200" dirty="0">
              <a:latin typeface="+mn-lt"/>
            </a:endParaRPr>
          </a:p>
          <a:p>
            <a:pPr algn="just">
              <a:buNone/>
            </a:pPr>
            <a:endParaRPr lang="en-029" altLang="en-US" sz="1200" dirty="0" smtClean="0">
              <a:latin typeface="+mn-lt"/>
            </a:endParaRPr>
          </a:p>
          <a:p>
            <a:pPr algn="just">
              <a:buNone/>
            </a:pPr>
            <a:endParaRPr lang="en-029" altLang="en-US" sz="1200" dirty="0">
              <a:latin typeface="+mn-lt"/>
            </a:endParaRPr>
          </a:p>
          <a:p>
            <a:pPr algn="just">
              <a:buNone/>
            </a:pPr>
            <a:r>
              <a:rPr lang="en-029" altLang="en-US" sz="1200" dirty="0" smtClean="0">
                <a:latin typeface="+mn-lt"/>
              </a:rPr>
              <a:t>The </a:t>
            </a:r>
            <a:r>
              <a:rPr lang="en-029" altLang="en-US" sz="1200" dirty="0">
                <a:latin typeface="+mn-lt"/>
              </a:rPr>
              <a:t>WRF-ARW runs (1 </a:t>
            </a:r>
            <a:r>
              <a:rPr lang="en-029" altLang="en-US" sz="1200" dirty="0" smtClean="0">
                <a:latin typeface="+mn-lt"/>
              </a:rPr>
              <a:t>October </a:t>
            </a:r>
            <a:r>
              <a:rPr lang="en-029" altLang="en-US" sz="1200" dirty="0">
                <a:latin typeface="+mn-lt"/>
              </a:rPr>
              <a:t>2015 00UTC</a:t>
            </a:r>
            <a:r>
              <a:rPr lang="en-029" altLang="en-US" sz="1200" dirty="0" smtClean="0">
                <a:latin typeface="+mn-lt"/>
              </a:rPr>
              <a:t>), exhibited great skill in predicting the track of Hurricane Joaquin, </a:t>
            </a:r>
            <a:r>
              <a:rPr lang="en-029" altLang="en-US" sz="1200" dirty="0">
                <a:latin typeface="+mn-lt"/>
              </a:rPr>
              <a:t>despite the GFS 0.5° model forcing, has been capable to “correct” the GCM predictions concerning the Hurricane </a:t>
            </a:r>
            <a:r>
              <a:rPr lang="en-029" altLang="en-US" sz="1200" dirty="0" smtClean="0">
                <a:latin typeface="+mn-lt"/>
              </a:rPr>
              <a:t>Joaquin </a:t>
            </a:r>
            <a:r>
              <a:rPr lang="en-029" altLang="en-US" sz="1200" dirty="0">
                <a:latin typeface="+mn-lt"/>
              </a:rPr>
              <a:t>evolution resulting into a predicted </a:t>
            </a:r>
            <a:r>
              <a:rPr lang="en-029" altLang="en-US" sz="1200" dirty="0" smtClean="0">
                <a:latin typeface="+mn-lt"/>
              </a:rPr>
              <a:t>track as it </a:t>
            </a:r>
            <a:r>
              <a:rPr lang="en-029" altLang="en-US" sz="1200" dirty="0" smtClean="0">
                <a:latin typeface="+mn-lt"/>
              </a:rPr>
              <a:t>headed </a:t>
            </a:r>
            <a:r>
              <a:rPr lang="en-029" altLang="en-US" sz="1200" dirty="0">
                <a:latin typeface="+mn-lt"/>
              </a:rPr>
              <a:t>towards the open Atlantic ocean</a:t>
            </a:r>
            <a:r>
              <a:rPr lang="en-029" altLang="en-US" sz="1200" dirty="0" smtClean="0">
                <a:latin typeface="+mn-lt"/>
              </a:rPr>
              <a:t>.</a:t>
            </a:r>
          </a:p>
          <a:p>
            <a:pPr algn="just">
              <a:buNone/>
            </a:pPr>
            <a:endParaRPr lang="en-029" altLang="en-US" sz="1200" dirty="0" smtClean="0">
              <a:latin typeface="+mn-lt"/>
            </a:endParaRPr>
          </a:p>
          <a:p>
            <a:pPr algn="just">
              <a:buNone/>
            </a:pPr>
            <a:endParaRPr lang="en-029" altLang="en-US" sz="1200" dirty="0">
              <a:latin typeface="+mn-lt"/>
            </a:endParaRPr>
          </a:p>
          <a:p>
            <a:pPr algn="just">
              <a:buNone/>
            </a:pPr>
            <a:endParaRPr lang="en-029" altLang="en-US" sz="1200" dirty="0">
              <a:latin typeface="+mn-lt"/>
            </a:endParaRPr>
          </a:p>
          <a:p>
            <a:pPr eaLnBrk="1" hangingPunct="1">
              <a:spcBef>
                <a:spcPct val="0"/>
              </a:spcBef>
              <a:buClrTx/>
              <a:buSzTx/>
              <a:buNone/>
            </a:pPr>
            <a:endParaRPr lang="en-029" altLang="en-US" sz="1400" dirty="0" smtClean="0">
              <a:latin typeface="+mn-lt"/>
            </a:endParaRPr>
          </a:p>
          <a:p>
            <a:pPr eaLnBrk="1" hangingPunct="1">
              <a:spcBef>
                <a:spcPct val="0"/>
              </a:spcBef>
              <a:buClrTx/>
              <a:buSzTx/>
              <a:buFontTx/>
              <a:buNone/>
            </a:pPr>
            <a:endParaRPr lang="en-029" altLang="en-US" sz="1600" dirty="0">
              <a:latin typeface="+mn-lt"/>
            </a:endParaRPr>
          </a:p>
        </p:txBody>
      </p:sp>
      <p:sp>
        <p:nvSpPr>
          <p:cNvPr id="4" name="AutoShape 2" descr="http://63.175.159.25/squirrelmail/src/download.php?passed_id=37507&amp;mailbox=INBOX&amp;ent_id=2&amp;absolute_dl=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989"/>
            <a:ext cx="13441363" cy="178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
          <p:cNvSpPr txBox="1">
            <a:spLocks noChangeArrowheads="1"/>
          </p:cNvSpPr>
          <p:nvPr/>
        </p:nvSpPr>
        <p:spPr>
          <a:xfrm>
            <a:off x="6470581" y="6943182"/>
            <a:ext cx="6949049" cy="914400"/>
          </a:xfrm>
          <a:prstGeom prst="rect">
            <a:avLst/>
          </a:prstGeom>
        </p:spPr>
        <p:txBody>
          <a:bodyPr/>
          <a:lstStyle>
            <a:lvl1pPr algn="ctr" defTabSz="1755557" rtl="0" eaLnBrk="1" latinLnBrk="0" hangingPunct="1">
              <a:spcBef>
                <a:spcPct val="0"/>
              </a:spcBef>
              <a:buNone/>
              <a:defRPr sz="8400" kern="1200">
                <a:solidFill>
                  <a:schemeClr val="tx1"/>
                </a:solidFill>
                <a:latin typeface="+mj-lt"/>
                <a:ea typeface="+mj-ea"/>
                <a:cs typeface="+mj-cs"/>
              </a:defRPr>
            </a:lvl1pPr>
          </a:lstStyle>
          <a:p>
            <a:pPr algn="l">
              <a:defRPr/>
            </a:pPr>
            <a:r>
              <a:rPr lang="es-ES_tradnl" sz="2400" dirty="0" smtClean="0">
                <a:solidFill>
                  <a:schemeClr val="accent6">
                    <a:lumMod val="75000"/>
                  </a:schemeClr>
                </a:solidFill>
                <a:effectLst>
                  <a:outerShdw blurRad="38100" dist="38100" dir="2700000" algn="tl">
                    <a:srgbClr val="000000">
                      <a:alpha val="43137"/>
                    </a:srgbClr>
                  </a:outerShdw>
                </a:effectLst>
              </a:rPr>
              <a:t>Hydrology  </a:t>
            </a:r>
            <a:r>
              <a:rPr lang="en-029" altLang="en-US" sz="2000" b="1" dirty="0" smtClean="0"/>
              <a:t>CIMH </a:t>
            </a:r>
            <a:r>
              <a:rPr lang="en-029" altLang="en-US" sz="2000" b="1" dirty="0"/>
              <a:t>– partners in the CEOS Flood Pilot project</a:t>
            </a:r>
            <a:r>
              <a:rPr lang="en-029" altLang="en-US" sz="2000" dirty="0"/>
              <a:t>. </a:t>
            </a:r>
          </a:p>
          <a:p>
            <a:pPr algn="l">
              <a:defRPr/>
            </a:pPr>
            <a:endParaRPr lang="es-ES" sz="2400" dirty="0" smtClean="0">
              <a:solidFill>
                <a:schemeClr val="accent6">
                  <a:lumMod val="75000"/>
                </a:schemeClr>
              </a:solidFill>
              <a:effectLst>
                <a:outerShdw blurRad="38100" dist="38100" dir="2700000" algn="tl">
                  <a:srgbClr val="000000">
                    <a:alpha val="43137"/>
                  </a:srgbClr>
                </a:outerShdw>
              </a:effectLst>
            </a:endParaRPr>
          </a:p>
        </p:txBody>
      </p:sp>
      <p:sp>
        <p:nvSpPr>
          <p:cNvPr id="34" name="Content Placeholder 2"/>
          <p:cNvSpPr txBox="1">
            <a:spLocks/>
          </p:cNvSpPr>
          <p:nvPr/>
        </p:nvSpPr>
        <p:spPr>
          <a:xfrm>
            <a:off x="6499588" y="7529386"/>
            <a:ext cx="4672812" cy="3713334"/>
          </a:xfrm>
          <a:prstGeom prst="rect">
            <a:avLst/>
          </a:prstGeom>
          <a:solidFill>
            <a:schemeClr val="accent6">
              <a:lumMod val="20000"/>
              <a:lumOff val="80000"/>
            </a:schemeClr>
          </a:solidFill>
        </p:spPr>
        <p:txBody>
          <a:bodyPr>
            <a:noAutofit/>
          </a:bodyPr>
          <a:lstStyle>
            <a:lvl1pPr marL="658334" indent="-658334" algn="l" defTabSz="1755557" rtl="0" eaLnBrk="1" latinLnBrk="0" hangingPunct="1">
              <a:spcBef>
                <a:spcPct val="20000"/>
              </a:spcBef>
              <a:buFont typeface="Arial" pitchFamily="34" charset="0"/>
              <a:buChar char="•"/>
              <a:defRPr sz="6100" kern="1200">
                <a:solidFill>
                  <a:schemeClr val="tx1"/>
                </a:solidFill>
                <a:latin typeface="+mn-lt"/>
                <a:ea typeface="+mn-ea"/>
                <a:cs typeface="+mn-cs"/>
              </a:defRPr>
            </a:lvl1pPr>
            <a:lvl2pPr marL="1426390" indent="-548611" algn="l" defTabSz="1755557" rtl="0" eaLnBrk="1" latinLnBrk="0" hangingPunct="1">
              <a:spcBef>
                <a:spcPct val="20000"/>
              </a:spcBef>
              <a:buFont typeface="Arial" pitchFamily="34" charset="0"/>
              <a:buChar char="–"/>
              <a:defRPr sz="5400" kern="1200">
                <a:solidFill>
                  <a:schemeClr val="tx1"/>
                </a:solidFill>
                <a:latin typeface="+mn-lt"/>
                <a:ea typeface="+mn-ea"/>
                <a:cs typeface="+mn-cs"/>
              </a:defRPr>
            </a:lvl2pPr>
            <a:lvl3pPr marL="2194446" indent="-438889" algn="l" defTabSz="1755557" rtl="0" eaLnBrk="1" latinLnBrk="0" hangingPunct="1">
              <a:spcBef>
                <a:spcPct val="20000"/>
              </a:spcBef>
              <a:buFont typeface="Arial" pitchFamily="34" charset="0"/>
              <a:buChar char="•"/>
              <a:defRPr sz="4600" kern="1200">
                <a:solidFill>
                  <a:schemeClr val="tx1"/>
                </a:solidFill>
                <a:latin typeface="+mn-lt"/>
                <a:ea typeface="+mn-ea"/>
                <a:cs typeface="+mn-cs"/>
              </a:defRPr>
            </a:lvl3pPr>
            <a:lvl4pPr marL="3072224"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3950002"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827781"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705559"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583337"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461115"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9pPr>
          </a:lstStyle>
          <a:p>
            <a:pPr marL="274320" indent="-274320">
              <a:spcAft>
                <a:spcPts val="600"/>
              </a:spcAft>
              <a:buFont typeface="Wingdings 2"/>
              <a:buChar char=""/>
              <a:defRPr/>
            </a:pPr>
            <a:r>
              <a:rPr lang="en-029" sz="1600" b="1" dirty="0" smtClean="0">
                <a:solidFill>
                  <a:schemeClr val="accent6">
                    <a:lumMod val="50000"/>
                  </a:schemeClr>
                </a:solidFill>
                <a:effectLst>
                  <a:outerShdw blurRad="38100" dist="38100" dir="2700000" algn="tl">
                    <a:srgbClr val="000000">
                      <a:alpha val="43137"/>
                    </a:srgbClr>
                  </a:outerShdw>
                </a:effectLst>
              </a:rPr>
              <a:t>Satellite imagery from NASA is used to support various activities in hydrology. </a:t>
            </a:r>
            <a:endParaRPr lang="en-029" sz="1600" dirty="0" smtClean="0">
              <a:solidFill>
                <a:schemeClr val="accent6">
                  <a:lumMod val="50000"/>
                </a:schemeClr>
              </a:solidFill>
              <a:effectLst>
                <a:outerShdw blurRad="38100" dist="38100" dir="2700000" algn="tl">
                  <a:srgbClr val="000000">
                    <a:alpha val="43137"/>
                  </a:srgbClr>
                </a:outerShdw>
              </a:effectLst>
            </a:endParaRPr>
          </a:p>
          <a:p>
            <a:pPr marL="640080" lvl="1" indent="-274320">
              <a:spcAft>
                <a:spcPts val="600"/>
              </a:spcAft>
              <a:buClr>
                <a:schemeClr val="accent2">
                  <a:shade val="75000"/>
                </a:schemeClr>
              </a:buClr>
              <a:buFont typeface="Wingdings 2"/>
              <a:buChar char=""/>
              <a:defRPr/>
            </a:pPr>
            <a:r>
              <a:rPr lang="en-029" sz="1400" b="1" i="1" dirty="0" smtClean="0">
                <a:solidFill>
                  <a:schemeClr val="accent6">
                    <a:lumMod val="50000"/>
                  </a:schemeClr>
                </a:solidFill>
              </a:rPr>
              <a:t>identification of inundation areas resulting from flooding events;</a:t>
            </a:r>
            <a:endParaRPr lang="en-029" sz="1400" dirty="0" smtClean="0">
              <a:solidFill>
                <a:schemeClr val="accent6">
                  <a:lumMod val="50000"/>
                </a:schemeClr>
              </a:solidFill>
            </a:endParaRPr>
          </a:p>
          <a:p>
            <a:pPr marL="640080" lvl="1" indent="-274320">
              <a:spcAft>
                <a:spcPts val="600"/>
              </a:spcAft>
              <a:buClr>
                <a:schemeClr val="accent2">
                  <a:shade val="75000"/>
                </a:schemeClr>
              </a:buClr>
              <a:buFont typeface="Wingdings 2"/>
              <a:buChar char=""/>
              <a:defRPr/>
            </a:pPr>
            <a:r>
              <a:rPr lang="en-029" sz="1400" b="1" i="1" dirty="0" smtClean="0">
                <a:solidFill>
                  <a:schemeClr val="accent6">
                    <a:lumMod val="50000"/>
                  </a:schemeClr>
                </a:solidFill>
              </a:rPr>
              <a:t>identification of blockages in watercourses resulting from landslides;</a:t>
            </a:r>
            <a:endParaRPr lang="en-029" sz="1400" dirty="0" smtClean="0">
              <a:solidFill>
                <a:schemeClr val="accent6">
                  <a:lumMod val="50000"/>
                </a:schemeClr>
              </a:solidFill>
            </a:endParaRPr>
          </a:p>
          <a:p>
            <a:pPr marL="640080" lvl="1" indent="-274320">
              <a:spcAft>
                <a:spcPts val="600"/>
              </a:spcAft>
              <a:buClr>
                <a:schemeClr val="accent2">
                  <a:shade val="75000"/>
                </a:schemeClr>
              </a:buClr>
              <a:buFont typeface="Wingdings 2"/>
              <a:buChar char=""/>
              <a:defRPr/>
            </a:pPr>
            <a:r>
              <a:rPr lang="en-029" sz="1400" b="1" i="1" dirty="0" smtClean="0">
                <a:solidFill>
                  <a:schemeClr val="accent6">
                    <a:lumMod val="50000"/>
                  </a:schemeClr>
                </a:solidFill>
              </a:rPr>
              <a:t>identification of land cover/land cover changes and estimation of hydrological parameters;  </a:t>
            </a:r>
            <a:endParaRPr lang="en-029" sz="1400" dirty="0" smtClean="0">
              <a:solidFill>
                <a:schemeClr val="accent6">
                  <a:lumMod val="50000"/>
                </a:schemeClr>
              </a:solidFill>
            </a:endParaRPr>
          </a:p>
          <a:p>
            <a:pPr marL="640080" lvl="1" indent="-274320">
              <a:spcAft>
                <a:spcPts val="600"/>
              </a:spcAft>
              <a:buClr>
                <a:schemeClr val="accent2">
                  <a:shade val="75000"/>
                </a:schemeClr>
              </a:buClr>
              <a:buFont typeface="Wingdings 2"/>
              <a:buChar char=""/>
              <a:defRPr/>
            </a:pPr>
            <a:r>
              <a:rPr lang="en-029" sz="1400" b="1" i="1" dirty="0" smtClean="0">
                <a:solidFill>
                  <a:schemeClr val="accent6">
                    <a:lumMod val="50000"/>
                  </a:schemeClr>
                </a:solidFill>
              </a:rPr>
              <a:t>Imagery also supports hydrological modelling by provided a visualization of watershed characteristics.</a:t>
            </a:r>
            <a:endParaRPr lang="en-029" sz="1400" dirty="0" smtClean="0">
              <a:solidFill>
                <a:schemeClr val="accent6">
                  <a:lumMod val="50000"/>
                </a:schemeClr>
              </a:solidFill>
            </a:endParaRPr>
          </a:p>
          <a:p>
            <a:pPr marL="274320" indent="-274320">
              <a:spcAft>
                <a:spcPts val="600"/>
              </a:spcAft>
              <a:buFont typeface="Wingdings 2"/>
              <a:buChar char=""/>
              <a:defRPr/>
            </a:pPr>
            <a:r>
              <a:rPr lang="en-US" sz="1600" b="1" i="1" dirty="0" smtClean="0">
                <a:solidFill>
                  <a:schemeClr val="accent3">
                    <a:lumMod val="50000"/>
                  </a:schemeClr>
                </a:solidFill>
              </a:rPr>
              <a:t>Using Satellite derived precipitation data to provide the potential for flood.</a:t>
            </a:r>
          </a:p>
          <a:p>
            <a:pPr marL="274320" indent="-274320">
              <a:spcAft>
                <a:spcPts val="600"/>
              </a:spcAft>
              <a:buFont typeface="Wingdings 2"/>
              <a:buChar char=""/>
              <a:defRPr/>
            </a:pPr>
            <a:endParaRPr lang="en-US" altLang="en-US" sz="2000" b="1" i="1" dirty="0">
              <a:solidFill>
                <a:schemeClr val="accent3">
                  <a:lumMod val="50000"/>
                </a:schemeClr>
              </a:solidFill>
            </a:endParaRPr>
          </a:p>
        </p:txBody>
      </p:sp>
      <p:sp>
        <p:nvSpPr>
          <p:cNvPr id="35" name="TextBox 3"/>
          <p:cNvSpPr txBox="1">
            <a:spLocks noChangeArrowheads="1"/>
          </p:cNvSpPr>
          <p:nvPr/>
        </p:nvSpPr>
        <p:spPr bwMode="auto">
          <a:xfrm>
            <a:off x="11172400" y="9068295"/>
            <a:ext cx="222099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a:spcBef>
                <a:spcPts val="300"/>
              </a:spcBef>
              <a:buClr>
                <a:srgbClr val="A94543"/>
              </a:buClr>
              <a:buSzPct val="85000"/>
              <a:buFont typeface="Wingdings 2" pitchFamily="18" charset="2"/>
              <a:buChar char=""/>
              <a:defRPr sz="2400">
                <a:solidFill>
                  <a:schemeClr val="tx2"/>
                </a:solidFill>
                <a:latin typeface="Constantia" pitchFamily="18" charset="0"/>
              </a:defRPr>
            </a:lvl2pPr>
            <a:lvl3pPr marL="1143000" indent="-228600">
              <a:spcBef>
                <a:spcPts val="300"/>
              </a:spcBef>
              <a:buClr>
                <a:srgbClr val="8C3836"/>
              </a:buClr>
              <a:buSzPct val="85000"/>
              <a:buFont typeface="Wingdings 2" pitchFamily="18" charset="2"/>
              <a:buChar char=""/>
              <a:defRPr sz="2100">
                <a:solidFill>
                  <a:schemeClr val="tx1"/>
                </a:solidFill>
                <a:latin typeface="Constantia" pitchFamily="18" charset="0"/>
              </a:defRPr>
            </a:lvl3pPr>
            <a:lvl4pPr marL="1600200" indent="-228600">
              <a:spcBef>
                <a:spcPts val="300"/>
              </a:spcBef>
              <a:buClr>
                <a:srgbClr val="A94543"/>
              </a:buClr>
              <a:buSzPct val="85000"/>
              <a:buFont typeface="Wingdings 2" pitchFamily="18" charset="2"/>
              <a:buChar char=""/>
              <a:defRPr sz="1900">
                <a:solidFill>
                  <a:schemeClr val="tx1"/>
                </a:solidFill>
                <a:latin typeface="Constantia" pitchFamily="18" charset="0"/>
              </a:defRPr>
            </a:lvl4pPr>
            <a:lvl5pPr marL="2057400" indent="-228600">
              <a:spcBef>
                <a:spcPts val="338"/>
              </a:spcBef>
              <a:buClr>
                <a:srgbClr val="A94543"/>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A94543"/>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A94543"/>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A94543"/>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A94543"/>
              </a:buClr>
              <a:buSzPct val="85000"/>
              <a:buFont typeface="Wingdings 2" pitchFamily="18" charset="2"/>
              <a:buChar char=""/>
              <a:defRPr sz="1600">
                <a:solidFill>
                  <a:schemeClr val="tx1"/>
                </a:solidFill>
                <a:latin typeface="Constantia" pitchFamily="18" charset="0"/>
              </a:defRPr>
            </a:lvl9pPr>
          </a:lstStyle>
          <a:p>
            <a:pPr algn="just" eaLnBrk="1" hangingPunct="1">
              <a:spcBef>
                <a:spcPct val="0"/>
              </a:spcBef>
              <a:buClrTx/>
              <a:buSzTx/>
              <a:buFontTx/>
              <a:buNone/>
            </a:pPr>
            <a:r>
              <a:rPr lang="en-GB" altLang="en-US" sz="1400" b="1" dirty="0">
                <a:latin typeface="Times New Roman" pitchFamily="18" charset="0"/>
              </a:rPr>
              <a:t>Developed from RadarSat images (before and after event) – Changes shown by white areas</a:t>
            </a:r>
          </a:p>
          <a:p>
            <a:pPr eaLnBrk="1" hangingPunct="1">
              <a:spcBef>
                <a:spcPct val="0"/>
              </a:spcBef>
              <a:buClrTx/>
              <a:buSzTx/>
              <a:buFontTx/>
              <a:buNone/>
            </a:pPr>
            <a:r>
              <a:rPr lang="en-029" altLang="en-US" sz="1400" dirty="0">
                <a:latin typeface="Times New Roman" pitchFamily="18" charset="0"/>
              </a:rPr>
              <a:t>Erosion assessment in St. Vincent after the December 2013 deadly flood event.</a:t>
            </a:r>
          </a:p>
        </p:txBody>
      </p:sp>
      <p:pic>
        <p:nvPicPr>
          <p:cNvPr id="41"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04834" y="9723470"/>
            <a:ext cx="1062711" cy="797033"/>
          </a:xfrm>
          <a:prstGeom prst="rect">
            <a:avLst/>
          </a:prstGeom>
        </p:spPr>
      </p:pic>
      <p:sp>
        <p:nvSpPr>
          <p:cNvPr id="42" name="Title 1"/>
          <p:cNvSpPr txBox="1">
            <a:spLocks/>
          </p:cNvSpPr>
          <p:nvPr/>
        </p:nvSpPr>
        <p:spPr>
          <a:xfrm>
            <a:off x="307975" y="4721868"/>
            <a:ext cx="5852160" cy="524087"/>
          </a:xfrm>
          <a:prstGeom prst="rect">
            <a:avLst/>
          </a:prstGeom>
        </p:spPr>
        <p:txBody>
          <a:bodyPr/>
          <a:lstStyle>
            <a:lvl1pPr algn="ctr" defTabSz="1755557" rtl="0" eaLnBrk="1" latinLnBrk="0" hangingPunct="1">
              <a:spcBef>
                <a:spcPct val="0"/>
              </a:spcBef>
              <a:buNone/>
              <a:defRPr sz="8400" kern="1200">
                <a:solidFill>
                  <a:schemeClr val="tx1"/>
                </a:solidFill>
                <a:latin typeface="+mj-lt"/>
                <a:ea typeface="+mj-ea"/>
                <a:cs typeface="+mj-cs"/>
              </a:defRPr>
            </a:lvl1pPr>
          </a:lstStyle>
          <a:p>
            <a:pPr>
              <a:defRPr/>
            </a:pPr>
            <a:r>
              <a:rPr lang="en-029" altLang="en-US" sz="2000" dirty="0" smtClean="0">
                <a:solidFill>
                  <a:srgbClr val="FF0000"/>
                </a:solidFill>
                <a:latin typeface="AR DARLING" panose="02000000000000000000" pitchFamily="2" charset="0"/>
                <a:cs typeface="Arial" pitchFamily="34" charset="0"/>
              </a:rPr>
              <a:t>Tropical Storm Weather Briefings 2015</a:t>
            </a:r>
          </a:p>
        </p:txBody>
      </p:sp>
      <p:sp>
        <p:nvSpPr>
          <p:cNvPr id="49" name="Title 1"/>
          <p:cNvSpPr txBox="1">
            <a:spLocks/>
          </p:cNvSpPr>
          <p:nvPr/>
        </p:nvSpPr>
        <p:spPr>
          <a:xfrm>
            <a:off x="5425281" y="33989"/>
            <a:ext cx="7313612" cy="1143000"/>
          </a:xfrm>
          <a:prstGeom prst="rect">
            <a:avLst/>
          </a:prstGeom>
        </p:spPr>
        <p:txBody>
          <a:bodyPr/>
          <a:lstStyle>
            <a:lvl1pPr algn="ctr" defTabSz="1755557" rtl="0" eaLnBrk="1" latinLnBrk="0" hangingPunct="1">
              <a:spcBef>
                <a:spcPct val="0"/>
              </a:spcBef>
              <a:buNone/>
              <a:defRPr sz="8400" kern="1200">
                <a:solidFill>
                  <a:schemeClr val="tx1"/>
                </a:solidFill>
                <a:latin typeface="+mj-lt"/>
                <a:ea typeface="+mj-ea"/>
                <a:cs typeface="+mj-cs"/>
              </a:defRPr>
            </a:lvl1pPr>
          </a:lstStyle>
          <a:p>
            <a:pPr>
              <a:defRPr/>
            </a:pPr>
            <a:r>
              <a:rPr lang="en-US" sz="4000" b="1" dirty="0" smtClean="0">
                <a:solidFill>
                  <a:srgbClr val="0070C0"/>
                </a:solidFill>
                <a:effectLst>
                  <a:outerShdw blurRad="38100" dist="38100" dir="2700000" algn="tl">
                    <a:srgbClr val="000000">
                      <a:alpha val="43137"/>
                    </a:srgbClr>
                  </a:outerShdw>
                </a:effectLst>
              </a:rPr>
              <a:t>VLMG-8</a:t>
            </a:r>
            <a:endParaRPr lang="en-029" b="1" dirty="0">
              <a:solidFill>
                <a:srgbClr val="0070C0"/>
              </a:solidFill>
              <a:effectLst>
                <a:outerShdw blurRad="38100" dist="38100" dir="2700000" algn="tl">
                  <a:srgbClr val="000000">
                    <a:alpha val="43137"/>
                  </a:srgbClr>
                </a:outerShdw>
              </a:effectLst>
            </a:endParaRPr>
          </a:p>
        </p:txBody>
      </p:sp>
      <p:sp>
        <p:nvSpPr>
          <p:cNvPr id="50" name="Content Placeholder 2"/>
          <p:cNvSpPr txBox="1">
            <a:spLocks/>
          </p:cNvSpPr>
          <p:nvPr/>
        </p:nvSpPr>
        <p:spPr>
          <a:xfrm>
            <a:off x="6508876" y="11946038"/>
            <a:ext cx="6626977" cy="2767137"/>
          </a:xfrm>
          <a:prstGeom prst="rect">
            <a:avLst/>
          </a:prstGeom>
          <a:solidFill>
            <a:schemeClr val="accent3">
              <a:lumMod val="20000"/>
              <a:lumOff val="80000"/>
            </a:schemeClr>
          </a:solidFill>
        </p:spPr>
        <p:txBody>
          <a:bodyPr>
            <a:normAutofit/>
          </a:bodyPr>
          <a:lstStyle>
            <a:lvl1pPr marL="658334" indent="-658334" algn="l" defTabSz="1755557" rtl="0" eaLnBrk="1" latinLnBrk="0" hangingPunct="1">
              <a:spcBef>
                <a:spcPct val="20000"/>
              </a:spcBef>
              <a:buFont typeface="Arial" pitchFamily="34" charset="0"/>
              <a:buChar char="•"/>
              <a:defRPr sz="6100" kern="1200">
                <a:solidFill>
                  <a:schemeClr val="tx1"/>
                </a:solidFill>
                <a:latin typeface="+mn-lt"/>
                <a:ea typeface="+mn-ea"/>
                <a:cs typeface="+mn-cs"/>
              </a:defRPr>
            </a:lvl1pPr>
            <a:lvl2pPr marL="1426390" indent="-548611" algn="l" defTabSz="1755557" rtl="0" eaLnBrk="1" latinLnBrk="0" hangingPunct="1">
              <a:spcBef>
                <a:spcPct val="20000"/>
              </a:spcBef>
              <a:buFont typeface="Arial" pitchFamily="34" charset="0"/>
              <a:buChar char="–"/>
              <a:defRPr sz="5400" kern="1200">
                <a:solidFill>
                  <a:schemeClr val="tx1"/>
                </a:solidFill>
                <a:latin typeface="+mn-lt"/>
                <a:ea typeface="+mn-ea"/>
                <a:cs typeface="+mn-cs"/>
              </a:defRPr>
            </a:lvl2pPr>
            <a:lvl3pPr marL="2194446" indent="-438889" algn="l" defTabSz="1755557" rtl="0" eaLnBrk="1" latinLnBrk="0" hangingPunct="1">
              <a:spcBef>
                <a:spcPct val="20000"/>
              </a:spcBef>
              <a:buFont typeface="Arial" pitchFamily="34" charset="0"/>
              <a:buChar char="•"/>
              <a:defRPr sz="4600" kern="1200">
                <a:solidFill>
                  <a:schemeClr val="tx1"/>
                </a:solidFill>
                <a:latin typeface="+mn-lt"/>
                <a:ea typeface="+mn-ea"/>
                <a:cs typeface="+mn-cs"/>
              </a:defRPr>
            </a:lvl3pPr>
            <a:lvl4pPr marL="3072224"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3950002"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827781"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705559"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583337"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461115"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9pPr>
          </a:lstStyle>
          <a:p>
            <a:pPr marL="225425" indent="-225425" algn="just">
              <a:defRPr/>
            </a:pPr>
            <a:r>
              <a:rPr lang="en-US" sz="1400" dirty="0" smtClean="0">
                <a:latin typeface="Times New Roman" panose="02020603050405020304" pitchFamily="18" charset="0"/>
                <a:cs typeface="Times New Roman" panose="02020603050405020304" pitchFamily="18" charset="0"/>
              </a:rPr>
              <a:t>The proposal for NOAA to support the installation of GEONETCast ground station has been long in coming;</a:t>
            </a:r>
          </a:p>
          <a:p>
            <a:pPr marL="225425" indent="-225425" algn="just">
              <a:defRPr/>
            </a:pPr>
            <a:r>
              <a:rPr lang="en-US" sz="1400" dirty="0" smtClean="0">
                <a:latin typeface="Times New Roman" panose="02020603050405020304" pitchFamily="18" charset="0"/>
                <a:cs typeface="Times New Roman" panose="02020603050405020304" pitchFamily="18" charset="0"/>
              </a:rPr>
              <a:t>The ground station </a:t>
            </a:r>
            <a:r>
              <a:rPr lang="en-US" sz="1400" dirty="0" smtClean="0">
                <a:latin typeface="Times New Roman" panose="02020603050405020304" pitchFamily="18" charset="0"/>
                <a:cs typeface="Times New Roman" panose="02020603050405020304" pitchFamily="18" charset="0"/>
              </a:rPr>
              <a:t>has been </a:t>
            </a:r>
            <a:r>
              <a:rPr lang="en-US" sz="1400" dirty="0" smtClean="0">
                <a:latin typeface="Times New Roman" panose="02020603050405020304" pitchFamily="18" charset="0"/>
                <a:cs typeface="Times New Roman" panose="02020603050405020304" pitchFamily="18" charset="0"/>
              </a:rPr>
              <a:t>installed at CIMH ;</a:t>
            </a:r>
          </a:p>
          <a:p>
            <a:pPr marL="225425" indent="-225425" algn="just">
              <a:defRPr/>
            </a:pPr>
            <a:r>
              <a:rPr lang="en-US" sz="1400" dirty="0" smtClean="0">
                <a:latin typeface="Times New Roman" panose="02020603050405020304" pitchFamily="18" charset="0"/>
                <a:cs typeface="Times New Roman" panose="02020603050405020304" pitchFamily="18" charset="0"/>
              </a:rPr>
              <a:t>Products available via GEONETCast the applications utilizing the existing ISCS antenna and modem; </a:t>
            </a:r>
          </a:p>
          <a:p>
            <a:pPr marL="690563" lvl="1" indent="-438150">
              <a:defRPr/>
            </a:pPr>
            <a:r>
              <a:rPr lang="en-US" sz="1400" i="1" dirty="0" smtClean="0">
                <a:solidFill>
                  <a:srgbClr val="C00000"/>
                </a:solidFill>
              </a:rPr>
              <a:t>Data resource site</a:t>
            </a:r>
            <a:r>
              <a:rPr lang="en-029" sz="1400" dirty="0">
                <a:solidFill>
                  <a:srgbClr val="C00000"/>
                </a:solidFill>
              </a:rPr>
              <a:t> </a:t>
            </a:r>
            <a:r>
              <a:rPr lang="en-029" sz="1400" dirty="0" smtClean="0">
                <a:solidFill>
                  <a:srgbClr val="C00000"/>
                </a:solidFill>
              </a:rPr>
              <a:t>- </a:t>
            </a:r>
            <a:r>
              <a:rPr lang="en-US" sz="1400" dirty="0" smtClean="0"/>
              <a:t>a source of real time satellite data for the Member states of CMO</a:t>
            </a:r>
          </a:p>
          <a:p>
            <a:pPr marL="690563" lvl="1" indent="-438150">
              <a:defRPr/>
            </a:pPr>
            <a:r>
              <a:rPr lang="en-US" sz="1400" i="1" dirty="0" smtClean="0">
                <a:solidFill>
                  <a:schemeClr val="accent5">
                    <a:lumMod val="50000"/>
                  </a:schemeClr>
                </a:solidFill>
              </a:rPr>
              <a:t>Education</a:t>
            </a:r>
            <a:r>
              <a:rPr lang="en-029" sz="1400" dirty="0">
                <a:solidFill>
                  <a:schemeClr val="accent5">
                    <a:lumMod val="50000"/>
                  </a:schemeClr>
                </a:solidFill>
              </a:rPr>
              <a:t> </a:t>
            </a:r>
            <a:r>
              <a:rPr lang="en-029" sz="1400" dirty="0" smtClean="0">
                <a:solidFill>
                  <a:schemeClr val="accent5">
                    <a:lumMod val="50000"/>
                  </a:schemeClr>
                </a:solidFill>
              </a:rPr>
              <a:t>- </a:t>
            </a:r>
            <a:r>
              <a:rPr lang="en-US" sz="1400" dirty="0" smtClean="0"/>
              <a:t>GEONETCast products will be used in ALL CIMH courses.</a:t>
            </a:r>
            <a:endParaRPr lang="en-029" sz="1400" dirty="0" smtClean="0"/>
          </a:p>
          <a:p>
            <a:pPr marL="690563" lvl="1" indent="-438150">
              <a:defRPr/>
            </a:pPr>
            <a:r>
              <a:rPr lang="en-US" sz="1400" i="1" dirty="0" smtClean="0">
                <a:solidFill>
                  <a:schemeClr val="accent2">
                    <a:lumMod val="50000"/>
                  </a:schemeClr>
                </a:solidFill>
              </a:rPr>
              <a:t>Research </a:t>
            </a:r>
            <a:r>
              <a:rPr lang="en-029" sz="1400" dirty="0">
                <a:solidFill>
                  <a:schemeClr val="accent2">
                    <a:lumMod val="50000"/>
                  </a:schemeClr>
                </a:solidFill>
              </a:rPr>
              <a:t> </a:t>
            </a:r>
            <a:r>
              <a:rPr lang="en-029" sz="1400" dirty="0" smtClean="0">
                <a:solidFill>
                  <a:schemeClr val="accent2">
                    <a:lumMod val="50000"/>
                  </a:schemeClr>
                </a:solidFill>
              </a:rPr>
              <a:t>- </a:t>
            </a:r>
            <a:r>
              <a:rPr lang="en-US" sz="1400" dirty="0" smtClean="0"/>
              <a:t>Products will be fully utilized in CIMH’s various research projects </a:t>
            </a:r>
          </a:p>
          <a:p>
            <a:pPr marL="690563" lvl="1" indent="-438150">
              <a:defRPr/>
            </a:pPr>
            <a:r>
              <a:rPr lang="en-US" sz="1400" i="1" dirty="0" smtClean="0">
                <a:solidFill>
                  <a:srgbClr val="7C0216"/>
                </a:solidFill>
              </a:rPr>
              <a:t>Disaster Risk Management - </a:t>
            </a:r>
            <a:r>
              <a:rPr lang="en-US" sz="1400" dirty="0" smtClean="0">
                <a:solidFill>
                  <a:schemeClr val="tx1">
                    <a:lumMod val="95000"/>
                    <a:lumOff val="5000"/>
                  </a:schemeClr>
                </a:solidFill>
              </a:rPr>
              <a:t>GNC data for monitoring, response and recovery in disaster management</a:t>
            </a:r>
            <a:endParaRPr lang="en-US" sz="2400" dirty="0" smtClean="0"/>
          </a:p>
        </p:txBody>
      </p:sp>
      <p:sp>
        <p:nvSpPr>
          <p:cNvPr id="2" name="TextBox 1"/>
          <p:cNvSpPr txBox="1"/>
          <p:nvPr/>
        </p:nvSpPr>
        <p:spPr>
          <a:xfrm>
            <a:off x="6480940" y="11324769"/>
            <a:ext cx="6727423" cy="461665"/>
          </a:xfrm>
          <a:prstGeom prst="rect">
            <a:avLst/>
          </a:prstGeom>
          <a:noFill/>
        </p:spPr>
        <p:txBody>
          <a:bodyPr wrap="square" rtlCol="0">
            <a:spAutoFit/>
          </a:bodyPr>
          <a:lstStyle/>
          <a:p>
            <a:r>
              <a:rPr lang="en-029" sz="2400" dirty="0" smtClean="0">
                <a:solidFill>
                  <a:srgbClr val="00B050"/>
                </a:solidFill>
                <a:effectLst>
                  <a:outerShdw blurRad="38100" dist="38100" dir="2700000" algn="tl">
                    <a:srgbClr val="000000">
                      <a:alpha val="43137"/>
                    </a:srgbClr>
                  </a:outerShdw>
                </a:effectLst>
              </a:rPr>
              <a:t>GEONETCast- America at CIMH 2016</a:t>
            </a:r>
            <a:endParaRPr lang="en-029" sz="2400" dirty="0">
              <a:solidFill>
                <a:srgbClr val="00B050"/>
              </a:solidFill>
              <a:effectLst>
                <a:outerShdw blurRad="38100" dist="38100" dir="2700000" algn="tl">
                  <a:srgbClr val="000000">
                    <a:alpha val="43137"/>
                  </a:srgbClr>
                </a:outerShdw>
              </a:effectLst>
            </a:endParaRPr>
          </a:p>
        </p:txBody>
      </p:sp>
      <p:sp>
        <p:nvSpPr>
          <p:cNvPr id="53" name="Content Placeholder 3"/>
          <p:cNvSpPr txBox="1">
            <a:spLocks/>
          </p:cNvSpPr>
          <p:nvPr/>
        </p:nvSpPr>
        <p:spPr>
          <a:xfrm>
            <a:off x="9026934" y="4140321"/>
            <a:ext cx="4290932" cy="2605854"/>
          </a:xfrm>
          <a:prstGeom prst="rect">
            <a:avLst/>
          </a:prstGeom>
        </p:spPr>
        <p:txBody>
          <a:bodyPr>
            <a:noAutofit/>
          </a:bodyPr>
          <a:lstStyle>
            <a:lvl1pPr marL="658334" indent="-658334" algn="l" defTabSz="1755557" rtl="0" eaLnBrk="1" latinLnBrk="0" hangingPunct="1">
              <a:spcBef>
                <a:spcPct val="20000"/>
              </a:spcBef>
              <a:buFont typeface="Arial" pitchFamily="34" charset="0"/>
              <a:buChar char="•"/>
              <a:defRPr sz="6100" kern="1200">
                <a:solidFill>
                  <a:schemeClr val="tx1"/>
                </a:solidFill>
                <a:latin typeface="+mn-lt"/>
                <a:ea typeface="+mn-ea"/>
                <a:cs typeface="+mn-cs"/>
              </a:defRPr>
            </a:lvl1pPr>
            <a:lvl2pPr marL="1426390" indent="-548611" algn="l" defTabSz="1755557" rtl="0" eaLnBrk="1" latinLnBrk="0" hangingPunct="1">
              <a:spcBef>
                <a:spcPct val="20000"/>
              </a:spcBef>
              <a:buFont typeface="Arial" pitchFamily="34" charset="0"/>
              <a:buChar char="–"/>
              <a:defRPr sz="5400" kern="1200">
                <a:solidFill>
                  <a:schemeClr val="tx1"/>
                </a:solidFill>
                <a:latin typeface="+mn-lt"/>
                <a:ea typeface="+mn-ea"/>
                <a:cs typeface="+mn-cs"/>
              </a:defRPr>
            </a:lvl2pPr>
            <a:lvl3pPr marL="2194446" indent="-438889" algn="l" defTabSz="1755557" rtl="0" eaLnBrk="1" latinLnBrk="0" hangingPunct="1">
              <a:spcBef>
                <a:spcPct val="20000"/>
              </a:spcBef>
              <a:buFont typeface="Arial" pitchFamily="34" charset="0"/>
              <a:buChar char="•"/>
              <a:defRPr sz="4600" kern="1200">
                <a:solidFill>
                  <a:schemeClr val="tx1"/>
                </a:solidFill>
                <a:latin typeface="+mn-lt"/>
                <a:ea typeface="+mn-ea"/>
                <a:cs typeface="+mn-cs"/>
              </a:defRPr>
            </a:lvl3pPr>
            <a:lvl4pPr marL="3072224"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3950002"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827781"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705559"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583337"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461115"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9pPr>
          </a:lstStyle>
          <a:p>
            <a:pPr marL="0" indent="0" algn="just">
              <a:buNone/>
            </a:pPr>
            <a:r>
              <a:rPr lang="en-029" sz="1200" dirty="0" smtClean="0">
                <a:latin typeface="Century Schoolbook" panose="02040604050505020304" pitchFamily="18" charset="0"/>
              </a:rPr>
              <a:t>The Event featured 11 sessions of a selection of online sessions presented from 16 to 20 November 2015 by JMA,  CMA, IMD, NOAA,  CIRA, EUMETSAT, </a:t>
            </a:r>
            <a:r>
              <a:rPr lang="en-029" sz="1200" dirty="0" smtClean="0">
                <a:latin typeface="Century Schoolbook" panose="02040604050505020304" pitchFamily="18" charset="0"/>
              </a:rPr>
              <a:t>INPE</a:t>
            </a:r>
            <a:r>
              <a:rPr lang="en-029" sz="1200" dirty="0" smtClean="0">
                <a:latin typeface="Century Schoolbook" panose="02040604050505020304" pitchFamily="18" charset="0"/>
              </a:rPr>
              <a:t>, KMA and the COMET Program.</a:t>
            </a:r>
            <a:endParaRPr lang="en-029" sz="800" dirty="0" smtClean="0">
              <a:latin typeface="Century Schoolbook" panose="02040604050505020304" pitchFamily="18" charset="0"/>
            </a:endParaRPr>
          </a:p>
          <a:p>
            <a:pPr marL="0" indent="0" algn="just">
              <a:buNone/>
            </a:pPr>
            <a:r>
              <a:rPr lang="en-029" sz="1200" dirty="0" smtClean="0">
                <a:latin typeface="Century Schoolbook" panose="02040604050505020304" pitchFamily="18" charset="0"/>
              </a:rPr>
              <a:t>The Event gave a general update on what information and training is available regarding the Next Generations of satellites, as well as provided the opportunity for discussion among the participants.</a:t>
            </a:r>
          </a:p>
          <a:p>
            <a:pPr marL="0" indent="0" algn="just">
              <a:buNone/>
            </a:pPr>
            <a:endParaRPr lang="en-029" sz="800" dirty="0" smtClean="0">
              <a:latin typeface="Century Schoolbook" panose="02040604050505020304" pitchFamily="18" charset="0"/>
            </a:endParaRPr>
          </a:p>
          <a:p>
            <a:pPr marL="0" indent="0" algn="just">
              <a:buNone/>
            </a:pPr>
            <a:r>
              <a:rPr lang="en-029" sz="1200" dirty="0" smtClean="0">
                <a:latin typeface="Century Schoolbook" panose="02040604050505020304" pitchFamily="18" charset="0"/>
              </a:rPr>
              <a:t>The event was resounding success with 95 participants from 29 countries.</a:t>
            </a:r>
          </a:p>
          <a:p>
            <a:pPr marL="0" indent="0" algn="just">
              <a:buNone/>
            </a:pPr>
            <a:endParaRPr lang="en-029" sz="800" dirty="0" smtClean="0">
              <a:latin typeface="Century Schoolbook" panose="02040604050505020304" pitchFamily="18" charset="0"/>
            </a:endParaRPr>
          </a:p>
          <a:p>
            <a:pPr marL="0" indent="0" algn="just">
              <a:buNone/>
            </a:pPr>
            <a:r>
              <a:rPr lang="en-029" sz="1200" dirty="0" smtClean="0">
                <a:latin typeface="Century Schoolbook" panose="02040604050505020304" pitchFamily="18" charset="0"/>
              </a:rPr>
              <a:t>Information on the Event is available at </a:t>
            </a:r>
            <a:r>
              <a:rPr lang="en-029" sz="1200" dirty="0" smtClean="0">
                <a:latin typeface="Century Schoolbook" panose="02040604050505020304" pitchFamily="18" charset="0"/>
                <a:hlinkClick r:id="rId5"/>
              </a:rPr>
              <a:t>http://www.wmo-sat.info/vlab/next-generation-of-satelliles</a:t>
            </a:r>
            <a:r>
              <a:rPr lang="en-029" sz="1200" dirty="0" smtClean="0">
                <a:latin typeface="Comic Sans MS" panose="030F0702030302020204" pitchFamily="66" charset="0"/>
                <a:hlinkClick r:id="rId5"/>
              </a:rPr>
              <a:t>/</a:t>
            </a:r>
            <a:endParaRPr lang="en-029" sz="1200" dirty="0" smtClean="0">
              <a:latin typeface="Comic Sans MS" panose="030F0702030302020204" pitchFamily="66" charset="0"/>
            </a:endParaRPr>
          </a:p>
          <a:p>
            <a:pPr marL="0" indent="0">
              <a:buNone/>
            </a:pPr>
            <a:endParaRPr lang="en-029" sz="1200" dirty="0" smtClean="0">
              <a:latin typeface="Comic Sans MS" panose="030F0702030302020204" pitchFamily="66" charset="0"/>
            </a:endParaRPr>
          </a:p>
        </p:txBody>
      </p:sp>
      <p:pic>
        <p:nvPicPr>
          <p:cNvPr id="5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8648" y="2785790"/>
            <a:ext cx="977566" cy="100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578" b="8975"/>
          <a:stretch/>
        </p:blipFill>
        <p:spPr bwMode="auto">
          <a:xfrm>
            <a:off x="308430" y="11524158"/>
            <a:ext cx="2081039" cy="117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0769" y="11493981"/>
            <a:ext cx="1586571" cy="118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2462" y="11323563"/>
            <a:ext cx="1994945" cy="136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2543048" y="9667529"/>
            <a:ext cx="1499414" cy="9089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Content Placeholder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4254074" y="9738534"/>
            <a:ext cx="1101172" cy="701840"/>
          </a:xfrm>
          <a:prstGeom prst="rect">
            <a:avLst/>
          </a:prstGeom>
        </p:spPr>
      </p:pic>
      <p:sp>
        <p:nvSpPr>
          <p:cNvPr id="3" name="TextBox 2"/>
          <p:cNvSpPr txBox="1"/>
          <p:nvPr/>
        </p:nvSpPr>
        <p:spPr>
          <a:xfrm>
            <a:off x="7089940" y="1862460"/>
            <a:ext cx="5568222" cy="923330"/>
          </a:xfrm>
          <a:prstGeom prst="rect">
            <a:avLst/>
          </a:prstGeom>
          <a:noFill/>
        </p:spPr>
        <p:txBody>
          <a:bodyPr wrap="square" rtlCol="0">
            <a:spAutoFit/>
          </a:bodyPr>
          <a:lstStyle/>
          <a:p>
            <a:r>
              <a:rPr lang="en-029" sz="1800" b="1" dirty="0">
                <a:solidFill>
                  <a:schemeClr val="accent4">
                    <a:lumMod val="75000"/>
                  </a:schemeClr>
                </a:solidFill>
                <a:latin typeface="Century Schoolbook" panose="02040604050505020304" pitchFamily="18" charset="0"/>
              </a:rPr>
              <a:t>Preparing for Next Generation Satellites </a:t>
            </a:r>
          </a:p>
          <a:p>
            <a:r>
              <a:rPr lang="en-029" sz="1800" b="1" dirty="0">
                <a:solidFill>
                  <a:schemeClr val="accent4">
                    <a:lumMod val="75000"/>
                  </a:schemeClr>
                </a:solidFill>
                <a:latin typeface="Century Schoolbook" panose="02040604050505020304" pitchFamily="18" charset="0"/>
              </a:rPr>
              <a:t>– VLab Event Week</a:t>
            </a:r>
          </a:p>
          <a:p>
            <a:endParaRPr lang="en-029" sz="1800" dirty="0">
              <a:solidFill>
                <a:schemeClr val="accent4">
                  <a:lumMod val="75000"/>
                </a:schemeClr>
              </a:solidFill>
            </a:endParaRPr>
          </a:p>
        </p:txBody>
      </p:sp>
      <p:sp>
        <p:nvSpPr>
          <p:cNvPr id="27" name="Rectangle 2"/>
          <p:cNvSpPr txBox="1">
            <a:spLocks noChangeArrowheads="1"/>
          </p:cNvSpPr>
          <p:nvPr/>
        </p:nvSpPr>
        <p:spPr>
          <a:xfrm>
            <a:off x="11400" y="12758107"/>
            <a:ext cx="6401812" cy="1143000"/>
          </a:xfrm>
          <a:prstGeom prst="rect">
            <a:avLst/>
          </a:prstGeom>
        </p:spPr>
        <p:txBody>
          <a:bodyPr/>
          <a:lstStyle>
            <a:lvl1pPr algn="ctr" defTabSz="1755557" rtl="0" eaLnBrk="1" latinLnBrk="0" hangingPunct="1">
              <a:spcBef>
                <a:spcPct val="0"/>
              </a:spcBef>
              <a:buNone/>
              <a:defRPr sz="8400" kern="1200">
                <a:solidFill>
                  <a:schemeClr val="tx1"/>
                </a:solidFill>
                <a:latin typeface="+mj-lt"/>
                <a:ea typeface="+mj-ea"/>
                <a:cs typeface="+mj-cs"/>
              </a:defRPr>
            </a:lvl1pPr>
          </a:lstStyle>
          <a:p>
            <a:r>
              <a:rPr lang="en-029" sz="2800" b="1" dirty="0" smtClean="0">
                <a:solidFill>
                  <a:srgbClr val="0070C0"/>
                </a:solidFill>
              </a:rPr>
              <a:t>Monitoring </a:t>
            </a:r>
            <a:r>
              <a:rPr lang="en-029" sz="2800" b="1" dirty="0">
                <a:solidFill>
                  <a:srgbClr val="0070C0"/>
                </a:solidFill>
              </a:rPr>
              <a:t>Climate Change with </a:t>
            </a:r>
            <a:r>
              <a:rPr lang="en-029" sz="2800" b="1" dirty="0" smtClean="0">
                <a:solidFill>
                  <a:srgbClr val="0070C0"/>
                </a:solidFill>
              </a:rPr>
              <a:t>Satellites</a:t>
            </a:r>
          </a:p>
          <a:p>
            <a:r>
              <a:rPr lang="en-029" sz="1800" b="1" dirty="0" smtClean="0">
                <a:solidFill>
                  <a:srgbClr val="0070C0"/>
                </a:solidFill>
              </a:rPr>
              <a:t>Virtual Round Table on Climate Change 2016</a:t>
            </a:r>
            <a:endParaRPr lang="en-029" altLang="en-US" sz="1800" b="1" dirty="0" smtClean="0">
              <a:solidFill>
                <a:srgbClr val="0070C0"/>
              </a:solidFill>
              <a:latin typeface="Bookman Old Style" panose="02050604050505020204" pitchFamily="18" charset="0"/>
              <a:cs typeface="Times New Roman" pitchFamily="18" charset="0"/>
            </a:endParaRPr>
          </a:p>
        </p:txBody>
      </p:sp>
      <p:sp>
        <p:nvSpPr>
          <p:cNvPr id="29" name="Rectangle 3"/>
          <p:cNvSpPr txBox="1">
            <a:spLocks noChangeArrowheads="1"/>
          </p:cNvSpPr>
          <p:nvPr/>
        </p:nvSpPr>
        <p:spPr>
          <a:xfrm>
            <a:off x="157492" y="13555266"/>
            <a:ext cx="6267120" cy="3500027"/>
          </a:xfrm>
          <a:prstGeom prst="rect">
            <a:avLst/>
          </a:prstGeom>
          <a:solidFill>
            <a:schemeClr val="tx2">
              <a:lumMod val="20000"/>
              <a:lumOff val="80000"/>
            </a:schemeClr>
          </a:solidFill>
        </p:spPr>
        <p:txBody>
          <a:bodyPr/>
          <a:lstStyle>
            <a:lvl1pPr marL="658334" indent="-658334" algn="l" defTabSz="1755557" rtl="0" eaLnBrk="1" latinLnBrk="0" hangingPunct="1">
              <a:spcBef>
                <a:spcPct val="20000"/>
              </a:spcBef>
              <a:buFont typeface="Arial" pitchFamily="34" charset="0"/>
              <a:buChar char="•"/>
              <a:defRPr sz="6100" kern="1200">
                <a:solidFill>
                  <a:schemeClr val="tx1"/>
                </a:solidFill>
                <a:latin typeface="+mn-lt"/>
                <a:ea typeface="+mn-ea"/>
                <a:cs typeface="+mn-cs"/>
              </a:defRPr>
            </a:lvl1pPr>
            <a:lvl2pPr marL="1426390" indent="-548611" algn="l" defTabSz="1755557" rtl="0" eaLnBrk="1" latinLnBrk="0" hangingPunct="1">
              <a:spcBef>
                <a:spcPct val="20000"/>
              </a:spcBef>
              <a:buFont typeface="Arial" pitchFamily="34" charset="0"/>
              <a:buChar char="–"/>
              <a:defRPr sz="5400" kern="1200">
                <a:solidFill>
                  <a:schemeClr val="tx1"/>
                </a:solidFill>
                <a:latin typeface="+mn-lt"/>
                <a:ea typeface="+mn-ea"/>
                <a:cs typeface="+mn-cs"/>
              </a:defRPr>
            </a:lvl2pPr>
            <a:lvl3pPr marL="2194446" indent="-438889" algn="l" defTabSz="1755557" rtl="0" eaLnBrk="1" latinLnBrk="0" hangingPunct="1">
              <a:spcBef>
                <a:spcPct val="20000"/>
              </a:spcBef>
              <a:buFont typeface="Arial" pitchFamily="34" charset="0"/>
              <a:buChar char="•"/>
              <a:defRPr sz="4600" kern="1200">
                <a:solidFill>
                  <a:schemeClr val="tx1"/>
                </a:solidFill>
                <a:latin typeface="+mn-lt"/>
                <a:ea typeface="+mn-ea"/>
                <a:cs typeface="+mn-cs"/>
              </a:defRPr>
            </a:lvl3pPr>
            <a:lvl4pPr marL="3072224"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3950002"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827781"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705559"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583337"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461115" indent="-438889" algn="l" defTabSz="1755557" rtl="0" eaLnBrk="1" latinLnBrk="0" hangingPunct="1">
              <a:spcBef>
                <a:spcPct val="20000"/>
              </a:spcBef>
              <a:buFont typeface="Arial" pitchFamily="34" charset="0"/>
              <a:buChar char="•"/>
              <a:defRPr sz="3800" kern="1200">
                <a:solidFill>
                  <a:schemeClr val="tx1"/>
                </a:solidFill>
                <a:latin typeface="+mn-lt"/>
                <a:ea typeface="+mn-ea"/>
                <a:cs typeface="+mn-cs"/>
              </a:defRPr>
            </a:lvl9pPr>
          </a:lstStyle>
          <a:p>
            <a:pPr marL="0" indent="0">
              <a:buNone/>
            </a:pPr>
            <a:r>
              <a:rPr lang="en-029" altLang="en-US" sz="1400" b="1" dirty="0" smtClean="0">
                <a:solidFill>
                  <a:srgbClr val="002060"/>
                </a:solidFill>
              </a:rPr>
              <a:t>Goal </a:t>
            </a:r>
          </a:p>
          <a:p>
            <a:pPr marL="0" indent="0">
              <a:buNone/>
            </a:pPr>
            <a:r>
              <a:rPr lang="en-029" sz="1200" dirty="0"/>
              <a:t>To introduce participants to climate change and the powerful role of satellite ‘Earth observation’ (EO) technology in monitoring our changing climate and environment.  </a:t>
            </a:r>
          </a:p>
          <a:p>
            <a:pPr marL="0" indent="0">
              <a:buNone/>
            </a:pPr>
            <a:r>
              <a:rPr lang="en-029" altLang="en-US" sz="1400" b="1" dirty="0" smtClean="0">
                <a:solidFill>
                  <a:srgbClr val="002060"/>
                </a:solidFill>
              </a:rPr>
              <a:t>Objectives</a:t>
            </a:r>
          </a:p>
          <a:p>
            <a:pPr marL="225425" lvl="0" indent="-225425" algn="just">
              <a:lnSpc>
                <a:spcPct val="80000"/>
              </a:lnSpc>
              <a:spcBef>
                <a:spcPts val="480"/>
              </a:spcBef>
            </a:pPr>
            <a:r>
              <a:rPr lang="en-029" sz="1200" dirty="0"/>
              <a:t>Review of main terminology and </a:t>
            </a:r>
            <a:r>
              <a:rPr lang="en-029" sz="1200" dirty="0" smtClean="0"/>
              <a:t>concepts of Climate</a:t>
            </a:r>
            <a:endParaRPr lang="en-029" sz="1200" dirty="0"/>
          </a:p>
          <a:p>
            <a:pPr marL="225425" indent="-225425" algn="just">
              <a:lnSpc>
                <a:spcPct val="80000"/>
              </a:lnSpc>
              <a:spcBef>
                <a:spcPts val="480"/>
              </a:spcBef>
            </a:pPr>
            <a:r>
              <a:rPr lang="en-029" sz="1200" dirty="0"/>
              <a:t>Review key atmospheric parameters and phenomena at the different scales which define climate trends</a:t>
            </a:r>
          </a:p>
          <a:p>
            <a:pPr marL="225425" indent="-225425" algn="just">
              <a:lnSpc>
                <a:spcPct val="80000"/>
              </a:lnSpc>
              <a:spcBef>
                <a:spcPts val="480"/>
              </a:spcBef>
            </a:pPr>
            <a:r>
              <a:rPr lang="en-029" sz="1200" dirty="0"/>
              <a:t>Explain the role of satellites in monitoring climate change and variability</a:t>
            </a:r>
          </a:p>
          <a:p>
            <a:pPr marL="225425" lvl="0" indent="-225425" algn="just">
              <a:lnSpc>
                <a:spcPct val="80000"/>
              </a:lnSpc>
              <a:spcBef>
                <a:spcPts val="480"/>
              </a:spcBef>
            </a:pPr>
            <a:r>
              <a:rPr lang="en-029" sz="1200" dirty="0"/>
              <a:t>Provide an overview of main satellites</a:t>
            </a:r>
          </a:p>
          <a:p>
            <a:pPr marL="225425" indent="-225425" algn="just">
              <a:lnSpc>
                <a:spcPct val="80000"/>
              </a:lnSpc>
              <a:spcBef>
                <a:spcPts val="480"/>
              </a:spcBef>
              <a:spcAft>
                <a:spcPts val="1000"/>
              </a:spcAft>
            </a:pPr>
            <a:r>
              <a:rPr lang="en-029" sz="1200" dirty="0"/>
              <a:t>Obtain feedback and clarify any misconceptions related to the key concepts presented in the session</a:t>
            </a:r>
            <a:r>
              <a:rPr lang="en-029" sz="1200" dirty="0" smtClean="0">
                <a:latin typeface="Garamond"/>
                <a:ea typeface="Calibri"/>
                <a:cs typeface="Times New Roman"/>
              </a:rPr>
              <a:t>.</a:t>
            </a:r>
          </a:p>
          <a:p>
            <a:pPr marL="0" indent="0" algn="just">
              <a:lnSpc>
                <a:spcPct val="80000"/>
              </a:lnSpc>
              <a:spcBef>
                <a:spcPts val="0"/>
              </a:spcBef>
              <a:spcAft>
                <a:spcPts val="600"/>
              </a:spcAft>
              <a:buNone/>
            </a:pPr>
            <a:r>
              <a:rPr lang="en-029" sz="1200" b="1" dirty="0" smtClean="0">
                <a:ea typeface="Calibri"/>
                <a:cs typeface="Times New Roman"/>
              </a:rPr>
              <a:t>Who </a:t>
            </a:r>
            <a:r>
              <a:rPr lang="en-029" sz="1200" b="1" dirty="0">
                <a:ea typeface="Calibri"/>
                <a:cs typeface="Times New Roman"/>
              </a:rPr>
              <a:t>are the target groups?</a:t>
            </a:r>
          </a:p>
          <a:p>
            <a:pPr marL="0" indent="0" algn="just">
              <a:lnSpc>
                <a:spcPct val="80000"/>
              </a:lnSpc>
              <a:spcBef>
                <a:spcPts val="0"/>
              </a:spcBef>
              <a:spcAft>
                <a:spcPts val="600"/>
              </a:spcAft>
              <a:buNone/>
            </a:pPr>
            <a:r>
              <a:rPr lang="en-029" sz="1200" dirty="0">
                <a:ea typeface="Calibri"/>
                <a:cs typeface="Times New Roman"/>
              </a:rPr>
              <a:t>Meteorological Personnel are usually at the forefront of questioning on Climate Change (CC) and Climate Variability (CV). </a:t>
            </a:r>
          </a:p>
          <a:p>
            <a:pPr marL="0" indent="0" algn="just">
              <a:lnSpc>
                <a:spcPct val="80000"/>
              </a:lnSpc>
              <a:spcBef>
                <a:spcPts val="0"/>
              </a:spcBef>
              <a:spcAft>
                <a:spcPts val="600"/>
              </a:spcAft>
              <a:buNone/>
            </a:pPr>
            <a:r>
              <a:rPr lang="en-029" sz="1200" b="1" dirty="0">
                <a:ea typeface="Calibri"/>
                <a:cs typeface="Times New Roman"/>
              </a:rPr>
              <a:t>What will the session provide:</a:t>
            </a:r>
          </a:p>
          <a:p>
            <a:pPr marL="0" indent="0" algn="just">
              <a:lnSpc>
                <a:spcPct val="80000"/>
              </a:lnSpc>
              <a:spcBef>
                <a:spcPts val="0"/>
              </a:spcBef>
              <a:spcAft>
                <a:spcPts val="600"/>
              </a:spcAft>
              <a:buNone/>
            </a:pPr>
            <a:r>
              <a:rPr lang="en-029" sz="1200" dirty="0">
                <a:ea typeface="Calibri"/>
                <a:cs typeface="Times New Roman"/>
              </a:rPr>
              <a:t>This will provide a recap of key terminology used in the field of climate studies and satellite meteorology and allow for the links to be explained</a:t>
            </a:r>
          </a:p>
          <a:p>
            <a:pPr marL="0" indent="0">
              <a:buNone/>
            </a:pPr>
            <a:endParaRPr lang="en-029" altLang="en-US" sz="1400" dirty="0"/>
          </a:p>
        </p:txBody>
      </p:sp>
      <p:pic>
        <p:nvPicPr>
          <p:cNvPr id="30" name="Picture 5" descr="Changes.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11329214" y="7564767"/>
            <a:ext cx="1812008" cy="1336506"/>
          </a:xfrm>
          <a:prstGeom prst="rect">
            <a:avLst/>
          </a:prstGeom>
          <a:noFill/>
        </p:spPr>
      </p:pic>
      <p:sp>
        <p:nvSpPr>
          <p:cNvPr id="9" name="Rectangle 8"/>
          <p:cNvSpPr/>
          <p:nvPr/>
        </p:nvSpPr>
        <p:spPr>
          <a:xfrm>
            <a:off x="6541318" y="15183782"/>
            <a:ext cx="6718300" cy="1985159"/>
          </a:xfrm>
          <a:prstGeom prst="rect">
            <a:avLst/>
          </a:prstGeom>
        </p:spPr>
        <p:txBody>
          <a:bodyPr>
            <a:spAutoFit/>
          </a:bodyPr>
          <a:lstStyle/>
          <a:p>
            <a:pPr marL="285750" indent="-285750">
              <a:spcAft>
                <a:spcPts val="600"/>
              </a:spcAft>
              <a:buFont typeface="Arial" panose="020B0604020202020204" pitchFamily="34" charset="0"/>
              <a:buChar char="•"/>
            </a:pPr>
            <a:r>
              <a:rPr lang="en-029" altLang="en-US" sz="1400" dirty="0" smtClean="0"/>
              <a:t>Launch of the CoE Barbados VLab Web page</a:t>
            </a:r>
          </a:p>
          <a:p>
            <a:pPr marL="285750" indent="-285750">
              <a:spcAft>
                <a:spcPts val="600"/>
              </a:spcAft>
              <a:buFont typeface="Arial" panose="020B0604020202020204" pitchFamily="34" charset="0"/>
              <a:buChar char="•"/>
            </a:pPr>
            <a:r>
              <a:rPr lang="en-029" altLang="en-US" sz="1400" dirty="0" smtClean="0"/>
              <a:t>Finalize and launch the Virtual </a:t>
            </a:r>
            <a:r>
              <a:rPr lang="en-029" altLang="en-US" sz="1400" dirty="0"/>
              <a:t>Round Table on </a:t>
            </a:r>
            <a:r>
              <a:rPr lang="en-029" altLang="en-US" sz="1400" i="1" dirty="0" smtClean="0"/>
              <a:t>Monitoring </a:t>
            </a:r>
            <a:r>
              <a:rPr lang="en-029" altLang="en-US" sz="1400" i="1" dirty="0"/>
              <a:t>Climate Change and </a:t>
            </a:r>
            <a:r>
              <a:rPr lang="en-029" altLang="en-US" sz="1400" i="1" dirty="0" smtClean="0"/>
              <a:t>variability with Satellites</a:t>
            </a:r>
            <a:r>
              <a:rPr lang="en-029" altLang="en-US" sz="1400" dirty="0" smtClean="0"/>
              <a:t>.</a:t>
            </a:r>
            <a:endParaRPr lang="en-029" altLang="en-US" sz="1400" dirty="0"/>
          </a:p>
          <a:p>
            <a:pPr marL="285750" indent="-285750">
              <a:spcAft>
                <a:spcPts val="600"/>
              </a:spcAft>
              <a:buFont typeface="Arial" panose="020B0604020202020204" pitchFamily="34" charset="0"/>
              <a:buChar char="•"/>
            </a:pPr>
            <a:r>
              <a:rPr lang="en-029" altLang="en-US" sz="1400" dirty="0"/>
              <a:t>Virtual course for </a:t>
            </a:r>
            <a:r>
              <a:rPr lang="en-029" sz="1400" b="1" dirty="0"/>
              <a:t>Meteorology for CAPE Level Geography Teachers</a:t>
            </a:r>
            <a:endParaRPr lang="en-029" altLang="en-US" sz="1400" dirty="0"/>
          </a:p>
          <a:p>
            <a:pPr marL="285750" indent="-285750">
              <a:spcAft>
                <a:spcPts val="600"/>
              </a:spcAft>
              <a:buFont typeface="Arial" panose="020B0604020202020204" pitchFamily="34" charset="0"/>
              <a:buChar char="•"/>
            </a:pPr>
            <a:r>
              <a:rPr lang="en-029" altLang="en-US" sz="1400" dirty="0" smtClean="0"/>
              <a:t>Relaunch </a:t>
            </a:r>
            <a:r>
              <a:rPr lang="en-029" altLang="en-US" sz="1400" dirty="0" smtClean="0"/>
              <a:t>of the  </a:t>
            </a:r>
            <a:r>
              <a:rPr lang="en-029" altLang="en-US" sz="1400" dirty="0"/>
              <a:t>AeroCPD </a:t>
            </a:r>
            <a:r>
              <a:rPr lang="en-029" altLang="en-US" sz="1400" dirty="0" smtClean="0"/>
              <a:t>in 2016 -2017 </a:t>
            </a:r>
            <a:endParaRPr lang="en-029" altLang="en-US" sz="1400" dirty="0"/>
          </a:p>
          <a:p>
            <a:pPr marL="285750" indent="-285750">
              <a:spcAft>
                <a:spcPts val="600"/>
              </a:spcAft>
              <a:buFont typeface="Arial" panose="020B0604020202020204" pitchFamily="34" charset="0"/>
              <a:buChar char="•"/>
            </a:pPr>
            <a:r>
              <a:rPr lang="en-029" altLang="en-US" sz="1400" dirty="0"/>
              <a:t>Continue to support </a:t>
            </a:r>
            <a:r>
              <a:rPr lang="en-029" altLang="en-US" sz="1400" dirty="0" smtClean="0"/>
              <a:t>and develop VLab </a:t>
            </a:r>
            <a:r>
              <a:rPr lang="en-029" altLang="en-US" sz="1400" dirty="0"/>
              <a:t>Events</a:t>
            </a:r>
          </a:p>
          <a:p>
            <a:pPr marL="285750" indent="-285750">
              <a:spcAft>
                <a:spcPts val="600"/>
              </a:spcAft>
              <a:buFont typeface="Arial" panose="020B0604020202020204" pitchFamily="34" charset="0"/>
              <a:buChar char="•"/>
            </a:pPr>
            <a:r>
              <a:rPr lang="en-029" altLang="en-US" sz="1400" dirty="0" smtClean="0"/>
              <a:t>Continue the use </a:t>
            </a:r>
            <a:r>
              <a:rPr lang="en-029" altLang="en-US" sz="1400" dirty="0"/>
              <a:t>of the </a:t>
            </a:r>
            <a:r>
              <a:rPr lang="en-029" altLang="en-US" sz="1400" dirty="0" smtClean="0"/>
              <a:t>virtual </a:t>
            </a:r>
            <a:r>
              <a:rPr lang="en-029" altLang="en-US" sz="1400" dirty="0"/>
              <a:t>format to aid Disaster </a:t>
            </a:r>
            <a:r>
              <a:rPr lang="en-029" altLang="en-US" sz="1400" dirty="0" smtClean="0"/>
              <a:t>Risk Management </a:t>
            </a:r>
            <a:r>
              <a:rPr lang="en-029" altLang="en-US" sz="1400" dirty="0"/>
              <a:t>efforts</a:t>
            </a:r>
          </a:p>
        </p:txBody>
      </p:sp>
      <p:sp>
        <p:nvSpPr>
          <p:cNvPr id="10" name="TextBox 9"/>
          <p:cNvSpPr txBox="1"/>
          <p:nvPr/>
        </p:nvSpPr>
        <p:spPr>
          <a:xfrm>
            <a:off x="6508876" y="14660562"/>
            <a:ext cx="5726342" cy="523220"/>
          </a:xfrm>
          <a:prstGeom prst="rect">
            <a:avLst/>
          </a:prstGeom>
          <a:noFill/>
        </p:spPr>
        <p:txBody>
          <a:bodyPr wrap="square" rtlCol="0">
            <a:spAutoFit/>
          </a:bodyPr>
          <a:lstStyle/>
          <a:p>
            <a:r>
              <a:rPr lang="en-029" altLang="en-US" sz="2800" dirty="0" smtClean="0"/>
              <a:t>Future Plans</a:t>
            </a:r>
            <a:endParaRPr lang="en-029" sz="2800" dirty="0"/>
          </a:p>
        </p:txBody>
      </p:sp>
    </p:spTree>
    <p:extLst>
      <p:ext uri="{BB962C8B-B14F-4D97-AF65-F5344CB8AC3E}">
        <p14:creationId xmlns:p14="http://schemas.microsoft.com/office/powerpoint/2010/main" val="422166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975</Words>
  <Application>Microsoft Office PowerPoint</Application>
  <PresentationFormat>Custom</PresentationFormat>
  <Paragraphs>67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Caribbean Institute of Meteorology and Hydrology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kathy-ann</dc:creator>
  <cp:lastModifiedBy>Kathy-Ann Caesar</cp:lastModifiedBy>
  <cp:revision>69</cp:revision>
  <cp:lastPrinted>2013-02-15T21:26:55Z</cp:lastPrinted>
  <dcterms:created xsi:type="dcterms:W3CDTF">2013-02-15T17:49:36Z</dcterms:created>
  <dcterms:modified xsi:type="dcterms:W3CDTF">2016-05-09T11:18:35Z</dcterms:modified>
</cp:coreProperties>
</file>