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0279975" cy="42808525"/>
  <p:notesSz cx="6858000" cy="9144000"/>
  <p:defaultTextStyle>
    <a:defPPr>
      <a:defRPr lang="zh-CN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197" autoAdjust="0"/>
    <p:restoredTop sz="94660"/>
  </p:normalViewPr>
  <p:slideViewPr>
    <p:cSldViewPr>
      <p:cViewPr>
        <p:scale>
          <a:sx n="20" d="100"/>
          <a:sy n="20" d="100"/>
        </p:scale>
        <p:origin x="-2148" y="-7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aseline="0"/>
            </a:pPr>
            <a:r>
              <a:rPr lang="en-US" altLang="zh-CN" sz="3200" baseline="0" dirty="0"/>
              <a:t>Number of </a:t>
            </a:r>
            <a:r>
              <a:rPr lang="en-US" altLang="zh-CN" sz="3200" b="1" i="0" u="none" strike="noStrike" baseline="0" dirty="0">
                <a:effectLst/>
              </a:rPr>
              <a:t>person·days on satellite training</a:t>
            </a:r>
            <a:r>
              <a:rPr lang="en-US" altLang="zh-CN" sz="3200" baseline="0" dirty="0"/>
              <a:t> </a:t>
            </a:r>
            <a:endParaRPr lang="zh-CN" altLang="en-US" sz="3200" baseline="0" dirty="0"/>
          </a:p>
        </c:rich>
      </c:tx>
      <c:layout>
        <c:manualLayout>
          <c:xMode val="edge"/>
          <c:yMode val="edge"/>
          <c:x val="0.21712387368222338"/>
          <c:y val="5.97541317420368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25148233933876"/>
          <c:y val="0.1632312872427619"/>
          <c:w val="0.80862187130365992"/>
          <c:h val="0.65488558580510825"/>
        </c:manualLayout>
      </c:layout>
      <c:barChart>
        <c:barDir val="col"/>
        <c:grouping val="clustered"/>
        <c:varyColors val="0"/>
        <c:ser>
          <c:idx val="0"/>
          <c:order val="0"/>
          <c:tx>
            <c:v>Domestic</c:v>
          </c:tx>
          <c:invertIfNegative val="0"/>
          <c:dLbls>
            <c:dLbl>
              <c:idx val="5"/>
              <c:layout>
                <c:manualLayout>
                  <c:x val="-2.9069767441860465E-2"/>
                  <c:y val="8.0808080808080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70C0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Sheet1!$A$1:$A$6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Sheet1!$B$1:$B$6</c:f>
              <c:numCache>
                <c:formatCode>General</c:formatCode>
                <c:ptCount val="6"/>
                <c:pt idx="0">
                  <c:v>18216</c:v>
                </c:pt>
                <c:pt idx="1">
                  <c:v>20064</c:v>
                </c:pt>
                <c:pt idx="2">
                  <c:v>22231</c:v>
                </c:pt>
                <c:pt idx="3">
                  <c:v>19836</c:v>
                </c:pt>
                <c:pt idx="4">
                  <c:v>21206</c:v>
                </c:pt>
                <c:pt idx="5">
                  <c:v>19816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9485568"/>
        <c:axId val="249509376"/>
      </c:barChart>
      <c:lineChart>
        <c:grouping val="standard"/>
        <c:varyColors val="0"/>
        <c:ser>
          <c:idx val="1"/>
          <c:order val="1"/>
          <c:tx>
            <c:v>Internation</c:v>
          </c:tx>
          <c:marker>
            <c:symbol val="none"/>
          </c:marker>
          <c:dPt>
            <c:idx val="1"/>
            <c:bubble3D val="0"/>
            <c:spPr>
              <a:ln w="50800"/>
            </c:spPr>
          </c:dPt>
          <c:dPt>
            <c:idx val="2"/>
            <c:bubble3D val="0"/>
            <c:spPr>
              <a:ln w="50800"/>
            </c:spPr>
          </c:dPt>
          <c:dPt>
            <c:idx val="3"/>
            <c:bubble3D val="0"/>
            <c:spPr>
              <a:ln w="50800"/>
            </c:spPr>
          </c:dPt>
          <c:dPt>
            <c:idx val="4"/>
            <c:bubble3D val="0"/>
            <c:spPr>
              <a:ln w="50800"/>
            </c:spPr>
          </c:dPt>
          <c:dPt>
            <c:idx val="5"/>
            <c:bubble3D val="0"/>
            <c:spPr>
              <a:ln w="50800"/>
            </c:spPr>
          </c:dPt>
          <c:dLbls>
            <c:dLbl>
              <c:idx val="5"/>
              <c:layout>
                <c:manualLayout>
                  <c:x val="-1.695736434108527E-2"/>
                  <c:y val="-1.6161616161616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Sheet1!$A$1:$A$6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Sheet1!$C$1:$C$6</c:f>
              <c:numCache>
                <c:formatCode>General</c:formatCode>
                <c:ptCount val="6"/>
                <c:pt idx="0">
                  <c:v>198</c:v>
                </c:pt>
                <c:pt idx="1">
                  <c:v>143</c:v>
                </c:pt>
                <c:pt idx="2">
                  <c:v>509</c:v>
                </c:pt>
                <c:pt idx="3">
                  <c:v>143</c:v>
                </c:pt>
                <c:pt idx="4">
                  <c:v>116</c:v>
                </c:pt>
                <c:pt idx="5">
                  <c:v>696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615488"/>
        <c:axId val="249510912"/>
      </c:lineChart>
      <c:catAx>
        <c:axId val="24948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zh-CN"/>
          </a:p>
        </c:txPr>
        <c:crossAx val="249509376"/>
        <c:crosses val="autoZero"/>
        <c:auto val="1"/>
        <c:lblAlgn val="ctr"/>
        <c:lblOffset val="100"/>
        <c:noMultiLvlLbl val="0"/>
      </c:catAx>
      <c:valAx>
        <c:axId val="2495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70C0"/>
                </a:solidFill>
              </a:defRPr>
            </a:pPr>
            <a:endParaRPr lang="zh-CN"/>
          </a:p>
        </c:txPr>
        <c:crossAx val="249485568"/>
        <c:crosses val="autoZero"/>
        <c:crossBetween val="between"/>
      </c:valAx>
      <c:valAx>
        <c:axId val="2495109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zh-CN"/>
          </a:p>
        </c:txPr>
        <c:crossAx val="249615488"/>
        <c:crosses val="max"/>
        <c:crossBetween val="between"/>
      </c:valAx>
      <c:catAx>
        <c:axId val="24961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95109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1200432543209627"/>
          <c:y val="0.89090522595717203"/>
          <c:w val="0.41994247032692122"/>
          <c:h val="7.4523527732241468E-2"/>
        </c:manualLayout>
      </c:layout>
      <c:overlay val="0"/>
      <c:txPr>
        <a:bodyPr/>
        <a:lstStyle/>
        <a:p>
          <a:pPr>
            <a:defRPr sz="2000" b="1"/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E261A-835D-405B-8FD1-3ABE492B03A3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68BAB8B-26CC-453E-9BB3-4CC10AFE8E5F}">
      <dgm:prSet phldrT="[文本]" custT="1"/>
      <dgm:spPr/>
      <dgm:t>
        <a:bodyPr/>
        <a:lstStyle/>
        <a:p>
          <a:r>
            <a: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ROI Evaluation</a:t>
          </a:r>
          <a:endParaRPr lang="zh-CN" altLang="en-US" sz="28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4A0EE2-6867-4155-981A-A3C7C65E023A}" type="parTrans" cxnId="{9D4C79E0-670B-41AE-940C-C7FCC1B7375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74763E-0A3C-4240-9113-531267C04ECD}" type="sibTrans" cxnId="{9D4C79E0-670B-41AE-940C-C7FCC1B7375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DC090C-2469-4A5B-A87A-6B073D25E4C1}">
      <dgm:prSet phldrT="[文本]" custT="1"/>
      <dgm:spPr/>
      <dgm:t>
        <a:bodyPr/>
        <a:lstStyle/>
        <a:p>
          <a:r>
            <a: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Effectiveness Evaluation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0883FF-1E5E-4A56-9F50-6B9D1AF60AD9}" type="parTrans" cxnId="{8DE63518-D47A-4DD0-B6E8-F93F6B6AAD2B}">
      <dgm:prSet/>
      <dgm:spPr/>
      <dgm:t>
        <a:bodyPr/>
        <a:lstStyle/>
        <a:p>
          <a:endParaRPr lang="zh-CN" altLang="en-US" sz="2000" b="1"/>
        </a:p>
      </dgm:t>
    </dgm:pt>
    <dgm:pt modelId="{16240FCB-19F7-4F17-87F7-598D68520C6E}" type="sibTrans" cxnId="{8DE63518-D47A-4DD0-B6E8-F93F6B6AAD2B}">
      <dgm:prSet/>
      <dgm:spPr/>
      <dgm:t>
        <a:bodyPr/>
        <a:lstStyle/>
        <a:p>
          <a:endParaRPr lang="zh-CN" altLang="en-US" sz="2000" b="1"/>
        </a:p>
      </dgm:t>
    </dgm:pt>
    <dgm:pt modelId="{02505AB7-67F9-47F9-BA09-E786D749E4DB}">
      <dgm:prSet phldrT="[文本]" custT="1"/>
      <dgm:spPr/>
      <dgm:t>
        <a:bodyPr/>
        <a:lstStyle/>
        <a:p>
          <a:r>
            <a: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Training </a:t>
          </a:r>
        </a:p>
        <a:p>
          <a:r>
            <a: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Quality Control</a:t>
          </a:r>
          <a:endParaRPr lang="zh-CN" altLang="en-US" sz="2800" b="1" dirty="0">
            <a:solidFill>
              <a:srgbClr val="FFFF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9F97A8-8420-4701-8022-ADC19BA9CB30}" type="parTrans" cxnId="{C3A5B16A-82BC-476F-9CE2-4F82D4D4B5D3}">
      <dgm:prSet/>
      <dgm:spPr/>
      <dgm:t>
        <a:bodyPr/>
        <a:lstStyle/>
        <a:p>
          <a:endParaRPr lang="zh-CN" altLang="en-US" sz="2000" b="1"/>
        </a:p>
      </dgm:t>
    </dgm:pt>
    <dgm:pt modelId="{A9FB27B7-4212-4B89-BAFF-063FC94FFDDB}" type="sibTrans" cxnId="{C3A5B16A-82BC-476F-9CE2-4F82D4D4B5D3}">
      <dgm:prSet/>
      <dgm:spPr/>
      <dgm:t>
        <a:bodyPr/>
        <a:lstStyle/>
        <a:p>
          <a:endParaRPr lang="zh-CN" altLang="en-US" sz="2000" b="1"/>
        </a:p>
      </dgm:t>
    </dgm:pt>
    <dgm:pt modelId="{7697537A-6B55-4FBD-9426-58864FFE62EF}" type="pres">
      <dgm:prSet presAssocID="{26FE261A-835D-405B-8FD1-3ABE492B03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404C03-1CFA-41DA-A348-25109AEB1213}" type="pres">
      <dgm:prSet presAssocID="{B68BAB8B-26CC-453E-9BB3-4CC10AFE8E5F}" presName="Name8" presStyleCnt="0"/>
      <dgm:spPr/>
    </dgm:pt>
    <dgm:pt modelId="{166594AF-05FB-424C-9DEF-C3240B72C64A}" type="pres">
      <dgm:prSet presAssocID="{B68BAB8B-26CC-453E-9BB3-4CC10AFE8E5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310483-FB4C-42AC-9BA0-4B2D37BCBFC4}" type="pres">
      <dgm:prSet presAssocID="{B68BAB8B-26CC-453E-9BB3-4CC10AFE8E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2ABDED-787C-42B3-A769-F5E31720B8B4}" type="pres">
      <dgm:prSet presAssocID="{E5DC090C-2469-4A5B-A87A-6B073D25E4C1}" presName="Name8" presStyleCnt="0"/>
      <dgm:spPr/>
    </dgm:pt>
    <dgm:pt modelId="{09246B14-3B5C-40B0-B47F-2CBB84560000}" type="pres">
      <dgm:prSet presAssocID="{E5DC090C-2469-4A5B-A87A-6B073D25E4C1}" presName="level" presStyleLbl="node1" presStyleIdx="1" presStyleCnt="3" custScaleY="8068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C42B9B-4FB1-42CA-B84D-488980CB8830}" type="pres">
      <dgm:prSet presAssocID="{E5DC090C-2469-4A5B-A87A-6B073D25E4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9D8C65-D167-41D3-83E6-22704D54C82D}" type="pres">
      <dgm:prSet presAssocID="{02505AB7-67F9-47F9-BA09-E786D749E4DB}" presName="Name8" presStyleCnt="0"/>
      <dgm:spPr/>
    </dgm:pt>
    <dgm:pt modelId="{66272677-BD93-45C3-AC76-FB04D709AE50}" type="pres">
      <dgm:prSet presAssocID="{02505AB7-67F9-47F9-BA09-E786D749E4DB}" presName="level" presStyleLbl="node1" presStyleIdx="2" presStyleCnt="3" custLinFactNeighborX="-151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FDF561-9DD3-41CF-927C-B1344234FC8A}" type="pres">
      <dgm:prSet presAssocID="{02505AB7-67F9-47F9-BA09-E786D749E4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5BBA19-34A5-4C48-BFD3-C60649A726B2}" type="presOf" srcId="{02505AB7-67F9-47F9-BA09-E786D749E4DB}" destId="{66272677-BD93-45C3-AC76-FB04D709AE50}" srcOrd="0" destOrd="0" presId="urn:microsoft.com/office/officeart/2005/8/layout/pyramid1"/>
    <dgm:cxn modelId="{51A38D70-A9D7-42B7-B36B-3CA9D448B512}" type="presOf" srcId="{B68BAB8B-26CC-453E-9BB3-4CC10AFE8E5F}" destId="{FE310483-FB4C-42AC-9BA0-4B2D37BCBFC4}" srcOrd="1" destOrd="0" presId="urn:microsoft.com/office/officeart/2005/8/layout/pyramid1"/>
    <dgm:cxn modelId="{8DE63518-D47A-4DD0-B6E8-F93F6B6AAD2B}" srcId="{26FE261A-835D-405B-8FD1-3ABE492B03A3}" destId="{E5DC090C-2469-4A5B-A87A-6B073D25E4C1}" srcOrd="1" destOrd="0" parTransId="{240883FF-1E5E-4A56-9F50-6B9D1AF60AD9}" sibTransId="{16240FCB-19F7-4F17-87F7-598D68520C6E}"/>
    <dgm:cxn modelId="{C3A5B16A-82BC-476F-9CE2-4F82D4D4B5D3}" srcId="{26FE261A-835D-405B-8FD1-3ABE492B03A3}" destId="{02505AB7-67F9-47F9-BA09-E786D749E4DB}" srcOrd="2" destOrd="0" parTransId="{AD9F97A8-8420-4701-8022-ADC19BA9CB30}" sibTransId="{A9FB27B7-4212-4B89-BAFF-063FC94FFDDB}"/>
    <dgm:cxn modelId="{B8E3996D-FB7A-4D7B-B49A-50AAB5803802}" type="presOf" srcId="{B68BAB8B-26CC-453E-9BB3-4CC10AFE8E5F}" destId="{166594AF-05FB-424C-9DEF-C3240B72C64A}" srcOrd="0" destOrd="0" presId="urn:microsoft.com/office/officeart/2005/8/layout/pyramid1"/>
    <dgm:cxn modelId="{9D4C79E0-670B-41AE-940C-C7FCC1B7375C}" srcId="{26FE261A-835D-405B-8FD1-3ABE492B03A3}" destId="{B68BAB8B-26CC-453E-9BB3-4CC10AFE8E5F}" srcOrd="0" destOrd="0" parTransId="{7A4A0EE2-6867-4155-981A-A3C7C65E023A}" sibTransId="{B274763E-0A3C-4240-9113-531267C04ECD}"/>
    <dgm:cxn modelId="{0FA09745-ACB6-41F7-B6DA-2E222E0D0101}" type="presOf" srcId="{E5DC090C-2469-4A5B-A87A-6B073D25E4C1}" destId="{09246B14-3B5C-40B0-B47F-2CBB84560000}" srcOrd="0" destOrd="0" presId="urn:microsoft.com/office/officeart/2005/8/layout/pyramid1"/>
    <dgm:cxn modelId="{9B6B1D80-B5F5-4BAC-B303-66D13BABC648}" type="presOf" srcId="{26FE261A-835D-405B-8FD1-3ABE492B03A3}" destId="{7697537A-6B55-4FBD-9426-58864FFE62EF}" srcOrd="0" destOrd="0" presId="urn:microsoft.com/office/officeart/2005/8/layout/pyramid1"/>
    <dgm:cxn modelId="{C45A1221-2F61-45DA-BD1E-386287CC002F}" type="presOf" srcId="{02505AB7-67F9-47F9-BA09-E786D749E4DB}" destId="{AEFDF561-9DD3-41CF-927C-B1344234FC8A}" srcOrd="1" destOrd="0" presId="urn:microsoft.com/office/officeart/2005/8/layout/pyramid1"/>
    <dgm:cxn modelId="{369CEE40-F434-4F78-90DA-478ECE6EF1F2}" type="presOf" srcId="{E5DC090C-2469-4A5B-A87A-6B073D25E4C1}" destId="{DAC42B9B-4FB1-42CA-B84D-488980CB8830}" srcOrd="1" destOrd="0" presId="urn:microsoft.com/office/officeart/2005/8/layout/pyramid1"/>
    <dgm:cxn modelId="{2650A0E1-5866-4567-B479-C8AFE0D4478B}" type="presParOf" srcId="{7697537A-6B55-4FBD-9426-58864FFE62EF}" destId="{FD404C03-1CFA-41DA-A348-25109AEB1213}" srcOrd="0" destOrd="0" presId="urn:microsoft.com/office/officeart/2005/8/layout/pyramid1"/>
    <dgm:cxn modelId="{5785DC54-2EBB-478F-A08A-D49413D58BD1}" type="presParOf" srcId="{FD404C03-1CFA-41DA-A348-25109AEB1213}" destId="{166594AF-05FB-424C-9DEF-C3240B72C64A}" srcOrd="0" destOrd="0" presId="urn:microsoft.com/office/officeart/2005/8/layout/pyramid1"/>
    <dgm:cxn modelId="{605DA91B-0D38-4A42-B481-2F0AE82F84D2}" type="presParOf" srcId="{FD404C03-1CFA-41DA-A348-25109AEB1213}" destId="{FE310483-FB4C-42AC-9BA0-4B2D37BCBFC4}" srcOrd="1" destOrd="0" presId="urn:microsoft.com/office/officeart/2005/8/layout/pyramid1"/>
    <dgm:cxn modelId="{1D9144FA-457B-46EE-B89C-1A65F2170D01}" type="presParOf" srcId="{7697537A-6B55-4FBD-9426-58864FFE62EF}" destId="{892ABDED-787C-42B3-A769-F5E31720B8B4}" srcOrd="1" destOrd="0" presId="urn:microsoft.com/office/officeart/2005/8/layout/pyramid1"/>
    <dgm:cxn modelId="{12B688B9-DD23-4740-A7B2-9C3B1FCAB6A0}" type="presParOf" srcId="{892ABDED-787C-42B3-A769-F5E31720B8B4}" destId="{09246B14-3B5C-40B0-B47F-2CBB84560000}" srcOrd="0" destOrd="0" presId="urn:microsoft.com/office/officeart/2005/8/layout/pyramid1"/>
    <dgm:cxn modelId="{1ADF885A-FC79-486F-BE45-7BEE828FE68B}" type="presParOf" srcId="{892ABDED-787C-42B3-A769-F5E31720B8B4}" destId="{DAC42B9B-4FB1-42CA-B84D-488980CB8830}" srcOrd="1" destOrd="0" presId="urn:microsoft.com/office/officeart/2005/8/layout/pyramid1"/>
    <dgm:cxn modelId="{B50323DA-BFDC-40FB-8DA2-DFFF412F629A}" type="presParOf" srcId="{7697537A-6B55-4FBD-9426-58864FFE62EF}" destId="{DB9D8C65-D167-41D3-83E6-22704D54C82D}" srcOrd="2" destOrd="0" presId="urn:microsoft.com/office/officeart/2005/8/layout/pyramid1"/>
    <dgm:cxn modelId="{5661E08A-C324-4A08-9A3A-C9D99647A956}" type="presParOf" srcId="{DB9D8C65-D167-41D3-83E6-22704D54C82D}" destId="{66272677-BD93-45C3-AC76-FB04D709AE50}" srcOrd="0" destOrd="0" presId="urn:microsoft.com/office/officeart/2005/8/layout/pyramid1"/>
    <dgm:cxn modelId="{048C6299-D019-45E0-8EAC-54556CD29828}" type="presParOf" srcId="{DB9D8C65-D167-41D3-83E6-22704D54C82D}" destId="{AEFDF561-9DD3-41CF-927C-B1344234FC8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3C055-C0BC-473A-983B-1985E3E01FF7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C085B-5CA3-4A59-9136-48D73B532A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4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C085B-5CA3-4A59-9136-48D73B532A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10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27982" b="4235"/>
          <a:stretch/>
        </p:blipFill>
        <p:spPr>
          <a:xfrm>
            <a:off x="31169" y="199131"/>
            <a:ext cx="30279975" cy="42808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-27929" y="233910"/>
            <a:ext cx="3028381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0" b="1" dirty="0" smtClean="0">
                <a:solidFill>
                  <a:schemeClr val="tx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 Main Vlab Activities in China 2014-2015</a:t>
            </a:r>
          </a:p>
          <a:p>
            <a:pPr algn="ctr">
              <a:lnSpc>
                <a:spcPct val="150000"/>
              </a:lnSpc>
            </a:pPr>
            <a:r>
              <a:rPr lang="en-US" altLang="zh-CN" sz="5400" b="1" smtClean="0">
                <a:solidFill>
                  <a:schemeClr val="tx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China 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Meteorological </a:t>
            </a:r>
            <a:r>
              <a:rPr lang="en-US" altLang="zh-CN" sz="5400" b="1" dirty="0" smtClean="0">
                <a:solidFill>
                  <a:schemeClr val="tx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Administration Training Centre</a:t>
            </a:r>
            <a:endParaRPr lang="zh-CN" altLang="en-US" sz="5400" b="1" dirty="0">
              <a:solidFill>
                <a:schemeClr val="tx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grpSp>
        <p:nvGrpSpPr>
          <p:cNvPr id="1049" name="组合 1048"/>
          <p:cNvGrpSpPr/>
          <p:nvPr/>
        </p:nvGrpSpPr>
        <p:grpSpPr>
          <a:xfrm>
            <a:off x="836017" y="4660760"/>
            <a:ext cx="28555925" cy="5082521"/>
            <a:chOff x="836017" y="4660759"/>
            <a:chExt cx="28555925" cy="4790175"/>
          </a:xfrm>
        </p:grpSpPr>
        <p:sp>
          <p:nvSpPr>
            <p:cNvPr id="6" name="矩形 5"/>
            <p:cNvSpPr/>
            <p:nvPr/>
          </p:nvSpPr>
          <p:spPr>
            <a:xfrm>
              <a:off x="1761355" y="4660759"/>
              <a:ext cx="27147016" cy="4090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000" b="1" kern="100" dirty="0" smtClean="0">
                  <a:solidFill>
                    <a:srgbClr val="C00000"/>
                  </a:solidFill>
                  <a:cs typeface="Times New Roman"/>
                </a:rPr>
                <a:t>Abstract</a:t>
              </a:r>
              <a:r>
                <a:rPr lang="en-US" altLang="zh-CN" sz="3600" b="1" kern="100" dirty="0" smtClean="0">
                  <a:solidFill>
                    <a:srgbClr val="C00000"/>
                  </a:solidFill>
                  <a:cs typeface="Times New Roman"/>
                </a:rPr>
                <a:t>:  </a:t>
              </a:r>
              <a:r>
                <a:rPr lang="en-US" altLang="zh-CN" sz="3600" b="1" kern="100" dirty="0" smtClean="0">
                  <a:cs typeface="Times New Roman"/>
                </a:rPr>
                <a:t>China </a:t>
              </a:r>
              <a:r>
                <a:rPr lang="en-US" altLang="zh-CN" sz="3600" b="1" kern="100" dirty="0">
                  <a:cs typeface="Times New Roman"/>
                </a:rPr>
                <a:t>Meteorological Administration Training Centre (CMATC) </a:t>
              </a:r>
              <a:r>
                <a:rPr lang="en-US" altLang="zh-CN" sz="3600" b="1" kern="100" dirty="0" smtClean="0">
                  <a:cs typeface="Times New Roman"/>
                </a:rPr>
                <a:t>was </a:t>
              </a:r>
              <a:r>
                <a:rPr lang="en-US" altLang="zh-CN" sz="3600" b="1" kern="100" dirty="0">
                  <a:cs typeface="Times New Roman"/>
                </a:rPr>
                <a:t>designated as WMO/CGMS Virtual Laboratory of C</a:t>
              </a:r>
              <a:r>
                <a:rPr lang="en-US" altLang="zh-CN" sz="3600" b="1" kern="100" dirty="0" smtClean="0">
                  <a:cs typeface="Times New Roman"/>
                </a:rPr>
                <a:t>entre </a:t>
              </a:r>
              <a:r>
                <a:rPr lang="en-US" altLang="zh-CN" sz="3600" b="1" kern="100" dirty="0">
                  <a:cs typeface="Times New Roman"/>
                </a:rPr>
                <a:t>of </a:t>
              </a:r>
              <a:r>
                <a:rPr lang="en-US" altLang="zh-CN" sz="3600" b="1" kern="100" dirty="0" smtClean="0">
                  <a:cs typeface="Times New Roman"/>
                </a:rPr>
                <a:t>Excellence in 2007. Since then, CMATC has been taking part in the VLab activities positively. From 2014 CMATC has held </a:t>
              </a:r>
              <a:r>
                <a:rPr lang="en-US" altLang="zh-CN" sz="3600" b="1" kern="100" dirty="0">
                  <a:cs typeface="Times New Roman"/>
                </a:rPr>
                <a:t>16</a:t>
              </a:r>
              <a:r>
                <a:rPr lang="en-US" altLang="zh-CN" sz="3600" b="1" kern="100" dirty="0">
                  <a:solidFill>
                    <a:srgbClr val="FF0000"/>
                  </a:solidFill>
                  <a:cs typeface="Times New Roman"/>
                </a:rPr>
                <a:t> </a:t>
              </a:r>
              <a:r>
                <a:rPr lang="en-US" altLang="zh-CN" sz="3600" b="1" kern="100" dirty="0">
                  <a:cs typeface="Times New Roman"/>
                </a:rPr>
                <a:t>domestic </a:t>
              </a:r>
              <a:r>
                <a:rPr lang="en-US" altLang="zh-CN" sz="3600" b="1" kern="100" dirty="0" smtClean="0">
                  <a:cs typeface="Times New Roman"/>
                </a:rPr>
                <a:t>and </a:t>
              </a:r>
              <a:r>
                <a:rPr lang="en-US" altLang="zh-CN" sz="3600" b="1" kern="100" dirty="0">
                  <a:cs typeface="Times New Roman"/>
                </a:rPr>
                <a:t>2</a:t>
              </a:r>
              <a:r>
                <a:rPr lang="en-US" altLang="zh-CN" sz="3600" b="1" kern="100" dirty="0">
                  <a:solidFill>
                    <a:srgbClr val="FF0000"/>
                  </a:solidFill>
                  <a:cs typeface="Times New Roman"/>
                </a:rPr>
                <a:t> </a:t>
              </a:r>
              <a:r>
                <a:rPr lang="en-US" altLang="zh-CN" sz="3600" b="1" kern="100" dirty="0">
                  <a:cs typeface="Times New Roman"/>
                </a:rPr>
                <a:t>International training courses</a:t>
              </a:r>
              <a:r>
                <a:rPr lang="en-US" altLang="zh-CN" sz="3600" b="1" kern="100" dirty="0" smtClean="0">
                  <a:cs typeface="Times New Roman"/>
                </a:rPr>
                <a:t> on satellite meteorology for weather forecasters, remote sensing staff etc. The total number of  </a:t>
              </a:r>
              <a:r>
                <a:rPr lang="en-US" altLang="zh-CN" sz="3600" b="1" kern="100" dirty="0">
                  <a:cs typeface="Times New Roman"/>
                </a:rPr>
                <a:t>person·days </a:t>
              </a:r>
              <a:r>
                <a:rPr lang="en-US" altLang="zh-CN" sz="3600" b="1" kern="100" dirty="0" smtClean="0">
                  <a:cs typeface="Times New Roman"/>
                </a:rPr>
                <a:t>on satellite training is 41834. CMATC also has made great progress </a:t>
              </a:r>
              <a:r>
                <a:rPr lang="en-US" altLang="zh-CN" sz="3600" b="1" kern="100" dirty="0">
                  <a:cs typeface="Times New Roman"/>
                </a:rPr>
                <a:t>in online </a:t>
              </a:r>
              <a:r>
                <a:rPr lang="en-US" altLang="zh-CN" sz="3600" b="1" kern="100" dirty="0" smtClean="0">
                  <a:cs typeface="Times New Roman"/>
                </a:rPr>
                <a:t>and blended training. </a:t>
              </a:r>
              <a:r>
                <a:rPr lang="en-US" altLang="zh-CN" sz="3600" b="1" kern="100" dirty="0">
                  <a:cs typeface="Times New Roman"/>
                </a:rPr>
                <a:t>The new satellite data and technology were </a:t>
              </a:r>
              <a:r>
                <a:rPr lang="en-US" altLang="zh-CN" sz="3600" b="1" kern="100" dirty="0" smtClean="0">
                  <a:cs typeface="Times New Roman"/>
                </a:rPr>
                <a:t>delivered </a:t>
              </a:r>
              <a:r>
                <a:rPr lang="en-US" altLang="zh-CN" sz="3600" b="1" kern="100" dirty="0">
                  <a:cs typeface="Times New Roman"/>
                </a:rPr>
                <a:t>in these trainings.</a:t>
              </a:r>
              <a:endParaRPr lang="zh-CN" altLang="zh-CN" sz="3600" b="1" kern="100" dirty="0">
                <a:cs typeface="Times New Roman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836017" y="4660759"/>
              <a:ext cx="28555925" cy="479017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箭头连接符 19"/>
          <p:cNvCxnSpPr/>
          <p:nvPr/>
        </p:nvCxnSpPr>
        <p:spPr>
          <a:xfrm flipH="1">
            <a:off x="19944075" y="26051891"/>
            <a:ext cx="1180923" cy="13622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6364123" y="21655699"/>
            <a:ext cx="11672449" cy="11125827"/>
            <a:chOff x="16364123" y="19676070"/>
            <a:chExt cx="9852605" cy="10876998"/>
          </a:xfrm>
        </p:grpSpPr>
        <p:grpSp>
          <p:nvGrpSpPr>
            <p:cNvPr id="16" name="组合 15"/>
            <p:cNvGrpSpPr/>
            <p:nvPr/>
          </p:nvGrpSpPr>
          <p:grpSpPr>
            <a:xfrm>
              <a:off x="16387870" y="25178184"/>
              <a:ext cx="9828858" cy="5374884"/>
              <a:chOff x="16387870" y="25178184"/>
              <a:chExt cx="9828858" cy="537488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39" t="28715" r="24339" b="21399"/>
              <a:stretch/>
            </p:blipFill>
            <p:spPr>
              <a:xfrm>
                <a:off x="16387870" y="25319662"/>
                <a:ext cx="4146667" cy="5233406"/>
              </a:xfrm>
              <a:prstGeom prst="rect">
                <a:avLst/>
              </a:prstGeom>
            </p:spPr>
          </p:pic>
          <p:pic>
            <p:nvPicPr>
              <p:cNvPr id="14" name="Picture 1" descr="C:\Documents and Settings\Administrator\My Documents\Tencent Files\630435343\Image\Group\OHRUJ5[813T]1A_7@T%BK39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285"/>
              <a:stretch/>
            </p:blipFill>
            <p:spPr bwMode="auto">
              <a:xfrm>
                <a:off x="20534537" y="25178184"/>
                <a:ext cx="5682191" cy="5374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16364123" y="19676070"/>
              <a:ext cx="9852605" cy="5616958"/>
              <a:chOff x="10710068" y="24622655"/>
              <a:chExt cx="7166223" cy="3263686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33" t="46472" r="57591" b="16345"/>
              <a:stretch/>
            </p:blipFill>
            <p:spPr>
              <a:xfrm>
                <a:off x="14993724" y="24622655"/>
                <a:ext cx="2882567" cy="3263686"/>
              </a:xfrm>
              <a:prstGeom prst="rect">
                <a:avLst/>
              </a:prstGeom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27" r="1945"/>
              <a:stretch/>
            </p:blipFill>
            <p:spPr bwMode="auto">
              <a:xfrm>
                <a:off x="10710068" y="24622655"/>
                <a:ext cx="4375163" cy="326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" name="组合 16"/>
          <p:cNvGrpSpPr/>
          <p:nvPr/>
        </p:nvGrpSpPr>
        <p:grpSpPr>
          <a:xfrm>
            <a:off x="2610595" y="30031380"/>
            <a:ext cx="11201191" cy="3972280"/>
            <a:chOff x="2448527" y="30031380"/>
            <a:chExt cx="12886336" cy="4206903"/>
          </a:xfrm>
        </p:grpSpPr>
        <p:sp>
          <p:nvSpPr>
            <p:cNvPr id="23" name="圆角矩形 22"/>
            <p:cNvSpPr/>
            <p:nvPr/>
          </p:nvSpPr>
          <p:spPr>
            <a:xfrm>
              <a:off x="2448527" y="30031380"/>
              <a:ext cx="12886336" cy="420690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1" name="矩形 1030"/>
            <p:cNvSpPr/>
            <p:nvPr/>
          </p:nvSpPr>
          <p:spPr>
            <a:xfrm>
              <a:off x="3029331" y="30063674"/>
              <a:ext cx="11845365" cy="3764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3600" dirty="0" smtClean="0"/>
                <a:t>Combining </a:t>
              </a:r>
              <a:r>
                <a:rPr lang="en-US" altLang="zh-CN" sz="3600" dirty="0"/>
                <a:t>the online real-time distance </a:t>
              </a:r>
              <a:r>
                <a:rPr lang="en-US" altLang="zh-CN" sz="3600" dirty="0" smtClean="0"/>
                <a:t>learning </a:t>
              </a:r>
              <a:r>
                <a:rPr lang="en-US" altLang="zh-CN" sz="3600" dirty="0"/>
                <a:t>with the traditional </a:t>
              </a:r>
              <a:r>
                <a:rPr lang="en-US" altLang="zh-CN" sz="3600" dirty="0" smtClean="0"/>
                <a:t>face-to-face </a:t>
              </a:r>
              <a:r>
                <a:rPr lang="en-US" altLang="zh-CN" sz="3600" dirty="0" smtClean="0"/>
                <a:t>method, the blended training is used further. The </a:t>
              </a:r>
              <a:r>
                <a:rPr lang="en-US" altLang="zh-CN" sz="3600" dirty="0"/>
                <a:t>lecturers can interact with the participants in the live broadcasting classroom via CMA  Distance </a:t>
              </a:r>
              <a:r>
                <a:rPr lang="en-US" altLang="zh-CN" sz="3600" dirty="0" smtClean="0"/>
                <a:t>Learning System</a:t>
              </a:r>
              <a:r>
                <a:rPr lang="en-US" altLang="zh-CN" sz="3600" dirty="0"/>
                <a:t>. </a:t>
              </a:r>
              <a:r>
                <a:rPr lang="en-US" altLang="zh-CN" sz="3600" dirty="0" smtClean="0"/>
                <a:t> </a:t>
              </a:r>
              <a:endParaRPr lang="zh-CN" altLang="en-US" sz="3600" dirty="0"/>
            </a:p>
          </p:txBody>
        </p:sp>
      </p:grpSp>
      <p:graphicFrame>
        <p:nvGraphicFramePr>
          <p:cNvPr id="44" name="图表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786912"/>
              </p:ext>
            </p:extLst>
          </p:nvPr>
        </p:nvGraphicFramePr>
        <p:xfrm>
          <a:off x="1770879" y="10026998"/>
          <a:ext cx="13146450" cy="704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61355" y="17167119"/>
            <a:ext cx="13090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1   </a:t>
            </a:r>
            <a:r>
              <a:rPr lang="en-US" altLang="zh-CN" sz="3200" dirty="0"/>
              <a:t>Number of person·days </a:t>
            </a:r>
            <a:r>
              <a:rPr lang="en-US" altLang="zh-CN" sz="3200" dirty="0" smtClean="0"/>
              <a:t>in </a:t>
            </a:r>
            <a:r>
              <a:rPr lang="en-US" altLang="zh-CN" sz="3200" dirty="0"/>
              <a:t>domestic and </a:t>
            </a:r>
            <a:r>
              <a:rPr lang="en-US" altLang="zh-CN" sz="3200" dirty="0" smtClean="0"/>
              <a:t>international satellite training</a:t>
            </a:r>
            <a:endParaRPr lang="zh-CN" alt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15550928" y="17203740"/>
            <a:ext cx="13090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2  Distribution of 44 trainees from 25 countries attending satellite training</a:t>
            </a:r>
            <a:endParaRPr lang="zh-CN" alt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209" y="10178396"/>
            <a:ext cx="13103426" cy="688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5" y="21669159"/>
            <a:ext cx="10726054" cy="692100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901766" y="28677070"/>
            <a:ext cx="1072605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3  A VLab training course for </a:t>
            </a:r>
            <a:r>
              <a:rPr lang="en-US" altLang="zh-CN" sz="3200" dirty="0"/>
              <a:t>AOMSUC-5 was held by CMATC and NSMC in </a:t>
            </a:r>
            <a:r>
              <a:rPr lang="en-US" altLang="zh-CN" sz="3200" dirty="0" smtClean="0"/>
              <a:t>Shanghai in 2014.</a:t>
            </a:r>
            <a:endParaRPr lang="zh-CN" alt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6457111" y="32926442"/>
            <a:ext cx="1164431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4  Teachers giving lectures in the classroom and online for the training of AOMSUC-5 with 37 participants online.</a:t>
            </a:r>
            <a:endParaRPr lang="zh-CN" alt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28101427" y="42162194"/>
            <a:ext cx="212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(continue)</a:t>
            </a:r>
            <a:endParaRPr lang="zh-CN" altLang="en-US" sz="3600" dirty="0"/>
          </a:p>
        </p:txBody>
      </p:sp>
      <p:sp>
        <p:nvSpPr>
          <p:cNvPr id="18" name="圆角矩形 17"/>
          <p:cNvSpPr/>
          <p:nvPr/>
        </p:nvSpPr>
        <p:spPr>
          <a:xfrm>
            <a:off x="836018" y="20379599"/>
            <a:ext cx="28555924" cy="2210576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8362764" y="19964101"/>
            <a:ext cx="13609669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/>
              <a:t>Main       Activities</a:t>
            </a:r>
            <a:endParaRPr lang="zh-CN" altLang="en-US" sz="4800" b="1" dirty="0"/>
          </a:p>
        </p:txBody>
      </p:sp>
      <p:pic>
        <p:nvPicPr>
          <p:cNvPr id="36" name="图片 35" descr="校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962749" y="7151"/>
            <a:ext cx="2383200" cy="2383200"/>
          </a:xfrm>
          <a:prstGeom prst="rect">
            <a:avLst/>
          </a:prstGeom>
        </p:spPr>
      </p:pic>
      <p:pic>
        <p:nvPicPr>
          <p:cNvPr id="37" name="图片 36" descr="WMO2007-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973" y="7151"/>
            <a:ext cx="2382553" cy="2382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矩形 37"/>
          <p:cNvSpPr/>
          <p:nvPr/>
        </p:nvSpPr>
        <p:spPr>
          <a:xfrm>
            <a:off x="13161116" y="36234843"/>
            <a:ext cx="73734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dirty="0" smtClean="0"/>
              <a:t>CMATC held the 8th </a:t>
            </a:r>
            <a:r>
              <a:rPr lang="en-US" altLang="zh-CN" sz="3600" dirty="0"/>
              <a:t>International Training Course on the Application of </a:t>
            </a:r>
            <a:r>
              <a:rPr lang="en-US" altLang="zh-CN" sz="3600" dirty="0" smtClean="0"/>
              <a:t>Meteorological Satellite </a:t>
            </a:r>
            <a:r>
              <a:rPr lang="en-US" altLang="zh-CN" sz="3600" dirty="0"/>
              <a:t>Products </a:t>
            </a:r>
            <a:r>
              <a:rPr lang="en-US" altLang="zh-CN" sz="3600" dirty="0" smtClean="0"/>
              <a:t>in 2015, during which the </a:t>
            </a:r>
            <a:r>
              <a:rPr lang="en-US" altLang="zh-CN" sz="3600" dirty="0"/>
              <a:t>technologies of </a:t>
            </a:r>
            <a:r>
              <a:rPr lang="en-US" altLang="zh-CN" sz="3600" dirty="0" smtClean="0"/>
              <a:t>Synchronous Classroom was used </a:t>
            </a:r>
            <a:r>
              <a:rPr lang="en-GB" altLang="zh-CN" sz="3600" dirty="0" smtClean="0"/>
              <a:t>successfully</a:t>
            </a:r>
            <a:r>
              <a:rPr lang="en-US" altLang="zh-CN" sz="3600" dirty="0" smtClean="0"/>
              <a:t>.</a:t>
            </a:r>
            <a:endParaRPr lang="zh-CN" altLang="en-US" sz="3600" dirty="0"/>
          </a:p>
        </p:txBody>
      </p:sp>
      <p:grpSp>
        <p:nvGrpSpPr>
          <p:cNvPr id="39" name="组合 38"/>
          <p:cNvGrpSpPr/>
          <p:nvPr/>
        </p:nvGrpSpPr>
        <p:grpSpPr>
          <a:xfrm>
            <a:off x="1016364" y="34993109"/>
            <a:ext cx="11603343" cy="5712199"/>
            <a:chOff x="18174199" y="1178877"/>
            <a:chExt cx="11337405" cy="6480721"/>
          </a:xfrm>
        </p:grpSpPr>
        <p:pic>
          <p:nvPicPr>
            <p:cNvPr id="40" name="图片 39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87"/>
            <a:stretch/>
          </p:blipFill>
          <p:spPr bwMode="auto">
            <a:xfrm>
              <a:off x="20036531" y="1178877"/>
              <a:ext cx="9475073" cy="648072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云形标注 40"/>
            <p:cNvSpPr/>
            <p:nvPr/>
          </p:nvSpPr>
          <p:spPr>
            <a:xfrm>
              <a:off x="18174199" y="5777298"/>
              <a:ext cx="3724664" cy="1546370"/>
            </a:xfrm>
            <a:prstGeom prst="cloudCallout">
              <a:avLst>
                <a:gd name="adj1" fmla="val 6695"/>
                <a:gd name="adj2" fmla="val -153868"/>
              </a:avLst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rgbClr val="0070C0"/>
                  </a:solidFill>
                </a:rPr>
                <a:t>I am in Germany</a:t>
              </a:r>
              <a:endParaRPr lang="zh-CN" altLang="en-US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82501" y="40705308"/>
            <a:ext cx="97372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5  Mr. </a:t>
            </a:r>
            <a:r>
              <a:rPr lang="en-US" altLang="zh-CN" sz="3200" dirty="0"/>
              <a:t>Mark Higgins from EUMETSAT </a:t>
            </a:r>
            <a:r>
              <a:rPr lang="en-US" altLang="zh-CN" sz="3200" dirty="0" smtClean="0"/>
              <a:t>giving a lecture using CMATC’s  Synchronous Classroom in the training.</a:t>
            </a:r>
            <a:endParaRPr lang="zh-CN" altLang="en-US" sz="3200" dirty="0"/>
          </a:p>
        </p:txBody>
      </p:sp>
      <p:pic>
        <p:nvPicPr>
          <p:cNvPr id="50" name="Picture 5" descr="K:\E\2016年工作\VLab\照片们\DSC_97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294" y="35330520"/>
            <a:ext cx="7416823" cy="53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0962294" y="40705308"/>
            <a:ext cx="74168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6 Introduction of  </a:t>
            </a:r>
            <a:r>
              <a:rPr lang="en-US" altLang="zh-CN" sz="3200" dirty="0"/>
              <a:t>VLab in </a:t>
            </a:r>
            <a:r>
              <a:rPr lang="en-US" altLang="zh-CN" sz="3200" dirty="0" smtClean="0"/>
              <a:t>trainings.</a:t>
            </a:r>
            <a:endParaRPr lang="zh-CN" altLang="en-US" sz="3200" dirty="0"/>
          </a:p>
        </p:txBody>
      </p:sp>
      <p:sp>
        <p:nvSpPr>
          <p:cNvPr id="9" name="左右箭头 8"/>
          <p:cNvSpPr/>
          <p:nvPr/>
        </p:nvSpPr>
        <p:spPr>
          <a:xfrm>
            <a:off x="12619706" y="35658202"/>
            <a:ext cx="8342587" cy="5400600"/>
          </a:xfrm>
          <a:prstGeom prst="leftRightArrow">
            <a:avLst>
              <a:gd name="adj1" fmla="val 77609"/>
              <a:gd name="adj2" fmla="val 1545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9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27982" b="4235"/>
          <a:stretch/>
        </p:blipFill>
        <p:spPr>
          <a:xfrm>
            <a:off x="172602" y="-3115"/>
            <a:ext cx="30279975" cy="42808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35817"/>
              </p:ext>
            </p:extLst>
          </p:nvPr>
        </p:nvGraphicFramePr>
        <p:xfrm>
          <a:off x="15381551" y="13339364"/>
          <a:ext cx="4798996" cy="6683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783"/>
                <a:gridCol w="3364224"/>
                <a:gridCol w="1030989"/>
              </a:tblGrid>
              <a:tr h="105155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FFFF00"/>
                          </a:solidFill>
                          <a:effectLst/>
                        </a:rPr>
                        <a:t>Course Contents 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</a:rPr>
                        <a:t>in international training </a:t>
                      </a:r>
                      <a:r>
                        <a:rPr lang="en-US" sz="2400" kern="100" dirty="0" smtClean="0">
                          <a:solidFill>
                            <a:srgbClr val="FFFF00"/>
                          </a:solidFill>
                          <a:effectLst/>
                        </a:rPr>
                        <a:t>on  Satellite </a:t>
                      </a: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Current and Future </a:t>
                      </a:r>
                      <a:r>
                        <a:rPr lang="en-US" sz="1400" kern="100" dirty="0" smtClean="0">
                          <a:effectLst/>
                        </a:rPr>
                        <a:t>Feng Yun </a:t>
                      </a:r>
                      <a:r>
                        <a:rPr lang="en-US" sz="1400" kern="100" dirty="0">
                          <a:effectLst/>
                        </a:rPr>
                        <a:t>System and Products  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ZHANG Peng (NSMC)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Retrospect and Prospect of Meteorological Satellite 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XU Jianmin (NSMC)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Review about the Dust Monitoring Products with FY-2 and FY-3 Satellites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CHEN Lin(NSMC)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of Meteorological Satellite in Volcanic Ash Monitoring   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ZHU Lin(NSMC)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Ground Surface Parameter Retrieval Using Microwave Remote Sensing and Its Application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SUN </a:t>
                      </a:r>
                      <a:r>
                        <a:rPr lang="en-US" sz="1050" kern="100" dirty="0" err="1" smtClean="0">
                          <a:effectLst/>
                        </a:rPr>
                        <a:t>Ruijing</a:t>
                      </a:r>
                      <a:r>
                        <a:rPr lang="en-US" sz="1050" kern="10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(</a:t>
                      </a:r>
                      <a:r>
                        <a:rPr lang="en-US" sz="1050" kern="100" dirty="0">
                          <a:effectLst/>
                        </a:rPr>
                        <a:t>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of Satellite Remote Sensing in Severe Convective Weather and Heavy Rainfall 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REN </a:t>
                      </a:r>
                      <a:r>
                        <a:rPr lang="en-US" sz="1050" kern="100" dirty="0" err="1" smtClean="0">
                          <a:effectLst/>
                        </a:rPr>
                        <a:t>Suling</a:t>
                      </a:r>
                      <a:endParaRPr lang="en-US" sz="105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(</a:t>
                      </a:r>
                      <a:r>
                        <a:rPr lang="en-US" sz="1050" kern="100" dirty="0">
                          <a:effectLst/>
                        </a:rPr>
                        <a:t>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Overview of the Meteosat Products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Mark </a:t>
                      </a:r>
                      <a:r>
                        <a:rPr lang="en-US" sz="1050" kern="100" dirty="0" smtClean="0">
                          <a:effectLst/>
                        </a:rPr>
                        <a:t>Higgins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 (EUMETSAT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of Natural Disaster Monitoring Using </a:t>
                      </a:r>
                      <a:r>
                        <a:rPr lang="en-US" sz="1400" kern="100" dirty="0" smtClean="0">
                          <a:effectLst/>
                        </a:rPr>
                        <a:t>Feng Yun </a:t>
                      </a:r>
                      <a:r>
                        <a:rPr lang="en-US" sz="1400" kern="100" dirty="0">
                          <a:effectLst/>
                        </a:rPr>
                        <a:t>Meteorological Satellite Data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ZHANG </a:t>
                      </a:r>
                      <a:r>
                        <a:rPr lang="en-US" sz="1050" kern="100" dirty="0" err="1" smtClean="0">
                          <a:effectLst/>
                        </a:rPr>
                        <a:t>Yeping</a:t>
                      </a:r>
                      <a:endParaRPr lang="en-US" sz="105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(</a:t>
                      </a:r>
                      <a:r>
                        <a:rPr lang="en-US" sz="1050" kern="100" dirty="0">
                          <a:effectLst/>
                        </a:rPr>
                        <a:t>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The Introduction of </a:t>
                      </a:r>
                      <a:r>
                        <a:rPr lang="en-US" sz="1400" kern="100" dirty="0" smtClean="0">
                          <a:effectLst/>
                        </a:rPr>
                        <a:t>VLab 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NIU </a:t>
                      </a:r>
                      <a:r>
                        <a:rPr lang="en-US" sz="1050" kern="100" dirty="0" err="1" smtClean="0">
                          <a:effectLst/>
                        </a:rPr>
                        <a:t>Ning</a:t>
                      </a:r>
                      <a:endParaRPr lang="en-US" sz="105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 </a:t>
                      </a:r>
                      <a:r>
                        <a:rPr lang="en-US" sz="1050" kern="100" dirty="0">
                          <a:effectLst/>
                        </a:rPr>
                        <a:t>(CMATC)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Introduction to the synoptic scale cloud </a:t>
                      </a:r>
                      <a:r>
                        <a:rPr lang="en-US" sz="1400" kern="100" dirty="0" smtClean="0">
                          <a:effectLst/>
                        </a:rPr>
                        <a:t>features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NIU </a:t>
                      </a:r>
                      <a:r>
                        <a:rPr lang="en-US" sz="1050" kern="100" dirty="0" err="1">
                          <a:effectLst/>
                        </a:rPr>
                        <a:t>Ning</a:t>
                      </a:r>
                      <a:r>
                        <a:rPr lang="en-US" sz="1050" kern="100" dirty="0">
                          <a:effectLst/>
                        </a:rPr>
                        <a:t> </a:t>
                      </a:r>
                      <a:endParaRPr lang="en-US" sz="105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(</a:t>
                      </a:r>
                      <a:r>
                        <a:rPr lang="en-US" sz="1050" kern="100" dirty="0">
                          <a:effectLst/>
                        </a:rPr>
                        <a:t>CMATC)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11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Use of FY-3 Satellite Data in Numerical Weather Prediction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Liu Jian ( NSMC)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92852"/>
              </p:ext>
            </p:extLst>
          </p:nvPr>
        </p:nvGraphicFramePr>
        <p:xfrm>
          <a:off x="10675491" y="13339366"/>
          <a:ext cx="4464496" cy="668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655"/>
                <a:gridCol w="3984841"/>
              </a:tblGrid>
              <a:tr h="109829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 Contents in domestic training on satellite</a:t>
                      </a:r>
                      <a:endParaRPr lang="zh-CN" sz="2400" b="1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97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Introduction about the </a:t>
                      </a:r>
                      <a:r>
                        <a:rPr lang="en-US" sz="1400" kern="100" dirty="0" smtClean="0">
                          <a:effectLst/>
                        </a:rPr>
                        <a:t>Feng</a:t>
                      </a:r>
                      <a:r>
                        <a:rPr lang="en-US" sz="1400" kern="100" baseline="0" dirty="0" smtClean="0">
                          <a:effectLst/>
                        </a:rPr>
                        <a:t> Y</a:t>
                      </a:r>
                      <a:r>
                        <a:rPr lang="en-US" sz="1400" kern="100" dirty="0" smtClean="0">
                          <a:effectLst/>
                        </a:rPr>
                        <a:t>un-3 </a:t>
                      </a:r>
                      <a:r>
                        <a:rPr lang="en-US" sz="1400" kern="100" dirty="0">
                          <a:effectLst/>
                        </a:rPr>
                        <a:t>product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Retrospect and Prospect of Feng Yun-4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The features of weather systems in satellite image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Analysis and forecast to deep moisture convection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Introduction about the basic theory of satellite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of satellite product in monitor and forecast of typhoon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USE of satellite production </a:t>
                      </a:r>
                      <a:r>
                        <a:rPr lang="en-US" sz="1400" kern="100" dirty="0" smtClean="0">
                          <a:effectLst/>
                        </a:rPr>
                        <a:t>(TBB,OLR </a:t>
                      </a:r>
                      <a:r>
                        <a:rPr lang="en-US" sz="1400" kern="100" dirty="0">
                          <a:effectLst/>
                        </a:rPr>
                        <a:t>and TRMM) in weather forecast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of satellite production in monitor monsoon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Introduction to the SWAP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of satellite product in monitor the sandstorm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4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of some derived data in precipitation estimation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Brief introduction to the use of Himawari-8 product in weather analysis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1593730" y="12980960"/>
            <a:ext cx="27437511" cy="7704003"/>
            <a:chOff x="1330316" y="13013156"/>
            <a:chExt cx="28260605" cy="773848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8626" y="13013156"/>
              <a:ext cx="8548745" cy="658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" name="Picture 1" descr="C:\Users\牛宁\AppData\Roaming\Tencent\Users\630435343\QQ\WinTemp\RichOle\P6_QNXHPH9TUU{L1CHN2ZC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213" y="13127006"/>
              <a:ext cx="8754214" cy="6474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330316" y="19602947"/>
              <a:ext cx="8769111" cy="10820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/>
                <a:t>Fig. 9   CMATC’s teaching materials used in satellite training</a:t>
              </a:r>
              <a:endParaRPr lang="zh-CN" alt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277865" y="20159396"/>
              <a:ext cx="8826011" cy="5922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/>
                <a:t>Fig. 10   Training course contents</a:t>
              </a:r>
              <a:endParaRPr lang="zh-CN" alt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988626" y="19601638"/>
              <a:ext cx="8602295" cy="10820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/>
                <a:t>Fig. 11   CMATC’s practice </a:t>
              </a:r>
              <a:r>
                <a:rPr lang="en-US" altLang="zh-CN" sz="3200" dirty="0"/>
                <a:t>platform of </a:t>
              </a:r>
              <a:r>
                <a:rPr lang="en-US" altLang="zh-CN" sz="3200" dirty="0" smtClean="0"/>
                <a:t>satellite </a:t>
              </a:r>
              <a:r>
                <a:rPr lang="en-US" altLang="zh-CN" sz="3200" dirty="0"/>
                <a:t>training </a:t>
              </a:r>
              <a:endParaRPr lang="zh-CN" altLang="en-US" sz="3200" dirty="0"/>
            </a:p>
          </p:txBody>
        </p:sp>
      </p:grpSp>
      <p:grpSp>
        <p:nvGrpSpPr>
          <p:cNvPr id="2048" name="组合 2047"/>
          <p:cNvGrpSpPr/>
          <p:nvPr/>
        </p:nvGrpSpPr>
        <p:grpSpPr>
          <a:xfrm>
            <a:off x="1726751" y="33286774"/>
            <a:ext cx="27461736" cy="7862049"/>
            <a:chOff x="1294359" y="28196628"/>
            <a:chExt cx="27568778" cy="7249194"/>
          </a:xfrm>
        </p:grpSpPr>
        <p:sp>
          <p:nvSpPr>
            <p:cNvPr id="29" name="圆角矩形 28"/>
            <p:cNvSpPr/>
            <p:nvPr/>
          </p:nvSpPr>
          <p:spPr>
            <a:xfrm>
              <a:off x="12245017" y="28196628"/>
              <a:ext cx="16618120" cy="72491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5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</a:rPr>
                <a:t>      In following years, CMATC will work hard on these areas.   </a:t>
              </a:r>
              <a:endParaRPr lang="en-US" altLang="zh-CN" sz="4000" dirty="0">
                <a:solidFill>
                  <a:schemeClr val="bg1"/>
                </a:solidFill>
              </a:endParaRPr>
            </a:p>
            <a:p>
              <a:pPr marL="571500" indent="-571500" algn="just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en-US" altLang="zh-CN" sz="4000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rgbClr val="FFFF00"/>
                  </a:solidFill>
                </a:rPr>
                <a:t>Faculty </a:t>
              </a:r>
              <a:r>
                <a:rPr lang="en-US" altLang="zh-CN" sz="4000" b="1" dirty="0" smtClean="0">
                  <a:solidFill>
                    <a:srgbClr val="FFFF00"/>
                  </a:solidFill>
                </a:rPr>
                <a:t>Building</a:t>
              </a:r>
              <a:r>
                <a:rPr lang="en-US" altLang="zh-CN" sz="4000" dirty="0">
                  <a:solidFill>
                    <a:schemeClr val="bg1"/>
                  </a:solidFill>
                </a:rPr>
                <a:t>: </a:t>
              </a:r>
              <a:r>
                <a:rPr lang="en-US" altLang="zh-CN" sz="4000" dirty="0" smtClean="0">
                  <a:solidFill>
                    <a:schemeClr val="bg1"/>
                  </a:solidFill>
                </a:rPr>
                <a:t>training platforms, </a:t>
              </a:r>
              <a:r>
                <a:rPr lang="en-US" altLang="zh-CN" sz="4000" dirty="0">
                  <a:solidFill>
                    <a:schemeClr val="bg1"/>
                  </a:solidFill>
                </a:rPr>
                <a:t>t</a:t>
              </a:r>
              <a:r>
                <a:rPr lang="en-US" altLang="zh-CN" sz="4000" dirty="0" smtClean="0">
                  <a:solidFill>
                    <a:schemeClr val="bg1"/>
                  </a:solidFill>
                </a:rPr>
                <a:t>eacher </a:t>
              </a:r>
              <a:r>
                <a:rPr lang="en-US" altLang="zh-CN" sz="4000" dirty="0">
                  <a:solidFill>
                    <a:schemeClr val="bg1"/>
                  </a:solidFill>
                </a:rPr>
                <a:t>team and  </a:t>
              </a:r>
              <a:r>
                <a:rPr lang="en-US" altLang="zh-CN" sz="4000" dirty="0" smtClean="0">
                  <a:solidFill>
                    <a:schemeClr val="bg1"/>
                  </a:solidFill>
                </a:rPr>
                <a:t>curriculum </a:t>
              </a:r>
              <a:r>
                <a:rPr lang="en-US" altLang="zh-CN" sz="4000" dirty="0">
                  <a:solidFill>
                    <a:schemeClr val="bg1"/>
                  </a:solidFill>
                </a:rPr>
                <a:t>construction </a:t>
              </a:r>
              <a:endParaRPr lang="en-US" altLang="zh-CN" sz="4000" dirty="0" smtClean="0">
                <a:solidFill>
                  <a:schemeClr val="bg1"/>
                </a:solidFill>
              </a:endParaRPr>
            </a:p>
            <a:p>
              <a:pPr marL="571500" indent="-571500" algn="just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en-US" altLang="zh-CN" sz="4000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rgbClr val="FFFF00"/>
                  </a:solidFill>
                </a:rPr>
                <a:t>International C</a:t>
              </a:r>
              <a:r>
                <a:rPr lang="en-US" altLang="zh-CN" sz="4000" b="1" dirty="0" smtClean="0">
                  <a:solidFill>
                    <a:srgbClr val="FFFF00"/>
                  </a:solidFill>
                </a:rPr>
                <a:t>ooperation</a:t>
              </a:r>
              <a:r>
                <a:rPr lang="en-US" altLang="zh-CN" sz="4000" dirty="0" smtClean="0">
                  <a:solidFill>
                    <a:schemeClr val="bg1"/>
                  </a:solidFill>
                </a:rPr>
                <a:t>:  international  training and teacher exchange</a:t>
              </a:r>
            </a:p>
            <a:p>
              <a:pPr marL="571500" indent="-571500" algn="just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en-US" altLang="zh-CN" sz="40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 smtClean="0">
                  <a:solidFill>
                    <a:srgbClr val="FFFF00"/>
                  </a:solidFill>
                </a:rPr>
                <a:t>Resource Sharing</a:t>
              </a:r>
              <a:r>
                <a:rPr lang="en-US" altLang="zh-CN" sz="4000" dirty="0" smtClean="0">
                  <a:solidFill>
                    <a:schemeClr val="bg1"/>
                  </a:solidFill>
                </a:rPr>
                <a:t>: teaching materials, training cases and teachers</a:t>
              </a:r>
            </a:p>
            <a:p>
              <a:pPr marL="722313" algn="just">
                <a:lnSpc>
                  <a:spcPct val="125000"/>
                </a:lnSpc>
                <a:spcBef>
                  <a:spcPts val="1800"/>
                </a:spcBef>
              </a:pPr>
              <a:r>
                <a:rPr lang="en-US" altLang="zh-CN" sz="4000" dirty="0" smtClean="0">
                  <a:solidFill>
                    <a:schemeClr val="bg1"/>
                  </a:solidFill>
                </a:rPr>
                <a:t>In 2016, CMATC has held the 17th satellite training for CMA  forecasters.  The 9th </a:t>
              </a:r>
              <a:r>
                <a:rPr lang="en-US" altLang="zh-CN" sz="4000" dirty="0" smtClean="0"/>
                <a:t>International Training Course on the Application of Meteorological Satellite Products will be delivered soon. </a:t>
              </a:r>
              <a:r>
                <a:rPr lang="en-US" altLang="zh-CN" sz="4000" dirty="0" smtClean="0">
                  <a:solidFill>
                    <a:schemeClr val="bg1"/>
                  </a:solidFill>
                </a:rPr>
                <a:t>  </a:t>
              </a:r>
              <a:endParaRPr lang="en-US" altLang="zh-CN" sz="4000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 descr="C:\Users\牛宁\AppData\Roaming\Tencent\Users\630435343\QQ\WinTemp\RichOle\W{I{L5~8TG726NLSQONCIH8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3"/>
            <a:stretch/>
          </p:blipFill>
          <p:spPr bwMode="auto">
            <a:xfrm>
              <a:off x="1294359" y="28196628"/>
              <a:ext cx="10667848" cy="724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圆角矩形 1"/>
          <p:cNvSpPr/>
          <p:nvPr/>
        </p:nvSpPr>
        <p:spPr>
          <a:xfrm>
            <a:off x="3176549" y="26056818"/>
            <a:ext cx="18353259" cy="310857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4548" y="26300806"/>
            <a:ext cx="17337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dirty="0" smtClean="0"/>
              <a:t>A </a:t>
            </a:r>
            <a:r>
              <a:rPr lang="en-US" altLang="zh-CN" sz="3600" dirty="0"/>
              <a:t>three-level </a:t>
            </a:r>
            <a:r>
              <a:rPr lang="en-US" altLang="zh-CN" sz="3600" dirty="0" smtClean="0"/>
              <a:t>training evaluation </a:t>
            </a:r>
            <a:r>
              <a:rPr lang="en-US" altLang="zh-CN" sz="3600" dirty="0"/>
              <a:t>system was established based on </a:t>
            </a:r>
            <a:r>
              <a:rPr lang="en-US" altLang="zh-CN" sz="3600" dirty="0" smtClean="0"/>
              <a:t>Kirkpatrick-Phillips Model.</a:t>
            </a:r>
            <a:r>
              <a:rPr lang="en-US" altLang="zh-CN" sz="3600" dirty="0"/>
              <a:t> Training Quality Control is performed for all </a:t>
            </a:r>
            <a:r>
              <a:rPr lang="en-US" altLang="zh-CN" sz="3600" dirty="0" smtClean="0"/>
              <a:t>training courses, while Effectiveness </a:t>
            </a:r>
            <a:r>
              <a:rPr lang="en-US" altLang="zh-CN" sz="3600" dirty="0"/>
              <a:t>E</a:t>
            </a:r>
            <a:r>
              <a:rPr lang="en-US" altLang="zh-CN" sz="3600" dirty="0" smtClean="0"/>
              <a:t>valuation and ROI Evaluation is implemented in most of the </a:t>
            </a:r>
            <a:r>
              <a:rPr lang="en-GB" altLang="zh-CN" sz="3600" dirty="0"/>
              <a:t>priority </a:t>
            </a:r>
            <a:r>
              <a:rPr lang="en-GB" altLang="zh-CN" sz="3600" dirty="0" smtClean="0"/>
              <a:t>training </a:t>
            </a:r>
            <a:r>
              <a:rPr lang="en-US" altLang="zh-CN" sz="3600" dirty="0" smtClean="0"/>
              <a:t>programmes.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3600" dirty="0"/>
          </a:p>
        </p:txBody>
      </p:sp>
      <p:sp>
        <p:nvSpPr>
          <p:cNvPr id="7" name="圆角矩形 6"/>
          <p:cNvSpPr/>
          <p:nvPr/>
        </p:nvSpPr>
        <p:spPr>
          <a:xfrm>
            <a:off x="594371" y="1059211"/>
            <a:ext cx="29076191" cy="853381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954411" y="11742044"/>
            <a:ext cx="28716151" cy="1844719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196074" y="11326546"/>
            <a:ext cx="13352625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/>
              <a:t>Capacity Building and Training Evaluation</a:t>
            </a:r>
            <a:endParaRPr lang="zh-CN" altLang="en-US" sz="4800" b="1" dirty="0"/>
          </a:p>
        </p:txBody>
      </p:sp>
      <p:sp>
        <p:nvSpPr>
          <p:cNvPr id="32" name="圆角矩形 31"/>
          <p:cNvSpPr/>
          <p:nvPr/>
        </p:nvSpPr>
        <p:spPr>
          <a:xfrm>
            <a:off x="954411" y="32088360"/>
            <a:ext cx="28716151" cy="96941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412098" y="31653744"/>
            <a:ext cx="13352625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/>
              <a:t>Future       Plans</a:t>
            </a:r>
            <a:endParaRPr lang="zh-CN" altLang="en-US" sz="4800" b="1" dirty="0"/>
          </a:p>
        </p:txBody>
      </p:sp>
      <p:graphicFrame>
        <p:nvGraphicFramePr>
          <p:cNvPr id="35" name="图示 34"/>
          <p:cNvGraphicFramePr/>
          <p:nvPr>
            <p:extLst>
              <p:ext uri="{D42A27DB-BD31-4B8C-83A1-F6EECF244321}">
                <p14:modId xmlns:p14="http://schemas.microsoft.com/office/powerpoint/2010/main" val="3462728827"/>
              </p:ext>
            </p:extLst>
          </p:nvPr>
        </p:nvGraphicFramePr>
        <p:xfrm>
          <a:off x="21624442" y="21917076"/>
          <a:ext cx="7354809" cy="603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2268778" y="27955959"/>
            <a:ext cx="619268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12   Three-level training </a:t>
            </a:r>
            <a:r>
              <a:rPr lang="en-US" altLang="zh-CN" sz="3200" dirty="0"/>
              <a:t>e</a:t>
            </a:r>
            <a:r>
              <a:rPr lang="en-US" altLang="zh-CN" sz="3200" dirty="0" smtClean="0"/>
              <a:t>valuation system </a:t>
            </a:r>
            <a:endParaRPr lang="zh-CN" alt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186612" y="7293596"/>
            <a:ext cx="93144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8  CMATC’s teachers learning(left) and giving a lecture on </a:t>
            </a:r>
            <a:r>
              <a:rPr lang="en-US" altLang="zh-CN" sz="3200" dirty="0"/>
              <a:t>FY4 </a:t>
            </a:r>
            <a:r>
              <a:rPr lang="en-US" altLang="zh-CN" sz="3200" dirty="0" smtClean="0"/>
              <a:t>introduction online (right).</a:t>
            </a:r>
            <a:endParaRPr lang="zh-CN" altLang="en-US" sz="32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20186611" y="2710592"/>
            <a:ext cx="9210961" cy="4171857"/>
            <a:chOff x="15994677" y="36801163"/>
            <a:chExt cx="12913694" cy="4501443"/>
          </a:xfrm>
        </p:grpSpPr>
        <p:pic>
          <p:nvPicPr>
            <p:cNvPr id="37" name="Picture 1" descr="C:\Users\牛宁\AppData\Roaming\Tencent\Users\630435343\QQ\WinTemp\RichOle\WM6S9X%0W1{IC6C}%G61M6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992" y="36801163"/>
              <a:ext cx="6340379" cy="4490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4677" y="36815081"/>
              <a:ext cx="6755811" cy="448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矩形 39"/>
          <p:cNvSpPr/>
          <p:nvPr/>
        </p:nvSpPr>
        <p:spPr>
          <a:xfrm>
            <a:off x="9091315" y="5656494"/>
            <a:ext cx="100811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dirty="0" smtClean="0"/>
              <a:t>CMATC teachers attended </a:t>
            </a:r>
            <a:r>
              <a:rPr lang="en-US" altLang="zh-CN" sz="3600" dirty="0"/>
              <a:t>the online training course on </a:t>
            </a:r>
            <a:r>
              <a:rPr lang="en-US" altLang="zh-CN" sz="3600" dirty="0" smtClean="0"/>
              <a:t>Prepare </a:t>
            </a:r>
            <a:r>
              <a:rPr lang="en-US" altLang="zh-CN" sz="3600" dirty="0"/>
              <a:t>for the </a:t>
            </a:r>
            <a:r>
              <a:rPr lang="en-US" altLang="zh-CN" sz="3600" dirty="0" smtClean="0"/>
              <a:t>Next </a:t>
            </a:r>
            <a:r>
              <a:rPr lang="en-US" altLang="zh-CN" sz="3600" dirty="0"/>
              <a:t>G</a:t>
            </a:r>
            <a:r>
              <a:rPr lang="en-US" altLang="zh-CN" sz="3600" dirty="0" smtClean="0"/>
              <a:t>eneration </a:t>
            </a:r>
            <a:r>
              <a:rPr lang="en-US" altLang="zh-CN" sz="3600" dirty="0"/>
              <a:t>of </a:t>
            </a:r>
            <a:r>
              <a:rPr lang="en-US" altLang="zh-CN" sz="3600" dirty="0" smtClean="0"/>
              <a:t>Satellite </a:t>
            </a:r>
            <a:r>
              <a:rPr lang="en-US" altLang="zh-CN" sz="3600" dirty="0"/>
              <a:t>I</a:t>
            </a:r>
            <a:r>
              <a:rPr lang="en-US" altLang="zh-CN" sz="3600" dirty="0" smtClean="0"/>
              <a:t>mage </a:t>
            </a:r>
            <a:r>
              <a:rPr lang="en-US" altLang="zh-CN" sz="3600" dirty="0"/>
              <a:t>organized by WMO/CGMS </a:t>
            </a:r>
            <a:r>
              <a:rPr lang="en-US" altLang="zh-CN" sz="3600" dirty="0" smtClean="0"/>
              <a:t> in 2015. </a:t>
            </a:r>
            <a:endParaRPr lang="zh-CN" altLang="en-US" sz="3600" dirty="0"/>
          </a:p>
        </p:txBody>
      </p:sp>
      <p:pic>
        <p:nvPicPr>
          <p:cNvPr id="42" name="Picture 4" descr="C:\Users\牛宁\AppData\Roaming\Tencent\Users\630435343\QQ\WinTemp\RichOle\76)2T~TRBO]ALFJ1DYN8V)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1" y="2051659"/>
            <a:ext cx="6491925" cy="519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8321871" y="2710592"/>
            <a:ext cx="100889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dirty="0" smtClean="0"/>
              <a:t>CMATC’</a:t>
            </a:r>
            <a:r>
              <a:rPr lang="en-GB" altLang="zh-CN" sz="3600" dirty="0"/>
              <a:t> representative</a:t>
            </a:r>
            <a:r>
              <a:rPr lang="en-US" altLang="zh-CN" sz="3600" dirty="0" smtClean="0"/>
              <a:t> participated in CGMS-42 in 2014 and gave status </a:t>
            </a:r>
            <a:r>
              <a:rPr lang="en-US" altLang="zh-CN" sz="3600" dirty="0"/>
              <a:t>report </a:t>
            </a:r>
            <a:r>
              <a:rPr lang="en-US" altLang="zh-CN" sz="3600" dirty="0" smtClean="0"/>
              <a:t> on the </a:t>
            </a:r>
            <a:r>
              <a:rPr lang="en-US" altLang="zh-CN" sz="3600" dirty="0"/>
              <a:t>VLab activities in </a:t>
            </a:r>
            <a:r>
              <a:rPr lang="en-US" altLang="zh-CN" sz="3600" dirty="0" smtClean="0"/>
              <a:t>China and </a:t>
            </a:r>
            <a:r>
              <a:rPr lang="en-US" altLang="zh-CN" sz="3600" dirty="0"/>
              <a:t>the </a:t>
            </a:r>
            <a:r>
              <a:rPr lang="en-US" altLang="zh-CN" sz="3600" dirty="0" smtClean="0"/>
              <a:t>future plan.</a:t>
            </a:r>
            <a:endParaRPr lang="zh-CN" altLang="en-US" sz="3600" dirty="0"/>
          </a:p>
        </p:txBody>
      </p:sp>
      <p:sp>
        <p:nvSpPr>
          <p:cNvPr id="8" name="右箭头 7"/>
          <p:cNvSpPr/>
          <p:nvPr/>
        </p:nvSpPr>
        <p:spPr>
          <a:xfrm>
            <a:off x="8947299" y="4986438"/>
            <a:ext cx="11095296" cy="3492000"/>
          </a:xfrm>
          <a:prstGeom prst="rightArrow">
            <a:avLst>
              <a:gd name="adj1" fmla="val 75223"/>
              <a:gd name="adj2" fmla="val 2619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7795170" y="1962102"/>
            <a:ext cx="10873209" cy="3492000"/>
          </a:xfrm>
          <a:prstGeom prst="leftArrow">
            <a:avLst>
              <a:gd name="adj1" fmla="val 68528"/>
              <a:gd name="adj2" fmla="val 1711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087220" y="7353991"/>
            <a:ext cx="64919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Fig. 7 CMATC’s </a:t>
            </a:r>
            <a:r>
              <a:rPr lang="en-US" altLang="zh-CN" sz="3200" dirty="0"/>
              <a:t>report in CGMS-42 </a:t>
            </a:r>
            <a:endParaRPr lang="zh-CN" altLang="en-US" sz="3200" dirty="0"/>
          </a:p>
        </p:txBody>
      </p:sp>
      <p:sp>
        <p:nvSpPr>
          <p:cNvPr id="46" name="圆角矩形 45"/>
          <p:cNvSpPr/>
          <p:nvPr/>
        </p:nvSpPr>
        <p:spPr>
          <a:xfrm>
            <a:off x="2195491" y="20965641"/>
            <a:ext cx="20073288" cy="38948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2682603" y="21404264"/>
            <a:ext cx="19082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dirty="0"/>
              <a:t>Many teaching materials have been developed for satellite </a:t>
            </a:r>
            <a:r>
              <a:rPr lang="en-US" altLang="zh-CN" sz="3600" dirty="0" smtClean="0"/>
              <a:t>training </a:t>
            </a:r>
            <a:r>
              <a:rPr lang="en-US" altLang="zh-CN" sz="3600" dirty="0"/>
              <a:t>including  </a:t>
            </a:r>
            <a:r>
              <a:rPr lang="en-US" altLang="zh-CN" sz="3600" dirty="0" smtClean="0"/>
              <a:t>textbooks</a:t>
            </a:r>
            <a:r>
              <a:rPr lang="en-US" altLang="zh-CN" sz="3600" dirty="0"/>
              <a:t>, </a:t>
            </a:r>
            <a:r>
              <a:rPr lang="en-US" altLang="zh-CN" sz="3600" dirty="0" smtClean="0"/>
              <a:t>CD/DVDs </a:t>
            </a:r>
            <a:r>
              <a:rPr lang="en-US" altLang="zh-CN" sz="3600" dirty="0"/>
              <a:t>and </a:t>
            </a:r>
            <a:r>
              <a:rPr lang="en-US" altLang="zh-CN" sz="3600" dirty="0" smtClean="0"/>
              <a:t>e-learning coursewares. In </a:t>
            </a:r>
            <a:r>
              <a:rPr lang="en-US" altLang="zh-CN" sz="3600" dirty="0"/>
              <a:t>terms of course content, the  latest </a:t>
            </a:r>
            <a:r>
              <a:rPr lang="en-US" altLang="zh-CN" sz="3600" dirty="0" smtClean="0"/>
              <a:t>satellite products </a:t>
            </a:r>
            <a:r>
              <a:rPr lang="en-US" altLang="zh-CN" sz="3600" dirty="0"/>
              <a:t>and technologies </a:t>
            </a:r>
            <a:r>
              <a:rPr lang="en-US" altLang="zh-CN" sz="3600" dirty="0" smtClean="0"/>
              <a:t>have </a:t>
            </a:r>
            <a:r>
              <a:rPr lang="en-US" altLang="zh-CN" sz="3600" dirty="0"/>
              <a:t>been introduced in domestic and international </a:t>
            </a:r>
            <a:r>
              <a:rPr lang="en-US" altLang="zh-CN" sz="3600" dirty="0" smtClean="0"/>
              <a:t>training. The learning and practicing conditions </a:t>
            </a:r>
            <a:r>
              <a:rPr lang="en-US" altLang="zh-CN" sz="3600" dirty="0"/>
              <a:t>have been constructed in </a:t>
            </a:r>
            <a:r>
              <a:rPr lang="en-US" altLang="zh-CN" sz="3600" dirty="0" smtClean="0"/>
              <a:t>CMATC to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meet </a:t>
            </a:r>
            <a:r>
              <a:rPr lang="en-US" altLang="zh-CN" sz="3600" dirty="0"/>
              <a:t>the </a:t>
            </a:r>
            <a:r>
              <a:rPr lang="en-US" altLang="zh-CN" sz="3600" dirty="0" smtClean="0"/>
              <a:t>increasing needs </a:t>
            </a:r>
            <a:r>
              <a:rPr lang="en-US" altLang="zh-CN" sz="3600" dirty="0"/>
              <a:t>of training.</a:t>
            </a:r>
            <a:endParaRPr lang="en-US" altLang="zh-CN" sz="3600" dirty="0" smtClean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865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ER（蓝天白云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POSTEER（蓝天白云）</Template>
  <TotalTime>2315</TotalTime>
  <Words>834</Words>
  <Application>Microsoft Office PowerPoint</Application>
  <PresentationFormat>自定义</PresentationFormat>
  <Paragraphs>106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POSTEER（蓝天白云）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牛宁</dc:creator>
  <cp:lastModifiedBy>王梅华</cp:lastModifiedBy>
  <cp:revision>153</cp:revision>
  <dcterms:created xsi:type="dcterms:W3CDTF">2016-04-14T01:55:55Z</dcterms:created>
  <dcterms:modified xsi:type="dcterms:W3CDTF">2016-05-10T16:10:12Z</dcterms:modified>
</cp:coreProperties>
</file>