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5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6" r:id="rId23"/>
    <p:sldId id="277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6666"/>
    <a:srgbClr val="422C16"/>
    <a:srgbClr val="0C788E"/>
    <a:srgbClr val="0099CC"/>
    <a:srgbClr val="663300"/>
    <a:srgbClr val="006699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52" autoAdjust="0"/>
  </p:normalViewPr>
  <p:slideViewPr>
    <p:cSldViewPr>
      <p:cViewPr varScale="1">
        <p:scale>
          <a:sx n="60" d="100"/>
          <a:sy n="60" d="100"/>
        </p:scale>
        <p:origin x="132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B5A558-E864-4143-9FFF-4F7679B91F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4F79E9-DB56-4465-A17B-4BB163BC3B7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0F4BC60-F551-4405-9462-8C13708C1DF7}" type="datetimeFigureOut">
              <a:rPr lang="en-US"/>
              <a:pPr>
                <a:defRPr/>
              </a:pPr>
              <a:t>05-Sep-19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EC5D8B5-85C1-45B7-AF4E-185F7829A5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D4D060A-3CFE-455C-BB84-65989632F1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7B2F2-359E-4609-8C65-DE5E0859EE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2050F-4FE5-4809-B1F8-87A6C1934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66690C6-0155-43E6-AE61-AF54E9769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42D92569-89D4-478E-B218-8EC97EEE9F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639AFF51-1F50-4A6C-8562-B6278C1EF6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6A1482D7-B2D0-4EDB-8525-B6AF7A4883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CBC9E77-A8DF-477A-8357-BE841A48B05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1D1F-C09C-4443-84DD-0DD974857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70A815-6477-442D-BA65-4E78C4F41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29645A-BBAA-4095-BF3B-3D5EF2A719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938345-0360-4083-B44E-C407C9D6C3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C076F1-75ED-461A-8770-D00837DD27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6EEAD-17BA-49CA-BADD-8EA686DE65C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37363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8F78-3345-4F11-816A-797075A9E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69E81-BD6A-4EEF-8F38-DDD3ACB0D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7DECD2-8C9C-4081-B4A7-899D0EE5ED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019F1F-2AB2-43A9-B957-41EF15085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6813FC-55DF-4A71-9517-E195933EA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44A9-3C83-4E4A-A855-10E43477061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21309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51C5A-8A6E-4CAC-A286-FDC2E7F81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6DAAD-454E-46A6-ABB2-09789633D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54E34D-00DA-44D1-B5C2-28C674E288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AC343F-9942-4218-9570-A15399EFA5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F81442-54C3-4113-9418-4DBBA18682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4EFF1-A71E-4DE8-A83B-0DFDA28A913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4918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889E-084D-4BAD-8367-64C30FD25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951BF-CC00-4D74-A6A4-27DAE126A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192F3F-0EAB-4ABD-92DD-C83F49CD60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7F380F-C5A2-4542-BF48-0F8720BD1F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001DEC-6B58-4936-9AB3-71DAEB7ABA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4102D-542C-4BDA-B500-469BC96DFFA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9780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4AEFB-C3A1-482E-8C63-1B3F1A277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54E2C-F316-49AC-9F05-55EE981B4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C80E6D-AD11-44ED-B27D-53F5A5DEAF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312F1B-9589-4642-A789-0CC8A6C93E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EAC739-A0F5-4563-BD06-DA355C72EA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B9555-B43A-4BC5-BE52-C65032A0939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3027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DC266-4A44-4491-956F-281C83EF8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C5A1D-814C-4F33-8D16-95FDD24EB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CCC96-9C01-4C8B-A020-B5F9F83EC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FD17DD-6B8B-4F5B-A8BC-A433F785D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EB103-C283-48C1-9DCB-466D63F5A5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D8F602-75B4-4688-8096-E20FB29AEE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64803-1B57-4828-A0B8-0C2D25BD743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10990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5C576-F2AD-405E-8143-02F2D2479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FC934-1F05-4CC0-BC5A-C66B5AAF2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AE5F8-1B8E-4AB2-93FA-AD413AD28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AC43A-0618-4D3E-8E4A-B8B24274D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725DD7-972F-4348-A6BC-7F388E6787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E245665-8910-457E-AAC0-6357E6A66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A02DA05-CB4B-4C2A-8A5B-928062E4C8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1A45352-B30F-48D8-8AD1-1909B5330A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F89E8-DE17-46B3-91B6-6086AD0A4F2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2804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6B95B-74E1-4191-B39D-F084CD6A4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2618B9-6D20-4101-86FC-677DAC01F4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4C4AE58-7B76-40C0-B522-B3053EBB76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78DA97-F909-44DC-9C69-9D533BCB7C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FD7CF-733E-47E9-99E7-F8CCCDC8A8A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62060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AED1BE-195B-483C-B476-4E044B94DD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57F5F6-390F-4ED8-9F93-FA7AA63F74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B2DF83-EF08-480A-8D26-12FDCF5E4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78701-0015-4833-AA53-C73C7072BFD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8477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A7652-60B8-4556-969A-A96CE63FF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E700E-F724-48BD-8BD0-7CF4D5C75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142AF-D0BC-4E50-8631-3DDC954AD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9CA6F-C769-43F5-9319-7A6E017F3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960D50-328A-4D54-9832-0AD4EA7CE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568FF6-36A0-47D9-A4A7-3F7B9BFF9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DAFF0-B9B0-47D1-AE6F-768075978D9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94544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2869-A71B-4262-9C32-FC11A04C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9FF0A3-8F80-481A-88FA-AEDF5C37D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C868F-C051-4DEB-8C05-10FAF0DC5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68FE6-A66C-4207-B320-4822E75A3C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020F1A-5CC1-4EC9-A426-D5F3C05138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D0250D-4971-41BB-9B27-6FC8A1D1F3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63F8C-6684-4CD9-8763-877549D0D97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8015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1331361-0C26-4092-8A55-EFFA16503D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8BEA34E-73AB-4A5F-BF8B-A022A35141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1423ED-0C4A-481E-94B0-60C40D82195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9A1DE88-7891-47F4-91AD-DF5491582F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9F9F268-6542-41CB-A210-4B41E509A5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2E01FB7-CDA3-4A14-A45D-65D45FD4426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50">
            <a:extLst>
              <a:ext uri="{FF2B5EF4-FFF2-40B4-BE49-F238E27FC236}">
                <a16:creationId xmlns:a16="http://schemas.microsoft.com/office/drawing/2014/main" id="{D651EC87-E917-44BB-B30B-15ACD716EA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" y="1123950"/>
            <a:ext cx="9036050" cy="2377058"/>
          </a:xfrm>
        </p:spPr>
        <p:txBody>
          <a:bodyPr anchor="ctr"/>
          <a:lstStyle/>
          <a:p>
            <a:pPr eaLnBrk="1" hangingPunct="1"/>
            <a:r>
              <a:rPr lang="en-US" alt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 imagery analysis Europe 26 and 27 June 2018</a:t>
            </a:r>
            <a:endParaRPr lang="es-ES" altLang="en-US" sz="48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155">
            <a:extLst>
              <a:ext uri="{FF2B5EF4-FFF2-40B4-BE49-F238E27FC236}">
                <a16:creationId xmlns:a16="http://schemas.microsoft.com/office/drawing/2014/main" id="{0CE46611-B500-40CB-8246-3D84B8270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4" y="4445570"/>
            <a:ext cx="5543550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s-UY" altLang="en-US" sz="3200" dirty="0">
                <a:solidFill>
                  <a:srgbClr val="663300"/>
                </a:solidFill>
              </a:rPr>
              <a:t>Antonis </a:t>
            </a:r>
            <a:r>
              <a:rPr lang="es-UY" altLang="en-US" sz="3200" dirty="0" err="1">
                <a:solidFill>
                  <a:srgbClr val="663300"/>
                </a:solidFill>
              </a:rPr>
              <a:t>Tsingoudis</a:t>
            </a:r>
            <a:endParaRPr lang="es-UY" altLang="en-US" dirty="0">
              <a:solidFill>
                <a:srgbClr val="663300"/>
              </a:solidFill>
            </a:endParaRPr>
          </a:p>
          <a:p>
            <a:pPr algn="ctr" eaLnBrk="1" hangingPunct="1">
              <a:lnSpc>
                <a:spcPct val="200000"/>
              </a:lnSpc>
            </a:pPr>
            <a:r>
              <a:rPr lang="es-UY" altLang="en-US" sz="1600" i="1" dirty="0">
                <a:solidFill>
                  <a:srgbClr val="660066"/>
                </a:solidFill>
              </a:rPr>
              <a:t>e-mail</a:t>
            </a:r>
            <a:r>
              <a:rPr lang="el-GR" altLang="en-US" sz="1600" i="1" dirty="0">
                <a:solidFill>
                  <a:srgbClr val="660066"/>
                </a:solidFill>
              </a:rPr>
              <a:t>: </a:t>
            </a:r>
            <a:r>
              <a:rPr lang="en-US" altLang="en-US" sz="1600" i="1" dirty="0">
                <a:solidFill>
                  <a:srgbClr val="660066"/>
                </a:solidFill>
              </a:rPr>
              <a:t>tsingoud@geo.auth.gr</a:t>
            </a:r>
            <a:r>
              <a:rPr lang="es-UY" altLang="en-US" sz="1600" i="1" dirty="0">
                <a:solidFill>
                  <a:srgbClr val="660066"/>
                </a:solidFill>
              </a:rPr>
              <a:t> </a:t>
            </a:r>
          </a:p>
          <a:p>
            <a:pPr algn="ctr" eaLnBrk="1" hangingPunct="1">
              <a:lnSpc>
                <a:spcPct val="200000"/>
              </a:lnSpc>
            </a:pPr>
            <a:r>
              <a:rPr lang="es-UY" altLang="en-US" sz="1600" i="1" dirty="0" err="1">
                <a:solidFill>
                  <a:srgbClr val="660066"/>
                </a:solidFill>
              </a:rPr>
              <a:t>September</a:t>
            </a:r>
            <a:r>
              <a:rPr lang="es-UY" altLang="en-US" sz="1600" i="1" dirty="0">
                <a:solidFill>
                  <a:srgbClr val="660066"/>
                </a:solidFill>
              </a:rPr>
              <a:t> 2019</a:t>
            </a:r>
            <a:endParaRPr lang="es-ES" altLang="en-US" sz="1600" i="1" dirty="0">
              <a:solidFill>
                <a:srgbClr val="660066"/>
              </a:solidFill>
            </a:endParaRPr>
          </a:p>
        </p:txBody>
      </p:sp>
      <p:pic>
        <p:nvPicPr>
          <p:cNvPr id="3076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ADD8E72-63E8-425F-8769-045327D08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9388"/>
            <a:ext cx="62642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AF9EEAF2-65F9-47CD-AEFB-B18E439A8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0163"/>
            <a:ext cx="8229600" cy="5191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Synoptic Analysis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F5F7A89-848E-41E0-859E-BF5A48540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5935663"/>
            <a:ext cx="7640637" cy="922337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 i="1">
                <a:solidFill>
                  <a:srgbClr val="663300"/>
                </a:solidFill>
              </a:rPr>
              <a:t>Fig.</a:t>
            </a:r>
            <a:r>
              <a:rPr lang="el-GR" altLang="en-US" sz="2800" i="1">
                <a:solidFill>
                  <a:srgbClr val="663300"/>
                </a:solidFill>
              </a:rPr>
              <a:t>2: </a:t>
            </a:r>
            <a:r>
              <a:rPr lang="en-US" altLang="en-US" sz="2800" i="1">
                <a:solidFill>
                  <a:srgbClr val="663300"/>
                </a:solidFill>
              </a:rPr>
              <a:t>Surface map in Europe from U.K.  Meteorological Service on 2</a:t>
            </a:r>
            <a:r>
              <a:rPr lang="el-GR" altLang="en-US" sz="2800" i="1">
                <a:solidFill>
                  <a:srgbClr val="663300"/>
                </a:solidFill>
              </a:rPr>
              <a:t>6</a:t>
            </a:r>
            <a:r>
              <a:rPr lang="en-US" altLang="en-US" sz="2800" i="1">
                <a:solidFill>
                  <a:srgbClr val="663300"/>
                </a:solidFill>
              </a:rPr>
              <a:t>/6/2018 00 UTC</a:t>
            </a:r>
            <a:r>
              <a:rPr lang="el-GR" altLang="en-US" sz="2800" i="1">
                <a:solidFill>
                  <a:srgbClr val="663300"/>
                </a:solidFill>
              </a:rPr>
              <a:t>.</a:t>
            </a:r>
            <a:endParaRPr lang="en-US" altLang="en-US" sz="2800">
              <a:solidFill>
                <a:srgbClr val="663300"/>
              </a:solidFill>
            </a:endParaRPr>
          </a:p>
        </p:txBody>
      </p:sp>
      <p:pic>
        <p:nvPicPr>
          <p:cNvPr id="12292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8BB8847-F76F-4B83-938D-8DBDF587D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25463"/>
            <a:ext cx="7775575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AF9EEAF2-65F9-47CD-AEFB-B18E439A8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0163"/>
            <a:ext cx="8229600" cy="5191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Synoptic Analysis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6915469-2191-4DFA-AC69-AE78F60B47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5935663"/>
            <a:ext cx="7640637" cy="922337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 i="1">
                <a:solidFill>
                  <a:srgbClr val="663300"/>
                </a:solidFill>
              </a:rPr>
              <a:t>Fig.3</a:t>
            </a:r>
            <a:r>
              <a:rPr lang="el-GR" altLang="en-US" sz="2800" i="1">
                <a:solidFill>
                  <a:srgbClr val="663300"/>
                </a:solidFill>
              </a:rPr>
              <a:t>: </a:t>
            </a:r>
            <a:r>
              <a:rPr lang="en-US" altLang="en-US" sz="2800" i="1">
                <a:solidFill>
                  <a:srgbClr val="663300"/>
                </a:solidFill>
              </a:rPr>
              <a:t>Surface map in Europe from U.K.  Meteorological Service on 27/6/2018 00 UTC</a:t>
            </a:r>
            <a:r>
              <a:rPr lang="el-GR" altLang="en-US" sz="2800" i="1">
                <a:solidFill>
                  <a:srgbClr val="663300"/>
                </a:solidFill>
              </a:rPr>
              <a:t>.</a:t>
            </a:r>
            <a:endParaRPr lang="en-US" altLang="en-US" sz="2800">
              <a:solidFill>
                <a:srgbClr val="663300"/>
              </a:solidFill>
            </a:endParaRPr>
          </a:p>
        </p:txBody>
      </p:sp>
      <p:pic>
        <p:nvPicPr>
          <p:cNvPr id="13316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4E754DF-E437-4E4E-9FCA-3163E8CCD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9113"/>
            <a:ext cx="78613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AF9EEAF2-65F9-47CD-AEFB-B18E439A8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0163"/>
            <a:ext cx="8229600" cy="5191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Synoptic Analysis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1A4EB6B-651C-4618-8114-6D65E9854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0675" y="5445125"/>
            <a:ext cx="8631238" cy="141287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 i="1">
                <a:solidFill>
                  <a:srgbClr val="663300"/>
                </a:solidFill>
              </a:rPr>
              <a:t>Fig.4</a:t>
            </a:r>
            <a:r>
              <a:rPr lang="el-GR" altLang="en-US" sz="2800" i="1">
                <a:solidFill>
                  <a:srgbClr val="663300"/>
                </a:solidFill>
              </a:rPr>
              <a:t>:</a:t>
            </a:r>
            <a:r>
              <a:rPr lang="en-US" altLang="en-US" sz="2800" i="1">
                <a:solidFill>
                  <a:srgbClr val="663300"/>
                </a:solidFill>
              </a:rPr>
              <a:t> IR 10.8 channel image and geopotential height at 500hpa in Europe on 26/6/2018 00 UTC.</a:t>
            </a:r>
            <a:endParaRPr lang="en-US" altLang="en-US" sz="2800">
              <a:solidFill>
                <a:srgbClr val="663300"/>
              </a:solidFill>
            </a:endParaRP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0540CCBA-F8B8-47DF-803B-A84416F2D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549275"/>
            <a:ext cx="8631238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AF9EEAF2-65F9-47CD-AEFB-B18E439A8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0163"/>
            <a:ext cx="8229600" cy="5191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Synoptic Analysis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D8146E0-F9F4-411E-8AE4-886D58A89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0675" y="5445125"/>
            <a:ext cx="8631238" cy="141287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 i="1">
                <a:solidFill>
                  <a:srgbClr val="663300"/>
                </a:solidFill>
              </a:rPr>
              <a:t>Fig.5</a:t>
            </a:r>
            <a:r>
              <a:rPr lang="el-GR" altLang="en-US" sz="2800" i="1">
                <a:solidFill>
                  <a:srgbClr val="663300"/>
                </a:solidFill>
              </a:rPr>
              <a:t>:</a:t>
            </a:r>
            <a:r>
              <a:rPr lang="en-US" altLang="en-US" sz="2800" i="1">
                <a:solidFill>
                  <a:srgbClr val="663300"/>
                </a:solidFill>
              </a:rPr>
              <a:t> IR 10.8 channel image and geopotential height at 500hpa in Europe on 27/6/2018 12 UTC.</a:t>
            </a:r>
            <a:endParaRPr lang="en-US" altLang="en-US" sz="2800">
              <a:solidFill>
                <a:srgbClr val="663300"/>
              </a:solidFill>
            </a:endParaRPr>
          </a:p>
        </p:txBody>
      </p:sp>
      <p:pic>
        <p:nvPicPr>
          <p:cNvPr id="1536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B089E7D-1B7B-4CEE-85EA-CDEFA0C34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549275"/>
            <a:ext cx="86074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AF9EEAF2-65F9-47CD-AEFB-B18E439A8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0163"/>
            <a:ext cx="8229600" cy="5191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Synoptic Analysis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542C3046-9C6A-40F2-B8E9-E936EED32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0675" y="5445125"/>
            <a:ext cx="8631238" cy="1079500"/>
          </a:xfrm>
        </p:spPr>
        <p:txBody>
          <a:bodyPr/>
          <a:lstStyle/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 i="1">
                <a:solidFill>
                  <a:srgbClr val="663300"/>
                </a:solidFill>
              </a:rPr>
              <a:t>Fig.6</a:t>
            </a:r>
            <a:r>
              <a:rPr lang="el-GR" altLang="en-US" sz="2800" i="1">
                <a:solidFill>
                  <a:srgbClr val="663300"/>
                </a:solidFill>
              </a:rPr>
              <a:t>:</a:t>
            </a:r>
            <a:r>
              <a:rPr lang="en-US" altLang="en-US" sz="2800" i="1">
                <a:solidFill>
                  <a:srgbClr val="663300"/>
                </a:solidFill>
              </a:rPr>
              <a:t> IR 10.8 channel image and wind Barbs at 300hpa in Europe on 26/6/2018 06 UTC.</a:t>
            </a:r>
            <a:endParaRPr lang="en-US" altLang="en-US" sz="2800">
              <a:solidFill>
                <a:srgbClr val="663300"/>
              </a:solidFill>
            </a:endParaRPr>
          </a:p>
        </p:txBody>
      </p:sp>
      <p:pic>
        <p:nvPicPr>
          <p:cNvPr id="16388" name="Picture 2" descr="A screen shot of a map&#10;&#10;Description automatically generated">
            <a:extLst>
              <a:ext uri="{FF2B5EF4-FFF2-40B4-BE49-F238E27FC236}">
                <a16:creationId xmlns:a16="http://schemas.microsoft.com/office/drawing/2014/main" id="{F5C57DFB-BD37-4AF2-B7E1-40ED0428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01650"/>
            <a:ext cx="8632825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AF9EEAF2-65F9-47CD-AEFB-B18E439A8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0163"/>
            <a:ext cx="8229600" cy="5191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Synoptic Analysis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17E69B1-24C9-4A87-976B-F8A6FD6C7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9700" y="5540375"/>
            <a:ext cx="8812213" cy="1057275"/>
          </a:xfrm>
        </p:spPr>
        <p:txBody>
          <a:bodyPr/>
          <a:lstStyle/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 i="1">
                <a:solidFill>
                  <a:srgbClr val="663300"/>
                </a:solidFill>
              </a:rPr>
              <a:t>Fig.7</a:t>
            </a:r>
            <a:r>
              <a:rPr lang="el-GR" altLang="en-US" sz="2800" i="1">
                <a:solidFill>
                  <a:srgbClr val="663300"/>
                </a:solidFill>
              </a:rPr>
              <a:t>:</a:t>
            </a:r>
            <a:r>
              <a:rPr lang="en-US" altLang="en-US" sz="2800" i="1">
                <a:solidFill>
                  <a:srgbClr val="663300"/>
                </a:solidFill>
              </a:rPr>
              <a:t> IR 10.8 channel image and wind Barbs at 300hpa in Europe on 27/6/2018 12 UTC.</a:t>
            </a:r>
            <a:endParaRPr lang="en-US" altLang="en-US" sz="2800">
              <a:solidFill>
                <a:srgbClr val="663300"/>
              </a:solidFill>
            </a:endParaRPr>
          </a:p>
        </p:txBody>
      </p:sp>
      <p:pic>
        <p:nvPicPr>
          <p:cNvPr id="17412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6CAE2ED-34DF-4A8A-A281-44CA8D655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49275"/>
            <a:ext cx="88646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55F129E-A7CA-4D06-895C-E52719171F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64163" y="188913"/>
            <a:ext cx="3749675" cy="795337"/>
          </a:xfrm>
        </p:spPr>
        <p:txBody>
          <a:bodyPr/>
          <a:lstStyle/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000" i="1">
                <a:solidFill>
                  <a:srgbClr val="663300"/>
                </a:solidFill>
              </a:rPr>
              <a:t>Fig.8</a:t>
            </a:r>
            <a:r>
              <a:rPr lang="el-GR" altLang="en-US" sz="2000" i="1">
                <a:solidFill>
                  <a:srgbClr val="663300"/>
                </a:solidFill>
              </a:rPr>
              <a:t>:</a:t>
            </a:r>
            <a:r>
              <a:rPr lang="en-US" altLang="en-US" sz="2000" i="1">
                <a:solidFill>
                  <a:srgbClr val="663300"/>
                </a:solidFill>
              </a:rPr>
              <a:t> VIS 0.8 channel image in Europe on 26/6/2018 12 UTC. </a:t>
            </a:r>
            <a:endParaRPr lang="en-US" altLang="en-US" sz="2000">
              <a:solidFill>
                <a:srgbClr val="663300"/>
              </a:solidFill>
            </a:endParaRP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99C75691-4001-4231-AC45-4C0D1BD892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3332163"/>
            <a:ext cx="3649663" cy="2833687"/>
          </a:xfrm>
        </p:spPr>
        <p:txBody>
          <a:bodyPr/>
          <a:lstStyle/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clouds with high optical thickness (Cb,</a:t>
            </a:r>
            <a:r>
              <a:rPr lang="el-G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 Cirrus and As)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clouds with low optical thickness</a:t>
            </a:r>
            <a:r>
              <a:rPr lang="el-G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 Cirrus)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clouds (St, Sc, Ns, Cu)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endParaRPr lang="en-US" alt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6" name="Picture 2" descr="A picture containing tree, cake, snow&#10;&#10;Description automatically generated">
            <a:extLst>
              <a:ext uri="{FF2B5EF4-FFF2-40B4-BE49-F238E27FC236}">
                <a16:creationId xmlns:a16="http://schemas.microsoft.com/office/drawing/2014/main" id="{74723CDE-EAAB-4D4A-AD70-B919BDA87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10001"/>
          <a:stretch>
            <a:fillRect/>
          </a:stretch>
        </p:blipFill>
        <p:spPr bwMode="auto">
          <a:xfrm>
            <a:off x="0" y="0"/>
            <a:ext cx="5305425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A265EC55-3DFA-4BC1-BD93-BA3F0DCB5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463925"/>
            <a:ext cx="5405438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11">
            <a:extLst>
              <a:ext uri="{FF2B5EF4-FFF2-40B4-BE49-F238E27FC236}">
                <a16:creationId xmlns:a16="http://schemas.microsoft.com/office/drawing/2014/main" id="{901238A8-A17A-4D68-B603-99BBA2E0E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6080125"/>
            <a:ext cx="3600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i="1">
                <a:solidFill>
                  <a:srgbClr val="663300"/>
                </a:solidFill>
              </a:rPr>
              <a:t>Fig.9</a:t>
            </a:r>
            <a:r>
              <a:rPr lang="el-GR" altLang="en-US" i="1">
                <a:solidFill>
                  <a:srgbClr val="663300"/>
                </a:solidFill>
              </a:rPr>
              <a:t>:</a:t>
            </a:r>
            <a:r>
              <a:rPr lang="en-US" altLang="en-US" i="1">
                <a:solidFill>
                  <a:srgbClr val="663300"/>
                </a:solidFill>
              </a:rPr>
              <a:t> IR 10.8 channel image in Europe on 26/6/2018 12 UTC. </a:t>
            </a:r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D9EAC6FD-E013-4593-967F-B7B3EC4FE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" y="5445125"/>
            <a:ext cx="8851900" cy="922338"/>
          </a:xfrm>
        </p:spPr>
        <p:txBody>
          <a:bodyPr/>
          <a:lstStyle/>
          <a:p>
            <a:pPr algn="just" eaLnBrk="1" hangingPunct="1"/>
            <a:r>
              <a:rPr lang="en-US" altLang="en-US" sz="2800" i="1">
                <a:solidFill>
                  <a:srgbClr val="663300"/>
                </a:solidFill>
              </a:rPr>
              <a:t>Fig.10</a:t>
            </a:r>
            <a:r>
              <a:rPr lang="el-GR" altLang="en-US" sz="2800" i="1">
                <a:solidFill>
                  <a:srgbClr val="663300"/>
                </a:solidFill>
              </a:rPr>
              <a:t>:</a:t>
            </a:r>
            <a:r>
              <a:rPr lang="en-US" altLang="en-US" sz="2800" i="1">
                <a:solidFill>
                  <a:srgbClr val="663300"/>
                </a:solidFill>
              </a:rPr>
              <a:t> WV 6.2 channel image and isotachs in Europe on 26/6/2018 12 UTC.</a:t>
            </a:r>
            <a:endParaRPr lang="en-US" altLang="en-US" sz="2800"/>
          </a:p>
        </p:txBody>
      </p:sp>
      <p:pic>
        <p:nvPicPr>
          <p:cNvPr id="19459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FD0656AF-7589-4EF8-BF04-5DC39E3BEC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0" y="260350"/>
            <a:ext cx="8851900" cy="504031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24A93565-88DB-46C6-A8F6-C7F298241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" y="5445125"/>
            <a:ext cx="8851900" cy="922338"/>
          </a:xfrm>
        </p:spPr>
        <p:txBody>
          <a:bodyPr/>
          <a:lstStyle/>
          <a:p>
            <a:pPr eaLnBrk="1" hangingPunct="1"/>
            <a:r>
              <a:rPr lang="en-US" altLang="en-US" sz="2800" i="1">
                <a:solidFill>
                  <a:srgbClr val="663300"/>
                </a:solidFill>
              </a:rPr>
              <a:t>Fig.11</a:t>
            </a:r>
            <a:r>
              <a:rPr lang="el-GR" altLang="en-US" sz="2800" i="1">
                <a:solidFill>
                  <a:srgbClr val="663300"/>
                </a:solidFill>
              </a:rPr>
              <a:t>:</a:t>
            </a:r>
            <a:r>
              <a:rPr lang="en-US" altLang="en-US" sz="2800" i="1">
                <a:solidFill>
                  <a:srgbClr val="663300"/>
                </a:solidFill>
              </a:rPr>
              <a:t> Airmass RGB in Europe on 26/6/2018 12 UTC.</a:t>
            </a:r>
            <a:endParaRPr lang="en-US" altLang="en-US" sz="2800"/>
          </a:p>
        </p:txBody>
      </p:sp>
      <p:pic>
        <p:nvPicPr>
          <p:cNvPr id="20483" name="Content Placeholder 5" descr="A picture containing photo, text, tree, indoor&#10;&#10;Description automatically generated">
            <a:extLst>
              <a:ext uri="{FF2B5EF4-FFF2-40B4-BE49-F238E27FC236}">
                <a16:creationId xmlns:a16="http://schemas.microsoft.com/office/drawing/2014/main" id="{30B46B0D-5C36-47F5-8EB5-7BBC52B8BB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0" y="388938"/>
            <a:ext cx="8956675" cy="502285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B7122324-1D7B-4012-A0A1-186D28D954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" y="5062538"/>
            <a:ext cx="8851900" cy="887412"/>
          </a:xfrm>
        </p:spPr>
        <p:txBody>
          <a:bodyPr/>
          <a:lstStyle/>
          <a:p>
            <a:pPr algn="just" eaLnBrk="1" hangingPunct="1"/>
            <a:r>
              <a:rPr lang="en-US" altLang="en-US" sz="2800" i="1">
                <a:solidFill>
                  <a:srgbClr val="663300"/>
                </a:solidFill>
              </a:rPr>
              <a:t>Fig.12</a:t>
            </a:r>
            <a:r>
              <a:rPr lang="el-GR" altLang="en-US" sz="2800" i="1">
                <a:solidFill>
                  <a:srgbClr val="663300"/>
                </a:solidFill>
              </a:rPr>
              <a:t>:</a:t>
            </a:r>
            <a:r>
              <a:rPr lang="en-US" altLang="en-US" sz="2800" i="1">
                <a:solidFill>
                  <a:srgbClr val="663300"/>
                </a:solidFill>
              </a:rPr>
              <a:t> Day Natural Colours RGB in Europe on 26/6/2018 12 UTC.</a:t>
            </a:r>
            <a:endParaRPr lang="en-US" altLang="en-US" sz="2800"/>
          </a:p>
        </p:txBody>
      </p:sp>
      <p:pic>
        <p:nvPicPr>
          <p:cNvPr id="21507" name="Content Placeholder 5" descr="A picture containing cake, birthday, sitting, plant&#10;&#10;Description automatically generated">
            <a:extLst>
              <a:ext uri="{FF2B5EF4-FFF2-40B4-BE49-F238E27FC236}">
                <a16:creationId xmlns:a16="http://schemas.microsoft.com/office/drawing/2014/main" id="{071F1C38-F0BD-4A0F-B15F-C9C8FC85A5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763" y="115888"/>
            <a:ext cx="8850312" cy="494665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757BCE1-CA6A-4EDA-88D5-2AE080BC4335}"/>
              </a:ext>
            </a:extLst>
          </p:cNvPr>
          <p:cNvSpPr txBox="1">
            <a:spLocks/>
          </p:cNvSpPr>
          <p:nvPr/>
        </p:nvSpPr>
        <p:spPr bwMode="auto">
          <a:xfrm>
            <a:off x="131763" y="5589588"/>
            <a:ext cx="89550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eaLnBrk="1" hangingPunct="1">
              <a:buFontTx/>
              <a:buAutoNum type="arabicPeriod"/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 Ice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F7DC7C29-6FF4-4F66-8D6E-A4A9E6179A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37DCCD52-92CC-4C7C-913D-18963F435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856662" cy="5400675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663300"/>
                </a:solidFill>
                <a:ea typeface="+mj-ea"/>
                <a:cs typeface="+mj-cs"/>
              </a:rPr>
              <a:t>25th to 28th June 2018.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663300"/>
                </a:solidFill>
                <a:ea typeface="+mj-ea"/>
                <a:cs typeface="+mj-cs"/>
              </a:rPr>
              <a:t>Europe (especially Balkans region, Greece).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b="1" i="1" dirty="0">
                <a:solidFill>
                  <a:srgbClr val="663300"/>
                </a:solidFill>
                <a:ea typeface="+mj-ea"/>
                <a:cs typeface="+mj-cs"/>
              </a:rPr>
              <a:t>“</a:t>
            </a:r>
            <a:r>
              <a:rPr lang="en-US" altLang="en-US" b="1" i="1" u="sng" dirty="0" err="1">
                <a:solidFill>
                  <a:srgbClr val="663300"/>
                </a:solidFill>
                <a:ea typeface="+mj-ea"/>
                <a:cs typeface="+mj-cs"/>
              </a:rPr>
              <a:t>Nefeli</a:t>
            </a:r>
            <a:r>
              <a:rPr lang="en-US" altLang="en-US" b="1" i="1" dirty="0">
                <a:solidFill>
                  <a:srgbClr val="663300"/>
                </a:solidFill>
                <a:ea typeface="+mj-ea"/>
                <a:cs typeface="+mj-cs"/>
              </a:rPr>
              <a:t>” </a:t>
            </a:r>
            <a:r>
              <a:rPr lang="en-US" altLang="en-US" dirty="0">
                <a:solidFill>
                  <a:srgbClr val="663300"/>
                </a:solidFill>
                <a:ea typeface="+mj-ea"/>
                <a:cs typeface="+mj-cs"/>
              </a:rPr>
              <a:t>(National Observatory of Athens).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663300"/>
                </a:solidFill>
                <a:ea typeface="+mj-ea"/>
                <a:cs typeface="+mj-cs"/>
              </a:rPr>
              <a:t>Severe thunderstorms with heavy rain.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663300"/>
                </a:solidFill>
                <a:ea typeface="+mj-ea"/>
                <a:cs typeface="+mj-cs"/>
              </a:rPr>
              <a:t>Severe flooding, Landslides.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663300"/>
                </a:solidFill>
                <a:ea typeface="+mj-ea"/>
                <a:cs typeface="+mj-cs"/>
              </a:rPr>
              <a:t>Over a hundred people needed help by</a:t>
            </a:r>
            <a:r>
              <a:rPr lang="el-GR" altLang="en-US" dirty="0">
                <a:solidFill>
                  <a:srgbClr val="663300"/>
                </a:solidFill>
                <a:ea typeface="+mj-ea"/>
                <a:cs typeface="+mj-cs"/>
              </a:rPr>
              <a:t> </a:t>
            </a:r>
            <a:r>
              <a:rPr lang="en-US" altLang="en-US" dirty="0">
                <a:solidFill>
                  <a:srgbClr val="663300"/>
                </a:solidFill>
                <a:ea typeface="+mj-ea"/>
                <a:cs typeface="+mj-cs"/>
              </a:rPr>
              <a:t>Civil Protection only in Greece.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b="1" dirty="0">
                <a:solidFill>
                  <a:srgbClr val="663300"/>
                </a:solidFill>
                <a:ea typeface="+mj-ea"/>
                <a:cs typeface="+mj-cs"/>
              </a:rPr>
              <a:t>237mm</a:t>
            </a:r>
            <a:r>
              <a:rPr lang="en-US" altLang="en-US" dirty="0">
                <a:solidFill>
                  <a:srgbClr val="663300"/>
                </a:solidFill>
                <a:ea typeface="+mj-ea"/>
                <a:cs typeface="+mj-cs"/>
              </a:rPr>
              <a:t> in 4 days (North Greece).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6A1F63AA-3617-4837-A2A9-5633FE237B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" y="5062538"/>
            <a:ext cx="8851900" cy="742950"/>
          </a:xfrm>
        </p:spPr>
        <p:txBody>
          <a:bodyPr/>
          <a:lstStyle/>
          <a:p>
            <a:pPr algn="just" eaLnBrk="1" hangingPunct="1"/>
            <a:r>
              <a:rPr lang="en-US" altLang="en-US" sz="2800" i="1">
                <a:solidFill>
                  <a:srgbClr val="663300"/>
                </a:solidFill>
              </a:rPr>
              <a:t>Fig.13</a:t>
            </a:r>
            <a:r>
              <a:rPr lang="el-GR" altLang="en-US" sz="2800" i="1">
                <a:solidFill>
                  <a:srgbClr val="663300"/>
                </a:solidFill>
              </a:rPr>
              <a:t>:</a:t>
            </a:r>
            <a:r>
              <a:rPr lang="en-US" altLang="en-US" sz="2800" i="1">
                <a:solidFill>
                  <a:srgbClr val="663300"/>
                </a:solidFill>
              </a:rPr>
              <a:t> Dust RGB in Europe on 26/6/2018 12 UTC.</a:t>
            </a:r>
            <a:endParaRPr lang="en-US" altLang="en-US" sz="2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57BCE1-CA6A-4EDA-88D5-2AE080BC4335}"/>
              </a:ext>
            </a:extLst>
          </p:cNvPr>
          <p:cNvSpPr txBox="1">
            <a:spLocks/>
          </p:cNvSpPr>
          <p:nvPr/>
        </p:nvSpPr>
        <p:spPr bwMode="auto">
          <a:xfrm>
            <a:off x="1763713" y="5589588"/>
            <a:ext cx="597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eaLnBrk="1" hangingPunct="1">
              <a:buFontTx/>
              <a:buAutoNum type="arabicPeriod"/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 ice clouds</a:t>
            </a:r>
            <a:r>
              <a:rPr lang="el-GR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2. Cirrus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el-GR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 middle clouds</a:t>
            </a:r>
          </a:p>
        </p:txBody>
      </p:sp>
      <p:pic>
        <p:nvPicPr>
          <p:cNvPr id="23556" name="Content Placeholder 4" descr="A picture containing electronics, photo, display, tree&#10;&#10;Description automatically generated">
            <a:extLst>
              <a:ext uri="{FF2B5EF4-FFF2-40B4-BE49-F238E27FC236}">
                <a16:creationId xmlns:a16="http://schemas.microsoft.com/office/drawing/2014/main" id="{8FC1A4CC-934D-4550-BA3E-F270F7C405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475" y="577850"/>
            <a:ext cx="8232775" cy="4652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B0AFF78E-1494-4B04-98CA-1275787F05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" y="5589588"/>
            <a:ext cx="8851900" cy="1079500"/>
          </a:xfrm>
        </p:spPr>
        <p:txBody>
          <a:bodyPr/>
          <a:lstStyle/>
          <a:p>
            <a:pPr algn="just" eaLnBrk="1" hangingPunct="1"/>
            <a:r>
              <a:rPr lang="en-US" altLang="en-US" sz="2800" i="1">
                <a:solidFill>
                  <a:srgbClr val="663300"/>
                </a:solidFill>
              </a:rPr>
              <a:t>Fig.14</a:t>
            </a:r>
            <a:r>
              <a:rPr lang="el-GR" altLang="en-US" sz="2800" i="1">
                <a:solidFill>
                  <a:srgbClr val="663300"/>
                </a:solidFill>
              </a:rPr>
              <a:t>:</a:t>
            </a:r>
            <a:r>
              <a:rPr lang="en-US" altLang="en-US" sz="2800" i="1">
                <a:solidFill>
                  <a:srgbClr val="663300"/>
                </a:solidFill>
              </a:rPr>
              <a:t> Day Microphysics RGB in Europe on 26/6/2018 12 UTC.</a:t>
            </a:r>
            <a:endParaRPr lang="en-US" altLang="en-US" sz="2800"/>
          </a:p>
        </p:txBody>
      </p:sp>
      <p:pic>
        <p:nvPicPr>
          <p:cNvPr id="24579" name="Content Placeholder 5" descr="A picture containing photo, colorful, indoor&#10;&#10;Description automatically generated">
            <a:extLst>
              <a:ext uri="{FF2B5EF4-FFF2-40B4-BE49-F238E27FC236}">
                <a16:creationId xmlns:a16="http://schemas.microsoft.com/office/drawing/2014/main" id="{E4CD4C40-BB8B-4570-9916-70BA932D8A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175" y="692150"/>
            <a:ext cx="8758238" cy="4897438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757BCE1-CA6A-4EDA-88D5-2AE080BC4335}"/>
              </a:ext>
            </a:extLst>
          </p:cNvPr>
          <p:cNvSpPr txBox="1">
            <a:spLocks/>
          </p:cNvSpPr>
          <p:nvPr/>
        </p:nvSpPr>
        <p:spPr bwMode="auto">
          <a:xfrm>
            <a:off x="255588" y="1268413"/>
            <a:ext cx="3163887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2880" indent="-182880" algn="l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1400" b="1" dirty="0">
                <a:solidFill>
                  <a:srgbClr val="FFFF00"/>
                </a:solidFill>
              </a:rPr>
              <a:t>Thick big ice particles clouds.</a:t>
            </a:r>
          </a:p>
          <a:p>
            <a:pPr marL="182880" indent="-182880" algn="l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1400" b="1" dirty="0">
                <a:solidFill>
                  <a:srgbClr val="FFFF00"/>
                </a:solidFill>
              </a:rPr>
              <a:t>Thin big ice particles Cirrus.</a:t>
            </a:r>
          </a:p>
          <a:p>
            <a:pPr marL="182880" indent="-182880" algn="l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1400" b="1" dirty="0">
                <a:solidFill>
                  <a:srgbClr val="FFFF00"/>
                </a:solidFill>
              </a:rPr>
              <a:t>Semi-transparent ice clouds over the sea.</a:t>
            </a:r>
          </a:p>
          <a:p>
            <a:pPr marL="182880" indent="-182880" algn="l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1400" b="1" dirty="0">
                <a:solidFill>
                  <a:srgbClr val="FFFF00"/>
                </a:solidFill>
              </a:rPr>
              <a:t>Snow cover.</a:t>
            </a:r>
          </a:p>
          <a:p>
            <a:pPr marL="182880" indent="-182880" algn="l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1400" b="1" dirty="0">
                <a:solidFill>
                  <a:srgbClr val="FFFF00"/>
                </a:solidFill>
              </a:rPr>
              <a:t>Middle clouds with big droplets.</a:t>
            </a:r>
          </a:p>
          <a:p>
            <a:pPr marL="182880" indent="-182880" algn="l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1400" b="1" dirty="0">
                <a:solidFill>
                  <a:srgbClr val="FFFF00"/>
                </a:solidFill>
              </a:rPr>
              <a:t>Thick small ice crystals clouds.</a:t>
            </a:r>
          </a:p>
          <a:p>
            <a:pPr marL="182880" indent="-18288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D6CBBF92-3706-4568-B429-1DD9C355B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5805488"/>
            <a:ext cx="8229600" cy="1152525"/>
          </a:xfrm>
        </p:spPr>
        <p:txBody>
          <a:bodyPr/>
          <a:lstStyle/>
          <a:p>
            <a:pPr algn="just" eaLnBrk="1" hangingPunct="1"/>
            <a:r>
              <a:rPr lang="en-US" altLang="en-US" sz="2800" i="1">
                <a:solidFill>
                  <a:srgbClr val="663300"/>
                </a:solidFill>
              </a:rPr>
              <a:t>Fig.15</a:t>
            </a:r>
            <a:r>
              <a:rPr lang="el-GR" altLang="en-US" sz="2800" i="1">
                <a:solidFill>
                  <a:srgbClr val="663300"/>
                </a:solidFill>
              </a:rPr>
              <a:t>:</a:t>
            </a:r>
            <a:r>
              <a:rPr lang="en-US" altLang="en-US" sz="2800" i="1">
                <a:solidFill>
                  <a:srgbClr val="663300"/>
                </a:solidFill>
              </a:rPr>
              <a:t> HRV image in Europe on 27/6/2018 12 UTC.</a:t>
            </a:r>
            <a:endParaRPr lang="en-US" altLang="en-US" sz="2800"/>
          </a:p>
        </p:txBody>
      </p:sp>
      <p:pic>
        <p:nvPicPr>
          <p:cNvPr id="25603" name="Content Placeholder 4" descr="A picture containing tree&#10;&#10;Description automatically generated">
            <a:extLst>
              <a:ext uri="{FF2B5EF4-FFF2-40B4-BE49-F238E27FC236}">
                <a16:creationId xmlns:a16="http://schemas.microsoft.com/office/drawing/2014/main" id="{6E6AB44B-3CC5-4123-962D-565C2C4E4D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5888"/>
            <a:ext cx="8229600" cy="561022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9BEBC166-4599-4EFA-888B-DD50D5ACC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" y="5062538"/>
            <a:ext cx="8851900" cy="742950"/>
          </a:xfrm>
        </p:spPr>
        <p:txBody>
          <a:bodyPr/>
          <a:lstStyle/>
          <a:p>
            <a:pPr algn="just" eaLnBrk="1" hangingPunct="1"/>
            <a:r>
              <a:rPr lang="en-US" altLang="en-US" sz="2800" i="1">
                <a:solidFill>
                  <a:srgbClr val="663300"/>
                </a:solidFill>
              </a:rPr>
              <a:t>Fig.16</a:t>
            </a:r>
            <a:r>
              <a:rPr lang="el-GR" altLang="en-US" sz="2800" i="1">
                <a:solidFill>
                  <a:srgbClr val="663300"/>
                </a:solidFill>
              </a:rPr>
              <a:t>:</a:t>
            </a:r>
            <a:r>
              <a:rPr lang="en-US" altLang="en-US" sz="2800" i="1">
                <a:solidFill>
                  <a:srgbClr val="663300"/>
                </a:solidFill>
              </a:rPr>
              <a:t> Severe Storms RGB in Europe on 26/6/2018 12 UTC.</a:t>
            </a:r>
            <a:endParaRPr lang="en-US" altLang="en-US" sz="2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57BCE1-CA6A-4EDA-88D5-2AE080BC4335}"/>
              </a:ext>
            </a:extLst>
          </p:cNvPr>
          <p:cNvSpPr txBox="1">
            <a:spLocks/>
          </p:cNvSpPr>
          <p:nvPr/>
        </p:nvSpPr>
        <p:spPr bwMode="auto">
          <a:xfrm>
            <a:off x="1763713" y="5589588"/>
            <a:ext cx="597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eaLnBrk="1" hangingPunct="1">
              <a:buFontTx/>
              <a:buAutoNum type="arabicPeriod"/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ice particles clouds           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Small ice particles clouds</a:t>
            </a:r>
          </a:p>
        </p:txBody>
      </p:sp>
      <p:pic>
        <p:nvPicPr>
          <p:cNvPr id="26628" name="Content Placeholder 5" descr="A picture containing monitor, electronics, screen, computer&#10;&#10;Description automatically generated">
            <a:extLst>
              <a:ext uri="{FF2B5EF4-FFF2-40B4-BE49-F238E27FC236}">
                <a16:creationId xmlns:a16="http://schemas.microsoft.com/office/drawing/2014/main" id="{AA5E4A5E-3B1F-4872-9D6E-C5BA936301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6700"/>
            <a:ext cx="8424863" cy="4779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5ECC5FC5-C0DE-4F7B-AE20-D261080368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" y="5768198"/>
            <a:ext cx="8851900" cy="973170"/>
          </a:xfrm>
        </p:spPr>
        <p:txBody>
          <a:bodyPr/>
          <a:lstStyle/>
          <a:p>
            <a:pPr algn="just" eaLnBrk="1" hangingPunct="1"/>
            <a:r>
              <a:rPr lang="en-US" altLang="en-US" sz="2400" i="1" dirty="0">
                <a:solidFill>
                  <a:srgbClr val="663300"/>
                </a:solidFill>
              </a:rPr>
              <a:t>Fig.17</a:t>
            </a:r>
            <a:r>
              <a:rPr lang="el-GR" altLang="en-US" sz="2400" i="1" dirty="0">
                <a:solidFill>
                  <a:srgbClr val="663300"/>
                </a:solidFill>
              </a:rPr>
              <a:t>:</a:t>
            </a:r>
            <a:r>
              <a:rPr lang="en-US" altLang="en-US" sz="2400" i="1" dirty="0">
                <a:solidFill>
                  <a:srgbClr val="663300"/>
                </a:solidFill>
              </a:rPr>
              <a:t> Severe Storms RGB in Greece</a:t>
            </a:r>
            <a:r>
              <a:rPr lang="el-GR" altLang="en-US" sz="2400" i="1" dirty="0">
                <a:solidFill>
                  <a:srgbClr val="663300"/>
                </a:solidFill>
              </a:rPr>
              <a:t>: </a:t>
            </a:r>
            <a:r>
              <a:rPr lang="en-US" altLang="en-US" sz="2400" i="1" dirty="0">
                <a:solidFill>
                  <a:srgbClr val="663300"/>
                </a:solidFill>
              </a:rPr>
              <a:t>a)25/6 12 UTC, b)26/6 06 UTC, c)26/6 12UTC and d) 27/6 12 UTC.</a:t>
            </a:r>
            <a:endParaRPr lang="en-US" altLang="en-US" sz="2400" dirty="0"/>
          </a:p>
        </p:txBody>
      </p:sp>
      <p:pic>
        <p:nvPicPr>
          <p:cNvPr id="3" name="Content Placeholder 2" descr="A picture containing invertebrate, animal, coelenterate&#10;&#10;Description automatically generated">
            <a:extLst>
              <a:ext uri="{FF2B5EF4-FFF2-40B4-BE49-F238E27FC236}">
                <a16:creationId xmlns:a16="http://schemas.microsoft.com/office/drawing/2014/main" id="{07B0A09A-491C-4D52-8552-0C77DAAA5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5" y="34355"/>
            <a:ext cx="4100885" cy="276627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A0E403-8138-4FEE-9CD0-770EEDE970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4605729" y="34355"/>
            <a:ext cx="4100886" cy="2737927"/>
          </a:xfrm>
          <a:prstGeom prst="rect">
            <a:avLst/>
          </a:prstGeom>
        </p:spPr>
      </p:pic>
      <p:pic>
        <p:nvPicPr>
          <p:cNvPr id="8" name="Picture 7" descr="A star filled sky&#10;&#10;Description automatically generated">
            <a:extLst>
              <a:ext uri="{FF2B5EF4-FFF2-40B4-BE49-F238E27FC236}">
                <a16:creationId xmlns:a16="http://schemas.microsoft.com/office/drawing/2014/main" id="{06D437B9-30FF-42C5-AF09-1D0628F39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" y="2950893"/>
            <a:ext cx="4123287" cy="2638695"/>
          </a:xfrm>
          <a:prstGeom prst="rect">
            <a:avLst/>
          </a:prstGeom>
        </p:spPr>
      </p:pic>
      <p:pic>
        <p:nvPicPr>
          <p:cNvPr id="10" name="Picture 9" descr="A star filled sky&#10;&#10;Description automatically generated">
            <a:extLst>
              <a:ext uri="{FF2B5EF4-FFF2-40B4-BE49-F238E27FC236}">
                <a16:creationId xmlns:a16="http://schemas.microsoft.com/office/drawing/2014/main" id="{57BA0946-4B00-4105-9091-6C85EDB41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50892"/>
            <a:ext cx="4134615" cy="26386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3A551F-0E46-42A8-A619-E6F3B898DDE9}"/>
              </a:ext>
            </a:extLst>
          </p:cNvPr>
          <p:cNvSpPr txBox="1"/>
          <p:nvPr/>
        </p:nvSpPr>
        <p:spPr>
          <a:xfrm>
            <a:off x="3779912" y="249289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459E5-1D33-450E-B131-D272B98158BF}"/>
              </a:ext>
            </a:extLst>
          </p:cNvPr>
          <p:cNvSpPr txBox="1"/>
          <p:nvPr/>
        </p:nvSpPr>
        <p:spPr>
          <a:xfrm>
            <a:off x="8274567" y="24886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E3F3E3-5239-4A2A-90B5-8BA9197A18D0}"/>
              </a:ext>
            </a:extLst>
          </p:cNvPr>
          <p:cNvSpPr txBox="1"/>
          <p:nvPr/>
        </p:nvSpPr>
        <p:spPr>
          <a:xfrm>
            <a:off x="3779912" y="525917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D1A473-1BC4-44EC-8609-7A15E2D70BB2}"/>
              </a:ext>
            </a:extLst>
          </p:cNvPr>
          <p:cNvSpPr txBox="1"/>
          <p:nvPr/>
        </p:nvSpPr>
        <p:spPr>
          <a:xfrm>
            <a:off x="8274567" y="525917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9BEBC166-4599-4EFA-888B-DD50D5ACC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63826" y="0"/>
            <a:ext cx="2318584" cy="3717032"/>
          </a:xfrm>
        </p:spPr>
        <p:txBody>
          <a:bodyPr/>
          <a:lstStyle/>
          <a:p>
            <a:pPr algn="l" eaLnBrk="1" hangingPunct="1"/>
            <a:r>
              <a:rPr lang="en-US" altLang="en-US" sz="2000" i="1" dirty="0">
                <a:solidFill>
                  <a:srgbClr val="663300"/>
                </a:solidFill>
              </a:rPr>
              <a:t>Fig.18</a:t>
            </a:r>
            <a:r>
              <a:rPr lang="el-GR" altLang="en-US" sz="2000" i="1" dirty="0">
                <a:solidFill>
                  <a:srgbClr val="663300"/>
                </a:solidFill>
              </a:rPr>
              <a:t>:</a:t>
            </a:r>
            <a:r>
              <a:rPr lang="en-US" altLang="en-US" sz="2000" i="1" dirty="0">
                <a:solidFill>
                  <a:srgbClr val="663300"/>
                </a:solidFill>
              </a:rPr>
              <a:t> Total precipitation (mm) in Greece between 25 to 28/6/2018 (over 250 weather stations by </a:t>
            </a:r>
            <a:r>
              <a:rPr lang="el-GR" altLang="en-US" sz="2000" i="1" dirty="0">
                <a:solidFill>
                  <a:srgbClr val="663300"/>
                </a:solidFill>
              </a:rPr>
              <a:t>Ν.Ο.Α.</a:t>
            </a:r>
            <a:r>
              <a:rPr lang="en-US" altLang="en-US" sz="2000" i="1" dirty="0">
                <a:solidFill>
                  <a:srgbClr val="663300"/>
                </a:solidFill>
              </a:rPr>
              <a:t>) </a:t>
            </a:r>
            <a:r>
              <a:rPr lang="el-GR" altLang="en-US" sz="2000" i="1" dirty="0">
                <a:solidFill>
                  <a:srgbClr val="663300"/>
                </a:solidFill>
              </a:rPr>
              <a:t> </a:t>
            </a:r>
            <a:endParaRPr lang="en-US" altLang="en-US" sz="2000" i="1" dirty="0">
              <a:solidFill>
                <a:srgbClr val="6633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9AE87C-3053-4712-834F-C827F92B9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" y="152263"/>
            <a:ext cx="6702236" cy="6553473"/>
          </a:xfrm>
        </p:spPr>
      </p:pic>
    </p:spTree>
    <p:extLst>
      <p:ext uri="{BB962C8B-B14F-4D97-AF65-F5344CB8AC3E}">
        <p14:creationId xmlns:p14="http://schemas.microsoft.com/office/powerpoint/2010/main" val="1927376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9BEBC166-4599-4EFA-888B-DD50D5ACC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4B1B04-D2CC-4C67-9867-47ECD0901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4641379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3300"/>
                </a:solidFill>
                <a:ea typeface="+mj-ea"/>
                <a:cs typeface="+mj-cs"/>
              </a:rPr>
              <a:t>Dynamical cause</a:t>
            </a:r>
            <a:r>
              <a:rPr lang="el-GR" dirty="0">
                <a:solidFill>
                  <a:srgbClr val="663300"/>
                </a:solidFill>
                <a:ea typeface="+mj-ea"/>
                <a:cs typeface="+mj-cs"/>
              </a:rPr>
              <a:t>:</a:t>
            </a:r>
            <a:r>
              <a:rPr lang="en-US" dirty="0">
                <a:solidFill>
                  <a:srgbClr val="663300"/>
                </a:solidFill>
                <a:ea typeface="+mj-ea"/>
                <a:cs typeface="+mj-cs"/>
              </a:rPr>
              <a:t> upper atmosphere (East Europe)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3300"/>
                </a:solidFill>
                <a:ea typeface="+mj-ea"/>
                <a:cs typeface="+mj-cs"/>
              </a:rPr>
              <a:t>Meridian jet stream (central Europe)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3300"/>
                </a:solidFill>
                <a:ea typeface="+mj-ea"/>
                <a:cs typeface="+mj-cs"/>
              </a:rPr>
              <a:t>Transport cold and wet air mass (Balkans)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3300"/>
                </a:solidFill>
                <a:ea typeface="+mj-ea"/>
                <a:cs typeface="+mj-cs"/>
              </a:rPr>
              <a:t>Stationery low pressure center without fronts (Ionian Sea)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3300"/>
                </a:solidFill>
                <a:ea typeface="+mj-ea"/>
                <a:cs typeface="+mj-cs"/>
              </a:rPr>
              <a:t>Thermodynamic cause (continental Greece)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65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E4F7-8189-480D-8FEB-792391C1C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clouds in the sky on a cloudy day&#10;&#10;Description automatically generated">
            <a:extLst>
              <a:ext uri="{FF2B5EF4-FFF2-40B4-BE49-F238E27FC236}">
                <a16:creationId xmlns:a16="http://schemas.microsoft.com/office/drawing/2014/main" id="{8623DA71-F88C-469D-9FD9-85B1E31D0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BD6480-B615-4B58-A560-0C1ECEAA03B0}"/>
              </a:ext>
            </a:extLst>
          </p:cNvPr>
          <p:cNvSpPr txBox="1"/>
          <p:nvPr/>
        </p:nvSpPr>
        <p:spPr>
          <a:xfrm>
            <a:off x="457200" y="5157192"/>
            <a:ext cx="3322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31706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8DB9F-2523-4B14-BF42-823A3581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5949950"/>
            <a:ext cx="8642350" cy="747713"/>
          </a:xfrm>
        </p:spPr>
        <p:txBody>
          <a:bodyPr/>
          <a:lstStyle/>
          <a:p>
            <a:pPr algn="just" eaLnBrk="1" hangingPunct="1">
              <a:defRPr/>
            </a:pPr>
            <a:r>
              <a:rPr lang="en-US" sz="2400" i="1" dirty="0">
                <a:solidFill>
                  <a:srgbClr val="663300"/>
                </a:solidFill>
                <a:latin typeface="+mn-lt"/>
              </a:rPr>
              <a:t>Fig.1</a:t>
            </a:r>
            <a:r>
              <a:rPr lang="el-GR" sz="2400" i="1" dirty="0">
                <a:solidFill>
                  <a:srgbClr val="663300"/>
                </a:solidFill>
                <a:latin typeface="+mn-lt"/>
              </a:rPr>
              <a:t>: </a:t>
            </a:r>
            <a:r>
              <a:rPr lang="en-US" sz="2400" i="1" dirty="0">
                <a:solidFill>
                  <a:srgbClr val="663300"/>
                </a:solidFill>
                <a:latin typeface="+mn-lt"/>
              </a:rPr>
              <a:t>Anomalies in geodynamic heights at 500hpa in Europe on 27/6/2018 00 UTC based on GFS</a:t>
            </a:r>
            <a:r>
              <a:rPr lang="el-GR" sz="2400" i="1" dirty="0">
                <a:solidFill>
                  <a:srgbClr val="663300"/>
                </a:solidFill>
                <a:latin typeface="+mn-lt"/>
              </a:rPr>
              <a:t>.</a:t>
            </a:r>
            <a:endParaRPr lang="en-US" sz="2400" i="1" dirty="0">
              <a:solidFill>
                <a:srgbClr val="663300"/>
              </a:solidFill>
              <a:latin typeface="+mn-lt"/>
            </a:endParaRPr>
          </a:p>
        </p:txBody>
      </p:sp>
      <p:pic>
        <p:nvPicPr>
          <p:cNvPr id="5123" name="Content Placeholder 4">
            <a:extLst>
              <a:ext uri="{FF2B5EF4-FFF2-40B4-BE49-F238E27FC236}">
                <a16:creationId xmlns:a16="http://schemas.microsoft.com/office/drawing/2014/main" id="{BF7D4832-C341-42F9-8794-2F5B4FF550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0338"/>
            <a:ext cx="8642350" cy="578961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C1C114B7-1ECA-4DFF-96DD-5D81BBD18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and Methodology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D568C9E-DF15-4899-B46E-9F79B71422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1169988"/>
            <a:ext cx="8856663" cy="52832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b="1">
                <a:solidFill>
                  <a:srgbClr val="663300"/>
                </a:solidFill>
              </a:rPr>
              <a:t>MSG</a:t>
            </a:r>
            <a:r>
              <a:rPr lang="en-US" altLang="en-US">
                <a:solidFill>
                  <a:srgbClr val="663300"/>
                </a:solidFill>
              </a:rPr>
              <a:t> (Geostationary satellites</a:t>
            </a:r>
            <a:r>
              <a:rPr lang="en-US" altLang="en-US"/>
              <a:t> </a:t>
            </a:r>
            <a:r>
              <a:rPr lang="en-US" altLang="en-US">
                <a:solidFill>
                  <a:srgbClr val="663300"/>
                </a:solidFill>
              </a:rPr>
              <a:t>at 36,000 km above the equator, EUMETSAT).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663300"/>
                </a:solidFill>
              </a:rPr>
              <a:t>4 satellites</a:t>
            </a:r>
            <a:r>
              <a:rPr lang="el-GR" altLang="en-US">
                <a:solidFill>
                  <a:srgbClr val="663300"/>
                </a:solidFill>
              </a:rPr>
              <a:t>:</a:t>
            </a:r>
            <a:r>
              <a:rPr lang="en-US" altLang="en-US">
                <a:solidFill>
                  <a:srgbClr val="663300"/>
                </a:solidFill>
              </a:rPr>
              <a:t> Meteosat 8, 9,10 and 11.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b="1">
                <a:solidFill>
                  <a:srgbClr val="663300"/>
                </a:solidFill>
              </a:rPr>
              <a:t>SEVERI</a:t>
            </a:r>
            <a:r>
              <a:rPr lang="el-GR" altLang="en-US">
                <a:solidFill>
                  <a:srgbClr val="663300"/>
                </a:solidFill>
              </a:rPr>
              <a:t> (</a:t>
            </a:r>
            <a:r>
              <a:rPr lang="en-US" altLang="en-US">
                <a:solidFill>
                  <a:srgbClr val="663300"/>
                </a:solidFill>
              </a:rPr>
              <a:t>Spinning Enhanced Visible and Infra</a:t>
            </a:r>
            <a:r>
              <a:rPr lang="el-GR" altLang="en-US">
                <a:solidFill>
                  <a:srgbClr val="663300"/>
                </a:solidFill>
              </a:rPr>
              <a:t>-</a:t>
            </a:r>
            <a:r>
              <a:rPr lang="en-US" altLang="en-US">
                <a:solidFill>
                  <a:srgbClr val="663300"/>
                </a:solidFill>
              </a:rPr>
              <a:t>red Imager</a:t>
            </a:r>
            <a:r>
              <a:rPr lang="el-GR" altLang="en-US">
                <a:solidFill>
                  <a:srgbClr val="663300"/>
                </a:solidFill>
              </a:rPr>
              <a:t>)</a:t>
            </a:r>
            <a:r>
              <a:rPr lang="en-US" altLang="en-US">
                <a:solidFill>
                  <a:srgbClr val="663300"/>
                </a:solidFill>
              </a:rPr>
              <a:t> with 12 spectral channels.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b="1">
                <a:solidFill>
                  <a:srgbClr val="663300"/>
                </a:solidFill>
              </a:rPr>
              <a:t>VIS 0.8, IR10.8, WV 6.2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b="1">
                <a:solidFill>
                  <a:srgbClr val="663300"/>
                </a:solidFill>
              </a:rPr>
              <a:t>RGB presentation</a:t>
            </a:r>
            <a:r>
              <a:rPr lang="el-GR" altLang="en-US">
                <a:solidFill>
                  <a:srgbClr val="663300"/>
                </a:solidFill>
              </a:rPr>
              <a:t>: </a:t>
            </a:r>
            <a:r>
              <a:rPr lang="en-US" altLang="en-US">
                <a:solidFill>
                  <a:srgbClr val="663300"/>
                </a:solidFill>
              </a:rPr>
              <a:t>Airmass, Day natural colour, Dust, Severe Storms, Day Microphysics.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l-GR" altLang="en-US">
              <a:solidFill>
                <a:srgbClr val="6633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>
              <a:solidFill>
                <a:srgbClr val="6633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>
              <a:solidFill>
                <a:srgbClr val="6633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>
              <a:solidFill>
                <a:srgbClr val="663300"/>
              </a:solidFill>
            </a:endParaRP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C1C114B7-1ECA-4DFF-96DD-5D81BBD18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and Methodology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441101A0-3B91-49C0-9DED-32E83D6D2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1169988"/>
            <a:ext cx="8856663" cy="2474912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b="1" dirty="0">
                <a:solidFill>
                  <a:srgbClr val="663300"/>
                </a:solidFill>
              </a:rPr>
              <a:t>26th</a:t>
            </a:r>
            <a:r>
              <a:rPr lang="en-US" altLang="en-US" dirty="0">
                <a:solidFill>
                  <a:srgbClr val="663300"/>
                </a:solidFill>
              </a:rPr>
              <a:t> and </a:t>
            </a:r>
            <a:r>
              <a:rPr lang="en-US" altLang="en-US" b="1" dirty="0">
                <a:solidFill>
                  <a:srgbClr val="663300"/>
                </a:solidFill>
              </a:rPr>
              <a:t>27th</a:t>
            </a:r>
            <a:r>
              <a:rPr lang="en-US" altLang="en-US" dirty="0">
                <a:solidFill>
                  <a:srgbClr val="663300"/>
                </a:solidFill>
              </a:rPr>
              <a:t> June 2018.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663300"/>
                </a:solidFill>
              </a:rPr>
              <a:t>Synoptic and Satellite analysis.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663300"/>
                </a:solidFill>
              </a:rPr>
              <a:t>Every 6 hours </a:t>
            </a:r>
            <a:r>
              <a:rPr lang="el-GR" altLang="en-US" dirty="0">
                <a:solidFill>
                  <a:srgbClr val="663300"/>
                </a:solidFill>
              </a:rPr>
              <a:t>(</a:t>
            </a:r>
            <a:r>
              <a:rPr lang="en-US" altLang="en-US" dirty="0">
                <a:solidFill>
                  <a:srgbClr val="663300"/>
                </a:solidFill>
              </a:rPr>
              <a:t>not for all imagery available).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663300"/>
                </a:solidFill>
              </a:rPr>
              <a:t>Comparison with weather stations data.</a:t>
            </a:r>
          </a:p>
          <a:p>
            <a:pPr marL="0" indent="0" algn="ctr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 0.8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2800" dirty="0">
                <a:solidFill>
                  <a:srgbClr val="663300"/>
                </a:solidFill>
              </a:rPr>
              <a:t>Usage: Distinction between thick and thin clouds.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2800" dirty="0">
                <a:solidFill>
                  <a:srgbClr val="663300"/>
                </a:solidFill>
              </a:rPr>
              <a:t>Reflective of </a:t>
            </a:r>
            <a:r>
              <a:rPr lang="en-US" altLang="en-US" sz="2800" b="1" dirty="0">
                <a:solidFill>
                  <a:srgbClr val="663300"/>
                </a:solidFill>
              </a:rPr>
              <a:t>sun radiation </a:t>
            </a:r>
            <a:r>
              <a:rPr lang="en-US" altLang="en-US" sz="2800" dirty="0">
                <a:solidFill>
                  <a:srgbClr val="663300"/>
                </a:solidFill>
              </a:rPr>
              <a:t>help to recognition the clouds.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AF9EEAF2-65F9-47CD-AEFB-B18E439A8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6477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IR 10.8</a:t>
            </a:r>
            <a:endParaRPr lang="en-US" altLang="en-US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05E37A9-9F49-42E4-AC11-09637084E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640762" cy="18002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rgbClr val="663300"/>
                </a:solidFill>
              </a:rPr>
              <a:t>Usage: Distinction between high (ice) and low (droplets) clouds.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rgbClr val="663300"/>
                </a:solidFill>
              </a:rPr>
              <a:t>Temperatures of cloud tops</a:t>
            </a:r>
            <a:r>
              <a:rPr lang="el-GR" altLang="en-US" sz="2800">
                <a:solidFill>
                  <a:srgbClr val="663300"/>
                </a:solidFill>
              </a:rPr>
              <a:t> (</a:t>
            </a:r>
            <a:r>
              <a:rPr lang="en-US" altLang="en-US" sz="2800">
                <a:solidFill>
                  <a:srgbClr val="663300"/>
                </a:solidFill>
              </a:rPr>
              <a:t>record the </a:t>
            </a:r>
            <a:r>
              <a:rPr lang="en-US" altLang="en-US" sz="2800" b="1">
                <a:solidFill>
                  <a:srgbClr val="663300"/>
                </a:solidFill>
              </a:rPr>
              <a:t>infrared radiation</a:t>
            </a:r>
            <a:r>
              <a:rPr lang="en-US" altLang="en-US" sz="2800">
                <a:solidFill>
                  <a:srgbClr val="663300"/>
                </a:solidFill>
              </a:rPr>
              <a:t> by the earth's surface and atmosphere</a:t>
            </a:r>
            <a:r>
              <a:rPr lang="el-GR" altLang="en-US" sz="2800">
                <a:solidFill>
                  <a:srgbClr val="663300"/>
                </a:solidFill>
              </a:rPr>
              <a:t>)</a:t>
            </a:r>
            <a:r>
              <a:rPr lang="en-US" altLang="en-US" sz="2800">
                <a:solidFill>
                  <a:srgbClr val="663300"/>
                </a:solidFill>
              </a:rPr>
              <a:t>.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463FB4F-CC35-4FB1-BFC4-727CF3465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716338"/>
            <a:ext cx="8443912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>
                <a:solidFill>
                  <a:srgbClr val="663300"/>
                </a:solidFill>
              </a:rPr>
              <a:t>Usage: Distinction between dry and wet areas, jet streams, PV anomalies, dry stratospheric air protruding into troposphere.</a:t>
            </a:r>
          </a:p>
          <a:p>
            <a:pPr eaLnBrk="1" hangingPunct="1">
              <a:buFontTx/>
              <a:buNone/>
            </a:pPr>
            <a:r>
              <a:rPr lang="en-US" altLang="en-US" sz="2800">
                <a:solidFill>
                  <a:srgbClr val="663300"/>
                </a:solidFill>
              </a:rPr>
              <a:t>Interpretation of Water Vapor content in high tropospheric layers (max 350 hpa).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438F0A-1264-484A-839B-F9F94D17726C}"/>
              </a:ext>
            </a:extLst>
          </p:cNvPr>
          <p:cNvSpPr/>
          <p:nvPr/>
        </p:nvSpPr>
        <p:spPr>
          <a:xfrm>
            <a:off x="457200" y="2689225"/>
            <a:ext cx="8229600" cy="739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l-GR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WV 6.2</a:t>
            </a:r>
            <a:endParaRPr lang="en-US" sz="32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AF9EEAF2-65F9-47CD-AEFB-B18E439A8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6477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AIR MASS RGB</a:t>
            </a:r>
            <a:endParaRPr lang="en-US" altLang="en-US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F0BE2B3-54D1-44AB-9631-55B14D6E5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640762" cy="20161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rgbClr val="663300"/>
                </a:solidFill>
              </a:rPr>
              <a:t>Usage: Distinction between warm and cold air masses.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rgbClr val="663300"/>
                </a:solidFill>
              </a:rPr>
              <a:t>Combination of the WV6.2, WV7.3, IR9.7 and IR10.8 channels.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AA27E406-0106-4FDD-B850-2D04C9BF8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429000"/>
            <a:ext cx="8443912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>
                <a:solidFill>
                  <a:srgbClr val="663300"/>
                </a:solidFill>
              </a:rPr>
              <a:t>Usage: Distinction between ice clouds and droplets clouds. </a:t>
            </a:r>
          </a:p>
          <a:p>
            <a:pPr eaLnBrk="1" hangingPunct="1">
              <a:buFontTx/>
              <a:buNone/>
            </a:pPr>
            <a:r>
              <a:rPr lang="en-US" altLang="en-US" sz="2800">
                <a:solidFill>
                  <a:srgbClr val="663300"/>
                </a:solidFill>
              </a:rPr>
              <a:t>Combination of the NIR</a:t>
            </a:r>
            <a:r>
              <a:rPr lang="el-GR" altLang="en-US" sz="2800">
                <a:solidFill>
                  <a:srgbClr val="663300"/>
                </a:solidFill>
              </a:rPr>
              <a:t>1.6, </a:t>
            </a:r>
            <a:r>
              <a:rPr lang="en-US" altLang="en-US" sz="2800">
                <a:solidFill>
                  <a:srgbClr val="663300"/>
                </a:solidFill>
              </a:rPr>
              <a:t>VIS</a:t>
            </a:r>
            <a:r>
              <a:rPr lang="el-GR" altLang="en-US" sz="2800">
                <a:solidFill>
                  <a:srgbClr val="663300"/>
                </a:solidFill>
              </a:rPr>
              <a:t>0.8 </a:t>
            </a:r>
            <a:r>
              <a:rPr lang="en-US" altLang="en-US" sz="2800">
                <a:solidFill>
                  <a:srgbClr val="663300"/>
                </a:solidFill>
              </a:rPr>
              <a:t>and</a:t>
            </a:r>
            <a:r>
              <a:rPr lang="el-GR" altLang="en-US" sz="2800">
                <a:solidFill>
                  <a:srgbClr val="663300"/>
                </a:solidFill>
              </a:rPr>
              <a:t> </a:t>
            </a:r>
            <a:r>
              <a:rPr lang="en-US" altLang="en-US" sz="2800">
                <a:solidFill>
                  <a:srgbClr val="663300"/>
                </a:solidFill>
              </a:rPr>
              <a:t>VIS</a:t>
            </a:r>
            <a:r>
              <a:rPr lang="el-GR" altLang="en-US" sz="2800">
                <a:solidFill>
                  <a:srgbClr val="663300"/>
                </a:solidFill>
              </a:rPr>
              <a:t>0.6 </a:t>
            </a:r>
            <a:endParaRPr lang="en-US" altLang="en-US" sz="2800">
              <a:solidFill>
                <a:srgbClr val="663300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rgbClr val="663300"/>
                </a:solidFill>
              </a:rPr>
              <a:t>Channels.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438F0A-1264-484A-839B-F9F94D17726C}"/>
              </a:ext>
            </a:extLst>
          </p:cNvPr>
          <p:cNvSpPr/>
          <p:nvPr/>
        </p:nvSpPr>
        <p:spPr>
          <a:xfrm>
            <a:off x="519113" y="2708275"/>
            <a:ext cx="822960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Day natural colour RGB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AF9EEAF2-65F9-47CD-AEFB-B18E439A8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6477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Dust RGB</a:t>
            </a:r>
            <a:endParaRPr lang="en-US" altLang="en-US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6B3A7DA0-BF09-4151-8AF1-E30CAD3FD1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640762" cy="2160587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rgbClr val="663300"/>
                </a:solidFill>
              </a:rPr>
              <a:t>Usage: Distinction between Cirrus and low droplets clouds and between dust and clouds.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rgbClr val="663300"/>
                </a:solidFill>
              </a:rPr>
              <a:t>Combination of the IR8.7, IR10.8 and IR12.0 channels.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DEB538DD-6EE4-4995-B301-65A684670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05263"/>
            <a:ext cx="8443912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663300"/>
                </a:solidFill>
              </a:rPr>
              <a:t>Usage: Distinction between big ice particles clouds and small ice particles clouds. 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663300"/>
                </a:solidFill>
              </a:rPr>
              <a:t>Combination of the WV</a:t>
            </a:r>
            <a:r>
              <a:rPr lang="el-GR" altLang="en-US" sz="2800" dirty="0">
                <a:solidFill>
                  <a:srgbClr val="663300"/>
                </a:solidFill>
              </a:rPr>
              <a:t>6.2, </a:t>
            </a:r>
            <a:r>
              <a:rPr lang="en-US" altLang="en-US" sz="2800" dirty="0">
                <a:solidFill>
                  <a:srgbClr val="663300"/>
                </a:solidFill>
              </a:rPr>
              <a:t>WV</a:t>
            </a:r>
            <a:r>
              <a:rPr lang="el-GR" altLang="en-US" sz="2800" dirty="0">
                <a:solidFill>
                  <a:srgbClr val="663300"/>
                </a:solidFill>
              </a:rPr>
              <a:t>7.3</a:t>
            </a:r>
            <a:r>
              <a:rPr lang="en-US" altLang="en-US" sz="2800" dirty="0">
                <a:solidFill>
                  <a:srgbClr val="663300"/>
                </a:solidFill>
              </a:rPr>
              <a:t>, VIS</a:t>
            </a:r>
            <a:r>
              <a:rPr lang="el-GR" altLang="en-US" sz="2800" dirty="0">
                <a:solidFill>
                  <a:srgbClr val="663300"/>
                </a:solidFill>
              </a:rPr>
              <a:t>0.6</a:t>
            </a:r>
            <a:r>
              <a:rPr lang="en-US" altLang="en-US" sz="2800" dirty="0">
                <a:solidFill>
                  <a:srgbClr val="663300"/>
                </a:solidFill>
              </a:rPr>
              <a:t>, NIR</a:t>
            </a:r>
            <a:r>
              <a:rPr lang="el-GR" altLang="en-US" sz="2800" dirty="0">
                <a:solidFill>
                  <a:srgbClr val="663300"/>
                </a:solidFill>
              </a:rPr>
              <a:t>1.6</a:t>
            </a:r>
            <a:r>
              <a:rPr lang="en-US" altLang="en-US" sz="2800" dirty="0">
                <a:solidFill>
                  <a:srgbClr val="663300"/>
                </a:solidFill>
              </a:rPr>
              <a:t>, MIR</a:t>
            </a:r>
            <a:r>
              <a:rPr lang="el-GR" altLang="en-US" sz="2800" dirty="0">
                <a:solidFill>
                  <a:srgbClr val="663300"/>
                </a:solidFill>
              </a:rPr>
              <a:t>3.9</a:t>
            </a:r>
            <a:r>
              <a:rPr lang="en-US" altLang="en-US" sz="2800" dirty="0">
                <a:solidFill>
                  <a:srgbClr val="663300"/>
                </a:solidFill>
              </a:rPr>
              <a:t> and IR</a:t>
            </a:r>
            <a:r>
              <a:rPr lang="el-GR" altLang="en-US" sz="2800" dirty="0">
                <a:solidFill>
                  <a:srgbClr val="663300"/>
                </a:solidFill>
              </a:rPr>
              <a:t>10.8 </a:t>
            </a:r>
            <a:r>
              <a:rPr lang="en-US" altLang="en-US" sz="2800" dirty="0">
                <a:solidFill>
                  <a:srgbClr val="663300"/>
                </a:solidFill>
              </a:rPr>
              <a:t>Channels.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438F0A-1264-484A-839B-F9F94D17726C}"/>
              </a:ext>
            </a:extLst>
          </p:cNvPr>
          <p:cNvSpPr/>
          <p:nvPr/>
        </p:nvSpPr>
        <p:spPr>
          <a:xfrm>
            <a:off x="503238" y="3108325"/>
            <a:ext cx="822960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Severe Storms RGB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AF9EEAF2-65F9-47CD-AEFB-B18E439A8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6477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Day Microphysics RGB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99C75691-4001-4231-AC45-4C0D1BD892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052513"/>
            <a:ext cx="8640762" cy="5113337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2800" dirty="0">
                <a:solidFill>
                  <a:srgbClr val="663300"/>
                </a:solidFill>
              </a:rPr>
              <a:t>Usage: Distinction between </a:t>
            </a:r>
            <a:r>
              <a:rPr lang="en-US" sz="2800" dirty="0">
                <a:solidFill>
                  <a:srgbClr val="663300"/>
                </a:solidFill>
              </a:rPr>
              <a:t>clouds with different size of ice particles</a:t>
            </a:r>
            <a:r>
              <a:rPr lang="el-GR" sz="2800" dirty="0">
                <a:solidFill>
                  <a:srgbClr val="663300"/>
                </a:solidFill>
              </a:rPr>
              <a:t> </a:t>
            </a:r>
            <a:r>
              <a:rPr lang="en-US" sz="2800" dirty="0">
                <a:solidFill>
                  <a:srgbClr val="663300"/>
                </a:solidFill>
              </a:rPr>
              <a:t>and detect their phase of development (Cb clouds).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2800" dirty="0">
                <a:solidFill>
                  <a:srgbClr val="663300"/>
                </a:solidFill>
              </a:rPr>
              <a:t>Detect</a:t>
            </a:r>
            <a:r>
              <a:rPr lang="el-GR" altLang="en-US" sz="2800" dirty="0">
                <a:solidFill>
                  <a:srgbClr val="663300"/>
                </a:solidFill>
              </a:rPr>
              <a:t>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rgbClr val="663300"/>
                </a:solidFill>
              </a:rPr>
              <a:t>fog</a:t>
            </a:r>
            <a:endParaRPr lang="el-GR" sz="2800" dirty="0">
              <a:solidFill>
                <a:srgbClr val="663300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rgbClr val="663300"/>
                </a:solidFill>
              </a:rPr>
              <a:t>snow</a:t>
            </a:r>
            <a:r>
              <a:rPr lang="el-GR" sz="2800" dirty="0">
                <a:solidFill>
                  <a:srgbClr val="663300"/>
                </a:solidFill>
              </a:rPr>
              <a:t> </a:t>
            </a:r>
            <a:r>
              <a:rPr lang="en-US" sz="2800" dirty="0">
                <a:solidFill>
                  <a:srgbClr val="663300"/>
                </a:solidFill>
              </a:rPr>
              <a:t>cover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rgbClr val="663300"/>
                </a:solidFill>
              </a:rPr>
              <a:t>fires</a:t>
            </a:r>
            <a:endParaRPr lang="en-US" altLang="en-US" sz="2800" dirty="0">
              <a:solidFill>
                <a:srgbClr val="66330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>
                <a:solidFill>
                  <a:srgbClr val="663300"/>
                </a:solidFill>
              </a:rPr>
              <a:t>Combination of the VIS</a:t>
            </a:r>
            <a:r>
              <a:rPr lang="el-GR" sz="2800" dirty="0">
                <a:solidFill>
                  <a:srgbClr val="663300"/>
                </a:solidFill>
              </a:rPr>
              <a:t>0.8</a:t>
            </a:r>
            <a:r>
              <a:rPr lang="en-US" sz="2800" dirty="0">
                <a:solidFill>
                  <a:srgbClr val="663300"/>
                </a:solidFill>
              </a:rPr>
              <a:t>,</a:t>
            </a:r>
            <a:r>
              <a:rPr lang="el-GR" sz="2800" dirty="0">
                <a:solidFill>
                  <a:srgbClr val="663300"/>
                </a:solidFill>
              </a:rPr>
              <a:t> </a:t>
            </a:r>
            <a:r>
              <a:rPr lang="en-US" sz="2800" dirty="0">
                <a:solidFill>
                  <a:srgbClr val="663300"/>
                </a:solidFill>
              </a:rPr>
              <a:t>MIR</a:t>
            </a:r>
            <a:r>
              <a:rPr lang="el-GR" sz="2800" dirty="0">
                <a:solidFill>
                  <a:srgbClr val="663300"/>
                </a:solidFill>
              </a:rPr>
              <a:t>3.9 </a:t>
            </a:r>
            <a:endParaRPr lang="en-US" sz="2800" dirty="0">
              <a:solidFill>
                <a:srgbClr val="66330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>
                <a:solidFill>
                  <a:srgbClr val="663300"/>
                </a:solidFill>
              </a:rPr>
              <a:t>and IR</a:t>
            </a:r>
            <a:r>
              <a:rPr lang="el-GR" sz="2800" dirty="0">
                <a:solidFill>
                  <a:srgbClr val="663300"/>
                </a:solidFill>
              </a:rPr>
              <a:t>10.8 </a:t>
            </a:r>
            <a:r>
              <a:rPr lang="en-US" sz="2800" dirty="0">
                <a:solidFill>
                  <a:srgbClr val="663300"/>
                </a:solidFill>
              </a:rPr>
              <a:t>channels.</a:t>
            </a:r>
            <a:endParaRPr lang="en-US" altLang="en-US" sz="2800" dirty="0">
              <a:solidFill>
                <a:srgbClr val="6633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5706</TotalTime>
  <Words>916</Words>
  <Application>Microsoft Office PowerPoint</Application>
  <PresentationFormat>On-screen Show (4:3)</PresentationFormat>
  <Paragraphs>107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Diseño predeterminado</vt:lpstr>
      <vt:lpstr>Satellite imagery analysis Europe 26 and 27 June 2018</vt:lpstr>
      <vt:lpstr>Introduction</vt:lpstr>
      <vt:lpstr>Fig.1: Anomalies in geodynamic heights at 500hpa in Europe on 27/6/2018 00 UTC based on GFS.</vt:lpstr>
      <vt:lpstr>Data and Methodology</vt:lpstr>
      <vt:lpstr>Data and Methodology</vt:lpstr>
      <vt:lpstr>IR 10.8</vt:lpstr>
      <vt:lpstr>AIR MASS RGB</vt:lpstr>
      <vt:lpstr>Dust RGB</vt:lpstr>
      <vt:lpstr>Day Microphysics RGB</vt:lpstr>
      <vt:lpstr>Synoptic Analysis</vt:lpstr>
      <vt:lpstr>Synoptic Analysis</vt:lpstr>
      <vt:lpstr>Synoptic Analysis</vt:lpstr>
      <vt:lpstr>Synoptic Analysis</vt:lpstr>
      <vt:lpstr>Synoptic Analysis</vt:lpstr>
      <vt:lpstr>Synoptic Analysis</vt:lpstr>
      <vt:lpstr>Fig.8: VIS 0.8 channel image in Europe on 26/6/2018 12 UTC. </vt:lpstr>
      <vt:lpstr>Fig.10: WV 6.2 channel image and isotachs in Europe on 26/6/2018 12 UTC.</vt:lpstr>
      <vt:lpstr>Fig.11: Airmass RGB in Europe on 26/6/2018 12 UTC.</vt:lpstr>
      <vt:lpstr>Fig.12: Day Natural Colours RGB in Europe on 26/6/2018 12 UTC.</vt:lpstr>
      <vt:lpstr>Fig.13: Dust RGB in Europe on 26/6/2018 12 UTC.</vt:lpstr>
      <vt:lpstr>Fig.14: Day Microphysics RGB in Europe on 26/6/2018 12 UTC.</vt:lpstr>
      <vt:lpstr>Fig.15: HRV image in Europe on 27/6/2018 12 UTC.</vt:lpstr>
      <vt:lpstr>Fig.16: Severe Storms RGB in Europe on 26/6/2018 12 UTC.</vt:lpstr>
      <vt:lpstr>Fig.17: Severe Storms RGB in Greece: a)25/6 12 UTC, b)26/6 06 UTC, c)26/6 12UTC and d) 27/6 12 UTC.</vt:lpstr>
      <vt:lpstr>Fig.18: Total precipitation (mm) in Greece between 25 to 28/6/2018 (over 250 weather stations by Ν.Ο.Α.)  </vt:lpstr>
      <vt:lpstr>Conclusions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Antonis Tsingougis</cp:lastModifiedBy>
  <cp:revision>682</cp:revision>
  <dcterms:created xsi:type="dcterms:W3CDTF">2010-05-23T14:28:12Z</dcterms:created>
  <dcterms:modified xsi:type="dcterms:W3CDTF">2019-09-05T05:44:10Z</dcterms:modified>
</cp:coreProperties>
</file>