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5"/>
  </p:notesMasterIdLst>
  <p:sldIdLst>
    <p:sldId id="259" r:id="rId2"/>
    <p:sldId id="274" r:id="rId3"/>
    <p:sldId id="288" r:id="rId4"/>
    <p:sldId id="295" r:id="rId5"/>
    <p:sldId id="292" r:id="rId6"/>
    <p:sldId id="293" r:id="rId7"/>
    <p:sldId id="289" r:id="rId8"/>
    <p:sldId id="290" r:id="rId9"/>
    <p:sldId id="294" r:id="rId10"/>
    <p:sldId id="291" r:id="rId11"/>
    <p:sldId id="284" r:id="rId12"/>
    <p:sldId id="282" r:id="rId13"/>
    <p:sldId id="283" r:id="rId14"/>
    <p:sldId id="278" r:id="rId15"/>
    <p:sldId id="271" r:id="rId16"/>
    <p:sldId id="287" r:id="rId17"/>
    <p:sldId id="272" r:id="rId18"/>
    <p:sldId id="273" r:id="rId19"/>
    <p:sldId id="279" r:id="rId20"/>
    <p:sldId id="281" r:id="rId21"/>
    <p:sldId id="276" r:id="rId22"/>
    <p:sldId id="270" r:id="rId23"/>
    <p:sldId id="28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2D1D50-E717-4678-8F46-666FE24D15A7}">
          <p14:sldIdLst>
            <p14:sldId id="259"/>
            <p14:sldId id="274"/>
            <p14:sldId id="288"/>
            <p14:sldId id="295"/>
            <p14:sldId id="292"/>
            <p14:sldId id="293"/>
            <p14:sldId id="289"/>
            <p14:sldId id="290"/>
            <p14:sldId id="294"/>
            <p14:sldId id="291"/>
            <p14:sldId id="284"/>
            <p14:sldId id="282"/>
            <p14:sldId id="283"/>
            <p14:sldId id="278"/>
            <p14:sldId id="271"/>
            <p14:sldId id="287"/>
            <p14:sldId id="272"/>
            <p14:sldId id="273"/>
            <p14:sldId id="279"/>
            <p14:sldId id="281"/>
            <p14:sldId id="276"/>
            <p14:sldId id="270"/>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6" autoAdjust="0"/>
  </p:normalViewPr>
  <p:slideViewPr>
    <p:cSldViewPr>
      <p:cViewPr varScale="1">
        <p:scale>
          <a:sx n="79" d="100"/>
          <a:sy n="79" d="100"/>
        </p:scale>
        <p:origin x="114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0137DA-DD8F-4A66-8C93-C40D988601BF}" type="datetimeFigureOut">
              <a:rPr lang="en-US" smtClean="0"/>
              <a:t>9/5/2019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0128B6-2833-44EC-A7DE-8BDCA82509EA}" type="slidenum">
              <a:rPr lang="en-US" smtClean="0"/>
              <a:t>‹#›</a:t>
            </a:fld>
            <a:endParaRPr lang="en-US"/>
          </a:p>
        </p:txBody>
      </p:sp>
    </p:spTree>
    <p:extLst>
      <p:ext uri="{BB962C8B-B14F-4D97-AF65-F5344CB8AC3E}">
        <p14:creationId xmlns:p14="http://schemas.microsoft.com/office/powerpoint/2010/main" val="195986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1</a:t>
            </a:fld>
            <a:endParaRPr lang="en-US"/>
          </a:p>
        </p:txBody>
      </p:sp>
    </p:spTree>
    <p:extLst>
      <p:ext uri="{BB962C8B-B14F-4D97-AF65-F5344CB8AC3E}">
        <p14:creationId xmlns:p14="http://schemas.microsoft.com/office/powerpoint/2010/main" val="259146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4</a:t>
            </a:fld>
            <a:endParaRPr lang="en-US"/>
          </a:p>
        </p:txBody>
      </p:sp>
    </p:spTree>
    <p:extLst>
      <p:ext uri="{BB962C8B-B14F-4D97-AF65-F5344CB8AC3E}">
        <p14:creationId xmlns:p14="http://schemas.microsoft.com/office/powerpoint/2010/main" val="196750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7</a:t>
            </a:fld>
            <a:endParaRPr lang="en-US"/>
          </a:p>
        </p:txBody>
      </p:sp>
    </p:spTree>
    <p:extLst>
      <p:ext uri="{BB962C8B-B14F-4D97-AF65-F5344CB8AC3E}">
        <p14:creationId xmlns:p14="http://schemas.microsoft.com/office/powerpoint/2010/main" val="2737453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15</a:t>
            </a:fld>
            <a:endParaRPr lang="en-US"/>
          </a:p>
        </p:txBody>
      </p:sp>
    </p:spTree>
    <p:extLst>
      <p:ext uri="{BB962C8B-B14F-4D97-AF65-F5344CB8AC3E}">
        <p14:creationId xmlns:p14="http://schemas.microsoft.com/office/powerpoint/2010/main" val="370288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19</a:t>
            </a:fld>
            <a:endParaRPr lang="en-US"/>
          </a:p>
        </p:txBody>
      </p:sp>
    </p:spTree>
    <p:extLst>
      <p:ext uri="{BB962C8B-B14F-4D97-AF65-F5344CB8AC3E}">
        <p14:creationId xmlns:p14="http://schemas.microsoft.com/office/powerpoint/2010/main" val="403670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0128B6-2833-44EC-A7DE-8BDCA82509EA}" type="slidenum">
              <a:rPr lang="en-US" smtClean="0"/>
              <a:t>21</a:t>
            </a:fld>
            <a:endParaRPr lang="en-US"/>
          </a:p>
        </p:txBody>
      </p:sp>
    </p:spTree>
    <p:extLst>
      <p:ext uri="{BB962C8B-B14F-4D97-AF65-F5344CB8AC3E}">
        <p14:creationId xmlns:p14="http://schemas.microsoft.com/office/powerpoint/2010/main" val="370838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196192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198207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60298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311777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6597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368989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261526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134092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333966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D3BDE-E70E-4C87-AB1E-F64CE44B5A8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58561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BD3BDE-E70E-4C87-AB1E-F64CE44B5A8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241918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BD3BDE-E70E-4C87-AB1E-F64CE44B5A8A}"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78451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BD3BDE-E70E-4C87-AB1E-F64CE44B5A8A}"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374559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D3BDE-E70E-4C87-AB1E-F64CE44B5A8A}"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248111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CBD3BDE-E70E-4C87-AB1E-F64CE44B5A8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370762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BD3BDE-E70E-4C87-AB1E-F64CE44B5A8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65612E-5F19-4C3B-A379-B429393C8E14}" type="slidenum">
              <a:rPr lang="en-US" smtClean="0"/>
              <a:t>‹#›</a:t>
            </a:fld>
            <a:endParaRPr lang="en-US"/>
          </a:p>
        </p:txBody>
      </p:sp>
    </p:spTree>
    <p:extLst>
      <p:ext uri="{BB962C8B-B14F-4D97-AF65-F5344CB8AC3E}">
        <p14:creationId xmlns:p14="http://schemas.microsoft.com/office/powerpoint/2010/main" val="294082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D3BDE-E70E-4C87-AB1E-F64CE44B5A8A}" type="datetimeFigureOut">
              <a:rPr lang="en-US" smtClean="0"/>
              <a:t>9/5/2019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F65612E-5F19-4C3B-A379-B429393C8E14}" type="slidenum">
              <a:rPr lang="en-US" smtClean="0"/>
              <a:t>‹#›</a:t>
            </a:fld>
            <a:endParaRPr lang="en-US"/>
          </a:p>
        </p:txBody>
      </p:sp>
    </p:spTree>
    <p:extLst>
      <p:ext uri="{BB962C8B-B14F-4D97-AF65-F5344CB8AC3E}">
        <p14:creationId xmlns:p14="http://schemas.microsoft.com/office/powerpoint/2010/main" val="10806733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13FF-7067-4DF3-B17F-F16802C2170B}"/>
              </a:ext>
            </a:extLst>
          </p:cNvPr>
          <p:cNvSpPr>
            <a:spLocks noGrp="1"/>
          </p:cNvSpPr>
          <p:nvPr>
            <p:ph type="title"/>
          </p:nvPr>
        </p:nvSpPr>
        <p:spPr>
          <a:xfrm>
            <a:off x="304800" y="1600200"/>
            <a:ext cx="6743700" cy="997196"/>
          </a:xfrm>
          <a:noFill/>
          <a:ln>
            <a:solidFill>
              <a:schemeClr val="tx1"/>
            </a:solidFill>
          </a:ln>
        </p:spPr>
        <p:txBody>
          <a:bodyPr vert="horz" lIns="274320" tIns="182880" rIns="274320" bIns="182880" rtlCol="0" anchor="ctr" anchorCtr="1">
            <a:noAutofit/>
          </a:bodyPr>
          <a:lstStyle/>
          <a:p>
            <a:pPr algn="ctr"/>
            <a:r>
              <a:rPr lang="en-GB" sz="3200" b="1" i="1" dirty="0"/>
              <a:t>A case study of a simple thunderstorm over the Balkans?</a:t>
            </a:r>
            <a:r>
              <a:rPr lang="en-US" sz="3200" dirty="0"/>
              <a:t>	</a:t>
            </a:r>
          </a:p>
        </p:txBody>
      </p:sp>
    </p:spTree>
    <p:extLst>
      <p:ext uri="{BB962C8B-B14F-4D97-AF65-F5344CB8AC3E}">
        <p14:creationId xmlns:p14="http://schemas.microsoft.com/office/powerpoint/2010/main" val="1476168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descr="A close up of a map&#10;&#10;Description automatically generated">
            <a:extLst>
              <a:ext uri="{FF2B5EF4-FFF2-40B4-BE49-F238E27FC236}">
                <a16:creationId xmlns:a16="http://schemas.microsoft.com/office/drawing/2014/main" id="{B71D250C-3DC7-4C32-B903-A36D1A83329C}"/>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449" r="216" b="-1"/>
          <a:stretch/>
        </p:blipFill>
        <p:spPr>
          <a:xfrm>
            <a:off x="-118878" y="-23705"/>
            <a:ext cx="9143980" cy="6857990"/>
          </a:xfrm>
          <a:prstGeom prst="rect">
            <a:avLst/>
          </a:prstGeom>
        </p:spPr>
      </p:pic>
      <p:sp>
        <p:nvSpPr>
          <p:cNvPr id="20" name="Rectangle 19">
            <a:extLst>
              <a:ext uri="{FF2B5EF4-FFF2-40B4-BE49-F238E27FC236}">
                <a16:creationId xmlns:a16="http://schemas.microsoft.com/office/drawing/2014/main" id="{ADDF3C54-2B51-43D9-93AC-88234BD5DBB9}"/>
              </a:ext>
            </a:extLst>
          </p:cNvPr>
          <p:cNvSpPr/>
          <p:nvPr/>
        </p:nvSpPr>
        <p:spPr>
          <a:xfrm rot="1968204">
            <a:off x="5605126" y="905648"/>
            <a:ext cx="541550" cy="9938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9D4D7AE-A981-498B-8F59-4A2C7BF06F8C}"/>
              </a:ext>
            </a:extLst>
          </p:cNvPr>
          <p:cNvSpPr/>
          <p:nvPr/>
        </p:nvSpPr>
        <p:spPr>
          <a:xfrm rot="1968204">
            <a:off x="1220560" y="881858"/>
            <a:ext cx="560925" cy="101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6BA84C-5E50-412E-984F-802FF03034D8}"/>
              </a:ext>
            </a:extLst>
          </p:cNvPr>
          <p:cNvSpPr/>
          <p:nvPr/>
        </p:nvSpPr>
        <p:spPr>
          <a:xfrm rot="1968204">
            <a:off x="1186387" y="4336931"/>
            <a:ext cx="560925" cy="101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CCE8A49-6C43-42BC-8930-197088D13375}"/>
              </a:ext>
            </a:extLst>
          </p:cNvPr>
          <p:cNvSpPr/>
          <p:nvPr/>
        </p:nvSpPr>
        <p:spPr>
          <a:xfrm rot="1968204">
            <a:off x="5581839" y="4350467"/>
            <a:ext cx="560925" cy="101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923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09DE6-AB30-4E97-9763-B41EB39ECFD3}"/>
              </a:ext>
            </a:extLst>
          </p:cNvPr>
          <p:cNvPicPr/>
          <p:nvPr/>
        </p:nvPicPr>
        <p:blipFill>
          <a:blip r:embed="rId2">
            <a:extLst>
              <a:ext uri="{28A0092B-C50C-407E-A947-70E740481C1C}">
                <a14:useLocalDpi xmlns:a14="http://schemas.microsoft.com/office/drawing/2010/main" val="0"/>
              </a:ext>
            </a:extLst>
          </a:blip>
          <a:stretch>
            <a:fillRect/>
          </a:stretch>
        </p:blipFill>
        <p:spPr>
          <a:xfrm>
            <a:off x="0" y="-3048"/>
            <a:ext cx="9147048" cy="6861048"/>
          </a:xfrm>
          <a:prstGeom prst="rect">
            <a:avLst/>
          </a:prstGeom>
        </p:spPr>
      </p:pic>
    </p:spTree>
    <p:extLst>
      <p:ext uri="{BB962C8B-B14F-4D97-AF65-F5344CB8AC3E}">
        <p14:creationId xmlns:p14="http://schemas.microsoft.com/office/powerpoint/2010/main" val="101639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Furtuna Timisoara">
            <a:hlinkClick r:id="" action="ppaction://media"/>
            <a:extLst>
              <a:ext uri="{FF2B5EF4-FFF2-40B4-BE49-F238E27FC236}">
                <a16:creationId xmlns:a16="http://schemas.microsoft.com/office/drawing/2014/main" id="{725BDB17-442B-47C5-AF53-7009B15B3F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983" y="762000"/>
            <a:ext cx="9078034" cy="5105400"/>
          </a:xfrm>
        </p:spPr>
      </p:pic>
    </p:spTree>
    <p:extLst>
      <p:ext uri="{BB962C8B-B14F-4D97-AF65-F5344CB8AC3E}">
        <p14:creationId xmlns:p14="http://schemas.microsoft.com/office/powerpoint/2010/main" val="236969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6667">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327FE-A081-462B-A6AC-4BE020A463DD}"/>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4089991" cy="5410200"/>
          </a:xfrm>
          <a:prstGeom prst="rect">
            <a:avLst/>
          </a:prstGeom>
        </p:spPr>
      </p:pic>
      <p:pic>
        <p:nvPicPr>
          <p:cNvPr id="5" name="Picture 4">
            <a:extLst>
              <a:ext uri="{FF2B5EF4-FFF2-40B4-BE49-F238E27FC236}">
                <a16:creationId xmlns:a16="http://schemas.microsoft.com/office/drawing/2014/main" id="{AF916953-505C-4252-A55C-0CFA79B95F09}"/>
              </a:ext>
            </a:extLst>
          </p:cNvPr>
          <p:cNvPicPr/>
          <p:nvPr/>
        </p:nvPicPr>
        <p:blipFill>
          <a:blip r:embed="rId3">
            <a:extLst>
              <a:ext uri="{28A0092B-C50C-407E-A947-70E740481C1C}">
                <a14:useLocalDpi xmlns:a14="http://schemas.microsoft.com/office/drawing/2010/main" val="0"/>
              </a:ext>
            </a:extLst>
          </a:blip>
          <a:stretch>
            <a:fillRect/>
          </a:stretch>
        </p:blipFill>
        <p:spPr>
          <a:xfrm>
            <a:off x="4089990" y="0"/>
            <a:ext cx="5054009" cy="3581400"/>
          </a:xfrm>
          <a:prstGeom prst="rect">
            <a:avLst/>
          </a:prstGeom>
        </p:spPr>
      </p:pic>
      <p:pic>
        <p:nvPicPr>
          <p:cNvPr id="6" name="Picture 5">
            <a:extLst>
              <a:ext uri="{FF2B5EF4-FFF2-40B4-BE49-F238E27FC236}">
                <a16:creationId xmlns:a16="http://schemas.microsoft.com/office/drawing/2014/main" id="{9078E5AB-071D-4B75-A755-3B133B4913B8}"/>
              </a:ext>
            </a:extLst>
          </p:cNvPr>
          <p:cNvPicPr/>
          <p:nvPr/>
        </p:nvPicPr>
        <p:blipFill>
          <a:blip r:embed="rId4">
            <a:extLst>
              <a:ext uri="{28A0092B-C50C-407E-A947-70E740481C1C}">
                <a14:useLocalDpi xmlns:a14="http://schemas.microsoft.com/office/drawing/2010/main" val="0"/>
              </a:ext>
            </a:extLst>
          </a:blip>
          <a:stretch>
            <a:fillRect/>
          </a:stretch>
        </p:blipFill>
        <p:spPr>
          <a:xfrm>
            <a:off x="4089990" y="3581400"/>
            <a:ext cx="5054010" cy="3276600"/>
          </a:xfrm>
          <a:prstGeom prst="rect">
            <a:avLst/>
          </a:prstGeom>
        </p:spPr>
      </p:pic>
      <p:pic>
        <p:nvPicPr>
          <p:cNvPr id="7" name="Picture 6">
            <a:extLst>
              <a:ext uri="{FF2B5EF4-FFF2-40B4-BE49-F238E27FC236}">
                <a16:creationId xmlns:a16="http://schemas.microsoft.com/office/drawing/2014/main" id="{ED120586-DD59-4B6C-920F-BA43CDA8E7F8}"/>
              </a:ext>
            </a:extLst>
          </p:cNvPr>
          <p:cNvPicPr/>
          <p:nvPr/>
        </p:nvPicPr>
        <p:blipFill>
          <a:blip r:embed="rId5">
            <a:extLst>
              <a:ext uri="{28A0092B-C50C-407E-A947-70E740481C1C}">
                <a14:useLocalDpi xmlns:a14="http://schemas.microsoft.com/office/drawing/2010/main" val="0"/>
              </a:ext>
            </a:extLst>
          </a:blip>
          <a:stretch>
            <a:fillRect/>
          </a:stretch>
        </p:blipFill>
        <p:spPr>
          <a:xfrm>
            <a:off x="-16933" y="4191000"/>
            <a:ext cx="4191000" cy="2667000"/>
          </a:xfrm>
          <a:prstGeom prst="rect">
            <a:avLst/>
          </a:prstGeom>
        </p:spPr>
      </p:pic>
    </p:spTree>
    <p:extLst>
      <p:ext uri="{BB962C8B-B14F-4D97-AF65-F5344CB8AC3E}">
        <p14:creationId xmlns:p14="http://schemas.microsoft.com/office/powerpoint/2010/main" val="337082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117-3E29-4723-99F1-2B3A6B6FF068}"/>
              </a:ext>
            </a:extLst>
          </p:cNvPr>
          <p:cNvSpPr>
            <a:spLocks noGrp="1"/>
          </p:cNvSpPr>
          <p:nvPr>
            <p:ph type="title"/>
          </p:nvPr>
        </p:nvSpPr>
        <p:spPr>
          <a:xfrm>
            <a:off x="4419600" y="505414"/>
            <a:ext cx="4953000" cy="990600"/>
          </a:xfrm>
        </p:spPr>
        <p:txBody>
          <a:bodyPr/>
          <a:lstStyle/>
          <a:p>
            <a:r>
              <a:rPr lang="ro-RO" dirty="0"/>
              <a:t>Impact of the storm</a:t>
            </a:r>
            <a:endParaRPr lang="en-GB" dirty="0"/>
          </a:p>
        </p:txBody>
      </p:sp>
      <p:pic>
        <p:nvPicPr>
          <p:cNvPr id="8194" name="Picture 2" descr="Fig11b_lezart utak1_lowres">
            <a:extLst>
              <a:ext uri="{FF2B5EF4-FFF2-40B4-BE49-F238E27FC236}">
                <a16:creationId xmlns:a16="http://schemas.microsoft.com/office/drawing/2014/main" id="{901A680E-2B83-442E-9DAA-DFAE7AE6E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1975644"/>
            <a:ext cx="5114924" cy="359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Fig11a_JOBB1terkep">
            <a:extLst>
              <a:ext uri="{FF2B5EF4-FFF2-40B4-BE49-F238E27FC236}">
                <a16:creationId xmlns:a16="http://schemas.microsoft.com/office/drawing/2014/main" id="{111F194E-3349-42BF-B7B5-EBF83AC07E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4763"/>
            <a:ext cx="4019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BB3887-809A-4839-A366-478FF489E019}"/>
              </a:ext>
            </a:extLst>
          </p:cNvPr>
          <p:cNvSpPr/>
          <p:nvPr/>
        </p:nvSpPr>
        <p:spPr>
          <a:xfrm>
            <a:off x="4024313" y="5638800"/>
            <a:ext cx="4924424" cy="954107"/>
          </a:xfrm>
          <a:prstGeom prst="rect">
            <a:avLst/>
          </a:prstGeom>
        </p:spPr>
        <p:txBody>
          <a:bodyPr wrap="square">
            <a:spAutoFit/>
          </a:bodyPr>
          <a:lstStyle/>
          <a:p>
            <a:pPr algn="ctr"/>
            <a:r>
              <a:rPr lang="en-GB" sz="1400" dirty="0"/>
              <a:t>Fig. 11b. Closed roads (thick white lines) in Romania due to 17 September 2017 windstorm consequences. The number of these roads is also emphasized. Source: forum.construim-romania.ro</a:t>
            </a:r>
          </a:p>
        </p:txBody>
      </p:sp>
      <p:sp>
        <p:nvSpPr>
          <p:cNvPr id="5" name="Rectangle 4">
            <a:extLst>
              <a:ext uri="{FF2B5EF4-FFF2-40B4-BE49-F238E27FC236}">
                <a16:creationId xmlns:a16="http://schemas.microsoft.com/office/drawing/2014/main" id="{A0F0F727-6FDF-41FA-8DC2-43D613F1AA4C}"/>
              </a:ext>
            </a:extLst>
          </p:cNvPr>
          <p:cNvSpPr/>
          <p:nvPr/>
        </p:nvSpPr>
        <p:spPr>
          <a:xfrm>
            <a:off x="10510" y="2881313"/>
            <a:ext cx="4013803" cy="1384995"/>
          </a:xfrm>
          <a:prstGeom prst="rect">
            <a:avLst/>
          </a:prstGeom>
        </p:spPr>
        <p:txBody>
          <a:bodyPr wrap="square">
            <a:spAutoFit/>
          </a:bodyPr>
          <a:lstStyle/>
          <a:p>
            <a:pPr algn="ctr"/>
            <a:r>
              <a:rPr lang="en-GB" sz="1400" dirty="0"/>
              <a:t>Fig. 11a. Impact of the 17 September 2017 windstorm in Romania. Yellow shade show counties, where only material damage was reported, in orange-shaded counties there were also injured people (black numbers) or casualties (red numbers). </a:t>
            </a:r>
          </a:p>
        </p:txBody>
      </p:sp>
      <p:sp>
        <p:nvSpPr>
          <p:cNvPr id="6" name="Rectangle 5">
            <a:extLst>
              <a:ext uri="{FF2B5EF4-FFF2-40B4-BE49-F238E27FC236}">
                <a16:creationId xmlns:a16="http://schemas.microsoft.com/office/drawing/2014/main" id="{7B33E73D-EFD5-4AC5-9640-9D38F0CFC590}"/>
              </a:ext>
            </a:extLst>
          </p:cNvPr>
          <p:cNvSpPr/>
          <p:nvPr/>
        </p:nvSpPr>
        <p:spPr>
          <a:xfrm>
            <a:off x="171615" y="4623137"/>
            <a:ext cx="3352800" cy="1754326"/>
          </a:xfrm>
          <a:prstGeom prst="rect">
            <a:avLst/>
          </a:prstGeom>
        </p:spPr>
        <p:txBody>
          <a:bodyPr wrap="square">
            <a:spAutoFit/>
          </a:bodyPr>
          <a:lstStyle/>
          <a:p>
            <a:pPr algn="ctr"/>
            <a:r>
              <a:rPr lang="en-GB" dirty="0"/>
              <a:t>The </a:t>
            </a:r>
            <a:r>
              <a:rPr lang="en-GB" dirty="0" err="1"/>
              <a:t>forestery</a:t>
            </a:r>
            <a:r>
              <a:rPr lang="en-GB" dirty="0"/>
              <a:t> reported 460000 m3 of fallen trees, from this 246000 m3 occurred on compact area (Regia </a:t>
            </a:r>
            <a:r>
              <a:rPr lang="en-GB" dirty="0" err="1"/>
              <a:t>Nationala</a:t>
            </a:r>
            <a:r>
              <a:rPr lang="en-GB" dirty="0"/>
              <a:t> a </a:t>
            </a:r>
            <a:r>
              <a:rPr lang="en-GB" dirty="0" err="1"/>
              <a:t>Padurilor</a:t>
            </a:r>
            <a:r>
              <a:rPr lang="en-GB" dirty="0"/>
              <a:t>, </a:t>
            </a:r>
            <a:r>
              <a:rPr lang="en-GB" dirty="0" err="1"/>
              <a:t>Romsilva</a:t>
            </a:r>
            <a:r>
              <a:rPr lang="en-GB" dirty="0"/>
              <a:t>, personal communication</a:t>
            </a:r>
          </a:p>
        </p:txBody>
      </p:sp>
    </p:spTree>
    <p:extLst>
      <p:ext uri="{BB962C8B-B14F-4D97-AF65-F5344CB8AC3E}">
        <p14:creationId xmlns:p14="http://schemas.microsoft.com/office/powerpoint/2010/main" val="121753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Fig1_mod_derecho_track_map1">
            <a:extLst>
              <a:ext uri="{FF2B5EF4-FFF2-40B4-BE49-F238E27FC236}">
                <a16:creationId xmlns:a16="http://schemas.microsoft.com/office/drawing/2014/main" id="{D767C5B4-BA62-4C4B-A6C4-E3597BD24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274" y="685801"/>
            <a:ext cx="6384189" cy="583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8EFBD47C-3C5D-4647-8DB3-57A65DCE9AC1}"/>
              </a:ext>
            </a:extLst>
          </p:cNvPr>
          <p:cNvSpPr>
            <a:spLocks noGrp="1"/>
          </p:cNvSpPr>
          <p:nvPr>
            <p:ph type="title"/>
          </p:nvPr>
        </p:nvSpPr>
        <p:spPr>
          <a:xfrm>
            <a:off x="88537" y="0"/>
            <a:ext cx="9029633" cy="1320800"/>
          </a:xfrm>
        </p:spPr>
        <p:txBody>
          <a:bodyPr>
            <a:normAutofit/>
          </a:bodyPr>
          <a:lstStyle/>
          <a:p>
            <a:r>
              <a:rPr lang="ro-RO" sz="2800" dirty="0"/>
              <a:t>Evolution of the derecho on 17th of September 2017</a:t>
            </a:r>
            <a:endParaRPr lang="en-GB" sz="2800" dirty="0"/>
          </a:p>
        </p:txBody>
      </p:sp>
      <p:sp>
        <p:nvSpPr>
          <p:cNvPr id="10" name="Content Placeholder 2">
            <a:extLst>
              <a:ext uri="{FF2B5EF4-FFF2-40B4-BE49-F238E27FC236}">
                <a16:creationId xmlns:a16="http://schemas.microsoft.com/office/drawing/2014/main" id="{22A411FA-C420-4107-9077-FB2258C88B9F}"/>
              </a:ext>
            </a:extLst>
          </p:cNvPr>
          <p:cNvSpPr>
            <a:spLocks noGrp="1"/>
          </p:cNvSpPr>
          <p:nvPr>
            <p:ph idx="1"/>
          </p:nvPr>
        </p:nvSpPr>
        <p:spPr>
          <a:xfrm>
            <a:off x="0" y="1159652"/>
            <a:ext cx="2608567" cy="5242784"/>
          </a:xfrm>
        </p:spPr>
        <p:txBody>
          <a:bodyPr>
            <a:normAutofit lnSpcReduction="10000"/>
          </a:bodyPr>
          <a:lstStyle/>
          <a:p>
            <a:r>
              <a:rPr lang="ro-RO" dirty="0"/>
              <a:t>Small </a:t>
            </a:r>
            <a:r>
              <a:rPr lang="en-GB" dirty="0"/>
              <a:t>number of known cases, little is known about climatology of </a:t>
            </a:r>
            <a:r>
              <a:rPr lang="en-GB" dirty="0" err="1"/>
              <a:t>derechos</a:t>
            </a:r>
            <a:r>
              <a:rPr lang="en-GB" dirty="0"/>
              <a:t> and similar windstorms in Europe</a:t>
            </a:r>
            <a:endParaRPr lang="ro-RO" dirty="0"/>
          </a:p>
          <a:p>
            <a:r>
              <a:rPr lang="en-GB" dirty="0"/>
              <a:t>More information about the environment and </a:t>
            </a:r>
            <a:r>
              <a:rPr lang="en-GB" dirty="0" err="1"/>
              <a:t>macrosynoptic</a:t>
            </a:r>
            <a:r>
              <a:rPr lang="en-GB" dirty="0"/>
              <a:t> conditions for long-lived convective windstorms is available from the USA (Evans and Doswell, 2001, hereafter ED01, Coniglio et al., 2004)</a:t>
            </a:r>
            <a:endParaRPr lang="ro-RO" dirty="0"/>
          </a:p>
        </p:txBody>
      </p:sp>
      <p:sp>
        <p:nvSpPr>
          <p:cNvPr id="11" name="TextBox 10">
            <a:extLst>
              <a:ext uri="{FF2B5EF4-FFF2-40B4-BE49-F238E27FC236}">
                <a16:creationId xmlns:a16="http://schemas.microsoft.com/office/drawing/2014/main" id="{24350685-989F-4DCC-B334-1AFA83FBC44D}"/>
              </a:ext>
            </a:extLst>
          </p:cNvPr>
          <p:cNvSpPr txBox="1"/>
          <p:nvPr/>
        </p:nvSpPr>
        <p:spPr>
          <a:xfrm>
            <a:off x="3657600" y="6096000"/>
            <a:ext cx="5029200" cy="594584"/>
          </a:xfrm>
          <a:prstGeom prst="rect">
            <a:avLst/>
          </a:prstGeom>
          <a:noFill/>
        </p:spPr>
        <p:txBody>
          <a:bodyPr wrap="square" rtlCol="0">
            <a:spAutoFit/>
          </a:bodyPr>
          <a:lstStyle/>
          <a:p>
            <a:endParaRPr lang="en-GB" dirty="0"/>
          </a:p>
        </p:txBody>
      </p:sp>
      <p:sp>
        <p:nvSpPr>
          <p:cNvPr id="12" name="Rectangle 5">
            <a:extLst>
              <a:ext uri="{FF2B5EF4-FFF2-40B4-BE49-F238E27FC236}">
                <a16:creationId xmlns:a16="http://schemas.microsoft.com/office/drawing/2014/main" id="{4290F2A9-5AC9-4875-BFFF-2408971394D2}"/>
              </a:ext>
            </a:extLst>
          </p:cNvPr>
          <p:cNvSpPr>
            <a:spLocks noChangeArrowheads="1"/>
          </p:cNvSpPr>
          <p:nvPr/>
        </p:nvSpPr>
        <p:spPr bwMode="auto">
          <a:xfrm>
            <a:off x="3661049" y="6559779"/>
            <a:ext cx="53675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Fig.1.</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Maximum wind gusts measured during the 17 September 2017 windstorm</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2220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AD1F-24ED-4AD1-B0EA-D095DD6D967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629F88-1C3B-4376-9783-0F3E00A80A5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A629992-43FB-4A28-82C3-A8EC616EFC3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9052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C4F8-2CA6-4854-8C64-196CDA2719F0}"/>
              </a:ext>
            </a:extLst>
          </p:cNvPr>
          <p:cNvSpPr>
            <a:spLocks noGrp="1"/>
          </p:cNvSpPr>
          <p:nvPr>
            <p:ph type="title"/>
          </p:nvPr>
        </p:nvSpPr>
        <p:spPr/>
        <p:txBody>
          <a:bodyPr/>
          <a:lstStyle/>
          <a:p>
            <a:r>
              <a:rPr lang="ro-RO" dirty="0"/>
              <a:t>Introduction</a:t>
            </a:r>
            <a:endParaRPr lang="en-GB" dirty="0"/>
          </a:p>
        </p:txBody>
      </p:sp>
      <p:sp>
        <p:nvSpPr>
          <p:cNvPr id="3" name="Content Placeholder 2">
            <a:extLst>
              <a:ext uri="{FF2B5EF4-FFF2-40B4-BE49-F238E27FC236}">
                <a16:creationId xmlns:a16="http://schemas.microsoft.com/office/drawing/2014/main" id="{7998C48E-C489-4072-8865-F2E6D2EE8040}"/>
              </a:ext>
            </a:extLst>
          </p:cNvPr>
          <p:cNvSpPr>
            <a:spLocks noGrp="1"/>
          </p:cNvSpPr>
          <p:nvPr>
            <p:ph idx="1"/>
          </p:nvPr>
        </p:nvSpPr>
        <p:spPr>
          <a:xfrm>
            <a:off x="533400" y="1752600"/>
            <a:ext cx="6347714" cy="3880773"/>
          </a:xfrm>
        </p:spPr>
        <p:txBody>
          <a:bodyPr/>
          <a:lstStyle/>
          <a:p>
            <a:r>
              <a:rPr lang="en-GB" dirty="0"/>
              <a:t>The presented study examines the origin and environmental conditions of the </a:t>
            </a:r>
            <a:r>
              <a:rPr lang="en-GB" dirty="0">
                <a:solidFill>
                  <a:srgbClr val="FF0000"/>
                </a:solidFill>
              </a:rPr>
              <a:t>17 September 2017 severe convective windstorm</a:t>
            </a:r>
            <a:r>
              <a:rPr lang="en-GB" dirty="0"/>
              <a:t>, which affected several countries in the central and </a:t>
            </a:r>
            <a:r>
              <a:rPr lang="en-GB" dirty="0" err="1"/>
              <a:t>southeastern</a:t>
            </a:r>
            <a:r>
              <a:rPr lang="en-GB" dirty="0"/>
              <a:t> Europe, above all Serbia and Romania</a:t>
            </a:r>
            <a:endParaRPr lang="ro-RO" dirty="0"/>
          </a:p>
          <a:p>
            <a:r>
              <a:rPr lang="en-GB" dirty="0"/>
              <a:t>The large area of the damage swath </a:t>
            </a:r>
            <a:r>
              <a:rPr lang="en-GB" dirty="0">
                <a:solidFill>
                  <a:srgbClr val="FF0000"/>
                </a:solidFill>
              </a:rPr>
              <a:t>(at least 500 km long) and high wind gusts (up to 40 m/s) </a:t>
            </a:r>
            <a:r>
              <a:rPr lang="en-GB" dirty="0"/>
              <a:t>would classify this event as a </a:t>
            </a:r>
            <a:r>
              <a:rPr lang="en-GB" dirty="0" err="1"/>
              <a:t>derecho</a:t>
            </a:r>
            <a:r>
              <a:rPr lang="en-GB" dirty="0"/>
              <a:t> or at least as a storm very similar to </a:t>
            </a:r>
            <a:r>
              <a:rPr lang="en-GB" dirty="0" err="1"/>
              <a:t>derechos</a:t>
            </a:r>
            <a:r>
              <a:rPr lang="en-GB" dirty="0"/>
              <a:t> (with respect to newer definition proposals). Small-scale bow echoes were found in areas with highest reported wind gusts and </a:t>
            </a:r>
            <a:r>
              <a:rPr lang="en-GB" dirty="0">
                <a:solidFill>
                  <a:srgbClr val="FF0000"/>
                </a:solidFill>
              </a:rPr>
              <a:t>some thunderstorms within the storm-producing convective system were probably supercells. </a:t>
            </a:r>
          </a:p>
        </p:txBody>
      </p:sp>
    </p:spTree>
    <p:extLst>
      <p:ext uri="{BB962C8B-B14F-4D97-AF65-F5344CB8AC3E}">
        <p14:creationId xmlns:p14="http://schemas.microsoft.com/office/powerpoint/2010/main" val="28210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Fig2_positions_radar_soundings_pstemps_v1">
            <a:extLst>
              <a:ext uri="{FF2B5EF4-FFF2-40B4-BE49-F238E27FC236}">
                <a16:creationId xmlns:a16="http://schemas.microsoft.com/office/drawing/2014/main" id="{49F49DB3-EC9E-4B45-A215-382F777D0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673" y="314162"/>
            <a:ext cx="3931982" cy="326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9EE12FE-78D2-4AA7-A810-E7E0DCDEF68F}"/>
              </a:ext>
            </a:extLst>
          </p:cNvPr>
          <p:cNvSpPr>
            <a:spLocks noGrp="1"/>
          </p:cNvSpPr>
          <p:nvPr>
            <p:ph type="title"/>
          </p:nvPr>
        </p:nvSpPr>
        <p:spPr>
          <a:xfrm>
            <a:off x="88537" y="0"/>
            <a:ext cx="9029633" cy="1320800"/>
          </a:xfrm>
        </p:spPr>
        <p:txBody>
          <a:bodyPr/>
          <a:lstStyle/>
          <a:p>
            <a:r>
              <a:rPr lang="ro-RO" dirty="0"/>
              <a:t>Methodology</a:t>
            </a:r>
            <a:endParaRPr lang="en-GB" dirty="0"/>
          </a:p>
        </p:txBody>
      </p:sp>
      <p:sp>
        <p:nvSpPr>
          <p:cNvPr id="7" name="Content Placeholder 2">
            <a:extLst>
              <a:ext uri="{FF2B5EF4-FFF2-40B4-BE49-F238E27FC236}">
                <a16:creationId xmlns:a16="http://schemas.microsoft.com/office/drawing/2014/main" id="{B8F2B412-8C56-4F64-8070-7BDD5F676370}"/>
              </a:ext>
            </a:extLst>
          </p:cNvPr>
          <p:cNvSpPr>
            <a:spLocks noGrp="1"/>
          </p:cNvSpPr>
          <p:nvPr>
            <p:ph idx="1"/>
          </p:nvPr>
        </p:nvSpPr>
        <p:spPr>
          <a:xfrm>
            <a:off x="88537" y="838200"/>
            <a:ext cx="3199687" cy="5029200"/>
          </a:xfrm>
        </p:spPr>
        <p:txBody>
          <a:bodyPr>
            <a:normAutofit fontScale="62500" lnSpcReduction="20000"/>
          </a:bodyPr>
          <a:lstStyle/>
          <a:p>
            <a:r>
              <a:rPr lang="en-GB" sz="2400" dirty="0"/>
              <a:t>The presented study was done using information from several types of observations (</a:t>
            </a:r>
            <a:r>
              <a:rPr lang="en-GB" sz="2400" dirty="0" err="1"/>
              <a:t>aerological</a:t>
            </a:r>
            <a:r>
              <a:rPr lang="en-GB" sz="2400" dirty="0"/>
              <a:t>, radar, satellite, surface measurements) and outputs (analyses and forecasts) of the ECMWF numerical model. </a:t>
            </a:r>
            <a:endParaRPr lang="ro-RO" sz="2400" dirty="0"/>
          </a:p>
          <a:p>
            <a:r>
              <a:rPr lang="en-GB" sz="2400" dirty="0"/>
              <a:t>At the Hungarian Meteorological Service (OMSZ), an operational, mosaic radar imagery of Hungarian, Croatian and Slovak radars was used throughout the study (depicted in Fig. 2). </a:t>
            </a:r>
            <a:endParaRPr lang="ro-RO" sz="2400" dirty="0"/>
          </a:p>
          <a:p>
            <a:r>
              <a:rPr lang="en-GB" sz="2400" dirty="0"/>
              <a:t>We also examined available products of Romanian radars (Table 1). We used data of synoptic stations with hourly frequency (those, which were subject to international data exchange). </a:t>
            </a:r>
            <a:endParaRPr lang="ro-RO" sz="2400" dirty="0"/>
          </a:p>
        </p:txBody>
      </p:sp>
      <p:sp>
        <p:nvSpPr>
          <p:cNvPr id="8" name="Rectangle 7">
            <a:extLst>
              <a:ext uri="{FF2B5EF4-FFF2-40B4-BE49-F238E27FC236}">
                <a16:creationId xmlns:a16="http://schemas.microsoft.com/office/drawing/2014/main" id="{9C6E2233-8633-45CF-930B-B6D87F97F2FF}"/>
              </a:ext>
            </a:extLst>
          </p:cNvPr>
          <p:cNvSpPr/>
          <p:nvPr/>
        </p:nvSpPr>
        <p:spPr>
          <a:xfrm>
            <a:off x="3464926" y="3578246"/>
            <a:ext cx="5507524" cy="1477328"/>
          </a:xfrm>
          <a:prstGeom prst="rect">
            <a:avLst/>
          </a:prstGeom>
        </p:spPr>
        <p:txBody>
          <a:bodyPr wrap="square">
            <a:spAutoFit/>
          </a:bodyPr>
          <a:lstStyle/>
          <a:p>
            <a:r>
              <a:rPr lang="en-GB" sz="1000" dirty="0"/>
              <a:t>Fig. 2. Positions of radars (full circles) and area of coverage of the mosaic radar imagery of Hungarian, Croatian and Slovak radars used in the study (shaded). The range of the Romanian radars in the eastern and central part of the country is indicated by dashed circles. Empty circles show the positions of soundings on 17 September 2017 at 00 and 12 UTC. Letters ZAD, ZAG, SZE, BEO, NIS denote Zadar, Zagreb, Szeged, Beograd, Nis. Letter JIM and rectangle shows the position of IASI L2 profile over </a:t>
            </a:r>
            <a:r>
              <a:rPr lang="en-GB" sz="1000" dirty="0" err="1"/>
              <a:t>Jimbolia</a:t>
            </a:r>
            <a:r>
              <a:rPr lang="en-GB" sz="1000" dirty="0"/>
              <a:t> (Romania). The smaller full dots show the positions of pseudo-soundings from the ECMWF used for the calculation of convective parameters and characterization of the pre-storm environment valid for the 17 September 2017 12 UTC.</a:t>
            </a:r>
          </a:p>
        </p:txBody>
      </p:sp>
      <p:graphicFrame>
        <p:nvGraphicFramePr>
          <p:cNvPr id="9" name="Table 8">
            <a:extLst>
              <a:ext uri="{FF2B5EF4-FFF2-40B4-BE49-F238E27FC236}">
                <a16:creationId xmlns:a16="http://schemas.microsoft.com/office/drawing/2014/main" id="{61B32E79-367B-497D-B5AB-CDDBB7C638EA}"/>
              </a:ext>
            </a:extLst>
          </p:cNvPr>
          <p:cNvGraphicFramePr>
            <a:graphicFrameLocks noGrp="1"/>
          </p:cNvGraphicFramePr>
          <p:nvPr>
            <p:extLst>
              <p:ext uri="{D42A27DB-BD31-4B8C-83A1-F6EECF244321}">
                <p14:modId xmlns:p14="http://schemas.microsoft.com/office/powerpoint/2010/main" val="1415667594"/>
              </p:ext>
            </p:extLst>
          </p:nvPr>
        </p:nvGraphicFramePr>
        <p:xfrm>
          <a:off x="3220290" y="5105400"/>
          <a:ext cx="5897880" cy="1672973"/>
        </p:xfrm>
        <a:graphic>
          <a:graphicData uri="http://schemas.openxmlformats.org/drawingml/2006/table">
            <a:tbl>
              <a:tblPr firstRow="1" firstCol="1" bandRow="1">
                <a:tableStyleId>{5C22544A-7EE6-4342-B048-85BDC9FD1C3A}</a:tableStyleId>
              </a:tblPr>
              <a:tblGrid>
                <a:gridCol w="589710">
                  <a:extLst>
                    <a:ext uri="{9D8B030D-6E8A-4147-A177-3AD203B41FA5}">
                      <a16:colId xmlns:a16="http://schemas.microsoft.com/office/drawing/2014/main" val="820399024"/>
                    </a:ext>
                  </a:extLst>
                </a:gridCol>
                <a:gridCol w="528525">
                  <a:extLst>
                    <a:ext uri="{9D8B030D-6E8A-4147-A177-3AD203B41FA5}">
                      <a16:colId xmlns:a16="http://schemas.microsoft.com/office/drawing/2014/main" val="879303314"/>
                    </a:ext>
                  </a:extLst>
                </a:gridCol>
                <a:gridCol w="651510">
                  <a:extLst>
                    <a:ext uri="{9D8B030D-6E8A-4147-A177-3AD203B41FA5}">
                      <a16:colId xmlns:a16="http://schemas.microsoft.com/office/drawing/2014/main" val="2948541861"/>
                    </a:ext>
                  </a:extLst>
                </a:gridCol>
                <a:gridCol w="579120">
                  <a:extLst>
                    <a:ext uri="{9D8B030D-6E8A-4147-A177-3AD203B41FA5}">
                      <a16:colId xmlns:a16="http://schemas.microsoft.com/office/drawing/2014/main" val="2769177105"/>
                    </a:ext>
                  </a:extLst>
                </a:gridCol>
                <a:gridCol w="615315">
                  <a:extLst>
                    <a:ext uri="{9D8B030D-6E8A-4147-A177-3AD203B41FA5}">
                      <a16:colId xmlns:a16="http://schemas.microsoft.com/office/drawing/2014/main" val="1198187867"/>
                    </a:ext>
                  </a:extLst>
                </a:gridCol>
                <a:gridCol w="470535">
                  <a:extLst>
                    <a:ext uri="{9D8B030D-6E8A-4147-A177-3AD203B41FA5}">
                      <a16:colId xmlns:a16="http://schemas.microsoft.com/office/drawing/2014/main" val="1977866838"/>
                    </a:ext>
                  </a:extLst>
                </a:gridCol>
                <a:gridCol w="506730">
                  <a:extLst>
                    <a:ext uri="{9D8B030D-6E8A-4147-A177-3AD203B41FA5}">
                      <a16:colId xmlns:a16="http://schemas.microsoft.com/office/drawing/2014/main" val="3264232361"/>
                    </a:ext>
                  </a:extLst>
                </a:gridCol>
                <a:gridCol w="687705">
                  <a:extLst>
                    <a:ext uri="{9D8B030D-6E8A-4147-A177-3AD203B41FA5}">
                      <a16:colId xmlns:a16="http://schemas.microsoft.com/office/drawing/2014/main" val="4072434000"/>
                    </a:ext>
                  </a:extLst>
                </a:gridCol>
                <a:gridCol w="542925">
                  <a:extLst>
                    <a:ext uri="{9D8B030D-6E8A-4147-A177-3AD203B41FA5}">
                      <a16:colId xmlns:a16="http://schemas.microsoft.com/office/drawing/2014/main" val="3646841098"/>
                    </a:ext>
                  </a:extLst>
                </a:gridCol>
                <a:gridCol w="725805">
                  <a:extLst>
                    <a:ext uri="{9D8B030D-6E8A-4147-A177-3AD203B41FA5}">
                      <a16:colId xmlns:a16="http://schemas.microsoft.com/office/drawing/2014/main" val="617126819"/>
                    </a:ext>
                  </a:extLst>
                </a:gridCol>
              </a:tblGrid>
              <a:tr h="0">
                <a:tc>
                  <a:txBody>
                    <a:bodyPr/>
                    <a:lstStyle/>
                    <a:p>
                      <a:pPr>
                        <a:lnSpc>
                          <a:spcPct val="107000"/>
                        </a:lnSpc>
                        <a:spcAft>
                          <a:spcPts val="0"/>
                        </a:spcAft>
                      </a:pPr>
                      <a:r>
                        <a:rPr lang="en-GB" sz="1000" dirty="0">
                          <a:effectLst/>
                        </a:rPr>
                        <a:t>Station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Pogányvár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Budapest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Szentes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Nyíregyháza-Napkor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Bilogora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Osijek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Timisoara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Oradea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Tarnaveni/Bobohalma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4266336"/>
                  </a:ext>
                </a:extLst>
              </a:tr>
              <a:tr h="0">
                <a:tc>
                  <a:txBody>
                    <a:bodyPr/>
                    <a:lstStyle/>
                    <a:p>
                      <a:pPr>
                        <a:lnSpc>
                          <a:spcPct val="107000"/>
                        </a:lnSpc>
                        <a:spcAft>
                          <a:spcPts val="0"/>
                        </a:spcAft>
                      </a:pPr>
                      <a:r>
                        <a:rPr lang="en-GB" sz="1000">
                          <a:effectLst/>
                        </a:rPr>
                        <a:t>Type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DWSR-2501C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DWSR-2500C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DWSR-5001C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DWSR-2501C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WSR-88D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DWSR 74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WSR 98D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WSR 98D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WSR 98D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5386896"/>
                  </a:ext>
                </a:extLst>
              </a:tr>
              <a:tr h="0">
                <a:tc>
                  <a:txBody>
                    <a:bodyPr/>
                    <a:lstStyle/>
                    <a:p>
                      <a:pPr>
                        <a:lnSpc>
                          <a:spcPct val="107000"/>
                        </a:lnSpc>
                        <a:spcAft>
                          <a:spcPts val="0"/>
                        </a:spcAft>
                      </a:pPr>
                      <a:r>
                        <a:rPr lang="en-GB" sz="1000">
                          <a:effectLst/>
                        </a:rPr>
                        <a:t>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8003477"/>
                  </a:ext>
                </a:extLst>
              </a:tr>
              <a:tr h="0">
                <a:tc>
                  <a:txBody>
                    <a:bodyPr/>
                    <a:lstStyle/>
                    <a:p>
                      <a:pPr>
                        <a:lnSpc>
                          <a:spcPct val="107000"/>
                        </a:lnSpc>
                        <a:spcAft>
                          <a:spcPts val="0"/>
                        </a:spcAft>
                      </a:pPr>
                      <a:r>
                        <a:rPr lang="en-GB" sz="1000">
                          <a:effectLst/>
                        </a:rPr>
                        <a:t>range (km)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9456363"/>
                  </a:ext>
                </a:extLst>
              </a:tr>
              <a:tr h="0">
                <a:tc>
                  <a:txBody>
                    <a:bodyPr/>
                    <a:lstStyle/>
                    <a:p>
                      <a:pPr>
                        <a:lnSpc>
                          <a:spcPct val="107000"/>
                        </a:lnSpc>
                        <a:spcAft>
                          <a:spcPts val="0"/>
                        </a:spcAft>
                      </a:pPr>
                      <a:r>
                        <a:rPr lang="en-GB" sz="1000">
                          <a:effectLst/>
                        </a:rPr>
                        <a:t>beam width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0.99°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265001"/>
                  </a:ext>
                </a:extLst>
              </a:tr>
            </a:tbl>
          </a:graphicData>
        </a:graphic>
      </p:graphicFrame>
    </p:spTree>
    <p:extLst>
      <p:ext uri="{BB962C8B-B14F-4D97-AF65-F5344CB8AC3E}">
        <p14:creationId xmlns:p14="http://schemas.microsoft.com/office/powerpoint/2010/main" val="75700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7244E5B-3E80-4326-BF16-B05FBF9E892A}"/>
              </a:ext>
            </a:extLst>
          </p:cNvPr>
          <p:cNvGraphicFramePr>
            <a:graphicFrameLocks noGrp="1"/>
          </p:cNvGraphicFramePr>
          <p:nvPr>
            <p:ph idx="1"/>
            <p:extLst>
              <p:ext uri="{D42A27DB-BD31-4B8C-83A1-F6EECF244321}">
                <p14:modId xmlns:p14="http://schemas.microsoft.com/office/powerpoint/2010/main" val="1249852066"/>
              </p:ext>
            </p:extLst>
          </p:nvPr>
        </p:nvGraphicFramePr>
        <p:xfrm>
          <a:off x="0" y="0"/>
          <a:ext cx="9143999" cy="6056413"/>
        </p:xfrm>
        <a:graphic>
          <a:graphicData uri="http://schemas.openxmlformats.org/drawingml/2006/table">
            <a:tbl>
              <a:tblPr firstRow="1" firstCol="1" bandRow="1">
                <a:tableStyleId>{5C22544A-7EE6-4342-B048-85BDC9FD1C3A}</a:tableStyleId>
              </a:tblPr>
              <a:tblGrid>
                <a:gridCol w="1015103">
                  <a:extLst>
                    <a:ext uri="{9D8B030D-6E8A-4147-A177-3AD203B41FA5}">
                      <a16:colId xmlns:a16="http://schemas.microsoft.com/office/drawing/2014/main" val="3915675077"/>
                    </a:ext>
                  </a:extLst>
                </a:gridCol>
                <a:gridCol w="1016112">
                  <a:extLst>
                    <a:ext uri="{9D8B030D-6E8A-4147-A177-3AD203B41FA5}">
                      <a16:colId xmlns:a16="http://schemas.microsoft.com/office/drawing/2014/main" val="2874378029"/>
                    </a:ext>
                  </a:extLst>
                </a:gridCol>
                <a:gridCol w="1016112">
                  <a:extLst>
                    <a:ext uri="{9D8B030D-6E8A-4147-A177-3AD203B41FA5}">
                      <a16:colId xmlns:a16="http://schemas.microsoft.com/office/drawing/2014/main" val="3927585427"/>
                    </a:ext>
                  </a:extLst>
                </a:gridCol>
                <a:gridCol w="1016112">
                  <a:extLst>
                    <a:ext uri="{9D8B030D-6E8A-4147-A177-3AD203B41FA5}">
                      <a16:colId xmlns:a16="http://schemas.microsoft.com/office/drawing/2014/main" val="2709402302"/>
                    </a:ext>
                  </a:extLst>
                </a:gridCol>
                <a:gridCol w="1016112">
                  <a:extLst>
                    <a:ext uri="{9D8B030D-6E8A-4147-A177-3AD203B41FA5}">
                      <a16:colId xmlns:a16="http://schemas.microsoft.com/office/drawing/2014/main" val="2792772789"/>
                    </a:ext>
                  </a:extLst>
                </a:gridCol>
                <a:gridCol w="1016112">
                  <a:extLst>
                    <a:ext uri="{9D8B030D-6E8A-4147-A177-3AD203B41FA5}">
                      <a16:colId xmlns:a16="http://schemas.microsoft.com/office/drawing/2014/main" val="897431656"/>
                    </a:ext>
                  </a:extLst>
                </a:gridCol>
                <a:gridCol w="1016112">
                  <a:extLst>
                    <a:ext uri="{9D8B030D-6E8A-4147-A177-3AD203B41FA5}">
                      <a16:colId xmlns:a16="http://schemas.microsoft.com/office/drawing/2014/main" val="7344886"/>
                    </a:ext>
                  </a:extLst>
                </a:gridCol>
                <a:gridCol w="1016112">
                  <a:extLst>
                    <a:ext uri="{9D8B030D-6E8A-4147-A177-3AD203B41FA5}">
                      <a16:colId xmlns:a16="http://schemas.microsoft.com/office/drawing/2014/main" val="4073314273"/>
                    </a:ext>
                  </a:extLst>
                </a:gridCol>
                <a:gridCol w="1016112">
                  <a:extLst>
                    <a:ext uri="{9D8B030D-6E8A-4147-A177-3AD203B41FA5}">
                      <a16:colId xmlns:a16="http://schemas.microsoft.com/office/drawing/2014/main" val="4103748362"/>
                    </a:ext>
                  </a:extLst>
                </a:gridCol>
              </a:tblGrid>
              <a:tr h="1166510">
                <a:tc>
                  <a:txBody>
                    <a:bodyPr/>
                    <a:lstStyle/>
                    <a:p>
                      <a:pPr algn="ctr">
                        <a:lnSpc>
                          <a:spcPct val="107000"/>
                        </a:lnSpc>
                        <a:spcAft>
                          <a:spcPts val="0"/>
                        </a:spcAft>
                      </a:pPr>
                      <a:r>
                        <a:rPr lang="en-GB" sz="1400" dirty="0">
                          <a:effectLst/>
                        </a:rPr>
                        <a:t>Sounding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Position/stage of the storm development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MUCAPE (MUCIN) (J/kg)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MLCAPE (MLCIN)</a:t>
                      </a:r>
                    </a:p>
                    <a:p>
                      <a:pPr algn="ctr">
                        <a:lnSpc>
                          <a:spcPct val="107000"/>
                        </a:lnSpc>
                        <a:spcAft>
                          <a:spcPts val="0"/>
                        </a:spcAft>
                      </a:pPr>
                      <a:r>
                        <a:rPr lang="en-GB" sz="1400">
                          <a:effectLst/>
                        </a:rPr>
                        <a:t>(J/kg)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0-6 km shear (m/s)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DCAPE (J/kg)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MLMR (g/kg)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0-3km RH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DCP</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3431391060"/>
                  </a:ext>
                </a:extLst>
              </a:tr>
              <a:tr h="1166510">
                <a:tc>
                  <a:txBody>
                    <a:bodyPr/>
                    <a:lstStyle/>
                    <a:p>
                      <a:pPr algn="ctr">
                        <a:lnSpc>
                          <a:spcPct val="107000"/>
                        </a:lnSpc>
                        <a:spcAft>
                          <a:spcPts val="0"/>
                        </a:spcAft>
                      </a:pPr>
                      <a:r>
                        <a:rPr lang="en-GB" sz="1400" dirty="0">
                          <a:effectLst/>
                        </a:rPr>
                        <a:t>Beograd</a:t>
                      </a:r>
                    </a:p>
                    <a:p>
                      <a:pPr algn="ctr">
                        <a:lnSpc>
                          <a:spcPct val="107000"/>
                        </a:lnSpc>
                        <a:spcAft>
                          <a:spcPts val="0"/>
                        </a:spcAft>
                      </a:pPr>
                      <a:r>
                        <a:rPr lang="en-GB" sz="1400" dirty="0">
                          <a:effectLst/>
                        </a:rPr>
                        <a:t>(13275)</a:t>
                      </a:r>
                    </a:p>
                    <a:p>
                      <a:pPr algn="ctr">
                        <a:lnSpc>
                          <a:spcPct val="107000"/>
                        </a:lnSpc>
                        <a:spcAft>
                          <a:spcPts val="0"/>
                        </a:spcAft>
                      </a:pPr>
                      <a:r>
                        <a:rPr lang="en-GB" sz="1400" dirty="0">
                          <a:effectLst/>
                        </a:rPr>
                        <a:t>12 UTC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forward flank of the system, mature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22.5</a:t>
                      </a:r>
                    </a:p>
                    <a:p>
                      <a:pPr algn="ctr">
                        <a:lnSpc>
                          <a:spcPct val="107000"/>
                        </a:lnSpc>
                        <a:spcAft>
                          <a:spcPts val="0"/>
                        </a:spcAft>
                      </a:pPr>
                      <a:r>
                        <a:rPr lang="en-GB" sz="1400">
                          <a:effectLst/>
                        </a:rPr>
                        <a:t>(69.5)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6.2</a:t>
                      </a:r>
                    </a:p>
                    <a:p>
                      <a:pPr algn="ctr">
                        <a:lnSpc>
                          <a:spcPct val="107000"/>
                        </a:lnSpc>
                        <a:spcAft>
                          <a:spcPts val="0"/>
                        </a:spcAft>
                      </a:pPr>
                      <a:r>
                        <a:rPr lang="en-GB" sz="1400">
                          <a:effectLst/>
                        </a:rPr>
                        <a:t>(131)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39.5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632.3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5.8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42.4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0.074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1550987847"/>
                  </a:ext>
                </a:extLst>
              </a:tr>
              <a:tr h="930848">
                <a:tc>
                  <a:txBody>
                    <a:bodyPr/>
                    <a:lstStyle/>
                    <a:p>
                      <a:pPr algn="ctr">
                        <a:lnSpc>
                          <a:spcPct val="107000"/>
                        </a:lnSpc>
                        <a:spcAft>
                          <a:spcPts val="0"/>
                        </a:spcAft>
                      </a:pPr>
                      <a:r>
                        <a:rPr lang="en-GB" sz="1400">
                          <a:effectLst/>
                        </a:rPr>
                        <a:t>Nis*</a:t>
                      </a:r>
                    </a:p>
                    <a:p>
                      <a:pPr algn="ctr">
                        <a:lnSpc>
                          <a:spcPct val="107000"/>
                        </a:lnSpc>
                        <a:spcAft>
                          <a:spcPts val="0"/>
                        </a:spcAft>
                      </a:pPr>
                      <a:r>
                        <a:rPr lang="en-GB" sz="1400">
                          <a:effectLst/>
                        </a:rPr>
                        <a:t>(13388)</a:t>
                      </a:r>
                    </a:p>
                    <a:p>
                      <a:pPr algn="ctr">
                        <a:lnSpc>
                          <a:spcPct val="107000"/>
                        </a:lnSpc>
                        <a:spcAft>
                          <a:spcPts val="0"/>
                        </a:spcAft>
                      </a:pPr>
                      <a:r>
                        <a:rPr lang="en-GB" sz="1400">
                          <a:effectLst/>
                        </a:rPr>
                        <a:t>12 UTC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southeast of the system, mature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958.1 (50.8)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129.6 (187)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22.9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704.5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42.8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2025777421"/>
                  </a:ext>
                </a:extLst>
              </a:tr>
              <a:tr h="1166510">
                <a:tc>
                  <a:txBody>
                    <a:bodyPr/>
                    <a:lstStyle/>
                    <a:p>
                      <a:pPr algn="ctr">
                        <a:lnSpc>
                          <a:spcPct val="107000"/>
                        </a:lnSpc>
                        <a:spcAft>
                          <a:spcPts val="0"/>
                        </a:spcAft>
                      </a:pPr>
                      <a:r>
                        <a:rPr lang="en-GB" sz="1400">
                          <a:effectLst/>
                        </a:rPr>
                        <a:t>Szeged</a:t>
                      </a:r>
                    </a:p>
                    <a:p>
                      <a:pPr algn="ctr">
                        <a:lnSpc>
                          <a:spcPct val="107000"/>
                        </a:lnSpc>
                        <a:spcAft>
                          <a:spcPts val="0"/>
                        </a:spcAft>
                      </a:pPr>
                      <a:r>
                        <a:rPr lang="en-GB" sz="1400">
                          <a:effectLst/>
                        </a:rPr>
                        <a:t>(12982)</a:t>
                      </a:r>
                    </a:p>
                    <a:p>
                      <a:pPr algn="ctr">
                        <a:lnSpc>
                          <a:spcPct val="107000"/>
                        </a:lnSpc>
                        <a:spcAft>
                          <a:spcPts val="0"/>
                        </a:spcAft>
                      </a:pPr>
                      <a:r>
                        <a:rPr lang="en-GB" sz="1400">
                          <a:effectLst/>
                        </a:rPr>
                        <a:t>12UTC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northern flank of the system, mature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65.7</a:t>
                      </a:r>
                    </a:p>
                    <a:p>
                      <a:pPr algn="ctr">
                        <a:lnSpc>
                          <a:spcPct val="107000"/>
                        </a:lnSpc>
                        <a:spcAft>
                          <a:spcPts val="0"/>
                        </a:spcAft>
                      </a:pPr>
                      <a:r>
                        <a:rPr lang="en-GB" sz="1400">
                          <a:effectLst/>
                        </a:rPr>
                        <a:t>(0)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2.2 </a:t>
                      </a:r>
                    </a:p>
                    <a:p>
                      <a:pPr algn="ctr">
                        <a:lnSpc>
                          <a:spcPct val="107000"/>
                        </a:lnSpc>
                        <a:spcAft>
                          <a:spcPts val="0"/>
                        </a:spcAft>
                      </a:pPr>
                      <a:r>
                        <a:rPr lang="en-GB" sz="1400">
                          <a:effectLst/>
                        </a:rPr>
                        <a:t>(0)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42.5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55.6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9.4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75.1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0.014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864311831"/>
                  </a:ext>
                </a:extLst>
              </a:tr>
              <a:tr h="930848">
                <a:tc>
                  <a:txBody>
                    <a:bodyPr/>
                    <a:lstStyle/>
                    <a:p>
                      <a:pPr algn="ctr">
                        <a:lnSpc>
                          <a:spcPct val="107000"/>
                        </a:lnSpc>
                        <a:spcAft>
                          <a:spcPts val="0"/>
                        </a:spcAft>
                      </a:pPr>
                      <a:r>
                        <a:rPr lang="en-GB" sz="1400">
                          <a:effectLst/>
                        </a:rPr>
                        <a:t>Zagreb</a:t>
                      </a:r>
                    </a:p>
                    <a:p>
                      <a:pPr algn="ctr">
                        <a:lnSpc>
                          <a:spcPct val="107000"/>
                        </a:lnSpc>
                        <a:spcAft>
                          <a:spcPts val="0"/>
                        </a:spcAft>
                      </a:pPr>
                      <a:r>
                        <a:rPr lang="en-GB" sz="1400">
                          <a:effectLst/>
                        </a:rPr>
                        <a:t>(14240)</a:t>
                      </a:r>
                    </a:p>
                    <a:p>
                      <a:pPr algn="ctr">
                        <a:lnSpc>
                          <a:spcPct val="107000"/>
                        </a:lnSpc>
                        <a:spcAft>
                          <a:spcPts val="0"/>
                        </a:spcAft>
                      </a:pPr>
                      <a:r>
                        <a:rPr lang="en-GB" sz="1400">
                          <a:effectLst/>
                        </a:rPr>
                        <a:t>12UTC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behind the system, mature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842.8 (0)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423.8 (0)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35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360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10.2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89.7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3878140145"/>
                  </a:ext>
                </a:extLst>
              </a:tr>
              <a:tr h="695187">
                <a:tc>
                  <a:txBody>
                    <a:bodyPr/>
                    <a:lstStyle/>
                    <a:p>
                      <a:pPr algn="ctr">
                        <a:lnSpc>
                          <a:spcPct val="107000"/>
                        </a:lnSpc>
                        <a:spcAft>
                          <a:spcPts val="0"/>
                        </a:spcAft>
                      </a:pPr>
                      <a:r>
                        <a:rPr lang="en-GB" sz="1400">
                          <a:effectLst/>
                        </a:rPr>
                        <a:t>Zadar</a:t>
                      </a:r>
                    </a:p>
                    <a:p>
                      <a:pPr algn="ctr">
                        <a:lnSpc>
                          <a:spcPct val="107000"/>
                        </a:lnSpc>
                        <a:spcAft>
                          <a:spcPts val="0"/>
                        </a:spcAft>
                      </a:pPr>
                      <a:r>
                        <a:rPr lang="en-GB" sz="1400">
                          <a:effectLst/>
                        </a:rPr>
                        <a:t>(14430)</a:t>
                      </a:r>
                    </a:p>
                    <a:p>
                      <a:pPr algn="ctr">
                        <a:lnSpc>
                          <a:spcPct val="107000"/>
                        </a:lnSpc>
                        <a:spcAft>
                          <a:spcPts val="0"/>
                        </a:spcAft>
                      </a:pPr>
                      <a:r>
                        <a:rPr lang="en-GB" sz="1400">
                          <a:effectLst/>
                        </a:rPr>
                        <a:t>00 UTC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early development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1069.9 (0.8)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895.2 (13.2)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31.9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599.7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a:effectLst/>
                        </a:rPr>
                        <a:t>13.3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87.2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tc>
                  <a:txBody>
                    <a:bodyPr/>
                    <a:lstStyle/>
                    <a:p>
                      <a:pPr algn="ctr">
                        <a:lnSpc>
                          <a:spcPct val="107000"/>
                        </a:lnSpc>
                        <a:spcAft>
                          <a:spcPts val="0"/>
                        </a:spcAft>
                      </a:pPr>
                      <a:r>
                        <a:rPr lang="en-GB" sz="1400" dirty="0">
                          <a:effectLst/>
                        </a:rPr>
                        <a:t>2.5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04" marR="55504" marT="0" marB="0"/>
                </a:tc>
                <a:extLst>
                  <a:ext uri="{0D108BD9-81ED-4DB2-BD59-A6C34878D82A}">
                    <a16:rowId xmlns:a16="http://schemas.microsoft.com/office/drawing/2014/main" val="3054893288"/>
                  </a:ext>
                </a:extLst>
              </a:tr>
            </a:tbl>
          </a:graphicData>
        </a:graphic>
      </p:graphicFrame>
      <p:sp>
        <p:nvSpPr>
          <p:cNvPr id="5" name="Rectangle 4">
            <a:extLst>
              <a:ext uri="{FF2B5EF4-FFF2-40B4-BE49-F238E27FC236}">
                <a16:creationId xmlns:a16="http://schemas.microsoft.com/office/drawing/2014/main" id="{D8D26018-096B-42FF-B1EC-A84C876C5BBB}"/>
              </a:ext>
            </a:extLst>
          </p:cNvPr>
          <p:cNvSpPr/>
          <p:nvPr/>
        </p:nvSpPr>
        <p:spPr>
          <a:xfrm>
            <a:off x="342899" y="6056413"/>
            <a:ext cx="8458201" cy="646331"/>
          </a:xfrm>
          <a:prstGeom prst="rect">
            <a:avLst/>
          </a:prstGeom>
        </p:spPr>
        <p:txBody>
          <a:bodyPr wrap="square">
            <a:spAutoFit/>
          </a:bodyPr>
          <a:lstStyle/>
          <a:p>
            <a:r>
              <a:rPr lang="en-GB" dirty="0"/>
              <a:t>Comparison of parameters derived from soundings in the area of the studied storm on 17 September 2017. </a:t>
            </a:r>
          </a:p>
        </p:txBody>
      </p:sp>
    </p:spTree>
    <p:extLst>
      <p:ext uri="{BB962C8B-B14F-4D97-AF65-F5344CB8AC3E}">
        <p14:creationId xmlns:p14="http://schemas.microsoft.com/office/powerpoint/2010/main" val="162830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9664-A7A5-41BD-92C5-BBFCA2617CD2}"/>
              </a:ext>
            </a:extLst>
          </p:cNvPr>
          <p:cNvSpPr>
            <a:spLocks noGrp="1"/>
          </p:cNvSpPr>
          <p:nvPr>
            <p:ph type="title"/>
          </p:nvPr>
        </p:nvSpPr>
        <p:spPr>
          <a:xfrm>
            <a:off x="4724400" y="5334000"/>
            <a:ext cx="3956751" cy="1320800"/>
          </a:xfrm>
        </p:spPr>
        <p:txBody>
          <a:bodyPr>
            <a:normAutofit/>
          </a:bodyPr>
          <a:lstStyle/>
          <a:p>
            <a:r>
              <a:rPr lang="en-GB" sz="2800" dirty="0"/>
              <a:t>Synoptic situation</a:t>
            </a:r>
            <a:r>
              <a:rPr lang="ro-RO" sz="2800" dirty="0"/>
              <a:t> on...</a:t>
            </a:r>
            <a:endParaRPr lang="en-GB" sz="2800" dirty="0"/>
          </a:p>
        </p:txBody>
      </p:sp>
      <p:pic>
        <p:nvPicPr>
          <p:cNvPr id="3074" name="Picture 2" descr="Fig3_macrosyn_v1">
            <a:extLst>
              <a:ext uri="{FF2B5EF4-FFF2-40B4-BE49-F238E27FC236}">
                <a16:creationId xmlns:a16="http://schemas.microsoft.com/office/drawing/2014/main" id="{AA8522B1-EF3B-42A2-86D4-03A991525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137" y="0"/>
            <a:ext cx="4315396" cy="3890298"/>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Fig4_T850_v2">
            <a:extLst>
              <a:ext uri="{FF2B5EF4-FFF2-40B4-BE49-F238E27FC236}">
                <a16:creationId xmlns:a16="http://schemas.microsoft.com/office/drawing/2014/main" id="{02CD7448-DE28-420D-B3B4-D31F7BA7E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 y="2078411"/>
            <a:ext cx="4057021" cy="371278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1D9014-4007-4ACE-BA8D-D98D3209D9F7}"/>
              </a:ext>
            </a:extLst>
          </p:cNvPr>
          <p:cNvSpPr/>
          <p:nvPr/>
        </p:nvSpPr>
        <p:spPr>
          <a:xfrm>
            <a:off x="5056552" y="3962400"/>
            <a:ext cx="3842565" cy="1015663"/>
          </a:xfrm>
          <a:prstGeom prst="rect">
            <a:avLst/>
          </a:prstGeom>
        </p:spPr>
        <p:txBody>
          <a:bodyPr wrap="square">
            <a:spAutoFit/>
          </a:bodyPr>
          <a:lstStyle/>
          <a:p>
            <a:r>
              <a:rPr lang="en-GB" sz="1200" dirty="0"/>
              <a:t>Fig. 3. Surface fronts and ECMWF analysis of mean sea-level pressure (solid lines, </a:t>
            </a:r>
            <a:r>
              <a:rPr lang="en-GB" sz="1200" dirty="0" err="1"/>
              <a:t>hPa</a:t>
            </a:r>
            <a:r>
              <a:rPr lang="en-GB" sz="1200" dirty="0"/>
              <a:t>) and 10 m wind (arrows, m/s) valid for 17 September 2017 1200 UTC. Tree-shaped symbols indicate convergence lines. Labels L and H are used for lows and highs.</a:t>
            </a:r>
          </a:p>
        </p:txBody>
      </p:sp>
      <p:sp>
        <p:nvSpPr>
          <p:cNvPr id="6" name="Rectangle 5">
            <a:extLst>
              <a:ext uri="{FF2B5EF4-FFF2-40B4-BE49-F238E27FC236}">
                <a16:creationId xmlns:a16="http://schemas.microsoft.com/office/drawing/2014/main" id="{645D97AA-C7C6-4B54-9CFD-81B8B61A7C31}"/>
              </a:ext>
            </a:extLst>
          </p:cNvPr>
          <p:cNvSpPr/>
          <p:nvPr/>
        </p:nvSpPr>
        <p:spPr>
          <a:xfrm>
            <a:off x="119949" y="5842337"/>
            <a:ext cx="4191000" cy="938719"/>
          </a:xfrm>
          <a:prstGeom prst="rect">
            <a:avLst/>
          </a:prstGeom>
        </p:spPr>
        <p:txBody>
          <a:bodyPr wrap="square">
            <a:spAutoFit/>
          </a:bodyPr>
          <a:lstStyle/>
          <a:p>
            <a:r>
              <a:rPr lang="en-GB" sz="1100" dirty="0"/>
              <a:t>Fig.4</a:t>
            </a:r>
            <a:r>
              <a:rPr lang="ro-RO" sz="1100" dirty="0"/>
              <a:t>, 5</a:t>
            </a:r>
            <a:r>
              <a:rPr lang="en-GB" sz="1100" dirty="0"/>
              <a:t>. ECMWF analysis of 850</a:t>
            </a:r>
            <a:r>
              <a:rPr lang="ro-RO" sz="1100" dirty="0"/>
              <a:t>/500</a:t>
            </a:r>
            <a:r>
              <a:rPr lang="en-GB" sz="1100" dirty="0"/>
              <a:t> </a:t>
            </a:r>
            <a:r>
              <a:rPr lang="en-GB" sz="1100" dirty="0" err="1"/>
              <a:t>hPa</a:t>
            </a:r>
            <a:r>
              <a:rPr lang="en-GB" sz="1100" dirty="0"/>
              <a:t> geopotential (thick solid lines, </a:t>
            </a:r>
            <a:r>
              <a:rPr lang="en-GB" sz="1100" dirty="0" err="1"/>
              <a:t>gpm</a:t>
            </a:r>
            <a:r>
              <a:rPr lang="en-GB" sz="1100" dirty="0"/>
              <a:t>), temperature (shades and thin dashed lines, °C) and wind (arrows, m/s) valid for 17 September 2017 1200 UTC. Labels L and H are used for lows and highs, W and C for local temperature maxima and minima.</a:t>
            </a:r>
          </a:p>
        </p:txBody>
      </p:sp>
      <p:pic>
        <p:nvPicPr>
          <p:cNvPr id="7" name="Picture 6">
            <a:extLst>
              <a:ext uri="{FF2B5EF4-FFF2-40B4-BE49-F238E27FC236}">
                <a16:creationId xmlns:a16="http://schemas.microsoft.com/office/drawing/2014/main" id="{49D84412-8532-42D2-97BF-C57851BD8715}"/>
              </a:ext>
            </a:extLst>
          </p:cNvPr>
          <p:cNvPicPr>
            <a:picLocks noChangeAspect="1"/>
          </p:cNvPicPr>
          <p:nvPr/>
        </p:nvPicPr>
        <p:blipFill>
          <a:blip r:embed="rId4"/>
          <a:stretch>
            <a:fillRect/>
          </a:stretch>
        </p:blipFill>
        <p:spPr>
          <a:xfrm>
            <a:off x="1665756" y="0"/>
            <a:ext cx="3190476" cy="2885714"/>
          </a:xfrm>
          <a:prstGeom prst="rect">
            <a:avLst/>
          </a:prstGeom>
          <a:ln w="22225">
            <a:solidFill>
              <a:schemeClr val="tx1"/>
            </a:solidFill>
          </a:ln>
        </p:spPr>
      </p:pic>
    </p:spTree>
    <p:extLst>
      <p:ext uri="{BB962C8B-B14F-4D97-AF65-F5344CB8AC3E}">
        <p14:creationId xmlns:p14="http://schemas.microsoft.com/office/powerpoint/2010/main" val="109998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8EF4-78E5-48A9-B78F-34DE81E5ACBB}"/>
              </a:ext>
            </a:extLst>
          </p:cNvPr>
          <p:cNvSpPr>
            <a:spLocks noGrp="1"/>
          </p:cNvSpPr>
          <p:nvPr>
            <p:ph type="title"/>
          </p:nvPr>
        </p:nvSpPr>
        <p:spPr>
          <a:xfrm>
            <a:off x="76200" y="76200"/>
            <a:ext cx="6347713" cy="838200"/>
          </a:xfrm>
        </p:spPr>
        <p:txBody>
          <a:bodyPr>
            <a:normAutofit/>
          </a:bodyPr>
          <a:lstStyle/>
          <a:p>
            <a:r>
              <a:rPr lang="en-GB" sz="2000" b="1" i="1" dirty="0"/>
              <a:t>Development of the storm from radar and satellite observations</a:t>
            </a:r>
            <a:endParaRPr lang="en-GB" sz="2000" dirty="0"/>
          </a:p>
        </p:txBody>
      </p:sp>
      <p:sp>
        <p:nvSpPr>
          <p:cNvPr id="3" name="Content Placeholder 2">
            <a:extLst>
              <a:ext uri="{FF2B5EF4-FFF2-40B4-BE49-F238E27FC236}">
                <a16:creationId xmlns:a16="http://schemas.microsoft.com/office/drawing/2014/main" id="{0CA29BE2-C4A0-4842-866A-2D4CB2AE910F}"/>
              </a:ext>
            </a:extLst>
          </p:cNvPr>
          <p:cNvSpPr>
            <a:spLocks noGrp="1"/>
          </p:cNvSpPr>
          <p:nvPr>
            <p:ph idx="1"/>
          </p:nvPr>
        </p:nvSpPr>
        <p:spPr>
          <a:xfrm>
            <a:off x="5943600" y="914400"/>
            <a:ext cx="3170426" cy="5182246"/>
          </a:xfrm>
        </p:spPr>
        <p:txBody>
          <a:bodyPr/>
          <a:lstStyle/>
          <a:p>
            <a:r>
              <a:rPr lang="en-GB" dirty="0"/>
              <a:t>Intense development of deep convection could be observed over Croatia and Bosnia-Hercegovina already in the morning hours of 17 September 2017 (Fig. 8a).</a:t>
            </a:r>
          </a:p>
        </p:txBody>
      </p:sp>
      <p:pic>
        <p:nvPicPr>
          <p:cNvPr id="10242" name="Picture 2" descr="Fig8a_strorm_track_dsrs_tsrs_v1">
            <a:extLst>
              <a:ext uri="{FF2B5EF4-FFF2-40B4-BE49-F238E27FC236}">
                <a16:creationId xmlns:a16="http://schemas.microsoft.com/office/drawing/2014/main" id="{3A37EA92-0DA2-4DAF-A229-1F1AF3753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917028"/>
            <a:ext cx="5715001" cy="518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3856C0C-797D-46C3-ACC2-9474CEFA5835}"/>
              </a:ext>
            </a:extLst>
          </p:cNvPr>
          <p:cNvSpPr/>
          <p:nvPr/>
        </p:nvSpPr>
        <p:spPr>
          <a:xfrm>
            <a:off x="14986" y="6113579"/>
            <a:ext cx="5989826" cy="577081"/>
          </a:xfrm>
          <a:prstGeom prst="rect">
            <a:avLst/>
          </a:prstGeom>
        </p:spPr>
        <p:txBody>
          <a:bodyPr wrap="square">
            <a:spAutoFit/>
          </a:bodyPr>
          <a:lstStyle/>
          <a:p>
            <a:r>
              <a:rPr lang="en-GB" sz="1050" dirty="0"/>
              <a:t>Fig. 8a. Tracks of certain significant storms and segments of the 17 September 2017 convective system (long thick annotated curves with arrowheads). Circles show the positions of the storms (usually the maximum radar reflectivity) with hourly intervals, starting from 0630 UTC</a:t>
            </a:r>
          </a:p>
        </p:txBody>
      </p:sp>
    </p:spTree>
    <p:extLst>
      <p:ext uri="{BB962C8B-B14F-4D97-AF65-F5344CB8AC3E}">
        <p14:creationId xmlns:p14="http://schemas.microsoft.com/office/powerpoint/2010/main" val="422190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4F44-071C-400D-84C3-5E1D43BE407A}"/>
              </a:ext>
            </a:extLst>
          </p:cNvPr>
          <p:cNvSpPr>
            <a:spLocks noGrp="1"/>
          </p:cNvSpPr>
          <p:nvPr>
            <p:ph type="title"/>
          </p:nvPr>
        </p:nvSpPr>
        <p:spPr>
          <a:xfrm>
            <a:off x="465137" y="-8449"/>
            <a:ext cx="4495800" cy="914400"/>
          </a:xfrm>
        </p:spPr>
        <p:txBody>
          <a:bodyPr>
            <a:normAutofit/>
          </a:bodyPr>
          <a:lstStyle/>
          <a:p>
            <a:pPr lvl="0"/>
            <a:r>
              <a:rPr lang="en-GB" sz="2000" b="1" i="1" dirty="0"/>
              <a:t>Development of the storm from radar and satellite observations</a:t>
            </a:r>
            <a:endParaRPr lang="en-GB" sz="2000" dirty="0"/>
          </a:p>
        </p:txBody>
      </p:sp>
      <p:pic>
        <p:nvPicPr>
          <p:cNvPr id="5123" name="Picture 3" descr="Fig9a_Karpat_radar1_1100">
            <a:extLst>
              <a:ext uri="{FF2B5EF4-FFF2-40B4-BE49-F238E27FC236}">
                <a16:creationId xmlns:a16="http://schemas.microsoft.com/office/drawing/2014/main" id="{0C6F0B43-0292-4D56-8264-70DBB8A424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4362980"/>
            <a:ext cx="2738437" cy="2495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Fig9b_Karpat_radar1_1230">
            <a:extLst>
              <a:ext uri="{FF2B5EF4-FFF2-40B4-BE49-F238E27FC236}">
                <a16:creationId xmlns:a16="http://schemas.microsoft.com/office/drawing/2014/main" id="{D1569CB5-C16A-4666-B91D-87A855938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081" y="4362980"/>
            <a:ext cx="2738437" cy="2485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5" descr="Fig9c_Karpat_radar1_1430">
            <a:extLst>
              <a:ext uri="{FF2B5EF4-FFF2-40B4-BE49-F238E27FC236}">
                <a16:creationId xmlns:a16="http://schemas.microsoft.com/office/drawing/2014/main" id="{9678C147-4BE0-4050-B5E3-3AEC7F289E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5562" y="4372186"/>
            <a:ext cx="2738437" cy="2485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6" descr="fig10_a_bow_echo_1">
            <a:extLst>
              <a:ext uri="{FF2B5EF4-FFF2-40B4-BE49-F238E27FC236}">
                <a16:creationId xmlns:a16="http://schemas.microsoft.com/office/drawing/2014/main" id="{E506AEAA-A90D-4327-8B8E-087110EED1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5979" y="-8449"/>
            <a:ext cx="3368021"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descr="fig10_b_bow_echo_1">
            <a:extLst>
              <a:ext uri="{FF2B5EF4-FFF2-40B4-BE49-F238E27FC236}">
                <a16:creationId xmlns:a16="http://schemas.microsoft.com/office/drawing/2014/main" id="{B342AF44-3BD0-4D5E-81B1-6BC5F43F33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3950" y="-8449"/>
            <a:ext cx="2171700"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8" descr="Fig10_c_bow_echo_VCS_2">
            <a:extLst>
              <a:ext uri="{FF2B5EF4-FFF2-40B4-BE49-F238E27FC236}">
                <a16:creationId xmlns:a16="http://schemas.microsoft.com/office/drawing/2014/main" id="{E87A5061-083B-47A9-A3A0-D172AB9CB0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3950" y="2057400"/>
            <a:ext cx="4210049" cy="21959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9" name="Picture 9" descr="Fig8b_radar_refl_1">
            <a:extLst>
              <a:ext uri="{FF2B5EF4-FFF2-40B4-BE49-F238E27FC236}">
                <a16:creationId xmlns:a16="http://schemas.microsoft.com/office/drawing/2014/main" id="{BF2C8FE9-8A0C-4B9D-9FF0-362D4FEA21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8" y="982151"/>
            <a:ext cx="4894942" cy="32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0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9407-824D-4A41-8BB1-D4E45AC029C6}"/>
              </a:ext>
            </a:extLst>
          </p:cNvPr>
          <p:cNvSpPr>
            <a:spLocks noGrp="1"/>
          </p:cNvSpPr>
          <p:nvPr>
            <p:ph type="title"/>
          </p:nvPr>
        </p:nvSpPr>
        <p:spPr>
          <a:xfrm>
            <a:off x="152400" y="0"/>
            <a:ext cx="6347713" cy="1320800"/>
          </a:xfrm>
        </p:spPr>
        <p:txBody>
          <a:bodyPr/>
          <a:lstStyle/>
          <a:p>
            <a:r>
              <a:rPr lang="ro-RO" dirty="0"/>
              <a:t>Conclusions	</a:t>
            </a:r>
            <a:endParaRPr lang="en-GB" dirty="0"/>
          </a:p>
        </p:txBody>
      </p:sp>
      <p:sp>
        <p:nvSpPr>
          <p:cNvPr id="3" name="Content Placeholder 2">
            <a:extLst>
              <a:ext uri="{FF2B5EF4-FFF2-40B4-BE49-F238E27FC236}">
                <a16:creationId xmlns:a16="http://schemas.microsoft.com/office/drawing/2014/main" id="{6FD8731D-DE55-4711-839E-C80238C885AE}"/>
              </a:ext>
            </a:extLst>
          </p:cNvPr>
          <p:cNvSpPr>
            <a:spLocks noGrp="1"/>
          </p:cNvSpPr>
          <p:nvPr>
            <p:ph idx="1"/>
          </p:nvPr>
        </p:nvSpPr>
        <p:spPr>
          <a:xfrm>
            <a:off x="76200" y="1066800"/>
            <a:ext cx="9067800" cy="5181600"/>
          </a:xfrm>
        </p:spPr>
        <p:txBody>
          <a:bodyPr>
            <a:normAutofit fontScale="77500" lnSpcReduction="20000"/>
          </a:bodyPr>
          <a:lstStyle/>
          <a:p>
            <a:r>
              <a:rPr lang="en-GB" dirty="0">
                <a:solidFill>
                  <a:schemeClr val="tx1">
                    <a:lumMod val="85000"/>
                    <a:lumOff val="15000"/>
                  </a:schemeClr>
                </a:solidFill>
              </a:rPr>
              <a:t>The case of the 17 September 2017 windstorm showed several characteristics, which were typical for a </a:t>
            </a:r>
            <a:r>
              <a:rPr lang="en-GB" dirty="0" err="1">
                <a:solidFill>
                  <a:srgbClr val="FF0000"/>
                </a:solidFill>
              </a:rPr>
              <a:t>derecho</a:t>
            </a:r>
            <a:r>
              <a:rPr lang="en-GB" dirty="0">
                <a:solidFill>
                  <a:srgbClr val="FF0000"/>
                </a:solidFill>
              </a:rPr>
              <a:t> event</a:t>
            </a:r>
            <a:r>
              <a:rPr lang="en-GB" dirty="0">
                <a:solidFill>
                  <a:schemeClr val="tx1">
                    <a:lumMod val="85000"/>
                    <a:lumOff val="15000"/>
                  </a:schemeClr>
                </a:solidFill>
              </a:rPr>
              <a:t>.</a:t>
            </a:r>
            <a:endParaRPr lang="ro-RO" dirty="0">
              <a:solidFill>
                <a:schemeClr val="tx1">
                  <a:lumMod val="85000"/>
                  <a:lumOff val="15000"/>
                </a:schemeClr>
              </a:solidFill>
            </a:endParaRPr>
          </a:p>
          <a:p>
            <a:r>
              <a:rPr lang="en-GB" dirty="0">
                <a:solidFill>
                  <a:schemeClr val="tx1">
                    <a:lumMod val="85000"/>
                    <a:lumOff val="15000"/>
                  </a:schemeClr>
                </a:solidFill>
              </a:rPr>
              <a:t>The intensity of the studied storm was determined mainly by deep convection and to a less extent by large-scale pressure distribution. This can be demonstrated by the fact that the maximum wind gust forecast of the hydrostatic ECMWF model (including parameterisation of convection) was 22 m/s for plain territory of Romania and 24 m/s for mountain regions, although the maximum </a:t>
            </a:r>
            <a:r>
              <a:rPr lang="en-GB" dirty="0">
                <a:solidFill>
                  <a:srgbClr val="FF0000"/>
                </a:solidFill>
              </a:rPr>
              <a:t>observed gusts reached 40 m/s</a:t>
            </a:r>
            <a:r>
              <a:rPr lang="en-GB" dirty="0">
                <a:solidFill>
                  <a:schemeClr val="tx1">
                    <a:lumMod val="85000"/>
                    <a:lumOff val="15000"/>
                  </a:schemeClr>
                </a:solidFill>
              </a:rPr>
              <a:t>.</a:t>
            </a:r>
            <a:endParaRPr lang="ro-RO" dirty="0">
              <a:solidFill>
                <a:schemeClr val="tx1">
                  <a:lumMod val="85000"/>
                  <a:lumOff val="15000"/>
                </a:schemeClr>
              </a:solidFill>
            </a:endParaRPr>
          </a:p>
          <a:p>
            <a:r>
              <a:rPr lang="en-GB" dirty="0">
                <a:solidFill>
                  <a:schemeClr val="tx1">
                    <a:lumMod val="85000"/>
                    <a:lumOff val="15000"/>
                  </a:schemeClr>
                </a:solidFill>
              </a:rPr>
              <a:t>It is possible that the presence of unsaturated dry air close to the surface (and not only at mid-levels) could have influenced the intensity of the gusts via stronger evaporation of precipitation and intensification of downdrafts. </a:t>
            </a:r>
            <a:endParaRPr lang="ro-RO" dirty="0">
              <a:solidFill>
                <a:schemeClr val="tx1">
                  <a:lumMod val="85000"/>
                  <a:lumOff val="15000"/>
                </a:schemeClr>
              </a:solidFill>
            </a:endParaRPr>
          </a:p>
          <a:p>
            <a:r>
              <a:rPr lang="en-GB" dirty="0">
                <a:solidFill>
                  <a:schemeClr val="tx1">
                    <a:lumMod val="85000"/>
                    <a:lumOff val="15000"/>
                  </a:schemeClr>
                </a:solidFill>
              </a:rPr>
              <a:t>The convective system did not exhibit a large-scale, long-lived bow echo, which is often observed during </a:t>
            </a:r>
            <a:r>
              <a:rPr lang="en-GB" dirty="0" err="1">
                <a:solidFill>
                  <a:schemeClr val="tx1">
                    <a:lumMod val="85000"/>
                    <a:lumOff val="15000"/>
                  </a:schemeClr>
                </a:solidFill>
              </a:rPr>
              <a:t>derecho</a:t>
            </a:r>
            <a:r>
              <a:rPr lang="en-GB" dirty="0">
                <a:solidFill>
                  <a:schemeClr val="tx1">
                    <a:lumMod val="85000"/>
                    <a:lumOff val="15000"/>
                  </a:schemeClr>
                </a:solidFill>
              </a:rPr>
              <a:t> events and provides an important hint on presence of severe wind. On radar imagery, we could see </a:t>
            </a:r>
            <a:r>
              <a:rPr lang="en-GB" dirty="0">
                <a:solidFill>
                  <a:srgbClr val="FF0000"/>
                </a:solidFill>
              </a:rPr>
              <a:t>only smaller-scale bow echoes</a:t>
            </a:r>
            <a:r>
              <a:rPr lang="en-GB" dirty="0">
                <a:solidFill>
                  <a:schemeClr val="tx1">
                    <a:lumMod val="85000"/>
                    <a:lumOff val="15000"/>
                  </a:schemeClr>
                </a:solidFill>
              </a:rPr>
              <a:t>, over Romania or in the border region of Romania and Serbia. The system also showed a tendency to split into several segments and cells, which maximum radar reflectivity was sometimes rather low, mainly on the southern and </a:t>
            </a:r>
            <a:r>
              <a:rPr lang="en-GB" dirty="0" err="1">
                <a:solidFill>
                  <a:schemeClr val="tx1">
                    <a:lumMod val="85000"/>
                    <a:lumOff val="15000"/>
                  </a:schemeClr>
                </a:solidFill>
              </a:rPr>
              <a:t>southeastern</a:t>
            </a:r>
            <a:r>
              <a:rPr lang="en-GB" dirty="0">
                <a:solidFill>
                  <a:schemeClr val="tx1">
                    <a:lumMod val="85000"/>
                    <a:lumOff val="15000"/>
                  </a:schemeClr>
                </a:solidFill>
              </a:rPr>
              <a:t> flank of the system (probably due to inflow of drier environmental air). </a:t>
            </a:r>
            <a:endParaRPr lang="ro-RO" dirty="0">
              <a:solidFill>
                <a:schemeClr val="tx1">
                  <a:lumMod val="85000"/>
                  <a:lumOff val="15000"/>
                </a:schemeClr>
              </a:solidFill>
            </a:endParaRPr>
          </a:p>
          <a:p>
            <a:r>
              <a:rPr lang="en-GB" dirty="0"/>
              <a:t>In our case, the compactness of the area of high wind gusts and associated damages indicate that </a:t>
            </a:r>
            <a:r>
              <a:rPr lang="en-GB" dirty="0">
                <a:solidFill>
                  <a:srgbClr val="FF0000"/>
                </a:solidFill>
              </a:rPr>
              <a:t>these cells developed on the leading edge of one large, propagating cold pool</a:t>
            </a:r>
            <a:r>
              <a:rPr lang="en-GB" dirty="0"/>
              <a:t>. Due to high wind shear and possible presence of a rear-inflow jet, it is likely that the system was not cold pool-dominated and an equilibrium could develop between the cold pool-generated horizontal vorticity and environmental shear</a:t>
            </a:r>
            <a:endParaRPr lang="ro-RO" dirty="0"/>
          </a:p>
          <a:p>
            <a:r>
              <a:rPr lang="ro-RO" dirty="0"/>
              <a:t>Use of non-hydrostatic models capable to predict that kind of storm and other parameters that could help the forecaster </a:t>
            </a:r>
          </a:p>
          <a:p>
            <a:r>
              <a:rPr lang="ro-RO" dirty="0"/>
              <a:t>A lot of other conclusions and unanswered things...</a:t>
            </a:r>
          </a:p>
          <a:p>
            <a:endParaRPr lang="ro-RO" dirty="0"/>
          </a:p>
        </p:txBody>
      </p:sp>
    </p:spTree>
    <p:extLst>
      <p:ext uri="{BB962C8B-B14F-4D97-AF65-F5344CB8AC3E}">
        <p14:creationId xmlns:p14="http://schemas.microsoft.com/office/powerpoint/2010/main" val="43340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13FF-7067-4DF3-B17F-F16802C2170B}"/>
              </a:ext>
            </a:extLst>
          </p:cNvPr>
          <p:cNvSpPr>
            <a:spLocks noGrp="1"/>
          </p:cNvSpPr>
          <p:nvPr>
            <p:ph type="title"/>
          </p:nvPr>
        </p:nvSpPr>
        <p:spPr>
          <a:xfrm>
            <a:off x="460536" y="3043408"/>
            <a:ext cx="6743700" cy="997196"/>
          </a:xfrm>
          <a:noFill/>
          <a:ln>
            <a:solidFill>
              <a:schemeClr val="tx1"/>
            </a:solidFill>
          </a:ln>
        </p:spPr>
        <p:txBody>
          <a:bodyPr vert="horz" lIns="274320" tIns="182880" rIns="274320" bIns="182880" rtlCol="0" anchor="ctr" anchorCtr="1">
            <a:noAutofit/>
          </a:bodyPr>
          <a:lstStyle/>
          <a:p>
            <a:pPr algn="ctr"/>
            <a:r>
              <a:rPr lang="en-GB" sz="3200" b="1" i="1" dirty="0"/>
              <a:t>A case study of a </a:t>
            </a:r>
            <a:r>
              <a:rPr lang="en-GB" sz="3200" b="1" i="1" dirty="0" err="1"/>
              <a:t>derecho</a:t>
            </a:r>
            <a:r>
              <a:rPr lang="en-GB" sz="3200" b="1" i="1" dirty="0"/>
              <a:t> storm in a high shear and dry environment</a:t>
            </a:r>
            <a:r>
              <a:rPr lang="en-US" sz="3200" b="1" i="1" dirty="0"/>
              <a:t> – 17</a:t>
            </a:r>
            <a:r>
              <a:rPr lang="en-US" sz="3200" b="1" i="1" baseline="30000" dirty="0"/>
              <a:t>th</a:t>
            </a:r>
            <a:r>
              <a:rPr lang="en-US" sz="3200" b="1" i="1" dirty="0"/>
              <a:t> of September 2017</a:t>
            </a:r>
            <a:endParaRPr lang="en-US" sz="3200" dirty="0"/>
          </a:p>
        </p:txBody>
      </p:sp>
      <p:sp>
        <p:nvSpPr>
          <p:cNvPr id="4" name="TextBox 3">
            <a:extLst>
              <a:ext uri="{FF2B5EF4-FFF2-40B4-BE49-F238E27FC236}">
                <a16:creationId xmlns:a16="http://schemas.microsoft.com/office/drawing/2014/main" id="{3ACBDDF9-7A66-4C61-9BDE-EFADD2DC91CC}"/>
              </a:ext>
            </a:extLst>
          </p:cNvPr>
          <p:cNvSpPr txBox="1"/>
          <p:nvPr/>
        </p:nvSpPr>
        <p:spPr>
          <a:xfrm>
            <a:off x="2057400" y="5181600"/>
            <a:ext cx="4114800" cy="738664"/>
          </a:xfrm>
          <a:prstGeom prst="rect">
            <a:avLst/>
          </a:prstGeom>
          <a:noFill/>
        </p:spPr>
        <p:txBody>
          <a:bodyPr wrap="square" rtlCol="0">
            <a:spAutoFit/>
          </a:bodyPr>
          <a:lstStyle/>
          <a:p>
            <a:pPr algn="ctr"/>
            <a:r>
              <a:rPr lang="en-GB" sz="1400" dirty="0" err="1">
                <a:solidFill>
                  <a:schemeClr val="bg1"/>
                </a:solidFill>
              </a:rPr>
              <a:t>Zoltán</a:t>
            </a:r>
            <a:r>
              <a:rPr lang="en-GB" sz="1400" dirty="0">
                <a:solidFill>
                  <a:schemeClr val="bg1"/>
                </a:solidFill>
              </a:rPr>
              <a:t> Sipos, André Simon, </a:t>
            </a:r>
            <a:r>
              <a:rPr lang="en-GB" sz="1400" dirty="0" err="1">
                <a:solidFill>
                  <a:schemeClr val="bg1"/>
                </a:solidFill>
              </a:rPr>
              <a:t>Kálmán</a:t>
            </a:r>
            <a:r>
              <a:rPr lang="en-GB" sz="1400" dirty="0">
                <a:solidFill>
                  <a:schemeClr val="bg1"/>
                </a:solidFill>
              </a:rPr>
              <a:t> </a:t>
            </a:r>
            <a:r>
              <a:rPr lang="en-GB" sz="1400" dirty="0" err="1">
                <a:solidFill>
                  <a:schemeClr val="bg1"/>
                </a:solidFill>
              </a:rPr>
              <a:t>Csirmaz</a:t>
            </a:r>
            <a:r>
              <a:rPr lang="en-GB" sz="1400" dirty="0">
                <a:solidFill>
                  <a:schemeClr val="bg1"/>
                </a:solidFill>
              </a:rPr>
              <a:t>, </a:t>
            </a:r>
            <a:r>
              <a:rPr lang="en-GB" sz="1400" dirty="0" err="1">
                <a:solidFill>
                  <a:schemeClr val="bg1"/>
                </a:solidFill>
              </a:rPr>
              <a:t>Tünde</a:t>
            </a:r>
            <a:r>
              <a:rPr lang="en-GB" sz="1400" dirty="0">
                <a:solidFill>
                  <a:schemeClr val="bg1"/>
                </a:solidFill>
              </a:rPr>
              <a:t> </a:t>
            </a:r>
            <a:r>
              <a:rPr lang="en-GB" sz="1400" dirty="0" err="1">
                <a:solidFill>
                  <a:schemeClr val="bg1"/>
                </a:solidFill>
              </a:rPr>
              <a:t>Lemler</a:t>
            </a:r>
            <a:r>
              <a:rPr lang="en-GB" sz="1400" dirty="0">
                <a:solidFill>
                  <a:schemeClr val="bg1"/>
                </a:solidFill>
              </a:rPr>
              <a:t>, </a:t>
            </a:r>
            <a:r>
              <a:rPr lang="hu-HU" sz="1400" dirty="0">
                <a:solidFill>
                  <a:schemeClr val="bg1"/>
                </a:solidFill>
              </a:rPr>
              <a:t>Robert-Daniel Manta, Mirela Polifronie, </a:t>
            </a:r>
            <a:r>
              <a:rPr lang="en-GB" sz="1400" dirty="0" err="1">
                <a:solidFill>
                  <a:schemeClr val="bg1"/>
                </a:solidFill>
              </a:rPr>
              <a:t>Zsófia</a:t>
            </a:r>
            <a:r>
              <a:rPr lang="en-GB" sz="1400" dirty="0">
                <a:solidFill>
                  <a:schemeClr val="bg1"/>
                </a:solidFill>
              </a:rPr>
              <a:t> Kocsis</a:t>
            </a:r>
          </a:p>
        </p:txBody>
      </p:sp>
      <p:sp>
        <p:nvSpPr>
          <p:cNvPr id="13" name="Rectangle 12">
            <a:extLst>
              <a:ext uri="{FF2B5EF4-FFF2-40B4-BE49-F238E27FC236}">
                <a16:creationId xmlns:a16="http://schemas.microsoft.com/office/drawing/2014/main" id="{D63DEB67-BD9A-4CB0-8854-48D481A1BB60}"/>
              </a:ext>
            </a:extLst>
          </p:cNvPr>
          <p:cNvSpPr/>
          <p:nvPr/>
        </p:nvSpPr>
        <p:spPr>
          <a:xfrm>
            <a:off x="-304800" y="0"/>
            <a:ext cx="7924800" cy="307777"/>
          </a:xfrm>
          <a:prstGeom prst="rect">
            <a:avLst/>
          </a:prstGeom>
        </p:spPr>
        <p:txBody>
          <a:bodyPr wrap="square">
            <a:spAutoFit/>
          </a:bodyPr>
          <a:lstStyle/>
          <a:p>
            <a:pPr algn="ctr"/>
            <a:r>
              <a:rPr lang="en-GB" sz="1400" dirty="0">
                <a:solidFill>
                  <a:schemeClr val="bg1"/>
                </a:solidFill>
              </a:rPr>
              <a:t>Autumn Summer School on </a:t>
            </a:r>
            <a:r>
              <a:rPr lang="en-GB" sz="1400" dirty="0" err="1">
                <a:solidFill>
                  <a:schemeClr val="bg1"/>
                </a:solidFill>
              </a:rPr>
              <a:t>Sattelites</a:t>
            </a:r>
            <a:r>
              <a:rPr lang="en-GB" sz="1400" dirty="0">
                <a:solidFill>
                  <a:schemeClr val="bg1"/>
                </a:solidFill>
              </a:rPr>
              <a:t> – EUMETSAT - Thessaloniki</a:t>
            </a:r>
          </a:p>
        </p:txBody>
      </p:sp>
      <p:pic>
        <p:nvPicPr>
          <p:cNvPr id="5" name="Picture 4">
            <a:extLst>
              <a:ext uri="{FF2B5EF4-FFF2-40B4-BE49-F238E27FC236}">
                <a16:creationId xmlns:a16="http://schemas.microsoft.com/office/drawing/2014/main" id="{4D2761A6-C531-4873-9E22-DB029234C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424" y="476607"/>
            <a:ext cx="3199924" cy="1799957"/>
          </a:xfrm>
          <a:prstGeom prst="rect">
            <a:avLst/>
          </a:prstGeom>
        </p:spPr>
      </p:pic>
    </p:spTree>
    <p:extLst>
      <p:ext uri="{BB962C8B-B14F-4D97-AF65-F5344CB8AC3E}">
        <p14:creationId xmlns:p14="http://schemas.microsoft.com/office/powerpoint/2010/main" val="20033264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08E6-CB3F-4FD8-90F4-96E475D8E0D9}"/>
              </a:ext>
            </a:extLst>
          </p:cNvPr>
          <p:cNvSpPr>
            <a:spLocks noGrp="1"/>
          </p:cNvSpPr>
          <p:nvPr>
            <p:ph type="title"/>
          </p:nvPr>
        </p:nvSpPr>
        <p:spPr/>
        <p:txBody>
          <a:bodyPr/>
          <a:lstStyle/>
          <a:p>
            <a:endParaRPr lang="en-GB"/>
          </a:p>
        </p:txBody>
      </p:sp>
      <p:pic>
        <p:nvPicPr>
          <p:cNvPr id="5" name="Content Placeholder 4" descr="A close up of a map&#10;&#10;Description automatically generated">
            <a:extLst>
              <a:ext uri="{FF2B5EF4-FFF2-40B4-BE49-F238E27FC236}">
                <a16:creationId xmlns:a16="http://schemas.microsoft.com/office/drawing/2014/main" id="{708E1473-C986-48AC-95AB-DB125A40CE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781800" cy="6858000"/>
          </a:xfrm>
        </p:spPr>
      </p:pic>
      <p:pic>
        <p:nvPicPr>
          <p:cNvPr id="7" name="Picture 6" descr="A close up of a map&#10;&#10;Description automatically generated">
            <a:extLst>
              <a:ext uri="{FF2B5EF4-FFF2-40B4-BE49-F238E27FC236}">
                <a16:creationId xmlns:a16="http://schemas.microsoft.com/office/drawing/2014/main" id="{AFE70987-9ED0-4F35-82CF-3E8923A47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824" y="838200"/>
            <a:ext cx="4837176" cy="4837176"/>
          </a:xfrm>
          <a:prstGeom prst="rect">
            <a:avLst/>
          </a:prstGeom>
        </p:spPr>
      </p:pic>
      <p:sp>
        <p:nvSpPr>
          <p:cNvPr id="6" name="Rectangle 5">
            <a:extLst>
              <a:ext uri="{FF2B5EF4-FFF2-40B4-BE49-F238E27FC236}">
                <a16:creationId xmlns:a16="http://schemas.microsoft.com/office/drawing/2014/main" id="{4B8F7508-2CC6-431A-A9A5-703F4E252622}"/>
              </a:ext>
            </a:extLst>
          </p:cNvPr>
          <p:cNvSpPr/>
          <p:nvPr/>
        </p:nvSpPr>
        <p:spPr>
          <a:xfrm rot="2005882">
            <a:off x="1397258" y="1078639"/>
            <a:ext cx="1652794" cy="25971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ACCD5FA-16F7-4FC9-9112-004225BADE9B}"/>
              </a:ext>
            </a:extLst>
          </p:cNvPr>
          <p:cNvSpPr/>
          <p:nvPr/>
        </p:nvSpPr>
        <p:spPr>
          <a:xfrm rot="1887875">
            <a:off x="5346523" y="1546419"/>
            <a:ext cx="1173387" cy="18648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40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D04EB0-2ABB-47C5-8D02-B45145591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 y="0"/>
            <a:ext cx="9128760" cy="6858000"/>
          </a:xfrm>
          <a:prstGeom prst="rect">
            <a:avLst/>
          </a:prstGeom>
        </p:spPr>
      </p:pic>
      <p:sp>
        <p:nvSpPr>
          <p:cNvPr id="6" name="Rectangle 5">
            <a:extLst>
              <a:ext uri="{FF2B5EF4-FFF2-40B4-BE49-F238E27FC236}">
                <a16:creationId xmlns:a16="http://schemas.microsoft.com/office/drawing/2014/main" id="{EC8DD092-261B-4A18-B2BC-D004FE007C25}"/>
              </a:ext>
            </a:extLst>
          </p:cNvPr>
          <p:cNvSpPr/>
          <p:nvPr/>
        </p:nvSpPr>
        <p:spPr>
          <a:xfrm rot="1872321">
            <a:off x="3744772" y="306474"/>
            <a:ext cx="925155" cy="11831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716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41712-626F-475B-AD52-6EB9E8242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 y="6096"/>
            <a:ext cx="9177763" cy="6851904"/>
          </a:xfrm>
          <a:prstGeom prst="rect">
            <a:avLst/>
          </a:prstGeom>
        </p:spPr>
      </p:pic>
      <p:sp>
        <p:nvSpPr>
          <p:cNvPr id="10" name="Rectangle 9">
            <a:extLst>
              <a:ext uri="{FF2B5EF4-FFF2-40B4-BE49-F238E27FC236}">
                <a16:creationId xmlns:a16="http://schemas.microsoft.com/office/drawing/2014/main" id="{40BB20AE-8BFF-4C2A-8E7D-0976B1EC6AB8}"/>
              </a:ext>
            </a:extLst>
          </p:cNvPr>
          <p:cNvSpPr/>
          <p:nvPr/>
        </p:nvSpPr>
        <p:spPr>
          <a:xfrm rot="415970">
            <a:off x="2641362" y="1526167"/>
            <a:ext cx="1813369" cy="34727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8697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8308-4644-4E9F-AA7A-6578C7A935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14B220-A7B7-4889-A37B-EC013B9B6191}"/>
              </a:ext>
            </a:extLst>
          </p:cNvPr>
          <p:cNvSpPr>
            <a:spLocks noGrp="1"/>
          </p:cNvSpPr>
          <p:nvPr>
            <p:ph idx="1"/>
          </p:nvPr>
        </p:nvSpPr>
        <p:spPr/>
        <p:txBody>
          <a:bodyPr/>
          <a:lstStyle/>
          <a:p>
            <a:endParaRPr lang="en-GB"/>
          </a:p>
        </p:txBody>
      </p:sp>
      <p:pic>
        <p:nvPicPr>
          <p:cNvPr id="4" name="Picture 3" descr="A picture containing animal, invertebrate&#10;&#10;Description automatically generated">
            <a:extLst>
              <a:ext uri="{FF2B5EF4-FFF2-40B4-BE49-F238E27FC236}">
                <a16:creationId xmlns:a16="http://schemas.microsoft.com/office/drawing/2014/main" id="{F77AF9DD-55BE-47B3-B84B-EB7EB9708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9B3BB1B2-094E-4682-9F98-F7BCD7D21736}"/>
              </a:ext>
            </a:extLst>
          </p:cNvPr>
          <p:cNvSpPr/>
          <p:nvPr/>
        </p:nvSpPr>
        <p:spPr>
          <a:xfrm rot="415970">
            <a:off x="2638003" y="1429247"/>
            <a:ext cx="1831763" cy="3418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9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0FD2-0650-4E6A-A0B4-5887903CA2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9F5B01-5F02-4AFD-92ED-4ECFB15AFA46}"/>
              </a:ext>
            </a:extLst>
          </p:cNvPr>
          <p:cNvSpPr>
            <a:spLocks noGrp="1"/>
          </p:cNvSpPr>
          <p:nvPr>
            <p:ph idx="1"/>
          </p:nvPr>
        </p:nvSpPr>
        <p:spPr>
          <a:xfrm>
            <a:off x="609599" y="2160591"/>
            <a:ext cx="4495801" cy="2411410"/>
          </a:xfrm>
        </p:spPr>
        <p:txBody>
          <a:bodyPr/>
          <a:lstStyle/>
          <a:p>
            <a:endParaRPr lang="en-GB" dirty="0"/>
          </a:p>
        </p:txBody>
      </p:sp>
      <p:pic>
        <p:nvPicPr>
          <p:cNvPr id="4" name="Picture 3">
            <a:extLst>
              <a:ext uri="{FF2B5EF4-FFF2-40B4-BE49-F238E27FC236}">
                <a16:creationId xmlns:a16="http://schemas.microsoft.com/office/drawing/2014/main" id="{B956BEAA-0BD2-493E-98A7-87E32E123682}"/>
              </a:ext>
            </a:extLst>
          </p:cNvPr>
          <p:cNvPicPr/>
          <p:nvPr/>
        </p:nvPicPr>
        <p:blipFill>
          <a:blip r:embed="rId3">
            <a:extLst>
              <a:ext uri="{28A0092B-C50C-407E-A947-70E740481C1C}">
                <a14:useLocalDpi xmlns:a14="http://schemas.microsoft.com/office/drawing/2010/main" val="0"/>
              </a:ext>
            </a:extLst>
          </a:blip>
          <a:stretch>
            <a:fillRect/>
          </a:stretch>
        </p:blipFill>
        <p:spPr>
          <a:xfrm>
            <a:off x="0" y="-62704"/>
            <a:ext cx="9144000" cy="6858000"/>
          </a:xfrm>
          <a:prstGeom prst="rect">
            <a:avLst/>
          </a:prstGeom>
        </p:spPr>
      </p:pic>
      <p:sp>
        <p:nvSpPr>
          <p:cNvPr id="5" name="Rectangle 4">
            <a:extLst>
              <a:ext uri="{FF2B5EF4-FFF2-40B4-BE49-F238E27FC236}">
                <a16:creationId xmlns:a16="http://schemas.microsoft.com/office/drawing/2014/main" id="{9A1F9CF0-445B-4A95-8880-1A99A03A01CF}"/>
              </a:ext>
            </a:extLst>
          </p:cNvPr>
          <p:cNvSpPr/>
          <p:nvPr/>
        </p:nvSpPr>
        <p:spPr>
          <a:xfrm rot="1968204">
            <a:off x="2114191" y="1691279"/>
            <a:ext cx="1373380" cy="25045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013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01D4-BDA9-4DA4-AAF9-385F5A1960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23A7A08-C6EB-4BFF-8F30-36819242F73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7925B42-CA54-45A9-A7A3-F792351FB34E}"/>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04C548DA-A626-40CC-8E0A-C845169302F9}"/>
              </a:ext>
            </a:extLst>
          </p:cNvPr>
          <p:cNvSpPr/>
          <p:nvPr/>
        </p:nvSpPr>
        <p:spPr>
          <a:xfrm rot="1968204">
            <a:off x="2114191" y="1691279"/>
            <a:ext cx="1373380" cy="25045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7415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AA03D7E-16A0-4E62-9178-39E4F2870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3" y="0"/>
            <a:ext cx="4748784" cy="4748784"/>
          </a:xfrm>
          <a:prstGeom prst="rect">
            <a:avLst/>
          </a:prstGeom>
        </p:spPr>
      </p:pic>
      <p:pic>
        <p:nvPicPr>
          <p:cNvPr id="9" name="Picture 8" descr="A close up of a map&#10;&#10;Description automatically generated">
            <a:extLst>
              <a:ext uri="{FF2B5EF4-FFF2-40B4-BE49-F238E27FC236}">
                <a16:creationId xmlns:a16="http://schemas.microsoft.com/office/drawing/2014/main" id="{BFF9E6DB-DB9E-4C5E-ABB2-08EC179F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654" y="0"/>
            <a:ext cx="4748784" cy="4748784"/>
          </a:xfrm>
          <a:prstGeom prst="rect">
            <a:avLst/>
          </a:prstGeom>
        </p:spPr>
      </p:pic>
      <p:pic>
        <p:nvPicPr>
          <p:cNvPr id="10" name="Picture 9" descr="A close up of a map&#10;&#10;Description automatically generated">
            <a:extLst>
              <a:ext uri="{FF2B5EF4-FFF2-40B4-BE49-F238E27FC236}">
                <a16:creationId xmlns:a16="http://schemas.microsoft.com/office/drawing/2014/main" id="{EA951FFF-A887-4994-BA47-45EC9775A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413" y="0"/>
            <a:ext cx="3897552" cy="4748784"/>
          </a:xfrm>
          <a:prstGeom prst="rect">
            <a:avLst/>
          </a:prstGeom>
        </p:spPr>
      </p:pic>
      <p:sp>
        <p:nvSpPr>
          <p:cNvPr id="11" name="Rectangle 10">
            <a:extLst>
              <a:ext uri="{FF2B5EF4-FFF2-40B4-BE49-F238E27FC236}">
                <a16:creationId xmlns:a16="http://schemas.microsoft.com/office/drawing/2014/main" id="{04F0DF43-FB38-4ADB-8B55-0157B1227E09}"/>
              </a:ext>
            </a:extLst>
          </p:cNvPr>
          <p:cNvSpPr/>
          <p:nvPr/>
        </p:nvSpPr>
        <p:spPr>
          <a:xfrm rot="1968204">
            <a:off x="1087001" y="501072"/>
            <a:ext cx="1023478" cy="20357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CA73DD-A5F3-422B-9E9C-38819DFE180D}"/>
              </a:ext>
            </a:extLst>
          </p:cNvPr>
          <p:cNvSpPr/>
          <p:nvPr/>
        </p:nvSpPr>
        <p:spPr>
          <a:xfrm rot="1968204">
            <a:off x="3652894" y="488687"/>
            <a:ext cx="1023478" cy="20127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E834F1-376F-4198-9A6F-58ECACF89745}"/>
              </a:ext>
            </a:extLst>
          </p:cNvPr>
          <p:cNvSpPr/>
          <p:nvPr/>
        </p:nvSpPr>
        <p:spPr>
          <a:xfrm rot="1968204">
            <a:off x="6068137" y="482935"/>
            <a:ext cx="1023478" cy="18423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map&#10;&#10;Description automatically generated">
            <a:extLst>
              <a:ext uri="{FF2B5EF4-FFF2-40B4-BE49-F238E27FC236}">
                <a16:creationId xmlns:a16="http://schemas.microsoft.com/office/drawing/2014/main" id="{73B66A46-6EE6-4448-ADDF-BB911D65B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751" y="3386875"/>
            <a:ext cx="3429000" cy="3429000"/>
          </a:xfrm>
          <a:prstGeom prst="rect">
            <a:avLst/>
          </a:prstGeom>
        </p:spPr>
      </p:pic>
      <p:pic>
        <p:nvPicPr>
          <p:cNvPr id="17" name="Picture 16" descr="A close up of a map&#10;&#10;Description automatically generated">
            <a:extLst>
              <a:ext uri="{FF2B5EF4-FFF2-40B4-BE49-F238E27FC236}">
                <a16:creationId xmlns:a16="http://schemas.microsoft.com/office/drawing/2014/main" id="{5C6B748C-829F-4F7E-861B-BF266DE8D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2" y="3429000"/>
            <a:ext cx="3429000" cy="3429000"/>
          </a:xfrm>
          <a:prstGeom prst="rect">
            <a:avLst/>
          </a:prstGeom>
        </p:spPr>
      </p:pic>
      <p:sp>
        <p:nvSpPr>
          <p:cNvPr id="2" name="TextBox 1">
            <a:extLst>
              <a:ext uri="{FF2B5EF4-FFF2-40B4-BE49-F238E27FC236}">
                <a16:creationId xmlns:a16="http://schemas.microsoft.com/office/drawing/2014/main" id="{9495E619-DBFB-464E-BB08-1C5758B127F5}"/>
              </a:ext>
            </a:extLst>
          </p:cNvPr>
          <p:cNvSpPr txBox="1"/>
          <p:nvPr/>
        </p:nvSpPr>
        <p:spPr>
          <a:xfrm>
            <a:off x="727552" y="186094"/>
            <a:ext cx="1347216" cy="400110"/>
          </a:xfrm>
          <a:prstGeom prst="rect">
            <a:avLst/>
          </a:prstGeom>
          <a:noFill/>
        </p:spPr>
        <p:txBody>
          <a:bodyPr wrap="square" rtlCol="0">
            <a:spAutoFit/>
          </a:bodyPr>
          <a:lstStyle/>
          <a:p>
            <a:r>
              <a:rPr lang="en-GB" sz="2000" b="1" dirty="0">
                <a:solidFill>
                  <a:srgbClr val="FFFF00"/>
                </a:solidFill>
              </a:rPr>
              <a:t>12 UTC</a:t>
            </a:r>
          </a:p>
        </p:txBody>
      </p:sp>
      <p:sp>
        <p:nvSpPr>
          <p:cNvPr id="14" name="TextBox 13">
            <a:extLst>
              <a:ext uri="{FF2B5EF4-FFF2-40B4-BE49-F238E27FC236}">
                <a16:creationId xmlns:a16="http://schemas.microsoft.com/office/drawing/2014/main" id="{EB8B5DB6-DA86-4C18-A15F-D268B072B039}"/>
              </a:ext>
            </a:extLst>
          </p:cNvPr>
          <p:cNvSpPr txBox="1"/>
          <p:nvPr/>
        </p:nvSpPr>
        <p:spPr>
          <a:xfrm>
            <a:off x="7971341" y="3625932"/>
            <a:ext cx="1347216" cy="400110"/>
          </a:xfrm>
          <a:prstGeom prst="rect">
            <a:avLst/>
          </a:prstGeom>
          <a:noFill/>
        </p:spPr>
        <p:txBody>
          <a:bodyPr wrap="square" rtlCol="0">
            <a:spAutoFit/>
          </a:bodyPr>
          <a:lstStyle/>
          <a:p>
            <a:r>
              <a:rPr lang="en-GB" sz="2000" b="1" dirty="0">
                <a:solidFill>
                  <a:srgbClr val="FFFF00"/>
                </a:solidFill>
              </a:rPr>
              <a:t>15 UTC</a:t>
            </a:r>
          </a:p>
        </p:txBody>
      </p:sp>
      <p:sp>
        <p:nvSpPr>
          <p:cNvPr id="16" name="TextBox 15">
            <a:extLst>
              <a:ext uri="{FF2B5EF4-FFF2-40B4-BE49-F238E27FC236}">
                <a16:creationId xmlns:a16="http://schemas.microsoft.com/office/drawing/2014/main" id="{233D0FC3-CF42-4FC2-9625-82553CB24D59}"/>
              </a:ext>
            </a:extLst>
          </p:cNvPr>
          <p:cNvSpPr txBox="1"/>
          <p:nvPr/>
        </p:nvSpPr>
        <p:spPr>
          <a:xfrm>
            <a:off x="2336739" y="3657600"/>
            <a:ext cx="1347216" cy="400110"/>
          </a:xfrm>
          <a:prstGeom prst="rect">
            <a:avLst/>
          </a:prstGeom>
          <a:noFill/>
        </p:spPr>
        <p:txBody>
          <a:bodyPr wrap="square" rtlCol="0">
            <a:spAutoFit/>
          </a:bodyPr>
          <a:lstStyle/>
          <a:p>
            <a:r>
              <a:rPr lang="en-GB" sz="2000" b="1" dirty="0">
                <a:solidFill>
                  <a:srgbClr val="FFFF00"/>
                </a:solidFill>
              </a:rPr>
              <a:t>12 UTC</a:t>
            </a:r>
          </a:p>
        </p:txBody>
      </p:sp>
      <p:sp>
        <p:nvSpPr>
          <p:cNvPr id="18" name="TextBox 17">
            <a:extLst>
              <a:ext uri="{FF2B5EF4-FFF2-40B4-BE49-F238E27FC236}">
                <a16:creationId xmlns:a16="http://schemas.microsoft.com/office/drawing/2014/main" id="{B3C40A9C-CE86-4B32-A85D-096280A85C28}"/>
              </a:ext>
            </a:extLst>
          </p:cNvPr>
          <p:cNvSpPr txBox="1"/>
          <p:nvPr/>
        </p:nvSpPr>
        <p:spPr>
          <a:xfrm>
            <a:off x="7914144" y="85269"/>
            <a:ext cx="1347216" cy="400110"/>
          </a:xfrm>
          <a:prstGeom prst="rect">
            <a:avLst/>
          </a:prstGeom>
          <a:noFill/>
        </p:spPr>
        <p:txBody>
          <a:bodyPr wrap="square" rtlCol="0">
            <a:spAutoFit/>
          </a:bodyPr>
          <a:lstStyle/>
          <a:p>
            <a:r>
              <a:rPr lang="en-GB" sz="2000" b="1" dirty="0">
                <a:solidFill>
                  <a:srgbClr val="FFFF00"/>
                </a:solidFill>
              </a:rPr>
              <a:t>14 UTC</a:t>
            </a:r>
          </a:p>
        </p:txBody>
      </p:sp>
      <p:sp>
        <p:nvSpPr>
          <p:cNvPr id="19" name="TextBox 18">
            <a:extLst>
              <a:ext uri="{FF2B5EF4-FFF2-40B4-BE49-F238E27FC236}">
                <a16:creationId xmlns:a16="http://schemas.microsoft.com/office/drawing/2014/main" id="{EF23CACF-12CB-43A6-9A01-87B398B9AA73}"/>
              </a:ext>
            </a:extLst>
          </p:cNvPr>
          <p:cNvSpPr txBox="1"/>
          <p:nvPr/>
        </p:nvSpPr>
        <p:spPr>
          <a:xfrm>
            <a:off x="3898392" y="85269"/>
            <a:ext cx="1347216" cy="400110"/>
          </a:xfrm>
          <a:prstGeom prst="rect">
            <a:avLst/>
          </a:prstGeom>
          <a:noFill/>
        </p:spPr>
        <p:txBody>
          <a:bodyPr wrap="square" rtlCol="0">
            <a:spAutoFit/>
          </a:bodyPr>
          <a:lstStyle/>
          <a:p>
            <a:r>
              <a:rPr lang="en-GB" sz="2000" b="1" dirty="0">
                <a:solidFill>
                  <a:srgbClr val="FFFF00"/>
                </a:solidFill>
              </a:rPr>
              <a:t>13 UTC</a:t>
            </a:r>
          </a:p>
        </p:txBody>
      </p:sp>
    </p:spTree>
    <p:extLst>
      <p:ext uri="{BB962C8B-B14F-4D97-AF65-F5344CB8AC3E}">
        <p14:creationId xmlns:p14="http://schemas.microsoft.com/office/powerpoint/2010/main" val="188578252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1426</Words>
  <Application>Microsoft Office PowerPoint</Application>
  <PresentationFormat>On-screen Show (4:3)</PresentationFormat>
  <Paragraphs>166</Paragraphs>
  <Slides>23</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Trebuchet MS</vt:lpstr>
      <vt:lpstr>Wingdings 3</vt:lpstr>
      <vt:lpstr>Facet</vt:lpstr>
      <vt:lpstr>A case study of a simple thunderstorm over the Balkans? </vt:lpstr>
      <vt:lpstr>Synoptic situation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the storm</vt:lpstr>
      <vt:lpstr>Evolution of the derecho on 17th of September 2017</vt:lpstr>
      <vt:lpstr>PowerPoint Presentation</vt:lpstr>
      <vt:lpstr>Introduction</vt:lpstr>
      <vt:lpstr>Methodology</vt:lpstr>
      <vt:lpstr>PowerPoint Presentation</vt:lpstr>
      <vt:lpstr>Development of the storm from radar and satellite observations</vt:lpstr>
      <vt:lpstr>Development of the storm from radar and satellite observations</vt:lpstr>
      <vt:lpstr>Conclusions </vt:lpstr>
      <vt:lpstr>A case study of a derecho storm in a high shear and dry environment – 17th of September 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case study of… </dc:title>
  <dc:creator>Crina Radu</dc:creator>
  <cp:lastModifiedBy>Crina Radu</cp:lastModifiedBy>
  <cp:revision>9</cp:revision>
  <dcterms:created xsi:type="dcterms:W3CDTF">2019-09-04T08:25:17Z</dcterms:created>
  <dcterms:modified xsi:type="dcterms:W3CDTF">2019-09-05T07:18:40Z</dcterms:modified>
</cp:coreProperties>
</file>