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0" r:id="rId3"/>
    <p:sldId id="271" r:id="rId4"/>
    <p:sldId id="261" r:id="rId5"/>
    <p:sldId id="262" r:id="rId6"/>
    <p:sldId id="263" r:id="rId7"/>
    <p:sldId id="264" r:id="rId8"/>
    <p:sldId id="273" r:id="rId9"/>
    <p:sldId id="266" r:id="rId10"/>
    <p:sldId id="267" r:id="rId11"/>
    <p:sldId id="272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15F1"/>
    <a:srgbClr val="0033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0" autoAdjust="0"/>
  </p:normalViewPr>
  <p:slideViewPr>
    <p:cSldViewPr>
      <p:cViewPr>
        <p:scale>
          <a:sx n="75" d="100"/>
          <a:sy n="75" d="100"/>
        </p:scale>
        <p:origin x="-1824" y="-34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01664-A000-468C-B983-533D41F51A4F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C70D6-3FF2-42D2-82E1-CD5DEFD9836B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21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 Ladies</a:t>
            </a:r>
            <a:r>
              <a:rPr lang="en-US" baseline="0" dirty="0" smtClean="0"/>
              <a:t> and Gentleman !</a:t>
            </a:r>
            <a:br>
              <a:rPr lang="en-US" baseline="0" dirty="0" smtClean="0"/>
            </a:br>
            <a:r>
              <a:rPr lang="en-US" baseline="0" dirty="0" smtClean="0"/>
              <a:t>Let me introduce myself! My name is Eleni </a:t>
            </a:r>
            <a:r>
              <a:rPr lang="en-US" baseline="0" dirty="0" err="1" smtClean="0"/>
              <a:t>Aggelidou</a:t>
            </a:r>
            <a:r>
              <a:rPr lang="el-GR" baseline="0" dirty="0" smtClean="0"/>
              <a:t>,ι</a:t>
            </a:r>
            <a:r>
              <a:rPr lang="en-US" baseline="0" dirty="0" smtClean="0"/>
              <a:t> am from Greece</a:t>
            </a:r>
            <a:r>
              <a:rPr lang="el-GR" baseline="0" dirty="0" smtClean="0"/>
              <a:t> </a:t>
            </a:r>
            <a:r>
              <a:rPr lang="en-US" baseline="0" dirty="0" smtClean="0"/>
              <a:t>and I am a postgraduate student of the department of Meteorology ,</a:t>
            </a:r>
            <a:r>
              <a:rPr lang="en-US" dirty="0" smtClean="0"/>
              <a:t> Climatology and Atmospheric Environment in</a:t>
            </a:r>
            <a:r>
              <a:rPr lang="en-US" baseline="0" dirty="0" smtClean="0"/>
              <a:t> the </a:t>
            </a:r>
            <a:r>
              <a:rPr lang="en-US" dirty="0" smtClean="0"/>
              <a:t>Aristotle University of</a:t>
            </a:r>
            <a:r>
              <a:rPr lang="en-US" baseline="0" dirty="0" smtClean="0"/>
              <a:t> Thessaloniki.</a:t>
            </a:r>
            <a:br>
              <a:rPr lang="en-US" baseline="0" dirty="0" smtClean="0"/>
            </a:br>
            <a:r>
              <a:rPr lang="en-US" baseline="0" dirty="0" smtClean="0"/>
              <a:t>The theme </a:t>
            </a:r>
            <a:r>
              <a:rPr lang="en-US" dirty="0" smtClean="0"/>
              <a:t> of my work is “Medusa….. that happened on July 16</a:t>
            </a:r>
            <a:r>
              <a:rPr lang="en-US" baseline="30000" dirty="0" smtClean="0"/>
              <a:t>th</a:t>
            </a:r>
            <a:r>
              <a:rPr lang="en-US" dirty="0" smtClean="0"/>
              <a:t> ….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6372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Intensive trough</a:t>
            </a:r>
            <a:r>
              <a:rPr lang="el-GR" b="1" dirty="0" smtClean="0"/>
              <a:t> </a:t>
            </a:r>
            <a:r>
              <a:rPr lang="el-GR" b="0" dirty="0" smtClean="0"/>
              <a:t>+</a:t>
            </a:r>
            <a:r>
              <a:rPr lang="el-GR" b="0" baseline="0" dirty="0" smtClean="0"/>
              <a:t>  </a:t>
            </a:r>
            <a:r>
              <a:rPr lang="el-GR" b="1" dirty="0" smtClean="0"/>
              <a:t> </a:t>
            </a:r>
            <a:r>
              <a:rPr lang="en-US" b="1" dirty="0" smtClean="0"/>
              <a:t>isobar fractures</a:t>
            </a:r>
            <a:endParaRPr lang="en-US" b="0" dirty="0" smtClean="0"/>
          </a:p>
          <a:p>
            <a:r>
              <a:rPr lang="en-US" sz="2800" b="0" baseline="0" dirty="0" smtClean="0"/>
              <a:t/>
            </a:r>
            <a:br>
              <a:rPr lang="en-US" sz="2800" b="0" baseline="0" dirty="0" smtClean="0"/>
            </a:br>
            <a:r>
              <a:rPr lang="en-US" sz="2800" b="0" baseline="0" dirty="0" smtClean="0"/>
              <a:t>And the low center which is moving from </a:t>
            </a:r>
            <a:r>
              <a:rPr lang="en-US" sz="2800" b="0" baseline="0" dirty="0" err="1" smtClean="0"/>
              <a:t>Cyprus,passes</a:t>
            </a:r>
            <a:r>
              <a:rPr lang="en-US" sz="2800" b="0" baseline="0" dirty="0" smtClean="0"/>
              <a:t> to Turkey and ends in the Aegean sea with 1008hPa</a:t>
            </a:r>
            <a:endParaRPr lang="en-US" sz="2800" b="1" dirty="0" smtClean="0"/>
          </a:p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6734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2672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….the most</a:t>
            </a:r>
            <a:r>
              <a:rPr lang="en-US" baseline="0" dirty="0" smtClean="0"/>
              <a:t> significant are …in </a:t>
            </a:r>
            <a:r>
              <a:rPr lang="en-US" baseline="0" dirty="0" err="1" smtClean="0"/>
              <a:t>Chalkidiki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201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267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2672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latin typeface="Bahnschrift Condensed" panose="020B0502040204020203" pitchFamily="34" charset="0"/>
              </a:rPr>
              <a:t>This study monitors the evolution of a major trough on the 16</a:t>
            </a:r>
            <a:r>
              <a:rPr lang="en-US" sz="1200" baseline="30000" dirty="0" smtClean="0">
                <a:latin typeface="Bahnschrift Condensed" panose="020B0502040204020203" pitchFamily="34" charset="0"/>
              </a:rPr>
              <a:t>th</a:t>
            </a:r>
            <a:r>
              <a:rPr lang="en-US" sz="1200" dirty="0" smtClean="0">
                <a:latin typeface="Bahnschrift Condensed" panose="020B0502040204020203" pitchFamily="34" charset="0"/>
              </a:rPr>
              <a:t> of July 2017 in Greece, in order to record  the track of the depression. The simulation was made by the online weather-map viewer applet.</a:t>
            </a:r>
            <a:r>
              <a:rPr lang="en-US" sz="1200" dirty="0" smtClean="0"/>
              <a:t> </a:t>
            </a:r>
            <a:r>
              <a:rPr lang="en-US" sz="1200" dirty="0" smtClean="0">
                <a:latin typeface="Bahnschrift Condensed" panose="020B0502040204020203" pitchFamily="34" charset="0"/>
              </a:rPr>
              <a:t>This</a:t>
            </a:r>
            <a:r>
              <a:rPr lang="el-GR" sz="1200" dirty="0" smtClean="0">
                <a:latin typeface="Bahnschrift Condensed" panose="020B0502040204020203" pitchFamily="34" charset="0"/>
              </a:rPr>
              <a:t> </a:t>
            </a:r>
            <a:r>
              <a:rPr lang="en-US" sz="1200" dirty="0" smtClean="0">
                <a:latin typeface="Bahnschrift Condensed" panose="020B0502040204020203" pitchFamily="34" charset="0"/>
              </a:rPr>
              <a:t>system, which was accompanied with the rainfall, was due to both </a:t>
            </a:r>
            <a:r>
              <a:rPr lang="en-US" altLang="el-GR" sz="1200" b="1" dirty="0" smtClean="0">
                <a:latin typeface="Bahnschrift Condensed" panose="020B0502040204020203" pitchFamily="34" charset="0"/>
              </a:rPr>
              <a:t>convective activity</a:t>
            </a:r>
            <a:r>
              <a:rPr lang="el-GR" altLang="el-GR" sz="1200" dirty="0" smtClean="0">
                <a:latin typeface="Bahnschrift Condensed" panose="020B0502040204020203" pitchFamily="34" charset="0"/>
              </a:rPr>
              <a:t>-</a:t>
            </a:r>
            <a:r>
              <a:rPr lang="en-US" altLang="el-GR" sz="1200" b="1" dirty="0" smtClean="0">
                <a:latin typeface="Bahnschrift Condensed" panose="020B0502040204020203" pitchFamily="34" charset="0"/>
              </a:rPr>
              <a:t>instability</a:t>
            </a:r>
            <a:r>
              <a:rPr lang="el-GR" altLang="el-GR" sz="1200" dirty="0" smtClean="0">
                <a:latin typeface="Bahnschrift Condensed" panose="020B0502040204020203" pitchFamily="34" charset="0"/>
              </a:rPr>
              <a:t> </a:t>
            </a:r>
            <a:r>
              <a:rPr lang="en-US" altLang="el-GR" sz="1200" dirty="0" smtClean="0">
                <a:latin typeface="Bahnschrift Condensed" panose="020B0502040204020203" pitchFamily="34" charset="0"/>
              </a:rPr>
              <a:t>and </a:t>
            </a:r>
            <a:r>
              <a:rPr lang="en-US" altLang="el-GR" sz="1200" b="1" dirty="0" smtClean="0">
                <a:latin typeface="Bahnschrift Condensed" panose="020B0502040204020203" pitchFamily="34" charset="0"/>
              </a:rPr>
              <a:t>synoptic causes</a:t>
            </a:r>
            <a:r>
              <a:rPr lang="en-US" altLang="el-GR" sz="1200" dirty="0" smtClean="0">
                <a:latin typeface="Bahnschrift Condensed" panose="020B0502040204020203" pitchFamily="34" charset="0"/>
              </a:rPr>
              <a:t>.</a:t>
            </a:r>
            <a:endParaRPr lang="el-GR" sz="1200" b="1" dirty="0" smtClean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en-US" sz="1200" dirty="0" smtClean="0">
                <a:latin typeface="Bahnschrift Condensed" panose="020B0502040204020203" pitchFamily="34" charset="0"/>
              </a:rPr>
              <a:t>In the pictures below, the barometric low is analyzed from a synoptic and satellite imaging  perspective.</a:t>
            </a:r>
            <a:endParaRPr lang="el-GR" sz="1200" dirty="0" smtClean="0">
              <a:latin typeface="Bahnschrift Condensed" panose="020B0502040204020203" pitchFamily="34" charset="0"/>
            </a:endParaRP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4</a:t>
            </a:fld>
            <a:endParaRPr lang="el-G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In</a:t>
            </a:r>
            <a:r>
              <a:rPr lang="en-US" b="1" baseline="0" dirty="0" smtClean="0"/>
              <a:t> the next section we are going to give the Interpretation….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satellite images that  were</a:t>
            </a:r>
            <a:r>
              <a:rPr lang="en-US" b="1" baseline="0" dirty="0" smtClean="0"/>
              <a:t> collected</a:t>
            </a:r>
            <a:r>
              <a:rPr lang="en-US" b="1" dirty="0" smtClean="0"/>
              <a:t> are worth  commenting and depicting, where the storm has created and developed in Greece. First of all</a:t>
            </a:r>
            <a:r>
              <a:rPr lang="en-US" b="1" baseline="0" dirty="0" smtClean="0"/>
              <a:t> the 3 images below represent the SEVERE STORMS with RGB analysis  where the red and yellow shades represent thick ice clouds  with large/ small ice crystals on the top and-or not very/very cold  cloud top .</a:t>
            </a:r>
            <a:br>
              <a:rPr lang="en-US" b="1" baseline="0" dirty="0" smtClean="0"/>
            </a:br>
            <a:r>
              <a:rPr lang="en-US" b="1" baseline="0" dirty="0" smtClean="0"/>
              <a:t/>
            </a:r>
            <a:br>
              <a:rPr lang="en-US" b="1" baseline="0" dirty="0" smtClean="0"/>
            </a:br>
            <a:r>
              <a:rPr lang="en-US" b="1" baseline="0" dirty="0" smtClean="0"/>
              <a:t>for 06-12-18 UTC  ……and the 2 </a:t>
            </a:r>
            <a:r>
              <a:rPr lang="en-US" b="1" dirty="0" smtClean="0"/>
              <a:t>beneath of them</a:t>
            </a:r>
            <a:r>
              <a:rPr lang="en-US" b="1" baseline="0" dirty="0" smtClean="0"/>
              <a:t> show the VIS0.8 </a:t>
            </a:r>
            <a:r>
              <a:rPr lang="en-US" b="1" dirty="0" smtClean="0"/>
              <a:t>analysis</a:t>
            </a:r>
            <a:r>
              <a:rPr lang="en-US" b="1" baseline="0" dirty="0" smtClean="0"/>
              <a:t> ,where the white colouring depicts </a:t>
            </a:r>
            <a:r>
              <a:rPr lang="en-US" b="1" dirty="0" smtClean="0">
                <a:effectLst/>
              </a:rPr>
              <a:t>the intense albedo</a:t>
            </a:r>
            <a:r>
              <a:rPr lang="en-US" b="1" baseline="0" dirty="0" smtClean="0">
                <a:effectLst/>
              </a:rPr>
              <a:t> </a:t>
            </a:r>
            <a:r>
              <a:rPr lang="en-US" b="1" dirty="0" smtClean="0">
                <a:effectLst/>
              </a:rPr>
              <a:t>and the</a:t>
            </a:r>
            <a:r>
              <a:rPr lang="en-US" b="1" baseline="0" dirty="0" smtClean="0">
                <a:effectLst/>
              </a:rPr>
              <a:t> </a:t>
            </a:r>
            <a:r>
              <a:rPr lang="en-US" b="1" dirty="0" smtClean="0">
                <a:effectLst/>
              </a:rPr>
              <a:t>cloud’s thickness,</a:t>
            </a:r>
            <a:r>
              <a:rPr lang="en-US" b="1" baseline="0" dirty="0" smtClean="0">
                <a:effectLst/>
              </a:rPr>
              <a:t> which </a:t>
            </a:r>
            <a:r>
              <a:rPr lang="en-US" b="1" dirty="0" smtClean="0"/>
              <a:t>mean</a:t>
            </a:r>
            <a:r>
              <a:rPr lang="en-US" b="1" baseline="0" dirty="0" smtClean="0"/>
              <a:t> </a:t>
            </a:r>
            <a:r>
              <a:rPr lang="en-US" b="1" u="sng" dirty="0" smtClean="0"/>
              <a:t>bad weather conditions</a:t>
            </a:r>
            <a:r>
              <a:rPr lang="en-US" b="1" dirty="0" smtClean="0"/>
              <a:t>.</a:t>
            </a:r>
            <a:endParaRPr lang="el-GR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For</a:t>
            </a:r>
            <a:r>
              <a:rPr lang="en-US" b="1" baseline="0" dirty="0" smtClean="0"/>
              <a:t> 06:00 Clouds…. And for 12:00 MAINLY--</a:t>
            </a:r>
            <a:r>
              <a:rPr lang="en-US" b="1" baseline="0" dirty="0" smtClean="0">
                <a:sym typeface="Wingdings" panose="05000000000000000000" pitchFamily="2" charset="2"/>
              </a:rPr>
              <a:t></a:t>
            </a:r>
            <a:endParaRPr lang="en-US" b="1" dirty="0" smtClean="0"/>
          </a:p>
          <a:p>
            <a:r>
              <a:rPr lang="en-US" b="1" dirty="0" smtClean="0"/>
              <a:t> </a:t>
            </a:r>
          </a:p>
          <a:p>
            <a:r>
              <a:rPr lang="en-US" dirty="0" smtClean="0"/>
              <a:t>Background </a:t>
            </a:r>
          </a:p>
          <a:p>
            <a:r>
              <a:rPr lang="en-US" dirty="0" smtClean="0"/>
              <a:t>The table shows which channel differences are used in this RGB type, and lists some of the land and cloud features which typically make a low or high contribution to the colour beams in this RGB. </a:t>
            </a:r>
            <a:r>
              <a:rPr lang="en-US" baseline="0" dirty="0" smtClean="0">
                <a:solidFill>
                  <a:srgbClr val="FF0000"/>
                </a:solidFill>
              </a:rPr>
              <a:t>WV6.2–WV7.3 </a:t>
            </a:r>
            <a:r>
              <a:rPr lang="en-US" dirty="0" smtClean="0"/>
              <a:t>is used to highlight high-level clouds. NIR1.6–VIS0.6 is used to separate ice from water clouds. IR3.9–IR10.8 is used to highlight those cloud tops </a:t>
            </a:r>
            <a:r>
              <a:rPr lang="en-US" i="0" dirty="0" smtClean="0"/>
              <a:t>which are covered</a:t>
            </a:r>
            <a:r>
              <a:rPr lang="en-US" i="0" baseline="0" dirty="0" smtClean="0"/>
              <a:t> with </a:t>
            </a:r>
            <a:r>
              <a:rPr lang="en-US" i="0" dirty="0" smtClean="0"/>
              <a:t>small ice crystals and/or which are very cold</a:t>
            </a:r>
          </a:p>
          <a:p>
            <a:r>
              <a:rPr lang="en-US" i="0" dirty="0" smtClean="0"/>
              <a:t>Colour  Channel [µm]  Physically relates to   Smaller contribution to the signal of   Larger contribution to the signal of </a:t>
            </a:r>
          </a:p>
          <a:p>
            <a:r>
              <a:rPr lang="en-US" i="0" dirty="0" smtClean="0">
                <a:solidFill>
                  <a:srgbClr val="FF0000"/>
                </a:solidFill>
              </a:rPr>
              <a:t>Red WV6.2–WV7.3   </a:t>
            </a:r>
            <a:r>
              <a:rPr lang="en-US" i="0" dirty="0" smtClean="0"/>
              <a:t>Cloud top height   No mid or high clouds High-level clouds </a:t>
            </a:r>
          </a:p>
          <a:p>
            <a:r>
              <a:rPr lang="en-US" i="0" dirty="0" smtClean="0"/>
              <a:t>Green IR3.9–IR10.8  Cloud top particle size and temperature   Opaque ice cloud with large cloud top particles and/or not very cold cloud top temperature    Opaque ice cloud with small crystals and/or very cold cloud top temperature </a:t>
            </a:r>
          </a:p>
          <a:p>
            <a:r>
              <a:rPr lang="en-US" i="0" dirty="0" smtClean="0"/>
              <a:t>Blue NIR1.6–VIS0.6   Cloud top </a:t>
            </a:r>
            <a:r>
              <a:rPr lang="en-US" dirty="0" smtClean="0"/>
              <a:t>phase  Thick ice clouds      Water clouds Land, sea surface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2188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</a:t>
            </a:r>
            <a:r>
              <a:rPr lang="en-US" baseline="0" dirty="0" smtClean="0"/>
              <a:t> shades are cold regions which mean </a:t>
            </a:r>
            <a:r>
              <a:rPr lang="en-US" b="1" dirty="0" smtClean="0">
                <a:effectLst/>
              </a:rPr>
              <a:t>High clouds  (mainly) Cs  </a:t>
            </a:r>
            <a:r>
              <a:rPr lang="en-US" b="0" dirty="0" smtClean="0">
                <a:effectLst/>
              </a:rPr>
              <a:t>combined </a:t>
            </a:r>
            <a:r>
              <a:rPr lang="en-US" b="0" baseline="0" dirty="0" smtClean="0">
                <a:effectLst/>
              </a:rPr>
              <a:t> with the satellite images in VIS0.8 ,result in (low thick) </a:t>
            </a:r>
            <a:r>
              <a:rPr lang="en-US" b="1" dirty="0" smtClean="0"/>
              <a:t> convective clouds</a:t>
            </a:r>
            <a:r>
              <a:rPr lang="el-GR" b="1" dirty="0" smtClean="0"/>
              <a:t>(</a:t>
            </a:r>
            <a:r>
              <a:rPr lang="en-US" b="1" dirty="0" err="1" smtClean="0"/>
              <a:t>Cb+Cumulus</a:t>
            </a:r>
            <a:r>
              <a:rPr lang="en-US" b="1" dirty="0" smtClean="0"/>
              <a:t> </a:t>
            </a:r>
            <a:r>
              <a:rPr lang="en-US" b="1" dirty="0" err="1" smtClean="0"/>
              <a:t>Congestus</a:t>
            </a:r>
            <a:r>
              <a:rPr lang="el-GR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err="1" smtClean="0"/>
              <a:t>Εκταση</a:t>
            </a:r>
            <a:r>
              <a:rPr lang="el-GR" b="1" baseline="0" dirty="0" smtClean="0"/>
              <a:t> </a:t>
            </a:r>
            <a:r>
              <a:rPr lang="el-GR" b="1" baseline="0" dirty="0" err="1" smtClean="0"/>
              <a:t>νεφων</a:t>
            </a:r>
            <a:r>
              <a:rPr lang="el-GR" b="1" baseline="0" dirty="0" smtClean="0"/>
              <a:t>=</a:t>
            </a: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5971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sz="1200" dirty="0" smtClean="0">
                <a:latin typeface="Arial" charset="0"/>
                <a:cs typeface="Arial" charset="0"/>
              </a:rPr>
              <a:t>Continuing in the next</a:t>
            </a:r>
            <a:r>
              <a:rPr lang="en-US" altLang="el-GR" sz="1200" baseline="0" dirty="0" smtClean="0">
                <a:latin typeface="Arial" charset="0"/>
                <a:cs typeface="Arial" charset="0"/>
              </a:rPr>
              <a:t> slides we can observe/notice/look/ the Connection….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sz="1200" baseline="0" dirty="0" smtClean="0">
                <a:latin typeface="Arial" charset="0"/>
                <a:cs typeface="Arial" charset="0"/>
              </a:rPr>
              <a:t>Where the model gives us mainly </a:t>
            </a:r>
            <a:r>
              <a:rPr lang="en-US" altLang="el-GR" sz="1200" b="1" baseline="0" dirty="0" smtClean="0">
                <a:latin typeface="Arial" charset="0"/>
                <a:cs typeface="Arial" charset="0"/>
              </a:rPr>
              <a:t>marginally unstable atmosphere</a:t>
            </a:r>
            <a:r>
              <a:rPr lang="en-US" altLang="el-GR" sz="1200" b="1" dirty="0" smtClean="0">
                <a:latin typeface="Arial" charset="0"/>
                <a:cs typeface="Arial" charset="0"/>
              </a:rPr>
              <a:t/>
            </a:r>
            <a:br>
              <a:rPr lang="en-US" altLang="el-GR" sz="1200" b="1" dirty="0" smtClean="0">
                <a:latin typeface="Arial" charset="0"/>
                <a:cs typeface="Arial" charset="0"/>
              </a:rPr>
            </a:br>
            <a:r>
              <a:rPr lang="en-US" altLang="el-GR" sz="1200" dirty="0" smtClean="0">
                <a:latin typeface="Arial" charset="0"/>
                <a:cs typeface="Arial" charset="0"/>
              </a:rPr>
              <a:t>CAPE</a:t>
            </a:r>
            <a:r>
              <a:rPr lang="en-US" altLang="el-GR" sz="1200" baseline="0" dirty="0" smtClean="0">
                <a:latin typeface="Arial" charset="0"/>
                <a:cs typeface="Arial" charset="0"/>
              </a:rPr>
              <a:t> </a:t>
            </a:r>
            <a:r>
              <a:rPr lang="en-US" dirty="0" smtClean="0"/>
              <a:t>ranges between</a:t>
            </a:r>
            <a:r>
              <a:rPr lang="el-GR" dirty="0" smtClean="0"/>
              <a:t> </a:t>
            </a:r>
            <a:r>
              <a:rPr lang="en-US" dirty="0" smtClean="0"/>
              <a:t>the</a:t>
            </a:r>
            <a:r>
              <a:rPr lang="en-US" baseline="0" dirty="0" smtClean="0"/>
              <a:t> values</a:t>
            </a:r>
            <a:r>
              <a:rPr lang="en-US" dirty="0" smtClean="0"/>
              <a:t> ….</a:t>
            </a:r>
            <a:endParaRPr lang="el-GR" altLang="el-GR" sz="1200" dirty="0" smtClean="0">
              <a:latin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sz="1200" dirty="0" smtClean="0">
                <a:latin typeface="Arial" charset="0"/>
                <a:cs typeface="Arial" charset="0"/>
              </a:rPr>
              <a:t> </a:t>
            </a:r>
            <a:r>
              <a:rPr lang="en-US" altLang="el-GR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CAPE &lt; 0                       </a:t>
            </a:r>
            <a:r>
              <a:rPr lang="en-US" altLang="el-GR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Stable</a:t>
            </a:r>
            <a:endParaRPr lang="en-US" altLang="el-GR" sz="5400" dirty="0" smtClean="0">
              <a:solidFill>
                <a:srgbClr val="000000"/>
              </a:solidFill>
              <a:latin typeface="Times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sz="2800" dirty="0" smtClean="0">
                <a:latin typeface="Arial" charset="0"/>
                <a:cs typeface="Arial" charset="0"/>
              </a:rPr>
              <a:t> </a:t>
            </a:r>
            <a:r>
              <a:rPr lang="en-US" altLang="el-GR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0 </a:t>
            </a:r>
            <a:r>
              <a:rPr lang="en-US" altLang="el-GR" sz="28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 CAPE </a:t>
            </a:r>
            <a:r>
              <a:rPr lang="en-US" altLang="el-GR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1000           </a:t>
            </a:r>
            <a:r>
              <a:rPr lang="en-US" altLang="el-GR" sz="5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Marginally unstable   </a:t>
            </a:r>
            <a:r>
              <a:rPr lang="en-US" altLang="el-GR" sz="5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YELLOW</a:t>
            </a:r>
            <a:endParaRPr lang="en-US" altLang="el-GR" sz="9600" dirty="0" smtClean="0">
              <a:solidFill>
                <a:srgbClr val="FFFF00"/>
              </a:solidFill>
              <a:latin typeface="Times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sz="5400" dirty="0" smtClean="0">
                <a:latin typeface="Arial" charset="0"/>
                <a:cs typeface="Arial" charset="0"/>
              </a:rPr>
              <a:t> </a:t>
            </a:r>
            <a:r>
              <a:rPr lang="en-US" altLang="el-GR" sz="5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1000 </a:t>
            </a:r>
            <a:r>
              <a:rPr lang="en-US" altLang="el-GR" sz="54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&lt; CAPE </a:t>
            </a:r>
            <a:r>
              <a:rPr lang="en-US" altLang="el-GR" sz="5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2500    </a:t>
            </a:r>
            <a:r>
              <a:rPr lang="en-US" altLang="el-GR" sz="5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Moderately unstable   RED</a:t>
            </a:r>
            <a:endParaRPr lang="en-US" altLang="el-GR" sz="9600" dirty="0" smtClean="0">
              <a:solidFill>
                <a:srgbClr val="000000"/>
              </a:solidFill>
              <a:latin typeface="Times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sz="5400" dirty="0" smtClean="0">
                <a:latin typeface="Arial" charset="0"/>
                <a:cs typeface="Arial" charset="0"/>
              </a:rPr>
              <a:t> </a:t>
            </a:r>
            <a:r>
              <a:rPr lang="en-US" altLang="el-GR" sz="5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2500 </a:t>
            </a:r>
            <a:r>
              <a:rPr lang="en-US" altLang="el-GR" sz="5400" b="1" dirty="0" smtClean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&lt; CAPE </a:t>
            </a:r>
            <a:r>
              <a:rPr lang="en-US" altLang="el-GR" sz="5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3500    </a:t>
            </a:r>
            <a:r>
              <a:rPr lang="en-US" altLang="el-GR" sz="5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Very unstable             RED</a:t>
            </a:r>
            <a:endParaRPr lang="en-US" altLang="el-GR" sz="9600" dirty="0" smtClean="0">
              <a:solidFill>
                <a:srgbClr val="000000"/>
              </a:solidFill>
              <a:latin typeface="Times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sz="5400" dirty="0" smtClean="0">
                <a:latin typeface="Arial" charset="0"/>
                <a:cs typeface="Arial" charset="0"/>
              </a:rPr>
              <a:t> </a:t>
            </a:r>
            <a:r>
              <a:rPr lang="en-US" altLang="el-GR" sz="5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CAPE &gt; 3500-4000      </a:t>
            </a:r>
            <a:r>
              <a:rPr lang="en-US" altLang="el-GR" sz="9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Extremely unstable    RED</a:t>
            </a:r>
            <a:endParaRPr lang="en-US" altLang="el-GR" sz="9600" dirty="0" smtClean="0">
              <a:solidFill>
                <a:srgbClr val="000000"/>
              </a:solidFill>
              <a:latin typeface="Times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l-GR" sz="9600" dirty="0" smtClean="0">
              <a:solidFill>
                <a:srgbClr val="000000"/>
              </a:solidFill>
              <a:latin typeface="Times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l-GR" sz="54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l-GR" sz="54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l-GR" sz="5400" dirty="0" smtClean="0">
              <a:solidFill>
                <a:srgbClr val="000000"/>
              </a:solidFill>
              <a:latin typeface="Times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l-GR" sz="2800" dirty="0" smtClean="0">
              <a:solidFill>
                <a:srgbClr val="000000"/>
              </a:solidFill>
              <a:latin typeface="Times" pitchFamily="18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188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/>
              </a:rPr>
              <a:t>High humidity </a:t>
            </a:r>
            <a:r>
              <a:rPr lang="en-US" dirty="0" smtClean="0">
                <a:effectLst/>
              </a:rPr>
              <a:t>in the middle and upper troposphere, is depicted /illustrated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with </a:t>
            </a:r>
            <a:r>
              <a:rPr lang="en-US" b="1" dirty="0" smtClean="0">
                <a:effectLst/>
              </a:rPr>
              <a:t>open shades of gray-------</a:t>
            </a:r>
            <a:r>
              <a:rPr lang="en-US" b="1" dirty="0" smtClean="0">
                <a:effectLst/>
                <a:sym typeface="Wingdings" panose="05000000000000000000" pitchFamily="2" charset="2"/>
              </a:rPr>
              <a:t> low temperature</a:t>
            </a:r>
            <a:endParaRPr lang="en-US" b="1" dirty="0" smtClean="0">
              <a:effectLst/>
            </a:endParaRPr>
          </a:p>
          <a:p>
            <a:r>
              <a:rPr lang="en-US" b="1" dirty="0" smtClean="0">
                <a:effectLst/>
              </a:rPr>
              <a:t>Low humidity</a:t>
            </a:r>
            <a:r>
              <a:rPr lang="en-US" b="1" baseline="0" dirty="0" smtClean="0">
                <a:effectLst/>
              </a:rPr>
              <a:t> -------------------//---------------------------------- dark shades of gray-------</a:t>
            </a:r>
            <a:r>
              <a:rPr lang="en-US" b="1" baseline="0" dirty="0" smtClean="0">
                <a:effectLst/>
                <a:sym typeface="Wingdings" panose="05000000000000000000" pitchFamily="2" charset="2"/>
              </a:rPr>
              <a:t>high temperature</a:t>
            </a:r>
          </a:p>
          <a:p>
            <a:r>
              <a:rPr lang="en-US" b="1" baseline="0" dirty="0" smtClean="0">
                <a:effectLst/>
                <a:sym typeface="Wingdings" panose="05000000000000000000" pitchFamily="2" charset="2"/>
              </a:rPr>
              <a:t>Very white shades of gray-------High Clouds</a:t>
            </a: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3263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RH ranges</a:t>
            </a:r>
            <a:r>
              <a:rPr lang="en-US" baseline="0" dirty="0" smtClean="0"/>
              <a:t> between: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1) firstly in northern</a:t>
            </a:r>
            <a:r>
              <a:rPr lang="en-US" baseline="0" dirty="0" smtClean="0"/>
              <a:t> Greece between </a:t>
            </a:r>
            <a:r>
              <a:rPr lang="en-US" dirty="0" smtClean="0"/>
              <a:t>20%-40% RH</a:t>
            </a:r>
          </a:p>
          <a:p>
            <a:pPr marL="0" indent="0">
              <a:buNone/>
            </a:pPr>
            <a:r>
              <a:rPr lang="en-US" dirty="0" smtClean="0"/>
              <a:t>2) At 06:00</a:t>
            </a:r>
            <a:r>
              <a:rPr lang="en-US" baseline="0" dirty="0" smtClean="0"/>
              <a:t> UTC </a:t>
            </a:r>
            <a:r>
              <a:rPr lang="en-US" dirty="0" smtClean="0"/>
              <a:t>in northern</a:t>
            </a:r>
            <a:r>
              <a:rPr lang="en-US" baseline="0" dirty="0" smtClean="0"/>
              <a:t> Greece between 60%-80% and in central Greece about  20-40% RH</a:t>
            </a:r>
          </a:p>
          <a:p>
            <a:pPr marL="0" indent="0">
              <a:buNone/>
            </a:pPr>
            <a:r>
              <a:rPr lang="en-US" dirty="0" smtClean="0"/>
              <a:t>3)At</a:t>
            </a:r>
            <a:r>
              <a:rPr lang="en-US" baseline="0" dirty="0" smtClean="0"/>
              <a:t> 12:00 UTC  the wet  air masses with 80%RH passes  through the central Greece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4)Then</a:t>
            </a:r>
            <a:r>
              <a:rPr lang="en-US" baseline="0" dirty="0" smtClean="0"/>
              <a:t> at 18:00 </a:t>
            </a:r>
            <a:r>
              <a:rPr lang="el-GR" baseline="0" dirty="0" smtClean="0"/>
              <a:t> </a:t>
            </a:r>
            <a:r>
              <a:rPr lang="en-US" baseline="0" dirty="0" smtClean="0"/>
              <a:t>and 00:00 UTC </a:t>
            </a:r>
            <a:r>
              <a:rPr lang="el-GR" baseline="0" dirty="0" smtClean="0"/>
              <a:t> </a:t>
            </a:r>
            <a:r>
              <a:rPr lang="en-US" baseline="0" dirty="0" smtClean="0">
                <a:effectLst/>
              </a:rPr>
              <a:t>these  air masses </a:t>
            </a:r>
            <a:r>
              <a:rPr lang="en-US" dirty="0" smtClean="0"/>
              <a:t>continue its way to the south</a:t>
            </a:r>
            <a:endParaRPr lang="en-US" b="0" dirty="0" smtClean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C70D6-3FF2-42D2-82E1-CD5DEFD9836B}" type="slidenum">
              <a:rPr lang="el-GR" smtClean="0"/>
              <a:pPr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866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88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523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570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165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972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89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61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595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807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444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976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11519-5120-4EBE-ADF1-28A5A9875EF7}" type="datetimeFigureOut">
              <a:rPr lang="el-GR" smtClean="0"/>
              <a:pPr/>
              <a:t>5/9/2019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ADAD-F0DE-4BE2-8020-1C86E11E0559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75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png"/><Relationship Id="rId11" Type="http://schemas.openxmlformats.org/officeDocument/2006/relationships/image" Target="../media/image1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.png"/><Relationship Id="rId4" Type="http://schemas.openxmlformats.org/officeDocument/2006/relationships/hyperlink" Target="https://el.glosbe.com/el/en/%CE%91%CF%85%CF%84%CE%BF%20%CF%84%CE%BF%20%CE%B5%CE%BD%CF%84%CE%BF%CE%BD%CE%BF%20%CE%B2%CE%B1%CF%81%CE%BF%CE%BC%CE%B5%CF%84%CF%81%CE%B9%CE%BA%CE%BF%20%CF%87%CE%B1%CE%BC%CE%B7%CE%BB%CE%BF%20%CF%80%CE%BF%CF%85%20%CE%BE%CE%B5%CE%BA%CE%B9%CE%BD%CE%B7%CF%83%CE%B5%20%CE%B1%CF%80%CE%BF%20%CF%84%CE%B7%20%CE%92%CE%BF%CF%81%CE%B5%CE%B9%CE%B1%20%CE%B7%CF%80%CE%B5%CE%B9%CF%81%CF%89%CF%84%CE%B9%CE%BA%CE%B7%20%CE%95%CE%BB%CE%BB%CE%B1%CE%B4%CE%B1%20%CE%BA%CE%B1%CE%B9%20%CF%83%CF%84%CE%B7%20%CF%83%CF%85%CE%BD%CE%B5%CF%87%CE%B5%CE%B9%CE%B1%20%CF%80%CE%B5%CF%81%CE%B1%CF%83%CE%B5%20%CF%83%CF%84%CE%B7%CE%BD%20%CF%85%CF%80%CE%BF%CE%BB%CE%BF%CE%B9%CF%80%CE%B7%20%CF%87%CF%89%CF%81%CE%B1,%20%CF%80%CF%81%CE%BF%CE%BA%CE%B1%CE%BB%CE%B5%CF%83%CE%B5%20%CE%B9%CF%83%CF%87%CF%85%CF%81%CE%AD%CF%82%20%CE%B2%CF%81%CE%BF%CF%87%CE%AD%CF%82,%CE%BA%CE%B1%CF%84%CE%B1%CE%B9%CE%B3%CE%AF%CE%B4%CE%B5%CF%82%20%CF%84%CE%BF%CF%80%CE%B9%CE%BA%CE%B5%CF%82%20%CF%87%CE%B1%CE%BB%CE%B1%CE%B6%CE%BF%CF%80%CF%84%CF%8E%CF%83%CE%B5%CE%B9%CF%82%20%CE%BA%CE%B1%CE%B9%20%CE%B8%CF%85%CE%B5%CE%BB%CE%BB%CF%8E%CE%B4%CE%B5%CE%B9%CF%82%20%CE%B1%CE%BD%CE%AD%CE%BC%CE%BF%CF%85%CF%82?tmmode=MAY&amp;stem=tru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hyperlink" Target="https://el.glosbe.com/el/en/%CE%91%CF%85%CF%84%CE%BF%20%CF%84%CE%BF%20%CE%B5%CE%BD%CF%84%CE%BF%CE%BD%CE%BF%20%CE%B2%CE%B1%CF%81%CE%BF%CE%BC%CE%B5%CF%84%CF%81%CE%B9%CE%BA%CE%BF%20%CF%87%CE%B1%CE%BC%CE%B7%CE%BB%CE%BF%20%CF%80%CE%BF%CF%85%20%CE%BE%CE%B5%CE%BA%CE%B9%CE%BD%CE%B7%CF%83%CE%B5%20%CE%B1%CF%80%CE%BF%20%CF%84%CE%B7%20%CE%92%CE%BF%CF%81%CE%B5%CE%B9%CE%B1%20%CE%B7%CF%80%CE%B5%CE%B9%CF%81%CF%89%CF%84%CE%B9%CE%BA%CE%B7%20%CE%95%CE%BB%CE%BB%CE%B1%CE%B4%CE%B1%20%CE%BA%CE%B1%CE%B9%20%CF%83%CF%84%CE%B7%20%CF%83%CF%85%CE%BD%CE%B5%CF%87%CE%B5%CE%B9%CE%B1%20%CF%80%CE%B5%CF%81%CE%B1%CF%83%CE%B5%20%CF%83%CF%84%CE%B7%CE%BD%20%CF%85%CF%80%CE%BF%CE%BB%CE%BF%CE%B9%CF%80%CE%B7%20%CF%87%CF%89%CF%81%CE%B1,%20%CF%80%CF%81%CE%BF%CE%BA%CE%B1%CE%BB%CE%B5%CF%83%CE%B5%20%CE%B9%CF%83%CF%87%CF%85%CF%81%CE%AD%CF%82%20%CE%B2%CF%81%CE%BF%CF%87%CE%AD%CF%82,%CE%BA%CE%B1%CF%84%CE%B1%CE%B9%CE%B3%CE%AF%CE%B4%CE%B5%CF%82%20%CF%84%CE%BF%CF%80%CE%B9%CE%BA%CE%B5%CF%82%20%CF%87%CE%B1%CE%BB%CE%B1%CE%B6%CE%BF%CF%80%CF%84%CF%8E%CF%83%CE%B5%CE%B9%CF%82%20%CE%BA%CE%B1%CE%B9%20%CE%B8%CF%85%CE%B5%CE%BB%CE%BB%CF%8E%CE%B4%CE%B5%CE%B9%CF%82%20%CE%B1%CE%BD%CE%AD%CE%BC%CE%BF%CF%85%CF%82?tmmode=MAY&amp;stem=tru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hyperlink" Target="https://el.glosbe.com/el/en/%CE%91%CF%85%CF%84%CE%BF%20%CF%84%CE%BF%20%CE%B5%CE%BD%CF%84%CE%BF%CE%BD%CE%BF%20%CE%B2%CE%B1%CF%81%CE%BF%CE%BC%CE%B5%CF%84%CF%81%CE%B9%CE%BA%CE%BF%20%CF%87%CE%B1%CE%BC%CE%B7%CE%BB%CE%BF%20%CF%80%CE%BF%CF%85%20%CE%BE%CE%B5%CE%BA%CE%B9%CE%BD%CE%B7%CF%83%CE%B5%20%CE%B1%CF%80%CE%BF%20%CF%84%CE%B7%20%CE%92%CE%BF%CF%81%CE%B5%CE%B9%CE%B1%20%CE%B7%CF%80%CE%B5%CE%B9%CF%81%CF%89%CF%84%CE%B9%CE%BA%CE%B7%20%CE%95%CE%BB%CE%BB%CE%B1%CE%B4%CE%B1%20%CE%BA%CE%B1%CE%B9%20%CF%83%CF%84%CE%B7%20%CF%83%CF%85%CE%BD%CE%B5%CF%87%CE%B5%CE%B9%CE%B1%20%CF%80%CE%B5%CF%81%CE%B1%CF%83%CE%B5%20%CF%83%CF%84%CE%B7%CE%BD%20%CF%85%CF%80%CE%BF%CE%BB%CE%BF%CE%B9%CF%80%CE%B7%20%CF%87%CF%89%CF%81%CE%B1,%20%CF%80%CF%81%CE%BF%CE%BA%CE%B1%CE%BB%CE%B5%CF%83%CE%B5%20%CE%B9%CF%83%CF%87%CF%85%CF%81%CE%AD%CF%82%20%CE%B2%CF%81%CE%BF%CF%87%CE%AD%CF%82,%CE%BA%CE%B1%CF%84%CE%B1%CE%B9%CE%B3%CE%AF%CE%B4%CE%B5%CF%82%20%CF%84%CE%BF%CF%80%CE%B9%CE%BA%CE%B5%CF%82%20%CF%87%CE%B1%CE%BB%CE%B1%CE%B6%CE%BF%CF%80%CF%84%CF%8E%CF%83%CE%B5%CE%B9%CF%82%20%CE%BA%CE%B1%CE%B9%20%CE%B8%CF%85%CE%B5%CE%BB%CE%BB%CF%8E%CE%B4%CE%B5%CE%B9%CF%82%20%CE%B1%CE%BD%CE%AD%CE%BC%CE%BF%CF%85%CF%82?tmmode=MAY&amp;stem=tru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png"/><Relationship Id="rId11" Type="http://schemas.openxmlformats.org/officeDocument/2006/relationships/image" Target="../media/image1.wmf"/><Relationship Id="rId5" Type="http://schemas.openxmlformats.org/officeDocument/2006/relationships/image" Target="../media/image12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png"/><Relationship Id="rId11" Type="http://schemas.openxmlformats.org/officeDocument/2006/relationships/image" Target="../media/image1.wmf"/><Relationship Id="rId5" Type="http://schemas.openxmlformats.org/officeDocument/2006/relationships/image" Target="../media/image23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png"/><Relationship Id="rId11" Type="http://schemas.openxmlformats.org/officeDocument/2006/relationships/image" Target="../media/image1.w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en-US" sz="4700" b="1" dirty="0" smtClean="0">
                <a:latin typeface="Bahnschrift Condensed" panose="020B0502040204020203" pitchFamily="34" charset="0"/>
              </a:rPr>
              <a:t>“Medusa” storm: An unusual and very intense storm </a:t>
            </a:r>
            <a:r>
              <a:rPr lang="en-US" sz="4700" b="1" dirty="0" smtClean="0">
                <a:latin typeface="Bahnschrift Condensed" panose="020B0502040204020203" pitchFamily="34" charset="0"/>
              </a:rPr>
              <a:t>on the 16</a:t>
            </a:r>
            <a:r>
              <a:rPr lang="en-US" sz="4700" b="1" baseline="30000" dirty="0" smtClean="0">
                <a:latin typeface="Bahnschrift Condensed" panose="020B0502040204020203" pitchFamily="34" charset="0"/>
              </a:rPr>
              <a:t>th  </a:t>
            </a:r>
            <a:r>
              <a:rPr lang="en-US" sz="4700" b="1" dirty="0" smtClean="0">
                <a:latin typeface="Bahnschrift Condensed" panose="020B0502040204020203" pitchFamily="34" charset="0"/>
              </a:rPr>
              <a:t>of July</a:t>
            </a:r>
            <a:r>
              <a:rPr lang="en-US" sz="4700" b="1" dirty="0" smtClean="0">
                <a:latin typeface="Bahnschrift Condensed" panose="020B0502040204020203" pitchFamily="34" charset="0"/>
              </a:rPr>
              <a:t>, </a:t>
            </a:r>
            <a:r>
              <a:rPr lang="en-US" sz="4700" b="1" dirty="0" smtClean="0">
                <a:latin typeface="Bahnschrift Condensed" panose="020B0502040204020203" pitchFamily="34" charset="0"/>
              </a:rPr>
              <a:t>2017</a:t>
            </a:r>
            <a:r>
              <a:rPr lang="el-GR" sz="4700" b="1" dirty="0" smtClean="0">
                <a:latin typeface="Bahnschrift Condensed" panose="020B0502040204020203" pitchFamily="34" charset="0"/>
              </a:rPr>
              <a:t> </a:t>
            </a:r>
            <a:r>
              <a:rPr lang="en-US" sz="4700" b="1" dirty="0" smtClean="0">
                <a:latin typeface="Bahnschrift Condensed" panose="020B0502040204020203" pitchFamily="34" charset="0"/>
              </a:rPr>
              <a:t>in Greece</a:t>
            </a:r>
            <a:endParaRPr lang="el-GR" sz="4700" b="1" dirty="0">
              <a:latin typeface="Bahnschrift Condensed" panose="020B0502040204020203" pitchFamily="34" charset="0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644008" cy="4608512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495800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</a:t>
            </a:r>
            <a:r>
              <a:rPr lang="el-GR" sz="1300" i="1" dirty="0" smtClean="0">
                <a:latin typeface="Bahnschrift Condensed" panose="020B0502040204020203" pitchFamily="34" charset="0"/>
              </a:rPr>
              <a:t>,</a:t>
            </a:r>
            <a:r>
              <a:rPr lang="en-US" sz="1300" i="1" dirty="0" smtClean="0">
                <a:latin typeface="Bahnschrift Condensed" panose="020B0502040204020203" pitchFamily="34" charset="0"/>
              </a:rPr>
              <a:t>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7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802" y="70513"/>
          <a:ext cx="744198" cy="69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Micrografx Picture Publisher 6.0 Image" r:id="rId7" imgW="3286125" imgH="3067050" progId="PictPub.Image.6">
                  <p:embed/>
                </p:oleObj>
              </mc:Choice>
              <mc:Fallback>
                <p:oleObj name="Micrografx Picture Publisher 6.0 Image" r:id="rId7" imgW="3286125" imgH="3067050" progId="PictPub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802" y="70513"/>
                        <a:ext cx="744198" cy="694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07904" y="6534376"/>
            <a:ext cx="128913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err="1" smtClean="0">
                <a:latin typeface="Bahnschrift Condensed" panose="020B0502040204020203" pitchFamily="34" charset="0"/>
              </a:rPr>
              <a:t>Aggelidou</a:t>
            </a:r>
            <a:r>
              <a:rPr lang="en-US" sz="1700" dirty="0" smtClean="0">
                <a:latin typeface="Bahnschrift Condensed" panose="020B0502040204020203" pitchFamily="34" charset="0"/>
              </a:rPr>
              <a:t> Eleni</a:t>
            </a:r>
            <a:endParaRPr lang="el-GR" sz="17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6792"/>
            <a:ext cx="3168000" cy="21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658847"/>
            <a:ext cx="2611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MSL Pressure,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00:00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36" y="1556792"/>
            <a:ext cx="3168000" cy="21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3701" y="3670852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MSL Pressure,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06:00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53" y="1555870"/>
            <a:ext cx="3168000" cy="21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64613" y="3670852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MSL Pressure,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12:00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52" y="4340314"/>
            <a:ext cx="3168000" cy="21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9046" y="6478197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MSL Pressure,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18:00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5455577" y="649029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MSL Pressure, 17July 2017</a:t>
            </a:r>
          </a:p>
          <a:p>
            <a:r>
              <a:rPr lang="en-US" sz="1100" dirty="0" smtClean="0"/>
              <a:t>00:00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20" y="4340314"/>
            <a:ext cx="3168000" cy="21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Ορθογώνιο 14"/>
          <p:cNvSpPr/>
          <p:nvPr/>
        </p:nvSpPr>
        <p:spPr>
          <a:xfrm>
            <a:off x="463425" y="-100983"/>
            <a:ext cx="827502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u="sng" dirty="0" smtClean="0">
                <a:latin typeface="Bahnschrift Condensed" panose="020B0502040204020203" pitchFamily="34" charset="0"/>
              </a:rPr>
              <a:t>Connection between</a:t>
            </a:r>
            <a:br>
              <a:rPr lang="en-US" sz="4200" u="sng" dirty="0" smtClean="0">
                <a:latin typeface="Bahnschrift Condensed" panose="020B0502040204020203" pitchFamily="34" charset="0"/>
              </a:rPr>
            </a:br>
            <a:r>
              <a:rPr lang="en-US" sz="4200" u="sng" dirty="0" smtClean="0">
                <a:latin typeface="Bahnschrift Condensed" panose="020B0502040204020203" pitchFamily="34" charset="0"/>
              </a:rPr>
              <a:t>satellite images in infrared  and MSL Pressure</a:t>
            </a:r>
            <a:endParaRPr lang="el-GR" sz="4200" dirty="0"/>
          </a:p>
        </p:txBody>
      </p:sp>
      <p:sp>
        <p:nvSpPr>
          <p:cNvPr id="8" name="TextBox 7"/>
          <p:cNvSpPr txBox="1"/>
          <p:nvPr/>
        </p:nvSpPr>
        <p:spPr>
          <a:xfrm>
            <a:off x="1691680" y="4012790"/>
            <a:ext cx="52102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The low center was moved from Cyprus-&gt;Turkey-&gt;Aegean sea  </a:t>
            </a:r>
            <a:r>
              <a:rPr lang="el-GR" sz="1500" b="1" dirty="0"/>
              <a:t> </a:t>
            </a:r>
            <a:endParaRPr lang="el-GR" sz="1500" dirty="0"/>
          </a:p>
          <a:p>
            <a:endParaRPr lang="el-GR" dirty="0"/>
          </a:p>
        </p:txBody>
      </p:sp>
      <p:sp>
        <p:nvSpPr>
          <p:cNvPr id="14" name="Έλλειψη 13"/>
          <p:cNvSpPr/>
          <p:nvPr/>
        </p:nvSpPr>
        <p:spPr>
          <a:xfrm>
            <a:off x="2708176" y="2852936"/>
            <a:ext cx="360040" cy="324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Έλλειψη 20"/>
          <p:cNvSpPr/>
          <p:nvPr/>
        </p:nvSpPr>
        <p:spPr>
          <a:xfrm>
            <a:off x="5666480" y="2852936"/>
            <a:ext cx="360040" cy="324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Έλλειψη 21"/>
          <p:cNvSpPr/>
          <p:nvPr/>
        </p:nvSpPr>
        <p:spPr>
          <a:xfrm>
            <a:off x="8620752" y="2833586"/>
            <a:ext cx="360040" cy="324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Έλλειψη 22"/>
          <p:cNvSpPr/>
          <p:nvPr/>
        </p:nvSpPr>
        <p:spPr>
          <a:xfrm>
            <a:off x="7372766" y="5751496"/>
            <a:ext cx="360040" cy="324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Έλλειψη 23"/>
          <p:cNvSpPr/>
          <p:nvPr/>
        </p:nvSpPr>
        <p:spPr>
          <a:xfrm>
            <a:off x="3596920" y="5589240"/>
            <a:ext cx="360040" cy="324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Έλλειψη"/>
          <p:cNvSpPr/>
          <p:nvPr/>
        </p:nvSpPr>
        <p:spPr>
          <a:xfrm>
            <a:off x="1643042" y="3101009"/>
            <a:ext cx="264662" cy="2559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Έλλειψη"/>
          <p:cNvSpPr/>
          <p:nvPr/>
        </p:nvSpPr>
        <p:spPr>
          <a:xfrm>
            <a:off x="4932040" y="3158099"/>
            <a:ext cx="288032" cy="27090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25 - Έλλειψη"/>
          <p:cNvSpPr/>
          <p:nvPr/>
        </p:nvSpPr>
        <p:spPr>
          <a:xfrm>
            <a:off x="8172400" y="3229000"/>
            <a:ext cx="288032" cy="2714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Έλλειψη"/>
          <p:cNvSpPr/>
          <p:nvPr/>
        </p:nvSpPr>
        <p:spPr>
          <a:xfrm>
            <a:off x="3500430" y="6076009"/>
            <a:ext cx="276510" cy="23331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1679046" y="3081265"/>
            <a:ext cx="1926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</a:t>
            </a:r>
            <a:endParaRPr lang="el-GR" sz="1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91888" y="3170438"/>
            <a:ext cx="168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</a:t>
            </a:r>
            <a:endParaRPr lang="el-GR" sz="1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7552" y="3229000"/>
            <a:ext cx="168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</a:t>
            </a:r>
            <a:endParaRPr lang="el-GR" sz="1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54517" y="6063099"/>
            <a:ext cx="1683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</a:t>
            </a:r>
            <a:endParaRPr lang="el-GR" sz="1000" dirty="0">
              <a:solidFill>
                <a:srgbClr val="FF0000"/>
              </a:solidFill>
            </a:endParaRPr>
          </a:p>
        </p:txBody>
      </p:sp>
      <p:grpSp>
        <p:nvGrpSpPr>
          <p:cNvPr id="36" name="35 - Ομάδα"/>
          <p:cNvGrpSpPr/>
          <p:nvPr/>
        </p:nvGrpSpPr>
        <p:grpSpPr>
          <a:xfrm>
            <a:off x="1071537" y="1606163"/>
            <a:ext cx="7334312" cy="4608919"/>
            <a:chOff x="1071537" y="1606163"/>
            <a:chExt cx="7334312" cy="4608919"/>
          </a:xfrm>
          <a:solidFill>
            <a:schemeClr val="accent1">
              <a:alpha val="20000"/>
            </a:schemeClr>
          </a:solidFill>
        </p:grpSpPr>
        <p:sp>
          <p:nvSpPr>
            <p:cNvPr id="30" name="29 - Ελεύθερη σχεδίαση"/>
            <p:cNvSpPr/>
            <p:nvPr/>
          </p:nvSpPr>
          <p:spPr>
            <a:xfrm>
              <a:off x="1071537" y="1606163"/>
              <a:ext cx="921183" cy="1494846"/>
            </a:xfrm>
            <a:custGeom>
              <a:avLst/>
              <a:gdLst>
                <a:gd name="connsiteX0" fmla="*/ 0 w 1110126"/>
                <a:gd name="connsiteY0" fmla="*/ 1367625 h 1494846"/>
                <a:gd name="connsiteX1" fmla="*/ 103367 w 1110126"/>
                <a:gd name="connsiteY1" fmla="*/ 1391479 h 1494846"/>
                <a:gd name="connsiteX2" fmla="*/ 151075 w 1110126"/>
                <a:gd name="connsiteY2" fmla="*/ 1423284 h 1494846"/>
                <a:gd name="connsiteX3" fmla="*/ 198782 w 1110126"/>
                <a:gd name="connsiteY3" fmla="*/ 1439187 h 1494846"/>
                <a:gd name="connsiteX4" fmla="*/ 270344 w 1110126"/>
                <a:gd name="connsiteY4" fmla="*/ 1463040 h 1494846"/>
                <a:gd name="connsiteX5" fmla="*/ 357808 w 1110126"/>
                <a:gd name="connsiteY5" fmla="*/ 1478943 h 1494846"/>
                <a:gd name="connsiteX6" fmla="*/ 405516 w 1110126"/>
                <a:gd name="connsiteY6" fmla="*/ 1494846 h 1494846"/>
                <a:gd name="connsiteX7" fmla="*/ 620202 w 1110126"/>
                <a:gd name="connsiteY7" fmla="*/ 1486894 h 1494846"/>
                <a:gd name="connsiteX8" fmla="*/ 691763 w 1110126"/>
                <a:gd name="connsiteY8" fmla="*/ 1463040 h 1494846"/>
                <a:gd name="connsiteX9" fmla="*/ 771276 w 1110126"/>
                <a:gd name="connsiteY9" fmla="*/ 1439187 h 1494846"/>
                <a:gd name="connsiteX10" fmla="*/ 803082 w 1110126"/>
                <a:gd name="connsiteY10" fmla="*/ 1423284 h 1494846"/>
                <a:gd name="connsiteX11" fmla="*/ 826935 w 1110126"/>
                <a:gd name="connsiteY11" fmla="*/ 1407381 h 1494846"/>
                <a:gd name="connsiteX12" fmla="*/ 858741 w 1110126"/>
                <a:gd name="connsiteY12" fmla="*/ 1383527 h 1494846"/>
                <a:gd name="connsiteX13" fmla="*/ 882595 w 1110126"/>
                <a:gd name="connsiteY13" fmla="*/ 1375576 h 1494846"/>
                <a:gd name="connsiteX14" fmla="*/ 922351 w 1110126"/>
                <a:gd name="connsiteY14" fmla="*/ 1343771 h 1494846"/>
                <a:gd name="connsiteX15" fmla="*/ 946205 w 1110126"/>
                <a:gd name="connsiteY15" fmla="*/ 1319917 h 1494846"/>
                <a:gd name="connsiteX16" fmla="*/ 993913 w 1110126"/>
                <a:gd name="connsiteY16" fmla="*/ 1288112 h 1494846"/>
                <a:gd name="connsiteX17" fmla="*/ 1025718 w 1110126"/>
                <a:gd name="connsiteY17" fmla="*/ 1240404 h 1494846"/>
                <a:gd name="connsiteX18" fmla="*/ 1057523 w 1110126"/>
                <a:gd name="connsiteY18" fmla="*/ 1192696 h 1494846"/>
                <a:gd name="connsiteX19" fmla="*/ 1081377 w 1110126"/>
                <a:gd name="connsiteY19" fmla="*/ 1121134 h 1494846"/>
                <a:gd name="connsiteX20" fmla="*/ 1089328 w 1110126"/>
                <a:gd name="connsiteY20" fmla="*/ 1097280 h 1494846"/>
                <a:gd name="connsiteX21" fmla="*/ 1097280 w 1110126"/>
                <a:gd name="connsiteY21" fmla="*/ 1073427 h 1494846"/>
                <a:gd name="connsiteX22" fmla="*/ 1097280 w 1110126"/>
                <a:gd name="connsiteY22" fmla="*/ 500933 h 1494846"/>
                <a:gd name="connsiteX23" fmla="*/ 1081377 w 1110126"/>
                <a:gd name="connsiteY23" fmla="*/ 413468 h 1494846"/>
                <a:gd name="connsiteX24" fmla="*/ 1065475 w 1110126"/>
                <a:gd name="connsiteY24" fmla="*/ 310101 h 1494846"/>
                <a:gd name="connsiteX25" fmla="*/ 1057523 w 1110126"/>
                <a:gd name="connsiteY25" fmla="*/ 286247 h 1494846"/>
                <a:gd name="connsiteX26" fmla="*/ 1041621 w 1110126"/>
                <a:gd name="connsiteY26" fmla="*/ 262394 h 1494846"/>
                <a:gd name="connsiteX27" fmla="*/ 1025718 w 1110126"/>
                <a:gd name="connsiteY27" fmla="*/ 214686 h 1494846"/>
                <a:gd name="connsiteX28" fmla="*/ 1017767 w 1110126"/>
                <a:gd name="connsiteY28" fmla="*/ 190832 h 1494846"/>
                <a:gd name="connsiteX29" fmla="*/ 1001864 w 1110126"/>
                <a:gd name="connsiteY29" fmla="*/ 166978 h 1494846"/>
                <a:gd name="connsiteX30" fmla="*/ 962108 w 1110126"/>
                <a:gd name="connsiteY30" fmla="*/ 47708 h 1494846"/>
                <a:gd name="connsiteX31" fmla="*/ 954156 w 1110126"/>
                <a:gd name="connsiteY31" fmla="*/ 23854 h 1494846"/>
                <a:gd name="connsiteX32" fmla="*/ 946205 w 1110126"/>
                <a:gd name="connsiteY32" fmla="*/ 0 h 149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10126" h="1494846">
                  <a:moveTo>
                    <a:pt x="0" y="1367625"/>
                  </a:moveTo>
                  <a:cubicBezTo>
                    <a:pt x="25663" y="1371291"/>
                    <a:pt x="79552" y="1375602"/>
                    <a:pt x="103367" y="1391479"/>
                  </a:cubicBezTo>
                  <a:cubicBezTo>
                    <a:pt x="119270" y="1402081"/>
                    <a:pt x="132943" y="1417240"/>
                    <a:pt x="151075" y="1423284"/>
                  </a:cubicBezTo>
                  <a:cubicBezTo>
                    <a:pt x="166977" y="1428585"/>
                    <a:pt x="184834" y="1429889"/>
                    <a:pt x="198782" y="1439187"/>
                  </a:cubicBezTo>
                  <a:cubicBezTo>
                    <a:pt x="235205" y="1463468"/>
                    <a:pt x="214637" y="1454469"/>
                    <a:pt x="270344" y="1463040"/>
                  </a:cubicBezTo>
                  <a:cubicBezTo>
                    <a:pt x="312482" y="1469523"/>
                    <a:pt x="322013" y="1468205"/>
                    <a:pt x="357808" y="1478943"/>
                  </a:cubicBezTo>
                  <a:cubicBezTo>
                    <a:pt x="373864" y="1483760"/>
                    <a:pt x="405516" y="1494846"/>
                    <a:pt x="405516" y="1494846"/>
                  </a:cubicBezTo>
                  <a:cubicBezTo>
                    <a:pt x="477078" y="1492195"/>
                    <a:pt x="548885" y="1493377"/>
                    <a:pt x="620202" y="1486894"/>
                  </a:cubicBezTo>
                  <a:cubicBezTo>
                    <a:pt x="632714" y="1485757"/>
                    <a:pt x="673581" y="1467585"/>
                    <a:pt x="691763" y="1463040"/>
                  </a:cubicBezTo>
                  <a:cubicBezTo>
                    <a:pt x="714589" y="1457334"/>
                    <a:pt x="751920" y="1448865"/>
                    <a:pt x="771276" y="1439187"/>
                  </a:cubicBezTo>
                  <a:cubicBezTo>
                    <a:pt x="781878" y="1433886"/>
                    <a:pt x="792790" y="1429165"/>
                    <a:pt x="803082" y="1423284"/>
                  </a:cubicBezTo>
                  <a:cubicBezTo>
                    <a:pt x="811379" y="1418543"/>
                    <a:pt x="819159" y="1412935"/>
                    <a:pt x="826935" y="1407381"/>
                  </a:cubicBezTo>
                  <a:cubicBezTo>
                    <a:pt x="837719" y="1399678"/>
                    <a:pt x="847235" y="1390102"/>
                    <a:pt x="858741" y="1383527"/>
                  </a:cubicBezTo>
                  <a:cubicBezTo>
                    <a:pt x="866018" y="1379369"/>
                    <a:pt x="874644" y="1378226"/>
                    <a:pt x="882595" y="1375576"/>
                  </a:cubicBezTo>
                  <a:cubicBezTo>
                    <a:pt x="918159" y="1322228"/>
                    <a:pt x="876264" y="1374495"/>
                    <a:pt x="922351" y="1343771"/>
                  </a:cubicBezTo>
                  <a:cubicBezTo>
                    <a:pt x="931707" y="1337534"/>
                    <a:pt x="937329" y="1326821"/>
                    <a:pt x="946205" y="1319917"/>
                  </a:cubicBezTo>
                  <a:cubicBezTo>
                    <a:pt x="961292" y="1308183"/>
                    <a:pt x="993913" y="1288112"/>
                    <a:pt x="993913" y="1288112"/>
                  </a:cubicBezTo>
                  <a:cubicBezTo>
                    <a:pt x="1012819" y="1231393"/>
                    <a:pt x="986011" y="1299965"/>
                    <a:pt x="1025718" y="1240404"/>
                  </a:cubicBezTo>
                  <a:cubicBezTo>
                    <a:pt x="1071747" y="1171360"/>
                    <a:pt x="981426" y="1268793"/>
                    <a:pt x="1057523" y="1192696"/>
                  </a:cubicBezTo>
                  <a:lnTo>
                    <a:pt x="1081377" y="1121134"/>
                  </a:lnTo>
                  <a:lnTo>
                    <a:pt x="1089328" y="1097280"/>
                  </a:lnTo>
                  <a:lnTo>
                    <a:pt x="1097280" y="1073427"/>
                  </a:lnTo>
                  <a:cubicBezTo>
                    <a:pt x="1108743" y="798309"/>
                    <a:pt x="1110126" y="860599"/>
                    <a:pt x="1097280" y="500933"/>
                  </a:cubicBezTo>
                  <a:cubicBezTo>
                    <a:pt x="1095482" y="450587"/>
                    <a:pt x="1093264" y="449129"/>
                    <a:pt x="1081377" y="413468"/>
                  </a:cubicBezTo>
                  <a:cubicBezTo>
                    <a:pt x="1076550" y="374852"/>
                    <a:pt x="1074580" y="346522"/>
                    <a:pt x="1065475" y="310101"/>
                  </a:cubicBezTo>
                  <a:cubicBezTo>
                    <a:pt x="1063442" y="301970"/>
                    <a:pt x="1061271" y="293744"/>
                    <a:pt x="1057523" y="286247"/>
                  </a:cubicBezTo>
                  <a:cubicBezTo>
                    <a:pt x="1053249" y="277700"/>
                    <a:pt x="1045502" y="271126"/>
                    <a:pt x="1041621" y="262394"/>
                  </a:cubicBezTo>
                  <a:cubicBezTo>
                    <a:pt x="1034813" y="247076"/>
                    <a:pt x="1031019" y="230589"/>
                    <a:pt x="1025718" y="214686"/>
                  </a:cubicBezTo>
                  <a:cubicBezTo>
                    <a:pt x="1023068" y="206735"/>
                    <a:pt x="1022416" y="197806"/>
                    <a:pt x="1017767" y="190832"/>
                  </a:cubicBezTo>
                  <a:lnTo>
                    <a:pt x="1001864" y="166978"/>
                  </a:lnTo>
                  <a:lnTo>
                    <a:pt x="962108" y="47708"/>
                  </a:lnTo>
                  <a:lnTo>
                    <a:pt x="954156" y="23854"/>
                  </a:lnTo>
                  <a:lnTo>
                    <a:pt x="946205" y="0"/>
                  </a:lnTo>
                </a:path>
              </a:pathLst>
            </a:cu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B0F0"/>
                  </a:solidFill>
                </a:rPr>
                <a:t>Cold</a:t>
              </a:r>
              <a:endParaRPr lang="el-GR" dirty="0">
                <a:solidFill>
                  <a:srgbClr val="00B0F0"/>
                </a:solidFill>
              </a:endParaRPr>
            </a:p>
          </p:txBody>
        </p:sp>
        <p:sp>
          <p:nvSpPr>
            <p:cNvPr id="32" name="31 - Ελεύθερη σχεδίαση"/>
            <p:cNvSpPr/>
            <p:nvPr/>
          </p:nvSpPr>
          <p:spPr>
            <a:xfrm>
              <a:off x="4143372" y="1606163"/>
              <a:ext cx="991870" cy="1598213"/>
            </a:xfrm>
            <a:custGeom>
              <a:avLst/>
              <a:gdLst>
                <a:gd name="connsiteX0" fmla="*/ 0 w 1199346"/>
                <a:gd name="connsiteY0" fmla="*/ 1335820 h 1598213"/>
                <a:gd name="connsiteX1" fmla="*/ 23854 w 1199346"/>
                <a:gd name="connsiteY1" fmla="*/ 1327868 h 1598213"/>
                <a:gd name="connsiteX2" fmla="*/ 103367 w 1199346"/>
                <a:gd name="connsiteY2" fmla="*/ 1343771 h 1598213"/>
                <a:gd name="connsiteX3" fmla="*/ 127221 w 1199346"/>
                <a:gd name="connsiteY3" fmla="*/ 1359674 h 1598213"/>
                <a:gd name="connsiteX4" fmla="*/ 151074 w 1199346"/>
                <a:gd name="connsiteY4" fmla="*/ 1367625 h 1598213"/>
                <a:gd name="connsiteX5" fmla="*/ 198782 w 1199346"/>
                <a:gd name="connsiteY5" fmla="*/ 1399430 h 1598213"/>
                <a:gd name="connsiteX6" fmla="*/ 238539 w 1199346"/>
                <a:gd name="connsiteY6" fmla="*/ 1447138 h 1598213"/>
                <a:gd name="connsiteX7" fmla="*/ 286247 w 1199346"/>
                <a:gd name="connsiteY7" fmla="*/ 1478943 h 1598213"/>
                <a:gd name="connsiteX8" fmla="*/ 349857 w 1199346"/>
                <a:gd name="connsiteY8" fmla="*/ 1534602 h 1598213"/>
                <a:gd name="connsiteX9" fmla="*/ 373711 w 1199346"/>
                <a:gd name="connsiteY9" fmla="*/ 1558456 h 1598213"/>
                <a:gd name="connsiteX10" fmla="*/ 421419 w 1199346"/>
                <a:gd name="connsiteY10" fmla="*/ 1574359 h 1598213"/>
                <a:gd name="connsiteX11" fmla="*/ 469127 w 1199346"/>
                <a:gd name="connsiteY11" fmla="*/ 1598213 h 1598213"/>
                <a:gd name="connsiteX12" fmla="*/ 572494 w 1199346"/>
                <a:gd name="connsiteY12" fmla="*/ 1590261 h 1598213"/>
                <a:gd name="connsiteX13" fmla="*/ 596347 w 1199346"/>
                <a:gd name="connsiteY13" fmla="*/ 1574359 h 1598213"/>
                <a:gd name="connsiteX14" fmla="*/ 628153 w 1199346"/>
                <a:gd name="connsiteY14" fmla="*/ 1566407 h 1598213"/>
                <a:gd name="connsiteX15" fmla="*/ 675861 w 1199346"/>
                <a:gd name="connsiteY15" fmla="*/ 1550505 h 1598213"/>
                <a:gd name="connsiteX16" fmla="*/ 747422 w 1199346"/>
                <a:gd name="connsiteY16" fmla="*/ 1518700 h 1598213"/>
                <a:gd name="connsiteX17" fmla="*/ 771276 w 1199346"/>
                <a:gd name="connsiteY17" fmla="*/ 1510748 h 1598213"/>
                <a:gd name="connsiteX18" fmla="*/ 818984 w 1199346"/>
                <a:gd name="connsiteY18" fmla="*/ 1478943 h 1598213"/>
                <a:gd name="connsiteX19" fmla="*/ 866692 w 1199346"/>
                <a:gd name="connsiteY19" fmla="*/ 1447138 h 1598213"/>
                <a:gd name="connsiteX20" fmla="*/ 890546 w 1199346"/>
                <a:gd name="connsiteY20" fmla="*/ 1431235 h 1598213"/>
                <a:gd name="connsiteX21" fmla="*/ 906448 w 1199346"/>
                <a:gd name="connsiteY21" fmla="*/ 1407381 h 1598213"/>
                <a:gd name="connsiteX22" fmla="*/ 954156 w 1199346"/>
                <a:gd name="connsiteY22" fmla="*/ 1383527 h 1598213"/>
                <a:gd name="connsiteX23" fmla="*/ 970059 w 1199346"/>
                <a:gd name="connsiteY23" fmla="*/ 1359674 h 1598213"/>
                <a:gd name="connsiteX24" fmla="*/ 993913 w 1199346"/>
                <a:gd name="connsiteY24" fmla="*/ 1351722 h 1598213"/>
                <a:gd name="connsiteX25" fmla="*/ 1017767 w 1199346"/>
                <a:gd name="connsiteY25" fmla="*/ 1335820 h 1598213"/>
                <a:gd name="connsiteX26" fmla="*/ 1065474 w 1199346"/>
                <a:gd name="connsiteY26" fmla="*/ 1264258 h 1598213"/>
                <a:gd name="connsiteX27" fmla="*/ 1081377 w 1199346"/>
                <a:gd name="connsiteY27" fmla="*/ 1240404 h 1598213"/>
                <a:gd name="connsiteX28" fmla="*/ 1105231 w 1199346"/>
                <a:gd name="connsiteY28" fmla="*/ 1224501 h 1598213"/>
                <a:gd name="connsiteX29" fmla="*/ 1152939 w 1199346"/>
                <a:gd name="connsiteY29" fmla="*/ 1081378 h 1598213"/>
                <a:gd name="connsiteX30" fmla="*/ 1168841 w 1199346"/>
                <a:gd name="connsiteY30" fmla="*/ 1033670 h 1598213"/>
                <a:gd name="connsiteX31" fmla="*/ 1176793 w 1199346"/>
                <a:gd name="connsiteY31" fmla="*/ 1009816 h 1598213"/>
                <a:gd name="connsiteX32" fmla="*/ 1184744 w 1199346"/>
                <a:gd name="connsiteY32" fmla="*/ 962108 h 1598213"/>
                <a:gd name="connsiteX33" fmla="*/ 1168841 w 1199346"/>
                <a:gd name="connsiteY33" fmla="*/ 715618 h 1598213"/>
                <a:gd name="connsiteX34" fmla="*/ 1152939 w 1199346"/>
                <a:gd name="connsiteY34" fmla="*/ 612251 h 1598213"/>
                <a:gd name="connsiteX35" fmla="*/ 1144987 w 1199346"/>
                <a:gd name="connsiteY35" fmla="*/ 564543 h 1598213"/>
                <a:gd name="connsiteX36" fmla="*/ 1129085 w 1199346"/>
                <a:gd name="connsiteY36" fmla="*/ 516835 h 1598213"/>
                <a:gd name="connsiteX37" fmla="*/ 1113182 w 1199346"/>
                <a:gd name="connsiteY37" fmla="*/ 492981 h 1598213"/>
                <a:gd name="connsiteX38" fmla="*/ 1105231 w 1199346"/>
                <a:gd name="connsiteY38" fmla="*/ 469127 h 1598213"/>
                <a:gd name="connsiteX39" fmla="*/ 1049572 w 1199346"/>
                <a:gd name="connsiteY39" fmla="*/ 389614 h 1598213"/>
                <a:gd name="connsiteX40" fmla="*/ 1033669 w 1199346"/>
                <a:gd name="connsiteY40" fmla="*/ 365760 h 1598213"/>
                <a:gd name="connsiteX41" fmla="*/ 1009815 w 1199346"/>
                <a:gd name="connsiteY41" fmla="*/ 349858 h 1598213"/>
                <a:gd name="connsiteX42" fmla="*/ 1001864 w 1199346"/>
                <a:gd name="connsiteY42" fmla="*/ 326004 h 1598213"/>
                <a:gd name="connsiteX43" fmla="*/ 985961 w 1199346"/>
                <a:gd name="connsiteY43" fmla="*/ 302150 h 1598213"/>
                <a:gd name="connsiteX44" fmla="*/ 954156 w 1199346"/>
                <a:gd name="connsiteY44" fmla="*/ 230588 h 1598213"/>
                <a:gd name="connsiteX45" fmla="*/ 938254 w 1199346"/>
                <a:gd name="connsiteY45" fmla="*/ 166978 h 1598213"/>
                <a:gd name="connsiteX46" fmla="*/ 922351 w 1199346"/>
                <a:gd name="connsiteY46" fmla="*/ 79514 h 1598213"/>
                <a:gd name="connsiteX47" fmla="*/ 914400 w 1199346"/>
                <a:gd name="connsiteY47" fmla="*/ 0 h 159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99346" h="1598213">
                  <a:moveTo>
                    <a:pt x="0" y="1335820"/>
                  </a:moveTo>
                  <a:cubicBezTo>
                    <a:pt x="7951" y="1333169"/>
                    <a:pt x="15472" y="1327868"/>
                    <a:pt x="23854" y="1327868"/>
                  </a:cubicBezTo>
                  <a:cubicBezTo>
                    <a:pt x="60397" y="1327868"/>
                    <a:pt x="73993" y="1333980"/>
                    <a:pt x="103367" y="1343771"/>
                  </a:cubicBezTo>
                  <a:cubicBezTo>
                    <a:pt x="111318" y="1349072"/>
                    <a:pt x="118674" y="1355400"/>
                    <a:pt x="127221" y="1359674"/>
                  </a:cubicBezTo>
                  <a:cubicBezTo>
                    <a:pt x="134717" y="1363422"/>
                    <a:pt x="143748" y="1363555"/>
                    <a:pt x="151074" y="1367625"/>
                  </a:cubicBezTo>
                  <a:cubicBezTo>
                    <a:pt x="167781" y="1376907"/>
                    <a:pt x="198782" y="1399430"/>
                    <a:pt x="198782" y="1399430"/>
                  </a:cubicBezTo>
                  <a:cubicBezTo>
                    <a:pt x="212918" y="1420633"/>
                    <a:pt x="217347" y="1430655"/>
                    <a:pt x="238539" y="1447138"/>
                  </a:cubicBezTo>
                  <a:cubicBezTo>
                    <a:pt x="253626" y="1458872"/>
                    <a:pt x="286247" y="1478943"/>
                    <a:pt x="286247" y="1478943"/>
                  </a:cubicBezTo>
                  <a:cubicBezTo>
                    <a:pt x="331301" y="1546527"/>
                    <a:pt x="257095" y="1441840"/>
                    <a:pt x="349857" y="1534602"/>
                  </a:cubicBezTo>
                  <a:cubicBezTo>
                    <a:pt x="357808" y="1542553"/>
                    <a:pt x="363881" y="1552995"/>
                    <a:pt x="373711" y="1558456"/>
                  </a:cubicBezTo>
                  <a:cubicBezTo>
                    <a:pt x="388364" y="1566597"/>
                    <a:pt x="407471" y="1565061"/>
                    <a:pt x="421419" y="1574359"/>
                  </a:cubicBezTo>
                  <a:cubicBezTo>
                    <a:pt x="452247" y="1594910"/>
                    <a:pt x="436207" y="1587239"/>
                    <a:pt x="469127" y="1598213"/>
                  </a:cubicBezTo>
                  <a:cubicBezTo>
                    <a:pt x="503583" y="1595562"/>
                    <a:pt x="538528" y="1596630"/>
                    <a:pt x="572494" y="1590261"/>
                  </a:cubicBezTo>
                  <a:cubicBezTo>
                    <a:pt x="581886" y="1588500"/>
                    <a:pt x="587564" y="1578123"/>
                    <a:pt x="596347" y="1574359"/>
                  </a:cubicBezTo>
                  <a:cubicBezTo>
                    <a:pt x="606392" y="1570054"/>
                    <a:pt x="617686" y="1569547"/>
                    <a:pt x="628153" y="1566407"/>
                  </a:cubicBezTo>
                  <a:cubicBezTo>
                    <a:pt x="644209" y="1561590"/>
                    <a:pt x="675861" y="1550505"/>
                    <a:pt x="675861" y="1550505"/>
                  </a:cubicBezTo>
                  <a:cubicBezTo>
                    <a:pt x="713663" y="1525302"/>
                    <a:pt x="690646" y="1537625"/>
                    <a:pt x="747422" y="1518700"/>
                  </a:cubicBezTo>
                  <a:cubicBezTo>
                    <a:pt x="755373" y="1516050"/>
                    <a:pt x="764302" y="1515397"/>
                    <a:pt x="771276" y="1510748"/>
                  </a:cubicBezTo>
                  <a:lnTo>
                    <a:pt x="818984" y="1478943"/>
                  </a:lnTo>
                  <a:lnTo>
                    <a:pt x="866692" y="1447138"/>
                  </a:lnTo>
                  <a:lnTo>
                    <a:pt x="890546" y="1431235"/>
                  </a:lnTo>
                  <a:cubicBezTo>
                    <a:pt x="895847" y="1423284"/>
                    <a:pt x="899691" y="1414138"/>
                    <a:pt x="906448" y="1407381"/>
                  </a:cubicBezTo>
                  <a:cubicBezTo>
                    <a:pt x="921860" y="1391969"/>
                    <a:pt x="934757" y="1389994"/>
                    <a:pt x="954156" y="1383527"/>
                  </a:cubicBezTo>
                  <a:cubicBezTo>
                    <a:pt x="959457" y="1375576"/>
                    <a:pt x="962597" y="1365644"/>
                    <a:pt x="970059" y="1359674"/>
                  </a:cubicBezTo>
                  <a:cubicBezTo>
                    <a:pt x="976604" y="1354438"/>
                    <a:pt x="986416" y="1355470"/>
                    <a:pt x="993913" y="1351722"/>
                  </a:cubicBezTo>
                  <a:cubicBezTo>
                    <a:pt x="1002460" y="1347448"/>
                    <a:pt x="1009816" y="1341121"/>
                    <a:pt x="1017767" y="1335820"/>
                  </a:cubicBezTo>
                  <a:lnTo>
                    <a:pt x="1065474" y="1264258"/>
                  </a:lnTo>
                  <a:cubicBezTo>
                    <a:pt x="1070775" y="1256307"/>
                    <a:pt x="1073426" y="1245705"/>
                    <a:pt x="1081377" y="1240404"/>
                  </a:cubicBezTo>
                  <a:lnTo>
                    <a:pt x="1105231" y="1224501"/>
                  </a:lnTo>
                  <a:lnTo>
                    <a:pt x="1152939" y="1081378"/>
                  </a:lnTo>
                  <a:lnTo>
                    <a:pt x="1168841" y="1033670"/>
                  </a:lnTo>
                  <a:lnTo>
                    <a:pt x="1176793" y="1009816"/>
                  </a:lnTo>
                  <a:cubicBezTo>
                    <a:pt x="1179443" y="993913"/>
                    <a:pt x="1184744" y="978230"/>
                    <a:pt x="1184744" y="962108"/>
                  </a:cubicBezTo>
                  <a:cubicBezTo>
                    <a:pt x="1184744" y="755844"/>
                    <a:pt x="1199346" y="807127"/>
                    <a:pt x="1168841" y="715618"/>
                  </a:cubicBezTo>
                  <a:cubicBezTo>
                    <a:pt x="1148994" y="596529"/>
                    <a:pt x="1173418" y="745359"/>
                    <a:pt x="1152939" y="612251"/>
                  </a:cubicBezTo>
                  <a:cubicBezTo>
                    <a:pt x="1150487" y="596316"/>
                    <a:pt x="1148897" y="580184"/>
                    <a:pt x="1144987" y="564543"/>
                  </a:cubicBezTo>
                  <a:cubicBezTo>
                    <a:pt x="1140921" y="548281"/>
                    <a:pt x="1138383" y="530782"/>
                    <a:pt x="1129085" y="516835"/>
                  </a:cubicBezTo>
                  <a:lnTo>
                    <a:pt x="1113182" y="492981"/>
                  </a:lnTo>
                  <a:cubicBezTo>
                    <a:pt x="1110532" y="485030"/>
                    <a:pt x="1109301" y="476454"/>
                    <a:pt x="1105231" y="469127"/>
                  </a:cubicBezTo>
                  <a:cubicBezTo>
                    <a:pt x="1086957" y="436234"/>
                    <a:pt x="1070414" y="418792"/>
                    <a:pt x="1049572" y="389614"/>
                  </a:cubicBezTo>
                  <a:cubicBezTo>
                    <a:pt x="1044017" y="381838"/>
                    <a:pt x="1040426" y="372517"/>
                    <a:pt x="1033669" y="365760"/>
                  </a:cubicBezTo>
                  <a:cubicBezTo>
                    <a:pt x="1026912" y="359003"/>
                    <a:pt x="1017766" y="355159"/>
                    <a:pt x="1009815" y="349858"/>
                  </a:cubicBezTo>
                  <a:cubicBezTo>
                    <a:pt x="1007165" y="341907"/>
                    <a:pt x="1005612" y="333501"/>
                    <a:pt x="1001864" y="326004"/>
                  </a:cubicBezTo>
                  <a:cubicBezTo>
                    <a:pt x="997590" y="317457"/>
                    <a:pt x="989842" y="310883"/>
                    <a:pt x="985961" y="302150"/>
                  </a:cubicBezTo>
                  <a:cubicBezTo>
                    <a:pt x="948112" y="216989"/>
                    <a:pt x="990147" y="284573"/>
                    <a:pt x="954156" y="230588"/>
                  </a:cubicBezTo>
                  <a:cubicBezTo>
                    <a:pt x="944481" y="201563"/>
                    <a:pt x="943737" y="202617"/>
                    <a:pt x="938254" y="166978"/>
                  </a:cubicBezTo>
                  <a:cubicBezTo>
                    <a:pt x="925410" y="83493"/>
                    <a:pt x="938570" y="128172"/>
                    <a:pt x="922351" y="79514"/>
                  </a:cubicBezTo>
                  <a:cubicBezTo>
                    <a:pt x="914107" y="5318"/>
                    <a:pt x="914400" y="31953"/>
                    <a:pt x="914400" y="0"/>
                  </a:cubicBezTo>
                </a:path>
              </a:pathLst>
            </a:cu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3" name="32 - Ελεύθερη σχεδίαση"/>
            <p:cNvSpPr/>
            <p:nvPr/>
          </p:nvSpPr>
          <p:spPr>
            <a:xfrm>
              <a:off x="7143769" y="1741336"/>
              <a:ext cx="1262080" cy="1633246"/>
            </a:xfrm>
            <a:custGeom>
              <a:avLst/>
              <a:gdLst>
                <a:gd name="connsiteX0" fmla="*/ 0 w 1074745"/>
                <a:gd name="connsiteY0" fmla="*/ 1431234 h 1633246"/>
                <a:gd name="connsiteX1" fmla="*/ 39756 w 1074745"/>
                <a:gd name="connsiteY1" fmla="*/ 1494845 h 1633246"/>
                <a:gd name="connsiteX2" fmla="*/ 79513 w 1074745"/>
                <a:gd name="connsiteY2" fmla="*/ 1526650 h 1633246"/>
                <a:gd name="connsiteX3" fmla="*/ 127220 w 1074745"/>
                <a:gd name="connsiteY3" fmla="*/ 1558455 h 1633246"/>
                <a:gd name="connsiteX4" fmla="*/ 166977 w 1074745"/>
                <a:gd name="connsiteY4" fmla="*/ 1590261 h 1633246"/>
                <a:gd name="connsiteX5" fmla="*/ 254441 w 1074745"/>
                <a:gd name="connsiteY5" fmla="*/ 1630017 h 1633246"/>
                <a:gd name="connsiteX6" fmla="*/ 333954 w 1074745"/>
                <a:gd name="connsiteY6" fmla="*/ 1622066 h 1633246"/>
                <a:gd name="connsiteX7" fmla="*/ 357808 w 1074745"/>
                <a:gd name="connsiteY7" fmla="*/ 1614114 h 1633246"/>
                <a:gd name="connsiteX8" fmla="*/ 381662 w 1074745"/>
                <a:gd name="connsiteY8" fmla="*/ 1590261 h 1633246"/>
                <a:gd name="connsiteX9" fmla="*/ 405516 w 1074745"/>
                <a:gd name="connsiteY9" fmla="*/ 1574358 h 1633246"/>
                <a:gd name="connsiteX10" fmla="*/ 453224 w 1074745"/>
                <a:gd name="connsiteY10" fmla="*/ 1526650 h 1633246"/>
                <a:gd name="connsiteX11" fmla="*/ 477078 w 1074745"/>
                <a:gd name="connsiteY11" fmla="*/ 1478942 h 1633246"/>
                <a:gd name="connsiteX12" fmla="*/ 492980 w 1074745"/>
                <a:gd name="connsiteY12" fmla="*/ 1431234 h 1633246"/>
                <a:gd name="connsiteX13" fmla="*/ 508883 w 1074745"/>
                <a:gd name="connsiteY13" fmla="*/ 1383527 h 1633246"/>
                <a:gd name="connsiteX14" fmla="*/ 516834 w 1074745"/>
                <a:gd name="connsiteY14" fmla="*/ 1359673 h 1633246"/>
                <a:gd name="connsiteX15" fmla="*/ 548640 w 1074745"/>
                <a:gd name="connsiteY15" fmla="*/ 1311965 h 1633246"/>
                <a:gd name="connsiteX16" fmla="*/ 596347 w 1074745"/>
                <a:gd name="connsiteY16" fmla="*/ 1280160 h 1633246"/>
                <a:gd name="connsiteX17" fmla="*/ 755374 w 1074745"/>
                <a:gd name="connsiteY17" fmla="*/ 1272208 h 1633246"/>
                <a:gd name="connsiteX18" fmla="*/ 803081 w 1074745"/>
                <a:gd name="connsiteY18" fmla="*/ 1248354 h 1633246"/>
                <a:gd name="connsiteX19" fmla="*/ 834887 w 1074745"/>
                <a:gd name="connsiteY19" fmla="*/ 1200647 h 1633246"/>
                <a:gd name="connsiteX20" fmla="*/ 858740 w 1074745"/>
                <a:gd name="connsiteY20" fmla="*/ 1176793 h 1633246"/>
                <a:gd name="connsiteX21" fmla="*/ 890546 w 1074745"/>
                <a:gd name="connsiteY21" fmla="*/ 1105231 h 1633246"/>
                <a:gd name="connsiteX22" fmla="*/ 914400 w 1074745"/>
                <a:gd name="connsiteY22" fmla="*/ 1049572 h 1633246"/>
                <a:gd name="connsiteX23" fmla="*/ 930302 w 1074745"/>
                <a:gd name="connsiteY23" fmla="*/ 1001864 h 1633246"/>
                <a:gd name="connsiteX24" fmla="*/ 938254 w 1074745"/>
                <a:gd name="connsiteY24" fmla="*/ 978010 h 1633246"/>
                <a:gd name="connsiteX25" fmla="*/ 946205 w 1074745"/>
                <a:gd name="connsiteY25" fmla="*/ 954156 h 1633246"/>
                <a:gd name="connsiteX26" fmla="*/ 962107 w 1074745"/>
                <a:gd name="connsiteY26" fmla="*/ 930302 h 1633246"/>
                <a:gd name="connsiteX27" fmla="*/ 970059 w 1074745"/>
                <a:gd name="connsiteY27" fmla="*/ 874643 h 1633246"/>
                <a:gd name="connsiteX28" fmla="*/ 985961 w 1074745"/>
                <a:gd name="connsiteY28" fmla="*/ 811033 h 1633246"/>
                <a:gd name="connsiteX29" fmla="*/ 993913 w 1074745"/>
                <a:gd name="connsiteY29" fmla="*/ 747422 h 1633246"/>
                <a:gd name="connsiteX30" fmla="*/ 1001864 w 1074745"/>
                <a:gd name="connsiteY30" fmla="*/ 548640 h 1633246"/>
                <a:gd name="connsiteX31" fmla="*/ 1009815 w 1074745"/>
                <a:gd name="connsiteY31" fmla="*/ 516834 h 1633246"/>
                <a:gd name="connsiteX32" fmla="*/ 1025718 w 1074745"/>
                <a:gd name="connsiteY32" fmla="*/ 333954 h 1633246"/>
                <a:gd name="connsiteX33" fmla="*/ 1033669 w 1074745"/>
                <a:gd name="connsiteY33" fmla="*/ 310101 h 1633246"/>
                <a:gd name="connsiteX34" fmla="*/ 1049572 w 1074745"/>
                <a:gd name="connsiteY34" fmla="*/ 198782 h 1633246"/>
                <a:gd name="connsiteX35" fmla="*/ 1065474 w 1074745"/>
                <a:gd name="connsiteY35" fmla="*/ 119269 h 1633246"/>
                <a:gd name="connsiteX36" fmla="*/ 1073426 w 1074745"/>
                <a:gd name="connsiteY36" fmla="*/ 0 h 163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74745" h="1633246">
                  <a:moveTo>
                    <a:pt x="0" y="1431234"/>
                  </a:moveTo>
                  <a:cubicBezTo>
                    <a:pt x="18924" y="1488008"/>
                    <a:pt x="1955" y="1469644"/>
                    <a:pt x="39756" y="1494845"/>
                  </a:cubicBezTo>
                  <a:cubicBezTo>
                    <a:pt x="75323" y="1548194"/>
                    <a:pt x="33424" y="1495925"/>
                    <a:pt x="79513" y="1526650"/>
                  </a:cubicBezTo>
                  <a:cubicBezTo>
                    <a:pt x="139075" y="1566358"/>
                    <a:pt x="70502" y="1539549"/>
                    <a:pt x="127220" y="1558455"/>
                  </a:cubicBezTo>
                  <a:cubicBezTo>
                    <a:pt x="156603" y="1602529"/>
                    <a:pt x="126312" y="1567669"/>
                    <a:pt x="166977" y="1590261"/>
                  </a:cubicBezTo>
                  <a:cubicBezTo>
                    <a:pt x="244350" y="1633246"/>
                    <a:pt x="182919" y="1615713"/>
                    <a:pt x="254441" y="1630017"/>
                  </a:cubicBezTo>
                  <a:cubicBezTo>
                    <a:pt x="280945" y="1627367"/>
                    <a:pt x="307627" y="1626116"/>
                    <a:pt x="333954" y="1622066"/>
                  </a:cubicBezTo>
                  <a:cubicBezTo>
                    <a:pt x="342238" y="1620792"/>
                    <a:pt x="350834" y="1618763"/>
                    <a:pt x="357808" y="1614114"/>
                  </a:cubicBezTo>
                  <a:cubicBezTo>
                    <a:pt x="367164" y="1607877"/>
                    <a:pt x="373024" y="1597460"/>
                    <a:pt x="381662" y="1590261"/>
                  </a:cubicBezTo>
                  <a:cubicBezTo>
                    <a:pt x="389003" y="1584143"/>
                    <a:pt x="398373" y="1580707"/>
                    <a:pt x="405516" y="1574358"/>
                  </a:cubicBezTo>
                  <a:cubicBezTo>
                    <a:pt x="422325" y="1559417"/>
                    <a:pt x="453224" y="1526650"/>
                    <a:pt x="453224" y="1526650"/>
                  </a:cubicBezTo>
                  <a:cubicBezTo>
                    <a:pt x="482221" y="1439655"/>
                    <a:pt x="435975" y="1571425"/>
                    <a:pt x="477078" y="1478942"/>
                  </a:cubicBezTo>
                  <a:cubicBezTo>
                    <a:pt x="483886" y="1463624"/>
                    <a:pt x="487679" y="1447137"/>
                    <a:pt x="492980" y="1431234"/>
                  </a:cubicBezTo>
                  <a:lnTo>
                    <a:pt x="508883" y="1383527"/>
                  </a:lnTo>
                  <a:cubicBezTo>
                    <a:pt x="511533" y="1375576"/>
                    <a:pt x="512185" y="1366647"/>
                    <a:pt x="516834" y="1359673"/>
                  </a:cubicBezTo>
                  <a:cubicBezTo>
                    <a:pt x="527436" y="1343770"/>
                    <a:pt x="532737" y="1322567"/>
                    <a:pt x="548640" y="1311965"/>
                  </a:cubicBezTo>
                  <a:cubicBezTo>
                    <a:pt x="564542" y="1301363"/>
                    <a:pt x="577259" y="1281114"/>
                    <a:pt x="596347" y="1280160"/>
                  </a:cubicBezTo>
                  <a:lnTo>
                    <a:pt x="755374" y="1272208"/>
                  </a:lnTo>
                  <a:cubicBezTo>
                    <a:pt x="772390" y="1266536"/>
                    <a:pt x="790386" y="1262862"/>
                    <a:pt x="803081" y="1248354"/>
                  </a:cubicBezTo>
                  <a:cubicBezTo>
                    <a:pt x="815667" y="1233971"/>
                    <a:pt x="821373" y="1214162"/>
                    <a:pt x="834887" y="1200647"/>
                  </a:cubicBezTo>
                  <a:lnTo>
                    <a:pt x="858740" y="1176793"/>
                  </a:lnTo>
                  <a:cubicBezTo>
                    <a:pt x="877665" y="1120019"/>
                    <a:pt x="865344" y="1143033"/>
                    <a:pt x="890546" y="1105231"/>
                  </a:cubicBezTo>
                  <a:cubicBezTo>
                    <a:pt x="911579" y="1021095"/>
                    <a:pt x="883022" y="1120174"/>
                    <a:pt x="914400" y="1049572"/>
                  </a:cubicBezTo>
                  <a:cubicBezTo>
                    <a:pt x="921208" y="1034254"/>
                    <a:pt x="925001" y="1017767"/>
                    <a:pt x="930302" y="1001864"/>
                  </a:cubicBezTo>
                  <a:lnTo>
                    <a:pt x="938254" y="978010"/>
                  </a:lnTo>
                  <a:cubicBezTo>
                    <a:pt x="940904" y="970059"/>
                    <a:pt x="941556" y="961130"/>
                    <a:pt x="946205" y="954156"/>
                  </a:cubicBezTo>
                  <a:lnTo>
                    <a:pt x="962107" y="930302"/>
                  </a:lnTo>
                  <a:cubicBezTo>
                    <a:pt x="964758" y="911749"/>
                    <a:pt x="966383" y="893020"/>
                    <a:pt x="970059" y="874643"/>
                  </a:cubicBezTo>
                  <a:cubicBezTo>
                    <a:pt x="974345" y="853212"/>
                    <a:pt x="983250" y="832720"/>
                    <a:pt x="985961" y="811033"/>
                  </a:cubicBezTo>
                  <a:lnTo>
                    <a:pt x="993913" y="747422"/>
                  </a:lnTo>
                  <a:cubicBezTo>
                    <a:pt x="996563" y="681161"/>
                    <a:pt x="997302" y="614797"/>
                    <a:pt x="1001864" y="548640"/>
                  </a:cubicBezTo>
                  <a:cubicBezTo>
                    <a:pt x="1002616" y="537738"/>
                    <a:pt x="1008671" y="527702"/>
                    <a:pt x="1009815" y="516834"/>
                  </a:cubicBezTo>
                  <a:cubicBezTo>
                    <a:pt x="1017048" y="448124"/>
                    <a:pt x="1013973" y="398553"/>
                    <a:pt x="1025718" y="333954"/>
                  </a:cubicBezTo>
                  <a:cubicBezTo>
                    <a:pt x="1027217" y="325708"/>
                    <a:pt x="1031019" y="318052"/>
                    <a:pt x="1033669" y="310101"/>
                  </a:cubicBezTo>
                  <a:lnTo>
                    <a:pt x="1049572" y="198782"/>
                  </a:lnTo>
                  <a:cubicBezTo>
                    <a:pt x="1058709" y="134824"/>
                    <a:pt x="1051596" y="160903"/>
                    <a:pt x="1065474" y="119269"/>
                  </a:cubicBezTo>
                  <a:cubicBezTo>
                    <a:pt x="1074745" y="26570"/>
                    <a:pt x="1073426" y="66393"/>
                    <a:pt x="1073426" y="0"/>
                  </a:cubicBezTo>
                </a:path>
              </a:pathLst>
            </a:cu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4" name="33 - Ελεύθερη σχεδίαση"/>
            <p:cNvSpPr/>
            <p:nvPr/>
          </p:nvSpPr>
          <p:spPr>
            <a:xfrm>
              <a:off x="2357422" y="4420925"/>
              <a:ext cx="1159699" cy="1794157"/>
            </a:xfrm>
            <a:custGeom>
              <a:avLst/>
              <a:gdLst>
                <a:gd name="connsiteX0" fmla="*/ 0 w 1091973"/>
                <a:gd name="connsiteY0" fmla="*/ 1526651 h 1701579"/>
                <a:gd name="connsiteX1" fmla="*/ 23854 w 1091973"/>
                <a:gd name="connsiteY1" fmla="*/ 1550505 h 1701579"/>
                <a:gd name="connsiteX2" fmla="*/ 55659 w 1091973"/>
                <a:gd name="connsiteY2" fmla="*/ 1598212 h 1701579"/>
                <a:gd name="connsiteX3" fmla="*/ 79513 w 1091973"/>
                <a:gd name="connsiteY3" fmla="*/ 1622066 h 1701579"/>
                <a:gd name="connsiteX4" fmla="*/ 95415 w 1091973"/>
                <a:gd name="connsiteY4" fmla="*/ 1645920 h 1701579"/>
                <a:gd name="connsiteX5" fmla="*/ 190831 w 1091973"/>
                <a:gd name="connsiteY5" fmla="*/ 1693628 h 1701579"/>
                <a:gd name="connsiteX6" fmla="*/ 214685 w 1091973"/>
                <a:gd name="connsiteY6" fmla="*/ 1701579 h 1701579"/>
                <a:gd name="connsiteX7" fmla="*/ 365760 w 1091973"/>
                <a:gd name="connsiteY7" fmla="*/ 1693628 h 1701579"/>
                <a:gd name="connsiteX8" fmla="*/ 445273 w 1091973"/>
                <a:gd name="connsiteY8" fmla="*/ 1661823 h 1701579"/>
                <a:gd name="connsiteX9" fmla="*/ 477078 w 1091973"/>
                <a:gd name="connsiteY9" fmla="*/ 1637969 h 1701579"/>
                <a:gd name="connsiteX10" fmla="*/ 500932 w 1091973"/>
                <a:gd name="connsiteY10" fmla="*/ 1622066 h 1701579"/>
                <a:gd name="connsiteX11" fmla="*/ 548640 w 1091973"/>
                <a:gd name="connsiteY11" fmla="*/ 1582310 h 1701579"/>
                <a:gd name="connsiteX12" fmla="*/ 564542 w 1091973"/>
                <a:gd name="connsiteY12" fmla="*/ 1558456 h 1701579"/>
                <a:gd name="connsiteX13" fmla="*/ 588396 w 1091973"/>
                <a:gd name="connsiteY13" fmla="*/ 1542553 h 1701579"/>
                <a:gd name="connsiteX14" fmla="*/ 596348 w 1091973"/>
                <a:gd name="connsiteY14" fmla="*/ 1518699 h 1701579"/>
                <a:gd name="connsiteX15" fmla="*/ 644055 w 1091973"/>
                <a:gd name="connsiteY15" fmla="*/ 1486894 h 1701579"/>
                <a:gd name="connsiteX16" fmla="*/ 691763 w 1091973"/>
                <a:gd name="connsiteY16" fmla="*/ 1455089 h 1701579"/>
                <a:gd name="connsiteX17" fmla="*/ 739471 w 1091973"/>
                <a:gd name="connsiteY17" fmla="*/ 1423284 h 1701579"/>
                <a:gd name="connsiteX18" fmla="*/ 763325 w 1091973"/>
                <a:gd name="connsiteY18" fmla="*/ 1407381 h 1701579"/>
                <a:gd name="connsiteX19" fmla="*/ 795130 w 1091973"/>
                <a:gd name="connsiteY19" fmla="*/ 1359673 h 1701579"/>
                <a:gd name="connsiteX20" fmla="*/ 818984 w 1091973"/>
                <a:gd name="connsiteY20" fmla="*/ 1288112 h 1701579"/>
                <a:gd name="connsiteX21" fmla="*/ 826935 w 1091973"/>
                <a:gd name="connsiteY21" fmla="*/ 1264258 h 1701579"/>
                <a:gd name="connsiteX22" fmla="*/ 842838 w 1091973"/>
                <a:gd name="connsiteY22" fmla="*/ 1200647 h 1701579"/>
                <a:gd name="connsiteX23" fmla="*/ 858741 w 1091973"/>
                <a:gd name="connsiteY23" fmla="*/ 1152939 h 1701579"/>
                <a:gd name="connsiteX24" fmla="*/ 882595 w 1091973"/>
                <a:gd name="connsiteY24" fmla="*/ 1137037 h 1701579"/>
                <a:gd name="connsiteX25" fmla="*/ 890546 w 1091973"/>
                <a:gd name="connsiteY25" fmla="*/ 1113183 h 1701579"/>
                <a:gd name="connsiteX26" fmla="*/ 930302 w 1091973"/>
                <a:gd name="connsiteY26" fmla="*/ 1065475 h 1701579"/>
                <a:gd name="connsiteX27" fmla="*/ 946205 w 1091973"/>
                <a:gd name="connsiteY27" fmla="*/ 1041621 h 1701579"/>
                <a:gd name="connsiteX28" fmla="*/ 962108 w 1091973"/>
                <a:gd name="connsiteY28" fmla="*/ 993913 h 1701579"/>
                <a:gd name="connsiteX29" fmla="*/ 978010 w 1091973"/>
                <a:gd name="connsiteY29" fmla="*/ 970059 h 1701579"/>
                <a:gd name="connsiteX30" fmla="*/ 993913 w 1091973"/>
                <a:gd name="connsiteY30" fmla="*/ 922352 h 1701579"/>
                <a:gd name="connsiteX31" fmla="*/ 1001864 w 1091973"/>
                <a:gd name="connsiteY31" fmla="*/ 858741 h 1701579"/>
                <a:gd name="connsiteX32" fmla="*/ 1009815 w 1091973"/>
                <a:gd name="connsiteY32" fmla="*/ 826936 h 1701579"/>
                <a:gd name="connsiteX33" fmla="*/ 1025718 w 1091973"/>
                <a:gd name="connsiteY33" fmla="*/ 715618 h 1701579"/>
                <a:gd name="connsiteX34" fmla="*/ 1041621 w 1091973"/>
                <a:gd name="connsiteY34" fmla="*/ 659958 h 1701579"/>
                <a:gd name="connsiteX35" fmla="*/ 1049572 w 1091973"/>
                <a:gd name="connsiteY35" fmla="*/ 373712 h 1701579"/>
                <a:gd name="connsiteX36" fmla="*/ 1057523 w 1091973"/>
                <a:gd name="connsiteY36" fmla="*/ 349858 h 1701579"/>
                <a:gd name="connsiteX37" fmla="*/ 1065475 w 1091973"/>
                <a:gd name="connsiteY37" fmla="*/ 310101 h 1701579"/>
                <a:gd name="connsiteX38" fmla="*/ 1081377 w 1091973"/>
                <a:gd name="connsiteY38" fmla="*/ 222637 h 1701579"/>
                <a:gd name="connsiteX39" fmla="*/ 1089329 w 1091973"/>
                <a:gd name="connsiteY39" fmla="*/ 0 h 1701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91973" h="1701579">
                  <a:moveTo>
                    <a:pt x="0" y="1526651"/>
                  </a:moveTo>
                  <a:cubicBezTo>
                    <a:pt x="7951" y="1534602"/>
                    <a:pt x="16950" y="1541629"/>
                    <a:pt x="23854" y="1550505"/>
                  </a:cubicBezTo>
                  <a:cubicBezTo>
                    <a:pt x="35588" y="1565591"/>
                    <a:pt x="42145" y="1584698"/>
                    <a:pt x="55659" y="1598212"/>
                  </a:cubicBezTo>
                  <a:cubicBezTo>
                    <a:pt x="63610" y="1606163"/>
                    <a:pt x="72314" y="1613427"/>
                    <a:pt x="79513" y="1622066"/>
                  </a:cubicBezTo>
                  <a:cubicBezTo>
                    <a:pt x="85631" y="1629407"/>
                    <a:pt x="88223" y="1639627"/>
                    <a:pt x="95415" y="1645920"/>
                  </a:cubicBezTo>
                  <a:cubicBezTo>
                    <a:pt x="133355" y="1679118"/>
                    <a:pt x="145791" y="1678615"/>
                    <a:pt x="190831" y="1693628"/>
                  </a:cubicBezTo>
                  <a:lnTo>
                    <a:pt x="214685" y="1701579"/>
                  </a:lnTo>
                  <a:cubicBezTo>
                    <a:pt x="265043" y="1698929"/>
                    <a:pt x="315691" y="1699636"/>
                    <a:pt x="365760" y="1693628"/>
                  </a:cubicBezTo>
                  <a:cubicBezTo>
                    <a:pt x="383424" y="1691508"/>
                    <a:pt x="427670" y="1672825"/>
                    <a:pt x="445273" y="1661823"/>
                  </a:cubicBezTo>
                  <a:cubicBezTo>
                    <a:pt x="456511" y="1654799"/>
                    <a:pt x="466294" y="1645672"/>
                    <a:pt x="477078" y="1637969"/>
                  </a:cubicBezTo>
                  <a:cubicBezTo>
                    <a:pt x="484854" y="1632414"/>
                    <a:pt x="493591" y="1628184"/>
                    <a:pt x="500932" y="1622066"/>
                  </a:cubicBezTo>
                  <a:cubicBezTo>
                    <a:pt x="562147" y="1571053"/>
                    <a:pt x="489422" y="1621787"/>
                    <a:pt x="548640" y="1582310"/>
                  </a:cubicBezTo>
                  <a:cubicBezTo>
                    <a:pt x="553941" y="1574359"/>
                    <a:pt x="557785" y="1565213"/>
                    <a:pt x="564542" y="1558456"/>
                  </a:cubicBezTo>
                  <a:cubicBezTo>
                    <a:pt x="571299" y="1551699"/>
                    <a:pt x="582426" y="1550015"/>
                    <a:pt x="588396" y="1542553"/>
                  </a:cubicBezTo>
                  <a:cubicBezTo>
                    <a:pt x="593632" y="1536008"/>
                    <a:pt x="590421" y="1524626"/>
                    <a:pt x="596348" y="1518699"/>
                  </a:cubicBezTo>
                  <a:cubicBezTo>
                    <a:pt x="609862" y="1505185"/>
                    <a:pt x="628153" y="1497496"/>
                    <a:pt x="644055" y="1486894"/>
                  </a:cubicBezTo>
                  <a:lnTo>
                    <a:pt x="691763" y="1455089"/>
                  </a:lnTo>
                  <a:lnTo>
                    <a:pt x="739471" y="1423284"/>
                  </a:lnTo>
                  <a:lnTo>
                    <a:pt x="763325" y="1407381"/>
                  </a:lnTo>
                  <a:cubicBezTo>
                    <a:pt x="773927" y="1391478"/>
                    <a:pt x="789086" y="1377805"/>
                    <a:pt x="795130" y="1359673"/>
                  </a:cubicBezTo>
                  <a:lnTo>
                    <a:pt x="818984" y="1288112"/>
                  </a:lnTo>
                  <a:cubicBezTo>
                    <a:pt x="821634" y="1280161"/>
                    <a:pt x="824902" y="1272389"/>
                    <a:pt x="826935" y="1264258"/>
                  </a:cubicBezTo>
                  <a:cubicBezTo>
                    <a:pt x="832236" y="1243054"/>
                    <a:pt x="835926" y="1221382"/>
                    <a:pt x="842838" y="1200647"/>
                  </a:cubicBezTo>
                  <a:cubicBezTo>
                    <a:pt x="848139" y="1184744"/>
                    <a:pt x="844793" y="1162237"/>
                    <a:pt x="858741" y="1152939"/>
                  </a:cubicBezTo>
                  <a:lnTo>
                    <a:pt x="882595" y="1137037"/>
                  </a:lnTo>
                  <a:cubicBezTo>
                    <a:pt x="885245" y="1129086"/>
                    <a:pt x="886798" y="1120680"/>
                    <a:pt x="890546" y="1113183"/>
                  </a:cubicBezTo>
                  <a:cubicBezTo>
                    <a:pt x="905351" y="1083574"/>
                    <a:pt x="908324" y="1091849"/>
                    <a:pt x="930302" y="1065475"/>
                  </a:cubicBezTo>
                  <a:cubicBezTo>
                    <a:pt x="936420" y="1058134"/>
                    <a:pt x="940904" y="1049572"/>
                    <a:pt x="946205" y="1041621"/>
                  </a:cubicBezTo>
                  <a:cubicBezTo>
                    <a:pt x="951506" y="1025718"/>
                    <a:pt x="952810" y="1007861"/>
                    <a:pt x="962108" y="993913"/>
                  </a:cubicBezTo>
                  <a:cubicBezTo>
                    <a:pt x="967409" y="985962"/>
                    <a:pt x="974129" y="978792"/>
                    <a:pt x="978010" y="970059"/>
                  </a:cubicBezTo>
                  <a:cubicBezTo>
                    <a:pt x="984818" y="954741"/>
                    <a:pt x="993913" y="922352"/>
                    <a:pt x="993913" y="922352"/>
                  </a:cubicBezTo>
                  <a:cubicBezTo>
                    <a:pt x="996563" y="901148"/>
                    <a:pt x="998351" y="879819"/>
                    <a:pt x="1001864" y="858741"/>
                  </a:cubicBezTo>
                  <a:cubicBezTo>
                    <a:pt x="1003660" y="847962"/>
                    <a:pt x="1008018" y="837715"/>
                    <a:pt x="1009815" y="826936"/>
                  </a:cubicBezTo>
                  <a:cubicBezTo>
                    <a:pt x="1015977" y="789963"/>
                    <a:pt x="1013865" y="751177"/>
                    <a:pt x="1025718" y="715618"/>
                  </a:cubicBezTo>
                  <a:cubicBezTo>
                    <a:pt x="1037125" y="681396"/>
                    <a:pt x="1031636" y="699895"/>
                    <a:pt x="1041621" y="659958"/>
                  </a:cubicBezTo>
                  <a:cubicBezTo>
                    <a:pt x="1044271" y="564543"/>
                    <a:pt x="1044684" y="469039"/>
                    <a:pt x="1049572" y="373712"/>
                  </a:cubicBezTo>
                  <a:cubicBezTo>
                    <a:pt x="1050001" y="365342"/>
                    <a:pt x="1055490" y="357989"/>
                    <a:pt x="1057523" y="349858"/>
                  </a:cubicBezTo>
                  <a:cubicBezTo>
                    <a:pt x="1060801" y="336747"/>
                    <a:pt x="1063253" y="323432"/>
                    <a:pt x="1065475" y="310101"/>
                  </a:cubicBezTo>
                  <a:cubicBezTo>
                    <a:pt x="1079722" y="224621"/>
                    <a:pt x="1066111" y="283704"/>
                    <a:pt x="1081377" y="222637"/>
                  </a:cubicBezTo>
                  <a:cubicBezTo>
                    <a:pt x="1091973" y="74306"/>
                    <a:pt x="1089329" y="148519"/>
                    <a:pt x="1089329" y="0"/>
                  </a:cubicBezTo>
                </a:path>
              </a:pathLst>
            </a:cu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5" name="34 - Ελεύθερη σχεδίαση"/>
            <p:cNvSpPr/>
            <p:nvPr/>
          </p:nvSpPr>
          <p:spPr>
            <a:xfrm>
              <a:off x="6429388" y="4356598"/>
              <a:ext cx="1044838" cy="1787046"/>
            </a:xfrm>
            <a:custGeom>
              <a:avLst/>
              <a:gdLst>
                <a:gd name="connsiteX0" fmla="*/ 0 w 978010"/>
                <a:gd name="connsiteY0" fmla="*/ 1575075 h 1703603"/>
                <a:gd name="connsiteX1" fmla="*/ 47707 w 978010"/>
                <a:gd name="connsiteY1" fmla="*/ 1598929 h 1703603"/>
                <a:gd name="connsiteX2" fmla="*/ 71561 w 978010"/>
                <a:gd name="connsiteY2" fmla="*/ 1622783 h 1703603"/>
                <a:gd name="connsiteX3" fmla="*/ 87464 w 978010"/>
                <a:gd name="connsiteY3" fmla="*/ 1646637 h 1703603"/>
                <a:gd name="connsiteX4" fmla="*/ 111318 w 978010"/>
                <a:gd name="connsiteY4" fmla="*/ 1654588 h 1703603"/>
                <a:gd name="connsiteX5" fmla="*/ 174928 w 978010"/>
                <a:gd name="connsiteY5" fmla="*/ 1694345 h 1703603"/>
                <a:gd name="connsiteX6" fmla="*/ 198782 w 978010"/>
                <a:gd name="connsiteY6" fmla="*/ 1702296 h 1703603"/>
                <a:gd name="connsiteX7" fmla="*/ 333954 w 978010"/>
                <a:gd name="connsiteY7" fmla="*/ 1678442 h 1703603"/>
                <a:gd name="connsiteX8" fmla="*/ 381662 w 978010"/>
                <a:gd name="connsiteY8" fmla="*/ 1662539 h 1703603"/>
                <a:gd name="connsiteX9" fmla="*/ 405516 w 978010"/>
                <a:gd name="connsiteY9" fmla="*/ 1654588 h 1703603"/>
                <a:gd name="connsiteX10" fmla="*/ 477078 w 978010"/>
                <a:gd name="connsiteY10" fmla="*/ 1622783 h 1703603"/>
                <a:gd name="connsiteX11" fmla="*/ 500932 w 978010"/>
                <a:gd name="connsiteY11" fmla="*/ 1614832 h 1703603"/>
                <a:gd name="connsiteX12" fmla="*/ 524786 w 978010"/>
                <a:gd name="connsiteY12" fmla="*/ 1598929 h 1703603"/>
                <a:gd name="connsiteX13" fmla="*/ 540688 w 978010"/>
                <a:gd name="connsiteY13" fmla="*/ 1575075 h 1703603"/>
                <a:gd name="connsiteX14" fmla="*/ 588396 w 978010"/>
                <a:gd name="connsiteY14" fmla="*/ 1543270 h 1703603"/>
                <a:gd name="connsiteX15" fmla="*/ 596347 w 978010"/>
                <a:gd name="connsiteY15" fmla="*/ 1519416 h 1703603"/>
                <a:gd name="connsiteX16" fmla="*/ 620201 w 978010"/>
                <a:gd name="connsiteY16" fmla="*/ 1495562 h 1703603"/>
                <a:gd name="connsiteX17" fmla="*/ 636104 w 978010"/>
                <a:gd name="connsiteY17" fmla="*/ 1471708 h 1703603"/>
                <a:gd name="connsiteX18" fmla="*/ 683812 w 978010"/>
                <a:gd name="connsiteY18" fmla="*/ 1328585 h 1703603"/>
                <a:gd name="connsiteX19" fmla="*/ 691763 w 978010"/>
                <a:gd name="connsiteY19" fmla="*/ 1304731 h 1703603"/>
                <a:gd name="connsiteX20" fmla="*/ 699714 w 978010"/>
                <a:gd name="connsiteY20" fmla="*/ 1280877 h 1703603"/>
                <a:gd name="connsiteX21" fmla="*/ 739471 w 978010"/>
                <a:gd name="connsiteY21" fmla="*/ 1233169 h 1703603"/>
                <a:gd name="connsiteX22" fmla="*/ 771276 w 978010"/>
                <a:gd name="connsiteY22" fmla="*/ 1185461 h 1703603"/>
                <a:gd name="connsiteX23" fmla="*/ 803081 w 978010"/>
                <a:gd name="connsiteY23" fmla="*/ 1137753 h 1703603"/>
                <a:gd name="connsiteX24" fmla="*/ 826935 w 978010"/>
                <a:gd name="connsiteY24" fmla="*/ 1090045 h 1703603"/>
                <a:gd name="connsiteX25" fmla="*/ 834887 w 978010"/>
                <a:gd name="connsiteY25" fmla="*/ 1066192 h 1703603"/>
                <a:gd name="connsiteX26" fmla="*/ 850789 w 978010"/>
                <a:gd name="connsiteY26" fmla="*/ 1034386 h 1703603"/>
                <a:gd name="connsiteX27" fmla="*/ 858741 w 978010"/>
                <a:gd name="connsiteY27" fmla="*/ 1002581 h 1703603"/>
                <a:gd name="connsiteX28" fmla="*/ 866692 w 978010"/>
                <a:gd name="connsiteY28" fmla="*/ 978727 h 1703603"/>
                <a:gd name="connsiteX29" fmla="*/ 874643 w 978010"/>
                <a:gd name="connsiteY29" fmla="*/ 915117 h 1703603"/>
                <a:gd name="connsiteX30" fmla="*/ 882594 w 978010"/>
                <a:gd name="connsiteY30" fmla="*/ 891263 h 1703603"/>
                <a:gd name="connsiteX31" fmla="*/ 890546 w 978010"/>
                <a:gd name="connsiteY31" fmla="*/ 827652 h 1703603"/>
                <a:gd name="connsiteX32" fmla="*/ 898497 w 978010"/>
                <a:gd name="connsiteY32" fmla="*/ 795847 h 1703603"/>
                <a:gd name="connsiteX33" fmla="*/ 914400 w 978010"/>
                <a:gd name="connsiteY33" fmla="*/ 708383 h 1703603"/>
                <a:gd name="connsiteX34" fmla="*/ 930302 w 978010"/>
                <a:gd name="connsiteY34" fmla="*/ 612967 h 1703603"/>
                <a:gd name="connsiteX35" fmla="*/ 938254 w 978010"/>
                <a:gd name="connsiteY35" fmla="*/ 565259 h 1703603"/>
                <a:gd name="connsiteX36" fmla="*/ 954156 w 978010"/>
                <a:gd name="connsiteY36" fmla="*/ 461892 h 1703603"/>
                <a:gd name="connsiteX37" fmla="*/ 962107 w 978010"/>
                <a:gd name="connsiteY37" fmla="*/ 422136 h 1703603"/>
                <a:gd name="connsiteX38" fmla="*/ 978010 w 978010"/>
                <a:gd name="connsiteY38" fmla="*/ 310818 h 1703603"/>
                <a:gd name="connsiteX39" fmla="*/ 970059 w 978010"/>
                <a:gd name="connsiteY39" fmla="*/ 127938 h 1703603"/>
                <a:gd name="connsiteX40" fmla="*/ 962107 w 978010"/>
                <a:gd name="connsiteY40" fmla="*/ 64327 h 170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8010" h="1703603">
                  <a:moveTo>
                    <a:pt x="0" y="1575075"/>
                  </a:moveTo>
                  <a:cubicBezTo>
                    <a:pt x="23909" y="1583044"/>
                    <a:pt x="27154" y="1581801"/>
                    <a:pt x="47707" y="1598929"/>
                  </a:cubicBezTo>
                  <a:cubicBezTo>
                    <a:pt x="56345" y="1606128"/>
                    <a:pt x="64362" y="1614144"/>
                    <a:pt x="71561" y="1622783"/>
                  </a:cubicBezTo>
                  <a:cubicBezTo>
                    <a:pt x="77679" y="1630124"/>
                    <a:pt x="80002" y="1640667"/>
                    <a:pt x="87464" y="1646637"/>
                  </a:cubicBezTo>
                  <a:cubicBezTo>
                    <a:pt x="94009" y="1651873"/>
                    <a:pt x="103367" y="1651938"/>
                    <a:pt x="111318" y="1654588"/>
                  </a:cubicBezTo>
                  <a:cubicBezTo>
                    <a:pt x="136519" y="1692389"/>
                    <a:pt x="118156" y="1675421"/>
                    <a:pt x="174928" y="1694345"/>
                  </a:cubicBezTo>
                  <a:lnTo>
                    <a:pt x="198782" y="1702296"/>
                  </a:lnTo>
                  <a:cubicBezTo>
                    <a:pt x="302946" y="1692827"/>
                    <a:pt x="258471" y="1703603"/>
                    <a:pt x="333954" y="1678442"/>
                  </a:cubicBezTo>
                  <a:lnTo>
                    <a:pt x="381662" y="1662539"/>
                  </a:lnTo>
                  <a:lnTo>
                    <a:pt x="405516" y="1654588"/>
                  </a:lnTo>
                  <a:cubicBezTo>
                    <a:pt x="443317" y="1629387"/>
                    <a:pt x="420304" y="1641707"/>
                    <a:pt x="477078" y="1622783"/>
                  </a:cubicBezTo>
                  <a:lnTo>
                    <a:pt x="500932" y="1614832"/>
                  </a:lnTo>
                  <a:cubicBezTo>
                    <a:pt x="508883" y="1609531"/>
                    <a:pt x="518029" y="1605686"/>
                    <a:pt x="524786" y="1598929"/>
                  </a:cubicBezTo>
                  <a:cubicBezTo>
                    <a:pt x="531543" y="1592172"/>
                    <a:pt x="533496" y="1581368"/>
                    <a:pt x="540688" y="1575075"/>
                  </a:cubicBezTo>
                  <a:cubicBezTo>
                    <a:pt x="555072" y="1562489"/>
                    <a:pt x="588396" y="1543270"/>
                    <a:pt x="588396" y="1543270"/>
                  </a:cubicBezTo>
                  <a:cubicBezTo>
                    <a:pt x="591046" y="1535319"/>
                    <a:pt x="591698" y="1526390"/>
                    <a:pt x="596347" y="1519416"/>
                  </a:cubicBezTo>
                  <a:cubicBezTo>
                    <a:pt x="602584" y="1510060"/>
                    <a:pt x="613002" y="1504201"/>
                    <a:pt x="620201" y="1495562"/>
                  </a:cubicBezTo>
                  <a:cubicBezTo>
                    <a:pt x="626319" y="1488221"/>
                    <a:pt x="630803" y="1479659"/>
                    <a:pt x="636104" y="1471708"/>
                  </a:cubicBezTo>
                  <a:lnTo>
                    <a:pt x="683812" y="1328585"/>
                  </a:lnTo>
                  <a:lnTo>
                    <a:pt x="691763" y="1304731"/>
                  </a:lnTo>
                  <a:cubicBezTo>
                    <a:pt x="694413" y="1296780"/>
                    <a:pt x="695065" y="1287851"/>
                    <a:pt x="699714" y="1280877"/>
                  </a:cubicBezTo>
                  <a:cubicBezTo>
                    <a:pt x="756548" y="1195627"/>
                    <a:pt x="668036" y="1325015"/>
                    <a:pt x="739471" y="1233169"/>
                  </a:cubicBezTo>
                  <a:cubicBezTo>
                    <a:pt x="751205" y="1218082"/>
                    <a:pt x="760674" y="1201364"/>
                    <a:pt x="771276" y="1185461"/>
                  </a:cubicBezTo>
                  <a:lnTo>
                    <a:pt x="803081" y="1137753"/>
                  </a:lnTo>
                  <a:cubicBezTo>
                    <a:pt x="823068" y="1077798"/>
                    <a:pt x="796108" y="1151697"/>
                    <a:pt x="826935" y="1090045"/>
                  </a:cubicBezTo>
                  <a:cubicBezTo>
                    <a:pt x="830683" y="1082549"/>
                    <a:pt x="831585" y="1073896"/>
                    <a:pt x="834887" y="1066192"/>
                  </a:cubicBezTo>
                  <a:cubicBezTo>
                    <a:pt x="839556" y="1055297"/>
                    <a:pt x="846627" y="1045485"/>
                    <a:pt x="850789" y="1034386"/>
                  </a:cubicBezTo>
                  <a:cubicBezTo>
                    <a:pt x="854626" y="1024154"/>
                    <a:pt x="855739" y="1013089"/>
                    <a:pt x="858741" y="1002581"/>
                  </a:cubicBezTo>
                  <a:cubicBezTo>
                    <a:pt x="861044" y="994522"/>
                    <a:pt x="864042" y="986678"/>
                    <a:pt x="866692" y="978727"/>
                  </a:cubicBezTo>
                  <a:cubicBezTo>
                    <a:pt x="869342" y="957524"/>
                    <a:pt x="870821" y="936141"/>
                    <a:pt x="874643" y="915117"/>
                  </a:cubicBezTo>
                  <a:cubicBezTo>
                    <a:pt x="876142" y="906871"/>
                    <a:pt x="881095" y="899509"/>
                    <a:pt x="882594" y="891263"/>
                  </a:cubicBezTo>
                  <a:cubicBezTo>
                    <a:pt x="886417" y="870239"/>
                    <a:pt x="887033" y="848730"/>
                    <a:pt x="890546" y="827652"/>
                  </a:cubicBezTo>
                  <a:cubicBezTo>
                    <a:pt x="892343" y="816873"/>
                    <a:pt x="896701" y="806626"/>
                    <a:pt x="898497" y="795847"/>
                  </a:cubicBezTo>
                  <a:cubicBezTo>
                    <a:pt x="913481" y="705943"/>
                    <a:pt x="897340" y="759560"/>
                    <a:pt x="914400" y="708383"/>
                  </a:cubicBezTo>
                  <a:lnTo>
                    <a:pt x="930302" y="612967"/>
                  </a:lnTo>
                  <a:cubicBezTo>
                    <a:pt x="932952" y="597064"/>
                    <a:pt x="936474" y="581282"/>
                    <a:pt x="938254" y="565259"/>
                  </a:cubicBezTo>
                  <a:cubicBezTo>
                    <a:pt x="950772" y="452595"/>
                    <a:pt x="938854" y="530752"/>
                    <a:pt x="954156" y="461892"/>
                  </a:cubicBezTo>
                  <a:cubicBezTo>
                    <a:pt x="957088" y="448699"/>
                    <a:pt x="959999" y="435485"/>
                    <a:pt x="962107" y="422136"/>
                  </a:cubicBezTo>
                  <a:cubicBezTo>
                    <a:pt x="967953" y="385112"/>
                    <a:pt x="978010" y="310818"/>
                    <a:pt x="978010" y="310818"/>
                  </a:cubicBezTo>
                  <a:cubicBezTo>
                    <a:pt x="975360" y="249858"/>
                    <a:pt x="974257" y="188811"/>
                    <a:pt x="970059" y="127938"/>
                  </a:cubicBezTo>
                  <a:cubicBezTo>
                    <a:pt x="961235" y="0"/>
                    <a:pt x="962107" y="121013"/>
                    <a:pt x="962107" y="64327"/>
                  </a:cubicBezTo>
                </a:path>
              </a:pathLst>
            </a:cu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7" name="36 - Ορθογώνιο"/>
          <p:cNvSpPr/>
          <p:nvPr/>
        </p:nvSpPr>
        <p:spPr>
          <a:xfrm>
            <a:off x="4429124" y="2500306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Cold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38" name="37 - Ορθογώνιο"/>
          <p:cNvSpPr/>
          <p:nvPr/>
        </p:nvSpPr>
        <p:spPr>
          <a:xfrm>
            <a:off x="7500958" y="2500306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Cold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39" name="38 - Ορθογώνιο"/>
          <p:cNvSpPr/>
          <p:nvPr/>
        </p:nvSpPr>
        <p:spPr>
          <a:xfrm>
            <a:off x="2571736" y="5572140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Cold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40" name="39 - Ορθογώνιο"/>
          <p:cNvSpPr/>
          <p:nvPr/>
        </p:nvSpPr>
        <p:spPr>
          <a:xfrm>
            <a:off x="6572264" y="5572140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Cold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41" name="40 - TextBox"/>
          <p:cNvSpPr txBox="1"/>
          <p:nvPr/>
        </p:nvSpPr>
        <p:spPr>
          <a:xfrm>
            <a:off x="142844" y="4143380"/>
            <a:ext cx="857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B0F0"/>
                </a:solidFill>
              </a:rPr>
              <a:t>Low level front:</a:t>
            </a:r>
            <a:endParaRPr lang="el-GR" dirty="0">
              <a:solidFill>
                <a:srgbClr val="00B0F0"/>
              </a:solidFill>
            </a:endParaRPr>
          </a:p>
        </p:txBody>
      </p:sp>
      <p:cxnSp>
        <p:nvCxnSpPr>
          <p:cNvPr id="42" name="41 - Ευθεία γραμμή σύνδεσης"/>
          <p:cNvCxnSpPr/>
          <p:nvPr/>
        </p:nvCxnSpPr>
        <p:spPr>
          <a:xfrm>
            <a:off x="214282" y="5214950"/>
            <a:ext cx="785818" cy="1588"/>
          </a:xfrm>
          <a:prstGeom prst="line">
            <a:avLst/>
          </a:prstGeom>
          <a:ln w="28575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45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Micrografx Picture Publisher 6.0 Image" r:id="rId10" imgW="3286125" imgH="3067050" progId="PictPub.Image.6">
                  <p:embed/>
                </p:oleObj>
              </mc:Choice>
              <mc:Fallback>
                <p:oleObj name="Micrografx Picture Publisher 6.0 Image" r:id="rId10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529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4" grpId="0" animBg="1"/>
      <p:bldP spid="20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562211" y="620688"/>
            <a:ext cx="8229600" cy="812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As far as the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two different types of weather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are concerned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  <a:t/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</a:br>
            <a:endParaRPr kumimoji="0" lang="el-GR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285720" y="1988840"/>
            <a:ext cx="8229600" cy="1955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In the </a:t>
            </a:r>
            <a:r>
              <a:rPr kumimoji="0" lang="en-US" sz="1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north</a:t>
            </a:r>
            <a:r>
              <a:rPr kumimoji="0" lang="en-US" sz="14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</a:t>
            </a:r>
            <a:r>
              <a:rPr kumimoji="0" lang="en-US" sz="14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ana</a:t>
            </a:r>
            <a:r>
              <a:rPr kumimoji="0" lang="en-US" sz="14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-frontal type of </a:t>
            </a:r>
            <a:r>
              <a:rPr kumimoji="0" lang="en-US" sz="1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rainfall</a:t>
            </a:r>
            <a:r>
              <a:rPr kumimoji="0" lang="en-US" sz="14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is associated with the arrival of a </a:t>
            </a:r>
            <a:r>
              <a:rPr kumimoji="0" lang="en-US" sz="1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quite cold</a:t>
            </a:r>
            <a:r>
              <a:rPr kumimoji="0" lang="en-US" sz="14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for the time of the year, </a:t>
            </a:r>
            <a:r>
              <a:rPr kumimoji="0" lang="en-US" sz="1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air mass</a:t>
            </a:r>
            <a:r>
              <a:rPr kumimoji="0" lang="en-US" sz="14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at </a:t>
            </a:r>
            <a:r>
              <a:rPr kumimoji="0" lang="en-US" sz="1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low levels </a:t>
            </a:r>
            <a:r>
              <a:rPr kumimoji="0" lang="en-US" sz="14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(snowfall was reported on Mount Olympus).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7400" dirty="0" smtClean="0">
              <a:latin typeface="Bahnschrift Condensed" panose="020B0502040204020203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7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800" dirty="0" smtClean="0">
                <a:latin typeface="Bahnschrift Condensed" panose="020B0502040204020203" pitchFamily="34" charset="0"/>
              </a:rPr>
              <a:t>In the </a:t>
            </a:r>
            <a:r>
              <a:rPr lang="en-US" sz="14800" b="1" dirty="0" smtClean="0">
                <a:latin typeface="Bahnschrift Condensed" panose="020B0502040204020203" pitchFamily="34" charset="0"/>
              </a:rPr>
              <a:t>south</a:t>
            </a:r>
            <a:r>
              <a:rPr lang="en-US" sz="14800" dirty="0" smtClean="0">
                <a:latin typeface="Bahnschrift Condensed" panose="020B0502040204020203" pitchFamily="34" charset="0"/>
              </a:rPr>
              <a:t>, severe </a:t>
            </a:r>
            <a:r>
              <a:rPr lang="en-US" sz="14800" b="1" dirty="0" smtClean="0">
                <a:latin typeface="Bahnschrift Condensed" panose="020B0502040204020203" pitchFamily="34" charset="0"/>
              </a:rPr>
              <a:t>convection</a:t>
            </a:r>
            <a:r>
              <a:rPr lang="en-US" sz="14800" dirty="0" smtClean="0">
                <a:latin typeface="Bahnschrift Condensed" panose="020B0502040204020203" pitchFamily="34" charset="0"/>
              </a:rPr>
              <a:t> was triggered along the leading edge (</a:t>
            </a:r>
            <a:r>
              <a:rPr lang="en-US" sz="14800" b="1" dirty="0" smtClean="0">
                <a:latin typeface="Bahnschrift Condensed" panose="020B0502040204020203" pitchFamily="34" charset="0"/>
              </a:rPr>
              <a:t>upper level front</a:t>
            </a:r>
            <a:r>
              <a:rPr lang="en-US" sz="14800" dirty="0" smtClean="0">
                <a:latin typeface="Bahnschrift Condensed" panose="020B0502040204020203" pitchFamily="34" charset="0"/>
              </a:rPr>
              <a:t>) of a </a:t>
            </a:r>
            <a:r>
              <a:rPr lang="en-US" sz="14800" b="1" dirty="0" smtClean="0">
                <a:latin typeface="Bahnschrift Condensed" panose="020B0502040204020203" pitchFamily="34" charset="0"/>
              </a:rPr>
              <a:t>deep cold air mass </a:t>
            </a:r>
            <a:r>
              <a:rPr lang="en-US" sz="14800" dirty="0" smtClean="0">
                <a:latin typeface="Bahnschrift Condensed" panose="020B0502040204020203" pitchFamily="34" charset="0"/>
              </a:rPr>
              <a:t>(T</a:t>
            </a:r>
            <a:r>
              <a:rPr lang="en-US" sz="14800" baseline="-25000" dirty="0" smtClean="0">
                <a:latin typeface="Bahnschrift Condensed" panose="020B0502040204020203" pitchFamily="34" charset="0"/>
              </a:rPr>
              <a:t>500 </a:t>
            </a:r>
            <a:r>
              <a:rPr lang="en-US" sz="14800" baseline="-25000" dirty="0" err="1" smtClean="0">
                <a:latin typeface="Bahnschrift Condensed" panose="020B0502040204020203" pitchFamily="34" charset="0"/>
              </a:rPr>
              <a:t>hPa</a:t>
            </a:r>
            <a:r>
              <a:rPr lang="en-US" sz="14800" dirty="0" smtClean="0">
                <a:latin typeface="Bahnschrift Condensed" panose="020B0502040204020203" pitchFamily="34" charset="0"/>
              </a:rPr>
              <a:t> &lt; -12</a:t>
            </a:r>
            <a:r>
              <a:rPr lang="en-US" sz="14800" baseline="30000" dirty="0" smtClean="0">
                <a:latin typeface="Bahnschrift Condensed" panose="020B0502040204020203" pitchFamily="34" charset="0"/>
              </a:rPr>
              <a:t>o</a:t>
            </a:r>
            <a:r>
              <a:rPr lang="en-US" sz="14800" dirty="0" smtClean="0">
                <a:latin typeface="Bahnschrift Condensed" panose="020B0502040204020203" pitchFamily="34" charset="0"/>
              </a:rPr>
              <a:t>C) and a stratospheric </a:t>
            </a:r>
            <a:r>
              <a:rPr lang="en-US" sz="14800" b="1" dirty="0" smtClean="0">
                <a:latin typeface="Bahnschrift Condensed" panose="020B0502040204020203" pitchFamily="34" charset="0"/>
              </a:rPr>
              <a:t>dry air intrusion</a:t>
            </a:r>
            <a:r>
              <a:rPr lang="en-US" sz="14800" dirty="0" smtClean="0">
                <a:latin typeface="Bahnschrift Condensed" panose="020B0502040204020203" pitchFamily="34" charset="0"/>
              </a:rPr>
              <a:t>.</a:t>
            </a:r>
            <a:endParaRPr kumimoji="0" lang="en-US" sz="14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3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  <a:t/>
            </a:r>
            <a:b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</a:br>
            <a:endParaRPr kumimoji="0" lang="el-GR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8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Micrografx Picture Publisher 6.0 Image" r:id="rId6" imgW="3286125" imgH="3067050" progId="PictPub.Image.6">
                  <p:embed/>
                </p:oleObj>
              </mc:Choice>
              <mc:Fallback>
                <p:oleObj name="Micrografx Picture Publisher 6.0 Image" r:id="rId6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112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5172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700" dirty="0">
                <a:latin typeface="Bahnschrift Condensed" panose="020B0502040204020203" pitchFamily="34" charset="0"/>
              </a:rPr>
              <a:t>The fierce wave of bad weather that </a:t>
            </a:r>
            <a:r>
              <a:rPr lang="en-US" sz="3700" dirty="0" smtClean="0">
                <a:latin typeface="Bahnschrift Condensed" panose="020B0502040204020203" pitchFamily="34" charset="0"/>
              </a:rPr>
              <a:t>afflicted  Greece, caused </a:t>
            </a:r>
            <a:r>
              <a:rPr lang="en-US" sz="3700" u="sng" dirty="0">
                <a:latin typeface="Bahnschrift Condensed" panose="020B0502040204020203" pitchFamily="34" charset="0"/>
              </a:rPr>
              <a:t>dozens of problems </a:t>
            </a:r>
            <a:r>
              <a:rPr lang="en-US" sz="3700" dirty="0">
                <a:latin typeface="Bahnschrift Condensed" panose="020B0502040204020203" pitchFamily="34" charset="0"/>
              </a:rPr>
              <a:t>and </a:t>
            </a:r>
            <a:r>
              <a:rPr lang="en-US" sz="3700" u="sng" dirty="0">
                <a:latin typeface="Bahnschrift Condensed" panose="020B0502040204020203" pitchFamily="34" charset="0"/>
              </a:rPr>
              <a:t>damage to crops</a:t>
            </a:r>
            <a:r>
              <a:rPr lang="en-US" sz="3700" dirty="0">
                <a:latin typeface="Bahnschrift Condensed" panose="020B0502040204020203" pitchFamily="34" charset="0"/>
              </a:rPr>
              <a:t> in several parts of the Territory. The tragic </a:t>
            </a:r>
            <a:r>
              <a:rPr lang="en-US" sz="3700" dirty="0" smtClean="0">
                <a:latin typeface="Bahnschrift Condensed" panose="020B0502040204020203" pitchFamily="34" charset="0"/>
              </a:rPr>
              <a:t>account of </a:t>
            </a:r>
            <a:r>
              <a:rPr lang="en-US" sz="3700" dirty="0">
                <a:latin typeface="Bahnschrift Condensed" panose="020B0502040204020203" pitchFamily="34" charset="0"/>
              </a:rPr>
              <a:t>the entire phenomenon was </a:t>
            </a:r>
            <a:r>
              <a:rPr lang="en-US" sz="3700" u="sng" dirty="0">
                <a:latin typeface="Bahnschrift Condensed" panose="020B0502040204020203" pitchFamily="34" charset="0"/>
              </a:rPr>
              <a:t>the death </a:t>
            </a:r>
            <a:r>
              <a:rPr lang="en-US" sz="3700" dirty="0">
                <a:latin typeface="Bahnschrift Condensed" panose="020B0502040204020203" pitchFamily="34" charset="0"/>
              </a:rPr>
              <a:t>of </a:t>
            </a:r>
            <a:r>
              <a:rPr lang="en-US" sz="3700" dirty="0" smtClean="0">
                <a:latin typeface="Bahnschrift Condensed" panose="020B0502040204020203" pitchFamily="34" charset="0"/>
              </a:rPr>
              <a:t>a 49-year-old shepherd that was </a:t>
            </a:r>
            <a:r>
              <a:rPr lang="en-US" sz="3700" dirty="0">
                <a:latin typeface="Bahnschrift Condensed" panose="020B0502040204020203" pitchFamily="34" charset="0"/>
              </a:rPr>
              <a:t>caused </a:t>
            </a:r>
            <a:r>
              <a:rPr lang="en-US" sz="3700" u="sng" dirty="0">
                <a:latin typeface="Bahnschrift Condensed" panose="020B0502040204020203" pitchFamily="34" charset="0"/>
              </a:rPr>
              <a:t>by </a:t>
            </a:r>
            <a:r>
              <a:rPr lang="en-US" sz="3700" u="sng" dirty="0" smtClean="0">
                <a:latin typeface="Bahnschrift Condensed" panose="020B0502040204020203" pitchFamily="34" charset="0"/>
              </a:rPr>
              <a:t>lightning</a:t>
            </a:r>
            <a:r>
              <a:rPr lang="en-US" sz="3700" dirty="0">
                <a:latin typeface="Bahnschrift Condensed" panose="020B0502040204020203" pitchFamily="34" charset="0"/>
              </a:rPr>
              <a:t>. S</a:t>
            </a:r>
            <a:r>
              <a:rPr lang="en-US" sz="3700" dirty="0" smtClean="0">
                <a:latin typeface="Bahnschrift Condensed" panose="020B0502040204020203" pitchFamily="34" charset="0"/>
              </a:rPr>
              <a:t>ome </a:t>
            </a:r>
            <a:r>
              <a:rPr lang="en-US" sz="3700" dirty="0">
                <a:latin typeface="Bahnschrift Condensed" panose="020B0502040204020203" pitchFamily="34" charset="0"/>
              </a:rPr>
              <a:t>indicative </a:t>
            </a:r>
            <a:r>
              <a:rPr lang="en-US" sz="3700" dirty="0" smtClean="0">
                <a:latin typeface="Bahnschrift Condensed" panose="020B0502040204020203" pitchFamily="34" charset="0"/>
              </a:rPr>
              <a:t>measurements  that </a:t>
            </a:r>
            <a:r>
              <a:rPr lang="en-US" sz="3700" dirty="0">
                <a:latin typeface="Bahnschrift Condensed" panose="020B0502040204020203" pitchFamily="34" charset="0"/>
              </a:rPr>
              <a:t>have been </a:t>
            </a:r>
            <a:r>
              <a:rPr lang="en-US" sz="3700" dirty="0" smtClean="0">
                <a:latin typeface="Bahnschrift Condensed" panose="020B0502040204020203" pitchFamily="34" charset="0"/>
              </a:rPr>
              <a:t>made:</a:t>
            </a:r>
          </a:p>
          <a:p>
            <a:pPr marL="0" indent="0">
              <a:buNone/>
            </a:pPr>
            <a:r>
              <a:rPr lang="en-US" sz="3700" dirty="0" smtClean="0">
                <a:solidFill>
                  <a:srgbClr val="FFFF00"/>
                </a:solidFill>
                <a:latin typeface="Bahnschrift Condensed" panose="020B0502040204020203" pitchFamily="34" charset="0"/>
              </a:rPr>
              <a:t>81 </a:t>
            </a:r>
            <a:r>
              <a:rPr lang="en-US" sz="37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mm, Larissa</a:t>
            </a:r>
            <a:r>
              <a:rPr lang="en-US" sz="3700" dirty="0">
                <a:latin typeface="Bahnschrift Condensed" panose="020B0502040204020203" pitchFamily="34" charset="0"/>
              </a:rPr>
              <a:t>/ 59 mm, Amfilochia / 31 mm, Romanos Patras / </a:t>
            </a:r>
            <a:r>
              <a:rPr lang="en-US" sz="37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101.6 mm (35 mm at 1 h), </a:t>
            </a:r>
            <a:r>
              <a:rPr lang="en-US" sz="3700" dirty="0" err="1">
                <a:solidFill>
                  <a:srgbClr val="FFFF00"/>
                </a:solidFill>
                <a:latin typeface="Bahnschrift Condensed" panose="020B0502040204020203" pitchFamily="34" charset="0"/>
              </a:rPr>
              <a:t>Chalkidiki</a:t>
            </a:r>
            <a:r>
              <a:rPr lang="en-US" sz="37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700" dirty="0" err="1" smtClean="0">
                <a:solidFill>
                  <a:srgbClr val="FFFF00"/>
                </a:solidFill>
                <a:latin typeface="Bahnschrift Condensed" panose="020B0502040204020203" pitchFamily="34" charset="0"/>
              </a:rPr>
              <a:t>Neos</a:t>
            </a:r>
            <a:r>
              <a:rPr lang="en-US" sz="3700" dirty="0" smtClean="0">
                <a:solidFill>
                  <a:srgbClr val="FFFF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700" dirty="0" err="1" smtClean="0">
                <a:solidFill>
                  <a:srgbClr val="FFFF00"/>
                </a:solidFill>
                <a:latin typeface="Bahnschrift Condensed" panose="020B0502040204020203" pitchFamily="34" charset="0"/>
              </a:rPr>
              <a:t>Marmaras</a:t>
            </a:r>
            <a:r>
              <a:rPr lang="en-US" sz="3700" dirty="0" smtClean="0">
                <a:solidFill>
                  <a:srgbClr val="FFFF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700" dirty="0">
                <a:latin typeface="Bahnschrift Condensed" panose="020B0502040204020203" pitchFamily="34" charset="0"/>
              </a:rPr>
              <a:t>/67 mm, Kiato / 66 mm, Limnos</a:t>
            </a:r>
            <a:endParaRPr lang="el-GR" sz="37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el-GR" sz="3700" dirty="0">
              <a:latin typeface="Bahnschrift Condensed" panose="020B0502040204020203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763688" y="188640"/>
            <a:ext cx="5420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Bahnschrift Condensed" panose="020B0502040204020203" pitchFamily="34" charset="0"/>
              </a:rPr>
              <a:t>E</a:t>
            </a:r>
            <a:r>
              <a:rPr lang="en-US" sz="4800" b="1" dirty="0" smtClean="0">
                <a:latin typeface="Bahnschrift Condensed" panose="020B0502040204020203" pitchFamily="34" charset="0"/>
              </a:rPr>
              <a:t>ffects </a:t>
            </a:r>
            <a:r>
              <a:rPr lang="en-US" sz="4800" b="1" dirty="0">
                <a:latin typeface="Bahnschrift Condensed" panose="020B0502040204020203" pitchFamily="34" charset="0"/>
              </a:rPr>
              <a:t>and </a:t>
            </a:r>
            <a:r>
              <a:rPr lang="en-US" sz="4800" b="1" dirty="0" smtClean="0">
                <a:latin typeface="Bahnschrift Condensed" panose="020B0502040204020203" pitchFamily="34" charset="0"/>
              </a:rPr>
              <a:t>Consequences</a:t>
            </a:r>
            <a:endParaRPr lang="el-GR" sz="4800" b="1" dirty="0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7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Micrografx Picture Publisher 6.0 Image" r:id="rId5" imgW="3286125" imgH="3067050" progId="PictPub.Image.6">
                  <p:embed/>
                </p:oleObj>
              </mc:Choice>
              <mc:Fallback>
                <p:oleObj name="Micrografx Picture Publisher 6.0 Image" r:id="rId5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231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047168"/>
            <a:ext cx="8229600" cy="5960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700" dirty="0" smtClean="0">
                <a:latin typeface="Bahnschrift Condensed" panose="020B0502040204020203" pitchFamily="34" charset="0"/>
              </a:rPr>
              <a:t>Furthermore,</a:t>
            </a:r>
            <a:r>
              <a:rPr lang="el-GR" sz="3700" dirty="0" smtClean="0">
                <a:latin typeface="Bahnschrift Condensed" panose="020B0502040204020203" pitchFamily="34" charset="0"/>
              </a:rPr>
              <a:t> </a:t>
            </a:r>
            <a:r>
              <a:rPr lang="en-US" sz="3700" dirty="0">
                <a:latin typeface="Bahnschrift Condensed" panose="020B0502040204020203" pitchFamily="34" charset="0"/>
              </a:rPr>
              <a:t>other extensive </a:t>
            </a:r>
            <a:r>
              <a:rPr lang="en-US" sz="3700" dirty="0" smtClean="0">
                <a:latin typeface="Bahnschrift Condensed" panose="020B0502040204020203" pitchFamily="34" charset="0"/>
              </a:rPr>
              <a:t>damages which were </a:t>
            </a:r>
            <a:r>
              <a:rPr lang="en-US" sz="3700" dirty="0">
                <a:latin typeface="Bahnschrift Condensed" panose="020B0502040204020203" pitchFamily="34" charset="0"/>
              </a:rPr>
              <a:t>caused by </a:t>
            </a:r>
            <a:r>
              <a:rPr lang="en-US" sz="3700" dirty="0" smtClean="0">
                <a:latin typeface="Bahnschrift Condensed" panose="020B0502040204020203" pitchFamily="34" charset="0"/>
              </a:rPr>
              <a:t>this synoptic system were:</a:t>
            </a:r>
            <a:endParaRPr lang="el-GR" sz="3700" dirty="0" smtClean="0">
              <a:latin typeface="Bahnschrift Condensed" panose="020B0502040204020203" pitchFamily="34" charset="0"/>
            </a:endParaRPr>
          </a:p>
          <a:p>
            <a:r>
              <a:rPr lang="en-US" sz="3700" u="sng" dirty="0" smtClean="0">
                <a:latin typeface="Bahnschrift Condensed" panose="020B0502040204020203" pitchFamily="34" charset="0"/>
              </a:rPr>
              <a:t>Floods</a:t>
            </a:r>
            <a:r>
              <a:rPr lang="el-GR" sz="3700" dirty="0" smtClean="0">
                <a:latin typeface="Bahnschrift Condensed" panose="020B0502040204020203" pitchFamily="34" charset="0"/>
              </a:rPr>
              <a:t> </a:t>
            </a:r>
            <a:r>
              <a:rPr lang="en-US" sz="3700" dirty="0" smtClean="0">
                <a:latin typeface="Bahnschrift Condensed" panose="020B0502040204020203" pitchFamily="34" charset="0"/>
              </a:rPr>
              <a:t>in Sithonia-Chalkidiki, Limnos, Larisa, Agrinio, Kozani, Trikala-Central Greece and Patra-Southern Greece</a:t>
            </a:r>
          </a:p>
          <a:p>
            <a:r>
              <a:rPr lang="en-US" sz="3700" u="sng" dirty="0" smtClean="0">
                <a:latin typeface="Bahnschrift Condensed" panose="020B0502040204020203" pitchFamily="34" charset="0"/>
              </a:rPr>
              <a:t>Crops damages and landslides</a:t>
            </a:r>
            <a:r>
              <a:rPr lang="en-US" sz="3700" dirty="0" smtClean="0">
                <a:latin typeface="Bahnschrift Condensed" panose="020B0502040204020203" pitchFamily="34" charset="0"/>
              </a:rPr>
              <a:t> from the hailstorms in Metsovo, </a:t>
            </a:r>
            <a:r>
              <a:rPr lang="en-US" sz="3700" dirty="0" err="1" smtClean="0">
                <a:latin typeface="Bahnschrift Condensed" panose="020B0502040204020203" pitchFamily="34" charset="0"/>
              </a:rPr>
              <a:t>Kalavrita</a:t>
            </a:r>
            <a:r>
              <a:rPr lang="el-GR" sz="3700" dirty="0" smtClean="0">
                <a:latin typeface="Bahnschrift Condensed" panose="020B0502040204020203" pitchFamily="34" charset="0"/>
              </a:rPr>
              <a:t>-</a:t>
            </a:r>
            <a:r>
              <a:rPr lang="en-US" sz="3700" dirty="0" smtClean="0">
                <a:latin typeface="Bahnschrift Condensed" panose="020B0502040204020203" pitchFamily="34" charset="0"/>
              </a:rPr>
              <a:t>Central Greece</a:t>
            </a:r>
          </a:p>
          <a:p>
            <a:r>
              <a:rPr lang="en-US" sz="3700" u="sng" dirty="0">
                <a:latin typeface="Bahnschrift Condensed" panose="020B0502040204020203" pitchFamily="34" charset="0"/>
              </a:rPr>
              <a:t>Problems in transportation </a:t>
            </a:r>
            <a:r>
              <a:rPr lang="en-US" sz="3700" dirty="0">
                <a:latin typeface="Bahnschrift Condensed" panose="020B0502040204020203" pitchFamily="34" charset="0"/>
              </a:rPr>
              <a:t>due to landslides caused by </a:t>
            </a:r>
            <a:r>
              <a:rPr lang="en-US" sz="3700" dirty="0" smtClean="0">
                <a:latin typeface="Bahnschrift Condensed" panose="020B0502040204020203" pitchFamily="34" charset="0"/>
              </a:rPr>
              <a:t>rainstorms </a:t>
            </a:r>
            <a:r>
              <a:rPr lang="en-US" sz="3700" dirty="0">
                <a:latin typeface="Bahnschrift Condensed" panose="020B0502040204020203" pitchFamily="34" charset="0"/>
              </a:rPr>
              <a:t>in </a:t>
            </a:r>
            <a:r>
              <a:rPr lang="en-US" sz="3700" dirty="0" smtClean="0">
                <a:latin typeface="Bahnschrift Condensed" panose="020B0502040204020203" pitchFamily="34" charset="0"/>
              </a:rPr>
              <a:t>Patra-Northern Greece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763688" y="216170"/>
            <a:ext cx="5420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Bahnschrift Condensed" panose="020B0502040204020203" pitchFamily="34" charset="0"/>
              </a:rPr>
              <a:t>E</a:t>
            </a:r>
            <a:r>
              <a:rPr lang="en-US" sz="4800" b="1" dirty="0" smtClean="0">
                <a:latin typeface="Bahnschrift Condensed" panose="020B0502040204020203" pitchFamily="34" charset="0"/>
              </a:rPr>
              <a:t>ffects </a:t>
            </a:r>
            <a:r>
              <a:rPr lang="en-US" sz="4800" b="1" dirty="0">
                <a:latin typeface="Bahnschrift Condensed" panose="020B0502040204020203" pitchFamily="34" charset="0"/>
              </a:rPr>
              <a:t>and </a:t>
            </a:r>
            <a:r>
              <a:rPr lang="en-US" sz="4800" b="1" dirty="0" smtClean="0">
                <a:latin typeface="Bahnschrift Condensed" panose="020B0502040204020203" pitchFamily="34" charset="0"/>
              </a:rPr>
              <a:t>Consequences</a:t>
            </a:r>
            <a:endParaRPr lang="el-GR" sz="4800" b="1" dirty="0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7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Micrografx Picture Publisher 6.0 Image" r:id="rId4" imgW="3286125" imgH="3067050" progId="PictPub.Image.6">
                  <p:embed/>
                </p:oleObj>
              </mc:Choice>
              <mc:Fallback>
                <p:oleObj name="Micrografx Picture Publisher 6.0 Image" r:id="rId4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082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097582"/>
            <a:ext cx="665278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7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THANK YOU FOR  YOUR ATTENTION!!</a:t>
            </a:r>
            <a:br>
              <a:rPr lang="en-US" sz="47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</a:br>
            <a:r>
              <a:rPr lang="en-US" sz="4700" b="1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ANY QUESTIONS??</a:t>
            </a:r>
            <a:endParaRPr lang="el-GR" sz="4700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dirty="0">
                <a:latin typeface="Bahnschrift Condensed" panose="020B0502040204020203" pitchFamily="34" charset="0"/>
              </a:rPr>
              <a:t>I</a:t>
            </a:r>
            <a:r>
              <a:rPr lang="en-US" sz="5300" b="1" dirty="0" smtClean="0">
                <a:latin typeface="Bahnschrift Condensed" panose="020B0502040204020203" pitchFamily="34" charset="0"/>
              </a:rPr>
              <a:t>ntroduction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l-GR" sz="3600" dirty="0">
              <a:latin typeface="Bahnschrift Condensed" panose="020B0502040204020203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300" dirty="0">
                <a:latin typeface="Bahnschrift Condensed" panose="020B0502040204020203" pitchFamily="34" charset="0"/>
              </a:rPr>
              <a:t>This intense </a:t>
            </a:r>
            <a:r>
              <a:rPr lang="en-US" sz="5300" dirty="0" smtClean="0">
                <a:latin typeface="Bahnschrift Condensed" panose="020B0502040204020203" pitchFamily="34" charset="0"/>
              </a:rPr>
              <a:t>storm</a:t>
            </a:r>
            <a:r>
              <a:rPr lang="el-GR" sz="5300" dirty="0" smtClean="0">
                <a:latin typeface="Bahnschrift Condensed" panose="020B0502040204020203" pitchFamily="34" charset="0"/>
              </a:rPr>
              <a:t>,</a:t>
            </a:r>
            <a:r>
              <a:rPr lang="en-US" sz="5300" dirty="0" smtClean="0">
                <a:latin typeface="Bahnschrift Condensed" panose="020B0502040204020203" pitchFamily="34" charset="0"/>
              </a:rPr>
              <a:t> </a:t>
            </a:r>
            <a:r>
              <a:rPr lang="en-US" sz="5300" dirty="0">
                <a:latin typeface="Bahnschrift Condensed" panose="020B0502040204020203" pitchFamily="34" charset="0"/>
              </a:rPr>
              <a:t>in the heart of the summer, which started from northern mainland Greece and then passed to the rest of the country</a:t>
            </a:r>
            <a:r>
              <a:rPr lang="en-US" sz="5300" dirty="0" smtClean="0">
                <a:latin typeface="Bahnschrift Condensed" panose="020B0502040204020203" pitchFamily="34" charset="0"/>
              </a:rPr>
              <a:t>,</a:t>
            </a:r>
            <a:r>
              <a:rPr lang="el-GR" sz="5300" dirty="0" smtClean="0">
                <a:latin typeface="Bahnschrift Condensed" panose="020B0502040204020203" pitchFamily="34" charset="0"/>
              </a:rPr>
              <a:t> </a:t>
            </a:r>
            <a:r>
              <a:rPr lang="en-US" sz="5300" dirty="0" smtClean="0">
                <a:latin typeface="Bahnschrift Condensed" panose="020B0502040204020203" pitchFamily="34" charset="0"/>
              </a:rPr>
              <a:t>has </a:t>
            </a:r>
            <a:r>
              <a:rPr lang="en-US" sz="5300" dirty="0">
                <a:latin typeface="Bahnschrift Condensed" panose="020B0502040204020203" pitchFamily="34" charset="0"/>
              </a:rPr>
              <a:t>significantly affected </a:t>
            </a:r>
            <a:r>
              <a:rPr lang="en-US" sz="5300" dirty="0" smtClean="0">
                <a:latin typeface="Bahnschrift Condensed" panose="020B0502040204020203" pitchFamily="34" charset="0"/>
              </a:rPr>
              <a:t>the weather in Greece</a:t>
            </a:r>
            <a:r>
              <a:rPr lang="el-GR" sz="5300" dirty="0" smtClean="0">
                <a:latin typeface="Bahnschrift Condensed" panose="020B0502040204020203" pitchFamily="34" charset="0"/>
              </a:rPr>
              <a:t> </a:t>
            </a:r>
            <a:r>
              <a:rPr lang="en-US" sz="5300" dirty="0" smtClean="0">
                <a:latin typeface="Bahnschrift Condensed" panose="020B0502040204020203" pitchFamily="34" charset="0"/>
              </a:rPr>
              <a:t>with:</a:t>
            </a:r>
          </a:p>
          <a:p>
            <a:r>
              <a:rPr lang="en-US" sz="5300" dirty="0" smtClean="0">
                <a:latin typeface="Bahnschrift Condensed" panose="020B0502040204020203" pitchFamily="34" charset="0"/>
              </a:rPr>
              <a:t>heavy </a:t>
            </a:r>
            <a:r>
              <a:rPr lang="el-GR" sz="5300" dirty="0" smtClean="0">
                <a:latin typeface="Bahnschrift Condensed" panose="020B0502040204020203" pitchFamily="34" charset="0"/>
              </a:rPr>
              <a:t> </a:t>
            </a:r>
            <a:r>
              <a:rPr lang="en-US" sz="5300" dirty="0" smtClean="0">
                <a:latin typeface="Bahnschrift Condensed" panose="020B0502040204020203" pitchFamily="34" charset="0"/>
              </a:rPr>
              <a:t>and lasting showers </a:t>
            </a:r>
          </a:p>
          <a:p>
            <a:r>
              <a:rPr lang="en-US" sz="5300" dirty="0" smtClean="0">
                <a:latin typeface="Bahnschrift Condensed" panose="020B0502040204020203" pitchFamily="34" charset="0"/>
              </a:rPr>
              <a:t>thunderstorms </a:t>
            </a:r>
          </a:p>
          <a:p>
            <a:r>
              <a:rPr lang="en-US" sz="5300" dirty="0" smtClean="0">
                <a:latin typeface="Bahnschrift Condensed" panose="020B0502040204020203" pitchFamily="34" charset="0"/>
              </a:rPr>
              <a:t>hailstorms  </a:t>
            </a:r>
          </a:p>
          <a:p>
            <a:r>
              <a:rPr lang="en-US" sz="5300" dirty="0" smtClean="0">
                <a:latin typeface="Bahnschrift Condensed" panose="020B0502040204020203" pitchFamily="34" charset="0"/>
              </a:rPr>
              <a:t>gusty </a:t>
            </a:r>
            <a:r>
              <a:rPr lang="en-US" sz="5300" dirty="0">
                <a:latin typeface="Bahnschrift Condensed" panose="020B0502040204020203" pitchFamily="34" charset="0"/>
              </a:rPr>
              <a:t>winds</a:t>
            </a:r>
          </a:p>
          <a:p>
            <a:pPr marL="0" indent="0">
              <a:buNone/>
            </a:pPr>
            <a:r>
              <a:rPr lang="en-US" dirty="0">
                <a:hlinkClick r:id="rId4" tooltip="lenient search"/>
              </a:rPr>
              <a:t/>
            </a:r>
            <a:br>
              <a:rPr lang="en-US" dirty="0">
                <a:hlinkClick r:id="rId4" tooltip="lenient search"/>
              </a:rPr>
            </a:br>
            <a:endParaRPr lang="el-GR" dirty="0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Bahnschrift Condensed" panose="020B0502040204020203" pitchFamily="34" charset="0"/>
              </a:rPr>
              <a:t>Eumetsat </a:t>
            </a:r>
            <a:r>
              <a:rPr lang="en-US" sz="1300" i="1" dirty="0" smtClean="0">
                <a:latin typeface="Bahnschrift Condensed" panose="020B0502040204020203" pitchFamily="34" charset="0"/>
              </a:rPr>
              <a:t>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7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Micrografx Picture Publisher 6.0 Image" r:id="rId6" imgW="3286125" imgH="3067050" progId="PictPub.Image.6">
                  <p:embed/>
                </p:oleObj>
              </mc:Choice>
              <mc:Fallback>
                <p:oleObj name="Micrografx Picture Publisher 6.0 Image" r:id="rId6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112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dirty="0" smtClean="0">
                <a:latin typeface="Bahnschrift Condensed" panose="020B0502040204020203" pitchFamily="34" charset="0"/>
              </a:rPr>
              <a:t>Characteristics of the storm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l-GR" sz="3600" dirty="0">
              <a:latin typeface="Bahnschrift Condensed" panose="020B0502040204020203" pitchFamily="34" charset="0"/>
            </a:endParaRPr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580617" y="908720"/>
            <a:ext cx="8229600" cy="812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Two different types of weather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  <a:t/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</a:br>
            <a:endParaRPr kumimoji="0" lang="el-GR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273044" y="1412776"/>
            <a:ext cx="8229600" cy="1955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wavy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North-Central Greece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Extensive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ana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-frontal cloud shield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Long-lasting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moderate-heavy rainfall, with amounts summing up to ~ 70 mm at places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Scattered thunderstorms, embedded in the above cloud shield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Θέση περιεχομένου 2"/>
          <p:cNvSpPr txBox="1">
            <a:spLocks/>
          </p:cNvSpPr>
          <p:nvPr/>
        </p:nvSpPr>
        <p:spPr>
          <a:xfrm>
            <a:off x="285720" y="3786190"/>
            <a:ext cx="8229600" cy="1955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0" b="1" u="wavy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Sou</a:t>
            </a:r>
            <a:r>
              <a:rPr kumimoji="0" lang="en-US" sz="10000" b="1" i="0" u="wavy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</a:t>
            </a:r>
            <a:r>
              <a:rPr kumimoji="0" lang="en-US" sz="10000" b="1" i="0" u="wavy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-Central Greece</a:t>
            </a:r>
            <a:r>
              <a:rPr kumimoji="0" lang="en-US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0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Kata</a:t>
            </a:r>
            <a:r>
              <a:rPr kumimoji="0" lang="en-US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-frontal like structure along the leading edge of a stratospheric dry air intrusion / upper level front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Severe thunderstorms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Flash floods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10000" dirty="0" smtClean="0">
                <a:latin typeface="Bahnschrift Condensed" panose="020B0502040204020203" pitchFamily="34" charset="0"/>
              </a:rPr>
              <a:t>Gusty winds</a:t>
            </a:r>
            <a:endParaRPr kumimoji="0" lang="en-US" sz="10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10000" dirty="0" smtClean="0">
                <a:latin typeface="Bahnschrift Condensed" panose="020B0502040204020203" pitchFamily="34" charset="0"/>
              </a:rPr>
              <a:t>hailstorms</a:t>
            </a:r>
            <a:endParaRPr kumimoji="0" lang="en-US" sz="10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tooltip="lenient search"/>
              </a:rPr>
            </a:b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11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Micrografx Picture Publisher 6.0 Image" r:id="rId6" imgW="3286125" imgH="3067050" progId="PictPub.Image.6">
                  <p:embed/>
                </p:oleObj>
              </mc:Choice>
              <mc:Fallback>
                <p:oleObj name="Micrografx Picture Publisher 6.0 Image" r:id="rId6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112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7372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Bahnschrift Condensed" panose="020B0502040204020203" pitchFamily="34" charset="0"/>
              </a:rPr>
              <a:t>Weather episode description</a:t>
            </a:r>
            <a:endParaRPr lang="el-GR" sz="4800" b="1" dirty="0">
              <a:latin typeface="Bahnschrift Condensed" panose="020B0502040204020203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6658" y="741242"/>
            <a:ext cx="8229600" cy="6013954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700" b="1" u="sng" dirty="0" smtClean="0">
                <a:ln w="12700">
                  <a:solidFill>
                    <a:schemeClr val="tx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Main Purpose</a:t>
            </a:r>
            <a:r>
              <a:rPr lang="en-US" sz="3700" dirty="0" smtClean="0">
                <a:latin typeface="Bahnschrift Condensed" panose="020B0502040204020203" pitchFamily="34" charset="0"/>
              </a:rPr>
              <a:t>: The evolution of the major trough, associated with the storm </a:t>
            </a:r>
            <a:r>
              <a:rPr lang="en-US" sz="3700" dirty="0" smtClean="0">
                <a:latin typeface="Bahnschrift Condensed" panose="020B0502040204020203" pitchFamily="34" charset="0"/>
              </a:rPr>
              <a:t>on </a:t>
            </a:r>
            <a:r>
              <a:rPr lang="en-US" sz="3700" dirty="0" smtClean="0">
                <a:latin typeface="Bahnschrift Condensed" panose="020B0502040204020203" pitchFamily="34" charset="0"/>
              </a:rPr>
              <a:t>the 16</a:t>
            </a:r>
            <a:r>
              <a:rPr lang="en-US" sz="3700" baseline="30000" dirty="0" smtClean="0">
                <a:latin typeface="Bahnschrift Condensed" panose="020B0502040204020203" pitchFamily="34" charset="0"/>
              </a:rPr>
              <a:t>th</a:t>
            </a:r>
            <a:r>
              <a:rPr lang="en-US" sz="3700" dirty="0" smtClean="0">
                <a:latin typeface="Bahnschrift Condensed" panose="020B0502040204020203" pitchFamily="34" charset="0"/>
              </a:rPr>
              <a:t> of July 2017 in Greece. </a:t>
            </a:r>
          </a:p>
          <a:p>
            <a:pPr marL="0" indent="0">
              <a:buNone/>
            </a:pPr>
            <a:r>
              <a:rPr lang="en-US" sz="3700" b="1" u="sng" dirty="0" smtClean="0">
                <a:ln w="12700">
                  <a:solidFill>
                    <a:schemeClr val="tx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Method</a:t>
            </a:r>
            <a:r>
              <a:rPr lang="en-US" sz="3700" dirty="0" smtClean="0">
                <a:latin typeface="Bahnschrift Condensed" panose="020B0502040204020203" pitchFamily="34" charset="0"/>
              </a:rPr>
              <a:t>: The simulation was made by the online weather-map viewer applet.</a:t>
            </a:r>
            <a:r>
              <a:rPr lang="en-US" sz="3700" dirty="0"/>
              <a:t> </a:t>
            </a:r>
            <a:r>
              <a:rPr lang="en-US" sz="3700" dirty="0" smtClean="0">
                <a:latin typeface="Bahnschrift Condensed" panose="020B0502040204020203" pitchFamily="34" charset="0"/>
              </a:rPr>
              <a:t>This</a:t>
            </a:r>
            <a:r>
              <a:rPr lang="el-GR" sz="3700" dirty="0" smtClean="0">
                <a:latin typeface="Bahnschrift Condensed" panose="020B0502040204020203" pitchFamily="34" charset="0"/>
              </a:rPr>
              <a:t> </a:t>
            </a:r>
            <a:r>
              <a:rPr lang="en-US" sz="3700" dirty="0" smtClean="0">
                <a:latin typeface="Bahnschrift Condensed" panose="020B0502040204020203" pitchFamily="34" charset="0"/>
              </a:rPr>
              <a:t>system, which was accompanied with the rainfall, was </a:t>
            </a:r>
            <a:r>
              <a:rPr lang="en-US" sz="3700" dirty="0">
                <a:latin typeface="Bahnschrift Condensed" panose="020B0502040204020203" pitchFamily="34" charset="0"/>
              </a:rPr>
              <a:t>due to both </a:t>
            </a:r>
            <a:r>
              <a:rPr lang="en-US" altLang="el-GR" sz="3700" b="1" dirty="0">
                <a:latin typeface="Bahnschrift Condensed" panose="020B0502040204020203" pitchFamily="34" charset="0"/>
              </a:rPr>
              <a:t>convective activity</a:t>
            </a:r>
            <a:r>
              <a:rPr lang="el-GR" altLang="el-GR" sz="3700" dirty="0" smtClean="0">
                <a:latin typeface="Bahnschrift Condensed" panose="020B0502040204020203" pitchFamily="34" charset="0"/>
              </a:rPr>
              <a:t>-</a:t>
            </a:r>
            <a:r>
              <a:rPr lang="en-US" altLang="el-GR" sz="3700" b="1" dirty="0" smtClean="0">
                <a:latin typeface="Bahnschrift Condensed" panose="020B0502040204020203" pitchFamily="34" charset="0"/>
              </a:rPr>
              <a:t>instability</a:t>
            </a:r>
            <a:r>
              <a:rPr lang="el-GR" altLang="el-GR" sz="3700" dirty="0" smtClean="0">
                <a:latin typeface="Bahnschrift Condensed" panose="020B0502040204020203" pitchFamily="34" charset="0"/>
              </a:rPr>
              <a:t> </a:t>
            </a:r>
            <a:r>
              <a:rPr lang="en-US" altLang="el-GR" sz="3700" dirty="0">
                <a:latin typeface="Bahnschrift Condensed" panose="020B0502040204020203" pitchFamily="34" charset="0"/>
              </a:rPr>
              <a:t>and </a:t>
            </a:r>
            <a:r>
              <a:rPr lang="en-US" altLang="el-GR" sz="3700" b="1" dirty="0">
                <a:latin typeface="Bahnschrift Condensed" panose="020B0502040204020203" pitchFamily="34" charset="0"/>
              </a:rPr>
              <a:t>synoptic </a:t>
            </a:r>
            <a:r>
              <a:rPr lang="en-US" altLang="el-GR" sz="3700" b="1" dirty="0" smtClean="0">
                <a:latin typeface="Bahnschrift Condensed" panose="020B0502040204020203" pitchFamily="34" charset="0"/>
              </a:rPr>
              <a:t>causes</a:t>
            </a:r>
            <a:r>
              <a:rPr lang="en-US" altLang="el-GR" sz="3700" dirty="0" smtClean="0">
                <a:latin typeface="Bahnschrift Condensed" panose="020B0502040204020203" pitchFamily="34" charset="0"/>
              </a:rPr>
              <a:t>.</a:t>
            </a:r>
            <a:endParaRPr lang="en-US" altLang="el-GR" sz="3700" b="1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en-US" sz="3700" dirty="0" smtClean="0">
                <a:latin typeface="Bahnschrift Condensed" panose="020B0502040204020203" pitchFamily="34" charset="0"/>
              </a:rPr>
              <a:t>In the pictures below, the storm is analyzed from a synoptic and satellite imaging  perspective.</a:t>
            </a:r>
            <a:endParaRPr lang="el-GR" sz="3700" dirty="0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7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Micrografx Picture Publisher 6.0 Image" r:id="rId5" imgW="3286125" imgH="3067050" progId="PictPub.Image.6">
                  <p:embed/>
                </p:oleObj>
              </mc:Choice>
              <mc:Fallback>
                <p:oleObj name="Micrografx Picture Publisher 6.0 Image" r:id="rId5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2390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27" y="3432349"/>
            <a:ext cx="4556388" cy="309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65846" y="6500853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MSG-VIS0.8, 16 </a:t>
            </a:r>
            <a:r>
              <a:rPr lang="en-US" sz="1100" dirty="0"/>
              <a:t>July </a:t>
            </a:r>
            <a:r>
              <a:rPr lang="en-US" sz="1100" dirty="0" smtClean="0"/>
              <a:t>2017, 12:00 </a:t>
            </a:r>
            <a:r>
              <a:rPr lang="en-US" sz="1100" dirty="0"/>
              <a:t>UTC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842"/>
            <a:ext cx="4556650" cy="30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3471" y="6525242"/>
            <a:ext cx="2756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MSG-VIS0.8, 16 July 2017, </a:t>
            </a:r>
            <a:r>
              <a:rPr lang="en-US" sz="1100" dirty="0" smtClean="0"/>
              <a:t>06:00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988"/>
            <a:ext cx="2917504" cy="197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6187" y="3138988"/>
            <a:ext cx="3270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MSG-Severe Storms RGB, </a:t>
            </a:r>
            <a:r>
              <a:rPr lang="en-US" sz="1100" dirty="0"/>
              <a:t>16 July 2017, 06:00 UTC</a:t>
            </a:r>
          </a:p>
          <a:p>
            <a:endParaRPr lang="el-G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24" y="1158988"/>
            <a:ext cx="2917528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57898" y="3138972"/>
            <a:ext cx="33278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>
                <a:solidFill>
                  <a:prstClr val="black"/>
                </a:solidFill>
              </a:rPr>
              <a:t>MSG-Severe Storms RGB, 16 July 2017, </a:t>
            </a:r>
            <a:r>
              <a:rPr lang="en-US" sz="1100" dirty="0" smtClean="0">
                <a:solidFill>
                  <a:prstClr val="black"/>
                </a:solidFill>
              </a:rPr>
              <a:t>12:00 </a:t>
            </a:r>
            <a:r>
              <a:rPr lang="en-US" sz="1100" dirty="0">
                <a:solidFill>
                  <a:prstClr val="black"/>
                </a:solidFill>
              </a:rPr>
              <a:t>UTC</a:t>
            </a:r>
          </a:p>
          <a:p>
            <a:endParaRPr lang="el-G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72" y="1158988"/>
            <a:ext cx="2917528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89440" y="3138972"/>
            <a:ext cx="30963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dirty="0">
                <a:solidFill>
                  <a:prstClr val="black"/>
                </a:solidFill>
              </a:rPr>
              <a:t>MSG-Severe Storms RGB, 16 July 2017, </a:t>
            </a:r>
            <a:r>
              <a:rPr lang="en-US" sz="1100" dirty="0" smtClean="0">
                <a:solidFill>
                  <a:prstClr val="black"/>
                </a:solidFill>
              </a:rPr>
              <a:t>18:00 </a:t>
            </a:r>
            <a:r>
              <a:rPr lang="en-US" sz="1100" dirty="0">
                <a:solidFill>
                  <a:prstClr val="black"/>
                </a:solidFill>
              </a:rPr>
              <a:t>UTC</a:t>
            </a:r>
          </a:p>
          <a:p>
            <a:endParaRPr lang="el-GR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2"/>
          <a:stretch/>
        </p:blipFill>
        <p:spPr bwMode="auto">
          <a:xfrm>
            <a:off x="-3178495" y="199153"/>
            <a:ext cx="2695896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5464" y="-232992"/>
            <a:ext cx="715291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atin typeface="Bahnschrift Condensed" panose="020B0502040204020203" pitchFamily="34" charset="0"/>
              </a:rPr>
              <a:t>  Interpretation </a:t>
            </a:r>
            <a:r>
              <a:rPr lang="en-US" sz="4800" b="1" dirty="0">
                <a:latin typeface="Bahnschrift Condensed" panose="020B0502040204020203" pitchFamily="34" charset="0"/>
              </a:rPr>
              <a:t>of satellite </a:t>
            </a:r>
            <a:r>
              <a:rPr lang="en-US" sz="4800" b="1" dirty="0" smtClean="0">
                <a:latin typeface="Bahnschrift Condensed" panose="020B0502040204020203" pitchFamily="34" charset="0"/>
              </a:rPr>
              <a:t>images</a:t>
            </a:r>
          </a:p>
          <a:p>
            <a:pPr algn="ctr"/>
            <a:r>
              <a:rPr lang="en-US" sz="4200" u="sng" dirty="0" smtClean="0">
                <a:latin typeface="Bahnschrift Condensed" panose="020B0502040204020203" pitchFamily="34" charset="0"/>
              </a:rPr>
              <a:t>Severe </a:t>
            </a:r>
            <a:r>
              <a:rPr lang="en-US" sz="4200" u="sng" dirty="0">
                <a:latin typeface="Bahnschrift Condensed" panose="020B0502040204020203" pitchFamily="34" charset="0"/>
              </a:rPr>
              <a:t>Storms </a:t>
            </a:r>
            <a:r>
              <a:rPr lang="en-US" sz="4200" u="sng" dirty="0" smtClean="0">
                <a:latin typeface="Bahnschrift Condensed" panose="020B0502040204020203" pitchFamily="34" charset="0"/>
              </a:rPr>
              <a:t>RGB and Visual images</a:t>
            </a:r>
            <a:endParaRPr lang="el-GR" sz="4200" u="sng" dirty="0">
              <a:latin typeface="Bahnschrift Condensed" panose="020B0502040204020203" pitchFamily="34" charset="0"/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 flipH="1">
            <a:off x="4942448" y="2213515"/>
            <a:ext cx="257913" cy="289408"/>
          </a:xfrm>
          <a:prstGeom prst="straightConnector1">
            <a:avLst/>
          </a:prstGeom>
          <a:ln w="349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 flipH="1">
            <a:off x="5110891" y="2353408"/>
            <a:ext cx="144016" cy="216024"/>
          </a:xfrm>
          <a:prstGeom prst="straightConnector1">
            <a:avLst/>
          </a:prstGeom>
          <a:ln w="349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 flipH="1">
            <a:off x="7637612" y="5405189"/>
            <a:ext cx="264622" cy="164182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 flipH="1">
            <a:off x="7697047" y="5578288"/>
            <a:ext cx="216997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52127" y="2107477"/>
            <a:ext cx="149335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n>
                  <a:solidFill>
                    <a:schemeClr val="tx1"/>
                  </a:solidFill>
                </a:ln>
              </a:rPr>
              <a:t>Intense storms</a:t>
            </a:r>
            <a:endParaRPr lang="el-GR" sz="17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6476" y="4394673"/>
            <a:ext cx="17567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Huge cloud’s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Big cloud’s content in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As, Anvil Cs, Cu </a:t>
            </a:r>
            <a:r>
              <a:rPr lang="en-US" sz="1700" b="1" dirty="0" err="1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Congestus</a:t>
            </a:r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, </a:t>
            </a:r>
            <a:r>
              <a:rPr lang="en-US" sz="1700" b="1" dirty="0" err="1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Cb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8157" y="4892824"/>
            <a:ext cx="13553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Cloud’s thickness</a:t>
            </a:r>
          </a:p>
          <a:p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 Cu , As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30" name="Ευθύγραμμο βέλος σύνδεσης 29"/>
          <p:cNvCxnSpPr/>
          <p:nvPr/>
        </p:nvCxnSpPr>
        <p:spPr>
          <a:xfrm flipH="1">
            <a:off x="3025305" y="5331406"/>
            <a:ext cx="179332" cy="216024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25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Αντικείμενο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Micrografx Picture Publisher 6.0 Image" r:id="rId11" imgW="3286125" imgH="3067050" progId="PictPub.Image.6">
                  <p:embed/>
                </p:oleObj>
              </mc:Choice>
              <mc:Fallback>
                <p:oleObj name="Micrografx Picture Publisher 6.0 Image" r:id="rId11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4583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984493" y="116632"/>
            <a:ext cx="500649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u="sng" dirty="0" smtClean="0">
                <a:latin typeface="Bahnschrift Condensed" panose="020B0502040204020203" pitchFamily="34" charset="0"/>
              </a:rPr>
              <a:t>Satellite images </a:t>
            </a:r>
            <a:r>
              <a:rPr lang="en-US" sz="4200" u="sng" dirty="0">
                <a:latin typeface="Bahnschrift Condensed" panose="020B0502040204020203" pitchFamily="34" charset="0"/>
              </a:rPr>
              <a:t>in infrared</a:t>
            </a:r>
            <a:endParaRPr lang="el-GR" sz="4200" u="sng" dirty="0">
              <a:latin typeface="Bahnschrift Condensed" panose="020B0502040204020203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160"/>
            <a:ext cx="3060089" cy="2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3414901"/>
            <a:ext cx="23054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MSG-IR10.8, </a:t>
            </a:r>
            <a:r>
              <a:rPr lang="en-US" sz="1100" dirty="0"/>
              <a:t>16 July 2017, </a:t>
            </a:r>
            <a:r>
              <a:rPr lang="en-US" sz="1100" dirty="0" smtClean="0"/>
              <a:t>00:00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76" y="1364160"/>
            <a:ext cx="3060752" cy="2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7635" y="3426776"/>
            <a:ext cx="23054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MSG-IR10.8, 16 July 2017, </a:t>
            </a:r>
            <a:r>
              <a:rPr lang="en-US" sz="1100" dirty="0" smtClean="0"/>
              <a:t>06:00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92" y="1352320"/>
            <a:ext cx="3059832" cy="2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22158" y="3411176"/>
            <a:ext cx="23054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MSG-IR10.8, 16 July 2017, </a:t>
            </a:r>
            <a:r>
              <a:rPr lang="en-US" sz="1100" dirty="0" smtClean="0"/>
              <a:t>12:00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50" y="4107910"/>
            <a:ext cx="3059501" cy="207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1950" y="6161144"/>
            <a:ext cx="23054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MSG-IR10.8, 16 July 2017, </a:t>
            </a:r>
            <a:r>
              <a:rPr lang="en-US" sz="1100" dirty="0" smtClean="0"/>
              <a:t>18:00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82" y="4107910"/>
            <a:ext cx="3060753" cy="2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1383" y="6152052"/>
            <a:ext cx="23054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MSG-IR10.8, </a:t>
            </a:r>
            <a:r>
              <a:rPr lang="en-US" sz="1100" dirty="0" smtClean="0"/>
              <a:t>17 </a:t>
            </a:r>
            <a:r>
              <a:rPr lang="en-US" sz="1100" dirty="0"/>
              <a:t>July 2017, </a:t>
            </a:r>
            <a:r>
              <a:rPr lang="en-US" sz="1100" dirty="0" smtClean="0"/>
              <a:t>00:00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H="1">
            <a:off x="8032061" y="2594107"/>
            <a:ext cx="295460" cy="153080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 flipH="1">
            <a:off x="8132135" y="2739186"/>
            <a:ext cx="200152" cy="153080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/>
          <p:nvPr/>
        </p:nvCxnSpPr>
        <p:spPr>
          <a:xfrm flipH="1" flipV="1">
            <a:off x="7203104" y="5796617"/>
            <a:ext cx="325080" cy="278960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/>
          <p:nvPr/>
        </p:nvCxnSpPr>
        <p:spPr>
          <a:xfrm flipH="1">
            <a:off x="7203104" y="5146510"/>
            <a:ext cx="400304" cy="305735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ύγραμμο βέλος σύνδεσης 26"/>
          <p:cNvCxnSpPr/>
          <p:nvPr/>
        </p:nvCxnSpPr>
        <p:spPr>
          <a:xfrm flipH="1">
            <a:off x="3131842" y="5299377"/>
            <a:ext cx="360038" cy="289863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43033" y="986827"/>
            <a:ext cx="43312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White shades  </a:t>
            </a:r>
            <a:r>
              <a:rPr lang="en-US" sz="1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Cold regions </a:t>
            </a:r>
            <a:r>
              <a:rPr lang="en-US" sz="1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 High</a:t>
            </a:r>
            <a:r>
              <a:rPr lang="el-GR" sz="1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sz="1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cl</a:t>
            </a:r>
            <a:r>
              <a:rPr lang="el-GR" sz="17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ο</a:t>
            </a:r>
            <a:r>
              <a:rPr lang="en-US" sz="17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uds</a:t>
            </a:r>
            <a:endParaRPr lang="el-GR" sz="17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69777" y="2035875"/>
            <a:ext cx="11547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Cu </a:t>
            </a:r>
            <a:r>
              <a:rPr lang="en-US" sz="1700" b="1" dirty="0" err="1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Congestus</a:t>
            </a:r>
            <a:r>
              <a:rPr lang="en-US" sz="1700" b="1" dirty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, </a:t>
            </a:r>
            <a:r>
              <a:rPr lang="en-US" sz="1700" b="1" dirty="0" err="1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Cb</a:t>
            </a:r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,</a:t>
            </a:r>
          </a:p>
          <a:p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sz="1700" b="1" dirty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  <a:sym typeface="Wingdings" panose="05000000000000000000" pitchFamily="2" charset="2"/>
              </a:rPr>
              <a:t>Anvil Cs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  <a:p>
            <a:endParaRPr lang="el-GR" dirty="0"/>
          </a:p>
        </p:txBody>
      </p:sp>
      <p:cxnSp>
        <p:nvCxnSpPr>
          <p:cNvPr id="36" name="Ευθύγραμμο βέλος σύνδεσης 35"/>
          <p:cNvCxnSpPr/>
          <p:nvPr/>
        </p:nvCxnSpPr>
        <p:spPr>
          <a:xfrm flipH="1" flipV="1">
            <a:off x="5004905" y="2896448"/>
            <a:ext cx="205055" cy="194824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 flipH="1" flipV="1">
            <a:off x="2107545" y="2789988"/>
            <a:ext cx="270976" cy="144023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ύγραμμο βέλος σύνδεσης 37"/>
          <p:cNvCxnSpPr/>
          <p:nvPr/>
        </p:nvCxnSpPr>
        <p:spPr>
          <a:xfrm flipH="1" flipV="1">
            <a:off x="4952937" y="2730587"/>
            <a:ext cx="227302" cy="131412"/>
          </a:xfrm>
          <a:prstGeom prst="straightConnector1">
            <a:avLst/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TextBox 2057"/>
          <p:cNvSpPr txBox="1"/>
          <p:nvPr/>
        </p:nvSpPr>
        <p:spPr>
          <a:xfrm>
            <a:off x="5393074" y="2739186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sz="1300" dirty="0"/>
          </a:p>
        </p:txBody>
      </p:sp>
      <p:sp>
        <p:nvSpPr>
          <p:cNvPr id="2062" name="TextBox 2061"/>
          <p:cNvSpPr txBox="1"/>
          <p:nvPr/>
        </p:nvSpPr>
        <p:spPr>
          <a:xfrm>
            <a:off x="5183005" y="3024590"/>
            <a:ext cx="4737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As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79278" y="2670647"/>
            <a:ext cx="6065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C</a:t>
            </a:r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s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91902" y="2787817"/>
            <a:ext cx="5519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C</a:t>
            </a:r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s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23436" y="5083006"/>
            <a:ext cx="9852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Anvil Cs, </a:t>
            </a:r>
            <a:r>
              <a:rPr lang="en-US" sz="1700" b="1" dirty="0" err="1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Cb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75962" y="5295401"/>
            <a:ext cx="9873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Anvil Cs, </a:t>
            </a:r>
            <a:r>
              <a:rPr lang="en-US" sz="1700" b="1" dirty="0" err="1" smtClean="0">
                <a:ln>
                  <a:solidFill>
                    <a:schemeClr val="accent6"/>
                  </a:solidFill>
                </a:ln>
                <a:solidFill>
                  <a:srgbClr val="FFFF00"/>
                </a:solidFill>
              </a:rPr>
              <a:t>Cb</a:t>
            </a:r>
            <a:endParaRPr lang="el-GR" sz="1700" b="1" dirty="0">
              <a:ln>
                <a:solidFill>
                  <a:schemeClr val="accent6"/>
                </a:solidFill>
              </a:ln>
              <a:solidFill>
                <a:srgbClr val="FFFF00"/>
              </a:solidFill>
            </a:endParaRPr>
          </a:p>
        </p:txBody>
      </p:sp>
      <p:grpSp>
        <p:nvGrpSpPr>
          <p:cNvPr id="35" name="34 - Ομάδα"/>
          <p:cNvGrpSpPr/>
          <p:nvPr/>
        </p:nvGrpSpPr>
        <p:grpSpPr>
          <a:xfrm>
            <a:off x="2857489" y="2684087"/>
            <a:ext cx="5231664" cy="3438807"/>
            <a:chOff x="2857489" y="2684087"/>
            <a:chExt cx="5231664" cy="3438807"/>
          </a:xfrm>
          <a:solidFill>
            <a:schemeClr val="accent1">
              <a:alpha val="20000"/>
            </a:schemeClr>
          </a:solidFill>
        </p:grpSpPr>
        <p:sp>
          <p:nvSpPr>
            <p:cNvPr id="31" name="30 - Ελεύθερη σχεδίαση"/>
            <p:cNvSpPr/>
            <p:nvPr/>
          </p:nvSpPr>
          <p:spPr>
            <a:xfrm rot="20821187">
              <a:off x="4272920" y="2684087"/>
              <a:ext cx="428628" cy="566183"/>
            </a:xfrm>
            <a:custGeom>
              <a:avLst/>
              <a:gdLst>
                <a:gd name="connsiteX0" fmla="*/ 179294 w 252506"/>
                <a:gd name="connsiteY0" fmla="*/ 0 h 708212"/>
                <a:gd name="connsiteX1" fmla="*/ 233082 w 252506"/>
                <a:gd name="connsiteY1" fmla="*/ 206188 h 708212"/>
                <a:gd name="connsiteX2" fmla="*/ 242047 w 252506"/>
                <a:gd name="connsiteY2" fmla="*/ 403412 h 708212"/>
                <a:gd name="connsiteX3" fmla="*/ 170329 w 252506"/>
                <a:gd name="connsiteY3" fmla="*/ 546847 h 708212"/>
                <a:gd name="connsiteX4" fmla="*/ 0 w 252506"/>
                <a:gd name="connsiteY4" fmla="*/ 708212 h 70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506" h="708212">
                  <a:moveTo>
                    <a:pt x="179294" y="0"/>
                  </a:moveTo>
                  <a:cubicBezTo>
                    <a:pt x="200958" y="69476"/>
                    <a:pt x="222623" y="138953"/>
                    <a:pt x="233082" y="206188"/>
                  </a:cubicBezTo>
                  <a:cubicBezTo>
                    <a:pt x="243541" y="273423"/>
                    <a:pt x="252506" y="346636"/>
                    <a:pt x="242047" y="403412"/>
                  </a:cubicBezTo>
                  <a:cubicBezTo>
                    <a:pt x="231588" y="460188"/>
                    <a:pt x="210670" y="496047"/>
                    <a:pt x="170329" y="546847"/>
                  </a:cubicBezTo>
                  <a:cubicBezTo>
                    <a:pt x="129988" y="597647"/>
                    <a:pt x="64994" y="652929"/>
                    <a:pt x="0" y="708212"/>
                  </a:cubicBezTo>
                </a:path>
              </a:pathLst>
            </a:custGeom>
            <a:grpFill/>
            <a:ln w="25400">
              <a:solidFill>
                <a:srgbClr val="2F15F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2" name="31 - Ελεύθερη σχεδίαση"/>
            <p:cNvSpPr/>
            <p:nvPr/>
          </p:nvSpPr>
          <p:spPr>
            <a:xfrm>
              <a:off x="7858148" y="2770094"/>
              <a:ext cx="231005" cy="510988"/>
            </a:xfrm>
            <a:custGeom>
              <a:avLst/>
              <a:gdLst>
                <a:gd name="connsiteX0" fmla="*/ 0 w 155388"/>
                <a:gd name="connsiteY0" fmla="*/ 0 h 510988"/>
                <a:gd name="connsiteX1" fmla="*/ 71717 w 155388"/>
                <a:gd name="connsiteY1" fmla="*/ 89647 h 510988"/>
                <a:gd name="connsiteX2" fmla="*/ 143435 w 155388"/>
                <a:gd name="connsiteY2" fmla="*/ 215153 h 510988"/>
                <a:gd name="connsiteX3" fmla="*/ 143435 w 155388"/>
                <a:gd name="connsiteY3" fmla="*/ 286871 h 510988"/>
                <a:gd name="connsiteX4" fmla="*/ 107576 w 155388"/>
                <a:gd name="connsiteY4" fmla="*/ 403412 h 510988"/>
                <a:gd name="connsiteX5" fmla="*/ 35859 w 155388"/>
                <a:gd name="connsiteY5" fmla="*/ 510988 h 51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388" h="510988">
                  <a:moveTo>
                    <a:pt x="0" y="0"/>
                  </a:moveTo>
                  <a:cubicBezTo>
                    <a:pt x="23905" y="26894"/>
                    <a:pt x="47811" y="53788"/>
                    <a:pt x="71717" y="89647"/>
                  </a:cubicBezTo>
                  <a:cubicBezTo>
                    <a:pt x="95623" y="125506"/>
                    <a:pt x="131482" y="182282"/>
                    <a:pt x="143435" y="215153"/>
                  </a:cubicBezTo>
                  <a:cubicBezTo>
                    <a:pt x="155388" y="248024"/>
                    <a:pt x="149411" y="255495"/>
                    <a:pt x="143435" y="286871"/>
                  </a:cubicBezTo>
                  <a:cubicBezTo>
                    <a:pt x="137459" y="318247"/>
                    <a:pt x="125505" y="366059"/>
                    <a:pt x="107576" y="403412"/>
                  </a:cubicBezTo>
                  <a:cubicBezTo>
                    <a:pt x="89647" y="440765"/>
                    <a:pt x="62753" y="475876"/>
                    <a:pt x="35859" y="510988"/>
                  </a:cubicBezTo>
                </a:path>
              </a:pathLst>
            </a:custGeom>
            <a:grpFill/>
            <a:ln w="25400">
              <a:solidFill>
                <a:srgbClr val="2F15F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3" name="32 - Ελεύθερη σχεδίαση"/>
            <p:cNvSpPr/>
            <p:nvPr/>
          </p:nvSpPr>
          <p:spPr>
            <a:xfrm>
              <a:off x="2857489" y="5429264"/>
              <a:ext cx="285751" cy="639842"/>
            </a:xfrm>
            <a:custGeom>
              <a:avLst/>
              <a:gdLst>
                <a:gd name="connsiteX0" fmla="*/ 89647 w 180789"/>
                <a:gd name="connsiteY0" fmla="*/ 0 h 609600"/>
                <a:gd name="connsiteX1" fmla="*/ 161365 w 180789"/>
                <a:gd name="connsiteY1" fmla="*/ 107576 h 609600"/>
                <a:gd name="connsiteX2" fmla="*/ 179295 w 180789"/>
                <a:gd name="connsiteY2" fmla="*/ 233082 h 609600"/>
                <a:gd name="connsiteX3" fmla="*/ 170330 w 180789"/>
                <a:gd name="connsiteY3" fmla="*/ 331694 h 609600"/>
                <a:gd name="connsiteX4" fmla="*/ 116542 w 180789"/>
                <a:gd name="connsiteY4" fmla="*/ 457200 h 609600"/>
                <a:gd name="connsiteX5" fmla="*/ 0 w 180789"/>
                <a:gd name="connsiteY5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789" h="609600">
                  <a:moveTo>
                    <a:pt x="89647" y="0"/>
                  </a:moveTo>
                  <a:cubicBezTo>
                    <a:pt x="118035" y="34364"/>
                    <a:pt x="146424" y="68729"/>
                    <a:pt x="161365" y="107576"/>
                  </a:cubicBezTo>
                  <a:cubicBezTo>
                    <a:pt x="176306" y="146423"/>
                    <a:pt x="177801" y="195729"/>
                    <a:pt x="179295" y="233082"/>
                  </a:cubicBezTo>
                  <a:cubicBezTo>
                    <a:pt x="180789" y="270435"/>
                    <a:pt x="180789" y="294341"/>
                    <a:pt x="170330" y="331694"/>
                  </a:cubicBezTo>
                  <a:cubicBezTo>
                    <a:pt x="159871" y="369047"/>
                    <a:pt x="144930" y="410882"/>
                    <a:pt x="116542" y="457200"/>
                  </a:cubicBezTo>
                  <a:cubicBezTo>
                    <a:pt x="88154" y="503518"/>
                    <a:pt x="44077" y="556559"/>
                    <a:pt x="0" y="609600"/>
                  </a:cubicBezTo>
                </a:path>
              </a:pathLst>
            </a:custGeom>
            <a:grpFill/>
            <a:ln w="25400">
              <a:solidFill>
                <a:srgbClr val="2F15F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4" name="33 - Ελεύθερη σχεδίαση"/>
            <p:cNvSpPr/>
            <p:nvPr/>
          </p:nvSpPr>
          <p:spPr>
            <a:xfrm>
              <a:off x="6858017" y="5500702"/>
              <a:ext cx="357189" cy="622192"/>
            </a:xfrm>
            <a:custGeom>
              <a:avLst/>
              <a:gdLst>
                <a:gd name="connsiteX0" fmla="*/ 215153 w 286871"/>
                <a:gd name="connsiteY0" fmla="*/ 0 h 609600"/>
                <a:gd name="connsiteX1" fmla="*/ 277906 w 286871"/>
                <a:gd name="connsiteY1" fmla="*/ 161365 h 609600"/>
                <a:gd name="connsiteX2" fmla="*/ 268941 w 286871"/>
                <a:gd name="connsiteY2" fmla="*/ 268941 h 609600"/>
                <a:gd name="connsiteX3" fmla="*/ 215153 w 286871"/>
                <a:gd name="connsiteY3" fmla="*/ 412377 h 609600"/>
                <a:gd name="connsiteX4" fmla="*/ 107576 w 286871"/>
                <a:gd name="connsiteY4" fmla="*/ 537882 h 609600"/>
                <a:gd name="connsiteX5" fmla="*/ 0 w 286871"/>
                <a:gd name="connsiteY5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871" h="609600">
                  <a:moveTo>
                    <a:pt x="215153" y="0"/>
                  </a:moveTo>
                  <a:cubicBezTo>
                    <a:pt x="242047" y="58271"/>
                    <a:pt x="268941" y="116542"/>
                    <a:pt x="277906" y="161365"/>
                  </a:cubicBezTo>
                  <a:cubicBezTo>
                    <a:pt x="286871" y="206188"/>
                    <a:pt x="279400" y="227106"/>
                    <a:pt x="268941" y="268941"/>
                  </a:cubicBezTo>
                  <a:cubicBezTo>
                    <a:pt x="258482" y="310776"/>
                    <a:pt x="242047" y="367554"/>
                    <a:pt x="215153" y="412377"/>
                  </a:cubicBezTo>
                  <a:cubicBezTo>
                    <a:pt x="188259" y="457200"/>
                    <a:pt x="143435" y="505012"/>
                    <a:pt x="107576" y="537882"/>
                  </a:cubicBezTo>
                  <a:cubicBezTo>
                    <a:pt x="71717" y="570752"/>
                    <a:pt x="35858" y="590176"/>
                    <a:pt x="0" y="609600"/>
                  </a:cubicBezTo>
                </a:path>
              </a:pathLst>
            </a:custGeom>
            <a:grpFill/>
            <a:ln w="25400">
              <a:solidFill>
                <a:srgbClr val="2F15F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9" name="38 - TextBox"/>
          <p:cNvSpPr txBox="1"/>
          <p:nvPr/>
        </p:nvSpPr>
        <p:spPr>
          <a:xfrm>
            <a:off x="142844" y="4143380"/>
            <a:ext cx="857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33CC"/>
                </a:solidFill>
              </a:rPr>
              <a:t>Upper level front:</a:t>
            </a:r>
            <a:endParaRPr lang="el-GR" dirty="0">
              <a:solidFill>
                <a:srgbClr val="0033CC"/>
              </a:solidFill>
            </a:endParaRPr>
          </a:p>
        </p:txBody>
      </p:sp>
      <p:cxnSp>
        <p:nvCxnSpPr>
          <p:cNvPr id="41" name="40 - Ευθεία γραμμή σύνδεσης"/>
          <p:cNvCxnSpPr/>
          <p:nvPr/>
        </p:nvCxnSpPr>
        <p:spPr>
          <a:xfrm>
            <a:off x="214282" y="5214950"/>
            <a:ext cx="785818" cy="1588"/>
          </a:xfrm>
          <a:prstGeom prst="line">
            <a:avLst/>
          </a:prstGeom>
          <a:ln w="28575">
            <a:solidFill>
              <a:srgbClr val="2F15F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43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Micrografx Picture Publisher 6.0 Image" r:id="rId10" imgW="3286125" imgH="3067050" progId="PictPub.Image.6">
                  <p:embed/>
                </p:oleObj>
              </mc:Choice>
              <mc:Fallback>
                <p:oleObj name="Micrografx Picture Publisher 6.0 Image" r:id="rId10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2215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062" grpId="0"/>
      <p:bldP spid="51" grpId="0"/>
      <p:bldP spid="52" grpId="0"/>
      <p:bldP spid="54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08" y="3790593"/>
            <a:ext cx="27638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CAPE, </a:t>
            </a:r>
            <a:r>
              <a:rPr lang="en-US" sz="1100" dirty="0"/>
              <a:t>16 July 2017, 00:00 UTC</a:t>
            </a:r>
          </a:p>
          <a:p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5" y="1661307"/>
            <a:ext cx="3166159" cy="21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778" y="1660912"/>
            <a:ext cx="3166846" cy="21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7112" y="3790592"/>
            <a:ext cx="27638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CAPE, </a:t>
            </a:r>
            <a:r>
              <a:rPr lang="en-US" sz="1100" dirty="0"/>
              <a:t>16 July 2017, 06:00 UTC</a:t>
            </a:r>
          </a:p>
          <a:p>
            <a:endParaRPr lang="el-G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60128"/>
            <a:ext cx="3168000" cy="21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6176" y="3779217"/>
            <a:ext cx="27638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CAPE, </a:t>
            </a:r>
            <a:r>
              <a:rPr lang="en-US" sz="1100" dirty="0"/>
              <a:t>16 July 2017, 12:00 UTC</a:t>
            </a:r>
          </a:p>
          <a:p>
            <a:endParaRPr lang="el-G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" y="4221088"/>
            <a:ext cx="3166844" cy="21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0538" y="6355668"/>
            <a:ext cx="27638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CAPE</a:t>
            </a:r>
            <a:r>
              <a:rPr lang="en-US" sz="1100" dirty="0"/>
              <a:t>, 16 July 2017, </a:t>
            </a:r>
            <a:r>
              <a:rPr lang="en-US" sz="1100" dirty="0" smtClean="0"/>
              <a:t>18:00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02" y="4222531"/>
            <a:ext cx="3166845" cy="21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84168" y="6369982"/>
            <a:ext cx="27638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MSG-IR10.8 &amp; CAPE</a:t>
            </a:r>
            <a:r>
              <a:rPr lang="en-US" sz="1100" dirty="0"/>
              <a:t>, </a:t>
            </a:r>
            <a:r>
              <a:rPr lang="en-US" sz="1100" dirty="0" smtClean="0"/>
              <a:t>17 </a:t>
            </a:r>
            <a:r>
              <a:rPr lang="en-US" sz="1100" dirty="0"/>
              <a:t>July 2017, </a:t>
            </a:r>
            <a:r>
              <a:rPr lang="en-US" sz="1100" dirty="0" smtClean="0"/>
              <a:t>00:00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1030879" y="30407"/>
            <a:ext cx="676659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u="sng" dirty="0" smtClean="0">
                <a:latin typeface="Bahnschrift Condensed" panose="020B0502040204020203" pitchFamily="34" charset="0"/>
              </a:rPr>
              <a:t>Connection between</a:t>
            </a:r>
            <a:endParaRPr lang="en-US" sz="4200" u="sng" dirty="0">
              <a:latin typeface="Bahnschrift Condensed" panose="020B0502040204020203" pitchFamily="34" charset="0"/>
            </a:endParaRPr>
          </a:p>
          <a:p>
            <a:pPr algn="ctr"/>
            <a:r>
              <a:rPr lang="en-US" sz="4200" u="sng" dirty="0" smtClean="0">
                <a:latin typeface="Bahnschrift Condensed" panose="020B0502040204020203" pitchFamily="34" charset="0"/>
              </a:rPr>
              <a:t>satellite images in infrared</a:t>
            </a:r>
            <a:r>
              <a:rPr lang="el-GR" sz="4200" u="sng" dirty="0" smtClean="0">
                <a:latin typeface="Bahnschrift Condensed" panose="020B0502040204020203" pitchFamily="34" charset="0"/>
              </a:rPr>
              <a:t> </a:t>
            </a:r>
            <a:r>
              <a:rPr lang="en-US" sz="4200" u="sng" dirty="0" smtClean="0">
                <a:latin typeface="Bahnschrift Condensed" panose="020B0502040204020203" pitchFamily="34" charset="0"/>
              </a:rPr>
              <a:t> and CAPE</a:t>
            </a:r>
            <a:endParaRPr lang="el-GR" sz="42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027092" y="4221088"/>
            <a:ext cx="3345108" cy="120032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25400" cmpd="sng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CAPE ranges between the </a:t>
            </a:r>
            <a:r>
              <a:rPr lang="en-US" sz="1200" dirty="0" smtClean="0"/>
              <a:t>values:</a:t>
            </a:r>
            <a:endParaRPr lang="en-US" sz="1200" dirty="0"/>
          </a:p>
          <a:p>
            <a:r>
              <a:rPr lang="en-US" sz="1200" dirty="0"/>
              <a:t> </a:t>
            </a:r>
            <a:r>
              <a:rPr lang="en-US" sz="1200" b="1" dirty="0"/>
              <a:t>CAPE &lt; 0                       Stable</a:t>
            </a:r>
          </a:p>
          <a:p>
            <a:r>
              <a:rPr lang="en-US" sz="1000" dirty="0"/>
              <a:t> </a:t>
            </a:r>
            <a:r>
              <a:rPr lang="en-US" sz="1200" b="1" dirty="0" smtClean="0"/>
              <a:t>0 ≤ CAPE ≤ 1000    </a:t>
            </a:r>
            <a:r>
              <a:rPr lang="en-US" sz="1200" b="1" dirty="0"/>
              <a:t>Marginally unstable   </a:t>
            </a:r>
            <a:r>
              <a:rPr lang="en-US" sz="1200" b="1" dirty="0">
                <a:ln>
                  <a:solidFill>
                    <a:schemeClr val="accent6"/>
                  </a:solidFill>
                </a:ln>
                <a:solidFill>
                  <a:srgbClr val="FFC000"/>
                </a:solidFill>
              </a:rPr>
              <a:t>YELLOW</a:t>
            </a:r>
          </a:p>
          <a:p>
            <a:r>
              <a:rPr lang="en-US" sz="1000" dirty="0"/>
              <a:t> </a:t>
            </a:r>
            <a:r>
              <a:rPr lang="en-US" sz="1200" b="1" dirty="0"/>
              <a:t>1000 &lt;</a:t>
            </a:r>
            <a:r>
              <a:rPr lang="en-US" sz="1200" b="1" dirty="0" smtClean="0"/>
              <a:t> CAPE ≤ 2500    </a:t>
            </a:r>
            <a:r>
              <a:rPr lang="en-US" sz="1200" b="1" dirty="0"/>
              <a:t>Moderately unstable   </a:t>
            </a:r>
            <a:r>
              <a:rPr lang="en-US" sz="1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RED</a:t>
            </a:r>
          </a:p>
          <a:p>
            <a:r>
              <a:rPr lang="en-US" sz="1000" b="1" dirty="0"/>
              <a:t> </a:t>
            </a:r>
            <a:r>
              <a:rPr lang="en-US" sz="1200" b="1" dirty="0"/>
              <a:t>2500 &lt;</a:t>
            </a:r>
            <a:r>
              <a:rPr lang="en-US" sz="1200" b="1" dirty="0" smtClean="0"/>
              <a:t> CAPE </a:t>
            </a:r>
            <a:r>
              <a:rPr lang="en-US" sz="1200" b="1" dirty="0"/>
              <a:t>≤</a:t>
            </a:r>
            <a:r>
              <a:rPr lang="en-US" sz="1200" b="1" dirty="0" smtClean="0"/>
              <a:t> </a:t>
            </a:r>
            <a:r>
              <a:rPr lang="en-US" sz="1200" b="1" dirty="0"/>
              <a:t>3500    Very unstable  </a:t>
            </a:r>
            <a:r>
              <a:rPr lang="en-US" sz="1000" b="1" dirty="0"/>
              <a:t>           </a:t>
            </a:r>
            <a:r>
              <a:rPr lang="en-US" sz="1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RED</a:t>
            </a:r>
          </a:p>
          <a:p>
            <a:r>
              <a:rPr lang="en-US" sz="1000" b="1" dirty="0"/>
              <a:t> </a:t>
            </a:r>
            <a:r>
              <a:rPr lang="en-US" sz="1200" b="1" dirty="0"/>
              <a:t>CAPE </a:t>
            </a:r>
            <a:r>
              <a:rPr lang="en-US" sz="1200" b="1" dirty="0" smtClean="0"/>
              <a:t>&gt;</a:t>
            </a:r>
            <a:r>
              <a:rPr lang="en-US" sz="1200" b="1" dirty="0"/>
              <a:t> 3500-4000      Extremely unstable  </a:t>
            </a:r>
            <a:r>
              <a:rPr lang="en-US" sz="1200" dirty="0"/>
              <a:t>  </a:t>
            </a:r>
            <a:r>
              <a:rPr lang="en-US" sz="1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17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Micrografx Picture Publisher 6.0 Image" r:id="rId11" imgW="3286125" imgH="3067050" progId="PictPub.Image.6">
                  <p:embed/>
                </p:oleObj>
              </mc:Choice>
              <mc:Fallback>
                <p:oleObj name="Micrografx Picture Publisher 6.0 Image" r:id="rId11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145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36" y="1052735"/>
            <a:ext cx="3166159" cy="21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86" y="3202720"/>
            <a:ext cx="232627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MSG-WV6.2, </a:t>
            </a:r>
            <a:r>
              <a:rPr lang="en-US" sz="1100" dirty="0"/>
              <a:t>16 July 2017, 00:00 UTC</a:t>
            </a:r>
          </a:p>
          <a:p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46" y="1052735"/>
            <a:ext cx="3168000" cy="21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08" y="1052734"/>
            <a:ext cx="3168000" cy="21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3357" y="3204685"/>
            <a:ext cx="224612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MSG-W6.2, </a:t>
            </a:r>
            <a:r>
              <a:rPr lang="en-US" sz="1100" dirty="0"/>
              <a:t>16 July 2017, </a:t>
            </a:r>
            <a:r>
              <a:rPr lang="en-US" sz="1100" dirty="0" smtClean="0"/>
              <a:t>12:00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06" y="3744327"/>
            <a:ext cx="3166845" cy="214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2125" y="5917442"/>
            <a:ext cx="232627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MSG-WV6.2, </a:t>
            </a:r>
            <a:r>
              <a:rPr lang="en-US" sz="1100" dirty="0"/>
              <a:t>16 July 2017, </a:t>
            </a:r>
            <a:r>
              <a:rPr lang="en-US" sz="1100" dirty="0" smtClean="0"/>
              <a:t>18:00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714752"/>
            <a:ext cx="3168000" cy="21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50095" y="5916333"/>
            <a:ext cx="232627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MSG-WV6.2, 1</a:t>
            </a:r>
            <a:r>
              <a:rPr lang="el-GR" sz="1100" dirty="0" smtClean="0"/>
              <a:t>7</a:t>
            </a:r>
            <a:r>
              <a:rPr lang="en-US" sz="1100" dirty="0" smtClean="0"/>
              <a:t> </a:t>
            </a:r>
            <a:r>
              <a:rPr lang="en-US" sz="1100" dirty="0"/>
              <a:t>July 2017, </a:t>
            </a:r>
            <a:r>
              <a:rPr lang="el-GR" sz="1100" dirty="0" smtClean="0"/>
              <a:t>00</a:t>
            </a:r>
            <a:r>
              <a:rPr lang="en-US" sz="1100" dirty="0" smtClean="0"/>
              <a:t>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3224389" y="3204685"/>
            <a:ext cx="232627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MSG-WV6.2, </a:t>
            </a:r>
            <a:r>
              <a:rPr lang="en-US" sz="1100" dirty="0"/>
              <a:t>16 July 2017, </a:t>
            </a:r>
            <a:r>
              <a:rPr lang="en-US" sz="1100" dirty="0" smtClean="0"/>
              <a:t>0</a:t>
            </a:r>
            <a:r>
              <a:rPr lang="el-GR" sz="1100" dirty="0" smtClean="0"/>
              <a:t>6</a:t>
            </a:r>
            <a:r>
              <a:rPr lang="en-US" sz="1100" dirty="0" smtClean="0"/>
              <a:t>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2337125" y="50786"/>
            <a:ext cx="38443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u="sng" dirty="0" smtClean="0">
                <a:latin typeface="Bahnschrift Condensed" panose="020B0502040204020203" pitchFamily="34" charset="0"/>
              </a:rPr>
              <a:t>Satellite WV images </a:t>
            </a:r>
            <a:endParaRPr lang="el-GR" sz="4200" dirty="0"/>
          </a:p>
        </p:txBody>
      </p:sp>
      <p:sp>
        <p:nvSpPr>
          <p:cNvPr id="6" name="TextBox 5"/>
          <p:cNvSpPr txBox="1"/>
          <p:nvPr/>
        </p:nvSpPr>
        <p:spPr>
          <a:xfrm>
            <a:off x="645606" y="6189890"/>
            <a:ext cx="781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Bahnschrift Condensed" panose="020B0502040204020203" pitchFamily="34" charset="0"/>
              </a:rPr>
              <a:t>A</a:t>
            </a:r>
            <a:r>
              <a:rPr lang="en-US" dirty="0">
                <a:latin typeface="Bahnschrift Condensed" panose="020B0502040204020203" pitchFamily="34" charset="0"/>
              </a:rPr>
              <a:t>: </a:t>
            </a:r>
            <a:r>
              <a:rPr lang="en-US" dirty="0" smtClean="0">
                <a:latin typeface="Bahnschrift Condensed" panose="020B0502040204020203" pitchFamily="34" charset="0"/>
              </a:rPr>
              <a:t>area of high humidity, </a:t>
            </a:r>
            <a:r>
              <a:rPr lang="en-US" b="1" dirty="0">
                <a:latin typeface="Bahnschrift Condensed" panose="020B0502040204020203" pitchFamily="34" charset="0"/>
              </a:rPr>
              <a:t>B</a:t>
            </a:r>
            <a:r>
              <a:rPr lang="en-US" dirty="0">
                <a:latin typeface="Bahnschrift Condensed" panose="020B0502040204020203" pitchFamily="34" charset="0"/>
              </a:rPr>
              <a:t>: </a:t>
            </a:r>
            <a:r>
              <a:rPr lang="en-US" dirty="0" smtClean="0">
                <a:latin typeface="Bahnschrift Condensed" panose="020B0502040204020203" pitchFamily="34" charset="0"/>
              </a:rPr>
              <a:t>dry stratospheric intrusion, </a:t>
            </a:r>
            <a:r>
              <a:rPr lang="en-US" b="1" dirty="0" smtClean="0">
                <a:latin typeface="Bahnschrift Condensed" panose="020B0502040204020203" pitchFamily="34" charset="0"/>
              </a:rPr>
              <a:t>C</a:t>
            </a:r>
            <a:r>
              <a:rPr lang="en-US" dirty="0" smtClean="0">
                <a:latin typeface="Bahnschrift Condensed" panose="020B0502040204020203" pitchFamily="34" charset="0"/>
              </a:rPr>
              <a:t>:clouds, </a:t>
            </a:r>
            <a:r>
              <a:rPr lang="en-US" b="1" dirty="0" smtClean="0">
                <a:latin typeface="Bahnschrift Condensed" panose="020B0502040204020203" pitchFamily="34" charset="0"/>
              </a:rPr>
              <a:t>D</a:t>
            </a:r>
            <a:r>
              <a:rPr lang="en-US" dirty="0" smtClean="0">
                <a:latin typeface="Bahnschrift Condensed" panose="020B0502040204020203" pitchFamily="34" charset="0"/>
              </a:rPr>
              <a:t>:jet stream, </a:t>
            </a:r>
            <a:r>
              <a:rPr lang="en-US" b="1" dirty="0" smtClean="0">
                <a:latin typeface="Bahnschrift Condensed" panose="020B0502040204020203" pitchFamily="34" charset="0"/>
              </a:rPr>
              <a:t>E</a:t>
            </a:r>
            <a:r>
              <a:rPr lang="en-US" dirty="0" smtClean="0">
                <a:latin typeface="Bahnschrift Condensed" panose="020B0502040204020203" pitchFamily="34" charset="0"/>
              </a:rPr>
              <a:t>:area of low humidity</a:t>
            </a:r>
            <a:endParaRPr lang="el-GR" b="1" dirty="0">
              <a:latin typeface="Bahnschrift Condense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65846" y="53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2854789" y="5012268"/>
            <a:ext cx="31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974436" y="2333560"/>
            <a:ext cx="22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779721" y="2692707"/>
            <a:ext cx="24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68691" y="2333560"/>
            <a:ext cx="24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77758" y="2518226"/>
            <a:ext cx="23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l-GR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0624" y="2351097"/>
            <a:ext cx="22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l-GR" b="1" dirty="0"/>
          </a:p>
        </p:txBody>
      </p:sp>
      <p:sp>
        <p:nvSpPr>
          <p:cNvPr id="1040" name="TextBox 1039"/>
          <p:cNvSpPr txBox="1"/>
          <p:nvPr/>
        </p:nvSpPr>
        <p:spPr>
          <a:xfrm>
            <a:off x="4143372" y="2571744"/>
            <a:ext cx="20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l-GR" b="1" dirty="0"/>
          </a:p>
        </p:txBody>
      </p:sp>
      <p:sp>
        <p:nvSpPr>
          <p:cNvPr id="1042" name="TextBox 1041"/>
          <p:cNvSpPr txBox="1"/>
          <p:nvPr/>
        </p:nvSpPr>
        <p:spPr>
          <a:xfrm>
            <a:off x="7500958" y="2714620"/>
            <a:ext cx="18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l-GR" b="1" dirty="0"/>
          </a:p>
        </p:txBody>
      </p:sp>
      <p:sp>
        <p:nvSpPr>
          <p:cNvPr id="1044" name="TextBox 1043"/>
          <p:cNvSpPr txBox="1"/>
          <p:nvPr/>
        </p:nvSpPr>
        <p:spPr>
          <a:xfrm>
            <a:off x="2857488" y="5500702"/>
            <a:ext cx="19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l-GR" b="1" dirty="0"/>
          </a:p>
        </p:txBody>
      </p:sp>
      <p:sp>
        <p:nvSpPr>
          <p:cNvPr id="1051" name="TextBox 1050"/>
          <p:cNvSpPr txBox="1"/>
          <p:nvPr/>
        </p:nvSpPr>
        <p:spPr>
          <a:xfrm>
            <a:off x="4847694" y="2011853"/>
            <a:ext cx="16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1052" name="TextBox 1051"/>
          <p:cNvSpPr txBox="1"/>
          <p:nvPr/>
        </p:nvSpPr>
        <p:spPr>
          <a:xfrm>
            <a:off x="8005722" y="1981765"/>
            <a:ext cx="23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1053" name="TextBox 1052"/>
          <p:cNvSpPr txBox="1"/>
          <p:nvPr/>
        </p:nvSpPr>
        <p:spPr>
          <a:xfrm>
            <a:off x="7777008" y="2482334"/>
            <a:ext cx="22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1054" name="TextBox 1053"/>
          <p:cNvSpPr txBox="1"/>
          <p:nvPr/>
        </p:nvSpPr>
        <p:spPr>
          <a:xfrm>
            <a:off x="2847942" y="4530209"/>
            <a:ext cx="21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1057" name="TextBox 1056"/>
          <p:cNvSpPr txBox="1"/>
          <p:nvPr/>
        </p:nvSpPr>
        <p:spPr>
          <a:xfrm>
            <a:off x="1744580" y="2234684"/>
            <a:ext cx="21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l-GR" b="1" dirty="0"/>
          </a:p>
        </p:txBody>
      </p:sp>
      <p:sp>
        <p:nvSpPr>
          <p:cNvPr id="1058" name="TextBox 1057"/>
          <p:cNvSpPr txBox="1"/>
          <p:nvPr/>
        </p:nvSpPr>
        <p:spPr>
          <a:xfrm>
            <a:off x="4255788" y="2648720"/>
            <a:ext cx="18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l-GR" b="1" dirty="0"/>
          </a:p>
        </p:txBody>
      </p:sp>
      <p:sp>
        <p:nvSpPr>
          <p:cNvPr id="1059" name="TextBox 1058"/>
          <p:cNvSpPr txBox="1"/>
          <p:nvPr/>
        </p:nvSpPr>
        <p:spPr>
          <a:xfrm>
            <a:off x="7786710" y="2857496"/>
            <a:ext cx="206662" cy="36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l-GR" b="1" dirty="0"/>
          </a:p>
        </p:txBody>
      </p:sp>
      <p:sp>
        <p:nvSpPr>
          <p:cNvPr id="1060" name="TextBox 1059"/>
          <p:cNvSpPr txBox="1"/>
          <p:nvPr/>
        </p:nvSpPr>
        <p:spPr>
          <a:xfrm>
            <a:off x="3200607" y="4818927"/>
            <a:ext cx="29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l-GR" b="1" dirty="0"/>
          </a:p>
        </p:txBody>
      </p:sp>
      <p:cxnSp>
        <p:nvCxnSpPr>
          <p:cNvPr id="1064" name="Ευθύγραμμο βέλος σύνδεσης 1063"/>
          <p:cNvCxnSpPr/>
          <p:nvPr/>
        </p:nvCxnSpPr>
        <p:spPr>
          <a:xfrm flipH="1">
            <a:off x="506268" y="1451896"/>
            <a:ext cx="203255" cy="700527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Ευθύγραμμο βέλος σύνδεσης 73"/>
          <p:cNvCxnSpPr/>
          <p:nvPr/>
        </p:nvCxnSpPr>
        <p:spPr>
          <a:xfrm flipV="1">
            <a:off x="1470378" y="2096051"/>
            <a:ext cx="274202" cy="550515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Ευθύγραμμο βέλος σύνδεσης 75"/>
          <p:cNvCxnSpPr/>
          <p:nvPr/>
        </p:nvCxnSpPr>
        <p:spPr>
          <a:xfrm flipH="1">
            <a:off x="3857620" y="1785926"/>
            <a:ext cx="57150" cy="666750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Ευθύγραμμο βέλος σύνδεσης 76"/>
          <p:cNvCxnSpPr/>
          <p:nvPr/>
        </p:nvCxnSpPr>
        <p:spPr>
          <a:xfrm>
            <a:off x="7320229" y="1981765"/>
            <a:ext cx="0" cy="553998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Ευθύγραμμο βέλος σύνδεσης 78"/>
          <p:cNvCxnSpPr/>
          <p:nvPr/>
        </p:nvCxnSpPr>
        <p:spPr>
          <a:xfrm flipV="1">
            <a:off x="4572000" y="1857364"/>
            <a:ext cx="323364" cy="657226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Ευθύγραμμο βέλος σύνδεσης 79"/>
          <p:cNvCxnSpPr>
            <a:stCxn id="64" idx="28"/>
          </p:cNvCxnSpPr>
          <p:nvPr/>
        </p:nvCxnSpPr>
        <p:spPr>
          <a:xfrm flipH="1" flipV="1">
            <a:off x="8078295" y="1928843"/>
            <a:ext cx="5596" cy="736776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Ευθύγραμμο βέλος σύνδεσης 83"/>
          <p:cNvCxnSpPr>
            <a:stCxn id="60" idx="15"/>
          </p:cNvCxnSpPr>
          <p:nvPr/>
        </p:nvCxnSpPr>
        <p:spPr>
          <a:xfrm flipH="1">
            <a:off x="2238247" y="4649760"/>
            <a:ext cx="46036" cy="639933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Ευθύγραμμο βέλος σύνδεσης 84"/>
          <p:cNvCxnSpPr/>
          <p:nvPr/>
        </p:nvCxnSpPr>
        <p:spPr>
          <a:xfrm rot="16200000" flipH="1">
            <a:off x="6250213" y="4965497"/>
            <a:ext cx="549308" cy="48082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Ευθύγραμμο βέλος σύνδεσης 86"/>
          <p:cNvCxnSpPr>
            <a:stCxn id="60" idx="45"/>
            <a:endCxn id="60" idx="54"/>
          </p:cNvCxnSpPr>
          <p:nvPr/>
        </p:nvCxnSpPr>
        <p:spPr>
          <a:xfrm flipH="1" flipV="1">
            <a:off x="2976639" y="5327179"/>
            <a:ext cx="307715" cy="276314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Ευθύγραμμο βέλος σύνδεσης 87"/>
          <p:cNvCxnSpPr>
            <a:stCxn id="125" idx="52"/>
            <a:endCxn id="125" idx="61"/>
          </p:cNvCxnSpPr>
          <p:nvPr/>
        </p:nvCxnSpPr>
        <p:spPr>
          <a:xfrm flipH="1" flipV="1">
            <a:off x="7178722" y="5036024"/>
            <a:ext cx="225188" cy="232012"/>
          </a:xfrm>
          <a:prstGeom prst="straightConnector1">
            <a:avLst/>
          </a:prstGeom>
          <a:ln w="31750">
            <a:solidFill>
              <a:srgbClr val="C0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9" name="TextBox 1078"/>
          <p:cNvSpPr txBox="1"/>
          <p:nvPr/>
        </p:nvSpPr>
        <p:spPr>
          <a:xfrm>
            <a:off x="2162212" y="2480098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5441457" y="2388128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7572396" y="5500702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7715272" y="4929198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3414769" y="5403580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3779912" y="5174218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8399245" y="2757460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8676456" y="2390775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5009758" y="2752632"/>
            <a:ext cx="2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l-GR" b="1" dirty="0"/>
          </a:p>
        </p:txBody>
      </p:sp>
      <p:sp>
        <p:nvSpPr>
          <p:cNvPr id="60" name="59 - Ελεύθερη σχεδίαση"/>
          <p:cNvSpPr/>
          <p:nvPr/>
        </p:nvSpPr>
        <p:spPr>
          <a:xfrm>
            <a:off x="2245820" y="3871475"/>
            <a:ext cx="1448687" cy="2008334"/>
          </a:xfrm>
          <a:custGeom>
            <a:avLst/>
            <a:gdLst>
              <a:gd name="connsiteX0" fmla="*/ 258792 w 1299595"/>
              <a:gd name="connsiteY0" fmla="*/ 63113 h 1943671"/>
              <a:gd name="connsiteX1" fmla="*/ 241539 w 1299595"/>
              <a:gd name="connsiteY1" fmla="*/ 114871 h 1943671"/>
              <a:gd name="connsiteX2" fmla="*/ 224287 w 1299595"/>
              <a:gd name="connsiteY2" fmla="*/ 140751 h 1943671"/>
              <a:gd name="connsiteX3" fmla="*/ 207034 w 1299595"/>
              <a:gd name="connsiteY3" fmla="*/ 192509 h 1943671"/>
              <a:gd name="connsiteX4" fmla="*/ 181154 w 1299595"/>
              <a:gd name="connsiteY4" fmla="*/ 244267 h 1943671"/>
              <a:gd name="connsiteX5" fmla="*/ 163902 w 1299595"/>
              <a:gd name="connsiteY5" fmla="*/ 270147 h 1943671"/>
              <a:gd name="connsiteX6" fmla="*/ 138022 w 1299595"/>
              <a:gd name="connsiteY6" fmla="*/ 356411 h 1943671"/>
              <a:gd name="connsiteX7" fmla="*/ 129396 w 1299595"/>
              <a:gd name="connsiteY7" fmla="*/ 382290 h 1943671"/>
              <a:gd name="connsiteX8" fmla="*/ 120770 w 1299595"/>
              <a:gd name="connsiteY8" fmla="*/ 425422 h 1943671"/>
              <a:gd name="connsiteX9" fmla="*/ 112143 w 1299595"/>
              <a:gd name="connsiteY9" fmla="*/ 459928 h 1943671"/>
              <a:gd name="connsiteX10" fmla="*/ 103517 w 1299595"/>
              <a:gd name="connsiteY10" fmla="*/ 503060 h 1943671"/>
              <a:gd name="connsiteX11" fmla="*/ 94890 w 1299595"/>
              <a:gd name="connsiteY11" fmla="*/ 528939 h 1943671"/>
              <a:gd name="connsiteX12" fmla="*/ 69011 w 1299595"/>
              <a:gd name="connsiteY12" fmla="*/ 615203 h 1943671"/>
              <a:gd name="connsiteX13" fmla="*/ 60385 w 1299595"/>
              <a:gd name="connsiteY13" fmla="*/ 641083 h 1943671"/>
              <a:gd name="connsiteX14" fmla="*/ 51758 w 1299595"/>
              <a:gd name="connsiteY14" fmla="*/ 666962 h 1943671"/>
              <a:gd name="connsiteX15" fmla="*/ 34505 w 1299595"/>
              <a:gd name="connsiteY15" fmla="*/ 753226 h 1943671"/>
              <a:gd name="connsiteX16" fmla="*/ 25879 w 1299595"/>
              <a:gd name="connsiteY16" fmla="*/ 865369 h 1943671"/>
              <a:gd name="connsiteX17" fmla="*/ 8626 w 1299595"/>
              <a:gd name="connsiteY17" fmla="*/ 951634 h 1943671"/>
              <a:gd name="connsiteX18" fmla="*/ 0 w 1299595"/>
              <a:gd name="connsiteY18" fmla="*/ 994766 h 1943671"/>
              <a:gd name="connsiteX19" fmla="*/ 8626 w 1299595"/>
              <a:gd name="connsiteY19" fmla="*/ 1296690 h 1943671"/>
              <a:gd name="connsiteX20" fmla="*/ 17253 w 1299595"/>
              <a:gd name="connsiteY20" fmla="*/ 1348449 h 1943671"/>
              <a:gd name="connsiteX21" fmla="*/ 51758 w 1299595"/>
              <a:gd name="connsiteY21" fmla="*/ 1426086 h 1943671"/>
              <a:gd name="connsiteX22" fmla="*/ 69011 w 1299595"/>
              <a:gd name="connsiteY22" fmla="*/ 1477845 h 1943671"/>
              <a:gd name="connsiteX23" fmla="*/ 77637 w 1299595"/>
              <a:gd name="connsiteY23" fmla="*/ 1503724 h 1943671"/>
              <a:gd name="connsiteX24" fmla="*/ 129396 w 1299595"/>
              <a:gd name="connsiteY24" fmla="*/ 1581362 h 1943671"/>
              <a:gd name="connsiteX25" fmla="*/ 146649 w 1299595"/>
              <a:gd name="connsiteY25" fmla="*/ 1607241 h 1943671"/>
              <a:gd name="connsiteX26" fmla="*/ 172528 w 1299595"/>
              <a:gd name="connsiteY26" fmla="*/ 1641747 h 1943671"/>
              <a:gd name="connsiteX27" fmla="*/ 189781 w 1299595"/>
              <a:gd name="connsiteY27" fmla="*/ 1667626 h 1943671"/>
              <a:gd name="connsiteX28" fmla="*/ 215660 w 1299595"/>
              <a:gd name="connsiteY28" fmla="*/ 1693505 h 1943671"/>
              <a:gd name="connsiteX29" fmla="*/ 276045 w 1299595"/>
              <a:gd name="connsiteY29" fmla="*/ 1771143 h 1943671"/>
              <a:gd name="connsiteX30" fmla="*/ 353683 w 1299595"/>
              <a:gd name="connsiteY30" fmla="*/ 1822901 h 1943671"/>
              <a:gd name="connsiteX31" fmla="*/ 379562 w 1299595"/>
              <a:gd name="connsiteY31" fmla="*/ 1840154 h 1943671"/>
              <a:gd name="connsiteX32" fmla="*/ 405441 w 1299595"/>
              <a:gd name="connsiteY32" fmla="*/ 1848781 h 1943671"/>
              <a:gd name="connsiteX33" fmla="*/ 431320 w 1299595"/>
              <a:gd name="connsiteY33" fmla="*/ 1866034 h 1943671"/>
              <a:gd name="connsiteX34" fmla="*/ 517585 w 1299595"/>
              <a:gd name="connsiteY34" fmla="*/ 1891913 h 1943671"/>
              <a:gd name="connsiteX35" fmla="*/ 569343 w 1299595"/>
              <a:gd name="connsiteY35" fmla="*/ 1909166 h 1943671"/>
              <a:gd name="connsiteX36" fmla="*/ 595222 w 1299595"/>
              <a:gd name="connsiteY36" fmla="*/ 1917792 h 1943671"/>
              <a:gd name="connsiteX37" fmla="*/ 629728 w 1299595"/>
              <a:gd name="connsiteY37" fmla="*/ 1926418 h 1943671"/>
              <a:gd name="connsiteX38" fmla="*/ 681487 w 1299595"/>
              <a:gd name="connsiteY38" fmla="*/ 1943671 h 1943671"/>
              <a:gd name="connsiteX39" fmla="*/ 836762 w 1299595"/>
              <a:gd name="connsiteY39" fmla="*/ 1935045 h 1943671"/>
              <a:gd name="connsiteX40" fmla="*/ 862641 w 1299595"/>
              <a:gd name="connsiteY40" fmla="*/ 1926418 h 1943671"/>
              <a:gd name="connsiteX41" fmla="*/ 888520 w 1299595"/>
              <a:gd name="connsiteY41" fmla="*/ 1900539 h 1943671"/>
              <a:gd name="connsiteX42" fmla="*/ 914400 w 1299595"/>
              <a:gd name="connsiteY42" fmla="*/ 1883286 h 1943671"/>
              <a:gd name="connsiteX43" fmla="*/ 931653 w 1299595"/>
              <a:gd name="connsiteY43" fmla="*/ 1857407 h 1943671"/>
              <a:gd name="connsiteX44" fmla="*/ 948905 w 1299595"/>
              <a:gd name="connsiteY44" fmla="*/ 1797022 h 1943671"/>
              <a:gd name="connsiteX45" fmla="*/ 931653 w 1299595"/>
              <a:gd name="connsiteY45" fmla="*/ 1676252 h 1943671"/>
              <a:gd name="connsiteX46" fmla="*/ 897147 w 1299595"/>
              <a:gd name="connsiteY46" fmla="*/ 1624494 h 1943671"/>
              <a:gd name="connsiteX47" fmla="*/ 871268 w 1299595"/>
              <a:gd name="connsiteY47" fmla="*/ 1607241 h 1943671"/>
              <a:gd name="connsiteX48" fmla="*/ 836762 w 1299595"/>
              <a:gd name="connsiteY48" fmla="*/ 1564109 h 1943671"/>
              <a:gd name="connsiteX49" fmla="*/ 828136 w 1299595"/>
              <a:gd name="connsiteY49" fmla="*/ 1538230 h 1943671"/>
              <a:gd name="connsiteX50" fmla="*/ 776377 w 1299595"/>
              <a:gd name="connsiteY50" fmla="*/ 1503724 h 1943671"/>
              <a:gd name="connsiteX51" fmla="*/ 750498 w 1299595"/>
              <a:gd name="connsiteY51" fmla="*/ 1486471 h 1943671"/>
              <a:gd name="connsiteX52" fmla="*/ 724619 w 1299595"/>
              <a:gd name="connsiteY52" fmla="*/ 1469218 h 1943671"/>
              <a:gd name="connsiteX53" fmla="*/ 681487 w 1299595"/>
              <a:gd name="connsiteY53" fmla="*/ 1434713 h 1943671"/>
              <a:gd name="connsiteX54" fmla="*/ 655607 w 1299595"/>
              <a:gd name="connsiteY54" fmla="*/ 1408834 h 1943671"/>
              <a:gd name="connsiteX55" fmla="*/ 629728 w 1299595"/>
              <a:gd name="connsiteY55" fmla="*/ 1391581 h 1943671"/>
              <a:gd name="connsiteX56" fmla="*/ 603849 w 1299595"/>
              <a:gd name="connsiteY56" fmla="*/ 1365701 h 1943671"/>
              <a:gd name="connsiteX57" fmla="*/ 569343 w 1299595"/>
              <a:gd name="connsiteY57" fmla="*/ 1313943 h 1943671"/>
              <a:gd name="connsiteX58" fmla="*/ 543464 w 1299595"/>
              <a:gd name="connsiteY58" fmla="*/ 1296690 h 1943671"/>
              <a:gd name="connsiteX59" fmla="*/ 534837 w 1299595"/>
              <a:gd name="connsiteY59" fmla="*/ 1253558 h 1943671"/>
              <a:gd name="connsiteX60" fmla="*/ 526211 w 1299595"/>
              <a:gd name="connsiteY60" fmla="*/ 1227679 h 1943671"/>
              <a:gd name="connsiteX61" fmla="*/ 534837 w 1299595"/>
              <a:gd name="connsiteY61" fmla="*/ 1029271 h 1943671"/>
              <a:gd name="connsiteX62" fmla="*/ 560717 w 1299595"/>
              <a:gd name="connsiteY62" fmla="*/ 943007 h 1943671"/>
              <a:gd name="connsiteX63" fmla="*/ 577970 w 1299595"/>
              <a:gd name="connsiteY63" fmla="*/ 917128 h 1943671"/>
              <a:gd name="connsiteX64" fmla="*/ 595222 w 1299595"/>
              <a:gd name="connsiteY64" fmla="*/ 882622 h 1943671"/>
              <a:gd name="connsiteX65" fmla="*/ 621102 w 1299595"/>
              <a:gd name="connsiteY65" fmla="*/ 856743 h 1943671"/>
              <a:gd name="connsiteX66" fmla="*/ 646981 w 1299595"/>
              <a:gd name="connsiteY66" fmla="*/ 813611 h 1943671"/>
              <a:gd name="connsiteX67" fmla="*/ 672860 w 1299595"/>
              <a:gd name="connsiteY67" fmla="*/ 787732 h 1943671"/>
              <a:gd name="connsiteX68" fmla="*/ 707366 w 1299595"/>
              <a:gd name="connsiteY68" fmla="*/ 735973 h 1943671"/>
              <a:gd name="connsiteX69" fmla="*/ 724619 w 1299595"/>
              <a:gd name="connsiteY69" fmla="*/ 710094 h 1943671"/>
              <a:gd name="connsiteX70" fmla="*/ 741871 w 1299595"/>
              <a:gd name="connsiteY70" fmla="*/ 684215 h 1943671"/>
              <a:gd name="connsiteX71" fmla="*/ 776377 w 1299595"/>
              <a:gd name="connsiteY71" fmla="*/ 658335 h 1943671"/>
              <a:gd name="connsiteX72" fmla="*/ 810883 w 1299595"/>
              <a:gd name="connsiteY72" fmla="*/ 597951 h 1943671"/>
              <a:gd name="connsiteX73" fmla="*/ 862641 w 1299595"/>
              <a:gd name="connsiteY73" fmla="*/ 546192 h 1943671"/>
              <a:gd name="connsiteX74" fmla="*/ 931653 w 1299595"/>
              <a:gd name="connsiteY74" fmla="*/ 459928 h 1943671"/>
              <a:gd name="connsiteX75" fmla="*/ 966158 w 1299595"/>
              <a:gd name="connsiteY75" fmla="*/ 425422 h 1943671"/>
              <a:gd name="connsiteX76" fmla="*/ 1000664 w 1299595"/>
              <a:gd name="connsiteY76" fmla="*/ 365037 h 1943671"/>
              <a:gd name="connsiteX77" fmla="*/ 1069675 w 1299595"/>
              <a:gd name="connsiteY77" fmla="*/ 296026 h 1943671"/>
              <a:gd name="connsiteX78" fmla="*/ 1095554 w 1299595"/>
              <a:gd name="connsiteY78" fmla="*/ 261520 h 1943671"/>
              <a:gd name="connsiteX79" fmla="*/ 1112807 w 1299595"/>
              <a:gd name="connsiteY79" fmla="*/ 227015 h 1943671"/>
              <a:gd name="connsiteX80" fmla="*/ 1138687 w 1299595"/>
              <a:gd name="connsiteY80" fmla="*/ 218388 h 1943671"/>
              <a:gd name="connsiteX81" fmla="*/ 1181819 w 1299595"/>
              <a:gd name="connsiteY81" fmla="*/ 158003 h 1943671"/>
              <a:gd name="connsiteX82" fmla="*/ 1199071 w 1299595"/>
              <a:gd name="connsiteY82" fmla="*/ 123498 h 1943671"/>
              <a:gd name="connsiteX83" fmla="*/ 1224951 w 1299595"/>
              <a:gd name="connsiteY83" fmla="*/ 97618 h 1943671"/>
              <a:gd name="connsiteX84" fmla="*/ 1242204 w 1299595"/>
              <a:gd name="connsiteY84" fmla="*/ 71739 h 1943671"/>
              <a:gd name="connsiteX85" fmla="*/ 1276709 w 1299595"/>
              <a:gd name="connsiteY85" fmla="*/ 28607 h 1943671"/>
              <a:gd name="connsiteX86" fmla="*/ 1293962 w 1299595"/>
              <a:gd name="connsiteY86" fmla="*/ 2728 h 194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299595" h="1943671">
                <a:moveTo>
                  <a:pt x="258792" y="63113"/>
                </a:moveTo>
                <a:cubicBezTo>
                  <a:pt x="253041" y="80366"/>
                  <a:pt x="251626" y="99739"/>
                  <a:pt x="241539" y="114871"/>
                </a:cubicBezTo>
                <a:cubicBezTo>
                  <a:pt x="235788" y="123498"/>
                  <a:pt x="228498" y="131277"/>
                  <a:pt x="224287" y="140751"/>
                </a:cubicBezTo>
                <a:cubicBezTo>
                  <a:pt x="216901" y="157370"/>
                  <a:pt x="217122" y="177377"/>
                  <a:pt x="207034" y="192509"/>
                </a:cubicBezTo>
                <a:cubicBezTo>
                  <a:pt x="157599" y="266660"/>
                  <a:pt x="216862" y="172850"/>
                  <a:pt x="181154" y="244267"/>
                </a:cubicBezTo>
                <a:cubicBezTo>
                  <a:pt x="176517" y="253540"/>
                  <a:pt x="168113" y="260673"/>
                  <a:pt x="163902" y="270147"/>
                </a:cubicBezTo>
                <a:cubicBezTo>
                  <a:pt x="147503" y="307045"/>
                  <a:pt x="148059" y="321282"/>
                  <a:pt x="138022" y="356411"/>
                </a:cubicBezTo>
                <a:cubicBezTo>
                  <a:pt x="135524" y="365154"/>
                  <a:pt x="131601" y="373469"/>
                  <a:pt x="129396" y="382290"/>
                </a:cubicBezTo>
                <a:cubicBezTo>
                  <a:pt x="125840" y="396514"/>
                  <a:pt x="123951" y="411109"/>
                  <a:pt x="120770" y="425422"/>
                </a:cubicBezTo>
                <a:cubicBezTo>
                  <a:pt x="118198" y="436996"/>
                  <a:pt x="114715" y="448354"/>
                  <a:pt x="112143" y="459928"/>
                </a:cubicBezTo>
                <a:cubicBezTo>
                  <a:pt x="108962" y="474241"/>
                  <a:pt x="107073" y="488836"/>
                  <a:pt x="103517" y="503060"/>
                </a:cubicBezTo>
                <a:cubicBezTo>
                  <a:pt x="101312" y="511882"/>
                  <a:pt x="97388" y="520196"/>
                  <a:pt x="94890" y="528939"/>
                </a:cubicBezTo>
                <a:cubicBezTo>
                  <a:pt x="68806" y="620233"/>
                  <a:pt x="110027" y="492153"/>
                  <a:pt x="69011" y="615203"/>
                </a:cubicBezTo>
                <a:lnTo>
                  <a:pt x="60385" y="641083"/>
                </a:lnTo>
                <a:cubicBezTo>
                  <a:pt x="57510" y="649709"/>
                  <a:pt x="53541" y="658046"/>
                  <a:pt x="51758" y="666962"/>
                </a:cubicBezTo>
                <a:lnTo>
                  <a:pt x="34505" y="753226"/>
                </a:lnTo>
                <a:cubicBezTo>
                  <a:pt x="31630" y="790607"/>
                  <a:pt x="29804" y="828084"/>
                  <a:pt x="25879" y="865369"/>
                </a:cubicBezTo>
                <a:cubicBezTo>
                  <a:pt x="20807" y="913557"/>
                  <a:pt x="17765" y="910507"/>
                  <a:pt x="8626" y="951634"/>
                </a:cubicBezTo>
                <a:cubicBezTo>
                  <a:pt x="5445" y="965947"/>
                  <a:pt x="2875" y="980389"/>
                  <a:pt x="0" y="994766"/>
                </a:cubicBezTo>
                <a:cubicBezTo>
                  <a:pt x="2875" y="1095407"/>
                  <a:pt x="3720" y="1196127"/>
                  <a:pt x="8626" y="1296690"/>
                </a:cubicBezTo>
                <a:cubicBezTo>
                  <a:pt x="9478" y="1314160"/>
                  <a:pt x="13011" y="1331480"/>
                  <a:pt x="17253" y="1348449"/>
                </a:cubicBezTo>
                <a:cubicBezTo>
                  <a:pt x="46606" y="1465864"/>
                  <a:pt x="19387" y="1353252"/>
                  <a:pt x="51758" y="1426086"/>
                </a:cubicBezTo>
                <a:cubicBezTo>
                  <a:pt x="59144" y="1442705"/>
                  <a:pt x="63260" y="1460592"/>
                  <a:pt x="69011" y="1477845"/>
                </a:cubicBezTo>
                <a:cubicBezTo>
                  <a:pt x="71886" y="1486471"/>
                  <a:pt x="72593" y="1496158"/>
                  <a:pt x="77637" y="1503724"/>
                </a:cubicBezTo>
                <a:lnTo>
                  <a:pt x="129396" y="1581362"/>
                </a:lnTo>
                <a:cubicBezTo>
                  <a:pt x="135147" y="1589988"/>
                  <a:pt x="140429" y="1598947"/>
                  <a:pt x="146649" y="1607241"/>
                </a:cubicBezTo>
                <a:cubicBezTo>
                  <a:pt x="155275" y="1618743"/>
                  <a:pt x="164171" y="1630048"/>
                  <a:pt x="172528" y="1641747"/>
                </a:cubicBezTo>
                <a:cubicBezTo>
                  <a:pt x="178554" y="1650183"/>
                  <a:pt x="183144" y="1659661"/>
                  <a:pt x="189781" y="1667626"/>
                </a:cubicBezTo>
                <a:cubicBezTo>
                  <a:pt x="197591" y="1676998"/>
                  <a:pt x="208170" y="1683875"/>
                  <a:pt x="215660" y="1693505"/>
                </a:cubicBezTo>
                <a:cubicBezTo>
                  <a:pt x="244198" y="1730196"/>
                  <a:pt x="242997" y="1745439"/>
                  <a:pt x="276045" y="1771143"/>
                </a:cubicBezTo>
                <a:cubicBezTo>
                  <a:pt x="276063" y="1771157"/>
                  <a:pt x="340733" y="1814268"/>
                  <a:pt x="353683" y="1822901"/>
                </a:cubicBezTo>
                <a:cubicBezTo>
                  <a:pt x="362309" y="1828652"/>
                  <a:pt x="369726" y="1836875"/>
                  <a:pt x="379562" y="1840154"/>
                </a:cubicBezTo>
                <a:cubicBezTo>
                  <a:pt x="388188" y="1843030"/>
                  <a:pt x="397308" y="1844714"/>
                  <a:pt x="405441" y="1848781"/>
                </a:cubicBezTo>
                <a:cubicBezTo>
                  <a:pt x="414714" y="1853418"/>
                  <a:pt x="421846" y="1861823"/>
                  <a:pt x="431320" y="1866034"/>
                </a:cubicBezTo>
                <a:cubicBezTo>
                  <a:pt x="473540" y="1884798"/>
                  <a:pt x="478987" y="1880333"/>
                  <a:pt x="517585" y="1891913"/>
                </a:cubicBezTo>
                <a:cubicBezTo>
                  <a:pt x="535004" y="1897139"/>
                  <a:pt x="552090" y="1903415"/>
                  <a:pt x="569343" y="1909166"/>
                </a:cubicBezTo>
                <a:cubicBezTo>
                  <a:pt x="577969" y="1912041"/>
                  <a:pt x="586401" y="1915587"/>
                  <a:pt x="595222" y="1917792"/>
                </a:cubicBezTo>
                <a:cubicBezTo>
                  <a:pt x="606724" y="1920667"/>
                  <a:pt x="618372" y="1923011"/>
                  <a:pt x="629728" y="1926418"/>
                </a:cubicBezTo>
                <a:cubicBezTo>
                  <a:pt x="647147" y="1931644"/>
                  <a:pt x="681487" y="1943671"/>
                  <a:pt x="681487" y="1943671"/>
                </a:cubicBezTo>
                <a:cubicBezTo>
                  <a:pt x="733245" y="1940796"/>
                  <a:pt x="785157" y="1939960"/>
                  <a:pt x="836762" y="1935045"/>
                </a:cubicBezTo>
                <a:cubicBezTo>
                  <a:pt x="845814" y="1934183"/>
                  <a:pt x="855075" y="1931462"/>
                  <a:pt x="862641" y="1926418"/>
                </a:cubicBezTo>
                <a:cubicBezTo>
                  <a:pt x="872792" y="1919651"/>
                  <a:pt x="879148" y="1908349"/>
                  <a:pt x="888520" y="1900539"/>
                </a:cubicBezTo>
                <a:cubicBezTo>
                  <a:pt x="896485" y="1893902"/>
                  <a:pt x="905773" y="1889037"/>
                  <a:pt x="914400" y="1883286"/>
                </a:cubicBezTo>
                <a:cubicBezTo>
                  <a:pt x="920151" y="1874660"/>
                  <a:pt x="927016" y="1866680"/>
                  <a:pt x="931653" y="1857407"/>
                </a:cubicBezTo>
                <a:cubicBezTo>
                  <a:pt x="937841" y="1845032"/>
                  <a:pt x="946141" y="1808077"/>
                  <a:pt x="948905" y="1797022"/>
                </a:cubicBezTo>
                <a:cubicBezTo>
                  <a:pt x="947962" y="1786649"/>
                  <a:pt x="947886" y="1705472"/>
                  <a:pt x="931653" y="1676252"/>
                </a:cubicBezTo>
                <a:cubicBezTo>
                  <a:pt x="921583" y="1658126"/>
                  <a:pt x="914400" y="1635996"/>
                  <a:pt x="897147" y="1624494"/>
                </a:cubicBezTo>
                <a:lnTo>
                  <a:pt x="871268" y="1607241"/>
                </a:lnTo>
                <a:cubicBezTo>
                  <a:pt x="849583" y="1542191"/>
                  <a:pt x="881357" y="1619854"/>
                  <a:pt x="836762" y="1564109"/>
                </a:cubicBezTo>
                <a:cubicBezTo>
                  <a:pt x="831082" y="1557009"/>
                  <a:pt x="834566" y="1544660"/>
                  <a:pt x="828136" y="1538230"/>
                </a:cubicBezTo>
                <a:cubicBezTo>
                  <a:pt x="813474" y="1523568"/>
                  <a:pt x="793630" y="1515226"/>
                  <a:pt x="776377" y="1503724"/>
                </a:cubicBezTo>
                <a:lnTo>
                  <a:pt x="750498" y="1486471"/>
                </a:lnTo>
                <a:lnTo>
                  <a:pt x="724619" y="1469218"/>
                </a:lnTo>
                <a:cubicBezTo>
                  <a:pt x="686034" y="1411341"/>
                  <a:pt x="731487" y="1468046"/>
                  <a:pt x="681487" y="1434713"/>
                </a:cubicBezTo>
                <a:cubicBezTo>
                  <a:pt x="671336" y="1427946"/>
                  <a:pt x="664979" y="1416644"/>
                  <a:pt x="655607" y="1408834"/>
                </a:cubicBezTo>
                <a:cubicBezTo>
                  <a:pt x="647642" y="1402197"/>
                  <a:pt x="637693" y="1398218"/>
                  <a:pt x="629728" y="1391581"/>
                </a:cubicBezTo>
                <a:cubicBezTo>
                  <a:pt x="620356" y="1383771"/>
                  <a:pt x="611339" y="1375331"/>
                  <a:pt x="603849" y="1365701"/>
                </a:cubicBezTo>
                <a:cubicBezTo>
                  <a:pt x="591119" y="1349334"/>
                  <a:pt x="586596" y="1325445"/>
                  <a:pt x="569343" y="1313943"/>
                </a:cubicBezTo>
                <a:lnTo>
                  <a:pt x="543464" y="1296690"/>
                </a:lnTo>
                <a:cubicBezTo>
                  <a:pt x="540588" y="1282313"/>
                  <a:pt x="538393" y="1267782"/>
                  <a:pt x="534837" y="1253558"/>
                </a:cubicBezTo>
                <a:cubicBezTo>
                  <a:pt x="532632" y="1244737"/>
                  <a:pt x="526211" y="1236772"/>
                  <a:pt x="526211" y="1227679"/>
                </a:cubicBezTo>
                <a:cubicBezTo>
                  <a:pt x="526211" y="1161481"/>
                  <a:pt x="529947" y="1095289"/>
                  <a:pt x="534837" y="1029271"/>
                </a:cubicBezTo>
                <a:cubicBezTo>
                  <a:pt x="535841" y="1015710"/>
                  <a:pt x="558174" y="946821"/>
                  <a:pt x="560717" y="943007"/>
                </a:cubicBezTo>
                <a:cubicBezTo>
                  <a:pt x="566468" y="934381"/>
                  <a:pt x="572826" y="926130"/>
                  <a:pt x="577970" y="917128"/>
                </a:cubicBezTo>
                <a:cubicBezTo>
                  <a:pt x="584350" y="905963"/>
                  <a:pt x="587748" y="893086"/>
                  <a:pt x="595222" y="882622"/>
                </a:cubicBezTo>
                <a:cubicBezTo>
                  <a:pt x="602313" y="872695"/>
                  <a:pt x="613782" y="866503"/>
                  <a:pt x="621102" y="856743"/>
                </a:cubicBezTo>
                <a:cubicBezTo>
                  <a:pt x="631162" y="843330"/>
                  <a:pt x="636921" y="827024"/>
                  <a:pt x="646981" y="813611"/>
                </a:cubicBezTo>
                <a:cubicBezTo>
                  <a:pt x="654301" y="803851"/>
                  <a:pt x="665370" y="797362"/>
                  <a:pt x="672860" y="787732"/>
                </a:cubicBezTo>
                <a:cubicBezTo>
                  <a:pt x="685590" y="771364"/>
                  <a:pt x="695864" y="753226"/>
                  <a:pt x="707366" y="735973"/>
                </a:cubicBezTo>
                <a:lnTo>
                  <a:pt x="724619" y="710094"/>
                </a:lnTo>
                <a:cubicBezTo>
                  <a:pt x="730370" y="701468"/>
                  <a:pt x="733577" y="690436"/>
                  <a:pt x="741871" y="684215"/>
                </a:cubicBezTo>
                <a:lnTo>
                  <a:pt x="776377" y="658335"/>
                </a:lnTo>
                <a:cubicBezTo>
                  <a:pt x="787219" y="625811"/>
                  <a:pt x="783235" y="628672"/>
                  <a:pt x="810883" y="597951"/>
                </a:cubicBezTo>
                <a:cubicBezTo>
                  <a:pt x="827205" y="579815"/>
                  <a:pt x="851729" y="568015"/>
                  <a:pt x="862641" y="546192"/>
                </a:cubicBezTo>
                <a:cubicBezTo>
                  <a:pt x="890806" y="489861"/>
                  <a:pt x="870800" y="520781"/>
                  <a:pt x="931653" y="459928"/>
                </a:cubicBezTo>
                <a:cubicBezTo>
                  <a:pt x="943155" y="448426"/>
                  <a:pt x="958883" y="439971"/>
                  <a:pt x="966158" y="425422"/>
                </a:cubicBezTo>
                <a:cubicBezTo>
                  <a:pt x="974603" y="408532"/>
                  <a:pt x="987118" y="379938"/>
                  <a:pt x="1000664" y="365037"/>
                </a:cubicBezTo>
                <a:cubicBezTo>
                  <a:pt x="1022547" y="340965"/>
                  <a:pt x="1050156" y="322052"/>
                  <a:pt x="1069675" y="296026"/>
                </a:cubicBezTo>
                <a:cubicBezTo>
                  <a:pt x="1078301" y="284524"/>
                  <a:pt x="1087934" y="273712"/>
                  <a:pt x="1095554" y="261520"/>
                </a:cubicBezTo>
                <a:cubicBezTo>
                  <a:pt x="1102369" y="250615"/>
                  <a:pt x="1103714" y="236108"/>
                  <a:pt x="1112807" y="227015"/>
                </a:cubicBezTo>
                <a:cubicBezTo>
                  <a:pt x="1119237" y="220585"/>
                  <a:pt x="1130060" y="221264"/>
                  <a:pt x="1138687" y="218388"/>
                </a:cubicBezTo>
                <a:cubicBezTo>
                  <a:pt x="1185968" y="123823"/>
                  <a:pt x="1123533" y="239604"/>
                  <a:pt x="1181819" y="158003"/>
                </a:cubicBezTo>
                <a:cubicBezTo>
                  <a:pt x="1189293" y="147539"/>
                  <a:pt x="1191597" y="133962"/>
                  <a:pt x="1199071" y="123498"/>
                </a:cubicBezTo>
                <a:cubicBezTo>
                  <a:pt x="1206162" y="113570"/>
                  <a:pt x="1217141" y="106990"/>
                  <a:pt x="1224951" y="97618"/>
                </a:cubicBezTo>
                <a:cubicBezTo>
                  <a:pt x="1231588" y="89653"/>
                  <a:pt x="1236453" y="80365"/>
                  <a:pt x="1242204" y="71739"/>
                </a:cubicBezTo>
                <a:cubicBezTo>
                  <a:pt x="1263885" y="6694"/>
                  <a:pt x="1232117" y="84346"/>
                  <a:pt x="1276709" y="28607"/>
                </a:cubicBezTo>
                <a:cubicBezTo>
                  <a:pt x="1299595" y="0"/>
                  <a:pt x="1272022" y="2728"/>
                  <a:pt x="1293962" y="272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4" name="63 - Ελεύθερη σχεδίαση"/>
          <p:cNvSpPr/>
          <p:nvPr/>
        </p:nvSpPr>
        <p:spPr>
          <a:xfrm>
            <a:off x="7303324" y="1142983"/>
            <a:ext cx="1197766" cy="1921863"/>
          </a:xfrm>
          <a:custGeom>
            <a:avLst/>
            <a:gdLst>
              <a:gd name="connsiteX0" fmla="*/ 201880 w 1056904"/>
              <a:gd name="connsiteY0" fmla="*/ 0 h 1948566"/>
              <a:gd name="connsiteX1" fmla="*/ 178130 w 1056904"/>
              <a:gd name="connsiteY1" fmla="*/ 142503 h 1948566"/>
              <a:gd name="connsiteX2" fmla="*/ 166254 w 1056904"/>
              <a:gd name="connsiteY2" fmla="*/ 213755 h 1948566"/>
              <a:gd name="connsiteX3" fmla="*/ 154379 w 1056904"/>
              <a:gd name="connsiteY3" fmla="*/ 296883 h 1948566"/>
              <a:gd name="connsiteX4" fmla="*/ 130628 w 1056904"/>
              <a:gd name="connsiteY4" fmla="*/ 368135 h 1948566"/>
              <a:gd name="connsiteX5" fmla="*/ 118753 w 1056904"/>
              <a:gd name="connsiteY5" fmla="*/ 403761 h 1948566"/>
              <a:gd name="connsiteX6" fmla="*/ 95002 w 1056904"/>
              <a:gd name="connsiteY6" fmla="*/ 475013 h 1948566"/>
              <a:gd name="connsiteX7" fmla="*/ 83127 w 1056904"/>
              <a:gd name="connsiteY7" fmla="*/ 510638 h 1948566"/>
              <a:gd name="connsiteX8" fmla="*/ 71252 w 1056904"/>
              <a:gd name="connsiteY8" fmla="*/ 558140 h 1948566"/>
              <a:gd name="connsiteX9" fmla="*/ 47501 w 1056904"/>
              <a:gd name="connsiteY9" fmla="*/ 629392 h 1948566"/>
              <a:gd name="connsiteX10" fmla="*/ 23750 w 1056904"/>
              <a:gd name="connsiteY10" fmla="*/ 760020 h 1948566"/>
              <a:gd name="connsiteX11" fmla="*/ 0 w 1056904"/>
              <a:gd name="connsiteY11" fmla="*/ 890649 h 1948566"/>
              <a:gd name="connsiteX12" fmla="*/ 35626 w 1056904"/>
              <a:gd name="connsiteY12" fmla="*/ 1353787 h 1948566"/>
              <a:gd name="connsiteX13" fmla="*/ 71252 w 1056904"/>
              <a:gd name="connsiteY13" fmla="*/ 1460664 h 1948566"/>
              <a:gd name="connsiteX14" fmla="*/ 83127 w 1056904"/>
              <a:gd name="connsiteY14" fmla="*/ 1496290 h 1948566"/>
              <a:gd name="connsiteX15" fmla="*/ 95002 w 1056904"/>
              <a:gd name="connsiteY15" fmla="*/ 1531916 h 1948566"/>
              <a:gd name="connsiteX16" fmla="*/ 106878 w 1056904"/>
              <a:gd name="connsiteY16" fmla="*/ 1603168 h 1948566"/>
              <a:gd name="connsiteX17" fmla="*/ 142504 w 1056904"/>
              <a:gd name="connsiteY17" fmla="*/ 1710046 h 1948566"/>
              <a:gd name="connsiteX18" fmla="*/ 154379 w 1056904"/>
              <a:gd name="connsiteY18" fmla="*/ 1745672 h 1948566"/>
              <a:gd name="connsiteX19" fmla="*/ 166254 w 1056904"/>
              <a:gd name="connsiteY19" fmla="*/ 1781298 h 1948566"/>
              <a:gd name="connsiteX20" fmla="*/ 261257 w 1056904"/>
              <a:gd name="connsiteY20" fmla="*/ 1864425 h 1948566"/>
              <a:gd name="connsiteX21" fmla="*/ 296883 w 1056904"/>
              <a:gd name="connsiteY21" fmla="*/ 1900051 h 1948566"/>
              <a:gd name="connsiteX22" fmla="*/ 403761 w 1056904"/>
              <a:gd name="connsiteY22" fmla="*/ 1935677 h 1948566"/>
              <a:gd name="connsiteX23" fmla="*/ 439387 w 1056904"/>
              <a:gd name="connsiteY23" fmla="*/ 1947553 h 1948566"/>
              <a:gd name="connsiteX24" fmla="*/ 593766 w 1056904"/>
              <a:gd name="connsiteY24" fmla="*/ 1911927 h 1948566"/>
              <a:gd name="connsiteX25" fmla="*/ 629392 w 1056904"/>
              <a:gd name="connsiteY25" fmla="*/ 1876301 h 1948566"/>
              <a:gd name="connsiteX26" fmla="*/ 653143 w 1056904"/>
              <a:gd name="connsiteY26" fmla="*/ 1805049 h 1948566"/>
              <a:gd name="connsiteX27" fmla="*/ 665018 w 1056904"/>
              <a:gd name="connsiteY27" fmla="*/ 1769423 h 1948566"/>
              <a:gd name="connsiteX28" fmla="*/ 688769 w 1056904"/>
              <a:gd name="connsiteY28" fmla="*/ 1543792 h 1948566"/>
              <a:gd name="connsiteX29" fmla="*/ 676893 w 1056904"/>
              <a:gd name="connsiteY29" fmla="*/ 1151906 h 1948566"/>
              <a:gd name="connsiteX30" fmla="*/ 700644 w 1056904"/>
              <a:gd name="connsiteY30" fmla="*/ 593766 h 1948566"/>
              <a:gd name="connsiteX31" fmla="*/ 712519 w 1056904"/>
              <a:gd name="connsiteY31" fmla="*/ 510638 h 1948566"/>
              <a:gd name="connsiteX32" fmla="*/ 736270 w 1056904"/>
              <a:gd name="connsiteY32" fmla="*/ 439387 h 1948566"/>
              <a:gd name="connsiteX33" fmla="*/ 760020 w 1056904"/>
              <a:gd name="connsiteY33" fmla="*/ 403761 h 1948566"/>
              <a:gd name="connsiteX34" fmla="*/ 783771 w 1056904"/>
              <a:gd name="connsiteY34" fmla="*/ 332509 h 1948566"/>
              <a:gd name="connsiteX35" fmla="*/ 795646 w 1056904"/>
              <a:gd name="connsiteY35" fmla="*/ 296883 h 1948566"/>
              <a:gd name="connsiteX36" fmla="*/ 819397 w 1056904"/>
              <a:gd name="connsiteY36" fmla="*/ 261257 h 1948566"/>
              <a:gd name="connsiteX37" fmla="*/ 866898 w 1056904"/>
              <a:gd name="connsiteY37" fmla="*/ 178129 h 1948566"/>
              <a:gd name="connsiteX38" fmla="*/ 890649 w 1056904"/>
              <a:gd name="connsiteY38" fmla="*/ 142503 h 1948566"/>
              <a:gd name="connsiteX39" fmla="*/ 926275 w 1056904"/>
              <a:gd name="connsiteY39" fmla="*/ 118753 h 1948566"/>
              <a:gd name="connsiteX40" fmla="*/ 985652 w 1056904"/>
              <a:gd name="connsiteY40" fmla="*/ 59376 h 1948566"/>
              <a:gd name="connsiteX41" fmla="*/ 1021278 w 1056904"/>
              <a:gd name="connsiteY41" fmla="*/ 23750 h 1948566"/>
              <a:gd name="connsiteX42" fmla="*/ 1056904 w 1056904"/>
              <a:gd name="connsiteY42" fmla="*/ 0 h 194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56904" h="1948566">
                <a:moveTo>
                  <a:pt x="201880" y="0"/>
                </a:moveTo>
                <a:cubicBezTo>
                  <a:pt x="180973" y="104537"/>
                  <a:pt x="197772" y="14829"/>
                  <a:pt x="178130" y="142503"/>
                </a:cubicBezTo>
                <a:cubicBezTo>
                  <a:pt x="174469" y="166301"/>
                  <a:pt x="169915" y="189957"/>
                  <a:pt x="166254" y="213755"/>
                </a:cubicBezTo>
                <a:cubicBezTo>
                  <a:pt x="161998" y="241420"/>
                  <a:pt x="160673" y="269609"/>
                  <a:pt x="154379" y="296883"/>
                </a:cubicBezTo>
                <a:cubicBezTo>
                  <a:pt x="148750" y="321277"/>
                  <a:pt x="138545" y="344384"/>
                  <a:pt x="130628" y="368135"/>
                </a:cubicBezTo>
                <a:lnTo>
                  <a:pt x="118753" y="403761"/>
                </a:lnTo>
                <a:lnTo>
                  <a:pt x="95002" y="475013"/>
                </a:lnTo>
                <a:cubicBezTo>
                  <a:pt x="91044" y="486888"/>
                  <a:pt x="86163" y="498494"/>
                  <a:pt x="83127" y="510638"/>
                </a:cubicBezTo>
                <a:cubicBezTo>
                  <a:pt x="79169" y="526472"/>
                  <a:pt x="75942" y="542507"/>
                  <a:pt x="71252" y="558140"/>
                </a:cubicBezTo>
                <a:cubicBezTo>
                  <a:pt x="64058" y="582120"/>
                  <a:pt x="53573" y="605104"/>
                  <a:pt x="47501" y="629392"/>
                </a:cubicBezTo>
                <a:cubicBezTo>
                  <a:pt x="30020" y="699318"/>
                  <a:pt x="35907" y="668847"/>
                  <a:pt x="23750" y="760020"/>
                </a:cubicBezTo>
                <a:cubicBezTo>
                  <a:pt x="8829" y="871923"/>
                  <a:pt x="22553" y="822990"/>
                  <a:pt x="0" y="890649"/>
                </a:cubicBezTo>
                <a:cubicBezTo>
                  <a:pt x="1968" y="939843"/>
                  <a:pt x="4733" y="1261107"/>
                  <a:pt x="35626" y="1353787"/>
                </a:cubicBezTo>
                <a:lnTo>
                  <a:pt x="71252" y="1460664"/>
                </a:lnTo>
                <a:lnTo>
                  <a:pt x="83127" y="1496290"/>
                </a:lnTo>
                <a:cubicBezTo>
                  <a:pt x="87085" y="1508165"/>
                  <a:pt x="92944" y="1519569"/>
                  <a:pt x="95002" y="1531916"/>
                </a:cubicBezTo>
                <a:cubicBezTo>
                  <a:pt x="98961" y="1555667"/>
                  <a:pt x="101038" y="1579809"/>
                  <a:pt x="106878" y="1603168"/>
                </a:cubicBezTo>
                <a:cubicBezTo>
                  <a:pt x="106886" y="1603202"/>
                  <a:pt x="136561" y="1692217"/>
                  <a:pt x="142504" y="1710046"/>
                </a:cubicBezTo>
                <a:lnTo>
                  <a:pt x="154379" y="1745672"/>
                </a:lnTo>
                <a:cubicBezTo>
                  <a:pt x="158337" y="1757547"/>
                  <a:pt x="159310" y="1770883"/>
                  <a:pt x="166254" y="1781298"/>
                </a:cubicBezTo>
                <a:cubicBezTo>
                  <a:pt x="233550" y="1882240"/>
                  <a:pt x="122708" y="1725876"/>
                  <a:pt x="261257" y="1864425"/>
                </a:cubicBezTo>
                <a:cubicBezTo>
                  <a:pt x="273132" y="1876300"/>
                  <a:pt x="282202" y="1891895"/>
                  <a:pt x="296883" y="1900051"/>
                </a:cubicBezTo>
                <a:cubicBezTo>
                  <a:pt x="296891" y="1900055"/>
                  <a:pt x="385944" y="1929738"/>
                  <a:pt x="403761" y="1935677"/>
                </a:cubicBezTo>
                <a:lnTo>
                  <a:pt x="439387" y="1947553"/>
                </a:lnTo>
                <a:cubicBezTo>
                  <a:pt x="506623" y="1940082"/>
                  <a:pt x="542471" y="1948566"/>
                  <a:pt x="593766" y="1911927"/>
                </a:cubicBezTo>
                <a:cubicBezTo>
                  <a:pt x="607432" y="1902166"/>
                  <a:pt x="617517" y="1888176"/>
                  <a:pt x="629392" y="1876301"/>
                </a:cubicBezTo>
                <a:lnTo>
                  <a:pt x="653143" y="1805049"/>
                </a:lnTo>
                <a:lnTo>
                  <a:pt x="665018" y="1769423"/>
                </a:lnTo>
                <a:cubicBezTo>
                  <a:pt x="667371" y="1748243"/>
                  <a:pt x="688769" y="1559222"/>
                  <a:pt x="688769" y="1543792"/>
                </a:cubicBezTo>
                <a:cubicBezTo>
                  <a:pt x="688769" y="1413103"/>
                  <a:pt x="680852" y="1282535"/>
                  <a:pt x="676893" y="1151906"/>
                </a:cubicBezTo>
                <a:cubicBezTo>
                  <a:pt x="693125" y="486433"/>
                  <a:pt x="661522" y="848070"/>
                  <a:pt x="700644" y="593766"/>
                </a:cubicBezTo>
                <a:cubicBezTo>
                  <a:pt x="704900" y="566101"/>
                  <a:pt x="706225" y="537912"/>
                  <a:pt x="712519" y="510638"/>
                </a:cubicBezTo>
                <a:cubicBezTo>
                  <a:pt x="718148" y="486244"/>
                  <a:pt x="722383" y="460218"/>
                  <a:pt x="736270" y="439387"/>
                </a:cubicBezTo>
                <a:cubicBezTo>
                  <a:pt x="744187" y="427512"/>
                  <a:pt x="754224" y="416803"/>
                  <a:pt x="760020" y="403761"/>
                </a:cubicBezTo>
                <a:cubicBezTo>
                  <a:pt x="770188" y="380883"/>
                  <a:pt x="775854" y="356260"/>
                  <a:pt x="783771" y="332509"/>
                </a:cubicBezTo>
                <a:cubicBezTo>
                  <a:pt x="787729" y="320634"/>
                  <a:pt x="788702" y="307298"/>
                  <a:pt x="795646" y="296883"/>
                </a:cubicBezTo>
                <a:lnTo>
                  <a:pt x="819397" y="261257"/>
                </a:lnTo>
                <a:cubicBezTo>
                  <a:pt x="838667" y="203445"/>
                  <a:pt x="821965" y="241036"/>
                  <a:pt x="866898" y="178129"/>
                </a:cubicBezTo>
                <a:cubicBezTo>
                  <a:pt x="875194" y="166515"/>
                  <a:pt x="880557" y="152595"/>
                  <a:pt x="890649" y="142503"/>
                </a:cubicBezTo>
                <a:cubicBezTo>
                  <a:pt x="900741" y="132411"/>
                  <a:pt x="914400" y="126670"/>
                  <a:pt x="926275" y="118753"/>
                </a:cubicBezTo>
                <a:cubicBezTo>
                  <a:pt x="969818" y="53439"/>
                  <a:pt x="926275" y="108857"/>
                  <a:pt x="985652" y="59376"/>
                </a:cubicBezTo>
                <a:cubicBezTo>
                  <a:pt x="998554" y="48625"/>
                  <a:pt x="1008376" y="34501"/>
                  <a:pt x="1021278" y="23750"/>
                </a:cubicBezTo>
                <a:cubicBezTo>
                  <a:pt x="1032242" y="14613"/>
                  <a:pt x="1056904" y="0"/>
                  <a:pt x="1056904" y="0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7" name="66 - Ελεύθερη σχεδίαση"/>
          <p:cNvSpPr/>
          <p:nvPr/>
        </p:nvSpPr>
        <p:spPr>
          <a:xfrm>
            <a:off x="3837383" y="1043426"/>
            <a:ext cx="1520126" cy="1879288"/>
          </a:xfrm>
          <a:custGeom>
            <a:avLst/>
            <a:gdLst>
              <a:gd name="connsiteX0" fmla="*/ 211483 w 1520126"/>
              <a:gd name="connsiteY0" fmla="*/ 0 h 1879288"/>
              <a:gd name="connsiteX1" fmla="*/ 205873 w 1520126"/>
              <a:gd name="connsiteY1" fmla="*/ 117806 h 1879288"/>
              <a:gd name="connsiteX2" fmla="*/ 189044 w 1520126"/>
              <a:gd name="connsiteY2" fmla="*/ 173904 h 1879288"/>
              <a:gd name="connsiteX3" fmla="*/ 172215 w 1520126"/>
              <a:gd name="connsiteY3" fmla="*/ 213173 h 1879288"/>
              <a:gd name="connsiteX4" fmla="*/ 160995 w 1520126"/>
              <a:gd name="connsiteY4" fmla="*/ 246832 h 1879288"/>
              <a:gd name="connsiteX5" fmla="*/ 149775 w 1520126"/>
              <a:gd name="connsiteY5" fmla="*/ 280491 h 1879288"/>
              <a:gd name="connsiteX6" fmla="*/ 138556 w 1520126"/>
              <a:gd name="connsiteY6" fmla="*/ 325369 h 1879288"/>
              <a:gd name="connsiteX7" fmla="*/ 132946 w 1520126"/>
              <a:gd name="connsiteY7" fmla="*/ 347808 h 1879288"/>
              <a:gd name="connsiteX8" fmla="*/ 127336 w 1520126"/>
              <a:gd name="connsiteY8" fmla="*/ 589030 h 1879288"/>
              <a:gd name="connsiteX9" fmla="*/ 121726 w 1520126"/>
              <a:gd name="connsiteY9" fmla="*/ 622689 h 1879288"/>
              <a:gd name="connsiteX10" fmla="*/ 116116 w 1520126"/>
              <a:gd name="connsiteY10" fmla="*/ 661958 h 1879288"/>
              <a:gd name="connsiteX11" fmla="*/ 110507 w 1520126"/>
              <a:gd name="connsiteY11" fmla="*/ 684397 h 1879288"/>
              <a:gd name="connsiteX12" fmla="*/ 104897 w 1520126"/>
              <a:gd name="connsiteY12" fmla="*/ 729276 h 1879288"/>
              <a:gd name="connsiteX13" fmla="*/ 93677 w 1520126"/>
              <a:gd name="connsiteY13" fmla="*/ 785374 h 1879288"/>
              <a:gd name="connsiteX14" fmla="*/ 88067 w 1520126"/>
              <a:gd name="connsiteY14" fmla="*/ 841472 h 1879288"/>
              <a:gd name="connsiteX15" fmla="*/ 82458 w 1520126"/>
              <a:gd name="connsiteY15" fmla="*/ 863911 h 1879288"/>
              <a:gd name="connsiteX16" fmla="*/ 71238 w 1520126"/>
              <a:gd name="connsiteY16" fmla="*/ 953668 h 1879288"/>
              <a:gd name="connsiteX17" fmla="*/ 65628 w 1520126"/>
              <a:gd name="connsiteY17" fmla="*/ 976108 h 1879288"/>
              <a:gd name="connsiteX18" fmla="*/ 48799 w 1520126"/>
              <a:gd name="connsiteY18" fmla="*/ 1071475 h 1879288"/>
              <a:gd name="connsiteX19" fmla="*/ 31969 w 1520126"/>
              <a:gd name="connsiteY19" fmla="*/ 1183671 h 1879288"/>
              <a:gd name="connsiteX20" fmla="*/ 26359 w 1520126"/>
              <a:gd name="connsiteY20" fmla="*/ 1206110 h 1879288"/>
              <a:gd name="connsiteX21" fmla="*/ 15140 w 1520126"/>
              <a:gd name="connsiteY21" fmla="*/ 1284648 h 1879288"/>
              <a:gd name="connsiteX22" fmla="*/ 3920 w 1520126"/>
              <a:gd name="connsiteY22" fmla="*/ 1357575 h 1879288"/>
              <a:gd name="connsiteX23" fmla="*/ 15140 w 1520126"/>
              <a:gd name="connsiteY23" fmla="*/ 1593187 h 1879288"/>
              <a:gd name="connsiteX24" fmla="*/ 31969 w 1520126"/>
              <a:gd name="connsiteY24" fmla="*/ 1671725 h 1879288"/>
              <a:gd name="connsiteX25" fmla="*/ 43189 w 1520126"/>
              <a:gd name="connsiteY25" fmla="*/ 1688554 h 1879288"/>
              <a:gd name="connsiteX26" fmla="*/ 71238 w 1520126"/>
              <a:gd name="connsiteY26" fmla="*/ 1739043 h 1879288"/>
              <a:gd name="connsiteX27" fmla="*/ 82458 w 1520126"/>
              <a:gd name="connsiteY27" fmla="*/ 1755872 h 1879288"/>
              <a:gd name="connsiteX28" fmla="*/ 99287 w 1520126"/>
              <a:gd name="connsiteY28" fmla="*/ 1772702 h 1879288"/>
              <a:gd name="connsiteX29" fmla="*/ 121726 w 1520126"/>
              <a:gd name="connsiteY29" fmla="*/ 1806361 h 1879288"/>
              <a:gd name="connsiteX30" fmla="*/ 138556 w 1520126"/>
              <a:gd name="connsiteY30" fmla="*/ 1817580 h 1879288"/>
              <a:gd name="connsiteX31" fmla="*/ 155385 w 1520126"/>
              <a:gd name="connsiteY31" fmla="*/ 1834410 h 1879288"/>
              <a:gd name="connsiteX32" fmla="*/ 189044 w 1520126"/>
              <a:gd name="connsiteY32" fmla="*/ 1845629 h 1879288"/>
              <a:gd name="connsiteX33" fmla="*/ 200264 w 1520126"/>
              <a:gd name="connsiteY33" fmla="*/ 1862459 h 1879288"/>
              <a:gd name="connsiteX34" fmla="*/ 278801 w 1520126"/>
              <a:gd name="connsiteY34" fmla="*/ 1879288 h 1879288"/>
              <a:gd name="connsiteX35" fmla="*/ 374168 w 1520126"/>
              <a:gd name="connsiteY35" fmla="*/ 1873678 h 1879288"/>
              <a:gd name="connsiteX36" fmla="*/ 407827 w 1520126"/>
              <a:gd name="connsiteY36" fmla="*/ 1862459 h 1879288"/>
              <a:gd name="connsiteX37" fmla="*/ 441486 w 1520126"/>
              <a:gd name="connsiteY37" fmla="*/ 1840019 h 1879288"/>
              <a:gd name="connsiteX38" fmla="*/ 458315 w 1520126"/>
              <a:gd name="connsiteY38" fmla="*/ 1828800 h 1879288"/>
              <a:gd name="connsiteX39" fmla="*/ 475145 w 1520126"/>
              <a:gd name="connsiteY39" fmla="*/ 1823190 h 1879288"/>
              <a:gd name="connsiteX40" fmla="*/ 514413 w 1520126"/>
              <a:gd name="connsiteY40" fmla="*/ 1795141 h 1879288"/>
              <a:gd name="connsiteX41" fmla="*/ 531243 w 1520126"/>
              <a:gd name="connsiteY41" fmla="*/ 1783921 h 1879288"/>
              <a:gd name="connsiteX42" fmla="*/ 581731 w 1520126"/>
              <a:gd name="connsiteY42" fmla="*/ 1727823 h 1879288"/>
              <a:gd name="connsiteX43" fmla="*/ 598561 w 1520126"/>
              <a:gd name="connsiteY43" fmla="*/ 1716603 h 1879288"/>
              <a:gd name="connsiteX44" fmla="*/ 626610 w 1520126"/>
              <a:gd name="connsiteY44" fmla="*/ 1682945 h 1879288"/>
              <a:gd name="connsiteX45" fmla="*/ 643439 w 1520126"/>
              <a:gd name="connsiteY45" fmla="*/ 1671725 h 1879288"/>
              <a:gd name="connsiteX46" fmla="*/ 649049 w 1520126"/>
              <a:gd name="connsiteY46" fmla="*/ 1654895 h 1879288"/>
              <a:gd name="connsiteX47" fmla="*/ 671488 w 1520126"/>
              <a:gd name="connsiteY47" fmla="*/ 1621237 h 1879288"/>
              <a:gd name="connsiteX48" fmla="*/ 688318 w 1520126"/>
              <a:gd name="connsiteY48" fmla="*/ 1581968 h 1879288"/>
              <a:gd name="connsiteX49" fmla="*/ 699537 w 1520126"/>
              <a:gd name="connsiteY49" fmla="*/ 1548309 h 1879288"/>
              <a:gd name="connsiteX50" fmla="*/ 716367 w 1520126"/>
              <a:gd name="connsiteY50" fmla="*/ 1509040 h 1879288"/>
              <a:gd name="connsiteX51" fmla="*/ 738806 w 1520126"/>
              <a:gd name="connsiteY51" fmla="*/ 1469772 h 1879288"/>
              <a:gd name="connsiteX52" fmla="*/ 744416 w 1520126"/>
              <a:gd name="connsiteY52" fmla="*/ 1452942 h 1879288"/>
              <a:gd name="connsiteX53" fmla="*/ 783685 w 1520126"/>
              <a:gd name="connsiteY53" fmla="*/ 1396844 h 1879288"/>
              <a:gd name="connsiteX54" fmla="*/ 806124 w 1520126"/>
              <a:gd name="connsiteY54" fmla="*/ 1363185 h 1879288"/>
              <a:gd name="connsiteX55" fmla="*/ 828563 w 1520126"/>
              <a:gd name="connsiteY55" fmla="*/ 1335136 h 1879288"/>
              <a:gd name="connsiteX56" fmla="*/ 856612 w 1520126"/>
              <a:gd name="connsiteY56" fmla="*/ 1279038 h 1879288"/>
              <a:gd name="connsiteX57" fmla="*/ 856612 w 1520126"/>
              <a:gd name="connsiteY57" fmla="*/ 1279038 h 1879288"/>
              <a:gd name="connsiteX58" fmla="*/ 873442 w 1520126"/>
              <a:gd name="connsiteY58" fmla="*/ 1245379 h 1879288"/>
              <a:gd name="connsiteX59" fmla="*/ 884661 w 1520126"/>
              <a:gd name="connsiteY59" fmla="*/ 1206110 h 1879288"/>
              <a:gd name="connsiteX60" fmla="*/ 895881 w 1520126"/>
              <a:gd name="connsiteY60" fmla="*/ 1189281 h 1879288"/>
              <a:gd name="connsiteX61" fmla="*/ 907100 w 1520126"/>
              <a:gd name="connsiteY61" fmla="*/ 1155622 h 1879288"/>
              <a:gd name="connsiteX62" fmla="*/ 918320 w 1520126"/>
              <a:gd name="connsiteY62" fmla="*/ 1138792 h 1879288"/>
              <a:gd name="connsiteX63" fmla="*/ 929540 w 1520126"/>
              <a:gd name="connsiteY63" fmla="*/ 1105134 h 1879288"/>
              <a:gd name="connsiteX64" fmla="*/ 940759 w 1520126"/>
              <a:gd name="connsiteY64" fmla="*/ 1071475 h 1879288"/>
              <a:gd name="connsiteX65" fmla="*/ 946369 w 1520126"/>
              <a:gd name="connsiteY65" fmla="*/ 1054645 h 1879288"/>
              <a:gd name="connsiteX66" fmla="*/ 957589 w 1520126"/>
              <a:gd name="connsiteY66" fmla="*/ 1037816 h 1879288"/>
              <a:gd name="connsiteX67" fmla="*/ 974418 w 1520126"/>
              <a:gd name="connsiteY67" fmla="*/ 1004157 h 1879288"/>
              <a:gd name="connsiteX68" fmla="*/ 985638 w 1520126"/>
              <a:gd name="connsiteY68" fmla="*/ 970498 h 1879288"/>
              <a:gd name="connsiteX69" fmla="*/ 996858 w 1520126"/>
              <a:gd name="connsiteY69" fmla="*/ 948059 h 1879288"/>
              <a:gd name="connsiteX70" fmla="*/ 1013687 w 1520126"/>
              <a:gd name="connsiteY70" fmla="*/ 903180 h 1879288"/>
              <a:gd name="connsiteX71" fmla="*/ 1019297 w 1520126"/>
              <a:gd name="connsiteY71" fmla="*/ 886351 h 1879288"/>
              <a:gd name="connsiteX72" fmla="*/ 1041736 w 1520126"/>
              <a:gd name="connsiteY72" fmla="*/ 847082 h 1879288"/>
              <a:gd name="connsiteX73" fmla="*/ 1052956 w 1520126"/>
              <a:gd name="connsiteY73" fmla="*/ 813423 h 1879288"/>
              <a:gd name="connsiteX74" fmla="*/ 1058566 w 1520126"/>
              <a:gd name="connsiteY74" fmla="*/ 790984 h 1879288"/>
              <a:gd name="connsiteX75" fmla="*/ 1081005 w 1520126"/>
              <a:gd name="connsiteY75" fmla="*/ 746105 h 1879288"/>
              <a:gd name="connsiteX76" fmla="*/ 1103444 w 1520126"/>
              <a:gd name="connsiteY76" fmla="*/ 706837 h 1879288"/>
              <a:gd name="connsiteX77" fmla="*/ 1109054 w 1520126"/>
              <a:gd name="connsiteY77" fmla="*/ 690007 h 1879288"/>
              <a:gd name="connsiteX78" fmla="*/ 1125883 w 1520126"/>
              <a:gd name="connsiteY78" fmla="*/ 678787 h 1879288"/>
              <a:gd name="connsiteX79" fmla="*/ 1137103 w 1520126"/>
              <a:gd name="connsiteY79" fmla="*/ 645129 h 1879288"/>
              <a:gd name="connsiteX80" fmla="*/ 1148323 w 1520126"/>
              <a:gd name="connsiteY80" fmla="*/ 628299 h 1879288"/>
              <a:gd name="connsiteX81" fmla="*/ 1153932 w 1520126"/>
              <a:gd name="connsiteY81" fmla="*/ 611470 h 1879288"/>
              <a:gd name="connsiteX82" fmla="*/ 1187591 w 1520126"/>
              <a:gd name="connsiteY82" fmla="*/ 549762 h 1879288"/>
              <a:gd name="connsiteX83" fmla="*/ 1193201 w 1520126"/>
              <a:gd name="connsiteY83" fmla="*/ 532932 h 1879288"/>
              <a:gd name="connsiteX84" fmla="*/ 1215640 w 1520126"/>
              <a:gd name="connsiteY84" fmla="*/ 488054 h 1879288"/>
              <a:gd name="connsiteX85" fmla="*/ 1221250 w 1520126"/>
              <a:gd name="connsiteY85" fmla="*/ 471224 h 1879288"/>
              <a:gd name="connsiteX86" fmla="*/ 1238080 w 1520126"/>
              <a:gd name="connsiteY86" fmla="*/ 454395 h 1879288"/>
              <a:gd name="connsiteX87" fmla="*/ 1243689 w 1520126"/>
              <a:gd name="connsiteY87" fmla="*/ 437565 h 1879288"/>
              <a:gd name="connsiteX88" fmla="*/ 1260519 w 1520126"/>
              <a:gd name="connsiteY88" fmla="*/ 415126 h 1879288"/>
              <a:gd name="connsiteX89" fmla="*/ 1271739 w 1520126"/>
              <a:gd name="connsiteY89" fmla="*/ 398297 h 1879288"/>
              <a:gd name="connsiteX90" fmla="*/ 1305397 w 1520126"/>
              <a:gd name="connsiteY90" fmla="*/ 353418 h 1879288"/>
              <a:gd name="connsiteX91" fmla="*/ 1322227 w 1520126"/>
              <a:gd name="connsiteY91" fmla="*/ 336589 h 1879288"/>
              <a:gd name="connsiteX92" fmla="*/ 1344666 w 1520126"/>
              <a:gd name="connsiteY92" fmla="*/ 302930 h 1879288"/>
              <a:gd name="connsiteX93" fmla="*/ 1355886 w 1520126"/>
              <a:gd name="connsiteY93" fmla="*/ 286100 h 1879288"/>
              <a:gd name="connsiteX94" fmla="*/ 1367105 w 1520126"/>
              <a:gd name="connsiteY94" fmla="*/ 269271 h 1879288"/>
              <a:gd name="connsiteX95" fmla="*/ 1383935 w 1520126"/>
              <a:gd name="connsiteY95" fmla="*/ 258051 h 1879288"/>
              <a:gd name="connsiteX96" fmla="*/ 1395154 w 1520126"/>
              <a:gd name="connsiteY96" fmla="*/ 241222 h 1879288"/>
              <a:gd name="connsiteX97" fmla="*/ 1400764 w 1520126"/>
              <a:gd name="connsiteY97" fmla="*/ 224392 h 1879288"/>
              <a:gd name="connsiteX98" fmla="*/ 1417594 w 1520126"/>
              <a:gd name="connsiteY98" fmla="*/ 213173 h 1879288"/>
              <a:gd name="connsiteX99" fmla="*/ 1440033 w 1520126"/>
              <a:gd name="connsiteY99" fmla="*/ 179514 h 1879288"/>
              <a:gd name="connsiteX100" fmla="*/ 1462472 w 1520126"/>
              <a:gd name="connsiteY100" fmla="*/ 145855 h 1879288"/>
              <a:gd name="connsiteX101" fmla="*/ 1473692 w 1520126"/>
              <a:gd name="connsiteY101" fmla="*/ 129026 h 1879288"/>
              <a:gd name="connsiteX102" fmla="*/ 1490521 w 1520126"/>
              <a:gd name="connsiteY102" fmla="*/ 117806 h 1879288"/>
              <a:gd name="connsiteX103" fmla="*/ 1501741 w 1520126"/>
              <a:gd name="connsiteY103" fmla="*/ 100976 h 1879288"/>
              <a:gd name="connsiteX104" fmla="*/ 1518570 w 1520126"/>
              <a:gd name="connsiteY104" fmla="*/ 84147 h 18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520126" h="1879288">
                <a:moveTo>
                  <a:pt x="211483" y="0"/>
                </a:moveTo>
                <a:cubicBezTo>
                  <a:pt x="209613" y="39269"/>
                  <a:pt x="209008" y="78618"/>
                  <a:pt x="205873" y="117806"/>
                </a:cubicBezTo>
                <a:cubicBezTo>
                  <a:pt x="204980" y="128967"/>
                  <a:pt x="191068" y="167832"/>
                  <a:pt x="189044" y="173904"/>
                </a:cubicBezTo>
                <a:cubicBezTo>
                  <a:pt x="170985" y="228081"/>
                  <a:pt x="199944" y="143850"/>
                  <a:pt x="172215" y="213173"/>
                </a:cubicBezTo>
                <a:cubicBezTo>
                  <a:pt x="167823" y="224154"/>
                  <a:pt x="164735" y="235612"/>
                  <a:pt x="160995" y="246832"/>
                </a:cubicBezTo>
                <a:lnTo>
                  <a:pt x="149775" y="280491"/>
                </a:lnTo>
                <a:lnTo>
                  <a:pt x="138556" y="325369"/>
                </a:lnTo>
                <a:lnTo>
                  <a:pt x="132946" y="347808"/>
                </a:lnTo>
                <a:cubicBezTo>
                  <a:pt x="131076" y="428215"/>
                  <a:pt x="130616" y="508668"/>
                  <a:pt x="127336" y="589030"/>
                </a:cubicBezTo>
                <a:cubicBezTo>
                  <a:pt x="126872" y="600395"/>
                  <a:pt x="123456" y="611447"/>
                  <a:pt x="121726" y="622689"/>
                </a:cubicBezTo>
                <a:cubicBezTo>
                  <a:pt x="119715" y="635758"/>
                  <a:pt x="118481" y="648949"/>
                  <a:pt x="116116" y="661958"/>
                </a:cubicBezTo>
                <a:cubicBezTo>
                  <a:pt x="114737" y="669543"/>
                  <a:pt x="111774" y="676792"/>
                  <a:pt x="110507" y="684397"/>
                </a:cubicBezTo>
                <a:cubicBezTo>
                  <a:pt x="108029" y="699268"/>
                  <a:pt x="107029" y="714351"/>
                  <a:pt x="104897" y="729276"/>
                </a:cubicBezTo>
                <a:cubicBezTo>
                  <a:pt x="100312" y="761370"/>
                  <a:pt x="100492" y="758116"/>
                  <a:pt x="93677" y="785374"/>
                </a:cubicBezTo>
                <a:cubicBezTo>
                  <a:pt x="91807" y="804073"/>
                  <a:pt x="90725" y="822868"/>
                  <a:pt x="88067" y="841472"/>
                </a:cubicBezTo>
                <a:cubicBezTo>
                  <a:pt x="86977" y="849104"/>
                  <a:pt x="83602" y="856286"/>
                  <a:pt x="82458" y="863911"/>
                </a:cubicBezTo>
                <a:cubicBezTo>
                  <a:pt x="77985" y="893729"/>
                  <a:pt x="78551" y="924416"/>
                  <a:pt x="71238" y="953668"/>
                </a:cubicBezTo>
                <a:cubicBezTo>
                  <a:pt x="69368" y="961148"/>
                  <a:pt x="66896" y="968503"/>
                  <a:pt x="65628" y="976108"/>
                </a:cubicBezTo>
                <a:cubicBezTo>
                  <a:pt x="49552" y="1072559"/>
                  <a:pt x="63668" y="1026860"/>
                  <a:pt x="48799" y="1071475"/>
                </a:cubicBezTo>
                <a:cubicBezTo>
                  <a:pt x="47546" y="1080244"/>
                  <a:pt x="36948" y="1158779"/>
                  <a:pt x="31969" y="1183671"/>
                </a:cubicBezTo>
                <a:cubicBezTo>
                  <a:pt x="30457" y="1191231"/>
                  <a:pt x="27626" y="1198505"/>
                  <a:pt x="26359" y="1206110"/>
                </a:cubicBezTo>
                <a:cubicBezTo>
                  <a:pt x="22012" y="1232195"/>
                  <a:pt x="18880" y="1258469"/>
                  <a:pt x="15140" y="1284648"/>
                </a:cubicBezTo>
                <a:cubicBezTo>
                  <a:pt x="7925" y="1335153"/>
                  <a:pt x="11700" y="1310894"/>
                  <a:pt x="3920" y="1357575"/>
                </a:cubicBezTo>
                <a:cubicBezTo>
                  <a:pt x="11247" y="1614002"/>
                  <a:pt x="0" y="1479638"/>
                  <a:pt x="15140" y="1593187"/>
                </a:cubicBezTo>
                <a:cubicBezTo>
                  <a:pt x="17711" y="1612469"/>
                  <a:pt x="19517" y="1653049"/>
                  <a:pt x="31969" y="1671725"/>
                </a:cubicBezTo>
                <a:lnTo>
                  <a:pt x="43189" y="1688554"/>
                </a:lnTo>
                <a:cubicBezTo>
                  <a:pt x="53063" y="1718175"/>
                  <a:pt x="45519" y="1700466"/>
                  <a:pt x="71238" y="1739043"/>
                </a:cubicBezTo>
                <a:cubicBezTo>
                  <a:pt x="74978" y="1744653"/>
                  <a:pt x="77691" y="1751104"/>
                  <a:pt x="82458" y="1755872"/>
                </a:cubicBezTo>
                <a:cubicBezTo>
                  <a:pt x="88068" y="1761482"/>
                  <a:pt x="94416" y="1766440"/>
                  <a:pt x="99287" y="1772702"/>
                </a:cubicBezTo>
                <a:cubicBezTo>
                  <a:pt x="107565" y="1783346"/>
                  <a:pt x="110506" y="1798882"/>
                  <a:pt x="121726" y="1806361"/>
                </a:cubicBezTo>
                <a:cubicBezTo>
                  <a:pt x="127336" y="1810101"/>
                  <a:pt x="133376" y="1813264"/>
                  <a:pt x="138556" y="1817580"/>
                </a:cubicBezTo>
                <a:cubicBezTo>
                  <a:pt x="144651" y="1822659"/>
                  <a:pt x="148450" y="1830557"/>
                  <a:pt x="155385" y="1834410"/>
                </a:cubicBezTo>
                <a:cubicBezTo>
                  <a:pt x="165723" y="1840153"/>
                  <a:pt x="189044" y="1845629"/>
                  <a:pt x="189044" y="1845629"/>
                </a:cubicBezTo>
                <a:cubicBezTo>
                  <a:pt x="192784" y="1851239"/>
                  <a:pt x="194546" y="1858886"/>
                  <a:pt x="200264" y="1862459"/>
                </a:cubicBezTo>
                <a:cubicBezTo>
                  <a:pt x="220246" y="1874948"/>
                  <a:pt x="257854" y="1876670"/>
                  <a:pt x="278801" y="1879288"/>
                </a:cubicBezTo>
                <a:cubicBezTo>
                  <a:pt x="310590" y="1877418"/>
                  <a:pt x="342592" y="1877797"/>
                  <a:pt x="374168" y="1873678"/>
                </a:cubicBezTo>
                <a:cubicBezTo>
                  <a:pt x="385895" y="1872148"/>
                  <a:pt x="407827" y="1862459"/>
                  <a:pt x="407827" y="1862459"/>
                </a:cubicBezTo>
                <a:lnTo>
                  <a:pt x="441486" y="1840019"/>
                </a:lnTo>
                <a:cubicBezTo>
                  <a:pt x="447096" y="1836279"/>
                  <a:pt x="451919" y="1830932"/>
                  <a:pt x="458315" y="1828800"/>
                </a:cubicBezTo>
                <a:lnTo>
                  <a:pt x="475145" y="1823190"/>
                </a:lnTo>
                <a:cubicBezTo>
                  <a:pt x="514819" y="1796739"/>
                  <a:pt x="465687" y="1829945"/>
                  <a:pt x="514413" y="1795141"/>
                </a:cubicBezTo>
                <a:cubicBezTo>
                  <a:pt x="519900" y="1791222"/>
                  <a:pt x="525633" y="1787661"/>
                  <a:pt x="531243" y="1783921"/>
                </a:cubicBezTo>
                <a:cubicBezTo>
                  <a:pt x="545728" y="1764607"/>
                  <a:pt x="561595" y="1741247"/>
                  <a:pt x="581731" y="1727823"/>
                </a:cubicBezTo>
                <a:cubicBezTo>
                  <a:pt x="587341" y="1724083"/>
                  <a:pt x="593381" y="1720919"/>
                  <a:pt x="598561" y="1716603"/>
                </a:cubicBezTo>
                <a:cubicBezTo>
                  <a:pt x="653691" y="1670661"/>
                  <a:pt x="582490" y="1727065"/>
                  <a:pt x="626610" y="1682945"/>
                </a:cubicBezTo>
                <a:cubicBezTo>
                  <a:pt x="631377" y="1678178"/>
                  <a:pt x="637829" y="1675465"/>
                  <a:pt x="643439" y="1671725"/>
                </a:cubicBezTo>
                <a:cubicBezTo>
                  <a:pt x="645309" y="1666115"/>
                  <a:pt x="646177" y="1660064"/>
                  <a:pt x="649049" y="1654895"/>
                </a:cubicBezTo>
                <a:cubicBezTo>
                  <a:pt x="655597" y="1643108"/>
                  <a:pt x="667224" y="1634029"/>
                  <a:pt x="671488" y="1621237"/>
                </a:cubicBezTo>
                <a:cubicBezTo>
                  <a:pt x="689549" y="1567053"/>
                  <a:pt x="660585" y="1651301"/>
                  <a:pt x="688318" y="1581968"/>
                </a:cubicBezTo>
                <a:cubicBezTo>
                  <a:pt x="692710" y="1570987"/>
                  <a:pt x="694248" y="1558887"/>
                  <a:pt x="699537" y="1548309"/>
                </a:cubicBezTo>
                <a:cubicBezTo>
                  <a:pt x="736733" y="1473919"/>
                  <a:pt x="691614" y="1566799"/>
                  <a:pt x="716367" y="1509040"/>
                </a:cubicBezTo>
                <a:cubicBezTo>
                  <a:pt x="724909" y="1489109"/>
                  <a:pt x="727536" y="1486675"/>
                  <a:pt x="738806" y="1469772"/>
                </a:cubicBezTo>
                <a:cubicBezTo>
                  <a:pt x="740676" y="1464162"/>
                  <a:pt x="741544" y="1458111"/>
                  <a:pt x="744416" y="1452942"/>
                </a:cubicBezTo>
                <a:cubicBezTo>
                  <a:pt x="754285" y="1435177"/>
                  <a:pt x="771076" y="1413655"/>
                  <a:pt x="783685" y="1396844"/>
                </a:cubicBezTo>
                <a:cubicBezTo>
                  <a:pt x="797020" y="1356831"/>
                  <a:pt x="778112" y="1405201"/>
                  <a:pt x="806124" y="1363185"/>
                </a:cubicBezTo>
                <a:cubicBezTo>
                  <a:pt x="827803" y="1330668"/>
                  <a:pt x="790923" y="1360231"/>
                  <a:pt x="828563" y="1335136"/>
                </a:cubicBezTo>
                <a:cubicBezTo>
                  <a:pt x="837444" y="1299615"/>
                  <a:pt x="829896" y="1319112"/>
                  <a:pt x="856612" y="1279038"/>
                </a:cubicBezTo>
                <a:lnTo>
                  <a:pt x="856612" y="1279038"/>
                </a:lnTo>
                <a:cubicBezTo>
                  <a:pt x="864354" y="1255812"/>
                  <a:pt x="858942" y="1267128"/>
                  <a:pt x="873442" y="1245379"/>
                </a:cubicBezTo>
                <a:cubicBezTo>
                  <a:pt x="875240" y="1238187"/>
                  <a:pt x="880636" y="1214160"/>
                  <a:pt x="884661" y="1206110"/>
                </a:cubicBezTo>
                <a:cubicBezTo>
                  <a:pt x="887676" y="1200080"/>
                  <a:pt x="892141" y="1194891"/>
                  <a:pt x="895881" y="1189281"/>
                </a:cubicBezTo>
                <a:cubicBezTo>
                  <a:pt x="899621" y="1178061"/>
                  <a:pt x="900540" y="1165462"/>
                  <a:pt x="907100" y="1155622"/>
                </a:cubicBezTo>
                <a:cubicBezTo>
                  <a:pt x="910840" y="1150012"/>
                  <a:pt x="915582" y="1144953"/>
                  <a:pt x="918320" y="1138792"/>
                </a:cubicBezTo>
                <a:cubicBezTo>
                  <a:pt x="923123" y="1127985"/>
                  <a:pt x="925800" y="1116353"/>
                  <a:pt x="929540" y="1105134"/>
                </a:cubicBezTo>
                <a:lnTo>
                  <a:pt x="940759" y="1071475"/>
                </a:lnTo>
                <a:cubicBezTo>
                  <a:pt x="942629" y="1065865"/>
                  <a:pt x="943089" y="1059565"/>
                  <a:pt x="946369" y="1054645"/>
                </a:cubicBezTo>
                <a:lnTo>
                  <a:pt x="957589" y="1037816"/>
                </a:lnTo>
                <a:cubicBezTo>
                  <a:pt x="978048" y="976439"/>
                  <a:pt x="945420" y="1069402"/>
                  <a:pt x="974418" y="1004157"/>
                </a:cubicBezTo>
                <a:cubicBezTo>
                  <a:pt x="979221" y="993350"/>
                  <a:pt x="981898" y="981718"/>
                  <a:pt x="985638" y="970498"/>
                </a:cubicBezTo>
                <a:cubicBezTo>
                  <a:pt x="988283" y="962565"/>
                  <a:pt x="993118" y="955539"/>
                  <a:pt x="996858" y="948059"/>
                </a:cubicBezTo>
                <a:cubicBezTo>
                  <a:pt x="1007198" y="906691"/>
                  <a:pt x="996087" y="944245"/>
                  <a:pt x="1013687" y="903180"/>
                </a:cubicBezTo>
                <a:cubicBezTo>
                  <a:pt x="1016016" y="897745"/>
                  <a:pt x="1016653" y="891640"/>
                  <a:pt x="1019297" y="886351"/>
                </a:cubicBezTo>
                <a:cubicBezTo>
                  <a:pt x="1039534" y="845876"/>
                  <a:pt x="1022069" y="896248"/>
                  <a:pt x="1041736" y="847082"/>
                </a:cubicBezTo>
                <a:cubicBezTo>
                  <a:pt x="1046128" y="836101"/>
                  <a:pt x="1050088" y="824896"/>
                  <a:pt x="1052956" y="813423"/>
                </a:cubicBezTo>
                <a:cubicBezTo>
                  <a:pt x="1054826" y="805943"/>
                  <a:pt x="1055601" y="798101"/>
                  <a:pt x="1058566" y="790984"/>
                </a:cubicBezTo>
                <a:cubicBezTo>
                  <a:pt x="1064999" y="775545"/>
                  <a:pt x="1073525" y="761065"/>
                  <a:pt x="1081005" y="746105"/>
                </a:cubicBezTo>
                <a:cubicBezTo>
                  <a:pt x="1095240" y="717634"/>
                  <a:pt x="1087584" y="730625"/>
                  <a:pt x="1103444" y="706837"/>
                </a:cubicBezTo>
                <a:cubicBezTo>
                  <a:pt x="1105314" y="701227"/>
                  <a:pt x="1105360" y="694625"/>
                  <a:pt x="1109054" y="690007"/>
                </a:cubicBezTo>
                <a:cubicBezTo>
                  <a:pt x="1113266" y="684742"/>
                  <a:pt x="1122310" y="684504"/>
                  <a:pt x="1125883" y="678787"/>
                </a:cubicBezTo>
                <a:cubicBezTo>
                  <a:pt x="1132151" y="668758"/>
                  <a:pt x="1130543" y="654969"/>
                  <a:pt x="1137103" y="645129"/>
                </a:cubicBezTo>
                <a:lnTo>
                  <a:pt x="1148323" y="628299"/>
                </a:lnTo>
                <a:cubicBezTo>
                  <a:pt x="1150193" y="622689"/>
                  <a:pt x="1151288" y="616759"/>
                  <a:pt x="1153932" y="611470"/>
                </a:cubicBezTo>
                <a:cubicBezTo>
                  <a:pt x="1189397" y="540539"/>
                  <a:pt x="1151872" y="630132"/>
                  <a:pt x="1187591" y="549762"/>
                </a:cubicBezTo>
                <a:cubicBezTo>
                  <a:pt x="1189993" y="544358"/>
                  <a:pt x="1190754" y="538315"/>
                  <a:pt x="1193201" y="532932"/>
                </a:cubicBezTo>
                <a:cubicBezTo>
                  <a:pt x="1200122" y="517706"/>
                  <a:pt x="1210351" y="503921"/>
                  <a:pt x="1215640" y="488054"/>
                </a:cubicBezTo>
                <a:cubicBezTo>
                  <a:pt x="1217510" y="482444"/>
                  <a:pt x="1217970" y="476144"/>
                  <a:pt x="1221250" y="471224"/>
                </a:cubicBezTo>
                <a:cubicBezTo>
                  <a:pt x="1225651" y="464623"/>
                  <a:pt x="1232470" y="460005"/>
                  <a:pt x="1238080" y="454395"/>
                </a:cubicBezTo>
                <a:cubicBezTo>
                  <a:pt x="1239950" y="448785"/>
                  <a:pt x="1240755" y="442699"/>
                  <a:pt x="1243689" y="437565"/>
                </a:cubicBezTo>
                <a:cubicBezTo>
                  <a:pt x="1248328" y="429447"/>
                  <a:pt x="1255084" y="422734"/>
                  <a:pt x="1260519" y="415126"/>
                </a:cubicBezTo>
                <a:cubicBezTo>
                  <a:pt x="1264438" y="409640"/>
                  <a:pt x="1267774" y="403750"/>
                  <a:pt x="1271739" y="398297"/>
                </a:cubicBezTo>
                <a:cubicBezTo>
                  <a:pt x="1282737" y="383174"/>
                  <a:pt x="1292174" y="366640"/>
                  <a:pt x="1305397" y="353418"/>
                </a:cubicBezTo>
                <a:cubicBezTo>
                  <a:pt x="1311007" y="347808"/>
                  <a:pt x="1317356" y="342851"/>
                  <a:pt x="1322227" y="336589"/>
                </a:cubicBezTo>
                <a:cubicBezTo>
                  <a:pt x="1330506" y="325945"/>
                  <a:pt x="1337186" y="314150"/>
                  <a:pt x="1344666" y="302930"/>
                </a:cubicBezTo>
                <a:lnTo>
                  <a:pt x="1355886" y="286100"/>
                </a:lnTo>
                <a:cubicBezTo>
                  <a:pt x="1359626" y="280490"/>
                  <a:pt x="1361495" y="273011"/>
                  <a:pt x="1367105" y="269271"/>
                </a:cubicBezTo>
                <a:lnTo>
                  <a:pt x="1383935" y="258051"/>
                </a:lnTo>
                <a:cubicBezTo>
                  <a:pt x="1387675" y="252441"/>
                  <a:pt x="1392139" y="247252"/>
                  <a:pt x="1395154" y="241222"/>
                </a:cubicBezTo>
                <a:cubicBezTo>
                  <a:pt x="1397799" y="235933"/>
                  <a:pt x="1397070" y="229010"/>
                  <a:pt x="1400764" y="224392"/>
                </a:cubicBezTo>
                <a:cubicBezTo>
                  <a:pt x="1404976" y="219127"/>
                  <a:pt x="1411984" y="216913"/>
                  <a:pt x="1417594" y="213173"/>
                </a:cubicBezTo>
                <a:cubicBezTo>
                  <a:pt x="1428323" y="180986"/>
                  <a:pt x="1415521" y="211030"/>
                  <a:pt x="1440033" y="179514"/>
                </a:cubicBezTo>
                <a:cubicBezTo>
                  <a:pt x="1448312" y="168870"/>
                  <a:pt x="1454992" y="157075"/>
                  <a:pt x="1462472" y="145855"/>
                </a:cubicBezTo>
                <a:cubicBezTo>
                  <a:pt x="1466212" y="140245"/>
                  <a:pt x="1468082" y="132766"/>
                  <a:pt x="1473692" y="129026"/>
                </a:cubicBezTo>
                <a:lnTo>
                  <a:pt x="1490521" y="117806"/>
                </a:lnTo>
                <a:cubicBezTo>
                  <a:pt x="1494261" y="112196"/>
                  <a:pt x="1496973" y="105744"/>
                  <a:pt x="1501741" y="100976"/>
                </a:cubicBezTo>
                <a:cubicBezTo>
                  <a:pt x="1520126" y="82591"/>
                  <a:pt x="1518570" y="98199"/>
                  <a:pt x="1518570" y="84147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1" name="70 - Ελεύθερη σχεδίαση"/>
          <p:cNvSpPr/>
          <p:nvPr/>
        </p:nvSpPr>
        <p:spPr>
          <a:xfrm rot="224856">
            <a:off x="428596" y="1142984"/>
            <a:ext cx="1691914" cy="1914366"/>
          </a:xfrm>
          <a:custGeom>
            <a:avLst/>
            <a:gdLst>
              <a:gd name="connsiteX0" fmla="*/ 330979 w 1873678"/>
              <a:gd name="connsiteY0" fmla="*/ 9840 h 1990105"/>
              <a:gd name="connsiteX1" fmla="*/ 314150 w 1873678"/>
              <a:gd name="connsiteY1" fmla="*/ 43499 h 1990105"/>
              <a:gd name="connsiteX2" fmla="*/ 297320 w 1873678"/>
              <a:gd name="connsiteY2" fmla="*/ 77157 h 1990105"/>
              <a:gd name="connsiteX3" fmla="*/ 286101 w 1873678"/>
              <a:gd name="connsiteY3" fmla="*/ 110816 h 1990105"/>
              <a:gd name="connsiteX4" fmla="*/ 274881 w 1873678"/>
              <a:gd name="connsiteY4" fmla="*/ 150085 h 1990105"/>
              <a:gd name="connsiteX5" fmla="*/ 263661 w 1873678"/>
              <a:gd name="connsiteY5" fmla="*/ 228622 h 1990105"/>
              <a:gd name="connsiteX6" fmla="*/ 258051 w 1873678"/>
              <a:gd name="connsiteY6" fmla="*/ 251062 h 1990105"/>
              <a:gd name="connsiteX7" fmla="*/ 246832 w 1873678"/>
              <a:gd name="connsiteY7" fmla="*/ 307160 h 1990105"/>
              <a:gd name="connsiteX8" fmla="*/ 235612 w 1873678"/>
              <a:gd name="connsiteY8" fmla="*/ 385697 h 1990105"/>
              <a:gd name="connsiteX9" fmla="*/ 224393 w 1873678"/>
              <a:gd name="connsiteY9" fmla="*/ 447405 h 1990105"/>
              <a:gd name="connsiteX10" fmla="*/ 218783 w 1873678"/>
              <a:gd name="connsiteY10" fmla="*/ 610090 h 1990105"/>
              <a:gd name="connsiteX11" fmla="*/ 213173 w 1873678"/>
              <a:gd name="connsiteY11" fmla="*/ 626919 h 1990105"/>
              <a:gd name="connsiteX12" fmla="*/ 207563 w 1873678"/>
              <a:gd name="connsiteY12" fmla="*/ 649359 h 1990105"/>
              <a:gd name="connsiteX13" fmla="*/ 196343 w 1873678"/>
              <a:gd name="connsiteY13" fmla="*/ 683018 h 1990105"/>
              <a:gd name="connsiteX14" fmla="*/ 190734 w 1873678"/>
              <a:gd name="connsiteY14" fmla="*/ 711067 h 1990105"/>
              <a:gd name="connsiteX15" fmla="*/ 179514 w 1873678"/>
              <a:gd name="connsiteY15" fmla="*/ 744726 h 1990105"/>
              <a:gd name="connsiteX16" fmla="*/ 168294 w 1873678"/>
              <a:gd name="connsiteY16" fmla="*/ 789604 h 1990105"/>
              <a:gd name="connsiteX17" fmla="*/ 151465 w 1873678"/>
              <a:gd name="connsiteY17" fmla="*/ 845702 h 1990105"/>
              <a:gd name="connsiteX18" fmla="*/ 129026 w 1873678"/>
              <a:gd name="connsiteY18" fmla="*/ 896191 h 1990105"/>
              <a:gd name="connsiteX19" fmla="*/ 117806 w 1873678"/>
              <a:gd name="connsiteY19" fmla="*/ 918630 h 1990105"/>
              <a:gd name="connsiteX20" fmla="*/ 100977 w 1873678"/>
              <a:gd name="connsiteY20" fmla="*/ 969118 h 1990105"/>
              <a:gd name="connsiteX21" fmla="*/ 95367 w 1873678"/>
              <a:gd name="connsiteY21" fmla="*/ 985948 h 1990105"/>
              <a:gd name="connsiteX22" fmla="*/ 89757 w 1873678"/>
              <a:gd name="connsiteY22" fmla="*/ 1002777 h 1990105"/>
              <a:gd name="connsiteX23" fmla="*/ 84147 w 1873678"/>
              <a:gd name="connsiteY23" fmla="*/ 1025216 h 1990105"/>
              <a:gd name="connsiteX24" fmla="*/ 72928 w 1873678"/>
              <a:gd name="connsiteY24" fmla="*/ 1047656 h 1990105"/>
              <a:gd name="connsiteX25" fmla="*/ 67318 w 1873678"/>
              <a:gd name="connsiteY25" fmla="*/ 1064485 h 1990105"/>
              <a:gd name="connsiteX26" fmla="*/ 39269 w 1873678"/>
              <a:gd name="connsiteY26" fmla="*/ 1126193 h 1990105"/>
              <a:gd name="connsiteX27" fmla="*/ 22439 w 1873678"/>
              <a:gd name="connsiteY27" fmla="*/ 1187901 h 1990105"/>
              <a:gd name="connsiteX28" fmla="*/ 16829 w 1873678"/>
              <a:gd name="connsiteY28" fmla="*/ 1204730 h 1990105"/>
              <a:gd name="connsiteX29" fmla="*/ 11220 w 1873678"/>
              <a:gd name="connsiteY29" fmla="*/ 1221560 h 1990105"/>
              <a:gd name="connsiteX30" fmla="*/ 5610 w 1873678"/>
              <a:gd name="connsiteY30" fmla="*/ 1272048 h 1990105"/>
              <a:gd name="connsiteX31" fmla="*/ 0 w 1873678"/>
              <a:gd name="connsiteY31" fmla="*/ 1288878 h 1990105"/>
              <a:gd name="connsiteX32" fmla="*/ 5610 w 1873678"/>
              <a:gd name="connsiteY32" fmla="*/ 1485221 h 1990105"/>
              <a:gd name="connsiteX33" fmla="*/ 11220 w 1873678"/>
              <a:gd name="connsiteY33" fmla="*/ 1535710 h 1990105"/>
              <a:gd name="connsiteX34" fmla="*/ 22439 w 1873678"/>
              <a:gd name="connsiteY34" fmla="*/ 1552539 h 1990105"/>
              <a:gd name="connsiteX35" fmla="*/ 28049 w 1873678"/>
              <a:gd name="connsiteY35" fmla="*/ 1569368 h 1990105"/>
              <a:gd name="connsiteX36" fmla="*/ 39269 w 1873678"/>
              <a:gd name="connsiteY36" fmla="*/ 1614247 h 1990105"/>
              <a:gd name="connsiteX37" fmla="*/ 50488 w 1873678"/>
              <a:gd name="connsiteY37" fmla="*/ 1647906 h 1990105"/>
              <a:gd name="connsiteX38" fmla="*/ 61708 w 1873678"/>
              <a:gd name="connsiteY38" fmla="*/ 1715224 h 1990105"/>
              <a:gd name="connsiteX39" fmla="*/ 67318 w 1873678"/>
              <a:gd name="connsiteY39" fmla="*/ 1732053 h 1990105"/>
              <a:gd name="connsiteX40" fmla="*/ 84147 w 1873678"/>
              <a:gd name="connsiteY40" fmla="*/ 1754492 h 1990105"/>
              <a:gd name="connsiteX41" fmla="*/ 89757 w 1873678"/>
              <a:gd name="connsiteY41" fmla="*/ 1771322 h 1990105"/>
              <a:gd name="connsiteX42" fmla="*/ 117806 w 1873678"/>
              <a:gd name="connsiteY42" fmla="*/ 1810591 h 1990105"/>
              <a:gd name="connsiteX43" fmla="*/ 134635 w 1873678"/>
              <a:gd name="connsiteY43" fmla="*/ 1827420 h 1990105"/>
              <a:gd name="connsiteX44" fmla="*/ 145855 w 1873678"/>
              <a:gd name="connsiteY44" fmla="*/ 1844249 h 1990105"/>
              <a:gd name="connsiteX45" fmla="*/ 168294 w 1873678"/>
              <a:gd name="connsiteY45" fmla="*/ 1872299 h 1990105"/>
              <a:gd name="connsiteX46" fmla="*/ 218783 w 1873678"/>
              <a:gd name="connsiteY46" fmla="*/ 1911567 h 1990105"/>
              <a:gd name="connsiteX47" fmla="*/ 241222 w 1873678"/>
              <a:gd name="connsiteY47" fmla="*/ 1917177 h 1990105"/>
              <a:gd name="connsiteX48" fmla="*/ 263661 w 1873678"/>
              <a:gd name="connsiteY48" fmla="*/ 1934007 h 1990105"/>
              <a:gd name="connsiteX49" fmla="*/ 286101 w 1873678"/>
              <a:gd name="connsiteY49" fmla="*/ 1939616 h 1990105"/>
              <a:gd name="connsiteX50" fmla="*/ 308540 w 1873678"/>
              <a:gd name="connsiteY50" fmla="*/ 1950836 h 1990105"/>
              <a:gd name="connsiteX51" fmla="*/ 342199 w 1873678"/>
              <a:gd name="connsiteY51" fmla="*/ 1962056 h 1990105"/>
              <a:gd name="connsiteX52" fmla="*/ 359028 w 1873678"/>
              <a:gd name="connsiteY52" fmla="*/ 1967665 h 1990105"/>
              <a:gd name="connsiteX53" fmla="*/ 381467 w 1873678"/>
              <a:gd name="connsiteY53" fmla="*/ 1978885 h 1990105"/>
              <a:gd name="connsiteX54" fmla="*/ 415126 w 1873678"/>
              <a:gd name="connsiteY54" fmla="*/ 1990105 h 1990105"/>
              <a:gd name="connsiteX55" fmla="*/ 572201 w 1873678"/>
              <a:gd name="connsiteY55" fmla="*/ 1984495 h 1990105"/>
              <a:gd name="connsiteX56" fmla="*/ 600250 w 1873678"/>
              <a:gd name="connsiteY56" fmla="*/ 1978885 h 1990105"/>
              <a:gd name="connsiteX57" fmla="*/ 656348 w 1873678"/>
              <a:gd name="connsiteY57" fmla="*/ 1962056 h 1990105"/>
              <a:gd name="connsiteX58" fmla="*/ 701227 w 1873678"/>
              <a:gd name="connsiteY58" fmla="*/ 1950836 h 1990105"/>
              <a:gd name="connsiteX59" fmla="*/ 740496 w 1873678"/>
              <a:gd name="connsiteY59" fmla="*/ 1934007 h 1990105"/>
              <a:gd name="connsiteX60" fmla="*/ 774155 w 1873678"/>
              <a:gd name="connsiteY60" fmla="*/ 1922787 h 1990105"/>
              <a:gd name="connsiteX61" fmla="*/ 790984 w 1873678"/>
              <a:gd name="connsiteY61" fmla="*/ 1911567 h 1990105"/>
              <a:gd name="connsiteX62" fmla="*/ 824643 w 1873678"/>
              <a:gd name="connsiteY62" fmla="*/ 1900348 h 1990105"/>
              <a:gd name="connsiteX63" fmla="*/ 841472 w 1873678"/>
              <a:gd name="connsiteY63" fmla="*/ 1883518 h 1990105"/>
              <a:gd name="connsiteX64" fmla="*/ 886351 w 1873678"/>
              <a:gd name="connsiteY64" fmla="*/ 1866689 h 1990105"/>
              <a:gd name="connsiteX65" fmla="*/ 920010 w 1873678"/>
              <a:gd name="connsiteY65" fmla="*/ 1844249 h 1990105"/>
              <a:gd name="connsiteX66" fmla="*/ 936839 w 1873678"/>
              <a:gd name="connsiteY66" fmla="*/ 1833030 h 1990105"/>
              <a:gd name="connsiteX67" fmla="*/ 976108 w 1873678"/>
              <a:gd name="connsiteY67" fmla="*/ 1804981 h 1990105"/>
              <a:gd name="connsiteX68" fmla="*/ 1015377 w 1873678"/>
              <a:gd name="connsiteY68" fmla="*/ 1776932 h 1990105"/>
              <a:gd name="connsiteX69" fmla="*/ 1043426 w 1873678"/>
              <a:gd name="connsiteY69" fmla="*/ 1748883 h 1990105"/>
              <a:gd name="connsiteX70" fmla="*/ 1054645 w 1873678"/>
              <a:gd name="connsiteY70" fmla="*/ 1732053 h 1990105"/>
              <a:gd name="connsiteX71" fmla="*/ 1077085 w 1873678"/>
              <a:gd name="connsiteY71" fmla="*/ 1715224 h 1990105"/>
              <a:gd name="connsiteX72" fmla="*/ 1110743 w 1873678"/>
              <a:gd name="connsiteY72" fmla="*/ 1664735 h 1990105"/>
              <a:gd name="connsiteX73" fmla="*/ 1121963 w 1873678"/>
              <a:gd name="connsiteY73" fmla="*/ 1647906 h 1990105"/>
              <a:gd name="connsiteX74" fmla="*/ 1138793 w 1873678"/>
              <a:gd name="connsiteY74" fmla="*/ 1636686 h 1990105"/>
              <a:gd name="connsiteX75" fmla="*/ 1144402 w 1873678"/>
              <a:gd name="connsiteY75" fmla="*/ 1619857 h 1990105"/>
              <a:gd name="connsiteX76" fmla="*/ 1183671 w 1873678"/>
              <a:gd name="connsiteY76" fmla="*/ 1569368 h 1990105"/>
              <a:gd name="connsiteX77" fmla="*/ 1206110 w 1873678"/>
              <a:gd name="connsiteY77" fmla="*/ 1541319 h 1990105"/>
              <a:gd name="connsiteX78" fmla="*/ 1228550 w 1873678"/>
              <a:gd name="connsiteY78" fmla="*/ 1513270 h 1990105"/>
              <a:gd name="connsiteX79" fmla="*/ 1234159 w 1873678"/>
              <a:gd name="connsiteY79" fmla="*/ 1496441 h 1990105"/>
              <a:gd name="connsiteX80" fmla="*/ 1256599 w 1873678"/>
              <a:gd name="connsiteY80" fmla="*/ 1462782 h 1990105"/>
              <a:gd name="connsiteX81" fmla="*/ 1262208 w 1873678"/>
              <a:gd name="connsiteY81" fmla="*/ 1445953 h 1990105"/>
              <a:gd name="connsiteX82" fmla="*/ 1273428 w 1873678"/>
              <a:gd name="connsiteY82" fmla="*/ 1429123 h 1990105"/>
              <a:gd name="connsiteX83" fmla="*/ 1284648 w 1873678"/>
              <a:gd name="connsiteY83" fmla="*/ 1389854 h 1990105"/>
              <a:gd name="connsiteX84" fmla="*/ 1301477 w 1873678"/>
              <a:gd name="connsiteY84" fmla="*/ 1373025 h 1990105"/>
              <a:gd name="connsiteX85" fmla="*/ 1323916 w 1873678"/>
              <a:gd name="connsiteY85" fmla="*/ 1322537 h 1990105"/>
              <a:gd name="connsiteX86" fmla="*/ 1340746 w 1873678"/>
              <a:gd name="connsiteY86" fmla="*/ 1266438 h 1990105"/>
              <a:gd name="connsiteX87" fmla="*/ 1351966 w 1873678"/>
              <a:gd name="connsiteY87" fmla="*/ 1243999 h 1990105"/>
              <a:gd name="connsiteX88" fmla="*/ 1368795 w 1873678"/>
              <a:gd name="connsiteY88" fmla="*/ 1210340 h 1990105"/>
              <a:gd name="connsiteX89" fmla="*/ 1385624 w 1873678"/>
              <a:gd name="connsiteY89" fmla="*/ 1165462 h 1990105"/>
              <a:gd name="connsiteX90" fmla="*/ 1396844 w 1873678"/>
              <a:gd name="connsiteY90" fmla="*/ 1148632 h 1990105"/>
              <a:gd name="connsiteX91" fmla="*/ 1408064 w 1873678"/>
              <a:gd name="connsiteY91" fmla="*/ 1114973 h 1990105"/>
              <a:gd name="connsiteX92" fmla="*/ 1419283 w 1873678"/>
              <a:gd name="connsiteY92" fmla="*/ 1098144 h 1990105"/>
              <a:gd name="connsiteX93" fmla="*/ 1424893 w 1873678"/>
              <a:gd name="connsiteY93" fmla="*/ 1081315 h 1990105"/>
              <a:gd name="connsiteX94" fmla="*/ 1436113 w 1873678"/>
              <a:gd name="connsiteY94" fmla="*/ 1058875 h 1990105"/>
              <a:gd name="connsiteX95" fmla="*/ 1458552 w 1873678"/>
              <a:gd name="connsiteY95" fmla="*/ 1008387 h 1990105"/>
              <a:gd name="connsiteX96" fmla="*/ 1475381 w 1873678"/>
              <a:gd name="connsiteY96" fmla="*/ 974728 h 1990105"/>
              <a:gd name="connsiteX97" fmla="*/ 1480991 w 1873678"/>
              <a:gd name="connsiteY97" fmla="*/ 957899 h 1990105"/>
              <a:gd name="connsiteX98" fmla="*/ 1503431 w 1873678"/>
              <a:gd name="connsiteY98" fmla="*/ 913020 h 1990105"/>
              <a:gd name="connsiteX99" fmla="*/ 1514650 w 1873678"/>
              <a:gd name="connsiteY99" fmla="*/ 879361 h 1990105"/>
              <a:gd name="connsiteX100" fmla="*/ 1525870 w 1873678"/>
              <a:gd name="connsiteY100" fmla="*/ 856922 h 1990105"/>
              <a:gd name="connsiteX101" fmla="*/ 1537089 w 1873678"/>
              <a:gd name="connsiteY101" fmla="*/ 823263 h 1990105"/>
              <a:gd name="connsiteX102" fmla="*/ 1548309 w 1873678"/>
              <a:gd name="connsiteY102" fmla="*/ 789604 h 1990105"/>
              <a:gd name="connsiteX103" fmla="*/ 1559529 w 1873678"/>
              <a:gd name="connsiteY103" fmla="*/ 744726 h 1990105"/>
              <a:gd name="connsiteX104" fmla="*/ 1570748 w 1873678"/>
              <a:gd name="connsiteY104" fmla="*/ 711067 h 1990105"/>
              <a:gd name="connsiteX105" fmla="*/ 1581968 w 1873678"/>
              <a:gd name="connsiteY105" fmla="*/ 677408 h 1990105"/>
              <a:gd name="connsiteX106" fmla="*/ 1604407 w 1873678"/>
              <a:gd name="connsiteY106" fmla="*/ 632529 h 1990105"/>
              <a:gd name="connsiteX107" fmla="*/ 1610017 w 1873678"/>
              <a:gd name="connsiteY107" fmla="*/ 610090 h 1990105"/>
              <a:gd name="connsiteX108" fmla="*/ 1632456 w 1873678"/>
              <a:gd name="connsiteY108" fmla="*/ 565211 h 1990105"/>
              <a:gd name="connsiteX109" fmla="*/ 1643676 w 1873678"/>
              <a:gd name="connsiteY109" fmla="*/ 537162 h 1990105"/>
              <a:gd name="connsiteX110" fmla="*/ 1649286 w 1873678"/>
              <a:gd name="connsiteY110" fmla="*/ 520333 h 1990105"/>
              <a:gd name="connsiteX111" fmla="*/ 1660505 w 1873678"/>
              <a:gd name="connsiteY111" fmla="*/ 497894 h 1990105"/>
              <a:gd name="connsiteX112" fmla="*/ 1666115 w 1873678"/>
              <a:gd name="connsiteY112" fmla="*/ 481064 h 1990105"/>
              <a:gd name="connsiteX113" fmla="*/ 1677335 w 1873678"/>
              <a:gd name="connsiteY113" fmla="*/ 458625 h 1990105"/>
              <a:gd name="connsiteX114" fmla="*/ 1682945 w 1873678"/>
              <a:gd name="connsiteY114" fmla="*/ 441795 h 1990105"/>
              <a:gd name="connsiteX115" fmla="*/ 1694164 w 1873678"/>
              <a:gd name="connsiteY115" fmla="*/ 419356 h 1990105"/>
              <a:gd name="connsiteX116" fmla="*/ 1699774 w 1873678"/>
              <a:gd name="connsiteY116" fmla="*/ 396917 h 1990105"/>
              <a:gd name="connsiteX117" fmla="*/ 1716604 w 1873678"/>
              <a:gd name="connsiteY117" fmla="*/ 368868 h 1990105"/>
              <a:gd name="connsiteX118" fmla="*/ 1722213 w 1873678"/>
              <a:gd name="connsiteY118" fmla="*/ 352038 h 1990105"/>
              <a:gd name="connsiteX119" fmla="*/ 1744653 w 1873678"/>
              <a:gd name="connsiteY119" fmla="*/ 312770 h 1990105"/>
              <a:gd name="connsiteX120" fmla="*/ 1755872 w 1873678"/>
              <a:gd name="connsiteY120" fmla="*/ 279111 h 1990105"/>
              <a:gd name="connsiteX121" fmla="*/ 1772702 w 1873678"/>
              <a:gd name="connsiteY121" fmla="*/ 245452 h 1990105"/>
              <a:gd name="connsiteX122" fmla="*/ 1795141 w 1873678"/>
              <a:gd name="connsiteY122" fmla="*/ 206183 h 1990105"/>
              <a:gd name="connsiteX123" fmla="*/ 1806361 w 1873678"/>
              <a:gd name="connsiteY123" fmla="*/ 172524 h 1990105"/>
              <a:gd name="connsiteX124" fmla="*/ 1817580 w 1873678"/>
              <a:gd name="connsiteY124" fmla="*/ 150085 h 1990105"/>
              <a:gd name="connsiteX125" fmla="*/ 1823190 w 1873678"/>
              <a:gd name="connsiteY125" fmla="*/ 133256 h 1990105"/>
              <a:gd name="connsiteX126" fmla="*/ 1845629 w 1873678"/>
              <a:gd name="connsiteY126" fmla="*/ 77157 h 1990105"/>
              <a:gd name="connsiteX127" fmla="*/ 1851239 w 1873678"/>
              <a:gd name="connsiteY127" fmla="*/ 60328 h 1990105"/>
              <a:gd name="connsiteX128" fmla="*/ 1868069 w 1873678"/>
              <a:gd name="connsiteY128" fmla="*/ 43499 h 1990105"/>
              <a:gd name="connsiteX129" fmla="*/ 1873678 w 1873678"/>
              <a:gd name="connsiteY129" fmla="*/ 26669 h 199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873678" h="1990105">
                <a:moveTo>
                  <a:pt x="330979" y="9840"/>
                </a:moveTo>
                <a:cubicBezTo>
                  <a:pt x="316878" y="52140"/>
                  <a:pt x="335899" y="0"/>
                  <a:pt x="314150" y="43499"/>
                </a:cubicBezTo>
                <a:cubicBezTo>
                  <a:pt x="290932" y="89937"/>
                  <a:pt x="329466" y="28941"/>
                  <a:pt x="297320" y="77157"/>
                </a:cubicBezTo>
                <a:cubicBezTo>
                  <a:pt x="293580" y="88377"/>
                  <a:pt x="288969" y="99343"/>
                  <a:pt x="286101" y="110816"/>
                </a:cubicBezTo>
                <a:cubicBezTo>
                  <a:pt x="279057" y="138993"/>
                  <a:pt x="282929" y="125941"/>
                  <a:pt x="274881" y="150085"/>
                </a:cubicBezTo>
                <a:cubicBezTo>
                  <a:pt x="271141" y="176264"/>
                  <a:pt x="270075" y="202967"/>
                  <a:pt x="263661" y="228622"/>
                </a:cubicBezTo>
                <a:cubicBezTo>
                  <a:pt x="261791" y="236102"/>
                  <a:pt x="259430" y="243476"/>
                  <a:pt x="258051" y="251062"/>
                </a:cubicBezTo>
                <a:cubicBezTo>
                  <a:pt x="247738" y="307788"/>
                  <a:pt x="258353" y="272596"/>
                  <a:pt x="246832" y="307160"/>
                </a:cubicBezTo>
                <a:cubicBezTo>
                  <a:pt x="243092" y="333339"/>
                  <a:pt x="240798" y="359766"/>
                  <a:pt x="235612" y="385697"/>
                </a:cubicBezTo>
                <a:cubicBezTo>
                  <a:pt x="227771" y="424899"/>
                  <a:pt x="231569" y="404341"/>
                  <a:pt x="224393" y="447405"/>
                </a:cubicBezTo>
                <a:cubicBezTo>
                  <a:pt x="222523" y="501633"/>
                  <a:pt x="222168" y="555935"/>
                  <a:pt x="218783" y="610090"/>
                </a:cubicBezTo>
                <a:cubicBezTo>
                  <a:pt x="218414" y="615992"/>
                  <a:pt x="214798" y="621233"/>
                  <a:pt x="213173" y="626919"/>
                </a:cubicBezTo>
                <a:cubicBezTo>
                  <a:pt x="211055" y="634333"/>
                  <a:pt x="209779" y="641974"/>
                  <a:pt x="207563" y="649359"/>
                </a:cubicBezTo>
                <a:cubicBezTo>
                  <a:pt x="204165" y="660687"/>
                  <a:pt x="198662" y="671421"/>
                  <a:pt x="196343" y="683018"/>
                </a:cubicBezTo>
                <a:cubicBezTo>
                  <a:pt x="194473" y="692368"/>
                  <a:pt x="193243" y="701868"/>
                  <a:pt x="190734" y="711067"/>
                </a:cubicBezTo>
                <a:cubicBezTo>
                  <a:pt x="187622" y="722477"/>
                  <a:pt x="181833" y="733129"/>
                  <a:pt x="179514" y="744726"/>
                </a:cubicBezTo>
                <a:cubicBezTo>
                  <a:pt x="168104" y="801772"/>
                  <a:pt x="179797" y="749342"/>
                  <a:pt x="168294" y="789604"/>
                </a:cubicBezTo>
                <a:cubicBezTo>
                  <a:pt x="164373" y="803327"/>
                  <a:pt x="158134" y="835698"/>
                  <a:pt x="151465" y="845702"/>
                </a:cubicBezTo>
                <a:cubicBezTo>
                  <a:pt x="118455" y="895217"/>
                  <a:pt x="169091" y="816065"/>
                  <a:pt x="129026" y="896191"/>
                </a:cubicBezTo>
                <a:cubicBezTo>
                  <a:pt x="125286" y="903671"/>
                  <a:pt x="120912" y="910866"/>
                  <a:pt x="117806" y="918630"/>
                </a:cubicBezTo>
                <a:cubicBezTo>
                  <a:pt x="117792" y="918664"/>
                  <a:pt x="103788" y="960686"/>
                  <a:pt x="100977" y="969118"/>
                </a:cubicBezTo>
                <a:lnTo>
                  <a:pt x="95367" y="985948"/>
                </a:lnTo>
                <a:cubicBezTo>
                  <a:pt x="93497" y="991558"/>
                  <a:pt x="91191" y="997040"/>
                  <a:pt x="89757" y="1002777"/>
                </a:cubicBezTo>
                <a:cubicBezTo>
                  <a:pt x="87887" y="1010257"/>
                  <a:pt x="86854" y="1017997"/>
                  <a:pt x="84147" y="1025216"/>
                </a:cubicBezTo>
                <a:cubicBezTo>
                  <a:pt x="81211" y="1033046"/>
                  <a:pt x="76222" y="1039969"/>
                  <a:pt x="72928" y="1047656"/>
                </a:cubicBezTo>
                <a:cubicBezTo>
                  <a:pt x="70599" y="1053091"/>
                  <a:pt x="69765" y="1059102"/>
                  <a:pt x="67318" y="1064485"/>
                </a:cubicBezTo>
                <a:cubicBezTo>
                  <a:pt x="56566" y="1088138"/>
                  <a:pt x="45099" y="1102871"/>
                  <a:pt x="39269" y="1126193"/>
                </a:cubicBezTo>
                <a:cubicBezTo>
                  <a:pt x="23416" y="1189609"/>
                  <a:pt x="46503" y="1115713"/>
                  <a:pt x="22439" y="1187901"/>
                </a:cubicBezTo>
                <a:lnTo>
                  <a:pt x="16829" y="1204730"/>
                </a:lnTo>
                <a:lnTo>
                  <a:pt x="11220" y="1221560"/>
                </a:lnTo>
                <a:cubicBezTo>
                  <a:pt x="9350" y="1238389"/>
                  <a:pt x="8394" y="1255345"/>
                  <a:pt x="5610" y="1272048"/>
                </a:cubicBezTo>
                <a:cubicBezTo>
                  <a:pt x="4638" y="1277881"/>
                  <a:pt x="0" y="1282965"/>
                  <a:pt x="0" y="1288878"/>
                </a:cubicBezTo>
                <a:cubicBezTo>
                  <a:pt x="0" y="1354352"/>
                  <a:pt x="2637" y="1419814"/>
                  <a:pt x="5610" y="1485221"/>
                </a:cubicBezTo>
                <a:cubicBezTo>
                  <a:pt x="6379" y="1502137"/>
                  <a:pt x="7113" y="1519282"/>
                  <a:pt x="11220" y="1535710"/>
                </a:cubicBezTo>
                <a:cubicBezTo>
                  <a:pt x="12855" y="1542251"/>
                  <a:pt x="19424" y="1546509"/>
                  <a:pt x="22439" y="1552539"/>
                </a:cubicBezTo>
                <a:cubicBezTo>
                  <a:pt x="25083" y="1557828"/>
                  <a:pt x="26493" y="1563663"/>
                  <a:pt x="28049" y="1569368"/>
                </a:cubicBezTo>
                <a:cubicBezTo>
                  <a:pt x="32106" y="1584245"/>
                  <a:pt x="34393" y="1599618"/>
                  <a:pt x="39269" y="1614247"/>
                </a:cubicBezTo>
                <a:lnTo>
                  <a:pt x="50488" y="1647906"/>
                </a:lnTo>
                <a:cubicBezTo>
                  <a:pt x="55041" y="1684326"/>
                  <a:pt x="53471" y="1686397"/>
                  <a:pt x="61708" y="1715224"/>
                </a:cubicBezTo>
                <a:cubicBezTo>
                  <a:pt x="63333" y="1720910"/>
                  <a:pt x="64384" y="1726919"/>
                  <a:pt x="67318" y="1732053"/>
                </a:cubicBezTo>
                <a:cubicBezTo>
                  <a:pt x="71957" y="1740171"/>
                  <a:pt x="78537" y="1747012"/>
                  <a:pt x="84147" y="1754492"/>
                </a:cubicBezTo>
                <a:cubicBezTo>
                  <a:pt x="86017" y="1760102"/>
                  <a:pt x="87112" y="1766033"/>
                  <a:pt x="89757" y="1771322"/>
                </a:cubicBezTo>
                <a:cubicBezTo>
                  <a:pt x="93306" y="1778420"/>
                  <a:pt x="114762" y="1807040"/>
                  <a:pt x="117806" y="1810591"/>
                </a:cubicBezTo>
                <a:cubicBezTo>
                  <a:pt x="122969" y="1816614"/>
                  <a:pt x="129556" y="1821326"/>
                  <a:pt x="134635" y="1827420"/>
                </a:cubicBezTo>
                <a:cubicBezTo>
                  <a:pt x="138951" y="1832599"/>
                  <a:pt x="142115" y="1838639"/>
                  <a:pt x="145855" y="1844249"/>
                </a:cubicBezTo>
                <a:cubicBezTo>
                  <a:pt x="155064" y="1871876"/>
                  <a:pt x="144872" y="1852781"/>
                  <a:pt x="168294" y="1872299"/>
                </a:cubicBezTo>
                <a:cubicBezTo>
                  <a:pt x="185271" y="1886446"/>
                  <a:pt x="194480" y="1905491"/>
                  <a:pt x="218783" y="1911567"/>
                </a:cubicBezTo>
                <a:lnTo>
                  <a:pt x="241222" y="1917177"/>
                </a:lnTo>
                <a:cubicBezTo>
                  <a:pt x="248702" y="1922787"/>
                  <a:pt x="255298" y="1929826"/>
                  <a:pt x="263661" y="1934007"/>
                </a:cubicBezTo>
                <a:cubicBezTo>
                  <a:pt x="270557" y="1937455"/>
                  <a:pt x="278882" y="1936909"/>
                  <a:pt x="286101" y="1939616"/>
                </a:cubicBezTo>
                <a:cubicBezTo>
                  <a:pt x="293931" y="1942552"/>
                  <a:pt x="300776" y="1947730"/>
                  <a:pt x="308540" y="1950836"/>
                </a:cubicBezTo>
                <a:cubicBezTo>
                  <a:pt x="319521" y="1955228"/>
                  <a:pt x="330979" y="1958316"/>
                  <a:pt x="342199" y="1962056"/>
                </a:cubicBezTo>
                <a:cubicBezTo>
                  <a:pt x="347809" y="1963926"/>
                  <a:pt x="353739" y="1965021"/>
                  <a:pt x="359028" y="1967665"/>
                </a:cubicBezTo>
                <a:cubicBezTo>
                  <a:pt x="366508" y="1971405"/>
                  <a:pt x="373703" y="1975779"/>
                  <a:pt x="381467" y="1978885"/>
                </a:cubicBezTo>
                <a:cubicBezTo>
                  <a:pt x="392448" y="1983277"/>
                  <a:pt x="415126" y="1990105"/>
                  <a:pt x="415126" y="1990105"/>
                </a:cubicBezTo>
                <a:cubicBezTo>
                  <a:pt x="467484" y="1988235"/>
                  <a:pt x="519905" y="1987665"/>
                  <a:pt x="572201" y="1984495"/>
                </a:cubicBezTo>
                <a:cubicBezTo>
                  <a:pt x="581718" y="1983918"/>
                  <a:pt x="590942" y="1980953"/>
                  <a:pt x="600250" y="1978885"/>
                </a:cubicBezTo>
                <a:cubicBezTo>
                  <a:pt x="625680" y="1973234"/>
                  <a:pt x="628386" y="1971376"/>
                  <a:pt x="656348" y="1962056"/>
                </a:cubicBezTo>
                <a:cubicBezTo>
                  <a:pt x="694828" y="1949230"/>
                  <a:pt x="647057" y="1964379"/>
                  <a:pt x="701227" y="1950836"/>
                </a:cubicBezTo>
                <a:cubicBezTo>
                  <a:pt x="725298" y="1944818"/>
                  <a:pt x="713745" y="1944707"/>
                  <a:pt x="740496" y="1934007"/>
                </a:cubicBezTo>
                <a:cubicBezTo>
                  <a:pt x="751477" y="1929615"/>
                  <a:pt x="774155" y="1922787"/>
                  <a:pt x="774155" y="1922787"/>
                </a:cubicBezTo>
                <a:cubicBezTo>
                  <a:pt x="779765" y="1919047"/>
                  <a:pt x="784823" y="1914305"/>
                  <a:pt x="790984" y="1911567"/>
                </a:cubicBezTo>
                <a:cubicBezTo>
                  <a:pt x="801791" y="1906764"/>
                  <a:pt x="824643" y="1900348"/>
                  <a:pt x="824643" y="1900348"/>
                </a:cubicBezTo>
                <a:cubicBezTo>
                  <a:pt x="830253" y="1894738"/>
                  <a:pt x="835016" y="1888129"/>
                  <a:pt x="841472" y="1883518"/>
                </a:cubicBezTo>
                <a:cubicBezTo>
                  <a:pt x="857265" y="1872237"/>
                  <a:pt x="868284" y="1871206"/>
                  <a:pt x="886351" y="1866689"/>
                </a:cubicBezTo>
                <a:lnTo>
                  <a:pt x="920010" y="1844249"/>
                </a:lnTo>
                <a:cubicBezTo>
                  <a:pt x="925620" y="1840509"/>
                  <a:pt x="931446" y="1837075"/>
                  <a:pt x="936839" y="1833030"/>
                </a:cubicBezTo>
                <a:cubicBezTo>
                  <a:pt x="1010173" y="1778027"/>
                  <a:pt x="918687" y="1845996"/>
                  <a:pt x="976108" y="1804981"/>
                </a:cubicBezTo>
                <a:cubicBezTo>
                  <a:pt x="1024816" y="1770190"/>
                  <a:pt x="975714" y="1803372"/>
                  <a:pt x="1015377" y="1776932"/>
                </a:cubicBezTo>
                <a:cubicBezTo>
                  <a:pt x="1045294" y="1732052"/>
                  <a:pt x="1006027" y="1786282"/>
                  <a:pt x="1043426" y="1748883"/>
                </a:cubicBezTo>
                <a:cubicBezTo>
                  <a:pt x="1048193" y="1744116"/>
                  <a:pt x="1049878" y="1736820"/>
                  <a:pt x="1054645" y="1732053"/>
                </a:cubicBezTo>
                <a:cubicBezTo>
                  <a:pt x="1061256" y="1725442"/>
                  <a:pt x="1069605" y="1720834"/>
                  <a:pt x="1077085" y="1715224"/>
                </a:cubicBezTo>
                <a:lnTo>
                  <a:pt x="1110743" y="1664735"/>
                </a:lnTo>
                <a:cubicBezTo>
                  <a:pt x="1114483" y="1659125"/>
                  <a:pt x="1116353" y="1651646"/>
                  <a:pt x="1121963" y="1647906"/>
                </a:cubicBezTo>
                <a:lnTo>
                  <a:pt x="1138793" y="1636686"/>
                </a:lnTo>
                <a:cubicBezTo>
                  <a:pt x="1140663" y="1631076"/>
                  <a:pt x="1141530" y="1625026"/>
                  <a:pt x="1144402" y="1619857"/>
                </a:cubicBezTo>
                <a:cubicBezTo>
                  <a:pt x="1161175" y="1589665"/>
                  <a:pt x="1163230" y="1589810"/>
                  <a:pt x="1183671" y="1569368"/>
                </a:cubicBezTo>
                <a:cubicBezTo>
                  <a:pt x="1197772" y="1527068"/>
                  <a:pt x="1177111" y="1577568"/>
                  <a:pt x="1206110" y="1541319"/>
                </a:cubicBezTo>
                <a:cubicBezTo>
                  <a:pt x="1237076" y="1502611"/>
                  <a:pt x="1180319" y="1545424"/>
                  <a:pt x="1228550" y="1513270"/>
                </a:cubicBezTo>
                <a:cubicBezTo>
                  <a:pt x="1230420" y="1507660"/>
                  <a:pt x="1231287" y="1501610"/>
                  <a:pt x="1234159" y="1496441"/>
                </a:cubicBezTo>
                <a:cubicBezTo>
                  <a:pt x="1240708" y="1484653"/>
                  <a:pt x="1256599" y="1462782"/>
                  <a:pt x="1256599" y="1462782"/>
                </a:cubicBezTo>
                <a:cubicBezTo>
                  <a:pt x="1258469" y="1457172"/>
                  <a:pt x="1259564" y="1451242"/>
                  <a:pt x="1262208" y="1445953"/>
                </a:cubicBezTo>
                <a:cubicBezTo>
                  <a:pt x="1265223" y="1439922"/>
                  <a:pt x="1270772" y="1435320"/>
                  <a:pt x="1273428" y="1429123"/>
                </a:cubicBezTo>
                <a:cubicBezTo>
                  <a:pt x="1275672" y="1423886"/>
                  <a:pt x="1280281" y="1396404"/>
                  <a:pt x="1284648" y="1389854"/>
                </a:cubicBezTo>
                <a:cubicBezTo>
                  <a:pt x="1289049" y="1383253"/>
                  <a:pt x="1295867" y="1378635"/>
                  <a:pt x="1301477" y="1373025"/>
                </a:cubicBezTo>
                <a:cubicBezTo>
                  <a:pt x="1314829" y="1332970"/>
                  <a:pt x="1306137" y="1349206"/>
                  <a:pt x="1323916" y="1322537"/>
                </a:cubicBezTo>
                <a:cubicBezTo>
                  <a:pt x="1327942" y="1306431"/>
                  <a:pt x="1333917" y="1280096"/>
                  <a:pt x="1340746" y="1266438"/>
                </a:cubicBezTo>
                <a:cubicBezTo>
                  <a:pt x="1344486" y="1258958"/>
                  <a:pt x="1348672" y="1251685"/>
                  <a:pt x="1351966" y="1243999"/>
                </a:cubicBezTo>
                <a:cubicBezTo>
                  <a:pt x="1365903" y="1211480"/>
                  <a:pt x="1347230" y="1242687"/>
                  <a:pt x="1368795" y="1210340"/>
                </a:cubicBezTo>
                <a:cubicBezTo>
                  <a:pt x="1374930" y="1185800"/>
                  <a:pt x="1372587" y="1188277"/>
                  <a:pt x="1385624" y="1165462"/>
                </a:cubicBezTo>
                <a:cubicBezTo>
                  <a:pt x="1388969" y="1159608"/>
                  <a:pt x="1394106" y="1154793"/>
                  <a:pt x="1396844" y="1148632"/>
                </a:cubicBezTo>
                <a:cubicBezTo>
                  <a:pt x="1401647" y="1137825"/>
                  <a:pt x="1401504" y="1124813"/>
                  <a:pt x="1408064" y="1114973"/>
                </a:cubicBezTo>
                <a:cubicBezTo>
                  <a:pt x="1411804" y="1109363"/>
                  <a:pt x="1416268" y="1104174"/>
                  <a:pt x="1419283" y="1098144"/>
                </a:cubicBezTo>
                <a:cubicBezTo>
                  <a:pt x="1421927" y="1092855"/>
                  <a:pt x="1422564" y="1086750"/>
                  <a:pt x="1424893" y="1081315"/>
                </a:cubicBezTo>
                <a:cubicBezTo>
                  <a:pt x="1428187" y="1073628"/>
                  <a:pt x="1433007" y="1066640"/>
                  <a:pt x="1436113" y="1058875"/>
                </a:cubicBezTo>
                <a:cubicBezTo>
                  <a:pt x="1456140" y="1008807"/>
                  <a:pt x="1436966" y="1040764"/>
                  <a:pt x="1458552" y="1008387"/>
                </a:cubicBezTo>
                <a:cubicBezTo>
                  <a:pt x="1472652" y="966087"/>
                  <a:pt x="1453633" y="1018224"/>
                  <a:pt x="1475381" y="974728"/>
                </a:cubicBezTo>
                <a:cubicBezTo>
                  <a:pt x="1478025" y="969439"/>
                  <a:pt x="1478544" y="963282"/>
                  <a:pt x="1480991" y="957899"/>
                </a:cubicBezTo>
                <a:cubicBezTo>
                  <a:pt x="1487912" y="942673"/>
                  <a:pt x="1498142" y="928887"/>
                  <a:pt x="1503431" y="913020"/>
                </a:cubicBezTo>
                <a:cubicBezTo>
                  <a:pt x="1507171" y="901800"/>
                  <a:pt x="1509361" y="889939"/>
                  <a:pt x="1514650" y="879361"/>
                </a:cubicBezTo>
                <a:cubicBezTo>
                  <a:pt x="1518390" y="871881"/>
                  <a:pt x="1522764" y="864686"/>
                  <a:pt x="1525870" y="856922"/>
                </a:cubicBezTo>
                <a:cubicBezTo>
                  <a:pt x="1530262" y="845941"/>
                  <a:pt x="1533349" y="834483"/>
                  <a:pt x="1537089" y="823263"/>
                </a:cubicBezTo>
                <a:lnTo>
                  <a:pt x="1548309" y="789604"/>
                </a:lnTo>
                <a:cubicBezTo>
                  <a:pt x="1552049" y="774645"/>
                  <a:pt x="1554653" y="759355"/>
                  <a:pt x="1559529" y="744726"/>
                </a:cubicBezTo>
                <a:lnTo>
                  <a:pt x="1570748" y="711067"/>
                </a:lnTo>
                <a:cubicBezTo>
                  <a:pt x="1570749" y="711065"/>
                  <a:pt x="1581967" y="677411"/>
                  <a:pt x="1581968" y="677408"/>
                </a:cubicBezTo>
                <a:cubicBezTo>
                  <a:pt x="1589448" y="662448"/>
                  <a:pt x="1600350" y="648755"/>
                  <a:pt x="1604407" y="632529"/>
                </a:cubicBezTo>
                <a:cubicBezTo>
                  <a:pt x="1606277" y="625049"/>
                  <a:pt x="1607052" y="617207"/>
                  <a:pt x="1610017" y="610090"/>
                </a:cubicBezTo>
                <a:cubicBezTo>
                  <a:pt x="1616450" y="594651"/>
                  <a:pt x="1626244" y="580740"/>
                  <a:pt x="1632456" y="565211"/>
                </a:cubicBezTo>
                <a:cubicBezTo>
                  <a:pt x="1636196" y="555861"/>
                  <a:pt x="1640140" y="546591"/>
                  <a:pt x="1643676" y="537162"/>
                </a:cubicBezTo>
                <a:cubicBezTo>
                  <a:pt x="1645752" y="531625"/>
                  <a:pt x="1646957" y="525768"/>
                  <a:pt x="1649286" y="520333"/>
                </a:cubicBezTo>
                <a:cubicBezTo>
                  <a:pt x="1652580" y="512647"/>
                  <a:pt x="1657211" y="505580"/>
                  <a:pt x="1660505" y="497894"/>
                </a:cubicBezTo>
                <a:cubicBezTo>
                  <a:pt x="1662834" y="492459"/>
                  <a:pt x="1663786" y="486499"/>
                  <a:pt x="1666115" y="481064"/>
                </a:cubicBezTo>
                <a:cubicBezTo>
                  <a:pt x="1669409" y="473378"/>
                  <a:pt x="1674041" y="466311"/>
                  <a:pt x="1677335" y="458625"/>
                </a:cubicBezTo>
                <a:cubicBezTo>
                  <a:pt x="1679664" y="453190"/>
                  <a:pt x="1680616" y="447230"/>
                  <a:pt x="1682945" y="441795"/>
                </a:cubicBezTo>
                <a:cubicBezTo>
                  <a:pt x="1686239" y="434109"/>
                  <a:pt x="1691228" y="427186"/>
                  <a:pt x="1694164" y="419356"/>
                </a:cubicBezTo>
                <a:cubicBezTo>
                  <a:pt x="1696871" y="412137"/>
                  <a:pt x="1696643" y="403962"/>
                  <a:pt x="1699774" y="396917"/>
                </a:cubicBezTo>
                <a:cubicBezTo>
                  <a:pt x="1704203" y="386953"/>
                  <a:pt x="1711728" y="378621"/>
                  <a:pt x="1716604" y="368868"/>
                </a:cubicBezTo>
                <a:cubicBezTo>
                  <a:pt x="1719248" y="363579"/>
                  <a:pt x="1719569" y="357327"/>
                  <a:pt x="1722213" y="352038"/>
                </a:cubicBezTo>
                <a:cubicBezTo>
                  <a:pt x="1742457" y="311550"/>
                  <a:pt x="1724979" y="361955"/>
                  <a:pt x="1744653" y="312770"/>
                </a:cubicBezTo>
                <a:cubicBezTo>
                  <a:pt x="1749045" y="301789"/>
                  <a:pt x="1749312" y="288951"/>
                  <a:pt x="1755872" y="279111"/>
                </a:cubicBezTo>
                <a:cubicBezTo>
                  <a:pt x="1788022" y="230886"/>
                  <a:pt x="1749481" y="291896"/>
                  <a:pt x="1772702" y="245452"/>
                </a:cubicBezTo>
                <a:cubicBezTo>
                  <a:pt x="1792939" y="204977"/>
                  <a:pt x="1775474" y="255349"/>
                  <a:pt x="1795141" y="206183"/>
                </a:cubicBezTo>
                <a:cubicBezTo>
                  <a:pt x="1799533" y="195202"/>
                  <a:pt x="1801072" y="183102"/>
                  <a:pt x="1806361" y="172524"/>
                </a:cubicBezTo>
                <a:cubicBezTo>
                  <a:pt x="1810101" y="165044"/>
                  <a:pt x="1814286" y="157771"/>
                  <a:pt x="1817580" y="150085"/>
                </a:cubicBezTo>
                <a:cubicBezTo>
                  <a:pt x="1819909" y="144650"/>
                  <a:pt x="1820861" y="138691"/>
                  <a:pt x="1823190" y="133256"/>
                </a:cubicBezTo>
                <a:cubicBezTo>
                  <a:pt x="1847952" y="75479"/>
                  <a:pt x="1820094" y="153763"/>
                  <a:pt x="1845629" y="77157"/>
                </a:cubicBezTo>
                <a:cubicBezTo>
                  <a:pt x="1847499" y="71547"/>
                  <a:pt x="1847058" y="64509"/>
                  <a:pt x="1851239" y="60328"/>
                </a:cubicBezTo>
                <a:lnTo>
                  <a:pt x="1868069" y="43499"/>
                </a:lnTo>
                <a:lnTo>
                  <a:pt x="1873678" y="26669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1" name="TextBox 80"/>
          <p:cNvSpPr txBox="1"/>
          <p:nvPr/>
        </p:nvSpPr>
        <p:spPr>
          <a:xfrm>
            <a:off x="760295" y="4023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82" name="TextBox 81"/>
          <p:cNvSpPr txBox="1"/>
          <p:nvPr/>
        </p:nvSpPr>
        <p:spPr>
          <a:xfrm>
            <a:off x="912695" y="4176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83" name="TextBox 82"/>
          <p:cNvSpPr txBox="1"/>
          <p:nvPr/>
        </p:nvSpPr>
        <p:spPr>
          <a:xfrm>
            <a:off x="1065095" y="43286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86" name="TextBox 85"/>
          <p:cNvSpPr txBox="1"/>
          <p:nvPr/>
        </p:nvSpPr>
        <p:spPr>
          <a:xfrm>
            <a:off x="1217495" y="4481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89" name="TextBox 88"/>
          <p:cNvSpPr txBox="1"/>
          <p:nvPr/>
        </p:nvSpPr>
        <p:spPr>
          <a:xfrm>
            <a:off x="107504" y="4023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90" name="TextBox 89"/>
          <p:cNvSpPr txBox="1"/>
          <p:nvPr/>
        </p:nvSpPr>
        <p:spPr>
          <a:xfrm>
            <a:off x="533036" y="2510369"/>
            <a:ext cx="24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l-GR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6357950" y="5357826"/>
            <a:ext cx="24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l-GR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7215206" y="2714620"/>
            <a:ext cx="24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l-GR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3929058" y="2571744"/>
            <a:ext cx="24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l-GR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2357422" y="5631436"/>
            <a:ext cx="24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l-GR" b="1" dirty="0"/>
          </a:p>
        </p:txBody>
      </p:sp>
      <p:grpSp>
        <p:nvGrpSpPr>
          <p:cNvPr id="2" name="134 - Ομάδα"/>
          <p:cNvGrpSpPr/>
          <p:nvPr/>
        </p:nvGrpSpPr>
        <p:grpSpPr>
          <a:xfrm>
            <a:off x="7424382" y="1282890"/>
            <a:ext cx="689212" cy="1835623"/>
            <a:chOff x="7424382" y="1282890"/>
            <a:chExt cx="689212" cy="1835623"/>
          </a:xfrm>
        </p:grpSpPr>
        <p:sp>
          <p:nvSpPr>
            <p:cNvPr id="107" name="106 - Ελεύθερη σχεδίαση"/>
            <p:cNvSpPr/>
            <p:nvPr/>
          </p:nvSpPr>
          <p:spPr>
            <a:xfrm>
              <a:off x="7424382" y="1380928"/>
              <a:ext cx="649429" cy="1737585"/>
            </a:xfrm>
            <a:custGeom>
              <a:avLst/>
              <a:gdLst>
                <a:gd name="connsiteX0" fmla="*/ 634621 w 649429"/>
                <a:gd name="connsiteY0" fmla="*/ 38439 h 1737585"/>
                <a:gd name="connsiteX1" fmla="*/ 614149 w 649429"/>
                <a:gd name="connsiteY1" fmla="*/ 79382 h 1737585"/>
                <a:gd name="connsiteX2" fmla="*/ 600502 w 649429"/>
                <a:gd name="connsiteY2" fmla="*/ 120326 h 1737585"/>
                <a:gd name="connsiteX3" fmla="*/ 580030 w 649429"/>
                <a:gd name="connsiteY3" fmla="*/ 181741 h 1737585"/>
                <a:gd name="connsiteX4" fmla="*/ 559558 w 649429"/>
                <a:gd name="connsiteY4" fmla="*/ 243156 h 1737585"/>
                <a:gd name="connsiteX5" fmla="*/ 552734 w 649429"/>
                <a:gd name="connsiteY5" fmla="*/ 263627 h 1737585"/>
                <a:gd name="connsiteX6" fmla="*/ 545911 w 649429"/>
                <a:gd name="connsiteY6" fmla="*/ 297747 h 1737585"/>
                <a:gd name="connsiteX7" fmla="*/ 539087 w 649429"/>
                <a:gd name="connsiteY7" fmla="*/ 345514 h 1737585"/>
                <a:gd name="connsiteX8" fmla="*/ 532263 w 649429"/>
                <a:gd name="connsiteY8" fmla="*/ 365985 h 1737585"/>
                <a:gd name="connsiteX9" fmla="*/ 525439 w 649429"/>
                <a:gd name="connsiteY9" fmla="*/ 413753 h 1737585"/>
                <a:gd name="connsiteX10" fmla="*/ 518615 w 649429"/>
                <a:gd name="connsiteY10" fmla="*/ 468344 h 1737585"/>
                <a:gd name="connsiteX11" fmla="*/ 511791 w 649429"/>
                <a:gd name="connsiteY11" fmla="*/ 509287 h 1737585"/>
                <a:gd name="connsiteX12" fmla="*/ 498143 w 649429"/>
                <a:gd name="connsiteY12" fmla="*/ 550230 h 1737585"/>
                <a:gd name="connsiteX13" fmla="*/ 491319 w 649429"/>
                <a:gd name="connsiteY13" fmla="*/ 577526 h 1737585"/>
                <a:gd name="connsiteX14" fmla="*/ 484496 w 649429"/>
                <a:gd name="connsiteY14" fmla="*/ 597997 h 1737585"/>
                <a:gd name="connsiteX15" fmla="*/ 470848 w 649429"/>
                <a:gd name="connsiteY15" fmla="*/ 673060 h 1737585"/>
                <a:gd name="connsiteX16" fmla="*/ 457200 w 649429"/>
                <a:gd name="connsiteY16" fmla="*/ 727651 h 1737585"/>
                <a:gd name="connsiteX17" fmla="*/ 443552 w 649429"/>
                <a:gd name="connsiteY17" fmla="*/ 795890 h 1737585"/>
                <a:gd name="connsiteX18" fmla="*/ 429905 w 649429"/>
                <a:gd name="connsiteY18" fmla="*/ 891424 h 1737585"/>
                <a:gd name="connsiteX19" fmla="*/ 416257 w 649429"/>
                <a:gd name="connsiteY19" fmla="*/ 1000606 h 1737585"/>
                <a:gd name="connsiteX20" fmla="*/ 409433 w 649429"/>
                <a:gd name="connsiteY20" fmla="*/ 1021078 h 1737585"/>
                <a:gd name="connsiteX21" fmla="*/ 395785 w 649429"/>
                <a:gd name="connsiteY21" fmla="*/ 1096141 h 1737585"/>
                <a:gd name="connsiteX22" fmla="*/ 388961 w 649429"/>
                <a:gd name="connsiteY22" fmla="*/ 1123436 h 1737585"/>
                <a:gd name="connsiteX23" fmla="*/ 382137 w 649429"/>
                <a:gd name="connsiteY23" fmla="*/ 1184851 h 1737585"/>
                <a:gd name="connsiteX24" fmla="*/ 375314 w 649429"/>
                <a:gd name="connsiteY24" fmla="*/ 1212147 h 1737585"/>
                <a:gd name="connsiteX25" fmla="*/ 361666 w 649429"/>
                <a:gd name="connsiteY25" fmla="*/ 1294033 h 1737585"/>
                <a:gd name="connsiteX26" fmla="*/ 368490 w 649429"/>
                <a:gd name="connsiteY26" fmla="*/ 1519221 h 1737585"/>
                <a:gd name="connsiteX27" fmla="*/ 368490 w 649429"/>
                <a:gd name="connsiteY27" fmla="*/ 1682994 h 1737585"/>
                <a:gd name="connsiteX28" fmla="*/ 341194 w 649429"/>
                <a:gd name="connsiteY28" fmla="*/ 1723938 h 1737585"/>
                <a:gd name="connsiteX29" fmla="*/ 320722 w 649429"/>
                <a:gd name="connsiteY29" fmla="*/ 1737585 h 1737585"/>
                <a:gd name="connsiteX30" fmla="*/ 238836 w 649429"/>
                <a:gd name="connsiteY30" fmla="*/ 1723938 h 1737585"/>
                <a:gd name="connsiteX31" fmla="*/ 218364 w 649429"/>
                <a:gd name="connsiteY31" fmla="*/ 1703466 h 1737585"/>
                <a:gd name="connsiteX32" fmla="*/ 177421 w 649429"/>
                <a:gd name="connsiteY32" fmla="*/ 1676171 h 1737585"/>
                <a:gd name="connsiteX33" fmla="*/ 143302 w 649429"/>
                <a:gd name="connsiteY33" fmla="*/ 1614756 h 1737585"/>
                <a:gd name="connsiteX34" fmla="*/ 116006 w 649429"/>
                <a:gd name="connsiteY34" fmla="*/ 1532869 h 1737585"/>
                <a:gd name="connsiteX35" fmla="*/ 109182 w 649429"/>
                <a:gd name="connsiteY35" fmla="*/ 1512397 h 1737585"/>
                <a:gd name="connsiteX36" fmla="*/ 102358 w 649429"/>
                <a:gd name="connsiteY36" fmla="*/ 1491926 h 1737585"/>
                <a:gd name="connsiteX37" fmla="*/ 95534 w 649429"/>
                <a:gd name="connsiteY37" fmla="*/ 1450982 h 1737585"/>
                <a:gd name="connsiteX38" fmla="*/ 75063 w 649429"/>
                <a:gd name="connsiteY38" fmla="*/ 1389568 h 1737585"/>
                <a:gd name="connsiteX39" fmla="*/ 61415 w 649429"/>
                <a:gd name="connsiteY39" fmla="*/ 1348624 h 1737585"/>
                <a:gd name="connsiteX40" fmla="*/ 54591 w 649429"/>
                <a:gd name="connsiteY40" fmla="*/ 1328153 h 1737585"/>
                <a:gd name="connsiteX41" fmla="*/ 40943 w 649429"/>
                <a:gd name="connsiteY41" fmla="*/ 1307681 h 1737585"/>
                <a:gd name="connsiteX42" fmla="*/ 20472 w 649429"/>
                <a:gd name="connsiteY42" fmla="*/ 1157556 h 1737585"/>
                <a:gd name="connsiteX43" fmla="*/ 6824 w 649429"/>
                <a:gd name="connsiteY43" fmla="*/ 1082493 h 1737585"/>
                <a:gd name="connsiteX44" fmla="*/ 0 w 649429"/>
                <a:gd name="connsiteY44" fmla="*/ 1048373 h 1737585"/>
                <a:gd name="connsiteX45" fmla="*/ 6824 w 649429"/>
                <a:gd name="connsiteY45" fmla="*/ 789066 h 1737585"/>
                <a:gd name="connsiteX46" fmla="*/ 13648 w 649429"/>
                <a:gd name="connsiteY46" fmla="*/ 768594 h 1737585"/>
                <a:gd name="connsiteX47" fmla="*/ 20472 w 649429"/>
                <a:gd name="connsiteY47" fmla="*/ 727651 h 1737585"/>
                <a:gd name="connsiteX48" fmla="*/ 34119 w 649429"/>
                <a:gd name="connsiteY48" fmla="*/ 686708 h 1737585"/>
                <a:gd name="connsiteX49" fmla="*/ 40943 w 649429"/>
                <a:gd name="connsiteY49" fmla="*/ 666236 h 1737585"/>
                <a:gd name="connsiteX50" fmla="*/ 54591 w 649429"/>
                <a:gd name="connsiteY50" fmla="*/ 645765 h 1737585"/>
                <a:gd name="connsiteX51" fmla="*/ 61415 w 649429"/>
                <a:gd name="connsiteY51" fmla="*/ 625293 h 1737585"/>
                <a:gd name="connsiteX52" fmla="*/ 75063 w 649429"/>
                <a:gd name="connsiteY52" fmla="*/ 557054 h 1737585"/>
                <a:gd name="connsiteX53" fmla="*/ 81887 w 649429"/>
                <a:gd name="connsiteY53" fmla="*/ 536582 h 1737585"/>
                <a:gd name="connsiteX54" fmla="*/ 88711 w 649429"/>
                <a:gd name="connsiteY54" fmla="*/ 475168 h 1737585"/>
                <a:gd name="connsiteX55" fmla="*/ 95534 w 649429"/>
                <a:gd name="connsiteY55" fmla="*/ 427400 h 1737585"/>
                <a:gd name="connsiteX56" fmla="*/ 109182 w 649429"/>
                <a:gd name="connsiteY56" fmla="*/ 352338 h 1737585"/>
                <a:gd name="connsiteX57" fmla="*/ 116006 w 649429"/>
                <a:gd name="connsiteY57" fmla="*/ 325042 h 1737585"/>
                <a:gd name="connsiteX58" fmla="*/ 129654 w 649429"/>
                <a:gd name="connsiteY58" fmla="*/ 277275 h 173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49429" h="1737585">
                  <a:moveTo>
                    <a:pt x="634621" y="38439"/>
                  </a:moveTo>
                  <a:cubicBezTo>
                    <a:pt x="609730" y="113112"/>
                    <a:pt x="649429" y="0"/>
                    <a:pt x="614149" y="79382"/>
                  </a:cubicBezTo>
                  <a:cubicBezTo>
                    <a:pt x="608306" y="92528"/>
                    <a:pt x="605051" y="106678"/>
                    <a:pt x="600502" y="120326"/>
                  </a:cubicBezTo>
                  <a:lnTo>
                    <a:pt x="580030" y="181741"/>
                  </a:lnTo>
                  <a:lnTo>
                    <a:pt x="559558" y="243156"/>
                  </a:lnTo>
                  <a:cubicBezTo>
                    <a:pt x="557283" y="249980"/>
                    <a:pt x="554144" y="256574"/>
                    <a:pt x="552734" y="263627"/>
                  </a:cubicBezTo>
                  <a:cubicBezTo>
                    <a:pt x="550460" y="275000"/>
                    <a:pt x="547818" y="286306"/>
                    <a:pt x="545911" y="297747"/>
                  </a:cubicBezTo>
                  <a:cubicBezTo>
                    <a:pt x="543267" y="313612"/>
                    <a:pt x="542241" y="329742"/>
                    <a:pt x="539087" y="345514"/>
                  </a:cubicBezTo>
                  <a:cubicBezTo>
                    <a:pt x="537676" y="352567"/>
                    <a:pt x="534538" y="359161"/>
                    <a:pt x="532263" y="365985"/>
                  </a:cubicBezTo>
                  <a:cubicBezTo>
                    <a:pt x="529988" y="381908"/>
                    <a:pt x="527565" y="397810"/>
                    <a:pt x="525439" y="413753"/>
                  </a:cubicBezTo>
                  <a:cubicBezTo>
                    <a:pt x="523015" y="431931"/>
                    <a:pt x="521209" y="450190"/>
                    <a:pt x="518615" y="468344"/>
                  </a:cubicBezTo>
                  <a:cubicBezTo>
                    <a:pt x="516658" y="482041"/>
                    <a:pt x="515147" y="495864"/>
                    <a:pt x="511791" y="509287"/>
                  </a:cubicBezTo>
                  <a:cubicBezTo>
                    <a:pt x="508302" y="523243"/>
                    <a:pt x="501632" y="536274"/>
                    <a:pt x="498143" y="550230"/>
                  </a:cubicBezTo>
                  <a:cubicBezTo>
                    <a:pt x="495868" y="559329"/>
                    <a:pt x="493895" y="568508"/>
                    <a:pt x="491319" y="577526"/>
                  </a:cubicBezTo>
                  <a:cubicBezTo>
                    <a:pt x="489343" y="584442"/>
                    <a:pt x="486240" y="591019"/>
                    <a:pt x="484496" y="597997"/>
                  </a:cubicBezTo>
                  <a:cubicBezTo>
                    <a:pt x="474624" y="637487"/>
                    <a:pt x="479978" y="630454"/>
                    <a:pt x="470848" y="673060"/>
                  </a:cubicBezTo>
                  <a:cubicBezTo>
                    <a:pt x="466918" y="691401"/>
                    <a:pt x="459853" y="709082"/>
                    <a:pt x="457200" y="727651"/>
                  </a:cubicBezTo>
                  <a:cubicBezTo>
                    <a:pt x="449359" y="782539"/>
                    <a:pt x="455462" y="760159"/>
                    <a:pt x="443552" y="795890"/>
                  </a:cubicBezTo>
                  <a:cubicBezTo>
                    <a:pt x="439003" y="827735"/>
                    <a:pt x="433895" y="859504"/>
                    <a:pt x="429905" y="891424"/>
                  </a:cubicBezTo>
                  <a:cubicBezTo>
                    <a:pt x="425356" y="927818"/>
                    <a:pt x="427855" y="965811"/>
                    <a:pt x="416257" y="1000606"/>
                  </a:cubicBezTo>
                  <a:cubicBezTo>
                    <a:pt x="413982" y="1007430"/>
                    <a:pt x="411178" y="1014100"/>
                    <a:pt x="409433" y="1021078"/>
                  </a:cubicBezTo>
                  <a:cubicBezTo>
                    <a:pt x="402113" y="1050357"/>
                    <a:pt x="401870" y="1065717"/>
                    <a:pt x="395785" y="1096141"/>
                  </a:cubicBezTo>
                  <a:cubicBezTo>
                    <a:pt x="393946" y="1105337"/>
                    <a:pt x="391236" y="1114338"/>
                    <a:pt x="388961" y="1123436"/>
                  </a:cubicBezTo>
                  <a:cubicBezTo>
                    <a:pt x="386686" y="1143908"/>
                    <a:pt x="385269" y="1164493"/>
                    <a:pt x="382137" y="1184851"/>
                  </a:cubicBezTo>
                  <a:cubicBezTo>
                    <a:pt x="380711" y="1194121"/>
                    <a:pt x="376856" y="1202896"/>
                    <a:pt x="375314" y="1212147"/>
                  </a:cubicBezTo>
                  <a:cubicBezTo>
                    <a:pt x="359344" y="1307975"/>
                    <a:pt x="377021" y="1232617"/>
                    <a:pt x="361666" y="1294033"/>
                  </a:cubicBezTo>
                  <a:cubicBezTo>
                    <a:pt x="363941" y="1369096"/>
                    <a:pt x="364831" y="1444213"/>
                    <a:pt x="368490" y="1519221"/>
                  </a:cubicBezTo>
                  <a:cubicBezTo>
                    <a:pt x="372274" y="1596790"/>
                    <a:pt x="391497" y="1581766"/>
                    <a:pt x="368490" y="1682994"/>
                  </a:cubicBezTo>
                  <a:cubicBezTo>
                    <a:pt x="364855" y="1698989"/>
                    <a:pt x="354842" y="1714840"/>
                    <a:pt x="341194" y="1723938"/>
                  </a:cubicBezTo>
                  <a:lnTo>
                    <a:pt x="320722" y="1737585"/>
                  </a:lnTo>
                  <a:cubicBezTo>
                    <a:pt x="320298" y="1737532"/>
                    <a:pt x="251462" y="1731153"/>
                    <a:pt x="238836" y="1723938"/>
                  </a:cubicBezTo>
                  <a:cubicBezTo>
                    <a:pt x="230457" y="1719150"/>
                    <a:pt x="225982" y="1709391"/>
                    <a:pt x="218364" y="1703466"/>
                  </a:cubicBezTo>
                  <a:cubicBezTo>
                    <a:pt x="205417" y="1693396"/>
                    <a:pt x="177421" y="1676171"/>
                    <a:pt x="177421" y="1676171"/>
                  </a:cubicBezTo>
                  <a:cubicBezTo>
                    <a:pt x="160721" y="1626072"/>
                    <a:pt x="173946" y="1645400"/>
                    <a:pt x="143302" y="1614756"/>
                  </a:cubicBezTo>
                  <a:lnTo>
                    <a:pt x="116006" y="1532869"/>
                  </a:lnTo>
                  <a:lnTo>
                    <a:pt x="109182" y="1512397"/>
                  </a:lnTo>
                  <a:lnTo>
                    <a:pt x="102358" y="1491926"/>
                  </a:lnTo>
                  <a:cubicBezTo>
                    <a:pt x="100083" y="1478278"/>
                    <a:pt x="98890" y="1464405"/>
                    <a:pt x="95534" y="1450982"/>
                  </a:cubicBezTo>
                  <a:cubicBezTo>
                    <a:pt x="95529" y="1450961"/>
                    <a:pt x="78478" y="1399814"/>
                    <a:pt x="75063" y="1389568"/>
                  </a:cubicBezTo>
                  <a:lnTo>
                    <a:pt x="61415" y="1348624"/>
                  </a:lnTo>
                  <a:cubicBezTo>
                    <a:pt x="59140" y="1341800"/>
                    <a:pt x="58581" y="1334138"/>
                    <a:pt x="54591" y="1328153"/>
                  </a:cubicBezTo>
                  <a:lnTo>
                    <a:pt x="40943" y="1307681"/>
                  </a:lnTo>
                  <a:cubicBezTo>
                    <a:pt x="36303" y="1270559"/>
                    <a:pt x="25883" y="1184611"/>
                    <a:pt x="20472" y="1157556"/>
                  </a:cubicBezTo>
                  <a:cubicBezTo>
                    <a:pt x="3616" y="1073274"/>
                    <a:pt x="24286" y="1178531"/>
                    <a:pt x="6824" y="1082493"/>
                  </a:cubicBezTo>
                  <a:cubicBezTo>
                    <a:pt x="4749" y="1071082"/>
                    <a:pt x="2275" y="1059746"/>
                    <a:pt x="0" y="1048373"/>
                  </a:cubicBezTo>
                  <a:cubicBezTo>
                    <a:pt x="2275" y="961937"/>
                    <a:pt x="2611" y="875429"/>
                    <a:pt x="6824" y="789066"/>
                  </a:cubicBezTo>
                  <a:cubicBezTo>
                    <a:pt x="7174" y="781881"/>
                    <a:pt x="12088" y="775616"/>
                    <a:pt x="13648" y="768594"/>
                  </a:cubicBezTo>
                  <a:cubicBezTo>
                    <a:pt x="16649" y="755088"/>
                    <a:pt x="17116" y="741074"/>
                    <a:pt x="20472" y="727651"/>
                  </a:cubicBezTo>
                  <a:cubicBezTo>
                    <a:pt x="23961" y="713695"/>
                    <a:pt x="29570" y="700356"/>
                    <a:pt x="34119" y="686708"/>
                  </a:cubicBezTo>
                  <a:cubicBezTo>
                    <a:pt x="36394" y="679884"/>
                    <a:pt x="36953" y="672221"/>
                    <a:pt x="40943" y="666236"/>
                  </a:cubicBezTo>
                  <a:lnTo>
                    <a:pt x="54591" y="645765"/>
                  </a:lnTo>
                  <a:cubicBezTo>
                    <a:pt x="56866" y="638941"/>
                    <a:pt x="59798" y="632302"/>
                    <a:pt x="61415" y="625293"/>
                  </a:cubicBezTo>
                  <a:cubicBezTo>
                    <a:pt x="66631" y="602690"/>
                    <a:pt x="67728" y="579060"/>
                    <a:pt x="75063" y="557054"/>
                  </a:cubicBezTo>
                  <a:lnTo>
                    <a:pt x="81887" y="536582"/>
                  </a:lnTo>
                  <a:cubicBezTo>
                    <a:pt x="84162" y="516111"/>
                    <a:pt x="86156" y="495606"/>
                    <a:pt x="88711" y="475168"/>
                  </a:cubicBezTo>
                  <a:cubicBezTo>
                    <a:pt x="90706" y="459208"/>
                    <a:pt x="93088" y="443297"/>
                    <a:pt x="95534" y="427400"/>
                  </a:cubicBezTo>
                  <a:cubicBezTo>
                    <a:pt x="99237" y="403330"/>
                    <a:pt x="103859" y="376290"/>
                    <a:pt x="109182" y="352338"/>
                  </a:cubicBezTo>
                  <a:cubicBezTo>
                    <a:pt x="111217" y="343183"/>
                    <a:pt x="113311" y="334025"/>
                    <a:pt x="116006" y="325042"/>
                  </a:cubicBezTo>
                  <a:cubicBezTo>
                    <a:pt x="130373" y="277152"/>
                    <a:pt x="129654" y="299242"/>
                    <a:pt x="129654" y="277275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4" name="113 - Ελεύθερη σχεδίαση"/>
            <p:cNvSpPr/>
            <p:nvPr/>
          </p:nvSpPr>
          <p:spPr>
            <a:xfrm>
              <a:off x="7554036" y="1494430"/>
              <a:ext cx="47767" cy="163773"/>
            </a:xfrm>
            <a:custGeom>
              <a:avLst/>
              <a:gdLst>
                <a:gd name="connsiteX0" fmla="*/ 47767 w 47767"/>
                <a:gd name="connsiteY0" fmla="*/ 0 h 163773"/>
                <a:gd name="connsiteX1" fmla="*/ 27295 w 47767"/>
                <a:gd name="connsiteY1" fmla="*/ 68239 h 163773"/>
                <a:gd name="connsiteX2" fmla="*/ 20471 w 47767"/>
                <a:gd name="connsiteY2" fmla="*/ 109182 h 163773"/>
                <a:gd name="connsiteX3" fmla="*/ 0 w 47767"/>
                <a:gd name="connsiteY3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67" h="163773">
                  <a:moveTo>
                    <a:pt x="47767" y="0"/>
                  </a:moveTo>
                  <a:cubicBezTo>
                    <a:pt x="39062" y="26114"/>
                    <a:pt x="32452" y="42455"/>
                    <a:pt x="27295" y="68239"/>
                  </a:cubicBezTo>
                  <a:cubicBezTo>
                    <a:pt x="24582" y="81806"/>
                    <a:pt x="23827" y="95759"/>
                    <a:pt x="20471" y="109182"/>
                  </a:cubicBezTo>
                  <a:cubicBezTo>
                    <a:pt x="12843" y="139696"/>
                    <a:pt x="10561" y="142651"/>
                    <a:pt x="0" y="163773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5" name="114 - Ελεύθερη σχεδίαση"/>
            <p:cNvSpPr/>
            <p:nvPr/>
          </p:nvSpPr>
          <p:spPr>
            <a:xfrm>
              <a:off x="8052179" y="1282890"/>
              <a:ext cx="61415" cy="143301"/>
            </a:xfrm>
            <a:custGeom>
              <a:avLst/>
              <a:gdLst>
                <a:gd name="connsiteX0" fmla="*/ 61415 w 61415"/>
                <a:gd name="connsiteY0" fmla="*/ 0 h 143301"/>
                <a:gd name="connsiteX1" fmla="*/ 47767 w 61415"/>
                <a:gd name="connsiteY1" fmla="*/ 40943 h 143301"/>
                <a:gd name="connsiteX2" fmla="*/ 40943 w 61415"/>
                <a:gd name="connsiteY2" fmla="*/ 61414 h 143301"/>
                <a:gd name="connsiteX3" fmla="*/ 13648 w 61415"/>
                <a:gd name="connsiteY3" fmla="*/ 102358 h 143301"/>
                <a:gd name="connsiteX4" fmla="*/ 0 w 61415"/>
                <a:gd name="connsiteY4" fmla="*/ 143301 h 14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15" h="143301">
                  <a:moveTo>
                    <a:pt x="61415" y="0"/>
                  </a:moveTo>
                  <a:lnTo>
                    <a:pt x="47767" y="40943"/>
                  </a:lnTo>
                  <a:cubicBezTo>
                    <a:pt x="45492" y="47767"/>
                    <a:pt x="44933" y="55429"/>
                    <a:pt x="40943" y="61414"/>
                  </a:cubicBezTo>
                  <a:cubicBezTo>
                    <a:pt x="31845" y="75062"/>
                    <a:pt x="18835" y="86797"/>
                    <a:pt x="13648" y="102358"/>
                  </a:cubicBezTo>
                  <a:lnTo>
                    <a:pt x="0" y="143301"/>
                  </a:ln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3" name="133 - Ομάδα"/>
          <p:cNvGrpSpPr/>
          <p:nvPr/>
        </p:nvGrpSpPr>
        <p:grpSpPr>
          <a:xfrm>
            <a:off x="4155743" y="1317009"/>
            <a:ext cx="696036" cy="1718649"/>
            <a:chOff x="4155743" y="1317009"/>
            <a:chExt cx="696036" cy="1718649"/>
          </a:xfrm>
        </p:grpSpPr>
        <p:sp>
          <p:nvSpPr>
            <p:cNvPr id="108" name="107 - Ελεύθερη σχεδίαση"/>
            <p:cNvSpPr/>
            <p:nvPr/>
          </p:nvSpPr>
          <p:spPr>
            <a:xfrm>
              <a:off x="4155743" y="1508078"/>
              <a:ext cx="648269" cy="1527580"/>
            </a:xfrm>
            <a:custGeom>
              <a:avLst/>
              <a:gdLst>
                <a:gd name="connsiteX0" fmla="*/ 648269 w 648269"/>
                <a:gd name="connsiteY0" fmla="*/ 252483 h 1527580"/>
                <a:gd name="connsiteX1" fmla="*/ 627797 w 648269"/>
                <a:gd name="connsiteY1" fmla="*/ 266131 h 1527580"/>
                <a:gd name="connsiteX2" fmla="*/ 614150 w 648269"/>
                <a:gd name="connsiteY2" fmla="*/ 307074 h 1527580"/>
                <a:gd name="connsiteX3" fmla="*/ 593678 w 648269"/>
                <a:gd name="connsiteY3" fmla="*/ 348018 h 1527580"/>
                <a:gd name="connsiteX4" fmla="*/ 580030 w 648269"/>
                <a:gd name="connsiteY4" fmla="*/ 368489 h 1527580"/>
                <a:gd name="connsiteX5" fmla="*/ 573206 w 648269"/>
                <a:gd name="connsiteY5" fmla="*/ 388961 h 1527580"/>
                <a:gd name="connsiteX6" fmla="*/ 545911 w 648269"/>
                <a:gd name="connsiteY6" fmla="*/ 429904 h 1527580"/>
                <a:gd name="connsiteX7" fmla="*/ 539087 w 648269"/>
                <a:gd name="connsiteY7" fmla="*/ 450376 h 1527580"/>
                <a:gd name="connsiteX8" fmla="*/ 518615 w 648269"/>
                <a:gd name="connsiteY8" fmla="*/ 464023 h 1527580"/>
                <a:gd name="connsiteX9" fmla="*/ 491320 w 648269"/>
                <a:gd name="connsiteY9" fmla="*/ 498143 h 1527580"/>
                <a:gd name="connsiteX10" fmla="*/ 464024 w 648269"/>
                <a:gd name="connsiteY10" fmla="*/ 532262 h 1527580"/>
                <a:gd name="connsiteX11" fmla="*/ 443553 w 648269"/>
                <a:gd name="connsiteY11" fmla="*/ 593677 h 1527580"/>
                <a:gd name="connsiteX12" fmla="*/ 436729 w 648269"/>
                <a:gd name="connsiteY12" fmla="*/ 614149 h 1527580"/>
                <a:gd name="connsiteX13" fmla="*/ 423081 w 648269"/>
                <a:gd name="connsiteY13" fmla="*/ 634621 h 1527580"/>
                <a:gd name="connsiteX14" fmla="*/ 409433 w 648269"/>
                <a:gd name="connsiteY14" fmla="*/ 675564 h 1527580"/>
                <a:gd name="connsiteX15" fmla="*/ 402609 w 648269"/>
                <a:gd name="connsiteY15" fmla="*/ 696035 h 1527580"/>
                <a:gd name="connsiteX16" fmla="*/ 368490 w 648269"/>
                <a:gd name="connsiteY16" fmla="*/ 798394 h 1527580"/>
                <a:gd name="connsiteX17" fmla="*/ 348018 w 648269"/>
                <a:gd name="connsiteY17" fmla="*/ 839337 h 1527580"/>
                <a:gd name="connsiteX18" fmla="*/ 327547 w 648269"/>
                <a:gd name="connsiteY18" fmla="*/ 900752 h 1527580"/>
                <a:gd name="connsiteX19" fmla="*/ 320723 w 648269"/>
                <a:gd name="connsiteY19" fmla="*/ 921223 h 1527580"/>
                <a:gd name="connsiteX20" fmla="*/ 313899 w 648269"/>
                <a:gd name="connsiteY20" fmla="*/ 941695 h 1527580"/>
                <a:gd name="connsiteX21" fmla="*/ 300251 w 648269"/>
                <a:gd name="connsiteY21" fmla="*/ 1023582 h 1527580"/>
                <a:gd name="connsiteX22" fmla="*/ 286603 w 648269"/>
                <a:gd name="connsiteY22" fmla="*/ 1064525 h 1527580"/>
                <a:gd name="connsiteX23" fmla="*/ 272956 w 648269"/>
                <a:gd name="connsiteY23" fmla="*/ 1125940 h 1527580"/>
                <a:gd name="connsiteX24" fmla="*/ 259308 w 648269"/>
                <a:gd name="connsiteY24" fmla="*/ 1166883 h 1527580"/>
                <a:gd name="connsiteX25" fmla="*/ 252484 w 648269"/>
                <a:gd name="connsiteY25" fmla="*/ 1194179 h 1527580"/>
                <a:gd name="connsiteX26" fmla="*/ 245660 w 648269"/>
                <a:gd name="connsiteY26" fmla="*/ 1235122 h 1527580"/>
                <a:gd name="connsiteX27" fmla="*/ 232012 w 648269"/>
                <a:gd name="connsiteY27" fmla="*/ 1276065 h 1527580"/>
                <a:gd name="connsiteX28" fmla="*/ 218364 w 648269"/>
                <a:gd name="connsiteY28" fmla="*/ 1317009 h 1527580"/>
                <a:gd name="connsiteX29" fmla="*/ 211541 w 648269"/>
                <a:gd name="connsiteY29" fmla="*/ 1337480 h 1527580"/>
                <a:gd name="connsiteX30" fmla="*/ 204717 w 648269"/>
                <a:gd name="connsiteY30" fmla="*/ 1364776 h 1527580"/>
                <a:gd name="connsiteX31" fmla="*/ 184245 w 648269"/>
                <a:gd name="connsiteY31" fmla="*/ 1426191 h 1527580"/>
                <a:gd name="connsiteX32" fmla="*/ 177421 w 648269"/>
                <a:gd name="connsiteY32" fmla="*/ 1446662 h 1527580"/>
                <a:gd name="connsiteX33" fmla="*/ 170597 w 648269"/>
                <a:gd name="connsiteY33" fmla="*/ 1467134 h 1527580"/>
                <a:gd name="connsiteX34" fmla="*/ 150126 w 648269"/>
                <a:gd name="connsiteY34" fmla="*/ 1480782 h 1527580"/>
                <a:gd name="connsiteX35" fmla="*/ 136478 w 648269"/>
                <a:gd name="connsiteY35" fmla="*/ 1501253 h 1527580"/>
                <a:gd name="connsiteX36" fmla="*/ 54591 w 648269"/>
                <a:gd name="connsiteY36" fmla="*/ 1508077 h 1527580"/>
                <a:gd name="connsiteX37" fmla="*/ 27296 w 648269"/>
                <a:gd name="connsiteY37" fmla="*/ 1467134 h 1527580"/>
                <a:gd name="connsiteX38" fmla="*/ 13648 w 648269"/>
                <a:gd name="connsiteY38" fmla="*/ 1446662 h 1527580"/>
                <a:gd name="connsiteX39" fmla="*/ 0 w 648269"/>
                <a:gd name="connsiteY39" fmla="*/ 1378423 h 1527580"/>
                <a:gd name="connsiteX40" fmla="*/ 6824 w 648269"/>
                <a:gd name="connsiteY40" fmla="*/ 1207826 h 1527580"/>
                <a:gd name="connsiteX41" fmla="*/ 20472 w 648269"/>
                <a:gd name="connsiteY41" fmla="*/ 1084997 h 1527580"/>
                <a:gd name="connsiteX42" fmla="*/ 27296 w 648269"/>
                <a:gd name="connsiteY42" fmla="*/ 914400 h 1527580"/>
                <a:gd name="connsiteX43" fmla="*/ 34120 w 648269"/>
                <a:gd name="connsiteY43" fmla="*/ 893928 h 1527580"/>
                <a:gd name="connsiteX44" fmla="*/ 47767 w 648269"/>
                <a:gd name="connsiteY44" fmla="*/ 812041 h 1527580"/>
                <a:gd name="connsiteX45" fmla="*/ 54591 w 648269"/>
                <a:gd name="connsiteY45" fmla="*/ 764274 h 1527580"/>
                <a:gd name="connsiteX46" fmla="*/ 61415 w 648269"/>
                <a:gd name="connsiteY46" fmla="*/ 736979 h 1527580"/>
                <a:gd name="connsiteX47" fmla="*/ 68239 w 648269"/>
                <a:gd name="connsiteY47" fmla="*/ 689212 h 1527580"/>
                <a:gd name="connsiteX48" fmla="*/ 75063 w 648269"/>
                <a:gd name="connsiteY48" fmla="*/ 661916 h 1527580"/>
                <a:gd name="connsiteX49" fmla="*/ 81887 w 648269"/>
                <a:gd name="connsiteY49" fmla="*/ 607325 h 1527580"/>
                <a:gd name="connsiteX50" fmla="*/ 88711 w 648269"/>
                <a:gd name="connsiteY50" fmla="*/ 573206 h 1527580"/>
                <a:gd name="connsiteX51" fmla="*/ 102358 w 648269"/>
                <a:gd name="connsiteY51" fmla="*/ 504967 h 1527580"/>
                <a:gd name="connsiteX52" fmla="*/ 116006 w 648269"/>
                <a:gd name="connsiteY52" fmla="*/ 232012 h 1527580"/>
                <a:gd name="connsiteX53" fmla="*/ 122830 w 648269"/>
                <a:gd name="connsiteY53" fmla="*/ 0 h 152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48269" h="1527580">
                  <a:moveTo>
                    <a:pt x="648269" y="252483"/>
                  </a:moveTo>
                  <a:cubicBezTo>
                    <a:pt x="641445" y="257032"/>
                    <a:pt x="632144" y="259176"/>
                    <a:pt x="627797" y="266131"/>
                  </a:cubicBezTo>
                  <a:cubicBezTo>
                    <a:pt x="620173" y="278330"/>
                    <a:pt x="622130" y="295104"/>
                    <a:pt x="614150" y="307074"/>
                  </a:cubicBezTo>
                  <a:cubicBezTo>
                    <a:pt x="575034" y="365749"/>
                    <a:pt x="621933" y="291509"/>
                    <a:pt x="593678" y="348018"/>
                  </a:cubicBezTo>
                  <a:cubicBezTo>
                    <a:pt x="590010" y="355353"/>
                    <a:pt x="584579" y="361665"/>
                    <a:pt x="580030" y="368489"/>
                  </a:cubicBezTo>
                  <a:cubicBezTo>
                    <a:pt x="577755" y="375313"/>
                    <a:pt x="576699" y="382673"/>
                    <a:pt x="573206" y="388961"/>
                  </a:cubicBezTo>
                  <a:cubicBezTo>
                    <a:pt x="565240" y="403299"/>
                    <a:pt x="551098" y="414343"/>
                    <a:pt x="545911" y="429904"/>
                  </a:cubicBezTo>
                  <a:cubicBezTo>
                    <a:pt x="543636" y="436728"/>
                    <a:pt x="543581" y="444759"/>
                    <a:pt x="539087" y="450376"/>
                  </a:cubicBezTo>
                  <a:cubicBezTo>
                    <a:pt x="533964" y="456780"/>
                    <a:pt x="525439" y="459474"/>
                    <a:pt x="518615" y="464023"/>
                  </a:cubicBezTo>
                  <a:cubicBezTo>
                    <a:pt x="501462" y="515481"/>
                    <a:pt x="526595" y="454048"/>
                    <a:pt x="491320" y="498143"/>
                  </a:cubicBezTo>
                  <a:cubicBezTo>
                    <a:pt x="453655" y="545225"/>
                    <a:pt x="522687" y="493156"/>
                    <a:pt x="464024" y="532262"/>
                  </a:cubicBezTo>
                  <a:lnTo>
                    <a:pt x="443553" y="593677"/>
                  </a:lnTo>
                  <a:cubicBezTo>
                    <a:pt x="441278" y="600501"/>
                    <a:pt x="440719" y="608164"/>
                    <a:pt x="436729" y="614149"/>
                  </a:cubicBezTo>
                  <a:cubicBezTo>
                    <a:pt x="432180" y="620973"/>
                    <a:pt x="426412" y="627126"/>
                    <a:pt x="423081" y="634621"/>
                  </a:cubicBezTo>
                  <a:cubicBezTo>
                    <a:pt x="417238" y="647767"/>
                    <a:pt x="413982" y="661916"/>
                    <a:pt x="409433" y="675564"/>
                  </a:cubicBezTo>
                  <a:lnTo>
                    <a:pt x="402609" y="696035"/>
                  </a:lnTo>
                  <a:lnTo>
                    <a:pt x="368490" y="798394"/>
                  </a:lnTo>
                  <a:cubicBezTo>
                    <a:pt x="343605" y="873049"/>
                    <a:pt x="383293" y="759970"/>
                    <a:pt x="348018" y="839337"/>
                  </a:cubicBezTo>
                  <a:cubicBezTo>
                    <a:pt x="348004" y="839367"/>
                    <a:pt x="330964" y="890500"/>
                    <a:pt x="327547" y="900752"/>
                  </a:cubicBezTo>
                  <a:lnTo>
                    <a:pt x="320723" y="921223"/>
                  </a:lnTo>
                  <a:lnTo>
                    <a:pt x="313899" y="941695"/>
                  </a:lnTo>
                  <a:cubicBezTo>
                    <a:pt x="310970" y="962198"/>
                    <a:pt x="306238" y="1001631"/>
                    <a:pt x="300251" y="1023582"/>
                  </a:cubicBezTo>
                  <a:cubicBezTo>
                    <a:pt x="296466" y="1037461"/>
                    <a:pt x="289424" y="1050418"/>
                    <a:pt x="286603" y="1064525"/>
                  </a:cubicBezTo>
                  <a:cubicBezTo>
                    <a:pt x="282710" y="1083988"/>
                    <a:pt x="278734" y="1106679"/>
                    <a:pt x="272956" y="1125940"/>
                  </a:cubicBezTo>
                  <a:cubicBezTo>
                    <a:pt x="268822" y="1139719"/>
                    <a:pt x="262797" y="1152927"/>
                    <a:pt x="259308" y="1166883"/>
                  </a:cubicBezTo>
                  <a:cubicBezTo>
                    <a:pt x="257033" y="1175982"/>
                    <a:pt x="254323" y="1184982"/>
                    <a:pt x="252484" y="1194179"/>
                  </a:cubicBezTo>
                  <a:cubicBezTo>
                    <a:pt x="249771" y="1207746"/>
                    <a:pt x="249016" y="1221699"/>
                    <a:pt x="245660" y="1235122"/>
                  </a:cubicBezTo>
                  <a:cubicBezTo>
                    <a:pt x="242171" y="1249078"/>
                    <a:pt x="236561" y="1262417"/>
                    <a:pt x="232012" y="1276065"/>
                  </a:cubicBezTo>
                  <a:lnTo>
                    <a:pt x="218364" y="1317009"/>
                  </a:lnTo>
                  <a:cubicBezTo>
                    <a:pt x="216090" y="1323833"/>
                    <a:pt x="213285" y="1330502"/>
                    <a:pt x="211541" y="1337480"/>
                  </a:cubicBezTo>
                  <a:cubicBezTo>
                    <a:pt x="209266" y="1346579"/>
                    <a:pt x="207412" y="1355793"/>
                    <a:pt x="204717" y="1364776"/>
                  </a:cubicBezTo>
                  <a:cubicBezTo>
                    <a:pt x="198516" y="1385445"/>
                    <a:pt x="191069" y="1405719"/>
                    <a:pt x="184245" y="1426191"/>
                  </a:cubicBezTo>
                  <a:lnTo>
                    <a:pt x="177421" y="1446662"/>
                  </a:lnTo>
                  <a:cubicBezTo>
                    <a:pt x="175146" y="1453486"/>
                    <a:pt x="176582" y="1463144"/>
                    <a:pt x="170597" y="1467134"/>
                  </a:cubicBezTo>
                  <a:lnTo>
                    <a:pt x="150126" y="1480782"/>
                  </a:lnTo>
                  <a:cubicBezTo>
                    <a:pt x="145577" y="1487606"/>
                    <a:pt x="142277" y="1495454"/>
                    <a:pt x="136478" y="1501253"/>
                  </a:cubicBezTo>
                  <a:cubicBezTo>
                    <a:pt x="110150" y="1527580"/>
                    <a:pt x="95822" y="1512658"/>
                    <a:pt x="54591" y="1508077"/>
                  </a:cubicBezTo>
                  <a:lnTo>
                    <a:pt x="27296" y="1467134"/>
                  </a:lnTo>
                  <a:lnTo>
                    <a:pt x="13648" y="1446662"/>
                  </a:lnTo>
                  <a:cubicBezTo>
                    <a:pt x="9139" y="1428625"/>
                    <a:pt x="0" y="1395156"/>
                    <a:pt x="0" y="1378423"/>
                  </a:cubicBezTo>
                  <a:cubicBezTo>
                    <a:pt x="0" y="1321512"/>
                    <a:pt x="3577" y="1264644"/>
                    <a:pt x="6824" y="1207826"/>
                  </a:cubicBezTo>
                  <a:cubicBezTo>
                    <a:pt x="8645" y="1175964"/>
                    <a:pt x="16290" y="1118450"/>
                    <a:pt x="20472" y="1084997"/>
                  </a:cubicBezTo>
                  <a:cubicBezTo>
                    <a:pt x="22747" y="1028131"/>
                    <a:pt x="23241" y="971167"/>
                    <a:pt x="27296" y="914400"/>
                  </a:cubicBezTo>
                  <a:cubicBezTo>
                    <a:pt x="27808" y="907225"/>
                    <a:pt x="32937" y="901023"/>
                    <a:pt x="34120" y="893928"/>
                  </a:cubicBezTo>
                  <a:cubicBezTo>
                    <a:pt x="49358" y="802502"/>
                    <a:pt x="31770" y="860038"/>
                    <a:pt x="47767" y="812041"/>
                  </a:cubicBezTo>
                  <a:cubicBezTo>
                    <a:pt x="50042" y="796119"/>
                    <a:pt x="51714" y="780099"/>
                    <a:pt x="54591" y="764274"/>
                  </a:cubicBezTo>
                  <a:cubicBezTo>
                    <a:pt x="56269" y="755047"/>
                    <a:pt x="59737" y="746206"/>
                    <a:pt x="61415" y="736979"/>
                  </a:cubicBezTo>
                  <a:cubicBezTo>
                    <a:pt x="64292" y="721154"/>
                    <a:pt x="65362" y="705037"/>
                    <a:pt x="68239" y="689212"/>
                  </a:cubicBezTo>
                  <a:cubicBezTo>
                    <a:pt x="69917" y="679985"/>
                    <a:pt x="73521" y="671167"/>
                    <a:pt x="75063" y="661916"/>
                  </a:cubicBezTo>
                  <a:cubicBezTo>
                    <a:pt x="78078" y="643827"/>
                    <a:pt x="79098" y="625450"/>
                    <a:pt x="81887" y="607325"/>
                  </a:cubicBezTo>
                  <a:cubicBezTo>
                    <a:pt x="83651" y="595862"/>
                    <a:pt x="86804" y="584646"/>
                    <a:pt x="88711" y="573206"/>
                  </a:cubicBezTo>
                  <a:cubicBezTo>
                    <a:pt x="99166" y="510474"/>
                    <a:pt x="89280" y="544205"/>
                    <a:pt x="102358" y="504967"/>
                  </a:cubicBezTo>
                  <a:cubicBezTo>
                    <a:pt x="114865" y="367392"/>
                    <a:pt x="109085" y="446554"/>
                    <a:pt x="116006" y="232012"/>
                  </a:cubicBezTo>
                  <a:cubicBezTo>
                    <a:pt x="118501" y="154681"/>
                    <a:pt x="122830" y="77371"/>
                    <a:pt x="122830" y="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6" name="115 - Ελεύθερη σχεδίαση"/>
            <p:cNvSpPr/>
            <p:nvPr/>
          </p:nvSpPr>
          <p:spPr>
            <a:xfrm>
              <a:off x="4790364" y="1630907"/>
              <a:ext cx="61415" cy="143302"/>
            </a:xfrm>
            <a:custGeom>
              <a:avLst/>
              <a:gdLst>
                <a:gd name="connsiteX0" fmla="*/ 0 w 61415"/>
                <a:gd name="connsiteY0" fmla="*/ 143302 h 143302"/>
                <a:gd name="connsiteX1" fmla="*/ 13648 w 61415"/>
                <a:gd name="connsiteY1" fmla="*/ 122830 h 143302"/>
                <a:gd name="connsiteX2" fmla="*/ 27296 w 61415"/>
                <a:gd name="connsiteY2" fmla="*/ 81887 h 143302"/>
                <a:gd name="connsiteX3" fmla="*/ 40943 w 61415"/>
                <a:gd name="connsiteY3" fmla="*/ 61415 h 143302"/>
                <a:gd name="connsiteX4" fmla="*/ 54591 w 61415"/>
                <a:gd name="connsiteY4" fmla="*/ 13648 h 143302"/>
                <a:gd name="connsiteX5" fmla="*/ 61415 w 61415"/>
                <a:gd name="connsiteY5" fmla="*/ 0 h 14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15" h="143302">
                  <a:moveTo>
                    <a:pt x="0" y="143302"/>
                  </a:moveTo>
                  <a:cubicBezTo>
                    <a:pt x="4549" y="136478"/>
                    <a:pt x="10317" y="130325"/>
                    <a:pt x="13648" y="122830"/>
                  </a:cubicBezTo>
                  <a:cubicBezTo>
                    <a:pt x="19491" y="109684"/>
                    <a:pt x="19317" y="93857"/>
                    <a:pt x="27296" y="81887"/>
                  </a:cubicBezTo>
                  <a:cubicBezTo>
                    <a:pt x="31845" y="75063"/>
                    <a:pt x="37275" y="68750"/>
                    <a:pt x="40943" y="61415"/>
                  </a:cubicBezTo>
                  <a:cubicBezTo>
                    <a:pt x="47516" y="48268"/>
                    <a:pt x="50217" y="26771"/>
                    <a:pt x="54591" y="13648"/>
                  </a:cubicBezTo>
                  <a:cubicBezTo>
                    <a:pt x="56199" y="8823"/>
                    <a:pt x="59140" y="4549"/>
                    <a:pt x="61415" y="0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7" name="116 - Ελεύθερη σχεδίαση"/>
            <p:cNvSpPr/>
            <p:nvPr/>
          </p:nvSpPr>
          <p:spPr>
            <a:xfrm>
              <a:off x="4264112" y="1317009"/>
              <a:ext cx="16007" cy="191789"/>
            </a:xfrm>
            <a:custGeom>
              <a:avLst/>
              <a:gdLst>
                <a:gd name="connsiteX0" fmla="*/ 14461 w 16007"/>
                <a:gd name="connsiteY0" fmla="*/ 191069 h 191789"/>
                <a:gd name="connsiteX1" fmla="*/ 14461 w 16007"/>
                <a:gd name="connsiteY1" fmla="*/ 116006 h 191789"/>
                <a:gd name="connsiteX2" fmla="*/ 14461 w 16007"/>
                <a:gd name="connsiteY2" fmla="*/ 0 h 19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7" h="191789">
                  <a:moveTo>
                    <a:pt x="14461" y="191069"/>
                  </a:moveTo>
                  <a:cubicBezTo>
                    <a:pt x="0" y="147687"/>
                    <a:pt x="11430" y="191789"/>
                    <a:pt x="14461" y="116006"/>
                  </a:cubicBezTo>
                  <a:cubicBezTo>
                    <a:pt x="16007" y="77368"/>
                    <a:pt x="14461" y="38669"/>
                    <a:pt x="14461" y="0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7" name="132 - Ομάδα"/>
          <p:cNvGrpSpPr/>
          <p:nvPr/>
        </p:nvGrpSpPr>
        <p:grpSpPr>
          <a:xfrm>
            <a:off x="825690" y="1433015"/>
            <a:ext cx="941695" cy="1216747"/>
            <a:chOff x="825690" y="1433015"/>
            <a:chExt cx="941695" cy="1216747"/>
          </a:xfrm>
        </p:grpSpPr>
        <p:sp>
          <p:nvSpPr>
            <p:cNvPr id="110" name="109 - Ελεύθερη σχεδίαση"/>
            <p:cNvSpPr/>
            <p:nvPr/>
          </p:nvSpPr>
          <p:spPr>
            <a:xfrm>
              <a:off x="825690" y="1644555"/>
              <a:ext cx="846161" cy="1005207"/>
            </a:xfrm>
            <a:custGeom>
              <a:avLst/>
              <a:gdLst>
                <a:gd name="connsiteX0" fmla="*/ 846161 w 846161"/>
                <a:gd name="connsiteY0" fmla="*/ 170597 h 1005207"/>
                <a:gd name="connsiteX1" fmla="*/ 805217 w 846161"/>
                <a:gd name="connsiteY1" fmla="*/ 232012 h 1005207"/>
                <a:gd name="connsiteX2" fmla="*/ 791570 w 846161"/>
                <a:gd name="connsiteY2" fmla="*/ 252484 h 1005207"/>
                <a:gd name="connsiteX3" fmla="*/ 771098 w 846161"/>
                <a:gd name="connsiteY3" fmla="*/ 266132 h 1005207"/>
                <a:gd name="connsiteX4" fmla="*/ 743803 w 846161"/>
                <a:gd name="connsiteY4" fmla="*/ 300251 h 1005207"/>
                <a:gd name="connsiteX5" fmla="*/ 716507 w 846161"/>
                <a:gd name="connsiteY5" fmla="*/ 341194 h 1005207"/>
                <a:gd name="connsiteX6" fmla="*/ 689211 w 846161"/>
                <a:gd name="connsiteY6" fmla="*/ 382138 h 1005207"/>
                <a:gd name="connsiteX7" fmla="*/ 675564 w 846161"/>
                <a:gd name="connsiteY7" fmla="*/ 402609 h 1005207"/>
                <a:gd name="connsiteX8" fmla="*/ 655092 w 846161"/>
                <a:gd name="connsiteY8" fmla="*/ 423081 h 1005207"/>
                <a:gd name="connsiteX9" fmla="*/ 627797 w 846161"/>
                <a:gd name="connsiteY9" fmla="*/ 464024 h 1005207"/>
                <a:gd name="connsiteX10" fmla="*/ 614149 w 846161"/>
                <a:gd name="connsiteY10" fmla="*/ 484496 h 1005207"/>
                <a:gd name="connsiteX11" fmla="*/ 593677 w 846161"/>
                <a:gd name="connsiteY11" fmla="*/ 504967 h 1005207"/>
                <a:gd name="connsiteX12" fmla="*/ 559558 w 846161"/>
                <a:gd name="connsiteY12" fmla="*/ 539087 h 1005207"/>
                <a:gd name="connsiteX13" fmla="*/ 532262 w 846161"/>
                <a:gd name="connsiteY13" fmla="*/ 580030 h 1005207"/>
                <a:gd name="connsiteX14" fmla="*/ 518614 w 846161"/>
                <a:gd name="connsiteY14" fmla="*/ 600502 h 1005207"/>
                <a:gd name="connsiteX15" fmla="*/ 498143 w 846161"/>
                <a:gd name="connsiteY15" fmla="*/ 620973 h 1005207"/>
                <a:gd name="connsiteX16" fmla="*/ 484495 w 846161"/>
                <a:gd name="connsiteY16" fmla="*/ 641445 h 1005207"/>
                <a:gd name="connsiteX17" fmla="*/ 464023 w 846161"/>
                <a:gd name="connsiteY17" fmla="*/ 668741 h 1005207"/>
                <a:gd name="connsiteX18" fmla="*/ 436728 w 846161"/>
                <a:gd name="connsiteY18" fmla="*/ 709684 h 1005207"/>
                <a:gd name="connsiteX19" fmla="*/ 416256 w 846161"/>
                <a:gd name="connsiteY19" fmla="*/ 723332 h 1005207"/>
                <a:gd name="connsiteX20" fmla="*/ 409432 w 846161"/>
                <a:gd name="connsiteY20" fmla="*/ 743803 h 1005207"/>
                <a:gd name="connsiteX21" fmla="*/ 388961 w 846161"/>
                <a:gd name="connsiteY21" fmla="*/ 764275 h 1005207"/>
                <a:gd name="connsiteX22" fmla="*/ 375313 w 846161"/>
                <a:gd name="connsiteY22" fmla="*/ 784746 h 1005207"/>
                <a:gd name="connsiteX23" fmla="*/ 368489 w 846161"/>
                <a:gd name="connsiteY23" fmla="*/ 805218 h 1005207"/>
                <a:gd name="connsiteX24" fmla="*/ 327546 w 846161"/>
                <a:gd name="connsiteY24" fmla="*/ 846161 h 1005207"/>
                <a:gd name="connsiteX25" fmla="*/ 293426 w 846161"/>
                <a:gd name="connsiteY25" fmla="*/ 887105 h 1005207"/>
                <a:gd name="connsiteX26" fmla="*/ 272955 w 846161"/>
                <a:gd name="connsiteY26" fmla="*/ 893929 h 1005207"/>
                <a:gd name="connsiteX27" fmla="*/ 211540 w 846161"/>
                <a:gd name="connsiteY27" fmla="*/ 941696 h 1005207"/>
                <a:gd name="connsiteX28" fmla="*/ 170597 w 846161"/>
                <a:gd name="connsiteY28" fmla="*/ 968991 h 1005207"/>
                <a:gd name="connsiteX29" fmla="*/ 129653 w 846161"/>
                <a:gd name="connsiteY29" fmla="*/ 982639 h 1005207"/>
                <a:gd name="connsiteX30" fmla="*/ 6823 w 846161"/>
                <a:gd name="connsiteY30" fmla="*/ 955344 h 1005207"/>
                <a:gd name="connsiteX31" fmla="*/ 0 w 846161"/>
                <a:gd name="connsiteY31" fmla="*/ 921224 h 1005207"/>
                <a:gd name="connsiteX32" fmla="*/ 6823 w 846161"/>
                <a:gd name="connsiteY32" fmla="*/ 798394 h 1005207"/>
                <a:gd name="connsiteX33" fmla="*/ 20471 w 846161"/>
                <a:gd name="connsiteY33" fmla="*/ 736979 h 1005207"/>
                <a:gd name="connsiteX34" fmla="*/ 40943 w 846161"/>
                <a:gd name="connsiteY34" fmla="*/ 675564 h 1005207"/>
                <a:gd name="connsiteX35" fmla="*/ 47767 w 846161"/>
                <a:gd name="connsiteY35" fmla="*/ 655093 h 1005207"/>
                <a:gd name="connsiteX36" fmla="*/ 54591 w 846161"/>
                <a:gd name="connsiteY36" fmla="*/ 627797 h 1005207"/>
                <a:gd name="connsiteX37" fmla="*/ 68238 w 846161"/>
                <a:gd name="connsiteY37" fmla="*/ 600502 h 1005207"/>
                <a:gd name="connsiteX38" fmla="*/ 75062 w 846161"/>
                <a:gd name="connsiteY38" fmla="*/ 573206 h 1005207"/>
                <a:gd name="connsiteX39" fmla="*/ 95534 w 846161"/>
                <a:gd name="connsiteY39" fmla="*/ 484496 h 1005207"/>
                <a:gd name="connsiteX40" fmla="*/ 109182 w 846161"/>
                <a:gd name="connsiteY40" fmla="*/ 361666 h 1005207"/>
                <a:gd name="connsiteX41" fmla="*/ 116006 w 846161"/>
                <a:gd name="connsiteY41" fmla="*/ 341194 h 1005207"/>
                <a:gd name="connsiteX42" fmla="*/ 116006 w 846161"/>
                <a:gd name="connsiteY42" fmla="*/ 0 h 100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46161" h="1005207">
                  <a:moveTo>
                    <a:pt x="846161" y="170597"/>
                  </a:moveTo>
                  <a:lnTo>
                    <a:pt x="805217" y="232012"/>
                  </a:lnTo>
                  <a:cubicBezTo>
                    <a:pt x="800668" y="238836"/>
                    <a:pt x="798394" y="247935"/>
                    <a:pt x="791570" y="252484"/>
                  </a:cubicBezTo>
                  <a:lnTo>
                    <a:pt x="771098" y="266132"/>
                  </a:lnTo>
                  <a:cubicBezTo>
                    <a:pt x="755731" y="312231"/>
                    <a:pt x="777042" y="262263"/>
                    <a:pt x="743803" y="300251"/>
                  </a:cubicBezTo>
                  <a:cubicBezTo>
                    <a:pt x="733002" y="312595"/>
                    <a:pt x="725606" y="327546"/>
                    <a:pt x="716507" y="341194"/>
                  </a:cubicBezTo>
                  <a:lnTo>
                    <a:pt x="689211" y="382138"/>
                  </a:lnTo>
                  <a:cubicBezTo>
                    <a:pt x="684662" y="388962"/>
                    <a:pt x="681363" y="396810"/>
                    <a:pt x="675564" y="402609"/>
                  </a:cubicBezTo>
                  <a:cubicBezTo>
                    <a:pt x="668740" y="409433"/>
                    <a:pt x="661017" y="415463"/>
                    <a:pt x="655092" y="423081"/>
                  </a:cubicBezTo>
                  <a:cubicBezTo>
                    <a:pt x="645022" y="436028"/>
                    <a:pt x="636895" y="450376"/>
                    <a:pt x="627797" y="464024"/>
                  </a:cubicBezTo>
                  <a:cubicBezTo>
                    <a:pt x="623248" y="470848"/>
                    <a:pt x="619948" y="478697"/>
                    <a:pt x="614149" y="484496"/>
                  </a:cubicBezTo>
                  <a:cubicBezTo>
                    <a:pt x="607325" y="491320"/>
                    <a:pt x="599855" y="497553"/>
                    <a:pt x="593677" y="504967"/>
                  </a:cubicBezTo>
                  <a:cubicBezTo>
                    <a:pt x="565242" y="539089"/>
                    <a:pt x="597091" y="514064"/>
                    <a:pt x="559558" y="539087"/>
                  </a:cubicBezTo>
                  <a:lnTo>
                    <a:pt x="532262" y="580030"/>
                  </a:lnTo>
                  <a:cubicBezTo>
                    <a:pt x="527713" y="586854"/>
                    <a:pt x="524413" y="594703"/>
                    <a:pt x="518614" y="600502"/>
                  </a:cubicBezTo>
                  <a:cubicBezTo>
                    <a:pt x="511790" y="607326"/>
                    <a:pt x="504321" y="613560"/>
                    <a:pt x="498143" y="620973"/>
                  </a:cubicBezTo>
                  <a:cubicBezTo>
                    <a:pt x="492893" y="627274"/>
                    <a:pt x="489262" y="634771"/>
                    <a:pt x="484495" y="641445"/>
                  </a:cubicBezTo>
                  <a:cubicBezTo>
                    <a:pt x="477884" y="650700"/>
                    <a:pt x="470545" y="659424"/>
                    <a:pt x="464023" y="668741"/>
                  </a:cubicBezTo>
                  <a:cubicBezTo>
                    <a:pt x="454617" y="682178"/>
                    <a:pt x="450376" y="700586"/>
                    <a:pt x="436728" y="709684"/>
                  </a:cubicBezTo>
                  <a:lnTo>
                    <a:pt x="416256" y="723332"/>
                  </a:lnTo>
                  <a:cubicBezTo>
                    <a:pt x="413981" y="730156"/>
                    <a:pt x="413422" y="737818"/>
                    <a:pt x="409432" y="743803"/>
                  </a:cubicBezTo>
                  <a:cubicBezTo>
                    <a:pt x="404079" y="751833"/>
                    <a:pt x="395139" y="756861"/>
                    <a:pt x="388961" y="764275"/>
                  </a:cubicBezTo>
                  <a:cubicBezTo>
                    <a:pt x="383711" y="770575"/>
                    <a:pt x="379862" y="777922"/>
                    <a:pt x="375313" y="784746"/>
                  </a:cubicBezTo>
                  <a:cubicBezTo>
                    <a:pt x="373038" y="791570"/>
                    <a:pt x="372905" y="799540"/>
                    <a:pt x="368489" y="805218"/>
                  </a:cubicBezTo>
                  <a:cubicBezTo>
                    <a:pt x="356640" y="820453"/>
                    <a:pt x="338252" y="830102"/>
                    <a:pt x="327546" y="846161"/>
                  </a:cubicBezTo>
                  <a:cubicBezTo>
                    <a:pt x="317475" y="861267"/>
                    <a:pt x="309189" y="876596"/>
                    <a:pt x="293426" y="887105"/>
                  </a:cubicBezTo>
                  <a:cubicBezTo>
                    <a:pt x="287441" y="891095"/>
                    <a:pt x="279779" y="891654"/>
                    <a:pt x="272955" y="893929"/>
                  </a:cubicBezTo>
                  <a:cubicBezTo>
                    <a:pt x="240885" y="925998"/>
                    <a:pt x="260512" y="909048"/>
                    <a:pt x="211540" y="941696"/>
                  </a:cubicBezTo>
                  <a:lnTo>
                    <a:pt x="170597" y="968991"/>
                  </a:lnTo>
                  <a:lnTo>
                    <a:pt x="129653" y="982639"/>
                  </a:lnTo>
                  <a:cubicBezTo>
                    <a:pt x="79772" y="979521"/>
                    <a:pt x="25521" y="1005207"/>
                    <a:pt x="6823" y="955344"/>
                  </a:cubicBezTo>
                  <a:cubicBezTo>
                    <a:pt x="2751" y="944484"/>
                    <a:pt x="2274" y="932597"/>
                    <a:pt x="0" y="921224"/>
                  </a:cubicBezTo>
                  <a:cubicBezTo>
                    <a:pt x="2274" y="880281"/>
                    <a:pt x="3271" y="839246"/>
                    <a:pt x="6823" y="798394"/>
                  </a:cubicBezTo>
                  <a:cubicBezTo>
                    <a:pt x="7618" y="789252"/>
                    <a:pt x="17197" y="747893"/>
                    <a:pt x="20471" y="736979"/>
                  </a:cubicBezTo>
                  <a:cubicBezTo>
                    <a:pt x="26672" y="716310"/>
                    <a:pt x="34119" y="696036"/>
                    <a:pt x="40943" y="675564"/>
                  </a:cubicBezTo>
                  <a:cubicBezTo>
                    <a:pt x="43218" y="668740"/>
                    <a:pt x="46022" y="662071"/>
                    <a:pt x="47767" y="655093"/>
                  </a:cubicBezTo>
                  <a:cubicBezTo>
                    <a:pt x="50042" y="645994"/>
                    <a:pt x="51298" y="636579"/>
                    <a:pt x="54591" y="627797"/>
                  </a:cubicBezTo>
                  <a:cubicBezTo>
                    <a:pt x="58163" y="618272"/>
                    <a:pt x="64666" y="610027"/>
                    <a:pt x="68238" y="600502"/>
                  </a:cubicBezTo>
                  <a:cubicBezTo>
                    <a:pt x="71531" y="591720"/>
                    <a:pt x="72485" y="582224"/>
                    <a:pt x="75062" y="573206"/>
                  </a:cubicBezTo>
                  <a:cubicBezTo>
                    <a:pt x="87113" y="531027"/>
                    <a:pt x="87275" y="558826"/>
                    <a:pt x="95534" y="484496"/>
                  </a:cubicBezTo>
                  <a:cubicBezTo>
                    <a:pt x="100083" y="443553"/>
                    <a:pt x="96155" y="400747"/>
                    <a:pt x="109182" y="361666"/>
                  </a:cubicBezTo>
                  <a:cubicBezTo>
                    <a:pt x="111457" y="354842"/>
                    <a:pt x="115870" y="348386"/>
                    <a:pt x="116006" y="341194"/>
                  </a:cubicBezTo>
                  <a:cubicBezTo>
                    <a:pt x="118152" y="227483"/>
                    <a:pt x="116006" y="113731"/>
                    <a:pt x="116006" y="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8" name="117 - Ελεύθερη σχεδίαση"/>
            <p:cNvSpPr/>
            <p:nvPr/>
          </p:nvSpPr>
          <p:spPr>
            <a:xfrm>
              <a:off x="914731" y="1433015"/>
              <a:ext cx="26965" cy="211540"/>
            </a:xfrm>
            <a:custGeom>
              <a:avLst/>
              <a:gdLst>
                <a:gd name="connsiteX0" fmla="*/ 26965 w 26965"/>
                <a:gd name="connsiteY0" fmla="*/ 211540 h 211540"/>
                <a:gd name="connsiteX1" fmla="*/ 20141 w 26965"/>
                <a:gd name="connsiteY1" fmla="*/ 0 h 21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65" h="211540">
                  <a:moveTo>
                    <a:pt x="26965" y="211540"/>
                  </a:moveTo>
                  <a:cubicBezTo>
                    <a:pt x="0" y="130648"/>
                    <a:pt x="20141" y="198262"/>
                    <a:pt x="20141" y="0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9" name="118 - Ελεύθερη σχεδίαση"/>
            <p:cNvSpPr/>
            <p:nvPr/>
          </p:nvSpPr>
          <p:spPr>
            <a:xfrm>
              <a:off x="1671851" y="1678675"/>
              <a:ext cx="95534" cy="143301"/>
            </a:xfrm>
            <a:custGeom>
              <a:avLst/>
              <a:gdLst>
                <a:gd name="connsiteX0" fmla="*/ 0 w 95534"/>
                <a:gd name="connsiteY0" fmla="*/ 143301 h 143301"/>
                <a:gd name="connsiteX1" fmla="*/ 13648 w 95534"/>
                <a:gd name="connsiteY1" fmla="*/ 122829 h 143301"/>
                <a:gd name="connsiteX2" fmla="*/ 34119 w 95534"/>
                <a:gd name="connsiteY2" fmla="*/ 102358 h 143301"/>
                <a:gd name="connsiteX3" fmla="*/ 61415 w 95534"/>
                <a:gd name="connsiteY3" fmla="*/ 68238 h 143301"/>
                <a:gd name="connsiteX4" fmla="*/ 88710 w 95534"/>
                <a:gd name="connsiteY4" fmla="*/ 6824 h 143301"/>
                <a:gd name="connsiteX5" fmla="*/ 95534 w 95534"/>
                <a:gd name="connsiteY5" fmla="*/ 0 h 14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534" h="143301">
                  <a:moveTo>
                    <a:pt x="0" y="143301"/>
                  </a:moveTo>
                  <a:cubicBezTo>
                    <a:pt x="4549" y="136477"/>
                    <a:pt x="8398" y="129130"/>
                    <a:pt x="13648" y="122829"/>
                  </a:cubicBezTo>
                  <a:cubicBezTo>
                    <a:pt x="19826" y="115416"/>
                    <a:pt x="28766" y="110387"/>
                    <a:pt x="34119" y="102358"/>
                  </a:cubicBezTo>
                  <a:cubicBezTo>
                    <a:pt x="60487" y="62805"/>
                    <a:pt x="15631" y="98761"/>
                    <a:pt x="61415" y="68238"/>
                  </a:cubicBezTo>
                  <a:cubicBezTo>
                    <a:pt x="73862" y="30894"/>
                    <a:pt x="69244" y="32778"/>
                    <a:pt x="88710" y="6824"/>
                  </a:cubicBezTo>
                  <a:cubicBezTo>
                    <a:pt x="90640" y="4251"/>
                    <a:pt x="93259" y="2275"/>
                    <a:pt x="95534" y="0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25" name="124 - Ελεύθερη σχεδίαση"/>
          <p:cNvSpPr/>
          <p:nvPr/>
        </p:nvSpPr>
        <p:spPr>
          <a:xfrm>
            <a:off x="6530454" y="3746310"/>
            <a:ext cx="1282889" cy="2019869"/>
          </a:xfrm>
          <a:custGeom>
            <a:avLst/>
            <a:gdLst>
              <a:gd name="connsiteX0" fmla="*/ 170597 w 1282889"/>
              <a:gd name="connsiteY0" fmla="*/ 0 h 2019869"/>
              <a:gd name="connsiteX1" fmla="*/ 156949 w 1282889"/>
              <a:gd name="connsiteY1" fmla="*/ 54591 h 2019869"/>
              <a:gd name="connsiteX2" fmla="*/ 150125 w 1282889"/>
              <a:gd name="connsiteY2" fmla="*/ 81887 h 2019869"/>
              <a:gd name="connsiteX3" fmla="*/ 136477 w 1282889"/>
              <a:gd name="connsiteY3" fmla="*/ 122830 h 2019869"/>
              <a:gd name="connsiteX4" fmla="*/ 129653 w 1282889"/>
              <a:gd name="connsiteY4" fmla="*/ 143302 h 2019869"/>
              <a:gd name="connsiteX5" fmla="*/ 116006 w 1282889"/>
              <a:gd name="connsiteY5" fmla="*/ 197893 h 2019869"/>
              <a:gd name="connsiteX6" fmla="*/ 102358 w 1282889"/>
              <a:gd name="connsiteY6" fmla="*/ 245660 h 2019869"/>
              <a:gd name="connsiteX7" fmla="*/ 88710 w 1282889"/>
              <a:gd name="connsiteY7" fmla="*/ 320723 h 2019869"/>
              <a:gd name="connsiteX8" fmla="*/ 75062 w 1282889"/>
              <a:gd name="connsiteY8" fmla="*/ 361666 h 2019869"/>
              <a:gd name="connsiteX9" fmla="*/ 61415 w 1282889"/>
              <a:gd name="connsiteY9" fmla="*/ 457200 h 2019869"/>
              <a:gd name="connsiteX10" fmla="*/ 47767 w 1282889"/>
              <a:gd name="connsiteY10" fmla="*/ 525439 h 2019869"/>
              <a:gd name="connsiteX11" fmla="*/ 34119 w 1282889"/>
              <a:gd name="connsiteY11" fmla="*/ 600502 h 2019869"/>
              <a:gd name="connsiteX12" fmla="*/ 20471 w 1282889"/>
              <a:gd name="connsiteY12" fmla="*/ 702860 h 2019869"/>
              <a:gd name="connsiteX13" fmla="*/ 13647 w 1282889"/>
              <a:gd name="connsiteY13" fmla="*/ 723332 h 2019869"/>
              <a:gd name="connsiteX14" fmla="*/ 6824 w 1282889"/>
              <a:gd name="connsiteY14" fmla="*/ 784747 h 2019869"/>
              <a:gd name="connsiteX15" fmla="*/ 0 w 1282889"/>
              <a:gd name="connsiteY15" fmla="*/ 839338 h 2019869"/>
              <a:gd name="connsiteX16" fmla="*/ 6824 w 1282889"/>
              <a:gd name="connsiteY16" fmla="*/ 1453487 h 2019869"/>
              <a:gd name="connsiteX17" fmla="*/ 13647 w 1282889"/>
              <a:gd name="connsiteY17" fmla="*/ 1487606 h 2019869"/>
              <a:gd name="connsiteX18" fmla="*/ 20471 w 1282889"/>
              <a:gd name="connsiteY18" fmla="*/ 1542197 h 2019869"/>
              <a:gd name="connsiteX19" fmla="*/ 34119 w 1282889"/>
              <a:gd name="connsiteY19" fmla="*/ 1583141 h 2019869"/>
              <a:gd name="connsiteX20" fmla="*/ 40943 w 1282889"/>
              <a:gd name="connsiteY20" fmla="*/ 1617260 h 2019869"/>
              <a:gd name="connsiteX21" fmla="*/ 68239 w 1282889"/>
              <a:gd name="connsiteY21" fmla="*/ 1671851 h 2019869"/>
              <a:gd name="connsiteX22" fmla="*/ 81886 w 1282889"/>
              <a:gd name="connsiteY22" fmla="*/ 1719618 h 2019869"/>
              <a:gd name="connsiteX23" fmla="*/ 109182 w 1282889"/>
              <a:gd name="connsiteY23" fmla="*/ 1774209 h 2019869"/>
              <a:gd name="connsiteX24" fmla="*/ 143301 w 1282889"/>
              <a:gd name="connsiteY24" fmla="*/ 1815153 h 2019869"/>
              <a:gd name="connsiteX25" fmla="*/ 163773 w 1282889"/>
              <a:gd name="connsiteY25" fmla="*/ 1835624 h 2019869"/>
              <a:gd name="connsiteX26" fmla="*/ 191068 w 1282889"/>
              <a:gd name="connsiteY26" fmla="*/ 1876568 h 2019869"/>
              <a:gd name="connsiteX27" fmla="*/ 211540 w 1282889"/>
              <a:gd name="connsiteY27" fmla="*/ 1890215 h 2019869"/>
              <a:gd name="connsiteX28" fmla="*/ 232012 w 1282889"/>
              <a:gd name="connsiteY28" fmla="*/ 1910687 h 2019869"/>
              <a:gd name="connsiteX29" fmla="*/ 252483 w 1282889"/>
              <a:gd name="connsiteY29" fmla="*/ 1917511 h 2019869"/>
              <a:gd name="connsiteX30" fmla="*/ 293427 w 1282889"/>
              <a:gd name="connsiteY30" fmla="*/ 1951630 h 2019869"/>
              <a:gd name="connsiteX31" fmla="*/ 313898 w 1282889"/>
              <a:gd name="connsiteY31" fmla="*/ 1965278 h 2019869"/>
              <a:gd name="connsiteX32" fmla="*/ 334370 w 1282889"/>
              <a:gd name="connsiteY32" fmla="*/ 1972102 h 2019869"/>
              <a:gd name="connsiteX33" fmla="*/ 368489 w 1282889"/>
              <a:gd name="connsiteY33" fmla="*/ 1985750 h 2019869"/>
              <a:gd name="connsiteX34" fmla="*/ 388961 w 1282889"/>
              <a:gd name="connsiteY34" fmla="*/ 1999397 h 2019869"/>
              <a:gd name="connsiteX35" fmla="*/ 484495 w 1282889"/>
              <a:gd name="connsiteY35" fmla="*/ 2013045 h 2019869"/>
              <a:gd name="connsiteX36" fmla="*/ 511791 w 1282889"/>
              <a:gd name="connsiteY36" fmla="*/ 2019869 h 2019869"/>
              <a:gd name="connsiteX37" fmla="*/ 730155 w 1282889"/>
              <a:gd name="connsiteY37" fmla="*/ 2013045 h 2019869"/>
              <a:gd name="connsiteX38" fmla="*/ 750627 w 1282889"/>
              <a:gd name="connsiteY38" fmla="*/ 2006221 h 2019869"/>
              <a:gd name="connsiteX39" fmla="*/ 812042 w 1282889"/>
              <a:gd name="connsiteY39" fmla="*/ 1992574 h 2019869"/>
              <a:gd name="connsiteX40" fmla="*/ 832513 w 1282889"/>
              <a:gd name="connsiteY40" fmla="*/ 1985750 h 2019869"/>
              <a:gd name="connsiteX41" fmla="*/ 852985 w 1282889"/>
              <a:gd name="connsiteY41" fmla="*/ 1972102 h 2019869"/>
              <a:gd name="connsiteX42" fmla="*/ 866633 w 1282889"/>
              <a:gd name="connsiteY42" fmla="*/ 1951630 h 2019869"/>
              <a:gd name="connsiteX43" fmla="*/ 887104 w 1282889"/>
              <a:gd name="connsiteY43" fmla="*/ 1944806 h 2019869"/>
              <a:gd name="connsiteX44" fmla="*/ 928047 w 1282889"/>
              <a:gd name="connsiteY44" fmla="*/ 1862920 h 2019869"/>
              <a:gd name="connsiteX45" fmla="*/ 934871 w 1282889"/>
              <a:gd name="connsiteY45" fmla="*/ 1842448 h 2019869"/>
              <a:gd name="connsiteX46" fmla="*/ 941695 w 1282889"/>
              <a:gd name="connsiteY46" fmla="*/ 1821977 h 2019869"/>
              <a:gd name="connsiteX47" fmla="*/ 948519 w 1282889"/>
              <a:gd name="connsiteY47" fmla="*/ 1794681 h 2019869"/>
              <a:gd name="connsiteX48" fmla="*/ 941695 w 1282889"/>
              <a:gd name="connsiteY48" fmla="*/ 1665027 h 2019869"/>
              <a:gd name="connsiteX49" fmla="*/ 928047 w 1282889"/>
              <a:gd name="connsiteY49" fmla="*/ 1610436 h 2019869"/>
              <a:gd name="connsiteX50" fmla="*/ 914400 w 1282889"/>
              <a:gd name="connsiteY50" fmla="*/ 1589965 h 2019869"/>
              <a:gd name="connsiteX51" fmla="*/ 907576 w 1282889"/>
              <a:gd name="connsiteY51" fmla="*/ 1562669 h 2019869"/>
              <a:gd name="connsiteX52" fmla="*/ 873456 w 1282889"/>
              <a:gd name="connsiteY52" fmla="*/ 1521726 h 2019869"/>
              <a:gd name="connsiteX53" fmla="*/ 859809 w 1282889"/>
              <a:gd name="connsiteY53" fmla="*/ 1501254 h 2019869"/>
              <a:gd name="connsiteX54" fmla="*/ 839337 w 1282889"/>
              <a:gd name="connsiteY54" fmla="*/ 1473959 h 2019869"/>
              <a:gd name="connsiteX55" fmla="*/ 818865 w 1282889"/>
              <a:gd name="connsiteY55" fmla="*/ 1453487 h 2019869"/>
              <a:gd name="connsiteX56" fmla="*/ 791570 w 1282889"/>
              <a:gd name="connsiteY56" fmla="*/ 1412544 h 2019869"/>
              <a:gd name="connsiteX57" fmla="*/ 777922 w 1282889"/>
              <a:gd name="connsiteY57" fmla="*/ 1392072 h 2019869"/>
              <a:gd name="connsiteX58" fmla="*/ 757450 w 1282889"/>
              <a:gd name="connsiteY58" fmla="*/ 1371600 h 2019869"/>
              <a:gd name="connsiteX59" fmla="*/ 716507 w 1282889"/>
              <a:gd name="connsiteY59" fmla="*/ 1344305 h 2019869"/>
              <a:gd name="connsiteX60" fmla="*/ 668740 w 1282889"/>
              <a:gd name="connsiteY60" fmla="*/ 1310186 h 2019869"/>
              <a:gd name="connsiteX61" fmla="*/ 648268 w 1282889"/>
              <a:gd name="connsiteY61" fmla="*/ 1289714 h 2019869"/>
              <a:gd name="connsiteX62" fmla="*/ 627797 w 1282889"/>
              <a:gd name="connsiteY62" fmla="*/ 1276066 h 2019869"/>
              <a:gd name="connsiteX63" fmla="*/ 600501 w 1282889"/>
              <a:gd name="connsiteY63" fmla="*/ 1235123 h 2019869"/>
              <a:gd name="connsiteX64" fmla="*/ 586853 w 1282889"/>
              <a:gd name="connsiteY64" fmla="*/ 1214651 h 2019869"/>
              <a:gd name="connsiteX65" fmla="*/ 573206 w 1282889"/>
              <a:gd name="connsiteY65" fmla="*/ 1173708 h 2019869"/>
              <a:gd name="connsiteX66" fmla="*/ 566382 w 1282889"/>
              <a:gd name="connsiteY66" fmla="*/ 1146412 h 2019869"/>
              <a:gd name="connsiteX67" fmla="*/ 552734 w 1282889"/>
              <a:gd name="connsiteY67" fmla="*/ 1125941 h 2019869"/>
              <a:gd name="connsiteX68" fmla="*/ 566382 w 1282889"/>
              <a:gd name="connsiteY68" fmla="*/ 996287 h 2019869"/>
              <a:gd name="connsiteX69" fmla="*/ 593677 w 1282889"/>
              <a:gd name="connsiteY69" fmla="*/ 934872 h 2019869"/>
              <a:gd name="connsiteX70" fmla="*/ 607325 w 1282889"/>
              <a:gd name="connsiteY70" fmla="*/ 893929 h 2019869"/>
              <a:gd name="connsiteX71" fmla="*/ 620973 w 1282889"/>
              <a:gd name="connsiteY71" fmla="*/ 873457 h 2019869"/>
              <a:gd name="connsiteX72" fmla="*/ 634621 w 1282889"/>
              <a:gd name="connsiteY72" fmla="*/ 832514 h 2019869"/>
              <a:gd name="connsiteX73" fmla="*/ 648268 w 1282889"/>
              <a:gd name="connsiteY73" fmla="*/ 805218 h 2019869"/>
              <a:gd name="connsiteX74" fmla="*/ 655092 w 1282889"/>
              <a:gd name="connsiteY74" fmla="*/ 784747 h 2019869"/>
              <a:gd name="connsiteX75" fmla="*/ 689212 w 1282889"/>
              <a:gd name="connsiteY75" fmla="*/ 743803 h 2019869"/>
              <a:gd name="connsiteX76" fmla="*/ 730155 w 1282889"/>
              <a:gd name="connsiteY76" fmla="*/ 689212 h 2019869"/>
              <a:gd name="connsiteX77" fmla="*/ 750627 w 1282889"/>
              <a:gd name="connsiteY77" fmla="*/ 668741 h 2019869"/>
              <a:gd name="connsiteX78" fmla="*/ 771098 w 1282889"/>
              <a:gd name="connsiteY78" fmla="*/ 627797 h 2019869"/>
              <a:gd name="connsiteX79" fmla="*/ 791570 w 1282889"/>
              <a:gd name="connsiteY79" fmla="*/ 607326 h 2019869"/>
              <a:gd name="connsiteX80" fmla="*/ 825689 w 1282889"/>
              <a:gd name="connsiteY80" fmla="*/ 559559 h 2019869"/>
              <a:gd name="connsiteX81" fmla="*/ 859809 w 1282889"/>
              <a:gd name="connsiteY81" fmla="*/ 518615 h 2019869"/>
              <a:gd name="connsiteX82" fmla="*/ 893928 w 1282889"/>
              <a:gd name="connsiteY82" fmla="*/ 470848 h 2019869"/>
              <a:gd name="connsiteX83" fmla="*/ 914400 w 1282889"/>
              <a:gd name="connsiteY83" fmla="*/ 443553 h 2019869"/>
              <a:gd name="connsiteX84" fmla="*/ 928047 w 1282889"/>
              <a:gd name="connsiteY84" fmla="*/ 423081 h 2019869"/>
              <a:gd name="connsiteX85" fmla="*/ 948519 w 1282889"/>
              <a:gd name="connsiteY85" fmla="*/ 402609 h 2019869"/>
              <a:gd name="connsiteX86" fmla="*/ 996286 w 1282889"/>
              <a:gd name="connsiteY86" fmla="*/ 348018 h 2019869"/>
              <a:gd name="connsiteX87" fmla="*/ 1023582 w 1282889"/>
              <a:gd name="connsiteY87" fmla="*/ 334371 h 2019869"/>
              <a:gd name="connsiteX88" fmla="*/ 1084997 w 1282889"/>
              <a:gd name="connsiteY88" fmla="*/ 279780 h 2019869"/>
              <a:gd name="connsiteX89" fmla="*/ 1139588 w 1282889"/>
              <a:gd name="connsiteY89" fmla="*/ 232012 h 2019869"/>
              <a:gd name="connsiteX90" fmla="*/ 1180531 w 1282889"/>
              <a:gd name="connsiteY90" fmla="*/ 204717 h 2019869"/>
              <a:gd name="connsiteX91" fmla="*/ 1207827 w 1282889"/>
              <a:gd name="connsiteY91" fmla="*/ 184245 h 2019869"/>
              <a:gd name="connsiteX92" fmla="*/ 1221474 w 1282889"/>
              <a:gd name="connsiteY92" fmla="*/ 163774 h 2019869"/>
              <a:gd name="connsiteX93" fmla="*/ 1241946 w 1282889"/>
              <a:gd name="connsiteY93" fmla="*/ 156950 h 2019869"/>
              <a:gd name="connsiteX94" fmla="*/ 1282889 w 1282889"/>
              <a:gd name="connsiteY94" fmla="*/ 129654 h 201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282889" h="2019869">
                <a:moveTo>
                  <a:pt x="170597" y="0"/>
                </a:moveTo>
                <a:cubicBezTo>
                  <a:pt x="156722" y="69373"/>
                  <a:pt x="170939" y="5628"/>
                  <a:pt x="156949" y="54591"/>
                </a:cubicBezTo>
                <a:cubicBezTo>
                  <a:pt x="154372" y="63609"/>
                  <a:pt x="152820" y="72904"/>
                  <a:pt x="150125" y="81887"/>
                </a:cubicBezTo>
                <a:cubicBezTo>
                  <a:pt x="145991" y="95666"/>
                  <a:pt x="141026" y="109182"/>
                  <a:pt x="136477" y="122830"/>
                </a:cubicBezTo>
                <a:cubicBezTo>
                  <a:pt x="134202" y="129654"/>
                  <a:pt x="131397" y="136324"/>
                  <a:pt x="129653" y="143302"/>
                </a:cubicBezTo>
                <a:cubicBezTo>
                  <a:pt x="125104" y="161499"/>
                  <a:pt x="121937" y="180099"/>
                  <a:pt x="116006" y="197893"/>
                </a:cubicBezTo>
                <a:cubicBezTo>
                  <a:pt x="110160" y="215432"/>
                  <a:pt x="105785" y="226811"/>
                  <a:pt x="102358" y="245660"/>
                </a:cubicBezTo>
                <a:cubicBezTo>
                  <a:pt x="94225" y="290392"/>
                  <a:pt x="99425" y="285007"/>
                  <a:pt x="88710" y="320723"/>
                </a:cubicBezTo>
                <a:cubicBezTo>
                  <a:pt x="84576" y="334502"/>
                  <a:pt x="75062" y="361666"/>
                  <a:pt x="75062" y="361666"/>
                </a:cubicBezTo>
                <a:cubicBezTo>
                  <a:pt x="70513" y="393511"/>
                  <a:pt x="69217" y="425993"/>
                  <a:pt x="61415" y="457200"/>
                </a:cubicBezTo>
                <a:cubicBezTo>
                  <a:pt x="53126" y="490357"/>
                  <a:pt x="53344" y="486400"/>
                  <a:pt x="47767" y="525439"/>
                </a:cubicBezTo>
                <a:cubicBezTo>
                  <a:pt x="38122" y="592955"/>
                  <a:pt x="47499" y="560362"/>
                  <a:pt x="34119" y="600502"/>
                </a:cubicBezTo>
                <a:cubicBezTo>
                  <a:pt x="32458" y="613787"/>
                  <a:pt x="23610" y="687164"/>
                  <a:pt x="20471" y="702860"/>
                </a:cubicBezTo>
                <a:cubicBezTo>
                  <a:pt x="19060" y="709913"/>
                  <a:pt x="15922" y="716508"/>
                  <a:pt x="13647" y="723332"/>
                </a:cubicBezTo>
                <a:cubicBezTo>
                  <a:pt x="11373" y="743804"/>
                  <a:pt x="9231" y="764290"/>
                  <a:pt x="6824" y="784747"/>
                </a:cubicBezTo>
                <a:cubicBezTo>
                  <a:pt x="4681" y="802960"/>
                  <a:pt x="0" y="820999"/>
                  <a:pt x="0" y="839338"/>
                </a:cubicBezTo>
                <a:cubicBezTo>
                  <a:pt x="0" y="1044067"/>
                  <a:pt x="2515" y="1248803"/>
                  <a:pt x="6824" y="1453487"/>
                </a:cubicBezTo>
                <a:cubicBezTo>
                  <a:pt x="7068" y="1465083"/>
                  <a:pt x="11884" y="1476143"/>
                  <a:pt x="13647" y="1487606"/>
                </a:cubicBezTo>
                <a:cubicBezTo>
                  <a:pt x="16435" y="1505731"/>
                  <a:pt x="16628" y="1524265"/>
                  <a:pt x="20471" y="1542197"/>
                </a:cubicBezTo>
                <a:cubicBezTo>
                  <a:pt x="23485" y="1556264"/>
                  <a:pt x="31298" y="1569034"/>
                  <a:pt x="34119" y="1583141"/>
                </a:cubicBezTo>
                <a:cubicBezTo>
                  <a:pt x="36394" y="1594514"/>
                  <a:pt x="36779" y="1606435"/>
                  <a:pt x="40943" y="1617260"/>
                </a:cubicBezTo>
                <a:cubicBezTo>
                  <a:pt x="48247" y="1636249"/>
                  <a:pt x="68239" y="1671851"/>
                  <a:pt x="68239" y="1671851"/>
                </a:cubicBezTo>
                <a:cubicBezTo>
                  <a:pt x="71136" y="1683439"/>
                  <a:pt x="76445" y="1707648"/>
                  <a:pt x="81886" y="1719618"/>
                </a:cubicBezTo>
                <a:cubicBezTo>
                  <a:pt x="90305" y="1738139"/>
                  <a:pt x="94796" y="1759823"/>
                  <a:pt x="109182" y="1774209"/>
                </a:cubicBezTo>
                <a:cubicBezTo>
                  <a:pt x="169005" y="1834035"/>
                  <a:pt x="95784" y="1758135"/>
                  <a:pt x="143301" y="1815153"/>
                </a:cubicBezTo>
                <a:cubicBezTo>
                  <a:pt x="149479" y="1822567"/>
                  <a:pt x="157848" y="1828006"/>
                  <a:pt x="163773" y="1835624"/>
                </a:cubicBezTo>
                <a:cubicBezTo>
                  <a:pt x="173843" y="1848572"/>
                  <a:pt x="177420" y="1867470"/>
                  <a:pt x="191068" y="1876568"/>
                </a:cubicBezTo>
                <a:cubicBezTo>
                  <a:pt x="197892" y="1881117"/>
                  <a:pt x="205240" y="1884965"/>
                  <a:pt x="211540" y="1890215"/>
                </a:cubicBezTo>
                <a:cubicBezTo>
                  <a:pt x="218954" y="1896393"/>
                  <a:pt x="223982" y="1905334"/>
                  <a:pt x="232012" y="1910687"/>
                </a:cubicBezTo>
                <a:cubicBezTo>
                  <a:pt x="237997" y="1914677"/>
                  <a:pt x="246050" y="1914294"/>
                  <a:pt x="252483" y="1917511"/>
                </a:cubicBezTo>
                <a:cubicBezTo>
                  <a:pt x="277895" y="1930217"/>
                  <a:pt x="270791" y="1932767"/>
                  <a:pt x="293427" y="1951630"/>
                </a:cubicBezTo>
                <a:cubicBezTo>
                  <a:pt x="299727" y="1956880"/>
                  <a:pt x="306563" y="1961610"/>
                  <a:pt x="313898" y="1965278"/>
                </a:cubicBezTo>
                <a:cubicBezTo>
                  <a:pt x="320332" y="1968495"/>
                  <a:pt x="327635" y="1969576"/>
                  <a:pt x="334370" y="1972102"/>
                </a:cubicBezTo>
                <a:cubicBezTo>
                  <a:pt x="345839" y="1976403"/>
                  <a:pt x="357533" y="1980272"/>
                  <a:pt x="368489" y="1985750"/>
                </a:cubicBezTo>
                <a:cubicBezTo>
                  <a:pt x="375824" y="1989418"/>
                  <a:pt x="381423" y="1996166"/>
                  <a:pt x="388961" y="1999397"/>
                </a:cubicBezTo>
                <a:cubicBezTo>
                  <a:pt x="411548" y="2009077"/>
                  <a:pt x="472456" y="2011841"/>
                  <a:pt x="484495" y="2013045"/>
                </a:cubicBezTo>
                <a:cubicBezTo>
                  <a:pt x="493594" y="2015320"/>
                  <a:pt x="502412" y="2019869"/>
                  <a:pt x="511791" y="2019869"/>
                </a:cubicBezTo>
                <a:cubicBezTo>
                  <a:pt x="584615" y="2019869"/>
                  <a:pt x="657450" y="2017200"/>
                  <a:pt x="730155" y="2013045"/>
                </a:cubicBezTo>
                <a:cubicBezTo>
                  <a:pt x="737336" y="2012635"/>
                  <a:pt x="743649" y="2007966"/>
                  <a:pt x="750627" y="2006221"/>
                </a:cubicBezTo>
                <a:cubicBezTo>
                  <a:pt x="806890" y="1992155"/>
                  <a:pt x="763025" y="2006578"/>
                  <a:pt x="812042" y="1992574"/>
                </a:cubicBezTo>
                <a:cubicBezTo>
                  <a:pt x="818958" y="1990598"/>
                  <a:pt x="826080" y="1988967"/>
                  <a:pt x="832513" y="1985750"/>
                </a:cubicBezTo>
                <a:cubicBezTo>
                  <a:pt x="839849" y="1982082"/>
                  <a:pt x="846161" y="1976651"/>
                  <a:pt x="852985" y="1972102"/>
                </a:cubicBezTo>
                <a:cubicBezTo>
                  <a:pt x="857534" y="1965278"/>
                  <a:pt x="860229" y="1956753"/>
                  <a:pt x="866633" y="1951630"/>
                </a:cubicBezTo>
                <a:cubicBezTo>
                  <a:pt x="872250" y="1947137"/>
                  <a:pt x="882018" y="1949892"/>
                  <a:pt x="887104" y="1944806"/>
                </a:cubicBezTo>
                <a:cubicBezTo>
                  <a:pt x="913563" y="1918347"/>
                  <a:pt x="916947" y="1896222"/>
                  <a:pt x="928047" y="1862920"/>
                </a:cubicBezTo>
                <a:lnTo>
                  <a:pt x="934871" y="1842448"/>
                </a:lnTo>
                <a:cubicBezTo>
                  <a:pt x="937146" y="1835624"/>
                  <a:pt x="939950" y="1828955"/>
                  <a:pt x="941695" y="1821977"/>
                </a:cubicBezTo>
                <a:lnTo>
                  <a:pt x="948519" y="1794681"/>
                </a:lnTo>
                <a:cubicBezTo>
                  <a:pt x="946244" y="1751463"/>
                  <a:pt x="946474" y="1708040"/>
                  <a:pt x="941695" y="1665027"/>
                </a:cubicBezTo>
                <a:cubicBezTo>
                  <a:pt x="939624" y="1646385"/>
                  <a:pt x="938451" y="1626043"/>
                  <a:pt x="928047" y="1610436"/>
                </a:cubicBezTo>
                <a:lnTo>
                  <a:pt x="914400" y="1589965"/>
                </a:lnTo>
                <a:cubicBezTo>
                  <a:pt x="912125" y="1580866"/>
                  <a:pt x="911270" y="1571289"/>
                  <a:pt x="907576" y="1562669"/>
                </a:cubicBezTo>
                <a:cubicBezTo>
                  <a:pt x="898605" y="1541737"/>
                  <a:pt x="887925" y="1539089"/>
                  <a:pt x="873456" y="1521726"/>
                </a:cubicBezTo>
                <a:cubicBezTo>
                  <a:pt x="868206" y="1515426"/>
                  <a:pt x="864576" y="1507928"/>
                  <a:pt x="859809" y="1501254"/>
                </a:cubicBezTo>
                <a:cubicBezTo>
                  <a:pt x="853199" y="1491999"/>
                  <a:pt x="846739" y="1482594"/>
                  <a:pt x="839337" y="1473959"/>
                </a:cubicBezTo>
                <a:cubicBezTo>
                  <a:pt x="833056" y="1466632"/>
                  <a:pt x="824790" y="1461105"/>
                  <a:pt x="818865" y="1453487"/>
                </a:cubicBezTo>
                <a:cubicBezTo>
                  <a:pt x="808795" y="1440540"/>
                  <a:pt x="800668" y="1426192"/>
                  <a:pt x="791570" y="1412544"/>
                </a:cubicBezTo>
                <a:cubicBezTo>
                  <a:pt x="787021" y="1405720"/>
                  <a:pt x="783721" y="1397871"/>
                  <a:pt x="777922" y="1392072"/>
                </a:cubicBezTo>
                <a:cubicBezTo>
                  <a:pt x="771098" y="1385248"/>
                  <a:pt x="765068" y="1377525"/>
                  <a:pt x="757450" y="1371600"/>
                </a:cubicBezTo>
                <a:cubicBezTo>
                  <a:pt x="744503" y="1361530"/>
                  <a:pt x="728105" y="1355904"/>
                  <a:pt x="716507" y="1344305"/>
                </a:cubicBezTo>
                <a:cubicBezTo>
                  <a:pt x="688843" y="1316640"/>
                  <a:pt x="704668" y="1328149"/>
                  <a:pt x="668740" y="1310186"/>
                </a:cubicBezTo>
                <a:cubicBezTo>
                  <a:pt x="661916" y="1303362"/>
                  <a:pt x="655682" y="1295892"/>
                  <a:pt x="648268" y="1289714"/>
                </a:cubicBezTo>
                <a:cubicBezTo>
                  <a:pt x="641968" y="1284464"/>
                  <a:pt x="633197" y="1282238"/>
                  <a:pt x="627797" y="1276066"/>
                </a:cubicBezTo>
                <a:cubicBezTo>
                  <a:pt x="616996" y="1263722"/>
                  <a:pt x="609600" y="1248771"/>
                  <a:pt x="600501" y="1235123"/>
                </a:cubicBezTo>
                <a:lnTo>
                  <a:pt x="586853" y="1214651"/>
                </a:lnTo>
                <a:cubicBezTo>
                  <a:pt x="582304" y="1201003"/>
                  <a:pt x="576695" y="1187664"/>
                  <a:pt x="573206" y="1173708"/>
                </a:cubicBezTo>
                <a:cubicBezTo>
                  <a:pt x="570931" y="1164609"/>
                  <a:pt x="570077" y="1155032"/>
                  <a:pt x="566382" y="1146412"/>
                </a:cubicBezTo>
                <a:cubicBezTo>
                  <a:pt x="563151" y="1138874"/>
                  <a:pt x="557283" y="1132765"/>
                  <a:pt x="552734" y="1125941"/>
                </a:cubicBezTo>
                <a:cubicBezTo>
                  <a:pt x="555737" y="1083903"/>
                  <a:pt x="554985" y="1038075"/>
                  <a:pt x="566382" y="996287"/>
                </a:cubicBezTo>
                <a:cubicBezTo>
                  <a:pt x="595064" y="891124"/>
                  <a:pt x="564959" y="999490"/>
                  <a:pt x="593677" y="934872"/>
                </a:cubicBezTo>
                <a:cubicBezTo>
                  <a:pt x="599520" y="921726"/>
                  <a:pt x="599345" y="905899"/>
                  <a:pt x="607325" y="893929"/>
                </a:cubicBezTo>
                <a:cubicBezTo>
                  <a:pt x="611874" y="887105"/>
                  <a:pt x="617642" y="880952"/>
                  <a:pt x="620973" y="873457"/>
                </a:cubicBezTo>
                <a:cubicBezTo>
                  <a:pt x="626816" y="860311"/>
                  <a:pt x="628188" y="845381"/>
                  <a:pt x="634621" y="832514"/>
                </a:cubicBezTo>
                <a:cubicBezTo>
                  <a:pt x="639170" y="823415"/>
                  <a:pt x="644261" y="814568"/>
                  <a:pt x="648268" y="805218"/>
                </a:cubicBezTo>
                <a:cubicBezTo>
                  <a:pt x="651101" y="798607"/>
                  <a:pt x="651875" y="791180"/>
                  <a:pt x="655092" y="784747"/>
                </a:cubicBezTo>
                <a:cubicBezTo>
                  <a:pt x="668258" y="758416"/>
                  <a:pt x="669807" y="767520"/>
                  <a:pt x="689212" y="743803"/>
                </a:cubicBezTo>
                <a:cubicBezTo>
                  <a:pt x="703616" y="726198"/>
                  <a:pt x="714071" y="705296"/>
                  <a:pt x="730155" y="689212"/>
                </a:cubicBezTo>
                <a:cubicBezTo>
                  <a:pt x="736979" y="682388"/>
                  <a:pt x="744449" y="676155"/>
                  <a:pt x="750627" y="668741"/>
                </a:cubicBezTo>
                <a:cubicBezTo>
                  <a:pt x="804314" y="604316"/>
                  <a:pt x="730062" y="689350"/>
                  <a:pt x="771098" y="627797"/>
                </a:cubicBezTo>
                <a:cubicBezTo>
                  <a:pt x="776451" y="619767"/>
                  <a:pt x="784746" y="614150"/>
                  <a:pt x="791570" y="607326"/>
                </a:cubicBezTo>
                <a:cubicBezTo>
                  <a:pt x="816824" y="556817"/>
                  <a:pt x="791109" y="601056"/>
                  <a:pt x="825689" y="559559"/>
                </a:cubicBezTo>
                <a:cubicBezTo>
                  <a:pt x="873191" y="502557"/>
                  <a:pt x="800001" y="578423"/>
                  <a:pt x="859809" y="518615"/>
                </a:cubicBezTo>
                <a:cubicBezTo>
                  <a:pt x="883602" y="471027"/>
                  <a:pt x="860732" y="509576"/>
                  <a:pt x="893928" y="470848"/>
                </a:cubicBezTo>
                <a:cubicBezTo>
                  <a:pt x="901330" y="462213"/>
                  <a:pt x="907790" y="452808"/>
                  <a:pt x="914400" y="443553"/>
                </a:cubicBezTo>
                <a:cubicBezTo>
                  <a:pt x="919167" y="436879"/>
                  <a:pt x="922797" y="429381"/>
                  <a:pt x="928047" y="423081"/>
                </a:cubicBezTo>
                <a:cubicBezTo>
                  <a:pt x="934225" y="415667"/>
                  <a:pt x="942594" y="410227"/>
                  <a:pt x="948519" y="402609"/>
                </a:cubicBezTo>
                <a:cubicBezTo>
                  <a:pt x="980815" y="361087"/>
                  <a:pt x="961942" y="367643"/>
                  <a:pt x="996286" y="348018"/>
                </a:cubicBezTo>
                <a:cubicBezTo>
                  <a:pt x="1005118" y="342971"/>
                  <a:pt x="1014483" y="338920"/>
                  <a:pt x="1023582" y="334371"/>
                </a:cubicBezTo>
                <a:cubicBezTo>
                  <a:pt x="1070324" y="287628"/>
                  <a:pt x="1048465" y="304133"/>
                  <a:pt x="1084997" y="279780"/>
                </a:cubicBezTo>
                <a:cubicBezTo>
                  <a:pt x="1123665" y="221778"/>
                  <a:pt x="1059978" y="311622"/>
                  <a:pt x="1139588" y="232012"/>
                </a:cubicBezTo>
                <a:cubicBezTo>
                  <a:pt x="1165145" y="206455"/>
                  <a:pt x="1150904" y="214593"/>
                  <a:pt x="1180531" y="204717"/>
                </a:cubicBezTo>
                <a:cubicBezTo>
                  <a:pt x="1189630" y="197893"/>
                  <a:pt x="1199785" y="192287"/>
                  <a:pt x="1207827" y="184245"/>
                </a:cubicBezTo>
                <a:cubicBezTo>
                  <a:pt x="1213626" y="178446"/>
                  <a:pt x="1215070" y="168897"/>
                  <a:pt x="1221474" y="163774"/>
                </a:cubicBezTo>
                <a:cubicBezTo>
                  <a:pt x="1227091" y="159281"/>
                  <a:pt x="1235658" y="160443"/>
                  <a:pt x="1241946" y="156950"/>
                </a:cubicBezTo>
                <a:cubicBezTo>
                  <a:pt x="1256284" y="148984"/>
                  <a:pt x="1282889" y="129654"/>
                  <a:pt x="1282889" y="12965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55" name="TextBox 1054"/>
          <p:cNvSpPr txBox="1"/>
          <p:nvPr/>
        </p:nvSpPr>
        <p:spPr>
          <a:xfrm>
            <a:off x="7061209" y="4895312"/>
            <a:ext cx="23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1056" name="TextBox 1055"/>
          <p:cNvSpPr txBox="1"/>
          <p:nvPr/>
        </p:nvSpPr>
        <p:spPr>
          <a:xfrm>
            <a:off x="7079449" y="4539766"/>
            <a:ext cx="19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215206" y="5173583"/>
            <a:ext cx="16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l-GR" b="1" dirty="0"/>
          </a:p>
        </p:txBody>
      </p:sp>
      <p:grpSp>
        <p:nvGrpSpPr>
          <p:cNvPr id="8" name="140 - Ομάδα"/>
          <p:cNvGrpSpPr/>
          <p:nvPr/>
        </p:nvGrpSpPr>
        <p:grpSpPr>
          <a:xfrm>
            <a:off x="2550595" y="3971499"/>
            <a:ext cx="615686" cy="1897043"/>
            <a:chOff x="2550595" y="3971499"/>
            <a:chExt cx="615686" cy="1897043"/>
          </a:xfrm>
        </p:grpSpPr>
        <p:sp>
          <p:nvSpPr>
            <p:cNvPr id="123" name="122 - Ελεύθερη σχεδίαση"/>
            <p:cNvSpPr/>
            <p:nvPr/>
          </p:nvSpPr>
          <p:spPr>
            <a:xfrm>
              <a:off x="3084394" y="3971499"/>
              <a:ext cx="81887" cy="136477"/>
            </a:xfrm>
            <a:custGeom>
              <a:avLst/>
              <a:gdLst>
                <a:gd name="connsiteX0" fmla="*/ 0 w 81887"/>
                <a:gd name="connsiteY0" fmla="*/ 136477 h 136477"/>
                <a:gd name="connsiteX1" fmla="*/ 13648 w 81887"/>
                <a:gd name="connsiteY1" fmla="*/ 116005 h 136477"/>
                <a:gd name="connsiteX2" fmla="*/ 47767 w 81887"/>
                <a:gd name="connsiteY2" fmla="*/ 54591 h 136477"/>
                <a:gd name="connsiteX3" fmla="*/ 68239 w 81887"/>
                <a:gd name="connsiteY3" fmla="*/ 40943 h 136477"/>
                <a:gd name="connsiteX4" fmla="*/ 81887 w 81887"/>
                <a:gd name="connsiteY4" fmla="*/ 0 h 13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87" h="136477">
                  <a:moveTo>
                    <a:pt x="0" y="136477"/>
                  </a:moveTo>
                  <a:cubicBezTo>
                    <a:pt x="4549" y="129653"/>
                    <a:pt x="9980" y="123341"/>
                    <a:pt x="13648" y="116005"/>
                  </a:cubicBezTo>
                  <a:cubicBezTo>
                    <a:pt x="26092" y="91118"/>
                    <a:pt x="15495" y="76106"/>
                    <a:pt x="47767" y="54591"/>
                  </a:cubicBezTo>
                  <a:lnTo>
                    <a:pt x="68239" y="40943"/>
                  </a:lnTo>
                  <a:cubicBezTo>
                    <a:pt x="76297" y="8713"/>
                    <a:pt x="70868" y="22035"/>
                    <a:pt x="81887" y="0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4" name="123 - Ελεύθερη σχεδίαση"/>
            <p:cNvSpPr/>
            <p:nvPr/>
          </p:nvSpPr>
          <p:spPr>
            <a:xfrm>
              <a:off x="2620370" y="4217158"/>
              <a:ext cx="0" cy="150126"/>
            </a:xfrm>
            <a:custGeom>
              <a:avLst/>
              <a:gdLst>
                <a:gd name="connsiteX0" fmla="*/ 0 w 0"/>
                <a:gd name="connsiteY0" fmla="*/ 150126 h 150126"/>
                <a:gd name="connsiteX1" fmla="*/ 0 w 0"/>
                <a:gd name="connsiteY1" fmla="*/ 0 h 15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0126">
                  <a:moveTo>
                    <a:pt x="0" y="150126"/>
                  </a:moveTo>
                  <a:lnTo>
                    <a:pt x="0" y="0"/>
                  </a:ln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0" name="139 - Ελεύθερη σχεδίαση"/>
            <p:cNvSpPr/>
            <p:nvPr/>
          </p:nvSpPr>
          <p:spPr>
            <a:xfrm>
              <a:off x="2550595" y="4117605"/>
              <a:ext cx="574072" cy="1750937"/>
            </a:xfrm>
            <a:custGeom>
              <a:avLst/>
              <a:gdLst>
                <a:gd name="connsiteX0" fmla="*/ 63579 w 574072"/>
                <a:gd name="connsiteY0" fmla="*/ 263661 h 1750937"/>
                <a:gd name="connsiteX1" fmla="*/ 52360 w 574072"/>
                <a:gd name="connsiteY1" fmla="*/ 280491 h 1750937"/>
                <a:gd name="connsiteX2" fmla="*/ 46750 w 574072"/>
                <a:gd name="connsiteY2" fmla="*/ 308540 h 1750937"/>
                <a:gd name="connsiteX3" fmla="*/ 41140 w 574072"/>
                <a:gd name="connsiteY3" fmla="*/ 347808 h 1750937"/>
                <a:gd name="connsiteX4" fmla="*/ 35530 w 574072"/>
                <a:gd name="connsiteY4" fmla="*/ 392687 h 1750937"/>
                <a:gd name="connsiteX5" fmla="*/ 29920 w 574072"/>
                <a:gd name="connsiteY5" fmla="*/ 409516 h 1750937"/>
                <a:gd name="connsiteX6" fmla="*/ 18701 w 574072"/>
                <a:gd name="connsiteY6" fmla="*/ 544152 h 1750937"/>
                <a:gd name="connsiteX7" fmla="*/ 13091 w 574072"/>
                <a:gd name="connsiteY7" fmla="*/ 673178 h 1750937"/>
                <a:gd name="connsiteX8" fmla="*/ 1871 w 574072"/>
                <a:gd name="connsiteY8" fmla="*/ 1060255 h 1750937"/>
                <a:gd name="connsiteX9" fmla="*/ 7481 w 574072"/>
                <a:gd name="connsiteY9" fmla="*/ 1245379 h 1750937"/>
                <a:gd name="connsiteX10" fmla="*/ 18701 w 574072"/>
                <a:gd name="connsiteY10" fmla="*/ 1279038 h 1750937"/>
                <a:gd name="connsiteX11" fmla="*/ 29920 w 574072"/>
                <a:gd name="connsiteY11" fmla="*/ 1312697 h 1750937"/>
                <a:gd name="connsiteX12" fmla="*/ 41140 w 574072"/>
                <a:gd name="connsiteY12" fmla="*/ 1346356 h 1750937"/>
                <a:gd name="connsiteX13" fmla="*/ 46750 w 574072"/>
                <a:gd name="connsiteY13" fmla="*/ 1363185 h 1750937"/>
                <a:gd name="connsiteX14" fmla="*/ 69189 w 574072"/>
                <a:gd name="connsiteY14" fmla="*/ 1413674 h 1750937"/>
                <a:gd name="connsiteX15" fmla="*/ 74799 w 574072"/>
                <a:gd name="connsiteY15" fmla="*/ 1430503 h 1750937"/>
                <a:gd name="connsiteX16" fmla="*/ 80409 w 574072"/>
                <a:gd name="connsiteY16" fmla="*/ 1447332 h 1750937"/>
                <a:gd name="connsiteX17" fmla="*/ 102848 w 574072"/>
                <a:gd name="connsiteY17" fmla="*/ 1480991 h 1750937"/>
                <a:gd name="connsiteX18" fmla="*/ 114068 w 574072"/>
                <a:gd name="connsiteY18" fmla="*/ 1497821 h 1750937"/>
                <a:gd name="connsiteX19" fmla="*/ 136507 w 574072"/>
                <a:gd name="connsiteY19" fmla="*/ 1525870 h 1750937"/>
                <a:gd name="connsiteX20" fmla="*/ 158946 w 574072"/>
                <a:gd name="connsiteY20" fmla="*/ 1559529 h 1750937"/>
                <a:gd name="connsiteX21" fmla="*/ 170166 w 574072"/>
                <a:gd name="connsiteY21" fmla="*/ 1576358 h 1750937"/>
                <a:gd name="connsiteX22" fmla="*/ 181385 w 574072"/>
                <a:gd name="connsiteY22" fmla="*/ 1593188 h 1750937"/>
                <a:gd name="connsiteX23" fmla="*/ 198215 w 574072"/>
                <a:gd name="connsiteY23" fmla="*/ 1610017 h 1750937"/>
                <a:gd name="connsiteX24" fmla="*/ 226264 w 574072"/>
                <a:gd name="connsiteY24" fmla="*/ 1638066 h 1750937"/>
                <a:gd name="connsiteX25" fmla="*/ 237484 w 574072"/>
                <a:gd name="connsiteY25" fmla="*/ 1654896 h 1750937"/>
                <a:gd name="connsiteX26" fmla="*/ 254313 w 574072"/>
                <a:gd name="connsiteY26" fmla="*/ 1660505 h 1750937"/>
                <a:gd name="connsiteX27" fmla="*/ 287972 w 574072"/>
                <a:gd name="connsiteY27" fmla="*/ 1682945 h 1750937"/>
                <a:gd name="connsiteX28" fmla="*/ 287972 w 574072"/>
                <a:gd name="connsiteY28" fmla="*/ 1682945 h 1750937"/>
                <a:gd name="connsiteX29" fmla="*/ 321631 w 574072"/>
                <a:gd name="connsiteY29" fmla="*/ 1705384 h 1750937"/>
                <a:gd name="connsiteX30" fmla="*/ 377729 w 574072"/>
                <a:gd name="connsiteY30" fmla="*/ 1733433 h 1750937"/>
                <a:gd name="connsiteX31" fmla="*/ 411388 w 574072"/>
                <a:gd name="connsiteY31" fmla="*/ 1744653 h 1750937"/>
                <a:gd name="connsiteX32" fmla="*/ 428217 w 574072"/>
                <a:gd name="connsiteY32" fmla="*/ 1750262 h 1750937"/>
                <a:gd name="connsiteX33" fmla="*/ 517974 w 574072"/>
                <a:gd name="connsiteY33" fmla="*/ 1739043 h 1750937"/>
                <a:gd name="connsiteX34" fmla="*/ 551633 w 574072"/>
                <a:gd name="connsiteY34" fmla="*/ 1716604 h 1750937"/>
                <a:gd name="connsiteX35" fmla="*/ 562853 w 574072"/>
                <a:gd name="connsiteY35" fmla="*/ 1699774 h 1750937"/>
                <a:gd name="connsiteX36" fmla="*/ 574072 w 574072"/>
                <a:gd name="connsiteY36" fmla="*/ 1666115 h 1750937"/>
                <a:gd name="connsiteX37" fmla="*/ 568463 w 574072"/>
                <a:gd name="connsiteY37" fmla="*/ 1565139 h 1750937"/>
                <a:gd name="connsiteX38" fmla="*/ 562853 w 574072"/>
                <a:gd name="connsiteY38" fmla="*/ 1542699 h 1750937"/>
                <a:gd name="connsiteX39" fmla="*/ 529194 w 574072"/>
                <a:gd name="connsiteY39" fmla="*/ 1475382 h 1750937"/>
                <a:gd name="connsiteX40" fmla="*/ 517974 w 574072"/>
                <a:gd name="connsiteY40" fmla="*/ 1458552 h 1750937"/>
                <a:gd name="connsiteX41" fmla="*/ 506755 w 574072"/>
                <a:gd name="connsiteY41" fmla="*/ 1441723 h 1750937"/>
                <a:gd name="connsiteX42" fmla="*/ 489925 w 574072"/>
                <a:gd name="connsiteY42" fmla="*/ 1430503 h 1750937"/>
                <a:gd name="connsiteX43" fmla="*/ 456266 w 574072"/>
                <a:gd name="connsiteY43" fmla="*/ 1396844 h 1750937"/>
                <a:gd name="connsiteX44" fmla="*/ 422607 w 574072"/>
                <a:gd name="connsiteY44" fmla="*/ 1368795 h 1750937"/>
                <a:gd name="connsiteX45" fmla="*/ 388949 w 574072"/>
                <a:gd name="connsiteY45" fmla="*/ 1346356 h 1750937"/>
                <a:gd name="connsiteX46" fmla="*/ 372119 w 574072"/>
                <a:gd name="connsiteY46" fmla="*/ 1335136 h 1750937"/>
                <a:gd name="connsiteX47" fmla="*/ 355290 w 574072"/>
                <a:gd name="connsiteY47" fmla="*/ 1323916 h 1750937"/>
                <a:gd name="connsiteX48" fmla="*/ 344070 w 574072"/>
                <a:gd name="connsiteY48" fmla="*/ 1307087 h 1750937"/>
                <a:gd name="connsiteX49" fmla="*/ 327241 w 574072"/>
                <a:gd name="connsiteY49" fmla="*/ 1301477 h 1750937"/>
                <a:gd name="connsiteX50" fmla="*/ 304801 w 574072"/>
                <a:gd name="connsiteY50" fmla="*/ 1267818 h 1750937"/>
                <a:gd name="connsiteX51" fmla="*/ 276752 w 574072"/>
                <a:gd name="connsiteY51" fmla="*/ 1234159 h 1750937"/>
                <a:gd name="connsiteX52" fmla="*/ 254313 w 574072"/>
                <a:gd name="connsiteY52" fmla="*/ 1200501 h 1750937"/>
                <a:gd name="connsiteX53" fmla="*/ 215044 w 574072"/>
                <a:gd name="connsiteY53" fmla="*/ 1150012 h 1750937"/>
                <a:gd name="connsiteX54" fmla="*/ 198215 w 574072"/>
                <a:gd name="connsiteY54" fmla="*/ 1099524 h 1750937"/>
                <a:gd name="connsiteX55" fmla="*/ 192605 w 574072"/>
                <a:gd name="connsiteY55" fmla="*/ 1082694 h 1750937"/>
                <a:gd name="connsiteX56" fmla="*/ 186995 w 574072"/>
                <a:gd name="connsiteY56" fmla="*/ 1065865 h 1750937"/>
                <a:gd name="connsiteX57" fmla="*/ 175776 w 574072"/>
                <a:gd name="connsiteY57" fmla="*/ 987328 h 1750937"/>
                <a:gd name="connsiteX58" fmla="*/ 170166 w 574072"/>
                <a:gd name="connsiteY58" fmla="*/ 970498 h 1750937"/>
                <a:gd name="connsiteX59" fmla="*/ 164556 w 574072"/>
                <a:gd name="connsiteY59" fmla="*/ 723666 h 1750937"/>
                <a:gd name="connsiteX60" fmla="*/ 170166 w 574072"/>
                <a:gd name="connsiteY60" fmla="*/ 706837 h 1750937"/>
                <a:gd name="connsiteX61" fmla="*/ 175776 w 574072"/>
                <a:gd name="connsiteY61" fmla="*/ 673178 h 1750937"/>
                <a:gd name="connsiteX62" fmla="*/ 181385 w 574072"/>
                <a:gd name="connsiteY62" fmla="*/ 650739 h 1750937"/>
                <a:gd name="connsiteX63" fmla="*/ 186995 w 574072"/>
                <a:gd name="connsiteY63" fmla="*/ 611470 h 1750937"/>
                <a:gd name="connsiteX64" fmla="*/ 198215 w 574072"/>
                <a:gd name="connsiteY64" fmla="*/ 577811 h 1750937"/>
                <a:gd name="connsiteX65" fmla="*/ 203825 w 574072"/>
                <a:gd name="connsiteY65" fmla="*/ 560982 h 1750937"/>
                <a:gd name="connsiteX66" fmla="*/ 209434 w 574072"/>
                <a:gd name="connsiteY66" fmla="*/ 544152 h 1750937"/>
                <a:gd name="connsiteX67" fmla="*/ 220654 w 574072"/>
                <a:gd name="connsiteY67" fmla="*/ 527323 h 1750937"/>
                <a:gd name="connsiteX68" fmla="*/ 226264 w 574072"/>
                <a:gd name="connsiteY68" fmla="*/ 504883 h 1750937"/>
                <a:gd name="connsiteX69" fmla="*/ 237484 w 574072"/>
                <a:gd name="connsiteY69" fmla="*/ 488054 h 1750937"/>
                <a:gd name="connsiteX70" fmla="*/ 243093 w 574072"/>
                <a:gd name="connsiteY70" fmla="*/ 471224 h 1750937"/>
                <a:gd name="connsiteX71" fmla="*/ 254313 w 574072"/>
                <a:gd name="connsiteY71" fmla="*/ 448785 h 1750937"/>
                <a:gd name="connsiteX72" fmla="*/ 265533 w 574072"/>
                <a:gd name="connsiteY72" fmla="*/ 415126 h 1750937"/>
                <a:gd name="connsiteX73" fmla="*/ 276752 w 574072"/>
                <a:gd name="connsiteY73" fmla="*/ 398297 h 1750937"/>
                <a:gd name="connsiteX74" fmla="*/ 282362 w 574072"/>
                <a:gd name="connsiteY74" fmla="*/ 381467 h 1750937"/>
                <a:gd name="connsiteX75" fmla="*/ 304801 w 574072"/>
                <a:gd name="connsiteY75" fmla="*/ 347808 h 1750937"/>
                <a:gd name="connsiteX76" fmla="*/ 321631 w 574072"/>
                <a:gd name="connsiteY76" fmla="*/ 314150 h 1750937"/>
                <a:gd name="connsiteX77" fmla="*/ 344070 w 574072"/>
                <a:gd name="connsiteY77" fmla="*/ 274881 h 1750937"/>
                <a:gd name="connsiteX78" fmla="*/ 360899 w 574072"/>
                <a:gd name="connsiteY78" fmla="*/ 258051 h 1750937"/>
                <a:gd name="connsiteX79" fmla="*/ 366509 w 574072"/>
                <a:gd name="connsiteY79" fmla="*/ 241222 h 1750937"/>
                <a:gd name="connsiteX80" fmla="*/ 388949 w 574072"/>
                <a:gd name="connsiteY80" fmla="*/ 207563 h 1750937"/>
                <a:gd name="connsiteX81" fmla="*/ 400168 w 574072"/>
                <a:gd name="connsiteY81" fmla="*/ 190734 h 1750937"/>
                <a:gd name="connsiteX82" fmla="*/ 416998 w 574072"/>
                <a:gd name="connsiteY82" fmla="*/ 173904 h 1750937"/>
                <a:gd name="connsiteX83" fmla="*/ 428217 w 574072"/>
                <a:gd name="connsiteY83" fmla="*/ 140245 h 1750937"/>
                <a:gd name="connsiteX84" fmla="*/ 484315 w 574072"/>
                <a:gd name="connsiteY84" fmla="*/ 56098 h 1750937"/>
                <a:gd name="connsiteX85" fmla="*/ 506755 w 574072"/>
                <a:gd name="connsiteY85" fmla="*/ 22439 h 1750937"/>
                <a:gd name="connsiteX86" fmla="*/ 523584 w 574072"/>
                <a:gd name="connsiteY86" fmla="*/ 0 h 17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74072" h="1750937">
                  <a:moveTo>
                    <a:pt x="63579" y="263661"/>
                  </a:moveTo>
                  <a:cubicBezTo>
                    <a:pt x="59839" y="269271"/>
                    <a:pt x="54727" y="274178"/>
                    <a:pt x="52360" y="280491"/>
                  </a:cubicBezTo>
                  <a:cubicBezTo>
                    <a:pt x="49012" y="289419"/>
                    <a:pt x="48318" y="299135"/>
                    <a:pt x="46750" y="308540"/>
                  </a:cubicBezTo>
                  <a:cubicBezTo>
                    <a:pt x="44576" y="321582"/>
                    <a:pt x="42888" y="334702"/>
                    <a:pt x="41140" y="347808"/>
                  </a:cubicBezTo>
                  <a:cubicBezTo>
                    <a:pt x="39147" y="362752"/>
                    <a:pt x="38227" y="377854"/>
                    <a:pt x="35530" y="392687"/>
                  </a:cubicBezTo>
                  <a:cubicBezTo>
                    <a:pt x="34472" y="398505"/>
                    <a:pt x="31790" y="403906"/>
                    <a:pt x="29920" y="409516"/>
                  </a:cubicBezTo>
                  <a:cubicBezTo>
                    <a:pt x="26180" y="454395"/>
                    <a:pt x="20657" y="499160"/>
                    <a:pt x="18701" y="544152"/>
                  </a:cubicBezTo>
                  <a:cubicBezTo>
                    <a:pt x="16831" y="587161"/>
                    <a:pt x="14338" y="630147"/>
                    <a:pt x="13091" y="673178"/>
                  </a:cubicBezTo>
                  <a:cubicBezTo>
                    <a:pt x="0" y="1124814"/>
                    <a:pt x="14494" y="769946"/>
                    <a:pt x="1871" y="1060255"/>
                  </a:cubicBezTo>
                  <a:cubicBezTo>
                    <a:pt x="3741" y="1121963"/>
                    <a:pt x="2746" y="1183825"/>
                    <a:pt x="7481" y="1245379"/>
                  </a:cubicBezTo>
                  <a:cubicBezTo>
                    <a:pt x="8388" y="1257171"/>
                    <a:pt x="14961" y="1267818"/>
                    <a:pt x="18701" y="1279038"/>
                  </a:cubicBezTo>
                  <a:lnTo>
                    <a:pt x="29920" y="1312697"/>
                  </a:lnTo>
                  <a:lnTo>
                    <a:pt x="41140" y="1346356"/>
                  </a:lnTo>
                  <a:cubicBezTo>
                    <a:pt x="43010" y="1351966"/>
                    <a:pt x="43470" y="1358265"/>
                    <a:pt x="46750" y="1363185"/>
                  </a:cubicBezTo>
                  <a:cubicBezTo>
                    <a:pt x="64529" y="1389856"/>
                    <a:pt x="55837" y="1373618"/>
                    <a:pt x="69189" y="1413674"/>
                  </a:cubicBezTo>
                  <a:lnTo>
                    <a:pt x="74799" y="1430503"/>
                  </a:lnTo>
                  <a:cubicBezTo>
                    <a:pt x="76669" y="1436113"/>
                    <a:pt x="77129" y="1442412"/>
                    <a:pt x="80409" y="1447332"/>
                  </a:cubicBezTo>
                  <a:lnTo>
                    <a:pt x="102848" y="1480991"/>
                  </a:lnTo>
                  <a:lnTo>
                    <a:pt x="114068" y="1497821"/>
                  </a:lnTo>
                  <a:cubicBezTo>
                    <a:pt x="126699" y="1535718"/>
                    <a:pt x="109181" y="1494640"/>
                    <a:pt x="136507" y="1525870"/>
                  </a:cubicBezTo>
                  <a:cubicBezTo>
                    <a:pt x="145386" y="1536018"/>
                    <a:pt x="151466" y="1548309"/>
                    <a:pt x="158946" y="1559529"/>
                  </a:cubicBezTo>
                  <a:lnTo>
                    <a:pt x="170166" y="1576358"/>
                  </a:lnTo>
                  <a:cubicBezTo>
                    <a:pt x="173906" y="1581968"/>
                    <a:pt x="176617" y="1588421"/>
                    <a:pt x="181385" y="1593188"/>
                  </a:cubicBezTo>
                  <a:cubicBezTo>
                    <a:pt x="186995" y="1598798"/>
                    <a:pt x="193136" y="1603922"/>
                    <a:pt x="198215" y="1610017"/>
                  </a:cubicBezTo>
                  <a:cubicBezTo>
                    <a:pt x="221590" y="1638068"/>
                    <a:pt x="195407" y="1617497"/>
                    <a:pt x="226264" y="1638066"/>
                  </a:cubicBezTo>
                  <a:cubicBezTo>
                    <a:pt x="230004" y="1643676"/>
                    <a:pt x="232219" y="1650684"/>
                    <a:pt x="237484" y="1654896"/>
                  </a:cubicBezTo>
                  <a:cubicBezTo>
                    <a:pt x="242101" y="1658590"/>
                    <a:pt x="249144" y="1657633"/>
                    <a:pt x="254313" y="1660505"/>
                  </a:cubicBezTo>
                  <a:cubicBezTo>
                    <a:pt x="266101" y="1667054"/>
                    <a:pt x="276752" y="1675465"/>
                    <a:pt x="287972" y="1682945"/>
                  </a:cubicBezTo>
                  <a:lnTo>
                    <a:pt x="287972" y="1682945"/>
                  </a:lnTo>
                  <a:cubicBezTo>
                    <a:pt x="308982" y="1703955"/>
                    <a:pt x="297275" y="1697265"/>
                    <a:pt x="321631" y="1705384"/>
                  </a:cubicBezTo>
                  <a:cubicBezTo>
                    <a:pt x="370177" y="1737747"/>
                    <a:pt x="337364" y="1721323"/>
                    <a:pt x="377729" y="1733433"/>
                  </a:cubicBezTo>
                  <a:cubicBezTo>
                    <a:pt x="389057" y="1736831"/>
                    <a:pt x="400168" y="1740913"/>
                    <a:pt x="411388" y="1744653"/>
                  </a:cubicBezTo>
                  <a:lnTo>
                    <a:pt x="428217" y="1750262"/>
                  </a:lnTo>
                  <a:cubicBezTo>
                    <a:pt x="430554" y="1750082"/>
                    <a:pt x="496565" y="1750937"/>
                    <a:pt x="517974" y="1739043"/>
                  </a:cubicBezTo>
                  <a:cubicBezTo>
                    <a:pt x="529761" y="1732494"/>
                    <a:pt x="551633" y="1716604"/>
                    <a:pt x="551633" y="1716604"/>
                  </a:cubicBezTo>
                  <a:cubicBezTo>
                    <a:pt x="555373" y="1710994"/>
                    <a:pt x="560115" y="1705935"/>
                    <a:pt x="562853" y="1699774"/>
                  </a:cubicBezTo>
                  <a:cubicBezTo>
                    <a:pt x="567656" y="1688967"/>
                    <a:pt x="574072" y="1666115"/>
                    <a:pt x="574072" y="1666115"/>
                  </a:cubicBezTo>
                  <a:cubicBezTo>
                    <a:pt x="572202" y="1632456"/>
                    <a:pt x="571515" y="1598711"/>
                    <a:pt x="568463" y="1565139"/>
                  </a:cubicBezTo>
                  <a:cubicBezTo>
                    <a:pt x="567765" y="1557460"/>
                    <a:pt x="565069" y="1550084"/>
                    <a:pt x="562853" y="1542699"/>
                  </a:cubicBezTo>
                  <a:cubicBezTo>
                    <a:pt x="550184" y="1500471"/>
                    <a:pt x="554983" y="1514065"/>
                    <a:pt x="529194" y="1475382"/>
                  </a:cubicBezTo>
                  <a:lnTo>
                    <a:pt x="517974" y="1458552"/>
                  </a:lnTo>
                  <a:cubicBezTo>
                    <a:pt x="514234" y="1452942"/>
                    <a:pt x="512365" y="1445463"/>
                    <a:pt x="506755" y="1441723"/>
                  </a:cubicBezTo>
                  <a:cubicBezTo>
                    <a:pt x="501145" y="1437983"/>
                    <a:pt x="494964" y="1434982"/>
                    <a:pt x="489925" y="1430503"/>
                  </a:cubicBezTo>
                  <a:cubicBezTo>
                    <a:pt x="478066" y="1419962"/>
                    <a:pt x="469468" y="1405646"/>
                    <a:pt x="456266" y="1396844"/>
                  </a:cubicBezTo>
                  <a:cubicBezTo>
                    <a:pt x="396120" y="1356744"/>
                    <a:pt x="487409" y="1419196"/>
                    <a:pt x="422607" y="1368795"/>
                  </a:cubicBezTo>
                  <a:cubicBezTo>
                    <a:pt x="411963" y="1360517"/>
                    <a:pt x="400168" y="1353836"/>
                    <a:pt x="388949" y="1346356"/>
                  </a:cubicBezTo>
                  <a:lnTo>
                    <a:pt x="372119" y="1335136"/>
                  </a:lnTo>
                  <a:lnTo>
                    <a:pt x="355290" y="1323916"/>
                  </a:lnTo>
                  <a:cubicBezTo>
                    <a:pt x="351550" y="1318306"/>
                    <a:pt x="349335" y="1311299"/>
                    <a:pt x="344070" y="1307087"/>
                  </a:cubicBezTo>
                  <a:cubicBezTo>
                    <a:pt x="339453" y="1303393"/>
                    <a:pt x="331422" y="1305658"/>
                    <a:pt x="327241" y="1301477"/>
                  </a:cubicBezTo>
                  <a:cubicBezTo>
                    <a:pt x="317706" y="1291942"/>
                    <a:pt x="312281" y="1279038"/>
                    <a:pt x="304801" y="1267818"/>
                  </a:cubicBezTo>
                  <a:cubicBezTo>
                    <a:pt x="264708" y="1207680"/>
                    <a:pt x="327148" y="1298953"/>
                    <a:pt x="276752" y="1234159"/>
                  </a:cubicBezTo>
                  <a:cubicBezTo>
                    <a:pt x="268474" y="1223515"/>
                    <a:pt x="263847" y="1210036"/>
                    <a:pt x="254313" y="1200501"/>
                  </a:cubicBezTo>
                  <a:cubicBezTo>
                    <a:pt x="239794" y="1185981"/>
                    <a:pt x="221752" y="1170138"/>
                    <a:pt x="215044" y="1150012"/>
                  </a:cubicBezTo>
                  <a:lnTo>
                    <a:pt x="198215" y="1099524"/>
                  </a:lnTo>
                  <a:lnTo>
                    <a:pt x="192605" y="1082694"/>
                  </a:lnTo>
                  <a:lnTo>
                    <a:pt x="186995" y="1065865"/>
                  </a:lnTo>
                  <a:cubicBezTo>
                    <a:pt x="184570" y="1046468"/>
                    <a:pt x="180396" y="1008118"/>
                    <a:pt x="175776" y="987328"/>
                  </a:cubicBezTo>
                  <a:cubicBezTo>
                    <a:pt x="174493" y="981555"/>
                    <a:pt x="172036" y="976108"/>
                    <a:pt x="170166" y="970498"/>
                  </a:cubicBezTo>
                  <a:cubicBezTo>
                    <a:pt x="152765" y="848693"/>
                    <a:pt x="154336" y="892290"/>
                    <a:pt x="164556" y="723666"/>
                  </a:cubicBezTo>
                  <a:cubicBezTo>
                    <a:pt x="164914" y="717764"/>
                    <a:pt x="168296" y="712447"/>
                    <a:pt x="170166" y="706837"/>
                  </a:cubicBezTo>
                  <a:cubicBezTo>
                    <a:pt x="172036" y="695617"/>
                    <a:pt x="173545" y="684332"/>
                    <a:pt x="175776" y="673178"/>
                  </a:cubicBezTo>
                  <a:cubicBezTo>
                    <a:pt x="177288" y="665618"/>
                    <a:pt x="180006" y="658324"/>
                    <a:pt x="181385" y="650739"/>
                  </a:cubicBezTo>
                  <a:cubicBezTo>
                    <a:pt x="183750" y="637730"/>
                    <a:pt x="184022" y="624354"/>
                    <a:pt x="186995" y="611470"/>
                  </a:cubicBezTo>
                  <a:cubicBezTo>
                    <a:pt x="189654" y="599946"/>
                    <a:pt x="194475" y="589031"/>
                    <a:pt x="198215" y="577811"/>
                  </a:cubicBezTo>
                  <a:lnTo>
                    <a:pt x="203825" y="560982"/>
                  </a:lnTo>
                  <a:cubicBezTo>
                    <a:pt x="205695" y="555372"/>
                    <a:pt x="206154" y="549072"/>
                    <a:pt x="209434" y="544152"/>
                  </a:cubicBezTo>
                  <a:lnTo>
                    <a:pt x="220654" y="527323"/>
                  </a:lnTo>
                  <a:cubicBezTo>
                    <a:pt x="222524" y="519843"/>
                    <a:pt x="223227" y="511970"/>
                    <a:pt x="226264" y="504883"/>
                  </a:cubicBezTo>
                  <a:cubicBezTo>
                    <a:pt x="228920" y="498686"/>
                    <a:pt x="234469" y="494084"/>
                    <a:pt x="237484" y="488054"/>
                  </a:cubicBezTo>
                  <a:cubicBezTo>
                    <a:pt x="240128" y="482765"/>
                    <a:pt x="240764" y="476659"/>
                    <a:pt x="243093" y="471224"/>
                  </a:cubicBezTo>
                  <a:cubicBezTo>
                    <a:pt x="246387" y="463538"/>
                    <a:pt x="251207" y="456549"/>
                    <a:pt x="254313" y="448785"/>
                  </a:cubicBezTo>
                  <a:cubicBezTo>
                    <a:pt x="258705" y="437804"/>
                    <a:pt x="258973" y="424966"/>
                    <a:pt x="265533" y="415126"/>
                  </a:cubicBezTo>
                  <a:cubicBezTo>
                    <a:pt x="269273" y="409516"/>
                    <a:pt x="273737" y="404327"/>
                    <a:pt x="276752" y="398297"/>
                  </a:cubicBezTo>
                  <a:cubicBezTo>
                    <a:pt x="279397" y="393008"/>
                    <a:pt x="279490" y="386636"/>
                    <a:pt x="282362" y="381467"/>
                  </a:cubicBezTo>
                  <a:cubicBezTo>
                    <a:pt x="288910" y="369680"/>
                    <a:pt x="300537" y="360600"/>
                    <a:pt x="304801" y="347808"/>
                  </a:cubicBezTo>
                  <a:cubicBezTo>
                    <a:pt x="315088" y="316948"/>
                    <a:pt x="304229" y="344604"/>
                    <a:pt x="321631" y="314150"/>
                  </a:cubicBezTo>
                  <a:cubicBezTo>
                    <a:pt x="331613" y="296682"/>
                    <a:pt x="331639" y="289798"/>
                    <a:pt x="344070" y="274881"/>
                  </a:cubicBezTo>
                  <a:cubicBezTo>
                    <a:pt x="349149" y="268786"/>
                    <a:pt x="355289" y="263661"/>
                    <a:pt x="360899" y="258051"/>
                  </a:cubicBezTo>
                  <a:cubicBezTo>
                    <a:pt x="362769" y="252441"/>
                    <a:pt x="363637" y="246391"/>
                    <a:pt x="366509" y="241222"/>
                  </a:cubicBezTo>
                  <a:cubicBezTo>
                    <a:pt x="373058" y="229435"/>
                    <a:pt x="381469" y="218783"/>
                    <a:pt x="388949" y="207563"/>
                  </a:cubicBezTo>
                  <a:cubicBezTo>
                    <a:pt x="392689" y="201953"/>
                    <a:pt x="395401" y="195501"/>
                    <a:pt x="400168" y="190734"/>
                  </a:cubicBezTo>
                  <a:lnTo>
                    <a:pt x="416998" y="173904"/>
                  </a:lnTo>
                  <a:cubicBezTo>
                    <a:pt x="420738" y="162684"/>
                    <a:pt x="421657" y="150085"/>
                    <a:pt x="428217" y="140245"/>
                  </a:cubicBezTo>
                  <a:lnTo>
                    <a:pt x="484315" y="56098"/>
                  </a:lnTo>
                  <a:lnTo>
                    <a:pt x="506755" y="22439"/>
                  </a:lnTo>
                  <a:cubicBezTo>
                    <a:pt x="519441" y="3409"/>
                    <a:pt x="513207" y="10377"/>
                    <a:pt x="523584" y="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0" name="142 - Ομάδα"/>
          <p:cNvGrpSpPr/>
          <p:nvPr/>
        </p:nvGrpSpPr>
        <p:grpSpPr>
          <a:xfrm>
            <a:off x="6810317" y="4244454"/>
            <a:ext cx="809105" cy="1494388"/>
            <a:chOff x="6810317" y="4244454"/>
            <a:chExt cx="809105" cy="1494388"/>
          </a:xfrm>
        </p:grpSpPr>
        <p:sp>
          <p:nvSpPr>
            <p:cNvPr id="129" name="128 - Ελεύθερη σχεδίαση"/>
            <p:cNvSpPr/>
            <p:nvPr/>
          </p:nvSpPr>
          <p:spPr>
            <a:xfrm>
              <a:off x="7116153" y="4244454"/>
              <a:ext cx="144456" cy="277258"/>
            </a:xfrm>
            <a:custGeom>
              <a:avLst/>
              <a:gdLst>
                <a:gd name="connsiteX0" fmla="*/ 14802 w 144456"/>
                <a:gd name="connsiteY0" fmla="*/ 238836 h 277258"/>
                <a:gd name="connsiteX1" fmla="*/ 35274 w 144456"/>
                <a:gd name="connsiteY1" fmla="*/ 197892 h 277258"/>
                <a:gd name="connsiteX2" fmla="*/ 48922 w 144456"/>
                <a:gd name="connsiteY2" fmla="*/ 156949 h 277258"/>
                <a:gd name="connsiteX3" fmla="*/ 55746 w 144456"/>
                <a:gd name="connsiteY3" fmla="*/ 136477 h 277258"/>
                <a:gd name="connsiteX4" fmla="*/ 83041 w 144456"/>
                <a:gd name="connsiteY4" fmla="*/ 95534 h 277258"/>
                <a:gd name="connsiteX5" fmla="*/ 96689 w 144456"/>
                <a:gd name="connsiteY5" fmla="*/ 75062 h 277258"/>
                <a:gd name="connsiteX6" fmla="*/ 110337 w 144456"/>
                <a:gd name="connsiteY6" fmla="*/ 54591 h 277258"/>
                <a:gd name="connsiteX7" fmla="*/ 117160 w 144456"/>
                <a:gd name="connsiteY7" fmla="*/ 34119 h 277258"/>
                <a:gd name="connsiteX8" fmla="*/ 137632 w 144456"/>
                <a:gd name="connsiteY8" fmla="*/ 13647 h 277258"/>
                <a:gd name="connsiteX9" fmla="*/ 144456 w 144456"/>
                <a:gd name="connsiteY9" fmla="*/ 0 h 27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456" h="277258">
                  <a:moveTo>
                    <a:pt x="14802" y="238836"/>
                  </a:moveTo>
                  <a:cubicBezTo>
                    <a:pt x="39688" y="164179"/>
                    <a:pt x="0" y="277258"/>
                    <a:pt x="35274" y="197892"/>
                  </a:cubicBezTo>
                  <a:cubicBezTo>
                    <a:pt x="41117" y="184746"/>
                    <a:pt x="44373" y="170597"/>
                    <a:pt x="48922" y="156949"/>
                  </a:cubicBezTo>
                  <a:cubicBezTo>
                    <a:pt x="51197" y="150125"/>
                    <a:pt x="51756" y="142462"/>
                    <a:pt x="55746" y="136477"/>
                  </a:cubicBezTo>
                  <a:lnTo>
                    <a:pt x="83041" y="95534"/>
                  </a:lnTo>
                  <a:lnTo>
                    <a:pt x="96689" y="75062"/>
                  </a:lnTo>
                  <a:lnTo>
                    <a:pt x="110337" y="54591"/>
                  </a:lnTo>
                  <a:cubicBezTo>
                    <a:pt x="112611" y="47767"/>
                    <a:pt x="113170" y="40104"/>
                    <a:pt x="117160" y="34119"/>
                  </a:cubicBezTo>
                  <a:cubicBezTo>
                    <a:pt x="122513" y="26089"/>
                    <a:pt x="131603" y="21183"/>
                    <a:pt x="137632" y="13647"/>
                  </a:cubicBezTo>
                  <a:cubicBezTo>
                    <a:pt x="140809" y="9676"/>
                    <a:pt x="142181" y="4549"/>
                    <a:pt x="144456" y="0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2" name="131 - Ελεύθερη σχεδίαση"/>
            <p:cNvSpPr/>
            <p:nvPr/>
          </p:nvSpPr>
          <p:spPr>
            <a:xfrm>
              <a:off x="6946710" y="4305869"/>
              <a:ext cx="14945" cy="191068"/>
            </a:xfrm>
            <a:custGeom>
              <a:avLst/>
              <a:gdLst>
                <a:gd name="connsiteX0" fmla="*/ 6824 w 14945"/>
                <a:gd name="connsiteY0" fmla="*/ 191068 h 191068"/>
                <a:gd name="connsiteX1" fmla="*/ 0 w 14945"/>
                <a:gd name="connsiteY1" fmla="*/ 170597 h 191068"/>
                <a:gd name="connsiteX2" fmla="*/ 13648 w 14945"/>
                <a:gd name="connsiteY2" fmla="*/ 54591 h 191068"/>
                <a:gd name="connsiteX3" fmla="*/ 13648 w 14945"/>
                <a:gd name="connsiteY3" fmla="*/ 0 h 19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45" h="191068">
                  <a:moveTo>
                    <a:pt x="6824" y="191068"/>
                  </a:moveTo>
                  <a:cubicBezTo>
                    <a:pt x="4549" y="184244"/>
                    <a:pt x="0" y="177790"/>
                    <a:pt x="0" y="170597"/>
                  </a:cubicBezTo>
                  <a:cubicBezTo>
                    <a:pt x="0" y="35694"/>
                    <a:pt x="7141" y="145682"/>
                    <a:pt x="13648" y="54591"/>
                  </a:cubicBezTo>
                  <a:cubicBezTo>
                    <a:pt x="14945" y="36440"/>
                    <a:pt x="13648" y="18197"/>
                    <a:pt x="13648" y="0"/>
                  </a:cubicBezTo>
                </a:path>
              </a:pathLst>
            </a:cu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2" name="141 - Ελεύθερη σχεδίαση"/>
            <p:cNvSpPr/>
            <p:nvPr/>
          </p:nvSpPr>
          <p:spPr>
            <a:xfrm>
              <a:off x="6810317" y="4487853"/>
              <a:ext cx="809105" cy="1250989"/>
            </a:xfrm>
            <a:custGeom>
              <a:avLst/>
              <a:gdLst>
                <a:gd name="connsiteX0" fmla="*/ 134635 w 809105"/>
                <a:gd name="connsiteY0" fmla="*/ 11219 h 1250989"/>
                <a:gd name="connsiteX1" fmla="*/ 123416 w 809105"/>
                <a:gd name="connsiteY1" fmla="*/ 44878 h 1250989"/>
                <a:gd name="connsiteX2" fmla="*/ 117806 w 809105"/>
                <a:gd name="connsiteY2" fmla="*/ 61708 h 1250989"/>
                <a:gd name="connsiteX3" fmla="*/ 106586 w 809105"/>
                <a:gd name="connsiteY3" fmla="*/ 78537 h 1250989"/>
                <a:gd name="connsiteX4" fmla="*/ 89757 w 809105"/>
                <a:gd name="connsiteY4" fmla="*/ 145855 h 1250989"/>
                <a:gd name="connsiteX5" fmla="*/ 78537 w 809105"/>
                <a:gd name="connsiteY5" fmla="*/ 201953 h 1250989"/>
                <a:gd name="connsiteX6" fmla="*/ 61708 w 809105"/>
                <a:gd name="connsiteY6" fmla="*/ 297320 h 1250989"/>
                <a:gd name="connsiteX7" fmla="*/ 50488 w 809105"/>
                <a:gd name="connsiteY7" fmla="*/ 375857 h 1250989"/>
                <a:gd name="connsiteX8" fmla="*/ 39268 w 809105"/>
                <a:gd name="connsiteY8" fmla="*/ 437565 h 1250989"/>
                <a:gd name="connsiteX9" fmla="*/ 33658 w 809105"/>
                <a:gd name="connsiteY9" fmla="*/ 476834 h 1250989"/>
                <a:gd name="connsiteX10" fmla="*/ 28049 w 809105"/>
                <a:gd name="connsiteY10" fmla="*/ 521713 h 1250989"/>
                <a:gd name="connsiteX11" fmla="*/ 22439 w 809105"/>
                <a:gd name="connsiteY11" fmla="*/ 538542 h 1250989"/>
                <a:gd name="connsiteX12" fmla="*/ 16829 w 809105"/>
                <a:gd name="connsiteY12" fmla="*/ 577811 h 1250989"/>
                <a:gd name="connsiteX13" fmla="*/ 11219 w 809105"/>
                <a:gd name="connsiteY13" fmla="*/ 622689 h 1250989"/>
                <a:gd name="connsiteX14" fmla="*/ 5609 w 809105"/>
                <a:gd name="connsiteY14" fmla="*/ 650738 h 1250989"/>
                <a:gd name="connsiteX15" fmla="*/ 0 w 809105"/>
                <a:gd name="connsiteY15" fmla="*/ 695617 h 1250989"/>
                <a:gd name="connsiteX16" fmla="*/ 5609 w 809105"/>
                <a:gd name="connsiteY16" fmla="*/ 847082 h 1250989"/>
                <a:gd name="connsiteX17" fmla="*/ 16829 w 809105"/>
                <a:gd name="connsiteY17" fmla="*/ 863911 h 1250989"/>
                <a:gd name="connsiteX18" fmla="*/ 28049 w 809105"/>
                <a:gd name="connsiteY18" fmla="*/ 897570 h 1250989"/>
                <a:gd name="connsiteX19" fmla="*/ 39268 w 809105"/>
                <a:gd name="connsiteY19" fmla="*/ 914400 h 1250989"/>
                <a:gd name="connsiteX20" fmla="*/ 50488 w 809105"/>
                <a:gd name="connsiteY20" fmla="*/ 948059 h 1250989"/>
                <a:gd name="connsiteX21" fmla="*/ 56098 w 809105"/>
                <a:gd name="connsiteY21" fmla="*/ 964888 h 1250989"/>
                <a:gd name="connsiteX22" fmla="*/ 67317 w 809105"/>
                <a:gd name="connsiteY22" fmla="*/ 981718 h 1250989"/>
                <a:gd name="connsiteX23" fmla="*/ 84147 w 809105"/>
                <a:gd name="connsiteY23" fmla="*/ 1037816 h 1250989"/>
                <a:gd name="connsiteX24" fmla="*/ 89757 w 809105"/>
                <a:gd name="connsiteY24" fmla="*/ 1054645 h 1250989"/>
                <a:gd name="connsiteX25" fmla="*/ 100976 w 809105"/>
                <a:gd name="connsiteY25" fmla="*/ 1071475 h 1250989"/>
                <a:gd name="connsiteX26" fmla="*/ 129025 w 809105"/>
                <a:gd name="connsiteY26" fmla="*/ 1121963 h 1250989"/>
                <a:gd name="connsiteX27" fmla="*/ 145855 w 809105"/>
                <a:gd name="connsiteY27" fmla="*/ 1138792 h 1250989"/>
                <a:gd name="connsiteX28" fmla="*/ 157074 w 809105"/>
                <a:gd name="connsiteY28" fmla="*/ 1155622 h 1250989"/>
                <a:gd name="connsiteX29" fmla="*/ 173904 w 809105"/>
                <a:gd name="connsiteY29" fmla="*/ 1166841 h 1250989"/>
                <a:gd name="connsiteX30" fmla="*/ 213173 w 809105"/>
                <a:gd name="connsiteY30" fmla="*/ 1200500 h 1250989"/>
                <a:gd name="connsiteX31" fmla="*/ 230002 w 809105"/>
                <a:gd name="connsiteY31" fmla="*/ 1206110 h 1250989"/>
                <a:gd name="connsiteX32" fmla="*/ 246831 w 809105"/>
                <a:gd name="connsiteY32" fmla="*/ 1217330 h 1250989"/>
                <a:gd name="connsiteX33" fmla="*/ 258051 w 809105"/>
                <a:gd name="connsiteY33" fmla="*/ 1234159 h 1250989"/>
                <a:gd name="connsiteX34" fmla="*/ 314149 w 809105"/>
                <a:gd name="connsiteY34" fmla="*/ 1250989 h 1250989"/>
                <a:gd name="connsiteX35" fmla="*/ 527322 w 809105"/>
                <a:gd name="connsiteY35" fmla="*/ 1245379 h 1250989"/>
                <a:gd name="connsiteX36" fmla="*/ 560981 w 809105"/>
                <a:gd name="connsiteY36" fmla="*/ 1234159 h 1250989"/>
                <a:gd name="connsiteX37" fmla="*/ 577811 w 809105"/>
                <a:gd name="connsiteY37" fmla="*/ 1228549 h 1250989"/>
                <a:gd name="connsiteX38" fmla="*/ 594640 w 809105"/>
                <a:gd name="connsiteY38" fmla="*/ 1217330 h 1250989"/>
                <a:gd name="connsiteX39" fmla="*/ 633909 w 809105"/>
                <a:gd name="connsiteY39" fmla="*/ 1200500 h 1250989"/>
                <a:gd name="connsiteX40" fmla="*/ 667568 w 809105"/>
                <a:gd name="connsiteY40" fmla="*/ 1172451 h 1250989"/>
                <a:gd name="connsiteX41" fmla="*/ 684397 w 809105"/>
                <a:gd name="connsiteY41" fmla="*/ 1166841 h 1250989"/>
                <a:gd name="connsiteX42" fmla="*/ 701227 w 809105"/>
                <a:gd name="connsiteY42" fmla="*/ 1150012 h 1250989"/>
                <a:gd name="connsiteX43" fmla="*/ 718056 w 809105"/>
                <a:gd name="connsiteY43" fmla="*/ 1138792 h 1250989"/>
                <a:gd name="connsiteX44" fmla="*/ 740495 w 809105"/>
                <a:gd name="connsiteY44" fmla="*/ 1105134 h 1250989"/>
                <a:gd name="connsiteX45" fmla="*/ 757325 w 809105"/>
                <a:gd name="connsiteY45" fmla="*/ 1088304 h 1250989"/>
                <a:gd name="connsiteX46" fmla="*/ 768544 w 809105"/>
                <a:gd name="connsiteY46" fmla="*/ 1065865 h 1250989"/>
                <a:gd name="connsiteX47" fmla="*/ 790984 w 809105"/>
                <a:gd name="connsiteY47" fmla="*/ 1032206 h 1250989"/>
                <a:gd name="connsiteX48" fmla="*/ 796593 w 809105"/>
                <a:gd name="connsiteY48" fmla="*/ 925619 h 1250989"/>
                <a:gd name="connsiteX49" fmla="*/ 785374 w 809105"/>
                <a:gd name="connsiteY49" fmla="*/ 908790 h 1250989"/>
                <a:gd name="connsiteX50" fmla="*/ 768544 w 809105"/>
                <a:gd name="connsiteY50" fmla="*/ 897570 h 1250989"/>
                <a:gd name="connsiteX51" fmla="*/ 712446 w 809105"/>
                <a:gd name="connsiteY51" fmla="*/ 914400 h 1250989"/>
                <a:gd name="connsiteX52" fmla="*/ 678787 w 809105"/>
                <a:gd name="connsiteY52" fmla="*/ 942449 h 1250989"/>
                <a:gd name="connsiteX53" fmla="*/ 645128 w 809105"/>
                <a:gd name="connsiteY53" fmla="*/ 964888 h 1250989"/>
                <a:gd name="connsiteX54" fmla="*/ 628299 w 809105"/>
                <a:gd name="connsiteY54" fmla="*/ 981718 h 1250989"/>
                <a:gd name="connsiteX55" fmla="*/ 594640 w 809105"/>
                <a:gd name="connsiteY55" fmla="*/ 1004157 h 1250989"/>
                <a:gd name="connsiteX56" fmla="*/ 577811 w 809105"/>
                <a:gd name="connsiteY56" fmla="*/ 1015376 h 1250989"/>
                <a:gd name="connsiteX57" fmla="*/ 544152 w 809105"/>
                <a:gd name="connsiteY57" fmla="*/ 1026596 h 1250989"/>
                <a:gd name="connsiteX58" fmla="*/ 443175 w 809105"/>
                <a:gd name="connsiteY58" fmla="*/ 1015376 h 1250989"/>
                <a:gd name="connsiteX59" fmla="*/ 426346 w 809105"/>
                <a:gd name="connsiteY59" fmla="*/ 1004157 h 1250989"/>
                <a:gd name="connsiteX60" fmla="*/ 409516 w 809105"/>
                <a:gd name="connsiteY60" fmla="*/ 998547 h 1250989"/>
                <a:gd name="connsiteX61" fmla="*/ 375857 w 809105"/>
                <a:gd name="connsiteY61" fmla="*/ 970498 h 1250989"/>
                <a:gd name="connsiteX62" fmla="*/ 342198 w 809105"/>
                <a:gd name="connsiteY62" fmla="*/ 942449 h 1250989"/>
                <a:gd name="connsiteX63" fmla="*/ 325369 w 809105"/>
                <a:gd name="connsiteY63" fmla="*/ 920010 h 1250989"/>
                <a:gd name="connsiteX64" fmla="*/ 291710 w 809105"/>
                <a:gd name="connsiteY64" fmla="*/ 897570 h 1250989"/>
                <a:gd name="connsiteX65" fmla="*/ 269271 w 809105"/>
                <a:gd name="connsiteY65" fmla="*/ 863911 h 1250989"/>
                <a:gd name="connsiteX66" fmla="*/ 241222 w 809105"/>
                <a:gd name="connsiteY66" fmla="*/ 830253 h 1250989"/>
                <a:gd name="connsiteX67" fmla="*/ 230002 w 809105"/>
                <a:gd name="connsiteY67" fmla="*/ 796594 h 1250989"/>
                <a:gd name="connsiteX68" fmla="*/ 224392 w 809105"/>
                <a:gd name="connsiteY68" fmla="*/ 779764 h 1250989"/>
                <a:gd name="connsiteX69" fmla="*/ 201953 w 809105"/>
                <a:gd name="connsiteY69" fmla="*/ 746105 h 1250989"/>
                <a:gd name="connsiteX70" fmla="*/ 185123 w 809105"/>
                <a:gd name="connsiteY70" fmla="*/ 712446 h 1250989"/>
                <a:gd name="connsiteX71" fmla="*/ 173904 w 809105"/>
                <a:gd name="connsiteY71" fmla="*/ 673178 h 1250989"/>
                <a:gd name="connsiteX72" fmla="*/ 162684 w 809105"/>
                <a:gd name="connsiteY72" fmla="*/ 611470 h 1250989"/>
                <a:gd name="connsiteX73" fmla="*/ 162684 w 809105"/>
                <a:gd name="connsiteY73" fmla="*/ 415126 h 1250989"/>
                <a:gd name="connsiteX74" fmla="*/ 173904 w 809105"/>
                <a:gd name="connsiteY74" fmla="*/ 381467 h 1250989"/>
                <a:gd name="connsiteX75" fmla="*/ 179514 w 809105"/>
                <a:gd name="connsiteY75" fmla="*/ 364638 h 1250989"/>
                <a:gd name="connsiteX76" fmla="*/ 190733 w 809105"/>
                <a:gd name="connsiteY76" fmla="*/ 347808 h 1250989"/>
                <a:gd name="connsiteX77" fmla="*/ 213173 w 809105"/>
                <a:gd name="connsiteY77" fmla="*/ 297320 h 1250989"/>
                <a:gd name="connsiteX78" fmla="*/ 224392 w 809105"/>
                <a:gd name="connsiteY78" fmla="*/ 263661 h 1250989"/>
                <a:gd name="connsiteX79" fmla="*/ 230002 w 809105"/>
                <a:gd name="connsiteY79" fmla="*/ 241222 h 1250989"/>
                <a:gd name="connsiteX80" fmla="*/ 241222 w 809105"/>
                <a:gd name="connsiteY80" fmla="*/ 207563 h 1250989"/>
                <a:gd name="connsiteX81" fmla="*/ 252441 w 809105"/>
                <a:gd name="connsiteY81" fmla="*/ 173904 h 1250989"/>
                <a:gd name="connsiteX82" fmla="*/ 274881 w 809105"/>
                <a:gd name="connsiteY82" fmla="*/ 140245 h 1250989"/>
                <a:gd name="connsiteX83" fmla="*/ 297320 w 809105"/>
                <a:gd name="connsiteY83" fmla="*/ 84147 h 1250989"/>
                <a:gd name="connsiteX84" fmla="*/ 302930 w 809105"/>
                <a:gd name="connsiteY84" fmla="*/ 67318 h 1250989"/>
                <a:gd name="connsiteX85" fmla="*/ 308539 w 809105"/>
                <a:gd name="connsiteY85" fmla="*/ 22439 h 1250989"/>
                <a:gd name="connsiteX86" fmla="*/ 314149 w 809105"/>
                <a:gd name="connsiteY86" fmla="*/ 0 h 1250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809105" h="1250989">
                  <a:moveTo>
                    <a:pt x="134635" y="11219"/>
                  </a:moveTo>
                  <a:lnTo>
                    <a:pt x="123416" y="44878"/>
                  </a:lnTo>
                  <a:cubicBezTo>
                    <a:pt x="121546" y="50488"/>
                    <a:pt x="121086" y="56788"/>
                    <a:pt x="117806" y="61708"/>
                  </a:cubicBezTo>
                  <a:lnTo>
                    <a:pt x="106586" y="78537"/>
                  </a:lnTo>
                  <a:cubicBezTo>
                    <a:pt x="87841" y="134771"/>
                    <a:pt x="101088" y="89196"/>
                    <a:pt x="89757" y="145855"/>
                  </a:cubicBezTo>
                  <a:cubicBezTo>
                    <a:pt x="78229" y="203501"/>
                    <a:pt x="90076" y="125028"/>
                    <a:pt x="78537" y="201953"/>
                  </a:cubicBezTo>
                  <a:cubicBezTo>
                    <a:pt x="65385" y="289634"/>
                    <a:pt x="75924" y="254667"/>
                    <a:pt x="61708" y="297320"/>
                  </a:cubicBezTo>
                  <a:cubicBezTo>
                    <a:pt x="57968" y="323499"/>
                    <a:pt x="55674" y="349926"/>
                    <a:pt x="50488" y="375857"/>
                  </a:cubicBezTo>
                  <a:cubicBezTo>
                    <a:pt x="44654" y="405028"/>
                    <a:pt x="44052" y="406469"/>
                    <a:pt x="39268" y="437565"/>
                  </a:cubicBezTo>
                  <a:cubicBezTo>
                    <a:pt x="37257" y="450634"/>
                    <a:pt x="35405" y="463727"/>
                    <a:pt x="33658" y="476834"/>
                  </a:cubicBezTo>
                  <a:cubicBezTo>
                    <a:pt x="31666" y="491778"/>
                    <a:pt x="30746" y="506880"/>
                    <a:pt x="28049" y="521713"/>
                  </a:cubicBezTo>
                  <a:cubicBezTo>
                    <a:pt x="26991" y="527531"/>
                    <a:pt x="24309" y="532932"/>
                    <a:pt x="22439" y="538542"/>
                  </a:cubicBezTo>
                  <a:cubicBezTo>
                    <a:pt x="20569" y="551632"/>
                    <a:pt x="18577" y="564704"/>
                    <a:pt x="16829" y="577811"/>
                  </a:cubicBezTo>
                  <a:cubicBezTo>
                    <a:pt x="14836" y="592755"/>
                    <a:pt x="13511" y="607789"/>
                    <a:pt x="11219" y="622689"/>
                  </a:cubicBezTo>
                  <a:cubicBezTo>
                    <a:pt x="9769" y="632113"/>
                    <a:pt x="7059" y="641314"/>
                    <a:pt x="5609" y="650738"/>
                  </a:cubicBezTo>
                  <a:cubicBezTo>
                    <a:pt x="3317" y="665639"/>
                    <a:pt x="1870" y="680657"/>
                    <a:pt x="0" y="695617"/>
                  </a:cubicBezTo>
                  <a:cubicBezTo>
                    <a:pt x="1870" y="746105"/>
                    <a:pt x="582" y="796810"/>
                    <a:pt x="5609" y="847082"/>
                  </a:cubicBezTo>
                  <a:cubicBezTo>
                    <a:pt x="6280" y="853791"/>
                    <a:pt x="14091" y="857750"/>
                    <a:pt x="16829" y="863911"/>
                  </a:cubicBezTo>
                  <a:cubicBezTo>
                    <a:pt x="21632" y="874718"/>
                    <a:pt x="21489" y="887729"/>
                    <a:pt x="28049" y="897570"/>
                  </a:cubicBezTo>
                  <a:cubicBezTo>
                    <a:pt x="31789" y="903180"/>
                    <a:pt x="36530" y="908239"/>
                    <a:pt x="39268" y="914400"/>
                  </a:cubicBezTo>
                  <a:cubicBezTo>
                    <a:pt x="44071" y="925207"/>
                    <a:pt x="46748" y="936839"/>
                    <a:pt x="50488" y="948059"/>
                  </a:cubicBezTo>
                  <a:cubicBezTo>
                    <a:pt x="52358" y="953669"/>
                    <a:pt x="52818" y="959968"/>
                    <a:pt x="56098" y="964888"/>
                  </a:cubicBezTo>
                  <a:lnTo>
                    <a:pt x="67317" y="981718"/>
                  </a:lnTo>
                  <a:cubicBezTo>
                    <a:pt x="75795" y="1015629"/>
                    <a:pt x="70489" y="996844"/>
                    <a:pt x="84147" y="1037816"/>
                  </a:cubicBezTo>
                  <a:cubicBezTo>
                    <a:pt x="86017" y="1043426"/>
                    <a:pt x="86477" y="1049725"/>
                    <a:pt x="89757" y="1054645"/>
                  </a:cubicBezTo>
                  <a:cubicBezTo>
                    <a:pt x="93497" y="1060255"/>
                    <a:pt x="97961" y="1065445"/>
                    <a:pt x="100976" y="1071475"/>
                  </a:cubicBezTo>
                  <a:cubicBezTo>
                    <a:pt x="115082" y="1099687"/>
                    <a:pt x="93657" y="1086597"/>
                    <a:pt x="129025" y="1121963"/>
                  </a:cubicBezTo>
                  <a:cubicBezTo>
                    <a:pt x="134635" y="1127573"/>
                    <a:pt x="140776" y="1132697"/>
                    <a:pt x="145855" y="1138792"/>
                  </a:cubicBezTo>
                  <a:cubicBezTo>
                    <a:pt x="150171" y="1143972"/>
                    <a:pt x="152307" y="1150855"/>
                    <a:pt x="157074" y="1155622"/>
                  </a:cubicBezTo>
                  <a:cubicBezTo>
                    <a:pt x="161841" y="1160389"/>
                    <a:pt x="168724" y="1162525"/>
                    <a:pt x="173904" y="1166841"/>
                  </a:cubicBezTo>
                  <a:cubicBezTo>
                    <a:pt x="195615" y="1184934"/>
                    <a:pt x="186424" y="1185215"/>
                    <a:pt x="213173" y="1200500"/>
                  </a:cubicBezTo>
                  <a:cubicBezTo>
                    <a:pt x="218307" y="1203434"/>
                    <a:pt x="224713" y="1203465"/>
                    <a:pt x="230002" y="1206110"/>
                  </a:cubicBezTo>
                  <a:cubicBezTo>
                    <a:pt x="236032" y="1209125"/>
                    <a:pt x="241221" y="1213590"/>
                    <a:pt x="246831" y="1217330"/>
                  </a:cubicBezTo>
                  <a:cubicBezTo>
                    <a:pt x="250571" y="1222940"/>
                    <a:pt x="252334" y="1230586"/>
                    <a:pt x="258051" y="1234159"/>
                  </a:cubicBezTo>
                  <a:cubicBezTo>
                    <a:pt x="267156" y="1239850"/>
                    <a:pt x="301011" y="1247704"/>
                    <a:pt x="314149" y="1250989"/>
                  </a:cubicBezTo>
                  <a:cubicBezTo>
                    <a:pt x="385207" y="1249119"/>
                    <a:pt x="456404" y="1250214"/>
                    <a:pt x="527322" y="1245379"/>
                  </a:cubicBezTo>
                  <a:cubicBezTo>
                    <a:pt x="539121" y="1244574"/>
                    <a:pt x="549761" y="1237899"/>
                    <a:pt x="560981" y="1234159"/>
                  </a:cubicBezTo>
                  <a:cubicBezTo>
                    <a:pt x="566591" y="1232289"/>
                    <a:pt x="572891" y="1231829"/>
                    <a:pt x="577811" y="1228549"/>
                  </a:cubicBezTo>
                  <a:cubicBezTo>
                    <a:pt x="583421" y="1224809"/>
                    <a:pt x="588610" y="1220345"/>
                    <a:pt x="594640" y="1217330"/>
                  </a:cubicBezTo>
                  <a:cubicBezTo>
                    <a:pt x="657568" y="1185867"/>
                    <a:pt x="552211" y="1247185"/>
                    <a:pt x="633909" y="1200500"/>
                  </a:cubicBezTo>
                  <a:cubicBezTo>
                    <a:pt x="698139" y="1163797"/>
                    <a:pt x="597958" y="1218859"/>
                    <a:pt x="667568" y="1172451"/>
                  </a:cubicBezTo>
                  <a:cubicBezTo>
                    <a:pt x="672488" y="1169171"/>
                    <a:pt x="678787" y="1168711"/>
                    <a:pt x="684397" y="1166841"/>
                  </a:cubicBezTo>
                  <a:cubicBezTo>
                    <a:pt x="690007" y="1161231"/>
                    <a:pt x="695132" y="1155091"/>
                    <a:pt x="701227" y="1150012"/>
                  </a:cubicBezTo>
                  <a:cubicBezTo>
                    <a:pt x="706406" y="1145696"/>
                    <a:pt x="713616" y="1143866"/>
                    <a:pt x="718056" y="1138792"/>
                  </a:cubicBezTo>
                  <a:cubicBezTo>
                    <a:pt x="726935" y="1128644"/>
                    <a:pt x="730960" y="1114669"/>
                    <a:pt x="740495" y="1105134"/>
                  </a:cubicBezTo>
                  <a:lnTo>
                    <a:pt x="757325" y="1088304"/>
                  </a:lnTo>
                  <a:cubicBezTo>
                    <a:pt x="761065" y="1080824"/>
                    <a:pt x="764242" y="1073036"/>
                    <a:pt x="768544" y="1065865"/>
                  </a:cubicBezTo>
                  <a:cubicBezTo>
                    <a:pt x="775482" y="1054302"/>
                    <a:pt x="790984" y="1032206"/>
                    <a:pt x="790984" y="1032206"/>
                  </a:cubicBezTo>
                  <a:cubicBezTo>
                    <a:pt x="807005" y="984141"/>
                    <a:pt x="809105" y="992352"/>
                    <a:pt x="796593" y="925619"/>
                  </a:cubicBezTo>
                  <a:cubicBezTo>
                    <a:pt x="795351" y="918993"/>
                    <a:pt x="790141" y="913557"/>
                    <a:pt x="785374" y="908790"/>
                  </a:cubicBezTo>
                  <a:cubicBezTo>
                    <a:pt x="780606" y="904022"/>
                    <a:pt x="774154" y="901310"/>
                    <a:pt x="768544" y="897570"/>
                  </a:cubicBezTo>
                  <a:cubicBezTo>
                    <a:pt x="756000" y="900706"/>
                    <a:pt x="720641" y="908937"/>
                    <a:pt x="712446" y="914400"/>
                  </a:cubicBezTo>
                  <a:cubicBezTo>
                    <a:pt x="652314" y="954487"/>
                    <a:pt x="743574" y="892060"/>
                    <a:pt x="678787" y="942449"/>
                  </a:cubicBezTo>
                  <a:cubicBezTo>
                    <a:pt x="668143" y="950728"/>
                    <a:pt x="654663" y="955353"/>
                    <a:pt x="645128" y="964888"/>
                  </a:cubicBezTo>
                  <a:cubicBezTo>
                    <a:pt x="639518" y="970498"/>
                    <a:pt x="634561" y="976847"/>
                    <a:pt x="628299" y="981718"/>
                  </a:cubicBezTo>
                  <a:cubicBezTo>
                    <a:pt x="617655" y="989997"/>
                    <a:pt x="605860" y="996677"/>
                    <a:pt x="594640" y="1004157"/>
                  </a:cubicBezTo>
                  <a:cubicBezTo>
                    <a:pt x="589030" y="1007897"/>
                    <a:pt x="584207" y="1013244"/>
                    <a:pt x="577811" y="1015376"/>
                  </a:cubicBezTo>
                  <a:lnTo>
                    <a:pt x="544152" y="1026596"/>
                  </a:lnTo>
                  <a:cubicBezTo>
                    <a:pt x="539713" y="1026255"/>
                    <a:pt x="464629" y="1023421"/>
                    <a:pt x="443175" y="1015376"/>
                  </a:cubicBezTo>
                  <a:cubicBezTo>
                    <a:pt x="436862" y="1013009"/>
                    <a:pt x="432376" y="1007172"/>
                    <a:pt x="426346" y="1004157"/>
                  </a:cubicBezTo>
                  <a:cubicBezTo>
                    <a:pt x="421057" y="1001512"/>
                    <a:pt x="415126" y="1000417"/>
                    <a:pt x="409516" y="998547"/>
                  </a:cubicBezTo>
                  <a:cubicBezTo>
                    <a:pt x="367733" y="970690"/>
                    <a:pt x="419051" y="1006493"/>
                    <a:pt x="375857" y="970498"/>
                  </a:cubicBezTo>
                  <a:cubicBezTo>
                    <a:pt x="349894" y="948862"/>
                    <a:pt x="366776" y="971123"/>
                    <a:pt x="342198" y="942449"/>
                  </a:cubicBezTo>
                  <a:cubicBezTo>
                    <a:pt x="336113" y="935350"/>
                    <a:pt x="332357" y="926222"/>
                    <a:pt x="325369" y="920010"/>
                  </a:cubicBezTo>
                  <a:cubicBezTo>
                    <a:pt x="315291" y="911051"/>
                    <a:pt x="291710" y="897570"/>
                    <a:pt x="291710" y="897570"/>
                  </a:cubicBezTo>
                  <a:cubicBezTo>
                    <a:pt x="284230" y="886350"/>
                    <a:pt x="278806" y="873446"/>
                    <a:pt x="269271" y="863911"/>
                  </a:cubicBezTo>
                  <a:cubicBezTo>
                    <a:pt x="258701" y="853341"/>
                    <a:pt x="247471" y="844313"/>
                    <a:pt x="241222" y="830253"/>
                  </a:cubicBezTo>
                  <a:cubicBezTo>
                    <a:pt x="236419" y="819446"/>
                    <a:pt x="233742" y="807814"/>
                    <a:pt x="230002" y="796594"/>
                  </a:cubicBezTo>
                  <a:cubicBezTo>
                    <a:pt x="228132" y="790984"/>
                    <a:pt x="227672" y="784684"/>
                    <a:pt x="224392" y="779764"/>
                  </a:cubicBezTo>
                  <a:cubicBezTo>
                    <a:pt x="216912" y="768544"/>
                    <a:pt x="206217" y="758897"/>
                    <a:pt x="201953" y="746105"/>
                  </a:cubicBezTo>
                  <a:cubicBezTo>
                    <a:pt x="194211" y="722880"/>
                    <a:pt x="199623" y="734196"/>
                    <a:pt x="185123" y="712446"/>
                  </a:cubicBezTo>
                  <a:cubicBezTo>
                    <a:pt x="180318" y="698030"/>
                    <a:pt x="176721" y="688670"/>
                    <a:pt x="173904" y="673178"/>
                  </a:cubicBezTo>
                  <a:cubicBezTo>
                    <a:pt x="160503" y="599476"/>
                    <a:pt x="175408" y="662364"/>
                    <a:pt x="162684" y="611470"/>
                  </a:cubicBezTo>
                  <a:cubicBezTo>
                    <a:pt x="156662" y="527163"/>
                    <a:pt x="152247" y="509053"/>
                    <a:pt x="162684" y="415126"/>
                  </a:cubicBezTo>
                  <a:cubicBezTo>
                    <a:pt x="163990" y="403372"/>
                    <a:pt x="170164" y="392687"/>
                    <a:pt x="173904" y="381467"/>
                  </a:cubicBezTo>
                  <a:cubicBezTo>
                    <a:pt x="175774" y="375857"/>
                    <a:pt x="176234" y="369558"/>
                    <a:pt x="179514" y="364638"/>
                  </a:cubicBezTo>
                  <a:cubicBezTo>
                    <a:pt x="183254" y="359028"/>
                    <a:pt x="187995" y="353969"/>
                    <a:pt x="190733" y="347808"/>
                  </a:cubicBezTo>
                  <a:cubicBezTo>
                    <a:pt x="217432" y="287734"/>
                    <a:pt x="187784" y="335402"/>
                    <a:pt x="213173" y="297320"/>
                  </a:cubicBezTo>
                  <a:cubicBezTo>
                    <a:pt x="216913" y="286100"/>
                    <a:pt x="221524" y="275134"/>
                    <a:pt x="224392" y="263661"/>
                  </a:cubicBezTo>
                  <a:cubicBezTo>
                    <a:pt x="226262" y="256181"/>
                    <a:pt x="227787" y="248607"/>
                    <a:pt x="230002" y="241222"/>
                  </a:cubicBezTo>
                  <a:cubicBezTo>
                    <a:pt x="233400" y="229894"/>
                    <a:pt x="237482" y="218783"/>
                    <a:pt x="241222" y="207563"/>
                  </a:cubicBezTo>
                  <a:cubicBezTo>
                    <a:pt x="241223" y="207559"/>
                    <a:pt x="252439" y="173907"/>
                    <a:pt x="252441" y="173904"/>
                  </a:cubicBezTo>
                  <a:cubicBezTo>
                    <a:pt x="259921" y="162684"/>
                    <a:pt x="268851" y="152306"/>
                    <a:pt x="274881" y="140245"/>
                  </a:cubicBezTo>
                  <a:cubicBezTo>
                    <a:pt x="291389" y="107227"/>
                    <a:pt x="283455" y="125740"/>
                    <a:pt x="297320" y="84147"/>
                  </a:cubicBezTo>
                  <a:lnTo>
                    <a:pt x="302930" y="67318"/>
                  </a:lnTo>
                  <a:cubicBezTo>
                    <a:pt x="304800" y="52358"/>
                    <a:pt x="306061" y="37310"/>
                    <a:pt x="308539" y="22439"/>
                  </a:cubicBezTo>
                  <a:cubicBezTo>
                    <a:pt x="309806" y="14834"/>
                    <a:pt x="314149" y="0"/>
                    <a:pt x="314149" y="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47" name="TextBox 1046"/>
          <p:cNvSpPr txBox="1"/>
          <p:nvPr/>
        </p:nvSpPr>
        <p:spPr>
          <a:xfrm>
            <a:off x="7396957" y="5286388"/>
            <a:ext cx="20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l-GR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105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57221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Αντικείμενο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59829"/>
              </p:ext>
            </p:extLst>
          </p:nvPr>
        </p:nvGraphicFramePr>
        <p:xfrm>
          <a:off x="8399463" y="69850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Micrografx Picture Publisher 6.0 Image" r:id="rId10" imgW="3286125" imgH="3067050" progId="PictPub.Image.6">
                  <p:embed/>
                </p:oleObj>
              </mc:Choice>
              <mc:Fallback>
                <p:oleObj name="Micrografx Picture Publisher 6.0 Image" r:id="rId10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69850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6761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24" grpId="0"/>
      <p:bldP spid="15" grpId="0"/>
      <p:bldP spid="17" grpId="0"/>
      <p:bldP spid="1040" grpId="0"/>
      <p:bldP spid="1042" grpId="0"/>
      <p:bldP spid="1044" grpId="0"/>
      <p:bldP spid="1051" grpId="0"/>
      <p:bldP spid="1052" grpId="0"/>
      <p:bldP spid="1053" grpId="0"/>
      <p:bldP spid="1054" grpId="0"/>
      <p:bldP spid="1057" grpId="0"/>
      <p:bldP spid="1058" grpId="0"/>
      <p:bldP spid="1059" grpId="0"/>
      <p:bldP spid="1060" grpId="0"/>
      <p:bldP spid="1079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90" grpId="0"/>
      <p:bldP spid="91" grpId="0"/>
      <p:bldP spid="92" grpId="0"/>
      <p:bldP spid="93" grpId="0"/>
      <p:bldP spid="94" grpId="0"/>
      <p:bldP spid="1055" grpId="0"/>
      <p:bldP spid="1056" grpId="0"/>
      <p:bldP spid="21" grpId="0"/>
      <p:bldP spid="10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35" y="1293552"/>
            <a:ext cx="3168000" cy="21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5913" y="3523743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 &amp; Relative Humidity,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 </a:t>
            </a:r>
            <a:r>
              <a:rPr lang="en-US" sz="1100" dirty="0"/>
              <a:t>00:00 UTC</a:t>
            </a:r>
          </a:p>
          <a:p>
            <a:endParaRPr lang="el-G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65" y="1284011"/>
            <a:ext cx="3168000" cy="21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35770" y="347380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 &amp; Relative Humidity,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06:00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36" y="1293552"/>
            <a:ext cx="3168000" cy="214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27444" y="3489852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 &amp; Relative Humidity,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12:00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07" y="4155507"/>
            <a:ext cx="3168000" cy="21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5691" y="6300125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 &amp; Relative Humidity, </a:t>
            </a:r>
            <a:r>
              <a:rPr lang="en-US" sz="1100" dirty="0"/>
              <a:t>16 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 18:00 </a:t>
            </a:r>
            <a:r>
              <a:rPr lang="en-US" sz="1100" dirty="0"/>
              <a:t>UTC</a:t>
            </a:r>
          </a:p>
          <a:p>
            <a:endParaRPr lang="el-GR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51" y="4169429"/>
            <a:ext cx="3168000" cy="21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99951" y="6325931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MSG-WV6.2 &amp; Relative Humidity, 17 </a:t>
            </a:r>
            <a:r>
              <a:rPr lang="en-US" sz="1100" dirty="0"/>
              <a:t>July </a:t>
            </a:r>
            <a:r>
              <a:rPr lang="en-US" sz="1100" dirty="0" smtClean="0"/>
              <a:t>2017</a:t>
            </a:r>
          </a:p>
          <a:p>
            <a:r>
              <a:rPr lang="en-US" sz="1100" dirty="0" smtClean="0"/>
              <a:t> </a:t>
            </a:r>
            <a:r>
              <a:rPr lang="en-US" sz="1100" dirty="0"/>
              <a:t>00:00 UTC</a:t>
            </a:r>
          </a:p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-35913" y="-100983"/>
            <a:ext cx="927369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u="sng" dirty="0" smtClean="0">
                <a:latin typeface="Bahnschrift Condensed" panose="020B0502040204020203" pitchFamily="34" charset="0"/>
              </a:rPr>
              <a:t>Connection between</a:t>
            </a:r>
            <a:br>
              <a:rPr lang="en-US" sz="4200" u="sng" dirty="0" smtClean="0">
                <a:latin typeface="Bahnschrift Condensed" panose="020B0502040204020203" pitchFamily="34" charset="0"/>
              </a:rPr>
            </a:br>
            <a:r>
              <a:rPr lang="en-US" sz="4200" u="sng" dirty="0" smtClean="0">
                <a:latin typeface="Bahnschrift Condensed" panose="020B0502040204020203" pitchFamily="34" charset="0"/>
              </a:rPr>
              <a:t>satellite </a:t>
            </a:r>
            <a:r>
              <a:rPr lang="en-US" sz="4200" u="sng" dirty="0">
                <a:latin typeface="Bahnschrift Condensed" panose="020B0502040204020203" pitchFamily="34" charset="0"/>
              </a:rPr>
              <a:t>WV </a:t>
            </a:r>
            <a:r>
              <a:rPr lang="en-US" sz="4200" u="sng" dirty="0" smtClean="0">
                <a:latin typeface="Bahnschrift Condensed" panose="020B0502040204020203" pitchFamily="34" charset="0"/>
              </a:rPr>
              <a:t>images and Relative </a:t>
            </a:r>
            <a:r>
              <a:rPr lang="en-US" sz="4200" u="sng" dirty="0">
                <a:latin typeface="Bahnschrift Condensed" panose="020B0502040204020203" pitchFamily="34" charset="0"/>
              </a:rPr>
              <a:t>H</a:t>
            </a:r>
            <a:r>
              <a:rPr lang="en-US" sz="4200" u="sng" dirty="0" smtClean="0">
                <a:latin typeface="Bahnschrift Condensed" panose="020B0502040204020203" pitchFamily="34" charset="0"/>
              </a:rPr>
              <a:t>umidity </a:t>
            </a:r>
            <a:r>
              <a:rPr lang="en-US" sz="4200" u="sng" dirty="0">
                <a:latin typeface="Bahnschrift Condensed" panose="020B0502040204020203" pitchFamily="34" charset="0"/>
              </a:rPr>
              <a:t>in 300hpa</a:t>
            </a:r>
            <a:endParaRPr lang="el-GR" sz="4200" dirty="0"/>
          </a:p>
        </p:txBody>
      </p:sp>
      <p:sp>
        <p:nvSpPr>
          <p:cNvPr id="9" name="TextBox 8"/>
          <p:cNvSpPr txBox="1"/>
          <p:nvPr/>
        </p:nvSpPr>
        <p:spPr>
          <a:xfrm>
            <a:off x="7812360" y="2359003"/>
            <a:ext cx="5395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b="1" dirty="0" smtClean="0">
                <a:solidFill>
                  <a:srgbClr val="C00000"/>
                </a:solidFill>
              </a:rPr>
              <a:t>80%</a:t>
            </a:r>
            <a:endParaRPr lang="el-GR" sz="13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0566" y="5373216"/>
            <a:ext cx="5395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b="1" dirty="0" smtClean="0">
                <a:solidFill>
                  <a:srgbClr val="C00000"/>
                </a:solidFill>
              </a:rPr>
              <a:t>80%</a:t>
            </a:r>
            <a:endParaRPr lang="el-GR" sz="13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7523" y="5445224"/>
            <a:ext cx="5395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b="1" dirty="0" smtClean="0">
                <a:solidFill>
                  <a:srgbClr val="C00000"/>
                </a:solidFill>
              </a:rPr>
              <a:t>80%</a:t>
            </a:r>
            <a:endParaRPr lang="el-GR" sz="13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4508" y="2658652"/>
            <a:ext cx="6944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b="1" dirty="0" smtClean="0">
                <a:solidFill>
                  <a:srgbClr val="C00000"/>
                </a:solidFill>
              </a:rPr>
              <a:t>20-40%</a:t>
            </a:r>
            <a:endParaRPr lang="el-GR" sz="13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6191" y="2562726"/>
            <a:ext cx="7426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b="1" dirty="0" smtClean="0">
                <a:solidFill>
                  <a:srgbClr val="C00000"/>
                </a:solidFill>
              </a:rPr>
              <a:t>60-80%</a:t>
            </a:r>
            <a:endParaRPr lang="el-GR" sz="13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08591" y="2715126"/>
            <a:ext cx="7426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b="1" dirty="0" smtClean="0">
                <a:solidFill>
                  <a:srgbClr val="C00000"/>
                </a:solidFill>
              </a:rPr>
              <a:t>20-40%</a:t>
            </a:r>
            <a:endParaRPr lang="el-GR" sz="13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6565154"/>
            <a:ext cx="16433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Bahnschrift Condensed" panose="020B0502040204020203" pitchFamily="34" charset="0"/>
              </a:rPr>
              <a:t>Eumetsat ,September 2019</a:t>
            </a:r>
            <a:endParaRPr lang="el-GR" sz="1300" i="1" dirty="0">
              <a:latin typeface="Bahnschrift Condense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6456" y="6565612"/>
            <a:ext cx="2696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 smtClean="0"/>
              <a:t>1</a:t>
            </a:r>
            <a:endParaRPr lang="el-GR" sz="1300" dirty="0"/>
          </a:p>
        </p:txBody>
      </p:sp>
      <p:pic>
        <p:nvPicPr>
          <p:cNvPr id="26" name="Picture 2" descr="https://www.auth.gr/sites/default/files/LogoAUTH72pp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" y="21577"/>
            <a:ext cx="842180" cy="83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78496"/>
              </p:ext>
            </p:extLst>
          </p:nvPr>
        </p:nvGraphicFramePr>
        <p:xfrm>
          <a:off x="8399463" y="24033"/>
          <a:ext cx="7445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Micrografx Picture Publisher 6.0 Image" r:id="rId10" imgW="3286125" imgH="3067050" progId="PictPub.Image.6">
                  <p:embed/>
                </p:oleObj>
              </mc:Choice>
              <mc:Fallback>
                <p:oleObj name="Micrografx Picture Publisher 6.0 Image" r:id="rId10" imgW="3286125" imgH="3067050" progId="PictPub.Image.6">
                  <p:embed/>
                  <p:pic>
                    <p:nvPicPr>
                      <p:cNvPr id="0" name="Αντικείμενο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9463" y="24033"/>
                        <a:ext cx="7445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2519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16212</TotalTime>
  <Words>1217</Words>
  <Application>Microsoft Office PowerPoint</Application>
  <PresentationFormat>Προβολή στην οθόνη (4:3)</PresentationFormat>
  <Paragraphs>240</Paragraphs>
  <Slides>14</Slides>
  <Notes>12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6" baseType="lpstr">
      <vt:lpstr>Θέμα του Office</vt:lpstr>
      <vt:lpstr>Micrografx Picture Publisher 6.0 Image</vt:lpstr>
      <vt:lpstr>“Medusa” storm: An unusual and very intense storm on the 16th  of July, 2017 in Greece</vt:lpstr>
      <vt:lpstr>Introduction </vt:lpstr>
      <vt:lpstr>Characteristics of the storm </vt:lpstr>
      <vt:lpstr>Weather episode description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Χρήστης των Windows</dc:creator>
  <cp:lastModifiedBy>Χρήστης των Windows</cp:lastModifiedBy>
  <cp:revision>208</cp:revision>
  <dcterms:created xsi:type="dcterms:W3CDTF">2019-07-09T23:33:05Z</dcterms:created>
  <dcterms:modified xsi:type="dcterms:W3CDTF">2019-09-04T23:08:45Z</dcterms:modified>
</cp:coreProperties>
</file>