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notesMasterIdLst>
    <p:notesMasterId r:id="rId12"/>
  </p:notesMasterIdLst>
  <p:handoutMasterIdLst>
    <p:handoutMasterId r:id="rId13"/>
  </p:handoutMasterIdLst>
  <p:sldIdLst>
    <p:sldId id="364" r:id="rId2"/>
    <p:sldId id="365" r:id="rId3"/>
    <p:sldId id="367" r:id="rId4"/>
    <p:sldId id="366" r:id="rId5"/>
    <p:sldId id="368" r:id="rId6"/>
    <p:sldId id="369" r:id="rId7"/>
    <p:sldId id="370" r:id="rId8"/>
    <p:sldId id="371" r:id="rId9"/>
    <p:sldId id="372" r:id="rId10"/>
    <p:sldId id="373" r:id="rId11"/>
  </p:sldIdLst>
  <p:sldSz cx="9144000" cy="6858000" type="screen4x3"/>
  <p:notesSz cx="6811963" cy="9942513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A88000"/>
    <a:srgbClr val="FF6600"/>
    <a:srgbClr val="FF3300"/>
    <a:srgbClr val="F9FBD9"/>
    <a:srgbClr val="CCFF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25" autoAdjust="0"/>
    <p:restoredTop sz="97371" autoAdjust="0"/>
  </p:normalViewPr>
  <p:slideViewPr>
    <p:cSldViewPr>
      <p:cViewPr varScale="1">
        <p:scale>
          <a:sx n="89" d="100"/>
          <a:sy n="89" d="100"/>
        </p:scale>
        <p:origin x="-1920" y="-102"/>
      </p:cViewPr>
      <p:guideLst>
        <p:guide orient="horz" pos="3793"/>
        <p:guide/>
      </p:guideLst>
    </p:cSldViewPr>
  </p:slid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67" d="100"/>
        <a:sy n="67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2593" cy="497603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57780" y="0"/>
            <a:ext cx="2952593" cy="497603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9DE1750-3AD3-4EDA-A3B8-A8BFF08A5B5E}" type="datetimeFigureOut">
              <a:rPr lang="tr-TR" smtClean="0"/>
              <a:pPr/>
              <a:t>18.09.2017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9443321"/>
            <a:ext cx="2952593" cy="497603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57780" y="9443321"/>
            <a:ext cx="2952593" cy="497603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AD397C75-1C38-40F1-A537-7BDDC899808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6479298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1850" cy="497125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58537" y="1"/>
            <a:ext cx="2951850" cy="497125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52C4A03-048F-4ABF-A57E-D39A816902F4}" type="datetimeFigureOut">
              <a:rPr lang="tr-TR"/>
              <a:pPr>
                <a:defRPr/>
              </a:pPr>
              <a:t>18.09.2017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70463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pPr lvl="0"/>
            <a:endParaRPr lang="tr-TR" noProof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1197" y="4722694"/>
            <a:ext cx="5449570" cy="4474131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  <a:endParaRPr lang="tr-TR" noProof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1" y="9443663"/>
            <a:ext cx="2951850" cy="497125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58537" y="9443663"/>
            <a:ext cx="2951850" cy="497125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8C77680-6A58-4AF6-A1EF-2B1312943C3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8335984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C77680-6A58-4AF6-A1EF-2B1312943C3C}" type="slidenum">
              <a:rPr lang="tr-TR" smtClean="0"/>
              <a:pPr>
                <a:defRPr/>
              </a:pPr>
              <a:t>1</a:t>
            </a:fld>
            <a:endParaRPr lang="tr-T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C77680-6A58-4AF6-A1EF-2B1312943C3C}" type="slidenum">
              <a:rPr lang="tr-TR" smtClean="0"/>
              <a:pPr>
                <a:defRPr/>
              </a:pPr>
              <a:t>10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C77680-6A58-4AF6-A1EF-2B1312943C3C}" type="slidenum">
              <a:rPr lang="tr-TR" smtClean="0"/>
              <a:pPr>
                <a:defRPr/>
              </a:pPr>
              <a:t>2</a:t>
            </a:fld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C77680-6A58-4AF6-A1EF-2B1312943C3C}" type="slidenum">
              <a:rPr lang="tr-TR" smtClean="0"/>
              <a:pPr>
                <a:defRPr/>
              </a:pPr>
              <a:t>3</a:t>
            </a:fld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C77680-6A58-4AF6-A1EF-2B1312943C3C}" type="slidenum">
              <a:rPr lang="tr-TR" smtClean="0"/>
              <a:pPr>
                <a:defRPr/>
              </a:pPr>
              <a:t>4</a:t>
            </a:fld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C77680-6A58-4AF6-A1EF-2B1312943C3C}" type="slidenum">
              <a:rPr lang="tr-TR" smtClean="0"/>
              <a:pPr>
                <a:defRPr/>
              </a:pPr>
              <a:t>5</a:t>
            </a:fld>
            <a:endParaRPr lang="tr-T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C77680-6A58-4AF6-A1EF-2B1312943C3C}" type="slidenum">
              <a:rPr lang="tr-TR" smtClean="0"/>
              <a:pPr>
                <a:defRPr/>
              </a:pPr>
              <a:t>6</a:t>
            </a:fld>
            <a:endParaRPr lang="tr-T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C77680-6A58-4AF6-A1EF-2B1312943C3C}" type="slidenum">
              <a:rPr lang="tr-TR" smtClean="0"/>
              <a:pPr>
                <a:defRPr/>
              </a:pPr>
              <a:t>7</a:t>
            </a:fld>
            <a:endParaRPr lang="tr-T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C77680-6A58-4AF6-A1EF-2B1312943C3C}" type="slidenum">
              <a:rPr lang="tr-TR" smtClean="0"/>
              <a:pPr>
                <a:defRPr/>
              </a:pPr>
              <a:t>8</a:t>
            </a:fld>
            <a:endParaRPr lang="tr-T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C77680-6A58-4AF6-A1EF-2B1312943C3C}" type="slidenum">
              <a:rPr lang="tr-TR" smtClean="0"/>
              <a:pPr>
                <a:defRPr/>
              </a:pPr>
              <a:t>9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40762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 descr="C:\Users\fdagli\Desktop\Resim1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36904" y="0"/>
            <a:ext cx="827584" cy="916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085020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746546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Metin kutusu"/>
          <p:cNvSpPr txBox="1"/>
          <p:nvPr/>
        </p:nvSpPr>
        <p:spPr>
          <a:xfrm>
            <a:off x="1187624" y="5661249"/>
            <a:ext cx="6695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5th SALGEE Workshop</a:t>
            </a:r>
          </a:p>
          <a:p>
            <a:pPr algn="ctr"/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18-20.09.2017 </a:t>
            </a:r>
          </a:p>
          <a:p>
            <a:pPr algn="ctr"/>
            <a:r>
              <a:rPr lang="tr-T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Yerevan</a:t>
            </a: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ARMENIA</a:t>
            </a:r>
          </a:p>
        </p:txBody>
      </p:sp>
      <p:sp>
        <p:nvSpPr>
          <p:cNvPr id="9" name="11 Dikdörtgen"/>
          <p:cNvSpPr>
            <a:spLocks noChangeArrowheads="1"/>
          </p:cNvSpPr>
          <p:nvPr/>
        </p:nvSpPr>
        <p:spPr bwMode="auto">
          <a:xfrm>
            <a:off x="0" y="1052736"/>
            <a:ext cx="9144000" cy="3453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tr-TR" sz="3600" dirty="0" smtClean="0"/>
          </a:p>
          <a:p>
            <a:pPr algn="ctr"/>
            <a:r>
              <a:rPr lang="en-US" sz="3600" dirty="0" smtClean="0"/>
              <a:t>Software </a:t>
            </a:r>
            <a:r>
              <a:rPr lang="en-US" sz="3600" dirty="0" smtClean="0"/>
              <a:t>Development for </a:t>
            </a:r>
            <a:r>
              <a:rPr lang="tr-TR" sz="3600" dirty="0" err="1" smtClean="0"/>
              <a:t>Decoding</a:t>
            </a:r>
            <a:r>
              <a:rPr lang="tr-TR" sz="3600" dirty="0" smtClean="0"/>
              <a:t> of </a:t>
            </a:r>
            <a:r>
              <a:rPr lang="en-US" sz="3600" dirty="0" smtClean="0"/>
              <a:t>NOAA </a:t>
            </a:r>
            <a:r>
              <a:rPr lang="en-US" sz="3600" dirty="0" smtClean="0"/>
              <a:t>VIIRS Active Fire EDRs 	</a:t>
            </a:r>
          </a:p>
          <a:p>
            <a:pPr algn="ctr">
              <a:lnSpc>
                <a:spcPct val="120000"/>
              </a:lnSpc>
              <a:defRPr/>
            </a:pP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itchFamily="34" charset="0"/>
            </a:endParaRPr>
          </a:p>
          <a:p>
            <a:pPr algn="ctr">
              <a:lnSpc>
                <a:spcPct val="120000"/>
              </a:lnSpc>
              <a:defRPr/>
            </a:pP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Erdem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 ERDİ</a:t>
            </a:r>
          </a:p>
          <a:p>
            <a:pPr algn="ctr">
              <a:lnSpc>
                <a:spcPct val="120000"/>
              </a:lnSpc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Turkish State Meteorological Service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2794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7 Dikdörtgen"/>
          <p:cNvSpPr>
            <a:spLocks noChangeArrowheads="1"/>
          </p:cNvSpPr>
          <p:nvPr/>
        </p:nvSpPr>
        <p:spPr bwMode="auto">
          <a:xfrm>
            <a:off x="1259632" y="188640"/>
            <a:ext cx="67687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Validation plan for NPP fire products over Turkey</a:t>
            </a:r>
          </a:p>
        </p:txBody>
      </p:sp>
      <p:sp>
        <p:nvSpPr>
          <p:cNvPr id="4" name="3 Metin kutusu"/>
          <p:cNvSpPr txBox="1"/>
          <p:nvPr/>
        </p:nvSpPr>
        <p:spPr>
          <a:xfrm>
            <a:off x="899592" y="2924944"/>
            <a:ext cx="676875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>
                <a:solidFill>
                  <a:srgbClr val="0000FF"/>
                </a:solidFill>
              </a:rPr>
              <a:t>            </a:t>
            </a:r>
            <a:r>
              <a:rPr lang="tr-TR" sz="3200" dirty="0" err="1" smtClean="0">
                <a:solidFill>
                  <a:srgbClr val="0000FF"/>
                </a:solidFill>
              </a:rPr>
              <a:t>Thank</a:t>
            </a:r>
            <a:r>
              <a:rPr lang="tr-TR" sz="3200" dirty="0" smtClean="0">
                <a:solidFill>
                  <a:srgbClr val="0000FF"/>
                </a:solidFill>
              </a:rPr>
              <a:t> </a:t>
            </a:r>
            <a:r>
              <a:rPr lang="tr-TR" sz="3200" dirty="0" err="1" smtClean="0">
                <a:solidFill>
                  <a:srgbClr val="0000FF"/>
                </a:solidFill>
              </a:rPr>
              <a:t>you</a:t>
            </a:r>
            <a:r>
              <a:rPr lang="tr-TR" sz="3200" dirty="0" smtClean="0">
                <a:solidFill>
                  <a:srgbClr val="0000FF"/>
                </a:solidFill>
              </a:rPr>
              <a:t> </a:t>
            </a:r>
            <a:r>
              <a:rPr lang="tr-TR" sz="3200" dirty="0" err="1" smtClean="0">
                <a:solidFill>
                  <a:srgbClr val="0000FF"/>
                </a:solidFill>
              </a:rPr>
              <a:t>for</a:t>
            </a:r>
            <a:r>
              <a:rPr lang="tr-TR" sz="3200" dirty="0" smtClean="0">
                <a:solidFill>
                  <a:srgbClr val="0000FF"/>
                </a:solidFill>
              </a:rPr>
              <a:t> </a:t>
            </a:r>
            <a:r>
              <a:rPr lang="tr-TR" sz="3200" dirty="0" err="1" smtClean="0">
                <a:solidFill>
                  <a:srgbClr val="0000FF"/>
                </a:solidFill>
              </a:rPr>
              <a:t>your</a:t>
            </a:r>
            <a:r>
              <a:rPr lang="tr-TR" sz="3200" dirty="0" smtClean="0">
                <a:solidFill>
                  <a:srgbClr val="0000FF"/>
                </a:solidFill>
              </a:rPr>
              <a:t> </a:t>
            </a:r>
            <a:r>
              <a:rPr lang="tr-TR" sz="3200" dirty="0" err="1" smtClean="0">
                <a:solidFill>
                  <a:srgbClr val="0000FF"/>
                </a:solidFill>
              </a:rPr>
              <a:t>attention</a:t>
            </a:r>
            <a:r>
              <a:rPr lang="tr-TR" sz="3200" dirty="0" smtClean="0">
                <a:solidFill>
                  <a:srgbClr val="0000FF"/>
                </a:solidFill>
              </a:rPr>
              <a:t>.</a:t>
            </a:r>
          </a:p>
          <a:p>
            <a:endParaRPr lang="tr-TR" sz="3200" dirty="0" smtClean="0"/>
          </a:p>
          <a:p>
            <a:r>
              <a:rPr lang="tr-TR" sz="3200" dirty="0" smtClean="0"/>
              <a:t>                       </a:t>
            </a:r>
            <a:r>
              <a:rPr lang="tr-TR" sz="2000" dirty="0" err="1" smtClean="0"/>
              <a:t>eerdi</a:t>
            </a:r>
            <a:r>
              <a:rPr lang="tr-TR" sz="2000" dirty="0" smtClean="0"/>
              <a:t>@</a:t>
            </a:r>
            <a:r>
              <a:rPr lang="tr-TR" sz="2000" dirty="0" err="1" smtClean="0"/>
              <a:t>mgm</a:t>
            </a:r>
            <a:r>
              <a:rPr lang="tr-TR" sz="2000" dirty="0" smtClean="0"/>
              <a:t>.gov.tr</a:t>
            </a:r>
          </a:p>
          <a:p>
            <a:pPr>
              <a:buFontTx/>
              <a:buChar char="-"/>
            </a:pPr>
            <a:endParaRPr lang="tr-TR" sz="3200" dirty="0" smtClean="0"/>
          </a:p>
          <a:p>
            <a:endParaRPr lang="en-US" sz="3200" dirty="0" smtClean="0"/>
          </a:p>
        </p:txBody>
      </p:sp>
      <p:sp>
        <p:nvSpPr>
          <p:cNvPr id="6" name="5 Metin kutusu"/>
          <p:cNvSpPr txBox="1"/>
          <p:nvPr/>
        </p:nvSpPr>
        <p:spPr>
          <a:xfrm>
            <a:off x="8604448" y="638132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8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2794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7 Dikdörtgen"/>
          <p:cNvSpPr>
            <a:spLocks noChangeArrowheads="1"/>
          </p:cNvSpPr>
          <p:nvPr/>
        </p:nvSpPr>
        <p:spPr bwMode="auto">
          <a:xfrm>
            <a:off x="2051720" y="188640"/>
            <a:ext cx="504056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Outline</a:t>
            </a:r>
            <a:endParaRPr lang="en-US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3 Metin kutusu"/>
          <p:cNvSpPr txBox="1"/>
          <p:nvPr/>
        </p:nvSpPr>
        <p:spPr>
          <a:xfrm>
            <a:off x="611560" y="1340768"/>
            <a:ext cx="633670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400" b="1" i="1" dirty="0" smtClean="0"/>
              <a:t> </a:t>
            </a:r>
            <a:r>
              <a:rPr lang="tr-TR" sz="2400" b="1" i="1" dirty="0" err="1" smtClean="0"/>
              <a:t>Initial</a:t>
            </a:r>
            <a:r>
              <a:rPr lang="tr-TR" sz="2400" b="1" i="1" dirty="0" smtClean="0"/>
              <a:t> </a:t>
            </a:r>
            <a:r>
              <a:rPr lang="en-US" sz="2400" b="1" i="1" dirty="0" smtClean="0"/>
              <a:t>HDF-EOS fire product</a:t>
            </a:r>
          </a:p>
          <a:p>
            <a:pPr>
              <a:buFontTx/>
              <a:buChar char="-"/>
            </a:pPr>
            <a:endParaRPr lang="en-US" sz="2400" b="1" i="1" dirty="0" smtClean="0"/>
          </a:p>
          <a:p>
            <a:pPr>
              <a:buFontTx/>
              <a:buChar char="-"/>
            </a:pPr>
            <a:r>
              <a:rPr lang="en-US" sz="2400" b="1" i="1" dirty="0" smtClean="0"/>
              <a:t> Switch from HDF-EOS to </a:t>
            </a:r>
            <a:r>
              <a:rPr lang="en-US" sz="2400" b="1" i="1" dirty="0" err="1" smtClean="0"/>
              <a:t>NetCDF</a:t>
            </a:r>
            <a:endParaRPr lang="en-US" sz="2400" b="1" i="1" dirty="0" smtClean="0"/>
          </a:p>
          <a:p>
            <a:pPr>
              <a:buFontTx/>
              <a:buChar char="-"/>
            </a:pPr>
            <a:endParaRPr lang="en-US" sz="2400" b="1" i="1" dirty="0" smtClean="0"/>
          </a:p>
          <a:p>
            <a:pPr>
              <a:buFontTx/>
              <a:buChar char="-"/>
            </a:pPr>
            <a:r>
              <a:rPr lang="en-US" sz="2400" b="1" i="1" dirty="0" smtClean="0"/>
              <a:t> </a:t>
            </a:r>
            <a:r>
              <a:rPr lang="tr-TR" sz="2400" b="1" i="1" dirty="0" smtClean="0"/>
              <a:t>D</a:t>
            </a:r>
            <a:r>
              <a:rPr lang="en-US" sz="2400" b="1" i="1" dirty="0" err="1" smtClean="0"/>
              <a:t>ecoding</a:t>
            </a:r>
            <a:r>
              <a:rPr lang="en-US" sz="2400" b="1" i="1" dirty="0" smtClean="0"/>
              <a:t> </a:t>
            </a:r>
            <a:r>
              <a:rPr lang="tr-TR" sz="2400" b="1" i="1" dirty="0" smtClean="0"/>
              <a:t>software </a:t>
            </a:r>
            <a:r>
              <a:rPr lang="tr-TR" sz="2400" b="1" i="1" dirty="0" err="1" smtClean="0"/>
              <a:t>and</a:t>
            </a:r>
            <a:r>
              <a:rPr lang="tr-TR" sz="2400" b="1" i="1" dirty="0" smtClean="0"/>
              <a:t> </a:t>
            </a:r>
            <a:r>
              <a:rPr lang="tr-TR" sz="2400" b="1" i="1" dirty="0" err="1" smtClean="0"/>
              <a:t>possible</a:t>
            </a:r>
            <a:r>
              <a:rPr lang="tr-TR" sz="2400" b="1" i="1" dirty="0" smtClean="0"/>
              <a:t> </a:t>
            </a:r>
            <a:r>
              <a:rPr lang="en-US" sz="2400" b="1" i="1" dirty="0" smtClean="0"/>
              <a:t>options</a:t>
            </a:r>
          </a:p>
          <a:p>
            <a:pPr>
              <a:buFontTx/>
              <a:buChar char="-"/>
            </a:pPr>
            <a:endParaRPr lang="en-US" sz="2400" b="1" i="1" dirty="0" smtClean="0"/>
          </a:p>
          <a:p>
            <a:pPr>
              <a:buFontTx/>
              <a:buChar char="-"/>
            </a:pPr>
            <a:r>
              <a:rPr lang="en-US" sz="2400" b="1" i="1" dirty="0" smtClean="0"/>
              <a:t> </a:t>
            </a:r>
            <a:r>
              <a:rPr lang="tr-TR" sz="2400" b="1" i="1" dirty="0" err="1" smtClean="0"/>
              <a:t>Validation</a:t>
            </a:r>
            <a:r>
              <a:rPr lang="tr-TR" sz="2400" b="1" i="1" dirty="0" smtClean="0"/>
              <a:t> plan </a:t>
            </a:r>
            <a:r>
              <a:rPr lang="tr-TR" sz="2400" b="1" i="1" dirty="0" err="1" smtClean="0"/>
              <a:t>for</a:t>
            </a:r>
            <a:r>
              <a:rPr lang="tr-TR" sz="2400" b="1" i="1" dirty="0" smtClean="0"/>
              <a:t> NPP fire </a:t>
            </a:r>
            <a:r>
              <a:rPr lang="tr-TR" sz="2400" b="1" i="1" dirty="0" err="1" smtClean="0"/>
              <a:t>products</a:t>
            </a:r>
            <a:r>
              <a:rPr lang="tr-TR" sz="2400" b="1" i="1" dirty="0" smtClean="0"/>
              <a:t> </a:t>
            </a:r>
            <a:r>
              <a:rPr lang="tr-TR" sz="2400" b="1" i="1" dirty="0" err="1" smtClean="0"/>
              <a:t>over</a:t>
            </a:r>
            <a:r>
              <a:rPr lang="tr-TR" sz="2400" b="1" i="1" dirty="0" smtClean="0"/>
              <a:t> </a:t>
            </a:r>
            <a:r>
              <a:rPr lang="tr-TR" sz="2400" b="1" i="1" dirty="0" err="1" smtClean="0"/>
              <a:t>Turkey</a:t>
            </a:r>
            <a:endParaRPr lang="en-US" sz="2400" b="1" i="1" dirty="0"/>
          </a:p>
        </p:txBody>
      </p:sp>
      <p:sp>
        <p:nvSpPr>
          <p:cNvPr id="6" name="5 Metin kutusu"/>
          <p:cNvSpPr txBox="1"/>
          <p:nvPr/>
        </p:nvSpPr>
        <p:spPr>
          <a:xfrm>
            <a:off x="8604448" y="638132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2794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7 Dikdörtgen"/>
          <p:cNvSpPr>
            <a:spLocks noChangeArrowheads="1"/>
          </p:cNvSpPr>
          <p:nvPr/>
        </p:nvSpPr>
        <p:spPr bwMode="auto">
          <a:xfrm>
            <a:off x="1691680" y="188640"/>
            <a:ext cx="5976664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tr-TR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Initial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HDF-EOS fire product</a:t>
            </a:r>
            <a:endParaRPr lang="en-US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3 Metin kutusu"/>
          <p:cNvSpPr txBox="1"/>
          <p:nvPr/>
        </p:nvSpPr>
        <p:spPr>
          <a:xfrm>
            <a:off x="611560" y="1340768"/>
            <a:ext cx="80648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400" b="1" i="1" dirty="0" smtClean="0"/>
              <a:t> M-Bands (750 meter spatial resolution) on VIIRS instrument</a:t>
            </a:r>
          </a:p>
          <a:p>
            <a:pPr>
              <a:buFontTx/>
              <a:buChar char="-"/>
            </a:pPr>
            <a:endParaRPr lang="en-US" sz="2400" b="1" i="1" dirty="0" smtClean="0"/>
          </a:p>
          <a:p>
            <a:pPr>
              <a:buFontTx/>
              <a:buChar char="-"/>
            </a:pPr>
            <a:r>
              <a:rPr lang="en-US" sz="2400" b="1" i="1" dirty="0" smtClean="0"/>
              <a:t> HDF-EOS (HDF</a:t>
            </a:r>
            <a:r>
              <a:rPr lang="tr-TR" sz="2400" b="1" i="1" dirty="0" smtClean="0"/>
              <a:t>-</a:t>
            </a:r>
            <a:r>
              <a:rPr lang="en-US" sz="2400" b="1" i="1" dirty="0" smtClean="0"/>
              <a:t>4 based)</a:t>
            </a:r>
            <a:endParaRPr lang="tr-TR" sz="2400" b="1" i="1" dirty="0" smtClean="0"/>
          </a:p>
          <a:p>
            <a:pPr>
              <a:buFontTx/>
              <a:buChar char="-"/>
            </a:pPr>
            <a:endParaRPr lang="tr-TR" sz="2400" b="1" i="1" dirty="0" smtClean="0"/>
          </a:p>
          <a:p>
            <a:pPr>
              <a:buFontTx/>
              <a:buChar char="-"/>
            </a:pPr>
            <a:r>
              <a:rPr lang="tr-TR" sz="2400" b="1" i="1" dirty="0" smtClean="0"/>
              <a:t> </a:t>
            </a:r>
            <a:r>
              <a:rPr lang="tr-TR" sz="2400" b="1" i="1" dirty="0" err="1" smtClean="0"/>
              <a:t>Swath</a:t>
            </a:r>
            <a:r>
              <a:rPr lang="tr-TR" sz="2400" b="1" i="1" dirty="0" smtClean="0"/>
              <a:t> </a:t>
            </a:r>
            <a:r>
              <a:rPr lang="tr-TR" sz="2400" b="1" i="1" dirty="0" err="1" smtClean="0"/>
              <a:t>based</a:t>
            </a:r>
            <a:r>
              <a:rPr lang="tr-TR" sz="2400" b="1" i="1" dirty="0" smtClean="0"/>
              <a:t>, 6 </a:t>
            </a:r>
            <a:r>
              <a:rPr lang="tr-TR" sz="2400" b="1" i="1" dirty="0" err="1" smtClean="0"/>
              <a:t>minutes</a:t>
            </a:r>
            <a:r>
              <a:rPr lang="tr-TR" sz="2400" b="1" i="1" dirty="0" smtClean="0"/>
              <a:t> PGE (</a:t>
            </a:r>
            <a:r>
              <a:rPr lang="tr-TR" sz="2400" b="1" i="1" dirty="0" err="1" smtClean="0"/>
              <a:t>Product</a:t>
            </a:r>
            <a:r>
              <a:rPr lang="tr-TR" sz="2400" b="1" i="1" dirty="0" smtClean="0"/>
              <a:t> </a:t>
            </a:r>
            <a:r>
              <a:rPr lang="tr-TR" sz="2400" b="1" i="1" dirty="0" err="1" smtClean="0"/>
              <a:t>Generation</a:t>
            </a:r>
            <a:r>
              <a:rPr lang="tr-TR" sz="2400" b="1" i="1" dirty="0" smtClean="0"/>
              <a:t> </a:t>
            </a:r>
            <a:r>
              <a:rPr lang="tr-TR" sz="2400" b="1" i="1" dirty="0" err="1" smtClean="0"/>
              <a:t>Executable</a:t>
            </a:r>
            <a:r>
              <a:rPr lang="tr-TR" sz="2400" b="1" i="1" dirty="0" smtClean="0"/>
              <a:t>)</a:t>
            </a:r>
          </a:p>
          <a:p>
            <a:pPr>
              <a:buFontTx/>
              <a:buChar char="-"/>
            </a:pPr>
            <a:endParaRPr lang="tr-TR" sz="2400" b="1" i="1" dirty="0" smtClean="0"/>
          </a:p>
          <a:p>
            <a:pPr>
              <a:buFontTx/>
              <a:buChar char="-"/>
            </a:pPr>
            <a:r>
              <a:rPr lang="tr-TR" sz="2400" b="1" i="1" dirty="0" smtClean="0"/>
              <a:t>  </a:t>
            </a:r>
            <a:r>
              <a:rPr lang="tr-TR" sz="2400" b="1" i="1" dirty="0" err="1" smtClean="0"/>
              <a:t>Obtained</a:t>
            </a:r>
            <a:r>
              <a:rPr lang="tr-TR" sz="2400" b="1" i="1" dirty="0" smtClean="0"/>
              <a:t> </a:t>
            </a:r>
            <a:r>
              <a:rPr lang="tr-TR" sz="2400" b="1" i="1" dirty="0" err="1" smtClean="0"/>
              <a:t>from</a:t>
            </a:r>
            <a:r>
              <a:rPr lang="tr-TR" sz="2400" b="1" i="1" dirty="0" smtClean="0"/>
              <a:t> NASA/NOAA </a:t>
            </a:r>
            <a:r>
              <a:rPr lang="tr-TR" sz="2400" b="1" i="1" dirty="0" err="1" smtClean="0"/>
              <a:t>archive</a:t>
            </a:r>
            <a:r>
              <a:rPr lang="tr-TR" sz="2400" b="1" i="1" dirty="0" smtClean="0"/>
              <a:t> </a:t>
            </a:r>
          </a:p>
          <a:p>
            <a:endParaRPr lang="tr-TR" sz="2400" b="1" i="1" dirty="0" smtClean="0"/>
          </a:p>
          <a:p>
            <a:endParaRPr lang="tr-TR" sz="2400" b="1" i="1" dirty="0" smtClean="0"/>
          </a:p>
          <a:p>
            <a:pPr>
              <a:buFontTx/>
              <a:buChar char="-"/>
            </a:pPr>
            <a:endParaRPr lang="tr-TR" sz="2400" b="1" i="1" dirty="0" smtClean="0"/>
          </a:p>
        </p:txBody>
      </p:sp>
      <p:sp>
        <p:nvSpPr>
          <p:cNvPr id="6" name="5 Metin kutusu"/>
          <p:cNvSpPr txBox="1"/>
          <p:nvPr/>
        </p:nvSpPr>
        <p:spPr>
          <a:xfrm>
            <a:off x="8604448" y="638132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2794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7 Dikdörtgen"/>
          <p:cNvSpPr>
            <a:spLocks noChangeArrowheads="1"/>
          </p:cNvSpPr>
          <p:nvPr/>
        </p:nvSpPr>
        <p:spPr bwMode="auto">
          <a:xfrm>
            <a:off x="1691680" y="188640"/>
            <a:ext cx="5976664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Switch from HDF-EOS to </a:t>
            </a:r>
            <a:r>
              <a:rPr lang="en-US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NetCDF</a:t>
            </a:r>
            <a:endParaRPr lang="en-US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3 Metin kutusu"/>
          <p:cNvSpPr txBox="1"/>
          <p:nvPr/>
        </p:nvSpPr>
        <p:spPr>
          <a:xfrm>
            <a:off x="611560" y="1340768"/>
            <a:ext cx="806489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/>
              <a:t>E-mail </a:t>
            </a:r>
            <a:r>
              <a:rPr lang="tr-TR" sz="2400" dirty="0" err="1" smtClean="0"/>
              <a:t>from</a:t>
            </a:r>
            <a:r>
              <a:rPr lang="tr-TR" sz="2400" dirty="0" smtClean="0"/>
              <a:t> EUMETSAT </a:t>
            </a:r>
            <a:r>
              <a:rPr lang="tr-TR" sz="2400" dirty="0" err="1" smtClean="0"/>
              <a:t>Operations</a:t>
            </a:r>
            <a:r>
              <a:rPr lang="tr-TR" sz="2400" dirty="0" smtClean="0"/>
              <a:t> </a:t>
            </a:r>
            <a:r>
              <a:rPr lang="tr-TR" sz="2400" dirty="0" err="1" smtClean="0"/>
              <a:t>Center</a:t>
            </a:r>
            <a:r>
              <a:rPr lang="tr-TR" sz="2400" dirty="0" smtClean="0"/>
              <a:t>:</a:t>
            </a:r>
          </a:p>
          <a:p>
            <a:endParaRPr lang="tr-TR" sz="2400" dirty="0" smtClean="0"/>
          </a:p>
          <a:p>
            <a:pPr algn="just"/>
            <a:r>
              <a:rPr lang="tr-TR" sz="2400" dirty="0" err="1" smtClean="0"/>
              <a:t>In</a:t>
            </a:r>
            <a:r>
              <a:rPr lang="tr-TR" sz="2400" dirty="0" smtClean="0"/>
              <a:t> </a:t>
            </a:r>
            <a:r>
              <a:rPr lang="tr-TR" sz="2400" dirty="0" err="1" smtClean="0"/>
              <a:t>February</a:t>
            </a:r>
            <a:r>
              <a:rPr lang="tr-TR" sz="2400" dirty="0" smtClean="0"/>
              <a:t> 2017,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distribution</a:t>
            </a:r>
            <a:r>
              <a:rPr lang="tr-TR" sz="2400" dirty="0" smtClean="0"/>
              <a:t> on </a:t>
            </a:r>
            <a:r>
              <a:rPr lang="tr-TR" sz="2400" dirty="0" err="1" smtClean="0"/>
              <a:t>EUMETCast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smtClean="0">
                <a:solidFill>
                  <a:srgbClr val="FF0000"/>
                </a:solidFill>
              </a:rPr>
              <a:t>MODIS Fire </a:t>
            </a:r>
            <a:r>
              <a:rPr lang="tr-TR" sz="2400" dirty="0" err="1" smtClean="0">
                <a:solidFill>
                  <a:srgbClr val="FF0000"/>
                </a:solidFill>
              </a:rPr>
              <a:t>Product</a:t>
            </a:r>
            <a:r>
              <a:rPr lang="tr-TR" sz="2400" dirty="0" smtClean="0">
                <a:solidFill>
                  <a:srgbClr val="FF0000"/>
                </a:solidFill>
              </a:rPr>
              <a:t> had </a:t>
            </a:r>
            <a:r>
              <a:rPr lang="tr-TR" sz="2400" dirty="0" err="1" smtClean="0">
                <a:solidFill>
                  <a:srgbClr val="FF0000"/>
                </a:solidFill>
              </a:rPr>
              <a:t>to</a:t>
            </a:r>
            <a:r>
              <a:rPr lang="tr-TR" sz="2400" dirty="0" smtClean="0">
                <a:solidFill>
                  <a:srgbClr val="FF0000"/>
                </a:solidFill>
              </a:rPr>
              <a:t> be </a:t>
            </a:r>
            <a:r>
              <a:rPr lang="tr-TR" sz="2400" dirty="0" err="1" smtClean="0">
                <a:solidFill>
                  <a:srgbClr val="FF0000"/>
                </a:solidFill>
              </a:rPr>
              <a:t>suspended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err="1" smtClean="0"/>
              <a:t>due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a </a:t>
            </a:r>
            <a:r>
              <a:rPr lang="tr-TR" sz="2400" dirty="0" err="1" smtClean="0"/>
              <a:t>significant</a:t>
            </a:r>
            <a:r>
              <a:rPr lang="tr-TR" sz="2400" dirty="0" smtClean="0"/>
              <a:t> </a:t>
            </a:r>
            <a:r>
              <a:rPr lang="tr-TR" sz="2400" dirty="0" err="1" smtClean="0"/>
              <a:t>increase</a:t>
            </a:r>
            <a:r>
              <a:rPr lang="tr-TR" sz="2400" dirty="0" smtClean="0"/>
              <a:t> in </a:t>
            </a:r>
            <a:r>
              <a:rPr lang="tr-TR" sz="2400" dirty="0" err="1" smtClean="0"/>
              <a:t>the</a:t>
            </a:r>
            <a:r>
              <a:rPr lang="tr-TR" sz="2400" dirty="0" smtClean="0"/>
              <a:t> file size </a:t>
            </a:r>
            <a:r>
              <a:rPr lang="tr-TR" sz="2400" dirty="0" err="1" smtClean="0"/>
              <a:t>following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transition</a:t>
            </a:r>
            <a:r>
              <a:rPr lang="tr-TR" sz="2400" dirty="0" smtClean="0"/>
              <a:t> at NASA </a:t>
            </a:r>
            <a:r>
              <a:rPr lang="tr-TR" sz="2400" dirty="0" err="1" smtClean="0"/>
              <a:t>from</a:t>
            </a:r>
            <a:r>
              <a:rPr lang="tr-TR" sz="2400" dirty="0" smtClean="0"/>
              <a:t> MODIS </a:t>
            </a:r>
            <a:r>
              <a:rPr lang="tr-TR" sz="2400" dirty="0" err="1" smtClean="0"/>
              <a:t>Collection</a:t>
            </a:r>
            <a:r>
              <a:rPr lang="tr-TR" sz="2400" dirty="0" smtClean="0"/>
              <a:t> 5 </a:t>
            </a:r>
            <a:r>
              <a:rPr lang="tr-TR" sz="2400" dirty="0" err="1" smtClean="0"/>
              <a:t>product</a:t>
            </a:r>
            <a:r>
              <a:rPr lang="tr-TR" sz="2400" dirty="0" smtClean="0"/>
              <a:t> </a:t>
            </a:r>
            <a:r>
              <a:rPr lang="tr-TR" sz="2400" dirty="0" err="1" smtClean="0"/>
              <a:t>processing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Collection</a:t>
            </a:r>
            <a:r>
              <a:rPr lang="tr-TR" sz="2400" dirty="0" smtClean="0"/>
              <a:t> 6 </a:t>
            </a:r>
            <a:r>
              <a:rPr lang="tr-TR" sz="2400" dirty="0" err="1" smtClean="0"/>
              <a:t>product</a:t>
            </a:r>
            <a:r>
              <a:rPr lang="tr-TR" sz="2400" dirty="0" smtClean="0"/>
              <a:t> </a:t>
            </a:r>
            <a:r>
              <a:rPr lang="tr-TR" sz="2400" dirty="0" err="1" smtClean="0"/>
              <a:t>processing</a:t>
            </a:r>
            <a:r>
              <a:rPr lang="tr-TR" sz="2400" dirty="0" smtClean="0"/>
              <a:t>.</a:t>
            </a:r>
          </a:p>
          <a:p>
            <a:pPr algn="just"/>
            <a:r>
              <a:rPr lang="tr-TR" sz="2400" dirty="0" smtClean="0"/>
              <a:t> </a:t>
            </a:r>
          </a:p>
          <a:p>
            <a:pPr algn="just"/>
            <a:r>
              <a:rPr lang="tr-TR" sz="2400" dirty="0" err="1" smtClean="0"/>
              <a:t>We</a:t>
            </a:r>
            <a:r>
              <a:rPr lang="tr-TR" sz="2400" dirty="0" smtClean="0"/>
              <a:t> </a:t>
            </a:r>
            <a:r>
              <a:rPr lang="tr-TR" sz="2400" dirty="0" err="1" smtClean="0"/>
              <a:t>have</a:t>
            </a:r>
            <a:r>
              <a:rPr lang="tr-TR" sz="2400" dirty="0" smtClean="0"/>
              <a:t> no plan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resume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distribution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MODIS Fire </a:t>
            </a:r>
            <a:r>
              <a:rPr lang="tr-TR" sz="2400" dirty="0" err="1" smtClean="0"/>
              <a:t>Product</a:t>
            </a:r>
            <a:r>
              <a:rPr lang="tr-TR" sz="2400" dirty="0" smtClean="0"/>
              <a:t> but </a:t>
            </a:r>
            <a:r>
              <a:rPr lang="tr-TR" sz="2400" dirty="0" err="1" smtClean="0"/>
              <a:t>we</a:t>
            </a:r>
            <a:r>
              <a:rPr lang="tr-TR" sz="2400" dirty="0" smtClean="0"/>
              <a:t> </a:t>
            </a:r>
            <a:r>
              <a:rPr lang="tr-TR" sz="2400" dirty="0" err="1" smtClean="0"/>
              <a:t>will</a:t>
            </a:r>
            <a:r>
              <a:rPr lang="tr-TR" sz="2400" dirty="0" smtClean="0"/>
              <a:t> </a:t>
            </a:r>
            <a:r>
              <a:rPr lang="tr-TR" sz="2400" dirty="0" err="1" smtClean="0"/>
              <a:t>replace</a:t>
            </a:r>
            <a:r>
              <a:rPr lang="tr-TR" sz="2400" dirty="0" smtClean="0"/>
              <a:t> it </a:t>
            </a:r>
            <a:r>
              <a:rPr lang="tr-TR" sz="2400" dirty="0" err="1" smtClean="0"/>
              <a:t>with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VIIRS </a:t>
            </a:r>
            <a:r>
              <a:rPr lang="tr-TR" sz="2400" dirty="0" err="1" smtClean="0"/>
              <a:t>Active</a:t>
            </a:r>
            <a:r>
              <a:rPr lang="tr-TR" sz="2400" dirty="0" smtClean="0"/>
              <a:t> Fire (AF) </a:t>
            </a:r>
            <a:r>
              <a:rPr lang="tr-TR" sz="2400" dirty="0" err="1" smtClean="0"/>
              <a:t>Product</a:t>
            </a:r>
            <a:r>
              <a:rPr lang="tr-TR" sz="2400" dirty="0" smtClean="0"/>
              <a:t> </a:t>
            </a:r>
            <a:r>
              <a:rPr lang="tr-TR" sz="2400" dirty="0" err="1" smtClean="0"/>
              <a:t>from</a:t>
            </a:r>
            <a:r>
              <a:rPr lang="tr-TR" sz="2400" dirty="0" smtClean="0"/>
              <a:t> NOAA. </a:t>
            </a:r>
            <a:r>
              <a:rPr lang="tr-TR" sz="2400" dirty="0" err="1" smtClean="0"/>
              <a:t>The</a:t>
            </a:r>
            <a:r>
              <a:rPr lang="tr-TR" sz="2400" dirty="0" smtClean="0"/>
              <a:t> VIIRS fire </a:t>
            </a:r>
            <a:r>
              <a:rPr lang="tr-TR" sz="2400" dirty="0" err="1" smtClean="0"/>
              <a:t>detection</a:t>
            </a:r>
            <a:r>
              <a:rPr lang="tr-TR" sz="2400" dirty="0" smtClean="0"/>
              <a:t> </a:t>
            </a:r>
            <a:r>
              <a:rPr lang="tr-TR" sz="2400" dirty="0" err="1" smtClean="0"/>
              <a:t>algorithm</a:t>
            </a:r>
            <a:r>
              <a:rPr lang="tr-TR" sz="2400" dirty="0" smtClean="0"/>
              <a:t> is an </a:t>
            </a:r>
            <a:r>
              <a:rPr lang="tr-TR" sz="2400" dirty="0" err="1" smtClean="0"/>
              <a:t>adaptation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MODIS </a:t>
            </a:r>
            <a:r>
              <a:rPr lang="tr-TR" sz="2400" dirty="0" err="1" smtClean="0"/>
              <a:t>Collection</a:t>
            </a:r>
            <a:r>
              <a:rPr lang="tr-TR" sz="2400" dirty="0" smtClean="0"/>
              <a:t> 6 </a:t>
            </a:r>
            <a:r>
              <a:rPr lang="tr-TR" sz="2400" dirty="0" err="1" smtClean="0"/>
              <a:t>algorithm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uses</a:t>
            </a:r>
            <a:r>
              <a:rPr lang="tr-TR" sz="2400" dirty="0" smtClean="0"/>
              <a:t> </a:t>
            </a:r>
            <a:r>
              <a:rPr lang="tr-TR" sz="2400" dirty="0" err="1" smtClean="0">
                <a:solidFill>
                  <a:srgbClr val="FF0000"/>
                </a:solidFill>
              </a:rPr>
              <a:t>Level</a:t>
            </a:r>
            <a:r>
              <a:rPr lang="tr-TR" sz="2400" dirty="0" smtClean="0">
                <a:solidFill>
                  <a:srgbClr val="FF0000"/>
                </a:solidFill>
              </a:rPr>
              <a:t> 1 M-</a:t>
            </a:r>
            <a:r>
              <a:rPr lang="tr-TR" sz="2400" dirty="0" err="1" smtClean="0">
                <a:solidFill>
                  <a:srgbClr val="FF0000"/>
                </a:solidFill>
              </a:rPr>
              <a:t>band</a:t>
            </a:r>
            <a:r>
              <a:rPr lang="tr-TR" sz="2400" dirty="0" smtClean="0">
                <a:solidFill>
                  <a:srgbClr val="FF0000"/>
                </a:solidFill>
              </a:rPr>
              <a:t> data </a:t>
            </a:r>
            <a:r>
              <a:rPr lang="tr-TR" sz="2400" dirty="0" err="1" smtClean="0"/>
              <a:t>from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VIIRS </a:t>
            </a:r>
            <a:r>
              <a:rPr lang="tr-TR" sz="2400" dirty="0" err="1" smtClean="0"/>
              <a:t>instrument</a:t>
            </a:r>
            <a:r>
              <a:rPr lang="tr-TR" sz="2400" dirty="0" smtClean="0"/>
              <a:t>. </a:t>
            </a:r>
          </a:p>
        </p:txBody>
      </p:sp>
      <p:sp>
        <p:nvSpPr>
          <p:cNvPr id="6" name="5 Metin kutusu"/>
          <p:cNvSpPr txBox="1"/>
          <p:nvPr/>
        </p:nvSpPr>
        <p:spPr>
          <a:xfrm>
            <a:off x="8604448" y="638132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2794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7 Dikdörtgen"/>
          <p:cNvSpPr>
            <a:spLocks noChangeArrowheads="1"/>
          </p:cNvSpPr>
          <p:nvPr/>
        </p:nvSpPr>
        <p:spPr bwMode="auto">
          <a:xfrm>
            <a:off x="1691680" y="188640"/>
            <a:ext cx="5976664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Switch from HDF-EOS to </a:t>
            </a:r>
            <a:r>
              <a:rPr lang="en-US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NetCDF</a:t>
            </a:r>
            <a:endParaRPr lang="en-US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3 Metin kutusu"/>
          <p:cNvSpPr txBox="1"/>
          <p:nvPr/>
        </p:nvSpPr>
        <p:spPr>
          <a:xfrm>
            <a:off x="611560" y="1340768"/>
            <a:ext cx="806489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/>
              <a:t>A </a:t>
            </a:r>
            <a:r>
              <a:rPr lang="tr-TR" sz="2000" dirty="0" err="1" smtClean="0"/>
              <a:t>trial</a:t>
            </a:r>
            <a:r>
              <a:rPr lang="tr-TR" sz="2000" dirty="0" smtClean="0"/>
              <a:t> </a:t>
            </a:r>
            <a:r>
              <a:rPr lang="tr-TR" sz="2000" dirty="0" err="1" smtClean="0"/>
              <a:t>dissemination</a:t>
            </a:r>
            <a:r>
              <a:rPr lang="tr-TR" sz="2000" dirty="0" smtClean="0"/>
              <a:t> of </a:t>
            </a:r>
            <a:r>
              <a:rPr lang="tr-TR" sz="2000" dirty="0" err="1" smtClean="0"/>
              <a:t>the</a:t>
            </a:r>
            <a:r>
              <a:rPr lang="tr-TR" sz="2000" dirty="0" smtClean="0"/>
              <a:t> VIIRS AF </a:t>
            </a:r>
            <a:r>
              <a:rPr lang="tr-TR" sz="2000" dirty="0" err="1" smtClean="0"/>
              <a:t>product</a:t>
            </a:r>
            <a:r>
              <a:rPr lang="tr-TR" sz="2000" dirty="0" smtClean="0"/>
              <a:t> </a:t>
            </a:r>
            <a:r>
              <a:rPr lang="tr-TR" sz="2000" dirty="0" err="1" smtClean="0"/>
              <a:t>will</a:t>
            </a:r>
            <a:r>
              <a:rPr lang="tr-TR" sz="2000" dirty="0" smtClean="0"/>
              <a:t> start on </a:t>
            </a:r>
            <a:r>
              <a:rPr lang="tr-TR" sz="2000" dirty="0" smtClean="0">
                <a:solidFill>
                  <a:srgbClr val="FF0000"/>
                </a:solidFill>
              </a:rPr>
              <a:t>30 </a:t>
            </a:r>
            <a:r>
              <a:rPr lang="tr-TR" sz="2000" dirty="0" err="1" smtClean="0">
                <a:solidFill>
                  <a:srgbClr val="FF0000"/>
                </a:solidFill>
              </a:rPr>
              <a:t>August</a:t>
            </a:r>
            <a:r>
              <a:rPr lang="tr-TR" sz="2000" dirty="0" smtClean="0">
                <a:solidFill>
                  <a:srgbClr val="FF0000"/>
                </a:solidFill>
              </a:rPr>
              <a:t> 2017</a:t>
            </a:r>
            <a:r>
              <a:rPr lang="tr-TR" sz="2000" dirty="0" smtClean="0"/>
              <a:t>.</a:t>
            </a:r>
          </a:p>
          <a:p>
            <a:r>
              <a:rPr lang="tr-TR" sz="2000" dirty="0" smtClean="0"/>
              <a:t> </a:t>
            </a:r>
          </a:p>
          <a:p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product</a:t>
            </a:r>
            <a:r>
              <a:rPr lang="tr-TR" sz="2000" dirty="0" smtClean="0"/>
              <a:t> </a:t>
            </a:r>
            <a:r>
              <a:rPr lang="tr-TR" sz="2000" dirty="0" err="1" smtClean="0"/>
              <a:t>will</a:t>
            </a:r>
            <a:r>
              <a:rPr lang="tr-TR" sz="2000" dirty="0" smtClean="0"/>
              <a:t> be </a:t>
            </a:r>
            <a:r>
              <a:rPr lang="tr-TR" sz="2000" dirty="0" err="1" smtClean="0"/>
              <a:t>distributed</a:t>
            </a:r>
            <a:r>
              <a:rPr lang="tr-TR" sz="2000" dirty="0" smtClean="0"/>
              <a:t> on </a:t>
            </a:r>
            <a:r>
              <a:rPr lang="tr-TR" sz="2000" dirty="0" smtClean="0">
                <a:solidFill>
                  <a:srgbClr val="FF0000"/>
                </a:solidFill>
              </a:rPr>
              <a:t>EUMETSAT Data </a:t>
            </a:r>
            <a:r>
              <a:rPr lang="tr-TR" sz="2000" dirty="0" err="1" smtClean="0">
                <a:solidFill>
                  <a:srgbClr val="FF0000"/>
                </a:solidFill>
              </a:rPr>
              <a:t>Channel</a:t>
            </a:r>
            <a:r>
              <a:rPr lang="tr-TR" sz="2000" dirty="0" smtClean="0">
                <a:solidFill>
                  <a:srgbClr val="FF0000"/>
                </a:solidFill>
              </a:rPr>
              <a:t> 12</a:t>
            </a:r>
            <a:r>
              <a:rPr lang="tr-TR" sz="2000" dirty="0" smtClean="0"/>
              <a:t>:</a:t>
            </a:r>
          </a:p>
          <a:p>
            <a:r>
              <a:rPr lang="tr-TR" sz="2000" dirty="0" smtClean="0"/>
              <a:t> </a:t>
            </a:r>
          </a:p>
          <a:p>
            <a:r>
              <a:rPr lang="tr-TR" sz="2000" dirty="0" smtClean="0"/>
              <a:t>PID: 301 (</a:t>
            </a:r>
            <a:r>
              <a:rPr lang="tr-TR" sz="2000" dirty="0" err="1" smtClean="0"/>
              <a:t>Europe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Africa</a:t>
            </a:r>
            <a:r>
              <a:rPr lang="tr-TR" sz="2000" dirty="0" smtClean="0"/>
              <a:t>)</a:t>
            </a:r>
          </a:p>
          <a:p>
            <a:r>
              <a:rPr lang="tr-TR" sz="2000" dirty="0" smtClean="0"/>
              <a:t> </a:t>
            </a:r>
          </a:p>
          <a:p>
            <a:r>
              <a:rPr lang="tr-TR" sz="2000" dirty="0" err="1" smtClean="0"/>
              <a:t>Multicast</a:t>
            </a:r>
            <a:r>
              <a:rPr lang="tr-TR" sz="2000" dirty="0" smtClean="0"/>
              <a:t> </a:t>
            </a:r>
            <a:r>
              <a:rPr lang="tr-TR" sz="2000" dirty="0" err="1" smtClean="0"/>
              <a:t>address</a:t>
            </a:r>
            <a:r>
              <a:rPr lang="tr-TR" sz="2000" dirty="0" smtClean="0"/>
              <a:t>: 224.223.222.35</a:t>
            </a:r>
          </a:p>
          <a:p>
            <a:r>
              <a:rPr lang="tr-TR" sz="2000" dirty="0" smtClean="0"/>
              <a:t> </a:t>
            </a:r>
          </a:p>
          <a:p>
            <a:r>
              <a:rPr lang="tr-TR" sz="2000" dirty="0" err="1" smtClean="0"/>
              <a:t>Example</a:t>
            </a:r>
            <a:r>
              <a:rPr lang="tr-TR" sz="2000" dirty="0" smtClean="0"/>
              <a:t> </a:t>
            </a:r>
            <a:r>
              <a:rPr lang="tr-TR" sz="2000" dirty="0" err="1" smtClean="0"/>
              <a:t>filename</a:t>
            </a:r>
            <a:r>
              <a:rPr lang="tr-TR" sz="2000" dirty="0" smtClean="0"/>
              <a:t>:</a:t>
            </a:r>
          </a:p>
          <a:p>
            <a:r>
              <a:rPr lang="tr-TR" sz="2000" dirty="0" smtClean="0"/>
              <a:t> </a:t>
            </a:r>
          </a:p>
          <a:p>
            <a:r>
              <a:rPr lang="tr-TR" sz="2000" dirty="0" smtClean="0"/>
              <a:t>AF_v1r0_</a:t>
            </a:r>
            <a:r>
              <a:rPr lang="tr-TR" sz="2000" dirty="0" err="1" smtClean="0"/>
              <a:t>npp</a:t>
            </a:r>
            <a:r>
              <a:rPr lang="tr-TR" sz="2000" dirty="0" smtClean="0"/>
              <a:t>_s</a:t>
            </a:r>
            <a:r>
              <a:rPr lang="tr-TR" sz="2000" i="1" dirty="0" smtClean="0">
                <a:solidFill>
                  <a:srgbClr val="0000FF"/>
                </a:solidFill>
              </a:rPr>
              <a:t>20170628143428</a:t>
            </a:r>
            <a:r>
              <a:rPr lang="tr-TR" sz="2000" dirty="0" smtClean="0"/>
              <a:t>0_e</a:t>
            </a:r>
            <a:r>
              <a:rPr lang="tr-TR" sz="2000" i="1" dirty="0" smtClean="0">
                <a:solidFill>
                  <a:srgbClr val="0000FF"/>
                </a:solidFill>
              </a:rPr>
              <a:t>20170628143552</a:t>
            </a:r>
            <a:r>
              <a:rPr lang="tr-TR" sz="2000" dirty="0" smtClean="0"/>
              <a:t>0_c201706281619150-122800_0.</a:t>
            </a:r>
            <a:r>
              <a:rPr lang="tr-TR" sz="2000" dirty="0" err="1" smtClean="0"/>
              <a:t>nc</a:t>
            </a:r>
            <a:r>
              <a:rPr lang="tr-TR" sz="2000" dirty="0" smtClean="0"/>
              <a:t>.</a:t>
            </a:r>
            <a:r>
              <a:rPr lang="tr-TR" sz="2000" dirty="0" err="1" smtClean="0"/>
              <a:t>gz</a:t>
            </a:r>
            <a:endParaRPr lang="tr-TR" sz="2000" dirty="0" smtClean="0"/>
          </a:p>
          <a:p>
            <a:r>
              <a:rPr lang="tr-TR" sz="2000" dirty="0" smtClean="0"/>
              <a:t> </a:t>
            </a:r>
          </a:p>
          <a:p>
            <a:r>
              <a:rPr lang="tr-TR" sz="2000" dirty="0" err="1" smtClean="0"/>
              <a:t>There</a:t>
            </a:r>
            <a:r>
              <a:rPr lang="tr-TR" sz="2000" dirty="0" smtClean="0"/>
              <a:t> </a:t>
            </a:r>
            <a:r>
              <a:rPr lang="tr-TR" sz="2000" dirty="0" err="1" smtClean="0"/>
              <a:t>will</a:t>
            </a:r>
            <a:r>
              <a:rPr lang="tr-TR" sz="2000" dirty="0" smtClean="0"/>
              <a:t> be 500 </a:t>
            </a:r>
            <a:r>
              <a:rPr lang="tr-TR" sz="2000" dirty="0" err="1" smtClean="0"/>
              <a:t>files</a:t>
            </a:r>
            <a:r>
              <a:rPr lang="tr-TR" sz="2000" dirty="0" smtClean="0"/>
              <a:t> /12h i.e. </a:t>
            </a:r>
            <a:r>
              <a:rPr lang="tr-TR" sz="2000" dirty="0" smtClean="0">
                <a:solidFill>
                  <a:srgbClr val="FF0000"/>
                </a:solidFill>
              </a:rPr>
              <a:t>1000 </a:t>
            </a:r>
            <a:r>
              <a:rPr lang="tr-TR" sz="2000" dirty="0" err="1" smtClean="0">
                <a:solidFill>
                  <a:srgbClr val="FF0000"/>
                </a:solidFill>
              </a:rPr>
              <a:t>files</a:t>
            </a:r>
            <a:r>
              <a:rPr lang="tr-TR" sz="2000" dirty="0" smtClean="0">
                <a:solidFill>
                  <a:srgbClr val="FF0000"/>
                </a:solidFill>
              </a:rPr>
              <a:t> /</a:t>
            </a:r>
            <a:r>
              <a:rPr lang="tr-TR" sz="2000" dirty="0" err="1" smtClean="0">
                <a:solidFill>
                  <a:srgbClr val="FF0000"/>
                </a:solidFill>
              </a:rPr>
              <a:t>day</a:t>
            </a:r>
            <a:r>
              <a:rPr lang="tr-TR" sz="2000" dirty="0" smtClean="0"/>
              <a:t>, </a:t>
            </a:r>
            <a:r>
              <a:rPr lang="tr-TR" sz="2000" dirty="0" err="1" smtClean="0"/>
              <a:t>with</a:t>
            </a:r>
            <a:r>
              <a:rPr lang="tr-TR" sz="2000" dirty="0" smtClean="0"/>
              <a:t> a size of </a:t>
            </a:r>
            <a:r>
              <a:rPr lang="tr-TR" sz="2000" dirty="0" err="1" smtClean="0"/>
              <a:t>around</a:t>
            </a:r>
            <a:r>
              <a:rPr lang="tr-TR" sz="2000" dirty="0" smtClean="0"/>
              <a:t> </a:t>
            </a:r>
            <a:r>
              <a:rPr lang="tr-TR" sz="2000" dirty="0" smtClean="0">
                <a:solidFill>
                  <a:srgbClr val="FF0000"/>
                </a:solidFill>
              </a:rPr>
              <a:t>111 MB </a:t>
            </a:r>
            <a:r>
              <a:rPr lang="tr-TR" sz="2000" dirty="0" err="1" smtClean="0">
                <a:solidFill>
                  <a:srgbClr val="FF0000"/>
                </a:solidFill>
              </a:rPr>
              <a:t>per</a:t>
            </a:r>
            <a:r>
              <a:rPr lang="tr-TR" sz="2000" dirty="0" smtClean="0">
                <a:solidFill>
                  <a:srgbClr val="FF0000"/>
                </a:solidFill>
              </a:rPr>
              <a:t> </a:t>
            </a:r>
            <a:r>
              <a:rPr lang="tr-TR" sz="2000" dirty="0" err="1" smtClean="0">
                <a:solidFill>
                  <a:srgbClr val="FF0000"/>
                </a:solidFill>
              </a:rPr>
              <a:t>day</a:t>
            </a:r>
            <a:r>
              <a:rPr lang="tr-TR" sz="2000" dirty="0" smtClean="0"/>
              <a:t>. </a:t>
            </a:r>
          </a:p>
        </p:txBody>
      </p:sp>
      <p:sp>
        <p:nvSpPr>
          <p:cNvPr id="6" name="5 Metin kutusu"/>
          <p:cNvSpPr txBox="1"/>
          <p:nvPr/>
        </p:nvSpPr>
        <p:spPr>
          <a:xfrm>
            <a:off x="8604448" y="638132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2794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7 Dikdörtgen"/>
          <p:cNvSpPr>
            <a:spLocks noChangeArrowheads="1"/>
          </p:cNvSpPr>
          <p:nvPr/>
        </p:nvSpPr>
        <p:spPr bwMode="auto">
          <a:xfrm>
            <a:off x="1259632" y="188640"/>
            <a:ext cx="676875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tr-TR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</a:t>
            </a:r>
            <a:r>
              <a:rPr lang="en-US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ecoding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tr-TR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software </a:t>
            </a:r>
            <a:r>
              <a:rPr lang="tr-TR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and</a:t>
            </a:r>
            <a:r>
              <a:rPr lang="tr-TR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tr-TR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possible</a:t>
            </a:r>
            <a:r>
              <a:rPr lang="tr-TR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options</a:t>
            </a:r>
          </a:p>
        </p:txBody>
      </p:sp>
      <p:sp>
        <p:nvSpPr>
          <p:cNvPr id="4" name="3 Metin kutusu"/>
          <p:cNvSpPr txBox="1"/>
          <p:nvPr/>
        </p:nvSpPr>
        <p:spPr>
          <a:xfrm>
            <a:off x="611560" y="1340768"/>
            <a:ext cx="806489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400" dirty="0" smtClean="0"/>
              <a:t> Being developed in C++ (although the Python was another possibility)</a:t>
            </a:r>
            <a:endParaRPr lang="tr-TR" sz="2400" dirty="0" smtClean="0"/>
          </a:p>
          <a:p>
            <a:pPr>
              <a:buFontTx/>
              <a:buChar char="-"/>
            </a:pPr>
            <a:endParaRPr lang="tr-TR" sz="2400" dirty="0" smtClean="0"/>
          </a:p>
          <a:p>
            <a:pPr>
              <a:buFontTx/>
              <a:buChar char="-"/>
            </a:pPr>
            <a:r>
              <a:rPr lang="tr-TR" sz="2400" dirty="0" smtClean="0"/>
              <a:t> </a:t>
            </a:r>
            <a:r>
              <a:rPr lang="tr-TR" sz="2400" dirty="0" err="1" smtClean="0"/>
              <a:t>Command</a:t>
            </a:r>
            <a:r>
              <a:rPr lang="tr-TR" sz="2400" dirty="0" smtClean="0"/>
              <a:t>-</a:t>
            </a:r>
            <a:r>
              <a:rPr lang="tr-TR" sz="2400" dirty="0" err="1" smtClean="0"/>
              <a:t>line</a:t>
            </a:r>
            <a:r>
              <a:rPr lang="tr-TR" sz="2400" dirty="0" smtClean="0"/>
              <a:t> </a:t>
            </a:r>
            <a:r>
              <a:rPr lang="tr-TR" sz="2400" dirty="0" err="1" smtClean="0"/>
              <a:t>operation</a:t>
            </a:r>
            <a:endParaRPr lang="en-US" sz="2400" dirty="0" smtClean="0"/>
          </a:p>
          <a:p>
            <a:pPr>
              <a:buFontTx/>
              <a:buChar char="-"/>
            </a:pP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smtClean="0"/>
              <a:t> Suitable for both the operational use and off-line use </a:t>
            </a:r>
          </a:p>
          <a:p>
            <a:pPr>
              <a:buFontTx/>
              <a:buChar char="-"/>
            </a:pP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smtClean="0"/>
              <a:t> Cross-platform (Windows &amp; Linux) </a:t>
            </a:r>
          </a:p>
          <a:p>
            <a:r>
              <a:rPr lang="en-US" sz="2400" dirty="0" smtClean="0"/>
              <a:t>  - Which Linux </a:t>
            </a:r>
            <a:r>
              <a:rPr lang="en-US" sz="2400" dirty="0" err="1" smtClean="0"/>
              <a:t>distro</a:t>
            </a:r>
            <a:r>
              <a:rPr lang="en-US" sz="2400" dirty="0" smtClean="0"/>
              <a:t> ?</a:t>
            </a:r>
            <a:endParaRPr lang="tr-TR" sz="2400" dirty="0" smtClean="0"/>
          </a:p>
          <a:p>
            <a:endParaRPr lang="tr-TR" sz="2400" dirty="0" smtClean="0"/>
          </a:p>
          <a:p>
            <a:r>
              <a:rPr lang="tr-TR" sz="2400" dirty="0" smtClean="0"/>
              <a:t>- </a:t>
            </a:r>
            <a:r>
              <a:rPr lang="tr-TR" sz="2400" dirty="0" err="1" smtClean="0"/>
              <a:t>Area</a:t>
            </a:r>
            <a:r>
              <a:rPr lang="tr-TR" sz="2400" dirty="0" smtClean="0"/>
              <a:t> of </a:t>
            </a:r>
            <a:r>
              <a:rPr lang="tr-TR" sz="2400" dirty="0" err="1" smtClean="0"/>
              <a:t>Interest</a:t>
            </a:r>
            <a:r>
              <a:rPr lang="tr-TR" sz="2400" dirty="0" smtClean="0"/>
              <a:t> (AOI) </a:t>
            </a:r>
            <a:r>
              <a:rPr lang="tr-TR" sz="2400" dirty="0" err="1" smtClean="0"/>
              <a:t>to</a:t>
            </a:r>
            <a:r>
              <a:rPr lang="tr-TR" sz="2400" dirty="0" smtClean="0"/>
              <a:t> be </a:t>
            </a:r>
            <a:r>
              <a:rPr lang="tr-TR" sz="2400" dirty="0" err="1" smtClean="0"/>
              <a:t>definable</a:t>
            </a:r>
            <a:r>
              <a:rPr lang="tr-TR" sz="2400" dirty="0" smtClean="0"/>
              <a:t> 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Major user needs regarding the product decoding</a:t>
            </a:r>
            <a:endParaRPr lang="tr-TR" sz="2400" dirty="0" smtClean="0"/>
          </a:p>
          <a:p>
            <a:r>
              <a:rPr lang="tr-TR" sz="2400" dirty="0" smtClean="0"/>
              <a:t>(</a:t>
            </a:r>
            <a:r>
              <a:rPr lang="tr-TR" sz="2400" dirty="0" err="1" smtClean="0"/>
              <a:t>next</a:t>
            </a:r>
            <a:r>
              <a:rPr lang="tr-TR" sz="2400" dirty="0" smtClean="0"/>
              <a:t> </a:t>
            </a:r>
            <a:r>
              <a:rPr lang="tr-TR" sz="2400" dirty="0" err="1" smtClean="0"/>
              <a:t>slides</a:t>
            </a:r>
            <a:r>
              <a:rPr lang="tr-TR" sz="2400" dirty="0" smtClean="0"/>
              <a:t>)</a:t>
            </a:r>
            <a:endParaRPr lang="en-US" sz="2400" dirty="0" smtClean="0"/>
          </a:p>
        </p:txBody>
      </p:sp>
      <p:sp>
        <p:nvSpPr>
          <p:cNvPr id="6" name="5 Metin kutusu"/>
          <p:cNvSpPr txBox="1"/>
          <p:nvPr/>
        </p:nvSpPr>
        <p:spPr>
          <a:xfrm>
            <a:off x="8604448" y="638132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2794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7 Dikdörtgen"/>
          <p:cNvSpPr>
            <a:spLocks noChangeArrowheads="1"/>
          </p:cNvSpPr>
          <p:nvPr/>
        </p:nvSpPr>
        <p:spPr bwMode="auto">
          <a:xfrm>
            <a:off x="1259632" y="188640"/>
            <a:ext cx="676875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tr-TR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</a:t>
            </a:r>
            <a:r>
              <a:rPr lang="en-US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ecoding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tr-TR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software </a:t>
            </a:r>
            <a:r>
              <a:rPr lang="tr-TR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and</a:t>
            </a:r>
            <a:r>
              <a:rPr lang="tr-TR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tr-TR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possible</a:t>
            </a:r>
            <a:r>
              <a:rPr lang="tr-TR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options</a:t>
            </a:r>
          </a:p>
        </p:txBody>
      </p:sp>
      <p:sp>
        <p:nvSpPr>
          <p:cNvPr id="4" name="3 Metin kutusu"/>
          <p:cNvSpPr txBox="1"/>
          <p:nvPr/>
        </p:nvSpPr>
        <p:spPr>
          <a:xfrm>
            <a:off x="611560" y="1340768"/>
            <a:ext cx="828092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400" dirty="0" smtClean="0"/>
              <a:t> Text Output</a:t>
            </a:r>
          </a:p>
          <a:p>
            <a:pPr>
              <a:buFontTx/>
              <a:buChar char="-"/>
            </a:pPr>
            <a:endParaRPr lang="en-US" sz="2400" dirty="0" smtClean="0"/>
          </a:p>
          <a:p>
            <a:r>
              <a:rPr lang="en-US" sz="2400" dirty="0" smtClean="0"/>
              <a:t>	- Formatted style (better for visual inspection)</a:t>
            </a:r>
            <a:r>
              <a:rPr lang="tr-TR" sz="2400" dirty="0" smtClean="0"/>
              <a:t> 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	- Comma </a:t>
            </a:r>
            <a:r>
              <a:rPr lang="en-US" sz="2400" dirty="0" err="1" smtClean="0"/>
              <a:t>Seperated</a:t>
            </a:r>
            <a:r>
              <a:rPr lang="en-US" sz="2400" dirty="0" smtClean="0"/>
              <a:t> Values (CSV) is good in case 	the file is to be used in </a:t>
            </a:r>
            <a:r>
              <a:rPr lang="en-US" sz="2400" dirty="0" err="1" smtClean="0"/>
              <a:t>javascript</a:t>
            </a:r>
            <a:r>
              <a:rPr lang="en-US" sz="2400" dirty="0" smtClean="0"/>
              <a:t> code</a:t>
            </a:r>
            <a:r>
              <a:rPr lang="tr-TR" sz="2400" dirty="0" smtClean="0"/>
              <a:t> (?)</a:t>
            </a:r>
            <a:endParaRPr lang="en-US" sz="2400" dirty="0" smtClean="0"/>
          </a:p>
          <a:p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smtClean="0"/>
              <a:t>Common Alerting Protocol (CAP)</a:t>
            </a:r>
            <a:r>
              <a:rPr lang="tr-TR" sz="2400" dirty="0" smtClean="0"/>
              <a:t> (?)</a:t>
            </a:r>
            <a:endParaRPr lang="en-US" sz="2400" dirty="0" smtClean="0"/>
          </a:p>
          <a:p>
            <a:pPr>
              <a:buFontTx/>
              <a:buChar char="-"/>
            </a:pPr>
            <a:endParaRPr lang="en-US" sz="2400" dirty="0" smtClean="0"/>
          </a:p>
          <a:p>
            <a:pPr lvl="2">
              <a:buFontTx/>
              <a:buChar char="-"/>
            </a:pPr>
            <a:r>
              <a:rPr lang="en-US" sz="2400" dirty="0" smtClean="0"/>
              <a:t> XML-based data format for exchanging public warnings and emergencies between alerting technologies.</a:t>
            </a:r>
          </a:p>
          <a:p>
            <a:endParaRPr lang="en-US" sz="2400" dirty="0" smtClean="0"/>
          </a:p>
        </p:txBody>
      </p:sp>
      <p:sp>
        <p:nvSpPr>
          <p:cNvPr id="6" name="5 Metin kutusu"/>
          <p:cNvSpPr txBox="1"/>
          <p:nvPr/>
        </p:nvSpPr>
        <p:spPr>
          <a:xfrm>
            <a:off x="8604448" y="638132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6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2794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7 Dikdörtgen"/>
          <p:cNvSpPr>
            <a:spLocks noChangeArrowheads="1"/>
          </p:cNvSpPr>
          <p:nvPr/>
        </p:nvSpPr>
        <p:spPr bwMode="auto">
          <a:xfrm>
            <a:off x="1259632" y="188640"/>
            <a:ext cx="676875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tr-TR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</a:t>
            </a:r>
            <a:r>
              <a:rPr lang="en-US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ecoding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tr-TR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software </a:t>
            </a:r>
            <a:r>
              <a:rPr lang="tr-TR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and</a:t>
            </a:r>
            <a:r>
              <a:rPr lang="tr-TR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tr-TR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possible</a:t>
            </a:r>
            <a:r>
              <a:rPr lang="tr-TR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options</a:t>
            </a:r>
          </a:p>
        </p:txBody>
      </p:sp>
      <p:sp>
        <p:nvSpPr>
          <p:cNvPr id="4" name="3 Metin kutusu"/>
          <p:cNvSpPr txBox="1"/>
          <p:nvPr/>
        </p:nvSpPr>
        <p:spPr>
          <a:xfrm>
            <a:off x="611560" y="1340768"/>
            <a:ext cx="828092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400" dirty="0" smtClean="0"/>
              <a:t> </a:t>
            </a:r>
            <a:r>
              <a:rPr lang="tr-TR" sz="2400" dirty="0" err="1" smtClean="0"/>
              <a:t>Graphics</a:t>
            </a:r>
            <a:r>
              <a:rPr lang="tr-TR" sz="2400" dirty="0" smtClean="0"/>
              <a:t> </a:t>
            </a:r>
            <a:r>
              <a:rPr lang="tr-TR" sz="2400" dirty="0" err="1" smtClean="0"/>
              <a:t>Based</a:t>
            </a:r>
            <a:r>
              <a:rPr lang="tr-TR" sz="2400" dirty="0" smtClean="0"/>
              <a:t> </a:t>
            </a:r>
            <a:r>
              <a:rPr lang="tr-TR" sz="2400" dirty="0" err="1" smtClean="0"/>
              <a:t>Outputs</a:t>
            </a:r>
            <a:endParaRPr lang="en-US" sz="2400" dirty="0" smtClean="0"/>
          </a:p>
          <a:p>
            <a:pPr>
              <a:buFontTx/>
              <a:buChar char="-"/>
            </a:pPr>
            <a:endParaRPr lang="en-US" sz="2400" dirty="0" smtClean="0"/>
          </a:p>
          <a:p>
            <a:r>
              <a:rPr lang="en-US" sz="2400" dirty="0" smtClean="0"/>
              <a:t>	-</a:t>
            </a:r>
            <a:r>
              <a:rPr lang="tr-TR" sz="2400" dirty="0" smtClean="0"/>
              <a:t> Fire </a:t>
            </a:r>
            <a:r>
              <a:rPr lang="tr-TR" sz="2400" dirty="0" err="1" smtClean="0"/>
              <a:t>locations</a:t>
            </a:r>
            <a:r>
              <a:rPr lang="tr-TR" sz="2400" dirty="0" smtClean="0"/>
              <a:t> </a:t>
            </a:r>
            <a:r>
              <a:rPr lang="tr-TR" sz="2400" dirty="0" err="1" smtClean="0"/>
              <a:t>plotted</a:t>
            </a:r>
            <a:r>
              <a:rPr lang="tr-TR" sz="2400" dirty="0" smtClean="0"/>
              <a:t> on </a:t>
            </a:r>
            <a:r>
              <a:rPr lang="tr-TR" sz="2400" dirty="0" err="1" smtClean="0"/>
              <a:t>geographical</a:t>
            </a:r>
            <a:r>
              <a:rPr lang="tr-TR" sz="2400" dirty="0" smtClean="0"/>
              <a:t> </a:t>
            </a:r>
            <a:r>
              <a:rPr lang="tr-TR" sz="2400" dirty="0" err="1" smtClean="0"/>
              <a:t>maps</a:t>
            </a:r>
            <a:endParaRPr lang="tr-TR" sz="2400" dirty="0" smtClean="0"/>
          </a:p>
          <a:p>
            <a:endParaRPr lang="tr-TR" sz="2400" dirty="0" smtClean="0"/>
          </a:p>
          <a:p>
            <a:pPr>
              <a:buFontTx/>
              <a:buChar char="-"/>
            </a:pPr>
            <a:r>
              <a:rPr lang="tr-TR" sz="2400" dirty="0" err="1" smtClean="0"/>
              <a:t>Google</a:t>
            </a:r>
            <a:r>
              <a:rPr lang="tr-TR" sz="2400" dirty="0" smtClean="0"/>
              <a:t> </a:t>
            </a:r>
            <a:r>
              <a:rPr lang="tr-TR" sz="2400" dirty="0" err="1" smtClean="0"/>
              <a:t>Maps</a:t>
            </a:r>
            <a:r>
              <a:rPr lang="tr-TR" sz="2400" dirty="0" smtClean="0"/>
              <a:t> </a:t>
            </a:r>
            <a:r>
              <a:rPr lang="tr-TR" sz="2400" dirty="0" err="1" smtClean="0"/>
              <a:t>Outputs</a:t>
            </a:r>
            <a:r>
              <a:rPr lang="tr-TR" sz="2400" dirty="0" smtClean="0"/>
              <a:t> (?)</a:t>
            </a:r>
          </a:p>
          <a:p>
            <a:pPr>
              <a:buFontTx/>
              <a:buChar char="-"/>
            </a:pPr>
            <a:endParaRPr lang="tr-TR" sz="2400" dirty="0" smtClean="0"/>
          </a:p>
          <a:p>
            <a:pPr lvl="2">
              <a:buFontTx/>
              <a:buChar char="-"/>
            </a:pPr>
            <a:r>
              <a:rPr lang="tr-TR" sz="2400" dirty="0" smtClean="0"/>
              <a:t> KML </a:t>
            </a:r>
            <a:r>
              <a:rPr lang="tr-TR" sz="2400" dirty="0" err="1" smtClean="0"/>
              <a:t>files</a:t>
            </a:r>
            <a:r>
              <a:rPr lang="tr-TR" sz="2400" dirty="0" smtClean="0"/>
              <a:t> </a:t>
            </a:r>
            <a:r>
              <a:rPr lang="tr-TR" sz="2400" dirty="0" err="1" smtClean="0"/>
              <a:t>for</a:t>
            </a:r>
            <a:r>
              <a:rPr lang="tr-TR" sz="2400" dirty="0" smtClean="0"/>
              <a:t> </a:t>
            </a:r>
            <a:r>
              <a:rPr lang="tr-TR" sz="2400" dirty="0" err="1" smtClean="0"/>
              <a:t>using</a:t>
            </a:r>
            <a:r>
              <a:rPr lang="tr-TR" sz="2400" dirty="0" smtClean="0"/>
              <a:t> on </a:t>
            </a:r>
            <a:r>
              <a:rPr lang="tr-TR" sz="2400" dirty="0" err="1" smtClean="0"/>
              <a:t>Google</a:t>
            </a:r>
            <a:r>
              <a:rPr lang="tr-TR" sz="2400" dirty="0" smtClean="0"/>
              <a:t> </a:t>
            </a:r>
            <a:r>
              <a:rPr lang="tr-TR" sz="2400" dirty="0" err="1" smtClean="0"/>
              <a:t>Earth</a:t>
            </a:r>
            <a:r>
              <a:rPr lang="tr-TR" sz="2400" dirty="0" smtClean="0"/>
              <a:t> &amp; </a:t>
            </a:r>
            <a:r>
              <a:rPr lang="tr-TR" sz="2400" dirty="0" err="1" smtClean="0"/>
              <a:t>Google</a:t>
            </a:r>
            <a:r>
              <a:rPr lang="tr-TR" sz="2400" dirty="0" smtClean="0"/>
              <a:t> </a:t>
            </a:r>
            <a:r>
              <a:rPr lang="tr-TR" sz="2400" dirty="0" err="1" smtClean="0"/>
              <a:t>Maps</a:t>
            </a:r>
            <a:endParaRPr lang="tr-TR" sz="2400" dirty="0" smtClean="0"/>
          </a:p>
          <a:p>
            <a:pPr lvl="2">
              <a:buFontTx/>
              <a:buChar char="-"/>
            </a:pPr>
            <a:endParaRPr lang="tr-TR" sz="2400" dirty="0" smtClean="0"/>
          </a:p>
          <a:p>
            <a:pPr>
              <a:buFontTx/>
              <a:buChar char="-"/>
            </a:pPr>
            <a:r>
              <a:rPr lang="tr-TR" sz="2400" dirty="0" err="1" smtClean="0"/>
              <a:t>ShapeFile</a:t>
            </a:r>
            <a:r>
              <a:rPr lang="tr-TR" sz="2400" dirty="0" smtClean="0"/>
              <a:t> </a:t>
            </a:r>
            <a:r>
              <a:rPr lang="tr-TR" sz="2400" dirty="0" err="1" smtClean="0"/>
              <a:t>Outputs</a:t>
            </a:r>
            <a:r>
              <a:rPr lang="tr-TR" sz="2400" dirty="0" smtClean="0"/>
              <a:t> (?)</a:t>
            </a:r>
          </a:p>
          <a:p>
            <a:pPr>
              <a:buFontTx/>
              <a:buChar char="-"/>
            </a:pPr>
            <a:endParaRPr lang="tr-TR" sz="2400" dirty="0" smtClean="0"/>
          </a:p>
          <a:p>
            <a:pPr lvl="2">
              <a:buFontTx/>
              <a:buChar char="-"/>
            </a:pPr>
            <a:r>
              <a:rPr lang="tr-TR" sz="2400" dirty="0" smtClean="0"/>
              <a:t> De-</a:t>
            </a:r>
            <a:r>
              <a:rPr lang="tr-TR" sz="2400" dirty="0" err="1" smtClean="0"/>
              <a:t>facto</a:t>
            </a:r>
            <a:r>
              <a:rPr lang="tr-TR" sz="2400" dirty="0" smtClean="0"/>
              <a:t> </a:t>
            </a:r>
            <a:r>
              <a:rPr lang="tr-TR" sz="2400" dirty="0" err="1" smtClean="0"/>
              <a:t>standard</a:t>
            </a:r>
            <a:r>
              <a:rPr lang="tr-TR" sz="2400" dirty="0" smtClean="0"/>
              <a:t> </a:t>
            </a:r>
            <a:r>
              <a:rPr lang="tr-TR" sz="2400" dirty="0" err="1" smtClean="0"/>
              <a:t>for</a:t>
            </a:r>
            <a:r>
              <a:rPr lang="tr-TR" sz="2400" dirty="0" smtClean="0"/>
              <a:t> GIS </a:t>
            </a:r>
            <a:r>
              <a:rPr lang="tr-TR" sz="2400" dirty="0" err="1" smtClean="0"/>
              <a:t>applications</a:t>
            </a:r>
            <a:endParaRPr lang="tr-TR" sz="2400" dirty="0" smtClean="0"/>
          </a:p>
          <a:p>
            <a:pPr lvl="2">
              <a:buFontTx/>
              <a:buChar char="-"/>
            </a:pPr>
            <a:r>
              <a:rPr lang="tr-TR" sz="2400" dirty="0" smtClean="0"/>
              <a:t> </a:t>
            </a:r>
            <a:r>
              <a:rPr lang="tr-TR" sz="2400" dirty="0" err="1" smtClean="0"/>
              <a:t>Related</a:t>
            </a:r>
            <a:r>
              <a:rPr lang="tr-TR" sz="2400" dirty="0" smtClean="0"/>
              <a:t> .</a:t>
            </a:r>
            <a:r>
              <a:rPr lang="tr-TR" sz="2400" dirty="0" err="1" smtClean="0"/>
              <a:t>dbf</a:t>
            </a:r>
            <a:r>
              <a:rPr lang="tr-TR" sz="2400" dirty="0" smtClean="0"/>
              <a:t> </a:t>
            </a:r>
            <a:r>
              <a:rPr lang="tr-TR" sz="2400" dirty="0" err="1" smtClean="0"/>
              <a:t>files</a:t>
            </a:r>
            <a:r>
              <a:rPr lang="tr-TR" sz="2400" dirty="0" smtClean="0"/>
              <a:t> </a:t>
            </a:r>
            <a:r>
              <a:rPr lang="tr-TR" sz="2400" dirty="0" err="1" smtClean="0"/>
              <a:t>should</a:t>
            </a:r>
            <a:r>
              <a:rPr lang="tr-TR" sz="2400" dirty="0" smtClean="0"/>
              <a:t> </a:t>
            </a:r>
            <a:r>
              <a:rPr lang="tr-TR" sz="2400" dirty="0" err="1" smtClean="0"/>
              <a:t>also</a:t>
            </a:r>
            <a:r>
              <a:rPr lang="tr-TR" sz="2400" dirty="0" smtClean="0"/>
              <a:t> be </a:t>
            </a:r>
            <a:r>
              <a:rPr lang="tr-TR" sz="2400" dirty="0" err="1" smtClean="0"/>
              <a:t>created</a:t>
            </a:r>
            <a:r>
              <a:rPr lang="tr-TR" sz="2400" dirty="0" smtClean="0"/>
              <a:t> </a:t>
            </a:r>
            <a:r>
              <a:rPr lang="tr-TR" sz="2400" dirty="0" err="1" smtClean="0"/>
              <a:t>with</a:t>
            </a:r>
            <a:r>
              <a:rPr lang="tr-TR" sz="2400" dirty="0" smtClean="0"/>
              <a:t> </a:t>
            </a:r>
            <a:r>
              <a:rPr lang="tr-TR" sz="2400" dirty="0" err="1" smtClean="0"/>
              <a:t>corresponding</a:t>
            </a:r>
            <a:r>
              <a:rPr lang="tr-TR" sz="2400" dirty="0" smtClean="0"/>
              <a:t> fire </a:t>
            </a:r>
            <a:r>
              <a:rPr lang="tr-TR" sz="2400" dirty="0" err="1" smtClean="0"/>
              <a:t>event</a:t>
            </a:r>
            <a:r>
              <a:rPr lang="tr-TR" sz="2400" dirty="0" smtClean="0"/>
              <a:t> </a:t>
            </a:r>
            <a:r>
              <a:rPr lang="tr-TR" sz="2400" dirty="0" err="1" smtClean="0"/>
              <a:t>information</a:t>
            </a:r>
            <a:endParaRPr lang="tr-TR" sz="2400" dirty="0" smtClean="0"/>
          </a:p>
        </p:txBody>
      </p:sp>
      <p:sp>
        <p:nvSpPr>
          <p:cNvPr id="6" name="5 Metin kutusu"/>
          <p:cNvSpPr txBox="1"/>
          <p:nvPr/>
        </p:nvSpPr>
        <p:spPr>
          <a:xfrm>
            <a:off x="8604448" y="638132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7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2794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7 Dikdörtgen"/>
          <p:cNvSpPr>
            <a:spLocks noChangeArrowheads="1"/>
          </p:cNvSpPr>
          <p:nvPr/>
        </p:nvSpPr>
        <p:spPr bwMode="auto">
          <a:xfrm>
            <a:off x="1259632" y="188640"/>
            <a:ext cx="67687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Validation plan for NPP fire products over Turkey</a:t>
            </a:r>
          </a:p>
        </p:txBody>
      </p:sp>
      <p:sp>
        <p:nvSpPr>
          <p:cNvPr id="4" name="3 Metin kutusu"/>
          <p:cNvSpPr txBox="1"/>
          <p:nvPr/>
        </p:nvSpPr>
        <p:spPr>
          <a:xfrm>
            <a:off x="611560" y="1340768"/>
            <a:ext cx="828092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tr-TR" sz="2400" dirty="0" smtClean="0"/>
              <a:t> EUMETSAT FIR </a:t>
            </a:r>
            <a:r>
              <a:rPr lang="tr-TR" sz="2400" dirty="0" err="1" smtClean="0"/>
              <a:t>product</a:t>
            </a:r>
            <a:r>
              <a:rPr lang="tr-TR" sz="2400" dirty="0" smtClean="0"/>
              <a:t> </a:t>
            </a:r>
            <a:r>
              <a:rPr lang="tr-TR" sz="2400" dirty="0" err="1" smtClean="0"/>
              <a:t>validation</a:t>
            </a:r>
            <a:r>
              <a:rPr lang="tr-TR" sz="2400" dirty="0" smtClean="0"/>
              <a:t> </a:t>
            </a:r>
            <a:r>
              <a:rPr lang="tr-TR" sz="2400" dirty="0" err="1" smtClean="0"/>
              <a:t>studies</a:t>
            </a:r>
            <a:r>
              <a:rPr lang="tr-TR" sz="2400" dirty="0" smtClean="0"/>
              <a:t> </a:t>
            </a:r>
            <a:r>
              <a:rPr lang="tr-TR" sz="2400" dirty="0" err="1" smtClean="0"/>
              <a:t>were</a:t>
            </a:r>
            <a:r>
              <a:rPr lang="tr-TR" sz="2400" dirty="0" smtClean="0"/>
              <a:t> </a:t>
            </a:r>
            <a:r>
              <a:rPr lang="tr-TR" sz="2400" dirty="0" err="1" smtClean="0"/>
              <a:t>performed</a:t>
            </a:r>
            <a:r>
              <a:rPr lang="tr-TR" sz="2400" dirty="0" smtClean="0"/>
              <a:t> in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past</a:t>
            </a:r>
            <a:r>
              <a:rPr lang="tr-TR" sz="2400" dirty="0" smtClean="0"/>
              <a:t>.</a:t>
            </a:r>
          </a:p>
          <a:p>
            <a:pPr>
              <a:buFontTx/>
              <a:buChar char="-"/>
            </a:pPr>
            <a:endParaRPr lang="tr-TR" sz="2400" dirty="0" smtClean="0"/>
          </a:p>
          <a:p>
            <a:pPr>
              <a:buFontTx/>
              <a:buChar char="-"/>
            </a:pPr>
            <a:r>
              <a:rPr lang="tr-TR" sz="2400" dirty="0" smtClean="0"/>
              <a:t> </a:t>
            </a:r>
            <a:r>
              <a:rPr lang="tr-TR" sz="2400" dirty="0" err="1" smtClean="0"/>
              <a:t>Validation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products</a:t>
            </a:r>
            <a:r>
              <a:rPr lang="tr-TR" sz="2400" dirty="0" smtClean="0"/>
              <a:t> </a:t>
            </a:r>
            <a:r>
              <a:rPr lang="tr-TR" sz="2400" dirty="0" err="1" smtClean="0"/>
              <a:t>against</a:t>
            </a:r>
            <a:r>
              <a:rPr lang="tr-TR" sz="2400" dirty="0" smtClean="0"/>
              <a:t> fire </a:t>
            </a:r>
            <a:r>
              <a:rPr lang="tr-TR" sz="2400" dirty="0" err="1" smtClean="0"/>
              <a:t>records</a:t>
            </a:r>
            <a:r>
              <a:rPr lang="tr-TR" sz="2400" dirty="0" smtClean="0"/>
              <a:t> of </a:t>
            </a:r>
            <a:r>
              <a:rPr lang="tr-TR" sz="2400" dirty="0" err="1" smtClean="0"/>
              <a:t>Ministry</a:t>
            </a:r>
            <a:r>
              <a:rPr lang="tr-TR" sz="2400" dirty="0" smtClean="0"/>
              <a:t> of </a:t>
            </a:r>
            <a:r>
              <a:rPr lang="tr-TR" sz="2400" dirty="0" err="1" smtClean="0"/>
              <a:t>Forestry</a:t>
            </a:r>
            <a:r>
              <a:rPr lang="tr-TR" sz="2400" dirty="0" smtClean="0"/>
              <a:t> is </a:t>
            </a:r>
            <a:r>
              <a:rPr lang="tr-TR" sz="2400" dirty="0" err="1" smtClean="0"/>
              <a:t>planned</a:t>
            </a:r>
            <a:r>
              <a:rPr lang="tr-TR" sz="2400" dirty="0" smtClean="0"/>
              <a:t> </a:t>
            </a:r>
            <a:r>
              <a:rPr lang="tr-TR" sz="2400" dirty="0" err="1" smtClean="0"/>
              <a:t>for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years</a:t>
            </a:r>
            <a:r>
              <a:rPr lang="tr-TR" sz="2400" dirty="0" smtClean="0"/>
              <a:t> of 2015-2017.</a:t>
            </a:r>
          </a:p>
          <a:p>
            <a:pPr>
              <a:buFontTx/>
              <a:buChar char="-"/>
            </a:pPr>
            <a:endParaRPr lang="tr-TR" sz="2400" dirty="0" smtClean="0"/>
          </a:p>
          <a:p>
            <a:pPr>
              <a:buFontTx/>
              <a:buChar char="-"/>
            </a:pPr>
            <a:r>
              <a:rPr lang="tr-TR" sz="2400" dirty="0" smtClean="0"/>
              <a:t> </a:t>
            </a:r>
            <a:r>
              <a:rPr lang="tr-TR" sz="2400" dirty="0" err="1" smtClean="0"/>
              <a:t>Sharing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NRT fire </a:t>
            </a:r>
            <a:r>
              <a:rPr lang="tr-TR" sz="2400" dirty="0" err="1" smtClean="0"/>
              <a:t>detections</a:t>
            </a:r>
            <a:r>
              <a:rPr lang="tr-TR" sz="2400" dirty="0" smtClean="0"/>
              <a:t> of VIIRS </a:t>
            </a:r>
            <a:r>
              <a:rPr lang="tr-TR" sz="2400" dirty="0" err="1" smtClean="0"/>
              <a:t>products</a:t>
            </a:r>
            <a:r>
              <a:rPr lang="tr-TR" sz="2400" dirty="0" smtClean="0"/>
              <a:t> </a:t>
            </a:r>
            <a:r>
              <a:rPr lang="tr-TR" sz="2400" dirty="0" err="1" smtClean="0"/>
              <a:t>depending</a:t>
            </a:r>
            <a:r>
              <a:rPr lang="tr-TR" sz="2400" dirty="0" smtClean="0"/>
              <a:t> on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results</a:t>
            </a:r>
            <a:r>
              <a:rPr lang="tr-TR" sz="2400" dirty="0" smtClean="0"/>
              <a:t>.</a:t>
            </a:r>
          </a:p>
          <a:p>
            <a:pPr>
              <a:buFontTx/>
              <a:buChar char="-"/>
            </a:pPr>
            <a:endParaRPr lang="tr-TR" sz="2400" dirty="0" smtClean="0"/>
          </a:p>
          <a:p>
            <a:endParaRPr lang="en-US" sz="2400" dirty="0" smtClean="0"/>
          </a:p>
        </p:txBody>
      </p:sp>
      <p:sp>
        <p:nvSpPr>
          <p:cNvPr id="6" name="5 Metin kutusu"/>
          <p:cNvSpPr txBox="1"/>
          <p:nvPr/>
        </p:nvSpPr>
        <p:spPr>
          <a:xfrm>
            <a:off x="8604448" y="638132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8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279496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7456</TotalTime>
  <Words>336</Words>
  <Application>Microsoft Office PowerPoint</Application>
  <PresentationFormat>Ekran Gösterisi (4:3)</PresentationFormat>
  <Paragraphs>111</Paragraphs>
  <Slides>10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1_Ofis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Nazif KOÇ</dc:creator>
  <cp:lastModifiedBy>erdem erdi</cp:lastModifiedBy>
  <cp:revision>729</cp:revision>
  <dcterms:created xsi:type="dcterms:W3CDTF">2011-12-28T16:03:59Z</dcterms:created>
  <dcterms:modified xsi:type="dcterms:W3CDTF">2017-09-18T10:06:23Z</dcterms:modified>
</cp:coreProperties>
</file>