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60" r:id="rId2"/>
    <p:sldId id="289" r:id="rId3"/>
    <p:sldId id="351" r:id="rId4"/>
    <p:sldId id="352" r:id="rId5"/>
    <p:sldId id="353" r:id="rId6"/>
    <p:sldId id="354" r:id="rId7"/>
    <p:sldId id="291" r:id="rId8"/>
    <p:sldId id="293" r:id="rId9"/>
    <p:sldId id="386" r:id="rId10"/>
    <p:sldId id="292" r:id="rId11"/>
    <p:sldId id="295" r:id="rId12"/>
    <p:sldId id="296" r:id="rId13"/>
    <p:sldId id="298" r:id="rId14"/>
    <p:sldId id="299" r:id="rId15"/>
    <p:sldId id="297" r:id="rId16"/>
    <p:sldId id="380" r:id="rId17"/>
    <p:sldId id="384" r:id="rId18"/>
    <p:sldId id="382"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38" r:id="rId39"/>
    <p:sldId id="357" r:id="rId40"/>
    <p:sldId id="358" r:id="rId41"/>
    <p:sldId id="359" r:id="rId42"/>
    <p:sldId id="360" r:id="rId43"/>
    <p:sldId id="366" r:id="rId44"/>
    <p:sldId id="367" r:id="rId45"/>
    <p:sldId id="368" r:id="rId46"/>
    <p:sldId id="385" r:id="rId47"/>
    <p:sldId id="372" r:id="rId48"/>
    <p:sldId id="377" r:id="rId49"/>
    <p:sldId id="378" r:id="rId50"/>
    <p:sldId id="379" r:id="rId51"/>
    <p:sldId id="38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EE00"/>
    <a:srgbClr val="B340D7"/>
    <a:srgbClr val="C100C1"/>
    <a:srgbClr val="F2D2DB"/>
    <a:srgbClr val="000027"/>
    <a:srgbClr val="000018"/>
    <a:srgbClr val="00004D"/>
    <a:srgbClr val="745A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33"/>
    <p:restoredTop sz="94622"/>
  </p:normalViewPr>
  <p:slideViewPr>
    <p:cSldViewPr snapToGrid="0" snapToObjects="1">
      <p:cViewPr>
        <p:scale>
          <a:sx n="180" d="100"/>
          <a:sy n="180" d="100"/>
        </p:scale>
        <p:origin x="232" y="2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7B057-7F47-2D4C-B3B7-7A783E3F2C1A}" type="datetimeFigureOut">
              <a:rPr lang="en-US" smtClean="0"/>
              <a:t>9/17/17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0824A-19D0-A248-8845-EE6D11368358}" type="slidenum">
              <a:rPr lang="en-US" smtClean="0"/>
              <a:t>‹#›</a:t>
            </a:fld>
            <a:endParaRPr lang="en-US"/>
          </a:p>
        </p:txBody>
      </p:sp>
    </p:spTree>
    <p:extLst>
      <p:ext uri="{BB962C8B-B14F-4D97-AF65-F5344CB8AC3E}">
        <p14:creationId xmlns:p14="http://schemas.microsoft.com/office/powerpoint/2010/main" val="18114830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MS PGothic" charset="-128"/>
              </a:rPr>
              <a:t>This climate phenomenon is called The Cold Air Pool. Drainage flow from the mountain. The cold and dense air sinks to the bottom of the valley.</a:t>
            </a:r>
          </a:p>
          <a:p>
            <a:r>
              <a:rPr lang="en-US" altLang="x-none" b="1">
                <a:ea typeface="MS PGothic" charset="-128"/>
              </a:rPr>
              <a:t>We will see further on that it has some important agricultural implications. </a:t>
            </a:r>
            <a:endParaRPr lang="en-US" altLang="x-none">
              <a:ea typeface="MS PGothic"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2FAABEF2-8216-384C-A98E-F7ACBD62D43B}" type="slidenum">
              <a:rPr lang="en-US" altLang="x-none" sz="1200"/>
              <a:pPr eaLnBrk="1" hangingPunct="1"/>
              <a:t>8</a:t>
            </a:fld>
            <a:endParaRPr lang="en-US" altLang="x-none" sz="1200"/>
          </a:p>
        </p:txBody>
      </p:sp>
    </p:spTree>
    <p:extLst>
      <p:ext uri="{BB962C8B-B14F-4D97-AF65-F5344CB8AC3E}">
        <p14:creationId xmlns:p14="http://schemas.microsoft.com/office/powerpoint/2010/main" val="1989619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09448FD6-85F1-F34B-BA93-F8B228B36FB2}" type="slidenum">
              <a:rPr lang="he-IL" altLang="x-none" sz="1200"/>
              <a:pPr eaLnBrk="1" hangingPunct="1"/>
              <a:t>23</a:t>
            </a:fld>
            <a:endParaRPr lang="en-US" altLang="x-none" sz="1200"/>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775214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85620A5A-9FD0-0543-828F-C458D64317C4}" type="slidenum">
              <a:rPr lang="he-IL" altLang="x-none" sz="1200"/>
              <a:pPr eaLnBrk="1" hangingPunct="1"/>
              <a:t>24</a:t>
            </a:fld>
            <a:endParaRPr lang="en-US" altLang="x-none" sz="1200"/>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189738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DF2D1F91-15DF-F946-BCCE-9ABB81041C6E}" type="slidenum">
              <a:rPr lang="he-IL" altLang="x-none" sz="1200"/>
              <a:pPr eaLnBrk="1" hangingPunct="1"/>
              <a:t>25</a:t>
            </a:fld>
            <a:endParaRPr lang="en-US" altLang="x-none" sz="1200"/>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48801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4E6D587C-8245-7E4C-A869-836DA16D3CC2}" type="slidenum">
              <a:rPr lang="he-IL" altLang="x-none" sz="1200"/>
              <a:pPr eaLnBrk="1" hangingPunct="1"/>
              <a:t>26</a:t>
            </a:fld>
            <a:endParaRPr lang="en-US" altLang="x-none" sz="1200"/>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1190105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1AC2E719-5AB1-E34B-A97F-A174E40AE62D}" type="slidenum">
              <a:rPr lang="he-IL" altLang="x-none" sz="1200"/>
              <a:pPr eaLnBrk="1" hangingPunct="1"/>
              <a:t>27</a:t>
            </a:fld>
            <a:endParaRPr lang="en-US" altLang="x-none" sz="1200"/>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1705295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16F8FC2F-723E-914D-8D51-013E77AFC78E}" type="slidenum">
              <a:rPr lang="he-IL" altLang="x-none" sz="1200"/>
              <a:pPr eaLnBrk="1" hangingPunct="1"/>
              <a:t>28</a:t>
            </a:fld>
            <a:endParaRPr lang="en-US" altLang="x-none" sz="1200"/>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641760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BB1704D7-AAA3-2247-B9DA-0B57A2480EA1}" type="slidenum">
              <a:rPr lang="he-IL" altLang="x-none" sz="1200"/>
              <a:pPr eaLnBrk="1" hangingPunct="1"/>
              <a:t>29</a:t>
            </a:fld>
            <a:endParaRPr lang="en-US" altLang="x-none" sz="1200"/>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207632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7D8D1836-6BFB-1645-A97C-538328063F07}" type="slidenum">
              <a:rPr lang="he-IL" altLang="x-none" sz="1200"/>
              <a:pPr eaLnBrk="1" hangingPunct="1"/>
              <a:t>30</a:t>
            </a:fld>
            <a:endParaRPr lang="en-US" altLang="x-none" sz="1200"/>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1963008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67DEF45E-0B39-004D-A617-8616B7838A69}" type="slidenum">
              <a:rPr lang="he-IL" altLang="x-none" sz="1200"/>
              <a:pPr eaLnBrk="1" hangingPunct="1"/>
              <a:t>31</a:t>
            </a:fld>
            <a:endParaRPr lang="en-US" altLang="x-none" sz="1200"/>
          </a:p>
        </p:txBody>
      </p:sp>
      <p:sp>
        <p:nvSpPr>
          <p:cNvPr id="61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1790122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DFFC7A7B-E1E6-054E-A60C-335767938803}" type="slidenum">
              <a:rPr lang="he-IL" altLang="x-none" sz="1200"/>
              <a:pPr eaLnBrk="1" hangingPunct="1"/>
              <a:t>32</a:t>
            </a:fld>
            <a:endParaRPr lang="en-US" altLang="x-none" sz="1200"/>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769374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MS PGothic" charset="-128"/>
              </a:rPr>
              <a:t>The spatial distribution LST based on these 10.000 pixels indicates that the mean summer night LST is largely controlled by the altitude as displayed by warmer lowlands and cold mountains</a:t>
            </a:r>
            <a:r>
              <a:rPr lang="en-US" altLang="x-none">
                <a:ea typeface="MS PGothic" charset="-128"/>
              </a:rPr>
              <a:t>.</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D29A82E8-DF66-744F-9880-0D4F2B39309F}" type="slidenum">
              <a:rPr lang="en-US" altLang="x-none" sz="1200"/>
              <a:pPr eaLnBrk="1" hangingPunct="1"/>
              <a:t>11</a:t>
            </a:fld>
            <a:endParaRPr lang="en-US" altLang="x-none" sz="1200"/>
          </a:p>
        </p:txBody>
      </p:sp>
    </p:spTree>
    <p:extLst>
      <p:ext uri="{BB962C8B-B14F-4D97-AF65-F5344CB8AC3E}">
        <p14:creationId xmlns:p14="http://schemas.microsoft.com/office/powerpoint/2010/main" val="2023753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A410438E-3295-844F-82C6-048FADEFAD36}" type="slidenum">
              <a:rPr lang="he-IL" altLang="x-none" sz="1200"/>
              <a:pPr eaLnBrk="1" hangingPunct="1"/>
              <a:t>33</a:t>
            </a:fld>
            <a:endParaRPr lang="en-US" altLang="x-none" sz="1200"/>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377439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MS PGothic" charset="-128"/>
              </a:rPr>
              <a:t>Such mesoscale phenomenon are imbedded in the synoptic scale. However, since this mesoscale phenomenon is clearly observed when the large forcing is weak, I</a:t>
            </a:r>
            <a:r>
              <a:rPr lang="en-US" altLang="en-US" b="1">
                <a:ea typeface="MS PGothic" charset="-128"/>
              </a:rPr>
              <a:t>’</a:t>
            </a:r>
            <a:r>
              <a:rPr lang="en-US" altLang="x-none" b="1">
                <a:ea typeface="MS PGothic" charset="-128"/>
              </a:rPr>
              <a:t>ll show its detection for Weak Synoptic conditions as compared to Deep Synop conditions. </a:t>
            </a:r>
          </a:p>
          <a:p>
            <a:r>
              <a:rPr lang="en-US" altLang="x-none" b="1">
                <a:ea typeface="MS PGothic" charset="-128"/>
              </a:rPr>
              <a:t>For this sake I</a:t>
            </a:r>
            <a:r>
              <a:rPr lang="en-US" altLang="en-US" b="1">
                <a:ea typeface="MS PGothic" charset="-128"/>
              </a:rPr>
              <a:t>’</a:t>
            </a:r>
            <a:r>
              <a:rPr lang="en-US" altLang="x-none" b="1">
                <a:ea typeface="MS PGothic" charset="-128"/>
              </a:rPr>
              <a:t>ll use both modes of the PT synoptic system which is an extension of the Indian summer Monsoon affecting the EM.</a:t>
            </a:r>
          </a:p>
          <a:p>
            <a:r>
              <a:rPr lang="en-US" altLang="x-none" b="1">
                <a:ea typeface="MS PGothic" charset="-128"/>
              </a:rPr>
              <a:t>The PT has 2 modes: the Deep Mode generating strong winds and the Weak Mode generating weak winds.</a:t>
            </a: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BAF41AE0-85B5-3544-825C-30A80227A4A7}" type="slidenum">
              <a:rPr lang="en-US" altLang="x-none" sz="1200"/>
              <a:pPr eaLnBrk="1" hangingPunct="1"/>
              <a:t>34</a:t>
            </a:fld>
            <a:endParaRPr lang="en-US" altLang="x-none" sz="1200"/>
          </a:p>
        </p:txBody>
      </p:sp>
    </p:spTree>
    <p:extLst>
      <p:ext uri="{BB962C8B-B14F-4D97-AF65-F5344CB8AC3E}">
        <p14:creationId xmlns:p14="http://schemas.microsoft.com/office/powerpoint/2010/main" val="678813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MS PGothic" charset="-128"/>
              </a:rPr>
              <a:t>Here we compare 2 days: one identified as weak and the second as deep. The upper panel shows the wind speed from a meteorological station. </a:t>
            </a:r>
          </a:p>
          <a:p>
            <a:r>
              <a:rPr lang="en-US" altLang="x-none" b="1">
                <a:ea typeface="MS PGothic" charset="-128"/>
              </a:rPr>
              <a:t>In the weak mode the wind intensify only at the arrival of the SB, while for the deep mode, strong winds blow from the morning indicating the large scale forcing. </a:t>
            </a:r>
          </a:p>
          <a:p>
            <a:r>
              <a:rPr lang="en-US" altLang="x-none" b="1">
                <a:ea typeface="MS PGothic" charset="-128"/>
              </a:rPr>
              <a:t>The lower panel shows the surface temperature detected by the satellite for one pixel collocated with the met station.</a:t>
            </a:r>
          </a:p>
          <a:p>
            <a:r>
              <a:rPr lang="en-US" altLang="x-none" b="1">
                <a:ea typeface="MS PGothic" charset="-128"/>
              </a:rPr>
              <a:t>In the weak mode the SB cools the surface temperature from noon for ~3 hours as seen by the temperature deviation from climatology.</a:t>
            </a:r>
          </a:p>
          <a:p>
            <a:r>
              <a:rPr lang="en-US" altLang="x-none" b="1">
                <a:ea typeface="MS PGothic" charset="-128"/>
              </a:rPr>
              <a:t>In the deep mode the longer deviation is attributed to large-scale cold air advection.</a:t>
            </a:r>
          </a:p>
          <a:p>
            <a:r>
              <a:rPr lang="en-US" altLang="x-none" b="1">
                <a:ea typeface="MS PGothic" charset="-128"/>
              </a:rPr>
              <a:t>We performed the same treatment for all the pixels in the domain which enabled to display the spatial / temporal SB penetration.</a:t>
            </a: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7DD02096-0041-D745-ACE9-45E7980FA87D}" type="slidenum">
              <a:rPr lang="en-US" altLang="x-none" sz="1200"/>
              <a:pPr eaLnBrk="1" hangingPunct="1"/>
              <a:t>35</a:t>
            </a:fld>
            <a:endParaRPr lang="en-US" altLang="x-none" sz="1200"/>
          </a:p>
        </p:txBody>
      </p:sp>
    </p:spTree>
    <p:extLst>
      <p:ext uri="{BB962C8B-B14F-4D97-AF65-F5344CB8AC3E}">
        <p14:creationId xmlns:p14="http://schemas.microsoft.com/office/powerpoint/2010/main" val="71329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MS PGothic" charset="-128"/>
              </a:rPr>
              <a:t>By just using LST and its deviation from its climatological value SB is detectable. </a:t>
            </a:r>
          </a:p>
          <a:p>
            <a:r>
              <a:rPr lang="en-US" altLang="x-none" b="1">
                <a:ea typeface="MS PGothic" charset="-128"/>
              </a:rPr>
              <a:t>July 7 is characterized by weak winds and the SB pixels are quite clear.</a:t>
            </a:r>
          </a:p>
          <a:p>
            <a:r>
              <a:rPr lang="en-US" altLang="x-none" b="1">
                <a:ea typeface="MS PGothic" charset="-128"/>
              </a:rPr>
              <a:t>In July 21, the EM is affected by strong winds advecting cool air onshore which are the synoptic pixels.  The white color indicates the region after removing these pixels leaving the region with the SB pixels only. </a:t>
            </a: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E38D0B87-7168-BD43-8F21-948C210CE7AF}" type="slidenum">
              <a:rPr lang="en-US" altLang="x-none" sz="1200"/>
              <a:pPr eaLnBrk="1" hangingPunct="1"/>
              <a:t>36</a:t>
            </a:fld>
            <a:endParaRPr lang="en-US" altLang="x-none" sz="1200"/>
          </a:p>
        </p:txBody>
      </p:sp>
    </p:spTree>
    <p:extLst>
      <p:ext uri="{BB962C8B-B14F-4D97-AF65-F5344CB8AC3E}">
        <p14:creationId xmlns:p14="http://schemas.microsoft.com/office/powerpoint/2010/main" val="1282750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x-none" altLang="x-none">
              <a:ea typeface="MS PGothic" charset="-128"/>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AE19DFB1-7F6B-7E4B-8022-1BD838D27E6C}" type="slidenum">
              <a:rPr lang="en-US" altLang="x-none" sz="1200"/>
              <a:pPr eaLnBrk="1" hangingPunct="1"/>
              <a:t>39</a:t>
            </a:fld>
            <a:endParaRPr lang="en-US" altLang="x-none" sz="1200"/>
          </a:p>
        </p:txBody>
      </p:sp>
    </p:spTree>
    <p:extLst>
      <p:ext uri="{BB962C8B-B14F-4D97-AF65-F5344CB8AC3E}">
        <p14:creationId xmlns:p14="http://schemas.microsoft.com/office/powerpoint/2010/main" val="1261552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x-none" altLang="x-none">
              <a:ea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CFAB480B-C03E-6F42-B9E6-632539365D01}" type="slidenum">
              <a:rPr lang="en-US" altLang="x-none" sz="1200"/>
              <a:pPr eaLnBrk="1" hangingPunct="1"/>
              <a:t>40</a:t>
            </a:fld>
            <a:endParaRPr lang="en-US" altLang="x-none" sz="1200"/>
          </a:p>
        </p:txBody>
      </p:sp>
    </p:spTree>
    <p:extLst>
      <p:ext uri="{BB962C8B-B14F-4D97-AF65-F5344CB8AC3E}">
        <p14:creationId xmlns:p14="http://schemas.microsoft.com/office/powerpoint/2010/main" val="2030743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x-none" altLang="x-none">
              <a:ea typeface="MS PGothic" charset="-128"/>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4ED231C1-DF18-BA45-AE73-39E9DE3B0314}" type="slidenum">
              <a:rPr lang="en-US" altLang="x-none" sz="1200"/>
              <a:pPr eaLnBrk="1" hangingPunct="1"/>
              <a:t>41</a:t>
            </a:fld>
            <a:endParaRPr lang="en-US" altLang="x-none" sz="1200"/>
          </a:p>
        </p:txBody>
      </p:sp>
    </p:spTree>
    <p:extLst>
      <p:ext uri="{BB962C8B-B14F-4D97-AF65-F5344CB8AC3E}">
        <p14:creationId xmlns:p14="http://schemas.microsoft.com/office/powerpoint/2010/main" val="10462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x-none" altLang="x-none">
              <a:ea typeface="MS PGothic" charset="-128"/>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4555F19C-A36E-1A41-8442-8CF81402F70E}" type="slidenum">
              <a:rPr lang="en-US" altLang="x-none" sz="1200"/>
              <a:pPr eaLnBrk="1" hangingPunct="1"/>
              <a:t>42</a:t>
            </a:fld>
            <a:endParaRPr lang="en-US" altLang="x-none" sz="1200"/>
          </a:p>
        </p:txBody>
      </p:sp>
    </p:spTree>
    <p:extLst>
      <p:ext uri="{BB962C8B-B14F-4D97-AF65-F5344CB8AC3E}">
        <p14:creationId xmlns:p14="http://schemas.microsoft.com/office/powerpoint/2010/main" val="213820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MS PGothic" charset="-128"/>
              </a:rPr>
              <a:t>The winter nights exhibit a different picture showing that some low terrains where cold air drained from the mountains is accumulated results  in colder  temperature than the nearby mountains.</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CC1EF83F-8386-B747-BA88-C7339A782C3F}" type="slidenum">
              <a:rPr lang="en-US" altLang="x-none" sz="1200"/>
              <a:pPr eaLnBrk="1" hangingPunct="1"/>
              <a:t>12</a:t>
            </a:fld>
            <a:endParaRPr lang="en-US" altLang="x-none" sz="1200"/>
          </a:p>
        </p:txBody>
      </p:sp>
    </p:spTree>
    <p:extLst>
      <p:ext uri="{BB962C8B-B14F-4D97-AF65-F5344CB8AC3E}">
        <p14:creationId xmlns:p14="http://schemas.microsoft.com/office/powerpoint/2010/main" val="883387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MS PGothic" charset="-128"/>
              </a:rPr>
              <a:t>The thermal heterogeneity resulting from topography has strong impacts on agriculture. Here I</a:t>
            </a:r>
            <a:r>
              <a:rPr lang="ja-JP" altLang="en-US" b="1">
                <a:ea typeface="MS PGothic" charset="-128"/>
              </a:rPr>
              <a:t>’</a:t>
            </a:r>
            <a:r>
              <a:rPr lang="en-US" altLang="ja-JP" b="1">
                <a:ea typeface="MS PGothic" charset="-128"/>
              </a:rPr>
              <a:t>ll show an example of its impact on crop production. </a:t>
            </a:r>
          </a:p>
          <a:p>
            <a:r>
              <a:rPr lang="en-US" altLang="ja-JP" b="1">
                <a:ea typeface="MS PGothic" charset="-128"/>
              </a:rPr>
              <a:t>Plant development depends on the amount of heat they accumulate (temperature units above a base temperature defined as Growing Day Degree). </a:t>
            </a:r>
          </a:p>
          <a:p>
            <a:r>
              <a:rPr lang="en-US" altLang="x-none" b="1">
                <a:ea typeface="MS PGothic" charset="-128"/>
              </a:rPr>
              <a:t>Consequently warm regions reach the heat requested for corn growth earlier than colder regions leading to their fastest growth. </a:t>
            </a:r>
          </a:p>
          <a:p>
            <a:r>
              <a:rPr lang="en-US" altLang="x-none" b="1">
                <a:ea typeface="MS PGothic" charset="-128"/>
              </a:rPr>
              <a:t>Farmers can use this knowledge for planning their planting.  </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B8745837-AA8F-DF4F-9612-50BBB32E5B92}" type="slidenum">
              <a:rPr lang="en-US" altLang="x-none" sz="1200"/>
              <a:pPr eaLnBrk="1" hangingPunct="1"/>
              <a:t>13</a:t>
            </a:fld>
            <a:endParaRPr lang="en-US" altLang="x-none" sz="1200"/>
          </a:p>
        </p:txBody>
      </p:sp>
    </p:spTree>
    <p:extLst>
      <p:ext uri="{BB962C8B-B14F-4D97-AF65-F5344CB8AC3E}">
        <p14:creationId xmlns:p14="http://schemas.microsoft.com/office/powerpoint/2010/main" val="100172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b="1">
                <a:ea typeface="MS PGothic" charset="-128"/>
              </a:rPr>
              <a:t>2</a:t>
            </a:r>
            <a:r>
              <a:rPr lang="en-US" altLang="ja-JP" b="1" baseline="30000">
                <a:ea typeface="MS PGothic" charset="-128"/>
              </a:rPr>
              <a:t>nd</a:t>
            </a:r>
            <a:r>
              <a:rPr lang="en-US" altLang="ja-JP" b="1">
                <a:ea typeface="MS PGothic" charset="-128"/>
              </a:rPr>
              <a:t> example, this time for pest management in which we can notice as much as a 3 weeks delay on the timing of the emergence of adult Heliothis moth from its pupal stage in 2 very closed sites.</a:t>
            </a:r>
          </a:p>
          <a:p>
            <a:r>
              <a:rPr lang="en-US" altLang="x-none" b="1">
                <a:ea typeface="MS PGothic" charset="-128"/>
              </a:rPr>
              <a:t>Again, based on this knowledge farmers can optimize the spraying of insecticides. </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DBD7A44A-C8CD-5344-BD4E-C788B7B3993F}" type="slidenum">
              <a:rPr lang="en-US" altLang="x-none" sz="1200"/>
              <a:pPr eaLnBrk="1" hangingPunct="1"/>
              <a:t>14</a:t>
            </a:fld>
            <a:endParaRPr lang="en-US" altLang="x-none" sz="1200"/>
          </a:p>
        </p:txBody>
      </p:sp>
    </p:spTree>
    <p:extLst>
      <p:ext uri="{BB962C8B-B14F-4D97-AF65-F5344CB8AC3E}">
        <p14:creationId xmlns:p14="http://schemas.microsoft.com/office/powerpoint/2010/main" val="2001713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MS PGothic" charset="-128"/>
              </a:rPr>
              <a:t>For a clearer demonstration of the radiative cooling phenomena I show here the amplitude between summer and winter nights. </a:t>
            </a:r>
          </a:p>
          <a:p>
            <a:r>
              <a:rPr lang="en-US" altLang="x-none" b="1">
                <a:ea typeface="MS PGothic" charset="-128"/>
              </a:rPr>
              <a:t>The largest amplitude of the winter/summer night LST of about 11 deg.  can be seen in the 3 valleys while the smallest ones (6.5 deg.) are seen over the mountains </a:t>
            </a:r>
          </a:p>
          <a:p>
            <a:r>
              <a:rPr lang="en-US" altLang="x-none" b="1">
                <a:ea typeface="MS PGothic" charset="-128"/>
              </a:rPr>
              <a:t>Note the high amplitude in the valleys colored blue caused by the cold drainage flow. </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82FC21FE-6891-B045-B0D9-7584901C95E8}" type="slidenum">
              <a:rPr lang="en-US" altLang="x-none" sz="1200"/>
              <a:pPr eaLnBrk="1" hangingPunct="1"/>
              <a:t>15</a:t>
            </a:fld>
            <a:endParaRPr lang="en-US" altLang="x-none" sz="1200"/>
          </a:p>
        </p:txBody>
      </p:sp>
    </p:spTree>
    <p:extLst>
      <p:ext uri="{BB962C8B-B14F-4D97-AF65-F5344CB8AC3E}">
        <p14:creationId xmlns:p14="http://schemas.microsoft.com/office/powerpoint/2010/main" val="172100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b="1">
                <a:ea typeface="MS PGothic" charset="-128"/>
              </a:rPr>
              <a:t>Sea Breeze is probably the most analyzed summer mesoscale system and is caused by the daytime differential surface heating between the sea and the land </a:t>
            </a:r>
          </a:p>
          <a:p>
            <a:r>
              <a:rPr lang="en-US" altLang="x-none" b="1">
                <a:ea typeface="MS PGothic" charset="-128"/>
              </a:rPr>
              <a:t>SB penetrates inland during the day. Its onshore penetration can be seen by the line of clouds parallel to the coast.</a:t>
            </a:r>
          </a:p>
          <a:p>
            <a:r>
              <a:rPr lang="en-US" altLang="x-none" b="1">
                <a:ea typeface="MS PGothic" charset="-128"/>
              </a:rPr>
              <a:t>Most SB studies monitor SB front progression by such cloud lines  as compared to our method where for the first time SBF is detected in </a:t>
            </a:r>
            <a:r>
              <a:rPr lang="en-US" altLang="x-none" b="1" u="sng">
                <a:ea typeface="MS PGothic" charset="-128"/>
              </a:rPr>
              <a:t>clear sky</a:t>
            </a:r>
            <a:r>
              <a:rPr lang="en-US" altLang="x-none" b="1">
                <a:ea typeface="MS PGothic" charset="-128"/>
              </a:rPr>
              <a:t> conditions (when SB is stronger)</a:t>
            </a:r>
          </a:p>
          <a:p>
            <a:r>
              <a:rPr lang="en-US" altLang="x-none" b="1">
                <a:ea typeface="MS PGothic" charset="-128"/>
              </a:rPr>
              <a:t>Other are detecting the SBF along the cloud formed in the convergence line associated with the SBF. </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2AA02D30-9D67-374A-AD79-CB486BF96A56}" type="slidenum">
              <a:rPr lang="en-US" altLang="x-none" sz="1200"/>
              <a:pPr eaLnBrk="1" hangingPunct="1"/>
              <a:t>20</a:t>
            </a:fld>
            <a:endParaRPr lang="en-US" altLang="x-none" sz="1200"/>
          </a:p>
        </p:txBody>
      </p:sp>
    </p:spTree>
    <p:extLst>
      <p:ext uri="{BB962C8B-B14F-4D97-AF65-F5344CB8AC3E}">
        <p14:creationId xmlns:p14="http://schemas.microsoft.com/office/powerpoint/2010/main" val="69285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1442C3D8-BBB0-044F-AB77-929556F4C4DD}" type="slidenum">
              <a:rPr lang="he-IL" altLang="x-none" sz="1200"/>
              <a:pPr eaLnBrk="1" hangingPunct="1"/>
              <a:t>21</a:t>
            </a:fld>
            <a:endParaRPr lang="en-US" altLang="x-none" sz="1200"/>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x-none" b="1">
                <a:ea typeface="MS PGothic" charset="-128"/>
              </a:rPr>
              <a:t>Now I</a:t>
            </a:r>
            <a:r>
              <a:rPr lang="ja-JP" altLang="en-US" b="1">
                <a:ea typeface="MS PGothic" charset="-128"/>
              </a:rPr>
              <a:t>’</a:t>
            </a:r>
            <a:r>
              <a:rPr lang="en-US" altLang="ja-JP" b="1">
                <a:ea typeface="MS PGothic" charset="-128"/>
              </a:rPr>
              <a:t>ll show you the daily progression of the SB inland in a 30 min time step.</a:t>
            </a:r>
            <a:endParaRPr lang="en-US" altLang="x-none" b="1">
              <a:ea typeface="MS PGothic" charset="-128"/>
            </a:endParaRPr>
          </a:p>
        </p:txBody>
      </p:sp>
    </p:spTree>
    <p:extLst>
      <p:ext uri="{BB962C8B-B14F-4D97-AF65-F5344CB8AC3E}">
        <p14:creationId xmlns:p14="http://schemas.microsoft.com/office/powerpoint/2010/main" val="1155116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fld id="{5715E365-C4A9-FC40-82F6-940A860D83A9}" type="slidenum">
              <a:rPr lang="he-IL" altLang="x-none" sz="1200"/>
              <a:pPr eaLnBrk="1" hangingPunct="1"/>
              <a:t>22</a:t>
            </a:fld>
            <a:endParaRPr lang="en-US" altLang="x-none" sz="1200"/>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he-IL" altLang="x-none">
              <a:ea typeface="MS PGothic" charset="-128"/>
            </a:endParaRPr>
          </a:p>
        </p:txBody>
      </p:sp>
    </p:spTree>
    <p:extLst>
      <p:ext uri="{BB962C8B-B14F-4D97-AF65-F5344CB8AC3E}">
        <p14:creationId xmlns:p14="http://schemas.microsoft.com/office/powerpoint/2010/main" val="1411971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B1F98D-7796-8D48-BBCA-9779E42168EE}"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266830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1F98D-7796-8D48-BBCA-9779E42168EE}"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4034437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1F98D-7796-8D48-BBCA-9779E42168EE}"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342442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1F98D-7796-8D48-BBCA-9779E42168EE}"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3053068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B1F98D-7796-8D48-BBCA-9779E42168EE}"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692605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B1F98D-7796-8D48-BBCA-9779E42168EE}" type="datetimeFigureOut">
              <a:rPr lang="en-US" smtClean="0"/>
              <a:t>9/17/17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237051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B1F98D-7796-8D48-BBCA-9779E42168EE}" type="datetimeFigureOut">
              <a:rPr lang="en-US" smtClean="0"/>
              <a:t>9/17/17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282387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B1F98D-7796-8D48-BBCA-9779E42168EE}" type="datetimeFigureOut">
              <a:rPr lang="en-US" smtClean="0"/>
              <a:t>9/17/17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420000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B1F98D-7796-8D48-BBCA-9779E42168EE}" type="datetimeFigureOut">
              <a:rPr lang="en-US" smtClean="0"/>
              <a:t>9/17/17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1500574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B1F98D-7796-8D48-BBCA-9779E42168EE}" type="datetimeFigureOut">
              <a:rPr lang="en-US" smtClean="0"/>
              <a:t>9/17/17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371431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B1F98D-7796-8D48-BBCA-9779E42168EE}" type="datetimeFigureOut">
              <a:rPr lang="en-US" smtClean="0"/>
              <a:t>9/17/17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ED5F3-370D-934F-B68D-DBCC8F8E5E41}" type="slidenum">
              <a:rPr lang="en-US" smtClean="0"/>
              <a:t>‹#›</a:t>
            </a:fld>
            <a:endParaRPr lang="en-US"/>
          </a:p>
        </p:txBody>
      </p:sp>
    </p:spTree>
    <p:extLst>
      <p:ext uri="{BB962C8B-B14F-4D97-AF65-F5344CB8AC3E}">
        <p14:creationId xmlns:p14="http://schemas.microsoft.com/office/powerpoint/2010/main" val="23340362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1F98D-7796-8D48-BBCA-9779E42168EE}" type="datetimeFigureOut">
              <a:rPr lang="en-US" smtClean="0"/>
              <a:t>9/17/17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ED5F3-370D-934F-B68D-DBCC8F8E5E41}" type="slidenum">
              <a:rPr lang="en-US" smtClean="0"/>
              <a:t>‹#›</a:t>
            </a:fld>
            <a:endParaRPr lang="en-US"/>
          </a:p>
        </p:txBody>
      </p:sp>
    </p:spTree>
    <p:extLst>
      <p:ext uri="{BB962C8B-B14F-4D97-AF65-F5344CB8AC3E}">
        <p14:creationId xmlns:p14="http://schemas.microsoft.com/office/powerpoint/2010/main" val="1144204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3.jpeg"/><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jpeg"/><Relationship Id="rId7"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1.jpeg"/><Relationship Id="rId6" Type="http://schemas.openxmlformats.org/officeDocument/2006/relationships/image" Target="../media/image48.jpeg"/><Relationship Id="rId7" Type="http://schemas.openxmlformats.org/officeDocument/2006/relationships/image" Target="../media/image55.jpeg"/><Relationship Id="rId8"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51.jpeg"/><Relationship Id="rId7" Type="http://schemas.openxmlformats.org/officeDocument/2006/relationships/image" Target="../media/image48.jpe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 Id="rId3" Type="http://schemas.openxmlformats.org/officeDocument/2006/relationships/image" Target="file:////\\Users\admin\Dropbox\lensky_dayan\Syn_LST\Figures\class1\class1_LST.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file:////\\Users\admin\Dropbox\lensky_dayan\Syn_LST\Figures\class1\class1_LST.png"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0.png"/><Relationship Id="rId5" Type="http://schemas.openxmlformats.org/officeDocument/2006/relationships/image" Target="file:////\\Users\admin\Dropbox\lensky_dayan\Syn_LST\Figures\class1\class1_LST.png"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file:////\\Users\admin\Dropbox\lensky_dayan\Syn_LST\Figures\class1\class1_LST.png"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 y="0"/>
            <a:ext cx="9180858" cy="165641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21" name="TextBox 20"/>
          <p:cNvSpPr txBox="1"/>
          <p:nvPr/>
        </p:nvSpPr>
        <p:spPr>
          <a:xfrm>
            <a:off x="-6876" y="59960"/>
            <a:ext cx="9180856" cy="1431161"/>
          </a:xfrm>
          <a:prstGeom prst="rect">
            <a:avLst/>
          </a:prstGeom>
          <a:noFill/>
        </p:spPr>
        <p:txBody>
          <a:bodyPr wrap="square" lIns="0" rIns="0" rtlCol="0">
            <a:spAutoFit/>
          </a:bodyPr>
          <a:lstStyle/>
          <a:p>
            <a:pPr algn="ctr"/>
            <a:r>
              <a:rPr lang="en-US" sz="2900" b="1" dirty="0">
                <a:solidFill>
                  <a:schemeClr val="bg1"/>
                </a:solidFill>
                <a:latin typeface="Arial"/>
                <a:cs typeface="Arial"/>
              </a:rPr>
              <a:t>MSG </a:t>
            </a:r>
            <a:r>
              <a:rPr lang="en-US" sz="2900" b="1" dirty="0" smtClean="0">
                <a:solidFill>
                  <a:schemeClr val="bg1"/>
                </a:solidFill>
                <a:latin typeface="Arial"/>
                <a:cs typeface="Arial"/>
              </a:rPr>
              <a:t>&amp; MODIS observations of</a:t>
            </a:r>
          </a:p>
          <a:p>
            <a:pPr algn="ctr"/>
            <a:r>
              <a:rPr lang="en-US" sz="2900" b="1" dirty="0" smtClean="0">
                <a:solidFill>
                  <a:schemeClr val="bg1"/>
                </a:solidFill>
                <a:latin typeface="Arial"/>
                <a:cs typeface="Arial"/>
              </a:rPr>
              <a:t>land </a:t>
            </a:r>
            <a:r>
              <a:rPr lang="en-US" sz="2900" b="1" dirty="0">
                <a:solidFill>
                  <a:schemeClr val="bg1"/>
                </a:solidFill>
                <a:latin typeface="Arial"/>
                <a:cs typeface="Arial"/>
              </a:rPr>
              <a:t>surface temperature and its interaction with atmospheric circulation in different scales</a:t>
            </a:r>
          </a:p>
        </p:txBody>
      </p:sp>
      <p:sp>
        <p:nvSpPr>
          <p:cNvPr id="31" name="Rectangle 30"/>
          <p:cNvSpPr/>
          <p:nvPr/>
        </p:nvSpPr>
        <p:spPr>
          <a:xfrm>
            <a:off x="0" y="6430365"/>
            <a:ext cx="9144001" cy="45761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35" name="TextBox 34"/>
          <p:cNvSpPr txBox="1"/>
          <p:nvPr/>
        </p:nvSpPr>
        <p:spPr>
          <a:xfrm>
            <a:off x="4542018" y="6460643"/>
            <a:ext cx="4595159" cy="338554"/>
          </a:xfrm>
          <a:prstGeom prst="rect">
            <a:avLst/>
          </a:prstGeom>
          <a:noFill/>
        </p:spPr>
        <p:txBody>
          <a:bodyPr wrap="square" lIns="0" rIns="0" rtlCol="0">
            <a:spAutoFit/>
          </a:bodyPr>
          <a:lstStyle/>
          <a:p>
            <a:r>
              <a:rPr lang="en-US" sz="1600" dirty="0" smtClean="0">
                <a:solidFill>
                  <a:schemeClr val="bg1"/>
                </a:solidFill>
              </a:rPr>
              <a:t>5</a:t>
            </a:r>
            <a:r>
              <a:rPr lang="en-US" sz="1600" baseline="30000" dirty="0" smtClean="0">
                <a:solidFill>
                  <a:schemeClr val="bg1"/>
                </a:solidFill>
              </a:rPr>
              <a:t>th</a:t>
            </a:r>
            <a:r>
              <a:rPr lang="en-US" sz="1600" dirty="0" smtClean="0">
                <a:solidFill>
                  <a:schemeClr val="bg1"/>
                </a:solidFill>
              </a:rPr>
              <a:t> SALGEE </a:t>
            </a:r>
            <a:r>
              <a:rPr lang="en-US" sz="1600" dirty="0">
                <a:solidFill>
                  <a:schemeClr val="bg1"/>
                </a:solidFill>
              </a:rPr>
              <a:t>Workshop </a:t>
            </a:r>
            <a:r>
              <a:rPr lang="en-US" sz="1600" dirty="0" smtClean="0">
                <a:solidFill>
                  <a:schemeClr val="bg1"/>
                </a:solidFill>
              </a:rPr>
              <a:t>2017</a:t>
            </a:r>
            <a:r>
              <a:rPr lang="en-US" sz="1600" dirty="0" smtClean="0">
                <a:solidFill>
                  <a:schemeClr val="bg1"/>
                </a:solidFill>
                <a:latin typeface="Arial"/>
                <a:cs typeface="Arial"/>
              </a:rPr>
              <a:t>, </a:t>
            </a:r>
            <a:r>
              <a:rPr lang="is-IS" sz="1600" dirty="0">
                <a:solidFill>
                  <a:schemeClr val="bg1"/>
                </a:solidFill>
              </a:rPr>
              <a:t>18 ‐ 20 September </a:t>
            </a:r>
            <a:r>
              <a:rPr lang="is-IS" sz="1600" dirty="0" smtClean="0">
                <a:solidFill>
                  <a:schemeClr val="bg1"/>
                </a:solidFill>
              </a:rPr>
              <a:t>2017</a:t>
            </a:r>
            <a:endParaRPr lang="is-IS" sz="1600" dirty="0">
              <a:solidFill>
                <a:schemeClr val="bg1"/>
              </a:solidFill>
            </a:endParaRPr>
          </a:p>
        </p:txBody>
      </p:sp>
      <p:sp>
        <p:nvSpPr>
          <p:cNvPr id="42" name="Rectangle 41"/>
          <p:cNvSpPr/>
          <p:nvPr/>
        </p:nvSpPr>
        <p:spPr>
          <a:xfrm>
            <a:off x="173168" y="6440323"/>
            <a:ext cx="2551789" cy="369332"/>
          </a:xfrm>
          <a:prstGeom prst="rect">
            <a:avLst/>
          </a:prstGeom>
        </p:spPr>
        <p:txBody>
          <a:bodyPr wrap="none">
            <a:spAutoFit/>
          </a:bodyPr>
          <a:lstStyle/>
          <a:p>
            <a:r>
              <a:rPr lang="en-US" i="1" dirty="0" err="1" smtClean="0">
                <a:solidFill>
                  <a:schemeClr val="bg1"/>
                </a:solidFill>
                <a:latin typeface="Arial"/>
                <a:cs typeface="Arial"/>
              </a:rPr>
              <a:t>itamar.lensky@biu.ac.il</a:t>
            </a:r>
            <a:endParaRPr lang="en-US" i="1" baseline="30000" dirty="0">
              <a:solidFill>
                <a:schemeClr val="bg1"/>
              </a:solidFill>
              <a:latin typeface="Arial"/>
              <a:cs typeface="Arial"/>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1112" y="2284596"/>
            <a:ext cx="1907096" cy="1162535"/>
          </a:xfrm>
          <a:prstGeom prst="rect">
            <a:avLst/>
          </a:prstGeom>
        </p:spPr>
      </p:pic>
      <p:pic>
        <p:nvPicPr>
          <p:cNvPr id="27" name="Picture 7" descr="HUJI_logo.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3180" y="3956318"/>
            <a:ext cx="922959" cy="96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2209744" y="2382485"/>
            <a:ext cx="4761368" cy="2246769"/>
          </a:xfrm>
          <a:prstGeom prst="rect">
            <a:avLst/>
          </a:prstGeom>
          <a:noFill/>
        </p:spPr>
        <p:txBody>
          <a:bodyPr wrap="square" rtlCol="0">
            <a:spAutoFit/>
          </a:bodyPr>
          <a:lstStyle/>
          <a:p>
            <a:pPr algn="ctr"/>
            <a:r>
              <a:rPr lang="en-US" sz="2800" b="1" dirty="0" smtClean="0">
                <a:solidFill>
                  <a:schemeClr val="tx1">
                    <a:lumMod val="65000"/>
                    <a:lumOff val="35000"/>
                  </a:schemeClr>
                </a:solidFill>
                <a:cs typeface="Helvetica" pitchFamily="34" charset="0"/>
              </a:rPr>
              <a:t>Itamar </a:t>
            </a:r>
            <a:r>
              <a:rPr lang="en-US" sz="2800" b="1" dirty="0">
                <a:solidFill>
                  <a:schemeClr val="tx1">
                    <a:lumMod val="65000"/>
                    <a:lumOff val="35000"/>
                  </a:schemeClr>
                </a:solidFill>
                <a:cs typeface="Helvetica" pitchFamily="34" charset="0"/>
              </a:rPr>
              <a:t>M. </a:t>
            </a:r>
            <a:r>
              <a:rPr lang="en-US" sz="2800" b="1" dirty="0" smtClean="0">
                <a:solidFill>
                  <a:schemeClr val="tx1">
                    <a:lumMod val="65000"/>
                    <a:lumOff val="35000"/>
                  </a:schemeClr>
                </a:solidFill>
                <a:cs typeface="Helvetica" pitchFamily="34" charset="0"/>
              </a:rPr>
              <a:t>Lensky, </a:t>
            </a:r>
            <a:r>
              <a:rPr lang="en-US" sz="2800" b="1" dirty="0" err="1" smtClean="0">
                <a:solidFill>
                  <a:schemeClr val="tx1">
                    <a:lumMod val="65000"/>
                    <a:lumOff val="35000"/>
                  </a:schemeClr>
                </a:solidFill>
                <a:cs typeface="Helvetica" pitchFamily="34" charset="0"/>
              </a:rPr>
              <a:t>Shilo</a:t>
            </a:r>
            <a:r>
              <a:rPr lang="en-US" sz="2800" b="1" dirty="0" smtClean="0">
                <a:solidFill>
                  <a:schemeClr val="tx1">
                    <a:lumMod val="65000"/>
                    <a:lumOff val="35000"/>
                  </a:schemeClr>
                </a:solidFill>
                <a:cs typeface="Helvetica" pitchFamily="34" charset="0"/>
              </a:rPr>
              <a:t> </a:t>
            </a:r>
            <a:r>
              <a:rPr lang="en-US" sz="2800" b="1" dirty="0" err="1" smtClean="0">
                <a:solidFill>
                  <a:schemeClr val="tx1">
                    <a:lumMod val="65000"/>
                    <a:lumOff val="35000"/>
                  </a:schemeClr>
                </a:solidFill>
                <a:cs typeface="Helvetica" pitchFamily="34" charset="0"/>
              </a:rPr>
              <a:t>Shiff</a:t>
            </a:r>
            <a:endParaRPr lang="en-US" sz="2800" b="1" dirty="0" smtClean="0">
              <a:solidFill>
                <a:schemeClr val="tx1">
                  <a:lumMod val="65000"/>
                  <a:lumOff val="35000"/>
                </a:schemeClr>
              </a:solidFill>
              <a:cs typeface="Helvetica" pitchFamily="34" charset="0"/>
            </a:endParaRPr>
          </a:p>
          <a:p>
            <a:pPr algn="ctr"/>
            <a:endParaRPr lang="en-US" sz="2800" b="1" dirty="0" smtClean="0">
              <a:solidFill>
                <a:schemeClr val="tx1">
                  <a:lumMod val="65000"/>
                  <a:lumOff val="35000"/>
                </a:schemeClr>
              </a:solidFill>
              <a:cs typeface="Helvetica" pitchFamily="34" charset="0"/>
            </a:endParaRPr>
          </a:p>
          <a:p>
            <a:pPr algn="ctr"/>
            <a:r>
              <a:rPr lang="en-US" sz="2800" b="1" dirty="0" smtClean="0">
                <a:solidFill>
                  <a:schemeClr val="tx1">
                    <a:lumMod val="65000"/>
                    <a:lumOff val="35000"/>
                  </a:schemeClr>
                </a:solidFill>
                <a:cs typeface="Helvetica" pitchFamily="34" charset="0"/>
              </a:rPr>
              <a:t>and</a:t>
            </a:r>
          </a:p>
          <a:p>
            <a:pPr algn="ctr"/>
            <a:endParaRPr lang="en-US" sz="2800" b="1" dirty="0" smtClean="0">
              <a:solidFill>
                <a:schemeClr val="tx1">
                  <a:lumMod val="65000"/>
                  <a:lumOff val="35000"/>
                </a:schemeClr>
              </a:solidFill>
              <a:cs typeface="Helvetica" pitchFamily="34" charset="0"/>
            </a:endParaRPr>
          </a:p>
          <a:p>
            <a:pPr algn="ctr"/>
            <a:r>
              <a:rPr lang="en-US" sz="2800" b="1" dirty="0" smtClean="0">
                <a:solidFill>
                  <a:schemeClr val="tx1">
                    <a:lumMod val="65000"/>
                    <a:lumOff val="35000"/>
                  </a:schemeClr>
                </a:solidFill>
                <a:cs typeface="Helvetica" pitchFamily="34" charset="0"/>
              </a:rPr>
              <a:t>Uri Dayan</a:t>
            </a:r>
            <a:endParaRPr lang="en-US" sz="2800" b="1" dirty="0">
              <a:solidFill>
                <a:schemeClr val="tx1">
                  <a:lumMod val="65000"/>
                  <a:lumOff val="35000"/>
                </a:schemeClr>
              </a:solidFill>
              <a:cs typeface="Helvetica" pitchFamily="34" charset="0"/>
            </a:endParaRPr>
          </a:p>
        </p:txBody>
      </p:sp>
    </p:spTree>
    <p:extLst>
      <p:ext uri="{BB962C8B-B14F-4D97-AF65-F5344CB8AC3E}">
        <p14:creationId xmlns:p14="http://schemas.microsoft.com/office/powerpoint/2010/main" val="429849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descr="d:\uri\Desktop\Capture.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227793" y="4530053"/>
            <a:ext cx="1880711" cy="2186940"/>
          </a:xfrm>
          <a:prstGeom prst="rect">
            <a:avLst/>
          </a:prstGeom>
          <a:ln>
            <a:noFill/>
          </a:ln>
          <a:effectLst>
            <a:softEdge rad="112500"/>
          </a:effectLst>
        </p:spPr>
      </p:pic>
      <p:sp>
        <p:nvSpPr>
          <p:cNvPr id="21507" name="Text Placeholder 2"/>
          <p:cNvSpPr>
            <a:spLocks noGrp="1"/>
          </p:cNvSpPr>
          <p:nvPr>
            <p:ph type="body" idx="1"/>
          </p:nvPr>
        </p:nvSpPr>
        <p:spPr>
          <a:xfrm>
            <a:off x="1461612" y="1678782"/>
            <a:ext cx="1878806" cy="640080"/>
          </a:xfrm>
        </p:spPr>
        <p:txBody>
          <a:bodyPr/>
          <a:lstStyle/>
          <a:p>
            <a:pPr algn="l" eaLnBrk="1" hangingPunct="1"/>
            <a:r>
              <a:rPr lang="da-DK" altLang="x-none">
                <a:ea typeface="ＭＳ Ｐゴシック" charset="-128"/>
              </a:rPr>
              <a:t>Met stations</a:t>
            </a:r>
          </a:p>
        </p:txBody>
      </p:sp>
      <p:sp>
        <p:nvSpPr>
          <p:cNvPr id="21508" name="Text Placeholder 4"/>
          <p:cNvSpPr>
            <a:spLocks noGrp="1"/>
          </p:cNvSpPr>
          <p:nvPr>
            <p:ph type="body" sz="quarter" idx="3"/>
          </p:nvPr>
        </p:nvSpPr>
        <p:spPr>
          <a:xfrm>
            <a:off x="5628288" y="1471077"/>
            <a:ext cx="2688908" cy="640080"/>
          </a:xfrm>
        </p:spPr>
        <p:txBody>
          <a:bodyPr/>
          <a:lstStyle/>
          <a:p>
            <a:pPr algn="l" eaLnBrk="1" hangingPunct="1"/>
            <a:r>
              <a:rPr lang="en-US" altLang="x-none" dirty="0">
                <a:ea typeface="ＭＳ Ｐゴシック" charset="-128"/>
              </a:rPr>
              <a:t>MODIS</a:t>
            </a:r>
          </a:p>
        </p:txBody>
      </p:sp>
      <p:sp>
        <p:nvSpPr>
          <p:cNvPr id="7" name="Slide Number Placeholder 6"/>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8352E18E-26C5-DA4B-B761-EC5EF00CFC75}" type="slidenum">
              <a:rPr lang="he-IL" altLang="x-none" sz="1170">
                <a:solidFill>
                  <a:srgbClr val="898989"/>
                </a:solidFill>
              </a:rPr>
              <a:pPr eaLnBrk="1" hangingPunct="1"/>
              <a:t>10</a:t>
            </a:fld>
            <a:endParaRPr lang="en-US" altLang="x-none" sz="1170">
              <a:solidFill>
                <a:srgbClr val="898989"/>
              </a:solidFill>
            </a:endParaRPr>
          </a:p>
        </p:txBody>
      </p:sp>
      <p:sp>
        <p:nvSpPr>
          <p:cNvPr id="21510" name="Content Placeholder 10"/>
          <p:cNvSpPr>
            <a:spLocks noGrp="1"/>
          </p:cNvSpPr>
          <p:nvPr>
            <p:ph sz="quarter" idx="4"/>
          </p:nvPr>
        </p:nvSpPr>
        <p:spPr>
          <a:xfrm>
            <a:off x="5628288" y="2055435"/>
            <a:ext cx="3134678" cy="605790"/>
          </a:xfrm>
        </p:spPr>
        <p:txBody>
          <a:bodyPr/>
          <a:lstStyle/>
          <a:p>
            <a:pPr marL="0" indent="0">
              <a:buNone/>
            </a:pPr>
            <a:r>
              <a:rPr lang="it-IT" altLang="x-none">
                <a:ea typeface="ＭＳ Ｐゴシック" charset="-128"/>
              </a:rPr>
              <a:t>705 km, 10:30 AM/PM</a:t>
            </a:r>
          </a:p>
          <a:p>
            <a:pPr marL="0" indent="0">
              <a:buNone/>
            </a:pPr>
            <a:endParaRPr lang="en-US" altLang="x-none">
              <a:ea typeface="ＭＳ Ｐゴシック" charset="-128"/>
            </a:endParaRPr>
          </a:p>
        </p:txBody>
      </p:sp>
      <p:pic>
        <p:nvPicPr>
          <p:cNvPr id="13" name="Picture 6" descr="Marc_station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00303" y="2910543"/>
            <a:ext cx="3445796" cy="3369974"/>
          </a:xfrm>
          <a:effectLst>
            <a:softEdge rad="112500"/>
          </a:effectLst>
        </p:spPr>
      </p:pic>
      <p:pic>
        <p:nvPicPr>
          <p:cNvPr id="14" name="Picture 7" descr="GRL_fig_2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3728204" y="2909873"/>
            <a:ext cx="4213384" cy="3023235"/>
          </a:xfrm>
          <a:prstGeom prst="rect">
            <a:avLst/>
          </a:prstGeom>
          <a:ln>
            <a:noFill/>
          </a:ln>
          <a:effectLst>
            <a:softEdge rad="112500"/>
          </a:effectLst>
        </p:spPr>
      </p:pic>
      <p:pic>
        <p:nvPicPr>
          <p:cNvPr id="15" name="Picture 4"/>
          <p:cNvPicPr>
            <a:picLocks noChangeAspect="1"/>
          </p:cNvPicPr>
          <p:nvPr/>
        </p:nvPicPr>
        <p:blipFill>
          <a:blip r:embed="rId5"/>
          <a:srcRect/>
          <a:stretch>
            <a:fillRect/>
          </a:stretch>
        </p:blipFill>
        <p:spPr bwMode="auto">
          <a:xfrm>
            <a:off x="100303" y="1290362"/>
            <a:ext cx="1385888" cy="1554480"/>
          </a:xfrm>
          <a:prstGeom prst="rect">
            <a:avLst/>
          </a:prstGeom>
          <a:ln>
            <a:noFill/>
          </a:ln>
          <a:effectLst>
            <a:softEdge rad="112500"/>
          </a:effectLst>
        </p:spPr>
      </p:pic>
      <p:pic>
        <p:nvPicPr>
          <p:cNvPr id="16" name="Picture 3" descr="terra.jpg"/>
          <p:cNvPicPr>
            <a:picLocks noChangeAspect="1"/>
          </p:cNvPicPr>
          <p:nvPr/>
        </p:nvPicPr>
        <p:blipFill>
          <a:blip r:embed="rId6"/>
          <a:srcRect/>
          <a:stretch>
            <a:fillRect/>
          </a:stretch>
        </p:blipFill>
        <p:spPr bwMode="auto">
          <a:xfrm>
            <a:off x="3728204" y="1420179"/>
            <a:ext cx="1901596" cy="1424887"/>
          </a:xfrm>
          <a:prstGeom prst="rect">
            <a:avLst/>
          </a:prstGeom>
          <a:ln>
            <a:noFill/>
          </a:ln>
          <a:effectLst>
            <a:softEdge rad="112500"/>
          </a:effectLst>
        </p:spPr>
      </p:pic>
      <p:cxnSp>
        <p:nvCxnSpPr>
          <p:cNvPr id="19" name="Straight Arrow Connector 18"/>
          <p:cNvCxnSpPr/>
          <p:nvPr/>
        </p:nvCxnSpPr>
        <p:spPr>
          <a:xfrm flipH="1" flipV="1">
            <a:off x="5347812" y="3038952"/>
            <a:ext cx="3337560" cy="27217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793332" y="5307807"/>
            <a:ext cx="4860608" cy="5829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rot="325083">
            <a:off x="8591075" y="5693570"/>
            <a:ext cx="321468" cy="2357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0"/>
          </a:p>
        </p:txBody>
      </p:sp>
      <p:sp>
        <p:nvSpPr>
          <p:cNvPr id="32" name="TextBox 31"/>
          <p:cNvSpPr txBox="1"/>
          <p:nvPr/>
        </p:nvSpPr>
        <p:spPr>
          <a:xfrm>
            <a:off x="3727609" y="5826442"/>
            <a:ext cx="3048912" cy="369332"/>
          </a:xfrm>
          <a:prstGeom prst="rect">
            <a:avLst/>
          </a:prstGeom>
          <a:noFill/>
        </p:spPr>
        <p:txBody>
          <a:bodyPr wrap="none">
            <a:spAutoFit/>
          </a:bodyPr>
          <a:lstStyle/>
          <a:p>
            <a:pPr>
              <a:defRPr/>
            </a:pPr>
            <a:r>
              <a:rPr lang="en-US" dirty="0"/>
              <a:t>Lensky</a:t>
            </a:r>
            <a:r>
              <a:rPr lang="en-US" dirty="0">
                <a:ea typeface="MS PGothic" charset="0"/>
                <a:cs typeface="MS PGothic" charset="0"/>
              </a:rPr>
              <a:t> </a:t>
            </a:r>
            <a:r>
              <a:rPr lang="en-US" dirty="0"/>
              <a:t>and Dayan, </a:t>
            </a:r>
            <a:r>
              <a:rPr lang="en-US" i="1" dirty="0"/>
              <a:t>BAMS</a:t>
            </a:r>
            <a:r>
              <a:rPr lang="en-US" dirty="0"/>
              <a:t> 2011</a:t>
            </a:r>
          </a:p>
        </p:txBody>
      </p:sp>
      <p:sp>
        <p:nvSpPr>
          <p:cNvPr id="17" name="TextBox 16"/>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Detecting </a:t>
            </a:r>
            <a:r>
              <a:rPr lang="en-US" sz="2500" dirty="0" err="1">
                <a:solidFill>
                  <a:schemeClr val="bg1"/>
                </a:solidFill>
              </a:rPr>
              <a:t>Finescale</a:t>
            </a:r>
            <a:r>
              <a:rPr lang="en-US" sz="2500" dirty="0">
                <a:solidFill>
                  <a:schemeClr val="bg1"/>
                </a:solidFill>
              </a:rPr>
              <a:t> Climatic Features</a:t>
            </a:r>
          </a:p>
        </p:txBody>
      </p:sp>
    </p:spTree>
    <p:extLst>
      <p:ext uri="{BB962C8B-B14F-4D97-AF65-F5344CB8AC3E}">
        <p14:creationId xmlns:p14="http://schemas.microsoft.com/office/powerpoint/2010/main" val="1597959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9" descr="GRL_fig_4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42938"/>
            <a:ext cx="9144000" cy="6465094"/>
          </a:xfrm>
          <a:noFill/>
        </p:spPr>
      </p:pic>
      <p:pic>
        <p:nvPicPr>
          <p:cNvPr id="26626" name="Picture 175" descr="fig_1_n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9" y="4854893"/>
            <a:ext cx="3137535" cy="187880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0" y="0"/>
            <a:ext cx="9238298" cy="642938"/>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endParaRPr lang="en-US" sz="3600" dirty="0">
              <a:solidFill>
                <a:srgbClr val="000000"/>
              </a:solidFill>
              <a:latin typeface="+mj-lt"/>
              <a:cs typeface="Arial" charset="0"/>
            </a:endParaRPr>
          </a:p>
        </p:txBody>
      </p:sp>
      <p:sp>
        <p:nvSpPr>
          <p:cNvPr id="9222" name="TextBox 7"/>
          <p:cNvSpPr txBox="1">
            <a:spLocks noChangeArrowheads="1"/>
          </p:cNvSpPr>
          <p:nvPr/>
        </p:nvSpPr>
        <p:spPr bwMode="auto">
          <a:xfrm>
            <a:off x="3340418" y="5940743"/>
            <a:ext cx="2268855" cy="867930"/>
          </a:xfrm>
          <a:prstGeom prst="rect">
            <a:avLst/>
          </a:prstGeom>
          <a:solidFill>
            <a:srgbClr val="FFFFFF">
              <a:alpha val="58038"/>
            </a:srgbClr>
          </a:solidFill>
          <a:ln w="38100">
            <a:no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520" dirty="0">
                <a:solidFill>
                  <a:srgbClr val="FF0000"/>
                </a:solidFill>
                <a:latin typeface="+mn-lt"/>
              </a:rPr>
              <a:t>Warm</a:t>
            </a:r>
            <a:r>
              <a:rPr lang="en-US" sz="2520" dirty="0">
                <a:solidFill>
                  <a:srgbClr val="000000"/>
                </a:solidFill>
                <a:latin typeface="+mn-lt"/>
              </a:rPr>
              <a:t> lowlands</a:t>
            </a:r>
          </a:p>
          <a:p>
            <a:pPr eaLnBrk="1" hangingPunct="1">
              <a:defRPr/>
            </a:pPr>
            <a:r>
              <a:rPr lang="en-US" sz="2520" dirty="0">
                <a:solidFill>
                  <a:srgbClr val="0000FF"/>
                </a:solidFill>
                <a:latin typeface="+mn-lt"/>
              </a:rPr>
              <a:t>Cold</a:t>
            </a:r>
            <a:r>
              <a:rPr lang="en-US" sz="2520" dirty="0">
                <a:solidFill>
                  <a:srgbClr val="000000"/>
                </a:solidFill>
                <a:latin typeface="+mn-lt"/>
              </a:rPr>
              <a:t> mountains</a:t>
            </a:r>
          </a:p>
        </p:txBody>
      </p:sp>
      <p:cxnSp>
        <p:nvCxnSpPr>
          <p:cNvPr id="10" name="Straight Arrow Connector 9"/>
          <p:cNvCxnSpPr/>
          <p:nvPr/>
        </p:nvCxnSpPr>
        <p:spPr>
          <a:xfrm flipV="1">
            <a:off x="2368868" y="2974658"/>
            <a:ext cx="582930" cy="181451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296" name="TextBox 7"/>
          <p:cNvSpPr txBox="1">
            <a:spLocks noChangeArrowheads="1"/>
          </p:cNvSpPr>
          <p:nvPr/>
        </p:nvSpPr>
        <p:spPr bwMode="auto">
          <a:xfrm>
            <a:off x="7229475" y="3154680"/>
            <a:ext cx="1350169" cy="480131"/>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2520">
                <a:solidFill>
                  <a:srgbClr val="FFFFFF"/>
                </a:solidFill>
                <a:effectLst>
                  <a:outerShdw blurRad="38100" dist="38100" dir="2700000" algn="tl">
                    <a:srgbClr val="C0C0C0"/>
                  </a:outerShdw>
                </a:effectLst>
              </a:rPr>
              <a:t>- 200 m</a:t>
            </a:r>
          </a:p>
        </p:txBody>
      </p:sp>
      <p:sp>
        <p:nvSpPr>
          <p:cNvPr id="12297" name="TextBox 8"/>
          <p:cNvSpPr txBox="1">
            <a:spLocks noChangeArrowheads="1"/>
          </p:cNvSpPr>
          <p:nvPr/>
        </p:nvSpPr>
        <p:spPr bwMode="auto">
          <a:xfrm>
            <a:off x="4572000" y="1340168"/>
            <a:ext cx="1425893" cy="480131"/>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2520">
                <a:solidFill>
                  <a:srgbClr val="FFFFFF"/>
                </a:solidFill>
                <a:effectLst>
                  <a:outerShdw blurRad="38100" dist="38100" dir="2700000" algn="tl">
                    <a:srgbClr val="C0C0C0"/>
                  </a:outerShdw>
                </a:effectLst>
              </a:rPr>
              <a:t>+1000 m</a:t>
            </a:r>
          </a:p>
        </p:txBody>
      </p:sp>
      <p:sp>
        <p:nvSpPr>
          <p:cNvPr id="26632" name="TextBox 1"/>
          <p:cNvSpPr txBox="1">
            <a:spLocks noChangeArrowheads="1"/>
          </p:cNvSpPr>
          <p:nvPr/>
        </p:nvSpPr>
        <p:spPr bwMode="auto">
          <a:xfrm>
            <a:off x="812959" y="5437822"/>
            <a:ext cx="4940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440">
                <a:solidFill>
                  <a:srgbClr val="000000"/>
                </a:solidFill>
                <a:latin typeface="Arial" charset="0"/>
              </a:rPr>
              <a:t>JJA</a:t>
            </a:r>
          </a:p>
        </p:txBody>
      </p:sp>
      <p:sp>
        <p:nvSpPr>
          <p:cNvPr id="26633" name="TextBox 11"/>
          <p:cNvSpPr txBox="1">
            <a:spLocks noChangeArrowheads="1"/>
          </p:cNvSpPr>
          <p:nvPr/>
        </p:nvSpPr>
        <p:spPr bwMode="auto">
          <a:xfrm>
            <a:off x="1707357" y="5437822"/>
            <a:ext cx="4940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440">
                <a:solidFill>
                  <a:srgbClr val="000000"/>
                </a:solidFill>
                <a:latin typeface="Arial" charset="0"/>
              </a:rPr>
              <a:t>JJA</a:t>
            </a:r>
          </a:p>
        </p:txBody>
      </p:sp>
      <p:sp>
        <p:nvSpPr>
          <p:cNvPr id="26634" name="TextBox 12"/>
          <p:cNvSpPr txBox="1">
            <a:spLocks noChangeArrowheads="1"/>
          </p:cNvSpPr>
          <p:nvPr/>
        </p:nvSpPr>
        <p:spPr bwMode="auto">
          <a:xfrm>
            <a:off x="2550319" y="5437822"/>
            <a:ext cx="4940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440">
                <a:solidFill>
                  <a:srgbClr val="000000"/>
                </a:solidFill>
                <a:latin typeface="Arial" charset="0"/>
              </a:rPr>
              <a:t>JJA</a:t>
            </a:r>
          </a:p>
        </p:txBody>
      </p:sp>
      <p:sp>
        <p:nvSpPr>
          <p:cNvPr id="26635" name="Rectangle 13"/>
          <p:cNvSpPr>
            <a:spLocks noChangeArrowheads="1"/>
          </p:cNvSpPr>
          <p:nvPr/>
        </p:nvSpPr>
        <p:spPr bwMode="auto">
          <a:xfrm>
            <a:off x="618649" y="5243513"/>
            <a:ext cx="2528888" cy="258604"/>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he-IL" altLang="x-none" sz="2160"/>
          </a:p>
        </p:txBody>
      </p:sp>
      <p:sp>
        <p:nvSpPr>
          <p:cNvPr id="14" name="TextBox 13"/>
          <p:cNvSpPr txBox="1"/>
          <p:nvPr/>
        </p:nvSpPr>
        <p:spPr>
          <a:xfrm>
            <a:off x="455251" y="76234"/>
            <a:ext cx="8266440" cy="477054"/>
          </a:xfrm>
          <a:prstGeom prst="rect">
            <a:avLst/>
          </a:prstGeom>
          <a:solidFill>
            <a:schemeClr val="accent1"/>
          </a:solidFill>
        </p:spPr>
        <p:txBody>
          <a:bodyPr wrap="square" rtlCol="0">
            <a:spAutoFit/>
          </a:bodyPr>
          <a:lstStyle/>
          <a:p>
            <a:pPr algn="ctr"/>
            <a:r>
              <a:rPr lang="en-US" sz="2500">
                <a:solidFill>
                  <a:schemeClr val="bg1"/>
                </a:solidFill>
              </a:rPr>
              <a:t>Summer Nights - LST controlled by altitude</a:t>
            </a:r>
            <a:endParaRPr lang="en-US" sz="2500" dirty="0">
              <a:solidFill>
                <a:schemeClr val="bg1"/>
              </a:solidFill>
            </a:endParaRPr>
          </a:p>
        </p:txBody>
      </p:sp>
    </p:spTree>
    <p:extLst>
      <p:ext uri="{BB962C8B-B14F-4D97-AF65-F5344CB8AC3E}">
        <p14:creationId xmlns:p14="http://schemas.microsoft.com/office/powerpoint/2010/main" val="1179594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0" descr="GRL_fig_4b"/>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42938"/>
            <a:ext cx="9144000" cy="6479382"/>
          </a:xfrm>
          <a:noFill/>
        </p:spPr>
      </p:pic>
      <p:pic>
        <p:nvPicPr>
          <p:cNvPr id="28674" name="Picture 175" descr="fig_1_n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9" y="4854893"/>
            <a:ext cx="3137535" cy="187880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675" name="Rectangle 13"/>
          <p:cNvSpPr>
            <a:spLocks noChangeArrowheads="1"/>
          </p:cNvSpPr>
          <p:nvPr/>
        </p:nvSpPr>
        <p:spPr bwMode="auto">
          <a:xfrm>
            <a:off x="618649" y="6130767"/>
            <a:ext cx="2528888" cy="258603"/>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he-IL" altLang="x-none" sz="2160"/>
          </a:p>
        </p:txBody>
      </p:sp>
      <p:sp>
        <p:nvSpPr>
          <p:cNvPr id="7" name="TextBox 6"/>
          <p:cNvSpPr txBox="1"/>
          <p:nvPr/>
        </p:nvSpPr>
        <p:spPr>
          <a:xfrm>
            <a:off x="3295448" y="5529638"/>
            <a:ext cx="5751116" cy="1255728"/>
          </a:xfrm>
          <a:prstGeom prst="rect">
            <a:avLst/>
          </a:prstGeom>
          <a:solidFill>
            <a:srgbClr val="FFFFFF">
              <a:alpha val="55000"/>
            </a:srgbClr>
          </a:solidFill>
          <a:ln w="38100" cmpd="sng">
            <a:noFill/>
          </a:ln>
        </p:spPr>
        <p:txBody>
          <a:bodyPr wrap="squar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2520" dirty="0">
                <a:effectLst>
                  <a:outerShdw blurRad="38100" dist="38100" dir="2700000" algn="tl">
                    <a:srgbClr val="C0C0C0"/>
                  </a:outerShdw>
                </a:effectLst>
                <a:latin typeface="Calibri" charset="0"/>
              </a:rPr>
              <a:t>Longer winter clear-sky nights.</a:t>
            </a:r>
          </a:p>
          <a:p>
            <a:pPr eaLnBrk="1" hangingPunct="1"/>
            <a:r>
              <a:rPr lang="en-US" altLang="x-none" sz="2520" dirty="0">
                <a:effectLst>
                  <a:outerShdw blurRad="38100" dist="38100" dir="2700000" algn="tl">
                    <a:srgbClr val="C0C0C0"/>
                  </a:outerShdw>
                </a:effectLst>
                <a:latin typeface="Calibri" charset="0"/>
              </a:rPr>
              <a:t>Stable atmosphere </a:t>
            </a:r>
            <a:r>
              <a:rPr lang="en-US" altLang="x-none" sz="2520" dirty="0" smtClean="0">
                <a:effectLst>
                  <a:outerShdw blurRad="38100" dist="38100" dir="2700000" algn="tl">
                    <a:srgbClr val="C0C0C0"/>
                  </a:outerShdw>
                </a:effectLst>
                <a:latin typeface="Calibri" charset="0"/>
              </a:rPr>
              <a:t>suppresses turbulence</a:t>
            </a:r>
            <a:r>
              <a:rPr lang="en-US" altLang="x-none" sz="2520" dirty="0">
                <a:effectLst>
                  <a:outerShdw blurRad="38100" dist="38100" dir="2700000" algn="tl">
                    <a:srgbClr val="C0C0C0"/>
                  </a:outerShdw>
                </a:effectLst>
                <a:latin typeface="Calibri" charset="0"/>
              </a:rPr>
              <a:t>.</a:t>
            </a:r>
          </a:p>
          <a:p>
            <a:pPr eaLnBrk="1" hangingPunct="1"/>
            <a:r>
              <a:rPr lang="en-US" altLang="x-none" sz="2520" dirty="0">
                <a:effectLst>
                  <a:outerShdw blurRad="38100" dist="38100" dir="2700000" algn="tl">
                    <a:srgbClr val="C0C0C0"/>
                  </a:outerShdw>
                </a:effectLst>
                <a:latin typeface="Calibri" charset="0"/>
              </a:rPr>
              <a:t>Drainage flow from the mountains</a:t>
            </a:r>
            <a:r>
              <a:rPr lang="en-US" altLang="x-none" sz="2520" dirty="0">
                <a:solidFill>
                  <a:schemeClr val="bg2"/>
                </a:solidFill>
                <a:effectLst>
                  <a:outerShdw blurRad="38100" dist="38100" dir="2700000" algn="tl">
                    <a:srgbClr val="C0C0C0"/>
                  </a:outerShdw>
                </a:effectLst>
              </a:rPr>
              <a:t>.</a:t>
            </a:r>
          </a:p>
        </p:txBody>
      </p:sp>
      <p:cxnSp>
        <p:nvCxnSpPr>
          <p:cNvPr id="8" name="Straight Arrow Connector 7"/>
          <p:cNvCxnSpPr/>
          <p:nvPr/>
        </p:nvCxnSpPr>
        <p:spPr>
          <a:xfrm flipV="1">
            <a:off x="2368868" y="2974658"/>
            <a:ext cx="582930" cy="181451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679" name="TextBox 9"/>
          <p:cNvSpPr txBox="1">
            <a:spLocks noChangeArrowheads="1"/>
          </p:cNvSpPr>
          <p:nvPr/>
        </p:nvSpPr>
        <p:spPr bwMode="auto">
          <a:xfrm>
            <a:off x="1258777" y="5870734"/>
            <a:ext cx="5229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440">
                <a:solidFill>
                  <a:srgbClr val="000000"/>
                </a:solidFill>
                <a:latin typeface="Arial" charset="0"/>
              </a:rPr>
              <a:t>DJF</a:t>
            </a:r>
          </a:p>
        </p:txBody>
      </p:sp>
      <p:sp>
        <p:nvSpPr>
          <p:cNvPr id="28680" name="TextBox 10"/>
          <p:cNvSpPr txBox="1">
            <a:spLocks noChangeArrowheads="1"/>
          </p:cNvSpPr>
          <p:nvPr/>
        </p:nvSpPr>
        <p:spPr bwMode="auto">
          <a:xfrm>
            <a:off x="2161699" y="5870734"/>
            <a:ext cx="5229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440">
                <a:solidFill>
                  <a:srgbClr val="000000"/>
                </a:solidFill>
                <a:latin typeface="Arial" charset="0"/>
              </a:rPr>
              <a:t>DJF</a:t>
            </a:r>
          </a:p>
        </p:txBody>
      </p:sp>
      <p:sp>
        <p:nvSpPr>
          <p:cNvPr id="11" name="TextBox 10"/>
          <p:cNvSpPr txBox="1"/>
          <p:nvPr/>
        </p:nvSpPr>
        <p:spPr>
          <a:xfrm>
            <a:off x="455251" y="76234"/>
            <a:ext cx="8266440" cy="477054"/>
          </a:xfrm>
          <a:prstGeom prst="rect">
            <a:avLst/>
          </a:prstGeom>
          <a:solidFill>
            <a:schemeClr val="accent1"/>
          </a:solidFill>
        </p:spPr>
        <p:txBody>
          <a:bodyPr wrap="square" rtlCol="0">
            <a:spAutoFit/>
          </a:bodyPr>
          <a:lstStyle/>
          <a:p>
            <a:pPr algn="ctr"/>
            <a:r>
              <a:rPr lang="en-US" sz="2500" dirty="0">
                <a:solidFill>
                  <a:schemeClr val="bg1"/>
                </a:solidFill>
              </a:rPr>
              <a:t>Winter Nights - Detecting </a:t>
            </a:r>
            <a:r>
              <a:rPr lang="en-US" sz="2500" b="1" dirty="0">
                <a:solidFill>
                  <a:srgbClr val="0000FF"/>
                </a:solidFill>
              </a:rPr>
              <a:t>cold patches</a:t>
            </a:r>
          </a:p>
        </p:txBody>
      </p:sp>
    </p:spTree>
    <p:extLst>
      <p:ext uri="{BB962C8B-B14F-4D97-AF65-F5344CB8AC3E}">
        <p14:creationId xmlns:p14="http://schemas.microsoft.com/office/powerpoint/2010/main" val="1385241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0" descr="BAMS_fig_5a.tif"/>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2" b="9062"/>
          <a:stretch/>
        </p:blipFill>
        <p:spPr>
          <a:xfrm>
            <a:off x="0" y="965835"/>
            <a:ext cx="9154002" cy="5892165"/>
          </a:xfrm>
          <a:noFill/>
        </p:spPr>
      </p:pic>
      <p:pic>
        <p:nvPicPr>
          <p:cNvPr id="327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715" y="4535861"/>
            <a:ext cx="2510854" cy="201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
          <p:cNvSpPr txBox="1">
            <a:spLocks noChangeArrowheads="1"/>
          </p:cNvSpPr>
          <p:nvPr/>
        </p:nvSpPr>
        <p:spPr bwMode="auto">
          <a:xfrm>
            <a:off x="3532127" y="6289372"/>
            <a:ext cx="1775388" cy="33855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1600" dirty="0" smtClean="0">
                <a:latin typeface="+mn-lt"/>
              </a:rPr>
              <a:t>GDD accumulated</a:t>
            </a:r>
          </a:p>
        </p:txBody>
      </p:sp>
      <p:sp>
        <p:nvSpPr>
          <p:cNvPr id="10" name="TextBox 9"/>
          <p:cNvSpPr txBox="1"/>
          <p:nvPr/>
        </p:nvSpPr>
        <p:spPr>
          <a:xfrm rot="2145053">
            <a:off x="6679407" y="4506082"/>
            <a:ext cx="1620203" cy="424732"/>
          </a:xfrm>
          <a:prstGeom prst="rect">
            <a:avLst/>
          </a:prstGeom>
          <a:noFill/>
          <a:ln w="28575">
            <a:noFill/>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solidFill>
                  <a:schemeClr val="bg2"/>
                </a:solidFill>
                <a:latin typeface="+mn-lt"/>
              </a:rPr>
              <a:t>Fast growth</a:t>
            </a:r>
          </a:p>
        </p:txBody>
      </p:sp>
      <p:sp>
        <p:nvSpPr>
          <p:cNvPr id="11" name="TextBox 10"/>
          <p:cNvSpPr txBox="1"/>
          <p:nvPr/>
        </p:nvSpPr>
        <p:spPr>
          <a:xfrm>
            <a:off x="3794760" y="1744504"/>
            <a:ext cx="1620203" cy="424732"/>
          </a:xfrm>
          <a:prstGeom prst="rect">
            <a:avLst/>
          </a:prstGeom>
          <a:noFill/>
          <a:ln w="28575">
            <a:noFill/>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solidFill>
                  <a:schemeClr val="bg2"/>
                </a:solidFill>
                <a:latin typeface="+mn-lt"/>
              </a:rPr>
              <a:t>Slow growth</a:t>
            </a:r>
          </a:p>
        </p:txBody>
      </p:sp>
      <p:pic>
        <p:nvPicPr>
          <p:cNvPr id="12" name="Picture 20" descr="vstagecorn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4" y="4534523"/>
            <a:ext cx="3536291" cy="209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374049" y="6549824"/>
            <a:ext cx="21110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1800" dirty="0" smtClean="0">
                <a:latin typeface="+mn-lt"/>
              </a:rPr>
              <a:t>G</a:t>
            </a:r>
            <a:r>
              <a:rPr lang="en-US" sz="1800" dirty="0" smtClean="0">
                <a:solidFill>
                  <a:schemeClr val="bg1"/>
                </a:solidFill>
                <a:latin typeface="+mn-lt"/>
              </a:rPr>
              <a:t>rowing </a:t>
            </a:r>
            <a:r>
              <a:rPr lang="en-US" sz="1800" dirty="0">
                <a:latin typeface="+mn-lt"/>
              </a:rPr>
              <a:t>D</a:t>
            </a:r>
            <a:r>
              <a:rPr lang="en-US" sz="1800" dirty="0">
                <a:solidFill>
                  <a:schemeClr val="bg1"/>
                </a:solidFill>
                <a:latin typeface="+mn-lt"/>
              </a:rPr>
              <a:t>ay </a:t>
            </a:r>
            <a:r>
              <a:rPr lang="en-US" sz="1800" dirty="0" smtClean="0">
                <a:latin typeface="+mn-lt"/>
              </a:rPr>
              <a:t>D</a:t>
            </a:r>
            <a:r>
              <a:rPr lang="en-US" sz="1800" dirty="0" smtClean="0">
                <a:solidFill>
                  <a:schemeClr val="bg1"/>
                </a:solidFill>
                <a:latin typeface="+mn-lt"/>
              </a:rPr>
              <a:t>egree</a:t>
            </a:r>
            <a:endParaRPr lang="en-US" sz="1800" dirty="0">
              <a:solidFill>
                <a:schemeClr val="bg1"/>
              </a:solidFill>
              <a:latin typeface="+mn-lt"/>
            </a:endParaRPr>
          </a:p>
        </p:txBody>
      </p:sp>
      <p:pic>
        <p:nvPicPr>
          <p:cNvPr id="14" name="Picture 14" descr="ANd9GcS0eCadA6pR8msF6uVXg7YSyAajZjfFdJSJhlPMV2xgyQUOWZ_F7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2758" y="4535860"/>
            <a:ext cx="1604942" cy="209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55251" y="76234"/>
            <a:ext cx="8266440" cy="861774"/>
          </a:xfrm>
          <a:prstGeom prst="rect">
            <a:avLst/>
          </a:prstGeom>
          <a:solidFill>
            <a:schemeClr val="accent1"/>
          </a:solidFill>
        </p:spPr>
        <p:txBody>
          <a:bodyPr wrap="square" rtlCol="0">
            <a:spAutoFit/>
          </a:bodyPr>
          <a:lstStyle/>
          <a:p>
            <a:pPr algn="ctr"/>
            <a:r>
              <a:rPr lang="en-US" sz="2500" dirty="0">
                <a:solidFill>
                  <a:schemeClr val="bg1"/>
                </a:solidFill>
              </a:rPr>
              <a:t>Implications for Agricultural Planning:</a:t>
            </a:r>
          </a:p>
          <a:p>
            <a:pPr algn="ctr"/>
            <a:r>
              <a:rPr lang="en-US" sz="2500" dirty="0">
                <a:solidFill>
                  <a:schemeClr val="bg1"/>
                </a:solidFill>
              </a:rPr>
              <a:t>Simulation of corn growth </a:t>
            </a:r>
          </a:p>
        </p:txBody>
      </p:sp>
    </p:spTree>
    <p:extLst>
      <p:ext uri="{BB962C8B-B14F-4D97-AF65-F5344CB8AC3E}">
        <p14:creationId xmlns:p14="http://schemas.microsoft.com/office/powerpoint/2010/main" val="1983812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2" descr="BAMS_fig_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3" b="-198"/>
          <a:stretch>
            <a:fillRect/>
          </a:stretch>
        </p:blipFill>
        <p:spPr>
          <a:xfrm>
            <a:off x="0" y="952977"/>
            <a:ext cx="9168289" cy="6493668"/>
          </a:xfrm>
          <a:noFill/>
        </p:spPr>
      </p:pic>
      <p:sp>
        <p:nvSpPr>
          <p:cNvPr id="22530" name="TextBox 6"/>
          <p:cNvSpPr txBox="1">
            <a:spLocks noChangeArrowheads="1"/>
          </p:cNvSpPr>
          <p:nvPr/>
        </p:nvSpPr>
        <p:spPr bwMode="auto">
          <a:xfrm>
            <a:off x="230030" y="5307807"/>
            <a:ext cx="889987"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solidFill>
                  <a:srgbClr val="FF0000"/>
                </a:solidFill>
                <a:latin typeface="+mn-lt"/>
              </a:rPr>
              <a:t>Pupae</a:t>
            </a:r>
          </a:p>
        </p:txBody>
      </p:sp>
      <p:sp>
        <p:nvSpPr>
          <p:cNvPr id="22531" name="TextBox 7"/>
          <p:cNvSpPr txBox="1">
            <a:spLocks noChangeArrowheads="1"/>
          </p:cNvSpPr>
          <p:nvPr/>
        </p:nvSpPr>
        <p:spPr bwMode="auto">
          <a:xfrm>
            <a:off x="2627472" y="5307807"/>
            <a:ext cx="806631"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solidFill>
                  <a:srgbClr val="FF0000"/>
                </a:solidFill>
                <a:latin typeface="+mn-lt"/>
              </a:rPr>
              <a:t>Moth</a:t>
            </a:r>
          </a:p>
        </p:txBody>
      </p:sp>
      <p:pic>
        <p:nvPicPr>
          <p:cNvPr id="34821" name="Picture 5" descr="ANd9GcSuxcSsbPGyDNWZM4Qx9EjqjdBp339TV1R9xVElk-P-kTfXnlH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4" y="5766435"/>
            <a:ext cx="1554481" cy="1028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3158" y="5766435"/>
            <a:ext cx="1403033" cy="103155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823" name="AutoShape 7"/>
          <p:cNvSpPr>
            <a:spLocks noChangeArrowheads="1"/>
          </p:cNvSpPr>
          <p:nvPr/>
        </p:nvSpPr>
        <p:spPr bwMode="auto">
          <a:xfrm>
            <a:off x="1431608" y="5766435"/>
            <a:ext cx="1037273" cy="1030129"/>
          </a:xfrm>
          <a:prstGeom prst="rightArrow">
            <a:avLst>
              <a:gd name="adj1" fmla="val 50000"/>
              <a:gd name="adj2" fmla="val 25029"/>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he-IL" altLang="x-none" sz="2160"/>
          </a:p>
        </p:txBody>
      </p:sp>
      <p:sp>
        <p:nvSpPr>
          <p:cNvPr id="13321" name="TextBox 9"/>
          <p:cNvSpPr txBox="1">
            <a:spLocks noChangeArrowheads="1"/>
          </p:cNvSpPr>
          <p:nvPr/>
        </p:nvSpPr>
        <p:spPr bwMode="auto">
          <a:xfrm>
            <a:off x="3859054" y="5973604"/>
            <a:ext cx="4860608" cy="867930"/>
          </a:xfrm>
          <a:prstGeom prst="rect">
            <a:avLst/>
          </a:prstGeom>
          <a:solidFill>
            <a:srgbClr val="FFFFFF">
              <a:alpha val="49019"/>
            </a:srgbClr>
          </a:solidFill>
          <a:ln w="38100">
            <a:no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520" dirty="0">
                <a:solidFill>
                  <a:srgbClr val="000000"/>
                </a:solidFill>
                <a:latin typeface="+mn-lt"/>
              </a:rPr>
              <a:t>A 3-week delay in pest population expansion is expected in cold pools</a:t>
            </a:r>
          </a:p>
        </p:txBody>
      </p:sp>
      <p:sp>
        <p:nvSpPr>
          <p:cNvPr id="10" name="TextBox 9"/>
          <p:cNvSpPr txBox="1"/>
          <p:nvPr/>
        </p:nvSpPr>
        <p:spPr>
          <a:xfrm>
            <a:off x="455251" y="76234"/>
            <a:ext cx="8266440" cy="861774"/>
          </a:xfrm>
          <a:prstGeom prst="rect">
            <a:avLst/>
          </a:prstGeom>
          <a:solidFill>
            <a:schemeClr val="accent1"/>
          </a:solidFill>
        </p:spPr>
        <p:txBody>
          <a:bodyPr wrap="square" rtlCol="0">
            <a:spAutoFit/>
          </a:bodyPr>
          <a:lstStyle/>
          <a:p>
            <a:pPr algn="ctr"/>
            <a:r>
              <a:rPr lang="en-US" sz="2500" dirty="0">
                <a:solidFill>
                  <a:schemeClr val="bg1"/>
                </a:solidFill>
              </a:rPr>
              <a:t>Implication for pest management:</a:t>
            </a:r>
          </a:p>
          <a:p>
            <a:pPr algn="ctr"/>
            <a:r>
              <a:rPr lang="en-US" sz="2500" dirty="0">
                <a:solidFill>
                  <a:schemeClr val="bg1"/>
                </a:solidFill>
              </a:rPr>
              <a:t>Predicting timing of pest population expansion</a:t>
            </a:r>
          </a:p>
        </p:txBody>
      </p:sp>
    </p:spTree>
    <p:extLst>
      <p:ext uri="{BB962C8B-B14F-4D97-AF65-F5344CB8AC3E}">
        <p14:creationId xmlns:p14="http://schemas.microsoft.com/office/powerpoint/2010/main" val="2116553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3" descr="GRL_fig_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42938"/>
            <a:ext cx="9144000" cy="6465094"/>
          </a:xfrm>
          <a:noFill/>
        </p:spPr>
      </p:pic>
      <p:pic>
        <p:nvPicPr>
          <p:cNvPr id="30722" name="Picture 175" descr="fig_1_n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9" y="4853464"/>
            <a:ext cx="3140393" cy="188023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723" name="Line 8"/>
          <p:cNvSpPr>
            <a:spLocks noChangeShapeType="1"/>
          </p:cNvSpPr>
          <p:nvPr/>
        </p:nvSpPr>
        <p:spPr bwMode="auto">
          <a:xfrm rot="60000">
            <a:off x="1461612" y="5323523"/>
            <a:ext cx="30003" cy="987267"/>
          </a:xfrm>
          <a:prstGeom prst="line">
            <a:avLst/>
          </a:prstGeom>
          <a:noFill/>
          <a:ln w="31750">
            <a:solidFill>
              <a:srgbClr val="FF0000"/>
            </a:solidFill>
            <a:round/>
            <a:headEnd type="stealth" w="lg" len="med"/>
            <a:tailEnd type="stealth" w="lg" len="med"/>
          </a:ln>
          <a:extLst>
            <a:ext uri="{909E8E84-426E-40DD-AFC4-6F175D3DCCD1}">
              <a14:hiddenFill xmlns:a14="http://schemas.microsoft.com/office/drawing/2010/main">
                <a:noFill/>
              </a14:hiddenFill>
            </a:ext>
          </a:extLst>
        </p:spPr>
        <p:txBody>
          <a:bodyPr/>
          <a:lstStyle/>
          <a:p>
            <a:endParaRPr lang="en-US" sz="1620"/>
          </a:p>
        </p:txBody>
      </p:sp>
      <p:sp>
        <p:nvSpPr>
          <p:cNvPr id="15367" name="TextBox 7"/>
          <p:cNvSpPr txBox="1">
            <a:spLocks noChangeArrowheads="1"/>
          </p:cNvSpPr>
          <p:nvPr/>
        </p:nvSpPr>
        <p:spPr bwMode="auto">
          <a:xfrm>
            <a:off x="3340418" y="5940743"/>
            <a:ext cx="4666298" cy="867930"/>
          </a:xfrm>
          <a:prstGeom prst="rect">
            <a:avLst/>
          </a:prstGeom>
          <a:solidFill>
            <a:srgbClr val="FFFFFF">
              <a:alpha val="54000"/>
            </a:srgbClr>
          </a:solidFill>
          <a:ln w="38100" cmpd="sng">
            <a:noFill/>
          </a:ln>
        </p:spPr>
        <p:txBody>
          <a:bodyPr>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2520" dirty="0" smtClean="0">
                <a:solidFill>
                  <a:srgbClr val="0000FF"/>
                </a:solidFill>
                <a:effectLst>
                  <a:outerShdw blurRad="38100" dist="38100" dir="2700000" algn="tl">
                    <a:srgbClr val="C0C0C0"/>
                  </a:outerShdw>
                </a:effectLst>
                <a:latin typeface="Calibri" charset="0"/>
              </a:rPr>
              <a:t>amplitude </a:t>
            </a:r>
            <a:r>
              <a:rPr lang="en-US" altLang="x-none" sz="2520" dirty="0" smtClean="0">
                <a:solidFill>
                  <a:srgbClr val="000000"/>
                </a:solidFill>
                <a:effectLst>
                  <a:outerShdw blurRad="38100" dist="38100" dir="2700000" algn="tl">
                    <a:srgbClr val="C0C0C0"/>
                  </a:outerShdw>
                </a:effectLst>
                <a:latin typeface="Calibri" charset="0"/>
              </a:rPr>
              <a:t>difference between winter &amp; summer </a:t>
            </a:r>
            <a:r>
              <a:rPr lang="en-US" altLang="x-none" sz="2520" dirty="0">
                <a:solidFill>
                  <a:srgbClr val="000000"/>
                </a:solidFill>
                <a:effectLst>
                  <a:outerShdw blurRad="38100" dist="38100" dir="2700000" algn="tl">
                    <a:srgbClr val="C0C0C0"/>
                  </a:outerShdw>
                </a:effectLst>
                <a:latin typeface="Calibri" charset="0"/>
              </a:rPr>
              <a:t>LST </a:t>
            </a:r>
          </a:p>
        </p:txBody>
      </p:sp>
      <p:cxnSp>
        <p:nvCxnSpPr>
          <p:cNvPr id="9" name="Straight Arrow Connector 8"/>
          <p:cNvCxnSpPr/>
          <p:nvPr/>
        </p:nvCxnSpPr>
        <p:spPr>
          <a:xfrm flipH="1" flipV="1">
            <a:off x="2887504" y="3024665"/>
            <a:ext cx="194310" cy="175021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276124" y="4839177"/>
            <a:ext cx="777240" cy="6572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146108" y="1728788"/>
            <a:ext cx="3953352" cy="304609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729" name="Rectangle 13"/>
          <p:cNvSpPr>
            <a:spLocks noChangeArrowheads="1"/>
          </p:cNvSpPr>
          <p:nvPr/>
        </p:nvSpPr>
        <p:spPr bwMode="auto">
          <a:xfrm>
            <a:off x="618649" y="6130767"/>
            <a:ext cx="2528888" cy="258603"/>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he-IL" altLang="x-none" sz="2160"/>
          </a:p>
        </p:txBody>
      </p:sp>
      <p:sp>
        <p:nvSpPr>
          <p:cNvPr id="30730" name="Rectangle 13"/>
          <p:cNvSpPr>
            <a:spLocks noChangeArrowheads="1"/>
          </p:cNvSpPr>
          <p:nvPr/>
        </p:nvSpPr>
        <p:spPr bwMode="auto">
          <a:xfrm>
            <a:off x="618649" y="5243513"/>
            <a:ext cx="2528888" cy="258604"/>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he-IL" altLang="x-none" sz="2160"/>
          </a:p>
        </p:txBody>
      </p:sp>
      <p:sp>
        <p:nvSpPr>
          <p:cNvPr id="15" name="TextBox 14"/>
          <p:cNvSpPr txBox="1"/>
          <p:nvPr/>
        </p:nvSpPr>
        <p:spPr>
          <a:xfrm>
            <a:off x="455251" y="76234"/>
            <a:ext cx="8266440" cy="477054"/>
          </a:xfrm>
          <a:prstGeom prst="rect">
            <a:avLst/>
          </a:prstGeom>
          <a:solidFill>
            <a:schemeClr val="accent1"/>
          </a:solidFill>
        </p:spPr>
        <p:txBody>
          <a:bodyPr wrap="square" rtlCol="0">
            <a:spAutoFit/>
          </a:bodyPr>
          <a:lstStyle/>
          <a:p>
            <a:pPr algn="ctr"/>
            <a:r>
              <a:rPr lang="en-US" sz="2500" dirty="0">
                <a:solidFill>
                  <a:schemeClr val="bg1"/>
                </a:solidFill>
              </a:rPr>
              <a:t>Radiative cooling @ winter nights in valleys </a:t>
            </a:r>
          </a:p>
        </p:txBody>
      </p:sp>
    </p:spTree>
    <p:extLst>
      <p:ext uri="{BB962C8B-B14F-4D97-AF65-F5344CB8AC3E}">
        <p14:creationId xmlns:p14="http://schemas.microsoft.com/office/powerpoint/2010/main" val="1541849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098" r="56639" b="8778"/>
          <a:stretch/>
        </p:blipFill>
        <p:spPr>
          <a:xfrm>
            <a:off x="4954249" y="596639"/>
            <a:ext cx="4189751" cy="6261361"/>
          </a:xfrm>
          <a:prstGeom prst="rect">
            <a:avLst/>
          </a:prstGeom>
        </p:spPr>
      </p:pic>
      <p:sp>
        <p:nvSpPr>
          <p:cNvPr id="8" name="Rectangle 7"/>
          <p:cNvSpPr/>
          <p:nvPr/>
        </p:nvSpPr>
        <p:spPr>
          <a:xfrm>
            <a:off x="5111652" y="4799753"/>
            <a:ext cx="1558971" cy="1926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93" r="53934"/>
          <a:stretch/>
        </p:blipFill>
        <p:spPr>
          <a:xfrm>
            <a:off x="732137" y="1676173"/>
            <a:ext cx="4084820" cy="5132552"/>
          </a:xfrm>
          <a:prstGeom prst="rect">
            <a:avLst/>
          </a:prstGeom>
          <a:ln w="28575">
            <a:solidFill>
              <a:srgbClr val="FF0000"/>
            </a:solidFill>
          </a:ln>
        </p:spPr>
      </p:pic>
      <p:sp>
        <p:nvSpPr>
          <p:cNvPr id="19" name="Line 12"/>
          <p:cNvSpPr>
            <a:spLocks noChangeShapeType="1"/>
          </p:cNvSpPr>
          <p:nvPr/>
        </p:nvSpPr>
        <p:spPr bwMode="auto">
          <a:xfrm>
            <a:off x="1598691" y="1529811"/>
            <a:ext cx="119856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6" y="1369263"/>
            <a:ext cx="2873029" cy="1344822"/>
          </a:xfrm>
          <a:prstGeom prst="rect">
            <a:avLst/>
          </a:prstGeom>
        </p:spPr>
      </p:pic>
      <p:sp>
        <p:nvSpPr>
          <p:cNvPr id="21" name="Line 13"/>
          <p:cNvSpPr>
            <a:spLocks noChangeShapeType="1"/>
          </p:cNvSpPr>
          <p:nvPr/>
        </p:nvSpPr>
        <p:spPr bwMode="auto">
          <a:xfrm>
            <a:off x="1657301" y="1358377"/>
            <a:ext cx="0" cy="1332000"/>
          </a:xfrm>
          <a:prstGeom prst="line">
            <a:avLst/>
          </a:prstGeom>
          <a:noFill/>
          <a:ln w="19050">
            <a:solidFill>
              <a:srgbClr val="00CC00"/>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sp>
        <p:nvSpPr>
          <p:cNvPr id="22" name="Line 14"/>
          <p:cNvSpPr>
            <a:spLocks noChangeShapeType="1"/>
          </p:cNvSpPr>
          <p:nvPr/>
        </p:nvSpPr>
        <p:spPr bwMode="auto">
          <a:xfrm>
            <a:off x="62570" y="1431612"/>
            <a:ext cx="1584000" cy="0"/>
          </a:xfrm>
          <a:prstGeom prst="line">
            <a:avLst/>
          </a:prstGeom>
          <a:noFill/>
          <a:ln w="38100">
            <a:solidFill>
              <a:srgbClr val="00CC00"/>
            </a:solidFill>
            <a:round/>
            <a:headEnd type="stealth" w="med" len="sm"/>
            <a:tailEnd type="stealth" w="med" len="sm"/>
          </a:ln>
          <a:extLst>
            <a:ext uri="{909E8E84-426E-40DD-AFC4-6F175D3DCCD1}">
              <a14:hiddenFill xmlns:a14="http://schemas.microsoft.com/office/drawing/2010/main">
                <a:noFill/>
              </a14:hiddenFill>
            </a:ext>
          </a:extLst>
        </p:spPr>
        <p:txBody>
          <a:bodyPr lIns="91439" rIns="91439"/>
          <a:lstStyle/>
          <a:p>
            <a:endParaRPr lang="en-US"/>
          </a:p>
        </p:txBody>
      </p:sp>
      <p:sp>
        <p:nvSpPr>
          <p:cNvPr id="23" name="Line 15"/>
          <p:cNvSpPr>
            <a:spLocks noChangeShapeType="1"/>
          </p:cNvSpPr>
          <p:nvPr/>
        </p:nvSpPr>
        <p:spPr bwMode="auto">
          <a:xfrm>
            <a:off x="77202" y="2004204"/>
            <a:ext cx="28080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sp>
        <p:nvSpPr>
          <p:cNvPr id="24" name="Line 10"/>
          <p:cNvSpPr>
            <a:spLocks noChangeShapeType="1"/>
          </p:cNvSpPr>
          <p:nvPr/>
        </p:nvSpPr>
        <p:spPr bwMode="auto">
          <a:xfrm flipV="1">
            <a:off x="2404936" y="1628486"/>
            <a:ext cx="0" cy="792000"/>
          </a:xfrm>
          <a:prstGeom prst="line">
            <a:avLst/>
          </a:prstGeom>
          <a:noFill/>
          <a:ln w="38100">
            <a:solidFill>
              <a:srgbClr val="0000FF"/>
            </a:solidFill>
            <a:round/>
            <a:headEnd type="stealth" w="lg" len="lg"/>
            <a:tailEnd type="stealth" w="lg" len="lg"/>
          </a:ln>
          <a:extLst>
            <a:ext uri="{909E8E84-426E-40DD-AFC4-6F175D3DCCD1}">
              <a14:hiddenFill xmlns:a14="http://schemas.microsoft.com/office/drawing/2010/main">
                <a:noFill/>
              </a14:hiddenFill>
            </a:ext>
          </a:extLst>
        </p:spPr>
        <p:txBody>
          <a:bodyPr lIns="91439" rIns="91439"/>
          <a:lstStyle/>
          <a:p>
            <a:endParaRPr lang="en-US"/>
          </a:p>
        </p:txBody>
      </p:sp>
      <p:sp>
        <p:nvSpPr>
          <p:cNvPr id="25" name="Line 11"/>
          <p:cNvSpPr>
            <a:spLocks noChangeShapeType="1"/>
          </p:cNvSpPr>
          <p:nvPr/>
        </p:nvSpPr>
        <p:spPr bwMode="auto">
          <a:xfrm>
            <a:off x="69697" y="1613506"/>
            <a:ext cx="259200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sp>
        <p:nvSpPr>
          <p:cNvPr id="26" name="Line 11"/>
          <p:cNvSpPr>
            <a:spLocks noChangeShapeType="1"/>
          </p:cNvSpPr>
          <p:nvPr/>
        </p:nvSpPr>
        <p:spPr bwMode="auto">
          <a:xfrm>
            <a:off x="79692" y="2432963"/>
            <a:ext cx="259200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sp>
        <p:nvSpPr>
          <p:cNvPr id="28" name="Rectangle 27"/>
          <p:cNvSpPr/>
          <p:nvPr/>
        </p:nvSpPr>
        <p:spPr>
          <a:xfrm>
            <a:off x="2092853" y="1967176"/>
            <a:ext cx="325730" cy="369332"/>
          </a:xfrm>
          <a:prstGeom prst="rect">
            <a:avLst/>
          </a:prstGeom>
        </p:spPr>
        <p:txBody>
          <a:bodyPr wrap="none">
            <a:spAutoFit/>
          </a:bodyPr>
          <a:lstStyle/>
          <a:p>
            <a:r>
              <a:rPr lang="en-US" i="1">
                <a:solidFill>
                  <a:srgbClr val="0432FF"/>
                </a:solidFill>
                <a:latin typeface="Times New Roman" charset="0"/>
                <a:ea typeface="Times New Roman" charset="0"/>
                <a:cs typeface="Times New Roman" charset="0"/>
              </a:rPr>
              <a:t>A</a:t>
            </a:r>
            <a:endParaRPr lang="en-US"/>
          </a:p>
        </p:txBody>
      </p:sp>
      <p:sp>
        <p:nvSpPr>
          <p:cNvPr id="29" name="Rectangle 28"/>
          <p:cNvSpPr/>
          <p:nvPr/>
        </p:nvSpPr>
        <p:spPr>
          <a:xfrm>
            <a:off x="62570" y="1653903"/>
            <a:ext cx="947695" cy="369332"/>
          </a:xfrm>
          <a:prstGeom prst="rect">
            <a:avLst/>
          </a:prstGeom>
        </p:spPr>
        <p:txBody>
          <a:bodyPr wrap="none">
            <a:spAutoFit/>
          </a:bodyPr>
          <a:lstStyle/>
          <a:p>
            <a:r>
              <a:rPr lang="en-US" i="1" dirty="0" err="1">
                <a:solidFill>
                  <a:srgbClr val="FF0000"/>
                </a:solidFill>
                <a:latin typeface="Times New Roman" charset="0"/>
                <a:ea typeface="Times New Roman" charset="0"/>
                <a:cs typeface="Times New Roman" charset="0"/>
              </a:rPr>
              <a:t>LST</a:t>
            </a:r>
            <a:r>
              <a:rPr lang="en-US" i="1" baseline="-25000" dirty="0" err="1">
                <a:solidFill>
                  <a:srgbClr val="FF0000"/>
                </a:solidFill>
                <a:latin typeface="Times New Roman" charset="0"/>
                <a:ea typeface="Times New Roman" charset="0"/>
                <a:cs typeface="Times New Roman" charset="0"/>
              </a:rPr>
              <a:t>mean</a:t>
            </a:r>
            <a:r>
              <a:rPr lang="en-US" dirty="0">
                <a:solidFill>
                  <a:srgbClr val="FF0000"/>
                </a:solidFill>
                <a:latin typeface="Times New Roman" charset="0"/>
                <a:ea typeface="Times New Roman" charset="0"/>
                <a:cs typeface="Times New Roman" charset="0"/>
              </a:rPr>
              <a:t> </a:t>
            </a:r>
            <a:endParaRPr lang="en-US" dirty="0"/>
          </a:p>
        </p:txBody>
      </p:sp>
      <p:sp>
        <p:nvSpPr>
          <p:cNvPr id="30" name="Rectangle 29"/>
          <p:cNvSpPr/>
          <p:nvPr/>
        </p:nvSpPr>
        <p:spPr>
          <a:xfrm>
            <a:off x="1598691" y="1240981"/>
            <a:ext cx="304892" cy="369332"/>
          </a:xfrm>
          <a:prstGeom prst="rect">
            <a:avLst/>
          </a:prstGeom>
        </p:spPr>
        <p:txBody>
          <a:bodyPr wrap="none">
            <a:spAutoFit/>
          </a:bodyPr>
          <a:lstStyle/>
          <a:p>
            <a:r>
              <a:rPr lang="en-US" i="1">
                <a:solidFill>
                  <a:srgbClr val="00B050"/>
                </a:solidFill>
                <a:latin typeface="Symbol" charset="2"/>
                <a:ea typeface="Symbol" charset="2"/>
                <a:cs typeface="Symbol" charset="2"/>
              </a:rPr>
              <a:t>f</a:t>
            </a:r>
            <a:endParaRPr lang="en-US"/>
          </a:p>
        </p:txBody>
      </p:sp>
      <p:sp>
        <p:nvSpPr>
          <p:cNvPr id="32" name="TextBox 31"/>
          <p:cNvSpPr txBox="1"/>
          <p:nvPr/>
        </p:nvSpPr>
        <p:spPr>
          <a:xfrm>
            <a:off x="455251" y="76234"/>
            <a:ext cx="8266440" cy="477054"/>
          </a:xfrm>
          <a:prstGeom prst="rect">
            <a:avLst/>
          </a:prstGeom>
          <a:solidFill>
            <a:schemeClr val="accent1"/>
          </a:solidFill>
        </p:spPr>
        <p:txBody>
          <a:bodyPr wrap="square" rtlCol="0">
            <a:spAutoFit/>
          </a:bodyPr>
          <a:lstStyle/>
          <a:p>
            <a:pPr algn="ctr"/>
            <a:r>
              <a:rPr lang="en-US" sz="2500" dirty="0" smtClean="0">
                <a:solidFill>
                  <a:schemeClr val="bg1"/>
                </a:solidFill>
              </a:rPr>
              <a:t>Temporal Fourier Analysis (TFA)</a:t>
            </a:r>
            <a:endParaRPr lang="en-US" sz="2500" dirty="0">
              <a:solidFill>
                <a:schemeClr val="bg1"/>
              </a:solidFill>
            </a:endParaRPr>
          </a:p>
        </p:txBody>
      </p:sp>
      <p:sp>
        <p:nvSpPr>
          <p:cNvPr id="33" name="TextBox 32"/>
          <p:cNvSpPr txBox="1"/>
          <p:nvPr/>
        </p:nvSpPr>
        <p:spPr>
          <a:xfrm>
            <a:off x="12035" y="682712"/>
            <a:ext cx="4681090" cy="523220"/>
          </a:xfrm>
          <a:prstGeom prst="rect">
            <a:avLst/>
          </a:prstGeom>
          <a:noFill/>
        </p:spPr>
        <p:txBody>
          <a:bodyPr wrap="none" rtlCol="0">
            <a:spAutoFit/>
          </a:bodyPr>
          <a:lstStyle/>
          <a:p>
            <a:r>
              <a:rPr lang="en-US" sz="2800" i="1" dirty="0" smtClean="0">
                <a:latin typeface="Times New Roman" charset="0"/>
                <a:ea typeface="Times New Roman" charset="0"/>
                <a:cs typeface="Times New Roman" charset="0"/>
              </a:rPr>
              <a:t>LST</a:t>
            </a:r>
            <a:r>
              <a:rPr lang="en-US" sz="2800" dirty="0" smtClean="0">
                <a:latin typeface="Times New Roman" charset="0"/>
                <a:ea typeface="Times New Roman" charset="0"/>
                <a:cs typeface="Times New Roman" charset="0"/>
              </a:rPr>
              <a:t>(</a:t>
            </a:r>
            <a:r>
              <a:rPr lang="en-US" sz="2800" i="1" dirty="0" smtClean="0">
                <a:latin typeface="Times New Roman" charset="0"/>
                <a:ea typeface="Times New Roman" charset="0"/>
                <a:cs typeface="Times New Roman" charset="0"/>
              </a:rPr>
              <a:t>t</a:t>
            </a:r>
            <a:r>
              <a:rPr lang="en-US" sz="2800" dirty="0" smtClean="0">
                <a:latin typeface="Times New Roman" charset="0"/>
                <a:ea typeface="Times New Roman" charset="0"/>
                <a:cs typeface="Times New Roman" charset="0"/>
              </a:rPr>
              <a:t>) = </a:t>
            </a:r>
            <a:r>
              <a:rPr lang="en-US" sz="2800" i="1" dirty="0" err="1" smtClean="0">
                <a:solidFill>
                  <a:srgbClr val="FF0000"/>
                </a:solidFill>
                <a:latin typeface="Times New Roman" charset="0"/>
                <a:ea typeface="Times New Roman" charset="0"/>
                <a:cs typeface="Times New Roman" charset="0"/>
              </a:rPr>
              <a:t>LST</a:t>
            </a:r>
            <a:r>
              <a:rPr lang="en-US" sz="2800" i="1" baseline="-25000" dirty="0" err="1" smtClean="0">
                <a:solidFill>
                  <a:srgbClr val="FF0000"/>
                </a:solidFill>
                <a:latin typeface="Times New Roman" charset="0"/>
                <a:ea typeface="Times New Roman" charset="0"/>
                <a:cs typeface="Times New Roman" charset="0"/>
              </a:rPr>
              <a:t>mean</a:t>
            </a:r>
            <a:r>
              <a:rPr lang="en-US" sz="2800" dirty="0" smtClean="0">
                <a:solidFill>
                  <a:srgbClr val="FF0000"/>
                </a:solidFill>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 </a:t>
            </a:r>
            <a:r>
              <a:rPr lang="en-US" sz="2800" i="1" dirty="0" err="1" smtClean="0">
                <a:solidFill>
                  <a:srgbClr val="0432FF"/>
                </a:solidFill>
                <a:latin typeface="Times New Roman" charset="0"/>
                <a:ea typeface="Times New Roman" charset="0"/>
                <a:cs typeface="Times New Roman" charset="0"/>
              </a:rPr>
              <a:t>A</a:t>
            </a:r>
            <a:r>
              <a:rPr lang="en-US" sz="2800" dirty="0" err="1" smtClean="0">
                <a:latin typeface="Times New Roman" charset="0"/>
                <a:ea typeface="Times New Roman" charset="0"/>
                <a:cs typeface="Times New Roman" charset="0"/>
              </a:rPr>
              <a:t>cos</a:t>
            </a:r>
            <a:r>
              <a:rPr lang="en-US" sz="2800" dirty="0" smtClean="0">
                <a:latin typeface="Times New Roman" charset="0"/>
                <a:ea typeface="Times New Roman" charset="0"/>
                <a:cs typeface="Times New Roman" charset="0"/>
              </a:rPr>
              <a:t>(</a:t>
            </a:r>
            <a:r>
              <a:rPr lang="en-US" sz="2800" i="1" dirty="0" err="1" smtClean="0">
                <a:latin typeface="Symbol" charset="2"/>
                <a:ea typeface="Symbol" charset="2"/>
                <a:cs typeface="Symbol" charset="2"/>
              </a:rPr>
              <a:t>w</a:t>
            </a:r>
            <a:r>
              <a:rPr lang="en-US" sz="2800" i="1" dirty="0" err="1" smtClean="0">
                <a:latin typeface="Times New Roman" charset="0"/>
                <a:ea typeface="Times New Roman" charset="0"/>
                <a:cs typeface="Times New Roman" charset="0"/>
              </a:rPr>
              <a:t>t+</a:t>
            </a:r>
            <a:r>
              <a:rPr lang="en-US" sz="2800" i="1" dirty="0" err="1" smtClean="0">
                <a:solidFill>
                  <a:srgbClr val="00B050"/>
                </a:solidFill>
                <a:latin typeface="Symbol" charset="2"/>
                <a:ea typeface="Symbol" charset="2"/>
                <a:cs typeface="Symbol" charset="2"/>
              </a:rPr>
              <a:t>f</a:t>
            </a:r>
            <a:r>
              <a:rPr lang="en-US" sz="2800" dirty="0" smtClean="0">
                <a:latin typeface="Times New Roman" charset="0"/>
                <a:ea typeface="Times New Roman" charset="0"/>
                <a:cs typeface="Times New Roman" charset="0"/>
              </a:rPr>
              <a:t>)</a:t>
            </a:r>
            <a:endParaRPr lang="en-US" sz="2800" dirty="0">
              <a:latin typeface="Times New Roman" charset="0"/>
              <a:ea typeface="Times New Roman" charset="0"/>
              <a:cs typeface="Times New Roman" charset="0"/>
            </a:endParaRPr>
          </a:p>
        </p:txBody>
      </p:sp>
      <p:sp>
        <p:nvSpPr>
          <p:cNvPr id="34" name="TextBox 33"/>
          <p:cNvSpPr txBox="1"/>
          <p:nvPr/>
        </p:nvSpPr>
        <p:spPr>
          <a:xfrm>
            <a:off x="4837705" y="635485"/>
            <a:ext cx="1903085" cy="1384995"/>
          </a:xfrm>
          <a:prstGeom prst="rect">
            <a:avLst/>
          </a:prstGeom>
          <a:noFill/>
          <a:ln>
            <a:noFill/>
          </a:ln>
        </p:spPr>
        <p:txBody>
          <a:bodyPr wrap="none" rtlCol="0">
            <a:spAutoFit/>
          </a:bodyPr>
          <a:lstStyle/>
          <a:p>
            <a:r>
              <a:rPr lang="en-US" sz="2800" b="1" dirty="0" smtClean="0">
                <a:solidFill>
                  <a:srgbClr val="FF0000"/>
                </a:solidFill>
                <a:latin typeface="Times New Roman" charset="0"/>
                <a:ea typeface="Times New Roman" charset="0"/>
                <a:cs typeface="Times New Roman" charset="0"/>
              </a:rPr>
              <a:t>R</a:t>
            </a:r>
            <a:r>
              <a:rPr lang="en-US" sz="2800" i="1" dirty="0" smtClean="0">
                <a:solidFill>
                  <a:srgbClr val="FF0000"/>
                </a:solidFill>
                <a:latin typeface="Times New Roman" charset="0"/>
                <a:ea typeface="Times New Roman" charset="0"/>
                <a:cs typeface="Times New Roman" charset="0"/>
              </a:rPr>
              <a:t> </a:t>
            </a:r>
            <a:r>
              <a:rPr lang="mr-IN" sz="2800" i="1" dirty="0" smtClean="0">
                <a:solidFill>
                  <a:srgbClr val="FF0000"/>
                </a:solidFill>
                <a:latin typeface="Times New Roman" charset="0"/>
                <a:ea typeface="Times New Roman" charset="0"/>
                <a:cs typeface="Times New Roman" charset="0"/>
              </a:rPr>
              <a:t>–</a:t>
            </a:r>
            <a:r>
              <a:rPr lang="en-US" sz="2800" i="1" dirty="0" smtClean="0">
                <a:solidFill>
                  <a:srgbClr val="FF0000"/>
                </a:solidFill>
                <a:latin typeface="Times New Roman" charset="0"/>
                <a:ea typeface="Times New Roman" charset="0"/>
                <a:cs typeface="Times New Roman" charset="0"/>
              </a:rPr>
              <a:t> </a:t>
            </a:r>
            <a:r>
              <a:rPr lang="en-US" sz="2800" i="1" dirty="0" err="1" smtClean="0">
                <a:solidFill>
                  <a:srgbClr val="FF0000"/>
                </a:solidFill>
                <a:latin typeface="Times New Roman" charset="0"/>
                <a:ea typeface="Times New Roman" charset="0"/>
                <a:cs typeface="Times New Roman" charset="0"/>
              </a:rPr>
              <a:t>LST</a:t>
            </a:r>
            <a:r>
              <a:rPr lang="en-US" sz="2800" i="1" baseline="-25000" dirty="0" err="1" smtClean="0">
                <a:solidFill>
                  <a:srgbClr val="FF0000"/>
                </a:solidFill>
                <a:latin typeface="Times New Roman" charset="0"/>
                <a:ea typeface="Times New Roman" charset="0"/>
                <a:cs typeface="Times New Roman" charset="0"/>
              </a:rPr>
              <a:t>mean</a:t>
            </a:r>
            <a:endParaRPr lang="en-US" sz="2800" i="1" dirty="0" smtClean="0">
              <a:latin typeface="Times New Roman" charset="0"/>
              <a:ea typeface="Times New Roman" charset="0"/>
              <a:cs typeface="Times New Roman" charset="0"/>
            </a:endParaRPr>
          </a:p>
          <a:p>
            <a:r>
              <a:rPr lang="en-US" sz="2800" b="1" dirty="0" smtClean="0">
                <a:solidFill>
                  <a:srgbClr val="00B050"/>
                </a:solidFill>
                <a:latin typeface="Times New Roman" charset="0"/>
                <a:ea typeface="Times New Roman" charset="0"/>
                <a:cs typeface="Times New Roman" charset="0"/>
              </a:rPr>
              <a:t>G </a:t>
            </a:r>
            <a:r>
              <a:rPr lang="mr-IN" sz="2800" i="1" dirty="0" smtClean="0">
                <a:solidFill>
                  <a:srgbClr val="00B050"/>
                </a:solidFill>
                <a:latin typeface="Times New Roman" charset="0"/>
                <a:ea typeface="Times New Roman" charset="0"/>
                <a:cs typeface="Times New Roman" charset="0"/>
              </a:rPr>
              <a:t>–</a:t>
            </a:r>
            <a:r>
              <a:rPr lang="en-US" sz="2800" i="1" dirty="0" smtClean="0">
                <a:solidFill>
                  <a:srgbClr val="FF0000"/>
                </a:solidFill>
                <a:latin typeface="Times New Roman" charset="0"/>
                <a:ea typeface="Times New Roman" charset="0"/>
                <a:cs typeface="Times New Roman" charset="0"/>
              </a:rPr>
              <a:t> </a:t>
            </a:r>
            <a:r>
              <a:rPr lang="en-US" sz="2800" i="1" dirty="0" smtClean="0">
                <a:solidFill>
                  <a:srgbClr val="00B050"/>
                </a:solidFill>
                <a:latin typeface="Symbol" charset="2"/>
                <a:ea typeface="Symbol" charset="2"/>
                <a:cs typeface="Symbol" charset="2"/>
              </a:rPr>
              <a:t>f</a:t>
            </a:r>
          </a:p>
          <a:p>
            <a:r>
              <a:rPr lang="en-US" sz="2800" b="1" dirty="0" smtClean="0">
                <a:solidFill>
                  <a:srgbClr val="0432FF"/>
                </a:solidFill>
                <a:latin typeface="Times New Roman" charset="0"/>
                <a:ea typeface="Times New Roman" charset="0"/>
                <a:cs typeface="Times New Roman" charset="0"/>
              </a:rPr>
              <a:t>B </a:t>
            </a:r>
            <a:r>
              <a:rPr lang="mr-IN" sz="2800" i="1" dirty="0" smtClean="0">
                <a:solidFill>
                  <a:srgbClr val="0432FF"/>
                </a:solidFill>
                <a:latin typeface="Times New Roman" charset="0"/>
                <a:ea typeface="Times New Roman" charset="0"/>
                <a:cs typeface="Times New Roman" charset="0"/>
              </a:rPr>
              <a:t>–</a:t>
            </a:r>
            <a:r>
              <a:rPr lang="en-US" sz="2800" i="1" dirty="0" smtClean="0">
                <a:solidFill>
                  <a:srgbClr val="FF0000"/>
                </a:solidFill>
                <a:latin typeface="Times New Roman" charset="0"/>
                <a:ea typeface="Times New Roman" charset="0"/>
                <a:cs typeface="Times New Roman" charset="0"/>
              </a:rPr>
              <a:t> </a:t>
            </a:r>
            <a:r>
              <a:rPr lang="en-US" sz="2800" i="1" dirty="0" smtClean="0">
                <a:solidFill>
                  <a:srgbClr val="0432FF"/>
                </a:solidFill>
                <a:latin typeface="Times New Roman" charset="0"/>
                <a:ea typeface="Times New Roman" charset="0"/>
                <a:cs typeface="Times New Roman" charset="0"/>
              </a:rPr>
              <a:t>A</a:t>
            </a:r>
            <a:endParaRPr lang="en-US"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325384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098" r="56639" b="8778"/>
          <a:stretch/>
        </p:blipFill>
        <p:spPr>
          <a:xfrm>
            <a:off x="4954249" y="596639"/>
            <a:ext cx="4189751" cy="6261361"/>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31475"/>
          <a:stretch/>
        </p:blipFill>
        <p:spPr>
          <a:xfrm>
            <a:off x="42769" y="2282460"/>
            <a:ext cx="5508885" cy="4512470"/>
          </a:xfrm>
          <a:prstGeom prst="rect">
            <a:avLst/>
          </a:prstGeom>
          <a:ln w="28575">
            <a:solidFill>
              <a:srgbClr val="0432FF"/>
            </a:solidFill>
          </a:ln>
        </p:spPr>
      </p:pic>
      <p:sp>
        <p:nvSpPr>
          <p:cNvPr id="19" name="Line 12"/>
          <p:cNvSpPr>
            <a:spLocks noChangeShapeType="1"/>
          </p:cNvSpPr>
          <p:nvPr/>
        </p:nvSpPr>
        <p:spPr bwMode="auto">
          <a:xfrm>
            <a:off x="1598691" y="1529811"/>
            <a:ext cx="119856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6" y="1369263"/>
            <a:ext cx="2873029" cy="1344822"/>
          </a:xfrm>
          <a:prstGeom prst="rect">
            <a:avLst/>
          </a:prstGeom>
        </p:spPr>
      </p:pic>
      <p:sp>
        <p:nvSpPr>
          <p:cNvPr id="21" name="Line 13"/>
          <p:cNvSpPr>
            <a:spLocks noChangeShapeType="1"/>
          </p:cNvSpPr>
          <p:nvPr/>
        </p:nvSpPr>
        <p:spPr bwMode="auto">
          <a:xfrm>
            <a:off x="1657301" y="1358377"/>
            <a:ext cx="0" cy="1332000"/>
          </a:xfrm>
          <a:prstGeom prst="line">
            <a:avLst/>
          </a:prstGeom>
          <a:noFill/>
          <a:ln w="19050">
            <a:solidFill>
              <a:srgbClr val="00CC00"/>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sp>
        <p:nvSpPr>
          <p:cNvPr id="22" name="Line 14"/>
          <p:cNvSpPr>
            <a:spLocks noChangeShapeType="1"/>
          </p:cNvSpPr>
          <p:nvPr/>
        </p:nvSpPr>
        <p:spPr bwMode="auto">
          <a:xfrm>
            <a:off x="62570" y="1431612"/>
            <a:ext cx="1584000" cy="0"/>
          </a:xfrm>
          <a:prstGeom prst="line">
            <a:avLst/>
          </a:prstGeom>
          <a:noFill/>
          <a:ln w="38100">
            <a:solidFill>
              <a:srgbClr val="00CC00"/>
            </a:solidFill>
            <a:round/>
            <a:headEnd type="stealth" w="med" len="sm"/>
            <a:tailEnd type="stealth" w="med" len="sm"/>
          </a:ln>
          <a:extLst>
            <a:ext uri="{909E8E84-426E-40DD-AFC4-6F175D3DCCD1}">
              <a14:hiddenFill xmlns:a14="http://schemas.microsoft.com/office/drawing/2010/main">
                <a:noFill/>
              </a14:hiddenFill>
            </a:ext>
          </a:extLst>
        </p:spPr>
        <p:txBody>
          <a:bodyPr lIns="91439" rIns="91439"/>
          <a:lstStyle/>
          <a:p>
            <a:endParaRPr lang="en-US"/>
          </a:p>
        </p:txBody>
      </p:sp>
      <p:sp>
        <p:nvSpPr>
          <p:cNvPr id="23" name="Line 15"/>
          <p:cNvSpPr>
            <a:spLocks noChangeShapeType="1"/>
          </p:cNvSpPr>
          <p:nvPr/>
        </p:nvSpPr>
        <p:spPr bwMode="auto">
          <a:xfrm>
            <a:off x="77202" y="2004204"/>
            <a:ext cx="28080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sp>
        <p:nvSpPr>
          <p:cNvPr id="24" name="Line 10"/>
          <p:cNvSpPr>
            <a:spLocks noChangeShapeType="1"/>
          </p:cNvSpPr>
          <p:nvPr/>
        </p:nvSpPr>
        <p:spPr bwMode="auto">
          <a:xfrm flipV="1">
            <a:off x="2404936" y="1628486"/>
            <a:ext cx="0" cy="792000"/>
          </a:xfrm>
          <a:prstGeom prst="line">
            <a:avLst/>
          </a:prstGeom>
          <a:noFill/>
          <a:ln w="38100">
            <a:solidFill>
              <a:srgbClr val="0000FF"/>
            </a:solidFill>
            <a:round/>
            <a:headEnd type="stealth" w="lg" len="lg"/>
            <a:tailEnd type="stealth" w="lg" len="lg"/>
          </a:ln>
          <a:extLst>
            <a:ext uri="{909E8E84-426E-40DD-AFC4-6F175D3DCCD1}">
              <a14:hiddenFill xmlns:a14="http://schemas.microsoft.com/office/drawing/2010/main">
                <a:noFill/>
              </a14:hiddenFill>
            </a:ext>
          </a:extLst>
        </p:spPr>
        <p:txBody>
          <a:bodyPr lIns="91439" rIns="91439"/>
          <a:lstStyle/>
          <a:p>
            <a:endParaRPr lang="en-US"/>
          </a:p>
        </p:txBody>
      </p:sp>
      <p:sp>
        <p:nvSpPr>
          <p:cNvPr id="25" name="Line 11"/>
          <p:cNvSpPr>
            <a:spLocks noChangeShapeType="1"/>
          </p:cNvSpPr>
          <p:nvPr/>
        </p:nvSpPr>
        <p:spPr bwMode="auto">
          <a:xfrm>
            <a:off x="69697" y="1613506"/>
            <a:ext cx="259200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sp>
        <p:nvSpPr>
          <p:cNvPr id="26" name="Line 11"/>
          <p:cNvSpPr>
            <a:spLocks noChangeShapeType="1"/>
          </p:cNvSpPr>
          <p:nvPr/>
        </p:nvSpPr>
        <p:spPr bwMode="auto">
          <a:xfrm>
            <a:off x="79692" y="2432963"/>
            <a:ext cx="259200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91439" rIns="91439"/>
          <a:lstStyle/>
          <a:p>
            <a:endParaRPr lang="en-US"/>
          </a:p>
        </p:txBody>
      </p:sp>
      <p:sp>
        <p:nvSpPr>
          <p:cNvPr id="27" name="TextBox 26"/>
          <p:cNvSpPr txBox="1"/>
          <p:nvPr/>
        </p:nvSpPr>
        <p:spPr>
          <a:xfrm>
            <a:off x="12035" y="682712"/>
            <a:ext cx="4681090" cy="523220"/>
          </a:xfrm>
          <a:prstGeom prst="rect">
            <a:avLst/>
          </a:prstGeom>
          <a:noFill/>
        </p:spPr>
        <p:txBody>
          <a:bodyPr wrap="none" rtlCol="0">
            <a:spAutoFit/>
          </a:bodyPr>
          <a:lstStyle/>
          <a:p>
            <a:r>
              <a:rPr lang="en-US" sz="2800" i="1" dirty="0" smtClean="0">
                <a:latin typeface="Times New Roman" charset="0"/>
                <a:ea typeface="Times New Roman" charset="0"/>
                <a:cs typeface="Times New Roman" charset="0"/>
              </a:rPr>
              <a:t>LST</a:t>
            </a:r>
            <a:r>
              <a:rPr lang="en-US" sz="2800" dirty="0" smtClean="0">
                <a:latin typeface="Times New Roman" charset="0"/>
                <a:ea typeface="Times New Roman" charset="0"/>
                <a:cs typeface="Times New Roman" charset="0"/>
              </a:rPr>
              <a:t>(</a:t>
            </a:r>
            <a:r>
              <a:rPr lang="en-US" sz="2800" i="1" dirty="0" smtClean="0">
                <a:latin typeface="Times New Roman" charset="0"/>
                <a:ea typeface="Times New Roman" charset="0"/>
                <a:cs typeface="Times New Roman" charset="0"/>
              </a:rPr>
              <a:t>t</a:t>
            </a:r>
            <a:r>
              <a:rPr lang="en-US" sz="2800" dirty="0" smtClean="0">
                <a:latin typeface="Times New Roman" charset="0"/>
                <a:ea typeface="Times New Roman" charset="0"/>
                <a:cs typeface="Times New Roman" charset="0"/>
              </a:rPr>
              <a:t>) = </a:t>
            </a:r>
            <a:r>
              <a:rPr lang="en-US" sz="2800" i="1" dirty="0" err="1" smtClean="0">
                <a:solidFill>
                  <a:srgbClr val="FF0000"/>
                </a:solidFill>
                <a:latin typeface="Times New Roman" charset="0"/>
                <a:ea typeface="Times New Roman" charset="0"/>
                <a:cs typeface="Times New Roman" charset="0"/>
              </a:rPr>
              <a:t>LST</a:t>
            </a:r>
            <a:r>
              <a:rPr lang="en-US" sz="2800" i="1" baseline="-25000" dirty="0" err="1" smtClean="0">
                <a:solidFill>
                  <a:srgbClr val="FF0000"/>
                </a:solidFill>
                <a:latin typeface="Times New Roman" charset="0"/>
                <a:ea typeface="Times New Roman" charset="0"/>
                <a:cs typeface="Times New Roman" charset="0"/>
              </a:rPr>
              <a:t>mean</a:t>
            </a:r>
            <a:r>
              <a:rPr lang="en-US" sz="2800" dirty="0" smtClean="0">
                <a:solidFill>
                  <a:srgbClr val="FF0000"/>
                </a:solidFill>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 </a:t>
            </a:r>
            <a:r>
              <a:rPr lang="en-US" sz="2800" i="1" dirty="0" err="1" smtClean="0">
                <a:solidFill>
                  <a:srgbClr val="0432FF"/>
                </a:solidFill>
                <a:latin typeface="Times New Roman" charset="0"/>
                <a:ea typeface="Times New Roman" charset="0"/>
                <a:cs typeface="Times New Roman" charset="0"/>
              </a:rPr>
              <a:t>A</a:t>
            </a:r>
            <a:r>
              <a:rPr lang="en-US" sz="2800" dirty="0" err="1" smtClean="0">
                <a:latin typeface="Times New Roman" charset="0"/>
                <a:ea typeface="Times New Roman" charset="0"/>
                <a:cs typeface="Times New Roman" charset="0"/>
              </a:rPr>
              <a:t>cos</a:t>
            </a:r>
            <a:r>
              <a:rPr lang="en-US" sz="2800" dirty="0" smtClean="0">
                <a:latin typeface="Times New Roman" charset="0"/>
                <a:ea typeface="Times New Roman" charset="0"/>
                <a:cs typeface="Times New Roman" charset="0"/>
              </a:rPr>
              <a:t>(</a:t>
            </a:r>
            <a:r>
              <a:rPr lang="en-US" sz="2800" i="1" dirty="0" err="1" smtClean="0">
                <a:latin typeface="Symbol" charset="2"/>
                <a:ea typeface="Symbol" charset="2"/>
                <a:cs typeface="Symbol" charset="2"/>
              </a:rPr>
              <a:t>w</a:t>
            </a:r>
            <a:r>
              <a:rPr lang="en-US" sz="2800" i="1" dirty="0" err="1" smtClean="0">
                <a:latin typeface="Times New Roman" charset="0"/>
                <a:ea typeface="Times New Roman" charset="0"/>
                <a:cs typeface="Times New Roman" charset="0"/>
              </a:rPr>
              <a:t>t+</a:t>
            </a:r>
            <a:r>
              <a:rPr lang="en-US" sz="2800" i="1" dirty="0" err="1" smtClean="0">
                <a:solidFill>
                  <a:srgbClr val="00B050"/>
                </a:solidFill>
                <a:latin typeface="Symbol" charset="2"/>
                <a:ea typeface="Symbol" charset="2"/>
                <a:cs typeface="Symbol" charset="2"/>
              </a:rPr>
              <a:t>f</a:t>
            </a:r>
            <a:r>
              <a:rPr lang="en-US" sz="2800" dirty="0" smtClean="0">
                <a:latin typeface="Times New Roman" charset="0"/>
                <a:ea typeface="Times New Roman" charset="0"/>
                <a:cs typeface="Times New Roman" charset="0"/>
              </a:rPr>
              <a:t>)</a:t>
            </a:r>
            <a:endParaRPr lang="en-US" sz="2800" dirty="0">
              <a:latin typeface="Times New Roman" charset="0"/>
              <a:ea typeface="Times New Roman" charset="0"/>
              <a:cs typeface="Times New Roman" charset="0"/>
            </a:endParaRPr>
          </a:p>
        </p:txBody>
      </p:sp>
      <p:sp>
        <p:nvSpPr>
          <p:cNvPr id="28" name="Rectangle 27"/>
          <p:cNvSpPr/>
          <p:nvPr/>
        </p:nvSpPr>
        <p:spPr>
          <a:xfrm>
            <a:off x="2092853" y="1967176"/>
            <a:ext cx="325730" cy="369332"/>
          </a:xfrm>
          <a:prstGeom prst="rect">
            <a:avLst/>
          </a:prstGeom>
        </p:spPr>
        <p:txBody>
          <a:bodyPr wrap="none">
            <a:spAutoFit/>
          </a:bodyPr>
          <a:lstStyle/>
          <a:p>
            <a:r>
              <a:rPr lang="en-US" i="1">
                <a:solidFill>
                  <a:srgbClr val="0432FF"/>
                </a:solidFill>
                <a:latin typeface="Times New Roman" charset="0"/>
                <a:ea typeface="Times New Roman" charset="0"/>
                <a:cs typeface="Times New Roman" charset="0"/>
              </a:rPr>
              <a:t>A</a:t>
            </a:r>
            <a:endParaRPr lang="en-US"/>
          </a:p>
        </p:txBody>
      </p:sp>
      <p:sp>
        <p:nvSpPr>
          <p:cNvPr id="29" name="Rectangle 28"/>
          <p:cNvSpPr/>
          <p:nvPr/>
        </p:nvSpPr>
        <p:spPr>
          <a:xfrm>
            <a:off x="62570" y="1653903"/>
            <a:ext cx="947695" cy="369332"/>
          </a:xfrm>
          <a:prstGeom prst="rect">
            <a:avLst/>
          </a:prstGeom>
        </p:spPr>
        <p:txBody>
          <a:bodyPr wrap="none">
            <a:spAutoFit/>
          </a:bodyPr>
          <a:lstStyle/>
          <a:p>
            <a:r>
              <a:rPr lang="en-US" i="1" dirty="0" err="1">
                <a:solidFill>
                  <a:srgbClr val="FF0000"/>
                </a:solidFill>
                <a:latin typeface="Times New Roman" charset="0"/>
                <a:ea typeface="Times New Roman" charset="0"/>
                <a:cs typeface="Times New Roman" charset="0"/>
              </a:rPr>
              <a:t>LST</a:t>
            </a:r>
            <a:r>
              <a:rPr lang="en-US" i="1" baseline="-25000" dirty="0" err="1">
                <a:solidFill>
                  <a:srgbClr val="FF0000"/>
                </a:solidFill>
                <a:latin typeface="Times New Roman" charset="0"/>
                <a:ea typeface="Times New Roman" charset="0"/>
                <a:cs typeface="Times New Roman" charset="0"/>
              </a:rPr>
              <a:t>mean</a:t>
            </a:r>
            <a:r>
              <a:rPr lang="en-US" dirty="0">
                <a:solidFill>
                  <a:srgbClr val="FF0000"/>
                </a:solidFill>
                <a:latin typeface="Times New Roman" charset="0"/>
                <a:ea typeface="Times New Roman" charset="0"/>
                <a:cs typeface="Times New Roman" charset="0"/>
              </a:rPr>
              <a:t> </a:t>
            </a:r>
            <a:endParaRPr lang="en-US" dirty="0"/>
          </a:p>
        </p:txBody>
      </p:sp>
      <p:sp>
        <p:nvSpPr>
          <p:cNvPr id="30" name="Rectangle 29"/>
          <p:cNvSpPr/>
          <p:nvPr/>
        </p:nvSpPr>
        <p:spPr>
          <a:xfrm>
            <a:off x="1598691" y="1240981"/>
            <a:ext cx="304892" cy="369332"/>
          </a:xfrm>
          <a:prstGeom prst="rect">
            <a:avLst/>
          </a:prstGeom>
        </p:spPr>
        <p:txBody>
          <a:bodyPr wrap="none">
            <a:spAutoFit/>
          </a:bodyPr>
          <a:lstStyle/>
          <a:p>
            <a:r>
              <a:rPr lang="en-US" i="1">
                <a:solidFill>
                  <a:srgbClr val="00B050"/>
                </a:solidFill>
                <a:latin typeface="Symbol" charset="2"/>
                <a:ea typeface="Symbol" charset="2"/>
                <a:cs typeface="Symbol" charset="2"/>
              </a:rPr>
              <a:t>f</a:t>
            </a:r>
            <a:endParaRPr lang="en-US"/>
          </a:p>
        </p:txBody>
      </p:sp>
      <p:sp>
        <p:nvSpPr>
          <p:cNvPr id="32" name="TextBox 31"/>
          <p:cNvSpPr txBox="1"/>
          <p:nvPr/>
        </p:nvSpPr>
        <p:spPr>
          <a:xfrm>
            <a:off x="455251" y="76234"/>
            <a:ext cx="8266440" cy="477054"/>
          </a:xfrm>
          <a:prstGeom prst="rect">
            <a:avLst/>
          </a:prstGeom>
          <a:solidFill>
            <a:schemeClr val="accent1"/>
          </a:solidFill>
        </p:spPr>
        <p:txBody>
          <a:bodyPr wrap="square" rtlCol="0">
            <a:spAutoFit/>
          </a:bodyPr>
          <a:lstStyle/>
          <a:p>
            <a:pPr algn="ctr"/>
            <a:r>
              <a:rPr lang="en-US" sz="2500" dirty="0" smtClean="0">
                <a:solidFill>
                  <a:schemeClr val="bg1"/>
                </a:solidFill>
              </a:rPr>
              <a:t>Temporal </a:t>
            </a:r>
            <a:r>
              <a:rPr lang="en-US" sz="2500" smtClean="0">
                <a:solidFill>
                  <a:schemeClr val="bg1"/>
                </a:solidFill>
              </a:rPr>
              <a:t>Fourier Analysis (TFA)</a:t>
            </a:r>
            <a:endParaRPr lang="en-US" sz="2500" dirty="0">
              <a:solidFill>
                <a:schemeClr val="bg1"/>
              </a:solidFill>
            </a:endParaRPr>
          </a:p>
        </p:txBody>
      </p:sp>
      <p:sp>
        <p:nvSpPr>
          <p:cNvPr id="34" name="Rectangle 33"/>
          <p:cNvSpPr/>
          <p:nvPr/>
        </p:nvSpPr>
        <p:spPr>
          <a:xfrm>
            <a:off x="6723089" y="581243"/>
            <a:ext cx="2286000" cy="1881266"/>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837705" y="635485"/>
            <a:ext cx="1903085" cy="1384995"/>
          </a:xfrm>
          <a:prstGeom prst="rect">
            <a:avLst/>
          </a:prstGeom>
          <a:noFill/>
          <a:ln>
            <a:noFill/>
          </a:ln>
        </p:spPr>
        <p:txBody>
          <a:bodyPr wrap="none" rtlCol="0">
            <a:spAutoFit/>
          </a:bodyPr>
          <a:lstStyle/>
          <a:p>
            <a:r>
              <a:rPr lang="en-US" sz="2800" b="1" dirty="0" smtClean="0">
                <a:solidFill>
                  <a:srgbClr val="FF0000"/>
                </a:solidFill>
                <a:latin typeface="Times New Roman" charset="0"/>
                <a:ea typeface="Times New Roman" charset="0"/>
                <a:cs typeface="Times New Roman" charset="0"/>
              </a:rPr>
              <a:t>R</a:t>
            </a:r>
            <a:r>
              <a:rPr lang="en-US" sz="2800" i="1" dirty="0" smtClean="0">
                <a:solidFill>
                  <a:srgbClr val="FF0000"/>
                </a:solidFill>
                <a:latin typeface="Times New Roman" charset="0"/>
                <a:ea typeface="Times New Roman" charset="0"/>
                <a:cs typeface="Times New Roman" charset="0"/>
              </a:rPr>
              <a:t> </a:t>
            </a:r>
            <a:r>
              <a:rPr lang="mr-IN" sz="2800" i="1" dirty="0" smtClean="0">
                <a:solidFill>
                  <a:srgbClr val="FF0000"/>
                </a:solidFill>
                <a:latin typeface="Times New Roman" charset="0"/>
                <a:ea typeface="Times New Roman" charset="0"/>
                <a:cs typeface="Times New Roman" charset="0"/>
              </a:rPr>
              <a:t>–</a:t>
            </a:r>
            <a:r>
              <a:rPr lang="en-US" sz="2800" i="1" dirty="0" smtClean="0">
                <a:solidFill>
                  <a:srgbClr val="FF0000"/>
                </a:solidFill>
                <a:latin typeface="Times New Roman" charset="0"/>
                <a:ea typeface="Times New Roman" charset="0"/>
                <a:cs typeface="Times New Roman" charset="0"/>
              </a:rPr>
              <a:t> </a:t>
            </a:r>
            <a:r>
              <a:rPr lang="en-US" sz="2800" i="1" dirty="0" err="1" smtClean="0">
                <a:solidFill>
                  <a:srgbClr val="FF0000"/>
                </a:solidFill>
                <a:latin typeface="Times New Roman" charset="0"/>
                <a:ea typeface="Times New Roman" charset="0"/>
                <a:cs typeface="Times New Roman" charset="0"/>
              </a:rPr>
              <a:t>LST</a:t>
            </a:r>
            <a:r>
              <a:rPr lang="en-US" sz="2800" i="1" baseline="-25000" dirty="0" err="1" smtClean="0">
                <a:solidFill>
                  <a:srgbClr val="FF0000"/>
                </a:solidFill>
                <a:latin typeface="Times New Roman" charset="0"/>
                <a:ea typeface="Times New Roman" charset="0"/>
                <a:cs typeface="Times New Roman" charset="0"/>
              </a:rPr>
              <a:t>mean</a:t>
            </a:r>
            <a:endParaRPr lang="en-US" sz="2800" i="1" dirty="0" smtClean="0">
              <a:latin typeface="Times New Roman" charset="0"/>
              <a:ea typeface="Times New Roman" charset="0"/>
              <a:cs typeface="Times New Roman" charset="0"/>
            </a:endParaRPr>
          </a:p>
          <a:p>
            <a:r>
              <a:rPr lang="en-US" sz="2800" b="1" dirty="0" smtClean="0">
                <a:solidFill>
                  <a:srgbClr val="00B050"/>
                </a:solidFill>
                <a:latin typeface="Times New Roman" charset="0"/>
                <a:ea typeface="Times New Roman" charset="0"/>
                <a:cs typeface="Times New Roman" charset="0"/>
              </a:rPr>
              <a:t>G </a:t>
            </a:r>
            <a:r>
              <a:rPr lang="mr-IN" sz="2800" i="1" dirty="0" smtClean="0">
                <a:solidFill>
                  <a:srgbClr val="00B050"/>
                </a:solidFill>
                <a:latin typeface="Times New Roman" charset="0"/>
                <a:ea typeface="Times New Roman" charset="0"/>
                <a:cs typeface="Times New Roman" charset="0"/>
              </a:rPr>
              <a:t>–</a:t>
            </a:r>
            <a:r>
              <a:rPr lang="en-US" sz="2800" i="1" dirty="0" smtClean="0">
                <a:solidFill>
                  <a:srgbClr val="FF0000"/>
                </a:solidFill>
                <a:latin typeface="Times New Roman" charset="0"/>
                <a:ea typeface="Times New Roman" charset="0"/>
                <a:cs typeface="Times New Roman" charset="0"/>
              </a:rPr>
              <a:t> </a:t>
            </a:r>
            <a:r>
              <a:rPr lang="en-US" sz="2800" i="1" dirty="0" smtClean="0">
                <a:solidFill>
                  <a:srgbClr val="00B050"/>
                </a:solidFill>
                <a:latin typeface="Symbol" charset="2"/>
                <a:ea typeface="Symbol" charset="2"/>
                <a:cs typeface="Symbol" charset="2"/>
              </a:rPr>
              <a:t>f</a:t>
            </a:r>
          </a:p>
          <a:p>
            <a:r>
              <a:rPr lang="en-US" sz="2800" b="1" dirty="0" smtClean="0">
                <a:solidFill>
                  <a:srgbClr val="0432FF"/>
                </a:solidFill>
                <a:latin typeface="Times New Roman" charset="0"/>
                <a:ea typeface="Times New Roman" charset="0"/>
                <a:cs typeface="Times New Roman" charset="0"/>
              </a:rPr>
              <a:t>B </a:t>
            </a:r>
            <a:r>
              <a:rPr lang="mr-IN" sz="2800" i="1" dirty="0" smtClean="0">
                <a:solidFill>
                  <a:srgbClr val="0432FF"/>
                </a:solidFill>
                <a:latin typeface="Times New Roman" charset="0"/>
                <a:ea typeface="Times New Roman" charset="0"/>
                <a:cs typeface="Times New Roman" charset="0"/>
              </a:rPr>
              <a:t>–</a:t>
            </a:r>
            <a:r>
              <a:rPr lang="en-US" sz="2800" i="1" dirty="0" smtClean="0">
                <a:solidFill>
                  <a:srgbClr val="FF0000"/>
                </a:solidFill>
                <a:latin typeface="Times New Roman" charset="0"/>
                <a:ea typeface="Times New Roman" charset="0"/>
                <a:cs typeface="Times New Roman" charset="0"/>
              </a:rPr>
              <a:t> </a:t>
            </a:r>
            <a:r>
              <a:rPr lang="en-US" sz="2800" i="1" dirty="0" smtClean="0">
                <a:solidFill>
                  <a:srgbClr val="0432FF"/>
                </a:solidFill>
                <a:latin typeface="Times New Roman" charset="0"/>
                <a:ea typeface="Times New Roman" charset="0"/>
                <a:cs typeface="Times New Roman" charset="0"/>
              </a:rPr>
              <a:t>A</a:t>
            </a:r>
            <a:endParaRPr lang="en-US"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50657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0" y="694661"/>
            <a:ext cx="4784863" cy="6049926"/>
          </a:xfrm>
          <a:prstGeom prst="rect">
            <a:avLst/>
          </a:prstGeom>
        </p:spPr>
      </p:pic>
      <p:sp>
        <p:nvSpPr>
          <p:cNvPr id="3" name="TextBox 2"/>
          <p:cNvSpPr txBox="1"/>
          <p:nvPr/>
        </p:nvSpPr>
        <p:spPr>
          <a:xfrm>
            <a:off x="455251" y="76234"/>
            <a:ext cx="8266440" cy="477054"/>
          </a:xfrm>
          <a:prstGeom prst="rect">
            <a:avLst/>
          </a:prstGeom>
          <a:solidFill>
            <a:schemeClr val="accent1"/>
          </a:solidFill>
        </p:spPr>
        <p:txBody>
          <a:bodyPr wrap="square" rtlCol="0">
            <a:spAutoFit/>
          </a:bodyPr>
          <a:lstStyle/>
          <a:p>
            <a:pPr algn="ctr"/>
            <a:r>
              <a:rPr lang="en-US" sz="2500" dirty="0" smtClean="0">
                <a:solidFill>
                  <a:schemeClr val="bg1"/>
                </a:solidFill>
              </a:rPr>
              <a:t>Google Earth Engine</a:t>
            </a:r>
            <a:endParaRPr lang="en-US" sz="2500" dirty="0">
              <a:solidFill>
                <a:schemeClr val="bg1"/>
              </a:solidFill>
            </a:endParaRPr>
          </a:p>
        </p:txBody>
      </p:sp>
    </p:spTree>
    <p:extLst>
      <p:ext uri="{BB962C8B-B14F-4D97-AF65-F5344CB8AC3E}">
        <p14:creationId xmlns:p14="http://schemas.microsoft.com/office/powerpoint/2010/main" val="408587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225868"/>
          <a:ext cx="8326756" cy="5512122"/>
        </p:xfrm>
        <a:graphic>
          <a:graphicData uri="http://schemas.openxmlformats.org/drawingml/2006/table">
            <a:tbl>
              <a:tblPr/>
              <a:tblGrid>
                <a:gridCol w="1665923"/>
                <a:gridCol w="1664494"/>
                <a:gridCol w="1665923"/>
                <a:gridCol w="1664493"/>
                <a:gridCol w="1665923"/>
              </a:tblGrid>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Scale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Example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temporal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spatial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Arial" charset="0"/>
                          <a:ea typeface="MS PGothic" charset="-128"/>
                        </a:rPr>
                        <a:t>Micro</a:t>
                      </a:r>
                      <a:endParaRPr kumimoji="0" lang="en-US"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building</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min</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meters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Topo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valley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hours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Few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tx1"/>
                          </a:solidFill>
                          <a:effectLst/>
                          <a:latin typeface="Calibri" charset="0"/>
                          <a:ea typeface="MS PGothic" charset="-128"/>
                        </a:rPr>
                        <a:t>Meso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tx1"/>
                          </a:solidFill>
                          <a:effectLst/>
                          <a:latin typeface="Calibri" charset="0"/>
                          <a:ea typeface="MS PGothic" charset="-128"/>
                        </a:rPr>
                        <a:t>country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1" i="0" u="none" strike="noStrike" cap="none" normalizeH="0" baseline="0">
                        <a:ln>
                          <a:noFill/>
                        </a:ln>
                        <a:solidFill>
                          <a:schemeClr val="tx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tx1"/>
                          </a:solidFill>
                          <a:effectLst/>
                          <a:latin typeface="Calibri" charset="0"/>
                          <a:ea typeface="MS PGothic" charset="-128"/>
                        </a:rPr>
                        <a:t>&lt; 1 day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tx1"/>
                          </a:solidFill>
                          <a:effectLst/>
                          <a:latin typeface="Calibri" charset="0"/>
                          <a:ea typeface="MS PGothic" charset="-128"/>
                        </a:rPr>
                        <a:t>10-100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Synoptic</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continent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Few days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500-5000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Global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planet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&gt; weeks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Slide Number Placeholder 3"/>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3107C26F-C46B-3641-AFD5-B2B55747E751}" type="slidenum">
              <a:rPr lang="he-IL" altLang="x-none" sz="1170">
                <a:solidFill>
                  <a:srgbClr val="898989"/>
                </a:solidFill>
              </a:rPr>
              <a:pPr eaLnBrk="1" hangingPunct="1"/>
              <a:t>19</a:t>
            </a:fld>
            <a:endParaRPr lang="en-US" altLang="x-none" sz="1170">
              <a:solidFill>
                <a:srgbClr val="898989"/>
              </a:solidFill>
            </a:endParaRPr>
          </a:p>
        </p:txBody>
      </p:sp>
      <p:pic>
        <p:nvPicPr>
          <p:cNvPr id="6" name="Picture 3"/>
          <p:cNvPicPr>
            <a:picLocks noChangeAspect="1" noChangeArrowheads="1"/>
          </p:cNvPicPr>
          <p:nvPr/>
        </p:nvPicPr>
        <p:blipFill>
          <a:blip r:embed="rId2">
            <a:alphaModFix amt="26000"/>
            <a:extLst>
              <a:ext uri="{28A0092B-C50C-407E-A947-70E740481C1C}">
                <a14:useLocalDpi xmlns:a14="http://schemas.microsoft.com/office/drawing/2010/main"/>
              </a:ext>
            </a:extLst>
          </a:blip>
          <a:srcRect/>
          <a:stretch>
            <a:fillRect/>
          </a:stretch>
        </p:blipFill>
        <p:spPr bwMode="auto">
          <a:xfrm>
            <a:off x="3847079" y="2197663"/>
            <a:ext cx="1502608" cy="8424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descr="ANd9GcSVQeQsN2KidWqAxoT46G-etGlUtAZexOehGWwTr6zhF215netp"/>
          <p:cNvPicPr>
            <a:picLocks noChangeAspect="1" noChangeArrowheads="1"/>
          </p:cNvPicPr>
          <p:nvPr/>
        </p:nvPicPr>
        <p:blipFill>
          <a:blip r:embed="rId3" cstate="screen">
            <a:alphaModFix amt="26000"/>
            <a:extLst>
              <a:ext uri="{28A0092B-C50C-407E-A947-70E740481C1C}">
                <a14:useLocalDpi xmlns:a14="http://schemas.microsoft.com/office/drawing/2010/main"/>
              </a:ext>
            </a:extLst>
          </a:blip>
          <a:srcRect/>
          <a:stretch>
            <a:fillRect/>
          </a:stretch>
        </p:blipFill>
        <p:spPr bwMode="auto">
          <a:xfrm>
            <a:off x="4017313" y="3104964"/>
            <a:ext cx="1202759" cy="899814"/>
          </a:xfrm>
          <a:prstGeom prst="rect">
            <a:avLst/>
          </a:prstGeom>
          <a:ln>
            <a:noFill/>
          </a:ln>
          <a:effectLst>
            <a:softEdge rad="112500"/>
          </a:effectLst>
        </p:spPr>
      </p:pic>
      <p:pic>
        <p:nvPicPr>
          <p:cNvPr id="9" name="Picture 3" descr="Europe_synoptic"/>
          <p:cNvPicPr>
            <a:picLocks noChangeAspect="1" noChangeArrowheads="1"/>
          </p:cNvPicPr>
          <p:nvPr/>
        </p:nvPicPr>
        <p:blipFill>
          <a:blip r:embed="rId4">
            <a:alphaModFix amt="26000"/>
            <a:extLst>
              <a:ext uri="{28A0092B-C50C-407E-A947-70E740481C1C}">
                <a14:useLocalDpi xmlns:a14="http://schemas.microsoft.com/office/drawing/2010/main"/>
              </a:ext>
            </a:extLst>
          </a:blip>
          <a:srcRect/>
          <a:stretch>
            <a:fillRect/>
          </a:stretch>
        </p:blipFill>
        <p:spPr bwMode="auto">
          <a:xfrm>
            <a:off x="3924196" y="4926745"/>
            <a:ext cx="1360683" cy="90012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 name="Picture 3" descr="6-cell-model_nasa_jpl_large"/>
          <p:cNvPicPr>
            <a:picLocks noChangeAspect="1" noChangeArrowheads="1"/>
          </p:cNvPicPr>
          <p:nvPr/>
        </p:nvPicPr>
        <p:blipFill>
          <a:blip r:embed="rId5" cstate="screen">
            <a:alphaModFix amt="26000"/>
            <a:extLst>
              <a:ext uri="{28A0092B-C50C-407E-A947-70E740481C1C}">
                <a14:useLocalDpi xmlns:a14="http://schemas.microsoft.com/office/drawing/2010/main"/>
              </a:ext>
            </a:extLst>
          </a:blip>
          <a:srcRect/>
          <a:stretch>
            <a:fillRect/>
          </a:stretch>
        </p:blipFill>
        <p:spPr bwMode="auto">
          <a:xfrm>
            <a:off x="4023182" y="5813076"/>
            <a:ext cx="1196890" cy="92109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2" name="Picture 11" descr="Mes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8735" y="3947458"/>
            <a:ext cx="1224585" cy="994075"/>
          </a:xfrm>
          <a:prstGeom prst="rect">
            <a:avLst/>
          </a:prstGeom>
          <a:ln>
            <a:noFill/>
          </a:ln>
          <a:effectLst>
            <a:softEdge rad="112500"/>
          </a:effectLst>
        </p:spPr>
      </p:pic>
      <p:sp>
        <p:nvSpPr>
          <p:cNvPr id="11" name="TextBox 10"/>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Atmospheric scales</a:t>
            </a:r>
            <a:endParaRPr lang="he-IL" sz="2500" dirty="0">
              <a:solidFill>
                <a:schemeClr val="bg1"/>
              </a:solidFill>
            </a:endParaRPr>
          </a:p>
        </p:txBody>
      </p:sp>
    </p:spTree>
    <p:extLst>
      <p:ext uri="{BB962C8B-B14F-4D97-AF65-F5344CB8AC3E}">
        <p14:creationId xmlns:p14="http://schemas.microsoft.com/office/powerpoint/2010/main" val="324367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5532015"/>
              </p:ext>
            </p:extLst>
          </p:nvPr>
        </p:nvGraphicFramePr>
        <p:xfrm>
          <a:off x="457200" y="1225868"/>
          <a:ext cx="8326756" cy="1837374"/>
        </p:xfrm>
        <a:graphic>
          <a:graphicData uri="http://schemas.openxmlformats.org/drawingml/2006/table">
            <a:tbl>
              <a:tblPr/>
              <a:tblGrid>
                <a:gridCol w="1665923"/>
                <a:gridCol w="1664494"/>
                <a:gridCol w="1665923"/>
                <a:gridCol w="1664493"/>
                <a:gridCol w="1665923"/>
              </a:tblGrid>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dirty="0">
                          <a:ln>
                            <a:noFill/>
                          </a:ln>
                          <a:solidFill>
                            <a:schemeClr val="bg1"/>
                          </a:solidFill>
                          <a:effectLst/>
                          <a:latin typeface="Arial" charset="0"/>
                          <a:ea typeface="MS PGothic" charset="-128"/>
                        </a:rPr>
                        <a:t>Scale</a:t>
                      </a:r>
                      <a:endParaRPr kumimoji="0" lang="en-US" altLang="x-none" sz="2200" b="1" i="0" u="none" strike="noStrike" cap="none" normalizeH="0" baseline="0" dirty="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dirty="0">
                          <a:ln>
                            <a:noFill/>
                          </a:ln>
                          <a:solidFill>
                            <a:schemeClr val="bg1"/>
                          </a:solidFill>
                          <a:effectLst/>
                          <a:latin typeface="Arial" charset="0"/>
                          <a:ea typeface="MS PGothic" charset="-128"/>
                        </a:rPr>
                        <a:t>Example</a:t>
                      </a:r>
                      <a:endParaRPr kumimoji="0" lang="en-US" altLang="x-none" sz="2200" b="1" i="0" u="none" strike="noStrike" cap="none" normalizeH="0" baseline="0" dirty="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temporal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spatial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Arial" charset="0"/>
                          <a:ea typeface="MS PGothic" charset="-128"/>
                        </a:rPr>
                        <a:t>Micro</a:t>
                      </a:r>
                      <a:endParaRPr kumimoji="0" lang="en-US"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building</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min</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dirty="0">
                          <a:ln>
                            <a:noFill/>
                          </a:ln>
                          <a:solidFill>
                            <a:srgbClr val="000000"/>
                          </a:solidFill>
                          <a:effectLst/>
                          <a:latin typeface="Calibri" charset="0"/>
                          <a:ea typeface="MS PGothic" charset="-128"/>
                        </a:rPr>
                        <a:t>meters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Slide Number Placeholder 3"/>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EC6EA567-8E4D-4143-BB1F-6D3532855189}" type="slidenum">
              <a:rPr lang="he-IL" altLang="x-none" sz="1170">
                <a:solidFill>
                  <a:srgbClr val="898989"/>
                </a:solidFill>
              </a:rPr>
              <a:pPr eaLnBrk="1" hangingPunct="1"/>
              <a:t>2</a:t>
            </a:fld>
            <a:endParaRPr lang="en-US" altLang="x-none" sz="1170">
              <a:solidFill>
                <a:srgbClr val="898989"/>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7079" y="2197663"/>
            <a:ext cx="1502608" cy="8424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Atmospheric scales</a:t>
            </a:r>
            <a:endParaRPr lang="he-IL" sz="2500" dirty="0">
              <a:solidFill>
                <a:schemeClr val="bg1"/>
              </a:solidFill>
            </a:endParaRPr>
          </a:p>
        </p:txBody>
      </p:sp>
    </p:spTree>
    <p:extLst>
      <p:ext uri="{BB962C8B-B14F-4D97-AF65-F5344CB8AC3E}">
        <p14:creationId xmlns:p14="http://schemas.microsoft.com/office/powerpoint/2010/main" val="305304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217" y="1484472"/>
            <a:ext cx="7413783" cy="264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19754730">
            <a:off x="7519512" y="2734628"/>
            <a:ext cx="388620" cy="227172"/>
          </a:xfrm>
          <a:prstGeom prst="rect">
            <a:avLst/>
          </a:prstGeom>
          <a:noFill/>
          <a:ln w="57150" cmpd="sng">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620"/>
          </a:p>
        </p:txBody>
      </p:sp>
      <p:cxnSp>
        <p:nvCxnSpPr>
          <p:cNvPr id="37891" name="Straight Connector 3"/>
          <p:cNvCxnSpPr>
            <a:cxnSpLocks noChangeShapeType="1"/>
          </p:cNvCxnSpPr>
          <p:nvPr/>
        </p:nvCxnSpPr>
        <p:spPr bwMode="auto">
          <a:xfrm flipH="1" flipV="1">
            <a:off x="5414963" y="1614488"/>
            <a:ext cx="2396014" cy="1035844"/>
          </a:xfrm>
          <a:prstGeom prst="line">
            <a:avLst/>
          </a:pr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892" name="Straight Connector 9"/>
          <p:cNvCxnSpPr>
            <a:cxnSpLocks noChangeShapeType="1"/>
          </p:cNvCxnSpPr>
          <p:nvPr/>
        </p:nvCxnSpPr>
        <p:spPr bwMode="auto">
          <a:xfrm flipH="1">
            <a:off x="5414963" y="3040380"/>
            <a:ext cx="2203133" cy="971550"/>
          </a:xfrm>
          <a:prstGeom prst="line">
            <a:avLst/>
          </a:pr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366" name="Rectangle 10"/>
          <p:cNvSpPr>
            <a:spLocks noChangeArrowheads="1"/>
          </p:cNvSpPr>
          <p:nvPr/>
        </p:nvSpPr>
        <p:spPr bwMode="auto">
          <a:xfrm>
            <a:off x="2951798" y="1095852"/>
            <a:ext cx="1307089" cy="400110"/>
          </a:xfrm>
          <a:prstGeom prst="rect">
            <a:avLst/>
          </a:prstGeom>
          <a:solidFill>
            <a:srgbClr val="FFFFFF">
              <a:alpha val="67842"/>
            </a:srgbClr>
          </a:solidFill>
          <a:ln w="9525">
            <a:noFill/>
            <a:miter lim="800000"/>
            <a:headEnd/>
            <a:tailEnd/>
          </a:ln>
        </p:spPr>
        <p:txBody>
          <a:bodyPr wrap="none">
            <a:spAutoFit/>
          </a:bodyPr>
          <a:lstStyle/>
          <a:p>
            <a:pPr>
              <a:defRPr/>
            </a:pPr>
            <a:r>
              <a:rPr lang="en-US" sz="2000" b="1" dirty="0" err="1">
                <a:solidFill>
                  <a:srgbClr val="000000"/>
                </a:solidFill>
                <a:ea typeface="MS PGothic" charset="0"/>
                <a:cs typeface="Times New Roman" charset="0"/>
              </a:rPr>
              <a:t>Mesoscale</a:t>
            </a:r>
            <a:endParaRPr lang="en-US" sz="2000" dirty="0">
              <a:solidFill>
                <a:srgbClr val="000000"/>
              </a:solidFill>
              <a:ea typeface="MS PGothic" charset="0"/>
              <a:cs typeface="Times New Roman" charset="0"/>
            </a:endParaRPr>
          </a:p>
        </p:txBody>
      </p:sp>
      <p:pic>
        <p:nvPicPr>
          <p:cNvPr id="37894" name="Picture 7" descr="seabreez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030" y="4400550"/>
            <a:ext cx="2761773" cy="192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Rectangle 10"/>
          <p:cNvSpPr>
            <a:spLocks noChangeArrowheads="1"/>
          </p:cNvSpPr>
          <p:nvPr/>
        </p:nvSpPr>
        <p:spPr bwMode="auto">
          <a:xfrm>
            <a:off x="6322219" y="1095852"/>
            <a:ext cx="1738746" cy="400110"/>
          </a:xfrm>
          <a:prstGeom prst="rect">
            <a:avLst/>
          </a:prstGeom>
          <a:solidFill>
            <a:srgbClr val="FFFFFF">
              <a:alpha val="67842"/>
            </a:srgbClr>
          </a:solidFill>
          <a:ln w="9525">
            <a:noFill/>
            <a:miter lim="800000"/>
            <a:headEnd/>
            <a:tailEnd/>
          </a:ln>
        </p:spPr>
        <p:txBody>
          <a:bodyPr wrap="none">
            <a:spAutoFit/>
          </a:bodyPr>
          <a:lstStyle/>
          <a:p>
            <a:pPr>
              <a:defRPr/>
            </a:pPr>
            <a:r>
              <a:rPr lang="en-US" sz="2000" b="1" dirty="0">
                <a:solidFill>
                  <a:srgbClr val="000000"/>
                </a:solidFill>
                <a:ea typeface="MS PGothic" charset="0"/>
                <a:cs typeface="Times New Roman" charset="0"/>
              </a:rPr>
              <a:t>Synoptic scale </a:t>
            </a:r>
          </a:p>
        </p:txBody>
      </p:sp>
      <p:sp>
        <p:nvSpPr>
          <p:cNvPr id="14" name="Rectangle 13"/>
          <p:cNvSpPr/>
          <p:nvPr/>
        </p:nvSpPr>
        <p:spPr>
          <a:xfrm rot="3514842">
            <a:off x="3288268" y="2886790"/>
            <a:ext cx="288608" cy="344329"/>
          </a:xfrm>
          <a:prstGeom prst="rect">
            <a:avLst/>
          </a:prstGeom>
          <a:noFill/>
          <a:ln w="38100" cmpd="sng">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620"/>
          </a:p>
        </p:txBody>
      </p:sp>
      <p:cxnSp>
        <p:nvCxnSpPr>
          <p:cNvPr id="37898" name="Straight Connector 3"/>
          <p:cNvCxnSpPr>
            <a:cxnSpLocks noChangeShapeType="1"/>
          </p:cNvCxnSpPr>
          <p:nvPr/>
        </p:nvCxnSpPr>
        <p:spPr bwMode="auto">
          <a:xfrm flipH="1">
            <a:off x="2951798" y="3234690"/>
            <a:ext cx="452914" cy="1425893"/>
          </a:xfrm>
          <a:prstGeom prst="line">
            <a:avLst/>
          </a:pr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899" name="Straight Connector 3"/>
          <p:cNvCxnSpPr>
            <a:cxnSpLocks noChangeShapeType="1"/>
          </p:cNvCxnSpPr>
          <p:nvPr/>
        </p:nvCxnSpPr>
        <p:spPr bwMode="auto">
          <a:xfrm flipH="1">
            <a:off x="230029" y="3040380"/>
            <a:ext cx="2980373" cy="1425893"/>
          </a:xfrm>
          <a:prstGeom prst="line">
            <a:avLst/>
          </a:pr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TextBox 12"/>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Sea Breeze: summer mesoscale system </a:t>
            </a:r>
          </a:p>
        </p:txBody>
      </p:sp>
    </p:spTree>
    <p:extLst>
      <p:ext uri="{BB962C8B-B14F-4D97-AF65-F5344CB8AC3E}">
        <p14:creationId xmlns:p14="http://schemas.microsoft.com/office/powerpoint/2010/main" val="1326454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4" descr="MSG_200507310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248" y="-5715"/>
            <a:ext cx="6805137" cy="68851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939" name="Picture 5" descr="MSGartists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9" y="58579"/>
            <a:ext cx="1048703" cy="139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980248" y="5829301"/>
            <a:ext cx="7163753" cy="978729"/>
          </a:xfrm>
          <a:prstGeom prst="rect">
            <a:avLst/>
          </a:prstGeom>
          <a:noFill/>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880" dirty="0">
                <a:solidFill>
                  <a:schemeClr val="bg1"/>
                </a:solidFill>
                <a:latin typeface="+mn-lt"/>
              </a:rPr>
              <a:t>SB detection</a:t>
            </a:r>
            <a:r>
              <a:rPr lang="en-US" sz="2880" dirty="0">
                <a:solidFill>
                  <a:schemeClr val="bg1"/>
                </a:solidFill>
              </a:rPr>
              <a:t> </a:t>
            </a:r>
            <a:r>
              <a:rPr lang="en-US" sz="2880" dirty="0">
                <a:solidFill>
                  <a:schemeClr val="bg1"/>
                </a:solidFill>
                <a:latin typeface="+mn-lt"/>
              </a:rPr>
              <a:t>is based on the contrast between </a:t>
            </a:r>
          </a:p>
          <a:p>
            <a:pPr eaLnBrk="1" hangingPunct="1">
              <a:defRPr/>
            </a:pPr>
            <a:r>
              <a:rPr lang="en-US" sz="2880" dirty="0">
                <a:solidFill>
                  <a:schemeClr val="bg1"/>
                </a:solidFill>
                <a:latin typeface="+mn-lt"/>
              </a:rPr>
              <a:t>cool marine-air and underlying warm terrain </a:t>
            </a:r>
          </a:p>
        </p:txBody>
      </p:sp>
      <p:sp>
        <p:nvSpPr>
          <p:cNvPr id="16389" name="TextBox 6"/>
          <p:cNvSpPr txBox="1">
            <a:spLocks noChangeArrowheads="1"/>
          </p:cNvSpPr>
          <p:nvPr/>
        </p:nvSpPr>
        <p:spPr bwMode="auto">
          <a:xfrm>
            <a:off x="1980248" y="0"/>
            <a:ext cx="4027647" cy="535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880" dirty="0">
                <a:solidFill>
                  <a:srgbClr val="FFFFFF"/>
                </a:solidFill>
                <a:latin typeface="+mn-lt"/>
              </a:rPr>
              <a:t>Resolution: 15 min; 4 km </a:t>
            </a:r>
            <a:endParaRPr lang="en-US" sz="2520" dirty="0">
              <a:solidFill>
                <a:srgbClr val="FFFFFF"/>
              </a:solidFill>
              <a:latin typeface="+mn-lt"/>
            </a:endParaRPr>
          </a:p>
        </p:txBody>
      </p:sp>
      <p:sp>
        <p:nvSpPr>
          <p:cNvPr id="7" name="TextBox 6"/>
          <p:cNvSpPr txBox="1">
            <a:spLocks noChangeArrowheads="1"/>
          </p:cNvSpPr>
          <p:nvPr/>
        </p:nvSpPr>
        <p:spPr bwMode="auto">
          <a:xfrm>
            <a:off x="0" y="1355885"/>
            <a:ext cx="1072992" cy="535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880" dirty="0">
                <a:solidFill>
                  <a:schemeClr val="bg1"/>
                </a:solidFill>
                <a:latin typeface="+mn-lt"/>
              </a:rPr>
              <a:t>MSG</a:t>
            </a:r>
            <a:endParaRPr lang="en-US" sz="2520" dirty="0">
              <a:solidFill>
                <a:schemeClr val="bg1"/>
              </a:solidFill>
              <a:latin typeface="+mn-lt"/>
            </a:endParaRPr>
          </a:p>
        </p:txBody>
      </p:sp>
      <p:sp>
        <p:nvSpPr>
          <p:cNvPr id="9" name="TextBox 8"/>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9:00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1193214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5" descr="MSG_2005073109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0248" y="-35719"/>
            <a:ext cx="6787992" cy="6893719"/>
          </a:xfrm>
          <a:ln>
            <a:noFill/>
          </a:ln>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9:30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795216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8" descr="MSG_2005073110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7390" y="-34290"/>
            <a:ext cx="6799422" cy="6892290"/>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10:00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13157264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4" descr="MSG_2005073110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7390" y="-41434"/>
            <a:ext cx="6807994" cy="6899434"/>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10:30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2441596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4" descr="MSG_2005073111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7390" y="-41434"/>
            <a:ext cx="6807994" cy="6899434"/>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11:00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1411155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4" descr="MSG_2005073111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7390" y="-37147"/>
            <a:ext cx="6790849" cy="6895148"/>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11:30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8367295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4" descr="MSG_2005073112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7390" y="-37147"/>
            <a:ext cx="6790849" cy="6895148"/>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12:00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436702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MSG_2005073112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0248" y="-25717"/>
            <a:ext cx="6789420" cy="6883718"/>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12:30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5875392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4" descr="MSG_2005073113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0248" y="-30004"/>
            <a:ext cx="6813709" cy="6888004"/>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13:00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1410755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5279889"/>
              </p:ext>
            </p:extLst>
          </p:nvPr>
        </p:nvGraphicFramePr>
        <p:xfrm>
          <a:off x="457200" y="1225868"/>
          <a:ext cx="8326756" cy="2756061"/>
        </p:xfrm>
        <a:graphic>
          <a:graphicData uri="http://schemas.openxmlformats.org/drawingml/2006/table">
            <a:tbl>
              <a:tblPr/>
              <a:tblGrid>
                <a:gridCol w="1665923"/>
                <a:gridCol w="1664494"/>
                <a:gridCol w="1665923"/>
                <a:gridCol w="1664493"/>
                <a:gridCol w="1665923"/>
              </a:tblGrid>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Scale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Example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temporal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spatial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Arial" charset="0"/>
                          <a:ea typeface="MS PGothic" charset="-128"/>
                        </a:rPr>
                        <a:t>Micro</a:t>
                      </a:r>
                      <a:endParaRPr kumimoji="0" lang="en-US"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building</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min</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meters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Topo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valley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hours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dirty="0">
                          <a:ln>
                            <a:noFill/>
                          </a:ln>
                          <a:solidFill>
                            <a:srgbClr val="000000"/>
                          </a:solidFill>
                          <a:effectLst/>
                          <a:latin typeface="Calibri" charset="0"/>
                          <a:ea typeface="MS PGothic" charset="-128"/>
                        </a:rPr>
                        <a:t>Few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4" name="Slide Number Placeholder 3"/>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EC6EA567-8E4D-4143-BB1F-6D3532855189}" type="slidenum">
              <a:rPr lang="he-IL" altLang="x-none" sz="1170">
                <a:solidFill>
                  <a:srgbClr val="898989"/>
                </a:solidFill>
              </a:rPr>
              <a:pPr eaLnBrk="1" hangingPunct="1"/>
              <a:t>3</a:t>
            </a:fld>
            <a:endParaRPr lang="en-US" altLang="x-none" sz="1170">
              <a:solidFill>
                <a:srgbClr val="898989"/>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7079" y="2197663"/>
            <a:ext cx="1502608" cy="8424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descr="ANd9GcSVQeQsN2KidWqAxoT46G-etGlUtAZexOehGWwTr6zhF215net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7313" y="3104964"/>
            <a:ext cx="1202759" cy="899814"/>
          </a:xfrm>
          <a:prstGeom prst="rect">
            <a:avLst/>
          </a:prstGeom>
          <a:ln>
            <a:noFill/>
          </a:ln>
          <a:effectLst>
            <a:softEdge rad="112500"/>
          </a:effectLst>
        </p:spPr>
      </p:pic>
      <p:sp>
        <p:nvSpPr>
          <p:cNvPr id="8" name="TextBox 7"/>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Atmospheric scales</a:t>
            </a:r>
            <a:endParaRPr lang="he-IL" sz="2500" dirty="0">
              <a:solidFill>
                <a:schemeClr val="bg1"/>
              </a:solidFill>
            </a:endParaRPr>
          </a:p>
        </p:txBody>
      </p:sp>
    </p:spTree>
    <p:extLst>
      <p:ext uri="{BB962C8B-B14F-4D97-AF65-F5344CB8AC3E}">
        <p14:creationId xmlns:p14="http://schemas.microsoft.com/office/powerpoint/2010/main" val="1315139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4" descr="MSG_2005073113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0248" y="-41434"/>
            <a:ext cx="6796564" cy="6899434"/>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13:30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24265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4" descr="MSG_2005073114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0248" y="-28575"/>
            <a:ext cx="6782277" cy="6886575"/>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14:00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500977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4" descr="MSG_2005073114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7390" y="-37147"/>
            <a:ext cx="6797993" cy="6900863"/>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14:30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346055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4" descr="MSG_2005073115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7390" y="-37147"/>
            <a:ext cx="6790849" cy="6895148"/>
          </a:xfrm>
        </p:spPr>
      </p:pic>
      <p:sp>
        <p:nvSpPr>
          <p:cNvPr id="3" name="TextBox 2"/>
          <p:cNvSpPr txBox="1">
            <a:spLocks noChangeArrowheads="1"/>
          </p:cNvSpPr>
          <p:nvPr/>
        </p:nvSpPr>
        <p:spPr bwMode="auto">
          <a:xfrm>
            <a:off x="100013" y="5179220"/>
            <a:ext cx="1685925" cy="1726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4860" dirty="0">
                <a:solidFill>
                  <a:schemeClr val="bg1"/>
                </a:solidFill>
                <a:latin typeface="+mn-lt"/>
              </a:rPr>
              <a:t>15:00</a:t>
            </a:r>
          </a:p>
          <a:p>
            <a:pPr eaLnBrk="1" hangingPunct="1">
              <a:defRPr/>
            </a:pPr>
            <a:r>
              <a:rPr lang="en-US" sz="2880" dirty="0">
                <a:solidFill>
                  <a:schemeClr val="bg1"/>
                </a:solidFill>
                <a:latin typeface="+mn-lt"/>
              </a:rPr>
              <a:t>July 31</a:t>
            </a:r>
          </a:p>
          <a:p>
            <a:pPr eaLnBrk="1" hangingPunct="1">
              <a:defRPr/>
            </a:pPr>
            <a:r>
              <a:rPr lang="en-US" sz="2880" dirty="0">
                <a:solidFill>
                  <a:schemeClr val="bg1"/>
                </a:solidFill>
                <a:latin typeface="+mn-lt"/>
              </a:rPr>
              <a:t>2005</a:t>
            </a:r>
          </a:p>
        </p:txBody>
      </p:sp>
    </p:spTree>
    <p:extLst>
      <p:ext uri="{BB962C8B-B14F-4D97-AF65-F5344CB8AC3E}">
        <p14:creationId xmlns:p14="http://schemas.microsoft.com/office/powerpoint/2010/main" val="8857460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3"/>
          <p:cNvSpPr>
            <a:spLocks noGrp="1"/>
          </p:cNvSpPr>
          <p:nvPr>
            <p:ph type="sldNum" sz="quarter" idx="12"/>
          </p:nvPr>
        </p:nvSpPr>
        <p:spPr bwMode="auto">
          <a:xfrm>
            <a:off x="457200" y="6033612"/>
            <a:ext cx="2133124" cy="364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26DFD087-EDEB-0649-9904-63A3B1709DC2}" type="slidenum">
              <a:rPr lang="he-IL" altLang="x-none" sz="1260"/>
              <a:pPr eaLnBrk="1" hangingPunct="1"/>
              <a:t>34</a:t>
            </a:fld>
            <a:endParaRPr lang="en-US" altLang="x-none" sz="1260"/>
          </a:p>
        </p:txBody>
      </p:sp>
      <p:pic>
        <p:nvPicPr>
          <p:cNvPr id="56322" name="Picture 4" descr="aovent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56672" y="2068049"/>
            <a:ext cx="1425893" cy="111299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3" name="Picture 10" descr="DPT.tif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30604" y="3182474"/>
            <a:ext cx="4251960" cy="310467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11" descr="WPT.tif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0304" y="3195333"/>
            <a:ext cx="4239102" cy="30861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5" name="Picture 12" descr="3382496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0303" y="2135200"/>
            <a:ext cx="1340168" cy="100441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TextBox 13"/>
          <p:cNvSpPr txBox="1">
            <a:spLocks noChangeArrowheads="1"/>
          </p:cNvSpPr>
          <p:nvPr/>
        </p:nvSpPr>
        <p:spPr bwMode="auto">
          <a:xfrm>
            <a:off x="6292216" y="2598897"/>
            <a:ext cx="1077539" cy="590931"/>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3240" b="1" dirty="0">
                <a:latin typeface="+mn-lt"/>
                <a:cs typeface="Arial" charset="0"/>
              </a:rPr>
              <a:t>D</a:t>
            </a:r>
            <a:r>
              <a:rPr lang="en-US" sz="3240" dirty="0">
                <a:latin typeface="+mn-lt"/>
                <a:cs typeface="Arial" charset="0"/>
              </a:rPr>
              <a:t>eep</a:t>
            </a:r>
          </a:p>
        </p:txBody>
      </p:sp>
      <p:sp>
        <p:nvSpPr>
          <p:cNvPr id="31752" name="TextBox 14"/>
          <p:cNvSpPr txBox="1">
            <a:spLocks noChangeArrowheads="1"/>
          </p:cNvSpPr>
          <p:nvPr/>
        </p:nvSpPr>
        <p:spPr bwMode="auto">
          <a:xfrm>
            <a:off x="1525905" y="2621757"/>
            <a:ext cx="1156086" cy="590931"/>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3240" b="1" dirty="0">
                <a:latin typeface="+mn-lt"/>
                <a:cs typeface="Arial" charset="0"/>
              </a:rPr>
              <a:t>W</a:t>
            </a:r>
            <a:r>
              <a:rPr lang="en-US" sz="3240" dirty="0">
                <a:latin typeface="+mn-lt"/>
                <a:cs typeface="Arial" charset="0"/>
              </a:rPr>
              <a:t>eak</a:t>
            </a:r>
          </a:p>
        </p:txBody>
      </p:sp>
      <p:pic>
        <p:nvPicPr>
          <p:cNvPr id="56330" name="Picture 5" descr="11-03bB"/>
          <p:cNvPicPr>
            <a:picLocks noChangeAspect="1" noChangeArrowheads="1"/>
          </p:cNvPicPr>
          <p:nvPr/>
        </p:nvPicPr>
        <p:blipFill>
          <a:blip r:embed="rId7">
            <a:lum bright="-48000" contrast="58000"/>
            <a:extLst>
              <a:ext uri="{28A0092B-C50C-407E-A947-70E740481C1C}">
                <a14:useLocalDpi xmlns:a14="http://schemas.microsoft.com/office/drawing/2010/main" val="0"/>
              </a:ext>
            </a:extLst>
          </a:blip>
          <a:srcRect/>
          <a:stretch>
            <a:fillRect/>
          </a:stretch>
        </p:blipFill>
        <p:spPr bwMode="auto">
          <a:xfrm>
            <a:off x="3016092" y="1290162"/>
            <a:ext cx="1587341" cy="165449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720215" y="6345080"/>
            <a:ext cx="642137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2880">
                <a:latin typeface="Calibri" charset="0"/>
              </a:rPr>
              <a:t>SB best observed when synoptics is weak </a:t>
            </a:r>
            <a:endParaRPr lang="en-US" altLang="x-none" sz="2880"/>
          </a:p>
        </p:txBody>
      </p:sp>
      <p:sp>
        <p:nvSpPr>
          <p:cNvPr id="14" name="TextBox 15"/>
          <p:cNvSpPr txBox="1">
            <a:spLocks noChangeArrowheads="1"/>
          </p:cNvSpPr>
          <p:nvPr/>
        </p:nvSpPr>
        <p:spPr bwMode="auto">
          <a:xfrm>
            <a:off x="4766310" y="1228726"/>
            <a:ext cx="3176112" cy="978729"/>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880" dirty="0">
                <a:latin typeface="+mn-lt"/>
                <a:cs typeface="Arial" charset="0"/>
              </a:rPr>
              <a:t>an extension of the </a:t>
            </a:r>
            <a:r>
              <a:rPr lang="en-US" sz="2880" dirty="0">
                <a:solidFill>
                  <a:srgbClr val="0000FF"/>
                </a:solidFill>
                <a:latin typeface="+mn-lt"/>
                <a:cs typeface="Arial" charset="0"/>
              </a:rPr>
              <a:t>Indian monsoon</a:t>
            </a:r>
          </a:p>
        </p:txBody>
      </p:sp>
      <p:sp>
        <p:nvSpPr>
          <p:cNvPr id="3" name="Oval 2"/>
          <p:cNvSpPr>
            <a:spLocks noChangeArrowheads="1"/>
          </p:cNvSpPr>
          <p:nvPr/>
        </p:nvSpPr>
        <p:spPr bwMode="auto">
          <a:xfrm>
            <a:off x="4313397" y="1808798"/>
            <a:ext cx="452913" cy="518637"/>
          </a:xfrm>
          <a:prstGeom prst="ellipse">
            <a:avLst/>
          </a:prstGeom>
          <a:noFill/>
          <a:ln w="38100">
            <a:solidFill>
              <a:srgbClr val="0000F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15" name="TextBox 14"/>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Persian Trough prevails at Summer over the EM </a:t>
            </a:r>
          </a:p>
        </p:txBody>
      </p:sp>
    </p:spTree>
    <p:extLst>
      <p:ext uri="{BB962C8B-B14F-4D97-AF65-F5344CB8AC3E}">
        <p14:creationId xmlns:p14="http://schemas.microsoft.com/office/powerpoint/2010/main" val="2112130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dissolve">
                                      <p:cBhvr>
                                        <p:cTn id="7" dur="500"/>
                                        <p:tgtEl>
                                          <p:spTgt spid="56325"/>
                                        </p:tgtEl>
                                      </p:cBhvr>
                                    </p:animEffect>
                                  </p:childTnLst>
                                </p:cTn>
                              </p:par>
                              <p:par>
                                <p:cTn id="8" presetID="9" presetClass="entr" presetSubtype="0" fill="hold" nodeType="withEffect">
                                  <p:stCondLst>
                                    <p:cond delay="0"/>
                                  </p:stCondLst>
                                  <p:childTnLst>
                                    <p:set>
                                      <p:cBhvr>
                                        <p:cTn id="9" dur="1" fill="hold">
                                          <p:stCondLst>
                                            <p:cond delay="0"/>
                                          </p:stCondLst>
                                        </p:cTn>
                                        <p:tgtEl>
                                          <p:spTgt spid="56324"/>
                                        </p:tgtEl>
                                        <p:attrNameLst>
                                          <p:attrName>style.visibility</p:attrName>
                                        </p:attrNameLst>
                                      </p:cBhvr>
                                      <p:to>
                                        <p:strVal val="visible"/>
                                      </p:to>
                                    </p:set>
                                    <p:animEffect transition="in" filter="dissolve">
                                      <p:cBhvr>
                                        <p:cTn id="10" dur="500"/>
                                        <p:tgtEl>
                                          <p:spTgt spid="563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1752"/>
                                        </p:tgtEl>
                                        <p:attrNameLst>
                                          <p:attrName>style.visibility</p:attrName>
                                        </p:attrNameLst>
                                      </p:cBhvr>
                                      <p:to>
                                        <p:strVal val="visible"/>
                                      </p:to>
                                    </p:set>
                                    <p:animEffect transition="in" filter="dissolve">
                                      <p:cBhvr>
                                        <p:cTn id="13" dur="500"/>
                                        <p:tgtEl>
                                          <p:spTgt spid="3175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56322"/>
                                        </p:tgtEl>
                                        <p:attrNameLst>
                                          <p:attrName>style.visibility</p:attrName>
                                        </p:attrNameLst>
                                      </p:cBhvr>
                                      <p:to>
                                        <p:strVal val="visible"/>
                                      </p:to>
                                    </p:set>
                                    <p:animEffect transition="in" filter="dissolve">
                                      <p:cBhvr>
                                        <p:cTn id="18" dur="500"/>
                                        <p:tgtEl>
                                          <p:spTgt spid="56322"/>
                                        </p:tgtEl>
                                      </p:cBhvr>
                                    </p:animEffect>
                                  </p:childTnLst>
                                </p:cTn>
                              </p:par>
                              <p:par>
                                <p:cTn id="19" presetID="9" presetClass="entr" presetSubtype="0" fill="hold" nodeType="withEffect">
                                  <p:stCondLst>
                                    <p:cond delay="0"/>
                                  </p:stCondLst>
                                  <p:childTnLst>
                                    <p:set>
                                      <p:cBhvr>
                                        <p:cTn id="20" dur="1" fill="hold">
                                          <p:stCondLst>
                                            <p:cond delay="0"/>
                                          </p:stCondLst>
                                        </p:cTn>
                                        <p:tgtEl>
                                          <p:spTgt spid="56323"/>
                                        </p:tgtEl>
                                        <p:attrNameLst>
                                          <p:attrName>style.visibility</p:attrName>
                                        </p:attrNameLst>
                                      </p:cBhvr>
                                      <p:to>
                                        <p:strVal val="visible"/>
                                      </p:to>
                                    </p:set>
                                    <p:animEffect transition="in" filter="dissolve">
                                      <p:cBhvr>
                                        <p:cTn id="21" dur="500"/>
                                        <p:tgtEl>
                                          <p:spTgt spid="5632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1751"/>
                                        </p:tgtEl>
                                        <p:attrNameLst>
                                          <p:attrName>style.visibility</p:attrName>
                                        </p:attrNameLst>
                                      </p:cBhvr>
                                      <p:to>
                                        <p:strVal val="visible"/>
                                      </p:to>
                                    </p:set>
                                    <p:animEffect transition="in" filter="dissolve">
                                      <p:cBhvr>
                                        <p:cTn id="24" dur="500"/>
                                        <p:tgtEl>
                                          <p:spTgt spid="3175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P spid="31752"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8" y="4842034"/>
            <a:ext cx="87868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3" descr="fig3.png"/>
          <p:cNvPicPr>
            <a:picLocks noChangeAspect="1"/>
          </p:cNvPicPr>
          <p:nvPr/>
        </p:nvPicPr>
        <p:blipFill>
          <a:blip r:embed="rId4">
            <a:extLst>
              <a:ext uri="{28A0092B-C50C-407E-A947-70E740481C1C}">
                <a14:useLocalDpi xmlns:a14="http://schemas.microsoft.com/office/drawing/2010/main" val="0"/>
              </a:ext>
            </a:extLst>
          </a:blip>
          <a:srcRect t="5302" r="1021" b="5530"/>
          <a:stretch>
            <a:fillRect/>
          </a:stretch>
        </p:blipFill>
        <p:spPr bwMode="auto">
          <a:xfrm>
            <a:off x="961549" y="382905"/>
            <a:ext cx="8136731" cy="623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cxnSpLocks noChangeShapeType="1"/>
          </p:cNvCxnSpPr>
          <p:nvPr/>
        </p:nvCxnSpPr>
        <p:spPr bwMode="auto">
          <a:xfrm>
            <a:off x="3047525" y="6086475"/>
            <a:ext cx="487203" cy="0"/>
          </a:xfrm>
          <a:prstGeom prst="straightConnector1">
            <a:avLst/>
          </a:prstGeom>
          <a:noFill/>
          <a:ln w="25400">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cxnSp>
        <p:nvCxnSpPr>
          <p:cNvPr id="37" name="Straight Arrow Connector 36"/>
          <p:cNvCxnSpPr>
            <a:cxnSpLocks noChangeShapeType="1"/>
          </p:cNvCxnSpPr>
          <p:nvPr/>
        </p:nvCxnSpPr>
        <p:spPr bwMode="auto">
          <a:xfrm>
            <a:off x="5866448" y="6086475"/>
            <a:ext cx="2010252" cy="0"/>
          </a:xfrm>
          <a:prstGeom prst="straightConnector1">
            <a:avLst/>
          </a:prstGeom>
          <a:noFill/>
          <a:ln w="25400">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sp>
        <p:nvSpPr>
          <p:cNvPr id="37902" name="TextBox 5"/>
          <p:cNvSpPr txBox="1">
            <a:spLocks noChangeArrowheads="1"/>
          </p:cNvSpPr>
          <p:nvPr/>
        </p:nvSpPr>
        <p:spPr bwMode="auto">
          <a:xfrm>
            <a:off x="2563178" y="6447949"/>
            <a:ext cx="1661637" cy="42473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err="1">
                <a:solidFill>
                  <a:srgbClr val="0000FF"/>
                </a:solidFill>
                <a:latin typeface="+mn-lt"/>
                <a:cs typeface="Arial" charset="0"/>
              </a:rPr>
              <a:t>Meso</a:t>
            </a:r>
            <a:r>
              <a:rPr lang="en-US" sz="2160" dirty="0">
                <a:solidFill>
                  <a:srgbClr val="0000FF"/>
                </a:solidFill>
                <a:effectLst>
                  <a:outerShdw blurRad="38100" dist="38100" dir="2700000" algn="tl">
                    <a:srgbClr val="000000"/>
                  </a:outerShdw>
                </a:effectLst>
                <a:latin typeface="Arial" charset="0"/>
                <a:cs typeface="Arial" charset="0"/>
              </a:rPr>
              <a:t> </a:t>
            </a:r>
            <a:r>
              <a:rPr lang="en-US" sz="2160" dirty="0">
                <a:solidFill>
                  <a:srgbClr val="0000FF"/>
                </a:solidFill>
                <a:latin typeface="+mn-lt"/>
                <a:cs typeface="Arial" charset="0"/>
              </a:rPr>
              <a:t>signal</a:t>
            </a:r>
          </a:p>
        </p:txBody>
      </p:sp>
      <p:sp>
        <p:nvSpPr>
          <p:cNvPr id="37903" name="TextBox 37"/>
          <p:cNvSpPr txBox="1">
            <a:spLocks noChangeArrowheads="1"/>
          </p:cNvSpPr>
          <p:nvPr/>
        </p:nvSpPr>
        <p:spPr bwMode="auto">
          <a:xfrm>
            <a:off x="6012180" y="6420802"/>
            <a:ext cx="2058829" cy="42473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solidFill>
                  <a:srgbClr val="0000FF"/>
                </a:solidFill>
                <a:latin typeface="+mn-lt"/>
                <a:cs typeface="Arial" charset="0"/>
              </a:rPr>
              <a:t>Synoptic signal</a:t>
            </a:r>
          </a:p>
        </p:txBody>
      </p:sp>
      <p:sp>
        <p:nvSpPr>
          <p:cNvPr id="58376" name="Text Box 9"/>
          <p:cNvSpPr txBox="1">
            <a:spLocks noChangeArrowheads="1"/>
          </p:cNvSpPr>
          <p:nvPr/>
        </p:nvSpPr>
        <p:spPr bwMode="auto">
          <a:xfrm>
            <a:off x="3467577" y="-5715"/>
            <a:ext cx="1419746" cy="424732"/>
          </a:xfrm>
          <a:prstGeom prst="rect">
            <a:avLst/>
          </a:prstGeom>
          <a:noFill/>
          <a:ln>
            <a:noFill/>
          </a:ln>
        </p:spPr>
        <p:txBody>
          <a:bodyPr wrap="none"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GB" sz="2160" dirty="0">
                <a:solidFill>
                  <a:srgbClr val="000000"/>
                </a:solidFill>
                <a:latin typeface="+mn-lt"/>
              </a:rPr>
              <a:t>July 7 2010</a:t>
            </a:r>
            <a:endParaRPr lang="en-US" sz="2160" dirty="0">
              <a:solidFill>
                <a:srgbClr val="000000"/>
              </a:solidFill>
              <a:latin typeface="+mn-lt"/>
            </a:endParaRPr>
          </a:p>
        </p:txBody>
      </p:sp>
      <p:sp>
        <p:nvSpPr>
          <p:cNvPr id="58377" name="Text Box 9"/>
          <p:cNvSpPr txBox="1">
            <a:spLocks noChangeArrowheads="1"/>
          </p:cNvSpPr>
          <p:nvPr/>
        </p:nvSpPr>
        <p:spPr bwMode="auto">
          <a:xfrm>
            <a:off x="5670709" y="-5715"/>
            <a:ext cx="1560810" cy="424732"/>
          </a:xfrm>
          <a:prstGeom prst="rect">
            <a:avLst/>
          </a:prstGeom>
          <a:noFill/>
          <a:ln>
            <a:noFill/>
          </a:ln>
        </p:spPr>
        <p:txBody>
          <a:bodyPr wrap="none"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GB" sz="2160" dirty="0">
                <a:solidFill>
                  <a:srgbClr val="000000"/>
                </a:solidFill>
                <a:latin typeface="+mn-lt"/>
              </a:rPr>
              <a:t>July 21 2010</a:t>
            </a:r>
            <a:endParaRPr lang="en-US" sz="2160" dirty="0">
              <a:solidFill>
                <a:srgbClr val="000000"/>
              </a:solidFill>
              <a:latin typeface="+mn-lt"/>
            </a:endParaRPr>
          </a:p>
        </p:txBody>
      </p:sp>
      <p:sp>
        <p:nvSpPr>
          <p:cNvPr id="58380" name="TextBox 3"/>
          <p:cNvSpPr txBox="1">
            <a:spLocks noChangeArrowheads="1"/>
          </p:cNvSpPr>
          <p:nvPr/>
        </p:nvSpPr>
        <p:spPr bwMode="auto">
          <a:xfrm>
            <a:off x="1590200" y="2117407"/>
            <a:ext cx="1173719"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1620" i="1" dirty="0">
                <a:solidFill>
                  <a:srgbClr val="000000"/>
                </a:solidFill>
                <a:latin typeface="+mn-lt"/>
                <a:cs typeface="Arial" charset="0"/>
              </a:rPr>
              <a:t>weak winds</a:t>
            </a:r>
          </a:p>
        </p:txBody>
      </p:sp>
      <p:sp>
        <p:nvSpPr>
          <p:cNvPr id="58381" name="TextBox 17"/>
          <p:cNvSpPr txBox="1">
            <a:spLocks noChangeArrowheads="1"/>
          </p:cNvSpPr>
          <p:nvPr/>
        </p:nvSpPr>
        <p:spPr bwMode="auto">
          <a:xfrm>
            <a:off x="5673567" y="1470184"/>
            <a:ext cx="126278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1620" i="1" dirty="0">
                <a:solidFill>
                  <a:srgbClr val="000000"/>
                </a:solidFill>
                <a:latin typeface="+mn-lt"/>
                <a:cs typeface="Arial" charset="0"/>
              </a:rPr>
              <a:t>strong winds</a:t>
            </a:r>
          </a:p>
        </p:txBody>
      </p:sp>
      <p:sp>
        <p:nvSpPr>
          <p:cNvPr id="5" name="Rectangle 4"/>
          <p:cNvSpPr/>
          <p:nvPr/>
        </p:nvSpPr>
        <p:spPr>
          <a:xfrm>
            <a:off x="1720215" y="2457450"/>
            <a:ext cx="260033" cy="3228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22" name="Rectangle 21"/>
          <p:cNvSpPr/>
          <p:nvPr/>
        </p:nvSpPr>
        <p:spPr>
          <a:xfrm>
            <a:off x="1785938" y="4400550"/>
            <a:ext cx="260033" cy="2586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23" name="Rectangle 22"/>
          <p:cNvSpPr/>
          <p:nvPr/>
        </p:nvSpPr>
        <p:spPr>
          <a:xfrm>
            <a:off x="5867877" y="2457450"/>
            <a:ext cx="260033" cy="3228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24" name="Rectangle 23"/>
          <p:cNvSpPr/>
          <p:nvPr/>
        </p:nvSpPr>
        <p:spPr>
          <a:xfrm rot="21026983">
            <a:off x="1785938" y="5782152"/>
            <a:ext cx="260033" cy="1943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25" name="Rectangle 24"/>
          <p:cNvSpPr/>
          <p:nvPr/>
        </p:nvSpPr>
        <p:spPr>
          <a:xfrm>
            <a:off x="5867877" y="4400550"/>
            <a:ext cx="260033" cy="3243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27" name="Rectangle 26"/>
          <p:cNvSpPr/>
          <p:nvPr/>
        </p:nvSpPr>
        <p:spPr>
          <a:xfrm>
            <a:off x="5867877" y="5826443"/>
            <a:ext cx="260033" cy="1943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sp>
        <p:nvSpPr>
          <p:cNvPr id="58391" name="TextBox 29"/>
          <p:cNvSpPr txBox="1">
            <a:spLocks noChangeArrowheads="1"/>
          </p:cNvSpPr>
          <p:nvPr/>
        </p:nvSpPr>
        <p:spPr bwMode="auto">
          <a:xfrm>
            <a:off x="6110764" y="3298984"/>
            <a:ext cx="1538050"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1620" i="1" dirty="0">
                <a:solidFill>
                  <a:srgbClr val="000000"/>
                </a:solidFill>
                <a:latin typeface="+mn-lt"/>
                <a:cs typeface="Arial" charset="0"/>
              </a:rPr>
              <a:t>steady</a:t>
            </a:r>
            <a:r>
              <a:rPr lang="en-US" sz="1620" i="1" dirty="0">
                <a:solidFill>
                  <a:schemeClr val="bg2"/>
                </a:solidFill>
                <a:latin typeface="Arial" charset="0"/>
                <a:cs typeface="Arial" charset="0"/>
              </a:rPr>
              <a:t> </a:t>
            </a:r>
            <a:r>
              <a:rPr lang="en-US" sz="1620" i="1" dirty="0">
                <a:solidFill>
                  <a:srgbClr val="000000"/>
                </a:solidFill>
                <a:latin typeface="+mn-lt"/>
                <a:cs typeface="Arial" charset="0"/>
              </a:rPr>
              <a:t>direction</a:t>
            </a:r>
          </a:p>
        </p:txBody>
      </p:sp>
      <p:cxnSp>
        <p:nvCxnSpPr>
          <p:cNvPr id="68626" name="Straight Connector 6"/>
          <p:cNvCxnSpPr>
            <a:cxnSpLocks noChangeShapeType="1"/>
          </p:cNvCxnSpPr>
          <p:nvPr/>
        </p:nvCxnSpPr>
        <p:spPr bwMode="auto">
          <a:xfrm>
            <a:off x="2951798" y="518637"/>
            <a:ext cx="0" cy="5767863"/>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8627" name="Straight Connector 31"/>
          <p:cNvCxnSpPr>
            <a:cxnSpLocks noChangeShapeType="1"/>
          </p:cNvCxnSpPr>
          <p:nvPr/>
        </p:nvCxnSpPr>
        <p:spPr bwMode="auto">
          <a:xfrm>
            <a:off x="3600450" y="518637"/>
            <a:ext cx="0" cy="5767863"/>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8628" name="TextBox 13"/>
          <p:cNvSpPr txBox="1">
            <a:spLocks noChangeArrowheads="1"/>
          </p:cNvSpPr>
          <p:nvPr/>
        </p:nvSpPr>
        <p:spPr bwMode="auto">
          <a:xfrm>
            <a:off x="5737861" y="512922"/>
            <a:ext cx="736099"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800" b="1">
                <a:solidFill>
                  <a:srgbClr val="000000"/>
                </a:solidFill>
                <a:latin typeface="Arial" charset="0"/>
              </a:rPr>
              <a:t>D</a:t>
            </a:r>
            <a:r>
              <a:rPr lang="en-US" altLang="x-none" sz="1800">
                <a:solidFill>
                  <a:srgbClr val="000000"/>
                </a:solidFill>
                <a:latin typeface="Arial" charset="0"/>
              </a:rPr>
              <a:t>eep</a:t>
            </a:r>
          </a:p>
        </p:txBody>
      </p:sp>
      <p:sp>
        <p:nvSpPr>
          <p:cNvPr id="68629" name="TextBox 14"/>
          <p:cNvSpPr txBox="1">
            <a:spLocks noChangeArrowheads="1"/>
          </p:cNvSpPr>
          <p:nvPr/>
        </p:nvSpPr>
        <p:spPr bwMode="auto">
          <a:xfrm>
            <a:off x="4053365" y="512922"/>
            <a:ext cx="774571"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800" b="1">
                <a:solidFill>
                  <a:srgbClr val="000000"/>
                </a:solidFill>
                <a:latin typeface="Arial" charset="0"/>
              </a:rPr>
              <a:t>W</a:t>
            </a:r>
            <a:r>
              <a:rPr lang="en-US" altLang="x-none" sz="1800">
                <a:solidFill>
                  <a:srgbClr val="000000"/>
                </a:solidFill>
                <a:latin typeface="Arial" charset="0"/>
              </a:rPr>
              <a:t>eak</a:t>
            </a:r>
          </a:p>
        </p:txBody>
      </p:sp>
      <p:sp>
        <p:nvSpPr>
          <p:cNvPr id="35" name="TextBox 34"/>
          <p:cNvSpPr txBox="1"/>
          <p:nvPr/>
        </p:nvSpPr>
        <p:spPr>
          <a:xfrm rot="18930303">
            <a:off x="5845428" y="4941967"/>
            <a:ext cx="554960" cy="341632"/>
          </a:xfrm>
          <a:prstGeom prst="rect">
            <a:avLst/>
          </a:prstGeom>
          <a:noFill/>
        </p:spPr>
        <p:txBody>
          <a:bodyPr wrap="none">
            <a:spAutoFit/>
          </a:bodyPr>
          <a:lstStyle/>
          <a:p>
            <a:pPr>
              <a:defRPr/>
            </a:pPr>
            <a:r>
              <a:rPr lang="en-US" sz="1620" i="1" dirty="0">
                <a:solidFill>
                  <a:schemeClr val="tx1">
                    <a:lumMod val="50000"/>
                  </a:schemeClr>
                </a:solidFill>
                <a:latin typeface="Arial"/>
                <a:ea typeface="MS PGothic" charset="0"/>
                <a:cs typeface="Arial"/>
              </a:rPr>
              <a:t>clim</a:t>
            </a:r>
          </a:p>
        </p:txBody>
      </p:sp>
      <p:sp>
        <p:nvSpPr>
          <p:cNvPr id="68631" name="TextBox 35"/>
          <p:cNvSpPr txBox="1">
            <a:spLocks noChangeArrowheads="1"/>
          </p:cNvSpPr>
          <p:nvPr/>
        </p:nvSpPr>
        <p:spPr bwMode="auto">
          <a:xfrm rot="-2669697">
            <a:off x="6014717" y="5201999"/>
            <a:ext cx="73930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620" i="1">
                <a:solidFill>
                  <a:srgbClr val="FF0000"/>
                </a:solidFill>
                <a:latin typeface="Arial" charset="0"/>
              </a:rPr>
              <a:t>actual</a:t>
            </a:r>
          </a:p>
        </p:txBody>
      </p:sp>
      <p:sp>
        <p:nvSpPr>
          <p:cNvPr id="4" name="Rectangle 3"/>
          <p:cNvSpPr/>
          <p:nvPr/>
        </p:nvSpPr>
        <p:spPr>
          <a:xfrm>
            <a:off x="3081814" y="1290162"/>
            <a:ext cx="439544" cy="341632"/>
          </a:xfrm>
          <a:prstGeom prst="rect">
            <a:avLst/>
          </a:prstGeom>
        </p:spPr>
        <p:txBody>
          <a:bodyPr wrap="none">
            <a:spAutoFit/>
          </a:bodyPr>
          <a:lstStyle/>
          <a:p>
            <a:pPr>
              <a:defRPr/>
            </a:pPr>
            <a:r>
              <a:rPr lang="en-US" sz="1620" dirty="0">
                <a:solidFill>
                  <a:srgbClr val="000000"/>
                </a:solidFill>
                <a:ea typeface="MS PGothic" charset="0"/>
                <a:cs typeface="MS PGothic" charset="0"/>
              </a:rPr>
              <a:t>SB</a:t>
            </a:r>
            <a:r>
              <a:rPr lang="en-US" sz="1620" dirty="0">
                <a:solidFill>
                  <a:srgbClr val="FF0000"/>
                </a:solidFill>
                <a:effectLst>
                  <a:outerShdw blurRad="38100" dist="38100" dir="2700000" algn="tl">
                    <a:srgbClr val="000000"/>
                  </a:outerShdw>
                </a:effectLst>
                <a:ea typeface="MS PGothic" charset="0"/>
                <a:cs typeface="MS PGothic" charset="0"/>
              </a:rPr>
              <a:t> </a:t>
            </a:r>
            <a:endParaRPr lang="en-US" sz="1620" dirty="0">
              <a:solidFill>
                <a:srgbClr val="FF0000"/>
              </a:solidFill>
              <a:ea typeface="MS PGothic" charset="0"/>
              <a:cs typeface="MS PGothic" charset="0"/>
            </a:endParaRPr>
          </a:p>
        </p:txBody>
      </p:sp>
      <p:pic>
        <p:nvPicPr>
          <p:cNvPr id="33" name="Picture 12" descr="33824960.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590869" y="-5781"/>
            <a:ext cx="1296144" cy="103029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8265320" y="577215"/>
            <a:ext cx="584358" cy="3243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20"/>
          </a:p>
        </p:txBody>
      </p:sp>
      <p:pic>
        <p:nvPicPr>
          <p:cNvPr id="32" name="Picture 4" descr="aovento.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9037" y="-5782"/>
            <a:ext cx="1154963" cy="90151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90" name="TextBox 27"/>
          <p:cNvSpPr txBox="1">
            <a:spLocks noChangeArrowheads="1"/>
          </p:cNvSpPr>
          <p:nvPr/>
        </p:nvSpPr>
        <p:spPr bwMode="auto">
          <a:xfrm>
            <a:off x="2044542" y="3559017"/>
            <a:ext cx="1667444"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1620" i="1" dirty="0">
                <a:solidFill>
                  <a:srgbClr val="000000"/>
                </a:solidFill>
                <a:latin typeface="+mn-lt"/>
                <a:cs typeface="Arial" charset="0"/>
              </a:rPr>
              <a:t>variable</a:t>
            </a:r>
            <a:r>
              <a:rPr lang="en-US" sz="1620" i="1" dirty="0">
                <a:solidFill>
                  <a:schemeClr val="bg2"/>
                </a:solidFill>
                <a:latin typeface="Arial" charset="0"/>
                <a:cs typeface="Arial" charset="0"/>
              </a:rPr>
              <a:t> </a:t>
            </a:r>
            <a:r>
              <a:rPr lang="en-US" sz="1620" i="1" dirty="0">
                <a:solidFill>
                  <a:srgbClr val="000000"/>
                </a:solidFill>
                <a:latin typeface="+mn-lt"/>
                <a:cs typeface="Arial" charset="0"/>
              </a:rPr>
              <a:t>direction</a:t>
            </a:r>
          </a:p>
        </p:txBody>
      </p:sp>
      <p:pic>
        <p:nvPicPr>
          <p:cNvPr id="68637" name="Picture 6" descr="E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719" y="3493294"/>
            <a:ext cx="845820" cy="103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a:off x="294323" y="2974658"/>
            <a:ext cx="388620" cy="1297305"/>
          </a:xfrm>
          <a:prstGeom prst="straightConnector1">
            <a:avLst/>
          </a:prstGeom>
          <a:noFill/>
          <a:ln w="25400">
            <a:solidFill>
              <a:schemeClr val="bg2"/>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68639"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719" y="2105978"/>
            <a:ext cx="891540" cy="89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470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9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2" grpId="0"/>
      <p:bldP spid="3790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Content Placeholder 4" descr="Slide1.pn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1433" y="1883832"/>
            <a:ext cx="9003983" cy="3929063"/>
          </a:xfrm>
        </p:spPr>
      </p:pic>
      <p:sp>
        <p:nvSpPr>
          <p:cNvPr id="70658" name="TextBox 7"/>
          <p:cNvSpPr txBox="1">
            <a:spLocks noChangeArrowheads="1"/>
          </p:cNvSpPr>
          <p:nvPr/>
        </p:nvSpPr>
        <p:spPr bwMode="auto">
          <a:xfrm>
            <a:off x="-7439502" y="3886939"/>
            <a:ext cx="278463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5" rIns="82295">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he-IL" altLang="x-none" sz="3240">
                <a:solidFill>
                  <a:srgbClr val="0000FF"/>
                </a:solidFill>
                <a:latin typeface="Arial" charset="0"/>
              </a:rPr>
              <a:t>רוחות חלשות</a:t>
            </a:r>
            <a:endParaRPr lang="en-US" altLang="x-none" sz="3240">
              <a:solidFill>
                <a:srgbClr val="0000FF"/>
              </a:solidFill>
              <a:latin typeface="Arial" charset="0"/>
            </a:endParaRPr>
          </a:p>
        </p:txBody>
      </p:sp>
      <p:sp>
        <p:nvSpPr>
          <p:cNvPr id="70659" name="Rectangle 2"/>
          <p:cNvSpPr>
            <a:spLocks noChangeArrowheads="1"/>
          </p:cNvSpPr>
          <p:nvPr/>
        </p:nvSpPr>
        <p:spPr bwMode="auto">
          <a:xfrm>
            <a:off x="-7819549" y="2893959"/>
            <a:ext cx="532924" cy="53292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19" rIns="91439" bIns="45719"/>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he-IL" altLang="x-none" sz="2160"/>
          </a:p>
        </p:txBody>
      </p:sp>
      <p:sp>
        <p:nvSpPr>
          <p:cNvPr id="16" name="TextBox 15"/>
          <p:cNvSpPr txBox="1"/>
          <p:nvPr/>
        </p:nvSpPr>
        <p:spPr>
          <a:xfrm>
            <a:off x="375681" y="6165068"/>
            <a:ext cx="8985409" cy="646331"/>
          </a:xfrm>
          <a:prstGeom prst="rect">
            <a:avLst/>
          </a:prstGeom>
          <a:noFill/>
        </p:spPr>
        <p:txBody>
          <a:bodyPr>
            <a:spAutoFit/>
          </a:bodyPr>
          <a:lstStyle/>
          <a:p>
            <a:pPr>
              <a:defRPr/>
            </a:pPr>
            <a:r>
              <a:rPr lang="en-GB" sz="3600" dirty="0">
                <a:ea typeface="MS PGothic" pitchFamily="34" charset="-128"/>
              </a:rPr>
              <a:t>Timing of the SB</a:t>
            </a:r>
            <a:r>
              <a:rPr lang="he-IL" sz="3600" dirty="0">
                <a:ea typeface="MS PGothic" pitchFamily="34" charset="-128"/>
              </a:rPr>
              <a:t>:</a:t>
            </a:r>
            <a:r>
              <a:rPr lang="en-GB" sz="3600" dirty="0">
                <a:ea typeface="MS PGothic" pitchFamily="34" charset="-128"/>
              </a:rPr>
              <a:t> </a:t>
            </a:r>
            <a:r>
              <a:rPr lang="en-GB" sz="3600" b="1" dirty="0">
                <a:solidFill>
                  <a:srgbClr val="08F261"/>
                </a:solidFill>
                <a:effectLst>
                  <a:innerShdw blurRad="63500" dist="50800" dir="18900000">
                    <a:prstClr val="black">
                      <a:alpha val="50000"/>
                    </a:prstClr>
                  </a:innerShdw>
                </a:effectLst>
                <a:ea typeface="MS PGothic" pitchFamily="34" charset="-128"/>
              </a:rPr>
              <a:t>11:00,</a:t>
            </a:r>
            <a:r>
              <a:rPr lang="en-GB" sz="3600" b="1" dirty="0">
                <a:effectLst>
                  <a:innerShdw blurRad="63500" dist="50800" dir="18900000">
                    <a:prstClr val="black">
                      <a:alpha val="50000"/>
                    </a:prstClr>
                  </a:innerShdw>
                </a:effectLst>
                <a:ea typeface="MS PGothic" pitchFamily="34" charset="-128"/>
              </a:rPr>
              <a:t> </a:t>
            </a:r>
            <a:r>
              <a:rPr lang="en-GB" sz="3600" b="1" dirty="0">
                <a:solidFill>
                  <a:srgbClr val="FFFF00"/>
                </a:solidFill>
                <a:effectLst>
                  <a:innerShdw blurRad="63500" dist="50800" dir="18900000">
                    <a:prstClr val="black">
                      <a:alpha val="50000"/>
                    </a:prstClr>
                  </a:innerShdw>
                </a:effectLst>
                <a:ea typeface="MS PGothic" pitchFamily="34" charset="-128"/>
              </a:rPr>
              <a:t>13:00, </a:t>
            </a:r>
            <a:r>
              <a:rPr lang="en-GB" sz="3600" b="1" dirty="0">
                <a:solidFill>
                  <a:srgbClr val="FF4800"/>
                </a:solidFill>
                <a:effectLst>
                  <a:innerShdw blurRad="63500" dist="50800" dir="18900000">
                    <a:prstClr val="black">
                      <a:alpha val="50000"/>
                    </a:prstClr>
                  </a:innerShdw>
                </a:effectLst>
                <a:ea typeface="MS PGothic" pitchFamily="34" charset="-128"/>
              </a:rPr>
              <a:t>15:00</a:t>
            </a:r>
            <a:r>
              <a:rPr lang="en-GB" sz="3600" b="1" dirty="0">
                <a:solidFill>
                  <a:srgbClr val="FF0000"/>
                </a:solidFill>
                <a:effectLst>
                  <a:innerShdw blurRad="63500" dist="50800" dir="18900000">
                    <a:prstClr val="black">
                      <a:alpha val="50000"/>
                    </a:prstClr>
                  </a:innerShdw>
                </a:effectLst>
                <a:ea typeface="MS PGothic" pitchFamily="34" charset="-128"/>
              </a:rPr>
              <a:t>.</a:t>
            </a:r>
            <a:endParaRPr lang="en-US" sz="3600" b="1" dirty="0">
              <a:solidFill>
                <a:srgbClr val="FF0000"/>
              </a:solidFill>
              <a:effectLst>
                <a:innerShdw blurRad="63500" dist="50800" dir="18900000">
                  <a:prstClr val="black">
                    <a:alpha val="50000"/>
                  </a:prstClr>
                </a:innerShdw>
              </a:effectLst>
              <a:ea typeface="MS PGothic" pitchFamily="34" charset="-128"/>
            </a:endParaRPr>
          </a:p>
        </p:txBody>
      </p:sp>
      <p:pic>
        <p:nvPicPr>
          <p:cNvPr id="70661" name="Picture 1" descr="Mes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3110" y="3684057"/>
            <a:ext cx="165592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 descr="Syn.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65082" y="3684057"/>
            <a:ext cx="1641633" cy="98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63" name="Straight Arrow Connector 4"/>
          <p:cNvCxnSpPr>
            <a:cxnSpLocks noChangeShapeType="1"/>
          </p:cNvCxnSpPr>
          <p:nvPr/>
        </p:nvCxnSpPr>
        <p:spPr bwMode="auto">
          <a:xfrm>
            <a:off x="3664744" y="4669894"/>
            <a:ext cx="518636" cy="390049"/>
          </a:xfrm>
          <a:prstGeom prst="straightConnector1">
            <a:avLst/>
          </a:prstGeom>
          <a:noFill/>
          <a:ln w="25400">
            <a:solidFill>
              <a:srgbClr val="FFFFFF"/>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0664" name="Straight Arrow Connector 21"/>
          <p:cNvCxnSpPr>
            <a:cxnSpLocks noChangeShapeType="1"/>
          </p:cNvCxnSpPr>
          <p:nvPr/>
        </p:nvCxnSpPr>
        <p:spPr bwMode="auto">
          <a:xfrm>
            <a:off x="8006715" y="4669894"/>
            <a:ext cx="648653" cy="454343"/>
          </a:xfrm>
          <a:prstGeom prst="straightConnector1">
            <a:avLst/>
          </a:prstGeom>
          <a:noFill/>
          <a:ln w="25400">
            <a:solidFill>
              <a:schemeClr val="bg2"/>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0435" name="TextBox 23"/>
          <p:cNvSpPr txBox="1">
            <a:spLocks noChangeArrowheads="1"/>
          </p:cNvSpPr>
          <p:nvPr/>
        </p:nvSpPr>
        <p:spPr bwMode="auto">
          <a:xfrm>
            <a:off x="1958817" y="3325441"/>
            <a:ext cx="478631"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solidFill>
                  <a:srgbClr val="FFFFFF"/>
                </a:solidFill>
                <a:latin typeface="+mn-lt"/>
              </a:rPr>
              <a:t>SB</a:t>
            </a:r>
          </a:p>
        </p:txBody>
      </p:sp>
      <p:sp>
        <p:nvSpPr>
          <p:cNvPr id="60436" name="TextBox 24"/>
          <p:cNvSpPr txBox="1">
            <a:spLocks noChangeArrowheads="1"/>
          </p:cNvSpPr>
          <p:nvPr/>
        </p:nvSpPr>
        <p:spPr bwMode="auto">
          <a:xfrm>
            <a:off x="6300788" y="3325441"/>
            <a:ext cx="1165860"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solidFill>
                  <a:srgbClr val="FFFFFF"/>
                </a:solidFill>
                <a:latin typeface="+mn-lt"/>
              </a:rPr>
              <a:t>Synoptic</a:t>
            </a:r>
          </a:p>
        </p:txBody>
      </p:sp>
      <p:sp>
        <p:nvSpPr>
          <p:cNvPr id="26" name="Text Box 9"/>
          <p:cNvSpPr txBox="1">
            <a:spLocks noChangeArrowheads="1"/>
          </p:cNvSpPr>
          <p:nvPr/>
        </p:nvSpPr>
        <p:spPr bwMode="auto">
          <a:xfrm>
            <a:off x="1655922" y="1468066"/>
            <a:ext cx="1419746" cy="424732"/>
          </a:xfrm>
          <a:prstGeom prst="rect">
            <a:avLst/>
          </a:prstGeom>
          <a:noFill/>
          <a:ln>
            <a:noFill/>
          </a:ln>
        </p:spPr>
        <p:txBody>
          <a:bodyPr wrap="none"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GB" sz="2160" dirty="0">
                <a:solidFill>
                  <a:srgbClr val="000000"/>
                </a:solidFill>
                <a:latin typeface="+mn-lt"/>
              </a:rPr>
              <a:t>July 7 2010</a:t>
            </a:r>
            <a:endParaRPr lang="en-US" sz="2160" dirty="0">
              <a:solidFill>
                <a:srgbClr val="000000"/>
              </a:solidFill>
              <a:latin typeface="+mn-lt"/>
            </a:endParaRPr>
          </a:p>
        </p:txBody>
      </p:sp>
      <p:sp>
        <p:nvSpPr>
          <p:cNvPr id="27" name="Text Box 9"/>
          <p:cNvSpPr txBox="1">
            <a:spLocks noChangeArrowheads="1"/>
          </p:cNvSpPr>
          <p:nvPr/>
        </p:nvSpPr>
        <p:spPr bwMode="auto">
          <a:xfrm>
            <a:off x="6383655" y="1468066"/>
            <a:ext cx="1560810" cy="424732"/>
          </a:xfrm>
          <a:prstGeom prst="rect">
            <a:avLst/>
          </a:prstGeom>
          <a:noFill/>
          <a:ln>
            <a:noFill/>
          </a:ln>
        </p:spPr>
        <p:txBody>
          <a:bodyPr wrap="none"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GB" sz="2160" dirty="0">
                <a:solidFill>
                  <a:srgbClr val="000000"/>
                </a:solidFill>
                <a:latin typeface="+mn-lt"/>
              </a:rPr>
              <a:t>July 21 2010</a:t>
            </a:r>
            <a:endParaRPr lang="en-US" sz="2160" dirty="0">
              <a:solidFill>
                <a:srgbClr val="000000"/>
              </a:solidFill>
              <a:latin typeface="+mn-lt"/>
            </a:endParaRPr>
          </a:p>
        </p:txBody>
      </p:sp>
      <p:sp>
        <p:nvSpPr>
          <p:cNvPr id="70669" name="TextBox 13"/>
          <p:cNvSpPr txBox="1">
            <a:spLocks noChangeArrowheads="1"/>
          </p:cNvSpPr>
          <p:nvPr/>
        </p:nvSpPr>
        <p:spPr bwMode="auto">
          <a:xfrm>
            <a:off x="5007770" y="2661072"/>
            <a:ext cx="736099" cy="6463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800" b="1">
                <a:solidFill>
                  <a:schemeClr val="bg1"/>
                </a:solidFill>
                <a:latin typeface="Arial" charset="0"/>
              </a:rPr>
              <a:t>D</a:t>
            </a:r>
            <a:r>
              <a:rPr lang="en-US" altLang="x-none" sz="1800">
                <a:solidFill>
                  <a:schemeClr val="bg1"/>
                </a:solidFill>
                <a:latin typeface="Arial" charset="0"/>
              </a:rPr>
              <a:t>eep</a:t>
            </a:r>
          </a:p>
          <a:p>
            <a:pPr eaLnBrk="1" hangingPunct="1"/>
            <a:endParaRPr lang="en-US" altLang="x-none" sz="1800">
              <a:solidFill>
                <a:schemeClr val="bg1"/>
              </a:solidFill>
              <a:latin typeface="Arial" charset="0"/>
            </a:endParaRPr>
          </a:p>
        </p:txBody>
      </p:sp>
      <p:sp>
        <p:nvSpPr>
          <p:cNvPr id="70670" name="TextBox 14"/>
          <p:cNvSpPr txBox="1">
            <a:spLocks noChangeArrowheads="1"/>
          </p:cNvSpPr>
          <p:nvPr/>
        </p:nvSpPr>
        <p:spPr bwMode="auto">
          <a:xfrm>
            <a:off x="554355" y="2726794"/>
            <a:ext cx="774571"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1800" b="1">
                <a:solidFill>
                  <a:schemeClr val="bg1"/>
                </a:solidFill>
                <a:latin typeface="Arial" charset="0"/>
              </a:rPr>
              <a:t>W</a:t>
            </a:r>
            <a:r>
              <a:rPr lang="en-US" altLang="x-none" sz="1800">
                <a:solidFill>
                  <a:schemeClr val="bg1"/>
                </a:solidFill>
                <a:latin typeface="Arial" charset="0"/>
              </a:rPr>
              <a:t>eak</a:t>
            </a:r>
          </a:p>
        </p:txBody>
      </p:sp>
      <p:pic>
        <p:nvPicPr>
          <p:cNvPr id="30" name="Picture 12" descr="3382496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59532" y="938972"/>
            <a:ext cx="1296144" cy="103029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4" descr="aovento.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59423" y="982223"/>
            <a:ext cx="1154963" cy="90151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Up Arrow 6"/>
          <p:cNvSpPr>
            <a:spLocks noChangeArrowheads="1"/>
          </p:cNvSpPr>
          <p:nvPr/>
        </p:nvSpPr>
        <p:spPr bwMode="auto">
          <a:xfrm>
            <a:off x="12859" y="5837184"/>
            <a:ext cx="324326" cy="647223"/>
          </a:xfrm>
          <a:prstGeom prst="upArrow">
            <a:avLst>
              <a:gd name="adj1" fmla="val 50000"/>
              <a:gd name="adj2" fmla="val 50001"/>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40" name="TextBox 39"/>
          <p:cNvSpPr txBox="1"/>
          <p:nvPr/>
        </p:nvSpPr>
        <p:spPr>
          <a:xfrm>
            <a:off x="6206551" y="5759215"/>
            <a:ext cx="2858347" cy="369332"/>
          </a:xfrm>
          <a:prstGeom prst="rect">
            <a:avLst/>
          </a:prstGeom>
          <a:noFill/>
        </p:spPr>
        <p:txBody>
          <a:bodyPr wrap="none">
            <a:spAutoFit/>
          </a:bodyPr>
          <a:lstStyle/>
          <a:p>
            <a:pPr>
              <a:defRPr/>
            </a:pPr>
            <a:r>
              <a:rPr lang="en-US" dirty="0"/>
              <a:t>Lensky</a:t>
            </a:r>
            <a:r>
              <a:rPr lang="en-US" dirty="0">
                <a:ea typeface="MS PGothic" charset="0"/>
                <a:cs typeface="MS PGothic" charset="0"/>
              </a:rPr>
              <a:t> </a:t>
            </a:r>
            <a:r>
              <a:rPr lang="en-US" dirty="0"/>
              <a:t>and Dayan, </a:t>
            </a:r>
            <a:r>
              <a:rPr lang="en-US" i="1" dirty="0"/>
              <a:t>ACP </a:t>
            </a:r>
            <a:r>
              <a:rPr lang="en-US" dirty="0"/>
              <a:t>2012</a:t>
            </a:r>
          </a:p>
        </p:txBody>
      </p:sp>
      <p:sp>
        <p:nvSpPr>
          <p:cNvPr id="21" name="TextBox 20"/>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Timing of the </a:t>
            </a:r>
            <a:r>
              <a:rPr lang="en-US" sz="2500" dirty="0" smtClean="0">
                <a:solidFill>
                  <a:schemeClr val="bg1"/>
                </a:solidFill>
              </a:rPr>
              <a:t>Sea Breeze</a:t>
            </a:r>
            <a:endParaRPr lang="en-US" sz="2500" dirty="0">
              <a:solidFill>
                <a:schemeClr val="bg1"/>
              </a:solidFill>
            </a:endParaRPr>
          </a:p>
        </p:txBody>
      </p:sp>
    </p:spTree>
    <p:extLst>
      <p:ext uri="{BB962C8B-B14F-4D97-AF65-F5344CB8AC3E}">
        <p14:creationId xmlns:p14="http://schemas.microsoft.com/office/powerpoint/2010/main" val="5321237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225868"/>
          <a:ext cx="8326756" cy="5512122"/>
        </p:xfrm>
        <a:graphic>
          <a:graphicData uri="http://schemas.openxmlformats.org/drawingml/2006/table">
            <a:tbl>
              <a:tblPr/>
              <a:tblGrid>
                <a:gridCol w="1665923"/>
                <a:gridCol w="1664494"/>
                <a:gridCol w="1665923"/>
                <a:gridCol w="1664493"/>
                <a:gridCol w="1665923"/>
              </a:tblGrid>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Scale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Example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temporal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spatial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Arial" charset="0"/>
                          <a:ea typeface="MS PGothic" charset="-128"/>
                        </a:rPr>
                        <a:t>Micro</a:t>
                      </a:r>
                      <a:endParaRPr kumimoji="0" lang="en-US"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building</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min</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meters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Topo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valley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hours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Few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Meso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country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&lt; 1 day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10-100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Synoptic</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continent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1"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Few days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500-5000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Global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planet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&gt; weeks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Slide Number Placeholder 3"/>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47FDF0E9-0A17-0247-B1FF-9C9B5C23FE1B}" type="slidenum">
              <a:rPr lang="he-IL" altLang="x-none" sz="1170">
                <a:solidFill>
                  <a:srgbClr val="898989"/>
                </a:solidFill>
              </a:rPr>
              <a:pPr eaLnBrk="1" hangingPunct="1"/>
              <a:t>37</a:t>
            </a:fld>
            <a:endParaRPr lang="en-US" altLang="x-none" sz="1170">
              <a:solidFill>
                <a:srgbClr val="898989"/>
              </a:solidFill>
            </a:endParaRPr>
          </a:p>
        </p:txBody>
      </p:sp>
      <p:pic>
        <p:nvPicPr>
          <p:cNvPr id="6" name="Picture 3"/>
          <p:cNvPicPr>
            <a:picLocks noChangeAspect="1" noChangeArrowheads="1"/>
          </p:cNvPicPr>
          <p:nvPr/>
        </p:nvPicPr>
        <p:blipFill>
          <a:blip r:embed="rId2">
            <a:alphaModFix amt="26000"/>
            <a:extLst>
              <a:ext uri="{28A0092B-C50C-407E-A947-70E740481C1C}">
                <a14:useLocalDpi xmlns:a14="http://schemas.microsoft.com/office/drawing/2010/main"/>
              </a:ext>
            </a:extLst>
          </a:blip>
          <a:srcRect/>
          <a:stretch>
            <a:fillRect/>
          </a:stretch>
        </p:blipFill>
        <p:spPr bwMode="auto">
          <a:xfrm>
            <a:off x="3847079" y="2197663"/>
            <a:ext cx="1502608" cy="8424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descr="ANd9GcSVQeQsN2KidWqAxoT46G-etGlUtAZexOehGWwTr6zhF215netp"/>
          <p:cNvPicPr>
            <a:picLocks noChangeAspect="1" noChangeArrowheads="1"/>
          </p:cNvPicPr>
          <p:nvPr/>
        </p:nvPicPr>
        <p:blipFill>
          <a:blip r:embed="rId3" cstate="screen">
            <a:alphaModFix amt="26000"/>
            <a:extLst>
              <a:ext uri="{28A0092B-C50C-407E-A947-70E740481C1C}">
                <a14:useLocalDpi xmlns:a14="http://schemas.microsoft.com/office/drawing/2010/main"/>
              </a:ext>
            </a:extLst>
          </a:blip>
          <a:srcRect/>
          <a:stretch>
            <a:fillRect/>
          </a:stretch>
        </p:blipFill>
        <p:spPr bwMode="auto">
          <a:xfrm>
            <a:off x="4017313" y="3104964"/>
            <a:ext cx="1202759" cy="899814"/>
          </a:xfrm>
          <a:prstGeom prst="rect">
            <a:avLst/>
          </a:prstGeom>
          <a:ln>
            <a:noFill/>
          </a:ln>
          <a:effectLst>
            <a:softEdge rad="112500"/>
          </a:effectLst>
        </p:spPr>
      </p:pic>
      <p:pic>
        <p:nvPicPr>
          <p:cNvPr id="9" name="Picture 3" descr="Europe_synoptic"/>
          <p:cNvPicPr>
            <a:picLocks noChangeAspect="1" noChangeArrowheads="1"/>
          </p:cNvPicPr>
          <p:nvPr/>
        </p:nvPicPr>
        <p:blipFill>
          <a:blip r:embed="rId4">
            <a:alphaModFix/>
            <a:extLst>
              <a:ext uri="{28A0092B-C50C-407E-A947-70E740481C1C}">
                <a14:useLocalDpi xmlns:a14="http://schemas.microsoft.com/office/drawing/2010/main"/>
              </a:ext>
            </a:extLst>
          </a:blip>
          <a:srcRect/>
          <a:stretch>
            <a:fillRect/>
          </a:stretch>
        </p:blipFill>
        <p:spPr bwMode="auto">
          <a:xfrm>
            <a:off x="3924196" y="4926745"/>
            <a:ext cx="1360683" cy="90012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 name="Picture 3" descr="6-cell-model_nasa_jpl_large"/>
          <p:cNvPicPr>
            <a:picLocks noChangeAspect="1" noChangeArrowheads="1"/>
          </p:cNvPicPr>
          <p:nvPr/>
        </p:nvPicPr>
        <p:blipFill>
          <a:blip r:embed="rId5" cstate="screen">
            <a:alphaModFix amt="26000"/>
            <a:extLst>
              <a:ext uri="{28A0092B-C50C-407E-A947-70E740481C1C}">
                <a14:useLocalDpi xmlns:a14="http://schemas.microsoft.com/office/drawing/2010/main"/>
              </a:ext>
            </a:extLst>
          </a:blip>
          <a:srcRect/>
          <a:stretch>
            <a:fillRect/>
          </a:stretch>
        </p:blipFill>
        <p:spPr bwMode="auto">
          <a:xfrm>
            <a:off x="4023182" y="5813076"/>
            <a:ext cx="1196890" cy="92109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2" name="Picture 11" descr="Meso.jpg"/>
          <p:cNvPicPr>
            <a:picLocks noChangeAspect="1"/>
          </p:cNvPicPr>
          <p:nvPr/>
        </p:nvPicPr>
        <p:blipFill>
          <a:blip r:embed="rId6" cstate="screen">
            <a:alphaModFix amt="26000"/>
            <a:extLst>
              <a:ext uri="{28A0092B-C50C-407E-A947-70E740481C1C}">
                <a14:useLocalDpi xmlns:a14="http://schemas.microsoft.com/office/drawing/2010/main"/>
              </a:ext>
            </a:extLst>
          </a:blip>
          <a:stretch>
            <a:fillRect/>
          </a:stretch>
        </p:blipFill>
        <p:spPr>
          <a:xfrm>
            <a:off x="3988735" y="3947458"/>
            <a:ext cx="1224585" cy="994075"/>
          </a:xfrm>
          <a:prstGeom prst="rect">
            <a:avLst/>
          </a:prstGeom>
          <a:ln>
            <a:noFill/>
          </a:ln>
          <a:effectLst>
            <a:softEdge rad="112500"/>
          </a:effectLst>
        </p:spPr>
      </p:pic>
      <p:sp>
        <p:nvSpPr>
          <p:cNvPr id="11" name="TextBox 10"/>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Atmospheric scales</a:t>
            </a:r>
            <a:endParaRPr lang="he-IL" sz="2500" dirty="0">
              <a:solidFill>
                <a:schemeClr val="bg1"/>
              </a:solidFill>
            </a:endParaRPr>
          </a:p>
        </p:txBody>
      </p:sp>
    </p:spTree>
    <p:extLst>
      <p:ext uri="{BB962C8B-B14F-4D97-AF65-F5344CB8AC3E}">
        <p14:creationId xmlns:p14="http://schemas.microsoft.com/office/powerpoint/2010/main" val="5921110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251" y="76234"/>
            <a:ext cx="8266440" cy="861774"/>
          </a:xfrm>
          <a:prstGeom prst="rect">
            <a:avLst/>
          </a:prstGeom>
          <a:solidFill>
            <a:schemeClr val="accent1"/>
          </a:solidFill>
        </p:spPr>
        <p:txBody>
          <a:bodyPr wrap="square" rtlCol="0">
            <a:spAutoFit/>
          </a:bodyPr>
          <a:lstStyle/>
          <a:p>
            <a:pPr algn="ctr"/>
            <a:r>
              <a:rPr lang="en-US" sz="2500" dirty="0" smtClean="0">
                <a:solidFill>
                  <a:schemeClr val="bg1"/>
                </a:solidFill>
              </a:rPr>
              <a:t>surface </a:t>
            </a:r>
            <a:r>
              <a:rPr lang="en-US" sz="2500" dirty="0">
                <a:solidFill>
                  <a:schemeClr val="bg1"/>
                </a:solidFill>
              </a:rPr>
              <a:t>temperature </a:t>
            </a:r>
            <a:r>
              <a:rPr lang="en-US" sz="2500" dirty="0" smtClean="0">
                <a:solidFill>
                  <a:schemeClr val="bg1"/>
                </a:solidFill>
              </a:rPr>
              <a:t>patterns induced </a:t>
            </a:r>
            <a:r>
              <a:rPr lang="en-US" sz="2500" dirty="0">
                <a:solidFill>
                  <a:schemeClr val="bg1"/>
                </a:solidFill>
              </a:rPr>
              <a:t>by synoptic circulation</a:t>
            </a:r>
            <a:br>
              <a:rPr lang="en-US" sz="2500" dirty="0">
                <a:solidFill>
                  <a:schemeClr val="bg1"/>
                </a:solidFill>
              </a:rPr>
            </a:br>
            <a:r>
              <a:rPr lang="en-US" sz="2500" dirty="0">
                <a:solidFill>
                  <a:schemeClr val="bg1"/>
                </a:solidFill>
              </a:rPr>
              <a:t>over the Eastern Mediterranean</a:t>
            </a:r>
          </a:p>
        </p:txBody>
      </p:sp>
      <p:pic>
        <p:nvPicPr>
          <p:cNvPr id="4" name="class1_LST.png" descr="/Users/admin/Dropbox/lensky_dayan/Syn_LST/Figures/class1/class1_LST.png"/>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37798" y="2780348"/>
            <a:ext cx="3570447" cy="33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1532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5"/>
          <p:cNvSpPr txBox="1">
            <a:spLocks noChangeArrowheads="1"/>
          </p:cNvSpPr>
          <p:nvPr/>
        </p:nvSpPr>
        <p:spPr bwMode="auto">
          <a:xfrm>
            <a:off x="360045" y="58580"/>
            <a:ext cx="7905274" cy="1144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sz="3960" dirty="0" smtClean="0">
              <a:latin typeface="+mn-lt"/>
            </a:endParaRPr>
          </a:p>
          <a:p>
            <a:pPr eaLnBrk="1" hangingPunct="1">
              <a:defRPr/>
            </a:pPr>
            <a:r>
              <a:rPr lang="en-US" sz="2880" dirty="0" smtClean="0">
                <a:latin typeface="+mn-lt"/>
              </a:rPr>
              <a:t>the </a:t>
            </a:r>
            <a:r>
              <a:rPr lang="en-US" sz="2880" b="1" dirty="0">
                <a:latin typeface="+mn-lt"/>
              </a:rPr>
              <a:t>seasonal</a:t>
            </a:r>
            <a:r>
              <a:rPr lang="en-US" sz="2880" dirty="0">
                <a:latin typeface="+mn-lt"/>
              </a:rPr>
              <a:t> &amp; </a:t>
            </a:r>
            <a:r>
              <a:rPr lang="en-US" sz="2880" b="1" dirty="0">
                <a:solidFill>
                  <a:srgbClr val="FA00FF"/>
                </a:solidFill>
                <a:latin typeface="+mn-lt"/>
              </a:rPr>
              <a:t>diurnal</a:t>
            </a:r>
            <a:r>
              <a:rPr lang="en-US" sz="2880" dirty="0">
                <a:latin typeface="+mn-lt"/>
              </a:rPr>
              <a:t> cycles, </a:t>
            </a:r>
          </a:p>
        </p:txBody>
      </p:sp>
      <p:pic>
        <p:nvPicPr>
          <p:cNvPr id="19458" name="Picture 1" descr="fig_2.png"/>
          <p:cNvPicPr>
            <a:picLocks noChangeAspect="1"/>
          </p:cNvPicPr>
          <p:nvPr/>
        </p:nvPicPr>
        <p:blipFill>
          <a:blip r:embed="rId3">
            <a:extLst>
              <a:ext uri="{28A0092B-C50C-407E-A947-70E740481C1C}">
                <a14:useLocalDpi xmlns:a14="http://schemas.microsoft.com/office/drawing/2010/main" val="0"/>
              </a:ext>
            </a:extLst>
          </a:blip>
          <a:srcRect l="4485"/>
          <a:stretch>
            <a:fillRect/>
          </a:stretch>
        </p:blipFill>
        <p:spPr bwMode="auto">
          <a:xfrm>
            <a:off x="88583" y="2443163"/>
            <a:ext cx="5277803" cy="442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4"/>
          <p:cNvSpPr txBox="1">
            <a:spLocks noChangeArrowheads="1"/>
          </p:cNvSpPr>
          <p:nvPr/>
        </p:nvSpPr>
        <p:spPr bwMode="auto">
          <a:xfrm rot="2491632">
            <a:off x="3744221" y="4160324"/>
            <a:ext cx="1459819"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b="1" dirty="0">
                <a:latin typeface="+mn-lt"/>
              </a:rPr>
              <a:t>seasonality</a:t>
            </a:r>
          </a:p>
        </p:txBody>
      </p:sp>
      <p:pic>
        <p:nvPicPr>
          <p:cNvPr id="30724" name="class1_LST.png" descr="/Users/admin/Dropbox/lensky_dayan/Syn_LST/Figures/class1/class1_LST.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237798" y="2780348"/>
            <a:ext cx="3570447" cy="33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9" name="Straight Arrow Connector 2"/>
          <p:cNvCxnSpPr>
            <a:cxnSpLocks noChangeShapeType="1"/>
          </p:cNvCxnSpPr>
          <p:nvPr/>
        </p:nvCxnSpPr>
        <p:spPr bwMode="auto">
          <a:xfrm flipV="1">
            <a:off x="5043488" y="4206240"/>
            <a:ext cx="2008823" cy="84296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4" name="TextBox 4"/>
          <p:cNvSpPr txBox="1">
            <a:spLocks noChangeArrowheads="1"/>
          </p:cNvSpPr>
          <p:nvPr/>
        </p:nvSpPr>
        <p:spPr bwMode="auto">
          <a:xfrm>
            <a:off x="3923348" y="2780347"/>
            <a:ext cx="1231583"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b="1" dirty="0">
                <a:solidFill>
                  <a:srgbClr val="FA00FF"/>
                </a:solidFill>
                <a:latin typeface="+mn-lt"/>
              </a:rPr>
              <a:t>10:30 LT</a:t>
            </a:r>
            <a:endParaRPr lang="en-US" sz="2160" dirty="0">
              <a:latin typeface="+mn-lt"/>
            </a:endParaRPr>
          </a:p>
        </p:txBody>
      </p:sp>
      <p:sp>
        <p:nvSpPr>
          <p:cNvPr id="9" name="TextBox 4"/>
          <p:cNvSpPr txBox="1">
            <a:spLocks noChangeArrowheads="1"/>
          </p:cNvSpPr>
          <p:nvPr/>
        </p:nvSpPr>
        <p:spPr bwMode="auto">
          <a:xfrm>
            <a:off x="5169218" y="6115050"/>
            <a:ext cx="3939064" cy="757130"/>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latin typeface="+mn-lt"/>
              </a:rPr>
              <a:t>2400 X 2400 1km pixels</a:t>
            </a:r>
          </a:p>
          <a:p>
            <a:pPr eaLnBrk="1" hangingPunct="1">
              <a:defRPr/>
            </a:pPr>
            <a:r>
              <a:rPr lang="en-US" sz="2160" dirty="0">
                <a:latin typeface="+mn-lt"/>
              </a:rPr>
              <a:t>MODIS </a:t>
            </a:r>
            <a:r>
              <a:rPr lang="en-US" sz="2160" b="1" dirty="0">
                <a:solidFill>
                  <a:srgbClr val="FA00FF"/>
                </a:solidFill>
                <a:latin typeface="+mn-lt"/>
              </a:rPr>
              <a:t>10:30 LT </a:t>
            </a:r>
            <a:r>
              <a:rPr lang="en-US" sz="2160" dirty="0">
                <a:latin typeface="+mn-lt"/>
              </a:rPr>
              <a:t>LST product</a:t>
            </a:r>
          </a:p>
        </p:txBody>
      </p:sp>
      <p:sp>
        <p:nvSpPr>
          <p:cNvPr id="10" name="TextBox 9"/>
          <p:cNvSpPr txBox="1"/>
          <p:nvPr/>
        </p:nvSpPr>
        <p:spPr>
          <a:xfrm>
            <a:off x="455251" y="140028"/>
            <a:ext cx="8266440" cy="477054"/>
          </a:xfrm>
          <a:prstGeom prst="rect">
            <a:avLst/>
          </a:prstGeom>
          <a:solidFill>
            <a:schemeClr val="accent1"/>
          </a:solidFill>
        </p:spPr>
        <p:txBody>
          <a:bodyPr wrap="square" rtlCol="0">
            <a:spAutoFit/>
          </a:bodyPr>
          <a:lstStyle/>
          <a:p>
            <a:pPr algn="ctr"/>
            <a:r>
              <a:rPr lang="en-US" sz="2500">
                <a:solidFill>
                  <a:schemeClr val="bg1"/>
                </a:solidFill>
              </a:rPr>
              <a:t>LST is controlled by: </a:t>
            </a:r>
            <a:endParaRPr lang="en-US" sz="2500" dirty="0">
              <a:solidFill>
                <a:schemeClr val="bg1"/>
              </a:solidFill>
            </a:endParaRPr>
          </a:p>
        </p:txBody>
      </p:sp>
    </p:spTree>
    <p:extLst>
      <p:ext uri="{BB962C8B-B14F-4D97-AF65-F5344CB8AC3E}">
        <p14:creationId xmlns:p14="http://schemas.microsoft.com/office/powerpoint/2010/main" val="124909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908555"/>
              </p:ext>
            </p:extLst>
          </p:nvPr>
        </p:nvGraphicFramePr>
        <p:xfrm>
          <a:off x="457200" y="1225868"/>
          <a:ext cx="8326756" cy="3674748"/>
        </p:xfrm>
        <a:graphic>
          <a:graphicData uri="http://schemas.openxmlformats.org/drawingml/2006/table">
            <a:tbl>
              <a:tblPr/>
              <a:tblGrid>
                <a:gridCol w="1665923"/>
                <a:gridCol w="1664494"/>
                <a:gridCol w="1665923"/>
                <a:gridCol w="1664493"/>
                <a:gridCol w="1665923"/>
              </a:tblGrid>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Scale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Example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temporal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spatial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Arial" charset="0"/>
                          <a:ea typeface="MS PGothic" charset="-128"/>
                        </a:rPr>
                        <a:t>Micro</a:t>
                      </a:r>
                      <a:endParaRPr kumimoji="0" lang="en-US"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building</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min</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meters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Topo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valley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hours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Few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Meso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country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&lt; 1 day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dirty="0">
                          <a:ln>
                            <a:noFill/>
                          </a:ln>
                          <a:solidFill>
                            <a:srgbClr val="000000"/>
                          </a:solidFill>
                          <a:effectLst/>
                          <a:latin typeface="Calibri" charset="0"/>
                          <a:ea typeface="MS PGothic" charset="-128"/>
                        </a:rPr>
                        <a:t>10-100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Slide Number Placeholder 3"/>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EC6EA567-8E4D-4143-BB1F-6D3532855189}" type="slidenum">
              <a:rPr lang="he-IL" altLang="x-none" sz="1170">
                <a:solidFill>
                  <a:srgbClr val="898989"/>
                </a:solidFill>
              </a:rPr>
              <a:pPr eaLnBrk="1" hangingPunct="1"/>
              <a:t>4</a:t>
            </a:fld>
            <a:endParaRPr lang="en-US" altLang="x-none" sz="1170">
              <a:solidFill>
                <a:srgbClr val="898989"/>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7079" y="2197663"/>
            <a:ext cx="1502608" cy="8424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descr="ANd9GcSVQeQsN2KidWqAxoT46G-etGlUtAZexOehGWwTr6zhF215net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7313" y="3104964"/>
            <a:ext cx="1202759" cy="899814"/>
          </a:xfrm>
          <a:prstGeom prst="rect">
            <a:avLst/>
          </a:prstGeom>
          <a:ln>
            <a:noFill/>
          </a:ln>
          <a:effectLst>
            <a:softEdge rad="112500"/>
          </a:effectLst>
        </p:spPr>
      </p:pic>
      <p:pic>
        <p:nvPicPr>
          <p:cNvPr id="15" name="Picture 14" descr="Mes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8735" y="3947458"/>
            <a:ext cx="1224585" cy="994075"/>
          </a:xfrm>
          <a:prstGeom prst="rect">
            <a:avLst/>
          </a:prstGeom>
          <a:ln>
            <a:noFill/>
          </a:ln>
          <a:effectLst>
            <a:softEdge rad="112500"/>
          </a:effectLst>
        </p:spPr>
      </p:pic>
      <p:sp>
        <p:nvSpPr>
          <p:cNvPr id="8" name="TextBox 7"/>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Atmospheric scales</a:t>
            </a:r>
            <a:endParaRPr lang="he-IL" sz="2500" dirty="0">
              <a:solidFill>
                <a:schemeClr val="bg1"/>
              </a:solidFill>
            </a:endParaRPr>
          </a:p>
        </p:txBody>
      </p:sp>
    </p:spTree>
    <p:extLst>
      <p:ext uri="{BB962C8B-B14F-4D97-AF65-F5344CB8AC3E}">
        <p14:creationId xmlns:p14="http://schemas.microsoft.com/office/powerpoint/2010/main" val="16415285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2"/>
          <p:cNvGrpSpPr>
            <a:grpSpLocks/>
          </p:cNvGrpSpPr>
          <p:nvPr/>
        </p:nvGrpSpPr>
        <p:grpSpPr bwMode="auto">
          <a:xfrm>
            <a:off x="424339" y="2667477"/>
            <a:ext cx="2806065" cy="2094548"/>
            <a:chOff x="424340" y="2666999"/>
            <a:chExt cx="2806541" cy="2095501"/>
          </a:xfrm>
        </p:grpSpPr>
        <p:pic>
          <p:nvPicPr>
            <p:cNvPr id="31754" name="Picture 2" descr="d:\uri\Desktop\Cap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40" y="2666999"/>
              <a:ext cx="2806541" cy="209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27050" y="2717800"/>
              <a:ext cx="482600" cy="387164"/>
            </a:xfrm>
            <a:prstGeom prst="rect">
              <a:avLst/>
            </a:prstGeom>
            <a:solidFill>
              <a:schemeClr val="tx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grpSp>
      <p:sp>
        <p:nvSpPr>
          <p:cNvPr id="19457" name="TextBox 15"/>
          <p:cNvSpPr txBox="1">
            <a:spLocks noChangeArrowheads="1"/>
          </p:cNvSpPr>
          <p:nvPr/>
        </p:nvSpPr>
        <p:spPr bwMode="auto">
          <a:xfrm>
            <a:off x="360045" y="58580"/>
            <a:ext cx="7905274" cy="1588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sz="3960" dirty="0" smtClean="0">
              <a:latin typeface="+mn-lt"/>
            </a:endParaRPr>
          </a:p>
          <a:p>
            <a:pPr eaLnBrk="1" hangingPunct="1">
              <a:defRPr/>
            </a:pPr>
            <a:r>
              <a:rPr lang="en-US" sz="2880" dirty="0" smtClean="0">
                <a:latin typeface="+mn-lt"/>
              </a:rPr>
              <a:t>the </a:t>
            </a:r>
            <a:r>
              <a:rPr lang="en-US" sz="2880" b="1" dirty="0">
                <a:latin typeface="+mn-lt"/>
              </a:rPr>
              <a:t>seasonal</a:t>
            </a:r>
            <a:r>
              <a:rPr lang="en-US" sz="2880" dirty="0">
                <a:latin typeface="+mn-lt"/>
              </a:rPr>
              <a:t> &amp; </a:t>
            </a:r>
            <a:r>
              <a:rPr lang="en-US" sz="2880" b="1" dirty="0">
                <a:solidFill>
                  <a:srgbClr val="FA00FF"/>
                </a:solidFill>
                <a:latin typeface="+mn-lt"/>
              </a:rPr>
              <a:t>diurnal</a:t>
            </a:r>
            <a:r>
              <a:rPr lang="en-US" sz="2880" dirty="0">
                <a:latin typeface="+mn-lt"/>
              </a:rPr>
              <a:t> cycles, </a:t>
            </a:r>
          </a:p>
          <a:p>
            <a:pPr eaLnBrk="1" hangingPunct="1">
              <a:defRPr/>
            </a:pPr>
            <a:r>
              <a:rPr lang="en-US" sz="2880" dirty="0">
                <a:latin typeface="+mn-lt"/>
              </a:rPr>
              <a:t>topography, land cover, mineralogy</a:t>
            </a:r>
          </a:p>
        </p:txBody>
      </p:sp>
      <p:pic>
        <p:nvPicPr>
          <p:cNvPr id="31747" name="class1_LST.png" descr="/Users/admin/Dropbox/lensky_dayan/Syn_LST/Figures/class1/class1_LST.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237798" y="2780348"/>
            <a:ext cx="3570447" cy="33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bwMode="auto">
          <a:xfrm>
            <a:off x="682943" y="4790599"/>
            <a:ext cx="2333149" cy="1421928"/>
          </a:xfrm>
          <a:prstGeom prst="rect">
            <a:avLst/>
          </a:prstGeom>
          <a:noFill/>
          <a:ln>
            <a:noFill/>
          </a:ln>
        </p:spPr>
        <p:txBody>
          <a:bodyPr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880" dirty="0">
                <a:latin typeface="+mn-lt"/>
              </a:rPr>
              <a:t>LST</a:t>
            </a:r>
          </a:p>
          <a:p>
            <a:pPr algn="ctr" eaLnBrk="1" hangingPunct="1">
              <a:defRPr/>
            </a:pPr>
            <a:r>
              <a:rPr lang="en-US" sz="2880" dirty="0">
                <a:latin typeface="+mn-lt"/>
              </a:rPr>
              <a:t>Oct 10</a:t>
            </a:r>
          </a:p>
          <a:p>
            <a:pPr algn="ctr" eaLnBrk="1" hangingPunct="1">
              <a:defRPr/>
            </a:pPr>
            <a:r>
              <a:rPr lang="en-US" sz="2880" dirty="0">
                <a:latin typeface="+mn-lt"/>
              </a:rPr>
              <a:t>2000</a:t>
            </a:r>
          </a:p>
        </p:txBody>
      </p:sp>
      <p:sp>
        <p:nvSpPr>
          <p:cNvPr id="30" name="Oval 29"/>
          <p:cNvSpPr/>
          <p:nvPr/>
        </p:nvSpPr>
        <p:spPr>
          <a:xfrm rot="19003608">
            <a:off x="1950244" y="3418999"/>
            <a:ext cx="794385" cy="14901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295" rIns="82295" anchor="ctr"/>
          <a:lstStyle/>
          <a:p>
            <a:pPr algn="ctr">
              <a:defRPr/>
            </a:pPr>
            <a:endParaRPr lang="en-US" sz="1620"/>
          </a:p>
        </p:txBody>
      </p:sp>
      <p:cxnSp>
        <p:nvCxnSpPr>
          <p:cNvPr id="31" name="Straight Arrow Connector 3"/>
          <p:cNvCxnSpPr>
            <a:cxnSpLocks noChangeShapeType="1"/>
            <a:stCxn id="19457" idx="2"/>
          </p:cNvCxnSpPr>
          <p:nvPr/>
        </p:nvCxnSpPr>
        <p:spPr bwMode="auto">
          <a:xfrm flipH="1">
            <a:off x="2563178" y="1646707"/>
            <a:ext cx="1749504" cy="2170914"/>
          </a:xfrm>
          <a:prstGeom prst="straightConnector1">
            <a:avLst/>
          </a:prstGeom>
          <a:noFill/>
          <a:ln w="38100">
            <a:solidFill>
              <a:srgbClr val="FF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19"/>
          <p:cNvCxnSpPr>
            <a:cxnSpLocks noChangeShapeType="1"/>
          </p:cNvCxnSpPr>
          <p:nvPr/>
        </p:nvCxnSpPr>
        <p:spPr bwMode="auto">
          <a:xfrm flipH="1">
            <a:off x="1590200" y="1614488"/>
            <a:ext cx="1167288" cy="1490187"/>
          </a:xfrm>
          <a:prstGeom prst="straightConnector1">
            <a:avLst/>
          </a:prstGeom>
          <a:noFill/>
          <a:ln w="38100">
            <a:solidFill>
              <a:srgbClr val="008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 name="Oval 32"/>
          <p:cNvSpPr/>
          <p:nvPr/>
        </p:nvSpPr>
        <p:spPr>
          <a:xfrm>
            <a:off x="1143000" y="3104674"/>
            <a:ext cx="641509" cy="360045"/>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82295" rIns="82295" anchor="ctr"/>
          <a:lstStyle/>
          <a:p>
            <a:pPr algn="ctr">
              <a:defRPr/>
            </a:pPr>
            <a:endParaRPr lang="en-US" sz="1620">
              <a:solidFill>
                <a:schemeClr val="tx1"/>
              </a:solidFill>
            </a:endParaRPr>
          </a:p>
        </p:txBody>
      </p:sp>
      <p:sp>
        <p:nvSpPr>
          <p:cNvPr id="12" name="TextBox 4"/>
          <p:cNvSpPr txBox="1">
            <a:spLocks noChangeArrowheads="1"/>
          </p:cNvSpPr>
          <p:nvPr/>
        </p:nvSpPr>
        <p:spPr bwMode="auto">
          <a:xfrm>
            <a:off x="5169218" y="6115050"/>
            <a:ext cx="3939064" cy="757130"/>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latin typeface="+mn-lt"/>
              </a:rPr>
              <a:t>2400 X 2400 1km pixels</a:t>
            </a:r>
          </a:p>
          <a:p>
            <a:pPr eaLnBrk="1" hangingPunct="1">
              <a:defRPr/>
            </a:pPr>
            <a:r>
              <a:rPr lang="en-US" sz="2160" dirty="0">
                <a:latin typeface="+mn-lt"/>
              </a:rPr>
              <a:t>MODIS </a:t>
            </a:r>
            <a:r>
              <a:rPr lang="en-US" sz="2160" b="1" dirty="0">
                <a:solidFill>
                  <a:srgbClr val="FA00FF"/>
                </a:solidFill>
                <a:latin typeface="+mn-lt"/>
              </a:rPr>
              <a:t>10:30 LT </a:t>
            </a:r>
            <a:r>
              <a:rPr lang="en-US" sz="2160" dirty="0">
                <a:latin typeface="+mn-lt"/>
              </a:rPr>
              <a:t>LST product</a:t>
            </a:r>
          </a:p>
        </p:txBody>
      </p:sp>
      <p:sp>
        <p:nvSpPr>
          <p:cNvPr id="13" name="TextBox 12"/>
          <p:cNvSpPr txBox="1"/>
          <p:nvPr/>
        </p:nvSpPr>
        <p:spPr>
          <a:xfrm>
            <a:off x="455251" y="140028"/>
            <a:ext cx="8266440" cy="477054"/>
          </a:xfrm>
          <a:prstGeom prst="rect">
            <a:avLst/>
          </a:prstGeom>
          <a:solidFill>
            <a:schemeClr val="accent1"/>
          </a:solidFill>
        </p:spPr>
        <p:txBody>
          <a:bodyPr wrap="square" rtlCol="0">
            <a:spAutoFit/>
          </a:bodyPr>
          <a:lstStyle/>
          <a:p>
            <a:pPr algn="ctr"/>
            <a:r>
              <a:rPr lang="en-US" sz="2500">
                <a:solidFill>
                  <a:schemeClr val="bg1"/>
                </a:solidFill>
              </a:rPr>
              <a:t>LST is controlled by: </a:t>
            </a:r>
            <a:endParaRPr lang="en-US" sz="2500" dirty="0">
              <a:solidFill>
                <a:schemeClr val="bg1"/>
              </a:solidFill>
            </a:endParaRPr>
          </a:p>
        </p:txBody>
      </p:sp>
    </p:spTree>
    <p:extLst>
      <p:ext uri="{BB962C8B-B14F-4D97-AF65-F5344CB8AC3E}">
        <p14:creationId xmlns:p14="http://schemas.microsoft.com/office/powerpoint/2010/main" val="808669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5"/>
          <p:cNvSpPr txBox="1">
            <a:spLocks noChangeArrowheads="1"/>
          </p:cNvSpPr>
          <p:nvPr/>
        </p:nvSpPr>
        <p:spPr bwMode="auto">
          <a:xfrm>
            <a:off x="360045" y="58579"/>
            <a:ext cx="7905274" cy="2474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rIns="82294">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en-US" altLang="x-none" sz="3960" smtClean="0">
              <a:latin typeface="Calibri" charset="0"/>
            </a:endParaRPr>
          </a:p>
          <a:p>
            <a:pPr eaLnBrk="1" hangingPunct="1"/>
            <a:r>
              <a:rPr lang="en-US" altLang="x-none" sz="2880" dirty="0" smtClean="0">
                <a:latin typeface="Calibri" charset="0"/>
              </a:rPr>
              <a:t>the </a:t>
            </a:r>
            <a:r>
              <a:rPr lang="en-US" altLang="x-none" sz="2880" b="1" dirty="0">
                <a:latin typeface="Calibri" charset="0"/>
              </a:rPr>
              <a:t>seasonal</a:t>
            </a:r>
            <a:r>
              <a:rPr lang="en-US" altLang="x-none" sz="2880" dirty="0">
                <a:latin typeface="Calibri" charset="0"/>
              </a:rPr>
              <a:t> &amp; </a:t>
            </a:r>
            <a:r>
              <a:rPr lang="en-US" altLang="x-none" sz="2880" b="1" dirty="0">
                <a:solidFill>
                  <a:srgbClr val="FA00FF"/>
                </a:solidFill>
                <a:latin typeface="Calibri" charset="0"/>
              </a:rPr>
              <a:t>diurnal</a:t>
            </a:r>
            <a:r>
              <a:rPr lang="en-US" altLang="x-none" sz="2880" dirty="0">
                <a:latin typeface="Calibri" charset="0"/>
              </a:rPr>
              <a:t> cycles, </a:t>
            </a:r>
          </a:p>
          <a:p>
            <a:pPr eaLnBrk="1" hangingPunct="1"/>
            <a:r>
              <a:rPr lang="en-US" altLang="x-none" sz="2880" dirty="0">
                <a:latin typeface="Calibri" charset="0"/>
              </a:rPr>
              <a:t>topography, land cover, mineralogy and </a:t>
            </a:r>
          </a:p>
          <a:p>
            <a:pPr eaLnBrk="1" hangingPunct="1"/>
            <a:r>
              <a:rPr lang="en-US" altLang="x-none" sz="2880" b="1" dirty="0">
                <a:solidFill>
                  <a:srgbClr val="FF0000"/>
                </a:solidFill>
                <a:latin typeface="Calibri" charset="0"/>
              </a:rPr>
              <a:t>circulation </a:t>
            </a:r>
          </a:p>
          <a:p>
            <a:pPr eaLnBrk="1" hangingPunct="1"/>
            <a:r>
              <a:rPr lang="en-US" altLang="x-none" sz="2880" b="1" dirty="0">
                <a:latin typeface="Calibri" charset="0"/>
              </a:rPr>
              <a:t>Seasonality</a:t>
            </a:r>
            <a:r>
              <a:rPr lang="en-US" altLang="x-none" sz="2880" dirty="0">
                <a:latin typeface="Calibri" charset="0"/>
              </a:rPr>
              <a:t> masks the effect of </a:t>
            </a:r>
            <a:r>
              <a:rPr lang="en-US" altLang="x-none" sz="2880" b="1" dirty="0">
                <a:solidFill>
                  <a:srgbClr val="FF0000"/>
                </a:solidFill>
                <a:latin typeface="Calibri" charset="0"/>
              </a:rPr>
              <a:t>circulation</a:t>
            </a:r>
            <a:r>
              <a:rPr lang="en-US" altLang="x-none" sz="2880" dirty="0">
                <a:latin typeface="Calibri" charset="0"/>
              </a:rPr>
              <a:t> on LST</a:t>
            </a:r>
            <a:endParaRPr lang="he-IL" altLang="x-none" sz="2880" dirty="0">
              <a:latin typeface="Arial" charset="0"/>
            </a:endParaRPr>
          </a:p>
        </p:txBody>
      </p:sp>
      <p:pic>
        <p:nvPicPr>
          <p:cNvPr id="32770" name="Picture 1" descr="fig_2.png"/>
          <p:cNvPicPr>
            <a:picLocks noChangeAspect="1"/>
          </p:cNvPicPr>
          <p:nvPr/>
        </p:nvPicPr>
        <p:blipFill>
          <a:blip r:embed="rId3">
            <a:extLst>
              <a:ext uri="{28A0092B-C50C-407E-A947-70E740481C1C}">
                <a14:useLocalDpi xmlns:a14="http://schemas.microsoft.com/office/drawing/2010/main" val="0"/>
              </a:ext>
            </a:extLst>
          </a:blip>
          <a:srcRect l="4485"/>
          <a:stretch>
            <a:fillRect/>
          </a:stretch>
        </p:blipFill>
        <p:spPr bwMode="auto">
          <a:xfrm>
            <a:off x="88583" y="2443163"/>
            <a:ext cx="5277803" cy="442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4"/>
          <p:cNvSpPr txBox="1">
            <a:spLocks noChangeArrowheads="1"/>
          </p:cNvSpPr>
          <p:nvPr/>
        </p:nvSpPr>
        <p:spPr bwMode="auto">
          <a:xfrm rot="2491632">
            <a:off x="3744221" y="4160324"/>
            <a:ext cx="1459819"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b="1" dirty="0">
                <a:latin typeface="+mn-lt"/>
              </a:rPr>
              <a:t>seasonality</a:t>
            </a:r>
          </a:p>
        </p:txBody>
      </p:sp>
      <p:cxnSp>
        <p:nvCxnSpPr>
          <p:cNvPr id="5126" name="Straight Connector 7"/>
          <p:cNvCxnSpPr>
            <a:cxnSpLocks noChangeShapeType="1"/>
          </p:cNvCxnSpPr>
          <p:nvPr/>
        </p:nvCxnSpPr>
        <p:spPr bwMode="auto">
          <a:xfrm>
            <a:off x="1940243" y="3883343"/>
            <a:ext cx="0" cy="711518"/>
          </a:xfrm>
          <a:prstGeom prst="line">
            <a:avLst/>
          </a:prstGeom>
          <a:noFill/>
          <a:ln w="57150">
            <a:solidFill>
              <a:srgbClr val="FF0000"/>
            </a:solidFill>
            <a:prstDash val="sysDash"/>
            <a:round/>
            <a:headEnd type="triangle"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127" name="Straight Connector 9"/>
          <p:cNvCxnSpPr>
            <a:cxnSpLocks noChangeShapeType="1"/>
          </p:cNvCxnSpPr>
          <p:nvPr/>
        </p:nvCxnSpPr>
        <p:spPr bwMode="auto">
          <a:xfrm>
            <a:off x="2038827" y="4477703"/>
            <a:ext cx="0" cy="778669"/>
          </a:xfrm>
          <a:prstGeom prst="line">
            <a:avLst/>
          </a:prstGeom>
          <a:noFill/>
          <a:ln w="57150">
            <a:solidFill>
              <a:srgbClr val="0000FF"/>
            </a:solidFill>
            <a:prstDash val="sysDash"/>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32774" name="class1_LST.png" descr="/Users/admin/Dropbox/lensky_dayan/Syn_LST/Figures/class1/class1_LST.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237798" y="2780348"/>
            <a:ext cx="3570447" cy="33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9" name="Straight Arrow Connector 2"/>
          <p:cNvCxnSpPr>
            <a:cxnSpLocks noChangeShapeType="1"/>
          </p:cNvCxnSpPr>
          <p:nvPr/>
        </p:nvCxnSpPr>
        <p:spPr bwMode="auto">
          <a:xfrm flipV="1">
            <a:off x="5043488" y="4206240"/>
            <a:ext cx="2008823" cy="84296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465" name="TextBox 4"/>
          <p:cNvSpPr txBox="1">
            <a:spLocks noChangeArrowheads="1"/>
          </p:cNvSpPr>
          <p:nvPr/>
        </p:nvSpPr>
        <p:spPr bwMode="auto">
          <a:xfrm>
            <a:off x="1068479" y="3104674"/>
            <a:ext cx="2079284" cy="757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160" dirty="0">
                <a:solidFill>
                  <a:srgbClr val="FF0000"/>
                </a:solidFill>
                <a:latin typeface="+mn-lt"/>
              </a:rPr>
              <a:t>circulation</a:t>
            </a:r>
          </a:p>
          <a:p>
            <a:pPr algn="ctr" eaLnBrk="1" hangingPunct="1">
              <a:defRPr/>
            </a:pPr>
            <a:r>
              <a:rPr lang="en-US" sz="2160" dirty="0">
                <a:solidFill>
                  <a:srgbClr val="FF0000"/>
                </a:solidFill>
                <a:latin typeface="+mn-lt"/>
              </a:rPr>
              <a:t>positive anomaly</a:t>
            </a:r>
          </a:p>
        </p:txBody>
      </p:sp>
      <p:sp>
        <p:nvSpPr>
          <p:cNvPr id="13" name="TextBox 4"/>
          <p:cNvSpPr txBox="1">
            <a:spLocks noChangeArrowheads="1"/>
          </p:cNvSpPr>
          <p:nvPr/>
        </p:nvSpPr>
        <p:spPr bwMode="auto">
          <a:xfrm>
            <a:off x="994921" y="5209223"/>
            <a:ext cx="2153535" cy="757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160" dirty="0">
                <a:solidFill>
                  <a:srgbClr val="0000FF"/>
                </a:solidFill>
                <a:latin typeface="+mn-lt"/>
              </a:rPr>
              <a:t>circulation</a:t>
            </a:r>
          </a:p>
          <a:p>
            <a:pPr algn="ctr" eaLnBrk="1" hangingPunct="1">
              <a:defRPr/>
            </a:pPr>
            <a:r>
              <a:rPr lang="en-US" sz="2160" dirty="0">
                <a:solidFill>
                  <a:srgbClr val="0000FF"/>
                </a:solidFill>
                <a:latin typeface="+mn-lt"/>
              </a:rPr>
              <a:t>negative anomaly</a:t>
            </a:r>
          </a:p>
        </p:txBody>
      </p:sp>
      <p:sp>
        <p:nvSpPr>
          <p:cNvPr id="14" name="TextBox 4"/>
          <p:cNvSpPr txBox="1">
            <a:spLocks noChangeArrowheads="1"/>
          </p:cNvSpPr>
          <p:nvPr/>
        </p:nvSpPr>
        <p:spPr bwMode="auto">
          <a:xfrm>
            <a:off x="3923348" y="2780347"/>
            <a:ext cx="1231583"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b="1" dirty="0">
                <a:solidFill>
                  <a:srgbClr val="FA00FF"/>
                </a:solidFill>
                <a:latin typeface="+mn-lt"/>
              </a:rPr>
              <a:t>10:30 LT</a:t>
            </a:r>
            <a:endParaRPr lang="en-US" sz="2160" dirty="0">
              <a:latin typeface="+mn-lt"/>
            </a:endParaRPr>
          </a:p>
        </p:txBody>
      </p:sp>
      <p:sp>
        <p:nvSpPr>
          <p:cNvPr id="16" name="TextBox 4"/>
          <p:cNvSpPr txBox="1">
            <a:spLocks noChangeArrowheads="1"/>
          </p:cNvSpPr>
          <p:nvPr/>
        </p:nvSpPr>
        <p:spPr bwMode="auto">
          <a:xfrm>
            <a:off x="5169218" y="6115050"/>
            <a:ext cx="3939064" cy="757130"/>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lIns="82294" rIns="8229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160" dirty="0">
                <a:latin typeface="+mn-lt"/>
              </a:rPr>
              <a:t>2400 X 2400 1km pixels</a:t>
            </a:r>
          </a:p>
          <a:p>
            <a:pPr eaLnBrk="1" hangingPunct="1">
              <a:defRPr/>
            </a:pPr>
            <a:r>
              <a:rPr lang="en-US" sz="2160" dirty="0">
                <a:latin typeface="+mn-lt"/>
              </a:rPr>
              <a:t>MODIS </a:t>
            </a:r>
            <a:r>
              <a:rPr lang="en-US" sz="2160" b="1" dirty="0">
                <a:solidFill>
                  <a:srgbClr val="FA00FF"/>
                </a:solidFill>
                <a:latin typeface="+mn-lt"/>
              </a:rPr>
              <a:t>10:30 LT </a:t>
            </a:r>
            <a:r>
              <a:rPr lang="en-US" sz="2160" dirty="0">
                <a:latin typeface="+mn-lt"/>
              </a:rPr>
              <a:t>LST product</a:t>
            </a:r>
          </a:p>
        </p:txBody>
      </p:sp>
      <p:sp>
        <p:nvSpPr>
          <p:cNvPr id="15" name="TextBox 14"/>
          <p:cNvSpPr txBox="1"/>
          <p:nvPr/>
        </p:nvSpPr>
        <p:spPr>
          <a:xfrm>
            <a:off x="455251" y="140028"/>
            <a:ext cx="8266440" cy="477054"/>
          </a:xfrm>
          <a:prstGeom prst="rect">
            <a:avLst/>
          </a:prstGeom>
          <a:solidFill>
            <a:schemeClr val="accent1"/>
          </a:solidFill>
        </p:spPr>
        <p:txBody>
          <a:bodyPr wrap="square" rtlCol="0">
            <a:spAutoFit/>
          </a:bodyPr>
          <a:lstStyle/>
          <a:p>
            <a:pPr algn="ctr"/>
            <a:r>
              <a:rPr lang="en-US" sz="2500">
                <a:solidFill>
                  <a:schemeClr val="bg1"/>
                </a:solidFill>
              </a:rPr>
              <a:t>LST is controlled by: </a:t>
            </a:r>
            <a:endParaRPr lang="en-US" sz="2500" dirty="0">
              <a:solidFill>
                <a:schemeClr val="bg1"/>
              </a:solidFill>
            </a:endParaRPr>
          </a:p>
        </p:txBody>
      </p:sp>
    </p:spTree>
    <p:extLst>
      <p:ext uri="{BB962C8B-B14F-4D97-AF65-F5344CB8AC3E}">
        <p14:creationId xmlns:p14="http://schemas.microsoft.com/office/powerpoint/2010/main" val="740957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7">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1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
          <p:cNvGrpSpPr>
            <a:grpSpLocks/>
          </p:cNvGrpSpPr>
          <p:nvPr/>
        </p:nvGrpSpPr>
        <p:grpSpPr bwMode="auto">
          <a:xfrm>
            <a:off x="424339" y="2618899"/>
            <a:ext cx="8361045" cy="2683193"/>
            <a:chOff x="424340" y="2618810"/>
            <a:chExt cx="8360531" cy="2683716"/>
          </a:xfrm>
        </p:grpSpPr>
        <p:pic>
          <p:nvPicPr>
            <p:cNvPr id="33807" name="Picture 2" descr="d:\uri\Desktop\Cap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40" y="2618810"/>
              <a:ext cx="8360531" cy="268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527050" y="2717800"/>
              <a:ext cx="482600" cy="387164"/>
            </a:xfrm>
            <a:prstGeom prst="rect">
              <a:avLst/>
            </a:prstGeom>
            <a:solidFill>
              <a:schemeClr val="tx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15" name="Rectangle 14"/>
            <p:cNvSpPr>
              <a:spLocks noChangeArrowheads="1"/>
            </p:cNvSpPr>
            <p:nvPr/>
          </p:nvSpPr>
          <p:spPr bwMode="auto">
            <a:xfrm>
              <a:off x="3302000" y="2725641"/>
              <a:ext cx="482600" cy="387164"/>
            </a:xfrm>
            <a:prstGeom prst="rect">
              <a:avLst/>
            </a:prstGeom>
            <a:solidFill>
              <a:schemeClr val="tx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19" name="Rectangle 18"/>
            <p:cNvSpPr>
              <a:spLocks noChangeArrowheads="1"/>
            </p:cNvSpPr>
            <p:nvPr/>
          </p:nvSpPr>
          <p:spPr bwMode="auto">
            <a:xfrm>
              <a:off x="5994974" y="2700241"/>
              <a:ext cx="482600" cy="387164"/>
            </a:xfrm>
            <a:prstGeom prst="rect">
              <a:avLst/>
            </a:prstGeom>
            <a:solidFill>
              <a:schemeClr val="tx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grpSp>
      <p:sp>
        <p:nvSpPr>
          <p:cNvPr id="7" name="TextBox 6"/>
          <p:cNvSpPr txBox="1"/>
          <p:nvPr/>
        </p:nvSpPr>
        <p:spPr bwMode="auto">
          <a:xfrm>
            <a:off x="682943" y="5307807"/>
            <a:ext cx="2333149" cy="1421928"/>
          </a:xfrm>
          <a:prstGeom prst="rect">
            <a:avLst/>
          </a:prstGeom>
          <a:noFill/>
          <a:ln>
            <a:noFill/>
          </a:ln>
        </p:spPr>
        <p:txBody>
          <a:bodyPr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880" dirty="0">
                <a:latin typeface="+mn-lt"/>
              </a:rPr>
              <a:t>Actual</a:t>
            </a:r>
          </a:p>
          <a:p>
            <a:pPr algn="ctr" eaLnBrk="1" hangingPunct="1">
              <a:defRPr/>
            </a:pPr>
            <a:r>
              <a:rPr lang="en-US" sz="2880" dirty="0">
                <a:latin typeface="+mn-lt"/>
              </a:rPr>
              <a:t>Oct 10</a:t>
            </a:r>
          </a:p>
          <a:p>
            <a:pPr algn="ctr" eaLnBrk="1" hangingPunct="1">
              <a:defRPr/>
            </a:pPr>
            <a:r>
              <a:rPr lang="en-US" sz="2880" dirty="0">
                <a:latin typeface="+mn-lt"/>
              </a:rPr>
              <a:t>2000</a:t>
            </a:r>
          </a:p>
        </p:txBody>
      </p:sp>
      <p:sp>
        <p:nvSpPr>
          <p:cNvPr id="8" name="TextBox 5"/>
          <p:cNvSpPr txBox="1">
            <a:spLocks noChangeArrowheads="1"/>
          </p:cNvSpPr>
          <p:nvPr/>
        </p:nvSpPr>
        <p:spPr bwMode="auto">
          <a:xfrm>
            <a:off x="3081815" y="5307807"/>
            <a:ext cx="3110388" cy="1421928"/>
          </a:xfrm>
          <a:prstGeom prst="rect">
            <a:avLst/>
          </a:prstGeom>
          <a:noFill/>
          <a:ln w="9525">
            <a:solidFill>
              <a:srgbClr val="FFFFFF"/>
            </a:solidFill>
            <a:miter lim="800000"/>
            <a:headEnd/>
            <a:tailEnd/>
          </a:ln>
        </p:spPr>
        <p:txBody>
          <a:bodyPr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880" dirty="0">
                <a:latin typeface="+mn-lt"/>
              </a:rPr>
              <a:t>Climatological</a:t>
            </a:r>
            <a:endParaRPr lang="en-US" sz="2160" baseline="-25000" dirty="0">
              <a:solidFill>
                <a:srgbClr val="FFFF00"/>
              </a:solidFill>
              <a:effectLst>
                <a:outerShdw blurRad="38100" dist="38100" dir="2700000" algn="tl">
                  <a:srgbClr val="000000"/>
                </a:outerShdw>
              </a:effectLst>
            </a:endParaRPr>
          </a:p>
          <a:p>
            <a:pPr algn="ctr" eaLnBrk="1" hangingPunct="1">
              <a:defRPr/>
            </a:pPr>
            <a:r>
              <a:rPr lang="en-US" sz="2880" dirty="0">
                <a:latin typeface="+mn-lt"/>
              </a:rPr>
              <a:t>Oct. 10</a:t>
            </a:r>
          </a:p>
          <a:p>
            <a:pPr algn="ctr" eaLnBrk="1" hangingPunct="1">
              <a:defRPr/>
            </a:pPr>
            <a:r>
              <a:rPr lang="en-US" sz="2880" dirty="0">
                <a:latin typeface="+mn-lt"/>
              </a:rPr>
              <a:t>2000-12</a:t>
            </a:r>
          </a:p>
        </p:txBody>
      </p:sp>
      <p:sp>
        <p:nvSpPr>
          <p:cNvPr id="9" name="TextBox 6"/>
          <p:cNvSpPr txBox="1">
            <a:spLocks noChangeArrowheads="1"/>
          </p:cNvSpPr>
          <p:nvPr/>
        </p:nvSpPr>
        <p:spPr bwMode="auto">
          <a:xfrm>
            <a:off x="6027897" y="5346383"/>
            <a:ext cx="2821781" cy="1421928"/>
          </a:xfrm>
          <a:prstGeom prst="rect">
            <a:avLst/>
          </a:prstGeom>
          <a:noFill/>
          <a:ln w="9525">
            <a:solidFill>
              <a:srgbClr val="FFFFFF"/>
            </a:solidFill>
            <a:miter lim="800000"/>
            <a:headEnd/>
            <a:tailEnd/>
          </a:ln>
        </p:spPr>
        <p:txBody>
          <a:bodyPr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2880" dirty="0">
                <a:latin typeface="+mn-lt"/>
              </a:rPr>
              <a:t>anomaly</a:t>
            </a:r>
          </a:p>
          <a:p>
            <a:pPr algn="ctr" eaLnBrk="1" hangingPunct="1">
              <a:defRPr/>
            </a:pPr>
            <a:r>
              <a:rPr lang="en-US" sz="2880" dirty="0">
                <a:latin typeface="+mn-lt"/>
              </a:rPr>
              <a:t>Oct. 10</a:t>
            </a:r>
          </a:p>
          <a:p>
            <a:pPr algn="ctr" eaLnBrk="1" hangingPunct="1">
              <a:defRPr/>
            </a:pPr>
            <a:r>
              <a:rPr lang="en-US" sz="2880" dirty="0">
                <a:latin typeface="+mn-lt"/>
              </a:rPr>
              <a:t>2000</a:t>
            </a:r>
          </a:p>
        </p:txBody>
      </p:sp>
      <p:sp>
        <p:nvSpPr>
          <p:cNvPr id="11" name="Oval 10"/>
          <p:cNvSpPr/>
          <p:nvPr/>
        </p:nvSpPr>
        <p:spPr>
          <a:xfrm rot="19003608">
            <a:off x="1950244" y="3418999"/>
            <a:ext cx="794385" cy="14901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295" rIns="82295" anchor="ctr"/>
          <a:lstStyle/>
          <a:p>
            <a:pPr algn="ctr">
              <a:defRPr/>
            </a:pPr>
            <a:endParaRPr lang="en-US" sz="1620"/>
          </a:p>
        </p:txBody>
      </p:sp>
      <p:sp>
        <p:nvSpPr>
          <p:cNvPr id="12" name="Oval 11"/>
          <p:cNvSpPr/>
          <p:nvPr/>
        </p:nvSpPr>
        <p:spPr>
          <a:xfrm rot="19003608">
            <a:off x="4619149" y="3403283"/>
            <a:ext cx="854393" cy="1490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295" rIns="82295" anchor="ctr"/>
          <a:lstStyle/>
          <a:p>
            <a:pPr algn="ctr">
              <a:defRPr/>
            </a:pPr>
            <a:endParaRPr lang="en-US" sz="1620"/>
          </a:p>
        </p:txBody>
      </p:sp>
      <p:sp>
        <p:nvSpPr>
          <p:cNvPr id="13" name="Oval 12"/>
          <p:cNvSpPr/>
          <p:nvPr/>
        </p:nvSpPr>
        <p:spPr>
          <a:xfrm rot="19003608">
            <a:off x="7349490" y="3358992"/>
            <a:ext cx="971550" cy="14901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295" rIns="82295" anchor="ctr"/>
          <a:lstStyle/>
          <a:p>
            <a:pPr algn="ctr">
              <a:defRPr/>
            </a:pPr>
            <a:endParaRPr lang="en-US" sz="1620"/>
          </a:p>
        </p:txBody>
      </p:sp>
      <p:sp>
        <p:nvSpPr>
          <p:cNvPr id="16" name="Oval 15"/>
          <p:cNvSpPr/>
          <p:nvPr/>
        </p:nvSpPr>
        <p:spPr>
          <a:xfrm>
            <a:off x="1143000" y="3104674"/>
            <a:ext cx="641509" cy="360045"/>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82295" rIns="82295" anchor="ctr"/>
          <a:lstStyle/>
          <a:p>
            <a:pPr algn="ctr">
              <a:defRPr/>
            </a:pPr>
            <a:endParaRPr lang="en-US" sz="1620">
              <a:solidFill>
                <a:schemeClr val="tx1"/>
              </a:solidFill>
            </a:endParaRPr>
          </a:p>
        </p:txBody>
      </p:sp>
      <p:sp>
        <p:nvSpPr>
          <p:cNvPr id="17" name="Oval 16"/>
          <p:cNvSpPr/>
          <p:nvPr/>
        </p:nvSpPr>
        <p:spPr>
          <a:xfrm>
            <a:off x="3930492" y="3104674"/>
            <a:ext cx="641508" cy="360045"/>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82295" rIns="82295" anchor="ctr"/>
          <a:lstStyle/>
          <a:p>
            <a:pPr algn="ctr">
              <a:defRPr/>
            </a:pPr>
            <a:endParaRPr lang="en-US" sz="1620">
              <a:solidFill>
                <a:schemeClr val="tx1"/>
              </a:solidFill>
            </a:endParaRPr>
          </a:p>
        </p:txBody>
      </p:sp>
      <p:sp>
        <p:nvSpPr>
          <p:cNvPr id="18" name="Oval 17"/>
          <p:cNvSpPr/>
          <p:nvPr/>
        </p:nvSpPr>
        <p:spPr>
          <a:xfrm>
            <a:off x="6653689" y="3104674"/>
            <a:ext cx="640080" cy="360045"/>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82295" rIns="82295" anchor="ctr"/>
          <a:lstStyle/>
          <a:p>
            <a:pPr algn="ctr">
              <a:defRPr/>
            </a:pPr>
            <a:endParaRPr lang="en-US" sz="1620">
              <a:solidFill>
                <a:schemeClr val="tx1"/>
              </a:solidFill>
            </a:endParaRPr>
          </a:p>
        </p:txBody>
      </p:sp>
      <p:sp>
        <p:nvSpPr>
          <p:cNvPr id="21" name="TextBox 20"/>
          <p:cNvSpPr txBox="1"/>
          <p:nvPr/>
        </p:nvSpPr>
        <p:spPr bwMode="auto">
          <a:xfrm>
            <a:off x="450057" y="2577465"/>
            <a:ext cx="482918" cy="535531"/>
          </a:xfrm>
          <a:prstGeom prst="rect">
            <a:avLst/>
          </a:prstGeom>
          <a:noFill/>
          <a:ln>
            <a:noFill/>
          </a:ln>
        </p:spPr>
        <p:txBody>
          <a:bodyPr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880" dirty="0">
                <a:solidFill>
                  <a:schemeClr val="bg1"/>
                </a:solidFill>
                <a:latin typeface="+mn-lt"/>
              </a:rPr>
              <a:t>a</a:t>
            </a:r>
          </a:p>
        </p:txBody>
      </p:sp>
      <p:sp>
        <p:nvSpPr>
          <p:cNvPr id="23" name="TextBox 22"/>
          <p:cNvSpPr txBox="1"/>
          <p:nvPr/>
        </p:nvSpPr>
        <p:spPr bwMode="auto">
          <a:xfrm>
            <a:off x="3234690" y="2590325"/>
            <a:ext cx="482918" cy="535531"/>
          </a:xfrm>
          <a:prstGeom prst="rect">
            <a:avLst/>
          </a:prstGeom>
          <a:noFill/>
          <a:ln>
            <a:noFill/>
          </a:ln>
        </p:spPr>
        <p:txBody>
          <a:bodyPr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880" dirty="0">
                <a:solidFill>
                  <a:srgbClr val="FFFFFF"/>
                </a:solidFill>
                <a:latin typeface="+mn-lt"/>
              </a:rPr>
              <a:t>b</a:t>
            </a:r>
          </a:p>
        </p:txBody>
      </p:sp>
      <p:sp>
        <p:nvSpPr>
          <p:cNvPr id="24" name="TextBox 23"/>
          <p:cNvSpPr txBox="1"/>
          <p:nvPr/>
        </p:nvSpPr>
        <p:spPr bwMode="auto">
          <a:xfrm>
            <a:off x="5950744" y="2597468"/>
            <a:ext cx="1923098" cy="535531"/>
          </a:xfrm>
          <a:prstGeom prst="rect">
            <a:avLst/>
          </a:prstGeom>
          <a:noFill/>
          <a:ln>
            <a:noFill/>
          </a:ln>
        </p:spPr>
        <p:txBody>
          <a:bodyPr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880" dirty="0">
                <a:solidFill>
                  <a:srgbClr val="FFFFFF"/>
                </a:solidFill>
                <a:latin typeface="+mn-lt"/>
              </a:rPr>
              <a:t>c=a-b</a:t>
            </a:r>
          </a:p>
        </p:txBody>
      </p:sp>
      <p:sp>
        <p:nvSpPr>
          <p:cNvPr id="20" name="TextBox 19"/>
          <p:cNvSpPr txBox="1"/>
          <p:nvPr/>
        </p:nvSpPr>
        <p:spPr>
          <a:xfrm>
            <a:off x="455251" y="76234"/>
            <a:ext cx="8266440" cy="861774"/>
          </a:xfrm>
          <a:prstGeom prst="rect">
            <a:avLst/>
          </a:prstGeom>
          <a:solidFill>
            <a:schemeClr val="accent1"/>
          </a:solidFill>
        </p:spPr>
        <p:txBody>
          <a:bodyPr wrap="square" rtlCol="0">
            <a:spAutoFit/>
          </a:bodyPr>
          <a:lstStyle/>
          <a:p>
            <a:r>
              <a:rPr lang="en-US" sz="2500" dirty="0">
                <a:solidFill>
                  <a:schemeClr val="bg1"/>
                </a:solidFill>
              </a:rPr>
              <a:t>The anomaly removes the effects of:</a:t>
            </a:r>
          </a:p>
          <a:p>
            <a:r>
              <a:rPr lang="en-US" sz="2500" dirty="0">
                <a:solidFill>
                  <a:schemeClr val="bg1"/>
                </a:solidFill>
              </a:rPr>
              <a:t>seasonality, topography, </a:t>
            </a:r>
            <a:r>
              <a:rPr lang="en-US" sz="2500" dirty="0" smtClean="0">
                <a:solidFill>
                  <a:schemeClr val="bg1"/>
                </a:solidFill>
              </a:rPr>
              <a:t>land </a:t>
            </a:r>
            <a:r>
              <a:rPr lang="en-US" sz="2500" dirty="0">
                <a:solidFill>
                  <a:schemeClr val="bg1"/>
                </a:solidFill>
              </a:rPr>
              <a:t>cover, and mineralogy</a:t>
            </a:r>
          </a:p>
        </p:txBody>
      </p:sp>
    </p:spTree>
    <p:extLst>
      <p:ext uri="{BB962C8B-B14F-4D97-AF65-F5344CB8AC3E}">
        <p14:creationId xmlns:p14="http://schemas.microsoft.com/office/powerpoint/2010/main" val="18893812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class11_histogr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2235" y="4190879"/>
            <a:ext cx="259175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lass7_SLP.png"/>
          <p:cNvPicPr>
            <a:picLocks noChangeAspect="1"/>
          </p:cNvPicPr>
          <p:nvPr/>
        </p:nvPicPr>
        <p:blipFill>
          <a:blip r:embed="rId3">
            <a:lum bright="-22000" contrast="36000"/>
            <a:extLst>
              <a:ext uri="{28A0092B-C50C-407E-A947-70E740481C1C}">
                <a14:useLocalDpi xmlns:a14="http://schemas.microsoft.com/office/drawing/2010/main" val="0"/>
              </a:ext>
            </a:extLst>
          </a:blip>
          <a:srcRect/>
          <a:stretch>
            <a:fillRect/>
          </a:stretch>
        </p:blipFill>
        <p:spPr bwMode="auto">
          <a:xfrm>
            <a:off x="4053364" y="1323378"/>
            <a:ext cx="2105978" cy="210597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class11_SLP.png"/>
          <p:cNvPicPr>
            <a:picLocks noChangeAspect="1"/>
          </p:cNvPicPr>
          <p:nvPr/>
        </p:nvPicPr>
        <p:blipFill>
          <a:blip r:embed="rId4">
            <a:lum bright="-32000" contrast="48000"/>
            <a:extLst>
              <a:ext uri="{28A0092B-C50C-407E-A947-70E740481C1C}">
                <a14:useLocalDpi xmlns:a14="http://schemas.microsoft.com/office/drawing/2010/main" val="0"/>
              </a:ext>
            </a:extLst>
          </a:blip>
          <a:srcRect/>
          <a:stretch>
            <a:fillRect/>
          </a:stretch>
        </p:blipFill>
        <p:spPr bwMode="auto">
          <a:xfrm>
            <a:off x="4053364" y="4109441"/>
            <a:ext cx="2105978" cy="2105978"/>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1887448585"/>
              </p:ext>
            </p:extLst>
          </p:nvPr>
        </p:nvGraphicFramePr>
        <p:xfrm>
          <a:off x="0" y="822250"/>
          <a:ext cx="3470435" cy="6030036"/>
        </p:xfrm>
        <a:graphic>
          <a:graphicData uri="http://schemas.openxmlformats.org/drawingml/2006/table">
            <a:tbl>
              <a:tblPr/>
              <a:tblGrid>
                <a:gridCol w="2987517"/>
                <a:gridCol w="482918"/>
              </a:tblGrid>
              <a:tr h="305336">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1" i="0" u="none" strike="noStrike" cap="none" normalizeH="0" baseline="0" dirty="0">
                          <a:ln>
                            <a:noFill/>
                          </a:ln>
                          <a:solidFill>
                            <a:srgbClr val="000000"/>
                          </a:solidFill>
                          <a:effectLst/>
                          <a:latin typeface="Arial" charset="0"/>
                          <a:ea typeface="MS PGothic" charset="-128"/>
                        </a:rPr>
                        <a:t>Synoptic category</a:t>
                      </a:r>
                      <a:endParaRPr kumimoji="0" lang="en-US" altLang="x-none" sz="1200" b="1" i="0" u="none" strike="noStrike" cap="none" normalizeH="0" baseline="0" dirty="0">
                        <a:ln>
                          <a:noFill/>
                        </a:ln>
                        <a:solidFill>
                          <a:srgbClr val="000000"/>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1" i="0" u="none" strike="noStrike" cap="none" normalizeH="0" baseline="0">
                          <a:ln>
                            <a:noFill/>
                          </a:ln>
                          <a:solidFill>
                            <a:srgbClr val="000000"/>
                          </a:solidFill>
                          <a:effectLst/>
                          <a:latin typeface="Calibri" charset="0"/>
                          <a:ea typeface="MS PGothic" charset="-128"/>
                        </a:rPr>
                        <a:t>days</a:t>
                      </a:r>
                      <a:endParaRPr kumimoji="0" lang="en-US" altLang="x-none" sz="1200" b="1" i="0" u="none" strike="noStrike" cap="none" normalizeH="0" baseline="0">
                        <a:ln>
                          <a:noFill/>
                        </a:ln>
                        <a:solidFill>
                          <a:srgbClr val="000000"/>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Red Sea Trough with eastern axis</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558</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Red Sea trough with western axis</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56</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Red Sea trough with central axis </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263</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Weak Persian trough </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674</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Median Persian trough</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379</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Deep Persian trough</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163</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1" i="0" u="none" strike="noStrike" cap="none" normalizeH="0" baseline="0" dirty="0">
                          <a:ln>
                            <a:noFill/>
                          </a:ln>
                          <a:solidFill>
                            <a:srgbClr val="000000"/>
                          </a:solidFill>
                          <a:effectLst/>
                          <a:latin typeface="Arial" charset="0"/>
                          <a:ea typeface="MS PGothic" charset="-128"/>
                        </a:rPr>
                        <a:t>high to the east</a:t>
                      </a:r>
                      <a:endParaRPr kumimoji="0" lang="en-US" altLang="x-none" sz="1200" b="1" i="0" u="none" strike="noStrike" cap="none" normalizeH="0" baseline="0" dirty="0">
                        <a:ln>
                          <a:noFill/>
                        </a:ln>
                        <a:solidFill>
                          <a:srgbClr val="000000"/>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000000"/>
                          </a:solidFill>
                          <a:effectLst/>
                          <a:latin typeface="Calibri" charset="0"/>
                          <a:ea typeface="MS PGothic" charset="-128"/>
                        </a:rPr>
                        <a:t>184</a:t>
                      </a:r>
                      <a:endParaRPr kumimoji="0" lang="en-US" altLang="x-none" sz="1200" b="0" i="0" u="none" strike="noStrike" cap="none" normalizeH="0" baseline="0">
                        <a:ln>
                          <a:noFill/>
                        </a:ln>
                        <a:solidFill>
                          <a:srgbClr val="000000"/>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high to the west</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627</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high to the north</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372</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high over Israel</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298</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1" i="0" u="none" strike="noStrike" cap="none" normalizeH="0" baseline="0">
                          <a:ln>
                            <a:noFill/>
                          </a:ln>
                          <a:solidFill>
                            <a:srgbClr val="000000"/>
                          </a:solidFill>
                          <a:effectLst/>
                          <a:latin typeface="Arial" charset="0"/>
                          <a:ea typeface="MS PGothic" charset="-128"/>
                        </a:rPr>
                        <a:t>deep low to the east</a:t>
                      </a:r>
                      <a:endParaRPr kumimoji="0" lang="en-US" altLang="x-none" sz="1200" b="1" i="0" u="none" strike="noStrike" cap="none" normalizeH="0" baseline="0">
                        <a:ln>
                          <a:noFill/>
                        </a:ln>
                        <a:solidFill>
                          <a:srgbClr val="000000"/>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000000"/>
                          </a:solidFill>
                          <a:effectLst/>
                          <a:latin typeface="Calibri" charset="0"/>
                          <a:ea typeface="MS PGothic" charset="-128"/>
                        </a:rPr>
                        <a:t>56</a:t>
                      </a:r>
                      <a:endParaRPr kumimoji="0" lang="en-US" altLang="x-none" sz="1200" b="0" i="0" u="none" strike="noStrike" cap="none" normalizeH="0" baseline="0">
                        <a:ln>
                          <a:noFill/>
                        </a:ln>
                        <a:solidFill>
                          <a:srgbClr val="000000"/>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deep Cyprus low to the south</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4</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shallow Cyprus low to the south</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15</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Arial" charset="0"/>
                          <a:ea typeface="MS PGothic" charset="-128"/>
                        </a:rPr>
                        <a:t>deep Cyprus low to the north</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35</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shallow Cyprus low to the north</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148</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Arial" charset="0"/>
                          <a:ea typeface="MS PGothic" charset="-128"/>
                        </a:rPr>
                        <a:t>cold low to the west</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29</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Arial" charset="0"/>
                          <a:ea typeface="MS PGothic" charset="-128"/>
                        </a:rPr>
                        <a:t>shallow</a:t>
                      </a:r>
                      <a:r>
                        <a:rPr kumimoji="0" lang="en-US" altLang="x-none" sz="1200" b="1" i="0" u="none" strike="noStrike" cap="none" normalizeH="0" baseline="0">
                          <a:ln>
                            <a:noFill/>
                          </a:ln>
                          <a:solidFill>
                            <a:srgbClr val="000000"/>
                          </a:solidFill>
                          <a:effectLst/>
                          <a:latin typeface="Arial" charset="0"/>
                          <a:ea typeface="MS PGothic" charset="-128"/>
                        </a:rPr>
                        <a:t> </a:t>
                      </a:r>
                      <a:r>
                        <a:rPr kumimoji="0" lang="en-US" altLang="x-none" sz="1200" b="0" i="0" u="none" strike="noStrike" cap="none" normalizeH="0" baseline="0">
                          <a:ln>
                            <a:noFill/>
                          </a:ln>
                          <a:solidFill>
                            <a:srgbClr val="A6A6A6"/>
                          </a:solidFill>
                          <a:effectLst/>
                          <a:latin typeface="Arial" charset="0"/>
                          <a:ea typeface="MS PGothic" charset="-128"/>
                        </a:rPr>
                        <a:t>low</a:t>
                      </a:r>
                      <a:r>
                        <a:rPr kumimoji="0" lang="en-US" altLang="x-none" sz="1200" b="1" i="0" u="none" strike="noStrike" cap="none" normalizeH="0" baseline="0">
                          <a:ln>
                            <a:noFill/>
                          </a:ln>
                          <a:solidFill>
                            <a:srgbClr val="000000"/>
                          </a:solidFill>
                          <a:effectLst/>
                          <a:latin typeface="Arial" charset="0"/>
                          <a:ea typeface="MS PGothic" charset="-128"/>
                        </a:rPr>
                        <a:t> </a:t>
                      </a:r>
                      <a:r>
                        <a:rPr kumimoji="0" lang="en-US" altLang="x-none" sz="1200" b="0" i="0" u="none" strike="noStrike" cap="none" normalizeH="0" baseline="0">
                          <a:ln>
                            <a:noFill/>
                          </a:ln>
                          <a:solidFill>
                            <a:srgbClr val="A6A6A6"/>
                          </a:solidFill>
                          <a:effectLst/>
                          <a:latin typeface="Arial" charset="0"/>
                          <a:ea typeface="MS PGothic" charset="-128"/>
                        </a:rPr>
                        <a:t>to</a:t>
                      </a:r>
                      <a:r>
                        <a:rPr kumimoji="0" lang="en-US" altLang="x-none" sz="1200" b="1" i="0" u="none" strike="noStrike" cap="none" normalizeH="0" baseline="0">
                          <a:ln>
                            <a:noFill/>
                          </a:ln>
                          <a:solidFill>
                            <a:srgbClr val="000000"/>
                          </a:solidFill>
                          <a:effectLst/>
                          <a:latin typeface="Arial" charset="0"/>
                          <a:ea typeface="MS PGothic" charset="-128"/>
                        </a:rPr>
                        <a:t> </a:t>
                      </a:r>
                      <a:r>
                        <a:rPr kumimoji="0" lang="en-US" altLang="x-none" sz="1200" b="0" i="0" u="none" strike="noStrike" cap="none" normalizeH="0" baseline="0">
                          <a:ln>
                            <a:noFill/>
                          </a:ln>
                          <a:solidFill>
                            <a:srgbClr val="A6A6A6"/>
                          </a:solidFill>
                          <a:effectLst/>
                          <a:latin typeface="Arial" charset="0"/>
                          <a:ea typeface="MS PGothic" charset="-128"/>
                        </a:rPr>
                        <a:t>the</a:t>
                      </a:r>
                      <a:r>
                        <a:rPr kumimoji="0" lang="en-US" altLang="x-none" sz="1200" b="1" i="0" u="none" strike="noStrike" cap="none" normalizeH="0" baseline="0">
                          <a:ln>
                            <a:noFill/>
                          </a:ln>
                          <a:solidFill>
                            <a:srgbClr val="000000"/>
                          </a:solidFill>
                          <a:effectLst/>
                          <a:latin typeface="Arial" charset="0"/>
                          <a:ea typeface="MS PGothic" charset="-128"/>
                        </a:rPr>
                        <a:t> </a:t>
                      </a:r>
                      <a:r>
                        <a:rPr kumimoji="0" lang="en-US" altLang="x-none" sz="1200" b="0" i="0" u="none" strike="noStrike" cap="none" normalizeH="0" baseline="0">
                          <a:ln>
                            <a:noFill/>
                          </a:ln>
                          <a:solidFill>
                            <a:srgbClr val="A6A6A6"/>
                          </a:solidFill>
                          <a:effectLst/>
                          <a:latin typeface="Arial" charset="0"/>
                          <a:ea typeface="MS PGothic" charset="-128"/>
                        </a:rPr>
                        <a:t>east </a:t>
                      </a: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232</a:t>
                      </a: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err="1">
                          <a:ln>
                            <a:noFill/>
                          </a:ln>
                          <a:solidFill>
                            <a:srgbClr val="A6A6A6"/>
                          </a:solidFill>
                          <a:effectLst/>
                          <a:latin typeface="Arial" charset="0"/>
                          <a:ea typeface="MS PGothic" charset="-128"/>
                        </a:rPr>
                        <a:t>sharav</a:t>
                      </a:r>
                      <a:r>
                        <a:rPr kumimoji="0" lang="en-US" altLang="x-none" sz="1200" b="0" i="0" u="none" strike="noStrike" cap="none" normalizeH="0" baseline="0" dirty="0">
                          <a:ln>
                            <a:noFill/>
                          </a:ln>
                          <a:solidFill>
                            <a:srgbClr val="A6A6A6"/>
                          </a:solidFill>
                          <a:effectLst/>
                          <a:latin typeface="Arial" charset="0"/>
                          <a:ea typeface="MS PGothic" charset="-128"/>
                        </a:rPr>
                        <a:t> low to the west</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a:ln>
                            <a:noFill/>
                          </a:ln>
                          <a:solidFill>
                            <a:srgbClr val="A6A6A6"/>
                          </a:solidFill>
                          <a:effectLst/>
                          <a:latin typeface="Calibri" charset="0"/>
                          <a:ea typeface="MS PGothic" charset="-128"/>
                        </a:rPr>
                        <a:t>35</a:t>
                      </a:r>
                      <a:endParaRPr kumimoji="0" lang="en-US" altLang="x-none" sz="1200" b="0" i="0" u="none" strike="noStrike" cap="none" normalizeH="0" baseline="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01300">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err="1">
                          <a:ln>
                            <a:noFill/>
                          </a:ln>
                          <a:solidFill>
                            <a:srgbClr val="A6A6A6"/>
                          </a:solidFill>
                          <a:effectLst/>
                          <a:latin typeface="Arial" charset="0"/>
                          <a:ea typeface="MS PGothic" charset="-128"/>
                        </a:rPr>
                        <a:t>sharav</a:t>
                      </a:r>
                      <a:r>
                        <a:rPr kumimoji="0" lang="en-US" altLang="x-none" sz="1200" b="0" i="0" u="none" strike="noStrike" cap="none" normalizeH="0" baseline="0" dirty="0">
                          <a:ln>
                            <a:noFill/>
                          </a:ln>
                          <a:solidFill>
                            <a:srgbClr val="A6A6A6"/>
                          </a:solidFill>
                          <a:effectLst/>
                          <a:latin typeface="Arial" charset="0"/>
                          <a:ea typeface="MS PGothic" charset="-128"/>
                        </a:rPr>
                        <a:t> low over Israel</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ts val="0"/>
                        </a:spcBef>
                        <a:spcAft>
                          <a:spcPct val="0"/>
                        </a:spcAft>
                        <a:buClrTx/>
                        <a:buSzTx/>
                        <a:buFontTx/>
                        <a:buNone/>
                        <a:tabLst/>
                      </a:pPr>
                      <a:r>
                        <a:rPr kumimoji="0" lang="en-US" altLang="x-none" sz="1200" b="0" i="0" u="none" strike="noStrike" cap="none" normalizeH="0" baseline="0" dirty="0">
                          <a:ln>
                            <a:noFill/>
                          </a:ln>
                          <a:solidFill>
                            <a:srgbClr val="A6A6A6"/>
                          </a:solidFill>
                          <a:effectLst/>
                          <a:latin typeface="Calibri" charset="0"/>
                          <a:ea typeface="MS PGothic" charset="-128"/>
                        </a:rPr>
                        <a:t>23</a:t>
                      </a:r>
                      <a:endParaRPr kumimoji="0" lang="en-US" altLang="x-none" sz="1200" b="0" i="0" u="none" strike="noStrike" cap="none" normalizeH="0" baseline="0" dirty="0">
                        <a:ln>
                          <a:noFill/>
                        </a:ln>
                        <a:solidFill>
                          <a:srgbClr val="A6A6A6"/>
                        </a:solidFill>
                        <a:effectLst/>
                        <a:latin typeface="Times New Roman" charset="0"/>
                        <a:ea typeface="MS PGothic" charset="-128"/>
                      </a:endParaRPr>
                    </a:p>
                  </a:txBody>
                  <a:tcPr marL="61718" marR="61718"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7" name="Rectangle 6"/>
          <p:cNvSpPr>
            <a:spLocks noChangeArrowheads="1"/>
          </p:cNvSpPr>
          <p:nvPr/>
        </p:nvSpPr>
        <p:spPr bwMode="auto">
          <a:xfrm>
            <a:off x="0" y="4125065"/>
            <a:ext cx="3470434" cy="324326"/>
          </a:xfrm>
          <a:prstGeom prst="rect">
            <a:avLst/>
          </a:prstGeom>
          <a:noFill/>
          <a:ln w="38100">
            <a:solidFill>
              <a:srgbClr val="3366FF"/>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82295" rIns="82295"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24646" name="TextBox 1"/>
          <p:cNvSpPr txBox="1">
            <a:spLocks noChangeArrowheads="1"/>
          </p:cNvSpPr>
          <p:nvPr/>
        </p:nvSpPr>
        <p:spPr bwMode="auto">
          <a:xfrm>
            <a:off x="3470434" y="6560151"/>
            <a:ext cx="24602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1800" dirty="0">
                <a:latin typeface="+mn-lt"/>
              </a:rPr>
              <a:t>SLP 12 UTC (2000-2012) </a:t>
            </a:r>
          </a:p>
        </p:txBody>
      </p:sp>
      <p:sp>
        <p:nvSpPr>
          <p:cNvPr id="18529" name="TextBox 2"/>
          <p:cNvSpPr txBox="1">
            <a:spLocks noChangeArrowheads="1"/>
          </p:cNvSpPr>
          <p:nvPr/>
        </p:nvSpPr>
        <p:spPr bwMode="auto">
          <a:xfrm>
            <a:off x="5220653" y="1581982"/>
            <a:ext cx="417869"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5" rIns="82295">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2520" b="1">
                <a:solidFill>
                  <a:srgbClr val="FF0000"/>
                </a:solidFill>
              </a:rPr>
              <a:t>H</a:t>
            </a:r>
          </a:p>
        </p:txBody>
      </p:sp>
      <p:sp>
        <p:nvSpPr>
          <p:cNvPr id="18530" name="TextBox 13"/>
          <p:cNvSpPr txBox="1">
            <a:spLocks noChangeArrowheads="1"/>
          </p:cNvSpPr>
          <p:nvPr/>
        </p:nvSpPr>
        <p:spPr bwMode="auto">
          <a:xfrm>
            <a:off x="5136357" y="4612361"/>
            <a:ext cx="3810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5" rIns="82295">
            <a:spAutoFit/>
          </a:bodyP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US" altLang="x-none" sz="2520" b="1">
                <a:solidFill>
                  <a:srgbClr val="0000FF"/>
                </a:solidFill>
              </a:rPr>
              <a:t>L</a:t>
            </a:r>
          </a:p>
        </p:txBody>
      </p:sp>
      <p:pic>
        <p:nvPicPr>
          <p:cNvPr id="11" name="Picture 10" descr="class7_histogram.png"/>
          <p:cNvPicPr>
            <a:picLocks noChangeAspect="1"/>
          </p:cNvPicPr>
          <p:nvPr/>
        </p:nvPicPr>
        <p:blipFill>
          <a:blip r:embed="rId5">
            <a:lum bright="-6000" contrast="16000"/>
            <a:extLst>
              <a:ext uri="{28A0092B-C50C-407E-A947-70E740481C1C}">
                <a14:useLocalDpi xmlns:a14="http://schemas.microsoft.com/office/drawing/2010/main" val="0"/>
              </a:ext>
            </a:extLst>
          </a:blip>
          <a:srcRect/>
          <a:stretch>
            <a:fillRect/>
          </a:stretch>
        </p:blipFill>
        <p:spPr bwMode="auto">
          <a:xfrm>
            <a:off x="6450807" y="1453394"/>
            <a:ext cx="2528888" cy="200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0" y="2925734"/>
            <a:ext cx="3470434" cy="324326"/>
          </a:xfrm>
          <a:prstGeom prst="rect">
            <a:avLst/>
          </a:prstGeom>
          <a:noFill/>
          <a:ln w="38100">
            <a:solidFill>
              <a:srgbClr val="0000FF"/>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82295" rIns="82295"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20" name="Oval 19"/>
          <p:cNvSpPr>
            <a:spLocks noChangeArrowheads="1"/>
          </p:cNvSpPr>
          <p:nvPr/>
        </p:nvSpPr>
        <p:spPr bwMode="auto">
          <a:xfrm>
            <a:off x="6710840" y="2813564"/>
            <a:ext cx="647223" cy="518637"/>
          </a:xfrm>
          <a:prstGeom prst="ellipse">
            <a:avLst/>
          </a:prstGeom>
          <a:noFill/>
          <a:ln w="9525">
            <a:solidFill>
              <a:srgbClr val="4A7EBB"/>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lIns="82295" rIns="82295"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21" name="Oval 20"/>
          <p:cNvSpPr>
            <a:spLocks noChangeArrowheads="1"/>
          </p:cNvSpPr>
          <p:nvPr/>
        </p:nvSpPr>
        <p:spPr bwMode="auto">
          <a:xfrm>
            <a:off x="6710840" y="5599627"/>
            <a:ext cx="647223" cy="518637"/>
          </a:xfrm>
          <a:prstGeom prst="ellipse">
            <a:avLst/>
          </a:prstGeom>
          <a:noFill/>
          <a:ln w="9525">
            <a:solidFill>
              <a:srgbClr val="4A7EBB"/>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lIns="82295" rIns="82295"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22608" name="TextBox 21"/>
          <p:cNvSpPr txBox="1">
            <a:spLocks noChangeArrowheads="1"/>
          </p:cNvSpPr>
          <p:nvPr/>
        </p:nvSpPr>
        <p:spPr bwMode="auto">
          <a:xfrm>
            <a:off x="6645117" y="3396494"/>
            <a:ext cx="1591267" cy="701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5" rIns="82295">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3960" dirty="0">
                <a:latin typeface="+mn-lt"/>
              </a:rPr>
              <a:t>Winter</a:t>
            </a:r>
          </a:p>
        </p:txBody>
      </p:sp>
      <p:cxnSp>
        <p:nvCxnSpPr>
          <p:cNvPr id="3" name="Straight Arrow Connector 2"/>
          <p:cNvCxnSpPr>
            <a:cxnSpLocks noChangeShapeType="1"/>
            <a:stCxn id="17" idx="3"/>
          </p:cNvCxnSpPr>
          <p:nvPr/>
        </p:nvCxnSpPr>
        <p:spPr bwMode="auto">
          <a:xfrm flipV="1">
            <a:off x="3470434" y="2830008"/>
            <a:ext cx="582930" cy="258604"/>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Arrow Connector 18"/>
          <p:cNvCxnSpPr>
            <a:cxnSpLocks noChangeShapeType="1"/>
          </p:cNvCxnSpPr>
          <p:nvPr/>
        </p:nvCxnSpPr>
        <p:spPr bwMode="auto">
          <a:xfrm>
            <a:off x="3470434" y="4290800"/>
            <a:ext cx="582930" cy="648653"/>
          </a:xfrm>
          <a:prstGeom prst="straightConnector1">
            <a:avLst/>
          </a:prstGeom>
          <a:noFill/>
          <a:ln w="25400">
            <a:solidFill>
              <a:srgbClr val="3366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TextBox 1"/>
          <p:cNvSpPr txBox="1"/>
          <p:nvPr/>
        </p:nvSpPr>
        <p:spPr>
          <a:xfrm>
            <a:off x="6742271" y="1581982"/>
            <a:ext cx="569387" cy="369332"/>
          </a:xfrm>
          <a:prstGeom prst="rect">
            <a:avLst/>
          </a:prstGeom>
          <a:noFill/>
        </p:spPr>
        <p:txBody>
          <a:bodyPr wrap="none" rtlCol="0">
            <a:spAutoFit/>
          </a:bodyPr>
          <a:lstStyle/>
          <a:p>
            <a:pPr marL="0" algn="r" defTabSz="457200" rtl="1" eaLnBrk="1" latinLnBrk="0" hangingPunct="1"/>
            <a:r>
              <a:rPr lang="he-IL" smtClean="0"/>
              <a:t>184</a:t>
            </a:r>
            <a:endParaRPr lang="en-US" dirty="0"/>
          </a:p>
        </p:txBody>
      </p:sp>
      <p:sp>
        <p:nvSpPr>
          <p:cNvPr id="22" name="TextBox 21"/>
          <p:cNvSpPr txBox="1"/>
          <p:nvPr/>
        </p:nvSpPr>
        <p:spPr>
          <a:xfrm>
            <a:off x="6728105" y="4341255"/>
            <a:ext cx="441147" cy="369332"/>
          </a:xfrm>
          <a:prstGeom prst="rect">
            <a:avLst/>
          </a:prstGeom>
          <a:noFill/>
        </p:spPr>
        <p:txBody>
          <a:bodyPr wrap="none" rtlCol="0">
            <a:spAutoFit/>
          </a:bodyPr>
          <a:lstStyle/>
          <a:p>
            <a:pPr marL="0" algn="r" defTabSz="457200" rtl="1" eaLnBrk="1" latinLnBrk="0" hangingPunct="1"/>
            <a:r>
              <a:rPr lang="he-IL" dirty="0" smtClean="0"/>
              <a:t>56</a:t>
            </a:r>
            <a:endParaRPr lang="en-US" dirty="0"/>
          </a:p>
        </p:txBody>
      </p:sp>
      <p:sp>
        <p:nvSpPr>
          <p:cNvPr id="23" name="TextBox 22"/>
          <p:cNvSpPr txBox="1"/>
          <p:nvPr/>
        </p:nvSpPr>
        <p:spPr>
          <a:xfrm>
            <a:off x="455251" y="140028"/>
            <a:ext cx="8266440" cy="477054"/>
          </a:xfrm>
          <a:prstGeom prst="rect">
            <a:avLst/>
          </a:prstGeom>
          <a:solidFill>
            <a:schemeClr val="accent1"/>
          </a:solidFill>
        </p:spPr>
        <p:txBody>
          <a:bodyPr wrap="square" rtlCol="0">
            <a:spAutoFit/>
          </a:bodyPr>
          <a:lstStyle/>
          <a:p>
            <a:pPr algn="ctr"/>
            <a:r>
              <a:rPr lang="en-US" sz="2500" dirty="0">
                <a:solidFill>
                  <a:schemeClr val="bg1"/>
                </a:solidFill>
              </a:rPr>
              <a:t>Synoptic effect on </a:t>
            </a:r>
            <a:r>
              <a:rPr lang="en-US" sz="2500" dirty="0" smtClean="0">
                <a:solidFill>
                  <a:schemeClr val="bg1"/>
                </a:solidFill>
              </a:rPr>
              <a:t>LST in the </a:t>
            </a:r>
            <a:r>
              <a:rPr lang="en-US" sz="2500" dirty="0">
                <a:solidFill>
                  <a:schemeClr val="bg1"/>
                </a:solidFill>
              </a:rPr>
              <a:t>same season </a:t>
            </a:r>
            <a:r>
              <a:rPr lang="en-US" sz="2500" dirty="0" smtClean="0">
                <a:solidFill>
                  <a:schemeClr val="bg1"/>
                </a:solidFill>
              </a:rPr>
              <a:t>(winter</a:t>
            </a:r>
            <a:r>
              <a:rPr lang="en-US" sz="2500" dirty="0">
                <a:solidFill>
                  <a:schemeClr val="bg1"/>
                </a:solidFill>
              </a:rPr>
              <a:t>)</a:t>
            </a:r>
          </a:p>
        </p:txBody>
      </p:sp>
    </p:spTree>
    <p:extLst>
      <p:ext uri="{BB962C8B-B14F-4D97-AF65-F5344CB8AC3E}">
        <p14:creationId xmlns:p14="http://schemas.microsoft.com/office/powerpoint/2010/main" val="1262386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5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6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5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529" grpId="0"/>
      <p:bldP spid="18530" grpId="0"/>
      <p:bldP spid="17" grpId="0" animBg="1"/>
      <p:bldP spid="20" grpId="0" animBg="1"/>
      <p:bldP spid="21" grpId="0" animBg="1"/>
      <p:bldP spid="22608" grpId="0"/>
      <p:bldP spid="2"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class11_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633" y="1729411"/>
            <a:ext cx="4336257" cy="21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2"/>
          <p:cNvSpPr txBox="1">
            <a:spLocks/>
          </p:cNvSpPr>
          <p:nvPr/>
        </p:nvSpPr>
        <p:spPr bwMode="auto">
          <a:xfrm>
            <a:off x="4830604" y="2259478"/>
            <a:ext cx="4313396" cy="95011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5" rIns="82295"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defRPr/>
            </a:pPr>
            <a:r>
              <a:rPr lang="en-US" sz="3600" dirty="0">
                <a:solidFill>
                  <a:schemeClr val="tx2"/>
                </a:solidFill>
                <a:latin typeface="+mn-lt"/>
              </a:rPr>
              <a:t>Deep </a:t>
            </a:r>
            <a:r>
              <a:rPr lang="en-US" sz="3600" b="1" dirty="0">
                <a:solidFill>
                  <a:srgbClr val="0000FF"/>
                </a:solidFill>
                <a:latin typeface="+mn-lt"/>
              </a:rPr>
              <a:t>L</a:t>
            </a:r>
            <a:r>
              <a:rPr lang="en-US" sz="3600" dirty="0">
                <a:solidFill>
                  <a:schemeClr val="tx2"/>
                </a:solidFill>
                <a:latin typeface="+mn-lt"/>
              </a:rPr>
              <a:t>ow to the east </a:t>
            </a:r>
          </a:p>
        </p:txBody>
      </p:sp>
      <p:sp>
        <p:nvSpPr>
          <p:cNvPr id="25604" name="Title 2"/>
          <p:cNvSpPr txBox="1">
            <a:spLocks/>
          </p:cNvSpPr>
          <p:nvPr/>
        </p:nvSpPr>
        <p:spPr bwMode="auto">
          <a:xfrm>
            <a:off x="4830604" y="4419748"/>
            <a:ext cx="4183380" cy="11444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5" rIns="82295"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defRPr/>
            </a:pPr>
            <a:r>
              <a:rPr lang="en-US" sz="3600" b="1" dirty="0">
                <a:solidFill>
                  <a:srgbClr val="FF0000"/>
                </a:solidFill>
                <a:latin typeface="+mn-lt"/>
              </a:rPr>
              <a:t>H</a:t>
            </a:r>
            <a:r>
              <a:rPr lang="en-US" sz="3600" dirty="0">
                <a:solidFill>
                  <a:schemeClr val="tx2"/>
                </a:solidFill>
                <a:latin typeface="+mn-lt"/>
              </a:rPr>
              <a:t>igh to the east </a:t>
            </a:r>
          </a:p>
        </p:txBody>
      </p:sp>
      <p:pic>
        <p:nvPicPr>
          <p:cNvPr id="88069" name="Picture 2" descr="class7_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633" y="3939687"/>
            <a:ext cx="4336257" cy="21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0" name="Group 45"/>
          <p:cNvGrpSpPr>
            <a:grpSpLocks/>
          </p:cNvGrpSpPr>
          <p:nvPr/>
        </p:nvGrpSpPr>
        <p:grpSpPr bwMode="auto">
          <a:xfrm>
            <a:off x="-34167" y="1182200"/>
            <a:ext cx="4686933" cy="3197169"/>
            <a:chOff x="-37213" y="2259781"/>
            <a:chExt cx="5368757" cy="3203195"/>
          </a:xfrm>
        </p:grpSpPr>
        <p:sp>
          <p:nvSpPr>
            <p:cNvPr id="25607" name="TextBox 5"/>
            <p:cNvSpPr txBox="1">
              <a:spLocks noChangeArrowheads="1"/>
            </p:cNvSpPr>
            <p:nvPr/>
          </p:nvSpPr>
          <p:spPr bwMode="auto">
            <a:xfrm>
              <a:off x="3045992" y="2259781"/>
              <a:ext cx="2285552" cy="481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520" i="1" dirty="0">
                  <a:latin typeface="+mn-lt"/>
                </a:rPr>
                <a:t>T</a:t>
              </a:r>
              <a:r>
                <a:rPr lang="en-US" sz="2520" baseline="-25000" dirty="0">
                  <a:latin typeface="+mn-lt"/>
                </a:rPr>
                <a:t>995</a:t>
              </a:r>
              <a:r>
                <a:rPr lang="en-US" sz="2520" dirty="0">
                  <a:latin typeface="+mn-lt"/>
                </a:rPr>
                <a:t> </a:t>
              </a:r>
              <a:r>
                <a:rPr lang="en-US" sz="1800" dirty="0">
                  <a:latin typeface="+mn-lt"/>
                </a:rPr>
                <a:t>(NCEP/NCAR)</a:t>
              </a:r>
              <a:endParaRPr lang="en-US" sz="1800" baseline="-25000" dirty="0">
                <a:latin typeface="+mn-lt"/>
              </a:endParaRPr>
            </a:p>
          </p:txBody>
        </p:sp>
        <p:sp>
          <p:nvSpPr>
            <p:cNvPr id="25608" name="TextBox 27"/>
            <p:cNvSpPr txBox="1">
              <a:spLocks noChangeArrowheads="1"/>
            </p:cNvSpPr>
            <p:nvPr/>
          </p:nvSpPr>
          <p:spPr bwMode="auto">
            <a:xfrm rot="16200000">
              <a:off x="-259037" y="4627714"/>
              <a:ext cx="1057086" cy="61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880" i="1" dirty="0">
                  <a:latin typeface="+mn-lt"/>
                </a:rPr>
                <a:t>Mean</a:t>
              </a:r>
            </a:p>
          </p:txBody>
        </p:sp>
        <p:sp>
          <p:nvSpPr>
            <p:cNvPr id="25609" name="TextBox 4"/>
            <p:cNvSpPr txBox="1">
              <a:spLocks noChangeArrowheads="1"/>
            </p:cNvSpPr>
            <p:nvPr/>
          </p:nvSpPr>
          <p:spPr bwMode="auto">
            <a:xfrm>
              <a:off x="859500" y="2305587"/>
              <a:ext cx="1713172" cy="481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520" dirty="0">
                  <a:latin typeface="+mn-lt"/>
                </a:rPr>
                <a:t>LST </a:t>
              </a:r>
              <a:r>
                <a:rPr lang="en-US" sz="1800" dirty="0">
                  <a:latin typeface="+mn-lt"/>
                </a:rPr>
                <a:t>(MODIS)</a:t>
              </a:r>
            </a:p>
          </p:txBody>
        </p:sp>
      </p:grpSp>
      <p:sp>
        <p:nvSpPr>
          <p:cNvPr id="11" name="TextBox 10"/>
          <p:cNvSpPr txBox="1"/>
          <p:nvPr/>
        </p:nvSpPr>
        <p:spPr>
          <a:xfrm>
            <a:off x="2044542" y="6082812"/>
            <a:ext cx="2862066" cy="369332"/>
          </a:xfrm>
          <a:prstGeom prst="rect">
            <a:avLst/>
          </a:prstGeom>
          <a:noFill/>
        </p:spPr>
        <p:txBody>
          <a:bodyPr wrap="none">
            <a:spAutoFit/>
          </a:bodyPr>
          <a:lstStyle/>
          <a:p>
            <a:pPr>
              <a:defRPr/>
            </a:pPr>
            <a:r>
              <a:rPr lang="en-US" dirty="0"/>
              <a:t>Lensky</a:t>
            </a:r>
            <a:r>
              <a:rPr lang="en-US" dirty="0">
                <a:ea typeface="MS PGothic" charset="0"/>
                <a:cs typeface="MS PGothic" charset="0"/>
              </a:rPr>
              <a:t> </a:t>
            </a:r>
            <a:r>
              <a:rPr lang="en-US" dirty="0"/>
              <a:t>and Dayan, </a:t>
            </a:r>
            <a:r>
              <a:rPr lang="en-US" i="1" dirty="0" err="1"/>
              <a:t>IJoC</a:t>
            </a:r>
            <a:r>
              <a:rPr lang="en-US" i="1" dirty="0"/>
              <a:t> </a:t>
            </a:r>
            <a:r>
              <a:rPr lang="en-US" dirty="0"/>
              <a:t>2014</a:t>
            </a:r>
          </a:p>
        </p:txBody>
      </p:sp>
      <p:sp>
        <p:nvSpPr>
          <p:cNvPr id="12" name="TextBox 11"/>
          <p:cNvSpPr txBox="1"/>
          <p:nvPr/>
        </p:nvSpPr>
        <p:spPr>
          <a:xfrm>
            <a:off x="455251" y="140028"/>
            <a:ext cx="8266440" cy="477054"/>
          </a:xfrm>
          <a:prstGeom prst="rect">
            <a:avLst/>
          </a:prstGeom>
          <a:solidFill>
            <a:schemeClr val="accent1"/>
          </a:solidFill>
        </p:spPr>
        <p:txBody>
          <a:bodyPr wrap="square" rtlCol="0">
            <a:spAutoFit/>
          </a:bodyPr>
          <a:lstStyle/>
          <a:p>
            <a:pPr algn="ctr"/>
            <a:r>
              <a:rPr lang="en-US" sz="2500" dirty="0">
                <a:solidFill>
                  <a:schemeClr val="bg1"/>
                </a:solidFill>
              </a:rPr>
              <a:t>Winter – The effect of seasonality</a:t>
            </a:r>
          </a:p>
        </p:txBody>
      </p:sp>
    </p:spTree>
    <p:extLst>
      <p:ext uri="{BB962C8B-B14F-4D97-AF65-F5344CB8AC3E}">
        <p14:creationId xmlns:p14="http://schemas.microsoft.com/office/powerpoint/2010/main" val="19342340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45"/>
          <p:cNvGrpSpPr>
            <a:grpSpLocks/>
          </p:cNvGrpSpPr>
          <p:nvPr/>
        </p:nvGrpSpPr>
        <p:grpSpPr bwMode="auto">
          <a:xfrm>
            <a:off x="-34167" y="1182198"/>
            <a:ext cx="4686932" cy="3422478"/>
            <a:chOff x="-37212" y="2259781"/>
            <a:chExt cx="5368755" cy="3429440"/>
          </a:xfrm>
        </p:grpSpPr>
        <p:sp>
          <p:nvSpPr>
            <p:cNvPr id="26633" name="TextBox 5"/>
            <p:cNvSpPr txBox="1">
              <a:spLocks noChangeArrowheads="1"/>
            </p:cNvSpPr>
            <p:nvPr/>
          </p:nvSpPr>
          <p:spPr bwMode="auto">
            <a:xfrm>
              <a:off x="3045992" y="2259781"/>
              <a:ext cx="2285551" cy="481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520" i="1" dirty="0">
                  <a:latin typeface="+mn-lt"/>
                </a:rPr>
                <a:t>T</a:t>
              </a:r>
              <a:r>
                <a:rPr lang="en-US" sz="2520" baseline="-25000" dirty="0">
                  <a:latin typeface="+mn-lt"/>
                </a:rPr>
                <a:t>995</a:t>
              </a:r>
              <a:r>
                <a:rPr lang="en-US" sz="2520" dirty="0">
                  <a:latin typeface="+mn-lt"/>
                </a:rPr>
                <a:t> </a:t>
              </a:r>
              <a:r>
                <a:rPr lang="en-US" sz="1800" dirty="0">
                  <a:latin typeface="+mn-lt"/>
                </a:rPr>
                <a:t>(NCEP/NCAR)</a:t>
              </a:r>
              <a:endParaRPr lang="en-US" sz="1800" baseline="-25000" dirty="0">
                <a:latin typeface="+mn-lt"/>
              </a:endParaRPr>
            </a:p>
          </p:txBody>
        </p:sp>
        <p:sp>
          <p:nvSpPr>
            <p:cNvPr id="26634" name="TextBox 27"/>
            <p:cNvSpPr txBox="1">
              <a:spLocks noChangeArrowheads="1"/>
            </p:cNvSpPr>
            <p:nvPr/>
          </p:nvSpPr>
          <p:spPr bwMode="auto">
            <a:xfrm rot="16200000">
              <a:off x="-485599" y="4627398"/>
              <a:ext cx="1510210" cy="613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880" i="1" dirty="0">
                  <a:latin typeface="+mn-lt"/>
                </a:rPr>
                <a:t>Anomaly</a:t>
              </a:r>
            </a:p>
          </p:txBody>
        </p:sp>
        <p:sp>
          <p:nvSpPr>
            <p:cNvPr id="26635" name="TextBox 4"/>
            <p:cNvSpPr txBox="1">
              <a:spLocks noChangeArrowheads="1"/>
            </p:cNvSpPr>
            <p:nvPr/>
          </p:nvSpPr>
          <p:spPr bwMode="auto">
            <a:xfrm>
              <a:off x="859500" y="2305594"/>
              <a:ext cx="1713172" cy="481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520" dirty="0">
                  <a:latin typeface="+mn-lt"/>
                </a:rPr>
                <a:t>LST </a:t>
              </a:r>
              <a:r>
                <a:rPr lang="en-US" sz="1800" dirty="0">
                  <a:latin typeface="+mn-lt"/>
                </a:rPr>
                <a:t>(MODIS)</a:t>
              </a:r>
            </a:p>
          </p:txBody>
        </p:sp>
      </p:grpSp>
      <p:sp>
        <p:nvSpPr>
          <p:cNvPr id="26627" name="Title 2"/>
          <p:cNvSpPr txBox="1">
            <a:spLocks/>
          </p:cNvSpPr>
          <p:nvPr/>
        </p:nvSpPr>
        <p:spPr bwMode="auto">
          <a:xfrm>
            <a:off x="4830604" y="2259476"/>
            <a:ext cx="4313396" cy="95011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5" rIns="82295"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defRPr/>
            </a:pPr>
            <a:r>
              <a:rPr lang="en-US" sz="3600" dirty="0">
                <a:solidFill>
                  <a:schemeClr val="tx2"/>
                </a:solidFill>
                <a:latin typeface="+mn-lt"/>
              </a:rPr>
              <a:t>Deep </a:t>
            </a:r>
            <a:r>
              <a:rPr lang="en-US" sz="3600" b="1" dirty="0">
                <a:solidFill>
                  <a:srgbClr val="0000FF"/>
                </a:solidFill>
                <a:latin typeface="+mn-lt"/>
              </a:rPr>
              <a:t>L</a:t>
            </a:r>
            <a:r>
              <a:rPr lang="en-US" sz="3600" dirty="0">
                <a:solidFill>
                  <a:schemeClr val="tx2"/>
                </a:solidFill>
                <a:latin typeface="+mn-lt"/>
              </a:rPr>
              <a:t>ow to the east </a:t>
            </a:r>
          </a:p>
        </p:txBody>
      </p:sp>
      <p:sp>
        <p:nvSpPr>
          <p:cNvPr id="21" name="Title 2"/>
          <p:cNvSpPr txBox="1">
            <a:spLocks/>
          </p:cNvSpPr>
          <p:nvPr/>
        </p:nvSpPr>
        <p:spPr bwMode="auto">
          <a:xfrm>
            <a:off x="4830604" y="4419746"/>
            <a:ext cx="4183380" cy="11444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5" rIns="82295"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defRPr/>
            </a:pPr>
            <a:r>
              <a:rPr lang="en-US" sz="3600" b="1" dirty="0">
                <a:solidFill>
                  <a:srgbClr val="FF0000"/>
                </a:solidFill>
                <a:latin typeface="+mn-lt"/>
              </a:rPr>
              <a:t>H</a:t>
            </a:r>
            <a:r>
              <a:rPr lang="en-US" sz="3600" dirty="0">
                <a:solidFill>
                  <a:schemeClr val="tx2"/>
                </a:solidFill>
                <a:latin typeface="+mn-lt"/>
              </a:rPr>
              <a:t>igh to the east </a:t>
            </a:r>
          </a:p>
        </p:txBody>
      </p:sp>
      <p:pic>
        <p:nvPicPr>
          <p:cNvPr id="89093" name="Picture 1" descr="class11_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633" y="1702263"/>
            <a:ext cx="4336257" cy="21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lass7_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633" y="3911110"/>
            <a:ext cx="433625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p:cNvSpPr>
            <a:spLocks noChangeArrowheads="1"/>
          </p:cNvSpPr>
          <p:nvPr/>
        </p:nvSpPr>
        <p:spPr bwMode="auto">
          <a:xfrm rot="-1490887">
            <a:off x="1588770" y="5682760"/>
            <a:ext cx="414338" cy="600075"/>
          </a:xfrm>
          <a:prstGeom prst="upArrow">
            <a:avLst>
              <a:gd name="adj1" fmla="val 50000"/>
              <a:gd name="adj2" fmla="val 49999"/>
            </a:avLst>
          </a:prstGeom>
          <a:solidFill>
            <a:srgbClr val="FF0000">
              <a:alpha val="14902"/>
            </a:srgbClr>
          </a:solidFill>
          <a:ln w="38100">
            <a:solidFill>
              <a:srgbClr val="FF0000"/>
            </a:solidFill>
            <a:miter lim="800000"/>
            <a:headEnd/>
            <a:tailEnd/>
          </a:ln>
          <a:effectLst>
            <a:outerShdw blurRad="40000" dist="23000" dir="5400000" rotWithShape="0">
              <a:srgbClr val="000000">
                <a:alpha val="34999"/>
              </a:srgbClr>
            </a:outerShdw>
          </a:effectLst>
        </p:spPr>
        <p:txBody>
          <a:bodyPr lIns="82295" rIns="82295"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15" name="Up Arrow 14"/>
          <p:cNvSpPr>
            <a:spLocks noChangeArrowheads="1"/>
          </p:cNvSpPr>
          <p:nvPr/>
        </p:nvSpPr>
        <p:spPr bwMode="auto">
          <a:xfrm rot="9842598">
            <a:off x="1017270" y="1656543"/>
            <a:ext cx="412909" cy="600075"/>
          </a:xfrm>
          <a:prstGeom prst="upArrow">
            <a:avLst>
              <a:gd name="adj1" fmla="val 50000"/>
              <a:gd name="adj2" fmla="val 49997"/>
            </a:avLst>
          </a:prstGeom>
          <a:solidFill>
            <a:srgbClr val="0000FF">
              <a:alpha val="14902"/>
            </a:srgbClr>
          </a:solidFill>
          <a:ln w="38100">
            <a:solidFill>
              <a:srgbClr val="0000FF"/>
            </a:solidFill>
            <a:miter lim="800000"/>
            <a:headEnd/>
            <a:tailEnd/>
          </a:ln>
          <a:effectLst>
            <a:outerShdw blurRad="40000" dist="23000" dir="5400000" rotWithShape="0">
              <a:srgbClr val="000000">
                <a:alpha val="34999"/>
              </a:srgbClr>
            </a:outerShdw>
          </a:effectLst>
        </p:spPr>
        <p:txBody>
          <a:bodyPr lIns="82295" rIns="82295"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x-none" altLang="x-none" sz="2160">
              <a:solidFill>
                <a:srgbClr val="FFFFFF"/>
              </a:solidFill>
              <a:latin typeface="Calibri" charset="0"/>
            </a:endParaRPr>
          </a:p>
        </p:txBody>
      </p:sp>
      <p:sp>
        <p:nvSpPr>
          <p:cNvPr id="14" name="TextBox 13"/>
          <p:cNvSpPr txBox="1"/>
          <p:nvPr/>
        </p:nvSpPr>
        <p:spPr>
          <a:xfrm>
            <a:off x="2044542" y="6082810"/>
            <a:ext cx="2862066" cy="369332"/>
          </a:xfrm>
          <a:prstGeom prst="rect">
            <a:avLst/>
          </a:prstGeom>
          <a:noFill/>
        </p:spPr>
        <p:txBody>
          <a:bodyPr wrap="none">
            <a:spAutoFit/>
          </a:bodyPr>
          <a:lstStyle/>
          <a:p>
            <a:pPr>
              <a:defRPr/>
            </a:pPr>
            <a:r>
              <a:rPr lang="en-US" dirty="0"/>
              <a:t>Lensky</a:t>
            </a:r>
            <a:r>
              <a:rPr lang="en-US" dirty="0">
                <a:ea typeface="MS PGothic" charset="0"/>
                <a:cs typeface="MS PGothic" charset="0"/>
              </a:rPr>
              <a:t> </a:t>
            </a:r>
            <a:r>
              <a:rPr lang="en-US" dirty="0"/>
              <a:t>and Dayan, </a:t>
            </a:r>
            <a:r>
              <a:rPr lang="en-US" i="1" dirty="0" err="1"/>
              <a:t>IJoC</a:t>
            </a:r>
            <a:r>
              <a:rPr lang="en-US" i="1" dirty="0"/>
              <a:t> </a:t>
            </a:r>
            <a:r>
              <a:rPr lang="en-US" dirty="0"/>
              <a:t>2014</a:t>
            </a:r>
          </a:p>
        </p:txBody>
      </p:sp>
      <p:sp>
        <p:nvSpPr>
          <p:cNvPr id="16" name="TextBox 15"/>
          <p:cNvSpPr txBox="1"/>
          <p:nvPr/>
        </p:nvSpPr>
        <p:spPr>
          <a:xfrm>
            <a:off x="455251" y="140028"/>
            <a:ext cx="8266440" cy="477054"/>
          </a:xfrm>
          <a:prstGeom prst="rect">
            <a:avLst/>
          </a:prstGeom>
          <a:solidFill>
            <a:schemeClr val="accent1"/>
          </a:solidFill>
        </p:spPr>
        <p:txBody>
          <a:bodyPr wrap="square" rtlCol="0">
            <a:spAutoFit/>
          </a:bodyPr>
          <a:lstStyle/>
          <a:p>
            <a:pPr algn="ctr"/>
            <a:r>
              <a:rPr lang="en-US" sz="2500" dirty="0">
                <a:solidFill>
                  <a:schemeClr val="bg1"/>
                </a:solidFill>
              </a:rPr>
              <a:t>Winter – The effect of </a:t>
            </a:r>
            <a:r>
              <a:rPr lang="en-US" sz="2500" dirty="0" err="1">
                <a:solidFill>
                  <a:schemeClr val="bg1"/>
                </a:solidFill>
              </a:rPr>
              <a:t>synoptics</a:t>
            </a:r>
            <a:endParaRPr lang="en-US" sz="2500" dirty="0">
              <a:solidFill>
                <a:schemeClr val="bg1"/>
              </a:solidFill>
            </a:endParaRPr>
          </a:p>
        </p:txBody>
      </p:sp>
    </p:spTree>
    <p:extLst>
      <p:ext uri="{BB962C8B-B14F-4D97-AF65-F5344CB8AC3E}">
        <p14:creationId xmlns:p14="http://schemas.microsoft.com/office/powerpoint/2010/main" val="63725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77250802"/>
              </p:ext>
            </p:extLst>
          </p:nvPr>
        </p:nvGraphicFramePr>
        <p:xfrm>
          <a:off x="457200" y="1225868"/>
          <a:ext cx="8326756" cy="5512122"/>
        </p:xfrm>
        <a:graphic>
          <a:graphicData uri="http://schemas.openxmlformats.org/drawingml/2006/table">
            <a:tbl>
              <a:tblPr/>
              <a:tblGrid>
                <a:gridCol w="1665923"/>
                <a:gridCol w="1664494"/>
                <a:gridCol w="1665923"/>
                <a:gridCol w="1664493"/>
                <a:gridCol w="1665923"/>
              </a:tblGrid>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Scale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Example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temporal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spatial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Arial" charset="0"/>
                          <a:ea typeface="MS PGothic" charset="-128"/>
                        </a:rPr>
                        <a:t>Micro</a:t>
                      </a:r>
                      <a:endParaRPr kumimoji="0" lang="en-US"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building</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min</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meters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dirty="0">
                          <a:ln>
                            <a:noFill/>
                          </a:ln>
                          <a:solidFill>
                            <a:schemeClr val="tx1"/>
                          </a:solidFill>
                          <a:effectLst/>
                          <a:latin typeface="Calibri" charset="0"/>
                          <a:ea typeface="MS PGothic" charset="-128"/>
                        </a:rPr>
                        <a:t>Topo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dirty="0">
                          <a:ln>
                            <a:noFill/>
                          </a:ln>
                          <a:solidFill>
                            <a:schemeClr val="tx1"/>
                          </a:solidFill>
                          <a:effectLst/>
                          <a:latin typeface="Calibri" charset="0"/>
                          <a:ea typeface="MS PGothic" charset="-128"/>
                        </a:rPr>
                        <a:t>valley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0" eaLnBrk="1" fontAlgn="base" latinLnBrk="0" hangingPunct="1">
                        <a:lnSpc>
                          <a:spcPct val="100000"/>
                        </a:lnSpc>
                        <a:spcBef>
                          <a:spcPct val="0"/>
                        </a:spcBef>
                        <a:spcAft>
                          <a:spcPct val="0"/>
                        </a:spcAft>
                        <a:buClrTx/>
                        <a:buSzTx/>
                        <a:buFontTx/>
                        <a:buNone/>
                        <a:tabLst/>
                      </a:pPr>
                      <a:endParaRPr kumimoji="0" lang="x-none" altLang="x-none" sz="2200" b="1" i="0" u="none" strike="noStrike" cap="none" normalizeH="0" baseline="0" dirty="0">
                        <a:ln>
                          <a:noFill/>
                        </a:ln>
                        <a:solidFill>
                          <a:schemeClr val="tx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dirty="0">
                          <a:ln>
                            <a:noFill/>
                          </a:ln>
                          <a:solidFill>
                            <a:schemeClr val="tx1"/>
                          </a:solidFill>
                          <a:effectLst/>
                          <a:latin typeface="Calibri" charset="0"/>
                          <a:ea typeface="MS PGothic" charset="-128"/>
                        </a:rPr>
                        <a:t>hours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dirty="0">
                          <a:ln>
                            <a:noFill/>
                          </a:ln>
                          <a:solidFill>
                            <a:schemeClr val="tx1"/>
                          </a:solidFill>
                          <a:effectLst/>
                          <a:latin typeface="Calibri" charset="0"/>
                          <a:ea typeface="MS PGothic" charset="-128"/>
                        </a:rPr>
                        <a:t>Few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Meso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country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&lt; 1 day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10-100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Synoptic</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continent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1"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Few days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500-5000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Global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planet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&gt; weeks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dirty="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Slide Number Placeholder 3"/>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47FDF0E9-0A17-0247-B1FF-9C9B5C23FE1B}" type="slidenum">
              <a:rPr lang="he-IL" altLang="x-none" sz="1170">
                <a:solidFill>
                  <a:srgbClr val="898989"/>
                </a:solidFill>
              </a:rPr>
              <a:pPr eaLnBrk="1" hangingPunct="1"/>
              <a:t>46</a:t>
            </a:fld>
            <a:endParaRPr lang="en-US" altLang="x-none" sz="1170">
              <a:solidFill>
                <a:srgbClr val="898989"/>
              </a:solidFill>
            </a:endParaRPr>
          </a:p>
        </p:txBody>
      </p:sp>
      <p:pic>
        <p:nvPicPr>
          <p:cNvPr id="6" name="Picture 3"/>
          <p:cNvPicPr>
            <a:picLocks noChangeAspect="1" noChangeArrowheads="1"/>
          </p:cNvPicPr>
          <p:nvPr/>
        </p:nvPicPr>
        <p:blipFill>
          <a:blip r:embed="rId2">
            <a:alphaModFix amt="26000"/>
            <a:extLst>
              <a:ext uri="{28A0092B-C50C-407E-A947-70E740481C1C}">
                <a14:useLocalDpi xmlns:a14="http://schemas.microsoft.com/office/drawing/2010/main"/>
              </a:ext>
            </a:extLst>
          </a:blip>
          <a:srcRect/>
          <a:stretch>
            <a:fillRect/>
          </a:stretch>
        </p:blipFill>
        <p:spPr bwMode="auto">
          <a:xfrm>
            <a:off x="3847079" y="2197663"/>
            <a:ext cx="1502608" cy="8424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descr="ANd9GcSVQeQsN2KidWqAxoT46G-etGlUtAZexOehGWwTr6zhF215netp"/>
          <p:cNvPicPr>
            <a:picLocks noChangeAspect="1" noChangeArrowheads="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017313" y="3104964"/>
            <a:ext cx="1202759" cy="899814"/>
          </a:xfrm>
          <a:prstGeom prst="rect">
            <a:avLst/>
          </a:prstGeom>
          <a:ln>
            <a:noFill/>
          </a:ln>
          <a:effectLst>
            <a:softEdge rad="112500"/>
          </a:effectLst>
        </p:spPr>
      </p:pic>
      <p:pic>
        <p:nvPicPr>
          <p:cNvPr id="9" name="Picture 3" descr="Europe_synoptic"/>
          <p:cNvPicPr>
            <a:picLocks noChangeAspect="1" noChangeArrowheads="1"/>
          </p:cNvPicPr>
          <p:nvPr/>
        </p:nvPicPr>
        <p:blipFill>
          <a:blip r:embed="rId4">
            <a:alphaModFix/>
            <a:extLst>
              <a:ext uri="{28A0092B-C50C-407E-A947-70E740481C1C}">
                <a14:useLocalDpi xmlns:a14="http://schemas.microsoft.com/office/drawing/2010/main"/>
              </a:ext>
            </a:extLst>
          </a:blip>
          <a:srcRect/>
          <a:stretch>
            <a:fillRect/>
          </a:stretch>
        </p:blipFill>
        <p:spPr bwMode="auto">
          <a:xfrm>
            <a:off x="3924196" y="4926745"/>
            <a:ext cx="1360683" cy="90012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 name="Picture 3" descr="6-cell-model_nasa_jpl_large"/>
          <p:cNvPicPr>
            <a:picLocks noChangeAspect="1" noChangeArrowheads="1"/>
          </p:cNvPicPr>
          <p:nvPr/>
        </p:nvPicPr>
        <p:blipFill>
          <a:blip r:embed="rId5" cstate="screen">
            <a:alphaModFix amt="26000"/>
            <a:extLst>
              <a:ext uri="{28A0092B-C50C-407E-A947-70E740481C1C}">
                <a14:useLocalDpi xmlns:a14="http://schemas.microsoft.com/office/drawing/2010/main"/>
              </a:ext>
            </a:extLst>
          </a:blip>
          <a:srcRect/>
          <a:stretch>
            <a:fillRect/>
          </a:stretch>
        </p:blipFill>
        <p:spPr bwMode="auto">
          <a:xfrm>
            <a:off x="4023182" y="5813076"/>
            <a:ext cx="1196890" cy="92109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2" name="Picture 11" descr="Meso.jpg"/>
          <p:cNvPicPr>
            <a:picLocks noChangeAspect="1"/>
          </p:cNvPicPr>
          <p:nvPr/>
        </p:nvPicPr>
        <p:blipFill>
          <a:blip r:embed="rId6" cstate="screen">
            <a:alphaModFix amt="26000"/>
            <a:extLst>
              <a:ext uri="{28A0092B-C50C-407E-A947-70E740481C1C}">
                <a14:useLocalDpi xmlns:a14="http://schemas.microsoft.com/office/drawing/2010/main"/>
              </a:ext>
            </a:extLst>
          </a:blip>
          <a:stretch>
            <a:fillRect/>
          </a:stretch>
        </p:blipFill>
        <p:spPr>
          <a:xfrm>
            <a:off x="3988735" y="3947458"/>
            <a:ext cx="1224585" cy="994075"/>
          </a:xfrm>
          <a:prstGeom prst="rect">
            <a:avLst/>
          </a:prstGeom>
          <a:ln>
            <a:noFill/>
          </a:ln>
          <a:effectLst>
            <a:softEdge rad="112500"/>
          </a:effectLst>
        </p:spPr>
      </p:pic>
      <p:sp>
        <p:nvSpPr>
          <p:cNvPr id="11" name="TextBox 10"/>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Atmospheric scales</a:t>
            </a:r>
            <a:endParaRPr lang="he-IL" sz="2500" dirty="0">
              <a:solidFill>
                <a:schemeClr val="bg1"/>
              </a:solidFill>
            </a:endParaRPr>
          </a:p>
        </p:txBody>
      </p:sp>
    </p:spTree>
    <p:extLst>
      <p:ext uri="{BB962C8B-B14F-4D97-AF65-F5344CB8AC3E}">
        <p14:creationId xmlns:p14="http://schemas.microsoft.com/office/powerpoint/2010/main" val="9052872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F46F14F1-93B2-D34C-8F43-CF788A0FA6A5}" type="slidenum">
              <a:rPr lang="he-IL" altLang="x-none" sz="1260"/>
              <a:pPr eaLnBrk="1" hangingPunct="1"/>
              <a:t>47</a:t>
            </a:fld>
            <a:endParaRPr lang="en-US" altLang="x-none" sz="1260"/>
          </a:p>
        </p:txBody>
      </p:sp>
      <p:pic>
        <p:nvPicPr>
          <p:cNvPr id="6" name="image17.jpg" descr="Figure abstract.jpg"/>
          <p:cNvPicPr/>
          <p:nvPr/>
        </p:nvPicPr>
        <p:blipFill>
          <a:blip r:embed="rId2"/>
          <a:srcRect/>
          <a:stretch>
            <a:fillRect/>
          </a:stretch>
        </p:blipFill>
        <p:spPr>
          <a:xfrm>
            <a:off x="951871" y="2509605"/>
            <a:ext cx="5943600" cy="4191000"/>
          </a:xfrm>
          <a:prstGeom prst="rect">
            <a:avLst/>
          </a:prstGeom>
          <a:ln/>
        </p:spPr>
      </p:pic>
      <p:sp>
        <p:nvSpPr>
          <p:cNvPr id="4" name="Rectangle 3"/>
          <p:cNvSpPr/>
          <p:nvPr/>
        </p:nvSpPr>
        <p:spPr>
          <a:xfrm>
            <a:off x="100393" y="610630"/>
            <a:ext cx="7021155" cy="2169825"/>
          </a:xfrm>
          <a:prstGeom prst="rect">
            <a:avLst/>
          </a:prstGeom>
        </p:spPr>
        <p:txBody>
          <a:bodyPr wrap="square">
            <a:spAutoFit/>
          </a:bodyPr>
          <a:lstStyle/>
          <a:p>
            <a:pPr>
              <a:lnSpc>
                <a:spcPct val="150000"/>
              </a:lnSpc>
            </a:pPr>
            <a:r>
              <a:rPr lang="en-US" dirty="0" smtClean="0">
                <a:solidFill>
                  <a:srgbClr val="333333"/>
                </a:solidFill>
                <a:highlight>
                  <a:srgbClr val="FFFFFF"/>
                </a:highlight>
                <a:latin typeface="Arial" charset="0"/>
                <a:ea typeface="Arial" charset="0"/>
                <a:cs typeface="Arial" charset="0"/>
              </a:rPr>
              <a:t>combining </a:t>
            </a:r>
            <a:r>
              <a:rPr lang="en-US" dirty="0">
                <a:solidFill>
                  <a:srgbClr val="333333"/>
                </a:solidFill>
                <a:highlight>
                  <a:srgbClr val="FFFFFF"/>
                </a:highlight>
                <a:latin typeface="Arial" charset="0"/>
                <a:ea typeface="Arial" charset="0"/>
                <a:cs typeface="Arial" charset="0"/>
              </a:rPr>
              <a:t>1 km </a:t>
            </a:r>
            <a:r>
              <a:rPr lang="en-US" dirty="0" smtClean="0">
                <a:solidFill>
                  <a:srgbClr val="333333"/>
                </a:solidFill>
                <a:highlight>
                  <a:srgbClr val="FFFFFF"/>
                </a:highlight>
                <a:latin typeface="Arial" charset="0"/>
                <a:ea typeface="Arial" charset="0"/>
                <a:cs typeface="Arial" charset="0"/>
              </a:rPr>
              <a:t>resolution </a:t>
            </a:r>
            <a:r>
              <a:rPr lang="en-US" b="1" dirty="0" smtClean="0">
                <a:solidFill>
                  <a:srgbClr val="0000FF"/>
                </a:solidFill>
                <a:highlight>
                  <a:srgbClr val="FFFFFF"/>
                </a:highlight>
                <a:latin typeface="Arial" charset="0"/>
                <a:ea typeface="Arial" charset="0"/>
                <a:cs typeface="Arial" charset="0"/>
              </a:rPr>
              <a:t>MODIS</a:t>
            </a:r>
            <a:r>
              <a:rPr lang="en-US" dirty="0" smtClean="0">
                <a:solidFill>
                  <a:srgbClr val="333333"/>
                </a:solidFill>
                <a:highlight>
                  <a:srgbClr val="FFFFFF"/>
                </a:highlight>
                <a:latin typeface="Arial" charset="0"/>
                <a:ea typeface="Arial" charset="0"/>
                <a:cs typeface="Arial" charset="0"/>
              </a:rPr>
              <a:t> Land Surface Temperature with </a:t>
            </a:r>
            <a:endParaRPr lang="en-US" dirty="0">
              <a:solidFill>
                <a:srgbClr val="333333"/>
              </a:solidFill>
              <a:highlight>
                <a:srgbClr val="FFFFFF"/>
              </a:highlight>
              <a:latin typeface="Arial" charset="0"/>
              <a:ea typeface="Arial" charset="0"/>
              <a:cs typeface="Arial" charset="0"/>
            </a:endParaRPr>
          </a:p>
          <a:p>
            <a:pPr>
              <a:lnSpc>
                <a:spcPct val="150000"/>
              </a:lnSpc>
            </a:pPr>
            <a:r>
              <a:rPr lang="en-US" dirty="0" smtClean="0">
                <a:solidFill>
                  <a:srgbClr val="333333"/>
                </a:solidFill>
                <a:highlight>
                  <a:srgbClr val="FFFFFF"/>
                </a:highlight>
                <a:latin typeface="Arial" charset="0"/>
                <a:ea typeface="Arial" charset="0"/>
                <a:cs typeface="Arial" charset="0"/>
              </a:rPr>
              <a:t>25 </a:t>
            </a:r>
            <a:r>
              <a:rPr lang="en-US" dirty="0">
                <a:solidFill>
                  <a:srgbClr val="333333"/>
                </a:solidFill>
                <a:highlight>
                  <a:srgbClr val="FFFFFF"/>
                </a:highlight>
                <a:latin typeface="Arial" charset="0"/>
                <a:ea typeface="Arial" charset="0"/>
                <a:cs typeface="Arial" charset="0"/>
              </a:rPr>
              <a:t>km Climate Forecast System Version 2 (</a:t>
            </a:r>
            <a:r>
              <a:rPr lang="en-US" b="1" dirty="0" smtClean="0">
                <a:solidFill>
                  <a:srgbClr val="00EE00"/>
                </a:solidFill>
                <a:highlight>
                  <a:srgbClr val="FFFFFF"/>
                </a:highlight>
                <a:latin typeface="Arial" charset="0"/>
                <a:ea typeface="Arial" charset="0"/>
                <a:cs typeface="Arial" charset="0"/>
              </a:rPr>
              <a:t>CFSv2</a:t>
            </a:r>
            <a:r>
              <a:rPr lang="en-US" dirty="0">
                <a:solidFill>
                  <a:srgbClr val="333333"/>
                </a:solidFill>
                <a:highlight>
                  <a:srgbClr val="FFFFFF"/>
                </a:highlight>
                <a:latin typeface="Arial" charset="0"/>
                <a:ea typeface="Arial" charset="0"/>
                <a:cs typeface="Arial" charset="0"/>
              </a:rPr>
              <a:t>)</a:t>
            </a:r>
            <a:r>
              <a:rPr lang="en-US" dirty="0">
                <a:latin typeface="Arial" charset="0"/>
                <a:ea typeface="Arial" charset="0"/>
                <a:cs typeface="Arial" charset="0"/>
              </a:rPr>
              <a:t> </a:t>
            </a:r>
            <a:r>
              <a:rPr lang="en-US" dirty="0" smtClean="0">
                <a:solidFill>
                  <a:srgbClr val="333333"/>
                </a:solidFill>
                <a:highlight>
                  <a:srgbClr val="FFFFFF"/>
                </a:highlight>
                <a:latin typeface="Arial" charset="0"/>
                <a:ea typeface="Arial" charset="0"/>
                <a:cs typeface="Arial" charset="0"/>
              </a:rPr>
              <a:t>modeled </a:t>
            </a:r>
            <a:r>
              <a:rPr lang="en-US" dirty="0">
                <a:solidFill>
                  <a:srgbClr val="333333"/>
                </a:solidFill>
                <a:highlight>
                  <a:srgbClr val="FFFFFF"/>
                </a:highlight>
                <a:latin typeface="Arial" charset="0"/>
                <a:ea typeface="Arial" charset="0"/>
                <a:cs typeface="Arial" charset="0"/>
              </a:rPr>
              <a:t>surface </a:t>
            </a:r>
            <a:r>
              <a:rPr lang="en-US" dirty="0" smtClean="0">
                <a:solidFill>
                  <a:srgbClr val="333333"/>
                </a:solidFill>
                <a:highlight>
                  <a:srgbClr val="FFFFFF"/>
                </a:highlight>
                <a:latin typeface="Arial" charset="0"/>
                <a:ea typeface="Arial" charset="0"/>
                <a:cs typeface="Arial" charset="0"/>
              </a:rPr>
              <a:t>temperature</a:t>
            </a:r>
          </a:p>
          <a:p>
            <a:pPr>
              <a:lnSpc>
                <a:spcPct val="150000"/>
              </a:lnSpc>
            </a:pPr>
            <a:r>
              <a:rPr lang="en-US" dirty="0" smtClean="0">
                <a:solidFill>
                  <a:srgbClr val="333333"/>
                </a:solidFill>
                <a:highlight>
                  <a:srgbClr val="FFFFFF"/>
                </a:highlight>
                <a:latin typeface="Arial" charset="0"/>
                <a:ea typeface="Arial" charset="0"/>
                <a:cs typeface="Arial" charset="0"/>
              </a:rPr>
              <a:t>to </a:t>
            </a:r>
            <a:r>
              <a:rPr lang="en-US" dirty="0">
                <a:solidFill>
                  <a:srgbClr val="333333"/>
                </a:solidFill>
                <a:highlight>
                  <a:srgbClr val="FFFFFF"/>
                </a:highlight>
                <a:latin typeface="Arial" charset="0"/>
                <a:ea typeface="Arial" charset="0"/>
                <a:cs typeface="Arial" charset="0"/>
              </a:rPr>
              <a:t>provide continuous LST at a spatial resolution of 1 km in cloudy </a:t>
            </a:r>
            <a:r>
              <a:rPr lang="en-US" dirty="0" smtClean="0">
                <a:solidFill>
                  <a:srgbClr val="333333"/>
                </a:solidFill>
                <a:highlight>
                  <a:srgbClr val="FFFFFF"/>
                </a:highlight>
                <a:latin typeface="Arial" charset="0"/>
                <a:ea typeface="Arial" charset="0"/>
                <a:cs typeface="Arial" charset="0"/>
              </a:rPr>
              <a:t>pixels</a:t>
            </a:r>
            <a:endParaRPr lang="en-US" dirty="0">
              <a:latin typeface="Arial" charset="0"/>
              <a:ea typeface="Arial" charset="0"/>
              <a:cs typeface="Aria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5268" r="1414" b="21763"/>
          <a:stretch/>
        </p:blipFill>
        <p:spPr bwMode="auto">
          <a:xfrm>
            <a:off x="7218910" y="892902"/>
            <a:ext cx="1812663" cy="1288583"/>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 grid for a numerical weather model is shown. The grid divides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910" y="2283171"/>
            <a:ext cx="1806905" cy="1710064"/>
          </a:xfrm>
          <a:prstGeom prst="rect">
            <a:avLst/>
          </a:prstGeom>
          <a:noFill/>
          <a:ln w="38100">
            <a:solidFill>
              <a:srgbClr val="00EE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41002" y="1816232"/>
            <a:ext cx="857927" cy="369332"/>
          </a:xfrm>
          <a:prstGeom prst="rect">
            <a:avLst/>
          </a:prstGeom>
          <a:noFill/>
        </p:spPr>
        <p:txBody>
          <a:bodyPr wrap="none" rtlCol="0">
            <a:spAutoFit/>
          </a:bodyPr>
          <a:lstStyle/>
          <a:p>
            <a:r>
              <a:rPr lang="en-US" b="1" dirty="0" smtClean="0">
                <a:solidFill>
                  <a:schemeClr val="bg1"/>
                </a:solidFill>
              </a:rPr>
              <a:t>MODIS</a:t>
            </a:r>
            <a:endParaRPr lang="en-US" b="1" dirty="0">
              <a:solidFill>
                <a:schemeClr val="bg1"/>
              </a:solidFill>
            </a:endParaRPr>
          </a:p>
        </p:txBody>
      </p:sp>
      <p:sp>
        <p:nvSpPr>
          <p:cNvPr id="9" name="TextBox 8"/>
          <p:cNvSpPr txBox="1"/>
          <p:nvPr/>
        </p:nvSpPr>
        <p:spPr>
          <a:xfrm>
            <a:off x="8170783" y="3623903"/>
            <a:ext cx="763542" cy="369332"/>
          </a:xfrm>
          <a:prstGeom prst="rect">
            <a:avLst/>
          </a:prstGeom>
          <a:noFill/>
        </p:spPr>
        <p:txBody>
          <a:bodyPr wrap="none" rtlCol="0">
            <a:spAutoFit/>
          </a:bodyPr>
          <a:lstStyle/>
          <a:p>
            <a:r>
              <a:rPr lang="en-US" b="1" dirty="0" smtClean="0">
                <a:solidFill>
                  <a:srgbClr val="00EE00"/>
                </a:solidFill>
              </a:rPr>
              <a:t>CFSv2</a:t>
            </a:r>
            <a:endParaRPr lang="en-US" b="1" dirty="0">
              <a:solidFill>
                <a:srgbClr val="00EE00"/>
              </a:solidFill>
            </a:endParaRPr>
          </a:p>
        </p:txBody>
      </p:sp>
      <p:sp>
        <p:nvSpPr>
          <p:cNvPr id="10" name="TextBox 9"/>
          <p:cNvSpPr txBox="1"/>
          <p:nvPr/>
        </p:nvSpPr>
        <p:spPr>
          <a:xfrm>
            <a:off x="455251" y="140028"/>
            <a:ext cx="8266440" cy="477054"/>
          </a:xfrm>
          <a:prstGeom prst="rect">
            <a:avLst/>
          </a:prstGeom>
          <a:solidFill>
            <a:schemeClr val="accent1"/>
          </a:solidFill>
        </p:spPr>
        <p:txBody>
          <a:bodyPr wrap="square" rtlCol="0">
            <a:spAutoFit/>
          </a:bodyPr>
          <a:lstStyle/>
          <a:p>
            <a:pPr algn="ctr"/>
            <a:r>
              <a:rPr lang="en-US" sz="2500" dirty="0">
                <a:solidFill>
                  <a:schemeClr val="bg1"/>
                </a:solidFill>
              </a:rPr>
              <a:t>combining </a:t>
            </a:r>
            <a:r>
              <a:rPr lang="en-US" sz="2500" dirty="0" smtClean="0">
                <a:solidFill>
                  <a:schemeClr val="bg1"/>
                </a:solidFill>
              </a:rPr>
              <a:t>MODIS &amp; CFSv2 data</a:t>
            </a:r>
            <a:endParaRPr lang="en-US" sz="2500" dirty="0">
              <a:solidFill>
                <a:schemeClr val="bg1"/>
              </a:solidFill>
            </a:endParaRPr>
          </a:p>
        </p:txBody>
      </p:sp>
    </p:spTree>
    <p:extLst>
      <p:ext uri="{BB962C8B-B14F-4D97-AF65-F5344CB8AC3E}">
        <p14:creationId xmlns:p14="http://schemas.microsoft.com/office/powerpoint/2010/main" val="12687172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F46F14F1-93B2-D34C-8F43-CF788A0FA6A5}" type="slidenum">
              <a:rPr lang="he-IL" altLang="x-none" sz="1260"/>
              <a:pPr eaLnBrk="1" hangingPunct="1"/>
              <a:t>48</a:t>
            </a:fld>
            <a:endParaRPr lang="en-US" altLang="x-none" sz="126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04" y="0"/>
            <a:ext cx="4748361" cy="6858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268" r="1414" b="21763"/>
          <a:stretch/>
        </p:blipFill>
        <p:spPr bwMode="auto">
          <a:xfrm>
            <a:off x="6700603" y="585184"/>
            <a:ext cx="1812663" cy="1288583"/>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 grid for a numerical weather model is shown. The grid divides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603" y="2572836"/>
            <a:ext cx="1806905" cy="1710064"/>
          </a:xfrm>
          <a:prstGeom prst="rect">
            <a:avLst/>
          </a:prstGeom>
          <a:noFill/>
          <a:ln w="38100">
            <a:solidFill>
              <a:srgbClr val="00EE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27823" y="179885"/>
            <a:ext cx="857927" cy="369332"/>
          </a:xfrm>
          <a:prstGeom prst="rect">
            <a:avLst/>
          </a:prstGeom>
          <a:noFill/>
        </p:spPr>
        <p:txBody>
          <a:bodyPr wrap="none" rtlCol="0">
            <a:spAutoFit/>
          </a:bodyPr>
          <a:lstStyle/>
          <a:p>
            <a:r>
              <a:rPr lang="en-US" b="1" dirty="0" smtClean="0">
                <a:solidFill>
                  <a:srgbClr val="0000FF"/>
                </a:solidFill>
              </a:rPr>
              <a:t>MODIS</a:t>
            </a:r>
            <a:endParaRPr lang="en-US" b="1" dirty="0">
              <a:solidFill>
                <a:srgbClr val="0000FF"/>
              </a:solidFill>
            </a:endParaRPr>
          </a:p>
        </p:txBody>
      </p:sp>
      <p:sp>
        <p:nvSpPr>
          <p:cNvPr id="8" name="TextBox 7"/>
          <p:cNvSpPr txBox="1"/>
          <p:nvPr/>
        </p:nvSpPr>
        <p:spPr>
          <a:xfrm>
            <a:off x="7127822" y="2203504"/>
            <a:ext cx="763542" cy="369332"/>
          </a:xfrm>
          <a:prstGeom prst="rect">
            <a:avLst/>
          </a:prstGeom>
          <a:noFill/>
        </p:spPr>
        <p:txBody>
          <a:bodyPr wrap="none" rtlCol="0">
            <a:spAutoFit/>
          </a:bodyPr>
          <a:lstStyle/>
          <a:p>
            <a:r>
              <a:rPr lang="en-US" b="1" dirty="0">
                <a:solidFill>
                  <a:srgbClr val="00EE00"/>
                </a:solidFill>
              </a:rPr>
              <a:t>CFSV2</a:t>
            </a:r>
            <a:endParaRPr lang="en-US" b="1" dirty="0">
              <a:solidFill>
                <a:srgbClr val="00EE00"/>
              </a:solidFill>
            </a:endParaRPr>
          </a:p>
        </p:txBody>
      </p:sp>
    </p:spTree>
    <p:extLst>
      <p:ext uri="{BB962C8B-B14F-4D97-AF65-F5344CB8AC3E}">
        <p14:creationId xmlns:p14="http://schemas.microsoft.com/office/powerpoint/2010/main" val="26882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1800"/>
            <a:ext cx="9144000" cy="3448503"/>
          </a:xfrm>
          <a:prstGeom prst="rect">
            <a:avLst/>
          </a:prstGeom>
        </p:spPr>
      </p:pic>
      <p:sp>
        <p:nvSpPr>
          <p:cNvPr id="3" name="TextBox 2"/>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High to the east </a:t>
            </a:r>
          </a:p>
        </p:txBody>
      </p:sp>
      <p:sp>
        <p:nvSpPr>
          <p:cNvPr id="2" name="TextBox 1"/>
          <p:cNvSpPr txBox="1"/>
          <p:nvPr/>
        </p:nvSpPr>
        <p:spPr>
          <a:xfrm>
            <a:off x="604106" y="5344633"/>
            <a:ext cx="1328312" cy="646331"/>
          </a:xfrm>
          <a:prstGeom prst="rect">
            <a:avLst/>
          </a:prstGeom>
          <a:noFill/>
        </p:spPr>
        <p:txBody>
          <a:bodyPr wrap="none" rtlCol="0">
            <a:spAutoFit/>
          </a:bodyPr>
          <a:lstStyle/>
          <a:p>
            <a:pPr marL="0" algn="ctr" defTabSz="457200" rtl="0" eaLnBrk="1" latinLnBrk="0" hangingPunct="1"/>
            <a:r>
              <a:rPr lang="en-US" dirty="0" smtClean="0"/>
              <a:t>Observation</a:t>
            </a:r>
          </a:p>
          <a:p>
            <a:pPr marL="0" algn="ctr" defTabSz="457200" rtl="0" eaLnBrk="1" latinLnBrk="0" hangingPunct="1"/>
            <a:r>
              <a:rPr lang="en-US" dirty="0" smtClean="0"/>
              <a:t>MODIS LST</a:t>
            </a:r>
            <a:endParaRPr lang="en-US" dirty="0"/>
          </a:p>
        </p:txBody>
      </p:sp>
      <p:sp>
        <p:nvSpPr>
          <p:cNvPr id="5" name="TextBox 4"/>
          <p:cNvSpPr txBox="1"/>
          <p:nvPr/>
        </p:nvSpPr>
        <p:spPr>
          <a:xfrm>
            <a:off x="2606577" y="5355269"/>
            <a:ext cx="1598579" cy="646331"/>
          </a:xfrm>
          <a:prstGeom prst="rect">
            <a:avLst/>
          </a:prstGeom>
          <a:noFill/>
        </p:spPr>
        <p:txBody>
          <a:bodyPr wrap="none" rtlCol="0">
            <a:spAutoFit/>
          </a:bodyPr>
          <a:lstStyle/>
          <a:p>
            <a:pPr marL="0" algn="ctr" defTabSz="457200" rtl="0" eaLnBrk="1" latinLnBrk="0" hangingPunct="1"/>
            <a:r>
              <a:rPr lang="en-US" dirty="0" smtClean="0"/>
              <a:t>Climatology</a:t>
            </a:r>
          </a:p>
          <a:p>
            <a:pPr marL="0" algn="ctr" defTabSz="457200" rtl="0" eaLnBrk="1" latinLnBrk="0" hangingPunct="1"/>
            <a:r>
              <a:rPr lang="en-US" dirty="0" smtClean="0"/>
              <a:t>MODIS TFA LST</a:t>
            </a:r>
            <a:endParaRPr lang="en-US" dirty="0"/>
          </a:p>
        </p:txBody>
      </p:sp>
      <p:sp>
        <p:nvSpPr>
          <p:cNvPr id="6" name="TextBox 5"/>
          <p:cNvSpPr txBox="1"/>
          <p:nvPr/>
        </p:nvSpPr>
        <p:spPr>
          <a:xfrm>
            <a:off x="4832331" y="5348180"/>
            <a:ext cx="1653017" cy="646331"/>
          </a:xfrm>
          <a:prstGeom prst="rect">
            <a:avLst/>
          </a:prstGeom>
          <a:noFill/>
        </p:spPr>
        <p:txBody>
          <a:bodyPr wrap="none" rtlCol="0">
            <a:spAutoFit/>
          </a:bodyPr>
          <a:lstStyle/>
          <a:p>
            <a:pPr marL="0" algn="ctr" defTabSz="457200" rtl="0" eaLnBrk="1" latinLnBrk="0" hangingPunct="1"/>
            <a:r>
              <a:rPr lang="en-US" dirty="0" smtClean="0"/>
              <a:t>Model anomaly</a:t>
            </a:r>
          </a:p>
          <a:p>
            <a:pPr algn="ctr"/>
            <a:r>
              <a:rPr lang="en-US" dirty="0"/>
              <a:t>CFSv2</a:t>
            </a:r>
          </a:p>
        </p:txBody>
      </p:sp>
      <p:sp>
        <p:nvSpPr>
          <p:cNvPr id="7" name="TextBox 6"/>
          <p:cNvSpPr txBox="1"/>
          <p:nvPr/>
        </p:nvSpPr>
        <p:spPr>
          <a:xfrm>
            <a:off x="7012006" y="5358816"/>
            <a:ext cx="1623906" cy="646331"/>
          </a:xfrm>
          <a:prstGeom prst="rect">
            <a:avLst/>
          </a:prstGeom>
          <a:noFill/>
        </p:spPr>
        <p:txBody>
          <a:bodyPr wrap="none" rtlCol="0">
            <a:spAutoFit/>
          </a:bodyPr>
          <a:lstStyle/>
          <a:p>
            <a:pPr marL="0" algn="ctr" defTabSz="457200" rtl="0" eaLnBrk="1" latinLnBrk="0" hangingPunct="1"/>
            <a:r>
              <a:rPr lang="en-US" dirty="0" smtClean="0"/>
              <a:t>Continuous LST</a:t>
            </a:r>
          </a:p>
          <a:p>
            <a:pPr marL="0" algn="ctr" defTabSz="457200" rtl="0" eaLnBrk="1" latinLnBrk="0" hangingPunct="1"/>
            <a:r>
              <a:rPr lang="en-US" dirty="0" smtClean="0"/>
              <a:t>MODIS + CFSv2</a:t>
            </a:r>
            <a:endParaRPr lang="en-US" dirty="0"/>
          </a:p>
        </p:txBody>
      </p:sp>
    </p:spTree>
    <p:extLst>
      <p:ext uri="{BB962C8B-B14F-4D97-AF65-F5344CB8AC3E}">
        <p14:creationId xmlns:p14="http://schemas.microsoft.com/office/powerpoint/2010/main" val="918162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77471344"/>
              </p:ext>
            </p:extLst>
          </p:nvPr>
        </p:nvGraphicFramePr>
        <p:xfrm>
          <a:off x="457200" y="1225868"/>
          <a:ext cx="8326756" cy="4593435"/>
        </p:xfrm>
        <a:graphic>
          <a:graphicData uri="http://schemas.openxmlformats.org/drawingml/2006/table">
            <a:tbl>
              <a:tblPr/>
              <a:tblGrid>
                <a:gridCol w="1665923"/>
                <a:gridCol w="1664494"/>
                <a:gridCol w="1665923"/>
                <a:gridCol w="1664493"/>
                <a:gridCol w="1665923"/>
              </a:tblGrid>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Scale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Example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temporal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spatial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Arial" charset="0"/>
                          <a:ea typeface="MS PGothic" charset="-128"/>
                        </a:rPr>
                        <a:t>Micro</a:t>
                      </a:r>
                      <a:endParaRPr kumimoji="0" lang="en-US"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building</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min</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meters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Topo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valley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hours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Few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Meso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country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&lt; 1 day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10-100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Synoptic</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continent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Few days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dirty="0">
                          <a:ln>
                            <a:noFill/>
                          </a:ln>
                          <a:solidFill>
                            <a:srgbClr val="000000"/>
                          </a:solidFill>
                          <a:effectLst/>
                          <a:latin typeface="Calibri" charset="0"/>
                          <a:ea typeface="MS PGothic" charset="-128"/>
                        </a:rPr>
                        <a:t>500-5000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4" name="Slide Number Placeholder 3"/>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EC6EA567-8E4D-4143-BB1F-6D3532855189}" type="slidenum">
              <a:rPr lang="he-IL" altLang="x-none" sz="1170">
                <a:solidFill>
                  <a:srgbClr val="898989"/>
                </a:solidFill>
              </a:rPr>
              <a:pPr eaLnBrk="1" hangingPunct="1"/>
              <a:t>5</a:t>
            </a:fld>
            <a:endParaRPr lang="en-US" altLang="x-none" sz="1170">
              <a:solidFill>
                <a:srgbClr val="898989"/>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7079" y="2197663"/>
            <a:ext cx="1502608" cy="8424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descr="ANd9GcSVQeQsN2KidWqAxoT46G-etGlUtAZexOehGWwTr6zhF215net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7313" y="3104964"/>
            <a:ext cx="1202759" cy="899814"/>
          </a:xfrm>
          <a:prstGeom prst="rect">
            <a:avLst/>
          </a:prstGeom>
          <a:ln>
            <a:noFill/>
          </a:ln>
          <a:effectLst>
            <a:softEdge rad="112500"/>
          </a:effectLst>
        </p:spPr>
      </p:pic>
      <p:pic>
        <p:nvPicPr>
          <p:cNvPr id="9" name="Picture 3" descr="Europe_synop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4196" y="4926745"/>
            <a:ext cx="1360683" cy="90012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5" name="Picture 14" descr="Mes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8735" y="3947458"/>
            <a:ext cx="1224585" cy="994075"/>
          </a:xfrm>
          <a:prstGeom prst="rect">
            <a:avLst/>
          </a:prstGeom>
          <a:ln>
            <a:noFill/>
          </a:ln>
          <a:effectLst>
            <a:softEdge rad="112500"/>
          </a:effectLst>
        </p:spPr>
      </p:pic>
      <p:sp>
        <p:nvSpPr>
          <p:cNvPr id="10" name="TextBox 9"/>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Atmospheric scales</a:t>
            </a:r>
            <a:endParaRPr lang="he-IL" sz="2500" dirty="0">
              <a:solidFill>
                <a:schemeClr val="bg1"/>
              </a:solidFill>
            </a:endParaRPr>
          </a:p>
        </p:txBody>
      </p:sp>
    </p:spTree>
    <p:extLst>
      <p:ext uri="{BB962C8B-B14F-4D97-AF65-F5344CB8AC3E}">
        <p14:creationId xmlns:p14="http://schemas.microsoft.com/office/powerpoint/2010/main" val="4475907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1800"/>
            <a:ext cx="9144000" cy="3448503"/>
          </a:xfrm>
          <a:prstGeom prst="rect">
            <a:avLst/>
          </a:prstGeom>
        </p:spPr>
      </p:pic>
      <p:sp>
        <p:nvSpPr>
          <p:cNvPr id="3" name="TextBox 2"/>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Deep Low to the east </a:t>
            </a:r>
          </a:p>
        </p:txBody>
      </p:sp>
      <p:sp>
        <p:nvSpPr>
          <p:cNvPr id="4" name="TextBox 3"/>
          <p:cNvSpPr txBox="1"/>
          <p:nvPr/>
        </p:nvSpPr>
        <p:spPr>
          <a:xfrm>
            <a:off x="604106" y="5344633"/>
            <a:ext cx="1328312" cy="646331"/>
          </a:xfrm>
          <a:prstGeom prst="rect">
            <a:avLst/>
          </a:prstGeom>
          <a:noFill/>
        </p:spPr>
        <p:txBody>
          <a:bodyPr wrap="none" rtlCol="0">
            <a:spAutoFit/>
          </a:bodyPr>
          <a:lstStyle/>
          <a:p>
            <a:pPr marL="0" algn="ctr" defTabSz="457200" rtl="0" eaLnBrk="1" latinLnBrk="0" hangingPunct="1"/>
            <a:r>
              <a:rPr lang="en-US" dirty="0" smtClean="0"/>
              <a:t>Observation</a:t>
            </a:r>
          </a:p>
          <a:p>
            <a:pPr marL="0" algn="ctr" defTabSz="457200" rtl="0" eaLnBrk="1" latinLnBrk="0" hangingPunct="1"/>
            <a:r>
              <a:rPr lang="en-US" dirty="0" smtClean="0"/>
              <a:t>MODIS LST</a:t>
            </a:r>
            <a:endParaRPr lang="en-US" dirty="0"/>
          </a:p>
        </p:txBody>
      </p:sp>
      <p:sp>
        <p:nvSpPr>
          <p:cNvPr id="5" name="TextBox 4"/>
          <p:cNvSpPr txBox="1"/>
          <p:nvPr/>
        </p:nvSpPr>
        <p:spPr>
          <a:xfrm>
            <a:off x="2606577" y="5355269"/>
            <a:ext cx="1598579" cy="646331"/>
          </a:xfrm>
          <a:prstGeom prst="rect">
            <a:avLst/>
          </a:prstGeom>
          <a:noFill/>
        </p:spPr>
        <p:txBody>
          <a:bodyPr wrap="none" rtlCol="0">
            <a:spAutoFit/>
          </a:bodyPr>
          <a:lstStyle/>
          <a:p>
            <a:pPr marL="0" algn="ctr" defTabSz="457200" rtl="0" eaLnBrk="1" latinLnBrk="0" hangingPunct="1"/>
            <a:r>
              <a:rPr lang="en-US" dirty="0" smtClean="0"/>
              <a:t>Climatology</a:t>
            </a:r>
          </a:p>
          <a:p>
            <a:pPr marL="0" algn="ctr" defTabSz="457200" rtl="0" eaLnBrk="1" latinLnBrk="0" hangingPunct="1"/>
            <a:r>
              <a:rPr lang="en-US" dirty="0" smtClean="0"/>
              <a:t>MODIS TFA LST</a:t>
            </a:r>
            <a:endParaRPr lang="en-US" dirty="0"/>
          </a:p>
        </p:txBody>
      </p:sp>
      <p:sp>
        <p:nvSpPr>
          <p:cNvPr id="6" name="TextBox 5"/>
          <p:cNvSpPr txBox="1"/>
          <p:nvPr/>
        </p:nvSpPr>
        <p:spPr>
          <a:xfrm>
            <a:off x="4832331" y="5348180"/>
            <a:ext cx="1653017" cy="646331"/>
          </a:xfrm>
          <a:prstGeom prst="rect">
            <a:avLst/>
          </a:prstGeom>
          <a:noFill/>
        </p:spPr>
        <p:txBody>
          <a:bodyPr wrap="none" rtlCol="0">
            <a:spAutoFit/>
          </a:bodyPr>
          <a:lstStyle/>
          <a:p>
            <a:pPr marL="0" algn="ctr" defTabSz="457200" rtl="0" eaLnBrk="1" latinLnBrk="0" hangingPunct="1"/>
            <a:r>
              <a:rPr lang="en-US" dirty="0" smtClean="0"/>
              <a:t>Model anomaly</a:t>
            </a:r>
          </a:p>
          <a:p>
            <a:pPr algn="ctr"/>
            <a:r>
              <a:rPr lang="en-US" dirty="0"/>
              <a:t>CFSv2</a:t>
            </a:r>
          </a:p>
        </p:txBody>
      </p:sp>
      <p:sp>
        <p:nvSpPr>
          <p:cNvPr id="7" name="TextBox 6"/>
          <p:cNvSpPr txBox="1"/>
          <p:nvPr/>
        </p:nvSpPr>
        <p:spPr>
          <a:xfrm>
            <a:off x="7012006" y="5358816"/>
            <a:ext cx="1623906" cy="646331"/>
          </a:xfrm>
          <a:prstGeom prst="rect">
            <a:avLst/>
          </a:prstGeom>
          <a:noFill/>
        </p:spPr>
        <p:txBody>
          <a:bodyPr wrap="none" rtlCol="0">
            <a:spAutoFit/>
          </a:bodyPr>
          <a:lstStyle/>
          <a:p>
            <a:pPr marL="0" algn="ctr" defTabSz="457200" rtl="0" eaLnBrk="1" latinLnBrk="0" hangingPunct="1"/>
            <a:r>
              <a:rPr lang="en-US" dirty="0" smtClean="0"/>
              <a:t>Continuous LST</a:t>
            </a:r>
          </a:p>
          <a:p>
            <a:pPr marL="0" algn="ctr" defTabSz="457200" rtl="0" eaLnBrk="1" latinLnBrk="0" hangingPunct="1"/>
            <a:r>
              <a:rPr lang="en-US" dirty="0" smtClean="0"/>
              <a:t>MODIS + CFSv2</a:t>
            </a:r>
            <a:endParaRPr lang="en-US" dirty="0"/>
          </a:p>
        </p:txBody>
      </p:sp>
    </p:spTree>
    <p:extLst>
      <p:ext uri="{BB962C8B-B14F-4D97-AF65-F5344CB8AC3E}">
        <p14:creationId xmlns:p14="http://schemas.microsoft.com/office/powerpoint/2010/main" val="3785913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27630" y="1514431"/>
            <a:ext cx="7721682" cy="3124311"/>
            <a:chOff x="639955" y="1253230"/>
            <a:chExt cx="7721682" cy="3124311"/>
          </a:xfrm>
        </p:grpSpPr>
        <p:grpSp>
          <p:nvGrpSpPr>
            <p:cNvPr id="4" name="Group 3"/>
            <p:cNvGrpSpPr/>
            <p:nvPr/>
          </p:nvGrpSpPr>
          <p:grpSpPr>
            <a:xfrm>
              <a:off x="639955" y="1253230"/>
              <a:ext cx="7721682" cy="3124311"/>
              <a:chOff x="639955" y="1253230"/>
              <a:chExt cx="7721682" cy="3124311"/>
            </a:xfrm>
          </p:grpSpPr>
          <p:sp>
            <p:nvSpPr>
              <p:cNvPr id="14" name="Rounded Rectangle 13"/>
              <p:cNvSpPr/>
              <p:nvPr/>
            </p:nvSpPr>
            <p:spPr>
              <a:xfrm>
                <a:off x="652616" y="3860509"/>
                <a:ext cx="7709021" cy="517032"/>
              </a:xfrm>
              <a:prstGeom prst="roundRect">
                <a:avLst/>
              </a:prstGeom>
              <a:solidFill>
                <a:schemeClr val="tx2">
                  <a:lumMod val="20000"/>
                  <a:lumOff val="8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30000"/>
                  </a:lnSpc>
                </a:pPr>
                <a:endParaRPr lang="en-US" sz="2200"/>
              </a:p>
            </p:txBody>
          </p:sp>
          <p:sp>
            <p:nvSpPr>
              <p:cNvPr id="11" name="Rounded Rectangle 10"/>
              <p:cNvSpPr/>
              <p:nvPr/>
            </p:nvSpPr>
            <p:spPr>
              <a:xfrm>
                <a:off x="639955" y="2584230"/>
                <a:ext cx="7709021" cy="902546"/>
              </a:xfrm>
              <a:prstGeom prst="roundRect">
                <a:avLst/>
              </a:prstGeom>
              <a:solidFill>
                <a:schemeClr val="tx2">
                  <a:lumMod val="20000"/>
                  <a:lumOff val="8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30000"/>
                  </a:lnSpc>
                </a:pPr>
                <a:endParaRPr lang="en-US" sz="2200"/>
              </a:p>
            </p:txBody>
          </p:sp>
          <p:sp>
            <p:nvSpPr>
              <p:cNvPr id="3" name="Rounded Rectangle 2"/>
              <p:cNvSpPr/>
              <p:nvPr/>
            </p:nvSpPr>
            <p:spPr>
              <a:xfrm>
                <a:off x="639955" y="1253230"/>
                <a:ext cx="7709021" cy="977225"/>
              </a:xfrm>
              <a:prstGeom prst="roundRect">
                <a:avLst/>
              </a:prstGeom>
              <a:solidFill>
                <a:schemeClr val="tx2">
                  <a:lumMod val="20000"/>
                  <a:lumOff val="8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30000"/>
                  </a:lnSpc>
                </a:pPr>
                <a:endParaRPr lang="en-US" sz="2200"/>
              </a:p>
            </p:txBody>
          </p:sp>
        </p:grpSp>
        <p:sp>
          <p:nvSpPr>
            <p:cNvPr id="5" name="TextBox 4"/>
            <p:cNvSpPr txBox="1"/>
            <p:nvPr/>
          </p:nvSpPr>
          <p:spPr>
            <a:xfrm>
              <a:off x="882168" y="1283812"/>
              <a:ext cx="7328772" cy="3016210"/>
            </a:xfrm>
            <a:prstGeom prst="rect">
              <a:avLst/>
            </a:prstGeom>
            <a:noFill/>
            <a:ln>
              <a:noFill/>
            </a:ln>
          </p:spPr>
          <p:txBody>
            <a:bodyPr wrap="square" bIns="0" rtlCol="1">
              <a:spAutoFit/>
            </a:bodyPr>
            <a:lstStyle/>
            <a:p>
              <a:pPr marL="342900" indent="-342900">
                <a:lnSpc>
                  <a:spcPct val="130000"/>
                </a:lnSpc>
                <a:spcAft>
                  <a:spcPts val="3000"/>
                </a:spcAft>
                <a:buFont typeface="Wingdings" charset="2"/>
                <a:buChar char="§"/>
              </a:pPr>
              <a:r>
                <a:rPr lang="en-US" sz="2200" dirty="0" smtClean="0">
                  <a:latin typeface="Helvetica"/>
                  <a:cs typeface="Helvetica"/>
                </a:rPr>
                <a:t>The effect of different atmospheric scales on land surface </a:t>
              </a:r>
              <a:r>
                <a:rPr lang="en-US" sz="2200" dirty="0">
                  <a:latin typeface="Helvetica"/>
                  <a:cs typeface="Helvetica"/>
                </a:rPr>
                <a:t>temperature </a:t>
              </a:r>
              <a:r>
                <a:rPr lang="en-US" sz="2200" dirty="0" smtClean="0">
                  <a:latin typeface="Helvetica"/>
                  <a:cs typeface="Helvetica"/>
                </a:rPr>
                <a:t>can be detected </a:t>
              </a:r>
              <a:r>
                <a:rPr lang="en-US" sz="2200" dirty="0">
                  <a:latin typeface="Helvetica"/>
                  <a:cs typeface="Helvetica"/>
                </a:rPr>
                <a:t>from </a:t>
              </a:r>
              <a:r>
                <a:rPr lang="en-US" sz="2200" dirty="0" smtClean="0">
                  <a:latin typeface="Helvetica"/>
                  <a:cs typeface="Helvetica"/>
                </a:rPr>
                <a:t>satellite</a:t>
              </a:r>
              <a:endParaRPr lang="en-US" sz="2200" dirty="0" smtClean="0">
                <a:latin typeface="Helvetica"/>
                <a:cs typeface="Helvetica"/>
              </a:endParaRPr>
            </a:p>
            <a:p>
              <a:pPr marL="342900" indent="-342900">
                <a:lnSpc>
                  <a:spcPct val="130000"/>
                </a:lnSpc>
                <a:spcAft>
                  <a:spcPts val="3000"/>
                </a:spcAft>
                <a:buFont typeface="Wingdings" charset="2"/>
                <a:buChar char="§"/>
              </a:pPr>
              <a:r>
                <a:rPr lang="en-US" sz="2200" dirty="0" smtClean="0">
                  <a:latin typeface="Helvetica"/>
                  <a:cs typeface="Helvetica"/>
                </a:rPr>
                <a:t>This together with model data was used to achieve a continuous LST dataset at 1 km resolution</a:t>
              </a:r>
              <a:endParaRPr lang="en-US" sz="2200" dirty="0" smtClean="0">
                <a:latin typeface="Helvetica"/>
                <a:cs typeface="Helvetica"/>
              </a:endParaRPr>
            </a:p>
            <a:p>
              <a:pPr marL="342900" indent="-342900">
                <a:lnSpc>
                  <a:spcPct val="130000"/>
                </a:lnSpc>
                <a:spcAft>
                  <a:spcPts val="3000"/>
                </a:spcAft>
                <a:buFont typeface="Wingdings" charset="2"/>
                <a:buChar char="§"/>
              </a:pPr>
              <a:r>
                <a:rPr lang="en-US" sz="2200" dirty="0" smtClean="0">
                  <a:latin typeface="Helvetica"/>
                  <a:cs typeface="Helvetica"/>
                </a:rPr>
                <a:t>Useful for agricultural planning and management</a:t>
              </a:r>
              <a:endParaRPr lang="en-US" sz="2200" dirty="0" smtClean="0">
                <a:latin typeface="Helvetica"/>
                <a:cs typeface="Helvetica"/>
              </a:endParaRPr>
            </a:p>
          </p:txBody>
        </p:sp>
      </p:grpSp>
      <p:sp>
        <p:nvSpPr>
          <p:cNvPr id="41" name="TextBox 40"/>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smtClean="0">
                <a:solidFill>
                  <a:schemeClr val="bg1"/>
                </a:solidFill>
              </a:rPr>
              <a:t>Summary and conclusions</a:t>
            </a:r>
            <a:endParaRPr lang="he-IL" sz="2500" dirty="0">
              <a:solidFill>
                <a:schemeClr val="bg1"/>
              </a:solidFill>
            </a:endParaRPr>
          </a:p>
        </p:txBody>
      </p:sp>
      <p:grpSp>
        <p:nvGrpSpPr>
          <p:cNvPr id="15" name="Group 14"/>
          <p:cNvGrpSpPr/>
          <p:nvPr/>
        </p:nvGrpSpPr>
        <p:grpSpPr>
          <a:xfrm>
            <a:off x="2781346" y="5374883"/>
            <a:ext cx="3544377" cy="649226"/>
            <a:chOff x="2865040" y="5245280"/>
            <a:chExt cx="3544377" cy="649226"/>
          </a:xfrm>
          <a:solidFill>
            <a:schemeClr val="accent4">
              <a:lumMod val="40000"/>
              <a:lumOff val="60000"/>
            </a:schemeClr>
          </a:solidFill>
        </p:grpSpPr>
        <p:sp>
          <p:nvSpPr>
            <p:cNvPr id="16" name="Rounded Rectangle 15"/>
            <p:cNvSpPr/>
            <p:nvPr/>
          </p:nvSpPr>
          <p:spPr>
            <a:xfrm>
              <a:off x="2865040" y="5245280"/>
              <a:ext cx="3544377" cy="649226"/>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575691" y="5305924"/>
              <a:ext cx="2084410" cy="523220"/>
            </a:xfrm>
            <a:prstGeom prst="rect">
              <a:avLst/>
            </a:prstGeom>
            <a:noFill/>
            <a:ln>
              <a:noFill/>
            </a:ln>
          </p:spPr>
          <p:txBody>
            <a:bodyPr wrap="square" rtlCol="0">
              <a:spAutoFit/>
            </a:bodyPr>
            <a:lstStyle/>
            <a:p>
              <a:pPr algn="ctr"/>
              <a:r>
                <a:rPr lang="en-US" sz="2800" b="1" dirty="0" smtClean="0">
                  <a:solidFill>
                    <a:srgbClr val="000000"/>
                  </a:solidFill>
                </a:rPr>
                <a:t>THANK YOU!</a:t>
              </a:r>
              <a:endParaRPr lang="he-IL" sz="2800" b="1" dirty="0">
                <a:solidFill>
                  <a:srgbClr val="000000"/>
                </a:solidFill>
              </a:endParaRPr>
            </a:p>
          </p:txBody>
        </p:sp>
      </p:grpSp>
    </p:spTree>
    <p:extLst>
      <p:ext uri="{BB962C8B-B14F-4D97-AF65-F5344CB8AC3E}">
        <p14:creationId xmlns:p14="http://schemas.microsoft.com/office/powerpoint/2010/main" val="244265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225868"/>
          <a:ext cx="8326756" cy="5512122"/>
        </p:xfrm>
        <a:graphic>
          <a:graphicData uri="http://schemas.openxmlformats.org/drawingml/2006/table">
            <a:tbl>
              <a:tblPr/>
              <a:tblGrid>
                <a:gridCol w="1665923"/>
                <a:gridCol w="1664494"/>
                <a:gridCol w="1665923"/>
                <a:gridCol w="1664493"/>
                <a:gridCol w="1665923"/>
              </a:tblGrid>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Scale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Example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temporal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spatial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Arial" charset="0"/>
                          <a:ea typeface="MS PGothic" charset="-128"/>
                        </a:rPr>
                        <a:t>Micro</a:t>
                      </a:r>
                      <a:endParaRPr kumimoji="0" lang="en-US"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building</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min</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meters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Topo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valley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hours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Few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Meso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country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&lt; 1 day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10-100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Synoptic</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continent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Few days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500-5000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Global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planet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000000"/>
                          </a:solidFill>
                          <a:effectLst/>
                          <a:latin typeface="Calibri" charset="0"/>
                          <a:ea typeface="MS PGothic" charset="-128"/>
                        </a:rPr>
                        <a:t>&gt; weeks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Slide Number Placeholder 3"/>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EC6EA567-8E4D-4143-BB1F-6D3532855189}" type="slidenum">
              <a:rPr lang="he-IL" altLang="x-none" sz="1170">
                <a:solidFill>
                  <a:srgbClr val="898989"/>
                </a:solidFill>
              </a:rPr>
              <a:pPr eaLnBrk="1" hangingPunct="1"/>
              <a:t>6</a:t>
            </a:fld>
            <a:endParaRPr lang="en-US" altLang="x-none" sz="1170">
              <a:solidFill>
                <a:srgbClr val="898989"/>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7079" y="2197663"/>
            <a:ext cx="1502608" cy="8424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descr="ANd9GcSVQeQsN2KidWqAxoT46G-etGlUtAZexOehGWwTr6zhF215net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7313" y="3104964"/>
            <a:ext cx="1202759" cy="899814"/>
          </a:xfrm>
          <a:prstGeom prst="rect">
            <a:avLst/>
          </a:prstGeom>
          <a:ln>
            <a:noFill/>
          </a:ln>
          <a:effectLst>
            <a:softEdge rad="112500"/>
          </a:effectLst>
        </p:spPr>
      </p:pic>
      <p:pic>
        <p:nvPicPr>
          <p:cNvPr id="9" name="Picture 3" descr="Europe_synop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4196" y="4926745"/>
            <a:ext cx="1360683" cy="90012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 name="Picture 3" descr="6-cell-model_nasa_jpl_lar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23182" y="5813076"/>
            <a:ext cx="1196890" cy="92109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5" name="Picture 14" descr="Mes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8735" y="3947458"/>
            <a:ext cx="1224585" cy="994075"/>
          </a:xfrm>
          <a:prstGeom prst="rect">
            <a:avLst/>
          </a:prstGeom>
          <a:ln>
            <a:noFill/>
          </a:ln>
          <a:effectLst>
            <a:softEdge rad="112500"/>
          </a:effectLst>
        </p:spPr>
      </p:pic>
      <p:sp>
        <p:nvSpPr>
          <p:cNvPr id="11" name="TextBox 10"/>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Atmospheric scales</a:t>
            </a:r>
            <a:endParaRPr lang="he-IL" sz="2500" dirty="0">
              <a:solidFill>
                <a:schemeClr val="bg1"/>
              </a:solidFill>
            </a:endParaRPr>
          </a:p>
        </p:txBody>
      </p:sp>
    </p:spTree>
    <p:extLst>
      <p:ext uri="{BB962C8B-B14F-4D97-AF65-F5344CB8AC3E}">
        <p14:creationId xmlns:p14="http://schemas.microsoft.com/office/powerpoint/2010/main" val="21696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225868"/>
          <a:ext cx="8326756" cy="5512122"/>
        </p:xfrm>
        <a:graphic>
          <a:graphicData uri="http://schemas.openxmlformats.org/drawingml/2006/table">
            <a:tbl>
              <a:tblPr/>
              <a:tblGrid>
                <a:gridCol w="1665923"/>
                <a:gridCol w="1664494"/>
                <a:gridCol w="1665923"/>
                <a:gridCol w="1664493"/>
                <a:gridCol w="1665923"/>
              </a:tblGrid>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Scale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chemeClr val="bg1"/>
                          </a:solidFill>
                          <a:effectLst/>
                          <a:latin typeface="Arial" charset="0"/>
                          <a:ea typeface="MS PGothic" charset="-128"/>
                        </a:rPr>
                        <a:t>Example</a:t>
                      </a:r>
                      <a:endParaRPr kumimoji="0" lang="en-US" altLang="x-none" sz="2200" b="1" i="0" u="none" strike="noStrike" cap="none" normalizeH="0" baseline="0">
                        <a:ln>
                          <a:noFill/>
                        </a:ln>
                        <a:solidFill>
                          <a:schemeClr val="bg1"/>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temporal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FFFFFF"/>
                          </a:solidFill>
                          <a:effectLst/>
                          <a:latin typeface="Calibri" charset="0"/>
                          <a:ea typeface="MS PGothic" charset="-128"/>
                        </a:rPr>
                        <a:t>spatial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Arial" charset="0"/>
                          <a:ea typeface="MS PGothic" charset="-128"/>
                        </a:rPr>
                        <a:t>Micro</a:t>
                      </a:r>
                      <a:endParaRPr kumimoji="0" lang="en-US"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building</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min</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meters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Topo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valley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endParaRPr kumimoji="0" lang="x-none" altLang="x-none" sz="2200" b="1" i="0" u="none" strike="noStrike" cap="none" normalizeH="0" baseline="0">
                        <a:ln>
                          <a:noFill/>
                        </a:ln>
                        <a:solidFill>
                          <a:srgbClr val="000000"/>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hours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l" defTabSz="1014413" rtl="1" eaLnBrk="1" fontAlgn="base" latinLnBrk="0" hangingPunct="1">
                        <a:lnSpc>
                          <a:spcPct val="100000"/>
                        </a:lnSpc>
                        <a:spcBef>
                          <a:spcPct val="0"/>
                        </a:spcBef>
                        <a:spcAft>
                          <a:spcPct val="0"/>
                        </a:spcAft>
                        <a:buClrTx/>
                        <a:buSzTx/>
                        <a:buFontTx/>
                        <a:buNone/>
                        <a:tabLst/>
                      </a:pPr>
                      <a:r>
                        <a:rPr kumimoji="0" lang="en-US" altLang="x-none" sz="2200" b="1" i="0" u="none" strike="noStrike" cap="none" normalizeH="0" baseline="0">
                          <a:ln>
                            <a:noFill/>
                          </a:ln>
                          <a:solidFill>
                            <a:srgbClr val="000000"/>
                          </a:solidFill>
                          <a:effectLst/>
                          <a:latin typeface="Calibri" charset="0"/>
                          <a:ea typeface="MS PGothic" charset="-128"/>
                        </a:rPr>
                        <a:t>Few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Meso</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country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&lt; 1 day</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10-100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Synoptic</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continent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Few days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500-5000 km</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18687">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Global</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planet</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r>
                        <a:rPr kumimoji="0" lang="en-US" altLang="x-none" sz="2200" b="0" i="0" u="none" strike="noStrike" cap="none" normalizeH="0" baseline="0">
                          <a:ln>
                            <a:noFill/>
                          </a:ln>
                          <a:solidFill>
                            <a:srgbClr val="C4BD97"/>
                          </a:solidFill>
                          <a:effectLst/>
                          <a:latin typeface="Calibri" charset="0"/>
                          <a:ea typeface="MS PGothic" charset="-128"/>
                        </a:rPr>
                        <a:t>&gt; weeks</a:t>
                      </a: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r" defTabSz="1014413" rtl="1" eaLnBrk="0" hangingPunct="0">
                        <a:spcBef>
                          <a:spcPct val="20000"/>
                        </a:spcBef>
                        <a:buFont typeface="Arial" charset="0"/>
                        <a:defRPr sz="3200">
                          <a:solidFill>
                            <a:schemeClr val="tx1"/>
                          </a:solidFill>
                          <a:latin typeface="Calibri" charset="0"/>
                          <a:ea typeface="ＭＳ Ｐゴシック" charset="-128"/>
                        </a:defRPr>
                      </a:lvl1pPr>
                      <a:lvl2pPr marL="742950" indent="-285750" algn="r" defTabSz="1014413" rtl="1" eaLnBrk="0" hangingPunct="0">
                        <a:spcBef>
                          <a:spcPct val="20000"/>
                        </a:spcBef>
                        <a:buFont typeface="Arial" charset="0"/>
                        <a:defRPr sz="2700">
                          <a:solidFill>
                            <a:schemeClr val="tx1"/>
                          </a:solidFill>
                          <a:latin typeface="Calibri" charset="0"/>
                          <a:ea typeface="ＭＳ Ｐゴシック" charset="-128"/>
                        </a:defRPr>
                      </a:lvl2pPr>
                      <a:lvl3pPr marL="1143000" indent="-228600" algn="r" defTabSz="1014413" rtl="1" eaLnBrk="0" hangingPunct="0">
                        <a:spcBef>
                          <a:spcPct val="20000"/>
                        </a:spcBef>
                        <a:buFont typeface="Arial" charset="0"/>
                        <a:defRPr sz="2300">
                          <a:solidFill>
                            <a:schemeClr val="tx1"/>
                          </a:solidFill>
                          <a:latin typeface="Calibri" charset="0"/>
                          <a:ea typeface="ＭＳ Ｐゴシック" charset="-128"/>
                        </a:defRPr>
                      </a:lvl3pPr>
                      <a:lvl4pPr marL="1600200" indent="-228600" algn="r" defTabSz="1014413" rtl="1" eaLnBrk="0" hangingPunct="0">
                        <a:spcBef>
                          <a:spcPct val="20000"/>
                        </a:spcBef>
                        <a:buFont typeface="Arial" charset="0"/>
                        <a:defRPr sz="2000">
                          <a:solidFill>
                            <a:schemeClr val="tx1"/>
                          </a:solidFill>
                          <a:latin typeface="Calibri" charset="0"/>
                          <a:ea typeface="ＭＳ Ｐゴシック" charset="-128"/>
                        </a:defRPr>
                      </a:lvl4pPr>
                      <a:lvl5pPr marL="2057400" indent="-228600" algn="r" defTabSz="1014413" rtl="1" eaLnBrk="0" hangingPunct="0">
                        <a:spcBef>
                          <a:spcPct val="20000"/>
                        </a:spcBef>
                        <a:buFont typeface="Arial" charset="0"/>
                        <a:defRPr sz="2000">
                          <a:solidFill>
                            <a:schemeClr val="tx1"/>
                          </a:solidFill>
                          <a:latin typeface="Calibri" charset="0"/>
                          <a:ea typeface="ＭＳ Ｐゴシック" charset="-128"/>
                        </a:defRPr>
                      </a:lvl5pPr>
                      <a:lvl6pPr marL="25146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6pPr>
                      <a:lvl7pPr marL="29718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7pPr>
                      <a:lvl8pPr marL="34290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8pPr>
                      <a:lvl9pPr marL="3886200" indent="-228600" algn="r" defTabSz="1014413" rtl="1" eaLnBrk="0" fontAlgn="base" hangingPunct="0">
                        <a:spcBef>
                          <a:spcPct val="20000"/>
                        </a:spcBef>
                        <a:spcAft>
                          <a:spcPct val="0"/>
                        </a:spcAft>
                        <a:buFont typeface="Arial" charset="0"/>
                        <a:defRPr sz="2000">
                          <a:solidFill>
                            <a:schemeClr val="tx1"/>
                          </a:solidFill>
                          <a:latin typeface="Calibri" charset="0"/>
                          <a:ea typeface="ＭＳ Ｐゴシック" charset="-128"/>
                        </a:defRPr>
                      </a:lvl9pPr>
                    </a:lstStyle>
                    <a:p>
                      <a:pPr marL="0" marR="0" lvl="0" indent="0" algn="r" defTabSz="1014413" rtl="1" eaLnBrk="1" fontAlgn="base" latinLnBrk="0" hangingPunct="1">
                        <a:lnSpc>
                          <a:spcPct val="100000"/>
                        </a:lnSpc>
                        <a:spcBef>
                          <a:spcPct val="0"/>
                        </a:spcBef>
                        <a:spcAft>
                          <a:spcPct val="0"/>
                        </a:spcAft>
                        <a:buClrTx/>
                        <a:buSzTx/>
                        <a:buFontTx/>
                        <a:buNone/>
                        <a:tabLst/>
                      </a:pPr>
                      <a:endParaRPr kumimoji="0" lang="x-none" altLang="x-none" sz="2200" b="0" i="0" u="none" strike="noStrike" cap="none" normalizeH="0" baseline="0">
                        <a:ln>
                          <a:noFill/>
                        </a:ln>
                        <a:solidFill>
                          <a:srgbClr val="C4BD97"/>
                        </a:solidFill>
                        <a:effectLst/>
                        <a:latin typeface="Calibri" charset="0"/>
                        <a:ea typeface="MS PGothic" charset="-128"/>
                      </a:endParaRPr>
                    </a:p>
                  </a:txBody>
                  <a:tcPr marL="82291" marR="82291" marT="41142" marB="41142"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Slide Number Placeholder 3"/>
          <p:cNvSpPr>
            <a:spLocks noGrp="1"/>
          </p:cNvSpPr>
          <p:nvPr>
            <p:ph type="sldNum" sz="quarter" idx="12"/>
          </p:nvPr>
        </p:nvSpPr>
        <p:spPr/>
        <p:txBody>
          <a:bodyPr/>
          <a:lstStyle>
            <a:lvl1pPr eaLnBrk="0" hangingPunct="0">
              <a:defRPr sz="2160">
                <a:solidFill>
                  <a:schemeClr val="tx1"/>
                </a:solidFill>
                <a:latin typeface="Times New Roman" charset="0"/>
                <a:ea typeface="MS PGothic" charset="-128"/>
              </a:defRPr>
            </a:lvl1pPr>
            <a:lvl2pPr marL="668655" indent="-257175" eaLnBrk="0" hangingPunct="0">
              <a:defRPr sz="2160">
                <a:solidFill>
                  <a:schemeClr val="tx1"/>
                </a:solidFill>
                <a:latin typeface="Times New Roman" charset="0"/>
                <a:ea typeface="MS PGothic" charset="-128"/>
              </a:defRPr>
            </a:lvl2pPr>
            <a:lvl3pPr marL="1028700" indent="-205740" eaLnBrk="0" hangingPunct="0">
              <a:defRPr sz="2160">
                <a:solidFill>
                  <a:schemeClr val="tx1"/>
                </a:solidFill>
                <a:latin typeface="Times New Roman" charset="0"/>
                <a:ea typeface="MS PGothic" charset="-128"/>
              </a:defRPr>
            </a:lvl3pPr>
            <a:lvl4pPr marL="1440180" indent="-205740" eaLnBrk="0" hangingPunct="0">
              <a:defRPr sz="2160">
                <a:solidFill>
                  <a:schemeClr val="tx1"/>
                </a:solidFill>
                <a:latin typeface="Times New Roman" charset="0"/>
                <a:ea typeface="MS PGothic" charset="-128"/>
              </a:defRPr>
            </a:lvl4pPr>
            <a:lvl5pPr marL="1851660" indent="-205740" eaLnBrk="0" hangingPunct="0">
              <a:defRPr sz="2160">
                <a:solidFill>
                  <a:schemeClr val="tx1"/>
                </a:solidFill>
                <a:latin typeface="Times New Roman" charset="0"/>
                <a:ea typeface="MS PGothic" charset="-128"/>
              </a:defRPr>
            </a:lvl5pPr>
            <a:lvl6pPr marL="2263140" indent="-205740" eaLnBrk="0" fontAlgn="base" hangingPunct="0">
              <a:spcBef>
                <a:spcPct val="0"/>
              </a:spcBef>
              <a:spcAft>
                <a:spcPct val="0"/>
              </a:spcAft>
              <a:defRPr sz="2160">
                <a:solidFill>
                  <a:schemeClr val="tx1"/>
                </a:solidFill>
                <a:latin typeface="Times New Roman" charset="0"/>
                <a:ea typeface="MS PGothic" charset="-128"/>
              </a:defRPr>
            </a:lvl6pPr>
            <a:lvl7pPr marL="2674620" indent="-205740" eaLnBrk="0" fontAlgn="base" hangingPunct="0">
              <a:spcBef>
                <a:spcPct val="0"/>
              </a:spcBef>
              <a:spcAft>
                <a:spcPct val="0"/>
              </a:spcAft>
              <a:defRPr sz="2160">
                <a:solidFill>
                  <a:schemeClr val="tx1"/>
                </a:solidFill>
                <a:latin typeface="Times New Roman" charset="0"/>
                <a:ea typeface="MS PGothic" charset="-128"/>
              </a:defRPr>
            </a:lvl7pPr>
            <a:lvl8pPr marL="3086100" indent="-205740" eaLnBrk="0" fontAlgn="base" hangingPunct="0">
              <a:spcBef>
                <a:spcPct val="0"/>
              </a:spcBef>
              <a:spcAft>
                <a:spcPct val="0"/>
              </a:spcAft>
              <a:defRPr sz="2160">
                <a:solidFill>
                  <a:schemeClr val="tx1"/>
                </a:solidFill>
                <a:latin typeface="Times New Roman" charset="0"/>
                <a:ea typeface="MS PGothic" charset="-128"/>
              </a:defRPr>
            </a:lvl8pPr>
            <a:lvl9pPr marL="3497580" indent="-205740" eaLnBrk="0" fontAlgn="base" hangingPunct="0">
              <a:spcBef>
                <a:spcPct val="0"/>
              </a:spcBef>
              <a:spcAft>
                <a:spcPct val="0"/>
              </a:spcAft>
              <a:defRPr sz="2160">
                <a:solidFill>
                  <a:schemeClr val="tx1"/>
                </a:solidFill>
                <a:latin typeface="Times New Roman" charset="0"/>
                <a:ea typeface="MS PGothic" charset="-128"/>
              </a:defRPr>
            </a:lvl9pPr>
          </a:lstStyle>
          <a:p>
            <a:pPr eaLnBrk="1" hangingPunct="1"/>
            <a:fld id="{7223BBC6-2AC6-D540-916C-695D8000B017}" type="slidenum">
              <a:rPr lang="he-IL" altLang="x-none" sz="1170">
                <a:solidFill>
                  <a:srgbClr val="898989"/>
                </a:solidFill>
              </a:rPr>
              <a:pPr eaLnBrk="1" hangingPunct="1"/>
              <a:t>7</a:t>
            </a:fld>
            <a:endParaRPr lang="en-US" altLang="x-none" sz="1170">
              <a:solidFill>
                <a:srgbClr val="898989"/>
              </a:solidFill>
            </a:endParaRPr>
          </a:p>
        </p:txBody>
      </p:sp>
      <p:pic>
        <p:nvPicPr>
          <p:cNvPr id="6" name="Picture 3"/>
          <p:cNvPicPr>
            <a:picLocks noChangeAspect="1" noChangeArrowheads="1"/>
          </p:cNvPicPr>
          <p:nvPr/>
        </p:nvPicPr>
        <p:blipFill>
          <a:blip r:embed="rId2">
            <a:alphaModFix amt="26000"/>
            <a:extLst>
              <a:ext uri="{28A0092B-C50C-407E-A947-70E740481C1C}">
                <a14:useLocalDpi xmlns:a14="http://schemas.microsoft.com/office/drawing/2010/main"/>
              </a:ext>
            </a:extLst>
          </a:blip>
          <a:srcRect/>
          <a:stretch>
            <a:fillRect/>
          </a:stretch>
        </p:blipFill>
        <p:spPr bwMode="auto">
          <a:xfrm>
            <a:off x="3847079" y="2197663"/>
            <a:ext cx="1502608" cy="8424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descr="ANd9GcSVQeQsN2KidWqAxoT46G-etGlUtAZexOehGWwTr6zhF215net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7313" y="3104964"/>
            <a:ext cx="1202759" cy="899814"/>
          </a:xfrm>
          <a:prstGeom prst="rect">
            <a:avLst/>
          </a:prstGeom>
          <a:ln>
            <a:noFill/>
          </a:ln>
          <a:effectLst>
            <a:softEdge rad="112500"/>
          </a:effectLst>
        </p:spPr>
      </p:pic>
      <p:pic>
        <p:nvPicPr>
          <p:cNvPr id="9" name="Picture 3" descr="Europe_synoptic"/>
          <p:cNvPicPr>
            <a:picLocks noChangeAspect="1" noChangeArrowheads="1"/>
          </p:cNvPicPr>
          <p:nvPr/>
        </p:nvPicPr>
        <p:blipFill>
          <a:blip r:embed="rId4">
            <a:alphaModFix amt="26000"/>
            <a:extLst>
              <a:ext uri="{28A0092B-C50C-407E-A947-70E740481C1C}">
                <a14:useLocalDpi xmlns:a14="http://schemas.microsoft.com/office/drawing/2010/main"/>
              </a:ext>
            </a:extLst>
          </a:blip>
          <a:srcRect/>
          <a:stretch>
            <a:fillRect/>
          </a:stretch>
        </p:blipFill>
        <p:spPr bwMode="auto">
          <a:xfrm>
            <a:off x="3924196" y="4926745"/>
            <a:ext cx="1360683" cy="90012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 name="Picture 3" descr="6-cell-model_nasa_jpl_large"/>
          <p:cNvPicPr>
            <a:picLocks noChangeAspect="1" noChangeArrowheads="1"/>
          </p:cNvPicPr>
          <p:nvPr/>
        </p:nvPicPr>
        <p:blipFill>
          <a:blip r:embed="rId5" cstate="screen">
            <a:alphaModFix amt="26000"/>
            <a:extLst>
              <a:ext uri="{28A0092B-C50C-407E-A947-70E740481C1C}">
                <a14:useLocalDpi xmlns:a14="http://schemas.microsoft.com/office/drawing/2010/main"/>
              </a:ext>
            </a:extLst>
          </a:blip>
          <a:srcRect/>
          <a:stretch>
            <a:fillRect/>
          </a:stretch>
        </p:blipFill>
        <p:spPr bwMode="auto">
          <a:xfrm>
            <a:off x="4023182" y="5813076"/>
            <a:ext cx="1196890" cy="92109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7" name="Picture 16" descr="Meso.jpg"/>
          <p:cNvPicPr>
            <a:picLocks noChangeAspect="1"/>
          </p:cNvPicPr>
          <p:nvPr/>
        </p:nvPicPr>
        <p:blipFill>
          <a:blip r:embed="rId6" cstate="screen">
            <a:alphaModFix amt="26000"/>
            <a:extLst>
              <a:ext uri="{28A0092B-C50C-407E-A947-70E740481C1C}">
                <a14:useLocalDpi xmlns:a14="http://schemas.microsoft.com/office/drawing/2010/main"/>
              </a:ext>
            </a:extLst>
          </a:blip>
          <a:stretch>
            <a:fillRect/>
          </a:stretch>
        </p:blipFill>
        <p:spPr>
          <a:xfrm>
            <a:off x="3988735" y="3947458"/>
            <a:ext cx="1224585" cy="994075"/>
          </a:xfrm>
          <a:prstGeom prst="rect">
            <a:avLst/>
          </a:prstGeom>
          <a:ln>
            <a:noFill/>
          </a:ln>
          <a:effectLst>
            <a:softEdge rad="112500"/>
          </a:effectLst>
        </p:spPr>
      </p:pic>
      <p:sp>
        <p:nvSpPr>
          <p:cNvPr id="11" name="TextBox 10"/>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Atmospheric scales</a:t>
            </a:r>
            <a:endParaRPr lang="he-IL" sz="2500" dirty="0">
              <a:solidFill>
                <a:schemeClr val="bg1"/>
              </a:solidFill>
            </a:endParaRPr>
          </a:p>
        </p:txBody>
      </p:sp>
    </p:spTree>
    <p:extLst>
      <p:ext uri="{BB962C8B-B14F-4D97-AF65-F5344CB8AC3E}">
        <p14:creationId xmlns:p14="http://schemas.microsoft.com/office/powerpoint/2010/main" val="699014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3" descr="valley2_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583" y="1444467"/>
            <a:ext cx="3027522" cy="250317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5" descr="ANd9GcSVQeQsN2KidWqAxoT46G-etGlUtAZexOehGWwTr6zhF215net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8577" y="3483700"/>
            <a:ext cx="4182139" cy="313190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6149" name="TextBox 9"/>
          <p:cNvSpPr txBox="1">
            <a:spLocks noChangeArrowheads="1"/>
          </p:cNvSpPr>
          <p:nvPr/>
        </p:nvSpPr>
        <p:spPr bwMode="auto">
          <a:xfrm>
            <a:off x="165735" y="1290162"/>
            <a:ext cx="5896452" cy="2006190"/>
          </a:xfrm>
          <a:prstGeom prst="rect">
            <a:avLst/>
          </a:prstGeom>
          <a:noFill/>
          <a:ln w="9525">
            <a:noFill/>
            <a:miter lim="800000"/>
            <a:headEnd/>
            <a:tailEnd/>
          </a:ln>
        </p:spPr>
        <p:txBody>
          <a:bodyPr>
            <a:spAutoFit/>
          </a:bodyPr>
          <a:lstStyle/>
          <a:p>
            <a:pPr>
              <a:spcBef>
                <a:spcPts val="1080"/>
              </a:spcBef>
              <a:defRPr/>
            </a:pPr>
            <a:r>
              <a:rPr lang="en-US" sz="2880" dirty="0" err="1">
                <a:solidFill>
                  <a:srgbClr val="000000"/>
                </a:solidFill>
                <a:ea typeface="MS PGothic" pitchFamily="34" charset="-128"/>
              </a:rPr>
              <a:t>Radiative</a:t>
            </a:r>
            <a:r>
              <a:rPr lang="en-US" sz="2880" dirty="0">
                <a:solidFill>
                  <a:srgbClr val="000000"/>
                </a:solidFill>
                <a:ea typeface="MS PGothic" pitchFamily="34" charset="-128"/>
              </a:rPr>
              <a:t> cooling at clear winter nights c</a:t>
            </a:r>
            <a:r>
              <a:rPr lang="en-US" sz="2880" dirty="0">
                <a:solidFill>
                  <a:srgbClr val="000000"/>
                </a:solidFill>
                <a:ea typeface="MS PGothic" pitchFamily="34" charset="-128"/>
                <a:cs typeface="MS PGothic" charset="0"/>
              </a:rPr>
              <a:t>auses stable stratification.</a:t>
            </a:r>
          </a:p>
          <a:p>
            <a:pPr>
              <a:spcBef>
                <a:spcPts val="1080"/>
              </a:spcBef>
              <a:defRPr/>
            </a:pPr>
            <a:r>
              <a:rPr lang="en-US" sz="2880" dirty="0">
                <a:solidFill>
                  <a:srgbClr val="000000"/>
                </a:solidFill>
                <a:ea typeface="MS PGothic" pitchFamily="34" charset="-128"/>
                <a:cs typeface="MS PGothic" charset="0"/>
              </a:rPr>
              <a:t>Topographic depressions are filled with cold air.</a:t>
            </a:r>
          </a:p>
        </p:txBody>
      </p:sp>
      <p:sp>
        <p:nvSpPr>
          <p:cNvPr id="7" name="TextBox 6"/>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Cold air pool formation</a:t>
            </a:r>
          </a:p>
        </p:txBody>
      </p:sp>
    </p:spTree>
    <p:extLst>
      <p:ext uri="{BB962C8B-B14F-4D97-AF65-F5344CB8AC3E}">
        <p14:creationId xmlns:p14="http://schemas.microsoft.com/office/powerpoint/2010/main" val="467768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Placeholder 2"/>
          <p:cNvSpPr>
            <a:spLocks noGrp="1"/>
          </p:cNvSpPr>
          <p:nvPr>
            <p:ph type="body" idx="1"/>
          </p:nvPr>
        </p:nvSpPr>
        <p:spPr>
          <a:xfrm>
            <a:off x="1461612" y="1678782"/>
            <a:ext cx="1878806" cy="640080"/>
          </a:xfrm>
        </p:spPr>
        <p:txBody>
          <a:bodyPr/>
          <a:lstStyle/>
          <a:p>
            <a:pPr algn="l" eaLnBrk="1" hangingPunct="1"/>
            <a:r>
              <a:rPr lang="da-DK" altLang="x-none">
                <a:ea typeface="ＭＳ Ｐゴシック" charset="-128"/>
              </a:rPr>
              <a:t>Met stations</a:t>
            </a:r>
          </a:p>
        </p:txBody>
      </p:sp>
      <p:pic>
        <p:nvPicPr>
          <p:cNvPr id="13" name="Picture 6" descr="Marc_stations"/>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100303" y="2910543"/>
            <a:ext cx="3445796" cy="3369974"/>
          </a:xfrm>
          <a:effectLst>
            <a:softEdge rad="112500"/>
          </a:effectLst>
        </p:spPr>
      </p:pic>
      <p:pic>
        <p:nvPicPr>
          <p:cNvPr id="15" name="Picture 4"/>
          <p:cNvPicPr>
            <a:picLocks noChangeAspect="1"/>
          </p:cNvPicPr>
          <p:nvPr/>
        </p:nvPicPr>
        <p:blipFill>
          <a:blip r:embed="rId3"/>
          <a:srcRect/>
          <a:stretch>
            <a:fillRect/>
          </a:stretch>
        </p:blipFill>
        <p:spPr bwMode="auto">
          <a:xfrm>
            <a:off x="100303" y="1290362"/>
            <a:ext cx="1385888" cy="1554480"/>
          </a:xfrm>
          <a:prstGeom prst="rect">
            <a:avLst/>
          </a:prstGeom>
          <a:ln>
            <a:noFill/>
          </a:ln>
          <a:effectLst>
            <a:softEdge rad="112500"/>
          </a:effectLst>
        </p:spPr>
      </p:pic>
      <p:sp>
        <p:nvSpPr>
          <p:cNvPr id="17" name="TextBox 16"/>
          <p:cNvSpPr txBox="1"/>
          <p:nvPr/>
        </p:nvSpPr>
        <p:spPr>
          <a:xfrm>
            <a:off x="455251" y="395207"/>
            <a:ext cx="8266440" cy="477054"/>
          </a:xfrm>
          <a:prstGeom prst="rect">
            <a:avLst/>
          </a:prstGeom>
          <a:solidFill>
            <a:schemeClr val="accent1"/>
          </a:solidFill>
        </p:spPr>
        <p:txBody>
          <a:bodyPr wrap="square" rtlCol="0">
            <a:spAutoFit/>
          </a:bodyPr>
          <a:lstStyle/>
          <a:p>
            <a:pPr algn="ctr"/>
            <a:r>
              <a:rPr lang="en-US" sz="2500" dirty="0">
                <a:solidFill>
                  <a:schemeClr val="bg1"/>
                </a:solidFill>
              </a:rPr>
              <a:t>Detecting </a:t>
            </a:r>
            <a:r>
              <a:rPr lang="en-US" sz="2500" dirty="0" err="1">
                <a:solidFill>
                  <a:schemeClr val="bg1"/>
                </a:solidFill>
              </a:rPr>
              <a:t>Finescale</a:t>
            </a:r>
            <a:r>
              <a:rPr lang="en-US" sz="2500" dirty="0">
                <a:solidFill>
                  <a:schemeClr val="bg1"/>
                </a:solidFill>
              </a:rPr>
              <a:t> Climatic Features</a:t>
            </a:r>
          </a:p>
        </p:txBody>
      </p:sp>
    </p:spTree>
    <p:extLst>
      <p:ext uri="{BB962C8B-B14F-4D97-AF65-F5344CB8AC3E}">
        <p14:creationId xmlns:p14="http://schemas.microsoft.com/office/powerpoint/2010/main" val="2133365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11505</TotalTime>
  <Words>1864</Words>
  <Application>Microsoft Macintosh PowerPoint</Application>
  <PresentationFormat>On-screen Show (4:3)</PresentationFormat>
  <Paragraphs>524</Paragraphs>
  <Slides>51</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Helvetica</vt:lpstr>
      <vt:lpstr>MS PGothic</vt:lpstr>
      <vt:lpstr>ＭＳ Ｐゴシック</vt:lpstr>
      <vt:lpstr>Wingdings</vt:lpstr>
      <vt:lpstr>Arial</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BIU</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Helman</dc:creator>
  <cp:lastModifiedBy>Microsoft account</cp:lastModifiedBy>
  <cp:revision>290</cp:revision>
  <cp:lastPrinted>2017-09-17T09:50:32Z</cp:lastPrinted>
  <dcterms:created xsi:type="dcterms:W3CDTF">2015-05-31T11:41:14Z</dcterms:created>
  <dcterms:modified xsi:type="dcterms:W3CDTF">2017-09-17T12:13:40Z</dcterms:modified>
</cp:coreProperties>
</file>