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7" r:id="rId2"/>
    <p:sldId id="316" r:id="rId3"/>
    <p:sldId id="317" r:id="rId4"/>
    <p:sldId id="313" r:id="rId5"/>
    <p:sldId id="312" r:id="rId6"/>
    <p:sldId id="337" r:id="rId7"/>
    <p:sldId id="338" r:id="rId8"/>
    <p:sldId id="314" r:id="rId9"/>
    <p:sldId id="319" r:id="rId10"/>
    <p:sldId id="318" r:id="rId11"/>
    <p:sldId id="320" r:id="rId12"/>
    <p:sldId id="322" r:id="rId13"/>
    <p:sldId id="323" r:id="rId14"/>
    <p:sldId id="326" r:id="rId15"/>
    <p:sldId id="321" r:id="rId16"/>
    <p:sldId id="328" r:id="rId17"/>
    <p:sldId id="356" r:id="rId18"/>
    <p:sldId id="325" r:id="rId19"/>
    <p:sldId id="327" r:id="rId20"/>
    <p:sldId id="331" r:id="rId21"/>
    <p:sldId id="333" r:id="rId22"/>
    <p:sldId id="334" r:id="rId23"/>
    <p:sldId id="335" r:id="rId24"/>
    <p:sldId id="336" r:id="rId25"/>
    <p:sldId id="329" r:id="rId26"/>
    <p:sldId id="339" r:id="rId27"/>
    <p:sldId id="330" r:id="rId28"/>
    <p:sldId id="345" r:id="rId29"/>
    <p:sldId id="340" r:id="rId30"/>
    <p:sldId id="341" r:id="rId31"/>
    <p:sldId id="342" r:id="rId32"/>
    <p:sldId id="343" r:id="rId33"/>
    <p:sldId id="353" r:id="rId34"/>
    <p:sldId id="344" r:id="rId35"/>
    <p:sldId id="346" r:id="rId36"/>
    <p:sldId id="354" r:id="rId37"/>
    <p:sldId id="355" r:id="rId38"/>
    <p:sldId id="348" r:id="rId39"/>
    <p:sldId id="347" r:id="rId40"/>
    <p:sldId id="349" r:id="rId41"/>
    <p:sldId id="351" r:id="rId42"/>
    <p:sldId id="352" r:id="rId43"/>
    <p:sldId id="357" r:id="rId44"/>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no Neto" initials="NMN"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9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8" d="100"/>
          <a:sy n="68" d="100"/>
        </p:scale>
        <p:origin x="58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656E7-DA2C-4287-A1B8-C3037DA47DE6}" type="datetimeFigureOut">
              <a:rPr lang="en-US" smtClean="0"/>
              <a:t>9/18/2017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02B5C-A380-45DB-AC65-9F644F7637EC}" type="slidenum">
              <a:rPr lang="en-US" smtClean="0"/>
              <a:t>‹#›</a:t>
            </a:fld>
            <a:endParaRPr lang="en-US"/>
          </a:p>
        </p:txBody>
      </p:sp>
    </p:spTree>
    <p:extLst>
      <p:ext uri="{BB962C8B-B14F-4D97-AF65-F5344CB8AC3E}">
        <p14:creationId xmlns:p14="http://schemas.microsoft.com/office/powerpoint/2010/main" val="1117497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B0F233-EE4F-43DF-A0C5-B3176B477160}"/>
              </a:ext>
            </a:extLst>
          </p:cNvPr>
          <p:cNvSpPr>
            <a:spLocks noGrp="1" noChangeArrowheads="1"/>
          </p:cNvSpPr>
          <p:nvPr>
            <p:ph type="sldNum" sz="quarter" idx="5"/>
          </p:nvPr>
        </p:nvSpPr>
        <p:spPr>
          <a:ln/>
        </p:spPr>
        <p:txBody>
          <a:bodyPr/>
          <a:lstStyle/>
          <a:p>
            <a:fld id="{E63924F0-C244-45EF-B469-83F306E1896E}" type="slidenum">
              <a:rPr lang="pt-PT" altLang="en-US"/>
              <a:pPr/>
              <a:t>14</a:t>
            </a:fld>
            <a:endParaRPr lang="pt-PT" altLang="en-US"/>
          </a:p>
        </p:txBody>
      </p:sp>
      <p:sp>
        <p:nvSpPr>
          <p:cNvPr id="77826" name="Rectangle 7">
            <a:extLst>
              <a:ext uri="{FF2B5EF4-FFF2-40B4-BE49-F238E27FC236}">
                <a16:creationId xmlns:a16="http://schemas.microsoft.com/office/drawing/2014/main" id="{AF9DD5C3-C5CB-4882-91F7-71E366008B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099F7A37-8F7B-45C2-A898-AC2999A30EEB}" type="slidenum">
              <a:rPr lang="pt-PT" altLang="en-US" sz="1200"/>
              <a:pPr algn="r"/>
              <a:t>14</a:t>
            </a:fld>
            <a:endParaRPr lang="pt-PT" altLang="en-US" sz="1200"/>
          </a:p>
        </p:txBody>
      </p:sp>
      <p:sp>
        <p:nvSpPr>
          <p:cNvPr id="77827" name="Rectangle 2">
            <a:extLst>
              <a:ext uri="{FF2B5EF4-FFF2-40B4-BE49-F238E27FC236}">
                <a16:creationId xmlns:a16="http://schemas.microsoft.com/office/drawing/2014/main" id="{550151FF-3A01-4F23-9F07-2CBC0A1FAB4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97A518B1-923C-42AF-B44F-4D4D69686B5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4323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b="1" kern="1200" dirty="0">
                <a:solidFill>
                  <a:schemeClr val="tx1"/>
                </a:solidFill>
                <a:effectLst/>
                <a:latin typeface="+mn-lt"/>
                <a:ea typeface="+mn-ea"/>
                <a:cs typeface="+mn-cs"/>
              </a:rPr>
              <a:t>0-&gt;</a:t>
            </a:r>
            <a:r>
              <a:rPr lang="pt-PT" sz="1200" b="1" kern="1200" dirty="0" err="1">
                <a:solidFill>
                  <a:schemeClr val="tx1"/>
                </a:solidFill>
                <a:effectLst/>
                <a:latin typeface="+mn-lt"/>
                <a:ea typeface="+mn-ea"/>
                <a:cs typeface="+mn-cs"/>
              </a:rPr>
              <a:t>The</a:t>
            </a:r>
            <a:r>
              <a:rPr lang="pt-PT" sz="1200" b="1" kern="1200" dirty="0">
                <a:solidFill>
                  <a:schemeClr val="tx1"/>
                </a:solidFill>
                <a:effectLst/>
                <a:latin typeface="+mn-lt"/>
                <a:ea typeface="+mn-ea"/>
                <a:cs typeface="+mn-cs"/>
              </a:rPr>
              <a:t> follow-up </a:t>
            </a:r>
            <a:r>
              <a:rPr lang="pt-PT" sz="1200" b="1" kern="1200" dirty="0" err="1">
                <a:solidFill>
                  <a:schemeClr val="tx1"/>
                </a:solidFill>
                <a:effectLst/>
                <a:latin typeface="+mn-lt"/>
                <a:ea typeface="+mn-ea"/>
                <a:cs typeface="+mn-cs"/>
              </a:rPr>
              <a:t>question</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is</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how</a:t>
            </a:r>
            <a:r>
              <a:rPr lang="pt-PT" sz="1200" b="1" kern="1200" dirty="0">
                <a:solidFill>
                  <a:schemeClr val="tx1"/>
                </a:solidFill>
                <a:effectLst/>
                <a:latin typeface="+mn-lt"/>
                <a:ea typeface="+mn-ea"/>
                <a:cs typeface="+mn-cs"/>
              </a:rPr>
              <a:t> to </a:t>
            </a:r>
            <a:r>
              <a:rPr lang="pt-PT" sz="1200" b="1" kern="1200" dirty="0" err="1">
                <a:solidFill>
                  <a:schemeClr val="tx1"/>
                </a:solidFill>
                <a:effectLst/>
                <a:latin typeface="+mn-lt"/>
                <a:ea typeface="+mn-ea"/>
                <a:cs typeface="+mn-cs"/>
              </a:rPr>
              <a:t>estimate</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the</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probability</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of</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exceedance</a:t>
            </a:r>
            <a:r>
              <a:rPr lang="pt-PT" sz="1200" b="1" kern="1200" dirty="0">
                <a:solidFill>
                  <a:schemeClr val="tx1"/>
                </a:solidFill>
                <a:effectLst/>
                <a:latin typeface="+mn-lt"/>
                <a:ea typeface="+mn-ea"/>
                <a:cs typeface="+mn-cs"/>
              </a:rPr>
              <a:t>? </a:t>
            </a:r>
          </a:p>
          <a:p>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first</a:t>
            </a:r>
            <a:r>
              <a:rPr lang="pt-PT" sz="1200" kern="1200" dirty="0">
                <a:solidFill>
                  <a:schemeClr val="tx1"/>
                </a:solidFill>
                <a:effectLst/>
                <a:latin typeface="+mn-lt"/>
                <a:ea typeface="+mn-ea"/>
                <a:cs typeface="+mn-cs"/>
              </a:rPr>
              <a:t> step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to define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which</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will</a:t>
            </a:r>
            <a:r>
              <a:rPr lang="pt-PT" sz="1200" kern="1200" dirty="0">
                <a:solidFill>
                  <a:schemeClr val="tx1"/>
                </a:solidFill>
                <a:effectLst/>
                <a:latin typeface="+mn-lt"/>
                <a:ea typeface="+mn-ea"/>
                <a:cs typeface="+mn-cs"/>
              </a:rPr>
              <a:t> use </a:t>
            </a:r>
            <a:r>
              <a:rPr lang="pt-PT" sz="1200" kern="1200" dirty="0" err="1">
                <a:solidFill>
                  <a:schemeClr val="tx1"/>
                </a:solidFill>
                <a:effectLst/>
                <a:latin typeface="+mn-lt"/>
                <a:ea typeface="+mn-ea"/>
                <a:cs typeface="+mn-cs"/>
              </a:rPr>
              <a:t>information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from</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vegetation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and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energy</a:t>
            </a:r>
            <a:r>
              <a:rPr lang="pt-PT" sz="1200" kern="1200" dirty="0">
                <a:solidFill>
                  <a:schemeClr val="tx1"/>
                </a:solidFill>
                <a:effectLst/>
                <a:latin typeface="+mn-lt"/>
                <a:ea typeface="+mn-ea"/>
                <a:cs typeface="+mn-cs"/>
              </a:rPr>
              <a:t>.</a:t>
            </a:r>
          </a:p>
          <a:p>
            <a:r>
              <a:rPr lang="pt-PT" sz="1200" kern="1200" dirty="0">
                <a:solidFill>
                  <a:schemeClr val="tx1"/>
                </a:solidFill>
                <a:effectLst/>
                <a:latin typeface="+mn-lt"/>
                <a:ea typeface="+mn-ea"/>
                <a:cs typeface="+mn-cs"/>
              </a:rPr>
              <a:t>2-&gt;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second</a:t>
            </a:r>
            <a:r>
              <a:rPr lang="pt-PT" sz="1200" kern="1200" dirty="0">
                <a:solidFill>
                  <a:schemeClr val="tx1"/>
                </a:solidFill>
                <a:effectLst/>
                <a:latin typeface="+mn-lt"/>
                <a:ea typeface="+mn-ea"/>
                <a:cs typeface="+mn-cs"/>
              </a:rPr>
              <a:t> step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to define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daily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which</a:t>
            </a:r>
            <a:r>
              <a:rPr lang="pt-PT" sz="1200" kern="1200" dirty="0">
                <a:solidFill>
                  <a:schemeClr val="tx1"/>
                </a:solidFill>
                <a:effectLst/>
                <a:latin typeface="+mn-lt"/>
                <a:ea typeface="+mn-ea"/>
                <a:cs typeface="+mn-cs"/>
              </a:rPr>
              <a:t> uses </a:t>
            </a:r>
            <a:r>
              <a:rPr lang="pt-PT" sz="1200" kern="1200" dirty="0" err="1">
                <a:solidFill>
                  <a:schemeClr val="tx1"/>
                </a:solidFill>
                <a:effectLst/>
                <a:latin typeface="+mn-lt"/>
                <a:ea typeface="+mn-ea"/>
                <a:cs typeface="+mn-cs"/>
              </a:rPr>
              <a:t>information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from</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energy</a:t>
            </a:r>
            <a:r>
              <a:rPr lang="pt-PT" sz="1200" kern="1200" dirty="0">
                <a:solidFill>
                  <a:schemeClr val="tx1"/>
                </a:solidFill>
                <a:effectLst/>
                <a:latin typeface="+mn-lt"/>
                <a:ea typeface="+mn-ea"/>
                <a:cs typeface="+mn-cs"/>
              </a:rPr>
              <a:t>, FWI* </a:t>
            </a:r>
            <a:r>
              <a:rPr lang="pt-PT" sz="1200" kern="1200" dirty="0" err="1">
                <a:solidFill>
                  <a:schemeClr val="tx1"/>
                </a:solidFill>
                <a:effectLst/>
                <a:latin typeface="+mn-lt"/>
                <a:ea typeface="+mn-ea"/>
                <a:cs typeface="+mn-cs"/>
              </a:rPr>
              <a:t>and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also</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a:t>
            </a:r>
          </a:p>
          <a:p>
            <a:r>
              <a:rPr lang="pt-PT" sz="1200" kern="1200" dirty="0">
                <a:solidFill>
                  <a:schemeClr val="tx1"/>
                </a:solidFill>
                <a:effectLst/>
                <a:latin typeface="+mn-lt"/>
                <a:ea typeface="+mn-ea"/>
                <a:cs typeface="+mn-cs"/>
              </a:rPr>
              <a:t>3-&gt; </a:t>
            </a:r>
            <a:r>
              <a:rPr lang="pt-PT" sz="1200" kern="1200" dirty="0" err="1">
                <a:solidFill>
                  <a:schemeClr val="tx1"/>
                </a:solidFill>
                <a:effectLst/>
                <a:latin typeface="+mn-lt"/>
                <a:ea typeface="+mn-ea"/>
                <a:cs typeface="+mn-cs"/>
              </a:rPr>
              <a:t>We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shall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notice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that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whereas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fixed</a:t>
            </a:r>
            <a:r>
              <a:rPr lang="pt-PT" sz="1200" kern="1200" dirty="0">
                <a:solidFill>
                  <a:schemeClr val="tx1"/>
                </a:solidFill>
                <a:effectLst/>
                <a:latin typeface="+mn-lt"/>
                <a:ea typeface="+mn-ea"/>
                <a:cs typeface="+mn-cs"/>
              </a:rPr>
              <a:t> for </a:t>
            </a:r>
            <a:r>
              <a:rPr lang="pt-PT" sz="1200" kern="1200" dirty="0" err="1">
                <a:solidFill>
                  <a:schemeClr val="tx1"/>
                </a:solidFill>
                <a:effectLst/>
                <a:latin typeface="+mn-lt"/>
                <a:ea typeface="+mn-ea"/>
                <a:cs typeface="+mn-cs"/>
              </a:rPr>
              <a:t>all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years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daily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varies </a:t>
            </a:r>
            <a:r>
              <a:rPr lang="pt-PT" sz="1200" kern="1200" dirty="0" err="1">
                <a:solidFill>
                  <a:schemeClr val="tx1"/>
                </a:solidFill>
                <a:effectLst/>
                <a:latin typeface="+mn-lt"/>
                <a:ea typeface="+mn-ea"/>
                <a:cs typeface="+mn-cs"/>
              </a:rPr>
              <a:t>each</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day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provided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meteorological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conditions</a:t>
            </a:r>
            <a:r>
              <a:rPr lang="pt-PT" sz="1200" kern="1200" dirty="0">
                <a:solidFill>
                  <a:schemeClr val="tx1"/>
                </a:solidFill>
                <a:effectLst/>
                <a:latin typeface="+mn-lt"/>
                <a:ea typeface="+mn-ea"/>
                <a:cs typeface="+mn-cs"/>
              </a:rPr>
              <a:t>. Also, </a:t>
            </a:r>
            <a:r>
              <a:rPr lang="pt-PT" sz="1200" kern="1200" dirty="0" err="1">
                <a:solidFill>
                  <a:schemeClr val="tx1"/>
                </a:solidFill>
                <a:effectLst/>
                <a:latin typeface="+mn-lt"/>
                <a:ea typeface="+mn-ea"/>
                <a:cs typeface="+mn-cs"/>
              </a:rPr>
              <a:t>daily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keeps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indirectly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information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about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vegetation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by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means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a:t>
            </a:r>
          </a:p>
          <a:p>
            <a:r>
              <a:rPr lang="pt-PT" sz="1200" b="1" kern="1200" dirty="0">
                <a:solidFill>
                  <a:schemeClr val="tx1"/>
                </a:solidFill>
                <a:effectLst/>
                <a:latin typeface="+mn-lt"/>
                <a:ea typeface="+mn-ea"/>
                <a:cs typeface="+mn-cs"/>
              </a:rPr>
              <a:t>4-&gt; </a:t>
            </a:r>
            <a:r>
              <a:rPr lang="pt-PT" sz="1200" b="1" kern="1200" dirty="0" err="1">
                <a:solidFill>
                  <a:schemeClr val="tx1"/>
                </a:solidFill>
                <a:effectLst/>
                <a:latin typeface="+mn-lt"/>
                <a:ea typeface="+mn-ea"/>
                <a:cs typeface="+mn-cs"/>
              </a:rPr>
              <a:t>Now</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let’s</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have</a:t>
            </a:r>
            <a:r>
              <a:rPr lang="pt-PT" sz="1200" b="1" kern="1200" dirty="0">
                <a:solidFill>
                  <a:schemeClr val="tx1"/>
                </a:solidFill>
                <a:effectLst/>
                <a:latin typeface="+mn-lt"/>
                <a:ea typeface="+mn-ea"/>
                <a:cs typeface="+mn-cs"/>
              </a:rPr>
              <a:t> a look </a:t>
            </a:r>
            <a:r>
              <a:rPr lang="pt-PT" sz="1200" b="1" kern="1200" dirty="0" err="1">
                <a:solidFill>
                  <a:schemeClr val="tx1"/>
                </a:solidFill>
                <a:effectLst/>
                <a:latin typeface="+mn-lt"/>
                <a:ea typeface="+mn-ea"/>
                <a:cs typeface="+mn-cs"/>
              </a:rPr>
              <a:t>at</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the</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methodology</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used</a:t>
            </a:r>
            <a:r>
              <a:rPr lang="pt-PT" sz="1200" b="1" kern="1200" dirty="0">
                <a:solidFill>
                  <a:schemeClr val="tx1"/>
                </a:solidFill>
                <a:effectLst/>
                <a:latin typeface="+mn-lt"/>
                <a:ea typeface="+mn-ea"/>
                <a:cs typeface="+mn-cs"/>
              </a:rPr>
              <a:t> to compute </a:t>
            </a:r>
            <a:r>
              <a:rPr lang="pt-PT" sz="1200" b="1" kern="1200" dirty="0" err="1">
                <a:solidFill>
                  <a:schemeClr val="tx1"/>
                </a:solidFill>
                <a:effectLst/>
                <a:latin typeface="+mn-lt"/>
                <a:ea typeface="+mn-ea"/>
                <a:cs typeface="+mn-cs"/>
              </a:rPr>
              <a:t>these</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two</a:t>
            </a:r>
            <a:r>
              <a:rPr lang="pt-PT" sz="1200" b="1" kern="1200" dirty="0">
                <a:solidFill>
                  <a:schemeClr val="tx1"/>
                </a:solidFill>
                <a:effectLst/>
                <a:latin typeface="+mn-lt"/>
                <a:ea typeface="+mn-ea"/>
                <a:cs typeface="+mn-cs"/>
              </a:rPr>
              <a:t> </a:t>
            </a:r>
            <a:r>
              <a:rPr lang="pt-PT" sz="1200" b="1" kern="1200" dirty="0" err="1">
                <a:solidFill>
                  <a:schemeClr val="tx1"/>
                </a:solidFill>
                <a:effectLst/>
                <a:latin typeface="+mn-lt"/>
                <a:ea typeface="+mn-ea"/>
                <a:cs typeface="+mn-cs"/>
              </a:rPr>
              <a:t>variables</a:t>
            </a:r>
            <a:r>
              <a:rPr lang="pt-PT" sz="1200" b="1" kern="1200" dirty="0">
                <a:solidFill>
                  <a:schemeClr val="tx1"/>
                </a:solidFill>
                <a:effectLst/>
                <a:latin typeface="+mn-lt"/>
                <a:ea typeface="+mn-ea"/>
                <a:cs typeface="+mn-cs"/>
              </a:rPr>
              <a:t>.</a:t>
            </a:r>
          </a:p>
          <a:p>
            <a:endParaRPr lang="pt-PT" dirty="0"/>
          </a:p>
        </p:txBody>
      </p:sp>
      <p:sp>
        <p:nvSpPr>
          <p:cNvPr id="4" name="Slide Number Placeholder 3"/>
          <p:cNvSpPr>
            <a:spLocks noGrp="1"/>
          </p:cNvSpPr>
          <p:nvPr>
            <p:ph type="sldNum" sz="quarter" idx="10"/>
          </p:nvPr>
        </p:nvSpPr>
        <p:spPr/>
        <p:txBody>
          <a:bodyPr/>
          <a:lstStyle/>
          <a:p>
            <a:fld id="{55B7B208-AB27-414F-AD66-C6CB50EAA6FB}" type="slidenum">
              <a:rPr lang="pt-PT" smtClean="0"/>
              <a:t>20</a:t>
            </a:fld>
            <a:endParaRPr lang="pt-PT"/>
          </a:p>
        </p:txBody>
      </p:sp>
    </p:spTree>
    <p:extLst>
      <p:ext uri="{BB962C8B-B14F-4D97-AF65-F5344CB8AC3E}">
        <p14:creationId xmlns:p14="http://schemas.microsoft.com/office/powerpoint/2010/main" val="220944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Starting</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with</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grid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represents</a:t>
            </a:r>
            <a:r>
              <a:rPr lang="pt-PT" sz="1200" kern="1200" dirty="0">
                <a:solidFill>
                  <a:schemeClr val="tx1"/>
                </a:solidFill>
                <a:effectLst/>
                <a:latin typeface="+mn-lt"/>
                <a:ea typeface="+mn-ea"/>
                <a:cs typeface="+mn-cs"/>
              </a:rPr>
              <a:t> a set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pixels </a:t>
            </a:r>
            <a:r>
              <a:rPr lang="pt-PT" sz="1200" kern="1200" dirty="0" err="1">
                <a:solidFill>
                  <a:schemeClr val="tx1"/>
                </a:solidFill>
                <a:effectLst/>
                <a:latin typeface="+mn-lt"/>
                <a:ea typeface="+mn-ea"/>
                <a:cs typeface="+mn-cs"/>
              </a:rPr>
              <a:t>coloured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acoording</a:t>
            </a:r>
            <a:r>
              <a:rPr lang="pt-PT" sz="1200" kern="1200" dirty="0">
                <a:solidFill>
                  <a:schemeClr val="tx1"/>
                </a:solidFill>
                <a:effectLst/>
                <a:latin typeface="+mn-lt"/>
                <a:ea typeface="+mn-ea"/>
                <a:cs typeface="+mn-cs"/>
              </a:rPr>
              <a:t> to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vegetation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category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belong</a:t>
            </a:r>
            <a:r>
              <a:rPr lang="pt-PT" sz="1200" kern="1200" dirty="0">
                <a:solidFill>
                  <a:schemeClr val="tx1"/>
                </a:solidFill>
                <a:effectLst/>
                <a:latin typeface="+mn-lt"/>
                <a:ea typeface="+mn-ea"/>
                <a:cs typeface="+mn-cs"/>
              </a:rPr>
              <a:t>. For </a:t>
            </a:r>
            <a:r>
              <a:rPr lang="pt-PT" sz="1200" kern="1200" dirty="0" err="1">
                <a:solidFill>
                  <a:schemeClr val="tx1"/>
                </a:solidFill>
                <a:effectLst/>
                <a:latin typeface="+mn-lt"/>
                <a:ea typeface="+mn-ea"/>
                <a:cs typeface="+mn-cs"/>
              </a:rPr>
              <a:t>each</a:t>
            </a:r>
            <a:r>
              <a:rPr lang="pt-PT" sz="1200" kern="1200" dirty="0">
                <a:solidFill>
                  <a:schemeClr val="tx1"/>
                </a:solidFill>
                <a:effectLst/>
                <a:latin typeface="+mn-lt"/>
                <a:ea typeface="+mn-ea"/>
                <a:cs typeface="+mn-cs"/>
              </a:rPr>
              <a:t> pixel i j a </a:t>
            </a:r>
            <a:r>
              <a:rPr lang="pt-PT" sz="1200" kern="1200" dirty="0" err="1">
                <a:solidFill>
                  <a:schemeClr val="tx1"/>
                </a:solidFill>
                <a:effectLst/>
                <a:latin typeface="+mn-lt"/>
                <a:ea typeface="+mn-ea"/>
                <a:cs typeface="+mn-cs"/>
              </a:rPr>
              <a:t>window</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initial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size</a:t>
            </a:r>
            <a:r>
              <a:rPr lang="pt-PT" sz="1200" kern="1200" dirty="0">
                <a:solidFill>
                  <a:schemeClr val="tx1"/>
                </a:solidFill>
                <a:effectLst/>
                <a:latin typeface="+mn-lt"/>
                <a:ea typeface="+mn-ea"/>
                <a:cs typeface="+mn-cs"/>
              </a:rPr>
              <a:t> delta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considered</a:t>
            </a:r>
            <a:r>
              <a:rPr lang="pt-PT" sz="1200" kern="1200" dirty="0">
                <a:solidFill>
                  <a:schemeClr val="tx1"/>
                </a:solidFill>
                <a:effectLst/>
                <a:latin typeface="+mn-lt"/>
                <a:ea typeface="+mn-ea"/>
                <a:cs typeface="+mn-cs"/>
              </a:rPr>
              <a:t>.</a:t>
            </a:r>
          </a:p>
          <a:p>
            <a:endParaRPr lang="pt-PT" dirty="0"/>
          </a:p>
        </p:txBody>
      </p:sp>
      <p:sp>
        <p:nvSpPr>
          <p:cNvPr id="4" name="Slide Number Placeholder 3"/>
          <p:cNvSpPr>
            <a:spLocks noGrp="1"/>
          </p:cNvSpPr>
          <p:nvPr>
            <p:ph type="sldNum" sz="quarter" idx="10"/>
          </p:nvPr>
        </p:nvSpPr>
        <p:spPr/>
        <p:txBody>
          <a:bodyPr/>
          <a:lstStyle/>
          <a:p>
            <a:fld id="{55B7B208-AB27-414F-AD66-C6CB50EAA6FB}" type="slidenum">
              <a:rPr lang="pt-PT" smtClean="0"/>
              <a:t>21</a:t>
            </a:fld>
            <a:endParaRPr lang="pt-PT"/>
          </a:p>
        </p:txBody>
      </p:sp>
    </p:spTree>
    <p:extLst>
      <p:ext uri="{BB962C8B-B14F-4D97-AF65-F5344CB8AC3E}">
        <p14:creationId xmlns:p14="http://schemas.microsoft.com/office/powerpoint/2010/main" val="36131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Next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will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only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consider</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pixels </a:t>
            </a:r>
            <a:r>
              <a:rPr lang="pt-PT" sz="1200" kern="1200" dirty="0" err="1">
                <a:solidFill>
                  <a:schemeClr val="tx1"/>
                </a:solidFill>
                <a:effectLst/>
                <a:latin typeface="+mn-lt"/>
                <a:ea typeface="+mn-ea"/>
                <a:cs typeface="+mn-cs"/>
              </a:rPr>
              <a:t>belonging</a:t>
            </a:r>
            <a:r>
              <a:rPr lang="pt-PT" sz="1200" kern="1200" dirty="0">
                <a:solidFill>
                  <a:schemeClr val="tx1"/>
                </a:solidFill>
                <a:effectLst/>
                <a:latin typeface="+mn-lt"/>
                <a:ea typeface="+mn-ea"/>
                <a:cs typeface="+mn-cs"/>
              </a:rPr>
              <a:t> to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same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vegetation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category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central pixel.</a:t>
            </a:r>
          </a:p>
          <a:p>
            <a:endParaRPr lang="pt-PT" dirty="0"/>
          </a:p>
        </p:txBody>
      </p:sp>
      <p:sp>
        <p:nvSpPr>
          <p:cNvPr id="4" name="Slide Number Placeholder 3"/>
          <p:cNvSpPr>
            <a:spLocks noGrp="1"/>
          </p:cNvSpPr>
          <p:nvPr>
            <p:ph type="sldNum" sz="quarter" idx="10"/>
          </p:nvPr>
        </p:nvSpPr>
        <p:spPr/>
        <p:txBody>
          <a:bodyPr/>
          <a:lstStyle/>
          <a:p>
            <a:fld id="{55B7B208-AB27-414F-AD66-C6CB50EAA6FB}" type="slidenum">
              <a:rPr lang="pt-PT" smtClean="0"/>
              <a:t>22</a:t>
            </a:fld>
            <a:endParaRPr lang="pt-PT"/>
          </a:p>
        </p:txBody>
      </p:sp>
    </p:spTree>
    <p:extLst>
      <p:ext uri="{BB962C8B-B14F-4D97-AF65-F5344CB8AC3E}">
        <p14:creationId xmlns:p14="http://schemas.microsoft.com/office/powerpoint/2010/main" val="194239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Finally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consider</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fires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observed</a:t>
            </a:r>
            <a:r>
              <a:rPr lang="pt-PT" sz="1200" kern="1200" dirty="0">
                <a:solidFill>
                  <a:schemeClr val="tx1"/>
                </a:solidFill>
                <a:effectLst/>
                <a:latin typeface="+mn-lt"/>
                <a:ea typeface="+mn-ea"/>
                <a:cs typeface="+mn-cs"/>
              </a:rPr>
              <a:t> in </a:t>
            </a:r>
            <a:r>
              <a:rPr lang="pt-PT" sz="1200" kern="1200" dirty="0" err="1">
                <a:solidFill>
                  <a:schemeClr val="tx1"/>
                </a:solidFill>
                <a:effectLst/>
                <a:latin typeface="+mn-lt"/>
                <a:ea typeface="+mn-ea"/>
                <a:cs typeface="+mn-cs"/>
              </a:rPr>
              <a:t>those</a:t>
            </a:r>
            <a:r>
              <a:rPr lang="pt-PT" sz="1200" kern="1200" dirty="0">
                <a:solidFill>
                  <a:schemeClr val="tx1"/>
                </a:solidFill>
                <a:effectLst/>
                <a:latin typeface="+mn-lt"/>
                <a:ea typeface="+mn-ea"/>
                <a:cs typeface="+mn-cs"/>
              </a:rPr>
              <a:t> pixels for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period</a:t>
            </a:r>
            <a:r>
              <a:rPr lang="pt-PT" sz="1200" kern="1200" dirty="0">
                <a:solidFill>
                  <a:schemeClr val="tx1"/>
                </a:solidFill>
                <a:effectLst/>
                <a:latin typeface="+mn-lt"/>
                <a:ea typeface="+mn-ea"/>
                <a:cs typeface="+mn-cs"/>
              </a:rPr>
              <a:t> 2010-2016.</a:t>
            </a:r>
          </a:p>
          <a:p>
            <a:r>
              <a:rPr lang="pt-PT" sz="1200" kern="1200" dirty="0">
                <a:solidFill>
                  <a:schemeClr val="tx1"/>
                </a:solidFill>
                <a:effectLst/>
                <a:latin typeface="+mn-lt"/>
                <a:ea typeface="+mn-ea"/>
                <a:cs typeface="+mn-cs"/>
              </a:rPr>
              <a:t>2-&gt;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static</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given</a:t>
            </a:r>
            <a:r>
              <a:rPr lang="pt-PT" sz="1200" kern="1200" dirty="0">
                <a:solidFill>
                  <a:schemeClr val="tx1"/>
                </a:solidFill>
                <a:effectLst/>
                <a:latin typeface="+mn-lt"/>
                <a:ea typeface="+mn-ea"/>
                <a:cs typeface="+mn-cs"/>
              </a:rPr>
              <a:t>, in </a:t>
            </a:r>
            <a:r>
              <a:rPr lang="pt-PT" sz="1200" kern="1200" dirty="0" err="1">
                <a:solidFill>
                  <a:schemeClr val="tx1"/>
                </a:solidFill>
                <a:effectLst/>
                <a:latin typeface="+mn-lt"/>
                <a:ea typeface="+mn-ea"/>
                <a:cs typeface="+mn-cs"/>
              </a:rPr>
              <a:t>this</a:t>
            </a:r>
            <a:r>
              <a:rPr lang="pt-PT" sz="1200" kern="1200" dirty="0">
                <a:solidFill>
                  <a:schemeClr val="tx1"/>
                </a:solidFill>
                <a:effectLst/>
                <a:latin typeface="+mn-lt"/>
                <a:ea typeface="+mn-ea"/>
                <a:cs typeface="+mn-cs"/>
              </a:rPr>
              <a:t> case, </a:t>
            </a:r>
            <a:r>
              <a:rPr lang="pt-PT" sz="1200" kern="1200" dirty="0" err="1">
                <a:solidFill>
                  <a:schemeClr val="tx1"/>
                </a:solidFill>
                <a:effectLst/>
                <a:latin typeface="+mn-lt"/>
                <a:ea typeface="+mn-ea"/>
                <a:cs typeface="+mn-cs"/>
              </a:rPr>
              <a:t>by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ratio </a:t>
            </a:r>
            <a:r>
              <a:rPr lang="pt-PT" sz="1200" kern="1200" dirty="0" err="1">
                <a:solidFill>
                  <a:schemeClr val="tx1"/>
                </a:solidFill>
                <a:effectLst/>
                <a:latin typeface="+mn-lt"/>
                <a:ea typeface="+mn-ea"/>
                <a:cs typeface="+mn-cs"/>
              </a:rPr>
              <a:t>between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number</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fires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exceeding</a:t>
            </a:r>
            <a:r>
              <a:rPr lang="pt-PT" sz="1200" kern="1200" dirty="0">
                <a:solidFill>
                  <a:schemeClr val="tx1"/>
                </a:solidFill>
                <a:effectLst/>
                <a:latin typeface="+mn-lt"/>
                <a:ea typeface="+mn-ea"/>
                <a:cs typeface="+mn-cs"/>
              </a:rPr>
              <a:t> 2000 GJ </a:t>
            </a:r>
            <a:r>
              <a:rPr lang="pt-PT" sz="1200" kern="1200" dirty="0" err="1">
                <a:solidFill>
                  <a:schemeClr val="tx1"/>
                </a:solidFill>
                <a:effectLst/>
                <a:latin typeface="+mn-lt"/>
                <a:ea typeface="+mn-ea"/>
                <a:cs typeface="+mn-cs"/>
              </a:rPr>
              <a:t>by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total </a:t>
            </a:r>
            <a:r>
              <a:rPr lang="pt-PT" sz="1200" kern="1200" dirty="0" err="1">
                <a:solidFill>
                  <a:schemeClr val="tx1"/>
                </a:solidFill>
                <a:effectLst/>
                <a:latin typeface="+mn-lt"/>
                <a:ea typeface="+mn-ea"/>
                <a:cs typeface="+mn-cs"/>
              </a:rPr>
              <a:t>number</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fires</a:t>
            </a:r>
            <a:r>
              <a:rPr lang="pt-PT" sz="1200" kern="1200" dirty="0">
                <a:solidFill>
                  <a:schemeClr val="tx1"/>
                </a:solidFill>
                <a:effectLst/>
                <a:latin typeface="+mn-lt"/>
                <a:ea typeface="+mn-ea"/>
                <a:cs typeface="+mn-cs"/>
              </a:rPr>
              <a:t>.</a:t>
            </a:r>
          </a:p>
          <a:p>
            <a:r>
              <a:rPr lang="pt-PT" sz="1200" kern="1200" dirty="0">
                <a:solidFill>
                  <a:schemeClr val="tx1"/>
                </a:solidFill>
                <a:effectLst/>
                <a:latin typeface="+mn-lt"/>
                <a:ea typeface="+mn-ea"/>
                <a:cs typeface="+mn-cs"/>
              </a:rPr>
              <a:t>3-&gt; </a:t>
            </a:r>
            <a:r>
              <a:rPr lang="pt-PT" sz="1200" kern="1200" dirty="0" err="1">
                <a:solidFill>
                  <a:schemeClr val="tx1"/>
                </a:solidFill>
                <a:effectLst/>
                <a:latin typeface="+mn-lt"/>
                <a:ea typeface="+mn-ea"/>
                <a:cs typeface="+mn-cs"/>
              </a:rPr>
              <a:t>There’s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only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additional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condition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total </a:t>
            </a:r>
            <a:r>
              <a:rPr lang="pt-PT" sz="1200" kern="1200" dirty="0" err="1">
                <a:solidFill>
                  <a:schemeClr val="tx1"/>
                </a:solidFill>
                <a:effectLst/>
                <a:latin typeface="+mn-lt"/>
                <a:ea typeface="+mn-ea"/>
                <a:cs typeface="+mn-cs"/>
              </a:rPr>
              <a:t>number</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fires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less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than</a:t>
            </a:r>
            <a:r>
              <a:rPr lang="pt-PT" sz="1200" kern="1200" dirty="0">
                <a:solidFill>
                  <a:schemeClr val="tx1"/>
                </a:solidFill>
                <a:effectLst/>
                <a:latin typeface="+mn-lt"/>
                <a:ea typeface="+mn-ea"/>
                <a:cs typeface="+mn-cs"/>
              </a:rPr>
              <a:t> a </a:t>
            </a:r>
            <a:r>
              <a:rPr lang="pt-PT" sz="1200" kern="1200" dirty="0" err="1">
                <a:solidFill>
                  <a:schemeClr val="tx1"/>
                </a:solidFill>
                <a:effectLst/>
                <a:latin typeface="+mn-lt"/>
                <a:ea typeface="+mn-ea"/>
                <a:cs typeface="+mn-cs"/>
              </a:rPr>
              <a:t>hundred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window</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size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increased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until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condition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met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process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is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repeated</a:t>
            </a:r>
            <a:r>
              <a:rPr lang="pt-PT" sz="1200" kern="1200" dirty="0">
                <a:solidFill>
                  <a:schemeClr val="tx1"/>
                </a:solidFill>
                <a:effectLst/>
                <a:latin typeface="+mn-lt"/>
                <a:ea typeface="+mn-ea"/>
                <a:cs typeface="+mn-cs"/>
              </a:rPr>
              <a:t> for </a:t>
            </a:r>
            <a:r>
              <a:rPr lang="pt-PT" sz="1200" kern="1200" dirty="0" err="1">
                <a:solidFill>
                  <a:schemeClr val="tx1"/>
                </a:solidFill>
                <a:effectLst/>
                <a:latin typeface="+mn-lt"/>
                <a:ea typeface="+mn-ea"/>
                <a:cs typeface="+mn-cs"/>
              </a:rPr>
              <a:t>all</a:t>
            </a:r>
            <a:r>
              <a:rPr lang="pt-PT" sz="1200" kern="1200" dirty="0">
                <a:solidFill>
                  <a:schemeClr val="tx1"/>
                </a:solidFill>
                <a:effectLst/>
                <a:latin typeface="+mn-lt"/>
                <a:ea typeface="+mn-ea"/>
                <a:cs typeface="+mn-cs"/>
              </a:rPr>
              <a:t> i j pixels.</a:t>
            </a:r>
          </a:p>
          <a:p>
            <a:r>
              <a:rPr lang="pt-PT" sz="1200" kern="1200" dirty="0">
                <a:solidFill>
                  <a:schemeClr val="tx1"/>
                </a:solidFill>
                <a:effectLst/>
                <a:latin typeface="+mn-lt"/>
                <a:ea typeface="+mn-ea"/>
                <a:cs typeface="+mn-cs"/>
              </a:rPr>
              <a:t>4-&gt; </a:t>
            </a:r>
            <a:r>
              <a:rPr lang="en-GB" sz="1200" kern="1200" dirty="0">
                <a:solidFill>
                  <a:schemeClr val="tx1"/>
                </a:solidFill>
                <a:effectLst/>
                <a:latin typeface="+mn-lt"/>
                <a:ea typeface="+mn-ea"/>
                <a:cs typeface="+mn-cs"/>
              </a:rPr>
              <a:t>The result is represented by the following map which shows </a:t>
            </a:r>
            <a:endParaRPr lang="pt-P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B7B208-AB27-414F-AD66-C6CB50EAA6FB}" type="slidenum">
              <a:rPr lang="pt-PT" smtClean="0"/>
              <a:t>23</a:t>
            </a:fld>
            <a:endParaRPr lang="pt-PT"/>
          </a:p>
        </p:txBody>
      </p:sp>
    </p:spTree>
    <p:extLst>
      <p:ext uri="{BB962C8B-B14F-4D97-AF65-F5344CB8AC3E}">
        <p14:creationId xmlns:p14="http://schemas.microsoft.com/office/powerpoint/2010/main" val="4026778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Regarding</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daily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to start with, it’s observed that released energy observations follow a generalized pareto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2-&gt; The GP distribution has a shape parameter alfa and a scale parameter sigma.</a:t>
            </a:r>
          </a:p>
          <a:p>
            <a:r>
              <a:rPr lang="pt-PT" sz="1200" kern="1200" dirty="0">
                <a:solidFill>
                  <a:schemeClr val="tx1"/>
                </a:solidFill>
                <a:effectLst/>
                <a:latin typeface="+mn-lt"/>
                <a:ea typeface="+mn-ea"/>
                <a:cs typeface="+mn-cs"/>
              </a:rPr>
              <a:t>3-&gt;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quantile-quantile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plot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allows</a:t>
            </a:r>
            <a:r>
              <a:rPr lang="pt-PT" sz="1200" kern="1200" dirty="0">
                <a:solidFill>
                  <a:schemeClr val="tx1"/>
                </a:solidFill>
                <a:effectLst/>
                <a:latin typeface="+mn-lt"/>
                <a:ea typeface="+mn-ea"/>
                <a:cs typeface="+mn-cs"/>
              </a:rPr>
              <a:t> to </a:t>
            </a:r>
            <a:r>
              <a:rPr lang="pt-PT" sz="1200" kern="1200" dirty="0" err="1">
                <a:solidFill>
                  <a:schemeClr val="tx1"/>
                </a:solidFill>
                <a:effectLst/>
                <a:latin typeface="+mn-lt"/>
                <a:ea typeface="+mn-ea"/>
                <a:cs typeface="+mn-cs"/>
              </a:rPr>
              <a:t>evaluate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visually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goodness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fit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that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has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been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also</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evaluated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robustly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with</a:t>
            </a:r>
            <a:r>
              <a:rPr lang="pt-PT" sz="1200" kern="1200" dirty="0">
                <a:solidFill>
                  <a:schemeClr val="tx1"/>
                </a:solidFill>
                <a:effectLst/>
                <a:latin typeface="+mn-lt"/>
                <a:ea typeface="+mn-ea"/>
                <a:cs typeface="+mn-cs"/>
              </a:rPr>
              <a:t> Anderson-</a:t>
            </a:r>
            <a:r>
              <a:rPr lang="pt-PT" sz="1200" kern="1200" dirty="0" err="1">
                <a:solidFill>
                  <a:schemeClr val="tx1"/>
                </a:solidFill>
                <a:effectLst/>
                <a:latin typeface="+mn-lt"/>
                <a:ea typeface="+mn-ea"/>
                <a:cs typeface="+mn-cs"/>
              </a:rPr>
              <a:t>Darling</a:t>
            </a:r>
            <a:r>
              <a:rPr lang="pt-PT" sz="1200" kern="1200" dirty="0">
                <a:solidFill>
                  <a:schemeClr val="tx1"/>
                </a:solidFill>
                <a:effectLst/>
                <a:latin typeface="+mn-lt"/>
                <a:ea typeface="+mn-ea"/>
                <a:cs typeface="+mn-cs"/>
              </a:rPr>
              <a:t> test.</a:t>
            </a:r>
          </a:p>
          <a:p>
            <a:r>
              <a:rPr lang="pt-PT" sz="1200" kern="1200" dirty="0">
                <a:solidFill>
                  <a:schemeClr val="tx1"/>
                </a:solidFill>
                <a:effectLst/>
                <a:latin typeface="+mn-lt"/>
                <a:ea typeface="+mn-ea"/>
                <a:cs typeface="+mn-cs"/>
              </a:rPr>
              <a:t>4-&gt; </a:t>
            </a:r>
            <a:r>
              <a:rPr lang="pt-PT" sz="1200" u="none" kern="1200" dirty="0" err="1">
                <a:solidFill>
                  <a:schemeClr val="tx1"/>
                </a:solidFill>
                <a:effectLst/>
                <a:latin typeface="+mn-lt"/>
                <a:ea typeface="+mn-ea"/>
                <a:cs typeface="+mn-cs"/>
              </a:rPr>
              <a:t>It</a:t>
            </a:r>
            <a:r>
              <a:rPr lang="pt-PT" sz="1200" u="none"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was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then</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observed</a:t>
            </a:r>
            <a:r>
              <a:rPr lang="pt-PT" sz="1200" kern="1200" dirty="0">
                <a:solidFill>
                  <a:schemeClr val="tx1"/>
                </a:solidFill>
                <a:effectLst/>
                <a:latin typeface="+mn-lt"/>
                <a:ea typeface="+mn-ea"/>
                <a:cs typeface="+mn-cs"/>
              </a:rPr>
              <a:t> that both FWI* and static probability show a linear dependence with scale parameter sigma.</a:t>
            </a:r>
          </a:p>
        </p:txBody>
      </p:sp>
      <p:sp>
        <p:nvSpPr>
          <p:cNvPr id="4" name="Slide Number Placeholder 3"/>
          <p:cNvSpPr>
            <a:spLocks noGrp="1"/>
          </p:cNvSpPr>
          <p:nvPr>
            <p:ph type="sldNum" sz="quarter" idx="10"/>
          </p:nvPr>
        </p:nvSpPr>
        <p:spPr/>
        <p:txBody>
          <a:bodyPr/>
          <a:lstStyle/>
          <a:p>
            <a:fld id="{55B7B208-AB27-414F-AD66-C6CB50EAA6FB}" type="slidenum">
              <a:rPr lang="pt-PT" smtClean="0"/>
              <a:t>26</a:t>
            </a:fld>
            <a:endParaRPr lang="pt-PT"/>
          </a:p>
        </p:txBody>
      </p:sp>
    </p:spTree>
    <p:extLst>
      <p:ext uri="{BB962C8B-B14F-4D97-AF65-F5344CB8AC3E}">
        <p14:creationId xmlns:p14="http://schemas.microsoft.com/office/powerpoint/2010/main" val="10726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1-&gt; </a:t>
            </a:r>
            <a:r>
              <a:rPr lang="pt-PT" sz="1200" kern="1200" dirty="0" err="1">
                <a:solidFill>
                  <a:schemeClr val="tx1"/>
                </a:solidFill>
                <a:effectLst/>
                <a:latin typeface="+mn-lt"/>
                <a:ea typeface="+mn-ea"/>
                <a:cs typeface="+mn-cs"/>
              </a:rPr>
              <a:t>These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maps</a:t>
            </a:r>
            <a:r>
              <a:rPr lang="pt-PT" sz="1200" kern="1200" dirty="0">
                <a:solidFill>
                  <a:schemeClr val="tx1"/>
                </a:solidFill>
                <a:effectLst/>
                <a:latin typeface="+mn-lt"/>
                <a:ea typeface="+mn-ea"/>
                <a:cs typeface="+mn-cs"/>
              </a:rPr>
              <a:t> show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anomaly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daily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probabilty</a:t>
            </a:r>
            <a:r>
              <a:rPr lang="pt-PT" sz="1200" kern="1200" dirty="0">
                <a:solidFill>
                  <a:schemeClr val="tx1"/>
                </a:solidFill>
                <a:effectLst/>
                <a:latin typeface="+mn-lt"/>
                <a:ea typeface="+mn-ea"/>
                <a:cs typeface="+mn-cs"/>
              </a:rPr>
              <a:t> for 10 </a:t>
            </a:r>
            <a:r>
              <a:rPr lang="pt-PT" sz="1200" kern="1200" dirty="0" err="1">
                <a:solidFill>
                  <a:schemeClr val="tx1"/>
                </a:solidFill>
                <a:effectLst/>
                <a:latin typeface="+mn-lt"/>
                <a:ea typeface="+mn-ea"/>
                <a:cs typeface="+mn-cs"/>
              </a:rPr>
              <a:t>different</a:t>
            </a:r>
            <a:r>
              <a:rPr lang="pt-PT" sz="1200" kern="1200" dirty="0">
                <a:solidFill>
                  <a:schemeClr val="tx1"/>
                </a:solidFill>
                <a:effectLst/>
                <a:latin typeface="+mn-lt"/>
                <a:ea typeface="+mn-ea"/>
                <a:cs typeface="+mn-cs"/>
              </a:rPr>
              <a:t> cases. </a:t>
            </a:r>
            <a:r>
              <a:rPr lang="en-GB" sz="1200" kern="1200" dirty="0">
                <a:solidFill>
                  <a:schemeClr val="tx1"/>
                </a:solidFill>
                <a:effectLst/>
                <a:latin typeface="+mn-lt"/>
                <a:ea typeface="+mn-ea"/>
                <a:cs typeface="+mn-cs"/>
              </a:rPr>
              <a:t>Here we can see the days when Portugal requested assistance to Europe to fight the wildfires, on the left, and when Greece requested assistance on the right.</a:t>
            </a:r>
            <a:endParaRPr lang="pt-PT"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2-&gt; </a:t>
            </a:r>
            <a:r>
              <a:rPr lang="pt-PT" sz="1200" kern="1200" dirty="0" err="1">
                <a:solidFill>
                  <a:schemeClr val="tx1"/>
                </a:solidFill>
                <a:effectLst/>
                <a:latin typeface="+mn-lt"/>
                <a:ea typeface="+mn-ea"/>
                <a:cs typeface="+mn-cs"/>
              </a:rPr>
              <a:t>Indeed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anomalies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probability</a:t>
            </a:r>
            <a:r>
              <a:rPr lang="pt-PT" sz="1200" kern="1200" dirty="0">
                <a:solidFill>
                  <a:schemeClr val="tx1"/>
                </a:solidFill>
                <a:effectLst/>
                <a:latin typeface="+mn-lt"/>
                <a:ea typeface="+mn-ea"/>
                <a:cs typeface="+mn-cs"/>
              </a:rPr>
              <a:t> are </a:t>
            </a:r>
            <a:r>
              <a:rPr lang="pt-PT" sz="1200" kern="1200" dirty="0" err="1">
                <a:solidFill>
                  <a:schemeClr val="tx1"/>
                </a:solidFill>
                <a:effectLst/>
                <a:latin typeface="+mn-lt"/>
                <a:ea typeface="+mn-ea"/>
                <a:cs typeface="+mn-cs"/>
              </a:rPr>
              <a:t>particularly</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higher</a:t>
            </a:r>
            <a:r>
              <a:rPr lang="pt-PT" sz="1200" kern="1200" dirty="0">
                <a:solidFill>
                  <a:schemeClr val="tx1"/>
                </a:solidFill>
                <a:effectLst/>
                <a:latin typeface="+mn-lt"/>
                <a:ea typeface="+mn-ea"/>
                <a:cs typeface="+mn-cs"/>
              </a:rPr>
              <a:t> in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affected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regions</a:t>
            </a:r>
            <a:r>
              <a:rPr lang="pt-PT" sz="1200" kern="1200" dirty="0">
                <a:solidFill>
                  <a:schemeClr val="tx1"/>
                </a:solidFill>
                <a:effectLst/>
                <a:latin typeface="+mn-lt"/>
                <a:ea typeface="+mn-ea"/>
                <a:cs typeface="+mn-cs"/>
              </a:rPr>
              <a:t>. For </a:t>
            </a:r>
            <a:r>
              <a:rPr lang="pt-PT" sz="1200" kern="1200" dirty="0" err="1">
                <a:solidFill>
                  <a:schemeClr val="tx1"/>
                </a:solidFill>
                <a:effectLst/>
                <a:latin typeface="+mn-lt"/>
                <a:ea typeface="+mn-ea"/>
                <a:cs typeface="+mn-cs"/>
              </a:rPr>
              <a:t>example</a:t>
            </a:r>
            <a:r>
              <a:rPr lang="pt-PT" sz="1200" kern="1200" dirty="0">
                <a:solidFill>
                  <a:schemeClr val="tx1"/>
                </a:solidFill>
                <a:effectLst/>
                <a:latin typeface="+mn-lt"/>
                <a:ea typeface="+mn-ea"/>
                <a:cs typeface="+mn-cs"/>
              </a:rPr>
              <a:t>, in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top </a:t>
            </a:r>
            <a:r>
              <a:rPr lang="pt-PT" sz="1200" kern="1200" dirty="0" err="1">
                <a:solidFill>
                  <a:schemeClr val="tx1"/>
                </a:solidFill>
                <a:effectLst/>
                <a:latin typeface="+mn-lt"/>
                <a:ea typeface="+mn-ea"/>
                <a:cs typeface="+mn-cs"/>
              </a:rPr>
              <a:t>right</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pannel</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valid</a:t>
            </a:r>
            <a:r>
              <a:rPr lang="pt-PT" sz="1200" kern="1200" dirty="0">
                <a:solidFill>
                  <a:schemeClr val="tx1"/>
                </a:solidFill>
                <a:effectLst/>
                <a:latin typeface="+mn-lt"/>
                <a:ea typeface="+mn-ea"/>
                <a:cs typeface="+mn-cs"/>
              </a:rPr>
              <a:t> for 27 </a:t>
            </a:r>
            <a:r>
              <a:rPr lang="pt-PT" sz="1200" kern="1200" dirty="0" err="1">
                <a:solidFill>
                  <a:schemeClr val="tx1"/>
                </a:solidFill>
                <a:effectLst/>
                <a:latin typeface="+mn-lt"/>
                <a:ea typeface="+mn-ea"/>
                <a:cs typeface="+mn-cs"/>
              </a:rPr>
              <a:t>june</a:t>
            </a:r>
            <a:r>
              <a:rPr lang="pt-PT" sz="1200" kern="1200" dirty="0">
                <a:solidFill>
                  <a:schemeClr val="tx1"/>
                </a:solidFill>
                <a:effectLst/>
                <a:latin typeface="+mn-lt"/>
                <a:ea typeface="+mn-ea"/>
                <a:cs typeface="+mn-cs"/>
              </a:rPr>
              <a:t> 2007,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anomalies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have</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exceeded</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the</a:t>
            </a:r>
            <a:r>
              <a:rPr lang="pt-PT" sz="1200" kern="1200" dirty="0">
                <a:solidFill>
                  <a:schemeClr val="tx1"/>
                </a:solidFill>
                <a:effectLst/>
                <a:latin typeface="+mn-lt"/>
                <a:ea typeface="+mn-ea"/>
                <a:cs typeface="+mn-cs"/>
              </a:rPr>
              <a:t> 25% in some </a:t>
            </a:r>
            <a:r>
              <a:rPr lang="pt-PT" sz="1200" kern="1200" dirty="0" err="1">
                <a:solidFill>
                  <a:schemeClr val="tx1"/>
                </a:solidFill>
                <a:effectLst/>
                <a:latin typeface="+mn-lt"/>
                <a:ea typeface="+mn-ea"/>
                <a:cs typeface="+mn-cs"/>
              </a:rPr>
              <a:t>regions</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of</a:t>
            </a:r>
            <a:r>
              <a:rPr lang="pt-PT" sz="1200" kern="1200" dirty="0">
                <a:solidFill>
                  <a:schemeClr val="tx1"/>
                </a:solidFill>
                <a:effectLst/>
                <a:latin typeface="+mn-lt"/>
                <a:ea typeface="+mn-ea"/>
                <a:cs typeface="+mn-cs"/>
              </a:rPr>
              <a:t> </a:t>
            </a:r>
            <a:r>
              <a:rPr lang="pt-PT" sz="1200" kern="1200" dirty="0" err="1">
                <a:solidFill>
                  <a:schemeClr val="tx1"/>
                </a:solidFill>
                <a:effectLst/>
                <a:latin typeface="+mn-lt"/>
                <a:ea typeface="+mn-ea"/>
                <a:cs typeface="+mn-cs"/>
              </a:rPr>
              <a:t>Greece</a:t>
            </a:r>
            <a:r>
              <a:rPr lang="pt-PT"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5B7B208-AB27-414F-AD66-C6CB50EAA6FB}" type="slidenum">
              <a:rPr lang="pt-PT" smtClean="0"/>
              <a:t>32</a:t>
            </a:fld>
            <a:endParaRPr lang="pt-PT"/>
          </a:p>
        </p:txBody>
      </p:sp>
    </p:spTree>
    <p:extLst>
      <p:ext uri="{BB962C8B-B14F-4D97-AF65-F5344CB8AC3E}">
        <p14:creationId xmlns:p14="http://schemas.microsoft.com/office/powerpoint/2010/main" val="2819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p:cNvSpPr>
            <a:spLocks noGrp="1"/>
          </p:cNvSpPr>
          <p:nvPr>
            <p:ph type="dt" sz="half" idx="10"/>
          </p:nvPr>
        </p:nvSpPr>
        <p:spPr/>
        <p:txBody>
          <a:bodyPr/>
          <a:lstStyle/>
          <a:p>
            <a:fld id="{846D643E-0A72-4D65-94A2-BE7BC08E192B}" type="datetimeFigureOut">
              <a:rPr lang="pt-PT" smtClean="0"/>
              <a:t>18/09/2017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294772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6D643E-0A72-4D65-94A2-BE7BC08E192B}" type="datetimeFigureOut">
              <a:rPr lang="pt-PT" smtClean="0"/>
              <a:t>18/09/2017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38172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6D643E-0A72-4D65-94A2-BE7BC08E192B}" type="datetimeFigureOut">
              <a:rPr lang="pt-PT" smtClean="0"/>
              <a:t>18/09/2017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262649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10"/>
          </p:nvPr>
        </p:nvSpPr>
        <p:spPr/>
        <p:txBody>
          <a:bodyPr/>
          <a:lstStyle/>
          <a:p>
            <a:fld id="{846D643E-0A72-4D65-94A2-BE7BC08E192B}" type="datetimeFigureOut">
              <a:rPr lang="pt-PT" smtClean="0"/>
              <a:t>18/09/2017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92819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D643E-0A72-4D65-94A2-BE7BC08E192B}" type="datetimeFigureOut">
              <a:rPr lang="pt-PT" smtClean="0"/>
              <a:t>18/09/2017</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194988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p:cNvSpPr>
            <a:spLocks noGrp="1"/>
          </p:cNvSpPr>
          <p:nvPr>
            <p:ph type="dt" sz="half" idx="10"/>
          </p:nvPr>
        </p:nvSpPr>
        <p:spPr/>
        <p:txBody>
          <a:bodyPr/>
          <a:lstStyle/>
          <a:p>
            <a:fld id="{846D643E-0A72-4D65-94A2-BE7BC08E192B}" type="datetimeFigureOut">
              <a:rPr lang="pt-PT" smtClean="0"/>
              <a:t>18/09/2017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12692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p:cNvSpPr>
            <a:spLocks noGrp="1"/>
          </p:cNvSpPr>
          <p:nvPr>
            <p:ph type="dt" sz="half" idx="10"/>
          </p:nvPr>
        </p:nvSpPr>
        <p:spPr/>
        <p:txBody>
          <a:bodyPr/>
          <a:lstStyle/>
          <a:p>
            <a:fld id="{846D643E-0A72-4D65-94A2-BE7BC08E192B}" type="datetimeFigureOut">
              <a:rPr lang="pt-PT" smtClean="0"/>
              <a:t>18/09/2017</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89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PT"/>
          </a:p>
        </p:txBody>
      </p:sp>
      <p:sp>
        <p:nvSpPr>
          <p:cNvPr id="3" name="Date Placeholder 2"/>
          <p:cNvSpPr>
            <a:spLocks noGrp="1"/>
          </p:cNvSpPr>
          <p:nvPr>
            <p:ph type="dt" sz="half" idx="10"/>
          </p:nvPr>
        </p:nvSpPr>
        <p:spPr/>
        <p:txBody>
          <a:bodyPr/>
          <a:lstStyle/>
          <a:p>
            <a:fld id="{846D643E-0A72-4D65-94A2-BE7BC08E192B}" type="datetimeFigureOut">
              <a:rPr lang="pt-PT" smtClean="0"/>
              <a:t>18/09/2017</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08194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D643E-0A72-4D65-94A2-BE7BC08E192B}" type="datetimeFigureOut">
              <a:rPr lang="pt-PT" smtClean="0"/>
              <a:t>18/09/2017</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165091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D643E-0A72-4D65-94A2-BE7BC08E192B}" type="datetimeFigureOut">
              <a:rPr lang="pt-PT" smtClean="0"/>
              <a:t>18/09/2017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385355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D643E-0A72-4D65-94A2-BE7BC08E192B}" type="datetimeFigureOut">
              <a:rPr lang="pt-PT" smtClean="0"/>
              <a:t>18/09/2017</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25C9C40-B949-4D1E-9181-93B3C2280A87}" type="slidenum">
              <a:rPr lang="pt-PT" smtClean="0"/>
              <a:t>‹#›</a:t>
            </a:fld>
            <a:endParaRPr lang="pt-PT"/>
          </a:p>
        </p:txBody>
      </p:sp>
    </p:spTree>
    <p:extLst>
      <p:ext uri="{BB962C8B-B14F-4D97-AF65-F5344CB8AC3E}">
        <p14:creationId xmlns:p14="http://schemas.microsoft.com/office/powerpoint/2010/main" val="238338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D643E-0A72-4D65-94A2-BE7BC08E192B}" type="datetimeFigureOut">
              <a:rPr lang="pt-PT" smtClean="0"/>
              <a:t>18/09/2017</a:t>
            </a:fld>
            <a:endParaRPr lang="pt-P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C9C40-B949-4D1E-9181-93B3C2280A87}" type="slidenum">
              <a:rPr lang="pt-PT" smtClean="0"/>
              <a:t>‹#›</a:t>
            </a:fld>
            <a:endParaRPr lang="pt-PT"/>
          </a:p>
        </p:txBody>
      </p:sp>
    </p:spTree>
    <p:extLst>
      <p:ext uri="{BB962C8B-B14F-4D97-AF65-F5344CB8AC3E}">
        <p14:creationId xmlns:p14="http://schemas.microsoft.com/office/powerpoint/2010/main" val="85530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10.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idlcc.fc.ul.pt/CeaseFir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6816" y="3251803"/>
            <a:ext cx="11689238" cy="304530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pt-PT" sz="3600" b="1" spc="0" dirty="0">
                <a:ln w="0"/>
                <a:solidFill>
                  <a:schemeClr val="tx1"/>
                </a:solidFill>
              </a:rPr>
              <a:t>An operational system of fire danger rating over Mediterranean Europe based on fire radiative power derived from Meteosat</a:t>
            </a:r>
          </a:p>
          <a:p>
            <a:pPr algn="ctr"/>
            <a:endParaRPr lang="pt-PT" sz="3600" b="1" spc="0" dirty="0">
              <a:ln w="0"/>
              <a:solidFill>
                <a:schemeClr val="tx1"/>
              </a:solidFill>
            </a:endParaRPr>
          </a:p>
          <a:p>
            <a:pPr algn="ctr"/>
            <a:r>
              <a:rPr lang="pt-PT" sz="2800" b="1" spc="0" dirty="0">
                <a:ln w="0"/>
                <a:solidFill>
                  <a:schemeClr val="tx1"/>
                </a:solidFill>
              </a:rPr>
              <a:t>Carlos C. DaCamara</a:t>
            </a:r>
          </a:p>
          <a:p>
            <a:pPr algn="ctr"/>
            <a:endParaRPr lang="pt-PT" sz="2800" b="1" spc="0" dirty="0">
              <a:ln w="0"/>
              <a:solidFill>
                <a:schemeClr val="tx1"/>
              </a:solidFill>
            </a:endParaRPr>
          </a:p>
          <a:p>
            <a:pPr algn="ctr"/>
            <a:r>
              <a:rPr lang="pt-PT" sz="2800" b="1" spc="0" dirty="0">
                <a:ln w="0"/>
                <a:solidFill>
                  <a:schemeClr val="tx1"/>
                </a:solidFill>
              </a:rPr>
              <a:t>with contributions from Miguel M. Pinto, Sílvia A. Nunes and Ricardo M. Trigo</a:t>
            </a:r>
            <a:endParaRPr lang="pt-PT" sz="3600" b="1" spc="0" dirty="0">
              <a:ln w="0"/>
              <a:solidFill>
                <a:schemeClr val="tx1"/>
              </a:solidFill>
            </a:endParaRPr>
          </a:p>
        </p:txBody>
      </p:sp>
      <p:pic>
        <p:nvPicPr>
          <p:cNvPr id="6" name="Picture 2" descr="http://www.mliberato.utad.pt/wp-content/uploads/2015/01/ID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0668" y="392117"/>
            <a:ext cx="2611425" cy="103133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2187022" y="6316593"/>
            <a:ext cx="9238268" cy="607396"/>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ct val="0"/>
              </a:spcBef>
              <a:buFont typeface="Arial" pitchFamily="34" charset="0"/>
              <a:buNone/>
              <a:defRPr sz="4800" kern="1200">
                <a:solidFill>
                  <a:schemeClr val="bg1"/>
                </a:solidFill>
                <a:latin typeface="+mj-lt"/>
                <a:ea typeface="+mj-ea"/>
                <a:cs typeface="+mj-cs"/>
              </a:defRPr>
            </a:lvl1pPr>
          </a:lstStyle>
          <a:p>
            <a:pPr algn="l"/>
            <a:r>
              <a:rPr lang="en-US" sz="1600" b="1" dirty="0">
                <a:solidFill>
                  <a:schemeClr val="tx1"/>
                </a:solidFill>
              </a:rPr>
              <a:t>5</a:t>
            </a:r>
            <a:r>
              <a:rPr lang="en-US" sz="1600" b="1" baseline="30000" dirty="0">
                <a:solidFill>
                  <a:schemeClr val="tx1"/>
                </a:solidFill>
              </a:rPr>
              <a:t>th</a:t>
            </a:r>
            <a:r>
              <a:rPr lang="en-US" sz="1600" b="1" dirty="0">
                <a:solidFill>
                  <a:schemeClr val="tx1"/>
                </a:solidFill>
              </a:rPr>
              <a:t> SALGEE Workshop 2017, Yerevan (Armenia), Ani Plaza Hotel, 18 – 20 September 2017</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09" y="355779"/>
            <a:ext cx="5665319" cy="3184882"/>
          </a:xfrm>
          <a:prstGeom prst="rect">
            <a:avLst/>
          </a:prstGeom>
        </p:spPr>
      </p:pic>
      <p:pic>
        <p:nvPicPr>
          <p:cNvPr id="13" name="Picture 12"/>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51656"/>
          <a:stretch/>
        </p:blipFill>
        <p:spPr>
          <a:xfrm>
            <a:off x="3274589" y="355779"/>
            <a:ext cx="2738880" cy="3184882"/>
          </a:xfrm>
          <a:prstGeom prst="rect">
            <a:avLst/>
          </a:prstGeom>
        </p:spPr>
      </p:pic>
      <p:pic>
        <p:nvPicPr>
          <p:cNvPr id="9" name="Picture 8" descr="http://www.eumetsat.int/website/wcm/idc/groups/public/documents/resource/mday/nzy2/%7Eedisp/tn_lsa_saf@t%7E1.jpg">
            <a:extLst>
              <a:ext uri="{FF2B5EF4-FFF2-40B4-BE49-F238E27FC236}">
                <a16:creationId xmlns:a16="http://schemas.microsoft.com/office/drawing/2014/main" id="{FD806E41-9DEF-4BA5-9628-F235968A55A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670196" y="269527"/>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DAF569-3EF2-4421-AF86-FD3F11197A1D}"/>
              </a:ext>
            </a:extLst>
          </p:cNvPr>
          <p:cNvSpPr txBox="1"/>
          <p:nvPr/>
        </p:nvSpPr>
        <p:spPr>
          <a:xfrm>
            <a:off x="6740162" y="1291469"/>
            <a:ext cx="2686640" cy="400110"/>
          </a:xfrm>
          <a:prstGeom prst="rect">
            <a:avLst/>
          </a:prstGeom>
          <a:noFill/>
        </p:spPr>
        <p:txBody>
          <a:bodyPr wrap="square" rtlCol="0">
            <a:spAutoFit/>
          </a:bodyPr>
          <a:lstStyle/>
          <a:p>
            <a:r>
              <a:rPr lang="en-US" sz="2000" b="1" dirty="0"/>
              <a:t>UNIVERSITY OF LISBON</a:t>
            </a:r>
          </a:p>
        </p:txBody>
      </p:sp>
    </p:spTree>
    <p:extLst>
      <p:ext uri="{BB962C8B-B14F-4D97-AF65-F5344CB8AC3E}">
        <p14:creationId xmlns:p14="http://schemas.microsoft.com/office/powerpoint/2010/main" val="355426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The role of meteorology</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a:bodyPr>
          <a:lstStyle/>
          <a:p>
            <a:r>
              <a:rPr lang="en-US" dirty="0"/>
              <a:t>This proneness of Mediterranean Europe to be affected by fire is linked to its </a:t>
            </a:r>
            <a:r>
              <a:rPr lang="en-US" b="1" dirty="0"/>
              <a:t>climate</a:t>
            </a:r>
            <a:r>
              <a:rPr lang="en-US" dirty="0"/>
              <a:t> characterized by </a:t>
            </a:r>
            <a:r>
              <a:rPr lang="en-US" b="1" dirty="0"/>
              <a:t>rainy and mild winters</a:t>
            </a:r>
            <a:r>
              <a:rPr lang="en-US" dirty="0"/>
              <a:t> followed by </a:t>
            </a:r>
            <a:r>
              <a:rPr lang="en-US" b="1" dirty="0"/>
              <a:t>warm and dry summers</a:t>
            </a:r>
            <a:r>
              <a:rPr lang="en-US" dirty="0"/>
              <a:t>.</a:t>
            </a:r>
          </a:p>
          <a:p>
            <a:r>
              <a:rPr lang="en-US" dirty="0"/>
              <a:t>A </a:t>
            </a:r>
            <a:r>
              <a:rPr lang="en-US" b="1" dirty="0"/>
              <a:t>severe</a:t>
            </a:r>
            <a:r>
              <a:rPr lang="en-US" dirty="0"/>
              <a:t> fire season is often triggered by </a:t>
            </a:r>
            <a:r>
              <a:rPr lang="en-US" b="1" dirty="0"/>
              <a:t>a wetter-than usual winter</a:t>
            </a:r>
            <a:r>
              <a:rPr lang="en-US" dirty="0"/>
              <a:t> that i</a:t>
            </a:r>
            <a:r>
              <a:rPr lang="en-US" b="1" dirty="0"/>
              <a:t>ncreases the amount of fuel</a:t>
            </a:r>
            <a:r>
              <a:rPr lang="en-US" dirty="0"/>
              <a:t>, followed by a </a:t>
            </a:r>
            <a:r>
              <a:rPr lang="en-US" b="1" dirty="0"/>
              <a:t>warmer and drier than average spring</a:t>
            </a:r>
            <a:r>
              <a:rPr lang="en-US" dirty="0"/>
              <a:t> that leads to </a:t>
            </a:r>
            <a:r>
              <a:rPr lang="en-US" b="1" dirty="0"/>
              <a:t>higher levels of vegetation stress</a:t>
            </a:r>
            <a:r>
              <a:rPr lang="en-US" dirty="0"/>
              <a:t>.</a:t>
            </a:r>
          </a:p>
          <a:p>
            <a:r>
              <a:rPr lang="en-US" dirty="0"/>
              <a:t> </a:t>
            </a:r>
            <a:r>
              <a:rPr lang="en-US" b="1" dirty="0"/>
              <a:t>Extreme weather conditions</a:t>
            </a:r>
            <a:r>
              <a:rPr lang="en-US" dirty="0"/>
              <a:t> in summer (high temperature, strong wind, low fuel moisture and low relative humidity) are a key factor in the </a:t>
            </a:r>
            <a:r>
              <a:rPr lang="en-US" b="1" dirty="0"/>
              <a:t>ignition and spread</a:t>
            </a:r>
            <a:r>
              <a:rPr lang="en-US" dirty="0"/>
              <a:t> of large wildfires.</a:t>
            </a:r>
          </a:p>
        </p:txBody>
      </p:sp>
    </p:spTree>
    <p:extLst>
      <p:ext uri="{BB962C8B-B14F-4D97-AF65-F5344CB8AC3E}">
        <p14:creationId xmlns:p14="http://schemas.microsoft.com/office/powerpoint/2010/main" val="164638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Meteorological Fire Danger</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a:bodyPr>
          <a:lstStyle/>
          <a:p>
            <a:r>
              <a:rPr lang="en-US" dirty="0"/>
              <a:t>The role played by meteorological factors in the occurrence of </a:t>
            </a:r>
            <a:r>
              <a:rPr lang="en-US" b="1" dirty="0"/>
              <a:t>severe fire episodes</a:t>
            </a:r>
            <a:r>
              <a:rPr lang="en-US" dirty="0"/>
              <a:t> is conveniently assessed by means of </a:t>
            </a:r>
            <a:r>
              <a:rPr lang="en-US" b="1" dirty="0"/>
              <a:t>indices of meteorological fire danger</a:t>
            </a:r>
            <a:r>
              <a:rPr lang="en-US" dirty="0"/>
              <a:t> that rate the likelihood of a fire event.</a:t>
            </a:r>
          </a:p>
          <a:p>
            <a:r>
              <a:rPr lang="en-US" dirty="0"/>
              <a:t> The </a:t>
            </a:r>
            <a:r>
              <a:rPr lang="en-US" b="1" dirty="0"/>
              <a:t>Fire Weather Index</a:t>
            </a:r>
            <a:r>
              <a:rPr lang="en-US" dirty="0"/>
              <a:t> (FWI) that is part of the Canadian Forest Fire Weather Index System (CFFWIS) provides a </a:t>
            </a:r>
            <a:r>
              <a:rPr lang="en-US" b="1" dirty="0"/>
              <a:t>numeric rating of fire intensity</a:t>
            </a:r>
            <a:r>
              <a:rPr lang="en-US" dirty="0"/>
              <a:t> and is particularly suitable as a general index of meteorological fire danger, in particular for the ecosystems of Mediterranean Europe. </a:t>
            </a:r>
          </a:p>
        </p:txBody>
      </p:sp>
    </p:spTree>
    <p:extLst>
      <p:ext uri="{BB962C8B-B14F-4D97-AF65-F5344CB8AC3E}">
        <p14:creationId xmlns:p14="http://schemas.microsoft.com/office/powerpoint/2010/main" val="429105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B8227-17E9-477C-8C7E-CAB57F8FB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908" y="1391245"/>
            <a:ext cx="6570483" cy="5373195"/>
          </a:xfrm>
          <a:prstGeom prst="rect">
            <a:avLst/>
          </a:prstGeom>
        </p:spPr>
      </p:pic>
      <p:sp>
        <p:nvSpPr>
          <p:cNvPr id="3" name="TextBox 2">
            <a:extLst>
              <a:ext uri="{FF2B5EF4-FFF2-40B4-BE49-F238E27FC236}">
                <a16:creationId xmlns:a16="http://schemas.microsoft.com/office/drawing/2014/main" id="{71590740-7F83-4777-A8D5-F198B43350D4}"/>
              </a:ext>
            </a:extLst>
          </p:cNvPr>
          <p:cNvSpPr txBox="1"/>
          <p:nvPr/>
        </p:nvSpPr>
        <p:spPr>
          <a:xfrm>
            <a:off x="1102936" y="652594"/>
            <a:ext cx="9916998" cy="584775"/>
          </a:xfrm>
          <a:prstGeom prst="rect">
            <a:avLst/>
          </a:prstGeom>
          <a:noFill/>
        </p:spPr>
        <p:txBody>
          <a:bodyPr wrap="square" rtlCol="0">
            <a:spAutoFit/>
          </a:bodyPr>
          <a:lstStyle/>
          <a:p>
            <a:r>
              <a:rPr lang="en-US" sz="3200" b="1" dirty="0"/>
              <a:t>The Canadian Forest Fire Weather Index System (CFFWIS)</a:t>
            </a:r>
            <a:r>
              <a:rPr lang="en-US" sz="3200" dirty="0">
                <a:solidFill>
                  <a:srgbClr val="0070C0"/>
                </a:solidFill>
              </a:rPr>
              <a:t> </a:t>
            </a:r>
          </a:p>
        </p:txBody>
      </p:sp>
    </p:spTree>
    <p:extLst>
      <p:ext uri="{BB962C8B-B14F-4D97-AF65-F5344CB8AC3E}">
        <p14:creationId xmlns:p14="http://schemas.microsoft.com/office/powerpoint/2010/main" val="331977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2">
            <a:extLst>
              <a:ext uri="{FF2B5EF4-FFF2-40B4-BE49-F238E27FC236}">
                <a16:creationId xmlns:a16="http://schemas.microsoft.com/office/drawing/2014/main" id="{CF28209B-EA83-4FD0-A8FB-8ABEBC4FDBAD}"/>
              </a:ext>
            </a:extLst>
          </p:cNvPr>
          <p:cNvGrpSpPr>
            <a:grpSpLocks/>
          </p:cNvGrpSpPr>
          <p:nvPr/>
        </p:nvGrpSpPr>
        <p:grpSpPr bwMode="auto">
          <a:xfrm>
            <a:off x="819060" y="1988796"/>
            <a:ext cx="5832475" cy="3741738"/>
            <a:chOff x="1202" y="1347"/>
            <a:chExt cx="3674" cy="2357"/>
          </a:xfrm>
        </p:grpSpPr>
        <p:grpSp>
          <p:nvGrpSpPr>
            <p:cNvPr id="5" name="Group 15">
              <a:extLst>
                <a:ext uri="{FF2B5EF4-FFF2-40B4-BE49-F238E27FC236}">
                  <a16:creationId xmlns:a16="http://schemas.microsoft.com/office/drawing/2014/main" id="{58829BD2-8D4E-406A-8B74-43A5B681AAD0}"/>
                </a:ext>
              </a:extLst>
            </p:cNvPr>
            <p:cNvGrpSpPr>
              <a:grpSpLocks/>
            </p:cNvGrpSpPr>
            <p:nvPr/>
          </p:nvGrpSpPr>
          <p:grpSpPr bwMode="auto">
            <a:xfrm>
              <a:off x="1973" y="1347"/>
              <a:ext cx="2903" cy="1451"/>
              <a:chOff x="249" y="1071"/>
              <a:chExt cx="2903" cy="1451"/>
            </a:xfrm>
          </p:grpSpPr>
          <p:grpSp>
            <p:nvGrpSpPr>
              <p:cNvPr id="13" name="Group 16">
                <a:extLst>
                  <a:ext uri="{FF2B5EF4-FFF2-40B4-BE49-F238E27FC236}">
                    <a16:creationId xmlns:a16="http://schemas.microsoft.com/office/drawing/2014/main" id="{A3F5BC85-CE6F-4C7C-85F8-533C8E016AEB}"/>
                  </a:ext>
                </a:extLst>
              </p:cNvPr>
              <p:cNvGrpSpPr>
                <a:grpSpLocks/>
              </p:cNvGrpSpPr>
              <p:nvPr/>
            </p:nvGrpSpPr>
            <p:grpSpPr bwMode="auto">
              <a:xfrm>
                <a:off x="612" y="1071"/>
                <a:ext cx="1134" cy="728"/>
                <a:chOff x="385" y="1162"/>
                <a:chExt cx="1134" cy="728"/>
              </a:xfrm>
            </p:grpSpPr>
            <p:sp>
              <p:nvSpPr>
                <p:cNvPr id="18" name="Text Box 17">
                  <a:extLst>
                    <a:ext uri="{FF2B5EF4-FFF2-40B4-BE49-F238E27FC236}">
                      <a16:creationId xmlns:a16="http://schemas.microsoft.com/office/drawing/2014/main" id="{126A8942-17B0-477C-AFFE-FA73050E9C67}"/>
                    </a:ext>
                  </a:extLst>
                </p:cNvPr>
                <p:cNvSpPr txBox="1">
                  <a:spLocks noChangeArrowheads="1"/>
                </p:cNvSpPr>
                <p:nvPr/>
              </p:nvSpPr>
              <p:spPr bwMode="auto">
                <a:xfrm>
                  <a:off x="877" y="1162"/>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pt-PT" sz="3200" b="1" i="1" dirty="0">
                      <a:solidFill>
                        <a:srgbClr val="990000"/>
                      </a:solidFill>
                    </a:rPr>
                    <a:t>R w </a:t>
                  </a:r>
                  <a:endParaRPr lang="pt-PT" altLang="pt-PT" sz="2800" dirty="0">
                    <a:solidFill>
                      <a:srgbClr val="990000"/>
                    </a:solidFill>
                    <a:latin typeface="Times" panose="02020603050405020304" pitchFamily="18" charset="0"/>
                  </a:endParaRPr>
                </a:p>
              </p:txBody>
            </p:sp>
            <p:sp>
              <p:nvSpPr>
                <p:cNvPr id="19" name="Line 18">
                  <a:extLst>
                    <a:ext uri="{FF2B5EF4-FFF2-40B4-BE49-F238E27FC236}">
                      <a16:creationId xmlns:a16="http://schemas.microsoft.com/office/drawing/2014/main" id="{61BBD164-952E-4E8A-AB3E-3FBE4E5E5E00}"/>
                    </a:ext>
                  </a:extLst>
                </p:cNvPr>
                <p:cNvSpPr>
                  <a:spLocks noChangeShapeType="1"/>
                </p:cNvSpPr>
                <p:nvPr/>
              </p:nvSpPr>
              <p:spPr bwMode="auto">
                <a:xfrm>
                  <a:off x="839" y="1525"/>
                  <a:ext cx="590" cy="0"/>
                </a:xfrm>
                <a:prstGeom prst="line">
                  <a:avLst/>
                </a:prstGeom>
                <a:noFill/>
                <a:ln w="22225">
                  <a:solidFill>
                    <a:srgbClr val="99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Text Box 19">
                  <a:extLst>
                    <a:ext uri="{FF2B5EF4-FFF2-40B4-BE49-F238E27FC236}">
                      <a16:creationId xmlns:a16="http://schemas.microsoft.com/office/drawing/2014/main" id="{DBA78A94-1E5C-4688-A98F-5822A94E12AA}"/>
                    </a:ext>
                  </a:extLst>
                </p:cNvPr>
                <p:cNvSpPr txBox="1">
                  <a:spLocks noChangeArrowheads="1"/>
                </p:cNvSpPr>
                <p:nvPr/>
              </p:nvSpPr>
              <p:spPr bwMode="auto">
                <a:xfrm>
                  <a:off x="1021" y="1525"/>
                  <a:ext cx="31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3200" b="1">
                      <a:solidFill>
                        <a:srgbClr val="990000"/>
                      </a:solidFill>
                    </a:rPr>
                    <a:t>2</a:t>
                  </a:r>
                </a:p>
              </p:txBody>
            </p:sp>
            <p:sp>
              <p:nvSpPr>
                <p:cNvPr id="21" name="Rectangle 20">
                  <a:extLst>
                    <a:ext uri="{FF2B5EF4-FFF2-40B4-BE49-F238E27FC236}">
                      <a16:creationId xmlns:a16="http://schemas.microsoft.com/office/drawing/2014/main" id="{A9BEB1CF-8D24-4100-BE13-A5CCD24581AA}"/>
                    </a:ext>
                  </a:extLst>
                </p:cNvPr>
                <p:cNvSpPr>
                  <a:spLocks noChangeArrowheads="1"/>
                </p:cNvSpPr>
                <p:nvPr/>
              </p:nvSpPr>
              <p:spPr bwMode="auto">
                <a:xfrm>
                  <a:off x="385" y="1341"/>
                  <a:ext cx="53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pt-PT" altLang="pt-PT" sz="3200" b="1" i="1" dirty="0">
                      <a:solidFill>
                        <a:srgbClr val="990000"/>
                      </a:solidFill>
                    </a:rPr>
                    <a:t>I</a:t>
                  </a:r>
                  <a:r>
                    <a:rPr lang="pt-PT" altLang="pt-PT" sz="3200" b="1" i="1" baseline="-25000" dirty="0">
                      <a:solidFill>
                        <a:srgbClr val="990000"/>
                      </a:solidFill>
                    </a:rPr>
                    <a:t>B</a:t>
                  </a:r>
                  <a:r>
                    <a:rPr lang="pt-PT" altLang="pt-PT" sz="3200" b="1" i="1" dirty="0">
                      <a:solidFill>
                        <a:srgbClr val="990000"/>
                      </a:solidFill>
                    </a:rPr>
                    <a:t> =</a:t>
                  </a:r>
                  <a:endParaRPr lang="pt-PT" altLang="en-US" sz="3200" b="1" i="1" dirty="0">
                    <a:solidFill>
                      <a:srgbClr val="990000"/>
                    </a:solidFill>
                  </a:endParaRPr>
                </a:p>
              </p:txBody>
            </p:sp>
          </p:grpSp>
          <p:sp>
            <p:nvSpPr>
              <p:cNvPr id="14" name="Line 21">
                <a:extLst>
                  <a:ext uri="{FF2B5EF4-FFF2-40B4-BE49-F238E27FC236}">
                    <a16:creationId xmlns:a16="http://schemas.microsoft.com/office/drawing/2014/main" id="{D151C76D-5F5B-45E1-8F4F-08AF7373474A}"/>
                  </a:ext>
                </a:extLst>
              </p:cNvPr>
              <p:cNvSpPr>
                <a:spLocks noChangeShapeType="1"/>
              </p:cNvSpPr>
              <p:nvPr/>
            </p:nvSpPr>
            <p:spPr bwMode="auto">
              <a:xfrm flipH="1">
                <a:off x="567" y="1389"/>
                <a:ext cx="635" cy="5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Text Box 22">
                <a:extLst>
                  <a:ext uri="{FF2B5EF4-FFF2-40B4-BE49-F238E27FC236}">
                    <a16:creationId xmlns:a16="http://schemas.microsoft.com/office/drawing/2014/main" id="{7B513E1B-2630-4566-82DD-57EE6AA7EB6D}"/>
                  </a:ext>
                </a:extLst>
              </p:cNvPr>
              <p:cNvSpPr txBox="1">
                <a:spLocks noChangeArrowheads="1"/>
              </p:cNvSpPr>
              <p:nvPr/>
            </p:nvSpPr>
            <p:spPr bwMode="auto">
              <a:xfrm>
                <a:off x="249" y="2069"/>
                <a:ext cx="131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b="1" dirty="0"/>
                  <a:t>Speed of propagation, m/h</a:t>
                </a:r>
              </a:p>
            </p:txBody>
          </p:sp>
          <p:sp>
            <p:nvSpPr>
              <p:cNvPr id="16" name="Line 23">
                <a:extLst>
                  <a:ext uri="{FF2B5EF4-FFF2-40B4-BE49-F238E27FC236}">
                    <a16:creationId xmlns:a16="http://schemas.microsoft.com/office/drawing/2014/main" id="{BC364E4C-976F-4F5C-ABE6-CEB2C9B5535D}"/>
                  </a:ext>
                </a:extLst>
              </p:cNvPr>
              <p:cNvSpPr>
                <a:spLocks noChangeShapeType="1"/>
              </p:cNvSpPr>
              <p:nvPr/>
            </p:nvSpPr>
            <p:spPr bwMode="auto">
              <a:xfrm>
                <a:off x="1655" y="1344"/>
                <a:ext cx="454" cy="6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24">
                <a:extLst>
                  <a:ext uri="{FF2B5EF4-FFF2-40B4-BE49-F238E27FC236}">
                    <a16:creationId xmlns:a16="http://schemas.microsoft.com/office/drawing/2014/main" id="{C9441C2E-05CE-4B87-881D-75CC668CAE92}"/>
                  </a:ext>
                </a:extLst>
              </p:cNvPr>
              <p:cNvSpPr txBox="1">
                <a:spLocks noChangeArrowheads="1"/>
              </p:cNvSpPr>
              <p:nvPr/>
            </p:nvSpPr>
            <p:spPr bwMode="auto">
              <a:xfrm>
                <a:off x="1775" y="2115"/>
                <a:ext cx="137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b="1" dirty="0"/>
                  <a:t>Fuel consumption, t/ha</a:t>
                </a:r>
              </a:p>
            </p:txBody>
          </p:sp>
        </p:grpSp>
        <p:grpSp>
          <p:nvGrpSpPr>
            <p:cNvPr id="6" name="Group 31">
              <a:extLst>
                <a:ext uri="{FF2B5EF4-FFF2-40B4-BE49-F238E27FC236}">
                  <a16:creationId xmlns:a16="http://schemas.microsoft.com/office/drawing/2014/main" id="{6BF0347D-A74F-4576-8177-EF5D645B0BEC}"/>
                </a:ext>
              </a:extLst>
            </p:cNvPr>
            <p:cNvGrpSpPr>
              <a:grpSpLocks/>
            </p:cNvGrpSpPr>
            <p:nvPr/>
          </p:nvGrpSpPr>
          <p:grpSpPr bwMode="auto">
            <a:xfrm>
              <a:off x="2064" y="2795"/>
              <a:ext cx="2177" cy="909"/>
              <a:chOff x="567" y="2795"/>
              <a:chExt cx="2177" cy="909"/>
            </a:xfrm>
          </p:grpSpPr>
          <p:sp>
            <p:nvSpPr>
              <p:cNvPr id="9" name="Line 26">
                <a:extLst>
                  <a:ext uri="{FF2B5EF4-FFF2-40B4-BE49-F238E27FC236}">
                    <a16:creationId xmlns:a16="http://schemas.microsoft.com/office/drawing/2014/main" id="{B514AC2A-E8A8-4C72-B5A2-7C2FEB444112}"/>
                  </a:ext>
                </a:extLst>
              </p:cNvPr>
              <p:cNvSpPr>
                <a:spLocks noChangeShapeType="1"/>
              </p:cNvSpPr>
              <p:nvPr/>
            </p:nvSpPr>
            <p:spPr bwMode="auto">
              <a:xfrm>
                <a:off x="793" y="2795"/>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0" name="Line 27">
                <a:extLst>
                  <a:ext uri="{FF2B5EF4-FFF2-40B4-BE49-F238E27FC236}">
                    <a16:creationId xmlns:a16="http://schemas.microsoft.com/office/drawing/2014/main" id="{D8416E34-D076-4F0B-BF4A-501E985B5BB7}"/>
                  </a:ext>
                </a:extLst>
              </p:cNvPr>
              <p:cNvSpPr>
                <a:spLocks noChangeShapeType="1"/>
              </p:cNvSpPr>
              <p:nvPr/>
            </p:nvSpPr>
            <p:spPr bwMode="auto">
              <a:xfrm>
                <a:off x="2381" y="2841"/>
                <a:ext cx="0"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 name="Text Box 28">
                <a:extLst>
                  <a:ext uri="{FF2B5EF4-FFF2-40B4-BE49-F238E27FC236}">
                    <a16:creationId xmlns:a16="http://schemas.microsoft.com/office/drawing/2014/main" id="{D9E8379D-B2AF-49B2-B5CF-2C1C2B90F775}"/>
                  </a:ext>
                </a:extLst>
              </p:cNvPr>
              <p:cNvSpPr txBox="1">
                <a:spLocks noChangeArrowheads="1"/>
              </p:cNvSpPr>
              <p:nvPr/>
            </p:nvSpPr>
            <p:spPr bwMode="auto">
              <a:xfrm>
                <a:off x="567" y="3294"/>
                <a:ext cx="4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3200" b="1">
                    <a:solidFill>
                      <a:srgbClr val="FF9933"/>
                    </a:solidFill>
                  </a:rPr>
                  <a:t>ISI</a:t>
                </a:r>
              </a:p>
            </p:txBody>
          </p:sp>
          <p:sp>
            <p:nvSpPr>
              <p:cNvPr id="12" name="Text Box 29">
                <a:extLst>
                  <a:ext uri="{FF2B5EF4-FFF2-40B4-BE49-F238E27FC236}">
                    <a16:creationId xmlns:a16="http://schemas.microsoft.com/office/drawing/2014/main" id="{4F478DC7-E16C-4327-8B0F-98C5EEDFED2D}"/>
                  </a:ext>
                </a:extLst>
              </p:cNvPr>
              <p:cNvSpPr txBox="1">
                <a:spLocks noChangeArrowheads="1"/>
              </p:cNvSpPr>
              <p:nvPr/>
            </p:nvSpPr>
            <p:spPr bwMode="auto">
              <a:xfrm>
                <a:off x="2109" y="3339"/>
                <a:ext cx="63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3200" b="1">
                    <a:solidFill>
                      <a:srgbClr val="FF9933"/>
                    </a:solidFill>
                  </a:rPr>
                  <a:t>BUI</a:t>
                </a:r>
              </a:p>
            </p:txBody>
          </p:sp>
        </p:grpSp>
        <p:sp>
          <p:nvSpPr>
            <p:cNvPr id="7" name="Line 32">
              <a:extLst>
                <a:ext uri="{FF2B5EF4-FFF2-40B4-BE49-F238E27FC236}">
                  <a16:creationId xmlns:a16="http://schemas.microsoft.com/office/drawing/2014/main" id="{CDBABBC3-82C2-447A-BAA0-3FB17BE3FFFE}"/>
                </a:ext>
              </a:extLst>
            </p:cNvPr>
            <p:cNvSpPr>
              <a:spLocks noChangeShapeType="1"/>
            </p:cNvSpPr>
            <p:nvPr/>
          </p:nvSpPr>
          <p:spPr bwMode="auto">
            <a:xfrm flipH="1">
              <a:off x="1746" y="1706"/>
              <a:ext cx="5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Rectangle 33">
              <a:extLst>
                <a:ext uri="{FF2B5EF4-FFF2-40B4-BE49-F238E27FC236}">
                  <a16:creationId xmlns:a16="http://schemas.microsoft.com/office/drawing/2014/main" id="{30280604-27C6-40B7-8572-BB045B9CD0DF}"/>
                </a:ext>
              </a:extLst>
            </p:cNvPr>
            <p:cNvSpPr>
              <a:spLocks noChangeArrowheads="1"/>
            </p:cNvSpPr>
            <p:nvPr/>
          </p:nvSpPr>
          <p:spPr bwMode="auto">
            <a:xfrm>
              <a:off x="1202" y="1507"/>
              <a:ext cx="5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pt-PT" altLang="en-US" sz="3200" b="1">
                  <a:solidFill>
                    <a:srgbClr val="FF9933"/>
                  </a:solidFill>
                </a:rPr>
                <a:t>FWI</a:t>
              </a:r>
            </a:p>
          </p:txBody>
        </p:sp>
      </p:grpSp>
      <p:pic>
        <p:nvPicPr>
          <p:cNvPr id="22" name="Picture 4" descr="fwi09">
            <a:extLst>
              <a:ext uri="{FF2B5EF4-FFF2-40B4-BE49-F238E27FC236}">
                <a16:creationId xmlns:a16="http://schemas.microsoft.com/office/drawing/2014/main" id="{523A0E09-3CD4-41B0-955C-8C03F53EB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054"/>
          <a:stretch/>
        </p:blipFill>
        <p:spPr bwMode="auto">
          <a:xfrm>
            <a:off x="6914511" y="1930318"/>
            <a:ext cx="314536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fwi17">
            <a:extLst>
              <a:ext uri="{FF2B5EF4-FFF2-40B4-BE49-F238E27FC236}">
                <a16:creationId xmlns:a16="http://schemas.microsoft.com/office/drawing/2014/main" id="{7209429E-20A1-4008-B9D5-D83596306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446" y="4323446"/>
            <a:ext cx="314642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fwi34">
            <a:extLst>
              <a:ext uri="{FF2B5EF4-FFF2-40B4-BE49-F238E27FC236}">
                <a16:creationId xmlns:a16="http://schemas.microsoft.com/office/drawing/2014/main" id="{07C348BA-4E80-48D5-98A7-5F2B7A57F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5637" y="3882121"/>
            <a:ext cx="179705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26">
            <a:extLst>
              <a:ext uri="{FF2B5EF4-FFF2-40B4-BE49-F238E27FC236}">
                <a16:creationId xmlns:a16="http://schemas.microsoft.com/office/drawing/2014/main" id="{1FEABB43-65F9-4264-83B9-F53B8302CACC}"/>
              </a:ext>
            </a:extLst>
          </p:cNvPr>
          <p:cNvSpPr>
            <a:spLocks noChangeShapeType="1"/>
          </p:cNvSpPr>
          <p:nvPr/>
        </p:nvSpPr>
        <p:spPr bwMode="auto">
          <a:xfrm flipH="1" flipV="1">
            <a:off x="2874067" y="1333844"/>
            <a:ext cx="9525" cy="9382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7" name="Text Box 22">
            <a:extLst>
              <a:ext uri="{FF2B5EF4-FFF2-40B4-BE49-F238E27FC236}">
                <a16:creationId xmlns:a16="http://schemas.microsoft.com/office/drawing/2014/main" id="{A2106766-5851-4BBB-B167-F2F2A2A50EB0}"/>
              </a:ext>
            </a:extLst>
          </p:cNvPr>
          <p:cNvSpPr txBox="1">
            <a:spLocks noChangeArrowheads="1"/>
          </p:cNvSpPr>
          <p:nvPr/>
        </p:nvSpPr>
        <p:spPr bwMode="auto">
          <a:xfrm>
            <a:off x="1846103" y="581629"/>
            <a:ext cx="2286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b="1" dirty="0"/>
              <a:t>Frontline intensity of fire, (kW/m)</a:t>
            </a:r>
          </a:p>
        </p:txBody>
      </p:sp>
      <p:sp>
        <p:nvSpPr>
          <p:cNvPr id="28" name="Text Box 25">
            <a:extLst>
              <a:ext uri="{FF2B5EF4-FFF2-40B4-BE49-F238E27FC236}">
                <a16:creationId xmlns:a16="http://schemas.microsoft.com/office/drawing/2014/main" id="{98B7E17C-22EA-46DC-97A0-455EDACE6748}"/>
              </a:ext>
            </a:extLst>
          </p:cNvPr>
          <p:cNvSpPr txBox="1">
            <a:spLocks noChangeArrowheads="1"/>
          </p:cNvSpPr>
          <p:nvPr/>
        </p:nvSpPr>
        <p:spPr bwMode="auto">
          <a:xfrm>
            <a:off x="160091" y="4868863"/>
            <a:ext cx="2016125"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b="1" dirty="0"/>
              <a:t>Example:</a:t>
            </a:r>
          </a:p>
          <a:p>
            <a:pPr>
              <a:spcBef>
                <a:spcPct val="50000"/>
              </a:spcBef>
            </a:pPr>
            <a:r>
              <a:rPr lang="pt-PT" altLang="en-US" b="1" dirty="0"/>
              <a:t> R = 360 m/h</a:t>
            </a:r>
          </a:p>
          <a:p>
            <a:pPr>
              <a:spcBef>
                <a:spcPct val="50000"/>
              </a:spcBef>
            </a:pPr>
            <a:r>
              <a:rPr lang="pt-PT" altLang="en-US" b="1" dirty="0"/>
              <a:t> w = 25 t/ha</a:t>
            </a:r>
          </a:p>
          <a:p>
            <a:pPr>
              <a:spcBef>
                <a:spcPct val="50000"/>
              </a:spcBef>
            </a:pPr>
            <a:r>
              <a:rPr lang="pt-PT" altLang="en-US" b="1" dirty="0"/>
              <a:t> I</a:t>
            </a:r>
            <a:r>
              <a:rPr lang="pt-PT" altLang="en-US" b="1" baseline="-25000" dirty="0"/>
              <a:t>B</a:t>
            </a:r>
            <a:r>
              <a:rPr lang="pt-PT" altLang="en-US" b="1" dirty="0"/>
              <a:t> = 4500 kW/m</a:t>
            </a:r>
          </a:p>
        </p:txBody>
      </p:sp>
    </p:spTree>
    <p:extLst>
      <p:ext uri="{BB962C8B-B14F-4D97-AF65-F5344CB8AC3E}">
        <p14:creationId xmlns:p14="http://schemas.microsoft.com/office/powerpoint/2010/main" val="3717563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20" name="Group 20">
            <a:extLst>
              <a:ext uri="{FF2B5EF4-FFF2-40B4-BE49-F238E27FC236}">
                <a16:creationId xmlns:a16="http://schemas.microsoft.com/office/drawing/2014/main" id="{20A46A09-2D84-4B13-922E-EA2CD976B0EE}"/>
              </a:ext>
            </a:extLst>
          </p:cNvPr>
          <p:cNvGrpSpPr>
            <a:grpSpLocks/>
          </p:cNvGrpSpPr>
          <p:nvPr/>
        </p:nvGrpSpPr>
        <p:grpSpPr bwMode="auto">
          <a:xfrm>
            <a:off x="1416051" y="0"/>
            <a:ext cx="10080625" cy="6858000"/>
            <a:chOff x="-68" y="0"/>
            <a:chExt cx="6350" cy="4320"/>
          </a:xfrm>
        </p:grpSpPr>
        <p:sp>
          <p:nvSpPr>
            <p:cNvPr id="76819" name="Rectangle 19">
              <a:extLst>
                <a:ext uri="{FF2B5EF4-FFF2-40B4-BE49-F238E27FC236}">
                  <a16:creationId xmlns:a16="http://schemas.microsoft.com/office/drawing/2014/main" id="{14167EF2-3223-4690-9022-CB9D051BE384}"/>
                </a:ext>
              </a:extLst>
            </p:cNvPr>
            <p:cNvSpPr>
              <a:spLocks noChangeArrowheads="1"/>
            </p:cNvSpPr>
            <p:nvPr/>
          </p:nvSpPr>
          <p:spPr bwMode="auto">
            <a:xfrm>
              <a:off x="0" y="0"/>
              <a:ext cx="5760" cy="432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6802" name="Group 2">
              <a:extLst>
                <a:ext uri="{FF2B5EF4-FFF2-40B4-BE49-F238E27FC236}">
                  <a16:creationId xmlns:a16="http://schemas.microsoft.com/office/drawing/2014/main" id="{1C8456F7-6173-4117-98D0-089EE3EF6B09}"/>
                </a:ext>
              </a:extLst>
            </p:cNvPr>
            <p:cNvGrpSpPr>
              <a:grpSpLocks/>
            </p:cNvGrpSpPr>
            <p:nvPr/>
          </p:nvGrpSpPr>
          <p:grpSpPr bwMode="auto">
            <a:xfrm>
              <a:off x="1519" y="0"/>
              <a:ext cx="2404" cy="1706"/>
              <a:chOff x="384" y="2448"/>
              <a:chExt cx="1872" cy="1261"/>
            </a:xfrm>
          </p:grpSpPr>
          <p:pic>
            <p:nvPicPr>
              <p:cNvPr id="76803" name="Picture 3" descr="ignite2">
                <a:extLst>
                  <a:ext uri="{FF2B5EF4-FFF2-40B4-BE49-F238E27FC236}">
                    <a16:creationId xmlns:a16="http://schemas.microsoft.com/office/drawing/2014/main" id="{56BDF5E6-2B46-41A7-B00C-25F429EC2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2448"/>
                <a:ext cx="1872"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a:extLst>
                  <a:ext uri="{FF2B5EF4-FFF2-40B4-BE49-F238E27FC236}">
                    <a16:creationId xmlns:a16="http://schemas.microsoft.com/office/drawing/2014/main" id="{614493DB-1F92-4310-9CD1-BC645609CEB8}"/>
                  </a:ext>
                </a:extLst>
              </p:cNvPr>
              <p:cNvSpPr txBox="1">
                <a:spLocks noChangeArrowheads="1"/>
              </p:cNvSpPr>
              <p:nvPr/>
            </p:nvSpPr>
            <p:spPr bwMode="auto">
              <a:xfrm>
                <a:off x="1200" y="2736"/>
                <a:ext cx="1008"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=243 kW/m</a:t>
                </a:r>
                <a:endParaRPr lang="en-US" altLang="en-US" sz="1600" b="1">
                  <a:solidFill>
                    <a:schemeClr val="bg1"/>
                  </a:solidFill>
                </a:endParaRPr>
              </a:p>
            </p:txBody>
          </p:sp>
        </p:grpSp>
        <p:grpSp>
          <p:nvGrpSpPr>
            <p:cNvPr id="76805" name="Group 5">
              <a:extLst>
                <a:ext uri="{FF2B5EF4-FFF2-40B4-BE49-F238E27FC236}">
                  <a16:creationId xmlns:a16="http://schemas.microsoft.com/office/drawing/2014/main" id="{F773C479-6DBF-40A9-A58C-E7672F437948}"/>
                </a:ext>
              </a:extLst>
            </p:cNvPr>
            <p:cNvGrpSpPr>
              <a:grpSpLocks/>
            </p:cNvGrpSpPr>
            <p:nvPr/>
          </p:nvGrpSpPr>
          <p:grpSpPr bwMode="auto">
            <a:xfrm>
              <a:off x="3796" y="210"/>
              <a:ext cx="2486" cy="1554"/>
              <a:chOff x="3936" y="2430"/>
              <a:chExt cx="2304" cy="1554"/>
            </a:xfrm>
          </p:grpSpPr>
          <p:pic>
            <p:nvPicPr>
              <p:cNvPr id="76806" name="Picture 6" descr="intenso_sevivas2">
                <a:extLst>
                  <a:ext uri="{FF2B5EF4-FFF2-40B4-BE49-F238E27FC236}">
                    <a16:creationId xmlns:a16="http://schemas.microsoft.com/office/drawing/2014/main" id="{DC4A0009-58A7-4085-9DD2-1560BFD49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 y="2430"/>
                <a:ext cx="2304"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5A1A0986-BF8A-4536-8C91-37815ECCDAD9}"/>
                  </a:ext>
                </a:extLst>
              </p:cNvPr>
              <p:cNvSpPr txBox="1">
                <a:spLocks noChangeArrowheads="1"/>
              </p:cNvSpPr>
              <p:nvPr/>
            </p:nvSpPr>
            <p:spPr bwMode="auto">
              <a:xfrm>
                <a:off x="4656" y="367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=1250 kW/m</a:t>
                </a:r>
                <a:endParaRPr lang="en-US" altLang="en-US" sz="1600" b="1">
                  <a:solidFill>
                    <a:schemeClr val="bg1"/>
                  </a:solidFill>
                </a:endParaRPr>
              </a:p>
            </p:txBody>
          </p:sp>
        </p:grpSp>
        <p:grpSp>
          <p:nvGrpSpPr>
            <p:cNvPr id="76808" name="Group 8">
              <a:extLst>
                <a:ext uri="{FF2B5EF4-FFF2-40B4-BE49-F238E27FC236}">
                  <a16:creationId xmlns:a16="http://schemas.microsoft.com/office/drawing/2014/main" id="{08AC0F7C-A442-4DD0-BB3B-C2327D988931}"/>
                </a:ext>
              </a:extLst>
            </p:cNvPr>
            <p:cNvGrpSpPr>
              <a:grpSpLocks/>
            </p:cNvGrpSpPr>
            <p:nvPr/>
          </p:nvGrpSpPr>
          <p:grpSpPr bwMode="auto">
            <a:xfrm>
              <a:off x="-68" y="210"/>
              <a:ext cx="2154" cy="1529"/>
              <a:chOff x="0" y="2886"/>
              <a:chExt cx="1872" cy="1303"/>
            </a:xfrm>
          </p:grpSpPr>
          <p:pic>
            <p:nvPicPr>
              <p:cNvPr id="76809" name="Picture 9" descr="folhada_pouc_intens2">
                <a:extLst>
                  <a:ext uri="{FF2B5EF4-FFF2-40B4-BE49-F238E27FC236}">
                    <a16:creationId xmlns:a16="http://schemas.microsoft.com/office/drawing/2014/main" id="{2DDB1535-5F33-490E-91DA-6998B22B8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86"/>
                <a:ext cx="1872"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10">
                <a:extLst>
                  <a:ext uri="{FF2B5EF4-FFF2-40B4-BE49-F238E27FC236}">
                    <a16:creationId xmlns:a16="http://schemas.microsoft.com/office/drawing/2014/main" id="{055AAAA5-43B3-4C80-9D2B-1029BE92843D}"/>
                  </a:ext>
                </a:extLst>
              </p:cNvPr>
              <p:cNvSpPr txBox="1">
                <a:spLocks noChangeArrowheads="1"/>
              </p:cNvSpPr>
              <p:nvPr/>
            </p:nvSpPr>
            <p:spPr bwMode="auto">
              <a:xfrm>
                <a:off x="249" y="2946"/>
                <a:ext cx="1008"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=17 kW/m</a:t>
                </a:r>
                <a:endParaRPr lang="en-US" altLang="en-US" sz="1600" b="1">
                  <a:solidFill>
                    <a:schemeClr val="bg1"/>
                  </a:solidFill>
                </a:endParaRPr>
              </a:p>
            </p:txBody>
          </p:sp>
        </p:grpSp>
        <p:pic>
          <p:nvPicPr>
            <p:cNvPr id="76811" name="Picture 11" descr="ICFME plot3-3">
              <a:extLst>
                <a:ext uri="{FF2B5EF4-FFF2-40B4-BE49-F238E27FC236}">
                  <a16:creationId xmlns:a16="http://schemas.microsoft.com/office/drawing/2014/main" id="{82BE35C5-5F73-47E3-B531-295BF45A6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00" r="32851"/>
            <a:stretch>
              <a:fillRect/>
            </a:stretch>
          </p:blipFill>
          <p:spPr bwMode="auto">
            <a:xfrm>
              <a:off x="4059" y="1819"/>
              <a:ext cx="1497" cy="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Rectangle 12">
              <a:extLst>
                <a:ext uri="{FF2B5EF4-FFF2-40B4-BE49-F238E27FC236}">
                  <a16:creationId xmlns:a16="http://schemas.microsoft.com/office/drawing/2014/main" id="{288E9A5C-A5B2-4113-B77F-1FE62F7FBCAD}"/>
                </a:ext>
              </a:extLst>
            </p:cNvPr>
            <p:cNvSpPr>
              <a:spLocks noChangeArrowheads="1"/>
            </p:cNvSpPr>
            <p:nvPr/>
          </p:nvSpPr>
          <p:spPr bwMode="auto">
            <a:xfrm>
              <a:off x="4150" y="2296"/>
              <a:ext cx="11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 67 500 kW/m</a:t>
              </a:r>
              <a:endParaRPr lang="en-US" altLang="en-US" sz="1600" b="1">
                <a:solidFill>
                  <a:schemeClr val="bg1"/>
                </a:solidFill>
              </a:endParaRPr>
            </a:p>
          </p:txBody>
        </p:sp>
        <p:pic>
          <p:nvPicPr>
            <p:cNvPr id="76813" name="Picture 13">
              <a:extLst>
                <a:ext uri="{FF2B5EF4-FFF2-40B4-BE49-F238E27FC236}">
                  <a16:creationId xmlns:a16="http://schemas.microsoft.com/office/drawing/2014/main" id="{D072B268-CF8C-4CFF-9429-BC461909AA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5" y="1842"/>
              <a:ext cx="2020" cy="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4" name="Rectangle 14">
              <a:extLst>
                <a:ext uri="{FF2B5EF4-FFF2-40B4-BE49-F238E27FC236}">
                  <a16:creationId xmlns:a16="http://schemas.microsoft.com/office/drawing/2014/main" id="{6BE1281B-25BC-4442-99E3-8C33E2859F4D}"/>
                </a:ext>
              </a:extLst>
            </p:cNvPr>
            <p:cNvSpPr>
              <a:spLocks noChangeArrowheads="1"/>
            </p:cNvSpPr>
            <p:nvPr/>
          </p:nvSpPr>
          <p:spPr bwMode="auto">
            <a:xfrm>
              <a:off x="1111" y="2447"/>
              <a:ext cx="101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 3675 kW/m</a:t>
              </a:r>
              <a:endParaRPr lang="en-US" altLang="en-US" sz="1600" b="1">
                <a:solidFill>
                  <a:schemeClr val="bg1"/>
                </a:solidFill>
              </a:endParaRPr>
            </a:p>
          </p:txBody>
        </p:sp>
        <p:pic>
          <p:nvPicPr>
            <p:cNvPr id="76815" name="Picture 16" descr="Ub">
              <a:extLst>
                <a:ext uri="{FF2B5EF4-FFF2-40B4-BE49-F238E27FC236}">
                  <a16:creationId xmlns:a16="http://schemas.microsoft.com/office/drawing/2014/main" id="{CFBCB8C8-EDBD-40AB-97AC-5BEFD88E44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327" t="25002" r="29155"/>
            <a:stretch>
              <a:fillRect/>
            </a:stretch>
          </p:blipFill>
          <p:spPr bwMode="auto">
            <a:xfrm>
              <a:off x="2382" y="1842"/>
              <a:ext cx="1541" cy="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Rectangle 17">
              <a:extLst>
                <a:ext uri="{FF2B5EF4-FFF2-40B4-BE49-F238E27FC236}">
                  <a16:creationId xmlns:a16="http://schemas.microsoft.com/office/drawing/2014/main" id="{6A187F40-4DBC-4647-99CE-C2376FFBF342}"/>
                </a:ext>
              </a:extLst>
            </p:cNvPr>
            <p:cNvSpPr>
              <a:spLocks noChangeArrowheads="1"/>
            </p:cNvSpPr>
            <p:nvPr/>
          </p:nvSpPr>
          <p:spPr bwMode="auto">
            <a:xfrm>
              <a:off x="2426" y="1857"/>
              <a:ext cx="112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pt-PT" altLang="en-US" sz="1600" b="1" i="1">
                  <a:solidFill>
                    <a:schemeClr val="bg1"/>
                  </a:solidFill>
                </a:rPr>
                <a:t>I</a:t>
              </a:r>
              <a:r>
                <a:rPr lang="pt-PT" altLang="en-US" sz="1600" b="1" baseline="-25000">
                  <a:solidFill>
                    <a:schemeClr val="bg1"/>
                  </a:solidFill>
                </a:rPr>
                <a:t>B </a:t>
              </a:r>
              <a:r>
                <a:rPr lang="pt-PT" altLang="en-US" sz="1600" b="1">
                  <a:solidFill>
                    <a:schemeClr val="bg1"/>
                  </a:solidFill>
                </a:rPr>
                <a:t>= 11 040 kW/m</a:t>
              </a:r>
              <a:endParaRPr lang="en-US" altLang="en-US" sz="1600" b="1">
                <a:solidFill>
                  <a:schemeClr val="bg1"/>
                </a:solidFill>
              </a:endParaRPr>
            </a:p>
          </p:txBody>
        </p:sp>
      </p:grpSp>
    </p:spTree>
    <p:extLst>
      <p:ext uri="{BB962C8B-B14F-4D97-AF65-F5344CB8AC3E}">
        <p14:creationId xmlns:p14="http://schemas.microsoft.com/office/powerpoint/2010/main" val="765717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WImed">
            <a:extLst>
              <a:ext uri="{FF2B5EF4-FFF2-40B4-BE49-F238E27FC236}">
                <a16:creationId xmlns:a16="http://schemas.microsoft.com/office/drawing/2014/main" id="{30A65945-A48B-4F19-BB01-1AAF211761C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021" y="1875938"/>
            <a:ext cx="9030878" cy="4600280"/>
          </a:xfrm>
          <a:prstGeom prst="rect">
            <a:avLst/>
          </a:prstGeom>
          <a:noFill/>
          <a:ln>
            <a:noFill/>
          </a:ln>
        </p:spPr>
      </p:pic>
      <p:sp>
        <p:nvSpPr>
          <p:cNvPr id="5" name="TextBox 4">
            <a:extLst>
              <a:ext uri="{FF2B5EF4-FFF2-40B4-BE49-F238E27FC236}">
                <a16:creationId xmlns:a16="http://schemas.microsoft.com/office/drawing/2014/main" id="{8917BB90-049B-42CC-B50D-B29823FE9C62}"/>
              </a:ext>
            </a:extLst>
          </p:cNvPr>
          <p:cNvSpPr txBox="1"/>
          <p:nvPr/>
        </p:nvSpPr>
        <p:spPr>
          <a:xfrm>
            <a:off x="2498106" y="652594"/>
            <a:ext cx="6711884" cy="584775"/>
          </a:xfrm>
          <a:prstGeom prst="rect">
            <a:avLst/>
          </a:prstGeom>
          <a:noFill/>
        </p:spPr>
        <p:txBody>
          <a:bodyPr wrap="square" rtlCol="0">
            <a:spAutoFit/>
          </a:bodyPr>
          <a:lstStyle/>
          <a:p>
            <a:r>
              <a:rPr lang="en-US" sz="3200" b="1" dirty="0"/>
              <a:t>FWI 1979-2014 – ERA Interim, ECMWF</a:t>
            </a:r>
            <a:r>
              <a:rPr lang="en-US" sz="3200" dirty="0">
                <a:solidFill>
                  <a:srgbClr val="0070C0"/>
                </a:solidFill>
              </a:rPr>
              <a:t> </a:t>
            </a:r>
          </a:p>
        </p:txBody>
      </p:sp>
    </p:spTree>
    <p:extLst>
      <p:ext uri="{BB962C8B-B14F-4D97-AF65-F5344CB8AC3E}">
        <p14:creationId xmlns:p14="http://schemas.microsoft.com/office/powerpoint/2010/main" val="3982391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Aim of the work</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a:bodyPr>
          <a:lstStyle/>
          <a:p>
            <a:r>
              <a:rPr lang="en-US" dirty="0"/>
              <a:t>FWI was specifically designed for the Canadian forest and therefore </a:t>
            </a:r>
            <a:r>
              <a:rPr lang="en-US" b="1" dirty="0"/>
              <a:t>should be calibrated</a:t>
            </a:r>
            <a:r>
              <a:rPr lang="en-US" dirty="0"/>
              <a:t> to the vegetation cover and meteorological conditions over the Mediterranean region.</a:t>
            </a:r>
          </a:p>
          <a:p>
            <a:r>
              <a:rPr lang="en-US" dirty="0"/>
              <a:t>We present a </a:t>
            </a:r>
            <a:r>
              <a:rPr lang="en-US" b="1" dirty="0"/>
              <a:t>methodology to assess fire danger</a:t>
            </a:r>
            <a:r>
              <a:rPr lang="en-US" dirty="0"/>
              <a:t> based on the estimation of the </a:t>
            </a:r>
            <a:r>
              <a:rPr lang="en-US" b="1" dirty="0"/>
              <a:t>probability of exceedance</a:t>
            </a:r>
            <a:r>
              <a:rPr lang="en-US" dirty="0"/>
              <a:t> of predefined thresholds of </a:t>
            </a:r>
            <a:r>
              <a:rPr lang="en-US" b="1" dirty="0"/>
              <a:t>daily released energy</a:t>
            </a:r>
            <a:r>
              <a:rPr lang="en-US" dirty="0"/>
              <a:t> by active fires as derived from satellite observations of fire radiative power. </a:t>
            </a:r>
          </a:p>
        </p:txBody>
      </p:sp>
    </p:spTree>
    <p:extLst>
      <p:ext uri="{BB962C8B-B14F-4D97-AF65-F5344CB8AC3E}">
        <p14:creationId xmlns:p14="http://schemas.microsoft.com/office/powerpoint/2010/main" val="205517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a:xfrm>
            <a:off x="838200" y="1696827"/>
            <a:ext cx="10515600" cy="4571998"/>
          </a:xfrm>
        </p:spPr>
        <p:txBody>
          <a:bodyPr>
            <a:normAutofit/>
          </a:bodyPr>
          <a:lstStyle/>
          <a:p>
            <a:r>
              <a:rPr lang="en-US" dirty="0"/>
              <a:t>The procedure involves estimating </a:t>
            </a:r>
            <a:r>
              <a:rPr lang="en-US" b="1" dirty="0"/>
              <a:t>static and daily probabilities of exceedance of daily energy released by fires occurring at the pixel level.</a:t>
            </a:r>
            <a:r>
              <a:rPr lang="en-US" dirty="0"/>
              <a:t> Static probability at a given pixel is estimated by the ratio of the number of daily fire occurrences releasing energy above a given threshold to the total number of occurrences inside a cell centered at the point. Daily probability takes into account </a:t>
            </a:r>
            <a:r>
              <a:rPr lang="en-US" b="1" dirty="0"/>
              <a:t>meteorological factors</a:t>
            </a:r>
            <a:r>
              <a:rPr lang="en-US" dirty="0"/>
              <a:t> by means of the Canadian Fire Weather Index (FWI) and is estimated using a Daily Model based on a Generalized Pareto distribution with static probability and FWI as covariates of the scale parameter. </a:t>
            </a:r>
            <a:r>
              <a:rPr lang="en-US" b="1" dirty="0"/>
              <a:t>Five classes of fire danger are then associated to daily probability estimated by the Daily Model.</a:t>
            </a:r>
          </a:p>
        </p:txBody>
      </p:sp>
    </p:spTree>
    <p:extLst>
      <p:ext uri="{BB962C8B-B14F-4D97-AF65-F5344CB8AC3E}">
        <p14:creationId xmlns:p14="http://schemas.microsoft.com/office/powerpoint/2010/main" val="2365256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dcov4classes">
            <a:extLst>
              <a:ext uri="{FF2B5EF4-FFF2-40B4-BE49-F238E27FC236}">
                <a16:creationId xmlns:a16="http://schemas.microsoft.com/office/drawing/2014/main" id="{CC25F60E-327D-4591-9247-CC370E6033B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267" y="2075383"/>
            <a:ext cx="9257019" cy="4048013"/>
          </a:xfrm>
          <a:prstGeom prst="rect">
            <a:avLst/>
          </a:prstGeom>
          <a:noFill/>
          <a:ln>
            <a:noFill/>
          </a:ln>
        </p:spPr>
      </p:pic>
      <p:sp>
        <p:nvSpPr>
          <p:cNvPr id="3" name="TextBox 2">
            <a:extLst>
              <a:ext uri="{FF2B5EF4-FFF2-40B4-BE49-F238E27FC236}">
                <a16:creationId xmlns:a16="http://schemas.microsoft.com/office/drawing/2014/main" id="{554AFC2A-D0F6-4F3E-B400-A19A019A09F7}"/>
              </a:ext>
            </a:extLst>
          </p:cNvPr>
          <p:cNvSpPr txBox="1"/>
          <p:nvPr/>
        </p:nvSpPr>
        <p:spPr>
          <a:xfrm>
            <a:off x="1931542" y="732128"/>
            <a:ext cx="8414534" cy="584775"/>
          </a:xfrm>
          <a:prstGeom prst="rect">
            <a:avLst/>
          </a:prstGeom>
          <a:noFill/>
        </p:spPr>
        <p:txBody>
          <a:bodyPr wrap="square" rtlCol="0">
            <a:spAutoFit/>
          </a:bodyPr>
          <a:lstStyle/>
          <a:p>
            <a:r>
              <a:rPr lang="en-US" sz="3200" b="1" dirty="0"/>
              <a:t>Types of vegetation cover/land use – GLC2000 </a:t>
            </a:r>
          </a:p>
        </p:txBody>
      </p:sp>
    </p:spTree>
    <p:extLst>
      <p:ext uri="{BB962C8B-B14F-4D97-AF65-F5344CB8AC3E}">
        <p14:creationId xmlns:p14="http://schemas.microsoft.com/office/powerpoint/2010/main" val="467419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B3D21E-7ABD-4E32-AE66-6C8AE8A2B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768" y="1880170"/>
            <a:ext cx="9077235" cy="4715855"/>
          </a:xfrm>
          <a:prstGeom prst="rect">
            <a:avLst/>
          </a:prstGeom>
        </p:spPr>
      </p:pic>
      <p:sp>
        <p:nvSpPr>
          <p:cNvPr id="4" name="TextBox 3">
            <a:extLst>
              <a:ext uri="{FF2B5EF4-FFF2-40B4-BE49-F238E27FC236}">
                <a16:creationId xmlns:a16="http://schemas.microsoft.com/office/drawing/2014/main" id="{6C7196EB-7495-4D82-A192-0B3143BA795A}"/>
              </a:ext>
            </a:extLst>
          </p:cNvPr>
          <p:cNvSpPr txBox="1"/>
          <p:nvPr/>
        </p:nvSpPr>
        <p:spPr>
          <a:xfrm>
            <a:off x="1197206" y="652594"/>
            <a:ext cx="10595728" cy="1077218"/>
          </a:xfrm>
          <a:prstGeom prst="rect">
            <a:avLst/>
          </a:prstGeom>
          <a:noFill/>
        </p:spPr>
        <p:txBody>
          <a:bodyPr wrap="square" rtlCol="0">
            <a:spAutoFit/>
          </a:bodyPr>
          <a:lstStyle/>
          <a:p>
            <a:pPr algn="ctr"/>
            <a:r>
              <a:rPr lang="en-US" sz="3200" b="1" dirty="0"/>
              <a:t>Daily Fire Radiative Energy per MSG pixel (2010-2016) – according to types of Types of vegetation cover/land use</a:t>
            </a:r>
            <a:endParaRPr lang="en-US" sz="3200" dirty="0">
              <a:solidFill>
                <a:srgbClr val="0070C0"/>
              </a:solidFill>
            </a:endParaRPr>
          </a:p>
        </p:txBody>
      </p:sp>
    </p:spTree>
    <p:extLst>
      <p:ext uri="{BB962C8B-B14F-4D97-AF65-F5344CB8AC3E}">
        <p14:creationId xmlns:p14="http://schemas.microsoft.com/office/powerpoint/2010/main" val="382712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fontScale="92500"/>
          </a:bodyPr>
          <a:lstStyle/>
          <a:p>
            <a:r>
              <a:rPr lang="en-US" dirty="0"/>
              <a:t>Wildfires have been identified as </a:t>
            </a:r>
            <a:r>
              <a:rPr lang="en-US" b="1" dirty="0"/>
              <a:t>the most important threat to forests</a:t>
            </a:r>
            <a:r>
              <a:rPr lang="en-US" dirty="0"/>
              <a:t> in </a:t>
            </a:r>
            <a:r>
              <a:rPr lang="en-US" b="1" dirty="0"/>
              <a:t>Mediterranean Europe</a:t>
            </a:r>
            <a:r>
              <a:rPr lang="en-US" dirty="0"/>
              <a:t> that is regularly affected by large and destructive events.</a:t>
            </a:r>
          </a:p>
          <a:p>
            <a:r>
              <a:rPr lang="en-US" dirty="0"/>
              <a:t>These weather-related hazards represent a serious problem to modern societies, with </a:t>
            </a:r>
            <a:r>
              <a:rPr lang="en-US" b="1" dirty="0"/>
              <a:t>great negative impacts</a:t>
            </a:r>
            <a:r>
              <a:rPr lang="en-US" dirty="0"/>
              <a:t> at social, economic and ecological levels and causing significant human casualties.</a:t>
            </a:r>
          </a:p>
          <a:p>
            <a:r>
              <a:rPr lang="en-US" dirty="0"/>
              <a:t> A striking illustration of the magnitude of the problem is provided by the recent tragic episode of J</a:t>
            </a:r>
            <a:r>
              <a:rPr lang="en-US" b="1" dirty="0"/>
              <a:t>une 17, 2017</a:t>
            </a:r>
            <a:r>
              <a:rPr lang="en-US" dirty="0"/>
              <a:t>, that took place in central Portugal at </a:t>
            </a:r>
            <a:r>
              <a:rPr lang="en-US" b="1" dirty="0" err="1"/>
              <a:t>Pedrógão</a:t>
            </a:r>
            <a:r>
              <a:rPr lang="en-US" b="1" dirty="0"/>
              <a:t> Grande-</a:t>
            </a:r>
            <a:r>
              <a:rPr lang="en-US" b="1" dirty="0" err="1"/>
              <a:t>Góis</a:t>
            </a:r>
            <a:r>
              <a:rPr lang="en-US" dirty="0"/>
              <a:t>; with an official </a:t>
            </a:r>
            <a:r>
              <a:rPr lang="en-US" b="1" dirty="0"/>
              <a:t>death toll of 64 people</a:t>
            </a:r>
            <a:r>
              <a:rPr lang="en-US" dirty="0"/>
              <a:t>, the fire involved more than </a:t>
            </a:r>
            <a:r>
              <a:rPr lang="en-US" b="1" dirty="0"/>
              <a:t>1 000 fire fighters</a:t>
            </a:r>
            <a:r>
              <a:rPr lang="en-US" dirty="0"/>
              <a:t>, destroyed almost </a:t>
            </a:r>
            <a:r>
              <a:rPr lang="en-US" b="1" dirty="0"/>
              <a:t>500 buildings</a:t>
            </a:r>
            <a:r>
              <a:rPr lang="en-US" dirty="0"/>
              <a:t> and burned a continuous patch of more than </a:t>
            </a:r>
            <a:r>
              <a:rPr lang="en-US" b="1" dirty="0"/>
              <a:t>42 000 ha in one week</a:t>
            </a:r>
            <a:r>
              <a:rPr lang="en-US" dirty="0"/>
              <a:t>.</a:t>
            </a:r>
          </a:p>
        </p:txBody>
      </p:sp>
    </p:spTree>
    <p:extLst>
      <p:ext uri="{BB962C8B-B14F-4D97-AF65-F5344CB8AC3E}">
        <p14:creationId xmlns:p14="http://schemas.microsoft.com/office/powerpoint/2010/main" val="2233170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91324" y="4290558"/>
            <a:ext cx="2967317" cy="11116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Static Probability</a:t>
            </a:r>
          </a:p>
          <a:p>
            <a:pPr algn="ctr"/>
            <a:r>
              <a:rPr lang="pt-PT" sz="2400" dirty="0"/>
              <a:t>P(2000 GJ | 0 GJ)</a:t>
            </a:r>
          </a:p>
        </p:txBody>
      </p:sp>
      <p:sp>
        <p:nvSpPr>
          <p:cNvPr id="14" name="Rectangle 13"/>
          <p:cNvSpPr/>
          <p:nvPr/>
        </p:nvSpPr>
        <p:spPr>
          <a:xfrm>
            <a:off x="6823251" y="4290559"/>
            <a:ext cx="2967317" cy="111162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Daily Probability</a:t>
            </a:r>
          </a:p>
          <a:p>
            <a:pPr algn="ctr"/>
            <a:r>
              <a:rPr lang="pt-PT" sz="2400" dirty="0"/>
              <a:t>P(2000 GJ | 200 GJ)</a:t>
            </a:r>
          </a:p>
        </p:txBody>
      </p:sp>
      <p:sp>
        <p:nvSpPr>
          <p:cNvPr id="15" name="Rectangle 14"/>
          <p:cNvSpPr/>
          <p:nvPr/>
        </p:nvSpPr>
        <p:spPr>
          <a:xfrm>
            <a:off x="1766230" y="2228241"/>
            <a:ext cx="2352204" cy="111469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285750" indent="-285750">
              <a:buFont typeface="Arial" panose="020B0604020202020204" pitchFamily="34" charset="0"/>
              <a:buChar char="•"/>
            </a:pPr>
            <a:r>
              <a:rPr lang="pt-PT" sz="2400" dirty="0"/>
              <a:t>Forest</a:t>
            </a:r>
          </a:p>
          <a:p>
            <a:pPr marL="285750" indent="-285750">
              <a:buFont typeface="Arial" panose="020B0604020202020204" pitchFamily="34" charset="0"/>
              <a:buChar char="•"/>
            </a:pPr>
            <a:r>
              <a:rPr lang="pt-PT" sz="2400" dirty="0"/>
              <a:t>Shrubland</a:t>
            </a:r>
          </a:p>
          <a:p>
            <a:pPr marL="285750" indent="-285750">
              <a:buFont typeface="Arial" panose="020B0604020202020204" pitchFamily="34" charset="0"/>
              <a:buChar char="•"/>
            </a:pPr>
            <a:r>
              <a:rPr lang="pt-PT" sz="2400" dirty="0"/>
              <a:t>Cultivated</a:t>
            </a:r>
          </a:p>
        </p:txBody>
      </p:sp>
      <p:sp>
        <p:nvSpPr>
          <p:cNvPr id="16" name="Rectangle 15"/>
          <p:cNvSpPr/>
          <p:nvPr/>
        </p:nvSpPr>
        <p:spPr>
          <a:xfrm>
            <a:off x="5358641" y="2380412"/>
            <a:ext cx="1957136" cy="9625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2400" dirty="0"/>
              <a:t>Daily Energy</a:t>
            </a:r>
          </a:p>
        </p:txBody>
      </p:sp>
      <p:sp>
        <p:nvSpPr>
          <p:cNvPr id="17" name="Rectangle 16"/>
          <p:cNvSpPr/>
          <p:nvPr/>
        </p:nvSpPr>
        <p:spPr>
          <a:xfrm>
            <a:off x="8555984" y="2380412"/>
            <a:ext cx="1957136" cy="96252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PT" sz="2400" dirty="0"/>
              <a:t>FWI*</a:t>
            </a:r>
          </a:p>
        </p:txBody>
      </p:sp>
      <p:sp>
        <p:nvSpPr>
          <p:cNvPr id="18" name="Down Arrow 17"/>
          <p:cNvSpPr/>
          <p:nvPr/>
        </p:nvSpPr>
        <p:spPr>
          <a:xfrm rot="20700000">
            <a:off x="2780570" y="3426171"/>
            <a:ext cx="226423" cy="765006"/>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19" name="Down Arrow 18"/>
          <p:cNvSpPr/>
          <p:nvPr/>
        </p:nvSpPr>
        <p:spPr>
          <a:xfrm rot="1800000">
            <a:off x="5074461" y="3476709"/>
            <a:ext cx="226423" cy="73284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a:p>
        </p:txBody>
      </p:sp>
      <p:sp>
        <p:nvSpPr>
          <p:cNvPr id="20" name="Down Arrow 19"/>
          <p:cNvSpPr/>
          <p:nvPr/>
        </p:nvSpPr>
        <p:spPr>
          <a:xfrm rot="19800000">
            <a:off x="7374020" y="3459502"/>
            <a:ext cx="226423" cy="715715"/>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a:p>
        </p:txBody>
      </p:sp>
      <p:sp>
        <p:nvSpPr>
          <p:cNvPr id="21" name="Down Arrow 20"/>
          <p:cNvSpPr/>
          <p:nvPr/>
        </p:nvSpPr>
        <p:spPr>
          <a:xfrm rot="900000">
            <a:off x="9244613" y="3442277"/>
            <a:ext cx="226423" cy="750167"/>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p>
        </p:txBody>
      </p:sp>
      <p:sp>
        <p:nvSpPr>
          <p:cNvPr id="22" name="Right Arrow 21"/>
          <p:cNvSpPr/>
          <p:nvPr/>
        </p:nvSpPr>
        <p:spPr>
          <a:xfrm>
            <a:off x="5499275" y="4531255"/>
            <a:ext cx="1183342" cy="630229"/>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PT" dirty="0"/>
          </a:p>
        </p:txBody>
      </p:sp>
      <p:sp>
        <p:nvSpPr>
          <p:cNvPr id="3" name="Marcador de Posição do Número do Diapositivo 2"/>
          <p:cNvSpPr>
            <a:spLocks noGrp="1"/>
          </p:cNvSpPr>
          <p:nvPr>
            <p:ph type="sldNum" sz="quarter" idx="12"/>
          </p:nvPr>
        </p:nvSpPr>
        <p:spPr/>
        <p:txBody>
          <a:bodyPr/>
          <a:lstStyle/>
          <a:p>
            <a:fld id="{D0AB96CF-3852-4283-ABC8-105BE6DC6AAD}" type="slidenum">
              <a:rPr lang="pt-PT" sz="1800" smtClean="0"/>
              <a:t>20</a:t>
            </a:fld>
            <a:endParaRPr lang="pt-PT" sz="1800" dirty="0"/>
          </a:p>
        </p:txBody>
      </p:sp>
      <p:sp>
        <p:nvSpPr>
          <p:cNvPr id="24" name="TextBox 23">
            <a:extLst>
              <a:ext uri="{FF2B5EF4-FFF2-40B4-BE49-F238E27FC236}">
                <a16:creationId xmlns:a16="http://schemas.microsoft.com/office/drawing/2014/main" id="{70DB7BA6-DB59-4701-887A-09486A206525}"/>
              </a:ext>
            </a:extLst>
          </p:cNvPr>
          <p:cNvSpPr txBox="1"/>
          <p:nvPr/>
        </p:nvSpPr>
        <p:spPr>
          <a:xfrm>
            <a:off x="1931542" y="684993"/>
            <a:ext cx="8414534" cy="584775"/>
          </a:xfrm>
          <a:prstGeom prst="rect">
            <a:avLst/>
          </a:prstGeom>
          <a:noFill/>
        </p:spPr>
        <p:txBody>
          <a:bodyPr wrap="square" rtlCol="0">
            <a:spAutoFit/>
          </a:bodyPr>
          <a:lstStyle/>
          <a:p>
            <a:r>
              <a:rPr lang="en-US" sz="3200" b="1" dirty="0"/>
              <a:t>How to estimate probability of exceedance? </a:t>
            </a:r>
          </a:p>
        </p:txBody>
      </p:sp>
    </p:spTree>
    <p:extLst>
      <p:ext uri="{BB962C8B-B14F-4D97-AF65-F5344CB8AC3E}">
        <p14:creationId xmlns:p14="http://schemas.microsoft.com/office/powerpoint/2010/main" val="1035691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38199" y="472093"/>
            <a:ext cx="2967317" cy="11116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Static Probability</a:t>
            </a:r>
          </a:p>
          <a:p>
            <a:pPr algn="ctr"/>
            <a:r>
              <a:rPr lang="pt-PT" sz="2400" dirty="0"/>
              <a:t>P(2000 GJ | 0 GJ)</a:t>
            </a:r>
          </a:p>
        </p:txBody>
      </p:sp>
      <p:sp>
        <p:nvSpPr>
          <p:cNvPr id="2" name="Marcador de Posição do Número do Diapositivo 1"/>
          <p:cNvSpPr>
            <a:spLocks noGrp="1"/>
          </p:cNvSpPr>
          <p:nvPr>
            <p:ph type="sldNum" sz="quarter" idx="12"/>
          </p:nvPr>
        </p:nvSpPr>
        <p:spPr/>
        <p:txBody>
          <a:bodyPr/>
          <a:lstStyle/>
          <a:p>
            <a:fld id="{D0AB96CF-3852-4283-ABC8-105BE6DC6AAD}" type="slidenum">
              <a:rPr lang="pt-PT" sz="1800" smtClean="0"/>
              <a:t>21</a:t>
            </a:fld>
            <a:endParaRPr lang="pt-PT" sz="1800" dirty="0"/>
          </a:p>
        </p:txBody>
      </p:sp>
      <p:grpSp>
        <p:nvGrpSpPr>
          <p:cNvPr id="6" name="Grupo 5"/>
          <p:cNvGrpSpPr/>
          <p:nvPr/>
        </p:nvGrpSpPr>
        <p:grpSpPr>
          <a:xfrm>
            <a:off x="1866736" y="2005066"/>
            <a:ext cx="4324769" cy="4351284"/>
            <a:chOff x="1709135" y="2004969"/>
            <a:chExt cx="4324769" cy="4351284"/>
          </a:xfrm>
        </p:grpSpPr>
        <p:sp>
          <p:nvSpPr>
            <p:cNvPr id="5" name="Retângulo 4"/>
            <p:cNvSpPr/>
            <p:nvPr/>
          </p:nvSpPr>
          <p:spPr>
            <a:xfrm>
              <a:off x="2676087" y="200496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tângulo 18"/>
            <p:cNvSpPr/>
            <p:nvPr/>
          </p:nvSpPr>
          <p:spPr>
            <a:xfrm>
              <a:off x="3159563" y="200496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19"/>
            <p:cNvSpPr/>
            <p:nvPr/>
          </p:nvSpPr>
          <p:spPr>
            <a:xfrm>
              <a:off x="3637736" y="200496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tângulo 20"/>
            <p:cNvSpPr/>
            <p:nvPr/>
          </p:nvSpPr>
          <p:spPr>
            <a:xfrm>
              <a:off x="4115909" y="200496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21"/>
            <p:cNvSpPr/>
            <p:nvPr/>
          </p:nvSpPr>
          <p:spPr>
            <a:xfrm>
              <a:off x="4594082" y="2004969"/>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22"/>
            <p:cNvSpPr/>
            <p:nvPr/>
          </p:nvSpPr>
          <p:spPr>
            <a:xfrm>
              <a:off x="5072255" y="200496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23"/>
            <p:cNvSpPr/>
            <p:nvPr/>
          </p:nvSpPr>
          <p:spPr>
            <a:xfrm>
              <a:off x="2192611" y="2004969"/>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24"/>
            <p:cNvSpPr/>
            <p:nvPr/>
          </p:nvSpPr>
          <p:spPr>
            <a:xfrm>
              <a:off x="1709135" y="200496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tângulo 35"/>
            <p:cNvSpPr/>
            <p:nvPr/>
          </p:nvSpPr>
          <p:spPr>
            <a:xfrm>
              <a:off x="2676087"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Retângulo 37"/>
            <p:cNvSpPr/>
            <p:nvPr/>
          </p:nvSpPr>
          <p:spPr>
            <a:xfrm>
              <a:off x="3159563"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0" name="Retângulo 39"/>
            <p:cNvSpPr/>
            <p:nvPr/>
          </p:nvSpPr>
          <p:spPr>
            <a:xfrm>
              <a:off x="3637736"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1" name="Retângulo 40"/>
            <p:cNvSpPr/>
            <p:nvPr/>
          </p:nvSpPr>
          <p:spPr>
            <a:xfrm>
              <a:off x="4115909"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 name="Retângulo 41"/>
            <p:cNvSpPr/>
            <p:nvPr/>
          </p:nvSpPr>
          <p:spPr>
            <a:xfrm>
              <a:off x="4594082" y="248844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 name="Retângulo 42"/>
            <p:cNvSpPr/>
            <p:nvPr/>
          </p:nvSpPr>
          <p:spPr>
            <a:xfrm>
              <a:off x="5072255"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4" name="Retângulo 43"/>
            <p:cNvSpPr/>
            <p:nvPr/>
          </p:nvSpPr>
          <p:spPr>
            <a:xfrm>
              <a:off x="2192611"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5" name="Retângulo 44"/>
            <p:cNvSpPr/>
            <p:nvPr/>
          </p:nvSpPr>
          <p:spPr>
            <a:xfrm>
              <a:off x="1709135"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6" name="Retângulo 45"/>
            <p:cNvSpPr/>
            <p:nvPr/>
          </p:nvSpPr>
          <p:spPr>
            <a:xfrm>
              <a:off x="2676087"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Retângulo 46"/>
            <p:cNvSpPr/>
            <p:nvPr/>
          </p:nvSpPr>
          <p:spPr>
            <a:xfrm>
              <a:off x="3159563"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Retângulo 47"/>
            <p:cNvSpPr/>
            <p:nvPr/>
          </p:nvSpPr>
          <p:spPr>
            <a:xfrm>
              <a:off x="3637736" y="297192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9" name="Retângulo 48"/>
            <p:cNvSpPr/>
            <p:nvPr/>
          </p:nvSpPr>
          <p:spPr>
            <a:xfrm>
              <a:off x="4115909"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0" name="Retângulo 49"/>
            <p:cNvSpPr/>
            <p:nvPr/>
          </p:nvSpPr>
          <p:spPr>
            <a:xfrm>
              <a:off x="4594082"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50"/>
            <p:cNvSpPr/>
            <p:nvPr/>
          </p:nvSpPr>
          <p:spPr>
            <a:xfrm>
              <a:off x="5072255" y="297192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2" name="Retângulo 51"/>
            <p:cNvSpPr/>
            <p:nvPr/>
          </p:nvSpPr>
          <p:spPr>
            <a:xfrm>
              <a:off x="2192611"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tângulo 52"/>
            <p:cNvSpPr/>
            <p:nvPr/>
          </p:nvSpPr>
          <p:spPr>
            <a:xfrm>
              <a:off x="1709135" y="297192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tângulo 53"/>
            <p:cNvSpPr/>
            <p:nvPr/>
          </p:nvSpPr>
          <p:spPr>
            <a:xfrm>
              <a:off x="2676087" y="345539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5" name="Retângulo 54"/>
            <p:cNvSpPr/>
            <p:nvPr/>
          </p:nvSpPr>
          <p:spPr>
            <a:xfrm>
              <a:off x="3159563"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6" name="Retângulo 55"/>
            <p:cNvSpPr/>
            <p:nvPr/>
          </p:nvSpPr>
          <p:spPr>
            <a:xfrm>
              <a:off x="3637736"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Retângulo 56"/>
            <p:cNvSpPr/>
            <p:nvPr/>
          </p:nvSpPr>
          <p:spPr>
            <a:xfrm>
              <a:off x="4115909"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Retângulo 57"/>
            <p:cNvSpPr/>
            <p:nvPr/>
          </p:nvSpPr>
          <p:spPr>
            <a:xfrm>
              <a:off x="4594082" y="345539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9" name="Retângulo 58"/>
            <p:cNvSpPr/>
            <p:nvPr/>
          </p:nvSpPr>
          <p:spPr>
            <a:xfrm>
              <a:off x="5072255"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0" name="Retângulo 59"/>
            <p:cNvSpPr/>
            <p:nvPr/>
          </p:nvSpPr>
          <p:spPr>
            <a:xfrm>
              <a:off x="2192611" y="345539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1" name="Retângulo 60"/>
            <p:cNvSpPr/>
            <p:nvPr/>
          </p:nvSpPr>
          <p:spPr>
            <a:xfrm>
              <a:off x="1709135" y="345539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2" name="Retângulo 61"/>
            <p:cNvSpPr/>
            <p:nvPr/>
          </p:nvSpPr>
          <p:spPr>
            <a:xfrm>
              <a:off x="2676087"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3" name="Retângulo 62"/>
            <p:cNvSpPr/>
            <p:nvPr/>
          </p:nvSpPr>
          <p:spPr>
            <a:xfrm>
              <a:off x="3159563"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4" name="Retângulo 63"/>
            <p:cNvSpPr/>
            <p:nvPr/>
          </p:nvSpPr>
          <p:spPr>
            <a:xfrm>
              <a:off x="3637736" y="3938873"/>
              <a:ext cx="483476" cy="483476"/>
            </a:xfrm>
            <a:prstGeom prst="rect">
              <a:avLst/>
            </a:prstGeom>
            <a:solidFill>
              <a:srgbClr val="283814"/>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sz="1400" dirty="0"/>
            </a:p>
          </p:txBody>
        </p:sp>
        <p:sp>
          <p:nvSpPr>
            <p:cNvPr id="65" name="Retângulo 64"/>
            <p:cNvSpPr/>
            <p:nvPr/>
          </p:nvSpPr>
          <p:spPr>
            <a:xfrm>
              <a:off x="4115909" y="3938873"/>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6" name="Retângulo 65"/>
            <p:cNvSpPr/>
            <p:nvPr/>
          </p:nvSpPr>
          <p:spPr>
            <a:xfrm>
              <a:off x="4594082" y="3938873"/>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7" name="Retângulo 66"/>
            <p:cNvSpPr/>
            <p:nvPr/>
          </p:nvSpPr>
          <p:spPr>
            <a:xfrm>
              <a:off x="5072255"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8" name="Retângulo 67"/>
            <p:cNvSpPr/>
            <p:nvPr/>
          </p:nvSpPr>
          <p:spPr>
            <a:xfrm>
              <a:off x="2192611"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9" name="Retângulo 68"/>
            <p:cNvSpPr/>
            <p:nvPr/>
          </p:nvSpPr>
          <p:spPr>
            <a:xfrm>
              <a:off x="1709135"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0" name="Retângulo 69"/>
            <p:cNvSpPr/>
            <p:nvPr/>
          </p:nvSpPr>
          <p:spPr>
            <a:xfrm>
              <a:off x="2676087"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1" name="Retângulo 70"/>
            <p:cNvSpPr/>
            <p:nvPr/>
          </p:nvSpPr>
          <p:spPr>
            <a:xfrm>
              <a:off x="3159563"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2" name="Retângulo 71"/>
            <p:cNvSpPr/>
            <p:nvPr/>
          </p:nvSpPr>
          <p:spPr>
            <a:xfrm>
              <a:off x="3637736"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3" name="Retângulo 72"/>
            <p:cNvSpPr/>
            <p:nvPr/>
          </p:nvSpPr>
          <p:spPr>
            <a:xfrm>
              <a:off x="4115909"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4" name="Retângulo 73"/>
            <p:cNvSpPr/>
            <p:nvPr/>
          </p:nvSpPr>
          <p:spPr>
            <a:xfrm>
              <a:off x="4594082"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5" name="Retângulo 74"/>
            <p:cNvSpPr/>
            <p:nvPr/>
          </p:nvSpPr>
          <p:spPr>
            <a:xfrm>
              <a:off x="5072255"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6" name="Retângulo 75"/>
            <p:cNvSpPr/>
            <p:nvPr/>
          </p:nvSpPr>
          <p:spPr>
            <a:xfrm>
              <a:off x="2192611"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Retângulo 76"/>
            <p:cNvSpPr/>
            <p:nvPr/>
          </p:nvSpPr>
          <p:spPr>
            <a:xfrm>
              <a:off x="1709135"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8" name="Retângulo 77"/>
            <p:cNvSpPr/>
            <p:nvPr/>
          </p:nvSpPr>
          <p:spPr>
            <a:xfrm>
              <a:off x="2676087"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9" name="Retângulo 78"/>
            <p:cNvSpPr/>
            <p:nvPr/>
          </p:nvSpPr>
          <p:spPr>
            <a:xfrm>
              <a:off x="3159563"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0" name="Retângulo 79"/>
            <p:cNvSpPr/>
            <p:nvPr/>
          </p:nvSpPr>
          <p:spPr>
            <a:xfrm>
              <a:off x="3637736"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1" name="Retângulo 80"/>
            <p:cNvSpPr/>
            <p:nvPr/>
          </p:nvSpPr>
          <p:spPr>
            <a:xfrm>
              <a:off x="4115909"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2" name="Retângulo 81"/>
            <p:cNvSpPr/>
            <p:nvPr/>
          </p:nvSpPr>
          <p:spPr>
            <a:xfrm>
              <a:off x="4594082"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3" name="Retângulo 82"/>
            <p:cNvSpPr/>
            <p:nvPr/>
          </p:nvSpPr>
          <p:spPr>
            <a:xfrm>
              <a:off x="5072255"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4" name="Retângulo 83"/>
            <p:cNvSpPr/>
            <p:nvPr/>
          </p:nvSpPr>
          <p:spPr>
            <a:xfrm>
              <a:off x="2192611"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5" name="Retângulo 84"/>
            <p:cNvSpPr/>
            <p:nvPr/>
          </p:nvSpPr>
          <p:spPr>
            <a:xfrm>
              <a:off x="1709135"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6" name="Retângulo 85"/>
            <p:cNvSpPr/>
            <p:nvPr/>
          </p:nvSpPr>
          <p:spPr>
            <a:xfrm>
              <a:off x="2676087"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7" name="Retângulo 86"/>
            <p:cNvSpPr/>
            <p:nvPr/>
          </p:nvSpPr>
          <p:spPr>
            <a:xfrm>
              <a:off x="3159563"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8" name="Retângulo 87"/>
            <p:cNvSpPr/>
            <p:nvPr/>
          </p:nvSpPr>
          <p:spPr>
            <a:xfrm>
              <a:off x="3637736"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9" name="Retângulo 88"/>
            <p:cNvSpPr/>
            <p:nvPr/>
          </p:nvSpPr>
          <p:spPr>
            <a:xfrm>
              <a:off x="4115909" y="538930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0" name="Retângulo 89"/>
            <p:cNvSpPr/>
            <p:nvPr/>
          </p:nvSpPr>
          <p:spPr>
            <a:xfrm>
              <a:off x="4594082"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1" name="Retângulo 90"/>
            <p:cNvSpPr/>
            <p:nvPr/>
          </p:nvSpPr>
          <p:spPr>
            <a:xfrm>
              <a:off x="5072255"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2" name="Retângulo 91"/>
            <p:cNvSpPr/>
            <p:nvPr/>
          </p:nvSpPr>
          <p:spPr>
            <a:xfrm>
              <a:off x="2192611" y="538930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3" name="Retângulo 92"/>
            <p:cNvSpPr/>
            <p:nvPr/>
          </p:nvSpPr>
          <p:spPr>
            <a:xfrm>
              <a:off x="1709135" y="538930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4" name="Retângulo 93"/>
            <p:cNvSpPr/>
            <p:nvPr/>
          </p:nvSpPr>
          <p:spPr>
            <a:xfrm>
              <a:off x="5550428" y="2004969"/>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5" name="Retângulo 94"/>
            <p:cNvSpPr/>
            <p:nvPr/>
          </p:nvSpPr>
          <p:spPr>
            <a:xfrm>
              <a:off x="5550428"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96" name="Retângulo 95"/>
            <p:cNvSpPr/>
            <p:nvPr/>
          </p:nvSpPr>
          <p:spPr>
            <a:xfrm>
              <a:off x="5550428" y="297192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7" name="Retângulo 96"/>
            <p:cNvSpPr/>
            <p:nvPr/>
          </p:nvSpPr>
          <p:spPr>
            <a:xfrm>
              <a:off x="5550428" y="345539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8" name="Retângulo 97"/>
            <p:cNvSpPr/>
            <p:nvPr/>
          </p:nvSpPr>
          <p:spPr>
            <a:xfrm>
              <a:off x="5550428"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9" name="Retângulo 98"/>
            <p:cNvSpPr/>
            <p:nvPr/>
          </p:nvSpPr>
          <p:spPr>
            <a:xfrm>
              <a:off x="5550428"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0" name="Retângulo 99"/>
            <p:cNvSpPr/>
            <p:nvPr/>
          </p:nvSpPr>
          <p:spPr>
            <a:xfrm>
              <a:off x="5550428"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Retângulo 100"/>
            <p:cNvSpPr/>
            <p:nvPr/>
          </p:nvSpPr>
          <p:spPr>
            <a:xfrm>
              <a:off x="5550428" y="538930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2" name="Retângulo 101"/>
            <p:cNvSpPr/>
            <p:nvPr/>
          </p:nvSpPr>
          <p:spPr>
            <a:xfrm>
              <a:off x="2676087" y="587277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3" name="Retângulo 102"/>
            <p:cNvSpPr/>
            <p:nvPr/>
          </p:nvSpPr>
          <p:spPr>
            <a:xfrm>
              <a:off x="3159563" y="587277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4" name="Retângulo 103"/>
            <p:cNvSpPr/>
            <p:nvPr/>
          </p:nvSpPr>
          <p:spPr>
            <a:xfrm>
              <a:off x="3637736" y="587277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5" name="Retângulo 104"/>
            <p:cNvSpPr/>
            <p:nvPr/>
          </p:nvSpPr>
          <p:spPr>
            <a:xfrm>
              <a:off x="4115909" y="587277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6" name="Retângulo 105"/>
            <p:cNvSpPr/>
            <p:nvPr/>
          </p:nvSpPr>
          <p:spPr>
            <a:xfrm>
              <a:off x="4594082" y="587277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7" name="Retângulo 106"/>
            <p:cNvSpPr/>
            <p:nvPr/>
          </p:nvSpPr>
          <p:spPr>
            <a:xfrm>
              <a:off x="5072255" y="587277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8" name="Retângulo 107"/>
            <p:cNvSpPr/>
            <p:nvPr/>
          </p:nvSpPr>
          <p:spPr>
            <a:xfrm>
              <a:off x="2192611" y="587277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9" name="Retângulo 108"/>
            <p:cNvSpPr/>
            <p:nvPr/>
          </p:nvSpPr>
          <p:spPr>
            <a:xfrm>
              <a:off x="1709135" y="587277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0" name="Retângulo 109"/>
            <p:cNvSpPr/>
            <p:nvPr/>
          </p:nvSpPr>
          <p:spPr>
            <a:xfrm>
              <a:off x="5550428" y="587277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7" name="CaixaDeTexto 6"/>
          <p:cNvSpPr txBox="1"/>
          <p:nvPr/>
        </p:nvSpPr>
        <p:spPr>
          <a:xfrm>
            <a:off x="1510759" y="3831248"/>
            <a:ext cx="662730" cy="584775"/>
          </a:xfrm>
          <a:prstGeom prst="rect">
            <a:avLst/>
          </a:prstGeom>
          <a:noFill/>
        </p:spPr>
        <p:txBody>
          <a:bodyPr wrap="square" rtlCol="0">
            <a:spAutoFit/>
          </a:bodyPr>
          <a:lstStyle/>
          <a:p>
            <a:r>
              <a:rPr lang="pt-PT" sz="3200" dirty="0"/>
              <a:t>j</a:t>
            </a:r>
          </a:p>
        </p:txBody>
      </p:sp>
      <p:sp>
        <p:nvSpPr>
          <p:cNvPr id="112" name="CaixaDeTexto 111"/>
          <p:cNvSpPr txBox="1"/>
          <p:nvPr/>
        </p:nvSpPr>
        <p:spPr>
          <a:xfrm>
            <a:off x="3893811" y="1448959"/>
            <a:ext cx="662730" cy="584775"/>
          </a:xfrm>
          <a:prstGeom prst="rect">
            <a:avLst/>
          </a:prstGeom>
          <a:noFill/>
        </p:spPr>
        <p:txBody>
          <a:bodyPr wrap="square" rtlCol="0">
            <a:spAutoFit/>
          </a:bodyPr>
          <a:lstStyle/>
          <a:p>
            <a:r>
              <a:rPr lang="pt-PT" sz="3200" dirty="0"/>
              <a:t>i</a:t>
            </a:r>
          </a:p>
        </p:txBody>
      </p:sp>
      <p:sp>
        <p:nvSpPr>
          <p:cNvPr id="18" name="Retângulo 17"/>
          <p:cNvSpPr/>
          <p:nvPr/>
        </p:nvSpPr>
        <p:spPr>
          <a:xfrm>
            <a:off x="3795337" y="3938970"/>
            <a:ext cx="483476" cy="48347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PT"/>
          </a:p>
        </p:txBody>
      </p:sp>
      <p:grpSp>
        <p:nvGrpSpPr>
          <p:cNvPr id="3" name="Grupo 2"/>
          <p:cNvGrpSpPr/>
          <p:nvPr/>
        </p:nvGrpSpPr>
        <p:grpSpPr>
          <a:xfrm>
            <a:off x="5133188" y="301454"/>
            <a:ext cx="2189416" cy="1453823"/>
            <a:chOff x="4421696" y="442297"/>
            <a:chExt cx="2189416" cy="1453823"/>
          </a:xfrm>
        </p:grpSpPr>
        <p:sp>
          <p:nvSpPr>
            <p:cNvPr id="113" name="Retângulo 112"/>
            <p:cNvSpPr/>
            <p:nvPr/>
          </p:nvSpPr>
          <p:spPr>
            <a:xfrm>
              <a:off x="4421696" y="442297"/>
              <a:ext cx="218941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Forest</a:t>
              </a:r>
            </a:p>
          </p:txBody>
        </p:sp>
        <p:sp>
          <p:nvSpPr>
            <p:cNvPr id="114" name="Retângulo 113"/>
            <p:cNvSpPr/>
            <p:nvPr/>
          </p:nvSpPr>
          <p:spPr>
            <a:xfrm>
              <a:off x="4421696" y="929306"/>
              <a:ext cx="218941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Shrubland</a:t>
              </a:r>
            </a:p>
          </p:txBody>
        </p:sp>
        <p:sp>
          <p:nvSpPr>
            <p:cNvPr id="115" name="Retângulo 114"/>
            <p:cNvSpPr/>
            <p:nvPr/>
          </p:nvSpPr>
          <p:spPr>
            <a:xfrm>
              <a:off x="4421696" y="1412644"/>
              <a:ext cx="218941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Cultivated</a:t>
              </a:r>
            </a:p>
          </p:txBody>
        </p:sp>
      </p:grpSp>
    </p:spTree>
    <p:extLst>
      <p:ext uri="{BB962C8B-B14F-4D97-AF65-F5344CB8AC3E}">
        <p14:creationId xmlns:p14="http://schemas.microsoft.com/office/powerpoint/2010/main" val="1750759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38199" y="472093"/>
            <a:ext cx="2967317" cy="11116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Static Probability</a:t>
            </a:r>
          </a:p>
          <a:p>
            <a:pPr algn="ctr"/>
            <a:r>
              <a:rPr lang="pt-PT" sz="2400" dirty="0"/>
              <a:t>P(2000 GJ | 0 GJ)</a:t>
            </a:r>
          </a:p>
        </p:txBody>
      </p:sp>
      <p:sp>
        <p:nvSpPr>
          <p:cNvPr id="2" name="Marcador de Posição do Número do Diapositivo 1"/>
          <p:cNvSpPr>
            <a:spLocks noGrp="1"/>
          </p:cNvSpPr>
          <p:nvPr>
            <p:ph type="sldNum" sz="quarter" idx="12"/>
          </p:nvPr>
        </p:nvSpPr>
        <p:spPr/>
        <p:txBody>
          <a:bodyPr/>
          <a:lstStyle/>
          <a:p>
            <a:fld id="{D0AB96CF-3852-4283-ABC8-105BE6DC6AAD}" type="slidenum">
              <a:rPr lang="pt-PT" sz="1800" smtClean="0"/>
              <a:t>22</a:t>
            </a:fld>
            <a:endParaRPr lang="pt-PT" sz="1800" dirty="0"/>
          </a:p>
        </p:txBody>
      </p:sp>
      <p:sp>
        <p:nvSpPr>
          <p:cNvPr id="7" name="CaixaDeTexto 6"/>
          <p:cNvSpPr txBox="1"/>
          <p:nvPr/>
        </p:nvSpPr>
        <p:spPr>
          <a:xfrm>
            <a:off x="1510759" y="3831248"/>
            <a:ext cx="662730" cy="584775"/>
          </a:xfrm>
          <a:prstGeom prst="rect">
            <a:avLst/>
          </a:prstGeom>
          <a:noFill/>
        </p:spPr>
        <p:txBody>
          <a:bodyPr wrap="square" rtlCol="0">
            <a:spAutoFit/>
          </a:bodyPr>
          <a:lstStyle/>
          <a:p>
            <a:r>
              <a:rPr lang="pt-PT" sz="3200" dirty="0"/>
              <a:t>j</a:t>
            </a:r>
          </a:p>
        </p:txBody>
      </p:sp>
      <p:sp>
        <p:nvSpPr>
          <p:cNvPr id="112" name="CaixaDeTexto 111"/>
          <p:cNvSpPr txBox="1"/>
          <p:nvPr/>
        </p:nvSpPr>
        <p:spPr>
          <a:xfrm>
            <a:off x="3893811" y="1448959"/>
            <a:ext cx="662730" cy="584775"/>
          </a:xfrm>
          <a:prstGeom prst="rect">
            <a:avLst/>
          </a:prstGeom>
          <a:noFill/>
        </p:spPr>
        <p:txBody>
          <a:bodyPr wrap="square" rtlCol="0">
            <a:spAutoFit/>
          </a:bodyPr>
          <a:lstStyle/>
          <a:p>
            <a:r>
              <a:rPr lang="pt-PT" sz="3200" dirty="0"/>
              <a:t>i</a:t>
            </a:r>
          </a:p>
        </p:txBody>
      </p:sp>
      <p:grpSp>
        <p:nvGrpSpPr>
          <p:cNvPr id="3" name="Grupo 2"/>
          <p:cNvGrpSpPr/>
          <p:nvPr/>
        </p:nvGrpSpPr>
        <p:grpSpPr>
          <a:xfrm>
            <a:off x="1866736" y="2005066"/>
            <a:ext cx="4324769" cy="4351284"/>
            <a:chOff x="1866736" y="2005066"/>
            <a:chExt cx="4324769" cy="4351284"/>
          </a:xfrm>
        </p:grpSpPr>
        <p:grpSp>
          <p:nvGrpSpPr>
            <p:cNvPr id="6" name="Grupo 5"/>
            <p:cNvGrpSpPr/>
            <p:nvPr/>
          </p:nvGrpSpPr>
          <p:grpSpPr>
            <a:xfrm>
              <a:off x="1866736" y="2005066"/>
              <a:ext cx="4324769" cy="4351284"/>
              <a:chOff x="1709135" y="2004969"/>
              <a:chExt cx="4324769" cy="4351284"/>
            </a:xfrm>
          </p:grpSpPr>
          <p:sp>
            <p:nvSpPr>
              <p:cNvPr id="5" name="Retângulo 4"/>
              <p:cNvSpPr/>
              <p:nvPr/>
            </p:nvSpPr>
            <p:spPr>
              <a:xfrm>
                <a:off x="2676087"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tângulo 18"/>
              <p:cNvSpPr/>
              <p:nvPr/>
            </p:nvSpPr>
            <p:spPr>
              <a:xfrm>
                <a:off x="3159563"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19"/>
              <p:cNvSpPr/>
              <p:nvPr/>
            </p:nvSpPr>
            <p:spPr>
              <a:xfrm>
                <a:off x="3637736"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tângulo 20"/>
              <p:cNvSpPr/>
              <p:nvPr/>
            </p:nvSpPr>
            <p:spPr>
              <a:xfrm>
                <a:off x="4115909"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21"/>
              <p:cNvSpPr/>
              <p:nvPr/>
            </p:nvSpPr>
            <p:spPr>
              <a:xfrm>
                <a:off x="4594082"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22"/>
              <p:cNvSpPr/>
              <p:nvPr/>
            </p:nvSpPr>
            <p:spPr>
              <a:xfrm>
                <a:off x="5072255"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23"/>
              <p:cNvSpPr/>
              <p:nvPr/>
            </p:nvSpPr>
            <p:spPr>
              <a:xfrm>
                <a:off x="2192611"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24"/>
              <p:cNvSpPr/>
              <p:nvPr/>
            </p:nvSpPr>
            <p:spPr>
              <a:xfrm>
                <a:off x="1709135"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tângulo 35"/>
              <p:cNvSpPr/>
              <p:nvPr/>
            </p:nvSpPr>
            <p:spPr>
              <a:xfrm>
                <a:off x="2676087"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Retângulo 37"/>
              <p:cNvSpPr/>
              <p:nvPr/>
            </p:nvSpPr>
            <p:spPr>
              <a:xfrm>
                <a:off x="3159563"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0" name="Retângulo 39"/>
              <p:cNvSpPr/>
              <p:nvPr/>
            </p:nvSpPr>
            <p:spPr>
              <a:xfrm>
                <a:off x="3637736"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1" name="Retângulo 40"/>
              <p:cNvSpPr/>
              <p:nvPr/>
            </p:nvSpPr>
            <p:spPr>
              <a:xfrm>
                <a:off x="4115909"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 name="Retângulo 41"/>
              <p:cNvSpPr/>
              <p:nvPr/>
            </p:nvSpPr>
            <p:spPr>
              <a:xfrm>
                <a:off x="4594082" y="248844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 name="Retângulo 42"/>
              <p:cNvSpPr/>
              <p:nvPr/>
            </p:nvSpPr>
            <p:spPr>
              <a:xfrm>
                <a:off x="5072255" y="248844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4" name="Retângulo 43"/>
              <p:cNvSpPr/>
              <p:nvPr/>
            </p:nvSpPr>
            <p:spPr>
              <a:xfrm>
                <a:off x="2192611" y="2488445"/>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5" name="Retângulo 44"/>
              <p:cNvSpPr/>
              <p:nvPr/>
            </p:nvSpPr>
            <p:spPr>
              <a:xfrm>
                <a:off x="1709135"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6" name="Retângulo 45"/>
              <p:cNvSpPr/>
              <p:nvPr/>
            </p:nvSpPr>
            <p:spPr>
              <a:xfrm>
                <a:off x="2676087"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Retângulo 46"/>
              <p:cNvSpPr/>
              <p:nvPr/>
            </p:nvSpPr>
            <p:spPr>
              <a:xfrm>
                <a:off x="3159563"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Retângulo 47"/>
              <p:cNvSpPr/>
              <p:nvPr/>
            </p:nvSpPr>
            <p:spPr>
              <a:xfrm>
                <a:off x="3637736" y="297192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9" name="Retângulo 48"/>
              <p:cNvSpPr/>
              <p:nvPr/>
            </p:nvSpPr>
            <p:spPr>
              <a:xfrm>
                <a:off x="4115909"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0" name="Retângulo 49"/>
              <p:cNvSpPr/>
              <p:nvPr/>
            </p:nvSpPr>
            <p:spPr>
              <a:xfrm>
                <a:off x="4594082"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50"/>
              <p:cNvSpPr/>
              <p:nvPr/>
            </p:nvSpPr>
            <p:spPr>
              <a:xfrm>
                <a:off x="5072255" y="297192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2" name="Retângulo 51"/>
              <p:cNvSpPr/>
              <p:nvPr/>
            </p:nvSpPr>
            <p:spPr>
              <a:xfrm>
                <a:off x="2192611" y="297192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tângulo 52"/>
              <p:cNvSpPr/>
              <p:nvPr/>
            </p:nvSpPr>
            <p:spPr>
              <a:xfrm>
                <a:off x="1709135"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tângulo 53"/>
              <p:cNvSpPr/>
              <p:nvPr/>
            </p:nvSpPr>
            <p:spPr>
              <a:xfrm>
                <a:off x="2676087" y="345539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5" name="Retângulo 54"/>
              <p:cNvSpPr/>
              <p:nvPr/>
            </p:nvSpPr>
            <p:spPr>
              <a:xfrm>
                <a:off x="3159563"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6" name="Retângulo 55"/>
              <p:cNvSpPr/>
              <p:nvPr/>
            </p:nvSpPr>
            <p:spPr>
              <a:xfrm>
                <a:off x="3637736"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Retângulo 56"/>
              <p:cNvSpPr/>
              <p:nvPr/>
            </p:nvSpPr>
            <p:spPr>
              <a:xfrm>
                <a:off x="4115909"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Retângulo 57"/>
              <p:cNvSpPr/>
              <p:nvPr/>
            </p:nvSpPr>
            <p:spPr>
              <a:xfrm>
                <a:off x="4594082" y="3455397"/>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9" name="Retângulo 58"/>
              <p:cNvSpPr/>
              <p:nvPr/>
            </p:nvSpPr>
            <p:spPr>
              <a:xfrm>
                <a:off x="5072255"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0" name="Retângulo 59"/>
              <p:cNvSpPr/>
              <p:nvPr/>
            </p:nvSpPr>
            <p:spPr>
              <a:xfrm>
                <a:off x="2192611" y="3455397"/>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1" name="Retângulo 60"/>
              <p:cNvSpPr/>
              <p:nvPr/>
            </p:nvSpPr>
            <p:spPr>
              <a:xfrm>
                <a:off x="1709135"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2" name="Retângulo 61"/>
              <p:cNvSpPr/>
              <p:nvPr/>
            </p:nvSpPr>
            <p:spPr>
              <a:xfrm>
                <a:off x="2676087"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3" name="Retângulo 62"/>
              <p:cNvSpPr/>
              <p:nvPr/>
            </p:nvSpPr>
            <p:spPr>
              <a:xfrm>
                <a:off x="3159563"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4" name="Retângulo 63"/>
              <p:cNvSpPr/>
              <p:nvPr/>
            </p:nvSpPr>
            <p:spPr>
              <a:xfrm>
                <a:off x="3637736" y="3938873"/>
                <a:ext cx="483476" cy="483476"/>
              </a:xfrm>
              <a:prstGeom prst="rect">
                <a:avLst/>
              </a:prstGeom>
              <a:solidFill>
                <a:srgbClr val="283814"/>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sz="1400" dirty="0"/>
              </a:p>
            </p:txBody>
          </p:sp>
          <p:sp>
            <p:nvSpPr>
              <p:cNvPr id="65" name="Retângulo 64"/>
              <p:cNvSpPr/>
              <p:nvPr/>
            </p:nvSpPr>
            <p:spPr>
              <a:xfrm>
                <a:off x="4115909" y="3938873"/>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6" name="Retângulo 65"/>
              <p:cNvSpPr/>
              <p:nvPr/>
            </p:nvSpPr>
            <p:spPr>
              <a:xfrm>
                <a:off x="4594082" y="3938873"/>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7" name="Retângulo 66"/>
              <p:cNvSpPr/>
              <p:nvPr/>
            </p:nvSpPr>
            <p:spPr>
              <a:xfrm>
                <a:off x="5072255"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8" name="Retângulo 67"/>
              <p:cNvSpPr/>
              <p:nvPr/>
            </p:nvSpPr>
            <p:spPr>
              <a:xfrm>
                <a:off x="2192611" y="3938873"/>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9" name="Retângulo 68"/>
              <p:cNvSpPr/>
              <p:nvPr/>
            </p:nvSpPr>
            <p:spPr>
              <a:xfrm>
                <a:off x="1709135"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0" name="Retângulo 69"/>
              <p:cNvSpPr/>
              <p:nvPr/>
            </p:nvSpPr>
            <p:spPr>
              <a:xfrm>
                <a:off x="2676087"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1" name="Retângulo 70"/>
              <p:cNvSpPr/>
              <p:nvPr/>
            </p:nvSpPr>
            <p:spPr>
              <a:xfrm>
                <a:off x="3159563"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2" name="Retângulo 71"/>
              <p:cNvSpPr/>
              <p:nvPr/>
            </p:nvSpPr>
            <p:spPr>
              <a:xfrm>
                <a:off x="3637736"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3" name="Retângulo 72"/>
              <p:cNvSpPr/>
              <p:nvPr/>
            </p:nvSpPr>
            <p:spPr>
              <a:xfrm>
                <a:off x="4115909"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4" name="Retângulo 73"/>
              <p:cNvSpPr/>
              <p:nvPr/>
            </p:nvSpPr>
            <p:spPr>
              <a:xfrm>
                <a:off x="4594082"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5" name="Retângulo 74"/>
              <p:cNvSpPr/>
              <p:nvPr/>
            </p:nvSpPr>
            <p:spPr>
              <a:xfrm>
                <a:off x="5072255"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6" name="Retângulo 75"/>
              <p:cNvSpPr/>
              <p:nvPr/>
            </p:nvSpPr>
            <p:spPr>
              <a:xfrm>
                <a:off x="2192611" y="4422349"/>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Retângulo 76"/>
              <p:cNvSpPr/>
              <p:nvPr/>
            </p:nvSpPr>
            <p:spPr>
              <a:xfrm>
                <a:off x="1709135"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8" name="Retângulo 77"/>
              <p:cNvSpPr/>
              <p:nvPr/>
            </p:nvSpPr>
            <p:spPr>
              <a:xfrm>
                <a:off x="2676087"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9" name="Retângulo 78"/>
              <p:cNvSpPr/>
              <p:nvPr/>
            </p:nvSpPr>
            <p:spPr>
              <a:xfrm>
                <a:off x="3159563"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0" name="Retângulo 79"/>
              <p:cNvSpPr/>
              <p:nvPr/>
            </p:nvSpPr>
            <p:spPr>
              <a:xfrm>
                <a:off x="3637736"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1" name="Retângulo 80"/>
              <p:cNvSpPr/>
              <p:nvPr/>
            </p:nvSpPr>
            <p:spPr>
              <a:xfrm>
                <a:off x="4115909"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2" name="Retângulo 81"/>
              <p:cNvSpPr/>
              <p:nvPr/>
            </p:nvSpPr>
            <p:spPr>
              <a:xfrm>
                <a:off x="4594082"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3" name="Retângulo 82"/>
              <p:cNvSpPr/>
              <p:nvPr/>
            </p:nvSpPr>
            <p:spPr>
              <a:xfrm>
                <a:off x="5072255"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4" name="Retângulo 83"/>
              <p:cNvSpPr/>
              <p:nvPr/>
            </p:nvSpPr>
            <p:spPr>
              <a:xfrm>
                <a:off x="2192611" y="4905825"/>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5" name="Retângulo 84"/>
              <p:cNvSpPr/>
              <p:nvPr/>
            </p:nvSpPr>
            <p:spPr>
              <a:xfrm>
                <a:off x="1709135"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6" name="Retângulo 85"/>
              <p:cNvSpPr/>
              <p:nvPr/>
            </p:nvSpPr>
            <p:spPr>
              <a:xfrm>
                <a:off x="2676087"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7" name="Retângulo 86"/>
              <p:cNvSpPr/>
              <p:nvPr/>
            </p:nvSpPr>
            <p:spPr>
              <a:xfrm>
                <a:off x="3159563"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8" name="Retângulo 87"/>
              <p:cNvSpPr/>
              <p:nvPr/>
            </p:nvSpPr>
            <p:spPr>
              <a:xfrm>
                <a:off x="3637736"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9" name="Retângulo 88"/>
              <p:cNvSpPr/>
              <p:nvPr/>
            </p:nvSpPr>
            <p:spPr>
              <a:xfrm>
                <a:off x="4115909" y="5389301"/>
                <a:ext cx="48347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0" name="Retângulo 89"/>
              <p:cNvSpPr/>
              <p:nvPr/>
            </p:nvSpPr>
            <p:spPr>
              <a:xfrm>
                <a:off x="4594082"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1" name="Retângulo 90"/>
              <p:cNvSpPr/>
              <p:nvPr/>
            </p:nvSpPr>
            <p:spPr>
              <a:xfrm>
                <a:off x="5072255" y="5389301"/>
                <a:ext cx="48347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2" name="Retângulo 91"/>
              <p:cNvSpPr/>
              <p:nvPr/>
            </p:nvSpPr>
            <p:spPr>
              <a:xfrm>
                <a:off x="2192611" y="538930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3" name="Retângulo 92"/>
              <p:cNvSpPr/>
              <p:nvPr/>
            </p:nvSpPr>
            <p:spPr>
              <a:xfrm>
                <a:off x="1709135"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4" name="Retângulo 93"/>
              <p:cNvSpPr/>
              <p:nvPr/>
            </p:nvSpPr>
            <p:spPr>
              <a:xfrm>
                <a:off x="5550428"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5" name="Retângulo 94"/>
              <p:cNvSpPr/>
              <p:nvPr/>
            </p:nvSpPr>
            <p:spPr>
              <a:xfrm>
                <a:off x="5550428"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6" name="Retângulo 95"/>
              <p:cNvSpPr/>
              <p:nvPr/>
            </p:nvSpPr>
            <p:spPr>
              <a:xfrm>
                <a:off x="5550428"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7" name="Retângulo 96"/>
              <p:cNvSpPr/>
              <p:nvPr/>
            </p:nvSpPr>
            <p:spPr>
              <a:xfrm>
                <a:off x="5550428"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8" name="Retângulo 97"/>
              <p:cNvSpPr/>
              <p:nvPr/>
            </p:nvSpPr>
            <p:spPr>
              <a:xfrm>
                <a:off x="5550428"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9" name="Retângulo 98"/>
              <p:cNvSpPr/>
              <p:nvPr/>
            </p:nvSpPr>
            <p:spPr>
              <a:xfrm>
                <a:off x="5550428"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0" name="Retângulo 99"/>
              <p:cNvSpPr/>
              <p:nvPr/>
            </p:nvSpPr>
            <p:spPr>
              <a:xfrm>
                <a:off x="5550428"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Retângulo 100"/>
              <p:cNvSpPr/>
              <p:nvPr/>
            </p:nvSpPr>
            <p:spPr>
              <a:xfrm>
                <a:off x="5550428"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2" name="Retângulo 101"/>
              <p:cNvSpPr/>
              <p:nvPr/>
            </p:nvSpPr>
            <p:spPr>
              <a:xfrm>
                <a:off x="2676087"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3" name="Retângulo 102"/>
              <p:cNvSpPr/>
              <p:nvPr/>
            </p:nvSpPr>
            <p:spPr>
              <a:xfrm>
                <a:off x="3159563"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4" name="Retângulo 103"/>
              <p:cNvSpPr/>
              <p:nvPr/>
            </p:nvSpPr>
            <p:spPr>
              <a:xfrm>
                <a:off x="3637736"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5" name="Retângulo 104"/>
              <p:cNvSpPr/>
              <p:nvPr/>
            </p:nvSpPr>
            <p:spPr>
              <a:xfrm>
                <a:off x="4115909"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6" name="Retângulo 105"/>
              <p:cNvSpPr/>
              <p:nvPr/>
            </p:nvSpPr>
            <p:spPr>
              <a:xfrm>
                <a:off x="4594082"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7" name="Retângulo 106"/>
              <p:cNvSpPr/>
              <p:nvPr/>
            </p:nvSpPr>
            <p:spPr>
              <a:xfrm>
                <a:off x="5072255"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8" name="Retângulo 107"/>
              <p:cNvSpPr/>
              <p:nvPr/>
            </p:nvSpPr>
            <p:spPr>
              <a:xfrm>
                <a:off x="2192611"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9" name="Retângulo 108"/>
              <p:cNvSpPr/>
              <p:nvPr/>
            </p:nvSpPr>
            <p:spPr>
              <a:xfrm>
                <a:off x="1709135"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0" name="Retângulo 109"/>
              <p:cNvSpPr/>
              <p:nvPr/>
            </p:nvSpPr>
            <p:spPr>
              <a:xfrm>
                <a:off x="5550428"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 name="Retângulo 7"/>
            <p:cNvSpPr/>
            <p:nvPr/>
          </p:nvSpPr>
          <p:spPr>
            <a:xfrm>
              <a:off x="2350212" y="2488542"/>
              <a:ext cx="3357817" cy="338433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PT"/>
            </a:p>
          </p:txBody>
        </p:sp>
        <p:sp>
          <p:nvSpPr>
            <p:cNvPr id="18" name="Retângulo 17"/>
            <p:cNvSpPr/>
            <p:nvPr/>
          </p:nvSpPr>
          <p:spPr>
            <a:xfrm>
              <a:off x="3795337" y="3938970"/>
              <a:ext cx="483476" cy="48347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PT"/>
            </a:p>
          </p:txBody>
        </p:sp>
      </p:grpSp>
      <p:sp>
        <p:nvSpPr>
          <p:cNvPr id="4" name="Chaveta à direita 3"/>
          <p:cNvSpPr/>
          <p:nvPr/>
        </p:nvSpPr>
        <p:spPr>
          <a:xfrm>
            <a:off x="6290508" y="2453031"/>
            <a:ext cx="494951" cy="3455353"/>
          </a:xfrm>
          <a:prstGeom prst="rightBrace">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9" name="Retângulo 8"/>
              <p:cNvSpPr/>
              <p:nvPr/>
            </p:nvSpPr>
            <p:spPr>
              <a:xfrm>
                <a:off x="6884462" y="3938970"/>
                <a:ext cx="13487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𝛿</m:t>
                      </m:r>
                      <m:r>
                        <a:rPr lang="en-GB" sz="2400" i="1">
                          <a:latin typeface="Cambria Math" panose="02040503050406030204" pitchFamily="18" charset="0"/>
                        </a:rPr>
                        <m:t>=0.7°</m:t>
                      </m:r>
                    </m:oMath>
                  </m:oMathPara>
                </a14:m>
                <a:endParaRPr lang="pt-PT" sz="2400" dirty="0"/>
              </a:p>
            </p:txBody>
          </p:sp>
        </mc:Choice>
        <mc:Fallback xmlns="">
          <p:sp>
            <p:nvSpPr>
              <p:cNvPr id="9" name="Retângulo 8"/>
              <p:cNvSpPr>
                <a:spLocks noRot="1" noChangeAspect="1" noMove="1" noResize="1" noEditPoints="1" noAdjustHandles="1" noChangeArrowheads="1" noChangeShapeType="1" noTextEdit="1"/>
              </p:cNvSpPr>
              <p:nvPr/>
            </p:nvSpPr>
            <p:spPr>
              <a:xfrm>
                <a:off x="6884462" y="3938970"/>
                <a:ext cx="1348703" cy="461665"/>
              </a:xfrm>
              <a:prstGeom prst="rect">
                <a:avLst/>
              </a:prstGeom>
              <a:blipFill>
                <a:blip r:embed="rId3"/>
                <a:stretch>
                  <a:fillRect/>
                </a:stretch>
              </a:blipFill>
            </p:spPr>
            <p:txBody>
              <a:bodyPr/>
              <a:lstStyle/>
              <a:p>
                <a:r>
                  <a:rPr lang="pt-PT">
                    <a:noFill/>
                  </a:rPr>
                  <a:t> </a:t>
                </a:r>
              </a:p>
            </p:txBody>
          </p:sp>
        </mc:Fallback>
      </mc:AlternateContent>
      <p:grpSp>
        <p:nvGrpSpPr>
          <p:cNvPr id="117" name="Grupo 2"/>
          <p:cNvGrpSpPr/>
          <p:nvPr/>
        </p:nvGrpSpPr>
        <p:grpSpPr>
          <a:xfrm>
            <a:off x="5133188" y="301454"/>
            <a:ext cx="2189416" cy="1453823"/>
            <a:chOff x="4421696" y="442297"/>
            <a:chExt cx="2189416" cy="1453823"/>
          </a:xfrm>
        </p:grpSpPr>
        <p:sp>
          <p:nvSpPr>
            <p:cNvPr id="118" name="Retângulo 112"/>
            <p:cNvSpPr/>
            <p:nvPr/>
          </p:nvSpPr>
          <p:spPr>
            <a:xfrm>
              <a:off x="4421696" y="442297"/>
              <a:ext cx="218941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Forest</a:t>
              </a:r>
            </a:p>
          </p:txBody>
        </p:sp>
        <p:sp>
          <p:nvSpPr>
            <p:cNvPr id="119" name="Retângulo 113"/>
            <p:cNvSpPr/>
            <p:nvPr/>
          </p:nvSpPr>
          <p:spPr>
            <a:xfrm>
              <a:off x="4421696" y="929306"/>
              <a:ext cx="218941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Shrubland</a:t>
              </a:r>
            </a:p>
          </p:txBody>
        </p:sp>
        <p:sp>
          <p:nvSpPr>
            <p:cNvPr id="120" name="Retângulo 114"/>
            <p:cNvSpPr/>
            <p:nvPr/>
          </p:nvSpPr>
          <p:spPr>
            <a:xfrm>
              <a:off x="4421696" y="1412644"/>
              <a:ext cx="218941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Cultivated</a:t>
              </a:r>
            </a:p>
          </p:txBody>
        </p:sp>
      </p:grpSp>
      <p:sp>
        <p:nvSpPr>
          <p:cNvPr id="11" name="TextBox 10"/>
          <p:cNvSpPr txBox="1"/>
          <p:nvPr/>
        </p:nvSpPr>
        <p:spPr>
          <a:xfrm>
            <a:off x="6951814" y="2251632"/>
            <a:ext cx="4353596" cy="1200329"/>
          </a:xfrm>
          <a:prstGeom prst="rect">
            <a:avLst/>
          </a:prstGeom>
          <a:noFill/>
        </p:spPr>
        <p:txBody>
          <a:bodyPr wrap="square" rtlCol="0">
            <a:spAutoFit/>
          </a:bodyPr>
          <a:lstStyle/>
          <a:p>
            <a:r>
              <a:rPr lang="pt-PT" sz="2400" dirty="0">
                <a:latin typeface="Times New Roman" panose="02020603050405020304" pitchFamily="18" charset="0"/>
                <a:cs typeface="Times New Roman" panose="02020603050405020304" pitchFamily="18" charset="0"/>
              </a:rPr>
              <a:t>Pixels used in the computation are restricted to those matching the vegetation class of pixel (i, j).</a:t>
            </a:r>
          </a:p>
        </p:txBody>
      </p:sp>
    </p:spTree>
    <p:extLst>
      <p:ext uri="{BB962C8B-B14F-4D97-AF65-F5344CB8AC3E}">
        <p14:creationId xmlns:p14="http://schemas.microsoft.com/office/powerpoint/2010/main" val="6257265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38199" y="472093"/>
            <a:ext cx="2967317" cy="111162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Static Probability</a:t>
            </a:r>
          </a:p>
          <a:p>
            <a:pPr algn="ctr"/>
            <a:r>
              <a:rPr lang="pt-PT" sz="2400" dirty="0"/>
              <a:t>P(2000 GJ | 0 GJ)</a:t>
            </a:r>
          </a:p>
        </p:txBody>
      </p:sp>
      <p:sp>
        <p:nvSpPr>
          <p:cNvPr id="2" name="Marcador de Posição do Número do Diapositivo 1"/>
          <p:cNvSpPr>
            <a:spLocks noGrp="1"/>
          </p:cNvSpPr>
          <p:nvPr>
            <p:ph type="sldNum" sz="quarter" idx="12"/>
          </p:nvPr>
        </p:nvSpPr>
        <p:spPr/>
        <p:txBody>
          <a:bodyPr/>
          <a:lstStyle/>
          <a:p>
            <a:fld id="{D0AB96CF-3852-4283-ABC8-105BE6DC6AAD}" type="slidenum">
              <a:rPr lang="pt-PT" sz="1800" smtClean="0"/>
              <a:t>23</a:t>
            </a:fld>
            <a:endParaRPr lang="pt-PT" sz="1800" dirty="0"/>
          </a:p>
        </p:txBody>
      </p:sp>
      <p:sp>
        <p:nvSpPr>
          <p:cNvPr id="7" name="CaixaDeTexto 6"/>
          <p:cNvSpPr txBox="1"/>
          <p:nvPr/>
        </p:nvSpPr>
        <p:spPr>
          <a:xfrm>
            <a:off x="1510759" y="3831248"/>
            <a:ext cx="662730" cy="584775"/>
          </a:xfrm>
          <a:prstGeom prst="rect">
            <a:avLst/>
          </a:prstGeom>
          <a:noFill/>
        </p:spPr>
        <p:txBody>
          <a:bodyPr wrap="square" rtlCol="0">
            <a:spAutoFit/>
          </a:bodyPr>
          <a:lstStyle/>
          <a:p>
            <a:r>
              <a:rPr lang="pt-PT" sz="3200" dirty="0"/>
              <a:t>j</a:t>
            </a:r>
          </a:p>
        </p:txBody>
      </p:sp>
      <p:sp>
        <p:nvSpPr>
          <p:cNvPr id="112" name="CaixaDeTexto 111"/>
          <p:cNvSpPr txBox="1"/>
          <p:nvPr/>
        </p:nvSpPr>
        <p:spPr>
          <a:xfrm>
            <a:off x="3893811" y="1448959"/>
            <a:ext cx="662730" cy="584775"/>
          </a:xfrm>
          <a:prstGeom prst="rect">
            <a:avLst/>
          </a:prstGeom>
          <a:noFill/>
        </p:spPr>
        <p:txBody>
          <a:bodyPr wrap="square" rtlCol="0">
            <a:spAutoFit/>
          </a:bodyPr>
          <a:lstStyle/>
          <a:p>
            <a:r>
              <a:rPr lang="pt-PT" sz="3200" dirty="0"/>
              <a:t>i</a:t>
            </a:r>
          </a:p>
        </p:txBody>
      </p:sp>
      <p:grpSp>
        <p:nvGrpSpPr>
          <p:cNvPr id="3" name="Grupo 2"/>
          <p:cNvGrpSpPr/>
          <p:nvPr/>
        </p:nvGrpSpPr>
        <p:grpSpPr>
          <a:xfrm>
            <a:off x="1866736" y="2005066"/>
            <a:ext cx="4324769" cy="4351284"/>
            <a:chOff x="1866736" y="2005066"/>
            <a:chExt cx="4324769" cy="4351284"/>
          </a:xfrm>
        </p:grpSpPr>
        <p:grpSp>
          <p:nvGrpSpPr>
            <p:cNvPr id="6" name="Grupo 5"/>
            <p:cNvGrpSpPr/>
            <p:nvPr/>
          </p:nvGrpSpPr>
          <p:grpSpPr>
            <a:xfrm>
              <a:off x="1866736" y="2005066"/>
              <a:ext cx="4324769" cy="4351284"/>
              <a:chOff x="1709135" y="2004969"/>
              <a:chExt cx="4324769" cy="4351284"/>
            </a:xfrm>
          </p:grpSpPr>
          <p:sp>
            <p:nvSpPr>
              <p:cNvPr id="5" name="Retângulo 4"/>
              <p:cNvSpPr/>
              <p:nvPr/>
            </p:nvSpPr>
            <p:spPr>
              <a:xfrm>
                <a:off x="2676087"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tângulo 18"/>
              <p:cNvSpPr/>
              <p:nvPr/>
            </p:nvSpPr>
            <p:spPr>
              <a:xfrm>
                <a:off x="3159563"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19"/>
              <p:cNvSpPr/>
              <p:nvPr/>
            </p:nvSpPr>
            <p:spPr>
              <a:xfrm>
                <a:off x="3637736"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tângulo 20"/>
              <p:cNvSpPr/>
              <p:nvPr/>
            </p:nvSpPr>
            <p:spPr>
              <a:xfrm>
                <a:off x="4115909"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21"/>
              <p:cNvSpPr/>
              <p:nvPr/>
            </p:nvSpPr>
            <p:spPr>
              <a:xfrm>
                <a:off x="4594082"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22"/>
              <p:cNvSpPr/>
              <p:nvPr/>
            </p:nvSpPr>
            <p:spPr>
              <a:xfrm>
                <a:off x="5072255"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23"/>
              <p:cNvSpPr/>
              <p:nvPr/>
            </p:nvSpPr>
            <p:spPr>
              <a:xfrm>
                <a:off x="2192611"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24"/>
              <p:cNvSpPr/>
              <p:nvPr/>
            </p:nvSpPr>
            <p:spPr>
              <a:xfrm>
                <a:off x="1709135"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tângulo 35"/>
              <p:cNvSpPr/>
              <p:nvPr/>
            </p:nvSpPr>
            <p:spPr>
              <a:xfrm>
                <a:off x="2676087"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Retângulo 37"/>
              <p:cNvSpPr/>
              <p:nvPr/>
            </p:nvSpPr>
            <p:spPr>
              <a:xfrm>
                <a:off x="3159563"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0" name="Retângulo 39"/>
              <p:cNvSpPr/>
              <p:nvPr/>
            </p:nvSpPr>
            <p:spPr>
              <a:xfrm>
                <a:off x="3637736"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1" name="Retângulo 40"/>
              <p:cNvSpPr/>
              <p:nvPr/>
            </p:nvSpPr>
            <p:spPr>
              <a:xfrm>
                <a:off x="4115909"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2" name="Retângulo 41"/>
              <p:cNvSpPr/>
              <p:nvPr/>
            </p:nvSpPr>
            <p:spPr>
              <a:xfrm>
                <a:off x="4594082" y="248844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3" name="Retângulo 42"/>
              <p:cNvSpPr/>
              <p:nvPr/>
            </p:nvSpPr>
            <p:spPr>
              <a:xfrm>
                <a:off x="5072255"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4" name="Retângulo 43"/>
              <p:cNvSpPr/>
              <p:nvPr/>
            </p:nvSpPr>
            <p:spPr>
              <a:xfrm>
                <a:off x="2192611"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5" name="Retângulo 44"/>
              <p:cNvSpPr/>
              <p:nvPr/>
            </p:nvSpPr>
            <p:spPr>
              <a:xfrm>
                <a:off x="1709135"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6" name="Retângulo 45"/>
              <p:cNvSpPr/>
              <p:nvPr/>
            </p:nvSpPr>
            <p:spPr>
              <a:xfrm>
                <a:off x="2676087"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7" name="Retângulo 46"/>
              <p:cNvSpPr/>
              <p:nvPr/>
            </p:nvSpPr>
            <p:spPr>
              <a:xfrm>
                <a:off x="3159563"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8" name="Retângulo 47"/>
              <p:cNvSpPr/>
              <p:nvPr/>
            </p:nvSpPr>
            <p:spPr>
              <a:xfrm>
                <a:off x="3637736" y="297192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9" name="Retângulo 48"/>
              <p:cNvSpPr/>
              <p:nvPr/>
            </p:nvSpPr>
            <p:spPr>
              <a:xfrm>
                <a:off x="4115909"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0" name="Retângulo 49"/>
              <p:cNvSpPr/>
              <p:nvPr/>
            </p:nvSpPr>
            <p:spPr>
              <a:xfrm>
                <a:off x="4594082"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50"/>
              <p:cNvSpPr/>
              <p:nvPr/>
            </p:nvSpPr>
            <p:spPr>
              <a:xfrm>
                <a:off x="5072255"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2" name="Retângulo 51"/>
              <p:cNvSpPr/>
              <p:nvPr/>
            </p:nvSpPr>
            <p:spPr>
              <a:xfrm>
                <a:off x="2192611"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tângulo 52"/>
              <p:cNvSpPr/>
              <p:nvPr/>
            </p:nvSpPr>
            <p:spPr>
              <a:xfrm>
                <a:off x="1709135"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tângulo 53"/>
              <p:cNvSpPr/>
              <p:nvPr/>
            </p:nvSpPr>
            <p:spPr>
              <a:xfrm>
                <a:off x="2676087"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5" name="Retângulo 54"/>
              <p:cNvSpPr/>
              <p:nvPr/>
            </p:nvSpPr>
            <p:spPr>
              <a:xfrm>
                <a:off x="3159563"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6" name="Retângulo 55"/>
              <p:cNvSpPr/>
              <p:nvPr/>
            </p:nvSpPr>
            <p:spPr>
              <a:xfrm>
                <a:off x="3637736"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Retângulo 56"/>
              <p:cNvSpPr/>
              <p:nvPr/>
            </p:nvSpPr>
            <p:spPr>
              <a:xfrm>
                <a:off x="4115909"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8" name="Retângulo 57"/>
              <p:cNvSpPr/>
              <p:nvPr/>
            </p:nvSpPr>
            <p:spPr>
              <a:xfrm>
                <a:off x="4594082"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9" name="Retângulo 58"/>
              <p:cNvSpPr/>
              <p:nvPr/>
            </p:nvSpPr>
            <p:spPr>
              <a:xfrm>
                <a:off x="5072255" y="3455397"/>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0" name="Retângulo 59"/>
              <p:cNvSpPr/>
              <p:nvPr/>
            </p:nvSpPr>
            <p:spPr>
              <a:xfrm>
                <a:off x="2192611"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1" name="Retângulo 60"/>
              <p:cNvSpPr/>
              <p:nvPr/>
            </p:nvSpPr>
            <p:spPr>
              <a:xfrm>
                <a:off x="1709135"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2" name="Retângulo 61"/>
              <p:cNvSpPr/>
              <p:nvPr/>
            </p:nvSpPr>
            <p:spPr>
              <a:xfrm>
                <a:off x="2676087"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3" name="Retângulo 62"/>
              <p:cNvSpPr/>
              <p:nvPr/>
            </p:nvSpPr>
            <p:spPr>
              <a:xfrm>
                <a:off x="3159563" y="3938873"/>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4" name="Retângulo 63"/>
              <p:cNvSpPr/>
              <p:nvPr/>
            </p:nvSpPr>
            <p:spPr>
              <a:xfrm>
                <a:off x="3637736" y="3938873"/>
                <a:ext cx="483476" cy="483476"/>
              </a:xfrm>
              <a:prstGeom prst="rect">
                <a:avLst/>
              </a:prstGeom>
              <a:solidFill>
                <a:srgbClr val="283814"/>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sz="1400" dirty="0"/>
              </a:p>
            </p:txBody>
          </p:sp>
          <p:sp>
            <p:nvSpPr>
              <p:cNvPr id="65" name="Retângulo 64"/>
              <p:cNvSpPr/>
              <p:nvPr/>
            </p:nvSpPr>
            <p:spPr>
              <a:xfrm>
                <a:off x="4115909"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6" name="Retângulo 65"/>
              <p:cNvSpPr/>
              <p:nvPr/>
            </p:nvSpPr>
            <p:spPr>
              <a:xfrm>
                <a:off x="4594082"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7" name="Retângulo 66"/>
              <p:cNvSpPr/>
              <p:nvPr/>
            </p:nvSpPr>
            <p:spPr>
              <a:xfrm>
                <a:off x="5072255"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8" name="Retângulo 67"/>
              <p:cNvSpPr/>
              <p:nvPr/>
            </p:nvSpPr>
            <p:spPr>
              <a:xfrm>
                <a:off x="2192611"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9" name="Retângulo 68"/>
              <p:cNvSpPr/>
              <p:nvPr/>
            </p:nvSpPr>
            <p:spPr>
              <a:xfrm>
                <a:off x="1709135"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0" name="Retângulo 69"/>
              <p:cNvSpPr/>
              <p:nvPr/>
            </p:nvSpPr>
            <p:spPr>
              <a:xfrm>
                <a:off x="2676087"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1" name="Retângulo 70"/>
              <p:cNvSpPr/>
              <p:nvPr/>
            </p:nvSpPr>
            <p:spPr>
              <a:xfrm>
                <a:off x="3159563"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2" name="Retângulo 71"/>
              <p:cNvSpPr/>
              <p:nvPr/>
            </p:nvSpPr>
            <p:spPr>
              <a:xfrm>
                <a:off x="3637736" y="4422349"/>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3" name="Retângulo 72"/>
              <p:cNvSpPr/>
              <p:nvPr/>
            </p:nvSpPr>
            <p:spPr>
              <a:xfrm>
                <a:off x="4115909"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4" name="Retângulo 73"/>
              <p:cNvSpPr/>
              <p:nvPr/>
            </p:nvSpPr>
            <p:spPr>
              <a:xfrm>
                <a:off x="4594082"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5" name="Retângulo 74"/>
              <p:cNvSpPr/>
              <p:nvPr/>
            </p:nvSpPr>
            <p:spPr>
              <a:xfrm>
                <a:off x="5072255"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6" name="Retângulo 75"/>
              <p:cNvSpPr/>
              <p:nvPr/>
            </p:nvSpPr>
            <p:spPr>
              <a:xfrm>
                <a:off x="2192611"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Retângulo 76"/>
              <p:cNvSpPr/>
              <p:nvPr/>
            </p:nvSpPr>
            <p:spPr>
              <a:xfrm>
                <a:off x="1709135"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8" name="Retângulo 77"/>
              <p:cNvSpPr/>
              <p:nvPr/>
            </p:nvSpPr>
            <p:spPr>
              <a:xfrm>
                <a:off x="2676087"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9" name="Retângulo 78"/>
              <p:cNvSpPr/>
              <p:nvPr/>
            </p:nvSpPr>
            <p:spPr>
              <a:xfrm>
                <a:off x="3159563"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0" name="Retângulo 79"/>
              <p:cNvSpPr/>
              <p:nvPr/>
            </p:nvSpPr>
            <p:spPr>
              <a:xfrm>
                <a:off x="3637736"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1" name="Retângulo 80"/>
              <p:cNvSpPr/>
              <p:nvPr/>
            </p:nvSpPr>
            <p:spPr>
              <a:xfrm>
                <a:off x="4115909"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2" name="Retângulo 81"/>
              <p:cNvSpPr/>
              <p:nvPr/>
            </p:nvSpPr>
            <p:spPr>
              <a:xfrm>
                <a:off x="4594082"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3" name="Retângulo 82"/>
              <p:cNvSpPr/>
              <p:nvPr/>
            </p:nvSpPr>
            <p:spPr>
              <a:xfrm>
                <a:off x="5072255" y="4905825"/>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4" name="Retângulo 83"/>
              <p:cNvSpPr/>
              <p:nvPr/>
            </p:nvSpPr>
            <p:spPr>
              <a:xfrm>
                <a:off x="2192611"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5" name="Retângulo 84"/>
              <p:cNvSpPr/>
              <p:nvPr/>
            </p:nvSpPr>
            <p:spPr>
              <a:xfrm>
                <a:off x="1709135"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6" name="Retângulo 85"/>
              <p:cNvSpPr/>
              <p:nvPr/>
            </p:nvSpPr>
            <p:spPr>
              <a:xfrm>
                <a:off x="2676087"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7" name="Retângulo 86"/>
              <p:cNvSpPr/>
              <p:nvPr/>
            </p:nvSpPr>
            <p:spPr>
              <a:xfrm>
                <a:off x="3159563"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8" name="Retângulo 87"/>
              <p:cNvSpPr/>
              <p:nvPr/>
            </p:nvSpPr>
            <p:spPr>
              <a:xfrm>
                <a:off x="3637736"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9" name="Retângulo 88"/>
              <p:cNvSpPr/>
              <p:nvPr/>
            </p:nvSpPr>
            <p:spPr>
              <a:xfrm>
                <a:off x="4115909"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0" name="Retângulo 89"/>
              <p:cNvSpPr/>
              <p:nvPr/>
            </p:nvSpPr>
            <p:spPr>
              <a:xfrm>
                <a:off x="4594082"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1" name="Retângulo 90"/>
              <p:cNvSpPr/>
              <p:nvPr/>
            </p:nvSpPr>
            <p:spPr>
              <a:xfrm>
                <a:off x="5072255"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2" name="Retângulo 91"/>
              <p:cNvSpPr/>
              <p:nvPr/>
            </p:nvSpPr>
            <p:spPr>
              <a:xfrm>
                <a:off x="2192611" y="5389301"/>
                <a:ext cx="48347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3" name="Retângulo 92"/>
              <p:cNvSpPr/>
              <p:nvPr/>
            </p:nvSpPr>
            <p:spPr>
              <a:xfrm>
                <a:off x="1709135"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4" name="Retângulo 93"/>
              <p:cNvSpPr/>
              <p:nvPr/>
            </p:nvSpPr>
            <p:spPr>
              <a:xfrm>
                <a:off x="5550428" y="200496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5" name="Retângulo 94"/>
              <p:cNvSpPr/>
              <p:nvPr/>
            </p:nvSpPr>
            <p:spPr>
              <a:xfrm>
                <a:off x="5550428" y="248844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6" name="Retângulo 95"/>
              <p:cNvSpPr/>
              <p:nvPr/>
            </p:nvSpPr>
            <p:spPr>
              <a:xfrm>
                <a:off x="5550428" y="297192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7" name="Retângulo 96"/>
              <p:cNvSpPr/>
              <p:nvPr/>
            </p:nvSpPr>
            <p:spPr>
              <a:xfrm>
                <a:off x="5550428" y="345539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8" name="Retângulo 97"/>
              <p:cNvSpPr/>
              <p:nvPr/>
            </p:nvSpPr>
            <p:spPr>
              <a:xfrm>
                <a:off x="5550428" y="3938873"/>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9" name="Retângulo 98"/>
              <p:cNvSpPr/>
              <p:nvPr/>
            </p:nvSpPr>
            <p:spPr>
              <a:xfrm>
                <a:off x="5550428" y="4422349"/>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0" name="Retângulo 99"/>
              <p:cNvSpPr/>
              <p:nvPr/>
            </p:nvSpPr>
            <p:spPr>
              <a:xfrm>
                <a:off x="5550428" y="4905825"/>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1" name="Retângulo 100"/>
              <p:cNvSpPr/>
              <p:nvPr/>
            </p:nvSpPr>
            <p:spPr>
              <a:xfrm>
                <a:off x="5550428" y="5389301"/>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2" name="Retângulo 101"/>
              <p:cNvSpPr/>
              <p:nvPr/>
            </p:nvSpPr>
            <p:spPr>
              <a:xfrm>
                <a:off x="2676087"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3" name="Retângulo 102"/>
              <p:cNvSpPr/>
              <p:nvPr/>
            </p:nvSpPr>
            <p:spPr>
              <a:xfrm>
                <a:off x="3159563"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4" name="Retângulo 103"/>
              <p:cNvSpPr/>
              <p:nvPr/>
            </p:nvSpPr>
            <p:spPr>
              <a:xfrm>
                <a:off x="3637736"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5" name="Retângulo 104"/>
              <p:cNvSpPr/>
              <p:nvPr/>
            </p:nvSpPr>
            <p:spPr>
              <a:xfrm>
                <a:off x="4115909"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6" name="Retângulo 105"/>
              <p:cNvSpPr/>
              <p:nvPr/>
            </p:nvSpPr>
            <p:spPr>
              <a:xfrm>
                <a:off x="4594082"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7" name="Retângulo 106"/>
              <p:cNvSpPr/>
              <p:nvPr/>
            </p:nvSpPr>
            <p:spPr>
              <a:xfrm>
                <a:off x="5072255"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8" name="Retângulo 107"/>
              <p:cNvSpPr/>
              <p:nvPr/>
            </p:nvSpPr>
            <p:spPr>
              <a:xfrm>
                <a:off x="2192611"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9" name="Retângulo 108"/>
              <p:cNvSpPr/>
              <p:nvPr/>
            </p:nvSpPr>
            <p:spPr>
              <a:xfrm>
                <a:off x="1709135"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0" name="Retângulo 109"/>
              <p:cNvSpPr/>
              <p:nvPr/>
            </p:nvSpPr>
            <p:spPr>
              <a:xfrm>
                <a:off x="5550428" y="5872777"/>
                <a:ext cx="483476" cy="48347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 name="Retângulo 7"/>
            <p:cNvSpPr/>
            <p:nvPr/>
          </p:nvSpPr>
          <p:spPr>
            <a:xfrm>
              <a:off x="2350212" y="2488542"/>
              <a:ext cx="3357817" cy="338433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PT"/>
            </a:p>
          </p:txBody>
        </p:sp>
        <p:sp>
          <p:nvSpPr>
            <p:cNvPr id="18" name="Retângulo 17"/>
            <p:cNvSpPr/>
            <p:nvPr/>
          </p:nvSpPr>
          <p:spPr>
            <a:xfrm>
              <a:off x="3795337" y="3938970"/>
              <a:ext cx="483476" cy="48347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PT"/>
            </a:p>
          </p:txBody>
        </p:sp>
      </p:grpSp>
      <p:sp>
        <p:nvSpPr>
          <p:cNvPr id="4" name="Chaveta à direita 3"/>
          <p:cNvSpPr/>
          <p:nvPr/>
        </p:nvSpPr>
        <p:spPr>
          <a:xfrm>
            <a:off x="6290508" y="2453031"/>
            <a:ext cx="494951" cy="3455353"/>
          </a:xfrm>
          <a:prstGeom prst="rightBrace">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9" name="Retângulo 8"/>
              <p:cNvSpPr/>
              <p:nvPr/>
            </p:nvSpPr>
            <p:spPr>
              <a:xfrm>
                <a:off x="6884462" y="3938970"/>
                <a:ext cx="134870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𝛿</m:t>
                      </m:r>
                      <m:r>
                        <a:rPr lang="en-GB" sz="2400" i="1">
                          <a:latin typeface="Cambria Math" panose="02040503050406030204" pitchFamily="18" charset="0"/>
                        </a:rPr>
                        <m:t>=0.7°</m:t>
                      </m:r>
                    </m:oMath>
                  </m:oMathPara>
                </a14:m>
                <a:endParaRPr lang="pt-PT" sz="2400" dirty="0"/>
              </a:p>
            </p:txBody>
          </p:sp>
        </mc:Choice>
        <mc:Fallback xmlns="">
          <p:sp>
            <p:nvSpPr>
              <p:cNvPr id="9" name="Retângulo 8"/>
              <p:cNvSpPr>
                <a:spLocks noRot="1" noChangeAspect="1" noMove="1" noResize="1" noEditPoints="1" noAdjustHandles="1" noChangeArrowheads="1" noChangeShapeType="1" noTextEdit="1"/>
              </p:cNvSpPr>
              <p:nvPr/>
            </p:nvSpPr>
            <p:spPr>
              <a:xfrm>
                <a:off x="6884462" y="3938970"/>
                <a:ext cx="1348703" cy="461665"/>
              </a:xfrm>
              <a:prstGeom prst="rect">
                <a:avLst/>
              </a:prstGeom>
              <a:blipFill>
                <a:blip r:embed="rId3"/>
                <a:stretch>
                  <a:fillRect/>
                </a:stretch>
              </a:blipFill>
            </p:spPr>
            <p:txBody>
              <a:bodyPr/>
              <a:lstStyle/>
              <a:p>
                <a:r>
                  <a:rPr lang="pt-PT">
                    <a:noFill/>
                  </a:rPr>
                  <a:t> </a:t>
                </a:r>
              </a:p>
            </p:txBody>
          </p:sp>
        </mc:Fallback>
      </mc:AlternateContent>
      <p:sp>
        <p:nvSpPr>
          <p:cNvPr id="117" name="Rectangle 15"/>
          <p:cNvSpPr/>
          <p:nvPr/>
        </p:nvSpPr>
        <p:spPr>
          <a:xfrm>
            <a:off x="8025064" y="2257879"/>
            <a:ext cx="1957136" cy="96252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PT" sz="2400" dirty="0"/>
              <a:t>Daily Energy</a:t>
            </a:r>
          </a:p>
        </p:txBody>
      </p:sp>
      <p:sp>
        <p:nvSpPr>
          <p:cNvPr id="147" name="Seta: Para Cima 146"/>
          <p:cNvSpPr/>
          <p:nvPr/>
        </p:nvSpPr>
        <p:spPr>
          <a:xfrm rot="15057691">
            <a:off x="6749026" y="2028810"/>
            <a:ext cx="243281" cy="2154333"/>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148" name="Rectangle 36"/>
              <p:cNvSpPr/>
              <p:nvPr/>
            </p:nvSpPr>
            <p:spPr>
              <a:xfrm>
                <a:off x="7215448" y="4588080"/>
                <a:ext cx="4478844" cy="921534"/>
              </a:xfrm>
              <a:prstGeom prst="rect">
                <a:avLst/>
              </a:prstGeom>
              <a:ln w="381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pt-PT" sz="2400" smtClean="0">
                          <a:latin typeface="Cambria Math" panose="02040503050406030204" pitchFamily="18" charset="0"/>
                        </a:rPr>
                        <m:t> </m:t>
                      </m:r>
                      <m:sSub>
                        <m:sSubPr>
                          <m:ctrlPr>
                            <a:rPr lang="pt-PT" sz="2400" i="1">
                              <a:latin typeface="Cambria Math" panose="02040503050406030204" pitchFamily="18" charset="0"/>
                            </a:rPr>
                          </m:ctrlPr>
                        </m:sSubPr>
                        <m:e>
                          <m:r>
                            <a:rPr lang="pt-PT" sz="2400" i="1">
                              <a:latin typeface="Cambria Math" panose="02040503050406030204" pitchFamily="18" charset="0"/>
                            </a:rPr>
                            <m:t>𝑃</m:t>
                          </m:r>
                        </m:e>
                        <m:sub>
                          <m:r>
                            <a:rPr lang="pt-PT" sz="2400" i="1">
                              <a:latin typeface="Cambria Math" panose="02040503050406030204" pitchFamily="18" charset="0"/>
                            </a:rPr>
                            <m:t>𝑝</m:t>
                          </m:r>
                        </m:sub>
                      </m:sSub>
                      <m:d>
                        <m:dPr>
                          <m:ctrlPr>
                            <a:rPr lang="pt-PT" sz="2400" i="1">
                              <a:latin typeface="Cambria Math" panose="02040503050406030204" pitchFamily="18" charset="0"/>
                            </a:rPr>
                          </m:ctrlPr>
                        </m:dPr>
                        <m:e>
                          <m:r>
                            <a:rPr lang="pt-PT" sz="2400" b="1" i="1" smtClean="0">
                              <a:latin typeface="Cambria Math" panose="02040503050406030204" pitchFamily="18" charset="0"/>
                            </a:rPr>
                            <m:t>𝟐𝟎𝟎𝟎</m:t>
                          </m:r>
                        </m:e>
                        <m:e>
                          <m:r>
                            <a:rPr lang="pt-PT" sz="2400" i="0">
                              <a:latin typeface="Cambria Math" panose="02040503050406030204" pitchFamily="18" charset="0"/>
                            </a:rPr>
                            <m:t>0</m:t>
                          </m:r>
                        </m:e>
                      </m:d>
                      <m:r>
                        <a:rPr lang="pt-PT" sz="2400" i="0">
                          <a:latin typeface="Cambria Math" panose="02040503050406030204" pitchFamily="18" charset="0"/>
                        </a:rPr>
                        <m:t>=</m:t>
                      </m:r>
                      <m:f>
                        <m:fPr>
                          <m:ctrlPr>
                            <a:rPr lang="pt-PT" sz="2400" i="1" smtClean="0">
                              <a:solidFill>
                                <a:schemeClr val="tx1"/>
                              </a:solidFill>
                              <a:latin typeface="Cambria Math" panose="02040503050406030204" pitchFamily="18" charset="0"/>
                            </a:rPr>
                          </m:ctrlPr>
                        </m:fPr>
                        <m:num>
                          <m:sSub>
                            <m:sSubPr>
                              <m:ctrlPr>
                                <a:rPr lang="pt-PT" sz="2400" i="1">
                                  <a:solidFill>
                                    <a:schemeClr val="tx1"/>
                                  </a:solidFill>
                                  <a:latin typeface="Cambria Math" panose="02040503050406030204" pitchFamily="18" charset="0"/>
                                </a:rPr>
                              </m:ctrlPr>
                            </m:sSubPr>
                            <m:e>
                              <m:r>
                                <a:rPr lang="pt-PT" sz="2400" i="1">
                                  <a:solidFill>
                                    <a:schemeClr val="tx1"/>
                                  </a:solidFill>
                                  <a:latin typeface="Cambria Math" panose="02040503050406030204" pitchFamily="18" charset="0"/>
                                </a:rPr>
                                <m:t>𝑆</m:t>
                              </m:r>
                            </m:e>
                            <m:sub>
                              <m:r>
                                <a:rPr lang="pt-PT" sz="2400" i="1">
                                  <a:solidFill>
                                    <a:schemeClr val="tx1"/>
                                  </a:solidFill>
                                  <a:latin typeface="Cambria Math" panose="02040503050406030204" pitchFamily="18" charset="0"/>
                                </a:rPr>
                                <m:t>𝑝</m:t>
                              </m:r>
                            </m:sub>
                          </m:sSub>
                          <m:d>
                            <m:dPr>
                              <m:ctrlPr>
                                <a:rPr lang="pt-PT" sz="2400" i="1">
                                  <a:solidFill>
                                    <a:schemeClr val="tx1"/>
                                  </a:solidFill>
                                  <a:latin typeface="Cambria Math" panose="02040503050406030204" pitchFamily="18" charset="0"/>
                                </a:rPr>
                              </m:ctrlPr>
                            </m:dPr>
                            <m:e>
                              <m:r>
                                <a:rPr lang="en-GB" sz="2400" i="1" smtClean="0">
                                  <a:solidFill>
                                    <a:schemeClr val="tx1"/>
                                  </a:solidFill>
                                  <a:latin typeface="Cambria Math" panose="02040503050406030204" pitchFamily="18" charset="0"/>
                                </a:rPr>
                                <m:t>0.7°</m:t>
                              </m:r>
                              <m:r>
                                <a:rPr lang="pt-PT" sz="2400" i="0">
                                  <a:solidFill>
                                    <a:schemeClr val="tx1"/>
                                  </a:solidFill>
                                  <a:latin typeface="Cambria Math" panose="02040503050406030204" pitchFamily="18" charset="0"/>
                                </a:rPr>
                                <m:t>,</m:t>
                              </m:r>
                              <m:r>
                                <a:rPr lang="pt-PT" sz="2400" b="1" i="1" smtClean="0">
                                  <a:solidFill>
                                    <a:schemeClr val="tx1"/>
                                  </a:solidFill>
                                  <a:latin typeface="Cambria Math" panose="02040503050406030204" pitchFamily="18" charset="0"/>
                                </a:rPr>
                                <m:t>𝟐𝟎𝟎𝟎</m:t>
                              </m:r>
                            </m:e>
                          </m:d>
                        </m:num>
                        <m:den>
                          <m:sSub>
                            <m:sSubPr>
                              <m:ctrlPr>
                                <a:rPr lang="pt-PT" sz="2400" i="1">
                                  <a:solidFill>
                                    <a:schemeClr val="tx1"/>
                                  </a:solidFill>
                                  <a:latin typeface="Cambria Math" panose="02040503050406030204" pitchFamily="18" charset="0"/>
                                </a:rPr>
                              </m:ctrlPr>
                            </m:sSubPr>
                            <m:e>
                              <m:r>
                                <a:rPr lang="pt-PT" sz="2400" i="1">
                                  <a:solidFill>
                                    <a:schemeClr val="tx1"/>
                                  </a:solidFill>
                                  <a:latin typeface="Cambria Math" panose="02040503050406030204" pitchFamily="18" charset="0"/>
                                </a:rPr>
                                <m:t>𝑆</m:t>
                              </m:r>
                            </m:e>
                            <m:sub>
                              <m:r>
                                <a:rPr lang="pt-PT" sz="2400" i="1">
                                  <a:solidFill>
                                    <a:schemeClr val="tx1"/>
                                  </a:solidFill>
                                  <a:latin typeface="Cambria Math" panose="02040503050406030204" pitchFamily="18" charset="0"/>
                                </a:rPr>
                                <m:t>𝑝</m:t>
                              </m:r>
                            </m:sub>
                          </m:sSub>
                          <m:d>
                            <m:dPr>
                              <m:ctrlPr>
                                <a:rPr lang="pt-PT" sz="2400" i="1">
                                  <a:solidFill>
                                    <a:schemeClr val="tx1"/>
                                  </a:solidFill>
                                  <a:latin typeface="Cambria Math" panose="02040503050406030204" pitchFamily="18" charset="0"/>
                                </a:rPr>
                              </m:ctrlPr>
                            </m:dPr>
                            <m:e>
                              <m:r>
                                <a:rPr lang="en-GB" sz="2400" i="1" smtClean="0">
                                  <a:solidFill>
                                    <a:schemeClr val="tx1"/>
                                  </a:solidFill>
                                  <a:latin typeface="Cambria Math" panose="02040503050406030204" pitchFamily="18" charset="0"/>
                                </a:rPr>
                                <m:t>0.7°</m:t>
                              </m:r>
                              <m:r>
                                <a:rPr lang="pt-PT" sz="2400" i="0">
                                  <a:solidFill>
                                    <a:schemeClr val="tx1"/>
                                  </a:solidFill>
                                  <a:latin typeface="Cambria Math" panose="02040503050406030204" pitchFamily="18" charset="0"/>
                                </a:rPr>
                                <m:t>,</m:t>
                              </m:r>
                              <m:r>
                                <a:rPr lang="pt-PT" sz="2400" b="0" i="0" smtClean="0">
                                  <a:solidFill>
                                    <a:schemeClr val="tx1"/>
                                  </a:solidFill>
                                  <a:latin typeface="Cambria Math" panose="02040503050406030204" pitchFamily="18" charset="0"/>
                                </a:rPr>
                                <m:t>0</m:t>
                              </m:r>
                            </m:e>
                          </m:d>
                        </m:den>
                      </m:f>
                    </m:oMath>
                  </m:oMathPara>
                </a14:m>
                <a:endParaRPr lang="pt-PT" sz="2400" dirty="0"/>
              </a:p>
            </p:txBody>
          </p:sp>
        </mc:Choice>
        <mc:Fallback xmlns="">
          <p:sp>
            <p:nvSpPr>
              <p:cNvPr id="148" name="Rectangle 36"/>
              <p:cNvSpPr>
                <a:spLocks noRot="1" noChangeAspect="1" noMove="1" noResize="1" noEditPoints="1" noAdjustHandles="1" noChangeArrowheads="1" noChangeShapeType="1" noTextEdit="1"/>
              </p:cNvSpPr>
              <p:nvPr/>
            </p:nvSpPr>
            <p:spPr>
              <a:xfrm>
                <a:off x="7215448" y="4588080"/>
                <a:ext cx="4478844" cy="921534"/>
              </a:xfrm>
              <a:prstGeom prst="rect">
                <a:avLst/>
              </a:prstGeom>
              <a:blipFill>
                <a:blip r:embed="rId4"/>
                <a:stretch>
                  <a:fillRect/>
                </a:stretch>
              </a:blipFill>
              <a:ln w="38100">
                <a:solidFill>
                  <a:schemeClr val="tx1"/>
                </a:solidFill>
              </a:ln>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10" name="Retângulo 9"/>
              <p:cNvSpPr/>
              <p:nvPr/>
            </p:nvSpPr>
            <p:spPr>
              <a:xfrm>
                <a:off x="8332168" y="3586148"/>
                <a:ext cx="2857257" cy="490199"/>
              </a:xfrm>
              <a:prstGeom prst="rect">
                <a:avLst/>
              </a:prstGeom>
            </p:spPr>
            <p:txBody>
              <a:bodyPr wrap="none">
                <a:spAutoFit/>
              </a:bodyPr>
              <a:lstStyle/>
              <a:p>
                <a14:m>
                  <m:oMath xmlns:m="http://schemas.openxmlformats.org/officeDocument/2006/math">
                    <m:sSub>
                      <m:sSubPr>
                        <m:ctrlPr>
                          <a:rPr lang="pt-PT" sz="2400" i="1" smtClean="0">
                            <a:solidFill>
                              <a:schemeClr val="tx1"/>
                            </a:solidFill>
                            <a:latin typeface="Cambria Math" panose="02040503050406030204" pitchFamily="18" charset="0"/>
                          </a:rPr>
                        </m:ctrlPr>
                      </m:sSubPr>
                      <m:e>
                        <m:r>
                          <a:rPr lang="pt-PT" sz="2400" i="1">
                            <a:solidFill>
                              <a:schemeClr val="tx1"/>
                            </a:solidFill>
                            <a:latin typeface="Cambria Math" panose="02040503050406030204" pitchFamily="18" charset="0"/>
                          </a:rPr>
                          <m:t>𝑆</m:t>
                        </m:r>
                      </m:e>
                      <m:sub>
                        <m:r>
                          <a:rPr lang="pt-PT" sz="2400" i="1">
                            <a:solidFill>
                              <a:schemeClr val="tx1"/>
                            </a:solidFill>
                            <a:latin typeface="Cambria Math" panose="02040503050406030204" pitchFamily="18" charset="0"/>
                          </a:rPr>
                          <m:t>𝑝</m:t>
                        </m:r>
                      </m:sub>
                    </m:sSub>
                    <m:d>
                      <m:dPr>
                        <m:ctrlPr>
                          <a:rPr lang="pt-PT" sz="2400" i="1">
                            <a:solidFill>
                              <a:schemeClr val="tx1"/>
                            </a:solidFill>
                            <a:latin typeface="Cambria Math" panose="02040503050406030204" pitchFamily="18" charset="0"/>
                          </a:rPr>
                        </m:ctrlPr>
                      </m:dPr>
                      <m:e>
                        <m:r>
                          <a:rPr lang="en-GB" sz="2400" i="1">
                            <a:solidFill>
                              <a:schemeClr val="tx1"/>
                            </a:solidFill>
                            <a:latin typeface="Cambria Math" panose="02040503050406030204" pitchFamily="18" charset="0"/>
                          </a:rPr>
                          <m:t>0.7°</m:t>
                        </m:r>
                        <m:r>
                          <a:rPr lang="pt-PT" sz="2400">
                            <a:solidFill>
                              <a:schemeClr val="tx1"/>
                            </a:solidFill>
                            <a:latin typeface="Cambria Math" panose="02040503050406030204" pitchFamily="18" charset="0"/>
                          </a:rPr>
                          <m:t>,0</m:t>
                        </m:r>
                      </m:e>
                    </m:d>
                    <m:r>
                      <a:rPr lang="pt-PT" sz="2400" b="0" i="1" smtClean="0">
                        <a:latin typeface="Cambria Math" panose="02040503050406030204" pitchFamily="18" charset="0"/>
                      </a:rPr>
                      <m:t>&gt;100</m:t>
                    </m:r>
                  </m:oMath>
                </a14:m>
                <a:r>
                  <a:rPr lang="pt-PT" sz="2400" dirty="0"/>
                  <a:t> (?)</a:t>
                </a:r>
              </a:p>
            </p:txBody>
          </p:sp>
        </mc:Choice>
        <mc:Fallback xmlns="">
          <p:sp>
            <p:nvSpPr>
              <p:cNvPr id="10" name="Retângulo 9"/>
              <p:cNvSpPr>
                <a:spLocks noRot="1" noChangeAspect="1" noMove="1" noResize="1" noEditPoints="1" noAdjustHandles="1" noChangeArrowheads="1" noChangeShapeType="1" noTextEdit="1"/>
              </p:cNvSpPr>
              <p:nvPr/>
            </p:nvSpPr>
            <p:spPr>
              <a:xfrm>
                <a:off x="8332168" y="3586148"/>
                <a:ext cx="2857257" cy="490199"/>
              </a:xfrm>
              <a:prstGeom prst="rect">
                <a:avLst/>
              </a:prstGeom>
              <a:blipFill>
                <a:blip r:embed="rId5"/>
                <a:stretch>
                  <a:fillRect l="-640" t="-8642" r="-2132" b="-22222"/>
                </a:stretch>
              </a:blipFill>
            </p:spPr>
            <p:txBody>
              <a:bodyPr/>
              <a:lstStyle/>
              <a:p>
                <a:r>
                  <a:rPr lang="pt-PT">
                    <a:noFill/>
                  </a:rPr>
                  <a:t> </a:t>
                </a:r>
              </a:p>
            </p:txBody>
          </p:sp>
        </mc:Fallback>
      </mc:AlternateContent>
      <p:grpSp>
        <p:nvGrpSpPr>
          <p:cNvPr id="118" name="Grupo 2"/>
          <p:cNvGrpSpPr/>
          <p:nvPr/>
        </p:nvGrpSpPr>
        <p:grpSpPr>
          <a:xfrm>
            <a:off x="5133188" y="301454"/>
            <a:ext cx="2189416" cy="1453823"/>
            <a:chOff x="4421696" y="442297"/>
            <a:chExt cx="2189416" cy="1453823"/>
          </a:xfrm>
        </p:grpSpPr>
        <p:sp>
          <p:nvSpPr>
            <p:cNvPr id="119" name="Retângulo 112"/>
            <p:cNvSpPr/>
            <p:nvPr/>
          </p:nvSpPr>
          <p:spPr>
            <a:xfrm>
              <a:off x="4421696" y="442297"/>
              <a:ext cx="2189416" cy="483476"/>
            </a:xfrm>
            <a:prstGeom prst="rect">
              <a:avLst/>
            </a:prstGeom>
            <a:solidFill>
              <a:srgbClr val="2838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Forest</a:t>
              </a:r>
            </a:p>
          </p:txBody>
        </p:sp>
        <p:sp>
          <p:nvSpPr>
            <p:cNvPr id="120" name="Retângulo 113"/>
            <p:cNvSpPr/>
            <p:nvPr/>
          </p:nvSpPr>
          <p:spPr>
            <a:xfrm>
              <a:off x="4421696" y="929306"/>
              <a:ext cx="2189416" cy="483476"/>
            </a:xfrm>
            <a:prstGeom prst="rect">
              <a:avLst/>
            </a:prstGeom>
            <a:solidFill>
              <a:srgbClr val="87B8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Shrubland</a:t>
              </a:r>
            </a:p>
          </p:txBody>
        </p:sp>
        <p:sp>
          <p:nvSpPr>
            <p:cNvPr id="121" name="Retângulo 114"/>
            <p:cNvSpPr/>
            <p:nvPr/>
          </p:nvSpPr>
          <p:spPr>
            <a:xfrm>
              <a:off x="4421696" y="1412644"/>
              <a:ext cx="2189416" cy="483476"/>
            </a:xfrm>
            <a:prstGeom prst="rect">
              <a:avLst/>
            </a:prstGeom>
            <a:solidFill>
              <a:srgbClr val="D0B6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Cultivated</a:t>
              </a:r>
            </a:p>
          </p:txBody>
        </p:sp>
      </p:grpSp>
    </p:spTree>
    <p:extLst>
      <p:ext uri="{BB962C8B-B14F-4D97-AF65-F5344CB8AC3E}">
        <p14:creationId xmlns:p14="http://schemas.microsoft.com/office/powerpoint/2010/main" val="2634338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4AFC2A-D0F6-4F3E-B400-A19A019A09F7}"/>
              </a:ext>
            </a:extLst>
          </p:cNvPr>
          <p:cNvSpPr txBox="1"/>
          <p:nvPr/>
        </p:nvSpPr>
        <p:spPr>
          <a:xfrm>
            <a:off x="1931542" y="732128"/>
            <a:ext cx="8414534" cy="584775"/>
          </a:xfrm>
          <a:prstGeom prst="rect">
            <a:avLst/>
          </a:prstGeom>
          <a:noFill/>
        </p:spPr>
        <p:txBody>
          <a:bodyPr wrap="square" rtlCol="0">
            <a:spAutoFit/>
          </a:bodyPr>
          <a:lstStyle/>
          <a:p>
            <a:pPr algn="ctr"/>
            <a:r>
              <a:rPr lang="en-US" sz="3200" b="1" dirty="0"/>
              <a:t>Static probability of exceedance of 2000 GJ </a:t>
            </a:r>
          </a:p>
        </p:txBody>
      </p:sp>
      <p:pic>
        <p:nvPicPr>
          <p:cNvPr id="5" name="Picture 4" descr="P2000">
            <a:extLst>
              <a:ext uri="{FF2B5EF4-FFF2-40B4-BE49-F238E27FC236}">
                <a16:creationId xmlns:a16="http://schemas.microsoft.com/office/drawing/2014/main" id="{7C675D48-3CFD-419E-A20F-F044D873277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268" y="2075383"/>
            <a:ext cx="9257018" cy="4048013"/>
          </a:xfrm>
          <a:prstGeom prst="rect">
            <a:avLst/>
          </a:prstGeom>
          <a:noFill/>
          <a:ln>
            <a:noFill/>
          </a:ln>
        </p:spPr>
      </p:pic>
    </p:spTree>
    <p:extLst>
      <p:ext uri="{BB962C8B-B14F-4D97-AF65-F5344CB8AC3E}">
        <p14:creationId xmlns:p14="http://schemas.microsoft.com/office/powerpoint/2010/main" val="238549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F627-6EEA-48F2-A381-E44A98348E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2659" y="1319778"/>
            <a:ext cx="9563431" cy="5307053"/>
          </a:xfrm>
          <a:prstGeom prst="rect">
            <a:avLst/>
          </a:prstGeom>
        </p:spPr>
      </p:pic>
      <p:sp>
        <p:nvSpPr>
          <p:cNvPr id="4" name="TextBox 3">
            <a:extLst>
              <a:ext uri="{FF2B5EF4-FFF2-40B4-BE49-F238E27FC236}">
                <a16:creationId xmlns:a16="http://schemas.microsoft.com/office/drawing/2014/main" id="{8A62993E-95DF-4973-9221-1376A880955D}"/>
              </a:ext>
            </a:extLst>
          </p:cNvPr>
          <p:cNvSpPr txBox="1"/>
          <p:nvPr/>
        </p:nvSpPr>
        <p:spPr>
          <a:xfrm>
            <a:off x="1197206" y="652594"/>
            <a:ext cx="10595728" cy="1077218"/>
          </a:xfrm>
          <a:prstGeom prst="rect">
            <a:avLst/>
          </a:prstGeom>
          <a:noFill/>
        </p:spPr>
        <p:txBody>
          <a:bodyPr wrap="square" rtlCol="0">
            <a:spAutoFit/>
          </a:bodyPr>
          <a:lstStyle/>
          <a:p>
            <a:pPr algn="ctr"/>
            <a:r>
              <a:rPr lang="en-US" sz="3200" b="1" dirty="0"/>
              <a:t>Static probability of exceedance of 2000 GJ – according to types of Types of vegetation cover/land use</a:t>
            </a:r>
            <a:endParaRPr lang="en-US" sz="3200" dirty="0">
              <a:solidFill>
                <a:srgbClr val="0070C0"/>
              </a:solidFill>
            </a:endParaRPr>
          </a:p>
        </p:txBody>
      </p:sp>
    </p:spTree>
    <p:extLst>
      <p:ext uri="{BB962C8B-B14F-4D97-AF65-F5344CB8AC3E}">
        <p14:creationId xmlns:p14="http://schemas.microsoft.com/office/powerpoint/2010/main" val="3445347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6C691F-78CD-4828-8283-01A68342AA00}" type="slidenum">
              <a:rPr lang="pt-PT" sz="1800" smtClean="0"/>
              <a:t>26</a:t>
            </a:fld>
            <a:endParaRPr lang="pt-PT" sz="1800" dirty="0"/>
          </a:p>
        </p:txBody>
      </p:sp>
      <mc:AlternateContent xmlns:mc="http://schemas.openxmlformats.org/markup-compatibility/2006">
        <mc:Choice xmlns:a14="http://schemas.microsoft.com/office/drawing/2010/main" Requires="a14">
          <p:sp>
            <p:nvSpPr>
              <p:cNvPr id="3" name="Rectangle 2"/>
              <p:cNvSpPr/>
              <p:nvPr/>
            </p:nvSpPr>
            <p:spPr>
              <a:xfrm>
                <a:off x="4235334" y="2955149"/>
                <a:ext cx="8182495" cy="9491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pt-PT" sz="2400" smtClean="0">
                          <a:latin typeface="Cambria Math" panose="02040503050406030204" pitchFamily="18" charset="0"/>
                        </a:rPr>
                        <m:t> </m:t>
                      </m:r>
                      <m:r>
                        <a:rPr lang="pt-PT" sz="2400" i="1">
                          <a:latin typeface="Cambria Math" panose="02040503050406030204" pitchFamily="18" charset="0"/>
                        </a:rPr>
                        <m:t>𝐺</m:t>
                      </m:r>
                      <m:d>
                        <m:dPr>
                          <m:ctrlPr>
                            <a:rPr lang="pt-PT" sz="2400" i="1">
                              <a:latin typeface="Cambria Math" panose="02040503050406030204" pitchFamily="18" charset="0"/>
                            </a:rPr>
                          </m:ctrlPr>
                        </m:dPr>
                        <m:e>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𝐸</m:t>
                          </m:r>
                          <m:r>
                            <a:rPr lang="pt-PT" sz="2400" i="1" smtClean="0">
                              <a:latin typeface="Cambria Math" panose="02040503050406030204" pitchFamily="18" charset="0"/>
                            </a:rPr>
                            <m:t> </m:t>
                          </m:r>
                        </m:e>
                        <m:e>
                          <m:r>
                            <a:rPr lang="pt-PT" sz="2400" i="1">
                              <a:latin typeface="Cambria Math" panose="02040503050406030204" pitchFamily="18" charset="0"/>
                            </a:rPr>
                            <m:t>𝛼</m:t>
                          </m:r>
                          <m:r>
                            <a:rPr lang="pt-PT" sz="2400" i="0">
                              <a:latin typeface="Cambria Math" panose="02040503050406030204" pitchFamily="18" charset="0"/>
                            </a:rPr>
                            <m:t>,</m:t>
                          </m:r>
                          <m:r>
                            <a:rPr lang="pt-PT" sz="2400" b="0" i="1" smtClean="0">
                              <a:latin typeface="Cambria Math" panose="02040503050406030204" pitchFamily="18" charset="0"/>
                            </a:rPr>
                            <m:t>𝜎</m:t>
                          </m:r>
                        </m:e>
                      </m:d>
                      <m:r>
                        <a:rPr lang="pt-PT" sz="2400" i="0">
                          <a:latin typeface="Cambria Math" panose="02040503050406030204" pitchFamily="18" charset="0"/>
                        </a:rPr>
                        <m:t>=1−</m:t>
                      </m:r>
                      <m:sSup>
                        <m:sSupPr>
                          <m:ctrlPr>
                            <a:rPr lang="pt-PT" sz="2400" i="1">
                              <a:latin typeface="Cambria Math" panose="02040503050406030204" pitchFamily="18" charset="0"/>
                            </a:rPr>
                          </m:ctrlPr>
                        </m:sSupPr>
                        <m:e>
                          <m:d>
                            <m:dPr>
                              <m:ctrlPr>
                                <a:rPr lang="pt-PT" sz="2400" i="1">
                                  <a:latin typeface="Cambria Math" panose="02040503050406030204" pitchFamily="18" charset="0"/>
                                </a:rPr>
                              </m:ctrlPr>
                            </m:dPr>
                            <m:e>
                              <m:r>
                                <a:rPr lang="pt-PT" sz="2400" i="0">
                                  <a:latin typeface="Cambria Math" panose="02040503050406030204" pitchFamily="18" charset="0"/>
                                </a:rPr>
                                <m:t>1+</m:t>
                              </m:r>
                              <m:f>
                                <m:fPr>
                                  <m:ctrlPr>
                                    <a:rPr lang="pt-PT" sz="2400" i="1">
                                      <a:latin typeface="Cambria Math" panose="02040503050406030204" pitchFamily="18" charset="0"/>
                                    </a:rPr>
                                  </m:ctrlPr>
                                </m:fPr>
                                <m:num>
                                  <m:r>
                                    <a:rPr lang="pt-PT" sz="2400" i="1">
                                      <a:latin typeface="Cambria Math" panose="02040503050406030204" pitchFamily="18" charset="0"/>
                                    </a:rPr>
                                    <m:t>𝛼</m:t>
                                  </m:r>
                                </m:num>
                                <m:den>
                                  <m:r>
                                    <a:rPr lang="pt-PT" sz="2400" b="0" i="1" smtClean="0">
                                      <a:latin typeface="Cambria Math" panose="02040503050406030204" pitchFamily="18" charset="0"/>
                                    </a:rPr>
                                    <m:t>𝜎</m:t>
                                  </m:r>
                                </m:den>
                              </m:f>
                              <m:r>
                                <m:rPr>
                                  <m:sty m:val="p"/>
                                </m:rPr>
                                <a:rPr lang="en-US" sz="2400" b="0" i="0" smtClean="0">
                                  <a:latin typeface="Cambria Math" panose="02040503050406030204" pitchFamily="18" charset="0"/>
                                </a:rPr>
                                <m:t>Δ</m:t>
                              </m:r>
                              <m:r>
                                <a:rPr lang="en-US" sz="2400" b="0" i="1" smtClean="0">
                                  <a:latin typeface="Cambria Math" panose="02040503050406030204" pitchFamily="18" charset="0"/>
                                </a:rPr>
                                <m:t>𝐸</m:t>
                              </m:r>
                            </m:e>
                          </m:d>
                        </m:e>
                        <m:sup>
                          <m:r>
                            <a:rPr lang="pt-PT" sz="2400" i="0">
                              <a:latin typeface="Cambria Math" panose="02040503050406030204" pitchFamily="18" charset="0"/>
                            </a:rPr>
                            <m:t>−</m:t>
                          </m:r>
                          <m:f>
                            <m:fPr>
                              <m:ctrlPr>
                                <a:rPr lang="pt-PT" sz="2400" i="1">
                                  <a:latin typeface="Cambria Math" panose="02040503050406030204" pitchFamily="18" charset="0"/>
                                </a:rPr>
                              </m:ctrlPr>
                            </m:fPr>
                            <m:num>
                              <m:r>
                                <a:rPr lang="pt-PT" sz="2400" i="0">
                                  <a:latin typeface="Cambria Math" panose="02040503050406030204" pitchFamily="18" charset="0"/>
                                </a:rPr>
                                <m:t>1</m:t>
                              </m:r>
                            </m:num>
                            <m:den>
                              <m:r>
                                <a:rPr lang="pt-PT" sz="2400" i="1">
                                  <a:latin typeface="Cambria Math" panose="02040503050406030204" pitchFamily="18" charset="0"/>
                                </a:rPr>
                                <m:t>𝛼</m:t>
                              </m:r>
                            </m:den>
                          </m:f>
                        </m:sup>
                      </m:sSup>
                      <m:r>
                        <a:rPr lang="pt-PT" sz="2400" i="0">
                          <a:latin typeface="Cambria Math" panose="02040503050406030204" pitchFamily="18" charset="0"/>
                        </a:rPr>
                        <m:t> </m:t>
                      </m:r>
                    </m:oMath>
                  </m:oMathPara>
                </a14:m>
                <a:endParaRPr lang="pt-PT" dirty="0"/>
              </a:p>
            </p:txBody>
          </p:sp>
        </mc:Choice>
        <mc:Fallback>
          <p:sp>
            <p:nvSpPr>
              <p:cNvPr id="3" name="Rectangle 2"/>
              <p:cNvSpPr>
                <a:spLocks noRot="1" noChangeAspect="1" noMove="1" noResize="1" noEditPoints="1" noAdjustHandles="1" noChangeArrowheads="1" noChangeShapeType="1" noTextEdit="1"/>
              </p:cNvSpPr>
              <p:nvPr/>
            </p:nvSpPr>
            <p:spPr>
              <a:xfrm>
                <a:off x="4235334" y="2955149"/>
                <a:ext cx="8182495" cy="94917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nvPr>
            </p:nvGraphicFramePr>
            <p:xfrm>
              <a:off x="4457700" y="867745"/>
              <a:ext cx="6495575" cy="921846"/>
            </p:xfrm>
            <a:graphic>
              <a:graphicData uri="http://schemas.openxmlformats.org/drawingml/2006/table">
                <a:tbl>
                  <a:tblPr firstRow="1" firstCol="1" bandRow="1">
                    <a:tableStyleId>{B301B821-A1FF-4177-AEE7-76D212191A09}</a:tableStyleId>
                  </a:tblPr>
                  <a:tblGrid>
                    <a:gridCol w="1852528">
                      <a:extLst>
                        <a:ext uri="{9D8B030D-6E8A-4147-A177-3AD203B41FA5}">
                          <a16:colId xmlns:a16="http://schemas.microsoft.com/office/drawing/2014/main" val="25943686"/>
                        </a:ext>
                      </a:extLst>
                    </a:gridCol>
                    <a:gridCol w="1688379">
                      <a:extLst>
                        <a:ext uri="{9D8B030D-6E8A-4147-A177-3AD203B41FA5}">
                          <a16:colId xmlns:a16="http://schemas.microsoft.com/office/drawing/2014/main" val="2710851186"/>
                        </a:ext>
                      </a:extLst>
                    </a:gridCol>
                    <a:gridCol w="2121298">
                      <a:extLst>
                        <a:ext uri="{9D8B030D-6E8A-4147-A177-3AD203B41FA5}">
                          <a16:colId xmlns:a16="http://schemas.microsoft.com/office/drawing/2014/main" val="3801613401"/>
                        </a:ext>
                      </a:extLst>
                    </a:gridCol>
                    <a:gridCol w="833370">
                      <a:extLst>
                        <a:ext uri="{9D8B030D-6E8A-4147-A177-3AD203B41FA5}">
                          <a16:colId xmlns:a16="http://schemas.microsoft.com/office/drawing/2014/main" val="3994195967"/>
                        </a:ext>
                      </a:extLst>
                    </a:gridCol>
                  </a:tblGrid>
                  <a:tr h="460923">
                    <a:tc>
                      <a:txBody>
                        <a:bodyPr/>
                        <a:lstStyle/>
                        <a:p>
                          <a:pPr algn="ctr">
                            <a:spcAft>
                              <a:spcPts val="0"/>
                            </a:spcAft>
                          </a:pPr>
                          <a:r>
                            <a:rPr lang="pt-PT" sz="1800" cap="all" dirty="0">
                              <a:effectLst/>
                            </a:rPr>
                            <a:t>Sample Size [%]</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 xmlns:m="http://schemas.openxmlformats.org/officeDocument/2006/math">
                              <m:r>
                                <a:rPr lang="pt-PT" sz="1800" cap="all">
                                  <a:effectLst/>
                                  <a:latin typeface="Cambria Math" panose="02040503050406030204" pitchFamily="18" charset="0"/>
                                </a:rPr>
                                <m:t>𝜶</m:t>
                              </m:r>
                            </m:oMath>
                          </a14:m>
                          <a:r>
                            <a:rPr lang="pt-PT" sz="1800" cap="all" dirty="0">
                              <a:effectLst/>
                            </a:rPr>
                            <a:t> [95% CI]</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 xmlns:m="http://schemas.openxmlformats.org/officeDocument/2006/math">
                              <m:r>
                                <a:rPr lang="pt-PT" sz="1800" cap="all">
                                  <a:effectLst/>
                                  <a:latin typeface="Cambria Math" panose="02040503050406030204" pitchFamily="18" charset="0"/>
                                </a:rPr>
                                <m:t>𝝈</m:t>
                              </m:r>
                            </m:oMath>
                          </a14:m>
                          <a:r>
                            <a:rPr lang="pt-PT" sz="1800" cap="all" dirty="0">
                              <a:effectLst/>
                            </a:rPr>
                            <a:t> [95% CI]</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pt-PT" sz="1800" cap="all" dirty="0">
                              <a:effectLst/>
                            </a:rPr>
                            <a:t>CL</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0902154"/>
                      </a:ext>
                    </a:extLst>
                  </a:tr>
                  <a:tr h="460923">
                    <a:tc>
                      <a:txBody>
                        <a:bodyPr/>
                        <a:lstStyle/>
                        <a:p>
                          <a:pPr algn="ctr">
                            <a:spcAft>
                              <a:spcPts val="0"/>
                            </a:spcAft>
                          </a:pPr>
                          <a14:m>
                            <m:oMathPara xmlns:m="http://schemas.openxmlformats.org/officeDocument/2006/math">
                              <m:oMathParaPr>
                                <m:jc m:val="centerGroup"/>
                              </m:oMathParaPr>
                              <m:oMath xmlns:m="http://schemas.openxmlformats.org/officeDocument/2006/math">
                                <m:r>
                                  <a:rPr lang="pt-PT" sz="1800" cap="all">
                                    <a:effectLst/>
                                    <a:latin typeface="Cambria Math" panose="02040503050406030204" pitchFamily="18" charset="0"/>
                                  </a:rPr>
                                  <m:t>𝟓𝟔𝟑𝟎</m:t>
                                </m:r>
                                <m:r>
                                  <a:rPr lang="pt-PT" sz="1800" cap="all">
                                    <a:effectLst/>
                                    <a:latin typeface="Cambria Math" panose="02040503050406030204" pitchFamily="18" charset="0"/>
                                  </a:rPr>
                                  <m:t> [</m:t>
                                </m:r>
                                <m:r>
                                  <a:rPr lang="pt-PT" sz="1800" cap="all">
                                    <a:effectLst/>
                                    <a:latin typeface="Cambria Math" panose="02040503050406030204" pitchFamily="18" charset="0"/>
                                  </a:rPr>
                                  <m:t>𝟗𝟑</m:t>
                                </m:r>
                                <m:r>
                                  <a:rPr lang="pt-PT" sz="1800" cap="all">
                                    <a:effectLst/>
                                    <a:latin typeface="Cambria Math" panose="02040503050406030204" pitchFamily="18" charset="0"/>
                                  </a:rPr>
                                  <m:t>%]</m:t>
                                </m:r>
                              </m:oMath>
                            </m:oMathPara>
                          </a14:m>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pt-PT" sz="1800">
                                    <a:effectLst/>
                                    <a:latin typeface="Cambria Math" panose="02040503050406030204" pitchFamily="18" charset="0"/>
                                  </a:rPr>
                                  <m:t>0.30 [0.26, 0.33]</m:t>
                                </m:r>
                              </m:oMath>
                            </m:oMathPara>
                          </a14:m>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pt-PT" sz="1800">
                                    <a:effectLst/>
                                    <a:latin typeface="Cambria Math" panose="02040503050406030204" pitchFamily="18" charset="0"/>
                                  </a:rPr>
                                  <m:t>1719 [1647, 1794]</m:t>
                                </m:r>
                              </m:oMath>
                            </m:oMathPara>
                          </a14:m>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pt-PT" sz="1800">
                                    <a:effectLst/>
                                    <a:latin typeface="Cambria Math" panose="02040503050406030204" pitchFamily="18" charset="0"/>
                                  </a:rPr>
                                  <m:t>58%</m:t>
                                </m:r>
                              </m:oMath>
                            </m:oMathPara>
                          </a14:m>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89450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76712406"/>
                  </p:ext>
                </p:extLst>
              </p:nvPr>
            </p:nvGraphicFramePr>
            <p:xfrm>
              <a:off x="4457700" y="867745"/>
              <a:ext cx="6495575" cy="921846"/>
            </p:xfrm>
            <a:graphic>
              <a:graphicData uri="http://schemas.openxmlformats.org/drawingml/2006/table">
                <a:tbl>
                  <a:tblPr firstRow="1" firstCol="1" bandRow="1">
                    <a:tableStyleId>{B301B821-A1FF-4177-AEE7-76D212191A09}</a:tableStyleId>
                  </a:tblPr>
                  <a:tblGrid>
                    <a:gridCol w="1852528">
                      <a:extLst>
                        <a:ext uri="{9D8B030D-6E8A-4147-A177-3AD203B41FA5}">
                          <a16:colId xmlns:a16="http://schemas.microsoft.com/office/drawing/2014/main" val="25943686"/>
                        </a:ext>
                      </a:extLst>
                    </a:gridCol>
                    <a:gridCol w="1688379">
                      <a:extLst>
                        <a:ext uri="{9D8B030D-6E8A-4147-A177-3AD203B41FA5}">
                          <a16:colId xmlns:a16="http://schemas.microsoft.com/office/drawing/2014/main" val="2710851186"/>
                        </a:ext>
                      </a:extLst>
                    </a:gridCol>
                    <a:gridCol w="2121298">
                      <a:extLst>
                        <a:ext uri="{9D8B030D-6E8A-4147-A177-3AD203B41FA5}">
                          <a16:colId xmlns:a16="http://schemas.microsoft.com/office/drawing/2014/main" val="3801613401"/>
                        </a:ext>
                      </a:extLst>
                    </a:gridCol>
                    <a:gridCol w="833370">
                      <a:extLst>
                        <a:ext uri="{9D8B030D-6E8A-4147-A177-3AD203B41FA5}">
                          <a16:colId xmlns:a16="http://schemas.microsoft.com/office/drawing/2014/main" val="3994195967"/>
                        </a:ext>
                      </a:extLst>
                    </a:gridCol>
                  </a:tblGrid>
                  <a:tr h="460923">
                    <a:tc>
                      <a:txBody>
                        <a:bodyPr/>
                        <a:lstStyle/>
                        <a:p>
                          <a:pPr algn="ctr">
                            <a:spcAft>
                              <a:spcPts val="0"/>
                            </a:spcAft>
                          </a:pPr>
                          <a:r>
                            <a:rPr lang="pt-PT" sz="1800" cap="all" dirty="0">
                              <a:effectLst/>
                            </a:rPr>
                            <a:t>Sample Size [%]</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pt-PT"/>
                        </a:p>
                      </a:txBody>
                      <a:tcPr marL="68580" marR="68580" marT="0" marB="0" anchor="ctr">
                        <a:blipFill>
                          <a:blip r:embed="rId4"/>
                          <a:stretch>
                            <a:fillRect l="-110108" t="-1316" r="-175812" b="-103947"/>
                          </a:stretch>
                        </a:blipFill>
                      </a:tcPr>
                    </a:tc>
                    <a:tc>
                      <a:txBody>
                        <a:bodyPr/>
                        <a:lstStyle/>
                        <a:p>
                          <a:endParaRPr lang="pt-PT"/>
                        </a:p>
                      </a:txBody>
                      <a:tcPr marL="68580" marR="68580" marT="0" marB="0" anchor="ctr">
                        <a:blipFill>
                          <a:blip r:embed="rId4"/>
                          <a:stretch>
                            <a:fillRect l="-167241" t="-1316" r="-39943" b="-103947"/>
                          </a:stretch>
                        </a:blipFill>
                      </a:tcPr>
                    </a:tc>
                    <a:tc>
                      <a:txBody>
                        <a:bodyPr/>
                        <a:lstStyle/>
                        <a:p>
                          <a:pPr algn="ctr">
                            <a:spcAft>
                              <a:spcPts val="0"/>
                            </a:spcAft>
                          </a:pPr>
                          <a:r>
                            <a:rPr lang="pt-PT" sz="1800" cap="all" dirty="0">
                              <a:effectLst/>
                            </a:rPr>
                            <a:t>CL</a:t>
                          </a:r>
                          <a:endParaRPr lang="pt-PT"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0902154"/>
                      </a:ext>
                    </a:extLst>
                  </a:tr>
                  <a:tr h="460923">
                    <a:tc>
                      <a:txBody>
                        <a:bodyPr/>
                        <a:lstStyle/>
                        <a:p>
                          <a:endParaRPr lang="pt-PT"/>
                        </a:p>
                      </a:txBody>
                      <a:tcPr marL="68580" marR="68580" marT="0" marB="0" anchor="ctr">
                        <a:blipFill>
                          <a:blip r:embed="rId4"/>
                          <a:stretch>
                            <a:fillRect l="-329" t="-101316" r="-251316" b="-3947"/>
                          </a:stretch>
                        </a:blipFill>
                      </a:tcPr>
                    </a:tc>
                    <a:tc>
                      <a:txBody>
                        <a:bodyPr/>
                        <a:lstStyle/>
                        <a:p>
                          <a:endParaRPr lang="pt-PT"/>
                        </a:p>
                      </a:txBody>
                      <a:tcPr marL="68580" marR="68580" marT="0" marB="0" anchor="ctr">
                        <a:blipFill>
                          <a:blip r:embed="rId4"/>
                          <a:stretch>
                            <a:fillRect l="-110108" t="-101316" r="-175812" b="-3947"/>
                          </a:stretch>
                        </a:blipFill>
                      </a:tcPr>
                    </a:tc>
                    <a:tc>
                      <a:txBody>
                        <a:bodyPr/>
                        <a:lstStyle/>
                        <a:p>
                          <a:endParaRPr lang="pt-PT"/>
                        </a:p>
                      </a:txBody>
                      <a:tcPr marL="68580" marR="68580" marT="0" marB="0" anchor="ctr">
                        <a:blipFill>
                          <a:blip r:embed="rId4"/>
                          <a:stretch>
                            <a:fillRect l="-167241" t="-101316" r="-39943" b="-3947"/>
                          </a:stretch>
                        </a:blipFill>
                      </a:tcPr>
                    </a:tc>
                    <a:tc>
                      <a:txBody>
                        <a:bodyPr/>
                        <a:lstStyle/>
                        <a:p>
                          <a:endParaRPr lang="pt-PT"/>
                        </a:p>
                      </a:txBody>
                      <a:tcPr marL="68580" marR="68580" marT="0" marB="0" anchor="ctr">
                        <a:blipFill>
                          <a:blip r:embed="rId4"/>
                          <a:stretch>
                            <a:fillRect l="-678832" t="-101316" r="-1460" b="-3947"/>
                          </a:stretch>
                        </a:blipFill>
                      </a:tcPr>
                    </a:tc>
                    <a:extLst>
                      <a:ext uri="{0D108BD9-81ED-4DB2-BD59-A6C34878D82A}">
                        <a16:rowId xmlns:a16="http://schemas.microsoft.com/office/drawing/2014/main" val="334894501"/>
                      </a:ext>
                    </a:extLst>
                  </a:tr>
                </a:tbl>
              </a:graphicData>
            </a:graphic>
          </p:graphicFrame>
        </mc:Fallback>
      </mc:AlternateContent>
      <p:sp>
        <p:nvSpPr>
          <p:cNvPr id="9" name="Rectangle 13"/>
          <p:cNvSpPr/>
          <p:nvPr/>
        </p:nvSpPr>
        <p:spPr>
          <a:xfrm>
            <a:off x="855370" y="610761"/>
            <a:ext cx="2967317" cy="111162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Null model</a:t>
            </a:r>
          </a:p>
          <a:p>
            <a:pPr algn="ctr"/>
            <a:r>
              <a:rPr lang="pt-PT" sz="2400" dirty="0"/>
              <a:t>P(2000 GJ | 200 GJ)</a:t>
            </a:r>
          </a:p>
        </p:txBody>
      </p:sp>
      <p:grpSp>
        <p:nvGrpSpPr>
          <p:cNvPr id="13" name="Group 12"/>
          <p:cNvGrpSpPr/>
          <p:nvPr/>
        </p:nvGrpSpPr>
        <p:grpSpPr>
          <a:xfrm>
            <a:off x="855370" y="1722385"/>
            <a:ext cx="4540400" cy="4712756"/>
            <a:chOff x="3628917" y="1732686"/>
            <a:chExt cx="4540400" cy="4712756"/>
          </a:xfrm>
        </p:grpSpPr>
        <p:grpSp>
          <p:nvGrpSpPr>
            <p:cNvPr id="12" name="Group 11"/>
            <p:cNvGrpSpPr/>
            <p:nvPr/>
          </p:nvGrpSpPr>
          <p:grpSpPr>
            <a:xfrm>
              <a:off x="3819081" y="1846430"/>
              <a:ext cx="4350236" cy="4599012"/>
              <a:chOff x="3819081" y="1846430"/>
              <a:chExt cx="4350236" cy="4599012"/>
            </a:xfrm>
          </p:grpSpPr>
          <p:grpSp>
            <p:nvGrpSpPr>
              <p:cNvPr id="11" name="Group 10"/>
              <p:cNvGrpSpPr/>
              <p:nvPr/>
            </p:nvGrpSpPr>
            <p:grpSpPr>
              <a:xfrm>
                <a:off x="3819081" y="1846430"/>
                <a:ext cx="4160070" cy="4599012"/>
                <a:chOff x="3819081" y="1846430"/>
                <a:chExt cx="4160070" cy="4599012"/>
              </a:xfrm>
            </p:grpSpPr>
            <p:grpSp>
              <p:nvGrpSpPr>
                <p:cNvPr id="8" name="Group 7"/>
                <p:cNvGrpSpPr/>
                <p:nvPr/>
              </p:nvGrpSpPr>
              <p:grpSpPr>
                <a:xfrm>
                  <a:off x="3819081" y="1846430"/>
                  <a:ext cx="4160070" cy="4474967"/>
                  <a:chOff x="3819081" y="1846430"/>
                  <a:chExt cx="4160070" cy="4474967"/>
                </a:xfrm>
              </p:grpSpPr>
              <p:pic>
                <p:nvPicPr>
                  <p:cNvPr id="2050" name="Picture 2" descr="pareto_quantiles"/>
                  <p:cNvPicPr>
                    <a:picLocks noChangeAspect="1" noChangeArrowheads="1"/>
                  </p:cNvPicPr>
                  <p:nvPr/>
                </p:nvPicPr>
                <p:blipFill>
                  <a:blip r:embed="rId5" cstate="print">
                    <a:extLst>
                      <a:ext uri="{28A0092B-C50C-407E-A947-70E740481C1C}">
                        <a14:useLocalDpi xmlns:a14="http://schemas.microsoft.com/office/drawing/2010/main" val="0"/>
                      </a:ext>
                    </a:extLst>
                  </a:blip>
                  <a:srcRect l="13445" r="14590"/>
                  <a:stretch>
                    <a:fillRect/>
                  </a:stretch>
                </p:blipFill>
                <p:spPr bwMode="auto">
                  <a:xfrm>
                    <a:off x="3822687" y="1846430"/>
                    <a:ext cx="4156464" cy="447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819081" y="2635612"/>
                    <a:ext cx="227123" cy="2701636"/>
                  </a:xfrm>
                  <a:prstGeom prst="rect">
                    <a:avLst/>
                  </a:prstGeom>
                  <a:solidFill>
                    <a:schemeClr val="bg1"/>
                  </a:solidFill>
                </p:spPr>
                <p:txBody>
                  <a:bodyPr wrap="square" rtlCol="0">
                    <a:spAutoFit/>
                  </a:bodyPr>
                  <a:lstStyle/>
                  <a:p>
                    <a:endParaRPr lang="pt-PT" dirty="0"/>
                  </a:p>
                </p:txBody>
              </p:sp>
            </p:grpSp>
            <p:sp>
              <p:nvSpPr>
                <p:cNvPr id="6" name="TextBox 5"/>
                <p:cNvSpPr txBox="1"/>
                <p:nvPr/>
              </p:nvSpPr>
              <p:spPr>
                <a:xfrm>
                  <a:off x="4796032" y="6076110"/>
                  <a:ext cx="2410691" cy="369332"/>
                </a:xfrm>
                <a:prstGeom prst="rect">
                  <a:avLst/>
                </a:prstGeom>
                <a:solidFill>
                  <a:schemeClr val="bg1"/>
                </a:solidFill>
              </p:spPr>
              <p:txBody>
                <a:bodyPr wrap="square" rtlCol="0">
                  <a:spAutoFit/>
                </a:bodyPr>
                <a:lstStyle/>
                <a:p>
                  <a:endParaRPr lang="pt-PT" dirty="0"/>
                </a:p>
              </p:txBody>
            </p:sp>
          </p:grpSp>
          <p:sp>
            <p:nvSpPr>
              <p:cNvPr id="2" name="TextBox 1"/>
              <p:cNvSpPr txBox="1"/>
              <p:nvPr/>
            </p:nvSpPr>
            <p:spPr>
              <a:xfrm>
                <a:off x="4046204" y="6065809"/>
                <a:ext cx="4123113" cy="369332"/>
              </a:xfrm>
              <a:prstGeom prst="rect">
                <a:avLst/>
              </a:prstGeom>
              <a:noFill/>
            </p:spPr>
            <p:txBody>
              <a:bodyPr wrap="square" rtlCol="0">
                <a:spAutoFit/>
              </a:bodyPr>
              <a:lstStyle/>
              <a:p>
                <a:r>
                  <a:rPr lang="pt-PT" dirty="0">
                    <a:latin typeface="Times New Roman" panose="02020603050405020304" pitchFamily="18" charset="0"/>
                    <a:cs typeface="Times New Roman" panose="02020603050405020304" pitchFamily="18" charset="0"/>
                  </a:rPr>
                  <a:t>Pareto quantiles [GJ above 200 GJ]</a:t>
                </a:r>
              </a:p>
            </p:txBody>
          </p:sp>
        </p:grpSp>
        <p:sp>
          <p:nvSpPr>
            <p:cNvPr id="10" name="TextBox 9"/>
            <p:cNvSpPr txBox="1"/>
            <p:nvPr/>
          </p:nvSpPr>
          <p:spPr>
            <a:xfrm rot="16200000">
              <a:off x="1752026" y="3609577"/>
              <a:ext cx="4123113" cy="369332"/>
            </a:xfrm>
            <a:prstGeom prst="rect">
              <a:avLst/>
            </a:prstGeom>
            <a:noFill/>
          </p:spPr>
          <p:txBody>
            <a:bodyPr wrap="square" rtlCol="0">
              <a:spAutoFit/>
            </a:bodyPr>
            <a:lstStyle/>
            <a:p>
              <a:r>
                <a:rPr lang="pt-PT" dirty="0">
                  <a:latin typeface="Times New Roman" panose="02020603050405020304" pitchFamily="18" charset="0"/>
                  <a:cs typeface="Times New Roman" panose="02020603050405020304" pitchFamily="18" charset="0"/>
                </a:rPr>
                <a:t>Sample quantiles [GJ above 200 GJ]</a:t>
              </a:r>
            </a:p>
          </p:txBody>
        </p:sp>
      </p:grpSp>
      <p:sp>
        <p:nvSpPr>
          <p:cNvPr id="14" name="TextBox 13"/>
          <p:cNvSpPr txBox="1"/>
          <p:nvPr/>
        </p:nvSpPr>
        <p:spPr>
          <a:xfrm>
            <a:off x="5337464" y="5398492"/>
            <a:ext cx="6054436" cy="830997"/>
          </a:xfrm>
          <a:prstGeom prst="rect">
            <a:avLst/>
          </a:prstGeom>
          <a:noFill/>
        </p:spPr>
        <p:txBody>
          <a:bodyPr wrap="square" rtlCol="0">
            <a:spAutoFit/>
          </a:bodyPr>
          <a:lstStyle/>
          <a:p>
            <a:pPr marL="285750" indent="-285750">
              <a:buFont typeface="Arial" panose="020B0604020202020204" pitchFamily="34" charset="0"/>
              <a:buChar char="•"/>
            </a:pPr>
            <a:r>
              <a:rPr lang="pt-PT" sz="2400" b="1" dirty="0">
                <a:latin typeface="Times New Roman" panose="02020603050405020304" pitchFamily="18" charset="0"/>
                <a:cs typeface="Times New Roman" panose="02020603050405020304" pitchFamily="18" charset="0"/>
              </a:rPr>
              <a:t>Exceedances above 200 GJ</a:t>
            </a:r>
            <a:r>
              <a:rPr lang="pt-PT" sz="2400" dirty="0">
                <a:latin typeface="Times New Roman" panose="02020603050405020304" pitchFamily="18" charset="0"/>
                <a:cs typeface="Times New Roman" panose="02020603050405020304" pitchFamily="18" charset="0"/>
              </a:rPr>
              <a:t> follow a GP distribution.</a:t>
            </a:r>
          </a:p>
        </p:txBody>
      </p:sp>
      <p:sp>
        <p:nvSpPr>
          <p:cNvPr id="16" name="Line 26">
            <a:extLst>
              <a:ext uri="{FF2B5EF4-FFF2-40B4-BE49-F238E27FC236}">
                <a16:creationId xmlns:a16="http://schemas.microsoft.com/office/drawing/2014/main" id="{EF3EE694-C888-43D4-8467-140C43EDF34F}"/>
              </a:ext>
            </a:extLst>
          </p:cNvPr>
          <p:cNvSpPr>
            <a:spLocks noChangeShapeType="1"/>
          </p:cNvSpPr>
          <p:nvPr/>
        </p:nvSpPr>
        <p:spPr bwMode="auto">
          <a:xfrm flipH="1" flipV="1">
            <a:off x="7183224" y="2680447"/>
            <a:ext cx="8415" cy="7511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 name="TextBox 14">
            <a:extLst>
              <a:ext uri="{FF2B5EF4-FFF2-40B4-BE49-F238E27FC236}">
                <a16:creationId xmlns:a16="http://schemas.microsoft.com/office/drawing/2014/main" id="{A9786EC3-D635-454F-815E-AD261F959DED}"/>
              </a:ext>
            </a:extLst>
          </p:cNvPr>
          <p:cNvSpPr txBox="1"/>
          <p:nvPr/>
        </p:nvSpPr>
        <p:spPr>
          <a:xfrm>
            <a:off x="6825005" y="2375555"/>
            <a:ext cx="1018096" cy="369332"/>
          </a:xfrm>
          <a:prstGeom prst="rect">
            <a:avLst/>
          </a:prstGeom>
          <a:noFill/>
        </p:spPr>
        <p:txBody>
          <a:bodyPr wrap="square" rtlCol="0">
            <a:spAutoFit/>
          </a:bodyPr>
          <a:lstStyle/>
          <a:p>
            <a:r>
              <a:rPr lang="en-US" dirty="0"/>
              <a:t>shape</a:t>
            </a:r>
          </a:p>
        </p:txBody>
      </p:sp>
      <p:sp>
        <p:nvSpPr>
          <p:cNvPr id="18" name="Line 26">
            <a:extLst>
              <a:ext uri="{FF2B5EF4-FFF2-40B4-BE49-F238E27FC236}">
                <a16:creationId xmlns:a16="http://schemas.microsoft.com/office/drawing/2014/main" id="{C955743F-A310-4F26-BC5D-80E50FE6EE76}"/>
              </a:ext>
            </a:extLst>
          </p:cNvPr>
          <p:cNvSpPr>
            <a:spLocks noChangeShapeType="1"/>
          </p:cNvSpPr>
          <p:nvPr/>
        </p:nvSpPr>
        <p:spPr bwMode="auto">
          <a:xfrm>
            <a:off x="7532573" y="3763070"/>
            <a:ext cx="27723" cy="912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9" name="TextBox 18">
            <a:extLst>
              <a:ext uri="{FF2B5EF4-FFF2-40B4-BE49-F238E27FC236}">
                <a16:creationId xmlns:a16="http://schemas.microsoft.com/office/drawing/2014/main" id="{20A913ED-4AEB-4E67-B807-DAAB40306383}"/>
              </a:ext>
            </a:extLst>
          </p:cNvPr>
          <p:cNvSpPr txBox="1"/>
          <p:nvPr/>
        </p:nvSpPr>
        <p:spPr>
          <a:xfrm>
            <a:off x="7250788" y="4658409"/>
            <a:ext cx="1018096" cy="369332"/>
          </a:xfrm>
          <a:prstGeom prst="rect">
            <a:avLst/>
          </a:prstGeom>
          <a:noFill/>
        </p:spPr>
        <p:txBody>
          <a:bodyPr wrap="square" rtlCol="0">
            <a:spAutoFit/>
          </a:bodyPr>
          <a:lstStyle/>
          <a:p>
            <a:r>
              <a:rPr lang="en-US" b="1" dirty="0"/>
              <a:t>scale</a:t>
            </a:r>
          </a:p>
        </p:txBody>
      </p:sp>
    </p:spTree>
    <p:extLst>
      <p:ext uri="{BB962C8B-B14F-4D97-AF65-F5344CB8AC3E}">
        <p14:creationId xmlns:p14="http://schemas.microsoft.com/office/powerpoint/2010/main" val="397078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96AF0-A859-4582-AFBF-928F3331C20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31217" y="2130459"/>
            <a:ext cx="5081050" cy="4260914"/>
          </a:xfrm>
          <a:prstGeom prst="rect">
            <a:avLst/>
          </a:prstGeom>
        </p:spPr>
      </p:pic>
      <p:pic>
        <p:nvPicPr>
          <p:cNvPr id="3" name="Picture 2">
            <a:extLst>
              <a:ext uri="{FF2B5EF4-FFF2-40B4-BE49-F238E27FC236}">
                <a16:creationId xmlns:a16="http://schemas.microsoft.com/office/drawing/2014/main" id="{9D470646-B55A-41C7-9FDB-D94DD5F73F7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46469" y="2130459"/>
            <a:ext cx="5058309" cy="3937885"/>
          </a:xfrm>
          <a:prstGeom prst="rect">
            <a:avLst/>
          </a:prstGeom>
        </p:spPr>
      </p:pic>
      <p:sp>
        <p:nvSpPr>
          <p:cNvPr id="4" name="Rectangle 13">
            <a:extLst>
              <a:ext uri="{FF2B5EF4-FFF2-40B4-BE49-F238E27FC236}">
                <a16:creationId xmlns:a16="http://schemas.microsoft.com/office/drawing/2014/main" id="{3ABD9B4B-B917-4090-9DA2-8B0A86D66DC7}"/>
              </a:ext>
            </a:extLst>
          </p:cNvPr>
          <p:cNvSpPr/>
          <p:nvPr/>
        </p:nvSpPr>
        <p:spPr>
          <a:xfrm>
            <a:off x="855370" y="610761"/>
            <a:ext cx="5083517" cy="111162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Daily model</a:t>
            </a:r>
          </a:p>
          <a:p>
            <a:pPr algn="ctr"/>
            <a:r>
              <a:rPr lang="pt-PT" sz="2400" dirty="0"/>
              <a:t>P(2000 GJ | 200 GJ; P(2000|0), FWI*)</a:t>
            </a:r>
          </a:p>
        </p:txBody>
      </p:sp>
    </p:spTree>
    <p:extLst>
      <p:ext uri="{BB962C8B-B14F-4D97-AF65-F5344CB8AC3E}">
        <p14:creationId xmlns:p14="http://schemas.microsoft.com/office/powerpoint/2010/main" val="2656516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dcamara\AppData\Local\Microsoft\Windows\INetCache\Content.Outlook\XBOLFTXN\probabilidadesbk2.png">
            <a:extLst>
              <a:ext uri="{FF2B5EF4-FFF2-40B4-BE49-F238E27FC236}">
                <a16:creationId xmlns:a16="http://schemas.microsoft.com/office/drawing/2014/main" id="{0FDBB7F7-00CC-41A7-B4CD-5A76C969A0EE}"/>
              </a:ext>
            </a:extLst>
          </p:cNvPr>
          <p:cNvPicPr/>
          <p:nvPr/>
        </p:nvPicPr>
        <p:blipFill rotWithShape="1">
          <a:blip r:embed="rId2" cstate="print">
            <a:extLst>
              <a:ext uri="{28A0092B-C50C-407E-A947-70E740481C1C}">
                <a14:useLocalDpi xmlns:a14="http://schemas.microsoft.com/office/drawing/2010/main" val="0"/>
              </a:ext>
            </a:extLst>
          </a:blip>
          <a:srcRect l="18215" r="21756" b="-3597"/>
          <a:stretch/>
        </p:blipFill>
        <p:spPr bwMode="auto">
          <a:xfrm>
            <a:off x="5524106" y="1140644"/>
            <a:ext cx="6023727" cy="5665509"/>
          </a:xfrm>
          <a:prstGeom prst="rect">
            <a:avLst/>
          </a:prstGeom>
          <a:noFill/>
          <a:ln>
            <a:noFill/>
          </a:ln>
          <a:extLst>
            <a:ext uri="{53640926-AAD7-44D8-BBD7-CCE9431645EC}">
              <a14:shadowObscured xmlns:a14="http://schemas.microsoft.com/office/drawing/2010/main"/>
            </a:ext>
          </a:extLst>
        </p:spPr>
      </p:pic>
      <p:sp>
        <p:nvSpPr>
          <p:cNvPr id="5" name="Rectangle 13">
            <a:extLst>
              <a:ext uri="{FF2B5EF4-FFF2-40B4-BE49-F238E27FC236}">
                <a16:creationId xmlns:a16="http://schemas.microsoft.com/office/drawing/2014/main" id="{2AE55FFA-FA1C-4CD9-93AA-1CEC6169B7F6}"/>
              </a:ext>
            </a:extLst>
          </p:cNvPr>
          <p:cNvSpPr/>
          <p:nvPr/>
        </p:nvSpPr>
        <p:spPr>
          <a:xfrm>
            <a:off x="855370" y="610761"/>
            <a:ext cx="5083517" cy="1111624"/>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PT" sz="2400" dirty="0"/>
              <a:t>Daily model</a:t>
            </a:r>
          </a:p>
          <a:p>
            <a:pPr algn="ctr"/>
            <a:r>
              <a:rPr lang="pt-PT" sz="2400" dirty="0"/>
              <a:t>P(2000 GJ | 200 GJ; P(2000|0), FWI*)</a:t>
            </a:r>
          </a:p>
        </p:txBody>
      </p:sp>
    </p:spTree>
    <p:extLst>
      <p:ext uri="{BB962C8B-B14F-4D97-AF65-F5344CB8AC3E}">
        <p14:creationId xmlns:p14="http://schemas.microsoft.com/office/powerpoint/2010/main" val="2944584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dcamara\AppData\Local\Microsoft\Windows\INetCache\Content.Outlook\XBOLFTXN\fogosClassesPerigo_v3.png">
            <a:extLst>
              <a:ext uri="{FF2B5EF4-FFF2-40B4-BE49-F238E27FC236}">
                <a16:creationId xmlns:a16="http://schemas.microsoft.com/office/drawing/2014/main" id="{3EFB1ECF-3567-49C6-A970-D0739F9985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7467" y="1798320"/>
            <a:ext cx="5684363" cy="5059680"/>
          </a:xfrm>
          <a:prstGeom prst="rect">
            <a:avLst/>
          </a:prstGeom>
          <a:noFill/>
          <a:ln>
            <a:noFill/>
          </a:ln>
        </p:spPr>
      </p:pic>
      <p:sp>
        <p:nvSpPr>
          <p:cNvPr id="5" name="TextBox 4">
            <a:extLst>
              <a:ext uri="{FF2B5EF4-FFF2-40B4-BE49-F238E27FC236}">
                <a16:creationId xmlns:a16="http://schemas.microsoft.com/office/drawing/2014/main" id="{6E744539-1AF9-40E1-AB03-9A2417A85974}"/>
              </a:ext>
            </a:extLst>
          </p:cNvPr>
          <p:cNvSpPr txBox="1"/>
          <p:nvPr/>
        </p:nvSpPr>
        <p:spPr>
          <a:xfrm>
            <a:off x="1931542" y="732128"/>
            <a:ext cx="8414534" cy="584775"/>
          </a:xfrm>
          <a:prstGeom prst="rect">
            <a:avLst/>
          </a:prstGeom>
          <a:noFill/>
        </p:spPr>
        <p:txBody>
          <a:bodyPr wrap="square" rtlCol="0">
            <a:spAutoFit/>
          </a:bodyPr>
          <a:lstStyle/>
          <a:p>
            <a:pPr algn="ctr"/>
            <a:r>
              <a:rPr lang="en-US" sz="3200" b="1" dirty="0"/>
              <a:t>Classes of Fire Danger </a:t>
            </a:r>
          </a:p>
        </p:txBody>
      </p:sp>
    </p:spTree>
    <p:extLst>
      <p:ext uri="{BB962C8B-B14F-4D97-AF65-F5344CB8AC3E}">
        <p14:creationId xmlns:p14="http://schemas.microsoft.com/office/powerpoint/2010/main" val="244364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Fires in Mediterranean Europe</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a:bodyPr>
          <a:lstStyle/>
          <a:p>
            <a:r>
              <a:rPr lang="en-US" dirty="0"/>
              <a:t>According to the last report issued in 2016 by the European Commission, during the period 1980-2015 the five </a:t>
            </a:r>
            <a:r>
              <a:rPr lang="en-US" b="1" dirty="0"/>
              <a:t>Southern Member States</a:t>
            </a:r>
            <a:r>
              <a:rPr lang="en-US" dirty="0"/>
              <a:t> (Portugal, Spain, France, Italy and Greece) were affected by a total of </a:t>
            </a:r>
            <a:r>
              <a:rPr lang="en-US" b="1" dirty="0"/>
              <a:t>1 751 067 fires</a:t>
            </a:r>
            <a:r>
              <a:rPr lang="en-US" dirty="0"/>
              <a:t> that burned </a:t>
            </a:r>
            <a:r>
              <a:rPr lang="en-US" b="1" dirty="0"/>
              <a:t>16 121 036 ha</a:t>
            </a:r>
            <a:r>
              <a:rPr lang="en-US" dirty="0"/>
              <a:t>, corresponding to an yearly average of 48 641 fires and a burned area average of</a:t>
            </a:r>
            <a:br>
              <a:rPr lang="en-US" dirty="0"/>
            </a:br>
            <a:r>
              <a:rPr lang="en-US" dirty="0"/>
              <a:t> 447 807 ha per year.</a:t>
            </a:r>
          </a:p>
        </p:txBody>
      </p:sp>
    </p:spTree>
    <p:extLst>
      <p:ext uri="{BB962C8B-B14F-4D97-AF65-F5344CB8AC3E}">
        <p14:creationId xmlns:p14="http://schemas.microsoft.com/office/powerpoint/2010/main" val="2520945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camara\AppData\Local\Microsoft\Windows\INetCache\Content.Outlook\JBE8WBTQ\casoEstudo1.png">
            <a:extLst>
              <a:ext uri="{FF2B5EF4-FFF2-40B4-BE49-F238E27FC236}">
                <a16:creationId xmlns:a16="http://schemas.microsoft.com/office/drawing/2014/main" id="{C42F0CC3-B9CC-4B49-9F84-505721A60F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204" y="320509"/>
            <a:ext cx="8022209" cy="6381943"/>
          </a:xfrm>
          <a:prstGeom prst="rect">
            <a:avLst/>
          </a:prstGeom>
          <a:noFill/>
          <a:ln>
            <a:noFill/>
          </a:ln>
        </p:spPr>
      </p:pic>
      <p:sp>
        <p:nvSpPr>
          <p:cNvPr id="5" name="TextBox 4">
            <a:extLst>
              <a:ext uri="{FF2B5EF4-FFF2-40B4-BE49-F238E27FC236}">
                <a16:creationId xmlns:a16="http://schemas.microsoft.com/office/drawing/2014/main" id="{DF4B5F63-0314-48E7-82CE-42659481192B}"/>
              </a:ext>
            </a:extLst>
          </p:cNvPr>
          <p:cNvSpPr txBox="1"/>
          <p:nvPr/>
        </p:nvSpPr>
        <p:spPr>
          <a:xfrm>
            <a:off x="10048973" y="5608948"/>
            <a:ext cx="1941922" cy="369332"/>
          </a:xfrm>
          <a:prstGeom prst="rect">
            <a:avLst/>
          </a:prstGeom>
          <a:noFill/>
        </p:spPr>
        <p:txBody>
          <a:bodyPr wrap="square" rtlCol="0">
            <a:spAutoFit/>
          </a:bodyPr>
          <a:lstStyle/>
          <a:p>
            <a:r>
              <a:rPr lang="en-US" b="1" dirty="0"/>
              <a:t>June 18, 2017</a:t>
            </a:r>
          </a:p>
        </p:txBody>
      </p:sp>
    </p:spTree>
    <p:extLst>
      <p:ext uri="{BB962C8B-B14F-4D97-AF65-F5344CB8AC3E}">
        <p14:creationId xmlns:p14="http://schemas.microsoft.com/office/powerpoint/2010/main" val="1142730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ccamara\AppData\Local\Microsoft\Windows\INetCache\Content.Outlook\JBE8WBTQ\casoEstudo2a (002).png">
            <a:extLst>
              <a:ext uri="{FF2B5EF4-FFF2-40B4-BE49-F238E27FC236}">
                <a16:creationId xmlns:a16="http://schemas.microsoft.com/office/drawing/2014/main" id="{515877E0-0624-4789-9E32-2306AEEF01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204" y="320509"/>
            <a:ext cx="8088198" cy="6381943"/>
          </a:xfrm>
          <a:prstGeom prst="rect">
            <a:avLst/>
          </a:prstGeom>
          <a:noFill/>
          <a:ln>
            <a:noFill/>
          </a:ln>
        </p:spPr>
      </p:pic>
      <p:sp>
        <p:nvSpPr>
          <p:cNvPr id="6" name="TextBox 5">
            <a:extLst>
              <a:ext uri="{FF2B5EF4-FFF2-40B4-BE49-F238E27FC236}">
                <a16:creationId xmlns:a16="http://schemas.microsoft.com/office/drawing/2014/main" id="{4C9B17F2-81F5-42DA-A604-3648F90D0895}"/>
              </a:ext>
            </a:extLst>
          </p:cNvPr>
          <p:cNvSpPr txBox="1"/>
          <p:nvPr/>
        </p:nvSpPr>
        <p:spPr>
          <a:xfrm>
            <a:off x="10048973" y="5608948"/>
            <a:ext cx="1941922" cy="369332"/>
          </a:xfrm>
          <a:prstGeom prst="rect">
            <a:avLst/>
          </a:prstGeom>
          <a:noFill/>
        </p:spPr>
        <p:txBody>
          <a:bodyPr wrap="square" rtlCol="0">
            <a:spAutoFit/>
          </a:bodyPr>
          <a:lstStyle/>
          <a:p>
            <a:r>
              <a:rPr lang="en-US" b="1" dirty="0"/>
              <a:t>July 25, 2017</a:t>
            </a:r>
          </a:p>
        </p:txBody>
      </p:sp>
    </p:spTree>
    <p:extLst>
      <p:ext uri="{BB962C8B-B14F-4D97-AF65-F5344CB8AC3E}">
        <p14:creationId xmlns:p14="http://schemas.microsoft.com/office/powerpoint/2010/main" val="3780038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ine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500" y="259870"/>
            <a:ext cx="8737053" cy="6353871"/>
          </a:xfrm>
          <a:prstGeom prst="rect">
            <a:avLst/>
          </a:prstGeom>
          <a:noFill/>
          <a:ln>
            <a:noFill/>
          </a:ln>
        </p:spPr>
      </p:pic>
      <p:sp>
        <p:nvSpPr>
          <p:cNvPr id="3" name="Slide Number Placeholder 2"/>
          <p:cNvSpPr>
            <a:spLocks noGrp="1"/>
          </p:cNvSpPr>
          <p:nvPr>
            <p:ph type="sldNum" sz="quarter" idx="12"/>
          </p:nvPr>
        </p:nvSpPr>
        <p:spPr/>
        <p:txBody>
          <a:bodyPr/>
          <a:lstStyle/>
          <a:p>
            <a:fld id="{2F6C691F-78CD-4828-8283-01A68342AA00}" type="slidenum">
              <a:rPr lang="pt-PT" sz="1800" smtClean="0"/>
              <a:t>32</a:t>
            </a:fld>
            <a:endParaRPr lang="pt-PT" sz="1800" dirty="0"/>
          </a:p>
        </p:txBody>
      </p:sp>
    </p:spTree>
    <p:extLst>
      <p:ext uri="{BB962C8B-B14F-4D97-AF65-F5344CB8AC3E}">
        <p14:creationId xmlns:p14="http://schemas.microsoft.com/office/powerpoint/2010/main" val="84465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Performance assessment &amp; validation</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p:txBody>
          <a:bodyPr>
            <a:normAutofit/>
          </a:bodyPr>
          <a:lstStyle/>
          <a:p>
            <a:r>
              <a:rPr lang="en-US" b="1" dirty="0"/>
              <a:t>Performance</a:t>
            </a:r>
            <a:r>
              <a:rPr lang="en-US" dirty="0"/>
              <a:t> of the Daily Model is assessed by comparing during the calibration period (2010–2016) the distributions of events among the classes of fire danger for the three ranges of energy with those obtained when using the LSA SAF and the EFFIS products.</a:t>
            </a:r>
          </a:p>
          <a:p>
            <a:endParaRPr lang="en-US" dirty="0"/>
          </a:p>
          <a:p>
            <a:endParaRPr lang="en-US" dirty="0"/>
          </a:p>
          <a:p>
            <a:r>
              <a:rPr lang="en-US" b="1" dirty="0"/>
              <a:t>Validation</a:t>
            </a:r>
            <a:r>
              <a:rPr lang="en-US" dirty="0"/>
              <a:t> involves applying the Daily Model to the validation period (January–August 2017).</a:t>
            </a:r>
          </a:p>
        </p:txBody>
      </p:sp>
    </p:spTree>
    <p:extLst>
      <p:ext uri="{BB962C8B-B14F-4D97-AF65-F5344CB8AC3E}">
        <p14:creationId xmlns:p14="http://schemas.microsoft.com/office/powerpoint/2010/main" val="371972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167B64D-5929-45B0-A5E6-DDAE827F5F6F}"/>
              </a:ext>
            </a:extLst>
          </p:cNvPr>
          <p:cNvGraphicFramePr>
            <a:graphicFrameLocks noGrp="1"/>
          </p:cNvGraphicFramePr>
          <p:nvPr>
            <p:extLst>
              <p:ext uri="{D42A27DB-BD31-4B8C-83A1-F6EECF244321}">
                <p14:modId xmlns:p14="http://schemas.microsoft.com/office/powerpoint/2010/main" val="2723376243"/>
              </p:ext>
            </p:extLst>
          </p:nvPr>
        </p:nvGraphicFramePr>
        <p:xfrm>
          <a:off x="386499" y="197957"/>
          <a:ext cx="11114203" cy="4694551"/>
        </p:xfrm>
        <a:graphic>
          <a:graphicData uri="http://schemas.openxmlformats.org/drawingml/2006/table">
            <a:tbl>
              <a:tblPr firstRow="1" firstCol="1" bandRow="1">
                <a:tableStyleId>{5C22544A-7EE6-4342-B048-85BDC9FD1C3A}</a:tableStyleId>
              </a:tblPr>
              <a:tblGrid>
                <a:gridCol w="980388">
                  <a:extLst>
                    <a:ext uri="{9D8B030D-6E8A-4147-A177-3AD203B41FA5}">
                      <a16:colId xmlns:a16="http://schemas.microsoft.com/office/drawing/2014/main" val="584922530"/>
                    </a:ext>
                  </a:extLst>
                </a:gridCol>
                <a:gridCol w="1583703">
                  <a:extLst>
                    <a:ext uri="{9D8B030D-6E8A-4147-A177-3AD203B41FA5}">
                      <a16:colId xmlns:a16="http://schemas.microsoft.com/office/drawing/2014/main" val="3864487927"/>
                    </a:ext>
                  </a:extLst>
                </a:gridCol>
                <a:gridCol w="1223527">
                  <a:extLst>
                    <a:ext uri="{9D8B030D-6E8A-4147-A177-3AD203B41FA5}">
                      <a16:colId xmlns:a16="http://schemas.microsoft.com/office/drawing/2014/main" val="2398771880"/>
                    </a:ext>
                  </a:extLst>
                </a:gridCol>
                <a:gridCol w="1465317">
                  <a:extLst>
                    <a:ext uri="{9D8B030D-6E8A-4147-A177-3AD203B41FA5}">
                      <a16:colId xmlns:a16="http://schemas.microsoft.com/office/drawing/2014/main" val="394847845"/>
                    </a:ext>
                  </a:extLst>
                </a:gridCol>
                <a:gridCol w="1465317">
                  <a:extLst>
                    <a:ext uri="{9D8B030D-6E8A-4147-A177-3AD203B41FA5}">
                      <a16:colId xmlns:a16="http://schemas.microsoft.com/office/drawing/2014/main" val="678010786"/>
                    </a:ext>
                  </a:extLst>
                </a:gridCol>
                <a:gridCol w="1465317">
                  <a:extLst>
                    <a:ext uri="{9D8B030D-6E8A-4147-A177-3AD203B41FA5}">
                      <a16:colId xmlns:a16="http://schemas.microsoft.com/office/drawing/2014/main" val="2766977071"/>
                    </a:ext>
                  </a:extLst>
                </a:gridCol>
                <a:gridCol w="1465317">
                  <a:extLst>
                    <a:ext uri="{9D8B030D-6E8A-4147-A177-3AD203B41FA5}">
                      <a16:colId xmlns:a16="http://schemas.microsoft.com/office/drawing/2014/main" val="426255565"/>
                    </a:ext>
                  </a:extLst>
                </a:gridCol>
                <a:gridCol w="1465317">
                  <a:extLst>
                    <a:ext uri="{9D8B030D-6E8A-4147-A177-3AD203B41FA5}">
                      <a16:colId xmlns:a16="http://schemas.microsoft.com/office/drawing/2014/main" val="858091355"/>
                    </a:ext>
                  </a:extLst>
                </a:gridCol>
              </a:tblGrid>
              <a:tr h="559519">
                <a:tc>
                  <a:txBody>
                    <a:bodyPr/>
                    <a:lstStyle/>
                    <a:p>
                      <a:pPr marL="0" marR="0" algn="just">
                        <a:lnSpc>
                          <a:spcPct val="150000"/>
                        </a:lnSpc>
                        <a:spcBef>
                          <a:spcPts val="0"/>
                        </a:spcBef>
                        <a:spcAft>
                          <a:spcPts val="0"/>
                        </a:spcAft>
                      </a:pPr>
                      <a:r>
                        <a:rPr lang="en-GB"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000" dirty="0">
                          <a:effectLst/>
                        </a:rPr>
                        <a:t>Energy [GJ]</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Low</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Moderate</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High</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Very High</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Extreme</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Total</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9268647"/>
                  </a:ext>
                </a:extLst>
              </a:tr>
              <a:tr h="459448">
                <a:tc rowSpan="3">
                  <a:txBody>
                    <a:bodyPr/>
                    <a:lstStyle/>
                    <a:p>
                      <a:pPr marL="71755" marR="71755" algn="ctr">
                        <a:lnSpc>
                          <a:spcPct val="150000"/>
                        </a:lnSpc>
                        <a:spcBef>
                          <a:spcPts val="0"/>
                        </a:spcBef>
                        <a:spcAft>
                          <a:spcPts val="0"/>
                        </a:spcAft>
                      </a:pPr>
                      <a:r>
                        <a:rPr lang="en-GB" sz="2000" dirty="0">
                          <a:effectLst/>
                        </a:rPr>
                        <a:t>Daily</a:t>
                      </a:r>
                      <a:br>
                        <a:rPr lang="en-GB" sz="2000" dirty="0">
                          <a:effectLst/>
                        </a:rPr>
                      </a:br>
                      <a:r>
                        <a:rPr lang="en-GB" sz="2000" dirty="0">
                          <a:effectLst/>
                        </a:rPr>
                        <a:t>Model</a:t>
                      </a:r>
                      <a:endParaRPr lang="en-US" sz="2000" dirty="0">
                        <a:effectLst/>
                        <a:latin typeface="Times New Roman" panose="02020603050405020304" pitchFamily="18" charset="0"/>
                        <a:ea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367 [10]</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531 [14]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1102 [29]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1070 [28]</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714 [19]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3784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90533189"/>
                  </a:ext>
                </a:extLst>
              </a:tr>
              <a:tr h="459448">
                <a:tc vMerge="1">
                  <a:txBody>
                    <a:bodyPr/>
                    <a:lstStyle/>
                    <a:p>
                      <a:endParaRPr lang="en-US"/>
                    </a:p>
                  </a:txBody>
                  <a:tcPr/>
                </a:tc>
                <a:tc>
                  <a:txBody>
                    <a:bodyPr/>
                    <a:lstStyle/>
                    <a:p>
                      <a:pPr marL="0" marR="0" algn="r">
                        <a:spcBef>
                          <a:spcPts val="0"/>
                        </a:spcBef>
                        <a:spcAft>
                          <a:spcPts val="0"/>
                        </a:spcAft>
                      </a:pPr>
                      <a:r>
                        <a:rPr lang="pt-PT" sz="2000" dirty="0">
                          <a:effectLst/>
                        </a:rPr>
                        <a:t>2000–10000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69 [3]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52 [3]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315 [15]</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669 [33]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948 [46]</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2053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22859658"/>
                  </a:ext>
                </a:extLst>
              </a:tr>
              <a:tr h="459448">
                <a:tc vMerge="1">
                  <a:txBody>
                    <a:bodyPr/>
                    <a:lstStyle/>
                    <a:p>
                      <a:endParaRPr lang="en-US"/>
                    </a:p>
                  </a:txBody>
                  <a:tcPr/>
                </a:tc>
                <a:tc>
                  <a:txBody>
                    <a:bodyPr/>
                    <a:lstStyle/>
                    <a:p>
                      <a:pPr marL="0" marR="0" algn="r">
                        <a:spcBef>
                          <a:spcPts val="0"/>
                        </a:spcBef>
                        <a:spcAft>
                          <a:spcPts val="0"/>
                        </a:spcAft>
                      </a:pPr>
                      <a:r>
                        <a:rPr lang="pt-PT" sz="2000" dirty="0">
                          <a:effectLst/>
                        </a:rPr>
                        <a:t>&gt; 10000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 [3]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41 [19]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168 [78]</a:t>
                      </a:r>
                      <a:endParaRPr lang="en-US" sz="20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216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51561471"/>
                  </a:ext>
                </a:extLst>
              </a:tr>
              <a:tr h="459448">
                <a:tc rowSpan="3">
                  <a:txBody>
                    <a:bodyPr/>
                    <a:lstStyle/>
                    <a:p>
                      <a:pPr marL="71755" marR="71755" algn="ctr">
                        <a:lnSpc>
                          <a:spcPct val="150000"/>
                        </a:lnSpc>
                        <a:spcBef>
                          <a:spcPts val="0"/>
                        </a:spcBef>
                        <a:spcAft>
                          <a:spcPts val="0"/>
                        </a:spcAft>
                      </a:pPr>
                      <a:r>
                        <a:rPr lang="en-GB" sz="2000" dirty="0">
                          <a:effectLst/>
                        </a:rPr>
                        <a:t>LSA-SAF</a:t>
                      </a:r>
                      <a:endParaRPr lang="en-US" sz="2000" dirty="0">
                        <a:effectLst/>
                        <a:latin typeface="Times New Roman" panose="02020603050405020304" pitchFamily="18" charset="0"/>
                        <a:ea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98 [3]</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219 [6]</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1417 [37]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1513 [40]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537 [14]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3784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60371794"/>
                  </a:ext>
                </a:extLst>
              </a:tr>
              <a:tr h="459448">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19 [1]</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53 [3]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475 [23]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1080 [52]</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426 [21]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2053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25579797"/>
                  </a:ext>
                </a:extLst>
              </a:tr>
              <a:tr h="459448">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17 [8]</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119 [55]</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80 [37]</a:t>
                      </a:r>
                      <a:endParaRPr lang="en-US" sz="20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216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01222288"/>
                  </a:ext>
                </a:extLst>
              </a:tr>
              <a:tr h="459448">
                <a:tc rowSpan="3">
                  <a:txBody>
                    <a:bodyPr/>
                    <a:lstStyle/>
                    <a:p>
                      <a:pPr marL="71755" marR="71755" algn="ctr">
                        <a:lnSpc>
                          <a:spcPct val="150000"/>
                        </a:lnSpc>
                        <a:spcBef>
                          <a:spcPts val="0"/>
                        </a:spcBef>
                        <a:spcAft>
                          <a:spcPts val="0"/>
                        </a:spcAft>
                      </a:pPr>
                      <a:r>
                        <a:rPr lang="en-GB" sz="2000" dirty="0">
                          <a:effectLst/>
                        </a:rPr>
                        <a:t>EFFIS</a:t>
                      </a:r>
                      <a:endParaRPr lang="en-US" sz="2000" dirty="0">
                        <a:effectLst/>
                        <a:latin typeface="Times New Roman" panose="02020603050405020304" pitchFamily="18" charset="0"/>
                        <a:ea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101 [3]</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181 [5]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1248 [33]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1419 [37]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835 [22]</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3784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99785051"/>
                  </a:ext>
                </a:extLst>
              </a:tr>
              <a:tr h="459448">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32 [2]</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66 [3]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720 [35]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708 [34]</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527 [26]</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2053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65361651"/>
                  </a:ext>
                </a:extLst>
              </a:tr>
              <a:tr h="459448">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 [1]</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 [2]</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58 [27]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70 [32]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82 [38]</a:t>
                      </a:r>
                      <a:endParaRPr lang="en-US" sz="20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216 [100]</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46813284"/>
                  </a:ext>
                </a:extLst>
              </a:tr>
            </a:tbl>
          </a:graphicData>
        </a:graphic>
      </p:graphicFrame>
      <p:sp>
        <p:nvSpPr>
          <p:cNvPr id="5" name="Rectangle 4">
            <a:extLst>
              <a:ext uri="{FF2B5EF4-FFF2-40B4-BE49-F238E27FC236}">
                <a16:creationId xmlns:a16="http://schemas.microsoft.com/office/drawing/2014/main" id="{DC088A42-4288-405F-AE8B-277A22351B34}"/>
              </a:ext>
            </a:extLst>
          </p:cNvPr>
          <p:cNvSpPr/>
          <p:nvPr/>
        </p:nvSpPr>
        <p:spPr>
          <a:xfrm>
            <a:off x="135112" y="5160878"/>
            <a:ext cx="6096000" cy="1477328"/>
          </a:xfrm>
          <a:prstGeom prst="rect">
            <a:avLst/>
          </a:prstGeom>
        </p:spPr>
        <p:txBody>
          <a:bodyPr>
            <a:spAutoFit/>
          </a:bodyPr>
          <a:lstStyle/>
          <a:p>
            <a:r>
              <a:rPr lang="en-GB" b="1" dirty="0">
                <a:latin typeface="Times New Roman" panose="02020603050405020304" pitchFamily="18" charset="0"/>
                <a:ea typeface="Times New Roman" panose="02020603050405020304" pitchFamily="18" charset="0"/>
              </a:rPr>
              <a:t>Conditional probability of having a large release of energy (&gt; 10 000 GJ) given Extreme danger:</a:t>
            </a:r>
          </a:p>
          <a:p>
            <a:r>
              <a:rPr lang="en-GB" b="1" dirty="0">
                <a:latin typeface="Times New Roman" panose="02020603050405020304" pitchFamily="18" charset="0"/>
              </a:rPr>
              <a:t>Daily model:	168/1830 = 9.1 %	</a:t>
            </a:r>
          </a:p>
          <a:p>
            <a:r>
              <a:rPr lang="en-GB" b="1" dirty="0">
                <a:latin typeface="Times New Roman" panose="02020603050405020304" pitchFamily="18" charset="0"/>
              </a:rPr>
              <a:t>LSA SAF:	  80/1043= 7.7 %</a:t>
            </a:r>
          </a:p>
          <a:p>
            <a:r>
              <a:rPr lang="en-GB" b="1" dirty="0">
                <a:latin typeface="Times New Roman" panose="02020603050405020304" pitchFamily="18" charset="0"/>
              </a:rPr>
              <a:t>EFFIS:		  82/1444 = 5.7 %</a:t>
            </a:r>
            <a:endParaRPr lang="en-US" b="1" dirty="0"/>
          </a:p>
        </p:txBody>
      </p:sp>
      <p:sp>
        <p:nvSpPr>
          <p:cNvPr id="6" name="Rectangle 5">
            <a:extLst>
              <a:ext uri="{FF2B5EF4-FFF2-40B4-BE49-F238E27FC236}">
                <a16:creationId xmlns:a16="http://schemas.microsoft.com/office/drawing/2014/main" id="{31634973-F48F-49CB-AEB7-51F7AADFAED6}"/>
              </a:ext>
            </a:extLst>
          </p:cNvPr>
          <p:cNvSpPr/>
          <p:nvPr/>
        </p:nvSpPr>
        <p:spPr>
          <a:xfrm>
            <a:off x="6113284" y="5153019"/>
            <a:ext cx="6096000" cy="1477328"/>
          </a:xfrm>
          <a:prstGeom prst="rect">
            <a:avLst/>
          </a:prstGeom>
        </p:spPr>
        <p:txBody>
          <a:bodyPr>
            <a:spAutoFit/>
          </a:bodyPr>
          <a:lstStyle/>
          <a:p>
            <a:r>
              <a:rPr lang="en-GB" b="1" dirty="0">
                <a:latin typeface="Times New Roman" panose="02020603050405020304" pitchFamily="18" charset="0"/>
                <a:ea typeface="Times New Roman" panose="02020603050405020304" pitchFamily="18" charset="0"/>
              </a:rPr>
              <a:t>Conditional probability of having a small release of energy (&lt; 2 000 GJ) given Low danger:</a:t>
            </a:r>
          </a:p>
          <a:p>
            <a:r>
              <a:rPr lang="en-GB" b="1" dirty="0">
                <a:latin typeface="Times New Roman" panose="02020603050405020304" pitchFamily="18" charset="0"/>
              </a:rPr>
              <a:t>Daily model:	367/436 = 84.2 %	</a:t>
            </a:r>
          </a:p>
          <a:p>
            <a:r>
              <a:rPr lang="en-GB" b="1" dirty="0">
                <a:latin typeface="Times New Roman" panose="02020603050405020304" pitchFamily="18" charset="0"/>
              </a:rPr>
              <a:t>LSA SAF:	  98/117 = 83.8 %</a:t>
            </a:r>
          </a:p>
          <a:p>
            <a:r>
              <a:rPr lang="en-GB" b="1" dirty="0">
                <a:latin typeface="Times New Roman" panose="02020603050405020304" pitchFamily="18" charset="0"/>
              </a:rPr>
              <a:t>EFFIS:		101/134 = 75.4%</a:t>
            </a:r>
            <a:endParaRPr lang="en-US" b="1" dirty="0"/>
          </a:p>
        </p:txBody>
      </p:sp>
    </p:spTree>
    <p:extLst>
      <p:ext uri="{BB962C8B-B14F-4D97-AF65-F5344CB8AC3E}">
        <p14:creationId xmlns:p14="http://schemas.microsoft.com/office/powerpoint/2010/main" val="3695975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D2652D8-AE05-4F39-BF4C-EEF0F27CDE7D}"/>
              </a:ext>
            </a:extLst>
          </p:cNvPr>
          <p:cNvGraphicFramePr>
            <a:graphicFrameLocks noGrp="1"/>
          </p:cNvGraphicFramePr>
          <p:nvPr>
            <p:extLst>
              <p:ext uri="{D42A27DB-BD31-4B8C-83A1-F6EECF244321}">
                <p14:modId xmlns:p14="http://schemas.microsoft.com/office/powerpoint/2010/main" val="186051250"/>
              </p:ext>
            </p:extLst>
          </p:nvPr>
        </p:nvGraphicFramePr>
        <p:xfrm>
          <a:off x="1453170" y="1621410"/>
          <a:ext cx="9104848" cy="2240019"/>
        </p:xfrm>
        <a:graphic>
          <a:graphicData uri="http://schemas.openxmlformats.org/drawingml/2006/table">
            <a:tbl>
              <a:tblPr firstRow="1" firstCol="1" bandRow="1">
                <a:tableStyleId>{5C22544A-7EE6-4342-B048-85BDC9FD1C3A}</a:tableStyleId>
              </a:tblPr>
              <a:tblGrid>
                <a:gridCol w="527447">
                  <a:extLst>
                    <a:ext uri="{9D8B030D-6E8A-4147-A177-3AD203B41FA5}">
                      <a16:colId xmlns:a16="http://schemas.microsoft.com/office/drawing/2014/main" val="1960607079"/>
                    </a:ext>
                  </a:extLst>
                </a:gridCol>
                <a:gridCol w="1742970">
                  <a:extLst>
                    <a:ext uri="{9D8B030D-6E8A-4147-A177-3AD203B41FA5}">
                      <a16:colId xmlns:a16="http://schemas.microsoft.com/office/drawing/2014/main" val="1775442180"/>
                    </a:ext>
                  </a:extLst>
                </a:gridCol>
                <a:gridCol w="707716">
                  <a:extLst>
                    <a:ext uri="{9D8B030D-6E8A-4147-A177-3AD203B41FA5}">
                      <a16:colId xmlns:a16="http://schemas.microsoft.com/office/drawing/2014/main" val="1507710920"/>
                    </a:ext>
                  </a:extLst>
                </a:gridCol>
                <a:gridCol w="1225343">
                  <a:extLst>
                    <a:ext uri="{9D8B030D-6E8A-4147-A177-3AD203B41FA5}">
                      <a16:colId xmlns:a16="http://schemas.microsoft.com/office/drawing/2014/main" val="4197741293"/>
                    </a:ext>
                  </a:extLst>
                </a:gridCol>
                <a:gridCol w="1225343">
                  <a:extLst>
                    <a:ext uri="{9D8B030D-6E8A-4147-A177-3AD203B41FA5}">
                      <a16:colId xmlns:a16="http://schemas.microsoft.com/office/drawing/2014/main" val="3785538714"/>
                    </a:ext>
                  </a:extLst>
                </a:gridCol>
                <a:gridCol w="1225343">
                  <a:extLst>
                    <a:ext uri="{9D8B030D-6E8A-4147-A177-3AD203B41FA5}">
                      <a16:colId xmlns:a16="http://schemas.microsoft.com/office/drawing/2014/main" val="601324513"/>
                    </a:ext>
                  </a:extLst>
                </a:gridCol>
                <a:gridCol w="1225343">
                  <a:extLst>
                    <a:ext uri="{9D8B030D-6E8A-4147-A177-3AD203B41FA5}">
                      <a16:colId xmlns:a16="http://schemas.microsoft.com/office/drawing/2014/main" val="3332726439"/>
                    </a:ext>
                  </a:extLst>
                </a:gridCol>
                <a:gridCol w="1225343">
                  <a:extLst>
                    <a:ext uri="{9D8B030D-6E8A-4147-A177-3AD203B41FA5}">
                      <a16:colId xmlns:a16="http://schemas.microsoft.com/office/drawing/2014/main" val="2357318936"/>
                    </a:ext>
                  </a:extLst>
                </a:gridCol>
              </a:tblGrid>
              <a:tr h="691539">
                <a:tc>
                  <a:txBody>
                    <a:bodyPr/>
                    <a:lstStyle/>
                    <a:p>
                      <a:pPr marL="0" marR="0" algn="just">
                        <a:lnSpc>
                          <a:spcPct val="150000"/>
                        </a:lnSpc>
                        <a:spcBef>
                          <a:spcPts val="0"/>
                        </a:spcBef>
                        <a:spcAft>
                          <a:spcPts val="0"/>
                        </a:spcAft>
                      </a:pPr>
                      <a:r>
                        <a:rPr lang="en-GB"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000" dirty="0">
                          <a:effectLst/>
                        </a:rPr>
                        <a:t>Energy [GJ]</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dirty="0">
                          <a:effectLst/>
                        </a:rPr>
                        <a:t>Low</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Moderate</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High</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Very High</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Extreme</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Total</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49682488"/>
                  </a:ext>
                </a:extLst>
              </a:tr>
              <a:tr h="516160">
                <a:tc rowSpan="3">
                  <a:txBody>
                    <a:bodyPr/>
                    <a:lstStyle/>
                    <a:p>
                      <a:pPr marL="71755" marR="71755" algn="ctr">
                        <a:lnSpc>
                          <a:spcPct val="150000"/>
                        </a:lnSpc>
                        <a:spcBef>
                          <a:spcPts val="0"/>
                        </a:spcBef>
                        <a:spcAft>
                          <a:spcPts val="0"/>
                        </a:spcAft>
                      </a:pPr>
                      <a:r>
                        <a:rPr lang="en-GB" sz="2000" dirty="0">
                          <a:effectLst/>
                        </a:rPr>
                        <a:t>Daily Model</a:t>
                      </a:r>
                      <a:endParaRPr lang="en-US" sz="2000" dirty="0">
                        <a:effectLst/>
                        <a:latin typeface="Times New Roman" panose="02020603050405020304" pitchFamily="18" charset="0"/>
                        <a:ea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en-GB" sz="2000" dirty="0">
                          <a:effectLst/>
                        </a:rPr>
                        <a:t>&lt; 2000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1 [0]</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00B050"/>
                          </a:solidFill>
                          <a:effectLst/>
                        </a:rPr>
                        <a:t>54 [6]</a:t>
                      </a:r>
                      <a:endParaRPr lang="en-US" sz="2000" b="1"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239 [25]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460 [49]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183 [20]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937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25885851"/>
                  </a:ext>
                </a:extLst>
              </a:tr>
              <a:tr h="516160">
                <a:tc vMerge="1">
                  <a:txBody>
                    <a:bodyPr/>
                    <a:lstStyle/>
                    <a:p>
                      <a:endParaRPr lang="en-US"/>
                    </a:p>
                  </a:txBody>
                  <a:tcPr/>
                </a:tc>
                <a:tc>
                  <a:txBody>
                    <a:bodyPr/>
                    <a:lstStyle/>
                    <a:p>
                      <a:pPr marL="0" marR="0" algn="r">
                        <a:spcBef>
                          <a:spcPts val="0"/>
                        </a:spcBef>
                        <a:spcAft>
                          <a:spcPts val="0"/>
                        </a:spcAft>
                      </a:pPr>
                      <a:r>
                        <a:rPr lang="en-GB" sz="2000">
                          <a:effectLst/>
                        </a:rPr>
                        <a:t>2000–10000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5 [1]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103 [13]</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374 [49]</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283 [37]</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768 [100]</a:t>
                      </a:r>
                      <a:endParaRPr lang="en-US" sz="2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00232406"/>
                  </a:ext>
                </a:extLst>
              </a:tr>
              <a:tr h="516160">
                <a:tc vMerge="1">
                  <a:txBody>
                    <a:bodyPr/>
                    <a:lstStyle/>
                    <a:p>
                      <a:endParaRPr lang="en-US"/>
                    </a:p>
                  </a:txBody>
                  <a:tcPr/>
                </a:tc>
                <a:tc>
                  <a:txBody>
                    <a:bodyPr/>
                    <a:lstStyle/>
                    <a:p>
                      <a:pPr marL="0" marR="0" algn="r">
                        <a:spcBef>
                          <a:spcPts val="0"/>
                        </a:spcBef>
                        <a:spcAft>
                          <a:spcPts val="0"/>
                        </a:spcAft>
                      </a:pPr>
                      <a:r>
                        <a:rPr lang="en-GB" sz="2000">
                          <a:effectLst/>
                        </a:rPr>
                        <a:t>&gt; 10000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0 [0]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 [1]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48 [33]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97 [66]</a:t>
                      </a:r>
                      <a:endParaRPr lang="en-US" sz="20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146 [100]</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02919538"/>
                  </a:ext>
                </a:extLst>
              </a:tr>
            </a:tbl>
          </a:graphicData>
        </a:graphic>
      </p:graphicFrame>
      <p:sp>
        <p:nvSpPr>
          <p:cNvPr id="5" name="TextBox 4">
            <a:extLst>
              <a:ext uri="{FF2B5EF4-FFF2-40B4-BE49-F238E27FC236}">
                <a16:creationId xmlns:a16="http://schemas.microsoft.com/office/drawing/2014/main" id="{885D4668-1160-4A56-B32B-9299401F5377}"/>
              </a:ext>
            </a:extLst>
          </p:cNvPr>
          <p:cNvSpPr txBox="1"/>
          <p:nvPr/>
        </p:nvSpPr>
        <p:spPr>
          <a:xfrm>
            <a:off x="1931542" y="732128"/>
            <a:ext cx="8414534" cy="584775"/>
          </a:xfrm>
          <a:prstGeom prst="rect">
            <a:avLst/>
          </a:prstGeom>
          <a:noFill/>
        </p:spPr>
        <p:txBody>
          <a:bodyPr wrap="square" rtlCol="0">
            <a:spAutoFit/>
          </a:bodyPr>
          <a:lstStyle/>
          <a:p>
            <a:pPr algn="ctr"/>
            <a:r>
              <a:rPr lang="en-US" sz="3200" b="1" dirty="0"/>
              <a:t>Validation (Jan–Aug 2017) </a:t>
            </a:r>
          </a:p>
        </p:txBody>
      </p:sp>
    </p:spTree>
    <p:extLst>
      <p:ext uri="{BB962C8B-B14F-4D97-AF65-F5344CB8AC3E}">
        <p14:creationId xmlns:p14="http://schemas.microsoft.com/office/powerpoint/2010/main" val="2828964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AD4D87-0BB8-4FCE-9F15-7B0F69BFC6B8}"/>
              </a:ext>
            </a:extLst>
          </p:cNvPr>
          <p:cNvSpPr txBox="1"/>
          <p:nvPr/>
        </p:nvSpPr>
        <p:spPr>
          <a:xfrm>
            <a:off x="1931542" y="628431"/>
            <a:ext cx="8414534" cy="584775"/>
          </a:xfrm>
          <a:prstGeom prst="rect">
            <a:avLst/>
          </a:prstGeom>
          <a:noFill/>
        </p:spPr>
        <p:txBody>
          <a:bodyPr wrap="square" rtlCol="0">
            <a:spAutoFit/>
          </a:bodyPr>
          <a:lstStyle/>
          <a:p>
            <a:pPr algn="ctr"/>
            <a:r>
              <a:rPr lang="en-US" sz="3200" b="1" dirty="0"/>
              <a:t>Performance for Portugal (2010–2016) </a:t>
            </a:r>
          </a:p>
        </p:txBody>
      </p:sp>
      <p:graphicFrame>
        <p:nvGraphicFramePr>
          <p:cNvPr id="2" name="Table 1">
            <a:extLst>
              <a:ext uri="{FF2B5EF4-FFF2-40B4-BE49-F238E27FC236}">
                <a16:creationId xmlns:a16="http://schemas.microsoft.com/office/drawing/2014/main" id="{E425479C-E7A2-414D-8B43-44CEB5F85427}"/>
              </a:ext>
            </a:extLst>
          </p:cNvPr>
          <p:cNvGraphicFramePr>
            <a:graphicFrameLocks noGrp="1"/>
          </p:cNvGraphicFramePr>
          <p:nvPr>
            <p:extLst>
              <p:ext uri="{D42A27DB-BD31-4B8C-83A1-F6EECF244321}">
                <p14:modId xmlns:p14="http://schemas.microsoft.com/office/powerpoint/2010/main" val="2817857013"/>
              </p:ext>
            </p:extLst>
          </p:nvPr>
        </p:nvGraphicFramePr>
        <p:xfrm>
          <a:off x="367645" y="1677972"/>
          <a:ext cx="11331025" cy="3874419"/>
        </p:xfrm>
        <a:graphic>
          <a:graphicData uri="http://schemas.openxmlformats.org/drawingml/2006/table">
            <a:tbl>
              <a:tblPr firstRow="1" firstCol="1" bandRow="1">
                <a:tableStyleId>{5C22544A-7EE6-4342-B048-85BDC9FD1C3A}</a:tableStyleId>
              </a:tblPr>
              <a:tblGrid>
                <a:gridCol w="825145">
                  <a:extLst>
                    <a:ext uri="{9D8B030D-6E8A-4147-A177-3AD203B41FA5}">
                      <a16:colId xmlns:a16="http://schemas.microsoft.com/office/drawing/2014/main" val="1299658122"/>
                    </a:ext>
                  </a:extLst>
                </a:gridCol>
                <a:gridCol w="1500840">
                  <a:extLst>
                    <a:ext uri="{9D8B030D-6E8A-4147-A177-3AD203B41FA5}">
                      <a16:colId xmlns:a16="http://schemas.microsoft.com/office/drawing/2014/main" val="3691843844"/>
                    </a:ext>
                  </a:extLst>
                </a:gridCol>
                <a:gridCol w="1500840">
                  <a:extLst>
                    <a:ext uri="{9D8B030D-6E8A-4147-A177-3AD203B41FA5}">
                      <a16:colId xmlns:a16="http://schemas.microsoft.com/office/drawing/2014/main" val="1527557185"/>
                    </a:ext>
                  </a:extLst>
                </a:gridCol>
                <a:gridCol w="1500840">
                  <a:extLst>
                    <a:ext uri="{9D8B030D-6E8A-4147-A177-3AD203B41FA5}">
                      <a16:colId xmlns:a16="http://schemas.microsoft.com/office/drawing/2014/main" val="1652555094"/>
                    </a:ext>
                  </a:extLst>
                </a:gridCol>
                <a:gridCol w="1500840">
                  <a:extLst>
                    <a:ext uri="{9D8B030D-6E8A-4147-A177-3AD203B41FA5}">
                      <a16:colId xmlns:a16="http://schemas.microsoft.com/office/drawing/2014/main" val="3424511292"/>
                    </a:ext>
                  </a:extLst>
                </a:gridCol>
                <a:gridCol w="1500840">
                  <a:extLst>
                    <a:ext uri="{9D8B030D-6E8A-4147-A177-3AD203B41FA5}">
                      <a16:colId xmlns:a16="http://schemas.microsoft.com/office/drawing/2014/main" val="104476989"/>
                    </a:ext>
                  </a:extLst>
                </a:gridCol>
                <a:gridCol w="1500840">
                  <a:extLst>
                    <a:ext uri="{9D8B030D-6E8A-4147-A177-3AD203B41FA5}">
                      <a16:colId xmlns:a16="http://schemas.microsoft.com/office/drawing/2014/main" val="3292091086"/>
                    </a:ext>
                  </a:extLst>
                </a:gridCol>
                <a:gridCol w="1500840">
                  <a:extLst>
                    <a:ext uri="{9D8B030D-6E8A-4147-A177-3AD203B41FA5}">
                      <a16:colId xmlns:a16="http://schemas.microsoft.com/office/drawing/2014/main" val="2994626363"/>
                    </a:ext>
                  </a:extLst>
                </a:gridCol>
              </a:tblGrid>
              <a:tr h="501966">
                <a:tc>
                  <a:txBody>
                    <a:bodyPr/>
                    <a:lstStyle/>
                    <a:p>
                      <a:pPr marL="0" marR="0" algn="just">
                        <a:lnSpc>
                          <a:spcPct val="150000"/>
                        </a:lnSpc>
                        <a:spcBef>
                          <a:spcPts val="0"/>
                        </a:spcBef>
                        <a:spcAft>
                          <a:spcPts val="0"/>
                        </a:spcAft>
                      </a:pPr>
                      <a:r>
                        <a:rPr lang="en-GB"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000">
                          <a:effectLst/>
                        </a:rPr>
                        <a:t>Energy [GJ]</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Low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Moderate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Very 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Extreme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Total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1689527"/>
                  </a:ext>
                </a:extLst>
              </a:tr>
              <a:tr h="374717">
                <a:tc rowSpan="3">
                  <a:txBody>
                    <a:bodyPr/>
                    <a:lstStyle/>
                    <a:p>
                      <a:pPr marL="71755" marR="71755" algn="ctr">
                        <a:lnSpc>
                          <a:spcPct val="150000"/>
                        </a:lnSpc>
                        <a:spcBef>
                          <a:spcPts val="0"/>
                        </a:spcBef>
                        <a:spcAft>
                          <a:spcPts val="0"/>
                        </a:spcAft>
                      </a:pPr>
                      <a:r>
                        <a:rPr lang="en-GB" sz="2000" dirty="0">
                          <a:effectLst/>
                        </a:rPr>
                        <a:t>Daily Model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32 [4]</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36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336 [41]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411 [51]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815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7423820"/>
                  </a:ext>
                </a:extLst>
              </a:tr>
              <a:tr h="374717">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291 [31]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629 [67]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937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7057833"/>
                  </a:ext>
                </a:extLst>
              </a:tr>
              <a:tr h="374717">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23 [15]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132 [85]</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155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3056668"/>
                  </a:ext>
                </a:extLst>
              </a:tr>
              <a:tr h="374717">
                <a:tc rowSpan="3">
                  <a:txBody>
                    <a:bodyPr/>
                    <a:lstStyle/>
                    <a:p>
                      <a:pPr marL="71755" marR="71755" algn="ctr">
                        <a:lnSpc>
                          <a:spcPct val="150000"/>
                        </a:lnSpc>
                        <a:spcBef>
                          <a:spcPts val="0"/>
                        </a:spcBef>
                        <a:spcAft>
                          <a:spcPts val="0"/>
                        </a:spcAft>
                      </a:pPr>
                      <a:r>
                        <a:rPr lang="en-GB" sz="2000" dirty="0">
                          <a:effectLst/>
                        </a:rPr>
                        <a:t>LSA-SAF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a:effectLst/>
                        </a:rPr>
                        <a:t>&lt; 2000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6 [1]</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40 [5]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189 [23]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472 [58]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108 [13]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815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844051"/>
                  </a:ext>
                </a:extLst>
              </a:tr>
              <a:tr h="374717">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 [1]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129 [14]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619 [66]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175 [19]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937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0091588"/>
                  </a:ext>
                </a:extLst>
              </a:tr>
              <a:tr h="374717">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99 [64]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50 [32]</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155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74397811"/>
                  </a:ext>
                </a:extLst>
              </a:tr>
              <a:tr h="374717">
                <a:tc rowSpan="3">
                  <a:txBody>
                    <a:bodyPr/>
                    <a:lstStyle/>
                    <a:p>
                      <a:pPr marL="71755" marR="71755" algn="ctr">
                        <a:lnSpc>
                          <a:spcPct val="150000"/>
                        </a:lnSpc>
                        <a:spcBef>
                          <a:spcPts val="0"/>
                        </a:spcBef>
                        <a:spcAft>
                          <a:spcPts val="0"/>
                        </a:spcAft>
                      </a:pPr>
                      <a:r>
                        <a:rPr lang="en-GB" sz="2000" dirty="0">
                          <a:effectLst/>
                        </a:rPr>
                        <a:t>EFFIS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16 [2]</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42 [5]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387 [48]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281 [34]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89 [11]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815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1345883"/>
                  </a:ext>
                </a:extLst>
              </a:tr>
              <a:tr h="374717">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22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420 [45]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347 [37]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145 [16]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937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199015"/>
                  </a:ext>
                </a:extLst>
              </a:tr>
              <a:tr h="374717">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0 [0]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49 [32]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58 [37]</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48 [31]</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155 [100]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9587642"/>
                  </a:ext>
                </a:extLst>
              </a:tr>
            </a:tbl>
          </a:graphicData>
        </a:graphic>
      </p:graphicFrame>
    </p:spTree>
    <p:extLst>
      <p:ext uri="{BB962C8B-B14F-4D97-AF65-F5344CB8AC3E}">
        <p14:creationId xmlns:p14="http://schemas.microsoft.com/office/powerpoint/2010/main" val="1150397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AD4D87-0BB8-4FCE-9F15-7B0F69BFC6B8}"/>
              </a:ext>
            </a:extLst>
          </p:cNvPr>
          <p:cNvSpPr txBox="1"/>
          <p:nvPr/>
        </p:nvSpPr>
        <p:spPr>
          <a:xfrm>
            <a:off x="1931542" y="628431"/>
            <a:ext cx="8414534" cy="584775"/>
          </a:xfrm>
          <a:prstGeom prst="rect">
            <a:avLst/>
          </a:prstGeom>
          <a:noFill/>
        </p:spPr>
        <p:txBody>
          <a:bodyPr wrap="square" rtlCol="0">
            <a:spAutoFit/>
          </a:bodyPr>
          <a:lstStyle/>
          <a:p>
            <a:pPr algn="ctr"/>
            <a:r>
              <a:rPr lang="en-US" sz="3200" b="1" dirty="0"/>
              <a:t>Performance for Spain (2010–2016) </a:t>
            </a:r>
          </a:p>
        </p:txBody>
      </p:sp>
      <p:graphicFrame>
        <p:nvGraphicFramePr>
          <p:cNvPr id="3" name="Table 2">
            <a:extLst>
              <a:ext uri="{FF2B5EF4-FFF2-40B4-BE49-F238E27FC236}">
                <a16:creationId xmlns:a16="http://schemas.microsoft.com/office/drawing/2014/main" id="{BA19C469-97A0-41D2-836A-27062E72AAA2}"/>
              </a:ext>
            </a:extLst>
          </p:cNvPr>
          <p:cNvGraphicFramePr>
            <a:graphicFrameLocks noGrp="1"/>
          </p:cNvGraphicFramePr>
          <p:nvPr>
            <p:extLst>
              <p:ext uri="{D42A27DB-BD31-4B8C-83A1-F6EECF244321}">
                <p14:modId xmlns:p14="http://schemas.microsoft.com/office/powerpoint/2010/main" val="2687316999"/>
              </p:ext>
            </p:extLst>
          </p:nvPr>
        </p:nvGraphicFramePr>
        <p:xfrm>
          <a:off x="197963" y="1791094"/>
          <a:ext cx="11547837" cy="3723595"/>
        </p:xfrm>
        <a:graphic>
          <a:graphicData uri="http://schemas.openxmlformats.org/drawingml/2006/table">
            <a:tbl>
              <a:tblPr firstRow="1" firstCol="1" bandRow="1">
                <a:tableStyleId>{5C22544A-7EE6-4342-B048-85BDC9FD1C3A}</a:tableStyleId>
              </a:tblPr>
              <a:tblGrid>
                <a:gridCol w="828821">
                  <a:extLst>
                    <a:ext uri="{9D8B030D-6E8A-4147-A177-3AD203B41FA5}">
                      <a16:colId xmlns:a16="http://schemas.microsoft.com/office/drawing/2014/main" val="3317801335"/>
                    </a:ext>
                  </a:extLst>
                </a:gridCol>
                <a:gridCol w="1531288">
                  <a:extLst>
                    <a:ext uri="{9D8B030D-6E8A-4147-A177-3AD203B41FA5}">
                      <a16:colId xmlns:a16="http://schemas.microsoft.com/office/drawing/2014/main" val="3181148530"/>
                    </a:ext>
                  </a:extLst>
                </a:gridCol>
                <a:gridCol w="1531288">
                  <a:extLst>
                    <a:ext uri="{9D8B030D-6E8A-4147-A177-3AD203B41FA5}">
                      <a16:colId xmlns:a16="http://schemas.microsoft.com/office/drawing/2014/main" val="1460930946"/>
                    </a:ext>
                  </a:extLst>
                </a:gridCol>
                <a:gridCol w="1531288">
                  <a:extLst>
                    <a:ext uri="{9D8B030D-6E8A-4147-A177-3AD203B41FA5}">
                      <a16:colId xmlns:a16="http://schemas.microsoft.com/office/drawing/2014/main" val="3346504349"/>
                    </a:ext>
                  </a:extLst>
                </a:gridCol>
                <a:gridCol w="1531288">
                  <a:extLst>
                    <a:ext uri="{9D8B030D-6E8A-4147-A177-3AD203B41FA5}">
                      <a16:colId xmlns:a16="http://schemas.microsoft.com/office/drawing/2014/main" val="1330382024"/>
                    </a:ext>
                  </a:extLst>
                </a:gridCol>
                <a:gridCol w="1531288">
                  <a:extLst>
                    <a:ext uri="{9D8B030D-6E8A-4147-A177-3AD203B41FA5}">
                      <a16:colId xmlns:a16="http://schemas.microsoft.com/office/drawing/2014/main" val="1296145365"/>
                    </a:ext>
                  </a:extLst>
                </a:gridCol>
                <a:gridCol w="1531288">
                  <a:extLst>
                    <a:ext uri="{9D8B030D-6E8A-4147-A177-3AD203B41FA5}">
                      <a16:colId xmlns:a16="http://schemas.microsoft.com/office/drawing/2014/main" val="911342669"/>
                    </a:ext>
                  </a:extLst>
                </a:gridCol>
                <a:gridCol w="1531288">
                  <a:extLst>
                    <a:ext uri="{9D8B030D-6E8A-4147-A177-3AD203B41FA5}">
                      <a16:colId xmlns:a16="http://schemas.microsoft.com/office/drawing/2014/main" val="3722076979"/>
                    </a:ext>
                  </a:extLst>
                </a:gridCol>
              </a:tblGrid>
              <a:tr h="482425">
                <a:tc>
                  <a:txBody>
                    <a:bodyPr/>
                    <a:lstStyle/>
                    <a:p>
                      <a:pPr marL="0" marR="0" algn="just">
                        <a:lnSpc>
                          <a:spcPct val="150000"/>
                        </a:lnSpc>
                        <a:spcBef>
                          <a:spcPts val="0"/>
                        </a:spcBef>
                        <a:spcAft>
                          <a:spcPts val="0"/>
                        </a:spcAft>
                      </a:pPr>
                      <a:r>
                        <a:rPr lang="en-GB"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000">
                          <a:effectLst/>
                        </a:rPr>
                        <a:t>Energy [GJ]</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Low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Moderate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Very 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Extreme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Total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321583"/>
                  </a:ext>
                </a:extLst>
              </a:tr>
              <a:tr h="360130">
                <a:tc rowSpan="3">
                  <a:txBody>
                    <a:bodyPr/>
                    <a:lstStyle/>
                    <a:p>
                      <a:pPr marL="71755" marR="71755" algn="ctr">
                        <a:lnSpc>
                          <a:spcPct val="150000"/>
                        </a:lnSpc>
                        <a:spcBef>
                          <a:spcPts val="0"/>
                        </a:spcBef>
                        <a:spcAft>
                          <a:spcPts val="0"/>
                        </a:spcAft>
                      </a:pPr>
                      <a:r>
                        <a:rPr lang="en-GB" sz="2000" dirty="0">
                          <a:effectLst/>
                        </a:rPr>
                        <a:t>Daily Model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a:effectLst/>
                        </a:rPr>
                        <a:t>&lt; 2000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19 [4]</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22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97 [19]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226 [44]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150 [29]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514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32937565"/>
                  </a:ext>
                </a:extLst>
              </a:tr>
              <a:tr h="360130">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 [1]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23 [7]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148 [45]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155 [47]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330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7118375"/>
                  </a:ext>
                </a:extLst>
              </a:tr>
              <a:tr h="360130">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 [10]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11 [35]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17 [55]</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31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2338913"/>
                  </a:ext>
                </a:extLst>
              </a:tr>
              <a:tr h="360130">
                <a:tc rowSpan="3">
                  <a:txBody>
                    <a:bodyPr/>
                    <a:lstStyle/>
                    <a:p>
                      <a:pPr marL="71755" marR="71755" algn="ctr">
                        <a:lnSpc>
                          <a:spcPct val="150000"/>
                        </a:lnSpc>
                        <a:spcBef>
                          <a:spcPts val="0"/>
                        </a:spcBef>
                        <a:spcAft>
                          <a:spcPts val="0"/>
                        </a:spcAft>
                      </a:pPr>
                      <a:r>
                        <a:rPr lang="en-GB" sz="2000" dirty="0">
                          <a:effectLst/>
                        </a:rPr>
                        <a:t>LSA-SAF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a:effectLst/>
                        </a:rPr>
                        <a:t>&lt; 2000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2 [0]</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20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163 [32]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227 [44]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102 [20]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514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2183097"/>
                  </a:ext>
                </a:extLst>
              </a:tr>
              <a:tr h="360130">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0 [0]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 [1]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73 [22]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165 [50]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89 [27]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330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9310904"/>
                  </a:ext>
                </a:extLst>
              </a:tr>
              <a:tr h="360130">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 [16]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13 [42]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13 [42]</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31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0039590"/>
                  </a:ext>
                </a:extLst>
              </a:tr>
              <a:tr h="360130">
                <a:tc rowSpan="3">
                  <a:txBody>
                    <a:bodyPr/>
                    <a:lstStyle/>
                    <a:p>
                      <a:pPr marL="71755" marR="71755" algn="ctr">
                        <a:lnSpc>
                          <a:spcPct val="150000"/>
                        </a:lnSpc>
                        <a:spcBef>
                          <a:spcPts val="0"/>
                        </a:spcBef>
                        <a:spcAft>
                          <a:spcPts val="0"/>
                        </a:spcAft>
                      </a:pPr>
                      <a:r>
                        <a:rPr lang="en-GB" sz="2000" dirty="0">
                          <a:effectLst/>
                        </a:rPr>
                        <a:t>EFFIS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40 [8]</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30 [6]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154 [30]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157 [30]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133 [26]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514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6942319"/>
                  </a:ext>
                </a:extLst>
              </a:tr>
              <a:tr h="360130">
                <a:tc vMerge="1">
                  <a:txBody>
                    <a:bodyPr/>
                    <a:lstStyle/>
                    <a:p>
                      <a:endParaRPr lang="en-US"/>
                    </a:p>
                  </a:txBody>
                  <a:tcPr/>
                </a:tc>
                <a:tc>
                  <a:txBody>
                    <a:bodyPr/>
                    <a:lstStyle/>
                    <a:p>
                      <a:pPr marL="0" marR="0" algn="r">
                        <a:spcBef>
                          <a:spcPts val="0"/>
                        </a:spcBef>
                        <a:spcAft>
                          <a:spcPts val="0"/>
                        </a:spcAft>
                      </a:pPr>
                      <a:r>
                        <a:rPr lang="pt-PT" sz="2000">
                          <a:effectLst/>
                        </a:rPr>
                        <a:t>2000–10000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21 [6]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35 [11]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116 [35]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83 [25]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75 [23]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330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0244292"/>
                  </a:ext>
                </a:extLst>
              </a:tr>
              <a:tr h="360130">
                <a:tc vMerge="1">
                  <a:txBody>
                    <a:bodyPr/>
                    <a:lstStyle/>
                    <a:p>
                      <a:endParaRPr lang="en-US"/>
                    </a:p>
                  </a:txBody>
                  <a:tcPr/>
                </a:tc>
                <a:tc>
                  <a:txBody>
                    <a:bodyPr/>
                    <a:lstStyle/>
                    <a:p>
                      <a:pPr marL="0" marR="0" algn="r">
                        <a:spcBef>
                          <a:spcPts val="0"/>
                        </a:spcBef>
                        <a:spcAft>
                          <a:spcPts val="0"/>
                        </a:spcAft>
                      </a:pPr>
                      <a:r>
                        <a:rPr lang="pt-PT" sz="2000">
                          <a:effectLst/>
                        </a:rPr>
                        <a:t>&gt; 10000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2 [6]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7 [23]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8 [26]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13 [42]</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31 [100]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27236913"/>
                  </a:ext>
                </a:extLst>
              </a:tr>
            </a:tbl>
          </a:graphicData>
        </a:graphic>
      </p:graphicFrame>
    </p:spTree>
    <p:extLst>
      <p:ext uri="{BB962C8B-B14F-4D97-AF65-F5344CB8AC3E}">
        <p14:creationId xmlns:p14="http://schemas.microsoft.com/office/powerpoint/2010/main" val="176250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B15C9A-D286-4AF2-A4AA-E1044291A3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507" t="22681" r="20813" b="19175"/>
          <a:stretch/>
        </p:blipFill>
        <p:spPr>
          <a:xfrm>
            <a:off x="2998930" y="1150075"/>
            <a:ext cx="5975392" cy="5542963"/>
          </a:xfrm>
          <a:prstGeom prst="rect">
            <a:avLst/>
          </a:prstGeom>
        </p:spPr>
      </p:pic>
      <p:sp>
        <p:nvSpPr>
          <p:cNvPr id="6" name="TextBox 5">
            <a:extLst>
              <a:ext uri="{FF2B5EF4-FFF2-40B4-BE49-F238E27FC236}">
                <a16:creationId xmlns:a16="http://schemas.microsoft.com/office/drawing/2014/main" id="{33FCA3D4-AF57-42F9-AD4E-B7D4FB865D88}"/>
              </a:ext>
            </a:extLst>
          </p:cNvPr>
          <p:cNvSpPr txBox="1"/>
          <p:nvPr/>
        </p:nvSpPr>
        <p:spPr>
          <a:xfrm>
            <a:off x="1931542" y="628431"/>
            <a:ext cx="8414534" cy="584775"/>
          </a:xfrm>
          <a:prstGeom prst="rect">
            <a:avLst/>
          </a:prstGeom>
          <a:noFill/>
        </p:spPr>
        <p:txBody>
          <a:bodyPr wrap="square" rtlCol="0">
            <a:spAutoFit/>
          </a:bodyPr>
          <a:lstStyle/>
          <a:p>
            <a:pPr algn="ctr"/>
            <a:r>
              <a:rPr lang="en-US" sz="3200" b="1" dirty="0"/>
              <a:t>Eastern Europe (17.5°–27.5°E) </a:t>
            </a:r>
          </a:p>
        </p:txBody>
      </p:sp>
    </p:spTree>
    <p:extLst>
      <p:ext uri="{BB962C8B-B14F-4D97-AF65-F5344CB8AC3E}">
        <p14:creationId xmlns:p14="http://schemas.microsoft.com/office/powerpoint/2010/main" val="2676839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C56550-2200-46CF-8506-42C62187CD4C}"/>
              </a:ext>
            </a:extLst>
          </p:cNvPr>
          <p:cNvGraphicFramePr>
            <a:graphicFrameLocks noGrp="1"/>
          </p:cNvGraphicFramePr>
          <p:nvPr>
            <p:extLst>
              <p:ext uri="{D42A27DB-BD31-4B8C-83A1-F6EECF244321}">
                <p14:modId xmlns:p14="http://schemas.microsoft.com/office/powerpoint/2010/main" val="3147318535"/>
              </p:ext>
            </p:extLst>
          </p:nvPr>
        </p:nvGraphicFramePr>
        <p:xfrm>
          <a:off x="292233" y="1574277"/>
          <a:ext cx="11510130" cy="4798240"/>
        </p:xfrm>
        <a:graphic>
          <a:graphicData uri="http://schemas.openxmlformats.org/drawingml/2006/table">
            <a:tbl>
              <a:tblPr firstRow="1" firstCol="1" bandRow="1">
                <a:tableStyleId>{5C22544A-7EE6-4342-B048-85BDC9FD1C3A}</a:tableStyleId>
              </a:tblPr>
              <a:tblGrid>
                <a:gridCol w="1039775">
                  <a:extLst>
                    <a:ext uri="{9D8B030D-6E8A-4147-A177-3AD203B41FA5}">
                      <a16:colId xmlns:a16="http://schemas.microsoft.com/office/drawing/2014/main" val="1189992122"/>
                    </a:ext>
                  </a:extLst>
                </a:gridCol>
                <a:gridCol w="1495765">
                  <a:extLst>
                    <a:ext uri="{9D8B030D-6E8A-4147-A177-3AD203B41FA5}">
                      <a16:colId xmlns:a16="http://schemas.microsoft.com/office/drawing/2014/main" val="3789578189"/>
                    </a:ext>
                  </a:extLst>
                </a:gridCol>
                <a:gridCol w="1495765">
                  <a:extLst>
                    <a:ext uri="{9D8B030D-6E8A-4147-A177-3AD203B41FA5}">
                      <a16:colId xmlns:a16="http://schemas.microsoft.com/office/drawing/2014/main" val="4181797173"/>
                    </a:ext>
                  </a:extLst>
                </a:gridCol>
                <a:gridCol w="1495765">
                  <a:extLst>
                    <a:ext uri="{9D8B030D-6E8A-4147-A177-3AD203B41FA5}">
                      <a16:colId xmlns:a16="http://schemas.microsoft.com/office/drawing/2014/main" val="1255104747"/>
                    </a:ext>
                  </a:extLst>
                </a:gridCol>
                <a:gridCol w="1495765">
                  <a:extLst>
                    <a:ext uri="{9D8B030D-6E8A-4147-A177-3AD203B41FA5}">
                      <a16:colId xmlns:a16="http://schemas.microsoft.com/office/drawing/2014/main" val="3800780129"/>
                    </a:ext>
                  </a:extLst>
                </a:gridCol>
                <a:gridCol w="1495765">
                  <a:extLst>
                    <a:ext uri="{9D8B030D-6E8A-4147-A177-3AD203B41FA5}">
                      <a16:colId xmlns:a16="http://schemas.microsoft.com/office/drawing/2014/main" val="3364502770"/>
                    </a:ext>
                  </a:extLst>
                </a:gridCol>
                <a:gridCol w="1495765">
                  <a:extLst>
                    <a:ext uri="{9D8B030D-6E8A-4147-A177-3AD203B41FA5}">
                      <a16:colId xmlns:a16="http://schemas.microsoft.com/office/drawing/2014/main" val="1874213936"/>
                    </a:ext>
                  </a:extLst>
                </a:gridCol>
                <a:gridCol w="1495765">
                  <a:extLst>
                    <a:ext uri="{9D8B030D-6E8A-4147-A177-3AD203B41FA5}">
                      <a16:colId xmlns:a16="http://schemas.microsoft.com/office/drawing/2014/main" val="686588632"/>
                    </a:ext>
                  </a:extLst>
                </a:gridCol>
              </a:tblGrid>
              <a:tr h="621655">
                <a:tc>
                  <a:txBody>
                    <a:bodyPr/>
                    <a:lstStyle/>
                    <a:p>
                      <a:pPr marL="0" marR="0" algn="just">
                        <a:lnSpc>
                          <a:spcPct val="150000"/>
                        </a:lnSpc>
                        <a:spcBef>
                          <a:spcPts val="0"/>
                        </a:spcBef>
                        <a:spcAft>
                          <a:spcPts val="0"/>
                        </a:spcAft>
                      </a:pPr>
                      <a:r>
                        <a:rPr lang="en-GB"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GB" sz="2000">
                          <a:effectLst/>
                        </a:rPr>
                        <a:t>Energy [GJ]</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Low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Moderate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Very 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Extreme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GB" sz="2000">
                          <a:effectLst/>
                        </a:rPr>
                        <a:t>Total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5445023"/>
                  </a:ext>
                </a:extLst>
              </a:tr>
              <a:tr h="464065">
                <a:tc rowSpan="3">
                  <a:txBody>
                    <a:bodyPr/>
                    <a:lstStyle/>
                    <a:p>
                      <a:pPr marL="71755" marR="71755" algn="ctr">
                        <a:lnSpc>
                          <a:spcPct val="150000"/>
                        </a:lnSpc>
                        <a:spcBef>
                          <a:spcPts val="0"/>
                        </a:spcBef>
                        <a:spcAft>
                          <a:spcPts val="0"/>
                        </a:spcAft>
                      </a:pPr>
                      <a:r>
                        <a:rPr lang="en-GB" sz="2000" dirty="0">
                          <a:effectLst/>
                        </a:rPr>
                        <a:t>Daily Model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a:effectLst/>
                        </a:rPr>
                        <a:t>&lt; 2000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39 [9]</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180 [41]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60 [14]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117 [27]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42 [9]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438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75977100"/>
                  </a:ext>
                </a:extLst>
              </a:tr>
              <a:tr h="464065">
                <a:tc vMerge="1">
                  <a:txBody>
                    <a:bodyPr/>
                    <a:lstStyle/>
                    <a:p>
                      <a:endParaRPr lang="en-US"/>
                    </a:p>
                  </a:txBody>
                  <a:tcPr/>
                </a:tc>
                <a:tc>
                  <a:txBody>
                    <a:bodyPr/>
                    <a:lstStyle/>
                    <a:p>
                      <a:pPr marL="0" marR="0" algn="r">
                        <a:spcBef>
                          <a:spcPts val="0"/>
                        </a:spcBef>
                        <a:spcAft>
                          <a:spcPts val="0"/>
                        </a:spcAft>
                      </a:pPr>
                      <a:r>
                        <a:rPr lang="pt-PT" sz="2000">
                          <a:effectLst/>
                        </a:rPr>
                        <a:t>2000–6000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11 [9]</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10 [8]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19 [15]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52 [41]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35 [27]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127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3214728"/>
                  </a:ext>
                </a:extLst>
              </a:tr>
              <a:tr h="464065">
                <a:tc vMerge="1">
                  <a:txBody>
                    <a:bodyPr/>
                    <a:lstStyle/>
                    <a:p>
                      <a:endParaRPr lang="en-US"/>
                    </a:p>
                  </a:txBody>
                  <a:tcPr/>
                </a:tc>
                <a:tc>
                  <a:txBody>
                    <a:bodyPr/>
                    <a:lstStyle/>
                    <a:p>
                      <a:pPr marL="0" marR="0" algn="r">
                        <a:spcBef>
                          <a:spcPts val="0"/>
                        </a:spcBef>
                        <a:spcAft>
                          <a:spcPts val="0"/>
                        </a:spcAft>
                      </a:pPr>
                      <a:r>
                        <a:rPr lang="pt-PT" sz="2000">
                          <a:effectLst/>
                        </a:rPr>
                        <a:t>&gt; 6000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0 [0]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 [6]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20 [61]</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10 [30]</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33 [100]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13734568"/>
                  </a:ext>
                </a:extLst>
              </a:tr>
              <a:tr h="464065">
                <a:tc rowSpan="3">
                  <a:txBody>
                    <a:bodyPr/>
                    <a:lstStyle/>
                    <a:p>
                      <a:pPr marL="71755" marR="71755" algn="ctr">
                        <a:lnSpc>
                          <a:spcPct val="150000"/>
                        </a:lnSpc>
                        <a:spcBef>
                          <a:spcPts val="0"/>
                        </a:spcBef>
                        <a:spcAft>
                          <a:spcPts val="0"/>
                        </a:spcAft>
                      </a:pPr>
                      <a:r>
                        <a:rPr lang="en-GB" sz="2000" dirty="0">
                          <a:effectLst/>
                        </a:rPr>
                        <a:t>LSA-SAF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22 [5]</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16 [4]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154 [35]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149 [34]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97 [22]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438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60970338"/>
                  </a:ext>
                </a:extLst>
              </a:tr>
              <a:tr h="464065">
                <a:tc vMerge="1">
                  <a:txBody>
                    <a:bodyPr/>
                    <a:lstStyle/>
                    <a:p>
                      <a:endParaRPr lang="en-US"/>
                    </a:p>
                  </a:txBody>
                  <a:tcPr/>
                </a:tc>
                <a:tc>
                  <a:txBody>
                    <a:bodyPr/>
                    <a:lstStyle/>
                    <a:p>
                      <a:pPr marL="0" marR="0" algn="r">
                        <a:spcBef>
                          <a:spcPts val="0"/>
                        </a:spcBef>
                        <a:spcAft>
                          <a:spcPts val="0"/>
                        </a:spcAft>
                      </a:pPr>
                      <a:r>
                        <a:rPr lang="pt-PT" sz="2000" dirty="0">
                          <a:effectLst/>
                        </a:rPr>
                        <a:t>2000–6000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8 [6]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38 [30]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51 [40]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28 [22]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127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0000505"/>
                  </a:ext>
                </a:extLst>
              </a:tr>
              <a:tr h="464065">
                <a:tc vMerge="1">
                  <a:txBody>
                    <a:bodyPr/>
                    <a:lstStyle/>
                    <a:p>
                      <a:endParaRPr lang="en-US"/>
                    </a:p>
                  </a:txBody>
                  <a:tcPr/>
                </a:tc>
                <a:tc>
                  <a:txBody>
                    <a:bodyPr/>
                    <a:lstStyle/>
                    <a:p>
                      <a:pPr marL="0" marR="0" algn="r">
                        <a:spcBef>
                          <a:spcPts val="0"/>
                        </a:spcBef>
                        <a:spcAft>
                          <a:spcPts val="0"/>
                        </a:spcAft>
                      </a:pPr>
                      <a:r>
                        <a:rPr lang="pt-PT" sz="2000" dirty="0">
                          <a:effectLst/>
                        </a:rPr>
                        <a:t>&gt; 6000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 [24]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14 [43]</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11 [33]</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33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65380953"/>
                  </a:ext>
                </a:extLst>
              </a:tr>
              <a:tr h="464065">
                <a:tc rowSpan="3">
                  <a:txBody>
                    <a:bodyPr/>
                    <a:lstStyle/>
                    <a:p>
                      <a:pPr marL="71755" marR="71755" algn="ctr">
                        <a:lnSpc>
                          <a:spcPct val="150000"/>
                        </a:lnSpc>
                        <a:spcBef>
                          <a:spcPts val="0"/>
                        </a:spcBef>
                        <a:spcAft>
                          <a:spcPts val="0"/>
                        </a:spcAft>
                      </a:pPr>
                      <a:r>
                        <a:rPr lang="en-GB" sz="2000">
                          <a:effectLst/>
                        </a:rPr>
                        <a:t>EFFIS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marL="0" marR="0" algn="r">
                        <a:spcBef>
                          <a:spcPts val="0"/>
                        </a:spcBef>
                        <a:spcAft>
                          <a:spcPts val="0"/>
                        </a:spcAft>
                      </a:pPr>
                      <a:r>
                        <a:rPr lang="pt-PT" sz="2000" dirty="0">
                          <a:effectLst/>
                        </a:rPr>
                        <a:t>&lt; 2000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pt-PT" sz="2000" b="1" dirty="0">
                          <a:solidFill>
                            <a:srgbClr val="00B050"/>
                          </a:solidFill>
                          <a:effectLst/>
                        </a:rPr>
                        <a:t>30 [7]</a:t>
                      </a:r>
                      <a:endParaRPr lang="en-US" sz="20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33 [8]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223 [51]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115 [26]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37 [8]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438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7425242"/>
                  </a:ext>
                </a:extLst>
              </a:tr>
              <a:tr h="464065">
                <a:tc vMerge="1">
                  <a:txBody>
                    <a:bodyPr/>
                    <a:lstStyle/>
                    <a:p>
                      <a:endParaRPr lang="en-US"/>
                    </a:p>
                  </a:txBody>
                  <a:tcPr/>
                </a:tc>
                <a:tc>
                  <a:txBody>
                    <a:bodyPr/>
                    <a:lstStyle/>
                    <a:p>
                      <a:pPr marL="0" marR="0" algn="r">
                        <a:spcBef>
                          <a:spcPts val="0"/>
                        </a:spcBef>
                        <a:spcAft>
                          <a:spcPts val="0"/>
                        </a:spcAft>
                      </a:pPr>
                      <a:r>
                        <a:rPr lang="pt-PT" sz="2000">
                          <a:effectLst/>
                        </a:rPr>
                        <a:t>2000–6000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8 [6]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4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58 [46]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32 [25]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25 [20]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127 [100]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4776509"/>
                  </a:ext>
                </a:extLst>
              </a:tr>
              <a:tr h="464065">
                <a:tc vMerge="1">
                  <a:txBody>
                    <a:bodyPr/>
                    <a:lstStyle/>
                    <a:p>
                      <a:endParaRPr lang="en-US"/>
                    </a:p>
                  </a:txBody>
                  <a:tcPr/>
                </a:tc>
                <a:tc>
                  <a:txBody>
                    <a:bodyPr/>
                    <a:lstStyle/>
                    <a:p>
                      <a:pPr marL="0" marR="0" algn="r">
                        <a:spcBef>
                          <a:spcPts val="0"/>
                        </a:spcBef>
                        <a:spcAft>
                          <a:spcPts val="0"/>
                        </a:spcAft>
                      </a:pPr>
                      <a:r>
                        <a:rPr lang="pt-PT" sz="2000">
                          <a:effectLst/>
                        </a:rPr>
                        <a:t>&gt; 6000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0 [0]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a:effectLst/>
                        </a:rPr>
                        <a:t>15 [46]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8 [24]</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b="1" dirty="0">
                          <a:solidFill>
                            <a:srgbClr val="FF0000"/>
                          </a:solidFill>
                          <a:effectLst/>
                        </a:rPr>
                        <a:t>10 [30]</a:t>
                      </a:r>
                      <a:endPar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pt-PT" sz="2000" dirty="0">
                          <a:effectLst/>
                        </a:rPr>
                        <a:t>33 [100]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16671655"/>
                  </a:ext>
                </a:extLst>
              </a:tr>
            </a:tbl>
          </a:graphicData>
        </a:graphic>
      </p:graphicFrame>
      <p:sp>
        <p:nvSpPr>
          <p:cNvPr id="7" name="TextBox 6">
            <a:extLst>
              <a:ext uri="{FF2B5EF4-FFF2-40B4-BE49-F238E27FC236}">
                <a16:creationId xmlns:a16="http://schemas.microsoft.com/office/drawing/2014/main" id="{58AD4D87-0BB8-4FCE-9F15-7B0F69BFC6B8}"/>
              </a:ext>
            </a:extLst>
          </p:cNvPr>
          <p:cNvSpPr txBox="1"/>
          <p:nvPr/>
        </p:nvSpPr>
        <p:spPr>
          <a:xfrm>
            <a:off x="1931542" y="628431"/>
            <a:ext cx="8414534" cy="584775"/>
          </a:xfrm>
          <a:prstGeom prst="rect">
            <a:avLst/>
          </a:prstGeom>
          <a:noFill/>
        </p:spPr>
        <p:txBody>
          <a:bodyPr wrap="square" rtlCol="0">
            <a:spAutoFit/>
          </a:bodyPr>
          <a:lstStyle/>
          <a:p>
            <a:pPr algn="ctr"/>
            <a:r>
              <a:rPr lang="en-US" sz="3200" b="1" dirty="0"/>
              <a:t>Performance for Eastern Europe (2010–2016) </a:t>
            </a:r>
          </a:p>
        </p:txBody>
      </p:sp>
    </p:spTree>
    <p:extLst>
      <p:ext uri="{BB962C8B-B14F-4D97-AF65-F5344CB8AC3E}">
        <p14:creationId xmlns:p14="http://schemas.microsoft.com/office/powerpoint/2010/main" val="2761466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5"/>
          <p:cNvPicPr>
            <a:picLocks noChangeAspect="1" noChangeArrowheads="1"/>
          </p:cNvPicPr>
          <p:nvPr/>
        </p:nvPicPr>
        <p:blipFill rotWithShape="1">
          <a:blip r:embed="rId2">
            <a:extLst>
              <a:ext uri="{28A0092B-C50C-407E-A947-70E740481C1C}">
                <a14:useLocalDpi xmlns:a14="http://schemas.microsoft.com/office/drawing/2010/main" val="0"/>
              </a:ext>
            </a:extLst>
          </a:blip>
          <a:srcRect t="49396"/>
          <a:stretch/>
        </p:blipFill>
        <p:spPr bwMode="auto">
          <a:xfrm>
            <a:off x="1098682" y="1191491"/>
            <a:ext cx="9597026" cy="49064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7251" y="475278"/>
            <a:ext cx="5957476" cy="584775"/>
          </a:xfrm>
          <a:prstGeom prst="rect">
            <a:avLst/>
          </a:prstGeom>
          <a:noFill/>
        </p:spPr>
        <p:txBody>
          <a:bodyPr wrap="square" rtlCol="0">
            <a:spAutoFit/>
          </a:bodyPr>
          <a:lstStyle/>
          <a:p>
            <a:r>
              <a:rPr lang="en-US" sz="3200" b="1" dirty="0"/>
              <a:t>Fire Perimeters (2000-2010) – JRC </a:t>
            </a:r>
          </a:p>
        </p:txBody>
      </p:sp>
      <p:sp>
        <p:nvSpPr>
          <p:cNvPr id="3" name="TextBox 2"/>
          <p:cNvSpPr txBox="1"/>
          <p:nvPr/>
        </p:nvSpPr>
        <p:spPr>
          <a:xfrm>
            <a:off x="9493827" y="6275669"/>
            <a:ext cx="2403763" cy="369332"/>
          </a:xfrm>
          <a:prstGeom prst="rect">
            <a:avLst/>
          </a:prstGeom>
          <a:noFill/>
        </p:spPr>
        <p:txBody>
          <a:bodyPr wrap="square" rtlCol="0">
            <a:spAutoFit/>
          </a:bodyPr>
          <a:lstStyle/>
          <a:p>
            <a:r>
              <a:rPr lang="pt-PT" b="1" dirty="0"/>
              <a:t>(Koutsias </a:t>
            </a:r>
            <a:r>
              <a:rPr lang="pt-PT" b="1" dirty="0" err="1"/>
              <a:t>et</a:t>
            </a:r>
            <a:r>
              <a:rPr lang="pt-PT" b="1" dirty="0"/>
              <a:t> al. 2015)</a:t>
            </a:r>
          </a:p>
        </p:txBody>
      </p:sp>
    </p:spTree>
    <p:extLst>
      <p:ext uri="{BB962C8B-B14F-4D97-AF65-F5344CB8AC3E}">
        <p14:creationId xmlns:p14="http://schemas.microsoft.com/office/powerpoint/2010/main" val="2999775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a:xfrm>
            <a:off x="838200" y="1451732"/>
            <a:ext cx="10515600" cy="5194167"/>
          </a:xfrm>
        </p:spPr>
        <p:txBody>
          <a:bodyPr>
            <a:normAutofit/>
          </a:bodyPr>
          <a:lstStyle/>
          <a:p>
            <a:r>
              <a:rPr lang="en-US" dirty="0"/>
              <a:t>A product is proposed that consists of </a:t>
            </a:r>
            <a:r>
              <a:rPr lang="en-US" b="1" dirty="0"/>
              <a:t>forecasts of fire danger over Mediterranean Europe</a:t>
            </a:r>
            <a:r>
              <a:rPr lang="en-US" dirty="0"/>
              <a:t> based on a </a:t>
            </a:r>
            <a:r>
              <a:rPr lang="en-US" b="1" dirty="0"/>
              <a:t>statistical procedure</a:t>
            </a:r>
            <a:r>
              <a:rPr lang="en-US" dirty="0"/>
              <a:t> that combines information about </a:t>
            </a:r>
            <a:r>
              <a:rPr lang="en-US" b="1" dirty="0"/>
              <a:t>fire history</a:t>
            </a:r>
            <a:r>
              <a:rPr lang="en-US" dirty="0"/>
              <a:t> derived from the </a:t>
            </a:r>
            <a:r>
              <a:rPr lang="en-US" b="1" dirty="0"/>
              <a:t>Fire Radiative Power</a:t>
            </a:r>
            <a:r>
              <a:rPr lang="en-US" dirty="0"/>
              <a:t> (FRP) product by the Satellite Application Facility for Land Surface Analysis (LSA SAF) with </a:t>
            </a:r>
            <a:r>
              <a:rPr lang="en-US" b="1" dirty="0"/>
              <a:t>daily meteorological forecasts</a:t>
            </a:r>
            <a:r>
              <a:rPr lang="en-US" dirty="0"/>
              <a:t> provided by the European Centre for Medium-Range Weather Forecasts (ECMWF).</a:t>
            </a:r>
          </a:p>
        </p:txBody>
      </p:sp>
    </p:spTree>
    <p:extLst>
      <p:ext uri="{BB962C8B-B14F-4D97-AF65-F5344CB8AC3E}">
        <p14:creationId xmlns:p14="http://schemas.microsoft.com/office/powerpoint/2010/main" val="2760756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a:xfrm>
            <a:off x="838200" y="1696827"/>
            <a:ext cx="10515600" cy="4571998"/>
          </a:xfrm>
        </p:spPr>
        <p:txBody>
          <a:bodyPr>
            <a:normAutofit/>
          </a:bodyPr>
          <a:lstStyle/>
          <a:p>
            <a:r>
              <a:rPr lang="en-US" dirty="0"/>
              <a:t>The product derived from the proposed Daily Model mainly differs from LSA SAF and EFFIS products in that the indices of meteorological fire danger are calibrated based on </a:t>
            </a:r>
            <a:r>
              <a:rPr lang="en-US" b="1" dirty="0"/>
              <a:t>seven years of information about fire radiative power</a:t>
            </a:r>
            <a:r>
              <a:rPr lang="en-US" dirty="0"/>
              <a:t>, with a temporal resolution of 15 minutes as derived from the SEVIRI instrument on-board MSG satellites.</a:t>
            </a:r>
          </a:p>
          <a:p>
            <a:r>
              <a:rPr lang="en-US" dirty="0"/>
              <a:t>Besides providing a </a:t>
            </a:r>
            <a:r>
              <a:rPr lang="en-US" b="1" dirty="0"/>
              <a:t>solid physical meaning</a:t>
            </a:r>
            <a:r>
              <a:rPr lang="en-US" dirty="0"/>
              <a:t> to the approach since </a:t>
            </a:r>
            <a:r>
              <a:rPr lang="en-US" b="1" dirty="0"/>
              <a:t>energy is a measurable physical property</a:t>
            </a:r>
            <a:r>
              <a:rPr lang="en-US" dirty="0"/>
              <a:t>, fire radiative power is also directly related to the </a:t>
            </a:r>
            <a:r>
              <a:rPr lang="en-US" b="1" dirty="0"/>
              <a:t>amount of fuel burned and smoke production</a:t>
            </a:r>
            <a:r>
              <a:rPr lang="en-US" dirty="0"/>
              <a:t>.</a:t>
            </a:r>
          </a:p>
          <a:p>
            <a:r>
              <a:rPr lang="en-US" dirty="0"/>
              <a:t>Fire radiative power is also useful in </a:t>
            </a:r>
            <a:r>
              <a:rPr lang="en-US" b="1" dirty="0"/>
              <a:t>fire management and firefighting</a:t>
            </a:r>
            <a:r>
              <a:rPr lang="en-US" dirty="0"/>
              <a:t> because it can be used as a proxy of </a:t>
            </a:r>
            <a:r>
              <a:rPr lang="en-US" b="1" dirty="0"/>
              <a:t>fire line intensity</a:t>
            </a:r>
            <a:r>
              <a:rPr lang="en-US" dirty="0"/>
              <a:t>.</a:t>
            </a:r>
          </a:p>
        </p:txBody>
      </p:sp>
    </p:spTree>
    <p:extLst>
      <p:ext uri="{BB962C8B-B14F-4D97-AF65-F5344CB8AC3E}">
        <p14:creationId xmlns:p14="http://schemas.microsoft.com/office/powerpoint/2010/main" val="2006979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FEA5-321B-4C94-989B-118D88754EB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0633C09-423A-4549-AA73-3EFA78CDA9AB}"/>
              </a:ext>
            </a:extLst>
          </p:cNvPr>
          <p:cNvSpPr>
            <a:spLocks noGrp="1"/>
          </p:cNvSpPr>
          <p:nvPr>
            <p:ph idx="1"/>
          </p:nvPr>
        </p:nvSpPr>
        <p:spPr>
          <a:xfrm>
            <a:off x="838200" y="1696827"/>
            <a:ext cx="10515600" cy="4571998"/>
          </a:xfrm>
        </p:spPr>
        <p:txBody>
          <a:bodyPr>
            <a:normAutofit/>
          </a:bodyPr>
          <a:lstStyle/>
          <a:p>
            <a:r>
              <a:rPr lang="en-US" dirty="0"/>
              <a:t>Insofar as fire radiative power is derived from remote-sensed information by the same instrument, observations are consistently performed in space and time, an advantage over the traditional approaches where the calibration procedures are performed by means of analyses of fire weather history based on ground observations of amount of burned area or on the number of fire occurrences that are affected by the policy of individual countries and by changes in criteria along time.</a:t>
            </a:r>
          </a:p>
          <a:p>
            <a:r>
              <a:rPr lang="en-US" dirty="0"/>
              <a:t>A prototype of the proposed procedure is running since April 2017 at Instituto Dom Luiz, Faculty of Sciences, University of Lisbon (</a:t>
            </a:r>
            <a:r>
              <a:rPr lang="en-US" dirty="0">
                <a:hlinkClick r:id="rId2"/>
              </a:rPr>
              <a:t>http://idlcc.fc.ul.pt/CeaseFire/</a:t>
            </a:r>
            <a:r>
              <a:rPr lang="en-US" dirty="0"/>
              <a:t>).</a:t>
            </a:r>
          </a:p>
        </p:txBody>
      </p:sp>
    </p:spTree>
    <p:extLst>
      <p:ext uri="{BB962C8B-B14F-4D97-AF65-F5344CB8AC3E}">
        <p14:creationId xmlns:p14="http://schemas.microsoft.com/office/powerpoint/2010/main" val="4051049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06B8-BBFA-49CB-9961-914F40A52633}"/>
              </a:ext>
            </a:extLst>
          </p:cNvPr>
          <p:cNvSpPr>
            <a:spLocks noGrp="1"/>
          </p:cNvSpPr>
          <p:nvPr>
            <p:ph type="title"/>
          </p:nvPr>
        </p:nvSpPr>
        <p:spPr/>
        <p:txBody>
          <a:bodyPr/>
          <a:lstStyle/>
          <a:p>
            <a:r>
              <a:rPr lang="en-US" dirty="0"/>
              <a:t>Thank you!</a:t>
            </a:r>
          </a:p>
        </p:txBody>
      </p:sp>
      <p:pic>
        <p:nvPicPr>
          <p:cNvPr id="5" name="Picture 4">
            <a:extLst>
              <a:ext uri="{FF2B5EF4-FFF2-40B4-BE49-F238E27FC236}">
                <a16:creationId xmlns:a16="http://schemas.microsoft.com/office/drawing/2014/main" id="{5EC4B956-3BC9-4DC9-9E77-897AA0116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142" y="1718969"/>
            <a:ext cx="2794000" cy="3810000"/>
          </a:xfrm>
          <a:prstGeom prst="rect">
            <a:avLst/>
          </a:prstGeom>
        </p:spPr>
      </p:pic>
      <p:sp>
        <p:nvSpPr>
          <p:cNvPr id="6" name="Rectangle 5">
            <a:extLst>
              <a:ext uri="{FF2B5EF4-FFF2-40B4-BE49-F238E27FC236}">
                <a16:creationId xmlns:a16="http://schemas.microsoft.com/office/drawing/2014/main" id="{7B543968-827A-4F40-8813-6ABA11711741}"/>
              </a:ext>
            </a:extLst>
          </p:cNvPr>
          <p:cNvSpPr/>
          <p:nvPr/>
        </p:nvSpPr>
        <p:spPr>
          <a:xfrm>
            <a:off x="276518" y="5804799"/>
            <a:ext cx="6096000" cy="646331"/>
          </a:xfrm>
          <a:prstGeom prst="rect">
            <a:avLst/>
          </a:prstGeom>
        </p:spPr>
        <p:txBody>
          <a:bodyPr>
            <a:spAutoFit/>
          </a:bodyPr>
          <a:lstStyle/>
          <a:p>
            <a:pPr algn="ctr"/>
            <a:r>
              <a:rPr lang="en-US" b="1" dirty="0" err="1"/>
              <a:t>Calouste</a:t>
            </a:r>
            <a:r>
              <a:rPr lang="en-US" b="1" dirty="0"/>
              <a:t> </a:t>
            </a:r>
            <a:r>
              <a:rPr lang="en-US" b="1" dirty="0" err="1"/>
              <a:t>Gulbenkian</a:t>
            </a:r>
            <a:r>
              <a:rPr lang="en-US" dirty="0"/>
              <a:t> (</a:t>
            </a:r>
            <a:r>
              <a:rPr lang="hy-AM" dirty="0"/>
              <a:t>Գալուստ Կիւլպէնկեան</a:t>
            </a:r>
            <a:r>
              <a:rPr lang="en-US" dirty="0"/>
              <a:t>)</a:t>
            </a:r>
          </a:p>
          <a:p>
            <a:pPr algn="ctr"/>
            <a:r>
              <a:rPr lang="hy-AM" dirty="0"/>
              <a:t>23 </a:t>
            </a:r>
            <a:r>
              <a:rPr lang="en-US" dirty="0"/>
              <a:t>March 1869 – 20 July 1955</a:t>
            </a:r>
          </a:p>
        </p:txBody>
      </p:sp>
      <p:pic>
        <p:nvPicPr>
          <p:cNvPr id="8" name="Picture 7">
            <a:extLst>
              <a:ext uri="{FF2B5EF4-FFF2-40B4-BE49-F238E27FC236}">
                <a16:creationId xmlns:a16="http://schemas.microsoft.com/office/drawing/2014/main" id="{F7E2E459-A439-4D39-9643-F032D0DDF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642" y="367376"/>
            <a:ext cx="5373551" cy="3070600"/>
          </a:xfrm>
          <a:prstGeom prst="rect">
            <a:avLst/>
          </a:prstGeom>
        </p:spPr>
      </p:pic>
      <p:pic>
        <p:nvPicPr>
          <p:cNvPr id="10" name="Picture 9">
            <a:extLst>
              <a:ext uri="{FF2B5EF4-FFF2-40B4-BE49-F238E27FC236}">
                <a16:creationId xmlns:a16="http://schemas.microsoft.com/office/drawing/2014/main" id="{1A5F01AE-368D-4E8E-90F6-05EA64F3623D}"/>
              </a:ext>
            </a:extLst>
          </p:cNvPr>
          <p:cNvPicPr>
            <a:picLocks noChangeAspect="1"/>
          </p:cNvPicPr>
          <p:nvPr/>
        </p:nvPicPr>
        <p:blipFill rotWithShape="1">
          <a:blip r:embed="rId4">
            <a:extLst>
              <a:ext uri="{28A0092B-C50C-407E-A947-70E740481C1C}">
                <a14:useLocalDpi xmlns:a14="http://schemas.microsoft.com/office/drawing/2010/main" val="0"/>
              </a:ext>
            </a:extLst>
          </a:blip>
          <a:srcRect l="1515" t="2671" r="-1515" b="4681"/>
          <a:stretch/>
        </p:blipFill>
        <p:spPr>
          <a:xfrm>
            <a:off x="6400800" y="3623969"/>
            <a:ext cx="4757452" cy="3078489"/>
          </a:xfrm>
          <a:prstGeom prst="rect">
            <a:avLst/>
          </a:prstGeom>
        </p:spPr>
      </p:pic>
    </p:spTree>
    <p:extLst>
      <p:ext uri="{BB962C8B-B14F-4D97-AF65-F5344CB8AC3E}">
        <p14:creationId xmlns:p14="http://schemas.microsoft.com/office/powerpoint/2010/main" val="184720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14" y="1361320"/>
            <a:ext cx="9073428" cy="5105049"/>
          </a:xfrm>
          <a:prstGeom prst="rect">
            <a:avLst/>
          </a:prstGeom>
        </p:spPr>
      </p:pic>
      <p:sp>
        <p:nvSpPr>
          <p:cNvPr id="3" name="TextBox 2"/>
          <p:cNvSpPr txBox="1"/>
          <p:nvPr/>
        </p:nvSpPr>
        <p:spPr>
          <a:xfrm>
            <a:off x="2748538" y="416928"/>
            <a:ext cx="5867560" cy="584775"/>
          </a:xfrm>
          <a:prstGeom prst="rect">
            <a:avLst/>
          </a:prstGeom>
          <a:noFill/>
        </p:spPr>
        <p:txBody>
          <a:bodyPr wrap="square" rtlCol="0">
            <a:spAutoFit/>
          </a:bodyPr>
          <a:lstStyle/>
          <a:p>
            <a:r>
              <a:rPr lang="en-US" sz="3200" b="1" dirty="0"/>
              <a:t>Burned areas (2000-2013) – EFFIS</a:t>
            </a:r>
            <a:r>
              <a:rPr lang="en-US" sz="3200" dirty="0">
                <a:solidFill>
                  <a:srgbClr val="0070C0"/>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267" y="2413000"/>
            <a:ext cx="1955223" cy="1792288"/>
          </a:xfrm>
          <a:prstGeom prst="rect">
            <a:avLst/>
          </a:prstGeom>
        </p:spPr>
      </p:pic>
    </p:spTree>
    <p:extLst>
      <p:ext uri="{BB962C8B-B14F-4D97-AF65-F5344CB8AC3E}">
        <p14:creationId xmlns:p14="http://schemas.microsoft.com/office/powerpoint/2010/main" val="193090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0745E-814B-441F-868D-2B7A911B791E}"/>
              </a:ext>
            </a:extLst>
          </p:cNvPr>
          <p:cNvPicPr>
            <a:picLocks noChangeAspect="1"/>
          </p:cNvPicPr>
          <p:nvPr/>
        </p:nvPicPr>
        <p:blipFill rotWithShape="1">
          <a:blip r:embed="rId2">
            <a:extLst>
              <a:ext uri="{28A0092B-C50C-407E-A947-70E740481C1C}">
                <a14:useLocalDpi xmlns:a14="http://schemas.microsoft.com/office/drawing/2010/main" val="0"/>
              </a:ext>
            </a:extLst>
          </a:blip>
          <a:srcRect b="7434"/>
          <a:stretch/>
        </p:blipFill>
        <p:spPr>
          <a:xfrm>
            <a:off x="2667000" y="1385154"/>
            <a:ext cx="6858000" cy="4761124"/>
          </a:xfrm>
          <a:prstGeom prst="rect">
            <a:avLst/>
          </a:prstGeom>
        </p:spPr>
      </p:pic>
      <p:sp>
        <p:nvSpPr>
          <p:cNvPr id="4" name="TextBox 3">
            <a:extLst>
              <a:ext uri="{FF2B5EF4-FFF2-40B4-BE49-F238E27FC236}">
                <a16:creationId xmlns:a16="http://schemas.microsoft.com/office/drawing/2014/main" id="{703DDD21-7E8B-49EE-8E8F-F938ACD74D56}"/>
              </a:ext>
            </a:extLst>
          </p:cNvPr>
          <p:cNvSpPr txBox="1"/>
          <p:nvPr/>
        </p:nvSpPr>
        <p:spPr>
          <a:xfrm rot="16200000">
            <a:off x="1936199" y="3656987"/>
            <a:ext cx="2196897" cy="369332"/>
          </a:xfrm>
          <a:prstGeom prst="rect">
            <a:avLst/>
          </a:prstGeom>
          <a:solidFill>
            <a:schemeClr val="bg1"/>
          </a:solidFill>
        </p:spPr>
        <p:txBody>
          <a:bodyPr wrap="square" rtlCol="0">
            <a:spAutoFit/>
          </a:bodyPr>
          <a:lstStyle/>
          <a:p>
            <a:r>
              <a:rPr lang="en-US" dirty="0"/>
              <a:t>     Burned area (ha)    </a:t>
            </a:r>
          </a:p>
        </p:txBody>
      </p:sp>
      <p:sp>
        <p:nvSpPr>
          <p:cNvPr id="5" name="TextBox 4">
            <a:extLst>
              <a:ext uri="{FF2B5EF4-FFF2-40B4-BE49-F238E27FC236}">
                <a16:creationId xmlns:a16="http://schemas.microsoft.com/office/drawing/2014/main" id="{F7E15CCA-DC94-4A66-A8DC-8DB36404841E}"/>
              </a:ext>
            </a:extLst>
          </p:cNvPr>
          <p:cNvSpPr txBox="1"/>
          <p:nvPr/>
        </p:nvSpPr>
        <p:spPr>
          <a:xfrm>
            <a:off x="3540392" y="765716"/>
            <a:ext cx="5801571" cy="584775"/>
          </a:xfrm>
          <a:prstGeom prst="rect">
            <a:avLst/>
          </a:prstGeom>
          <a:noFill/>
        </p:spPr>
        <p:txBody>
          <a:bodyPr wrap="square" rtlCol="0">
            <a:spAutoFit/>
          </a:bodyPr>
          <a:lstStyle/>
          <a:p>
            <a:r>
              <a:rPr lang="en-US" sz="3200" b="1" dirty="0"/>
              <a:t>Burned areas (1980-2013) – EFFIS</a:t>
            </a:r>
            <a:r>
              <a:rPr lang="en-US" sz="3200" dirty="0">
                <a:solidFill>
                  <a:srgbClr val="0070C0"/>
                </a:solidFill>
              </a:rPr>
              <a:t> </a:t>
            </a:r>
          </a:p>
        </p:txBody>
      </p:sp>
    </p:spTree>
    <p:extLst>
      <p:ext uri="{BB962C8B-B14F-4D97-AF65-F5344CB8AC3E}">
        <p14:creationId xmlns:p14="http://schemas.microsoft.com/office/powerpoint/2010/main" val="2556803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58900-923B-4788-AB59-810DEA68D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29" y="1533821"/>
            <a:ext cx="8679633" cy="4725578"/>
          </a:xfrm>
          <a:prstGeom prst="rect">
            <a:avLst/>
          </a:prstGeom>
        </p:spPr>
      </p:pic>
      <p:sp>
        <p:nvSpPr>
          <p:cNvPr id="4" name="Rectangle 3">
            <a:extLst>
              <a:ext uri="{FF2B5EF4-FFF2-40B4-BE49-F238E27FC236}">
                <a16:creationId xmlns:a16="http://schemas.microsoft.com/office/drawing/2014/main" id="{DF37DC5B-75A1-4465-924E-92D6CAD3ADB3}"/>
              </a:ext>
            </a:extLst>
          </p:cNvPr>
          <p:cNvSpPr/>
          <p:nvPr/>
        </p:nvSpPr>
        <p:spPr>
          <a:xfrm>
            <a:off x="9195063" y="3250137"/>
            <a:ext cx="2645004" cy="2585323"/>
          </a:xfrm>
          <a:prstGeom prst="rect">
            <a:avLst/>
          </a:prstGeom>
        </p:spPr>
        <p:txBody>
          <a:bodyPr wrap="square">
            <a:spAutoFit/>
          </a:bodyPr>
          <a:lstStyle/>
          <a:p>
            <a:r>
              <a:rPr lang="pt-BR" dirty="0"/>
              <a:t>The burned area in 2017 is about half a million hectares (a typical amount in the 1980’s.</a:t>
            </a:r>
          </a:p>
          <a:p>
            <a:endParaRPr lang="pt-BR" dirty="0"/>
          </a:p>
          <a:p>
            <a:r>
              <a:rPr lang="pt-BR" b="1" dirty="0"/>
              <a:t>Portugal</a:t>
            </a:r>
            <a:r>
              <a:rPr lang="pt-BR" dirty="0"/>
              <a:t> has contributed with 200 thousand hectares, which represent </a:t>
            </a:r>
            <a:r>
              <a:rPr lang="pt-BR" b="1" dirty="0"/>
              <a:t>40 %</a:t>
            </a:r>
            <a:r>
              <a:rPr lang="pt-BR" dirty="0"/>
              <a:t> of the total.</a:t>
            </a:r>
            <a:endParaRPr lang="en-US" dirty="0"/>
          </a:p>
        </p:txBody>
      </p:sp>
      <p:sp>
        <p:nvSpPr>
          <p:cNvPr id="5" name="TextBox 4">
            <a:extLst>
              <a:ext uri="{FF2B5EF4-FFF2-40B4-BE49-F238E27FC236}">
                <a16:creationId xmlns:a16="http://schemas.microsoft.com/office/drawing/2014/main" id="{9E9D3292-D84B-4543-B71B-13CEB4114ED7}"/>
              </a:ext>
            </a:extLst>
          </p:cNvPr>
          <p:cNvSpPr txBox="1"/>
          <p:nvPr/>
        </p:nvSpPr>
        <p:spPr>
          <a:xfrm>
            <a:off x="3540392" y="765716"/>
            <a:ext cx="5801571" cy="584775"/>
          </a:xfrm>
          <a:prstGeom prst="rect">
            <a:avLst/>
          </a:prstGeom>
          <a:noFill/>
        </p:spPr>
        <p:txBody>
          <a:bodyPr wrap="square" rtlCol="0">
            <a:spAutoFit/>
          </a:bodyPr>
          <a:lstStyle/>
          <a:p>
            <a:r>
              <a:rPr lang="en-US" sz="3200" b="1" dirty="0"/>
              <a:t>Burned areas (2008-2016) – EFFIS</a:t>
            </a:r>
            <a:r>
              <a:rPr lang="en-US" sz="3200" dirty="0">
                <a:solidFill>
                  <a:srgbClr val="0070C0"/>
                </a:solidFill>
              </a:rPr>
              <a:t> </a:t>
            </a:r>
          </a:p>
        </p:txBody>
      </p:sp>
    </p:spTree>
    <p:extLst>
      <p:ext uri="{BB962C8B-B14F-4D97-AF65-F5344CB8AC3E}">
        <p14:creationId xmlns:p14="http://schemas.microsoft.com/office/powerpoint/2010/main" val="26386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camara\Documents\Orientandos\Miguel\Manuscript_Natural_Hazards\E1016.png">
            <a:extLst>
              <a:ext uri="{FF2B5EF4-FFF2-40B4-BE49-F238E27FC236}">
                <a16:creationId xmlns:a16="http://schemas.microsoft.com/office/drawing/2014/main" id="{5EAB1620-937E-49A7-98C5-E722BFBEDEA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206" y="1442301"/>
            <a:ext cx="10407191" cy="4732255"/>
          </a:xfrm>
          <a:prstGeom prst="rect">
            <a:avLst/>
          </a:prstGeom>
          <a:noFill/>
          <a:ln>
            <a:noFill/>
          </a:ln>
        </p:spPr>
      </p:pic>
      <p:sp>
        <p:nvSpPr>
          <p:cNvPr id="3" name="TextBox 2">
            <a:extLst>
              <a:ext uri="{FF2B5EF4-FFF2-40B4-BE49-F238E27FC236}">
                <a16:creationId xmlns:a16="http://schemas.microsoft.com/office/drawing/2014/main" id="{A950696A-E7DD-4D1D-8F20-9E7971EA91A3}"/>
              </a:ext>
            </a:extLst>
          </p:cNvPr>
          <p:cNvSpPr txBox="1"/>
          <p:nvPr/>
        </p:nvSpPr>
        <p:spPr>
          <a:xfrm>
            <a:off x="1121790" y="652594"/>
            <a:ext cx="9596487" cy="584775"/>
          </a:xfrm>
          <a:prstGeom prst="rect">
            <a:avLst/>
          </a:prstGeom>
          <a:noFill/>
        </p:spPr>
        <p:txBody>
          <a:bodyPr wrap="square" rtlCol="0">
            <a:spAutoFit/>
          </a:bodyPr>
          <a:lstStyle/>
          <a:p>
            <a:r>
              <a:rPr lang="en-US" sz="3200" b="1" dirty="0"/>
              <a:t>Fire Radiative Energy 2010-2016 – FRP product, LSA SAF</a:t>
            </a:r>
            <a:r>
              <a:rPr lang="en-US" sz="3200" dirty="0">
                <a:solidFill>
                  <a:srgbClr val="0070C0"/>
                </a:solidFill>
              </a:rPr>
              <a:t> </a:t>
            </a:r>
          </a:p>
        </p:txBody>
      </p:sp>
      <p:sp>
        <p:nvSpPr>
          <p:cNvPr id="4" name="Rectangle 3">
            <a:extLst>
              <a:ext uri="{FF2B5EF4-FFF2-40B4-BE49-F238E27FC236}">
                <a16:creationId xmlns:a16="http://schemas.microsoft.com/office/drawing/2014/main" id="{AAF2EF44-8446-4A1A-B781-88422AF4F85B}"/>
              </a:ext>
            </a:extLst>
          </p:cNvPr>
          <p:cNvSpPr/>
          <p:nvPr/>
        </p:nvSpPr>
        <p:spPr>
          <a:xfrm>
            <a:off x="7288225" y="6202837"/>
            <a:ext cx="3769416" cy="369332"/>
          </a:xfrm>
          <a:prstGeom prst="rect">
            <a:avLst/>
          </a:prstGeom>
        </p:spPr>
        <p:txBody>
          <a:bodyPr wrap="square">
            <a:spAutoFit/>
          </a:bodyPr>
          <a:lstStyle/>
          <a:p>
            <a:r>
              <a:rPr lang="en-US" b="1" dirty="0"/>
              <a:t> decimal logarithm of energy (in GJ)</a:t>
            </a:r>
            <a:endParaRPr lang="en-US" dirty="0"/>
          </a:p>
        </p:txBody>
      </p:sp>
    </p:spTree>
    <p:extLst>
      <p:ext uri="{BB962C8B-B14F-4D97-AF65-F5344CB8AC3E}">
        <p14:creationId xmlns:p14="http://schemas.microsoft.com/office/powerpoint/2010/main" val="4277631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mtrigo.FC\AppData\Local\Microsoft\Windows\Temporary Internet Files\Content.Outlook\RTLOEW6F\energiaPorMes_broken (002).png">
            <a:extLst>
              <a:ext uri="{FF2B5EF4-FFF2-40B4-BE49-F238E27FC236}">
                <a16:creationId xmlns:a16="http://schemas.microsoft.com/office/drawing/2014/main" id="{FE16A738-1CD1-4422-98FE-AEF46AF21E5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472" y="1809950"/>
            <a:ext cx="7720553" cy="4685122"/>
          </a:xfrm>
          <a:prstGeom prst="rect">
            <a:avLst/>
          </a:prstGeom>
          <a:noFill/>
          <a:ln>
            <a:noFill/>
          </a:ln>
        </p:spPr>
      </p:pic>
      <p:sp>
        <p:nvSpPr>
          <p:cNvPr id="3" name="TextBox 2">
            <a:extLst>
              <a:ext uri="{FF2B5EF4-FFF2-40B4-BE49-F238E27FC236}">
                <a16:creationId xmlns:a16="http://schemas.microsoft.com/office/drawing/2014/main" id="{5D90A493-ACC7-4BF6-A11C-F1486730954A}"/>
              </a:ext>
            </a:extLst>
          </p:cNvPr>
          <p:cNvSpPr txBox="1"/>
          <p:nvPr/>
        </p:nvSpPr>
        <p:spPr>
          <a:xfrm>
            <a:off x="2611225" y="652594"/>
            <a:ext cx="7164371" cy="1077218"/>
          </a:xfrm>
          <a:prstGeom prst="rect">
            <a:avLst/>
          </a:prstGeom>
          <a:noFill/>
        </p:spPr>
        <p:txBody>
          <a:bodyPr wrap="square" rtlCol="0">
            <a:spAutoFit/>
          </a:bodyPr>
          <a:lstStyle/>
          <a:p>
            <a:pPr algn="ctr"/>
            <a:r>
              <a:rPr lang="en-US" sz="3200" b="1" dirty="0"/>
              <a:t>Daily Fire Radiative Energy per MSG pixel</a:t>
            </a:r>
            <a:br>
              <a:rPr lang="en-US" sz="3200" b="1" dirty="0"/>
            </a:br>
            <a:r>
              <a:rPr lang="en-US" sz="3200" b="1" dirty="0"/>
              <a:t>2010-2016 – FRP product, LSA SAF</a:t>
            </a:r>
            <a:r>
              <a:rPr lang="en-US" sz="3200" dirty="0">
                <a:solidFill>
                  <a:srgbClr val="0070C0"/>
                </a:solidFill>
              </a:rPr>
              <a:t> </a:t>
            </a:r>
          </a:p>
        </p:txBody>
      </p:sp>
      <p:sp>
        <p:nvSpPr>
          <p:cNvPr id="4" name="TextBox 3">
            <a:extLst>
              <a:ext uri="{FF2B5EF4-FFF2-40B4-BE49-F238E27FC236}">
                <a16:creationId xmlns:a16="http://schemas.microsoft.com/office/drawing/2014/main" id="{BC83C49F-B304-4653-876B-1975128D06D5}"/>
              </a:ext>
            </a:extLst>
          </p:cNvPr>
          <p:cNvSpPr txBox="1"/>
          <p:nvPr/>
        </p:nvSpPr>
        <p:spPr>
          <a:xfrm>
            <a:off x="6674176" y="5062194"/>
            <a:ext cx="678730" cy="369332"/>
          </a:xfrm>
          <a:prstGeom prst="rect">
            <a:avLst/>
          </a:prstGeom>
          <a:noFill/>
        </p:spPr>
        <p:txBody>
          <a:bodyPr wrap="square" rtlCol="0">
            <a:spAutoFit/>
          </a:bodyPr>
          <a:lstStyle/>
          <a:p>
            <a:r>
              <a:rPr lang="en-US" b="1" dirty="0">
                <a:solidFill>
                  <a:srgbClr val="FF0000"/>
                </a:solidFill>
              </a:rPr>
              <a:t>2017</a:t>
            </a:r>
          </a:p>
        </p:txBody>
      </p:sp>
    </p:spTree>
    <p:extLst>
      <p:ext uri="{BB962C8B-B14F-4D97-AF65-F5344CB8AC3E}">
        <p14:creationId xmlns:p14="http://schemas.microsoft.com/office/powerpoint/2010/main" val="869568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3025</TotalTime>
  <Words>3106</Words>
  <Application>Microsoft Office PowerPoint</Application>
  <PresentationFormat>Widescreen</PresentationFormat>
  <Paragraphs>510</Paragraphs>
  <Slides>43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Cambria Math</vt:lpstr>
      <vt:lpstr>Times</vt:lpstr>
      <vt:lpstr>Times New Roman</vt:lpstr>
      <vt:lpstr>Office Theme</vt:lpstr>
      <vt:lpstr>PowerPoint Presentation</vt:lpstr>
      <vt:lpstr>Introduction</vt:lpstr>
      <vt:lpstr>Fires in Mediterranean Europe</vt:lpstr>
      <vt:lpstr>PowerPoint Presentation</vt:lpstr>
      <vt:lpstr>PowerPoint Presentation</vt:lpstr>
      <vt:lpstr>PowerPoint Presentation</vt:lpstr>
      <vt:lpstr>PowerPoint Presentation</vt:lpstr>
      <vt:lpstr>PowerPoint Presentation</vt:lpstr>
      <vt:lpstr>PowerPoint Presentation</vt:lpstr>
      <vt:lpstr>The role of meteorology</vt:lpstr>
      <vt:lpstr>Meteorological Fire Danger</vt:lpstr>
      <vt:lpstr>PowerPoint Presentation</vt:lpstr>
      <vt:lpstr>PowerPoint Presentation</vt:lpstr>
      <vt:lpstr>PowerPoint Presentation</vt:lpstr>
      <vt:lpstr>PowerPoint Presentation</vt:lpstr>
      <vt:lpstr>Aim of the work</vt:lpstr>
      <vt:lpstr>Rationale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assessment &amp; validation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Resumo do projeto piloto 2016</dc:title>
  <dc:creator>Sílvia Nunes</dc:creator>
  <cp:lastModifiedBy>Carlos do Carmo de Portugal e Castro da Câmara</cp:lastModifiedBy>
  <cp:revision>163</cp:revision>
  <dcterms:created xsi:type="dcterms:W3CDTF">2017-03-23T12:35:48Z</dcterms:created>
  <dcterms:modified xsi:type="dcterms:W3CDTF">2017-09-19T03:40:09Z</dcterms:modified>
</cp:coreProperties>
</file>