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409" r:id="rId2"/>
    <p:sldId id="277" r:id="rId3"/>
    <p:sldId id="358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66" r:id="rId12"/>
    <p:sldId id="398" r:id="rId13"/>
    <p:sldId id="412" r:id="rId14"/>
    <p:sldId id="413" r:id="rId15"/>
    <p:sldId id="399" r:id="rId16"/>
    <p:sldId id="400" r:id="rId17"/>
    <p:sldId id="410" r:id="rId18"/>
    <p:sldId id="411" r:id="rId19"/>
    <p:sldId id="401" r:id="rId20"/>
    <p:sldId id="403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2" r:id="rId36"/>
    <p:sldId id="383" r:id="rId37"/>
    <p:sldId id="404" r:id="rId38"/>
    <p:sldId id="405" r:id="rId39"/>
    <p:sldId id="406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6" r:id="rId48"/>
    <p:sldId id="397" r:id="rId49"/>
    <p:sldId id="391" r:id="rId50"/>
    <p:sldId id="392" r:id="rId51"/>
    <p:sldId id="393" r:id="rId52"/>
    <p:sldId id="394" r:id="rId53"/>
    <p:sldId id="395" r:id="rId54"/>
    <p:sldId id="408" r:id="rId5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no Neto" initials="NM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656E7-DA2C-4287-A1B8-C3037DA47DE6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02B5C-A380-45DB-AC65-9F644F763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9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Probability</a:t>
            </a:r>
            <a:r>
              <a:rPr lang="pt-PT" baseline="0" dirty="0"/>
              <a:t> </a:t>
            </a:r>
            <a:r>
              <a:rPr lang="pt-PT" baseline="0" dirty="0" err="1"/>
              <a:t>that</a:t>
            </a:r>
            <a:r>
              <a:rPr lang="pt-PT" baseline="0" dirty="0"/>
              <a:t> na </a:t>
            </a:r>
            <a:r>
              <a:rPr lang="pt-PT" baseline="0" dirty="0" err="1"/>
              <a:t>ignition</a:t>
            </a:r>
            <a:r>
              <a:rPr lang="pt-PT" baseline="0" dirty="0"/>
              <a:t> </a:t>
            </a:r>
            <a:r>
              <a:rPr lang="pt-PT" baseline="0" dirty="0" err="1"/>
              <a:t>will</a:t>
            </a:r>
            <a:r>
              <a:rPr lang="pt-PT" baseline="0" dirty="0"/>
              <a:t> </a:t>
            </a:r>
            <a:r>
              <a:rPr lang="pt-PT" baseline="0" dirty="0" err="1"/>
              <a:t>originate</a:t>
            </a:r>
            <a:r>
              <a:rPr lang="pt-PT" baseline="0" dirty="0"/>
              <a:t> a </a:t>
            </a:r>
            <a:r>
              <a:rPr lang="pt-PT" baseline="0" dirty="0" err="1"/>
              <a:t>large</a:t>
            </a:r>
            <a:r>
              <a:rPr lang="pt-PT" baseline="0" dirty="0"/>
              <a:t> </a:t>
            </a:r>
            <a:r>
              <a:rPr lang="pt-PT" baseline="0" dirty="0" err="1"/>
              <a:t>fire</a:t>
            </a:r>
            <a:r>
              <a:rPr lang="pt-PT" baseline="0" dirty="0"/>
              <a:t> (</a:t>
            </a:r>
            <a:r>
              <a:rPr lang="pt-PT" baseline="0" dirty="0" err="1"/>
              <a:t>energy</a:t>
            </a:r>
            <a:r>
              <a:rPr lang="pt-PT" baseline="0" dirty="0"/>
              <a:t>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99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D4C2C-A8E4-4DF0-B7EA-821D612E504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10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1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58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5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15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865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40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021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D4C2C-A8E4-4DF0-B7EA-821D612E50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3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772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172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2649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819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988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692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1946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091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355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3389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D643E-0A72-4D65-94A2-BE7BC08E192B}" type="datetimeFigureOut">
              <a:rPr lang="pt-PT" smtClean="0"/>
              <a:t>19/09/2017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C9C40-B949-4D1E-9181-93B3C2280A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530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icnf.pt/portal/florestas/dfci/Resource/doc/rel/2017/02-relat-provisorio-01janeiro-30junho_v1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t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tiff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0.pn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1310.png"/><Relationship Id="rId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13" Type="http://schemas.openxmlformats.org/officeDocument/2006/relationships/image" Target="../media/image31.png"/><Relationship Id="rId3" Type="http://schemas.openxmlformats.org/officeDocument/2006/relationships/image" Target="../media/image33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tiff"/><Relationship Id="rId11" Type="http://schemas.openxmlformats.org/officeDocument/2006/relationships/image" Target="../media/image21.png"/><Relationship Id="rId5" Type="http://schemas.openxmlformats.org/officeDocument/2006/relationships/image" Target="../media/image35.tiff"/><Relationship Id="rId15" Type="http://schemas.openxmlformats.org/officeDocument/2006/relationships/image" Target="../media/image28.png"/><Relationship Id="rId10" Type="http://schemas.openxmlformats.org/officeDocument/2006/relationships/image" Target="../media/image30.tiff"/><Relationship Id="rId4" Type="http://schemas.openxmlformats.org/officeDocument/2006/relationships/image" Target="../media/image34.tiff"/><Relationship Id="rId9" Type="http://schemas.openxmlformats.org/officeDocument/2006/relationships/image" Target="../media/image200.png"/><Relationship Id="rId1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tif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29.png"/><Relationship Id="rId4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81.png"/><Relationship Id="rId4" Type="http://schemas.openxmlformats.org/officeDocument/2006/relationships/image" Target="../media/image2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2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9" Type="http://schemas.openxmlformats.org/officeDocument/2006/relationships/image" Target="../media/image99.png"/><Relationship Id="rId21" Type="http://schemas.openxmlformats.org/officeDocument/2006/relationships/image" Target="../media/image81.png"/><Relationship Id="rId34" Type="http://schemas.openxmlformats.org/officeDocument/2006/relationships/image" Target="../media/image94.png"/><Relationship Id="rId42" Type="http://schemas.openxmlformats.org/officeDocument/2006/relationships/image" Target="../media/image102.png"/><Relationship Id="rId47" Type="http://schemas.openxmlformats.org/officeDocument/2006/relationships/image" Target="../media/image107.png"/><Relationship Id="rId50" Type="http://schemas.openxmlformats.org/officeDocument/2006/relationships/image" Target="../media/image110.png"/><Relationship Id="rId55" Type="http://schemas.openxmlformats.org/officeDocument/2006/relationships/image" Target="../media/image115.png"/><Relationship Id="rId63" Type="http://schemas.openxmlformats.org/officeDocument/2006/relationships/image" Target="../media/image123.png"/><Relationship Id="rId68" Type="http://schemas.openxmlformats.org/officeDocument/2006/relationships/image" Target="../media/image128.png"/><Relationship Id="rId76" Type="http://schemas.openxmlformats.org/officeDocument/2006/relationships/image" Target="../media/image136.png"/><Relationship Id="rId7" Type="http://schemas.openxmlformats.org/officeDocument/2006/relationships/image" Target="../media/image67.png"/><Relationship Id="rId71" Type="http://schemas.openxmlformats.org/officeDocument/2006/relationships/image" Target="../media/image131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9" Type="http://schemas.openxmlformats.org/officeDocument/2006/relationships/image" Target="../media/image89.png"/><Relationship Id="rId11" Type="http://schemas.openxmlformats.org/officeDocument/2006/relationships/image" Target="../media/image71.gif"/><Relationship Id="rId24" Type="http://schemas.openxmlformats.org/officeDocument/2006/relationships/image" Target="../media/image84.png"/><Relationship Id="rId32" Type="http://schemas.openxmlformats.org/officeDocument/2006/relationships/image" Target="../media/image92.png"/><Relationship Id="rId37" Type="http://schemas.openxmlformats.org/officeDocument/2006/relationships/image" Target="../media/image97.png"/><Relationship Id="rId40" Type="http://schemas.openxmlformats.org/officeDocument/2006/relationships/image" Target="../media/image100.png"/><Relationship Id="rId45" Type="http://schemas.openxmlformats.org/officeDocument/2006/relationships/image" Target="../media/image105.png"/><Relationship Id="rId53" Type="http://schemas.openxmlformats.org/officeDocument/2006/relationships/image" Target="../media/image113.png"/><Relationship Id="rId58" Type="http://schemas.openxmlformats.org/officeDocument/2006/relationships/image" Target="../media/image118.png"/><Relationship Id="rId66" Type="http://schemas.openxmlformats.org/officeDocument/2006/relationships/image" Target="../media/image126.png"/><Relationship Id="rId74" Type="http://schemas.openxmlformats.org/officeDocument/2006/relationships/image" Target="../media/image134.png"/><Relationship Id="rId79" Type="http://schemas.openxmlformats.org/officeDocument/2006/relationships/image" Target="../media/image139.png"/><Relationship Id="rId5" Type="http://schemas.openxmlformats.org/officeDocument/2006/relationships/image" Target="../media/image65.gif"/><Relationship Id="rId61" Type="http://schemas.openxmlformats.org/officeDocument/2006/relationships/image" Target="../media/image121.png"/><Relationship Id="rId82" Type="http://schemas.openxmlformats.org/officeDocument/2006/relationships/image" Target="../media/image142.png"/><Relationship Id="rId10" Type="http://schemas.openxmlformats.org/officeDocument/2006/relationships/image" Target="../media/image70.jp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4" Type="http://schemas.openxmlformats.org/officeDocument/2006/relationships/image" Target="../media/image104.png"/><Relationship Id="rId52" Type="http://schemas.openxmlformats.org/officeDocument/2006/relationships/image" Target="../media/image112.png"/><Relationship Id="rId60" Type="http://schemas.openxmlformats.org/officeDocument/2006/relationships/image" Target="../media/image120.png"/><Relationship Id="rId65" Type="http://schemas.openxmlformats.org/officeDocument/2006/relationships/image" Target="../media/image125.png"/><Relationship Id="rId73" Type="http://schemas.openxmlformats.org/officeDocument/2006/relationships/image" Target="../media/image133.png"/><Relationship Id="rId78" Type="http://schemas.openxmlformats.org/officeDocument/2006/relationships/image" Target="../media/image138.png"/><Relationship Id="rId81" Type="http://schemas.openxmlformats.org/officeDocument/2006/relationships/image" Target="../media/image141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jp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Relationship Id="rId35" Type="http://schemas.openxmlformats.org/officeDocument/2006/relationships/image" Target="../media/image95.png"/><Relationship Id="rId43" Type="http://schemas.openxmlformats.org/officeDocument/2006/relationships/image" Target="../media/image103.png"/><Relationship Id="rId48" Type="http://schemas.openxmlformats.org/officeDocument/2006/relationships/image" Target="../media/image108.png"/><Relationship Id="rId56" Type="http://schemas.openxmlformats.org/officeDocument/2006/relationships/image" Target="../media/image116.png"/><Relationship Id="rId64" Type="http://schemas.openxmlformats.org/officeDocument/2006/relationships/image" Target="../media/image124.png"/><Relationship Id="rId69" Type="http://schemas.openxmlformats.org/officeDocument/2006/relationships/image" Target="../media/image129.png"/><Relationship Id="rId77" Type="http://schemas.openxmlformats.org/officeDocument/2006/relationships/image" Target="../media/image137.png"/><Relationship Id="rId8" Type="http://schemas.openxmlformats.org/officeDocument/2006/relationships/image" Target="../media/image68.png"/><Relationship Id="rId51" Type="http://schemas.openxmlformats.org/officeDocument/2006/relationships/image" Target="../media/image111.png"/><Relationship Id="rId72" Type="http://schemas.openxmlformats.org/officeDocument/2006/relationships/image" Target="../media/image132.png"/><Relationship Id="rId80" Type="http://schemas.openxmlformats.org/officeDocument/2006/relationships/image" Target="../media/image140.png"/><Relationship Id="rId3" Type="http://schemas.openxmlformats.org/officeDocument/2006/relationships/image" Target="../media/image63.jpe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93.png"/><Relationship Id="rId38" Type="http://schemas.openxmlformats.org/officeDocument/2006/relationships/image" Target="../media/image98.png"/><Relationship Id="rId46" Type="http://schemas.openxmlformats.org/officeDocument/2006/relationships/image" Target="../media/image106.png"/><Relationship Id="rId59" Type="http://schemas.openxmlformats.org/officeDocument/2006/relationships/image" Target="../media/image119.png"/><Relationship Id="rId67" Type="http://schemas.openxmlformats.org/officeDocument/2006/relationships/image" Target="../media/image127.png"/><Relationship Id="rId20" Type="http://schemas.openxmlformats.org/officeDocument/2006/relationships/image" Target="../media/image80.png"/><Relationship Id="rId41" Type="http://schemas.openxmlformats.org/officeDocument/2006/relationships/image" Target="../media/image101.png"/><Relationship Id="rId54" Type="http://schemas.openxmlformats.org/officeDocument/2006/relationships/image" Target="../media/image114.png"/><Relationship Id="rId62" Type="http://schemas.openxmlformats.org/officeDocument/2006/relationships/image" Target="../media/image122.jpg"/><Relationship Id="rId70" Type="http://schemas.openxmlformats.org/officeDocument/2006/relationships/image" Target="../media/image130.png"/><Relationship Id="rId75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5" Type="http://schemas.openxmlformats.org/officeDocument/2006/relationships/image" Target="../media/image75.jpe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36" Type="http://schemas.openxmlformats.org/officeDocument/2006/relationships/image" Target="../media/image96.png"/><Relationship Id="rId49" Type="http://schemas.openxmlformats.org/officeDocument/2006/relationships/image" Target="../media/image109.png"/><Relationship Id="rId57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8B743A-DFDB-419F-89F4-A124AFE51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049"/>
            <a:ext cx="12192000" cy="6435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F943E8-84A2-42C2-96C6-A5F79A77DF24}"/>
              </a:ext>
            </a:extLst>
          </p:cNvPr>
          <p:cNvSpPr txBox="1"/>
          <p:nvPr/>
        </p:nvSpPr>
        <p:spPr>
          <a:xfrm rot="19136045">
            <a:off x="4222682" y="4756931"/>
            <a:ext cx="2792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185101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1254" y="809469"/>
            <a:ext cx="11791045" cy="4459215"/>
            <a:chOff x="261254" y="809469"/>
            <a:chExt cx="11791045" cy="44592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0123" r="6623"/>
            <a:stretch/>
          </p:blipFill>
          <p:spPr>
            <a:xfrm>
              <a:off x="261254" y="809471"/>
              <a:ext cx="4049487" cy="445921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8349" t="6668" r="6717" b="5176"/>
            <a:stretch/>
          </p:blipFill>
          <p:spPr>
            <a:xfrm>
              <a:off x="4310741" y="809470"/>
              <a:ext cx="4252686" cy="445921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3427" y="809469"/>
              <a:ext cx="3488872" cy="4459214"/>
            </a:xfrm>
            <a:prstGeom prst="rect">
              <a:avLst/>
            </a:prstGeom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4378" y="153627"/>
            <a:ext cx="1383239" cy="893615"/>
          </a:xfrm>
        </p:spPr>
        <p:txBody>
          <a:bodyPr/>
          <a:lstStyle/>
          <a:p>
            <a:r>
              <a:rPr lang="pt-PT" dirty="0"/>
              <a:t>EFFIS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43597" y="153626"/>
            <a:ext cx="986974" cy="893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cs typeface="Arial" panose="020B0604020202020204" pitchFamily="34" charset="0"/>
              </a:rPr>
              <a:t>Δ</a:t>
            </a:r>
            <a:r>
              <a:rPr lang="pt-PT" dirty="0">
                <a:cs typeface="Arial" panose="020B0604020202020204" pitchFamily="34" charset="0"/>
              </a:rPr>
              <a:t>W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3427" y="72253"/>
            <a:ext cx="3488872" cy="893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dirty="0" err="1"/>
              <a:t>Landsat</a:t>
            </a:r>
            <a:r>
              <a:rPr lang="pt-PT" dirty="0"/>
              <a:t> 8 </a:t>
            </a:r>
          </a:p>
          <a:p>
            <a:pPr algn="ctr"/>
            <a:r>
              <a:rPr lang="pt-PT" dirty="0" err="1"/>
              <a:t>edited</a:t>
            </a:r>
            <a:r>
              <a:rPr lang="pt-PT" dirty="0"/>
              <a:t> </a:t>
            </a:r>
            <a:r>
              <a:rPr lang="pt-PT" dirty="0" err="1"/>
              <a:t>dNBR</a:t>
            </a:r>
            <a:r>
              <a:rPr lang="pt-PT" dirty="0"/>
              <a:t> </a:t>
            </a:r>
            <a:r>
              <a:rPr lang="pt-PT" dirty="0" err="1"/>
              <a:t>Mask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48354" y="5268683"/>
            <a:ext cx="1875288" cy="893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66,9 </a:t>
            </a:r>
            <a:r>
              <a:rPr lang="pt-PT" dirty="0" err="1"/>
              <a:t>KHa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499440" y="5268683"/>
            <a:ext cx="1875288" cy="893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42,1 </a:t>
            </a:r>
            <a:r>
              <a:rPr lang="pt-PT" dirty="0" err="1"/>
              <a:t>KHa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370219" y="5268683"/>
            <a:ext cx="1875288" cy="893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40,8 </a:t>
            </a:r>
            <a:r>
              <a:rPr lang="pt-PT" dirty="0" err="1"/>
              <a:t>KHa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7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695769"/>
              </p:ext>
            </p:extLst>
          </p:nvPr>
        </p:nvGraphicFramePr>
        <p:xfrm>
          <a:off x="2159000" y="1149167"/>
          <a:ext cx="8128000" cy="18542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Total Burnt Area Kha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EFFIS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66,9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pt-P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42,1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 err="1"/>
                        <a:t>Landsat</a:t>
                      </a:r>
                      <a:r>
                        <a:rPr lang="pt-PT" b="1" baseline="0" dirty="0"/>
                        <a:t> (</a:t>
                      </a:r>
                      <a:r>
                        <a:rPr lang="pt-PT" b="1" baseline="0" dirty="0" err="1"/>
                        <a:t>dNBR</a:t>
                      </a:r>
                      <a:r>
                        <a:rPr lang="pt-PT" b="1" baseline="0" dirty="0"/>
                        <a:t> </a:t>
                      </a:r>
                      <a:r>
                        <a:rPr lang="pt-PT" b="1" baseline="0" dirty="0" err="1"/>
                        <a:t>Mask</a:t>
                      </a:r>
                      <a:r>
                        <a:rPr lang="pt-PT" b="1" baseline="0" dirty="0"/>
                        <a:t>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40,8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ICNF*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42,5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4092226"/>
            <a:ext cx="13179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*Relatório provisório 01 de Janeiro a 30 de Junho - </a:t>
            </a:r>
            <a:r>
              <a:rPr lang="pt-PT" sz="1400" dirty="0">
                <a:hlinkClick r:id="rId2"/>
              </a:rPr>
              <a:t>http://www.icnf.pt/portal/florestas/dfci/Resource/doc/rel/2017/02-relat-provisorio-01janeiro-30junho_v1.pdf</a:t>
            </a:r>
            <a:endParaRPr lang="pt-PT" sz="14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4677001"/>
            <a:ext cx="80010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81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9FB62C-E351-4169-979B-F1ADAE83E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" y="825745"/>
            <a:ext cx="12192000" cy="58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0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B8227-17E9-477C-8C7E-CAB57F8FB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08" y="1391245"/>
            <a:ext cx="6570483" cy="53731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90740-7F83-4777-A8D5-F198B43350D4}"/>
              </a:ext>
            </a:extLst>
          </p:cNvPr>
          <p:cNvSpPr txBox="1"/>
          <p:nvPr/>
        </p:nvSpPr>
        <p:spPr>
          <a:xfrm>
            <a:off x="1102936" y="652594"/>
            <a:ext cx="991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Canadian Forest Fire Weather Index System (CFFWIS)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7D1841C-69DE-400B-8844-EB00580D8504}"/>
              </a:ext>
            </a:extLst>
          </p:cNvPr>
          <p:cNvCxnSpPr>
            <a:cxnSpLocks/>
          </p:cNvCxnSpPr>
          <p:nvPr/>
        </p:nvCxnSpPr>
        <p:spPr>
          <a:xfrm>
            <a:off x="7140541" y="5969285"/>
            <a:ext cx="1397285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C3CC2B8-CDE8-45F3-8976-35B31B1E4BE2}"/>
              </a:ext>
            </a:extLst>
          </p:cNvPr>
          <p:cNvSpPr/>
          <p:nvPr/>
        </p:nvSpPr>
        <p:spPr>
          <a:xfrm>
            <a:off x="8537826" y="5589142"/>
            <a:ext cx="1726057" cy="832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44E49-3F58-4993-AEDE-5AA7ED522181}"/>
              </a:ext>
            </a:extLst>
          </p:cNvPr>
          <p:cNvSpPr txBox="1"/>
          <p:nvPr/>
        </p:nvSpPr>
        <p:spPr>
          <a:xfrm>
            <a:off x="8640566" y="5578872"/>
            <a:ext cx="3551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Daily Severity</a:t>
            </a:r>
          </a:p>
          <a:p>
            <a:r>
              <a:rPr lang="en-US" dirty="0"/>
              <a:t>Rate</a:t>
            </a:r>
          </a:p>
          <a:p>
            <a:r>
              <a:rPr lang="en-US" dirty="0"/>
              <a:t>(DSR)</a:t>
            </a:r>
          </a:p>
        </p:txBody>
      </p:sp>
    </p:spTree>
    <p:extLst>
      <p:ext uri="{BB962C8B-B14F-4D97-AF65-F5344CB8AC3E}">
        <p14:creationId xmlns:p14="http://schemas.microsoft.com/office/powerpoint/2010/main" val="3319774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4EAAA-7601-430A-9491-C2297B75D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2833"/>
            <a:ext cx="12192000" cy="33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2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0E036E-B1D7-4DC5-A8E2-8ACBA6534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25"/>
            <a:ext cx="12192000" cy="58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20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B33876-15DB-4859-9E2B-BE293249A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25"/>
            <a:ext cx="12192000" cy="58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09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C9F780-A5EC-4F29-8D59-D741E6CFB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25"/>
            <a:ext cx="12192000" cy="58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99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B33876-15DB-4859-9E2B-BE293249A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25"/>
            <a:ext cx="12192000" cy="58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83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F5C62-6091-4FDE-85B9-80E88A54F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25"/>
            <a:ext cx="12192000" cy="58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5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0302F-41BE-4FF0-99F9-18FD77FF5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2376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06922" y="3678146"/>
            <a:ext cx="8166256" cy="2888843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3200" b="1" spc="0" dirty="0">
                <a:ln w="0"/>
                <a:solidFill>
                  <a:schemeClr val="tx1"/>
                </a:solidFill>
              </a:rPr>
              <a:t>The tragic fire event of June 17, 2017 in Portugal:</a:t>
            </a:r>
          </a:p>
          <a:p>
            <a:pPr algn="ctr"/>
            <a:r>
              <a:rPr lang="pt-PT" sz="3200" b="1" spc="0" dirty="0">
                <a:ln w="0"/>
                <a:solidFill>
                  <a:schemeClr val="tx1"/>
                </a:solidFill>
              </a:rPr>
              <a:t>the meteorological perspective</a:t>
            </a:r>
          </a:p>
          <a:p>
            <a:pPr algn="ctr"/>
            <a:endParaRPr lang="pt-PT" sz="3600" b="1" spc="0" dirty="0">
              <a:ln w="0"/>
              <a:solidFill>
                <a:schemeClr val="tx1"/>
              </a:solidFill>
            </a:endParaRPr>
          </a:p>
          <a:p>
            <a:pPr algn="ctr"/>
            <a:r>
              <a:rPr lang="pt-PT" sz="2800" b="1" spc="0" dirty="0">
                <a:ln w="0"/>
                <a:solidFill>
                  <a:schemeClr val="tx1"/>
                </a:solidFill>
              </a:rPr>
              <a:t>Carlos C. DaCamara</a:t>
            </a:r>
          </a:p>
          <a:p>
            <a:pPr algn="ctr"/>
            <a:endParaRPr lang="pt-PT" sz="2800" b="1" spc="0" dirty="0">
              <a:ln w="0"/>
              <a:solidFill>
                <a:schemeClr val="tx1"/>
              </a:solidFill>
            </a:endParaRPr>
          </a:p>
          <a:p>
            <a:pPr algn="ctr"/>
            <a:r>
              <a:rPr lang="pt-PT" sz="2800" b="1" spc="0" dirty="0">
                <a:ln w="0"/>
                <a:solidFill>
                  <a:schemeClr val="tx1"/>
                </a:solidFill>
              </a:rPr>
              <a:t>with contributions from Sílvia A. Nunes Miguel M. Pinto and Ricardo M. Trigo</a:t>
            </a:r>
            <a:endParaRPr lang="pt-PT" sz="3600" b="1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6" name="Picture 2" descr="http://www.mliberato.utad.pt/wp-content/uploads/2015/01/ID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1" y="392117"/>
            <a:ext cx="2611425" cy="10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26762" y="6316593"/>
            <a:ext cx="9238268" cy="6073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/>
              <a:t>5</a:t>
            </a:r>
            <a:r>
              <a:rPr lang="en-US" sz="1600" b="1" baseline="30000" dirty="0"/>
              <a:t>th</a:t>
            </a:r>
            <a:r>
              <a:rPr lang="en-US" sz="1600" b="1" dirty="0"/>
              <a:t> SALGEE Workshop 2017</a:t>
            </a:r>
            <a:r>
              <a:rPr lang="en-US" sz="1600" b="1" dirty="0">
                <a:solidFill>
                  <a:schemeClr val="tx1"/>
                </a:solidFill>
              </a:rPr>
              <a:t>, Yerevan (Armenia), Ani Plaza Hotel, 18 – 20 September 2017</a:t>
            </a:r>
          </a:p>
        </p:txBody>
      </p:sp>
      <p:pic>
        <p:nvPicPr>
          <p:cNvPr id="9" name="Picture 8" descr="http://www.eumetsat.int/website/wcm/idc/groups/public/documents/resource/mday/nzy2/%7Eedisp/tn_lsa_saf@t%7E1.jpg">
            <a:extLst>
              <a:ext uri="{FF2B5EF4-FFF2-40B4-BE49-F238E27FC236}">
                <a16:creationId xmlns:a16="http://schemas.microsoft.com/office/drawing/2014/main" id="{FD806E41-9DEF-4BA5-9628-F235968A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049" y="26952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DAF569-3EF2-4421-AF86-FD3F11197A1D}"/>
              </a:ext>
            </a:extLst>
          </p:cNvPr>
          <p:cNvSpPr txBox="1"/>
          <p:nvPr/>
        </p:nvSpPr>
        <p:spPr>
          <a:xfrm>
            <a:off x="7532015" y="1291469"/>
            <a:ext cx="2686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UNIVERSITY OF LISBON</a:t>
            </a:r>
          </a:p>
        </p:txBody>
      </p:sp>
    </p:spTree>
    <p:extLst>
      <p:ext uri="{BB962C8B-B14F-4D97-AF65-F5344CB8AC3E}">
        <p14:creationId xmlns:p14="http://schemas.microsoft.com/office/powerpoint/2010/main" val="3554265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B9347-FAA9-4518-A0E0-BA1EB00EA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25"/>
            <a:ext cx="12192000" cy="58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82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4442" y="369099"/>
            <a:ext cx="20646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3000" dirty="0" err="1">
                <a:solidFill>
                  <a:schemeClr val="accent1"/>
                </a:solidFill>
                <a:latin typeface="Lato Light"/>
                <a:cs typeface="Lato Light"/>
              </a:rPr>
              <a:t>Study</a:t>
            </a:r>
            <a:r>
              <a:rPr lang="pt-PT" sz="3000" dirty="0">
                <a:solidFill>
                  <a:schemeClr val="accent1"/>
                </a:solidFill>
                <a:latin typeface="Lato Light"/>
                <a:cs typeface="Lato Light"/>
              </a:rPr>
              <a:t> </a:t>
            </a:r>
            <a:r>
              <a:rPr lang="pt-PT" sz="3000" dirty="0" err="1">
                <a:solidFill>
                  <a:schemeClr val="accent1"/>
                </a:solidFill>
                <a:latin typeface="Lato Light"/>
                <a:cs typeface="Lato Light"/>
              </a:rPr>
              <a:t>Area</a:t>
            </a:r>
            <a:endParaRPr lang="pt-PT" sz="30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7822344" y="942077"/>
            <a:ext cx="2903456" cy="4515439"/>
            <a:chOff x="1097280" y="1442301"/>
            <a:chExt cx="2903456" cy="4515439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3" t="10461" r="35593" b="15774"/>
            <a:stretch/>
          </p:blipFill>
          <p:spPr>
            <a:xfrm>
              <a:off x="1097280" y="1442301"/>
              <a:ext cx="2903456" cy="4515439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1989056" y="2252240"/>
              <a:ext cx="38726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355374" y="1696946"/>
              <a:ext cx="38726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176822" y="3088031"/>
              <a:ext cx="37218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108960" y="1612788"/>
              <a:ext cx="38726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796153" y="3643325"/>
              <a:ext cx="38726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785313" y="4435794"/>
              <a:ext cx="38726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376324" y="4945409"/>
              <a:ext cx="38726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533341" y="1119056"/>
            <a:ext cx="3903823" cy="4320000"/>
            <a:chOff x="965864" y="1654905"/>
            <a:chExt cx="3903823" cy="432000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45" t="14052" r="32759" b="17375"/>
            <a:stretch/>
          </p:blipFill>
          <p:spPr>
            <a:xfrm>
              <a:off x="965864" y="1654905"/>
              <a:ext cx="3191751" cy="4320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10" t="10000" r="6995" b="12003"/>
            <a:stretch/>
          </p:blipFill>
          <p:spPr>
            <a:xfrm>
              <a:off x="4003197" y="1736587"/>
              <a:ext cx="866490" cy="4156637"/>
            </a:xfrm>
            <a:prstGeom prst="rect">
              <a:avLst/>
            </a:prstGeom>
          </p:spPr>
        </p:pic>
      </p:grpSp>
      <p:sp>
        <p:nvSpPr>
          <p:cNvPr id="68" name="Right Arrow 67"/>
          <p:cNvSpPr/>
          <p:nvPr/>
        </p:nvSpPr>
        <p:spPr>
          <a:xfrm>
            <a:off x="5884949" y="2830874"/>
            <a:ext cx="1489610" cy="7378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2" name="Rectangle 81"/>
          <p:cNvSpPr/>
          <p:nvPr/>
        </p:nvSpPr>
        <p:spPr>
          <a:xfrm>
            <a:off x="1849871" y="5079204"/>
            <a:ext cx="2967317" cy="11116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>
                <a:solidFill>
                  <a:schemeClr val="tx1"/>
                </a:solidFill>
              </a:rPr>
              <a:t>P(2000 GJ | 0 GJ)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48" y="720752"/>
            <a:ext cx="1654652" cy="6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7" r="24936"/>
          <a:stretch/>
        </p:blipFill>
        <p:spPr>
          <a:xfrm>
            <a:off x="650190" y="1535527"/>
            <a:ext cx="4567282" cy="4637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2357" y="369099"/>
            <a:ext cx="28087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3000" dirty="0" err="1">
                <a:solidFill>
                  <a:schemeClr val="accent1"/>
                </a:solidFill>
                <a:latin typeface="Lato Light"/>
                <a:cs typeface="Lato Light"/>
              </a:rPr>
              <a:t>Baseline</a:t>
            </a:r>
            <a:r>
              <a:rPr lang="pt-PT" sz="3000" dirty="0">
                <a:solidFill>
                  <a:schemeClr val="accent1"/>
                </a:solidFill>
                <a:latin typeface="Lato Light"/>
                <a:cs typeface="Lato Light"/>
              </a:rPr>
              <a:t> </a:t>
            </a:r>
            <a:r>
              <a:rPr lang="pt-PT" sz="3000" dirty="0" err="1">
                <a:solidFill>
                  <a:schemeClr val="accent1"/>
                </a:solidFill>
                <a:latin typeface="Lato Light"/>
                <a:cs typeface="Lato Light"/>
              </a:rPr>
              <a:t>Model</a:t>
            </a:r>
            <a:endParaRPr lang="pt-PT" sz="30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817483" y="1319000"/>
            <a:ext cx="1260791" cy="1960775"/>
            <a:chOff x="1097280" y="1442301"/>
            <a:chExt cx="2903456" cy="45154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3" t="10461" r="35593" b="15774"/>
            <a:stretch/>
          </p:blipFill>
          <p:spPr>
            <a:xfrm>
              <a:off x="1097280" y="1442301"/>
              <a:ext cx="2903456" cy="451543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075923" y="2279968"/>
              <a:ext cx="387267" cy="9214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76656" y="934516"/>
            <a:ext cx="9700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2400" dirty="0"/>
              <a:t>Logarithm values of burned area for </a:t>
            </a:r>
            <a:r>
              <a:rPr lang="en-US" sz="2400" dirty="0">
                <a:solidFill>
                  <a:srgbClr val="FF0000"/>
                </a:solidFill>
              </a:rPr>
              <a:t>August</a:t>
            </a:r>
            <a:r>
              <a:rPr lang="en-US" sz="2400" dirty="0"/>
              <a:t> are normally distributed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7113" r="8144" b="67490"/>
          <a:stretch/>
        </p:blipFill>
        <p:spPr>
          <a:xfrm>
            <a:off x="5139503" y="4769963"/>
            <a:ext cx="7052497" cy="111236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953621" y="1916568"/>
            <a:ext cx="2538000" cy="2747919"/>
            <a:chOff x="8025036" y="1812952"/>
            <a:chExt cx="2538000" cy="27479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ontent Placeholder 2"/>
                <p:cNvSpPr txBox="1">
                  <a:spLocks/>
                </p:cNvSpPr>
                <p:nvPr/>
              </p:nvSpPr>
              <p:spPr>
                <a:xfrm>
                  <a:off x="8025036" y="2940691"/>
                  <a:ext cx="2538000" cy="1620180"/>
                </a:xfrm>
                <a:prstGeom prst="rect">
                  <a:avLst/>
                </a:prstGeom>
              </p:spPr>
              <p:txBody>
                <a:bodyPr vert="horz" lIns="68580" tIns="34290" rIns="68580" bIns="34290" rtlCol="0">
                  <a:normAutofit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just">
                    <a:buClr>
                      <a:schemeClr val="tx2"/>
                    </a:buClr>
                    <a:buNone/>
                  </a:pPr>
                  <a:r>
                    <a:rPr lang="en-US" sz="1600" dirty="0"/>
                    <a:t>Normal Distribution:</a:t>
                  </a:r>
                </a:p>
                <a:p>
                  <a:pPr marL="0" indent="0" algn="just">
                    <a:buClr>
                      <a:schemeClr val="tx2"/>
                    </a:buClr>
                    <a:buNone/>
                  </a:pPr>
                  <a:endParaRPr lang="en-US" sz="1600" dirty="0"/>
                </a:p>
                <a:p>
                  <a:pPr marL="0" indent="0" algn="just">
                    <a:buClr>
                      <a:schemeClr val="tx2"/>
                    </a:buClr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pt-PT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PT" sz="1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/>
                    <a:t>		6.05</a:t>
                  </a:r>
                </a:p>
                <a:p>
                  <a:pPr marL="0" indent="0" algn="just">
                    <a:buClr>
                      <a:schemeClr val="tx2"/>
                    </a:buClr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pt-PT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PT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pt-PT" sz="1600" dirty="0"/>
                    <a:t>		0.54</a:t>
                  </a:r>
                </a:p>
                <a:p>
                  <a:pPr marL="0" indent="0" algn="just">
                    <a:buClr>
                      <a:schemeClr val="tx2"/>
                    </a:buClr>
                    <a:buNone/>
                  </a:pPr>
                  <a:r>
                    <a:rPr lang="pt-PT" sz="1600" dirty="0"/>
                    <a:t>p-</a:t>
                  </a:r>
                  <a:r>
                    <a:rPr lang="pt-PT" sz="1600" dirty="0" err="1"/>
                    <a:t>value</a:t>
                  </a:r>
                  <a:r>
                    <a:rPr lang="pt-PT" sz="1600" dirty="0"/>
                    <a:t>		77%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33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5036" y="2940691"/>
                  <a:ext cx="2538000" cy="162018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04" t="-1504"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8142569" y="1812952"/>
                  <a:ext cx="2302934" cy="9186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PT" dirty="0" err="1"/>
                    <a:t>Baseline</a:t>
                  </a:r>
                  <a:r>
                    <a:rPr lang="pt-PT" dirty="0"/>
                    <a:t> </a:t>
                  </a:r>
                  <a:r>
                    <a:rPr lang="pt-PT" dirty="0" err="1"/>
                    <a:t>Model</a:t>
                  </a:r>
                  <a:endParaRPr lang="pt-PT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PT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pt-PT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𝒓𝒆𝒇</m:t>
                            </m:r>
                          </m:sub>
                        </m:sSub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PT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𝒍𝒐𝒈𝑩𝑨</m:t>
                        </m:r>
                        <m:r>
                          <a:rPr lang="pt-PT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pt-PT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pt-PT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PT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pt-PT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PT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2569" y="1812952"/>
                  <a:ext cx="2302934" cy="91864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48" y="720752"/>
            <a:ext cx="1654652" cy="6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7461" y="369099"/>
            <a:ext cx="41985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3000" dirty="0" err="1">
                <a:solidFill>
                  <a:schemeClr val="accent1"/>
                </a:solidFill>
                <a:latin typeface="Lato Light"/>
                <a:cs typeface="Lato Light"/>
              </a:rPr>
              <a:t>Meteorological</a:t>
            </a:r>
            <a:r>
              <a:rPr lang="pt-PT" sz="3000" dirty="0">
                <a:solidFill>
                  <a:schemeClr val="accent1"/>
                </a:solidFill>
                <a:latin typeface="Lato Light"/>
                <a:cs typeface="Lato Light"/>
              </a:rPr>
              <a:t> </a:t>
            </a:r>
            <a:r>
              <a:rPr lang="pt-PT" sz="3000" dirty="0" err="1">
                <a:solidFill>
                  <a:schemeClr val="accent1"/>
                </a:solidFill>
                <a:latin typeface="Lato Light"/>
                <a:cs typeface="Lato Light"/>
              </a:rPr>
              <a:t>Factors</a:t>
            </a:r>
            <a:endParaRPr lang="pt-PT" sz="30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48" y="720752"/>
            <a:ext cx="1654652" cy="65347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936377" y="1065417"/>
            <a:ext cx="8319247" cy="4910998"/>
            <a:chOff x="1909483" y="1546412"/>
            <a:chExt cx="8319247" cy="4910998"/>
          </a:xfrm>
        </p:grpSpPr>
        <p:sp>
          <p:nvSpPr>
            <p:cNvPr id="3" name="Rectangle 2"/>
            <p:cNvSpPr/>
            <p:nvPr/>
          </p:nvSpPr>
          <p:spPr>
            <a:xfrm>
              <a:off x="1909483" y="1546412"/>
              <a:ext cx="3361764" cy="90543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pt-PT" sz="2800" dirty="0"/>
                <a:t>DSR in </a:t>
              </a:r>
              <a:r>
                <a:rPr lang="pt-PT" sz="2800" dirty="0" err="1"/>
                <a:t>pre-fire</a:t>
              </a:r>
              <a:r>
                <a:rPr lang="pt-PT" sz="2800" dirty="0"/>
                <a:t> </a:t>
              </a:r>
              <a:r>
                <a:rPr lang="pt-PT" sz="2800" dirty="0" err="1"/>
                <a:t>season</a:t>
              </a:r>
              <a:endParaRPr lang="pt-PT" sz="2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866966" y="1546412"/>
              <a:ext cx="3361764" cy="90543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pt-PT" sz="2800" dirty="0"/>
                <a:t>DSR in </a:t>
              </a:r>
              <a:r>
                <a:rPr lang="pt-PT" sz="2800" dirty="0" err="1"/>
                <a:t>fire</a:t>
              </a:r>
              <a:r>
                <a:rPr lang="pt-PT" sz="2800" dirty="0"/>
                <a:t> </a:t>
              </a:r>
              <a:r>
                <a:rPr lang="pt-PT" sz="2800" dirty="0" err="1"/>
                <a:t>season</a:t>
              </a:r>
              <a:endParaRPr lang="pt-PT" sz="28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581400" y="2451847"/>
              <a:ext cx="0" cy="720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538883" y="2454088"/>
              <a:ext cx="0" cy="720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909483" y="3189194"/>
              <a:ext cx="3361764" cy="90543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sz="2800" dirty="0"/>
                <a:t>“Climate Anomaly”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66966" y="3189193"/>
              <a:ext cx="3361764" cy="90543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sz="2800" dirty="0"/>
                <a:t>“Weather Anomaly”</a:t>
              </a:r>
            </a:p>
          </p:txBody>
        </p:sp>
        <p:cxnSp>
          <p:nvCxnSpPr>
            <p:cNvPr id="18" name="Straight Connector 17"/>
            <p:cNvCxnSpPr>
              <a:stCxn id="16" idx="2"/>
            </p:cNvCxnSpPr>
            <p:nvPr/>
          </p:nvCxnSpPr>
          <p:spPr>
            <a:xfrm flipH="1">
              <a:off x="3581400" y="4094629"/>
              <a:ext cx="8965" cy="72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547848" y="4099274"/>
              <a:ext cx="8965" cy="72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590365" y="4814629"/>
              <a:ext cx="49664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152153" y="4814629"/>
              <a:ext cx="0" cy="720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4471271" y="5551975"/>
              <a:ext cx="3361764" cy="90543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/>
              <a:r>
                <a:rPr lang="pt-PT" sz="2800" dirty="0" err="1"/>
                <a:t>Extent</a:t>
              </a:r>
              <a:r>
                <a:rPr lang="pt-PT" sz="2800" dirty="0"/>
                <a:t> </a:t>
              </a:r>
              <a:r>
                <a:rPr lang="pt-PT" sz="2800" dirty="0" err="1"/>
                <a:t>of</a:t>
              </a:r>
              <a:r>
                <a:rPr lang="pt-PT" sz="2800" dirty="0"/>
                <a:t> </a:t>
              </a:r>
              <a:r>
                <a:rPr lang="pt-PT" sz="2800" dirty="0" err="1"/>
                <a:t>burned</a:t>
              </a:r>
              <a:r>
                <a:rPr lang="pt-PT" sz="2800" dirty="0"/>
                <a:t> </a:t>
              </a:r>
              <a:r>
                <a:rPr lang="pt-PT" sz="2800" dirty="0" err="1"/>
                <a:t>area</a:t>
              </a:r>
              <a:r>
                <a:rPr lang="pt-PT" sz="2800" dirty="0"/>
                <a:t> 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108545" y="6021381"/>
            <a:ext cx="208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Pereira, </a:t>
            </a:r>
            <a:r>
              <a:rPr lang="pt-PT" dirty="0" err="1"/>
              <a:t>et</a:t>
            </a:r>
            <a:r>
              <a:rPr lang="pt-PT" dirty="0"/>
              <a:t> al. (2013)</a:t>
            </a:r>
          </a:p>
        </p:txBody>
      </p:sp>
    </p:spTree>
    <p:extLst>
      <p:ext uri="{BB962C8B-B14F-4D97-AF65-F5344CB8AC3E}">
        <p14:creationId xmlns:p14="http://schemas.microsoft.com/office/powerpoint/2010/main" val="323196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69258" y="1334626"/>
            <a:ext cx="10053485" cy="5011034"/>
            <a:chOff x="1069258" y="1334626"/>
            <a:chExt cx="10053485" cy="501103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58" y="1334626"/>
              <a:ext cx="10053485" cy="501103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618815" y="4033412"/>
              <a:ext cx="8640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15 of </a:t>
              </a:r>
            </a:p>
            <a:p>
              <a:pPr algn="ctr"/>
              <a:r>
                <a:rPr lang="en-US" sz="1500" b="1" dirty="0"/>
                <a:t>June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54630" y="3563144"/>
              <a:ext cx="8640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30 of </a:t>
              </a:r>
            </a:p>
            <a:p>
              <a:pPr algn="ctr"/>
              <a:r>
                <a:rPr lang="en-US" sz="1500" b="1" dirty="0"/>
                <a:t>June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19335" y="2400864"/>
              <a:ext cx="8640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15 of </a:t>
              </a:r>
            </a:p>
            <a:p>
              <a:pPr algn="ctr"/>
              <a:r>
                <a:rPr lang="en-US" sz="1500" b="1" dirty="0"/>
                <a:t>July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429904" y="1653964"/>
              <a:ext cx="8640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31 of </a:t>
              </a:r>
            </a:p>
            <a:p>
              <a:pPr algn="ctr"/>
              <a:r>
                <a:rPr lang="en-US" sz="1500" b="1" dirty="0"/>
                <a:t>July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42255" y="369099"/>
                <a:ext cx="4968989" cy="589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PT" sz="3000" dirty="0">
                    <a:solidFill>
                      <a:schemeClr val="accent1"/>
                    </a:solidFill>
                    <a:latin typeface="Lato Light"/>
                    <a:cs typeface="Lato Light"/>
                  </a:rPr>
                  <a:t>“</a:t>
                </a:r>
                <a:r>
                  <a:rPr lang="pt-PT" sz="3000" dirty="0" err="1">
                    <a:solidFill>
                      <a:schemeClr val="accent1"/>
                    </a:solidFill>
                    <a:latin typeface="Lato Light"/>
                    <a:cs typeface="Lato Light"/>
                  </a:rPr>
                  <a:t>Climate</a:t>
                </a:r>
                <a:r>
                  <a:rPr lang="pt-PT" sz="3000" dirty="0">
                    <a:solidFill>
                      <a:schemeClr val="accent1"/>
                    </a:solidFill>
                    <a:latin typeface="Lato Light"/>
                    <a:cs typeface="Lato Light"/>
                  </a:rPr>
                  <a:t> </a:t>
                </a:r>
                <a:r>
                  <a:rPr lang="pt-PT" sz="3000" dirty="0" err="1">
                    <a:solidFill>
                      <a:schemeClr val="accent1"/>
                    </a:solidFill>
                    <a:latin typeface="Lato Light"/>
                    <a:cs typeface="Lato Light"/>
                  </a:rPr>
                  <a:t>Anomaly</a:t>
                </a:r>
                <a:r>
                  <a:rPr lang="pt-PT" sz="3000" dirty="0">
                    <a:solidFill>
                      <a:schemeClr val="accent1"/>
                    </a:solidFill>
                    <a:latin typeface="Lato Light"/>
                    <a:cs typeface="Lato Light"/>
                  </a:rPr>
                  <a:t>” – </a:t>
                </a:r>
                <a14:m>
                  <m:oMath xmlns:m="http://schemas.openxmlformats.org/officeDocument/2006/math">
                    <m:r>
                      <a:rPr lang="pt-PT" sz="30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Lato Light"/>
                      </a:rPr>
                      <m:t>𝐷𝑆</m:t>
                    </m:r>
                    <m:sSub>
                      <m:sSubPr>
                        <m:ctrlPr>
                          <a:rPr lang="pt-PT" sz="30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Lato Light"/>
                          </a:rPr>
                        </m:ctrlPr>
                      </m:sSubPr>
                      <m:e>
                        <m:r>
                          <a:rPr lang="pt-PT" sz="30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Lato Light"/>
                          </a:rPr>
                          <m:t>𝑅</m:t>
                        </m:r>
                      </m:e>
                      <m:sub>
                        <m:r>
                          <a:rPr lang="pt-PT" sz="30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Lato Light"/>
                          </a:rPr>
                          <m:t>𝑝𝑟𝑒</m:t>
                        </m:r>
                      </m:sub>
                    </m:sSub>
                  </m:oMath>
                </a14:m>
                <a:endParaRPr lang="pt-PT" sz="3000" b="0" dirty="0">
                  <a:solidFill>
                    <a:schemeClr val="accent1"/>
                  </a:solidFill>
                  <a:latin typeface="Lato Light"/>
                  <a:cs typeface="Lato Ligh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255" y="369099"/>
                <a:ext cx="4968989" cy="589585"/>
              </a:xfrm>
              <a:prstGeom prst="rect">
                <a:avLst/>
              </a:prstGeom>
              <a:blipFill rotWithShape="0">
                <a:blip r:embed="rId4"/>
                <a:stretch>
                  <a:fillRect l="-2328" t="-14583" b="-250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 rot="16200000">
                <a:off x="1293113" y="3532921"/>
                <a:ext cx="1149532" cy="4237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𝐷𝑆</m:t>
                      </m:r>
                      <m:sSub>
                        <m:sSub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𝑝𝑟𝑒</m:t>
                          </m:r>
                        </m:sub>
                      </m:sSub>
                    </m:oMath>
                  </m:oMathPara>
                </a14:m>
                <a:endParaRPr lang="pt-PT" sz="2000" b="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293113" y="3532921"/>
                <a:ext cx="1149532" cy="423770"/>
              </a:xfrm>
              <a:prstGeom prst="rect">
                <a:avLst/>
              </a:prstGeom>
              <a:blipFill rotWithShape="0">
                <a:blip r:embed="rId5"/>
                <a:stretch>
                  <a:fillRect r="-579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0817483" y="1319000"/>
            <a:ext cx="1260791" cy="1960775"/>
            <a:chOff x="1097280" y="1442301"/>
            <a:chExt cx="2903456" cy="45154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3" t="10461" r="35593" b="15774"/>
            <a:stretch/>
          </p:blipFill>
          <p:spPr>
            <a:xfrm>
              <a:off x="1097280" y="1442301"/>
              <a:ext cx="2903456" cy="451543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075923" y="2279968"/>
              <a:ext cx="387267" cy="9214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48" y="720752"/>
            <a:ext cx="1654652" cy="6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976007" y="1846277"/>
            <a:ext cx="8485410" cy="4320000"/>
            <a:chOff x="976007" y="1846277"/>
            <a:chExt cx="8485410" cy="43200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5" t="5209" r="8376" b="5906"/>
            <a:stretch/>
          </p:blipFill>
          <p:spPr>
            <a:xfrm>
              <a:off x="5297338" y="1846277"/>
              <a:ext cx="4037277" cy="2160000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976007" y="1846277"/>
              <a:ext cx="8485410" cy="4320000"/>
              <a:chOff x="1051422" y="2022013"/>
              <a:chExt cx="8485410" cy="4320000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1097280" y="2022013"/>
                <a:ext cx="8439552" cy="2160000"/>
                <a:chOff x="1097280" y="2022013"/>
                <a:chExt cx="8439552" cy="2160000"/>
              </a:xfrm>
            </p:grpSpPr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82" t="5363" r="8609" b="5596"/>
                <a:stretch/>
              </p:blipFill>
              <p:spPr>
                <a:xfrm>
                  <a:off x="1097280" y="2022013"/>
                  <a:ext cx="4030244" cy="2160000"/>
                </a:xfrm>
                <a:prstGeom prst="rect">
                  <a:avLst/>
                </a:prstGeom>
              </p:spPr>
            </p:pic>
            <p:sp>
              <p:nvSpPr>
                <p:cNvPr id="45" name="TextBox 44"/>
                <p:cNvSpPr txBox="1"/>
                <p:nvPr/>
              </p:nvSpPr>
              <p:spPr>
                <a:xfrm>
                  <a:off x="4387522" y="2022013"/>
                  <a:ext cx="86409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b="1" dirty="0"/>
                    <a:t>1997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8672736" y="2022013"/>
                  <a:ext cx="86409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b="1" dirty="0"/>
                    <a:t>2014</a:t>
                  </a: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2" t="5673" r="8686" b="9318"/>
              <a:stretch/>
            </p:blipFill>
            <p:spPr>
              <a:xfrm>
                <a:off x="1051422" y="4182013"/>
                <a:ext cx="4201753" cy="216000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5" t="5053" r="8454" b="6371"/>
              <a:stretch/>
            </p:blipFill>
            <p:spPr>
              <a:xfrm>
                <a:off x="5375712" y="4182013"/>
                <a:ext cx="4062767" cy="216000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37396" y="369099"/>
                <a:ext cx="557870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PT" sz="3000" dirty="0">
                    <a:solidFill>
                      <a:schemeClr val="accent1"/>
                    </a:solidFill>
                    <a:latin typeface="Lato Light"/>
                    <a:cs typeface="Lato Light"/>
                  </a:rPr>
                  <a:t>“</a:t>
                </a:r>
                <a:r>
                  <a:rPr lang="pt-PT" sz="3000" dirty="0" err="1">
                    <a:solidFill>
                      <a:schemeClr val="accent1"/>
                    </a:solidFill>
                    <a:latin typeface="Lato Light"/>
                    <a:cs typeface="Lato Light"/>
                  </a:rPr>
                  <a:t>Weather</a:t>
                </a:r>
                <a:r>
                  <a:rPr lang="pt-PT" sz="3000" dirty="0">
                    <a:solidFill>
                      <a:schemeClr val="accent1"/>
                    </a:solidFill>
                    <a:latin typeface="Lato Light"/>
                    <a:cs typeface="Lato Light"/>
                  </a:rPr>
                  <a:t> </a:t>
                </a:r>
                <a:r>
                  <a:rPr lang="pt-PT" sz="3000" dirty="0" err="1">
                    <a:solidFill>
                      <a:schemeClr val="accent1"/>
                    </a:solidFill>
                    <a:latin typeface="Lato Light"/>
                    <a:cs typeface="Lato Light"/>
                  </a:rPr>
                  <a:t>Anomaly</a:t>
                </a:r>
                <a:r>
                  <a:rPr lang="pt-PT" sz="3000" dirty="0">
                    <a:solidFill>
                      <a:schemeClr val="accent1"/>
                    </a:solidFill>
                    <a:latin typeface="Lato Light"/>
                    <a:cs typeface="Lato Light"/>
                  </a:rPr>
                  <a:t>” – </a:t>
                </a:r>
                <a14:m>
                  <m:oMath xmlns:m="http://schemas.openxmlformats.org/officeDocument/2006/math">
                    <m:r>
                      <a:rPr lang="pt-PT" sz="3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Lato Light"/>
                      </a:rPr>
                      <m:t>𝐷𝑆</m:t>
                    </m:r>
                    <m:sSub>
                      <m:sSubPr>
                        <m:ctrlPr>
                          <a:rPr lang="pt-PT" sz="3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Lato Light"/>
                          </a:rPr>
                        </m:ctrlPr>
                      </m:sSubPr>
                      <m:e>
                        <m:r>
                          <a:rPr lang="pt-PT" sz="3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Lato Light"/>
                          </a:rPr>
                          <m:t>𝑅</m:t>
                        </m:r>
                      </m:e>
                      <m:sub>
                        <m:r>
                          <a:rPr lang="pt-PT" sz="3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Lato Light"/>
                          </a:rPr>
                          <m:t>𝑠𝑒𝑎𝑠𝑜𝑛</m:t>
                        </m:r>
                      </m:sub>
                    </m:sSub>
                  </m:oMath>
                </a14:m>
                <a:endParaRPr lang="pt-PT" sz="3000" b="0" dirty="0">
                  <a:solidFill>
                    <a:schemeClr val="accent1"/>
                  </a:solidFill>
                  <a:latin typeface="Lato Light"/>
                  <a:cs typeface="Lato Ligh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396" y="369099"/>
                <a:ext cx="5578707" cy="553998"/>
              </a:xfrm>
              <a:prstGeom prst="rect">
                <a:avLst/>
              </a:prstGeom>
              <a:blipFill rotWithShape="0">
                <a:blip r:embed="rId7"/>
                <a:stretch>
                  <a:fillRect l="-2074" t="-14444" b="-3444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74253"/>
          <a:stretch/>
        </p:blipFill>
        <p:spPr>
          <a:xfrm>
            <a:off x="9616161" y="1527025"/>
            <a:ext cx="1672984" cy="4648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143000" y="1430779"/>
                <a:ext cx="10012680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PT" sz="2100" i="1" smtClean="0">
                        <a:latin typeface="Cambria Math"/>
                      </a:rPr>
                      <m:t>𝐷𝑆</m:t>
                    </m:r>
                    <m:sSub>
                      <m:sSubPr>
                        <m:ctrlPr>
                          <a:rPr lang="pt-PT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100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pt-PT" sz="2100" b="0" i="1" smtClean="0">
                            <a:latin typeface="Cambria Math" panose="02040503050406030204" pitchFamily="18" charset="0"/>
                          </a:rPr>
                          <m:t>𝑠𝑒𝑎𝑠𝑜𝑛</m:t>
                        </m:r>
                      </m:sub>
                    </m:sSub>
                    <m:r>
                      <a:rPr lang="pt-PT" sz="2100" i="1"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2100"/>
                      <m:t>square</m:t>
                    </m:r>
                    <m:r>
                      <m:rPr>
                        <m:nor/>
                      </m:rPr>
                      <a:rPr lang="en-US" sz="2100"/>
                      <m:t> </m:t>
                    </m:r>
                    <m:r>
                      <m:rPr>
                        <m:nor/>
                      </m:rPr>
                      <a:rPr lang="en-US" sz="2100"/>
                      <m:t>root</m:t>
                    </m:r>
                    <m:r>
                      <m:rPr>
                        <m:nor/>
                      </m:rPr>
                      <a:rPr lang="en-US" sz="2100"/>
                      <m:t> </m:t>
                    </m:r>
                    <m:r>
                      <m:rPr>
                        <m:nor/>
                      </m:rPr>
                      <a:rPr lang="en-US" sz="2100"/>
                      <m:t>of</m:t>
                    </m:r>
                    <m:r>
                      <m:rPr>
                        <m:nor/>
                      </m:rPr>
                      <a:rPr lang="en-US" sz="2100"/>
                      <m:t> </m:t>
                    </m:r>
                    <m:r>
                      <m:rPr>
                        <m:nor/>
                      </m:rPr>
                      <a:rPr lang="en-US" sz="2100"/>
                      <m:t>the</m:t>
                    </m:r>
                    <m:r>
                      <m:rPr>
                        <m:nor/>
                      </m:rPr>
                      <a:rPr lang="en-US" sz="2100"/>
                      <m:t> </m:t>
                    </m:r>
                    <m:r>
                      <m:rPr>
                        <m:nor/>
                      </m:rPr>
                      <a:rPr lang="en-US" sz="2100"/>
                      <m:t>mean</m:t>
                    </m:r>
                    <m:r>
                      <m:rPr>
                        <m:nor/>
                      </m:rPr>
                      <a:rPr lang="en-US" sz="2100"/>
                      <m:t> </m:t>
                    </m:r>
                    <m:r>
                      <m:rPr>
                        <m:nor/>
                      </m:rPr>
                      <a:rPr lang="en-US" sz="2100"/>
                      <m:t>of</m:t>
                    </m:r>
                    <m:r>
                      <m:rPr>
                        <m:nor/>
                      </m:rPr>
                      <a:rPr lang="en-US" sz="2100"/>
                      <m:t> </m:t>
                    </m:r>
                    <m:r>
                      <m:rPr>
                        <m:nor/>
                      </m:rPr>
                      <a:rPr lang="en-US" sz="2100"/>
                      <m:t>the</m:t>
                    </m:r>
                    <m:r>
                      <m:rPr>
                        <m:nor/>
                      </m:rPr>
                      <a:rPr lang="en-US" sz="2100"/>
                      <m:t> </m:t>
                    </m:r>
                    <m:r>
                      <m:rPr>
                        <m:nor/>
                      </m:rPr>
                      <a:rPr lang="en-US" sz="2100"/>
                      <m:t>squared</m:t>
                    </m:r>
                    <m:r>
                      <m:rPr>
                        <m:nor/>
                      </m:rPr>
                      <a:rPr lang="en-US" sz="2100"/>
                      <m:t> </m:t>
                    </m:r>
                    <m:r>
                      <m:rPr>
                        <m:nor/>
                      </m:rPr>
                      <a:rPr lang="en-US" sz="2100"/>
                      <m:t>daily</m:t>
                    </m:r>
                    <m:r>
                      <m:rPr>
                        <m:nor/>
                      </m:rPr>
                      <a:rPr lang="en-US" sz="2100"/>
                      <m:t> </m:t>
                    </m:r>
                    <m:r>
                      <m:rPr>
                        <m:nor/>
                      </m:rPr>
                      <a:rPr lang="pt-PT" sz="2100"/>
                      <m:t>positive</m:t>
                    </m:r>
                  </m:oMath>
                </a14:m>
                <a:r>
                  <a:rPr lang="en-US" sz="2100" dirty="0"/>
                  <a:t> anomalies</a:t>
                </a: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430779"/>
                <a:ext cx="10012680" cy="415498"/>
              </a:xfrm>
              <a:prstGeom prst="rect">
                <a:avLst/>
              </a:prstGeom>
              <a:blipFill rotWithShape="0">
                <a:blip r:embed="rId9"/>
                <a:stretch>
                  <a:fillRect t="-10294" b="-2794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0911846" y="4205502"/>
            <a:ext cx="1260791" cy="1960775"/>
            <a:chOff x="1097280" y="1442301"/>
            <a:chExt cx="2903456" cy="45154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3" t="10461" r="35593" b="15774"/>
            <a:stretch/>
          </p:blipFill>
          <p:spPr>
            <a:xfrm>
              <a:off x="1097280" y="1442301"/>
              <a:ext cx="2903456" cy="451543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075923" y="2279968"/>
              <a:ext cx="387267" cy="9214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 rot="16200000">
                <a:off x="9122949" y="3776850"/>
                <a:ext cx="114953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𝐷𝑆</m:t>
                      </m:r>
                      <m:sSub>
                        <m:sSub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𝑠𝑒𝑎𝑠𝑜𝑛</m:t>
                          </m:r>
                        </m:sub>
                      </m:sSub>
                    </m:oMath>
                  </m:oMathPara>
                </a14:m>
                <a:endParaRPr lang="pt-PT" sz="2000" b="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122949" y="3776850"/>
                <a:ext cx="1149532" cy="400110"/>
              </a:xfrm>
              <a:prstGeom prst="rect">
                <a:avLst/>
              </a:prstGeom>
              <a:blipFill rotWithShape="0">
                <a:blip r:embed="rId11"/>
                <a:stretch>
                  <a:fillRect t="-846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 rot="16200000">
                <a:off x="368179" y="2424153"/>
                <a:ext cx="114953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𝐷𝑆</m:t>
                    </m:r>
                  </m:oMath>
                </a14:m>
                <a:r>
                  <a:rPr lang="pt-PT" sz="2000" b="0" dirty="0"/>
                  <a:t>R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68179" y="2424153"/>
                <a:ext cx="1149532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9091" r="-2575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 rot="16200000">
                <a:off x="278704" y="4569249"/>
                <a:ext cx="114953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𝐷𝑆</m:t>
                    </m:r>
                  </m:oMath>
                </a14:m>
                <a:r>
                  <a:rPr lang="pt-PT" sz="2000" b="0" dirty="0"/>
                  <a:t>R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78704" y="4569249"/>
                <a:ext cx="1149532" cy="400110"/>
              </a:xfrm>
              <a:prstGeom prst="rect">
                <a:avLst/>
              </a:prstGeom>
              <a:blipFill rotWithShape="0">
                <a:blip r:embed="rId14"/>
                <a:stretch>
                  <a:fillRect l="-7576" r="-2575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4436201" y="4050818"/>
            <a:ext cx="8640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2005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653794" y="4050817"/>
            <a:ext cx="8640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2013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48" y="720752"/>
            <a:ext cx="1654652" cy="6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3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38973" y="1047489"/>
            <a:ext cx="5864784" cy="5620391"/>
            <a:chOff x="2903568" y="958684"/>
            <a:chExt cx="5864784" cy="56203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08" t="4702" r="26459" b="6313"/>
            <a:stretch/>
          </p:blipFill>
          <p:spPr>
            <a:xfrm>
              <a:off x="3485152" y="958684"/>
              <a:ext cx="5283200" cy="5181600"/>
            </a:xfrm>
            <a:prstGeom prst="rect">
              <a:avLst/>
            </a:prstGeom>
          </p:spPr>
        </p:pic>
        <p:cxnSp>
          <p:nvCxnSpPr>
            <p:cNvPr id="58" name="Straight Connector 57"/>
            <p:cNvCxnSpPr/>
            <p:nvPr/>
          </p:nvCxnSpPr>
          <p:spPr>
            <a:xfrm>
              <a:off x="3848100" y="2360898"/>
              <a:ext cx="4445899" cy="272625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382513" y="6155305"/>
                  <a:ext cx="1149532" cy="42377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latin typeface="Cambria Math" panose="02040503050406030204" pitchFamily="18" charset="0"/>
                          </a:rPr>
                          <m:t>𝐷𝑆</m:t>
                        </m:r>
                        <m:sSub>
                          <m:sSubPr>
                            <m:ctrlPr>
                              <a:rPr lang="pt-P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pt-PT" sz="2000" b="0" i="1" smtClean="0">
                                <a:latin typeface="Cambria Math" panose="02040503050406030204" pitchFamily="18" charset="0"/>
                              </a:rPr>
                              <m:t>𝑝𝑟𝑒</m:t>
                            </m:r>
                          </m:sub>
                        </m:sSub>
                      </m:oMath>
                    </m:oMathPara>
                  </a14:m>
                  <a:endParaRPr lang="pt-PT" sz="2000" b="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2513" y="6155305"/>
                  <a:ext cx="1149532" cy="42377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5714"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 rot="16200000">
                  <a:off x="2528857" y="3349429"/>
                  <a:ext cx="1149532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latin typeface="Cambria Math" panose="02040503050406030204" pitchFamily="18" charset="0"/>
                          </a:rPr>
                          <m:t>𝐷𝑆</m:t>
                        </m:r>
                        <m:sSub>
                          <m:sSubPr>
                            <m:ctrlPr>
                              <a:rPr lang="pt-P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pt-PT" sz="2000" b="0" i="1" smtClean="0">
                                <a:latin typeface="Cambria Math" panose="02040503050406030204" pitchFamily="18" charset="0"/>
                              </a:rPr>
                              <m:t>𝑠𝑒𝑎𝑠𝑜𝑛</m:t>
                            </m:r>
                          </m:sub>
                        </m:sSub>
                      </m:oMath>
                    </m:oMathPara>
                  </a14:m>
                  <a:endParaRPr lang="pt-PT" sz="2000" b="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528857" y="3349429"/>
                  <a:ext cx="1149532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043"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46846" y="369099"/>
                <a:ext cx="3759812" cy="589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3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𝐷𝑆</m:t>
                      </m:r>
                      <m:sSub>
                        <m:sSubPr>
                          <m:ctrlPr>
                            <a:rPr lang="pt-PT" sz="3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Lato Light"/>
                            </a:rPr>
                          </m:ctrlPr>
                        </m:sSubPr>
                        <m:e>
                          <m:r>
                            <a:rPr lang="pt-PT" sz="3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Lato Light"/>
                            </a:rPr>
                            <m:t>𝑅</m:t>
                          </m:r>
                        </m:e>
                        <m:sub>
                          <m:r>
                            <a:rPr lang="pt-PT" sz="3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Lato Light"/>
                            </a:rPr>
                            <m:t>𝑝𝑟𝑒</m:t>
                          </m:r>
                        </m:sub>
                      </m:sSub>
                      <m:r>
                        <a:rPr lang="pt-PT" sz="3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 </m:t>
                      </m:r>
                      <m:r>
                        <a:rPr lang="pt-PT" sz="3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𝑣𝑠</m:t>
                      </m:r>
                      <m:r>
                        <a:rPr lang="pt-PT" sz="3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 </m:t>
                      </m:r>
                      <m:r>
                        <a:rPr lang="pt-PT" sz="3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𝐷𝑆</m:t>
                      </m:r>
                      <m:sSub>
                        <m:sSubPr>
                          <m:ctrlPr>
                            <a:rPr lang="pt-PT" sz="3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Lato Light"/>
                            </a:rPr>
                          </m:ctrlPr>
                        </m:sSubPr>
                        <m:e>
                          <m:r>
                            <a:rPr lang="pt-PT" sz="3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Lato Light"/>
                            </a:rPr>
                            <m:t>𝑅</m:t>
                          </m:r>
                        </m:e>
                        <m:sub>
                          <m:r>
                            <a:rPr lang="pt-PT" sz="3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Lato Light"/>
                            </a:rPr>
                            <m:t>𝑠𝑒𝑎𝑠𝑜𝑛</m:t>
                          </m:r>
                        </m:sub>
                      </m:sSub>
                    </m:oMath>
                  </m:oMathPara>
                </a14:m>
                <a:endParaRPr lang="pt-PT" sz="3000" b="0" dirty="0">
                  <a:solidFill>
                    <a:schemeClr val="accent1"/>
                  </a:solidFill>
                  <a:latin typeface="Lato Light"/>
                  <a:cs typeface="Lato Ligh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846" y="369099"/>
                <a:ext cx="3759812" cy="58958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/>
          <p:cNvGrpSpPr/>
          <p:nvPr/>
        </p:nvGrpSpPr>
        <p:grpSpPr>
          <a:xfrm>
            <a:off x="10817483" y="1319000"/>
            <a:ext cx="1260791" cy="1960775"/>
            <a:chOff x="1097280" y="1442301"/>
            <a:chExt cx="2903456" cy="4515439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3" t="10461" r="35593" b="15774"/>
            <a:stretch/>
          </p:blipFill>
          <p:spPr>
            <a:xfrm>
              <a:off x="1097280" y="1442301"/>
              <a:ext cx="2903456" cy="4515439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2075923" y="2279968"/>
              <a:ext cx="387267" cy="9214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48" y="720752"/>
            <a:ext cx="1654652" cy="6534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6896" y="2429321"/>
                <a:ext cx="3917724" cy="1962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Large / Low values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𝐷𝑆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𝑠𝑒𝑎𝑠𝑜𝑛</m:t>
                        </m:r>
                      </m:sub>
                    </m:sSub>
                  </m:oMath>
                </a14:m>
                <a:r>
                  <a:rPr lang="en-US" sz="2000" dirty="0"/>
                  <a:t> tend to follow large / low values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𝐷𝑆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Extreme years are separated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96" y="2429321"/>
                <a:ext cx="3917724" cy="1962653"/>
              </a:xfrm>
              <a:prstGeom prst="rect">
                <a:avLst/>
              </a:prstGeom>
              <a:blipFill rotWithShape="0">
                <a:blip r:embed="rId9"/>
                <a:stretch>
                  <a:fillRect l="-1400" t="-1869" b="-498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3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5" t="6807" r="25773"/>
          <a:stretch/>
        </p:blipFill>
        <p:spPr>
          <a:xfrm>
            <a:off x="409526" y="2094522"/>
            <a:ext cx="4236148" cy="4065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300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𝐷𝑆</m:t>
                      </m:r>
                      <m:sSub>
                        <m:sSubPr>
                          <m:ctrlPr>
                            <a:rPr lang="pt-PT" sz="30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Lato Light"/>
                            </a:rPr>
                          </m:ctrlPr>
                        </m:sSubPr>
                        <m:e>
                          <m:r>
                            <a:rPr lang="pt-PT" sz="30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Lato Light"/>
                            </a:rPr>
                            <m:t>𝑅</m:t>
                          </m:r>
                        </m:e>
                        <m:sub>
                          <m:r>
                            <a:rPr lang="pt-PT" sz="30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Lato Light"/>
                            </a:rPr>
                            <m:t>𝑝𝑟𝑒</m:t>
                          </m:r>
                        </m:sub>
                      </m:sSub>
                    </m:oMath>
                  </m:oMathPara>
                </a14:m>
                <a:br>
                  <a:rPr lang="pt-PT" sz="3000" i="1" dirty="0">
                    <a:solidFill>
                      <a:schemeClr val="accent1"/>
                    </a:solidFill>
                    <a:latin typeface="Cambria Math" panose="02040503050406030204" pitchFamily="18" charset="0"/>
                    <a:cs typeface="Lato Light"/>
                  </a:rPr>
                </a:br>
                <a:endParaRPr lang="pt-PT" sz="3000" i="1" dirty="0">
                  <a:solidFill>
                    <a:schemeClr val="accent1"/>
                  </a:solidFill>
                  <a:latin typeface="Cambria Math" panose="02040503050406030204" pitchFamily="18" charset="0"/>
                  <a:cs typeface="Lato Light"/>
                </a:endParaRPr>
              </a:p>
            </p:txBody>
          </p:sp>
        </mc:Choice>
        <mc:Fallback xmlns="">
          <p:sp>
            <p:nvSpPr>
              <p:cNvPr id="4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0797460" y="770824"/>
            <a:ext cx="1260791" cy="1960775"/>
            <a:chOff x="1097280" y="1442301"/>
            <a:chExt cx="2903456" cy="45154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3" t="10461" r="35593" b="15774"/>
            <a:stretch/>
          </p:blipFill>
          <p:spPr>
            <a:xfrm>
              <a:off x="1097280" y="1442301"/>
              <a:ext cx="2903456" cy="451543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75923" y="2279968"/>
              <a:ext cx="387267" cy="9214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097280" y="1180738"/>
            <a:ext cx="38118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2000" dirty="0"/>
              <a:t>values of </a:t>
            </a:r>
            <a:r>
              <a:rPr lang="pt-PT" sz="2000" dirty="0" err="1"/>
              <a:t>DSR</a:t>
            </a:r>
            <a:r>
              <a:rPr lang="pt-PT" sz="1200" dirty="0" err="1"/>
              <a:t>td</a:t>
            </a:r>
            <a:r>
              <a:rPr lang="pt-PT" sz="1200" dirty="0"/>
              <a:t>  </a:t>
            </a:r>
            <a:r>
              <a:rPr lang="en-US" sz="2000" dirty="0"/>
              <a:t>for </a:t>
            </a:r>
            <a:r>
              <a:rPr lang="en-US" sz="2000" dirty="0">
                <a:solidFill>
                  <a:srgbClr val="FF0000"/>
                </a:solidFill>
              </a:rPr>
              <a:t>July 31</a:t>
            </a:r>
            <a:r>
              <a:rPr lang="en-US" sz="2000" dirty="0"/>
              <a:t> are normally distributed</a:t>
            </a:r>
          </a:p>
          <a:p>
            <a:pPr algn="ctr">
              <a:buClr>
                <a:schemeClr val="tx2"/>
              </a:buClr>
            </a:pPr>
            <a:endParaRPr lang="pt-PT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84992" y="4203641"/>
            <a:ext cx="2435685" cy="16201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tx2"/>
              </a:buClr>
              <a:buNone/>
            </a:pPr>
            <a:r>
              <a:rPr lang="en-US" sz="1500" dirty="0"/>
              <a:t>Normal Distribution:</a:t>
            </a:r>
          </a:p>
          <a:p>
            <a:pPr marL="0" indent="0" algn="just">
              <a:buClr>
                <a:schemeClr val="tx2"/>
              </a:buClr>
              <a:buNone/>
            </a:pPr>
            <a:endParaRPr lang="en-US" sz="1500" dirty="0"/>
          </a:p>
          <a:p>
            <a:pPr marL="0" indent="0" algn="just">
              <a:buClr>
                <a:schemeClr val="tx2"/>
              </a:buClr>
              <a:buNone/>
            </a:pPr>
            <a:r>
              <a:rPr lang="en-US" sz="1500" dirty="0"/>
              <a:t>Mean		408</a:t>
            </a:r>
          </a:p>
          <a:p>
            <a:pPr marL="0" indent="0" algn="just">
              <a:buClr>
                <a:schemeClr val="tx2"/>
              </a:buClr>
              <a:buNone/>
            </a:pPr>
            <a:r>
              <a:rPr lang="pt-PT" sz="1500" dirty="0"/>
              <a:t>Standard </a:t>
            </a:r>
            <a:r>
              <a:rPr lang="en-US" sz="1500" dirty="0"/>
              <a:t>Deviation</a:t>
            </a:r>
            <a:r>
              <a:rPr lang="pt-PT" sz="1500" dirty="0"/>
              <a:t>	161</a:t>
            </a:r>
          </a:p>
          <a:p>
            <a:pPr marL="0" indent="0" algn="just">
              <a:buClr>
                <a:schemeClr val="tx2"/>
              </a:buClr>
              <a:buNone/>
            </a:pPr>
            <a:r>
              <a:rPr lang="pt-PT" sz="1500" dirty="0"/>
              <a:t>p-</a:t>
            </a:r>
            <a:r>
              <a:rPr lang="pt-PT" sz="1500" dirty="0" err="1"/>
              <a:t>value</a:t>
            </a:r>
            <a:r>
              <a:rPr lang="pt-PT" sz="1500" dirty="0"/>
              <a:t>		72%</a:t>
            </a:r>
            <a:endParaRPr lang="en-US" sz="1500" dirty="0"/>
          </a:p>
        </p:txBody>
      </p:sp>
      <p:sp>
        <p:nvSpPr>
          <p:cNvPr id="10" name="Rectangle 9"/>
          <p:cNvSpPr/>
          <p:nvPr/>
        </p:nvSpPr>
        <p:spPr>
          <a:xfrm>
            <a:off x="7166460" y="1191274"/>
            <a:ext cx="3388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2000" dirty="0"/>
              <a:t>values of </a:t>
            </a:r>
            <a:r>
              <a:rPr lang="pt-PT" sz="2000" dirty="0" err="1"/>
              <a:t>DSR</a:t>
            </a:r>
            <a:r>
              <a:rPr lang="pt-PT" sz="1200" dirty="0" err="1"/>
              <a:t>bu</a:t>
            </a:r>
            <a:r>
              <a:rPr lang="pt-PT" sz="1200" dirty="0"/>
              <a:t>  </a:t>
            </a:r>
            <a:r>
              <a:rPr lang="en-US" sz="2000" dirty="0"/>
              <a:t>normally distributed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/>
              <p:cNvSpPr txBox="1">
                <a:spLocks/>
              </p:cNvSpPr>
              <p:nvPr/>
            </p:nvSpPr>
            <p:spPr>
              <a:xfrm>
                <a:off x="6979137" y="361663"/>
                <a:ext cx="10515600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30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+mn-ea"/>
                          <a:cs typeface="Lato Light"/>
                        </a:rPr>
                        <m:t>𝐷𝑆</m:t>
                      </m:r>
                      <m:sSub>
                        <m:sSubPr>
                          <m:ctrlPr>
                            <a:rPr lang="pt-PT" sz="30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+mn-ea"/>
                              <a:cs typeface="Lato Light"/>
                            </a:rPr>
                          </m:ctrlPr>
                        </m:sSubPr>
                        <m:e>
                          <m:r>
                            <a:rPr lang="pt-PT" sz="30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+mn-ea"/>
                              <a:cs typeface="Lato Light"/>
                            </a:rPr>
                            <m:t>𝑅</m:t>
                          </m:r>
                        </m:e>
                        <m:sub>
                          <m:r>
                            <a:rPr lang="pt-PT" sz="30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+mn-ea"/>
                              <a:cs typeface="Lato Light"/>
                            </a:rPr>
                            <m:t>𝑠𝑒𝑎𝑠𝑜𝑛</m:t>
                          </m:r>
                        </m:sub>
                      </m:sSub>
                    </m:oMath>
                  </m:oMathPara>
                </a14:m>
                <a:endParaRPr lang="pt-PT" sz="3000" b="0" i="1" dirty="0">
                  <a:solidFill>
                    <a:schemeClr val="accent1"/>
                  </a:solidFill>
                  <a:latin typeface="Cambria Math" panose="02040503050406030204" pitchFamily="18" charset="0"/>
                  <a:ea typeface="+mn-ea"/>
                  <a:cs typeface="Lato Light"/>
                </a:endParaRPr>
              </a:p>
            </p:txBody>
          </p:sp>
        </mc:Choice>
        <mc:Fallback xmlns="">
          <p:sp>
            <p:nvSpPr>
              <p:cNvPr id="1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137" y="361663"/>
                <a:ext cx="10515600" cy="132556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t="9842" r="25929"/>
          <a:stretch/>
        </p:blipFill>
        <p:spPr>
          <a:xfrm>
            <a:off x="6575450" y="2207455"/>
            <a:ext cx="4100662" cy="395242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9030837" y="4128647"/>
            <a:ext cx="3027414" cy="16201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tx2"/>
              </a:buClr>
              <a:buNone/>
            </a:pPr>
            <a:r>
              <a:rPr lang="en-US" sz="1500" dirty="0"/>
              <a:t>Normal Distribution:</a:t>
            </a:r>
          </a:p>
          <a:p>
            <a:pPr marL="0" indent="0" algn="just">
              <a:buClr>
                <a:schemeClr val="tx2"/>
              </a:buClr>
              <a:buNone/>
            </a:pPr>
            <a:endParaRPr lang="en-US" sz="1500" dirty="0"/>
          </a:p>
          <a:p>
            <a:pPr marL="0" indent="0" algn="just">
              <a:buClr>
                <a:schemeClr val="tx2"/>
              </a:buClr>
              <a:buNone/>
            </a:pPr>
            <a:r>
              <a:rPr lang="en-US" sz="1500" dirty="0"/>
              <a:t>Mean		17.7</a:t>
            </a:r>
          </a:p>
          <a:p>
            <a:pPr marL="0" indent="0" algn="just">
              <a:buClr>
                <a:schemeClr val="tx2"/>
              </a:buClr>
              <a:buNone/>
            </a:pPr>
            <a:r>
              <a:rPr lang="pt-PT" sz="1500" dirty="0"/>
              <a:t>Standard </a:t>
            </a:r>
            <a:r>
              <a:rPr lang="en-US" sz="1500" dirty="0"/>
              <a:t>Deviation</a:t>
            </a:r>
            <a:r>
              <a:rPr lang="pt-PT" sz="1500" dirty="0"/>
              <a:t>	11.3</a:t>
            </a:r>
          </a:p>
          <a:p>
            <a:pPr marL="0" indent="0" algn="just">
              <a:buClr>
                <a:schemeClr val="tx2"/>
              </a:buClr>
              <a:buNone/>
            </a:pPr>
            <a:r>
              <a:rPr lang="pt-PT" sz="1500" dirty="0"/>
              <a:t>p-</a:t>
            </a:r>
            <a:r>
              <a:rPr lang="pt-PT" sz="1500" dirty="0" err="1"/>
              <a:t>value</a:t>
            </a:r>
            <a:r>
              <a:rPr lang="pt-PT" sz="1500" dirty="0"/>
              <a:t>		88%</a:t>
            </a:r>
            <a:endParaRPr lang="en-US" sz="15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79" y="34926"/>
            <a:ext cx="1654652" cy="6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13362" y="369099"/>
                <a:ext cx="302679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PT" sz="3000" i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Diagnostic</m:t>
                      </m:r>
                      <m:r>
                        <a:rPr lang="pt-PT" sz="3000" i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PT" sz="3000" i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Mode</m:t>
                      </m:r>
                    </m:oMath>
                  </m:oMathPara>
                </a14:m>
                <a:endParaRPr lang="pt-PT" sz="3000" b="0" dirty="0">
                  <a:solidFill>
                    <a:schemeClr val="accent1"/>
                  </a:solidFill>
                  <a:latin typeface="Lato Light"/>
                  <a:cs typeface="Lato Ligh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362" y="369099"/>
                <a:ext cx="3026791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93476" y="2051539"/>
                <a:ext cx="5836457" cy="2507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𝑑𝑖𝑎𝑔</m:t>
                          </m:r>
                        </m:sub>
                      </m:sSub>
                      <m:d>
                        <m:dPr>
                          <m:ctrlPr>
                            <a:rPr lang="pt-P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𝑙𝑜𝑔𝐵𝐴</m:t>
                          </m:r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pt-PT" i="1" dirty="0">
                  <a:latin typeface="Cambria Math"/>
                </a:endParaRPr>
              </a:p>
              <a:p>
                <a:pPr algn="just">
                  <a:buClr>
                    <a:schemeClr val="tx2"/>
                  </a:buClr>
                </a:pPr>
                <a:endParaRPr lang="pt-PT" sz="1600" i="1" dirty="0">
                  <a:latin typeface="Cambria Math"/>
                </a:endParaRPr>
              </a:p>
              <a:p>
                <a:pPr marL="896938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𝜇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𝑎</m:t>
                      </m:r>
                      <m:r>
                        <a:rPr lang="en-US" i="1">
                          <a:latin typeface="Cambria Math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𝐷𝑆𝑅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𝑝𝑟𝑒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𝑏</m:t>
                      </m:r>
                      <m:r>
                        <a:rPr lang="en-US" i="1">
                          <a:latin typeface="Cambria Math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𝐷𝑆𝑅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𝑠𝑒𝑎𝑠𝑜𝑛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pt-PT" b="1" dirty="0"/>
              </a:p>
              <a:p>
                <a:pPr marL="896938" indent="0" algn="just">
                  <a:buClr>
                    <a:schemeClr val="tx2"/>
                  </a:buClr>
                  <a:buNone/>
                </a:pPr>
                <a:endParaRPr lang="pt-PT" b="1" dirty="0"/>
              </a:p>
              <a:p>
                <a:pPr marL="896938" indent="0" algn="just">
                  <a:buClr>
                    <a:schemeClr val="tx2"/>
                  </a:buClr>
                  <a:buNone/>
                </a:pPr>
                <a:endParaRPr lang="pt-PT" b="1" dirty="0"/>
              </a:p>
              <a:p>
                <a:pPr algn="just">
                  <a:buClr>
                    <a:schemeClr val="tx2"/>
                  </a:buClr>
                </a:pPr>
                <a:endParaRPr lang="pt-PT" sz="1600" dirty="0"/>
              </a:p>
              <a:p>
                <a:pPr algn="just">
                  <a:buClr>
                    <a:schemeClr val="tx2"/>
                  </a:buClr>
                </a:pPr>
                <a:r>
                  <a:rPr lang="en-GB" sz="1600" b="1" dirty="0"/>
                  <a:t>Meteorological Fire Danger</a:t>
                </a:r>
              </a:p>
              <a:p>
                <a:pPr algn="just">
                  <a:buClr>
                    <a:schemeClr val="tx2"/>
                  </a:buClr>
                  <a:buFont typeface="Courier New" panose="02070309020205020404" pitchFamily="49" charset="0"/>
                  <a:buChar char="o"/>
                </a:pPr>
                <a:endParaRPr lang="pt-PT" sz="1600" b="1" dirty="0"/>
              </a:p>
              <a:p>
                <a:pPr algn="just"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𝑀𝐹𝐷</m:t>
                      </m:r>
                      <m:r>
                        <a:rPr lang="pt-PT" i="1" baseline="-25000">
                          <a:latin typeface="Cambria Math" panose="02040503050406030204" pitchFamily="18" charset="0"/>
                        </a:rPr>
                        <m:t>𝑑𝑖𝑎𝑔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𝑑𝑖𝑎𝑔</m:t>
                          </m:r>
                        </m:sub>
                      </m:sSub>
                      <m:r>
                        <a:rPr lang="pt-PT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𝑙𝑜𝑔𝐵𝐴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𝑙𝑜𝑔𝐵</m:t>
                      </m:r>
                      <m:sSub>
                        <m:sSubPr>
                          <m:ctrlPr>
                            <a:rPr lang="pt-P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80</m:t>
                          </m:r>
                        </m:sub>
                      </m:sSub>
                      <m:r>
                        <a:rPr lang="pt-PT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PT" sz="1600" b="1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476" y="2051539"/>
                <a:ext cx="5836457" cy="2507353"/>
              </a:xfrm>
              <a:prstGeom prst="rect">
                <a:avLst/>
              </a:prstGeom>
              <a:blipFill rotWithShape="0">
                <a:blip r:embed="rId4"/>
                <a:stretch>
                  <a:fillRect l="-522" b="-170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48" y="720752"/>
            <a:ext cx="1654652" cy="6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0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13362" y="369099"/>
                <a:ext cx="302679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PT" sz="3000" i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Diagnostic</m:t>
                      </m:r>
                      <m:r>
                        <a:rPr lang="pt-PT" sz="3000" i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PT" sz="3000" i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Lato Light"/>
                        </a:rPr>
                        <m:t>Mode</m:t>
                      </m:r>
                    </m:oMath>
                  </m:oMathPara>
                </a14:m>
                <a:endParaRPr lang="pt-PT" sz="3000" dirty="0">
                  <a:solidFill>
                    <a:schemeClr val="accent1"/>
                  </a:solidFill>
                  <a:latin typeface="Lato Light"/>
                  <a:cs typeface="Lato Ligh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362" y="369099"/>
                <a:ext cx="3026791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8112629" y="940013"/>
                <a:ext cx="2424719" cy="48605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</a:rPr>
                        <m:t>𝜇</m:t>
                      </m:r>
                      <m:r>
                        <a:rPr lang="en-US" sz="1200" i="1" smtClean="0">
                          <a:latin typeface="Cambria Math"/>
                        </a:rPr>
                        <m:t>=</m:t>
                      </m:r>
                      <m:r>
                        <a:rPr lang="en-US" sz="1200" i="1" smtClean="0">
                          <a:latin typeface="Cambria Math"/>
                        </a:rPr>
                        <m:t>𝑎</m:t>
                      </m:r>
                      <m:r>
                        <a:rPr lang="en-US" sz="1200" i="1" smtClean="0">
                          <a:latin typeface="Cambria Math"/>
                        </a:rPr>
                        <m:t>×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𝐷𝑆𝑅</m:t>
                          </m:r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𝑡𝑑</m:t>
                          </m:r>
                        </m:sub>
                      </m:sSub>
                      <m:r>
                        <a:rPr lang="en-US" sz="1200" i="1">
                          <a:latin typeface="Cambria Math"/>
                        </a:rPr>
                        <m:t>+</m:t>
                      </m:r>
                      <m:r>
                        <a:rPr lang="en-US" sz="1200" i="1">
                          <a:latin typeface="Cambria Math"/>
                        </a:rPr>
                        <m:t>𝑏</m:t>
                      </m:r>
                      <m:r>
                        <a:rPr lang="en-US" sz="1200" i="1">
                          <a:latin typeface="Cambria Math"/>
                        </a:rPr>
                        <m:t>×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𝐷𝑆𝑅</m:t>
                          </m:r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𝑏𝑢</m:t>
                          </m:r>
                        </m:sub>
                      </m:sSub>
                      <m:r>
                        <a:rPr lang="en-US" sz="1200" i="1">
                          <a:latin typeface="Cambria Math"/>
                        </a:rPr>
                        <m:t>+</m:t>
                      </m:r>
                      <m:r>
                        <a:rPr lang="en-US" sz="1200" i="1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pt-PT" sz="120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:endParaRPr lang="pt-PT" sz="2400" b="1" dirty="0"/>
              </a:p>
              <a:p>
                <a:pPr algn="just">
                  <a:buClr>
                    <a:schemeClr val="tx2"/>
                  </a:buClr>
                  <a:buFont typeface="Courier New" panose="02070309020205020404" pitchFamily="49" charset="0"/>
                  <a:buChar char="o"/>
                </a:pPr>
                <a:endParaRPr lang="pt-PT" b="1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629" y="940013"/>
                <a:ext cx="2424719" cy="4860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6590188" y="1622297"/>
                <a:ext cx="4207272" cy="157094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chemeClr val="tx2"/>
                  </a:buClr>
                  <a:buNone/>
                </a:pPr>
                <a:r>
                  <a:rPr lang="pt-PT" sz="2400" b="1" dirty="0" err="1"/>
                  <a:t>Simple</a:t>
                </a:r>
                <a:r>
                  <a:rPr lang="pt-PT" sz="2400" b="1" dirty="0"/>
                  <a:t> </a:t>
                </a:r>
                <a:r>
                  <a:rPr lang="pt-PT" sz="2400" b="1" dirty="0" err="1"/>
                  <a:t>Decision</a:t>
                </a:r>
                <a:r>
                  <a:rPr lang="pt-PT" sz="2400" b="1" dirty="0"/>
                  <a:t> </a:t>
                </a:r>
                <a:r>
                  <a:rPr lang="pt-PT" sz="2400" b="1" dirty="0" err="1"/>
                  <a:t>Model</a:t>
                </a:r>
                <a:endParaRPr lang="pt-PT" sz="2400" b="1" dirty="0"/>
              </a:p>
              <a:p>
                <a:pPr marL="0" indent="0" algn="ctr">
                  <a:buClr>
                    <a:schemeClr val="tx2"/>
                  </a:buClr>
                  <a:buNone/>
                </a:pPr>
                <a:endParaRPr lang="pt-PT" sz="180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PT" sz="1800" b="1" dirty="0" smtClean="0"/>
                        <m:t>If</m:t>
                      </m:r>
                      <m:r>
                        <m:rPr>
                          <m:nor/>
                        </m:rPr>
                        <a:rPr lang="pt-PT" sz="1800" b="1" dirty="0" smtClean="0"/>
                        <m:t> </m:t>
                      </m:r>
                      <m:r>
                        <m:rPr>
                          <m:nor/>
                        </m:rPr>
                        <a:rPr lang="pt-PT" sz="1800" b="1" dirty="0" smtClean="0"/>
                        <m:t>MFD</m:t>
                      </m:r>
                      <m:r>
                        <m:rPr>
                          <m:nor/>
                        </m:rPr>
                        <a:rPr lang="pt-PT" sz="1800" b="1" dirty="0" smtClean="0"/>
                        <m:t> &gt; 0.2 </m:t>
                      </m:r>
                      <m:r>
                        <a:rPr lang="pt-PT" sz="1800" b="1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pt-PT" sz="1800" b="1" dirty="0"/>
                        <m:t> </m:t>
                      </m:r>
                      <m:r>
                        <m:rPr>
                          <m:nor/>
                        </m:rPr>
                        <a:rPr lang="pt-PT" sz="1800" b="1" dirty="0"/>
                        <m:t>the</m:t>
                      </m:r>
                      <m:r>
                        <m:rPr>
                          <m:nor/>
                        </m:rPr>
                        <a:rPr lang="pt-PT" sz="1800" b="1" dirty="0"/>
                        <m:t> </m:t>
                      </m:r>
                      <m:r>
                        <m:rPr>
                          <m:nor/>
                        </m:rPr>
                        <a:rPr lang="pt-PT" sz="1800" b="1" dirty="0"/>
                        <m:t>year</m:t>
                      </m:r>
                      <m:r>
                        <m:rPr>
                          <m:nor/>
                        </m:rPr>
                        <a:rPr lang="pt-PT" sz="1800" b="1" dirty="0"/>
                        <m:t> </m:t>
                      </m:r>
                      <m:r>
                        <m:rPr>
                          <m:nor/>
                        </m:rPr>
                        <a:rPr lang="pt-PT" sz="1800" b="1" dirty="0"/>
                        <m:t>is</m:t>
                      </m:r>
                      <m:r>
                        <m:rPr>
                          <m:nor/>
                        </m:rPr>
                        <a:rPr lang="pt-PT" sz="1800" b="1" dirty="0"/>
                        <m:t> </m:t>
                      </m:r>
                      <m:r>
                        <m:rPr>
                          <m:nor/>
                        </m:rPr>
                        <a:rPr lang="pt-PT" sz="1800" b="1" dirty="0"/>
                        <m:t>not</m:t>
                      </m:r>
                      <m:r>
                        <m:rPr>
                          <m:nor/>
                        </m:rPr>
                        <a:rPr lang="pt-PT" sz="1800" b="1" dirty="0"/>
                        <m:t> </m:t>
                      </m:r>
                      <m:r>
                        <m:rPr>
                          <m:nor/>
                        </m:rPr>
                        <a:rPr lang="pt-PT" sz="1800" b="1" dirty="0"/>
                        <m:t>mild</m:t>
                      </m:r>
                    </m:oMath>
                  </m:oMathPara>
                </a14:m>
                <a:endParaRPr lang="pt-PT" sz="180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:endParaRPr lang="pt-PT" sz="180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PT" sz="1800" b="1" dirty="0"/>
                        <m:t>If</m:t>
                      </m:r>
                      <m:r>
                        <m:rPr>
                          <m:nor/>
                        </m:rPr>
                        <a:rPr lang="pt-PT" sz="1800" b="1" dirty="0"/>
                        <m:t> </m:t>
                      </m:r>
                      <m:r>
                        <m:rPr>
                          <m:nor/>
                        </m:rPr>
                        <a:rPr lang="pt-PT" sz="1800" b="1" dirty="0"/>
                        <m:t>MFD</m:t>
                      </m:r>
                      <m:r>
                        <m:rPr>
                          <m:nor/>
                        </m:rPr>
                        <a:rPr lang="pt-PT" sz="1800" b="1" dirty="0"/>
                        <m:t> &lt; 0.2 </m:t>
                      </m:r>
                      <m:r>
                        <a:rPr lang="pt-PT" sz="1800" b="1" dirty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pt-PT" sz="1800" b="1" dirty="0"/>
                        <m:t> </m:t>
                      </m:r>
                      <m:r>
                        <m:rPr>
                          <m:nor/>
                        </m:rPr>
                        <a:rPr lang="pt-PT" sz="1800" b="1" dirty="0"/>
                        <m:t>the</m:t>
                      </m:r>
                      <m:r>
                        <m:rPr>
                          <m:nor/>
                        </m:rPr>
                        <a:rPr lang="pt-PT" sz="1800" b="1" dirty="0"/>
                        <m:t> </m:t>
                      </m:r>
                      <m:r>
                        <m:rPr>
                          <m:nor/>
                        </m:rPr>
                        <a:rPr lang="pt-PT" sz="1800" b="1" dirty="0"/>
                        <m:t>year</m:t>
                      </m:r>
                      <m:r>
                        <m:rPr>
                          <m:nor/>
                        </m:rPr>
                        <a:rPr lang="pt-PT" sz="1800" b="1" dirty="0"/>
                        <m:t> </m:t>
                      </m:r>
                      <m:r>
                        <m:rPr>
                          <m:nor/>
                        </m:rPr>
                        <a:rPr lang="pt-PT" sz="1800" b="1" dirty="0"/>
                        <m:t>is</m:t>
                      </m:r>
                      <m:r>
                        <m:rPr>
                          <m:nor/>
                        </m:rPr>
                        <a:rPr lang="pt-PT" sz="1800" b="1" dirty="0"/>
                        <m:t> </m:t>
                      </m:r>
                      <m:r>
                        <m:rPr>
                          <m:nor/>
                        </m:rPr>
                        <a:rPr lang="pt-PT" sz="1800" b="1" dirty="0"/>
                        <m:t>not</m:t>
                      </m:r>
                      <m:r>
                        <m:rPr>
                          <m:nor/>
                        </m:rPr>
                        <a:rPr lang="pt-PT" sz="1800" b="1" dirty="0"/>
                        <m:t> </m:t>
                      </m:r>
                      <m:r>
                        <a:rPr lang="pt-PT" sz="1800" b="1" dirty="0">
                          <a:latin typeface="Cambria Math" panose="02040503050406030204" pitchFamily="18" charset="0"/>
                        </a:rPr>
                        <m:t>𝐬𝐞𝐯𝐞𝐫𝐞</m:t>
                      </m:r>
                    </m:oMath>
                  </m:oMathPara>
                </a14:m>
                <a:endParaRPr lang="pt-PT" sz="1800" b="1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188" y="1622297"/>
                <a:ext cx="4207272" cy="1570944"/>
              </a:xfrm>
              <a:prstGeom prst="rect">
                <a:avLst/>
              </a:prstGeom>
              <a:blipFill rotWithShape="0">
                <a:blip r:embed="rId5"/>
                <a:stretch>
                  <a:fillRect t="-6202" b="-38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915949" y="3379526"/>
          <a:ext cx="3555749" cy="238191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482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0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i="1" dirty="0">
                        <a:ln>
                          <a:noFill/>
                        </a:ln>
                        <a:noFill/>
                        <a:effectLst/>
                        <a:latin typeface="Calibri"/>
                      </a:endParaRPr>
                    </a:p>
                  </a:txBody>
                  <a:tcPr marL="45264" marR="4526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n>
                          <a:noFill/>
                        </a:ln>
                        <a:noFill/>
                        <a:effectLst/>
                        <a:latin typeface="Calibri"/>
                      </a:endParaRPr>
                    </a:p>
                  </a:txBody>
                  <a:tcPr marL="45264" marR="4526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Modeled levels of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combined fire danger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anchor="ctr"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n>
                          <a:noFill/>
                        </a:ln>
                        <a:noFill/>
                        <a:effectLst/>
                        <a:latin typeface="Calibri"/>
                      </a:endParaRPr>
                    </a:p>
                  </a:txBody>
                  <a:tcPr marL="45264" marR="4526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n>
                          <a:noFill/>
                        </a:ln>
                        <a:noFill/>
                        <a:effectLst/>
                        <a:latin typeface="Calibri"/>
                      </a:endParaRPr>
                    </a:p>
                  </a:txBody>
                  <a:tcPr marL="45264" marR="4526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Not Severe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Not Mild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576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Observed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Categories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vert="vert27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Not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Severe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19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Not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Mild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16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289667" y="5761436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tx2"/>
              </a:buClr>
              <a:buNone/>
            </a:pPr>
            <a:r>
              <a:rPr lang="pt-PT" sz="2800" b="1" dirty="0"/>
              <a:t> 35/36-&gt; 97% hits</a:t>
            </a:r>
            <a:endParaRPr lang="en-US" sz="2800" dirty="0"/>
          </a:p>
          <a:p>
            <a:pPr marL="0" indent="0" algn="just">
              <a:buClr>
                <a:schemeClr val="tx2"/>
              </a:buClr>
              <a:buNone/>
            </a:pPr>
            <a:endParaRPr lang="pt-PT" sz="36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817483" y="1319000"/>
            <a:ext cx="1260791" cy="1960775"/>
            <a:chOff x="1097280" y="1442301"/>
            <a:chExt cx="2903456" cy="45154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3" t="10461" r="35593" b="15774"/>
            <a:stretch/>
          </p:blipFill>
          <p:spPr>
            <a:xfrm>
              <a:off x="1097280" y="1442301"/>
              <a:ext cx="2903456" cy="451543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075923" y="2279968"/>
              <a:ext cx="387267" cy="9214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3359" y="977182"/>
            <a:ext cx="5996762" cy="5328170"/>
            <a:chOff x="593426" y="977182"/>
            <a:chExt cx="5996762" cy="53281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21" t="5508" r="25208" b="6816"/>
            <a:stretch/>
          </p:blipFill>
          <p:spPr>
            <a:xfrm>
              <a:off x="887888" y="977182"/>
              <a:ext cx="5702300" cy="5105400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1230193" y="2333486"/>
              <a:ext cx="4688007" cy="30005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3297056" y="5936020"/>
              <a:ext cx="7039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b="1" dirty="0" err="1"/>
                <a:t>DSR</a:t>
              </a:r>
              <a:r>
                <a:rPr lang="pt-PT" b="1" baseline="-25000" dirty="0" err="1"/>
                <a:t>td</a:t>
              </a:r>
              <a:endParaRPr lang="pt-PT" dirty="0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410042" y="3345216"/>
              <a:ext cx="7360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b="1" dirty="0" err="1"/>
                <a:t>DSR</a:t>
              </a:r>
              <a:r>
                <a:rPr lang="pt-PT" b="1" baseline="-25000" dirty="0" err="1"/>
                <a:t>bu</a:t>
              </a:r>
              <a:endParaRPr lang="pt-PT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48" y="720752"/>
            <a:ext cx="1654652" cy="6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2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6003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7098" y="4868114"/>
            <a:ext cx="4180241" cy="1325563"/>
          </a:xfrm>
        </p:spPr>
        <p:txBody>
          <a:bodyPr/>
          <a:lstStyle/>
          <a:p>
            <a:r>
              <a:rPr lang="pt-PT" b="1" dirty="0"/>
              <a:t>Pedrógão Grande </a:t>
            </a:r>
            <a:br>
              <a:rPr lang="pt-PT" b="1" dirty="0"/>
            </a:br>
            <a:r>
              <a:rPr lang="pt-PT" sz="3600" b="1" dirty="0"/>
              <a:t>17/07/2017</a:t>
            </a:r>
            <a:endParaRPr lang="en-US" sz="36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07FC32-3679-4E7D-8F78-D6A7E360E81F}"/>
              </a:ext>
            </a:extLst>
          </p:cNvPr>
          <p:cNvSpPr/>
          <p:nvPr/>
        </p:nvSpPr>
        <p:spPr>
          <a:xfrm>
            <a:off x="5883662" y="431939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Place:	 	Pedrógão Grande, Leiria</a:t>
            </a:r>
          </a:p>
          <a:p>
            <a:r>
              <a:rPr lang="pt-BR" b="1" dirty="0"/>
              <a:t>Date:	 	17 — 24 june 2017</a:t>
            </a:r>
          </a:p>
          <a:p>
            <a:r>
              <a:rPr lang="pt-BR" b="1" dirty="0"/>
              <a:t>Burnt area: 	42 500[1] ha</a:t>
            </a:r>
          </a:p>
          <a:p>
            <a:r>
              <a:rPr lang="pt-BR" b="1" dirty="0"/>
              <a:t>Land use 	áreas:	forest and urban areas</a:t>
            </a:r>
          </a:p>
          <a:p>
            <a:r>
              <a:rPr lang="pt-BR" b="1" dirty="0"/>
              <a:t>Dead: 		64</a:t>
            </a:r>
          </a:p>
          <a:p>
            <a:r>
              <a:rPr lang="pt-BR" b="1" dirty="0"/>
              <a:t>Wounded: 	254 feridos (7 serious condition)</a:t>
            </a:r>
          </a:p>
          <a:p>
            <a:r>
              <a:rPr lang="pt-BR" b="1" dirty="0"/>
              <a:t>Coordinates 	39° 57' N 8° 14' 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5172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2459966" y="1484784"/>
                <a:ext cx="7225901" cy="4348749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𝑑𝑖𝑎𝑔</m:t>
                          </m:r>
                        </m:sub>
                      </m:sSub>
                      <m:d>
                        <m:d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𝑙𝑜𝑔𝐵𝐴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PT" sz="2000" dirty="0"/>
              </a:p>
              <a:p>
                <a:pPr marL="0" indent="0" algn="ctr">
                  <a:buClr>
                    <a:schemeClr val="tx2"/>
                  </a:buClr>
                  <a:buNone/>
                </a:pPr>
                <a:endParaRPr lang="pt-PT" sz="2000" dirty="0"/>
              </a:p>
              <a:p>
                <a:pPr marL="541338" indent="0" algn="ctr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𝐷𝑆</m:t>
                      </m:r>
                      <m:sSub>
                        <m:sSub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𝑝𝑟𝑒</m:t>
                          </m:r>
                        </m:sub>
                      </m:sSub>
                      <m:r>
                        <a:rPr lang="pt-PT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𝐷𝑆</m:t>
                      </m:r>
                      <m:sSub>
                        <m:sSub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𝑠𝑒𝑎𝑠𝑜𝑛</m:t>
                          </m:r>
                        </m:sub>
                      </m:sSub>
                      <m:r>
                        <a:rPr lang="pt-PT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PT" sz="2000" dirty="0"/>
              </a:p>
              <a:p>
                <a:pPr marL="2420938" indent="0">
                  <a:buClr>
                    <a:schemeClr val="tx2"/>
                  </a:buClr>
                  <a:buNone/>
                </a:pPr>
                <a:endParaRPr lang="pt-PT" sz="2000" dirty="0"/>
              </a:p>
              <a:p>
                <a:pPr marL="2870200" indent="0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  <m:r>
                        <a:rPr lang="pt-PT" sz="20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𝐷𝑆</m:t>
                      </m:r>
                      <m:sSub>
                        <m:sSub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𝑠𝑒𝑎𝑠𝑜𝑛</m:t>
                          </m:r>
                        </m:sub>
                      </m:sSub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PT" sz="2000" dirty="0"/>
              </a:p>
              <a:p>
                <a:pPr algn="just">
                  <a:buClr>
                    <a:schemeClr val="tx2"/>
                  </a:buClr>
                  <a:buFont typeface="Courier New" panose="02070309020205020404" pitchFamily="49" charset="0"/>
                  <a:buChar char="o"/>
                </a:pPr>
                <a:endParaRPr lang="en-US" sz="2000" b="1" dirty="0"/>
              </a:p>
              <a:p>
                <a:pPr marL="4038600" indent="0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𝐷𝑆</m:t>
                      </m:r>
                      <m:sSub>
                        <m:sSub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𝑝𝑟𝑒</m:t>
                          </m:r>
                        </m:sub>
                      </m:sSub>
                      <m:r>
                        <a:rPr lang="pt-PT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000" b="1" dirty="0"/>
              </a:p>
              <a:p>
                <a:pPr algn="just">
                  <a:buClr>
                    <a:schemeClr val="tx2"/>
                  </a:buClr>
                  <a:buFont typeface="Courier New" panose="02070309020205020404" pitchFamily="49" charset="0"/>
                  <a:buChar char="o"/>
                </a:pPr>
                <a:endParaRPr lang="en-US" sz="1650" b="1" dirty="0"/>
              </a:p>
              <a:p>
                <a:pPr algn="just">
                  <a:buClr>
                    <a:schemeClr val="tx2"/>
                  </a:buClr>
                  <a:buFont typeface="Courier New" panose="02070309020205020404" pitchFamily="49" charset="0"/>
                  <a:buChar char="o"/>
                </a:pPr>
                <a:endParaRPr lang="en-US" sz="1650" b="1" dirty="0"/>
              </a:p>
              <a:p>
                <a:pPr algn="just">
                  <a:buClr>
                    <a:schemeClr val="tx2"/>
                  </a:buClr>
                  <a:buFont typeface="Courier New" panose="02070309020205020404" pitchFamily="49" charset="0"/>
                  <a:buChar char="o"/>
                </a:pPr>
                <a:endParaRPr lang="pt-PT" sz="1650" b="1" dirty="0"/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966" y="1484784"/>
                <a:ext cx="7225901" cy="4348749"/>
              </a:xfrm>
              <a:prstGeom prst="rect">
                <a:avLst/>
              </a:prstGeom>
              <a:blipFill rotWithShape="0">
                <a:blip r:embed="rId3"/>
                <a:stretch>
                  <a:fillRect l="-33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 flipV="1">
            <a:off x="3124200" y="1820335"/>
            <a:ext cx="1" cy="423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698066" y="2480736"/>
            <a:ext cx="0" cy="465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85529" y="3158584"/>
            <a:ext cx="0" cy="423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59967" y="1473201"/>
            <a:ext cx="7200501" cy="25125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Down Arrow 10"/>
          <p:cNvSpPr/>
          <p:nvPr/>
        </p:nvSpPr>
        <p:spPr>
          <a:xfrm>
            <a:off x="5799667" y="4097868"/>
            <a:ext cx="599923" cy="524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472588" y="4674175"/>
                <a:ext cx="2487156" cy="425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𝑝𝑟𝑜𝑔</m:t>
                          </m:r>
                        </m:sub>
                      </m:sSub>
                      <m:d>
                        <m:d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𝑙𝑜𝑔𝐵𝐴</m:t>
                              </m:r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588" y="4674175"/>
                <a:ext cx="2487156" cy="425053"/>
              </a:xfrm>
              <a:prstGeom prst="rect">
                <a:avLst/>
              </a:prstGeom>
              <a:blipFill rotWithShape="0">
                <a:blip r:embed="rId4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 flipV="1">
            <a:off x="7215558" y="5072840"/>
            <a:ext cx="0" cy="499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552998" y="5725469"/>
                <a:ext cx="3264292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P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𝐷𝑆</m:t>
                      </m:r>
                      <m:sSub>
                        <m:sSubPr>
                          <m:ctrlPr>
                            <a:rPr lang="pt-P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𝑝𝑟𝑒</m:t>
                          </m:r>
                        </m:sub>
                      </m:sSub>
                      <m:r>
                        <a:rPr lang="pt-P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998" y="5725469"/>
                <a:ext cx="3264292" cy="390748"/>
              </a:xfrm>
              <a:prstGeom prst="rect">
                <a:avLst/>
              </a:prstGeom>
              <a:blipFill rotWithShape="0">
                <a:blip r:embed="rId5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 flipV="1">
            <a:off x="7578214" y="5005700"/>
            <a:ext cx="0" cy="262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912477" y="5136933"/>
                <a:ext cx="2714846" cy="7186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71463" algn="just">
                  <a:buClr>
                    <a:schemeClr val="tx2"/>
                  </a:buClr>
                  <a:tabLst>
                    <a:tab pos="3556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PT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477" y="5136933"/>
                <a:ext cx="2714846" cy="71865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459966" y="580409"/>
            <a:ext cx="6858000" cy="69335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/>
                </a:solidFill>
                <a:latin typeface="Cambria Math" panose="02040503050406030204" pitchFamily="18" charset="0"/>
                <a:ea typeface="+mn-ea"/>
                <a:cs typeface="Lato Light"/>
              </a:rPr>
              <a:t>Prognostic Mode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48" y="720752"/>
            <a:ext cx="1654652" cy="6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59966" y="580409"/>
            <a:ext cx="6858000" cy="69335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/>
                </a:solidFill>
                <a:latin typeface="Cambria Math" panose="02040503050406030204" pitchFamily="18" charset="0"/>
                <a:ea typeface="+mn-ea"/>
                <a:cs typeface="Lato Light"/>
              </a:rPr>
              <a:t>Prognostic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2667000" y="1484784"/>
                <a:ext cx="6858000" cy="4043949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𝑝𝑟𝑜𝑔</m:t>
                          </m:r>
                        </m:sub>
                      </m:sSub>
                      <m:d>
                        <m:d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𝑙𝑜𝑔𝐵𝐴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PT" sz="2000" i="1" dirty="0">
                  <a:latin typeface="Cambria Math"/>
                </a:endParaRPr>
              </a:p>
              <a:p>
                <a:pPr marL="0" indent="0" algn="just">
                  <a:buClr>
                    <a:schemeClr val="tx2"/>
                  </a:buClr>
                  <a:buNone/>
                </a:pPr>
                <a:endParaRPr lang="pt-PT" sz="2000" i="1" dirty="0">
                  <a:latin typeface="Cambria Math"/>
                </a:endParaRPr>
              </a:p>
              <a:p>
                <a:pPr marL="0" indent="0" algn="just">
                  <a:buClr>
                    <a:schemeClr val="tx2"/>
                  </a:buClr>
                  <a:buNone/>
                </a:pPr>
                <a:endParaRPr lang="pt-PT" sz="2000" i="1" dirty="0">
                  <a:latin typeface="Cambria Math"/>
                </a:endParaRPr>
              </a:p>
              <a:p>
                <a:pPr marL="896938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/>
                            </a:rPr>
                            <m:t>𝜇</m:t>
                          </m:r>
                        </m:e>
                        <m:sup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PT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a:rPr lang="en-US" sz="2000" i="1">
                          <a:latin typeface="Cambria Math"/>
                        </a:rPr>
                        <m:t>𝑎</m:t>
                      </m:r>
                      <m:r>
                        <a:rPr lang="en-US" sz="2000" i="1">
                          <a:latin typeface="Cambria Math"/>
                        </a:rPr>
                        <m:t>×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𝐷𝑆𝑅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𝑝𝑟𝑒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+</m:t>
                      </m:r>
                      <m:r>
                        <a:rPr lang="en-US" sz="2000" i="1">
                          <a:latin typeface="Cambria Math"/>
                        </a:rPr>
                        <m:t>𝑏</m:t>
                      </m:r>
                      <m:r>
                        <a:rPr lang="en-US" sz="2000" i="1">
                          <a:latin typeface="Cambria Math"/>
                        </a:rPr>
                        <m:t>×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>
                          <a:latin typeface="Cambria Math"/>
                        </a:rPr>
                        <m:t>+</m:t>
                      </m:r>
                      <m:r>
                        <a:rPr lang="en-US" sz="2000" i="1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pt-PT" sz="200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:endParaRPr lang="pt-PT" sz="2000" dirty="0"/>
              </a:p>
              <a:p>
                <a:pPr algn="just">
                  <a:buClr>
                    <a:schemeClr val="tx2"/>
                  </a:buClr>
                  <a:buFont typeface="Courier New" panose="02070309020205020404" pitchFamily="49" charset="0"/>
                  <a:buChar char="o"/>
                </a:pPr>
                <a:r>
                  <a:rPr lang="en-GB" sz="1650" b="1" dirty="0"/>
                  <a:t>Meteorological Fire Danger</a:t>
                </a:r>
              </a:p>
              <a:p>
                <a:pPr algn="just">
                  <a:buClr>
                    <a:schemeClr val="tx2"/>
                  </a:buClr>
                  <a:buFont typeface="Courier New" panose="02070309020205020404" pitchFamily="49" charset="0"/>
                  <a:buChar char="o"/>
                </a:pPr>
                <a:endParaRPr lang="pt-PT" sz="165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</a:rPr>
                        <m:t>𝑀𝐹𝐷</m:t>
                      </m:r>
                      <m:r>
                        <a:rPr lang="pt-PT" sz="2000" b="0" i="1" baseline="-25000" smtClean="0">
                          <a:latin typeface="Cambria Math" panose="02040503050406030204" pitchFamily="18" charset="0"/>
                        </a:rPr>
                        <m:t>𝑝𝑟𝑜</m:t>
                      </m:r>
                      <m:r>
                        <a:rPr lang="pt-PT" sz="2000" i="1" baseline="-2500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𝑝𝑟𝑜</m:t>
                          </m:r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pt-PT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𝑙𝑜𝑔𝐵𝐴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pt-PT" sz="2000" i="1">
                          <a:latin typeface="Cambria Math" panose="02040503050406030204" pitchFamily="18" charset="0"/>
                        </a:rPr>
                        <m:t>𝑙𝑜𝑔𝐵</m:t>
                      </m:r>
                      <m:sSub>
                        <m:sSub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80</m:t>
                          </m:r>
                        </m:sub>
                      </m:sSub>
                      <m:r>
                        <a:rPr lang="pt-PT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PT" sz="165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:endParaRPr lang="pt-PT" sz="2000" b="1" dirty="0"/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1484784"/>
                <a:ext cx="6858000" cy="4043949"/>
              </a:xfrm>
              <a:prstGeom prst="rect">
                <a:avLst/>
              </a:prstGeom>
              <a:blipFill rotWithShape="0">
                <a:blip r:embed="rId3"/>
                <a:stretch>
                  <a:fillRect l="-8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V="1">
            <a:off x="4355858" y="1794936"/>
            <a:ext cx="0" cy="846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677590" y="1794935"/>
            <a:ext cx="0" cy="321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249173" y="2006945"/>
                <a:ext cx="2457917" cy="4735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71463" algn="just">
                  <a:buClr>
                    <a:schemeClr val="tx2"/>
                  </a:buClr>
                  <a:tabLst>
                    <a:tab pos="3556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PT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173" y="2006945"/>
                <a:ext cx="245791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48" y="720752"/>
            <a:ext cx="1654652" cy="6534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14231" y="5230096"/>
                <a:ext cx="3682226" cy="3956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pt-PT" b="1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pt-PT" b="1" dirty="0"/>
                          <m:t>MFD</m:t>
                        </m:r>
                      </m:e>
                      <m:sub>
                        <m:r>
                          <a:rPr lang="pt-PT" b="1" i="1" dirty="0">
                            <a:latin typeface="Cambria Math" panose="02040503050406030204" pitchFamily="18" charset="0"/>
                          </a:rPr>
                          <m:t>𝑯</m:t>
                        </m:r>
                      </m:sub>
                      <m:sup>
                        <m:r>
                          <a:rPr lang="pt-PT" b="1" i="1" dirty="0">
                            <a:latin typeface="Cambria Math" panose="02040503050406030204" pitchFamily="18" charset="0"/>
                          </a:rPr>
                          <m:t>𝑷</m:t>
                        </m:r>
                      </m:sup>
                    </m:sSubSup>
                  </m:oMath>
                </a14:m>
                <a:r>
                  <a:rPr lang="pt-PT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𝒑𝒓𝒐𝒈</m:t>
                        </m:r>
                      </m:sub>
                    </m:sSub>
                    <m:r>
                      <a:rPr lang="pt-PT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𝒍𝒐𝒈𝑩𝑨</m:t>
                    </m:r>
                    <m:r>
                      <a:rPr lang="pt-PT" b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𝒍𝒐𝒈𝑩</m:t>
                    </m:r>
                    <m:sSub>
                      <m:sSub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𝟖𝟎</m:t>
                        </m:r>
                      </m:sub>
                    </m:sSub>
                    <m:r>
                      <a:rPr lang="pt-PT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pt-PT" b="1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231" y="5230096"/>
                <a:ext cx="3682226" cy="395621"/>
              </a:xfrm>
              <a:prstGeom prst="rect">
                <a:avLst/>
              </a:prstGeom>
              <a:blipFill rotWithShape="0">
                <a:blip r:embed="rId6"/>
                <a:stretch>
                  <a:fillRect t="-6154" b="-200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013176" y="5230096"/>
                <a:ext cx="3664593" cy="3956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pt-PT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pt-PT" b="1" dirty="0"/>
                          <m:t>MFD</m:t>
                        </m:r>
                      </m:e>
                      <m:sub>
                        <m:r>
                          <a:rPr lang="pt-PT" b="1" i="1" dirty="0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  <m:sup>
                        <m:r>
                          <a:rPr lang="pt-PT" b="1" i="1" dirty="0">
                            <a:latin typeface="Cambria Math" panose="02040503050406030204" pitchFamily="18" charset="0"/>
                          </a:rPr>
                          <m:t>𝑷</m:t>
                        </m:r>
                      </m:sup>
                    </m:sSubSup>
                  </m:oMath>
                </a14:m>
                <a:r>
                  <a:rPr lang="pt-PT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𝒑𝒓𝒐𝒈</m:t>
                        </m:r>
                      </m:sub>
                    </m:sSub>
                    <m:r>
                      <a:rPr lang="pt-PT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𝒍𝒐𝒈𝑩𝑨</m:t>
                    </m:r>
                    <m:r>
                      <a:rPr lang="pt-PT" b="1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𝒍𝒐𝒈𝑩</m:t>
                    </m:r>
                    <m:sSub>
                      <m:sSub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pt-PT" b="1" i="0" smtClean="0">
                            <a:latin typeface="Cambria Math" panose="02040503050406030204" pitchFamily="18" charset="0"/>
                          </a:rPr>
                          <m:t>𝟐𝟎</m:t>
                        </m:r>
                      </m:sub>
                    </m:sSub>
                    <m:r>
                      <a:rPr lang="pt-PT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pt-PT" b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176" y="5230096"/>
                <a:ext cx="3664593" cy="395621"/>
              </a:xfrm>
              <a:prstGeom prst="rect">
                <a:avLst/>
              </a:prstGeom>
              <a:blipFill rotWithShape="0">
                <a:blip r:embed="rId7"/>
                <a:stretch>
                  <a:fillRect t="-6154" b="-200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7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97460" y="770824"/>
            <a:ext cx="1260791" cy="1960775"/>
            <a:chOff x="1097280" y="1442301"/>
            <a:chExt cx="2903456" cy="45154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3" t="10461" r="35593" b="15774"/>
            <a:stretch/>
          </p:blipFill>
          <p:spPr>
            <a:xfrm>
              <a:off x="1097280" y="1442301"/>
              <a:ext cx="2903456" cy="451543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75923" y="2279968"/>
              <a:ext cx="387267" cy="9214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35966" y="580409"/>
            <a:ext cx="6858000" cy="69335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/>
                </a:solidFill>
                <a:latin typeface="Cambria Math" panose="02040503050406030204" pitchFamily="18" charset="0"/>
                <a:ea typeface="+mn-ea"/>
                <a:cs typeface="Lato Light"/>
              </a:rPr>
              <a:t>Prognostic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8508318" y="1048627"/>
                <a:ext cx="2424719" cy="48605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 smtClean="0">
                              <a:latin typeface="Cambria Math"/>
                            </a:rPr>
                            <m:t>𝜇</m:t>
                          </m:r>
                        </m:e>
                        <m:sup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 smtClean="0">
                          <a:latin typeface="Cambria Math"/>
                        </a:rPr>
                        <m:t>=</m:t>
                      </m:r>
                      <m:r>
                        <a:rPr lang="en-US" sz="1200" i="1" smtClean="0">
                          <a:latin typeface="Cambria Math"/>
                        </a:rPr>
                        <m:t>𝑎</m:t>
                      </m:r>
                      <m:r>
                        <a:rPr lang="en-US" sz="1200" i="1" smtClean="0">
                          <a:latin typeface="Cambria Math"/>
                        </a:rPr>
                        <m:t>×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𝐷𝑆𝑅</m:t>
                          </m:r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𝑡𝑑</m:t>
                          </m:r>
                        </m:sub>
                      </m:sSub>
                      <m:r>
                        <a:rPr lang="en-US" sz="1200" i="1">
                          <a:latin typeface="Cambria Math"/>
                        </a:rPr>
                        <m:t>+</m:t>
                      </m:r>
                      <m:r>
                        <a:rPr lang="en-US" sz="1200" i="1">
                          <a:latin typeface="Cambria Math"/>
                        </a:rPr>
                        <m:t>𝑏</m:t>
                      </m:r>
                      <m:r>
                        <a:rPr lang="en-US" sz="1200" i="1">
                          <a:latin typeface="Cambria Math"/>
                        </a:rPr>
                        <m:t>×</m:t>
                      </m:r>
                      <m:r>
                        <a:rPr lang="pt-PT" sz="12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PT" sz="2400" b="1" dirty="0"/>
              </a:p>
              <a:p>
                <a:pPr algn="just">
                  <a:buClr>
                    <a:schemeClr val="tx2"/>
                  </a:buClr>
                  <a:buFont typeface="Courier New" panose="02070309020205020404" pitchFamily="49" charset="0"/>
                  <a:buChar char="o"/>
                </a:pPr>
                <a:endParaRPr lang="pt-PT" b="1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318" y="1048627"/>
                <a:ext cx="2424719" cy="48605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2048227" y="1871543"/>
                <a:ext cx="8281277" cy="274571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chemeClr val="tx2"/>
                  </a:buClr>
                  <a:buNone/>
                </a:pPr>
                <a:r>
                  <a:rPr lang="pt-PT" sz="2400" b="1" dirty="0"/>
                  <a:t>Simple </a:t>
                </a:r>
                <a:r>
                  <a:rPr lang="pt-PT" sz="2400" b="1" dirty="0" err="1"/>
                  <a:t>Decision</a:t>
                </a:r>
                <a:r>
                  <a:rPr lang="pt-PT" sz="2400" b="1" dirty="0"/>
                  <a:t> </a:t>
                </a:r>
                <a:r>
                  <a:rPr lang="pt-PT" sz="2400" b="1" dirty="0" err="1"/>
                  <a:t>Model</a:t>
                </a:r>
                <a:endParaRPr lang="pt-PT" sz="240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:endParaRPr lang="pt-PT" sz="180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PT" sz="2000" b="1" dirty="0" smtClean="0"/>
                        <m:t>If</m:t>
                      </m:r>
                      <m:r>
                        <m:rPr>
                          <m:nor/>
                        </m:rPr>
                        <a:rPr lang="pt-PT" sz="2000" b="1" dirty="0" smtClean="0"/>
                        <m:t> </m:t>
                      </m:r>
                      <m:sSubSup>
                        <m:sSubSupPr>
                          <m:ctrlPr>
                            <a:rPr lang="pt-PT" sz="20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pt-PT" sz="2000" b="1" dirty="0"/>
                            <m:t>MFD</m:t>
                          </m:r>
                        </m:e>
                        <m:sub>
                          <m:r>
                            <a:rPr lang="pt-PT" sz="2000" b="1" i="1" dirty="0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  <m:sup>
                          <m:r>
                            <a:rPr lang="pt-PT" sz="2000" b="1" i="1" dirty="0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sup>
                      </m:sSubSup>
                      <m:r>
                        <m:rPr>
                          <m:nor/>
                        </m:rPr>
                        <a:rPr lang="pt-PT" sz="2000" b="1" dirty="0" smtClean="0"/>
                        <m:t> &gt;</m:t>
                      </m:r>
                      <m:r>
                        <m:rPr>
                          <m:nor/>
                        </m:rPr>
                        <a:rPr lang="pt-PT" sz="2000" b="1" i="0" dirty="0" smtClean="0"/>
                        <m:t> </m:t>
                      </m:r>
                      <m:sSub>
                        <m:sSubPr>
                          <m:ctrlPr>
                            <a:rPr lang="pt-PT" sz="20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 dirty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2000" b="1" i="1" dirty="0" smtClean="0">
                              <a:latin typeface="Cambria Math" panose="02040503050406030204" pitchFamily="18" charset="0"/>
                            </a:rPr>
                            <m:t>𝑯𝒊𝒈𝒉</m:t>
                          </m:r>
                        </m:sub>
                      </m:sSub>
                      <m:r>
                        <m:rPr>
                          <m:nor/>
                        </m:rPr>
                        <a:rPr lang="pt-PT" sz="2000" b="1" dirty="0" smtClean="0"/>
                        <m:t> </m:t>
                      </m:r>
                      <m:r>
                        <m:rPr>
                          <m:nor/>
                        </m:rPr>
                        <a:rPr lang="pt-PT" sz="2000" b="1" i="0" dirty="0" smtClean="0"/>
                        <m:t>&amp;</m:t>
                      </m:r>
                      <m:sSubSup>
                        <m:sSubSupPr>
                          <m:ctrlPr>
                            <a:rPr lang="pt-PT" sz="2000" b="1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pt-PT" sz="2000" b="1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PT" sz="2000" b="1" dirty="0"/>
                            <m:t>MFD</m:t>
                          </m:r>
                        </m:e>
                        <m:sub>
                          <m:r>
                            <a:rPr lang="pt-PT" sz="2000" b="1" i="1" dirty="0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  <m:sup>
                          <m:r>
                            <a:rPr lang="pt-PT" sz="2000" b="1" i="1" dirty="0">
                              <a:latin typeface="Cambria Math" panose="02040503050406030204" pitchFamily="18" charset="0"/>
                            </a:rPr>
                            <m:t>𝑷</m:t>
                          </m:r>
                        </m:sup>
                      </m:sSubSup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m:rPr>
                          <m:nor/>
                        </m:rPr>
                        <a:rPr lang="pt-PT" sz="2000" b="1" i="0" dirty="0" smtClean="0"/>
                        <m:t>&lt;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sSub>
                        <m:sSubPr>
                          <m:ctrlPr>
                            <a:rPr lang="pt-PT" sz="20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 dirty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2000" b="1" i="1" dirty="0" smtClean="0">
                              <a:latin typeface="Cambria Math" panose="02040503050406030204" pitchFamily="18" charset="0"/>
                            </a:rPr>
                            <m:t>𝑳𝒐𝒘</m:t>
                          </m:r>
                        </m:sub>
                      </m:sSub>
                      <m:r>
                        <a:rPr lang="pt-PT" sz="2000" b="1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m:rPr>
                          <m:nor/>
                        </m:rPr>
                        <a:rPr lang="pt-PT" sz="2000" b="1" dirty="0"/>
                        <m:t>the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m:rPr>
                          <m:nor/>
                        </m:rPr>
                        <a:rPr lang="pt-PT" sz="2000" b="1" dirty="0"/>
                        <m:t>year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m:rPr>
                          <m:nor/>
                        </m:rPr>
                        <a:rPr lang="pt-PT" sz="2000" b="1" dirty="0"/>
                        <m:t>is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m:rPr>
                          <m:nor/>
                        </m:rPr>
                        <a:rPr lang="pt-PT" sz="2000" b="1" dirty="0"/>
                        <m:t>not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m:rPr>
                          <m:nor/>
                        </m:rPr>
                        <a:rPr lang="pt-PT" sz="2000" b="1" dirty="0"/>
                        <m:t>mild</m:t>
                      </m:r>
                    </m:oMath>
                  </m:oMathPara>
                </a14:m>
                <a:endParaRPr lang="pt-PT" sz="200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:endParaRPr lang="pt-PT" sz="180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PT" sz="2000" b="1" dirty="0"/>
                        <m:t>If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sSubSup>
                        <m:sSubSupPr>
                          <m:ctrlPr>
                            <a:rPr lang="pt-PT" sz="2000" b="1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pt-PT" sz="2000" b="1" dirty="0"/>
                            <m:t>MFD</m:t>
                          </m:r>
                        </m:e>
                        <m:sub>
                          <m:r>
                            <a:rPr lang="pt-PT" sz="2000" b="1" i="1" dirty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  <m:sup>
                          <m:r>
                            <a:rPr lang="pt-PT" sz="2000" b="1" i="1" dirty="0">
                              <a:latin typeface="Cambria Math" panose="02040503050406030204" pitchFamily="18" charset="0"/>
                            </a:rPr>
                            <m:t>𝑷</m:t>
                          </m:r>
                        </m:sup>
                      </m:sSubSup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m:rPr>
                          <m:nor/>
                        </m:rPr>
                        <a:rPr lang="pt-PT" sz="2000" b="1" i="0" dirty="0" smtClean="0"/>
                        <m:t>&lt;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sSub>
                        <m:sSubPr>
                          <m:ctrlPr>
                            <a:rPr lang="pt-PT" sz="20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 dirty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2000" b="1" i="1" dirty="0">
                              <a:latin typeface="Cambria Math" panose="02040503050406030204" pitchFamily="18" charset="0"/>
                            </a:rPr>
                            <m:t>𝑯𝒊𝒈𝒉</m:t>
                          </m:r>
                        </m:sub>
                      </m:sSub>
                      <m:r>
                        <m:rPr>
                          <m:nor/>
                        </m:rPr>
                        <a:rPr lang="pt-PT" sz="2000" b="1" dirty="0"/>
                        <m:t> &amp;</m:t>
                      </m:r>
                      <m:sSubSup>
                        <m:sSubSupPr>
                          <m:ctrlPr>
                            <a:rPr lang="pt-PT" sz="2000" b="1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pt-PT" sz="2000" b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PT" sz="2000" b="1" dirty="0"/>
                            <m:t>MFD</m:t>
                          </m:r>
                        </m:e>
                        <m:sub>
                          <m:r>
                            <a:rPr lang="pt-PT" sz="2000" b="1" i="1" dirty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  <m:sup>
                          <m:r>
                            <a:rPr lang="pt-PT" sz="2000" b="1" i="1" dirty="0">
                              <a:latin typeface="Cambria Math" panose="02040503050406030204" pitchFamily="18" charset="0"/>
                            </a:rPr>
                            <m:t>𝑷</m:t>
                          </m:r>
                        </m:sup>
                      </m:sSubSup>
                      <m:r>
                        <m:rPr>
                          <m:nor/>
                        </m:rPr>
                        <a:rPr lang="pt-PT" sz="2000" b="1" dirty="0"/>
                        <m:t> &gt; </m:t>
                      </m:r>
                      <m:sSub>
                        <m:sSubPr>
                          <m:ctrlPr>
                            <a:rPr lang="pt-PT" sz="20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 dirty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2000" b="1" i="1" dirty="0">
                              <a:latin typeface="Cambria Math" panose="02040503050406030204" pitchFamily="18" charset="0"/>
                            </a:rPr>
                            <m:t>𝑳𝒐𝒘</m:t>
                          </m:r>
                        </m:sub>
                      </m:sSub>
                      <m:r>
                        <a:rPr lang="pt-PT" sz="2000" b="1" dirty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m:rPr>
                          <m:nor/>
                        </m:rPr>
                        <a:rPr lang="pt-PT" sz="2000" b="1" dirty="0"/>
                        <m:t>the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m:rPr>
                          <m:nor/>
                        </m:rPr>
                        <a:rPr lang="pt-PT" sz="2000" b="1" dirty="0"/>
                        <m:t>year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m:rPr>
                          <m:nor/>
                        </m:rPr>
                        <a:rPr lang="pt-PT" sz="2000" b="1" dirty="0"/>
                        <m:t>is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m:rPr>
                          <m:nor/>
                        </m:rPr>
                        <a:rPr lang="pt-PT" sz="2000" b="1" dirty="0"/>
                        <m:t>not</m:t>
                      </m:r>
                      <m:r>
                        <m:rPr>
                          <m:nor/>
                        </m:rPr>
                        <a:rPr lang="pt-PT" sz="2000" b="1" dirty="0"/>
                        <m:t> </m:t>
                      </m:r>
                      <m:r>
                        <a:rPr lang="pt-PT" sz="2000" b="1" dirty="0">
                          <a:latin typeface="Cambria Math" panose="02040503050406030204" pitchFamily="18" charset="0"/>
                        </a:rPr>
                        <m:t>𝐬𝐞𝐯𝐞𝐫𝐞</m:t>
                      </m:r>
                    </m:oMath>
                  </m:oMathPara>
                </a14:m>
                <a:endParaRPr lang="pt-PT" sz="2000" b="1" dirty="0"/>
              </a:p>
              <a:p>
                <a:pPr marL="0" indent="0" algn="just">
                  <a:buClr>
                    <a:schemeClr val="tx2"/>
                  </a:buClr>
                  <a:buNone/>
                </a:pPr>
                <a:endParaRPr lang="pt-PT" sz="1800" b="1" dirty="0"/>
              </a:p>
              <a:p>
                <a:pPr marL="0" indent="0" algn="ctr">
                  <a:buClr>
                    <a:schemeClr val="tx2"/>
                  </a:buClr>
                  <a:buNone/>
                </a:pPr>
                <a:r>
                  <a:rPr lang="pt-PT" sz="2000" b="1" dirty="0"/>
                  <a:t>Else</a:t>
                </a:r>
                <a14:m>
                  <m:oMath xmlns:m="http://schemas.openxmlformats.org/officeDocument/2006/math">
                    <m:r>
                      <a:rPr lang="pt-PT" sz="2000" b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b="1" dirty="0"/>
                  <a:t> Unknown</a:t>
                </a:r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227" y="1871543"/>
                <a:ext cx="8281277" cy="2745710"/>
              </a:xfrm>
              <a:prstGeom prst="rect">
                <a:avLst/>
              </a:prstGeom>
              <a:blipFill rotWithShape="0">
                <a:blip r:embed="rId4"/>
                <a:stretch>
                  <a:fillRect t="-222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78" y="58291"/>
            <a:ext cx="1654652" cy="6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1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78" y="58291"/>
            <a:ext cx="1654652" cy="65347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81220" y="3923367"/>
            <a:ext cx="2636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/>
              <a:t>DSR</a:t>
            </a:r>
            <a:r>
              <a:rPr lang="pt-PT" b="1" baseline="-25000" dirty="0" err="1"/>
              <a:t>pre</a:t>
            </a:r>
            <a:r>
              <a:rPr lang="pt-PT" b="1" dirty="0"/>
              <a:t> (31 de Julho)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 rot="16200000">
                <a:off x="-509355" y="2062768"/>
                <a:ext cx="1442434" cy="3862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b="1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pt-PT" b="1" dirty="0"/>
                            <m:t>MFD</m:t>
                          </m:r>
                        </m:e>
                        <m:sub>
                          <m:r>
                            <a:rPr lang="pt-PT" b="1" i="1" dirty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  <m:sup>
                          <m:r>
                            <a:rPr lang="pt-PT" b="1" i="1" dirty="0">
                              <a:latin typeface="Cambria Math" panose="02040503050406030204" pitchFamily="18" charset="0"/>
                            </a:rPr>
                            <m:t>𝑷</m:t>
                          </m:r>
                        </m:sup>
                      </m:sSubSup>
                    </m:oMath>
                  </m:oMathPara>
                </a14:m>
                <a:endParaRPr lang="pt-PT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09355" y="2062768"/>
                <a:ext cx="1442434" cy="386260"/>
              </a:xfrm>
              <a:prstGeom prst="rect">
                <a:avLst/>
              </a:prstGeom>
              <a:blipFill rotWithShape="0">
                <a:blip r:embed="rId3"/>
                <a:stretch>
                  <a:fillRect r="-317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7793966" y="5885873"/>
            <a:ext cx="2636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/>
              <a:t>DSR</a:t>
            </a:r>
            <a:r>
              <a:rPr lang="pt-PT" b="1" baseline="-25000" dirty="0" err="1"/>
              <a:t>pre</a:t>
            </a:r>
            <a:r>
              <a:rPr lang="pt-PT" b="1" dirty="0"/>
              <a:t> (31 de Julho)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 rot="16200000">
                <a:off x="5346519" y="4163412"/>
                <a:ext cx="1442434" cy="3862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pt-PT" b="1" dirty="0"/>
                            <m:t>MFD</m:t>
                          </m:r>
                        </m:e>
                        <m:sub>
                          <m:r>
                            <a:rPr lang="pt-PT" b="1" i="1" dirty="0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  <m:sup>
                          <m:r>
                            <a:rPr lang="pt-PT" b="1" i="1" dirty="0">
                              <a:latin typeface="Cambria Math" panose="02040503050406030204" pitchFamily="18" charset="0"/>
                            </a:rPr>
                            <m:t>𝑷</m:t>
                          </m:r>
                        </m:sup>
                      </m:sSubSup>
                    </m:oMath>
                  </m:oMathPara>
                </a14:m>
                <a:endParaRPr lang="pt-PT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346519" y="4163412"/>
                <a:ext cx="1442434" cy="386260"/>
              </a:xfrm>
              <a:prstGeom prst="rect">
                <a:avLst/>
              </a:prstGeom>
              <a:blipFill rotWithShape="0">
                <a:blip r:embed="rId4"/>
                <a:stretch>
                  <a:fillRect r="-158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10797460" y="770824"/>
            <a:ext cx="1260791" cy="1960775"/>
            <a:chOff x="1097280" y="1442301"/>
            <a:chExt cx="2903456" cy="451543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3" t="10461" r="35593" b="15774"/>
            <a:stretch/>
          </p:blipFill>
          <p:spPr>
            <a:xfrm>
              <a:off x="1097280" y="1442301"/>
              <a:ext cx="2903456" cy="4515439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075923" y="2279968"/>
              <a:ext cx="387267" cy="9214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8508318" y="1048627"/>
                <a:ext cx="2424719" cy="48605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 smtClean="0">
                              <a:latin typeface="Cambria Math"/>
                            </a:rPr>
                            <m:t>𝜇</m:t>
                          </m:r>
                        </m:e>
                        <m:sup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 smtClean="0">
                          <a:latin typeface="Cambria Math"/>
                        </a:rPr>
                        <m:t>=</m:t>
                      </m:r>
                      <m:r>
                        <a:rPr lang="en-US" sz="1200" i="1" smtClean="0">
                          <a:latin typeface="Cambria Math"/>
                        </a:rPr>
                        <m:t>𝑎</m:t>
                      </m:r>
                      <m:r>
                        <a:rPr lang="en-US" sz="1200" i="1" smtClean="0">
                          <a:latin typeface="Cambria Math"/>
                        </a:rPr>
                        <m:t>×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𝐷𝑆𝑅</m:t>
                          </m:r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𝑡𝑑</m:t>
                          </m:r>
                        </m:sub>
                      </m:sSub>
                      <m:r>
                        <a:rPr lang="en-US" sz="1200" i="1">
                          <a:latin typeface="Cambria Math"/>
                        </a:rPr>
                        <m:t>+</m:t>
                      </m:r>
                      <m:r>
                        <a:rPr lang="en-US" sz="1200" i="1">
                          <a:latin typeface="Cambria Math"/>
                        </a:rPr>
                        <m:t>𝑏</m:t>
                      </m:r>
                      <m:r>
                        <a:rPr lang="en-US" sz="1200" i="1">
                          <a:latin typeface="Cambria Math"/>
                        </a:rPr>
                        <m:t>×</m:t>
                      </m:r>
                      <m:r>
                        <a:rPr lang="pt-PT" sz="12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PT" sz="2400" b="1" dirty="0"/>
              </a:p>
              <a:p>
                <a:pPr algn="just">
                  <a:buClr>
                    <a:schemeClr val="tx2"/>
                  </a:buClr>
                  <a:buFont typeface="Courier New" panose="02070309020205020404" pitchFamily="49" charset="0"/>
                  <a:buChar char="o"/>
                </a:pPr>
                <a:endParaRPr lang="pt-PT" b="1" dirty="0"/>
              </a:p>
            </p:txBody>
          </p:sp>
        </mc:Choice>
        <mc:Fallback xmlns="">
          <p:sp>
            <p:nvSpPr>
              <p:cNvPr id="3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318" y="1048627"/>
                <a:ext cx="2424719" cy="48605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0" y="1062994"/>
            <a:ext cx="5534797" cy="2886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84" y="2900672"/>
            <a:ext cx="5525271" cy="300079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35966" y="580409"/>
            <a:ext cx="6858000" cy="69335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/>
                </a:solidFill>
                <a:latin typeface="Cambria Math" panose="02040503050406030204" pitchFamily="18" charset="0"/>
                <a:ea typeface="+mn-ea"/>
                <a:cs typeface="Lato Light"/>
              </a:rPr>
              <a:t>Prognostic Mode</a:t>
            </a:r>
          </a:p>
        </p:txBody>
      </p:sp>
    </p:spTree>
    <p:extLst>
      <p:ext uri="{BB962C8B-B14F-4D97-AF65-F5344CB8AC3E}">
        <p14:creationId xmlns:p14="http://schemas.microsoft.com/office/powerpoint/2010/main" val="22292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97460" y="770824"/>
            <a:ext cx="1260791" cy="1960775"/>
            <a:chOff x="1097280" y="1442301"/>
            <a:chExt cx="2903456" cy="45154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3" t="10461" r="35593" b="15774"/>
            <a:stretch/>
          </p:blipFill>
          <p:spPr>
            <a:xfrm>
              <a:off x="1097280" y="1442301"/>
              <a:ext cx="2903456" cy="451543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75923" y="2279968"/>
              <a:ext cx="387267" cy="9214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35966" y="580409"/>
            <a:ext cx="6858000" cy="69335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/>
                </a:solidFill>
                <a:latin typeface="Cambria Math" panose="02040503050406030204" pitchFamily="18" charset="0"/>
                <a:ea typeface="+mn-ea"/>
                <a:cs typeface="Lato Light"/>
              </a:rPr>
              <a:t>Prognostic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8508318" y="1048627"/>
                <a:ext cx="2424719" cy="48605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 smtClean="0">
                              <a:latin typeface="Cambria Math"/>
                            </a:rPr>
                            <m:t>𝜇</m:t>
                          </m:r>
                        </m:e>
                        <m:sup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 smtClean="0">
                          <a:latin typeface="Cambria Math"/>
                        </a:rPr>
                        <m:t>=</m:t>
                      </m:r>
                      <m:r>
                        <a:rPr lang="en-US" sz="1200" i="1" smtClean="0">
                          <a:latin typeface="Cambria Math"/>
                        </a:rPr>
                        <m:t>𝑎</m:t>
                      </m:r>
                      <m:r>
                        <a:rPr lang="en-US" sz="1200" i="1" smtClean="0">
                          <a:latin typeface="Cambria Math"/>
                        </a:rPr>
                        <m:t>×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𝐷𝑆𝑅</m:t>
                          </m:r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𝑡𝑑</m:t>
                          </m:r>
                        </m:sub>
                      </m:sSub>
                      <m:r>
                        <a:rPr lang="en-US" sz="1200" i="1">
                          <a:latin typeface="Cambria Math"/>
                        </a:rPr>
                        <m:t>+</m:t>
                      </m:r>
                      <m:r>
                        <a:rPr lang="en-US" sz="1200" i="1">
                          <a:latin typeface="Cambria Math"/>
                        </a:rPr>
                        <m:t>𝑏</m:t>
                      </m:r>
                      <m:r>
                        <a:rPr lang="en-US" sz="1200" i="1">
                          <a:latin typeface="Cambria Math"/>
                        </a:rPr>
                        <m:t>×</m:t>
                      </m:r>
                      <m:r>
                        <a:rPr lang="pt-PT" sz="12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PT" sz="2400" b="1" dirty="0"/>
              </a:p>
              <a:p>
                <a:pPr algn="just">
                  <a:buClr>
                    <a:schemeClr val="tx2"/>
                  </a:buClr>
                  <a:buFont typeface="Courier New" panose="02070309020205020404" pitchFamily="49" charset="0"/>
                  <a:buChar char="o"/>
                </a:pPr>
                <a:endParaRPr lang="pt-PT" b="1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318" y="1048627"/>
                <a:ext cx="2424719" cy="48605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78" y="58291"/>
            <a:ext cx="1654652" cy="653474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3038049" y="1432068"/>
          <a:ext cx="6115903" cy="445326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654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8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78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300" i="1" dirty="0">
                        <a:ln>
                          <a:noFill/>
                        </a:ln>
                        <a:noFill/>
                        <a:effectLst/>
                        <a:latin typeface="Calibri"/>
                      </a:endParaRPr>
                    </a:p>
                  </a:txBody>
                  <a:tcPr marL="64224" marR="6422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300" dirty="0">
                        <a:ln>
                          <a:noFill/>
                        </a:ln>
                        <a:noFill/>
                        <a:effectLst/>
                        <a:latin typeface="Calibri"/>
                      </a:endParaRPr>
                    </a:p>
                  </a:txBody>
                  <a:tcPr marL="64224" marR="6422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Modeled levels of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combined fire danger</a:t>
                      </a:r>
                      <a:endParaRPr lang="en-US" sz="2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24" marR="64224" marT="0" marB="0" anchor="ctr"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300">
                        <a:ln>
                          <a:noFill/>
                        </a:ln>
                        <a:noFill/>
                        <a:effectLst/>
                        <a:latin typeface="Calibri"/>
                      </a:endParaRPr>
                    </a:p>
                  </a:txBody>
                  <a:tcPr marL="64224" marR="6422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300" dirty="0">
                        <a:ln>
                          <a:noFill/>
                        </a:ln>
                        <a:noFill/>
                        <a:effectLst/>
                        <a:latin typeface="Calibri"/>
                      </a:endParaRPr>
                    </a:p>
                  </a:txBody>
                  <a:tcPr marL="64224" marR="6422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Not Severe</a:t>
                      </a:r>
                      <a:endParaRPr lang="en-US" sz="2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24" marR="64224" marT="0" marB="0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Not Mild</a:t>
                      </a:r>
                      <a:endParaRPr lang="en-US" sz="2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24" marR="64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Times New Roman"/>
                          <a:ea typeface="Times New Roman"/>
                        </a:rPr>
                        <a:t>?</a:t>
                      </a:r>
                    </a:p>
                  </a:txBody>
                  <a:tcPr marL="64224" marR="6422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98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Observed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Categories</a:t>
                      </a:r>
                      <a:endParaRPr lang="en-US" sz="2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24" marR="64224" marT="0" marB="0" vert="vert27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Not</a:t>
                      </a:r>
                      <a:r>
                        <a:rPr lang="en-US" sz="2300" baseline="0" dirty="0">
                          <a:effectLst/>
                        </a:rPr>
                        <a:t> </a:t>
                      </a:r>
                      <a:r>
                        <a:rPr lang="en-US" sz="2300" dirty="0">
                          <a:effectLst/>
                        </a:rPr>
                        <a:t>Severe</a:t>
                      </a:r>
                      <a:endParaRPr lang="en-US" sz="2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24" marR="64224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en-US" sz="23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24" marR="64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3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24" marR="64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4224" marR="6422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Not</a:t>
                      </a:r>
                      <a:r>
                        <a:rPr lang="en-US" sz="2300" baseline="0" dirty="0">
                          <a:effectLst/>
                        </a:rPr>
                        <a:t> </a:t>
                      </a:r>
                      <a:r>
                        <a:rPr lang="en-US" sz="2300" dirty="0">
                          <a:effectLst/>
                        </a:rPr>
                        <a:t>Mild</a:t>
                      </a:r>
                      <a:endParaRPr lang="en-US" sz="2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24" marR="64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23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24" marR="64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en-US" sz="23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24" marR="64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4224" marR="6422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690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64" marR="45264" marT="0" marB="0" vert="vert27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Times New Roman"/>
                          <a:ea typeface="Times New Roman"/>
                        </a:rPr>
                        <a:t>Moderate</a:t>
                      </a:r>
                    </a:p>
                  </a:txBody>
                  <a:tcPr marL="64224" marR="64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</a:t>
                      </a:r>
                    </a:p>
                  </a:txBody>
                  <a:tcPr marL="64224" marR="64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64224" marR="64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4224" marR="6422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Content Placeholder 2"/>
          <p:cNvSpPr txBox="1">
            <a:spLocks/>
          </p:cNvSpPr>
          <p:nvPr/>
        </p:nvSpPr>
        <p:spPr>
          <a:xfrm>
            <a:off x="8986103" y="5836727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tx2"/>
              </a:buClr>
              <a:buNone/>
            </a:pPr>
            <a:r>
              <a:rPr lang="pt-PT" sz="2800" b="1" dirty="0"/>
              <a:t> 35/36-&gt; 97% hits</a:t>
            </a:r>
            <a:endParaRPr lang="en-US" sz="2800" dirty="0"/>
          </a:p>
          <a:p>
            <a:pPr marL="0" indent="0" algn="just">
              <a:buClr>
                <a:schemeClr val="tx2"/>
              </a:buClr>
              <a:buNone/>
            </a:pPr>
            <a:endParaRPr lang="pt-PT" sz="3600" b="1" dirty="0"/>
          </a:p>
        </p:txBody>
      </p:sp>
    </p:spTree>
    <p:extLst>
      <p:ext uri="{BB962C8B-B14F-4D97-AF65-F5344CB8AC3E}">
        <p14:creationId xmlns:p14="http://schemas.microsoft.com/office/powerpoint/2010/main" val="36810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04" y="1143934"/>
            <a:ext cx="5908698" cy="49359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3" y="89012"/>
            <a:ext cx="4253459" cy="6858000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ECA41193-8E22-465E-AA99-CAABC496B077}"/>
              </a:ext>
            </a:extLst>
          </p:cNvPr>
          <p:cNvSpPr/>
          <p:nvPr/>
        </p:nvSpPr>
        <p:spPr>
          <a:xfrm>
            <a:off x="11413191" y="523983"/>
            <a:ext cx="474008" cy="273292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D44AAE3F-3260-444B-ADA7-68DA5DA7DA01}"/>
              </a:ext>
            </a:extLst>
          </p:cNvPr>
          <p:cNvSpPr/>
          <p:nvPr/>
        </p:nvSpPr>
        <p:spPr>
          <a:xfrm rot="10800000">
            <a:off x="11411481" y="3655886"/>
            <a:ext cx="474008" cy="273292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19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64" y="0"/>
            <a:ext cx="50450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0149" y="6471157"/>
            <a:ext cx="28990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http://idlcc.fc.ul.pt/MDMF/index.php</a:t>
            </a:r>
          </a:p>
        </p:txBody>
      </p:sp>
    </p:spTree>
    <p:extLst>
      <p:ext uri="{BB962C8B-B14F-4D97-AF65-F5344CB8AC3E}">
        <p14:creationId xmlns:p14="http://schemas.microsoft.com/office/powerpoint/2010/main" val="2081554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EBAEA-813E-4862-8999-8768109BD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94" y="0"/>
            <a:ext cx="95782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CE1DE7-4115-4727-9CC9-C393C495057E}"/>
              </a:ext>
            </a:extLst>
          </p:cNvPr>
          <p:cNvSpPr txBox="1"/>
          <p:nvPr/>
        </p:nvSpPr>
        <p:spPr>
          <a:xfrm>
            <a:off x="9582772" y="4808306"/>
            <a:ext cx="2335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June 17, 2017</a:t>
            </a:r>
          </a:p>
          <a:p>
            <a:r>
              <a:rPr lang="en-US" sz="2800" b="1" dirty="0"/>
              <a:t>72 h forecast</a:t>
            </a:r>
          </a:p>
        </p:txBody>
      </p:sp>
    </p:spTree>
    <p:extLst>
      <p:ext uri="{BB962C8B-B14F-4D97-AF65-F5344CB8AC3E}">
        <p14:creationId xmlns:p14="http://schemas.microsoft.com/office/powerpoint/2010/main" val="2630984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4C9EC-87C4-453A-BC96-9E8093F79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94" y="0"/>
            <a:ext cx="95782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1AFA-09CF-4330-9A33-0C024196CE74}"/>
              </a:ext>
            </a:extLst>
          </p:cNvPr>
          <p:cNvSpPr txBox="1"/>
          <p:nvPr/>
        </p:nvSpPr>
        <p:spPr>
          <a:xfrm>
            <a:off x="9582772" y="4808306"/>
            <a:ext cx="2335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June 17, 2017</a:t>
            </a:r>
          </a:p>
          <a:p>
            <a:r>
              <a:rPr lang="en-US" sz="2800" b="1" dirty="0"/>
              <a:t>48 h forecast</a:t>
            </a:r>
          </a:p>
        </p:txBody>
      </p:sp>
    </p:spTree>
    <p:extLst>
      <p:ext uri="{BB962C8B-B14F-4D97-AF65-F5344CB8AC3E}">
        <p14:creationId xmlns:p14="http://schemas.microsoft.com/office/powerpoint/2010/main" val="2658041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07A3A-F881-4618-9D2D-67C81936A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94" y="0"/>
            <a:ext cx="95782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B6758-3D3E-471F-827D-045E380B78EB}"/>
              </a:ext>
            </a:extLst>
          </p:cNvPr>
          <p:cNvSpPr txBox="1"/>
          <p:nvPr/>
        </p:nvSpPr>
        <p:spPr>
          <a:xfrm>
            <a:off x="9582772" y="4808306"/>
            <a:ext cx="2335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June 17, 2017</a:t>
            </a:r>
          </a:p>
          <a:p>
            <a:r>
              <a:rPr lang="en-US" sz="2800" b="1" dirty="0"/>
              <a:t>24 h forecast</a:t>
            </a:r>
          </a:p>
        </p:txBody>
      </p:sp>
    </p:spTree>
    <p:extLst>
      <p:ext uri="{BB962C8B-B14F-4D97-AF65-F5344CB8AC3E}">
        <p14:creationId xmlns:p14="http://schemas.microsoft.com/office/powerpoint/2010/main" val="1972878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 NIR and MIR?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pt-PT" smtClean="0"/>
              <a:t>4</a:t>
            </a:fld>
            <a:endParaRPr lang="pt-PT"/>
          </a:p>
        </p:txBody>
      </p:sp>
      <p:pic>
        <p:nvPicPr>
          <p:cNvPr id="7" name="Picture 6" descr="modisb2_n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5582" y="1382316"/>
            <a:ext cx="4346916" cy="470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odisbrefl20_m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5885" y="1422498"/>
            <a:ext cx="4322811" cy="468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283870" y="6184479"/>
            <a:ext cx="720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NIR</a:t>
            </a:r>
            <a:endParaRPr lang="pt-PT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769123" y="6196199"/>
            <a:ext cx="2281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Reflected MIR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209450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28177F-6B0A-46C6-AD88-54B733E36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9" b="1723"/>
          <a:stretch/>
        </p:blipFill>
        <p:spPr>
          <a:xfrm>
            <a:off x="13243" y="0"/>
            <a:ext cx="7260861" cy="6739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186DC6-4DA2-414A-B81F-2388F5AE0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53" y="1510300"/>
            <a:ext cx="5669563" cy="38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62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DF37A-C5E7-4052-A7E4-672CD777D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76200"/>
            <a:ext cx="95440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24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961519-2D81-4BC9-8DF1-918E1738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42862"/>
            <a:ext cx="92297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76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C4A25-342A-4045-8F3F-209A0DACE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42862"/>
            <a:ext cx="91535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65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450A2-BEC7-4B6C-BE4C-9DE61924E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638" y="876300"/>
            <a:ext cx="7727058" cy="56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7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6D265C-82F4-47B9-A598-9BFFA4655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07" y="518605"/>
            <a:ext cx="8588585" cy="61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5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34FCFB-E1C9-44C3-B0B8-30AE1B9AC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462" y="102362"/>
            <a:ext cx="8715920" cy="64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32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5507" r="27144" b="41549"/>
          <a:stretch/>
        </p:blipFill>
        <p:spPr>
          <a:xfrm>
            <a:off x="51516" y="244699"/>
            <a:ext cx="1572314" cy="759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7" r="33595"/>
          <a:stretch/>
        </p:blipFill>
        <p:spPr>
          <a:xfrm>
            <a:off x="1725769" y="244699"/>
            <a:ext cx="1133341" cy="783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96" y="128790"/>
            <a:ext cx="894013" cy="102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21" y="3553027"/>
            <a:ext cx="9525" cy="95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909" y="128790"/>
            <a:ext cx="2338586" cy="10089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5" y="214830"/>
            <a:ext cx="2202288" cy="7289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26667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6" y="200028"/>
            <a:ext cx="1884146" cy="9058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0067" y="214830"/>
            <a:ext cx="576637" cy="81320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" y="1004554"/>
            <a:ext cx="957262" cy="9572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94" y="1111295"/>
            <a:ext cx="727645" cy="6015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04" y="1028035"/>
            <a:ext cx="824461" cy="7246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5"/>
          <a:stretch/>
        </p:blipFill>
        <p:spPr>
          <a:xfrm>
            <a:off x="2584714" y="1084931"/>
            <a:ext cx="1541811" cy="656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80" y="1083143"/>
            <a:ext cx="927925" cy="7126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40" y="925380"/>
            <a:ext cx="1194710" cy="85750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97272" y="963641"/>
            <a:ext cx="775568" cy="7755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9503" y="939152"/>
            <a:ext cx="659111" cy="77373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17609" y="924012"/>
            <a:ext cx="841472" cy="7888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13835" y="1178035"/>
            <a:ext cx="1552894" cy="41260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63720" y="1137203"/>
            <a:ext cx="658562" cy="65856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140224" y="1152277"/>
            <a:ext cx="618127" cy="61812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534" y="1712892"/>
            <a:ext cx="850541" cy="8026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3"/>
          <a:srcRect l="25084" t="14669" r="27306" b="11995"/>
          <a:stretch/>
        </p:blipFill>
        <p:spPr>
          <a:xfrm>
            <a:off x="1060294" y="1752721"/>
            <a:ext cx="775152" cy="74414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2304" y="1795765"/>
            <a:ext cx="726482" cy="70110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2144" y="1712493"/>
            <a:ext cx="1081568" cy="810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11611" y="1765285"/>
            <a:ext cx="703457" cy="6941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7"/>
          <a:srcRect l="30842" r="30704" b="11587"/>
          <a:stretch/>
        </p:blipFill>
        <p:spPr>
          <a:xfrm>
            <a:off x="4120816" y="1756130"/>
            <a:ext cx="661407" cy="7161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06378" y="1789871"/>
            <a:ext cx="731538" cy="76828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459272" y="1777471"/>
            <a:ext cx="1685238" cy="74712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219455" y="1765285"/>
            <a:ext cx="469159" cy="68241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1"/>
          <a:srcRect l="19085" r="17946"/>
          <a:stretch/>
        </p:blipFill>
        <p:spPr>
          <a:xfrm>
            <a:off x="7797405" y="1789871"/>
            <a:ext cx="625202" cy="65236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6363" y="1752721"/>
            <a:ext cx="1428750" cy="79269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4387" y="1691442"/>
            <a:ext cx="962342" cy="84204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1859" y="1818447"/>
            <a:ext cx="709351" cy="70935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40152" y="1811823"/>
            <a:ext cx="592780" cy="64217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14" y="2545416"/>
            <a:ext cx="721979" cy="77880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0293" y="2565852"/>
            <a:ext cx="818017" cy="81801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23" r="22693"/>
          <a:stretch/>
        </p:blipFill>
        <p:spPr>
          <a:xfrm>
            <a:off x="1896979" y="2533084"/>
            <a:ext cx="784627" cy="87180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8835" y="2515590"/>
            <a:ext cx="889301" cy="88930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8657" y="2388360"/>
            <a:ext cx="1218790" cy="121879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9505" y="2344625"/>
            <a:ext cx="1180381" cy="118038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9985" y="2555164"/>
            <a:ext cx="1096116" cy="72297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4585" y="2747993"/>
            <a:ext cx="1091061" cy="44198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4222" y="2616094"/>
            <a:ext cx="1098244" cy="54395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3946" y="2472285"/>
            <a:ext cx="805618" cy="78088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081" y="2388360"/>
            <a:ext cx="1368322" cy="81952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4305" y="2430353"/>
            <a:ext cx="933509" cy="93350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29" t="12417" r="26404" b="13638"/>
          <a:stretch/>
        </p:blipFill>
        <p:spPr>
          <a:xfrm>
            <a:off x="101919" y="3383869"/>
            <a:ext cx="713874" cy="96098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89" t="15333" r="12443" b="18666"/>
          <a:stretch/>
        </p:blipFill>
        <p:spPr>
          <a:xfrm>
            <a:off x="930817" y="3345939"/>
            <a:ext cx="1134083" cy="103003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0171" y="3525006"/>
            <a:ext cx="763946" cy="76394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667" b="25999"/>
          <a:stretch/>
        </p:blipFill>
        <p:spPr>
          <a:xfrm>
            <a:off x="2955281" y="3505065"/>
            <a:ext cx="1621862" cy="70280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8307" y="3498023"/>
            <a:ext cx="696066" cy="75630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5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00" t="13128" r="12581" b="13274"/>
          <a:stretch/>
        </p:blipFill>
        <p:spPr>
          <a:xfrm>
            <a:off x="5374891" y="3312505"/>
            <a:ext cx="1195141" cy="106347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5793" y="3430732"/>
            <a:ext cx="1028283" cy="8645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1402" y="3336005"/>
            <a:ext cx="897626" cy="89762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5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989"/>
          <a:stretch/>
        </p:blipFill>
        <p:spPr>
          <a:xfrm>
            <a:off x="11114394" y="309094"/>
            <a:ext cx="1000332" cy="690344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078533" y="3338807"/>
            <a:ext cx="1219200" cy="8572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0522749" y="5681186"/>
            <a:ext cx="561556" cy="75886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367" y="4417055"/>
            <a:ext cx="1718079" cy="578628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7823" y="4361961"/>
            <a:ext cx="1182249" cy="60050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7073" y="4357956"/>
            <a:ext cx="3218177" cy="60031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3104" y="4206958"/>
            <a:ext cx="1359513" cy="81570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6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7" b="26935"/>
          <a:stretch/>
        </p:blipFill>
        <p:spPr>
          <a:xfrm>
            <a:off x="10455364" y="4881350"/>
            <a:ext cx="1525555" cy="68234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1234166" y="5433225"/>
            <a:ext cx="722289" cy="105828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6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345" b="22599"/>
          <a:stretch/>
        </p:blipFill>
        <p:spPr>
          <a:xfrm>
            <a:off x="7130396" y="4259042"/>
            <a:ext cx="1306217" cy="679968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6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13" y="5112355"/>
            <a:ext cx="1472417" cy="54964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9237" y="5087667"/>
            <a:ext cx="1278659" cy="57253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8351" y="4980437"/>
            <a:ext cx="1089151" cy="56023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3617" y="4882332"/>
            <a:ext cx="1283605" cy="658154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07440" y="4305473"/>
            <a:ext cx="1525494" cy="48294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5795" y="4289494"/>
            <a:ext cx="1654509" cy="51987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4891" y="4922388"/>
            <a:ext cx="1259694" cy="51030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7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4359"/>
          <a:stretch/>
        </p:blipFill>
        <p:spPr>
          <a:xfrm>
            <a:off x="6719362" y="4939579"/>
            <a:ext cx="1367002" cy="606666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5321" y="4840882"/>
            <a:ext cx="1688515" cy="67540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7304" y="5733053"/>
            <a:ext cx="888016" cy="83442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6852" y="5891399"/>
            <a:ext cx="1886983" cy="45320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3972" y="5615776"/>
            <a:ext cx="1115970" cy="111597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7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60" r="12797"/>
          <a:stretch/>
        </p:blipFill>
        <p:spPr>
          <a:xfrm>
            <a:off x="3311892" y="5761994"/>
            <a:ext cx="977389" cy="87605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8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8665" y="5720175"/>
            <a:ext cx="1365747" cy="870664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0539" y="3345359"/>
            <a:ext cx="1338570" cy="70382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3943" y="4848638"/>
            <a:ext cx="1085291" cy="744886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644" y="5838972"/>
            <a:ext cx="1912012" cy="764805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3887" y="5818730"/>
            <a:ext cx="1904367" cy="47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86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9878" y="1054113"/>
            <a:ext cx="805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Distribuição dos utilizadores pelas diversas entidades (311 utilizadores a 23-03-2017)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76" y="1415343"/>
            <a:ext cx="10550124" cy="52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38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6FB3EA-671A-4AC9-9506-6F0852B7E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0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are the radiative changes when a pixel burns?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pt-PT" smtClean="0"/>
              <a:t>5</a:t>
            </a:fld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834895" y="6142275"/>
                <a:ext cx="26917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800" b="1" i="0" dirty="0" smtClean="0">
                          <a:latin typeface="Cambria Math" panose="02040503050406030204" pitchFamily="18" charset="0"/>
                        </a:rPr>
                        <m:t>𝛏</m:t>
                      </m:r>
                      <m:r>
                        <a:rPr lang="pt-PT" sz="2800" b="1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800" b="1" i="0" dirty="0" smtClean="0">
                          <a:latin typeface="Cambria Math" panose="02040503050406030204" pitchFamily="18" charset="0"/>
                        </a:rPr>
                        <m:t>𝐌𝐈𝐑</m:t>
                      </m:r>
                      <m:r>
                        <a:rPr lang="pt-PT" sz="2800" b="1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800" b="1" i="0" dirty="0" smtClean="0">
                          <a:latin typeface="Cambria Math" panose="02040503050406030204" pitchFamily="18" charset="0"/>
                        </a:rPr>
                        <m:t>𝐍𝐈𝐑</m:t>
                      </m:r>
                    </m:oMath>
                  </m:oMathPara>
                </a14:m>
                <a:endParaRPr lang="pt-PT" sz="2800" b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895" y="6142275"/>
                <a:ext cx="2691763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546425" y="6055519"/>
                <a:ext cx="6613285" cy="616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8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pt-PT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sz="28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PT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800" b="1" i="1" smtClean="0">
                                      <a:latin typeface="Cambria Math" panose="02040503050406030204" pitchFamily="18" charset="0"/>
                                    </a:rPr>
                                    <m:t>𝑴𝑰𝑹</m:t>
                                  </m:r>
                                  <m:r>
                                    <a:rPr lang="pt-PT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800" b="1" i="1" smtClean="0">
                                      <a:latin typeface="Cambria Math" panose="02040503050406030204" pitchFamily="18" charset="0"/>
                                    </a:rPr>
                                    <m:t>𝑴𝑰</m:t>
                                  </m:r>
                                  <m:sSub>
                                    <m:sSubPr>
                                      <m:ctrlPr>
                                        <a:rPr lang="pt-PT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1" i="1" smtClean="0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PT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PT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800" b="1" i="1" smtClean="0">
                                      <a:latin typeface="Cambria Math" panose="02040503050406030204" pitchFamily="18" charset="0"/>
                                    </a:rPr>
                                    <m:t>𝑵𝑰𝑹</m:t>
                                  </m:r>
                                  <m:r>
                                    <a:rPr lang="pt-PT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800" b="1" i="1" smtClean="0">
                                      <a:latin typeface="Cambria Math" panose="02040503050406030204" pitchFamily="18" charset="0"/>
                                    </a:rPr>
                                    <m:t>𝑵𝑰</m:t>
                                  </m:r>
                                  <m:sSub>
                                    <m:sSubPr>
                                      <m:ctrlPr>
                                        <a:rPr lang="pt-PT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1" i="1" smtClean="0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PT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pt-PT" sz="2800" b="1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425" y="6055519"/>
                <a:ext cx="6613285" cy="61645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074" r="51697"/>
          <a:stretch/>
        </p:blipFill>
        <p:spPr bwMode="auto">
          <a:xfrm>
            <a:off x="562707" y="1125537"/>
            <a:ext cx="4543864" cy="47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8735" r="5804"/>
          <a:stretch/>
        </p:blipFill>
        <p:spPr bwMode="auto">
          <a:xfrm>
            <a:off x="6105379" y="1193536"/>
            <a:ext cx="4670474" cy="47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16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E3B57-AF9A-4656-8930-636C2719D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325"/>
            <a:ext cx="12192000" cy="63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312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5" y="1106308"/>
            <a:ext cx="3246546" cy="3246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10" y="1106308"/>
            <a:ext cx="3076575" cy="4619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6093" y="6334337"/>
            <a:ext cx="3656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https://twicopy.org/LotharSchueller/</a:t>
            </a:r>
          </a:p>
        </p:txBody>
      </p:sp>
    </p:spTree>
    <p:extLst>
      <p:ext uri="{BB962C8B-B14F-4D97-AF65-F5344CB8AC3E}">
        <p14:creationId xmlns:p14="http://schemas.microsoft.com/office/powerpoint/2010/main" val="12560741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4701" y="128789"/>
            <a:ext cx="7907626" cy="6729211"/>
            <a:chOff x="1957590" y="396128"/>
            <a:chExt cx="6249448" cy="57394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9177" r="1772"/>
            <a:stretch/>
          </p:blipFill>
          <p:spPr>
            <a:xfrm>
              <a:off x="1957590" y="396128"/>
              <a:ext cx="6249448" cy="374409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22719"/>
            <a:stretch/>
          </p:blipFill>
          <p:spPr>
            <a:xfrm>
              <a:off x="2283231" y="4097155"/>
              <a:ext cx="5782193" cy="203846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8517903" y="6283750"/>
            <a:ext cx="3656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https://twicopy.org/LotharSchueller/</a:t>
            </a:r>
          </a:p>
        </p:txBody>
      </p:sp>
    </p:spTree>
    <p:extLst>
      <p:ext uri="{BB962C8B-B14F-4D97-AF65-F5344CB8AC3E}">
        <p14:creationId xmlns:p14="http://schemas.microsoft.com/office/powerpoint/2010/main" val="33708252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103434"/>
            <a:ext cx="8757969" cy="5989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335" y="881599"/>
            <a:ext cx="2924175" cy="5172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17903" y="6283750"/>
            <a:ext cx="3656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https://twicopy.org/LotharSchueller/</a:t>
            </a:r>
          </a:p>
        </p:txBody>
      </p:sp>
    </p:spTree>
    <p:extLst>
      <p:ext uri="{BB962C8B-B14F-4D97-AF65-F5344CB8AC3E}">
        <p14:creationId xmlns:p14="http://schemas.microsoft.com/office/powerpoint/2010/main" val="15510228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37" y="95250"/>
            <a:ext cx="4886325" cy="666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0149" y="6454973"/>
            <a:ext cx="28990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http://idlcc.fc.ul.pt/MDMF/index.php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F706D-C1A2-498E-A46F-55E1090E674D}"/>
              </a:ext>
            </a:extLst>
          </p:cNvPr>
          <p:cNvSpPr txBox="1"/>
          <p:nvPr/>
        </p:nvSpPr>
        <p:spPr>
          <a:xfrm>
            <a:off x="8907693" y="3236360"/>
            <a:ext cx="2260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86411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is the (V,W) System?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pt-PT" smtClean="0"/>
              <a:t>6</a:t>
            </a:fld>
            <a:endParaRPr lang="pt-P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90" y="1411301"/>
            <a:ext cx="8064896" cy="537227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2802" r="5400"/>
          <a:stretch>
            <a:fillRect/>
          </a:stretch>
        </p:blipFill>
        <p:spPr bwMode="auto">
          <a:xfrm>
            <a:off x="7213236" y="42687"/>
            <a:ext cx="4897437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08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75" y="-49573"/>
            <a:ext cx="10515600" cy="893615"/>
          </a:xfrm>
        </p:spPr>
        <p:txBody>
          <a:bodyPr/>
          <a:lstStyle/>
          <a:p>
            <a:r>
              <a:rPr lang="pt-PT" dirty="0"/>
              <a:t>EFFIS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982" y="156330"/>
            <a:ext cx="7177178" cy="6579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2936" y="5972295"/>
            <a:ext cx="1694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</a:rPr>
              <a:t>66,9 </a:t>
            </a:r>
            <a:r>
              <a:rPr lang="pt-PT" sz="3200" b="1" dirty="0" err="1">
                <a:solidFill>
                  <a:schemeClr val="bg1"/>
                </a:solidFill>
              </a:rPr>
              <a:t>KHa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65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668" b="5176"/>
          <a:stretch/>
        </p:blipFill>
        <p:spPr>
          <a:xfrm>
            <a:off x="2498606" y="95625"/>
            <a:ext cx="7439025" cy="6625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75" y="-49573"/>
            <a:ext cx="10515600" cy="893615"/>
          </a:xfrm>
        </p:spPr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42936" y="5972295"/>
            <a:ext cx="1694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</a:rPr>
              <a:t>42,1 </a:t>
            </a:r>
            <a:r>
              <a:rPr lang="pt-PT" sz="3200" b="1" dirty="0" err="1">
                <a:solidFill>
                  <a:schemeClr val="bg1"/>
                </a:solidFill>
              </a:rPr>
              <a:t>KHa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41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145"/>
          <a:stretch/>
        </p:blipFill>
        <p:spPr>
          <a:xfrm>
            <a:off x="2086782" y="198895"/>
            <a:ext cx="8170089" cy="63786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5679" y="2195289"/>
            <a:ext cx="836605" cy="572333"/>
            <a:chOff x="421502" y="1502571"/>
            <a:chExt cx="836605" cy="572333"/>
          </a:xfrm>
        </p:grpSpPr>
        <p:grpSp>
          <p:nvGrpSpPr>
            <p:cNvPr id="7" name="Group 6"/>
            <p:cNvGrpSpPr/>
            <p:nvPr/>
          </p:nvGrpSpPr>
          <p:grpSpPr>
            <a:xfrm>
              <a:off x="421502" y="1567073"/>
              <a:ext cx="295275" cy="445399"/>
              <a:chOff x="599527" y="1688454"/>
              <a:chExt cx="295275" cy="44539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4657" y="1688454"/>
                <a:ext cx="219075" cy="20955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527" y="1924303"/>
                <a:ext cx="295275" cy="209550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637424" y="1502571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dirty="0"/>
                <a:t>EFFIS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5707" y="1736350"/>
              <a:ext cx="516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dirty="0">
                  <a:latin typeface="Arial" panose="020B0604020202020204" pitchFamily="34" charset="0"/>
                  <a:cs typeface="Arial" panose="020B0604020202020204" pitchFamily="34" charset="0"/>
                </a:rPr>
                <a:t>ΔW</a:t>
              </a:r>
              <a:endParaRPr lang="en-US" sz="1600" dirty="0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-4225516" y="-49757"/>
            <a:ext cx="10515600" cy="19385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dirty="0">
                <a:latin typeface="Arial" panose="020B0604020202020204" pitchFamily="34" charset="0"/>
                <a:cs typeface="Arial" panose="020B0604020202020204" pitchFamily="34" charset="0"/>
              </a:rPr>
              <a:t>EFFIS </a:t>
            </a:r>
          </a:p>
          <a:p>
            <a:r>
              <a:rPr lang="pt-PT" sz="44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PT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l-GR" sz="44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pt-PT" sz="4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86896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3217</TotalTime>
  <Words>814</Words>
  <Application>Microsoft Office PowerPoint</Application>
  <PresentationFormat>Widescreen</PresentationFormat>
  <Paragraphs>248</Paragraphs>
  <Slides>54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Courier New</vt:lpstr>
      <vt:lpstr>Lato Light</vt:lpstr>
      <vt:lpstr>Times New Roman</vt:lpstr>
      <vt:lpstr>Office Theme</vt:lpstr>
      <vt:lpstr>PowerPoint Presentation</vt:lpstr>
      <vt:lpstr>PowerPoint Presentation</vt:lpstr>
      <vt:lpstr>Pedrógão Grande  17/07/2017</vt:lpstr>
      <vt:lpstr>Why NIR and MIR?</vt:lpstr>
      <vt:lpstr>What are the radiative changes when a pixel burns?</vt:lpstr>
      <vt:lpstr>What is the (V,W) System?</vt:lpstr>
      <vt:lpstr>EFFIS</vt:lpstr>
      <vt:lpstr>ΔW</vt:lpstr>
      <vt:lpstr>PowerPoint Presentation</vt:lpstr>
      <vt:lpstr>EFFIS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DSR_pre </vt:lpstr>
      <vt:lpstr>PowerPoint Presentation</vt:lpstr>
      <vt:lpstr>PowerPoint Presentation</vt:lpstr>
      <vt:lpstr>Prognostic Mode</vt:lpstr>
      <vt:lpstr>Prognostic Mode</vt:lpstr>
      <vt:lpstr>Prognostic Mode</vt:lpstr>
      <vt:lpstr>Prognostic Mode</vt:lpstr>
      <vt:lpstr>Prognostic Mode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Resumo do projeto piloto 2016</dc:title>
  <dc:creator>Sílvia Nunes</dc:creator>
  <cp:lastModifiedBy>Carlos do Carmo de Portugal e Castro da Câmara</cp:lastModifiedBy>
  <cp:revision>178</cp:revision>
  <dcterms:created xsi:type="dcterms:W3CDTF">2017-03-23T12:35:48Z</dcterms:created>
  <dcterms:modified xsi:type="dcterms:W3CDTF">2017-09-19T11:00:44Z</dcterms:modified>
</cp:coreProperties>
</file>