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60" r:id="rId1"/>
  </p:sldMasterIdLst>
  <p:notesMasterIdLst>
    <p:notesMasterId r:id="rId24"/>
  </p:notesMasterIdLst>
  <p:sldIdLst>
    <p:sldId id="257" r:id="rId2"/>
    <p:sldId id="258" r:id="rId3"/>
    <p:sldId id="259" r:id="rId4"/>
    <p:sldId id="260" r:id="rId5"/>
    <p:sldId id="261" r:id="rId6"/>
    <p:sldId id="265" r:id="rId7"/>
    <p:sldId id="264" r:id="rId8"/>
    <p:sldId id="263" r:id="rId9"/>
    <p:sldId id="272" r:id="rId10"/>
    <p:sldId id="262" r:id="rId11"/>
    <p:sldId id="273" r:id="rId12"/>
    <p:sldId id="266" r:id="rId13"/>
    <p:sldId id="274" r:id="rId14"/>
    <p:sldId id="269" r:id="rId15"/>
    <p:sldId id="275" r:id="rId16"/>
    <p:sldId id="268" r:id="rId17"/>
    <p:sldId id="277" r:id="rId18"/>
    <p:sldId id="276" r:id="rId19"/>
    <p:sldId id="278" r:id="rId20"/>
    <p:sldId id="267" r:id="rId21"/>
    <p:sldId id="270" r:id="rId22"/>
    <p:sldId id="271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544" autoAdjust="0"/>
  </p:normalViewPr>
  <p:slideViewPr>
    <p:cSldViewPr>
      <p:cViewPr>
        <p:scale>
          <a:sx n="64" d="100"/>
          <a:sy n="64" d="100"/>
        </p:scale>
        <p:origin x="-155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74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C0BB06-EAEB-4032-A457-5553F71EDD30}" type="datetimeFigureOut">
              <a:rPr lang="en-US" smtClean="0"/>
              <a:t>9/20/2017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EE8BF-32EE-4BD6-9F66-98221A8A9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161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EE8BF-32EE-4BD6-9F66-98221A8A9D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008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EE8BF-32EE-4BD6-9F66-98221A8A9D0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319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1)the 500 </a:t>
            </a:r>
            <a:r>
              <a:rPr lang="en-US" dirty="0" err="1" smtClean="0"/>
              <a:t>hPa</a:t>
            </a:r>
            <a:r>
              <a:rPr lang="en-US" dirty="0" smtClean="0"/>
              <a:t> analysis from 0000 UTC 23 June 2007 shows the existence of a long wave ridge over Europe</a:t>
            </a:r>
          </a:p>
          <a:p>
            <a:r>
              <a:rPr lang="en-US" dirty="0" smtClean="0"/>
              <a:t>2a)it is evident that at 850 </a:t>
            </a:r>
            <a:r>
              <a:rPr lang="en-US" dirty="0" err="1" smtClean="0"/>
              <a:t>hPa</a:t>
            </a:r>
            <a:r>
              <a:rPr lang="en-US" dirty="0" smtClean="0"/>
              <a:t> a belt of warm air masses had intruded the Mediterranean from the southwest, </a:t>
            </a:r>
            <a:r>
              <a:rPr lang="en-US" dirty="0" err="1" smtClean="0"/>
              <a:t>advecting</a:t>
            </a:r>
            <a:r>
              <a:rPr lang="en-US" dirty="0" smtClean="0"/>
              <a:t> warm Saharan air masses towards Italy and Greece</a:t>
            </a:r>
          </a:p>
          <a:p>
            <a:r>
              <a:rPr lang="en-US" dirty="0" smtClean="0"/>
              <a:t>2b) The temperature at 850 </a:t>
            </a:r>
            <a:r>
              <a:rPr lang="en-US" dirty="0" err="1" smtClean="0"/>
              <a:t>hPa</a:t>
            </a:r>
            <a:r>
              <a:rPr lang="en-US" dirty="0" smtClean="0"/>
              <a:t> over Greece ranged between 22 and 26 °C which is almost 10° higher than the climatological values in the region.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EE8BF-32EE-4BD6-9F66-98221A8A9D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18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 smtClean="0"/>
              <a:t>On 24 June, the</a:t>
            </a:r>
            <a:r>
              <a:rPr lang="en-US" baseline="0" dirty="0" smtClean="0"/>
              <a:t> High </a:t>
            </a:r>
            <a:r>
              <a:rPr lang="en-US" dirty="0" smtClean="0"/>
              <a:t>still persisted while two lows intensified at both sides of the ridge: one over the British Isles on the west and the second over Russia on the east </a:t>
            </a:r>
          </a:p>
          <a:p>
            <a:pPr marL="228600" indent="-228600">
              <a:buAutoNum type="arabicParenR"/>
            </a:pPr>
            <a:r>
              <a:rPr lang="en-US" dirty="0" smtClean="0"/>
              <a:t>The warm advection persisted also at the 850 </a:t>
            </a:r>
            <a:r>
              <a:rPr lang="en-US" dirty="0" err="1" smtClean="0"/>
              <a:t>hPa</a:t>
            </a:r>
            <a:r>
              <a:rPr lang="en-US" dirty="0" smtClean="0"/>
              <a:t> level and at this level the temperature over Greece ranged from 26 to 28 °C from 24 June up to 26 June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EE8BF-32EE-4BD6-9F66-98221A8A9D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426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 smtClean="0"/>
              <a:t>The cyclonic circulation in both sides of the ridge intensified further at 0000 UTC 25 June</a:t>
            </a:r>
          </a:p>
          <a:p>
            <a:pPr marL="228600" indent="-228600">
              <a:buAutoNum type="arabicParenR"/>
            </a:pPr>
            <a:r>
              <a:rPr lang="en-US" dirty="0" smtClean="0"/>
              <a:t>The warm advection persisted also at the 850 </a:t>
            </a:r>
            <a:r>
              <a:rPr lang="en-US" dirty="0" err="1" smtClean="0"/>
              <a:t>hPa</a:t>
            </a:r>
            <a:r>
              <a:rPr lang="en-US" dirty="0" smtClean="0"/>
              <a:t> level and at this level the temperature over Greece ranged from 26 to 28 °C from 24 June up to 26 June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EE8BF-32EE-4BD6-9F66-98221A8A9D0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4907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 smtClean="0"/>
              <a:t>The cyclonic circulation in both sides of the ridge intensified further at 0000 UTC 26 June</a:t>
            </a:r>
          </a:p>
          <a:p>
            <a:pPr marL="228600" indent="-228600">
              <a:buAutoNum type="arabicParenR"/>
            </a:pPr>
            <a:r>
              <a:rPr lang="en-US" dirty="0" smtClean="0"/>
              <a:t>The warm advection persisted also at the 850 </a:t>
            </a:r>
            <a:r>
              <a:rPr lang="en-US" dirty="0" err="1" smtClean="0"/>
              <a:t>hPa</a:t>
            </a:r>
            <a:r>
              <a:rPr lang="en-US" dirty="0" smtClean="0"/>
              <a:t> level and at this level the temperature over Greece ranged from 26 to 28 °C from 24 June up to 26 June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EE8BF-32EE-4BD6-9F66-98221A8A9D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58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1) The ridge </a:t>
            </a:r>
            <a:r>
              <a:rPr lang="en-US" dirty="0" err="1" smtClean="0"/>
              <a:t>intesnifies</a:t>
            </a:r>
            <a:r>
              <a:rPr lang="en-US" dirty="0" smtClean="0"/>
              <a:t> over the Balkan area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EE8BF-32EE-4BD6-9F66-98221A8A9D0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106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1) 2-m temperatures over Greece exceeded 40 °C in many places in Greece. Focusing in the area of Athens, </a:t>
            </a:r>
            <a:r>
              <a:rPr lang="en-US" dirty="0" err="1" smtClean="0"/>
              <a:t>Thission</a:t>
            </a:r>
            <a:r>
              <a:rPr lang="en-US" dirty="0" smtClean="0"/>
              <a:t> station reached a daily maximum of 44.8 C, a record high since 1897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EE8BF-32EE-4BD6-9F66-98221A8A9D0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868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Simulations with numerical</a:t>
            </a:r>
            <a:r>
              <a:rPr lang="en-US" baseline="0" dirty="0" smtClean="0"/>
              <a:t> weather prediction models had been made, with higher horizontal resolution,  to better estimate the synoptic situations as well the extreme temperatures.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EE8BF-32EE-4BD6-9F66-98221A8A9D0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502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prstClr val="white">
                    <a:alpha val="60000"/>
                  </a:prstClr>
                </a:solidFill>
              </a:rPr>
              <a:t>20/9/2017</a:t>
            </a:r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8B41F1-5D21-40F9-913C-422784A4160A}" type="slidenum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alpha val="60000"/>
                  </a:prstClr>
                </a:solidFill>
              </a:rPr>
              <a:t>20/9/2017</a:t>
            </a:r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B41F1-5D21-40F9-913C-422784A4160A}" type="slidenum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alpha val="60000"/>
                  </a:prstClr>
                </a:solidFill>
              </a:rPr>
              <a:t>20/9/2017</a:t>
            </a:r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B41F1-5D21-40F9-913C-422784A4160A}" type="slidenum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alpha val="60000"/>
                  </a:prstClr>
                </a:solidFill>
              </a:rPr>
              <a:t>20/9/2017</a:t>
            </a:r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B41F1-5D21-40F9-913C-422784A4160A}" type="slidenum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alpha val="60000"/>
                  </a:prstClr>
                </a:solidFill>
              </a:rPr>
              <a:t>20/9/2017</a:t>
            </a:r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B41F1-5D21-40F9-913C-422784A4160A}" type="slidenum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alpha val="60000"/>
                  </a:prstClr>
                </a:solidFill>
              </a:rPr>
              <a:t>20/9/2017</a:t>
            </a:r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B41F1-5D21-40F9-913C-422784A4160A}" type="slidenum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alpha val="60000"/>
                  </a:prstClr>
                </a:solidFill>
              </a:rPr>
              <a:t>20/9/2017</a:t>
            </a:r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B41F1-5D21-40F9-913C-422784A4160A}" type="slidenum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alpha val="60000"/>
                  </a:prstClr>
                </a:solidFill>
              </a:rPr>
              <a:t>20/9/2017</a:t>
            </a:r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B41F1-5D21-40F9-913C-422784A4160A}" type="slidenum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alpha val="60000"/>
                  </a:prstClr>
                </a:solidFill>
              </a:rPr>
              <a:t>20/9/2017</a:t>
            </a:r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B41F1-5D21-40F9-913C-422784A4160A}" type="slidenum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alpha val="60000"/>
                  </a:prstClr>
                </a:solidFill>
              </a:rPr>
              <a:t>20/9/2017</a:t>
            </a:r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B41F1-5D21-40F9-913C-422784A4160A}" type="slidenum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alpha val="60000"/>
                  </a:prstClr>
                </a:solidFill>
              </a:rPr>
              <a:t>20/9/2017</a:t>
            </a:r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B41F1-5D21-40F9-913C-422784A4160A}" type="slidenum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20/9/2017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2046A92A-F045-4D1F-AB35-43D73F3F5E7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2057400"/>
            <a:ext cx="7543800" cy="1219200"/>
          </a:xfrm>
        </p:spPr>
        <p:txBody>
          <a:bodyPr anchor="t" anchorCtr="0">
            <a:normAutofit/>
          </a:bodyPr>
          <a:lstStyle/>
          <a:p>
            <a:pPr algn="ctr"/>
            <a:r>
              <a:rPr lang="en-US" sz="2400" b="1" dirty="0" smtClean="0">
                <a:effectLst/>
              </a:rPr>
              <a:t>On the study of a heat wave event in Athens, Greece, with synoptic and satellite data</a:t>
            </a:r>
            <a:endParaRPr lang="en-US" sz="2400" b="1" dirty="0">
              <a:effectLst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581400"/>
            <a:ext cx="6705600" cy="1447800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Krystallia</a:t>
            </a:r>
            <a:r>
              <a:rPr lang="en-US" sz="2000" dirty="0" smtClean="0"/>
              <a:t> </a:t>
            </a:r>
            <a:r>
              <a:rPr lang="en-US" sz="2000" dirty="0" err="1" smtClean="0"/>
              <a:t>Dimitriadou</a:t>
            </a:r>
            <a:endParaRPr lang="en-US" sz="2000" dirty="0" smtClean="0"/>
          </a:p>
          <a:p>
            <a:r>
              <a:rPr lang="en-US" sz="1900" dirty="0" smtClean="0"/>
              <a:t>Physicist BSc</a:t>
            </a:r>
          </a:p>
          <a:p>
            <a:r>
              <a:rPr lang="en-US" sz="1900" dirty="0" smtClean="0"/>
              <a:t>MSc </a:t>
            </a:r>
            <a:r>
              <a:rPr lang="en-US" sz="1900" dirty="0" smtClean="0"/>
              <a:t>in </a:t>
            </a:r>
            <a:r>
              <a:rPr lang="en-US" sz="1900" dirty="0" smtClean="0"/>
              <a:t>Meteorology, Climatology and Atmospheric Environment </a:t>
            </a:r>
            <a:endParaRPr lang="en-US" sz="19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84087"/>
            <a:ext cx="1142999" cy="1148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84087"/>
            <a:ext cx="1147125" cy="1148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52600" y="685800"/>
            <a:ext cx="571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</a:rPr>
              <a:t>Aristotle University of Thessaloniki, </a:t>
            </a:r>
            <a:r>
              <a:rPr lang="en-US" b="1" dirty="0" err="1" smtClean="0">
                <a:solidFill>
                  <a:prstClr val="white"/>
                </a:solidFill>
              </a:rPr>
              <a:t>AUTh</a:t>
            </a:r>
            <a:r>
              <a:rPr lang="en-US" b="1" dirty="0" smtClean="0">
                <a:solidFill>
                  <a:prstClr val="white"/>
                </a:solidFill>
              </a:rPr>
              <a:t>, </a:t>
            </a:r>
            <a:r>
              <a:rPr lang="en-US" b="1" dirty="0">
                <a:solidFill>
                  <a:prstClr val="white"/>
                </a:solidFill>
              </a:rPr>
              <a:t>Greece</a:t>
            </a:r>
          </a:p>
          <a:p>
            <a:pPr algn="ctr"/>
            <a:r>
              <a:rPr lang="en-US" b="1" dirty="0" smtClean="0">
                <a:solidFill>
                  <a:prstClr val="white"/>
                </a:solidFill>
              </a:rPr>
              <a:t>Faculty of Sciences, School of Geology</a:t>
            </a:r>
            <a:endParaRPr lang="en-US" b="1" dirty="0">
              <a:solidFill>
                <a:prstClr val="white"/>
              </a:solidFill>
            </a:endParaRPr>
          </a:p>
          <a:p>
            <a:pPr algn="ctr"/>
            <a:r>
              <a:rPr lang="en-US" b="1" dirty="0" smtClean="0">
                <a:solidFill>
                  <a:prstClr val="white"/>
                </a:solidFill>
              </a:rPr>
              <a:t>Department of </a:t>
            </a:r>
            <a:r>
              <a:rPr lang="en-US" b="1" dirty="0">
                <a:solidFill>
                  <a:prstClr val="white"/>
                </a:solidFill>
              </a:rPr>
              <a:t>Meteorology and Climatology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800" y="54102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862" y="5141357"/>
            <a:ext cx="6594475" cy="12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808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alpha val="60000"/>
                  </a:prstClr>
                </a:solidFill>
              </a:rPr>
              <a:t>20/9/2017</a:t>
            </a:r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B41F1-5D21-40F9-913C-422784A4160A}" type="slidenum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10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4813425" cy="366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375172"/>
            <a:ext cx="4737225" cy="3482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953000" y="2286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24 June 2007 0000UTC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0" y="838200"/>
            <a:ext cx="3352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dirty="0" smtClean="0"/>
              <a:t>The </a:t>
            </a:r>
            <a:r>
              <a:rPr lang="en-US" dirty="0"/>
              <a:t>High still </a:t>
            </a:r>
            <a:r>
              <a:rPr lang="en-US" dirty="0" smtClean="0"/>
              <a:t>persists </a:t>
            </a:r>
            <a:r>
              <a:rPr lang="en-US" dirty="0"/>
              <a:t>while two lows </a:t>
            </a:r>
            <a:r>
              <a:rPr lang="en-US" dirty="0" smtClean="0"/>
              <a:t>intensify </a:t>
            </a:r>
            <a:r>
              <a:rPr lang="en-US" dirty="0"/>
              <a:t>at both sides of the </a:t>
            </a:r>
            <a:r>
              <a:rPr lang="en-US" dirty="0" smtClean="0"/>
              <a:t>ridge.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 smtClean="0"/>
              <a:t>One </a:t>
            </a:r>
            <a:r>
              <a:rPr lang="en-US" dirty="0"/>
              <a:t>over the British Isles on the west and the second over Russia on the </a:t>
            </a:r>
            <a:r>
              <a:rPr lang="en-US" dirty="0" smtClean="0"/>
              <a:t>east.</a:t>
            </a:r>
            <a:endParaRPr lang="en-US" dirty="0"/>
          </a:p>
        </p:txBody>
      </p:sp>
      <p:sp>
        <p:nvSpPr>
          <p:cNvPr id="4" name="Left Arrow 3"/>
          <p:cNvSpPr/>
          <p:nvPr/>
        </p:nvSpPr>
        <p:spPr>
          <a:xfrm>
            <a:off x="4813426" y="1371600"/>
            <a:ext cx="685800" cy="228600"/>
          </a:xfrm>
          <a:prstGeom prst="leftArrow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3581400" y="5791200"/>
            <a:ext cx="914400" cy="228600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7200" y="4800600"/>
            <a:ext cx="3124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The warm advection </a:t>
            </a:r>
            <a:r>
              <a:rPr lang="en-US" dirty="0" smtClean="0"/>
              <a:t>persists </a:t>
            </a:r>
            <a:r>
              <a:rPr lang="en-US" dirty="0"/>
              <a:t>also at the 850 </a:t>
            </a:r>
            <a:r>
              <a:rPr lang="en-US" dirty="0" err="1"/>
              <a:t>hPa</a:t>
            </a:r>
            <a:r>
              <a:rPr lang="en-US" dirty="0"/>
              <a:t> </a:t>
            </a:r>
            <a:r>
              <a:rPr lang="en-US" dirty="0" smtClean="0"/>
              <a:t>level.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 smtClean="0"/>
              <a:t>At </a:t>
            </a:r>
            <a:r>
              <a:rPr lang="en-US" dirty="0"/>
              <a:t>this level the temperature over Greece ranged from 26 to 28 °</a:t>
            </a:r>
            <a:r>
              <a:rPr lang="en-US" dirty="0" smtClean="0"/>
              <a:t>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10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alpha val="60000"/>
                  </a:prstClr>
                </a:solidFill>
              </a:rPr>
              <a:t>20/9/2017</a:t>
            </a:r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B41F1-5D21-40F9-913C-422784A4160A}" type="slidenum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11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746" y="1021190"/>
            <a:ext cx="4529137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95" r="20109"/>
          <a:stretch/>
        </p:blipFill>
        <p:spPr bwMode="auto">
          <a:xfrm>
            <a:off x="874687" y="4221590"/>
            <a:ext cx="7185408" cy="2267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453637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Airmass</a:t>
            </a:r>
            <a:r>
              <a:rPr lang="en-US" dirty="0" smtClean="0"/>
              <a:t> RGB composite Image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647700" y="88237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24 June 2007 0000UTC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4687" y="6488668"/>
            <a:ext cx="7062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LSA SAF LST product 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984593"/>
            <a:ext cx="4572001" cy="3198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623860" y="374859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WV Image (6.4</a:t>
            </a:r>
            <a:r>
              <a:rPr lang="el-GR" dirty="0" smtClean="0"/>
              <a:t>μ</a:t>
            </a:r>
            <a:r>
              <a:rPr lang="en-US" dirty="0" smtClean="0"/>
              <a:t>m)+500hPa </a:t>
            </a:r>
            <a:r>
              <a:rPr lang="en-US" dirty="0" err="1" smtClean="0"/>
              <a:t>Geopotential</a:t>
            </a:r>
            <a:r>
              <a:rPr lang="en-US" dirty="0" smtClean="0"/>
              <a:t> Height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15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alpha val="60000"/>
                  </a:prstClr>
                </a:solidFill>
              </a:rPr>
              <a:t>20/9/2017</a:t>
            </a:r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B41F1-5D21-40F9-913C-422784A4160A}" type="slidenum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12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830639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660" y="3429000"/>
            <a:ext cx="470334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53000" y="2286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25 June 2007 0000UTC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Left Arrow 3"/>
          <p:cNvSpPr/>
          <p:nvPr/>
        </p:nvSpPr>
        <p:spPr>
          <a:xfrm>
            <a:off x="4953000" y="1219200"/>
            <a:ext cx="609600" cy="228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715000" y="914400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The cyclonic circulation in both sides of the ridge </a:t>
            </a:r>
            <a:r>
              <a:rPr lang="en-US" dirty="0" smtClean="0"/>
              <a:t>intensifies further.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4648200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The warm advection </a:t>
            </a:r>
            <a:r>
              <a:rPr lang="en-US" dirty="0" smtClean="0"/>
              <a:t>persists </a:t>
            </a:r>
            <a:r>
              <a:rPr lang="en-US" dirty="0"/>
              <a:t>also at the 850 </a:t>
            </a:r>
            <a:r>
              <a:rPr lang="en-US" dirty="0" err="1"/>
              <a:t>hPa</a:t>
            </a:r>
            <a:r>
              <a:rPr lang="en-US" dirty="0"/>
              <a:t> </a:t>
            </a:r>
            <a:r>
              <a:rPr lang="en-US" dirty="0" smtClean="0"/>
              <a:t>level.</a:t>
            </a:r>
          </a:p>
        </p:txBody>
      </p:sp>
      <p:sp>
        <p:nvSpPr>
          <p:cNvPr id="6" name="Right Arrow 5"/>
          <p:cNvSpPr/>
          <p:nvPr/>
        </p:nvSpPr>
        <p:spPr>
          <a:xfrm>
            <a:off x="6477000" y="5943600"/>
            <a:ext cx="723900" cy="228600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4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alpha val="60000"/>
                  </a:prstClr>
                </a:solidFill>
              </a:rPr>
              <a:t>20/9/2017</a:t>
            </a:r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B41F1-5D21-40F9-913C-422784A4160A}" type="slidenum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13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9" y="1255931"/>
            <a:ext cx="4260850" cy="316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37" r="20046"/>
          <a:stretch/>
        </p:blipFill>
        <p:spPr bwMode="auto">
          <a:xfrm>
            <a:off x="920267" y="4421064"/>
            <a:ext cx="6976905" cy="2069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685800" y="2286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25 June 2007 0000UTC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6096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Airmass</a:t>
            </a:r>
            <a:r>
              <a:rPr lang="en-US" dirty="0" smtClean="0"/>
              <a:t> RGB composite Image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34856" y="6488668"/>
            <a:ext cx="7062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LSA SAF LST product 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08"/>
          <a:stretch/>
        </p:blipFill>
        <p:spPr bwMode="auto">
          <a:xfrm>
            <a:off x="4821665" y="1255929"/>
            <a:ext cx="4322335" cy="3122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21665" y="580443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WV Image (6.4</a:t>
            </a:r>
            <a:r>
              <a:rPr lang="el-GR" dirty="0" smtClean="0"/>
              <a:t>μ</a:t>
            </a:r>
            <a:r>
              <a:rPr lang="en-US" dirty="0" smtClean="0"/>
              <a:t>m)+500hPa </a:t>
            </a:r>
            <a:r>
              <a:rPr lang="en-US" dirty="0" err="1" smtClean="0"/>
              <a:t>Geopotential</a:t>
            </a:r>
            <a:r>
              <a:rPr lang="en-US" dirty="0" smtClean="0"/>
              <a:t> Height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40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alpha val="60000"/>
                  </a:prstClr>
                </a:solidFill>
              </a:rPr>
              <a:t>20/9/2017</a:t>
            </a:r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B41F1-5D21-40F9-913C-422784A4160A}" type="slidenum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14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4800599" cy="3710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472" y="3352800"/>
            <a:ext cx="4675324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53000" y="2286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26 June 2007 0000UTC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81600" y="990600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dirty="0" smtClean="0"/>
              <a:t>The situation is similar to the previous day.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01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alpha val="60000"/>
                  </a:prstClr>
                </a:solidFill>
              </a:rPr>
              <a:t>20/9/2017</a:t>
            </a:r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B41F1-5D21-40F9-913C-422784A4160A}" type="slidenum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15</a:t>
            </a:fld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2"/>
          <a:stretch/>
        </p:blipFill>
        <p:spPr bwMode="auto">
          <a:xfrm>
            <a:off x="21236" y="1111573"/>
            <a:ext cx="4237037" cy="300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65" r="19760"/>
          <a:stretch/>
        </p:blipFill>
        <p:spPr bwMode="auto">
          <a:xfrm>
            <a:off x="1101960" y="4221564"/>
            <a:ext cx="6786824" cy="2267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609600" y="146809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26 June 2007 0000UTC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111" y="483607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Airmass</a:t>
            </a:r>
            <a:r>
              <a:rPr lang="en-US" dirty="0" smtClean="0"/>
              <a:t> RGB composite Image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64214" y="6488668"/>
            <a:ext cx="7062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LSA SAF LST product 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788" y="1151739"/>
            <a:ext cx="4833703" cy="2965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329788" y="505408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WV Image (6.4</a:t>
            </a:r>
            <a:r>
              <a:rPr lang="el-GR" dirty="0" smtClean="0"/>
              <a:t>μ</a:t>
            </a:r>
            <a:r>
              <a:rPr lang="en-US" dirty="0" smtClean="0"/>
              <a:t>m)+500hPa </a:t>
            </a:r>
            <a:r>
              <a:rPr lang="en-US" dirty="0" err="1" smtClean="0"/>
              <a:t>Geopotential</a:t>
            </a:r>
            <a:r>
              <a:rPr lang="en-US" dirty="0" smtClean="0"/>
              <a:t> Height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42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alpha val="60000"/>
                  </a:prstClr>
                </a:solidFill>
              </a:rPr>
              <a:t>20/9/2017</a:t>
            </a:r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B41F1-5D21-40F9-913C-422784A4160A}" type="slidenum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16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682358" cy="361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39115"/>
            <a:ext cx="4648199" cy="3440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953000" y="2286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26 June 2007 1200UTC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Left Arrow 3"/>
          <p:cNvSpPr/>
          <p:nvPr/>
        </p:nvSpPr>
        <p:spPr>
          <a:xfrm>
            <a:off x="4762500" y="2057400"/>
            <a:ext cx="685800" cy="152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638800" y="1905000"/>
            <a:ext cx="266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ridge </a:t>
            </a:r>
            <a:r>
              <a:rPr lang="en-US" dirty="0" err="1" smtClean="0"/>
              <a:t>intesnifies</a:t>
            </a:r>
            <a:r>
              <a:rPr lang="en-US" dirty="0" smtClean="0"/>
              <a:t> further </a:t>
            </a:r>
            <a:r>
              <a:rPr lang="en-US" dirty="0"/>
              <a:t>over the Balkan </a:t>
            </a:r>
            <a:r>
              <a:rPr lang="en-US" dirty="0" smtClean="0"/>
              <a:t>area and Greece.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41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alpha val="60000"/>
                  </a:prstClr>
                </a:solidFill>
              </a:rPr>
              <a:t>20/9/2017</a:t>
            </a:r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B41F1-5D21-40F9-913C-422784A4160A}" type="slidenum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17</a:t>
            </a:fld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295400"/>
            <a:ext cx="4462463" cy="324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66206" y="3048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26 June 2007 1200UTC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4876800"/>
            <a:ext cx="6096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en-US" dirty="0"/>
              <a:t>2-m temperatures over Greece exceeded 40 °C in many places in Greece. </a:t>
            </a:r>
            <a:endParaRPr lang="en-US" dirty="0" smtClean="0"/>
          </a:p>
          <a:p>
            <a:pPr marL="285750" indent="-285750" algn="just">
              <a:buFont typeface="Wingdings" pitchFamily="2" charset="2"/>
              <a:buChar char="v"/>
            </a:pPr>
            <a:r>
              <a:rPr lang="en-US" dirty="0" smtClean="0"/>
              <a:t>Focusing </a:t>
            </a:r>
            <a:r>
              <a:rPr lang="en-US" dirty="0"/>
              <a:t>in the area of Athens, </a:t>
            </a:r>
            <a:r>
              <a:rPr lang="en-US" dirty="0" err="1"/>
              <a:t>Thission</a:t>
            </a:r>
            <a:r>
              <a:rPr lang="en-US" dirty="0"/>
              <a:t> station reached a daily maximum of 44.8 C, a record high since 1897</a:t>
            </a:r>
          </a:p>
          <a:p>
            <a:pPr marL="285750" indent="-285750">
              <a:buFont typeface="Wingdings" pitchFamily="2" charset="2"/>
              <a:buChar char="v"/>
            </a:pPr>
            <a:endParaRPr lang="en-US" dirty="0"/>
          </a:p>
        </p:txBody>
      </p:sp>
      <p:sp>
        <p:nvSpPr>
          <p:cNvPr id="10" name="Up Arrow 9"/>
          <p:cNvSpPr/>
          <p:nvPr/>
        </p:nvSpPr>
        <p:spPr>
          <a:xfrm>
            <a:off x="5486400" y="3733800"/>
            <a:ext cx="228600" cy="1143000"/>
          </a:xfrm>
          <a:prstGeom prst="up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66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alpha val="60000"/>
                  </a:prstClr>
                </a:solidFill>
              </a:rPr>
              <a:t>20/9/2017</a:t>
            </a:r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B41F1-5D21-40F9-913C-422784A4160A}" type="slidenum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18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8" y="1350764"/>
            <a:ext cx="4495800" cy="3029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" t="38247" r="20767"/>
          <a:stretch/>
        </p:blipFill>
        <p:spPr bwMode="auto">
          <a:xfrm>
            <a:off x="1219200" y="4379943"/>
            <a:ext cx="6544755" cy="1983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685800" y="2286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26 June 2007 1200UTC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6096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Airmass</a:t>
            </a:r>
            <a:r>
              <a:rPr lang="en-US" dirty="0" smtClean="0"/>
              <a:t> RGB composite Image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90834" y="6468670"/>
            <a:ext cx="7062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LSA SAF LST product 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2"/>
          <a:stretch/>
        </p:blipFill>
        <p:spPr bwMode="auto">
          <a:xfrm>
            <a:off x="4724399" y="1328116"/>
            <a:ext cx="4424597" cy="3051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724399" y="597932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WV Image (6.4</a:t>
            </a:r>
            <a:r>
              <a:rPr lang="el-GR" dirty="0" smtClean="0"/>
              <a:t>μ</a:t>
            </a:r>
            <a:r>
              <a:rPr lang="en-US" dirty="0" smtClean="0"/>
              <a:t>m)+500hPa </a:t>
            </a:r>
            <a:r>
              <a:rPr lang="en-US" dirty="0" err="1" smtClean="0"/>
              <a:t>Geopotential</a:t>
            </a:r>
            <a:r>
              <a:rPr lang="en-US" dirty="0" smtClean="0"/>
              <a:t> Height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56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44643" y="6387882"/>
            <a:ext cx="2133600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alpha val="60000"/>
                  </a:prstClr>
                </a:solidFill>
              </a:rPr>
              <a:t>2PPp0/9/2017</a:t>
            </a:r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B41F1-5D21-40F9-913C-422784A4160A}" type="slidenum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19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66010"/>
            <a:ext cx="461023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3581400"/>
            <a:ext cx="8305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/>
              <a:t>Latitude-pressure </a:t>
            </a:r>
            <a:r>
              <a:rPr lang="en-US" sz="1400" dirty="0"/>
              <a:t>vertical section of potential temperature (K; thin contours), horizontal wind speed (m/s; bold contours) and vertical velocity, ω (Pa/s; color shading) at 23°E at 1200 UTC, 24 June 2007. The thick red line below the panel indicates the location of Greece.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4572000"/>
            <a:ext cx="8229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en-US" sz="1600" dirty="0"/>
              <a:t>During the episode, the Subtropical Jet stream (SJ) was located just north of </a:t>
            </a:r>
            <a:r>
              <a:rPr lang="en-US" sz="1600" dirty="0" smtClean="0"/>
              <a:t>Greece  </a:t>
            </a:r>
            <a:r>
              <a:rPr lang="en-US" sz="1600" dirty="0"/>
              <a:t>in higher latitudes than its climatological location. Previous studies </a:t>
            </a:r>
            <a:r>
              <a:rPr lang="en-US" sz="1600" dirty="0" smtClean="0"/>
              <a:t>have shown </a:t>
            </a:r>
            <a:r>
              <a:rPr lang="en-US" sz="1600" dirty="0"/>
              <a:t>that the heat waves in Greece are associated with a </a:t>
            </a:r>
            <a:r>
              <a:rPr lang="en-US" sz="1600" dirty="0" err="1"/>
              <a:t>poleward</a:t>
            </a:r>
            <a:r>
              <a:rPr lang="en-US" sz="1600" dirty="0"/>
              <a:t> transport of the </a:t>
            </a:r>
            <a:r>
              <a:rPr lang="en-US" sz="1600" dirty="0" smtClean="0"/>
              <a:t>SJ (</a:t>
            </a:r>
            <a:r>
              <a:rPr lang="en-US" sz="1600" dirty="0" err="1"/>
              <a:t>Brikas</a:t>
            </a:r>
            <a:r>
              <a:rPr lang="en-US" sz="1600" dirty="0"/>
              <a:t> 2006), which is the northern limit of the Hadley circulation. In the beginning </a:t>
            </a:r>
            <a:r>
              <a:rPr lang="en-US" sz="1600" dirty="0" smtClean="0"/>
              <a:t>of the </a:t>
            </a:r>
            <a:r>
              <a:rPr lang="en-US" sz="1600" dirty="0"/>
              <a:t>episode, Greece was located under the right flank of the SJ exit. </a:t>
            </a:r>
            <a:endParaRPr lang="en-US" sz="1600" dirty="0" smtClean="0"/>
          </a:p>
          <a:p>
            <a:pPr marL="285750" indent="-285750" algn="just">
              <a:buFont typeface="Wingdings" pitchFamily="2" charset="2"/>
              <a:buChar char="v"/>
            </a:pPr>
            <a:r>
              <a:rPr lang="en-US" sz="1600" dirty="0" smtClean="0"/>
              <a:t>The indirect secondary </a:t>
            </a:r>
            <a:r>
              <a:rPr lang="en-US" sz="1600" dirty="0"/>
              <a:t>circulation that arises in the exit of the jet streams was expected to </a:t>
            </a:r>
            <a:r>
              <a:rPr lang="en-US" sz="1600" dirty="0" smtClean="0"/>
              <a:t>induce subsidence </a:t>
            </a:r>
            <a:r>
              <a:rPr lang="en-US" sz="1600" dirty="0"/>
              <a:t>in the area of interest and to contribute to the development of the heat wave.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533400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2060"/>
                </a:solidFill>
              </a:rPr>
              <a:t>Pytharoulis</a:t>
            </a:r>
            <a:r>
              <a:rPr lang="en-US" dirty="0" smtClean="0">
                <a:solidFill>
                  <a:srgbClr val="002060"/>
                </a:solidFill>
              </a:rPr>
              <a:t>, </a:t>
            </a:r>
            <a:r>
              <a:rPr lang="en-US" dirty="0" err="1" smtClean="0">
                <a:solidFill>
                  <a:srgbClr val="002060"/>
                </a:solidFill>
              </a:rPr>
              <a:t>Brikas</a:t>
            </a:r>
            <a:r>
              <a:rPr lang="en-US" dirty="0" smtClean="0">
                <a:solidFill>
                  <a:srgbClr val="002060"/>
                </a:solidFill>
              </a:rPr>
              <a:t> et al., 2009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85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Definition</a:t>
            </a:r>
          </a:p>
          <a:p>
            <a:r>
              <a:rPr lang="en-US" dirty="0" smtClean="0"/>
              <a:t>Heat waves in Greece</a:t>
            </a:r>
          </a:p>
          <a:p>
            <a:r>
              <a:rPr lang="en-US" dirty="0" smtClean="0"/>
              <a:t>Description of the event</a:t>
            </a:r>
          </a:p>
          <a:p>
            <a:r>
              <a:rPr lang="en-US" dirty="0" smtClean="0"/>
              <a:t>Synoptic Situation and Satellite Data</a:t>
            </a:r>
          </a:p>
          <a:p>
            <a:r>
              <a:rPr lang="en-US" dirty="0" smtClean="0"/>
              <a:t>Consequences</a:t>
            </a:r>
          </a:p>
          <a:p>
            <a:r>
              <a:rPr lang="en-US" dirty="0"/>
              <a:t>Further Study and </a:t>
            </a:r>
            <a:r>
              <a:rPr lang="en-US" dirty="0" smtClean="0"/>
              <a:t>Improvements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Overview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20/9/2017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B41F1-5D21-40F9-913C-422784A4160A}" type="slidenum">
              <a:rPr lang="en-US" smtClean="0">
                <a:solidFill>
                  <a:schemeClr val="tx1">
                    <a:alpha val="60000"/>
                  </a:schemeClr>
                </a:solidFill>
              </a:rPr>
              <a:pPr/>
              <a:t>2</a:t>
            </a:fld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2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/>
              <a:t>During </a:t>
            </a:r>
            <a:r>
              <a:rPr lang="en-US" dirty="0" smtClean="0"/>
              <a:t>the </a:t>
            </a:r>
            <a:r>
              <a:rPr lang="en-US" dirty="0"/>
              <a:t>June heat </a:t>
            </a:r>
            <a:r>
              <a:rPr lang="en-US" dirty="0" smtClean="0"/>
              <a:t>wave</a:t>
            </a:r>
            <a:r>
              <a:rPr lang="el-GR" dirty="0" smtClean="0"/>
              <a:t>:</a:t>
            </a:r>
            <a:r>
              <a:rPr lang="en-US" dirty="0" smtClean="0"/>
              <a:t> </a:t>
            </a:r>
          </a:p>
          <a:p>
            <a:pPr algn="just"/>
            <a:r>
              <a:rPr lang="en-US" dirty="0" smtClean="0"/>
              <a:t>NHOC </a:t>
            </a:r>
            <a:r>
              <a:rPr lang="en-US" dirty="0"/>
              <a:t>reported 146 emergency department visits for heat exhaustion and heatstroke in Attica </a:t>
            </a:r>
            <a:r>
              <a:rPr lang="en-US" dirty="0" smtClean="0"/>
              <a:t>region. </a:t>
            </a:r>
            <a:r>
              <a:rPr lang="en-US" dirty="0"/>
              <a:t>(62 were men and 84 </a:t>
            </a:r>
            <a:r>
              <a:rPr lang="en-US" dirty="0" smtClean="0"/>
              <a:t>women)</a:t>
            </a:r>
          </a:p>
          <a:p>
            <a:pPr algn="just"/>
            <a:r>
              <a:rPr lang="en-US" dirty="0" smtClean="0"/>
              <a:t>6 </a:t>
            </a:r>
            <a:r>
              <a:rPr lang="en-US" dirty="0"/>
              <a:t>deaths (4 males and 2 females</a:t>
            </a:r>
            <a:r>
              <a:rPr lang="en-US" dirty="0" smtClean="0"/>
              <a:t>)</a:t>
            </a:r>
            <a:r>
              <a:rPr lang="el-GR" dirty="0" smtClean="0"/>
              <a:t> </a:t>
            </a:r>
            <a:r>
              <a:rPr lang="en-US" dirty="0"/>
              <a:t>reported from excessive heat </a:t>
            </a:r>
            <a:r>
              <a:rPr lang="en-US" dirty="0" smtClean="0"/>
              <a:t>exposure. </a:t>
            </a:r>
            <a:endParaRPr lang="el-GR" dirty="0" smtClean="0"/>
          </a:p>
          <a:p>
            <a:pPr algn="just"/>
            <a:endParaRPr lang="el-GR" dirty="0"/>
          </a:p>
          <a:p>
            <a:pPr marL="0" indent="0" algn="just">
              <a:buNone/>
            </a:pPr>
            <a:r>
              <a:rPr lang="en-US" dirty="0" smtClean="0"/>
              <a:t>(</a:t>
            </a:r>
            <a:r>
              <a:rPr lang="en-US" dirty="0" err="1" smtClean="0">
                <a:solidFill>
                  <a:srgbClr val="002060"/>
                </a:solidFill>
              </a:rPr>
              <a:t>Theoharatos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et al.,2010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alpha val="60000"/>
                  </a:prstClr>
                </a:solidFill>
              </a:rPr>
              <a:t>20/9/2017</a:t>
            </a:r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B41F1-5D21-40F9-913C-422784A4160A}" type="slidenum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20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Consequences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3259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In order to predict effectively such extreme phenomena, it is obvious that satellite imagery provides the ideal platform for monitoring a heat wave. (specific the LSA SAF products)</a:t>
            </a:r>
          </a:p>
          <a:p>
            <a:pPr algn="just"/>
            <a:r>
              <a:rPr lang="en-US" dirty="0" smtClean="0"/>
              <a:t>Furthermore, numerical simulations with higher horizontal resolution, can provide better understanding for these </a:t>
            </a:r>
            <a:r>
              <a:rPr lang="en-US" dirty="0"/>
              <a:t>events</a:t>
            </a:r>
            <a:r>
              <a:rPr lang="en-US" dirty="0" smtClean="0"/>
              <a:t>, </a:t>
            </a:r>
            <a:r>
              <a:rPr lang="en-US" dirty="0"/>
              <a:t>better estimate the synoptic situations as well the extreme temperature, </a:t>
            </a:r>
            <a:r>
              <a:rPr lang="en-US" dirty="0" smtClean="0"/>
              <a:t>and make further predictions much better.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alpha val="60000"/>
                  </a:prstClr>
                </a:solidFill>
              </a:rPr>
              <a:t>20/9/2017</a:t>
            </a:r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B41F1-5D21-40F9-913C-422784A4160A}" type="slidenum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21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Further Study and Improvements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4125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alpha val="60000"/>
                  </a:prstClr>
                </a:solidFill>
              </a:rPr>
              <a:t>20/9/2017</a:t>
            </a:r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B41F1-5D21-40F9-913C-422784A4160A}" type="slidenum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22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14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2248347"/>
            <a:ext cx="4482353" cy="3877815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n-US" dirty="0"/>
              <a:t>Heat waves of different intensities and durations occur </a:t>
            </a:r>
            <a:r>
              <a:rPr lang="en-US" dirty="0" smtClean="0"/>
              <a:t>in the </a:t>
            </a:r>
            <a:r>
              <a:rPr lang="en-US" dirty="0"/>
              <a:t>Mediterranean area during </a:t>
            </a:r>
            <a:r>
              <a:rPr lang="en-US" dirty="0" smtClean="0"/>
              <a:t>summertime. (</a:t>
            </a:r>
            <a:r>
              <a:rPr lang="en-US" dirty="0" err="1">
                <a:solidFill>
                  <a:srgbClr val="002060"/>
                </a:solidFill>
              </a:rPr>
              <a:t>Prezerakos</a:t>
            </a:r>
            <a:r>
              <a:rPr lang="en-US" dirty="0">
                <a:solidFill>
                  <a:srgbClr val="002060"/>
                </a:solidFill>
              </a:rPr>
              <a:t>, 1989; </a:t>
            </a:r>
            <a:r>
              <a:rPr lang="en-US" dirty="0" err="1">
                <a:solidFill>
                  <a:srgbClr val="002060"/>
                </a:solidFill>
              </a:rPr>
              <a:t>Karakostas</a:t>
            </a:r>
            <a:r>
              <a:rPr lang="en-US" dirty="0">
                <a:solidFill>
                  <a:srgbClr val="002060"/>
                </a:solidFill>
              </a:rPr>
              <a:t> and </a:t>
            </a:r>
            <a:r>
              <a:rPr lang="en-US" dirty="0" err="1">
                <a:solidFill>
                  <a:srgbClr val="002060"/>
                </a:solidFill>
              </a:rPr>
              <a:t>Gawith</a:t>
            </a:r>
            <a:r>
              <a:rPr lang="en-US" dirty="0">
                <a:solidFill>
                  <a:srgbClr val="002060"/>
                </a:solidFill>
              </a:rPr>
              <a:t>, 1994</a:t>
            </a:r>
            <a:r>
              <a:rPr lang="en-US" dirty="0" smtClean="0"/>
              <a:t>)</a:t>
            </a:r>
            <a:endParaRPr lang="el-GR" dirty="0" smtClean="0"/>
          </a:p>
          <a:p>
            <a:pPr marL="0" indent="0" algn="just">
              <a:buNone/>
            </a:pPr>
            <a:endParaRPr lang="en-US" dirty="0" smtClean="0"/>
          </a:p>
          <a:p>
            <a:pPr algn="just"/>
            <a:endParaRPr lang="en-US" dirty="0"/>
          </a:p>
          <a:p>
            <a:pPr algn="just"/>
            <a:r>
              <a:rPr lang="en-US" dirty="0" smtClean="0"/>
              <a:t>Impacts in</a:t>
            </a:r>
            <a:r>
              <a:rPr lang="el-GR" dirty="0" smtClean="0"/>
              <a:t>: </a:t>
            </a:r>
            <a:endParaRPr lang="el-GR" dirty="0"/>
          </a:p>
          <a:p>
            <a:pPr marL="457200" indent="-457200" algn="just">
              <a:buFont typeface="+mj-lt"/>
              <a:buAutoNum type="arabicPeriod"/>
            </a:pPr>
            <a:r>
              <a:rPr lang="en-US" dirty="0" smtClean="0"/>
              <a:t>ecosystems </a:t>
            </a:r>
            <a:endParaRPr lang="el-GR" dirty="0" smtClean="0"/>
          </a:p>
          <a:p>
            <a:pPr marL="457200" indent="-457200" algn="just">
              <a:buFont typeface="+mj-lt"/>
              <a:buAutoNum type="arabicPeriod"/>
            </a:pPr>
            <a:r>
              <a:rPr lang="en-US" dirty="0" smtClean="0"/>
              <a:t>human society</a:t>
            </a:r>
            <a:r>
              <a:rPr lang="el-GR" dirty="0" smtClean="0"/>
              <a:t> </a:t>
            </a:r>
            <a:r>
              <a:rPr lang="en-US" dirty="0" smtClean="0"/>
              <a:t>&amp; </a:t>
            </a:r>
            <a:r>
              <a:rPr lang="en-US" dirty="0"/>
              <a:t>human </a:t>
            </a:r>
            <a:r>
              <a:rPr lang="en-US" dirty="0" smtClean="0"/>
              <a:t>health,</a:t>
            </a:r>
            <a:r>
              <a:rPr lang="el-GR" dirty="0" smtClean="0"/>
              <a:t>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dirty="0" smtClean="0"/>
              <a:t>agriculture,</a:t>
            </a:r>
            <a:endParaRPr lang="el-GR" dirty="0" smtClean="0"/>
          </a:p>
          <a:p>
            <a:pPr marL="457200" indent="-457200" algn="just">
              <a:buFont typeface="+mj-lt"/>
              <a:buAutoNum type="arabicPeriod"/>
            </a:pPr>
            <a:r>
              <a:rPr lang="en-US" dirty="0" smtClean="0"/>
              <a:t>water </a:t>
            </a:r>
            <a:r>
              <a:rPr lang="en-US" dirty="0"/>
              <a:t>resources, </a:t>
            </a:r>
            <a:endParaRPr lang="el-GR" dirty="0" smtClean="0"/>
          </a:p>
          <a:p>
            <a:pPr marL="457200" indent="-457200" algn="just">
              <a:buFont typeface="+mj-lt"/>
              <a:buAutoNum type="arabicPeriod"/>
            </a:pPr>
            <a:r>
              <a:rPr lang="en-US" dirty="0" smtClean="0"/>
              <a:t>energy </a:t>
            </a:r>
            <a:r>
              <a:rPr lang="en-US" dirty="0"/>
              <a:t>demand, </a:t>
            </a:r>
            <a:endParaRPr lang="el-GR" dirty="0" smtClean="0"/>
          </a:p>
          <a:p>
            <a:pPr marL="457200" indent="-457200" algn="just">
              <a:buFont typeface="+mj-lt"/>
              <a:buAutoNum type="arabicPeriod"/>
            </a:pPr>
            <a:r>
              <a:rPr lang="en-US" dirty="0" smtClean="0"/>
              <a:t>regional </a:t>
            </a:r>
            <a:r>
              <a:rPr lang="en-US" dirty="0"/>
              <a:t>economies </a:t>
            </a:r>
            <a:endParaRPr lang="en-US" dirty="0" smtClean="0"/>
          </a:p>
          <a:p>
            <a:pPr marL="0" indent="0" algn="just">
              <a:buNone/>
            </a:pPr>
            <a:r>
              <a:rPr lang="en-US" dirty="0" smtClean="0"/>
              <a:t>(</a:t>
            </a:r>
            <a:r>
              <a:rPr lang="en-US" dirty="0" err="1">
                <a:solidFill>
                  <a:srgbClr val="002060"/>
                </a:solidFill>
              </a:rPr>
              <a:t>Meehl</a:t>
            </a:r>
            <a:r>
              <a:rPr lang="en-US" dirty="0">
                <a:solidFill>
                  <a:srgbClr val="002060"/>
                </a:solidFill>
              </a:rPr>
              <a:t> et al., 2000; WHO, 2004</a:t>
            </a:r>
            <a:r>
              <a:rPr lang="en-US" dirty="0"/>
              <a:t>)</a:t>
            </a:r>
            <a:endParaRPr lang="en-US" dirty="0" smtClean="0"/>
          </a:p>
          <a:p>
            <a:pPr marL="0" indent="0">
              <a:buNone/>
            </a:pPr>
            <a:endParaRPr lang="en-US" sz="1800" dirty="0" smtClean="0"/>
          </a:p>
          <a:p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dirty="0" smtClean="0"/>
              <a:t/>
            </a:r>
            <a:br>
              <a:rPr lang="el-GR" sz="3200" dirty="0" smtClean="0"/>
            </a:br>
            <a:r>
              <a:rPr lang="el-GR" sz="3200" dirty="0"/>
              <a:t/>
            </a:r>
            <a:br>
              <a:rPr lang="el-GR" sz="3200" dirty="0"/>
            </a:br>
            <a:r>
              <a:rPr lang="en-US" sz="3600" dirty="0" smtClean="0"/>
              <a:t>Introduction</a:t>
            </a:r>
            <a:r>
              <a:rPr lang="en-US" sz="3600" dirty="0"/>
              <a:t>: Heat Waves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alpha val="60000"/>
                  </a:prstClr>
                </a:solidFill>
              </a:rPr>
              <a:t>20/9/2017</a:t>
            </a:r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B41F1-5D21-40F9-913C-422784A4160A}" type="slidenum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3</a:t>
            </a:fld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Curved Down Arrow 5"/>
          <p:cNvSpPr/>
          <p:nvPr/>
        </p:nvSpPr>
        <p:spPr>
          <a:xfrm>
            <a:off x="4706815" y="2895600"/>
            <a:ext cx="2057400" cy="6858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0" y="3581400"/>
            <a:ext cx="2895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Extended period of excessively hot weather</a:t>
            </a:r>
            <a:r>
              <a:rPr lang="el-GR" dirty="0"/>
              <a:t> </a:t>
            </a:r>
            <a:r>
              <a:rPr lang="en-US" dirty="0"/>
              <a:t>condition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 smtClean="0"/>
              <a:t>High </a:t>
            </a:r>
            <a:r>
              <a:rPr lang="en-US" dirty="0"/>
              <a:t>levels of humidity.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Linked to the synoptic-scale circulation of the atmosphere</a:t>
            </a:r>
            <a:r>
              <a:rPr lang="el-GR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73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 smtClean="0"/>
              <a:t>According </a:t>
            </a:r>
            <a:r>
              <a:rPr lang="en-US" dirty="0"/>
              <a:t>to the World Meteorological Organization (WMO) </a:t>
            </a:r>
            <a:r>
              <a:rPr lang="en-US" dirty="0" smtClean="0"/>
              <a:t>a heat </a:t>
            </a:r>
            <a:r>
              <a:rPr lang="en-US" dirty="0"/>
              <a:t>wave is defined as the phenomenon during which the </a:t>
            </a:r>
            <a:r>
              <a:rPr lang="en-US" dirty="0" smtClean="0"/>
              <a:t>daily maximum </a:t>
            </a:r>
            <a:r>
              <a:rPr lang="en-US" dirty="0"/>
              <a:t>temperature for at least five consecutive days </a:t>
            </a:r>
            <a:r>
              <a:rPr lang="en-US" dirty="0" smtClean="0"/>
              <a:t>exceeds the </a:t>
            </a:r>
            <a:r>
              <a:rPr lang="en-US" dirty="0"/>
              <a:t>average </a:t>
            </a:r>
            <a:r>
              <a:rPr lang="en-US" dirty="0" smtClean="0"/>
              <a:t>maximum </a:t>
            </a:r>
            <a:r>
              <a:rPr lang="en-US" dirty="0"/>
              <a:t>temperature by </a:t>
            </a:r>
            <a:r>
              <a:rPr lang="en-US" dirty="0" smtClean="0"/>
              <a:t>5ºC</a:t>
            </a:r>
            <a:r>
              <a:rPr lang="en-US" dirty="0"/>
              <a:t>, considering </a:t>
            </a:r>
            <a:r>
              <a:rPr lang="en-US" dirty="0" smtClean="0"/>
              <a:t>the period </a:t>
            </a:r>
            <a:r>
              <a:rPr lang="en-US" dirty="0"/>
              <a:t>between 1961 and 1990 as the normal </a:t>
            </a:r>
            <a:r>
              <a:rPr lang="en-US" dirty="0" smtClean="0"/>
              <a:t> measuring period.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Heat Waves: Definition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alpha val="60000"/>
                  </a:prstClr>
                </a:solidFill>
              </a:rPr>
              <a:t>20/9/2017</a:t>
            </a:r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B41F1-5D21-40F9-913C-422784A4160A}" type="slidenum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4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800600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962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257800" y="609600"/>
            <a:ext cx="3422483" cy="1202916"/>
          </a:xfrm>
        </p:spPr>
        <p:txBody>
          <a:bodyPr/>
          <a:lstStyle/>
          <a:p>
            <a:pPr algn="ctr"/>
            <a:r>
              <a:rPr lang="en-US" sz="3600" dirty="0" smtClean="0"/>
              <a:t>Heat Waves in Greece</a:t>
            </a:r>
            <a:endParaRPr lang="en-US" sz="36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n-US" dirty="0" smtClean="0"/>
              <a:t>Criteria: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Tmax</a:t>
            </a:r>
            <a:r>
              <a:rPr lang="en-US" dirty="0"/>
              <a:t> </a:t>
            </a:r>
            <a:r>
              <a:rPr lang="en-US" dirty="0" smtClean="0"/>
              <a:t>≥ 37 </a:t>
            </a:r>
            <a:r>
              <a:rPr lang="en-US" dirty="0"/>
              <a:t>ºC </a:t>
            </a:r>
            <a:r>
              <a:rPr lang="en-US" dirty="0" smtClean="0"/>
              <a:t>(National </a:t>
            </a:r>
            <a:r>
              <a:rPr lang="en-US" dirty="0"/>
              <a:t>Observatory of Athens (</a:t>
            </a:r>
            <a:r>
              <a:rPr lang="en-US" dirty="0" smtClean="0"/>
              <a:t>NOA), </a:t>
            </a:r>
            <a:r>
              <a:rPr lang="en-US" dirty="0" err="1" smtClean="0"/>
              <a:t>Thission</a:t>
            </a:r>
            <a:r>
              <a:rPr lang="en-US" dirty="0" smtClean="0"/>
              <a:t>, Athens)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Average </a:t>
            </a:r>
            <a:r>
              <a:rPr lang="en-US" dirty="0"/>
              <a:t>daily </a:t>
            </a:r>
            <a:r>
              <a:rPr lang="en-US" dirty="0" smtClean="0"/>
              <a:t>T ≥31ºC (</a:t>
            </a:r>
            <a:r>
              <a:rPr lang="en-US" dirty="0" err="1" smtClean="0"/>
              <a:t>Thission</a:t>
            </a:r>
            <a:r>
              <a:rPr lang="en-US" dirty="0" smtClean="0"/>
              <a:t>, Athens).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Tmax</a:t>
            </a:r>
            <a:r>
              <a:rPr lang="en-US" dirty="0" smtClean="0"/>
              <a:t> ≥ </a:t>
            </a:r>
            <a:r>
              <a:rPr lang="en-US" dirty="0"/>
              <a:t>38 ºC</a:t>
            </a:r>
            <a:r>
              <a:rPr lang="en-US" dirty="0" smtClean="0"/>
              <a:t> </a:t>
            </a:r>
            <a:r>
              <a:rPr lang="en-US" dirty="0"/>
              <a:t>Larissa station (Central Greece</a:t>
            </a:r>
            <a:r>
              <a:rPr lang="en-US" dirty="0" smtClean="0"/>
              <a:t>)</a:t>
            </a:r>
            <a:endParaRPr lang="en-US" dirty="0"/>
          </a:p>
          <a:p>
            <a:pPr marL="457200" indent="-457200" algn="just">
              <a:buFont typeface="+mj-lt"/>
              <a:buAutoNum type="arabicPeriod"/>
            </a:pPr>
            <a:r>
              <a:rPr lang="en-US" dirty="0" smtClean="0"/>
              <a:t>The </a:t>
            </a:r>
            <a:r>
              <a:rPr lang="en-US" dirty="0"/>
              <a:t>temperatures is at least </a:t>
            </a:r>
            <a:r>
              <a:rPr lang="en-US" dirty="0" smtClean="0"/>
              <a:t>5º </a:t>
            </a:r>
            <a:r>
              <a:rPr lang="en-US" dirty="0"/>
              <a:t>above normal in parts of this area for a period of at least two days or </a:t>
            </a:r>
            <a:r>
              <a:rPr lang="en-US" dirty="0" smtClean="0"/>
              <a:t>more.</a:t>
            </a:r>
          </a:p>
          <a:p>
            <a:pPr marL="457200" indent="-457200" algn="just">
              <a:buFont typeface="+mj-lt"/>
              <a:buAutoNum type="arabicPeriod"/>
            </a:pPr>
            <a:endParaRPr lang="en-US" sz="2000" dirty="0"/>
          </a:p>
          <a:p>
            <a:pPr marL="0" indent="0" algn="ctr">
              <a:buNone/>
            </a:pPr>
            <a:r>
              <a:rPr lang="en-US" sz="2000" dirty="0">
                <a:solidFill>
                  <a:srgbClr val="002060"/>
                </a:solidFill>
              </a:rPr>
              <a:t>Metaxas and </a:t>
            </a:r>
            <a:r>
              <a:rPr lang="en-US" sz="2000" dirty="0" err="1">
                <a:solidFill>
                  <a:srgbClr val="002060"/>
                </a:solidFill>
              </a:rPr>
              <a:t>Kallos</a:t>
            </a:r>
            <a:r>
              <a:rPr lang="en-US" sz="2000" dirty="0">
                <a:solidFill>
                  <a:srgbClr val="002060"/>
                </a:solidFill>
              </a:rPr>
              <a:t> (1980</a:t>
            </a:r>
            <a:r>
              <a:rPr lang="en-US" sz="2000" dirty="0" smtClean="0">
                <a:solidFill>
                  <a:srgbClr val="002060"/>
                </a:solidFill>
              </a:rPr>
              <a:t>)</a:t>
            </a:r>
            <a:endParaRPr lang="en-US" sz="2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5034579" y="2133600"/>
            <a:ext cx="3411725" cy="39875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alpha val="60000"/>
                  </a:prstClr>
                </a:solidFill>
              </a:rPr>
              <a:t>20/9/2017</a:t>
            </a:r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B41F1-5D21-40F9-913C-422784A4160A}" type="slidenum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5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635" y="1905000"/>
            <a:ext cx="4356365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499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en-US" dirty="0" smtClean="0"/>
              <a:t>On 26</a:t>
            </a:r>
            <a:r>
              <a:rPr lang="en-US" baseline="30000" dirty="0" smtClean="0"/>
              <a:t>th</a:t>
            </a:r>
            <a:r>
              <a:rPr lang="en-US" dirty="0" smtClean="0"/>
              <a:t> of June 2007 →</a:t>
            </a:r>
            <a:r>
              <a:rPr lang="en-US" dirty="0" err="1" smtClean="0"/>
              <a:t>Tmax</a:t>
            </a:r>
            <a:r>
              <a:rPr lang="en-US" dirty="0" smtClean="0"/>
              <a:t>= 44.8 °C (</a:t>
            </a:r>
            <a:r>
              <a:rPr lang="en-US" dirty="0" err="1" smtClean="0"/>
              <a:t>Thission</a:t>
            </a:r>
            <a:r>
              <a:rPr lang="en-US" dirty="0" smtClean="0"/>
              <a:t>, Athens) </a:t>
            </a:r>
          </a:p>
          <a:p>
            <a:pPr algn="just"/>
            <a:r>
              <a:rPr lang="en-US" dirty="0" smtClean="0"/>
              <a:t>It was the absolute maximum temperature recorded at </a:t>
            </a:r>
            <a:r>
              <a:rPr lang="en-US" dirty="0" err="1" smtClean="0"/>
              <a:t>Thission</a:t>
            </a:r>
            <a:r>
              <a:rPr lang="en-US" dirty="0" smtClean="0"/>
              <a:t> since 1897 (previous record high of 44.1 °C of July 2000).</a:t>
            </a:r>
          </a:p>
          <a:p>
            <a:pPr algn="just"/>
            <a:r>
              <a:rPr lang="en-US" dirty="0" smtClean="0"/>
              <a:t>In the summer of 2007, the National Health’s Operational Center (NHOC) declared a state of national alert from June 22 to June 28 and from July 23 to 27. </a:t>
            </a:r>
          </a:p>
          <a:p>
            <a:pPr algn="just"/>
            <a:r>
              <a:rPr lang="en-US" dirty="0" smtClean="0"/>
              <a:t>All patients diagnosed with heat exhaustion and heatstroke in the emergency department units, as well as mortality data of heatstroke.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alpha val="60000"/>
                  </a:prstClr>
                </a:solidFill>
              </a:rPr>
              <a:t>20/9/2017</a:t>
            </a:r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B41F1-5D21-40F9-913C-422784A4160A}" type="slidenum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6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The event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9498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en-US" sz="3200" dirty="0" smtClean="0"/>
              <a:t>Synoptic Situation</a:t>
            </a:r>
            <a:br>
              <a:rPr lang="en-US" sz="3200" dirty="0" smtClean="0"/>
            </a:br>
            <a:r>
              <a:rPr lang="en-US" sz="3200" dirty="0" smtClean="0"/>
              <a:t>over Europe </a:t>
            </a:r>
            <a:br>
              <a:rPr lang="en-US" sz="3200" dirty="0" smtClean="0"/>
            </a:br>
            <a:r>
              <a:rPr lang="en-US" sz="3200" dirty="0" smtClean="0"/>
              <a:t>Synoptic Charts – MSG satellite images</a:t>
            </a:r>
            <a:endParaRPr lang="en-US" sz="32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23-26 June 2007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alpha val="60000"/>
                  </a:prstClr>
                </a:solidFill>
              </a:rPr>
              <a:t>20/9/2017</a:t>
            </a:r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B41F1-5D21-40F9-913C-422784A4160A}" type="slidenum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7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47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alpha val="60000"/>
                  </a:prstClr>
                </a:solidFill>
              </a:rPr>
              <a:t>20/9/2017</a:t>
            </a:r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B41F1-5D21-40F9-913C-422784A4160A}" type="slidenum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8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07" y="0"/>
            <a:ext cx="4688807" cy="3624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266128"/>
            <a:ext cx="4800600" cy="3591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Left Arrow 1"/>
          <p:cNvSpPr/>
          <p:nvPr/>
        </p:nvSpPr>
        <p:spPr>
          <a:xfrm>
            <a:off x="4762500" y="2057400"/>
            <a:ext cx="838200" cy="304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715000" y="1900535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dirty="0" smtClean="0"/>
              <a:t>Existence of a long </a:t>
            </a:r>
            <a:r>
              <a:rPr lang="en-US" dirty="0"/>
              <a:t>wave ridge over </a:t>
            </a:r>
            <a:r>
              <a:rPr lang="en-US" dirty="0" smtClean="0"/>
              <a:t>Europe.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53000" y="2286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23 June 2007 0000UTC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7" name="Striped Right Arrow 6"/>
          <p:cNvSpPr/>
          <p:nvPr/>
        </p:nvSpPr>
        <p:spPr>
          <a:xfrm>
            <a:off x="3124200" y="5486400"/>
            <a:ext cx="990600" cy="30480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04800" y="4419600"/>
            <a:ext cx="2743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1600" dirty="0" smtClean="0"/>
              <a:t>Belt </a:t>
            </a:r>
            <a:r>
              <a:rPr lang="en-US" sz="1600" dirty="0"/>
              <a:t>of warm air masses </a:t>
            </a:r>
            <a:r>
              <a:rPr lang="en-US" sz="1600" dirty="0" err="1" smtClean="0"/>
              <a:t>intrud</a:t>
            </a:r>
            <a:r>
              <a:rPr lang="en-US" sz="1600" dirty="0" smtClean="0"/>
              <a:t> </a:t>
            </a:r>
            <a:r>
              <a:rPr lang="en-US" sz="1600" dirty="0"/>
              <a:t>the Mediterranean </a:t>
            </a:r>
            <a:r>
              <a:rPr lang="en-US" sz="1600" dirty="0" smtClean="0"/>
              <a:t>from SE.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1600" dirty="0"/>
              <a:t>Saharan air </a:t>
            </a:r>
            <a:r>
              <a:rPr lang="en-US" sz="1600" dirty="0" smtClean="0"/>
              <a:t>masses </a:t>
            </a:r>
            <a:r>
              <a:rPr lang="en-US" sz="1600" dirty="0" err="1" smtClean="0"/>
              <a:t>advect</a:t>
            </a:r>
            <a:r>
              <a:rPr lang="en-US" sz="1600" dirty="0" smtClean="0"/>
              <a:t> towards Italy and Greece.</a:t>
            </a:r>
          </a:p>
          <a:p>
            <a:pPr marL="285750" indent="-285750">
              <a:buFont typeface="Wingdings" pitchFamily="2" charset="2"/>
              <a:buChar char="v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9647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alpha val="60000"/>
                  </a:prstClr>
                </a:solidFill>
              </a:rPr>
              <a:t>20/9/2017</a:t>
            </a:r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B41F1-5D21-40F9-913C-422784A4160A}" type="slidenum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9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4580"/>
            <a:ext cx="4292600" cy="318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56" r="19968"/>
          <a:stretch/>
        </p:blipFill>
        <p:spPr bwMode="auto">
          <a:xfrm>
            <a:off x="1092702" y="4195025"/>
            <a:ext cx="7062316" cy="2281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609600" y="43934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23 June 2007 0000UTC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489" y="413266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Airmass</a:t>
            </a:r>
            <a:r>
              <a:rPr lang="en-US" dirty="0" smtClean="0"/>
              <a:t> RGB composite Image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50230" y="6488668"/>
            <a:ext cx="7062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LSA SAF LST product 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860" y="1024580"/>
            <a:ext cx="4401224" cy="3155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623860" y="457398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WV Image (6.4</a:t>
            </a:r>
            <a:r>
              <a:rPr lang="el-GR" dirty="0" smtClean="0"/>
              <a:t>μ</a:t>
            </a:r>
            <a:r>
              <a:rPr lang="en-US" dirty="0" smtClean="0"/>
              <a:t>m)+500hPa </a:t>
            </a:r>
            <a:r>
              <a:rPr lang="en-US" dirty="0" err="1" smtClean="0"/>
              <a:t>Geopotential</a:t>
            </a:r>
            <a:r>
              <a:rPr lang="en-US" dirty="0" smtClean="0"/>
              <a:t> Height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64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ardcover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2410</TotalTime>
  <Words>1343</Words>
  <Application>Microsoft Office PowerPoint</Application>
  <PresentationFormat>On-screen Show (4:3)</PresentationFormat>
  <Paragraphs>163</Paragraphs>
  <Slides>22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Hardcover</vt:lpstr>
      <vt:lpstr>On the study of a heat wave event in Athens, Greece, with synoptic and satellite data</vt:lpstr>
      <vt:lpstr>Overview</vt:lpstr>
      <vt:lpstr>  Introduction: Heat Waves </vt:lpstr>
      <vt:lpstr>Heat Waves: Definition</vt:lpstr>
      <vt:lpstr>Heat Waves in Greece</vt:lpstr>
      <vt:lpstr>The event</vt:lpstr>
      <vt:lpstr>Synoptic Situation over Europe  Synoptic Charts – MSG satellite images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Consequences</vt:lpstr>
      <vt:lpstr>Further Study and Improvements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 th study of the</dc:title>
  <dc:creator>Krys_Dim</dc:creator>
  <cp:lastModifiedBy>Krys_Dim</cp:lastModifiedBy>
  <cp:revision>87</cp:revision>
  <dcterms:created xsi:type="dcterms:W3CDTF">2017-09-01T09:16:44Z</dcterms:created>
  <dcterms:modified xsi:type="dcterms:W3CDTF">2017-09-20T05:15:31Z</dcterms:modified>
</cp:coreProperties>
</file>