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7" r:id="rId3"/>
    <p:sldId id="261" r:id="rId4"/>
    <p:sldId id="260" r:id="rId5"/>
    <p:sldId id="272" r:id="rId6"/>
    <p:sldId id="273" r:id="rId7"/>
    <p:sldId id="276" r:id="rId8"/>
    <p:sldId id="271" r:id="rId9"/>
    <p:sldId id="268" r:id="rId10"/>
    <p:sldId id="264" r:id="rId11"/>
    <p:sldId id="265" r:id="rId12"/>
    <p:sldId id="269" r:id="rId13"/>
    <p:sldId id="275" r:id="rId14"/>
    <p:sldId id="277" r:id="rId15"/>
    <p:sldId id="274" r:id="rId16"/>
    <p:sldId id="288" r:id="rId17"/>
    <p:sldId id="270" r:id="rId18"/>
    <p:sldId id="267" r:id="rId19"/>
    <p:sldId id="281" r:id="rId20"/>
    <p:sldId id="280" r:id="rId21"/>
    <p:sldId id="283" r:id="rId22"/>
    <p:sldId id="287" r:id="rId23"/>
    <p:sldId id="284" r:id="rId24"/>
    <p:sldId id="285" r:id="rId25"/>
    <p:sldId id="286" r:id="rId26"/>
    <p:sldId id="290" r:id="rId27"/>
    <p:sldId id="289" r:id="rId28"/>
    <p:sldId id="292" r:id="rId29"/>
    <p:sldId id="291" r:id="rId30"/>
    <p:sldId id="293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74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0AF9B-DE5C-4E82-8DC7-81D90618C573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09B75-FD08-4CFD-BC1C-4517D9918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4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05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82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423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46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16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322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41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870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84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7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2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436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33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86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083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90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389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810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00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420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23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23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85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00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3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28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43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334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09B75-FD08-4CFD-BC1C-4517D99187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1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454C-A347-4BBD-9B03-6EE62E030287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5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C019-6F30-4469-80E4-A2AA9521CCD9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0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B73A-3439-4604-98D3-AFD7E6DF02F9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6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0B8C1-7C93-47FC-81BA-A4CFC0144C1C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0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D235-1D61-45DB-B4D6-A807054948E9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4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E84E-6220-4F3C-9436-B649BBC7B351}" type="datetime1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31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71EB-642F-4B35-AF6F-D76B08EE9BD7}" type="datetime1">
              <a:rPr lang="en-GB" smtClean="0"/>
              <a:t>20/09/2017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97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21FD-E81B-4113-B69D-E1CA7DF52699}" type="datetime1">
              <a:rPr lang="en-GB" smtClean="0"/>
              <a:t>20/09/2017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66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FA1A9-CB12-49A3-AEA3-DBEBB950E082}" type="datetime1">
              <a:rPr lang="en-GB" smtClean="0"/>
              <a:t>20/09/2017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77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E459-86CD-4443-949F-602972B6F493}" type="datetime1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16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C3FA-3531-4AD3-8111-2528D85E2EAE}" type="datetime1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4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27B81-FCC2-4C70-A813-3183AFC4A74B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5th SALGEE Workshop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A52A-C5A6-4170-8A24-274B682B8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71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21.png"/><Relationship Id="rId1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21.png"/><Relationship Id="rId1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21.png"/><Relationship Id="rId1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Microsoft_Word_97_-_2003_Document1.doc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Word_97_-_2003_Document3.doc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emf"/><Relationship Id="rId5" Type="http://schemas.openxmlformats.org/officeDocument/2006/relationships/oleObject" Target="../embeddings/Microsoft_Word_97_-_2003_Document4.doc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emf"/><Relationship Id="rId5" Type="http://schemas.openxmlformats.org/officeDocument/2006/relationships/oleObject" Target="../embeddings/Microsoft_Word_97_-_2003_Document5.doc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5888"/>
            <a:ext cx="9144000" cy="2387600"/>
          </a:xfrm>
        </p:spPr>
        <p:txBody>
          <a:bodyPr>
            <a:normAutofit/>
          </a:bodyPr>
          <a:lstStyle/>
          <a:p>
            <a:r>
              <a:rPr lang="en-GB" sz="40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40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40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4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40" y="3048952"/>
            <a:ext cx="9204960" cy="2147887"/>
          </a:xfrm>
        </p:spPr>
        <p:txBody>
          <a:bodyPr>
            <a:noAutofit/>
          </a:bodyPr>
          <a:lstStyle/>
          <a:p>
            <a:r>
              <a:rPr lang="en-GB" sz="4000" dirty="0" smtClean="0"/>
              <a:t>Matheos Papadakis</a:t>
            </a:r>
          </a:p>
          <a:p>
            <a:r>
              <a:rPr lang="en-GB" sz="4000" dirty="0" smtClean="0"/>
              <a:t>Cyprus</a:t>
            </a:r>
          </a:p>
          <a:p>
            <a:r>
              <a:rPr lang="en-GB" sz="4000" dirty="0" smtClean="0"/>
              <a:t>Department of Meteorology</a:t>
            </a:r>
            <a:endParaRPr lang="en-GB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5200" y="-3601"/>
            <a:ext cx="12330000" cy="69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0"/>
            <a:ext cx="1231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5200" y="0"/>
            <a:ext cx="12333600" cy="68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840" y="1161143"/>
            <a:ext cx="8492680" cy="4530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6022" y="283588"/>
            <a:ext cx="6238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u="sng" dirty="0" smtClean="0">
                <a:solidFill>
                  <a:prstClr val="black"/>
                </a:solidFill>
              </a:rPr>
              <a:t>MSG-VIS 0.8, 1200 UTC-19/06/2016</a:t>
            </a:r>
            <a:endParaRPr lang="en-GB" sz="32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51" y="1177562"/>
            <a:ext cx="10058400" cy="4853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5442" y="329754"/>
            <a:ext cx="9574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MODIS </a:t>
            </a:r>
            <a:r>
              <a:rPr lang="en-GB" sz="3200" b="1" dirty="0"/>
              <a:t>(Terra/Aqua) Corrected Reflectance (True </a:t>
            </a:r>
            <a:r>
              <a:rPr lang="en-GB" sz="3200" b="1" dirty="0" err="1"/>
              <a:t>Color</a:t>
            </a:r>
            <a:r>
              <a:rPr lang="en-GB" sz="3200" b="1" dirty="0"/>
              <a:t>)</a:t>
            </a:r>
          </a:p>
          <a:p>
            <a:pPr lvl="0"/>
            <a:endParaRPr lang="en-GB" sz="32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65351" y="227857"/>
            <a:ext cx="5292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u="sng" dirty="0" smtClean="0">
                <a:solidFill>
                  <a:prstClr val="black"/>
                </a:solidFill>
              </a:rPr>
              <a:t>Dust storm, 08/09/2015</a:t>
            </a:r>
            <a:endParaRPr lang="en-GB" sz="4000" b="1" u="sng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861" y="1364344"/>
            <a:ext cx="108383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</a:t>
            </a:r>
            <a:r>
              <a:rPr lang="en-GB" b="1" u="sng" dirty="0" smtClean="0"/>
              <a:t>General info</a:t>
            </a:r>
          </a:p>
          <a:p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Extreme dust storm.</a:t>
            </a: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Health warnings were issued due to the dust in the atmosphere combined with the high temperatures (41</a:t>
            </a:r>
            <a:r>
              <a:rPr lang="en-US" baseline="30000" dirty="0" smtClean="0"/>
              <a:t>o</a:t>
            </a:r>
            <a:r>
              <a:rPr lang="en-US" dirty="0" smtClean="0"/>
              <a:t>C 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than 50 people were medically treated mostly due to respiratory problems.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Schools were closed and outdoor labor work was restricted to minimum.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Visibility </a:t>
            </a:r>
            <a:r>
              <a:rPr lang="en-US" dirty="0"/>
              <a:t>was reduced significantly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Flights were redirected from </a:t>
            </a:r>
            <a:r>
              <a:rPr lang="en-US" dirty="0" err="1" smtClean="0"/>
              <a:t>Larnaca</a:t>
            </a:r>
            <a:r>
              <a:rPr lang="en-US" dirty="0" smtClean="0"/>
              <a:t> airport to </a:t>
            </a:r>
            <a:r>
              <a:rPr lang="en-US" dirty="0" err="1" smtClean="0"/>
              <a:t>Paphos</a:t>
            </a:r>
            <a:r>
              <a:rPr lang="en-US" dirty="0" smtClean="0"/>
              <a:t> airport.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Dust transport models failed to predict this dust storm.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General atmospheric conditions favorite Sahara dust transport in the area. Unusual for dust storms originating </a:t>
            </a:r>
          </a:p>
          <a:p>
            <a:r>
              <a:rPr lang="en-US" dirty="0" smtClean="0"/>
              <a:t>      in northern Syria and Iraq to affect Cyprus.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2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563670"/>
            <a:ext cx="5738452" cy="3694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07" y="1563670"/>
            <a:ext cx="5418773" cy="36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138237"/>
            <a:ext cx="57340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819400" y="981710"/>
            <a:ext cx="6553200" cy="4894580"/>
            <a:chOff x="0" y="0"/>
            <a:chExt cx="6553200" cy="4895088"/>
          </a:xfrm>
        </p:grpSpPr>
        <p:sp>
          <p:nvSpPr>
            <p:cNvPr id="35" name="Shape 140"/>
            <p:cNvSpPr/>
            <p:nvPr/>
          </p:nvSpPr>
          <p:spPr>
            <a:xfrm>
              <a:off x="0" y="0"/>
              <a:ext cx="6553200" cy="4895088"/>
            </a:xfrm>
            <a:custGeom>
              <a:avLst/>
              <a:gdLst/>
              <a:ahLst/>
              <a:cxnLst/>
              <a:rect l="0" t="0" r="0" b="0"/>
              <a:pathLst>
                <a:path w="6553200" h="4895088">
                  <a:moveTo>
                    <a:pt x="0" y="0"/>
                  </a:moveTo>
                  <a:lnTo>
                    <a:pt x="6553200" y="0"/>
                  </a:lnTo>
                  <a:lnTo>
                    <a:pt x="6553200" y="4895088"/>
                  </a:lnTo>
                  <a:lnTo>
                    <a:pt x="0" y="48950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0F0F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36" name="Picture 3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075" y="15875"/>
              <a:ext cx="6375400" cy="4479925"/>
            </a:xfrm>
            <a:prstGeom prst="rect">
              <a:avLst/>
            </a:prstGeom>
          </p:spPr>
        </p:pic>
        <p:sp>
          <p:nvSpPr>
            <p:cNvPr id="37" name="Shape 141"/>
            <p:cNvSpPr/>
            <p:nvPr/>
          </p:nvSpPr>
          <p:spPr>
            <a:xfrm>
              <a:off x="76200" y="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142"/>
            <p:cNvSpPr/>
            <p:nvPr/>
          </p:nvSpPr>
          <p:spPr>
            <a:xfrm>
              <a:off x="76200" y="0"/>
              <a:ext cx="9144" cy="4504944"/>
            </a:xfrm>
            <a:custGeom>
              <a:avLst/>
              <a:gdLst/>
              <a:ahLst/>
              <a:cxnLst/>
              <a:rect l="0" t="0" r="0" b="0"/>
              <a:pathLst>
                <a:path w="9144" h="4504944">
                  <a:moveTo>
                    <a:pt x="0" y="0"/>
                  </a:moveTo>
                  <a:lnTo>
                    <a:pt x="9144" y="0"/>
                  </a:lnTo>
                  <a:lnTo>
                    <a:pt x="9144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143"/>
            <p:cNvSpPr/>
            <p:nvPr/>
          </p:nvSpPr>
          <p:spPr>
            <a:xfrm>
              <a:off x="6477000" y="0"/>
              <a:ext cx="9145" cy="4504944"/>
            </a:xfrm>
            <a:custGeom>
              <a:avLst/>
              <a:gdLst/>
              <a:ahLst/>
              <a:cxnLst/>
              <a:rect l="0" t="0" r="0" b="0"/>
              <a:pathLst>
                <a:path w="9145" h="4504944">
                  <a:moveTo>
                    <a:pt x="0" y="0"/>
                  </a:moveTo>
                  <a:lnTo>
                    <a:pt x="9145" y="0"/>
                  </a:lnTo>
                  <a:lnTo>
                    <a:pt x="9145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Shape 144"/>
            <p:cNvSpPr/>
            <p:nvPr/>
          </p:nvSpPr>
          <p:spPr>
            <a:xfrm>
              <a:off x="76200" y="449580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Shape 145"/>
            <p:cNvSpPr/>
            <p:nvPr/>
          </p:nvSpPr>
          <p:spPr>
            <a:xfrm>
              <a:off x="85344" y="9144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hape 146"/>
            <p:cNvSpPr/>
            <p:nvPr/>
          </p:nvSpPr>
          <p:spPr>
            <a:xfrm>
              <a:off x="85344" y="9144"/>
              <a:ext cx="10668" cy="4486657"/>
            </a:xfrm>
            <a:custGeom>
              <a:avLst/>
              <a:gdLst/>
              <a:ahLst/>
              <a:cxnLst/>
              <a:rect l="0" t="0" r="0" b="0"/>
              <a:pathLst>
                <a:path w="10668" h="4486657">
                  <a:moveTo>
                    <a:pt x="0" y="0"/>
                  </a:moveTo>
                  <a:lnTo>
                    <a:pt x="10668" y="0"/>
                  </a:lnTo>
                  <a:lnTo>
                    <a:pt x="10668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Shape 147"/>
            <p:cNvSpPr/>
            <p:nvPr/>
          </p:nvSpPr>
          <p:spPr>
            <a:xfrm>
              <a:off x="6467856" y="9144"/>
              <a:ext cx="9144" cy="4486657"/>
            </a:xfrm>
            <a:custGeom>
              <a:avLst/>
              <a:gdLst/>
              <a:ahLst/>
              <a:cxnLst/>
              <a:rect l="0" t="0" r="0" b="0"/>
              <a:pathLst>
                <a:path w="9144" h="4486657">
                  <a:moveTo>
                    <a:pt x="0" y="0"/>
                  </a:moveTo>
                  <a:lnTo>
                    <a:pt x="9144" y="0"/>
                  </a:lnTo>
                  <a:lnTo>
                    <a:pt x="9144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148"/>
            <p:cNvSpPr/>
            <p:nvPr/>
          </p:nvSpPr>
          <p:spPr>
            <a:xfrm>
              <a:off x="85344" y="4485132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hape 18"/>
            <p:cNvSpPr/>
            <p:nvPr/>
          </p:nvSpPr>
          <p:spPr>
            <a:xfrm>
              <a:off x="276225" y="133350"/>
              <a:ext cx="4533900" cy="1209485"/>
            </a:xfrm>
            <a:custGeom>
              <a:avLst/>
              <a:gdLst/>
              <a:ahLst/>
              <a:cxnLst/>
              <a:rect l="0" t="0" r="0" b="0"/>
              <a:pathLst>
                <a:path w="4533900" h="1209485">
                  <a:moveTo>
                    <a:pt x="4533900" y="147638"/>
                  </a:moveTo>
                  <a:cubicBezTo>
                    <a:pt x="4533900" y="66104"/>
                    <a:pt x="4467892" y="0"/>
                    <a:pt x="4386263" y="0"/>
                  </a:cubicBezTo>
                  <a:lnTo>
                    <a:pt x="147638" y="0"/>
                  </a:lnTo>
                  <a:cubicBezTo>
                    <a:pt x="66008" y="0"/>
                    <a:pt x="0" y="66104"/>
                    <a:pt x="0" y="147638"/>
                  </a:cubicBezTo>
                  <a:lnTo>
                    <a:pt x="0" y="1061847"/>
                  </a:lnTo>
                  <a:cubicBezTo>
                    <a:pt x="0" y="1143381"/>
                    <a:pt x="66008" y="1209485"/>
                    <a:pt x="147638" y="1209485"/>
                  </a:cubicBezTo>
                  <a:lnTo>
                    <a:pt x="4386263" y="1209485"/>
                  </a:lnTo>
                  <a:cubicBezTo>
                    <a:pt x="4467892" y="1209485"/>
                    <a:pt x="4533900" y="1143381"/>
                    <a:pt x="4533900" y="1061847"/>
                  </a:cubicBezTo>
                  <a:close/>
                </a:path>
              </a:pathLst>
            </a:custGeom>
            <a:ln w="9525" cap="rnd">
              <a:round/>
            </a:ln>
          </p:spPr>
          <p:style>
            <a:lnRef idx="1">
              <a:srgbClr val="FF8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28800" y="18076"/>
              <a:ext cx="1934604" cy="131210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GB" sz="85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Latest data access at: 11:42:47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7" name="Picture 4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01625" y="4159250"/>
              <a:ext cx="679450" cy="279400"/>
            </a:xfrm>
            <a:prstGeom prst="rect">
              <a:avLst/>
            </a:prstGeom>
          </p:spPr>
        </p:pic>
        <p:pic>
          <p:nvPicPr>
            <p:cNvPr id="48" name="Picture 4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4162044"/>
              <a:ext cx="676656" cy="275844"/>
            </a:xfrm>
            <a:prstGeom prst="rect">
              <a:avLst/>
            </a:prstGeom>
          </p:spPr>
        </p:pic>
        <p:pic>
          <p:nvPicPr>
            <p:cNvPr id="49" name="Picture 4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828800" y="4162044"/>
              <a:ext cx="676656" cy="275844"/>
            </a:xfrm>
            <a:prstGeom prst="rect">
              <a:avLst/>
            </a:prstGeom>
          </p:spPr>
        </p:pic>
        <p:pic>
          <p:nvPicPr>
            <p:cNvPr id="50" name="Picture 4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038600" y="4162044"/>
              <a:ext cx="676656" cy="275844"/>
            </a:xfrm>
            <a:prstGeom prst="rect">
              <a:avLst/>
            </a:prstGeom>
          </p:spPr>
        </p:pic>
        <p:pic>
          <p:nvPicPr>
            <p:cNvPr id="51" name="Picture 5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797425" y="4159250"/>
              <a:ext cx="679450" cy="279400"/>
            </a:xfrm>
            <a:prstGeom prst="rect">
              <a:avLst/>
            </a:prstGeom>
          </p:spPr>
        </p:pic>
        <p:pic>
          <p:nvPicPr>
            <p:cNvPr id="52" name="Picture 51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162044"/>
              <a:ext cx="676656" cy="275844"/>
            </a:xfrm>
            <a:prstGeom prst="rect">
              <a:avLst/>
            </a:prstGeom>
          </p:spPr>
        </p:pic>
        <p:pic>
          <p:nvPicPr>
            <p:cNvPr id="53" name="Picture 52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587625" y="4159250"/>
              <a:ext cx="1365250" cy="279400"/>
            </a:xfrm>
            <a:prstGeom prst="rect">
              <a:avLst/>
            </a:prstGeom>
          </p:spPr>
        </p:pic>
        <p:pic>
          <p:nvPicPr>
            <p:cNvPr id="54" name="Picture 53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559425" y="3578225"/>
              <a:ext cx="679450" cy="508000"/>
            </a:xfrm>
            <a:prstGeom prst="rect">
              <a:avLst/>
            </a:prstGeom>
          </p:spPr>
        </p:pic>
        <p:pic>
          <p:nvPicPr>
            <p:cNvPr id="55" name="Picture 54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559425" y="3225800"/>
              <a:ext cx="679450" cy="279400"/>
            </a:xfrm>
            <a:prstGeom prst="rect">
              <a:avLst/>
            </a:prstGeom>
          </p:spPr>
        </p:pic>
        <p:pic>
          <p:nvPicPr>
            <p:cNvPr id="56" name="Picture 55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286000" y="4543044"/>
              <a:ext cx="1914144" cy="313944"/>
            </a:xfrm>
            <a:prstGeom prst="rect">
              <a:avLst/>
            </a:prstGeom>
          </p:spPr>
        </p:pic>
        <p:pic>
          <p:nvPicPr>
            <p:cNvPr id="57" name="Picture 56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76200" y="4543044"/>
              <a:ext cx="1057656" cy="313944"/>
            </a:xfrm>
            <a:prstGeom prst="rect">
              <a:avLst/>
            </a:prstGeom>
          </p:spPr>
        </p:pic>
        <p:pic>
          <p:nvPicPr>
            <p:cNvPr id="58" name="Picture 57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788025" y="4540250"/>
              <a:ext cx="679450" cy="317500"/>
            </a:xfrm>
            <a:prstGeom prst="rect">
              <a:avLst/>
            </a:prstGeom>
          </p:spPr>
        </p:pic>
        <p:pic>
          <p:nvPicPr>
            <p:cNvPr id="59" name="Picture 58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5026025" y="4540250"/>
              <a:ext cx="679450" cy="317500"/>
            </a:xfrm>
            <a:prstGeom prst="rect">
              <a:avLst/>
            </a:prstGeom>
          </p:spPr>
        </p:pic>
        <p:pic>
          <p:nvPicPr>
            <p:cNvPr id="60" name="Picture 59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19200" y="4543044"/>
              <a:ext cx="981456" cy="313944"/>
            </a:xfrm>
            <a:prstGeom prst="rect">
              <a:avLst/>
            </a:prstGeom>
          </p:spPr>
        </p:pic>
        <p:pic>
          <p:nvPicPr>
            <p:cNvPr id="61" name="Picture 60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264025" y="4540250"/>
              <a:ext cx="67945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8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19400" y="981710"/>
            <a:ext cx="6553200" cy="4894580"/>
            <a:chOff x="0" y="0"/>
            <a:chExt cx="6553200" cy="4895088"/>
          </a:xfrm>
        </p:grpSpPr>
        <p:sp>
          <p:nvSpPr>
            <p:cNvPr id="7" name="Shape 140"/>
            <p:cNvSpPr/>
            <p:nvPr/>
          </p:nvSpPr>
          <p:spPr>
            <a:xfrm>
              <a:off x="0" y="0"/>
              <a:ext cx="6553200" cy="4895088"/>
            </a:xfrm>
            <a:custGeom>
              <a:avLst/>
              <a:gdLst/>
              <a:ahLst/>
              <a:cxnLst/>
              <a:rect l="0" t="0" r="0" b="0"/>
              <a:pathLst>
                <a:path w="6553200" h="4895088">
                  <a:moveTo>
                    <a:pt x="0" y="0"/>
                  </a:moveTo>
                  <a:lnTo>
                    <a:pt x="6553200" y="0"/>
                  </a:lnTo>
                  <a:lnTo>
                    <a:pt x="6553200" y="4895088"/>
                  </a:lnTo>
                  <a:lnTo>
                    <a:pt x="0" y="48950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0F0F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075" y="15875"/>
              <a:ext cx="6375400" cy="4479925"/>
            </a:xfrm>
            <a:prstGeom prst="rect">
              <a:avLst/>
            </a:prstGeom>
          </p:spPr>
        </p:pic>
        <p:sp>
          <p:nvSpPr>
            <p:cNvPr id="9" name="Shape 141"/>
            <p:cNvSpPr/>
            <p:nvPr/>
          </p:nvSpPr>
          <p:spPr>
            <a:xfrm>
              <a:off x="76200" y="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142"/>
            <p:cNvSpPr/>
            <p:nvPr/>
          </p:nvSpPr>
          <p:spPr>
            <a:xfrm>
              <a:off x="76200" y="0"/>
              <a:ext cx="9144" cy="4504944"/>
            </a:xfrm>
            <a:custGeom>
              <a:avLst/>
              <a:gdLst/>
              <a:ahLst/>
              <a:cxnLst/>
              <a:rect l="0" t="0" r="0" b="0"/>
              <a:pathLst>
                <a:path w="9144" h="4504944">
                  <a:moveTo>
                    <a:pt x="0" y="0"/>
                  </a:moveTo>
                  <a:lnTo>
                    <a:pt x="9144" y="0"/>
                  </a:lnTo>
                  <a:lnTo>
                    <a:pt x="9144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143"/>
            <p:cNvSpPr/>
            <p:nvPr/>
          </p:nvSpPr>
          <p:spPr>
            <a:xfrm>
              <a:off x="6477000" y="0"/>
              <a:ext cx="9145" cy="4504944"/>
            </a:xfrm>
            <a:custGeom>
              <a:avLst/>
              <a:gdLst/>
              <a:ahLst/>
              <a:cxnLst/>
              <a:rect l="0" t="0" r="0" b="0"/>
              <a:pathLst>
                <a:path w="9145" h="4504944">
                  <a:moveTo>
                    <a:pt x="0" y="0"/>
                  </a:moveTo>
                  <a:lnTo>
                    <a:pt x="9145" y="0"/>
                  </a:lnTo>
                  <a:lnTo>
                    <a:pt x="9145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44"/>
            <p:cNvSpPr/>
            <p:nvPr/>
          </p:nvSpPr>
          <p:spPr>
            <a:xfrm>
              <a:off x="76200" y="449580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45"/>
            <p:cNvSpPr/>
            <p:nvPr/>
          </p:nvSpPr>
          <p:spPr>
            <a:xfrm>
              <a:off x="85344" y="9144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46"/>
            <p:cNvSpPr/>
            <p:nvPr/>
          </p:nvSpPr>
          <p:spPr>
            <a:xfrm>
              <a:off x="85344" y="9144"/>
              <a:ext cx="10668" cy="4486657"/>
            </a:xfrm>
            <a:custGeom>
              <a:avLst/>
              <a:gdLst/>
              <a:ahLst/>
              <a:cxnLst/>
              <a:rect l="0" t="0" r="0" b="0"/>
              <a:pathLst>
                <a:path w="10668" h="4486657">
                  <a:moveTo>
                    <a:pt x="0" y="0"/>
                  </a:moveTo>
                  <a:lnTo>
                    <a:pt x="10668" y="0"/>
                  </a:lnTo>
                  <a:lnTo>
                    <a:pt x="10668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47"/>
            <p:cNvSpPr/>
            <p:nvPr/>
          </p:nvSpPr>
          <p:spPr>
            <a:xfrm>
              <a:off x="6467856" y="9144"/>
              <a:ext cx="9144" cy="4486657"/>
            </a:xfrm>
            <a:custGeom>
              <a:avLst/>
              <a:gdLst/>
              <a:ahLst/>
              <a:cxnLst/>
              <a:rect l="0" t="0" r="0" b="0"/>
              <a:pathLst>
                <a:path w="9144" h="4486657">
                  <a:moveTo>
                    <a:pt x="0" y="0"/>
                  </a:moveTo>
                  <a:lnTo>
                    <a:pt x="9144" y="0"/>
                  </a:lnTo>
                  <a:lnTo>
                    <a:pt x="9144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8"/>
            <p:cNvSpPr/>
            <p:nvPr/>
          </p:nvSpPr>
          <p:spPr>
            <a:xfrm>
              <a:off x="85344" y="4485132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8"/>
            <p:cNvSpPr/>
            <p:nvPr/>
          </p:nvSpPr>
          <p:spPr>
            <a:xfrm>
              <a:off x="276225" y="133350"/>
              <a:ext cx="4533900" cy="1209485"/>
            </a:xfrm>
            <a:custGeom>
              <a:avLst/>
              <a:gdLst/>
              <a:ahLst/>
              <a:cxnLst/>
              <a:rect l="0" t="0" r="0" b="0"/>
              <a:pathLst>
                <a:path w="4533900" h="1209485">
                  <a:moveTo>
                    <a:pt x="4533900" y="147638"/>
                  </a:moveTo>
                  <a:cubicBezTo>
                    <a:pt x="4533900" y="66104"/>
                    <a:pt x="4467892" y="0"/>
                    <a:pt x="4386263" y="0"/>
                  </a:cubicBezTo>
                  <a:lnTo>
                    <a:pt x="147638" y="0"/>
                  </a:lnTo>
                  <a:cubicBezTo>
                    <a:pt x="66008" y="0"/>
                    <a:pt x="0" y="66104"/>
                    <a:pt x="0" y="147638"/>
                  </a:cubicBezTo>
                  <a:lnTo>
                    <a:pt x="0" y="1061847"/>
                  </a:lnTo>
                  <a:cubicBezTo>
                    <a:pt x="0" y="1143381"/>
                    <a:pt x="66008" y="1209485"/>
                    <a:pt x="147638" y="1209485"/>
                  </a:cubicBezTo>
                  <a:lnTo>
                    <a:pt x="4386263" y="1209485"/>
                  </a:lnTo>
                  <a:cubicBezTo>
                    <a:pt x="4467892" y="1209485"/>
                    <a:pt x="4533900" y="1143381"/>
                    <a:pt x="4533900" y="1061847"/>
                  </a:cubicBezTo>
                  <a:close/>
                </a:path>
              </a:pathLst>
            </a:custGeom>
            <a:ln w="9525" cap="rnd">
              <a:round/>
            </a:ln>
          </p:spPr>
          <p:style>
            <a:lnRef idx="1">
              <a:srgbClr val="FF8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8076"/>
              <a:ext cx="1934604" cy="131210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GB" sz="85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Latest data access at: 11:36:47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01625" y="4159250"/>
              <a:ext cx="679450" cy="27940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4162044"/>
              <a:ext cx="676656" cy="275844"/>
            </a:xfrm>
            <a:prstGeom prst="rect">
              <a:avLst/>
            </a:prstGeom>
          </p:spPr>
        </p:pic>
        <p:pic>
          <p:nvPicPr>
            <p:cNvPr id="21" name="Picture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828800" y="4162044"/>
              <a:ext cx="676656" cy="275844"/>
            </a:xfrm>
            <a:prstGeom prst="rect">
              <a:avLst/>
            </a:prstGeom>
          </p:spPr>
        </p:pic>
        <p:pic>
          <p:nvPicPr>
            <p:cNvPr id="22" name="Picture 2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038600" y="4162044"/>
              <a:ext cx="676656" cy="275844"/>
            </a:xfrm>
            <a:prstGeom prst="rect">
              <a:avLst/>
            </a:prstGeom>
          </p:spPr>
        </p:pic>
        <p:pic>
          <p:nvPicPr>
            <p:cNvPr id="23" name="Picture 2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797425" y="4159250"/>
              <a:ext cx="679450" cy="279400"/>
            </a:xfrm>
            <a:prstGeom prst="rect">
              <a:avLst/>
            </a:prstGeom>
          </p:spPr>
        </p:pic>
        <p:pic>
          <p:nvPicPr>
            <p:cNvPr id="24" name="Picture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162044"/>
              <a:ext cx="676656" cy="275844"/>
            </a:xfrm>
            <a:prstGeom prst="rect">
              <a:avLst/>
            </a:prstGeom>
          </p:spPr>
        </p:pic>
        <p:pic>
          <p:nvPicPr>
            <p:cNvPr id="25" name="Picture 2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587625" y="4159250"/>
              <a:ext cx="1365250" cy="279400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559425" y="3578225"/>
              <a:ext cx="679450" cy="508000"/>
            </a:xfrm>
            <a:prstGeom prst="rect">
              <a:avLst/>
            </a:prstGeom>
          </p:spPr>
        </p:pic>
        <p:pic>
          <p:nvPicPr>
            <p:cNvPr id="27" name="Picture 26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559425" y="3225800"/>
              <a:ext cx="679450" cy="279400"/>
            </a:xfrm>
            <a:prstGeom prst="rect">
              <a:avLst/>
            </a:prstGeom>
          </p:spPr>
        </p:pic>
        <p:pic>
          <p:nvPicPr>
            <p:cNvPr id="28" name="Picture 27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286000" y="4543044"/>
              <a:ext cx="1914144" cy="313944"/>
            </a:xfrm>
            <a:prstGeom prst="rect">
              <a:avLst/>
            </a:prstGeom>
          </p:spPr>
        </p:pic>
        <p:pic>
          <p:nvPicPr>
            <p:cNvPr id="29" name="Picture 2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76200" y="4543044"/>
              <a:ext cx="1057656" cy="313944"/>
            </a:xfrm>
            <a:prstGeom prst="rect">
              <a:avLst/>
            </a:prstGeom>
          </p:spPr>
        </p:pic>
        <p:pic>
          <p:nvPicPr>
            <p:cNvPr id="30" name="Picture 29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788025" y="4540250"/>
              <a:ext cx="679450" cy="317500"/>
            </a:xfrm>
            <a:prstGeom prst="rect">
              <a:avLst/>
            </a:prstGeom>
          </p:spPr>
        </p:pic>
        <p:pic>
          <p:nvPicPr>
            <p:cNvPr id="31" name="Picture 30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5026025" y="4540250"/>
              <a:ext cx="679450" cy="317500"/>
            </a:xfrm>
            <a:prstGeom prst="rect">
              <a:avLst/>
            </a:prstGeom>
          </p:spPr>
        </p:pic>
        <p:pic>
          <p:nvPicPr>
            <p:cNvPr id="32" name="Picture 31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19200" y="4543044"/>
              <a:ext cx="981456" cy="313944"/>
            </a:xfrm>
            <a:prstGeom prst="rect">
              <a:avLst/>
            </a:prstGeom>
          </p:spPr>
        </p:pic>
        <p:pic>
          <p:nvPicPr>
            <p:cNvPr id="33" name="Picture 32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264025" y="4540250"/>
              <a:ext cx="67945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9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71" y="115888"/>
            <a:ext cx="8666225" cy="6129528"/>
          </a:xfrm>
          <a:prstGeom prst="rect">
            <a:avLst/>
          </a:prstGeom>
        </p:spPr>
      </p:pic>
      <p:pic>
        <p:nvPicPr>
          <p:cNvPr id="8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2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19400" y="981710"/>
            <a:ext cx="6553200" cy="4894580"/>
            <a:chOff x="0" y="0"/>
            <a:chExt cx="6553200" cy="4895088"/>
          </a:xfrm>
        </p:grpSpPr>
        <p:sp>
          <p:nvSpPr>
            <p:cNvPr id="7" name="Shape 140"/>
            <p:cNvSpPr/>
            <p:nvPr/>
          </p:nvSpPr>
          <p:spPr>
            <a:xfrm>
              <a:off x="0" y="0"/>
              <a:ext cx="6553200" cy="4895088"/>
            </a:xfrm>
            <a:custGeom>
              <a:avLst/>
              <a:gdLst/>
              <a:ahLst/>
              <a:cxnLst/>
              <a:rect l="0" t="0" r="0" b="0"/>
              <a:pathLst>
                <a:path w="6553200" h="4895088">
                  <a:moveTo>
                    <a:pt x="0" y="0"/>
                  </a:moveTo>
                  <a:lnTo>
                    <a:pt x="6553200" y="0"/>
                  </a:lnTo>
                  <a:lnTo>
                    <a:pt x="6553200" y="4895088"/>
                  </a:lnTo>
                  <a:lnTo>
                    <a:pt x="0" y="48950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0F0F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075" y="15875"/>
              <a:ext cx="6375400" cy="4479925"/>
            </a:xfrm>
            <a:prstGeom prst="rect">
              <a:avLst/>
            </a:prstGeom>
          </p:spPr>
        </p:pic>
        <p:sp>
          <p:nvSpPr>
            <p:cNvPr id="9" name="Shape 141"/>
            <p:cNvSpPr/>
            <p:nvPr/>
          </p:nvSpPr>
          <p:spPr>
            <a:xfrm>
              <a:off x="76200" y="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142"/>
            <p:cNvSpPr/>
            <p:nvPr/>
          </p:nvSpPr>
          <p:spPr>
            <a:xfrm>
              <a:off x="76200" y="0"/>
              <a:ext cx="9144" cy="4504944"/>
            </a:xfrm>
            <a:custGeom>
              <a:avLst/>
              <a:gdLst/>
              <a:ahLst/>
              <a:cxnLst/>
              <a:rect l="0" t="0" r="0" b="0"/>
              <a:pathLst>
                <a:path w="9144" h="4504944">
                  <a:moveTo>
                    <a:pt x="0" y="0"/>
                  </a:moveTo>
                  <a:lnTo>
                    <a:pt x="9144" y="0"/>
                  </a:lnTo>
                  <a:lnTo>
                    <a:pt x="9144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143"/>
            <p:cNvSpPr/>
            <p:nvPr/>
          </p:nvSpPr>
          <p:spPr>
            <a:xfrm>
              <a:off x="6477000" y="0"/>
              <a:ext cx="9145" cy="4504944"/>
            </a:xfrm>
            <a:custGeom>
              <a:avLst/>
              <a:gdLst/>
              <a:ahLst/>
              <a:cxnLst/>
              <a:rect l="0" t="0" r="0" b="0"/>
              <a:pathLst>
                <a:path w="9145" h="4504944">
                  <a:moveTo>
                    <a:pt x="0" y="0"/>
                  </a:moveTo>
                  <a:lnTo>
                    <a:pt x="9145" y="0"/>
                  </a:lnTo>
                  <a:lnTo>
                    <a:pt x="9145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44"/>
            <p:cNvSpPr/>
            <p:nvPr/>
          </p:nvSpPr>
          <p:spPr>
            <a:xfrm>
              <a:off x="76200" y="449580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45"/>
            <p:cNvSpPr/>
            <p:nvPr/>
          </p:nvSpPr>
          <p:spPr>
            <a:xfrm>
              <a:off x="85344" y="9144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46"/>
            <p:cNvSpPr/>
            <p:nvPr/>
          </p:nvSpPr>
          <p:spPr>
            <a:xfrm>
              <a:off x="85344" y="9144"/>
              <a:ext cx="10668" cy="4486657"/>
            </a:xfrm>
            <a:custGeom>
              <a:avLst/>
              <a:gdLst/>
              <a:ahLst/>
              <a:cxnLst/>
              <a:rect l="0" t="0" r="0" b="0"/>
              <a:pathLst>
                <a:path w="10668" h="4486657">
                  <a:moveTo>
                    <a:pt x="0" y="0"/>
                  </a:moveTo>
                  <a:lnTo>
                    <a:pt x="10668" y="0"/>
                  </a:lnTo>
                  <a:lnTo>
                    <a:pt x="10668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47"/>
            <p:cNvSpPr/>
            <p:nvPr/>
          </p:nvSpPr>
          <p:spPr>
            <a:xfrm>
              <a:off x="6467856" y="9144"/>
              <a:ext cx="9144" cy="4486657"/>
            </a:xfrm>
            <a:custGeom>
              <a:avLst/>
              <a:gdLst/>
              <a:ahLst/>
              <a:cxnLst/>
              <a:rect l="0" t="0" r="0" b="0"/>
              <a:pathLst>
                <a:path w="9144" h="4486657">
                  <a:moveTo>
                    <a:pt x="0" y="0"/>
                  </a:moveTo>
                  <a:lnTo>
                    <a:pt x="9144" y="0"/>
                  </a:lnTo>
                  <a:lnTo>
                    <a:pt x="9144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8"/>
            <p:cNvSpPr/>
            <p:nvPr/>
          </p:nvSpPr>
          <p:spPr>
            <a:xfrm>
              <a:off x="85344" y="4485132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8"/>
            <p:cNvSpPr/>
            <p:nvPr/>
          </p:nvSpPr>
          <p:spPr>
            <a:xfrm>
              <a:off x="276225" y="133350"/>
              <a:ext cx="4533900" cy="1209485"/>
            </a:xfrm>
            <a:custGeom>
              <a:avLst/>
              <a:gdLst/>
              <a:ahLst/>
              <a:cxnLst/>
              <a:rect l="0" t="0" r="0" b="0"/>
              <a:pathLst>
                <a:path w="4533900" h="1209485">
                  <a:moveTo>
                    <a:pt x="4533900" y="147638"/>
                  </a:moveTo>
                  <a:cubicBezTo>
                    <a:pt x="4533900" y="66104"/>
                    <a:pt x="4467892" y="0"/>
                    <a:pt x="4386263" y="0"/>
                  </a:cubicBezTo>
                  <a:lnTo>
                    <a:pt x="147638" y="0"/>
                  </a:lnTo>
                  <a:cubicBezTo>
                    <a:pt x="66008" y="0"/>
                    <a:pt x="0" y="66104"/>
                    <a:pt x="0" y="147638"/>
                  </a:cubicBezTo>
                  <a:lnTo>
                    <a:pt x="0" y="1061847"/>
                  </a:lnTo>
                  <a:cubicBezTo>
                    <a:pt x="0" y="1143381"/>
                    <a:pt x="66008" y="1209485"/>
                    <a:pt x="147638" y="1209485"/>
                  </a:cubicBezTo>
                  <a:lnTo>
                    <a:pt x="4386263" y="1209485"/>
                  </a:lnTo>
                  <a:cubicBezTo>
                    <a:pt x="4467892" y="1209485"/>
                    <a:pt x="4533900" y="1143381"/>
                    <a:pt x="4533900" y="1061847"/>
                  </a:cubicBezTo>
                  <a:close/>
                </a:path>
              </a:pathLst>
            </a:custGeom>
            <a:ln w="9525" cap="rnd">
              <a:round/>
            </a:ln>
          </p:spPr>
          <p:style>
            <a:lnRef idx="1">
              <a:srgbClr val="FF8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8076"/>
              <a:ext cx="1934604" cy="131210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GB" sz="85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Latest data access at: 11:42:17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01625" y="4159250"/>
              <a:ext cx="679450" cy="27940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4162044"/>
              <a:ext cx="676656" cy="275844"/>
            </a:xfrm>
            <a:prstGeom prst="rect">
              <a:avLst/>
            </a:prstGeom>
          </p:spPr>
        </p:pic>
        <p:pic>
          <p:nvPicPr>
            <p:cNvPr id="21" name="Picture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828800" y="4162044"/>
              <a:ext cx="676656" cy="275844"/>
            </a:xfrm>
            <a:prstGeom prst="rect">
              <a:avLst/>
            </a:prstGeom>
          </p:spPr>
        </p:pic>
        <p:pic>
          <p:nvPicPr>
            <p:cNvPr id="22" name="Picture 2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038600" y="4162044"/>
              <a:ext cx="676656" cy="275844"/>
            </a:xfrm>
            <a:prstGeom prst="rect">
              <a:avLst/>
            </a:prstGeom>
          </p:spPr>
        </p:pic>
        <p:pic>
          <p:nvPicPr>
            <p:cNvPr id="23" name="Picture 2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797425" y="4159250"/>
              <a:ext cx="679450" cy="279400"/>
            </a:xfrm>
            <a:prstGeom prst="rect">
              <a:avLst/>
            </a:prstGeom>
          </p:spPr>
        </p:pic>
        <p:pic>
          <p:nvPicPr>
            <p:cNvPr id="24" name="Picture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162044"/>
              <a:ext cx="676656" cy="275844"/>
            </a:xfrm>
            <a:prstGeom prst="rect">
              <a:avLst/>
            </a:prstGeom>
          </p:spPr>
        </p:pic>
        <p:pic>
          <p:nvPicPr>
            <p:cNvPr id="25" name="Picture 2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587625" y="4159250"/>
              <a:ext cx="1365250" cy="279400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559425" y="3578225"/>
              <a:ext cx="679450" cy="508000"/>
            </a:xfrm>
            <a:prstGeom prst="rect">
              <a:avLst/>
            </a:prstGeom>
          </p:spPr>
        </p:pic>
        <p:pic>
          <p:nvPicPr>
            <p:cNvPr id="27" name="Picture 26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559425" y="3225800"/>
              <a:ext cx="679450" cy="279400"/>
            </a:xfrm>
            <a:prstGeom prst="rect">
              <a:avLst/>
            </a:prstGeom>
          </p:spPr>
        </p:pic>
        <p:pic>
          <p:nvPicPr>
            <p:cNvPr id="28" name="Picture 27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286000" y="4543044"/>
              <a:ext cx="1914144" cy="313944"/>
            </a:xfrm>
            <a:prstGeom prst="rect">
              <a:avLst/>
            </a:prstGeom>
          </p:spPr>
        </p:pic>
        <p:pic>
          <p:nvPicPr>
            <p:cNvPr id="29" name="Picture 2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76200" y="4543044"/>
              <a:ext cx="1057656" cy="313944"/>
            </a:xfrm>
            <a:prstGeom prst="rect">
              <a:avLst/>
            </a:prstGeom>
          </p:spPr>
        </p:pic>
        <p:pic>
          <p:nvPicPr>
            <p:cNvPr id="30" name="Picture 29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788025" y="4540250"/>
              <a:ext cx="679450" cy="317500"/>
            </a:xfrm>
            <a:prstGeom prst="rect">
              <a:avLst/>
            </a:prstGeom>
          </p:spPr>
        </p:pic>
        <p:pic>
          <p:nvPicPr>
            <p:cNvPr id="31" name="Picture 30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5026025" y="4540250"/>
              <a:ext cx="679450" cy="317500"/>
            </a:xfrm>
            <a:prstGeom prst="rect">
              <a:avLst/>
            </a:prstGeom>
          </p:spPr>
        </p:pic>
        <p:pic>
          <p:nvPicPr>
            <p:cNvPr id="32" name="Picture 31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19200" y="4543044"/>
              <a:ext cx="981456" cy="313944"/>
            </a:xfrm>
            <a:prstGeom prst="rect">
              <a:avLst/>
            </a:prstGeom>
          </p:spPr>
        </p:pic>
        <p:pic>
          <p:nvPicPr>
            <p:cNvPr id="33" name="Picture 32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264025" y="4540250"/>
              <a:ext cx="67945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19400" y="981710"/>
            <a:ext cx="6553200" cy="4894580"/>
            <a:chOff x="0" y="0"/>
            <a:chExt cx="6553200" cy="4895088"/>
          </a:xfrm>
        </p:grpSpPr>
        <p:sp>
          <p:nvSpPr>
            <p:cNvPr id="7" name="Shape 140"/>
            <p:cNvSpPr/>
            <p:nvPr/>
          </p:nvSpPr>
          <p:spPr>
            <a:xfrm>
              <a:off x="0" y="0"/>
              <a:ext cx="6553200" cy="4895088"/>
            </a:xfrm>
            <a:custGeom>
              <a:avLst/>
              <a:gdLst/>
              <a:ahLst/>
              <a:cxnLst/>
              <a:rect l="0" t="0" r="0" b="0"/>
              <a:pathLst>
                <a:path w="6553200" h="4895088">
                  <a:moveTo>
                    <a:pt x="0" y="0"/>
                  </a:moveTo>
                  <a:lnTo>
                    <a:pt x="6553200" y="0"/>
                  </a:lnTo>
                  <a:lnTo>
                    <a:pt x="6553200" y="4895088"/>
                  </a:lnTo>
                  <a:lnTo>
                    <a:pt x="0" y="48950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0F0F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8" name="Picture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2075" y="15875"/>
              <a:ext cx="6375400" cy="4479925"/>
            </a:xfrm>
            <a:prstGeom prst="rect">
              <a:avLst/>
            </a:prstGeom>
          </p:spPr>
        </p:pic>
        <p:sp>
          <p:nvSpPr>
            <p:cNvPr id="9" name="Shape 141"/>
            <p:cNvSpPr/>
            <p:nvPr/>
          </p:nvSpPr>
          <p:spPr>
            <a:xfrm>
              <a:off x="76200" y="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142"/>
            <p:cNvSpPr/>
            <p:nvPr/>
          </p:nvSpPr>
          <p:spPr>
            <a:xfrm>
              <a:off x="76200" y="0"/>
              <a:ext cx="9144" cy="4504944"/>
            </a:xfrm>
            <a:custGeom>
              <a:avLst/>
              <a:gdLst/>
              <a:ahLst/>
              <a:cxnLst/>
              <a:rect l="0" t="0" r="0" b="0"/>
              <a:pathLst>
                <a:path w="9144" h="4504944">
                  <a:moveTo>
                    <a:pt x="0" y="0"/>
                  </a:moveTo>
                  <a:lnTo>
                    <a:pt x="9144" y="0"/>
                  </a:lnTo>
                  <a:lnTo>
                    <a:pt x="9144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0A0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143"/>
            <p:cNvSpPr/>
            <p:nvPr/>
          </p:nvSpPr>
          <p:spPr>
            <a:xfrm>
              <a:off x="6477000" y="0"/>
              <a:ext cx="9145" cy="4504944"/>
            </a:xfrm>
            <a:custGeom>
              <a:avLst/>
              <a:gdLst/>
              <a:ahLst/>
              <a:cxnLst/>
              <a:rect l="0" t="0" r="0" b="0"/>
              <a:pathLst>
                <a:path w="9145" h="4504944">
                  <a:moveTo>
                    <a:pt x="0" y="0"/>
                  </a:moveTo>
                  <a:lnTo>
                    <a:pt x="9145" y="0"/>
                  </a:lnTo>
                  <a:lnTo>
                    <a:pt x="9145" y="4504944"/>
                  </a:lnTo>
                  <a:lnTo>
                    <a:pt x="0" y="45049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44"/>
            <p:cNvSpPr/>
            <p:nvPr/>
          </p:nvSpPr>
          <p:spPr>
            <a:xfrm>
              <a:off x="76200" y="4495800"/>
              <a:ext cx="6409945" cy="9144"/>
            </a:xfrm>
            <a:custGeom>
              <a:avLst/>
              <a:gdLst/>
              <a:ahLst/>
              <a:cxnLst/>
              <a:rect l="0" t="0" r="0" b="0"/>
              <a:pathLst>
                <a:path w="6409945" h="9144">
                  <a:moveTo>
                    <a:pt x="0" y="0"/>
                  </a:moveTo>
                  <a:lnTo>
                    <a:pt x="6409945" y="0"/>
                  </a:lnTo>
                  <a:lnTo>
                    <a:pt x="6409945" y="9144"/>
                  </a:lnTo>
                  <a:lnTo>
                    <a:pt x="0" y="914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45"/>
            <p:cNvSpPr/>
            <p:nvPr/>
          </p:nvSpPr>
          <p:spPr>
            <a:xfrm>
              <a:off x="85344" y="9144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46"/>
            <p:cNvSpPr/>
            <p:nvPr/>
          </p:nvSpPr>
          <p:spPr>
            <a:xfrm>
              <a:off x="85344" y="9144"/>
              <a:ext cx="10668" cy="4486657"/>
            </a:xfrm>
            <a:custGeom>
              <a:avLst/>
              <a:gdLst/>
              <a:ahLst/>
              <a:cxnLst/>
              <a:rect l="0" t="0" r="0" b="0"/>
              <a:pathLst>
                <a:path w="10668" h="4486657">
                  <a:moveTo>
                    <a:pt x="0" y="0"/>
                  </a:moveTo>
                  <a:lnTo>
                    <a:pt x="10668" y="0"/>
                  </a:lnTo>
                  <a:lnTo>
                    <a:pt x="10668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6969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47"/>
            <p:cNvSpPr/>
            <p:nvPr/>
          </p:nvSpPr>
          <p:spPr>
            <a:xfrm>
              <a:off x="6467856" y="9144"/>
              <a:ext cx="9144" cy="4486657"/>
            </a:xfrm>
            <a:custGeom>
              <a:avLst/>
              <a:gdLst/>
              <a:ahLst/>
              <a:cxnLst/>
              <a:rect l="0" t="0" r="0" b="0"/>
              <a:pathLst>
                <a:path w="9144" h="4486657">
                  <a:moveTo>
                    <a:pt x="0" y="0"/>
                  </a:moveTo>
                  <a:lnTo>
                    <a:pt x="9144" y="0"/>
                  </a:lnTo>
                  <a:lnTo>
                    <a:pt x="9144" y="4486657"/>
                  </a:lnTo>
                  <a:lnTo>
                    <a:pt x="0" y="4486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48"/>
            <p:cNvSpPr/>
            <p:nvPr/>
          </p:nvSpPr>
          <p:spPr>
            <a:xfrm>
              <a:off x="85344" y="4485132"/>
              <a:ext cx="6391656" cy="10668"/>
            </a:xfrm>
            <a:custGeom>
              <a:avLst/>
              <a:gdLst/>
              <a:ahLst/>
              <a:cxnLst/>
              <a:rect l="0" t="0" r="0" b="0"/>
              <a:pathLst>
                <a:path w="6391656" h="10668">
                  <a:moveTo>
                    <a:pt x="0" y="0"/>
                  </a:moveTo>
                  <a:lnTo>
                    <a:pt x="6391656" y="0"/>
                  </a:lnTo>
                  <a:lnTo>
                    <a:pt x="6391656" y="10668"/>
                  </a:lnTo>
                  <a:lnTo>
                    <a:pt x="0" y="106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E3E3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Shape 18"/>
            <p:cNvSpPr/>
            <p:nvPr/>
          </p:nvSpPr>
          <p:spPr>
            <a:xfrm>
              <a:off x="276225" y="133350"/>
              <a:ext cx="4533900" cy="1209485"/>
            </a:xfrm>
            <a:custGeom>
              <a:avLst/>
              <a:gdLst/>
              <a:ahLst/>
              <a:cxnLst/>
              <a:rect l="0" t="0" r="0" b="0"/>
              <a:pathLst>
                <a:path w="4533900" h="1209485">
                  <a:moveTo>
                    <a:pt x="4533900" y="147638"/>
                  </a:moveTo>
                  <a:cubicBezTo>
                    <a:pt x="4533900" y="66104"/>
                    <a:pt x="4467892" y="0"/>
                    <a:pt x="4386263" y="0"/>
                  </a:cubicBezTo>
                  <a:lnTo>
                    <a:pt x="147638" y="0"/>
                  </a:lnTo>
                  <a:cubicBezTo>
                    <a:pt x="66008" y="0"/>
                    <a:pt x="0" y="66104"/>
                    <a:pt x="0" y="147638"/>
                  </a:cubicBezTo>
                  <a:lnTo>
                    <a:pt x="0" y="1061847"/>
                  </a:lnTo>
                  <a:cubicBezTo>
                    <a:pt x="0" y="1143381"/>
                    <a:pt x="66008" y="1209485"/>
                    <a:pt x="147638" y="1209485"/>
                  </a:cubicBezTo>
                  <a:lnTo>
                    <a:pt x="4386263" y="1209485"/>
                  </a:lnTo>
                  <a:cubicBezTo>
                    <a:pt x="4467892" y="1209485"/>
                    <a:pt x="4533900" y="1143381"/>
                    <a:pt x="4533900" y="1061847"/>
                  </a:cubicBezTo>
                  <a:close/>
                </a:path>
              </a:pathLst>
            </a:custGeom>
            <a:ln w="9525" cap="rnd">
              <a:round/>
            </a:ln>
          </p:spPr>
          <p:style>
            <a:lnRef idx="1">
              <a:srgbClr val="FF8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8076"/>
              <a:ext cx="1934604" cy="131210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GB" sz="85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Latest data access at: 11:43:07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01625" y="4159250"/>
              <a:ext cx="679450" cy="27940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4162044"/>
              <a:ext cx="676656" cy="275844"/>
            </a:xfrm>
            <a:prstGeom prst="rect">
              <a:avLst/>
            </a:prstGeom>
          </p:spPr>
        </p:pic>
        <p:pic>
          <p:nvPicPr>
            <p:cNvPr id="21" name="Picture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828800" y="4162044"/>
              <a:ext cx="676656" cy="275844"/>
            </a:xfrm>
            <a:prstGeom prst="rect">
              <a:avLst/>
            </a:prstGeom>
          </p:spPr>
        </p:pic>
        <p:pic>
          <p:nvPicPr>
            <p:cNvPr id="22" name="Picture 2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038600" y="4162044"/>
              <a:ext cx="676656" cy="275844"/>
            </a:xfrm>
            <a:prstGeom prst="rect">
              <a:avLst/>
            </a:prstGeom>
          </p:spPr>
        </p:pic>
        <p:pic>
          <p:nvPicPr>
            <p:cNvPr id="23" name="Picture 2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797425" y="4159250"/>
              <a:ext cx="679450" cy="279400"/>
            </a:xfrm>
            <a:prstGeom prst="rect">
              <a:avLst/>
            </a:prstGeom>
          </p:spPr>
        </p:pic>
        <p:pic>
          <p:nvPicPr>
            <p:cNvPr id="24" name="Picture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162044"/>
              <a:ext cx="676656" cy="275844"/>
            </a:xfrm>
            <a:prstGeom prst="rect">
              <a:avLst/>
            </a:prstGeom>
          </p:spPr>
        </p:pic>
        <p:pic>
          <p:nvPicPr>
            <p:cNvPr id="25" name="Picture 2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587625" y="4159250"/>
              <a:ext cx="1365250" cy="279400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559425" y="3578225"/>
              <a:ext cx="679450" cy="508000"/>
            </a:xfrm>
            <a:prstGeom prst="rect">
              <a:avLst/>
            </a:prstGeom>
          </p:spPr>
        </p:pic>
        <p:pic>
          <p:nvPicPr>
            <p:cNvPr id="27" name="Picture 26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559425" y="3225800"/>
              <a:ext cx="679450" cy="279400"/>
            </a:xfrm>
            <a:prstGeom prst="rect">
              <a:avLst/>
            </a:prstGeom>
          </p:spPr>
        </p:pic>
        <p:pic>
          <p:nvPicPr>
            <p:cNvPr id="28" name="Picture 27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286000" y="4543044"/>
              <a:ext cx="1914144" cy="313944"/>
            </a:xfrm>
            <a:prstGeom prst="rect">
              <a:avLst/>
            </a:prstGeom>
          </p:spPr>
        </p:pic>
        <p:pic>
          <p:nvPicPr>
            <p:cNvPr id="29" name="Picture 2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76200" y="4543044"/>
              <a:ext cx="1057656" cy="313944"/>
            </a:xfrm>
            <a:prstGeom prst="rect">
              <a:avLst/>
            </a:prstGeom>
          </p:spPr>
        </p:pic>
        <p:pic>
          <p:nvPicPr>
            <p:cNvPr id="30" name="Picture 29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788025" y="4540250"/>
              <a:ext cx="679450" cy="317500"/>
            </a:xfrm>
            <a:prstGeom prst="rect">
              <a:avLst/>
            </a:prstGeom>
          </p:spPr>
        </p:pic>
        <p:pic>
          <p:nvPicPr>
            <p:cNvPr id="31" name="Picture 30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5026025" y="4540250"/>
              <a:ext cx="679450" cy="317500"/>
            </a:xfrm>
            <a:prstGeom prst="rect">
              <a:avLst/>
            </a:prstGeom>
          </p:spPr>
        </p:pic>
        <p:pic>
          <p:nvPicPr>
            <p:cNvPr id="32" name="Picture 31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19200" y="4543044"/>
              <a:ext cx="981456" cy="313944"/>
            </a:xfrm>
            <a:prstGeom prst="rect">
              <a:avLst/>
            </a:prstGeom>
          </p:spPr>
        </p:pic>
        <p:pic>
          <p:nvPicPr>
            <p:cNvPr id="33" name="Picture 32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264025" y="4540250"/>
              <a:ext cx="67945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92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543621"/>
              </p:ext>
            </p:extLst>
          </p:nvPr>
        </p:nvGraphicFramePr>
        <p:xfrm>
          <a:off x="3443288" y="719138"/>
          <a:ext cx="53038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Document" r:id="rId5" imgW="7010803" imgH="7161377" progId="Word.Document.8">
                  <p:embed/>
                </p:oleObj>
              </mc:Choice>
              <mc:Fallback>
                <p:oleObj name="Document" r:id="rId5" imgW="7010803" imgH="716137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3288" y="719138"/>
                        <a:ext cx="53038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1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852090"/>
              </p:ext>
            </p:extLst>
          </p:nvPr>
        </p:nvGraphicFramePr>
        <p:xfrm>
          <a:off x="2030413" y="719138"/>
          <a:ext cx="8132762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Document" r:id="rId5" imgW="8131972" imgH="5417858" progId="Word.Document.12">
                  <p:embed/>
                </p:oleObj>
              </mc:Choice>
              <mc:Fallback>
                <p:oleObj name="Document" r:id="rId5" imgW="8131972" imgH="54178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0413" y="719138"/>
                        <a:ext cx="8132762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645300"/>
              </p:ext>
            </p:extLst>
          </p:nvPr>
        </p:nvGraphicFramePr>
        <p:xfrm>
          <a:off x="3281022" y="719138"/>
          <a:ext cx="5703321" cy="5482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Document" r:id="rId7" imgW="7010803" imgH="6739442" progId="Word.Document.8">
                  <p:embed/>
                </p:oleObj>
              </mc:Choice>
              <mc:Fallback>
                <p:oleObj name="Document" r:id="rId7" imgW="7010803" imgH="6739442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81022" y="719138"/>
                        <a:ext cx="5703321" cy="5482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8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013054"/>
              </p:ext>
            </p:extLst>
          </p:nvPr>
        </p:nvGraphicFramePr>
        <p:xfrm>
          <a:off x="3344863" y="719138"/>
          <a:ext cx="55022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Document" r:id="rId5" imgW="7010803" imgH="6903968" progId="Word.Document.8">
                  <p:embed/>
                </p:oleObj>
              </mc:Choice>
              <mc:Fallback>
                <p:oleObj name="Document" r:id="rId5" imgW="7010803" imgH="690396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4863" y="719138"/>
                        <a:ext cx="55022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081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695711"/>
              </p:ext>
            </p:extLst>
          </p:nvPr>
        </p:nvGraphicFramePr>
        <p:xfrm>
          <a:off x="3425371" y="798416"/>
          <a:ext cx="5421767" cy="533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Document" r:id="rId5" imgW="7010803" imgH="6903968" progId="Word.Document.8">
                  <p:embed/>
                </p:oleObj>
              </mc:Choice>
              <mc:Fallback>
                <p:oleObj name="Document" r:id="rId5" imgW="7010803" imgH="690396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371" y="798416"/>
                        <a:ext cx="5421767" cy="5338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9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278781"/>
              </p:ext>
            </p:extLst>
          </p:nvPr>
        </p:nvGraphicFramePr>
        <p:xfrm>
          <a:off x="3396343" y="833087"/>
          <a:ext cx="5573486" cy="535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Document" r:id="rId5" imgW="7010803" imgH="6739442" progId="Word.Document.8">
                  <p:embed/>
                </p:oleObj>
              </mc:Choice>
              <mc:Fallback>
                <p:oleObj name="Document" r:id="rId5" imgW="7010803" imgH="6739442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6343" y="833087"/>
                        <a:ext cx="5573486" cy="535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41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2450" y="868363"/>
            <a:ext cx="85697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TAF LCLK 070530Z 0706/0806 12008KT FEW025 BECMG 0709/0712 22012KT BECMG 0718/0720 32006KT=</a:t>
            </a:r>
          </a:p>
          <a:p>
            <a:endParaRPr lang="en-GB" dirty="0"/>
          </a:p>
          <a:p>
            <a:r>
              <a:rPr lang="en-GB" dirty="0"/>
              <a:t>TAF LCPH 070530Z 0706/0806 20008KT FEW025 BECMG 0710/0713 28012KT BECMG 0719/0721 35007KT=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2450" y="3098166"/>
            <a:ext cx="85697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TAF LCLK 071130Z 0712/0812 18010KT 9999 FEW025 BECMG 0716/0719 33008KT PROB30 TEMPO 0715/0723 0800 DU PROB30 TEMPO 0723/0806 3000 BR HZ BKN007 BECMG 0807/0810 18010KT=</a:t>
            </a:r>
          </a:p>
          <a:p>
            <a:endParaRPr lang="en-GB" dirty="0"/>
          </a:p>
          <a:p>
            <a:r>
              <a:rPr lang="en-GB" dirty="0"/>
              <a:t>TAF LCPH 071130Z 0712/0812 28010KT 9999 FEW025 BECMG 0716/0719 03008KT BECMG 0808/0811 28010KT=</a:t>
            </a:r>
          </a:p>
        </p:txBody>
      </p:sp>
    </p:spTree>
    <p:extLst>
      <p:ext uri="{BB962C8B-B14F-4D97-AF65-F5344CB8AC3E}">
        <p14:creationId xmlns:p14="http://schemas.microsoft.com/office/powerpoint/2010/main" val="29833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2450" y="868363"/>
            <a:ext cx="8352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TAF LCLK 071730Z 0718/0818 28005KT 5000 DU SCT016 PROB40 0718/0808 3000 DU PROB30 TEMPO 0722/0807 0800 DU BKN005 BECMG 0810/0813 20010KT BECMG 0815/0817 26005KT=</a:t>
            </a:r>
          </a:p>
          <a:p>
            <a:endParaRPr lang="en-GB" dirty="0"/>
          </a:p>
          <a:p>
            <a:r>
              <a:rPr lang="en-GB" dirty="0"/>
              <a:t>TAF LCPH 071730Z 0718/0818 27008KT 8000 FEW015 PROB30 0720/0815 5000 DU PROB30 TEMPO 0723/0806 1000 DU BKN002=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2449" y="2898953"/>
            <a:ext cx="83520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TAF LCLK 072330Z 0800/0824 VRB03KT 5000 DU SCT016 PROB40 0800/0810 3000 DU PROB30 TEMPO 0800/0807 0800 DU BKN005 BECMG 0810/0813 20012KT BECMG 0815/0817 26005KT=</a:t>
            </a:r>
          </a:p>
          <a:p>
            <a:endParaRPr lang="en-GB" dirty="0"/>
          </a:p>
          <a:p>
            <a:r>
              <a:rPr lang="en-GB" dirty="0"/>
              <a:t>TAF LCPH 072330Z 0800/0824 27008KT 9999 BKN019 PROB30 0800/0812 5000 DU PROB30 TEMPO 0800/0806 1000 DU BKN002=</a:t>
            </a:r>
          </a:p>
        </p:txBody>
      </p:sp>
    </p:spTree>
    <p:extLst>
      <p:ext uri="{BB962C8B-B14F-4D97-AF65-F5344CB8AC3E}">
        <p14:creationId xmlns:p14="http://schemas.microsoft.com/office/powerpoint/2010/main" val="5805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2450" y="868363"/>
            <a:ext cx="83085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TAF LCLK 080530Z 0806/0906 VRB03KT 3000 DU FEW025 PROB40 0806/0814 1000 DU BECMG 0809/0812 19011KT BECMG 0815/0817 26005KT=</a:t>
            </a:r>
          </a:p>
          <a:p>
            <a:endParaRPr lang="en-GB" dirty="0"/>
          </a:p>
          <a:p>
            <a:r>
              <a:rPr lang="en-GB" dirty="0"/>
              <a:t>TAF LCPH 080530Z 0806/0906 27008KT 5000 DU FEW018 PROB30 0806/0814 2000 DU BECMG 0816/0818 02006KT=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2450" y="3049000"/>
            <a:ext cx="83085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TAF LCLK 081130Z 0812/0912 20011KT 0800 DU FEW015 PROB40 0812/0906 0200 DU BECMG 0817/0820 31006KT BECMG 0910/0912 20011KT=</a:t>
            </a:r>
          </a:p>
          <a:p>
            <a:endParaRPr lang="en-GB" dirty="0"/>
          </a:p>
          <a:p>
            <a:r>
              <a:rPr lang="en-GB" dirty="0"/>
              <a:t>TAF LCPH 081130Z 0812/0912 28010KT 1000 DU FEW015 PROB30 0812/0906 0600 DU BECMG 0817/0819 01006KT BECMG 0905/0908 13010KT BECMG 0911/0912 27010KT=</a:t>
            </a:r>
          </a:p>
        </p:txBody>
      </p:sp>
    </p:spTree>
    <p:extLst>
      <p:ext uri="{BB962C8B-B14F-4D97-AF65-F5344CB8AC3E}">
        <p14:creationId xmlns:p14="http://schemas.microsoft.com/office/powerpoint/2010/main" val="15653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0090" y="258763"/>
            <a:ext cx="7467600" cy="1219200"/>
          </a:xfrm>
        </p:spPr>
        <p:txBody>
          <a:bodyPr>
            <a:normAutofit/>
          </a:bodyPr>
          <a:lstStyle/>
          <a:p>
            <a:r>
              <a:rPr lang="en-GB" sz="4000" b="1" u="sng" dirty="0" smtClean="0">
                <a:latin typeface="+mn-lt"/>
              </a:rPr>
              <a:t>2 events over Cyprus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27960" y="1665110"/>
            <a:ext cx="7299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Fire in </a:t>
            </a:r>
            <a:r>
              <a:rPr lang="en-GB" sz="4000" dirty="0" err="1" smtClean="0"/>
              <a:t>Solea</a:t>
            </a:r>
            <a:r>
              <a:rPr lang="en-GB" sz="4000" dirty="0" smtClean="0"/>
              <a:t>, 19/06/2016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Dust storm, 08/09/2015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114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008329"/>
              </p:ext>
            </p:extLst>
          </p:nvPr>
        </p:nvGraphicFramePr>
        <p:xfrm>
          <a:off x="1822450" y="700720"/>
          <a:ext cx="8464550" cy="56391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44263"/>
                <a:gridCol w="2344778"/>
                <a:gridCol w="2335048"/>
                <a:gridCol w="2140461"/>
              </a:tblGrid>
              <a:tr h="2451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Phenomena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Yellow    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Orange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9035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Wind mean speed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50-61 km/h (7BF)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Coast  62-74 km/h (8BF)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62-74 km/h (8BF)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Coast 75-88 km/h (9BF)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&gt;74km/h (8BF)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Coast &gt;88km/h (9BF)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451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Wind Gust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≥95km/h (10BF)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≥115km/h (11BF)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≥125km/h (12BF)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98071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Rain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≥45mm/3h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≥50mm/6h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≥55mm/24h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≥65mm/3h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≥70mm/6h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≥85mm/24h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≥90mm/3h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≥95mm/6h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≥115mm/24h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73553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Thunderstorms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≥35mm/h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gust≥70km/h (8BF)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≥55mm/h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gust≥80km/h (9BF)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Hailstorm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≥70mm/h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gust≥90km/h (10BF)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Severe hailstorm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614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Extreme Maximum Temperature(°C)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        40 ≤Tmax ≤42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26≤ Tmin≤28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Mountains  31&lt;Tmax≤33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Tmin≥24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West Coast  Tmax≥37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Tmin≥25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South Coast Tmax≥39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26≤ Tmin≤28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       42&lt; Tmax ≤44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28&lt;Tmin≤30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Mountains  33&lt;Tmax≤35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Tmin≥25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West Coast  Tmax≥38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Tmin≥26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South Coast Tmax≥41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28&lt;Tmin≤30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         Tmax &gt;44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Tmin&gt;30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Mountains   Tmax&gt;35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Tmin≥26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West Coast  Tmax≥39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Tmin≥27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South Coast Tmax≥42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Tmin&gt;30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73553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Extreme Minimum Temperature(°C)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         Tmin≤-2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Mountains   Tmin≤-8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Coast           Tmin≤0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        Tmin≤-3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Mountains  Tmin≤-10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Coast          Tmin≤-1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Inland        Tmin≤-4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Mountains Tmin≤-12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Coast         Tmin≤-3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451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Fog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100m/6h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Not applicable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Not applicable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6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58240" y="2256472"/>
            <a:ext cx="9204960" cy="2147887"/>
          </a:xfrm>
        </p:spPr>
        <p:txBody>
          <a:bodyPr>
            <a:noAutofit/>
          </a:bodyPr>
          <a:lstStyle/>
          <a:p>
            <a:r>
              <a:rPr lang="en-GB" sz="4000" dirty="0" smtClean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778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65351" y="227857"/>
            <a:ext cx="5604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u="sng" dirty="0">
                <a:solidFill>
                  <a:prstClr val="black"/>
                </a:solidFill>
              </a:rPr>
              <a:t>Fire in </a:t>
            </a:r>
            <a:r>
              <a:rPr lang="en-GB" sz="4000" b="1" u="sng" dirty="0" err="1">
                <a:solidFill>
                  <a:prstClr val="black"/>
                </a:solidFill>
              </a:rPr>
              <a:t>Solea</a:t>
            </a:r>
            <a:r>
              <a:rPr lang="en-GB" sz="4000" b="1" u="sng" dirty="0">
                <a:solidFill>
                  <a:prstClr val="black"/>
                </a:solidFill>
              </a:rPr>
              <a:t>, 19/06/2016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861" y="1364344"/>
            <a:ext cx="979191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</a:t>
            </a:r>
            <a:r>
              <a:rPr lang="en-GB" b="1" u="sng" dirty="0" smtClean="0"/>
              <a:t>General info</a:t>
            </a:r>
          </a:p>
          <a:p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Alert </a:t>
            </a:r>
            <a:r>
              <a:rPr lang="en-GB" dirty="0"/>
              <a:t>Date and Time: 19 June 2016 at 13:50 </a:t>
            </a:r>
            <a:r>
              <a:rPr lang="en-GB" dirty="0" err="1" smtClean="0"/>
              <a:t>hrs</a:t>
            </a:r>
            <a:r>
              <a:rPr lang="en-GB" dirty="0" smtClean="0"/>
              <a:t> local time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GB" dirty="0" smtClean="0"/>
              <a:t>ocation</a:t>
            </a:r>
            <a:r>
              <a:rPr lang="en-GB" dirty="0"/>
              <a:t>: </a:t>
            </a:r>
            <a:r>
              <a:rPr lang="en-GB" dirty="0" err="1"/>
              <a:t>Solea</a:t>
            </a:r>
            <a:r>
              <a:rPr lang="en-GB" dirty="0"/>
              <a:t> region (</a:t>
            </a:r>
            <a:r>
              <a:rPr lang="en-GB" dirty="0" err="1"/>
              <a:t>Troodos</a:t>
            </a:r>
            <a:r>
              <a:rPr lang="en-GB" dirty="0"/>
              <a:t> mountain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otal </a:t>
            </a:r>
            <a:r>
              <a:rPr lang="en-GB" dirty="0"/>
              <a:t>burnt area: 1886 hectares (18,8 square </a:t>
            </a:r>
            <a:r>
              <a:rPr lang="en-GB" dirty="0" smtClean="0"/>
              <a:t>kilometres)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</a:t>
            </a:r>
            <a:r>
              <a:rPr lang="en-GB" dirty="0"/>
              <a:t>of vegetation burnt: Pine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Loss </a:t>
            </a:r>
            <a:r>
              <a:rPr lang="en-GB" dirty="0"/>
              <a:t>of human lives: Two forest fire fighters died when their fire engine overturned down a cliff. </a:t>
            </a:r>
            <a:endParaRPr lang="en-GB" dirty="0" smtClean="0"/>
          </a:p>
          <a:p>
            <a:r>
              <a:rPr lang="en-GB" dirty="0" smtClean="0"/>
              <a:t>     Also</a:t>
            </a:r>
            <a:r>
              <a:rPr lang="en-GB" dirty="0"/>
              <a:t>, a number of </a:t>
            </a:r>
            <a:r>
              <a:rPr lang="en-GB" dirty="0" smtClean="0"/>
              <a:t>fire-fighters </a:t>
            </a:r>
            <a:r>
              <a:rPr lang="en-GB" dirty="0"/>
              <a:t>were injured.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Other </a:t>
            </a:r>
            <a:r>
              <a:rPr lang="en-GB" dirty="0"/>
              <a:t>info: 10 nearby villages were affected, some of which were evacuated. Houses and </a:t>
            </a:r>
            <a:r>
              <a:rPr lang="en-GB" dirty="0" smtClean="0"/>
              <a:t>structures</a:t>
            </a:r>
          </a:p>
          <a:p>
            <a:r>
              <a:rPr lang="en-GB" dirty="0" smtClean="0"/>
              <a:t>      </a:t>
            </a:r>
            <a:r>
              <a:rPr lang="en-GB" dirty="0"/>
              <a:t>of historical value were threatened. Two fire engines were burned.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Meteorological </a:t>
            </a:r>
            <a:r>
              <a:rPr lang="en-GB" dirty="0"/>
              <a:t>conditions in the area at 14:00 </a:t>
            </a:r>
            <a:r>
              <a:rPr lang="en-GB" dirty="0" err="1"/>
              <a:t>hrs</a:t>
            </a:r>
            <a:r>
              <a:rPr lang="en-GB" dirty="0" smtClean="0"/>
              <a:t>:</a:t>
            </a:r>
          </a:p>
          <a:p>
            <a:r>
              <a:rPr lang="en-GB" dirty="0" smtClean="0"/>
              <a:t>      - </a:t>
            </a:r>
            <a:r>
              <a:rPr lang="en-GB" dirty="0"/>
              <a:t>Temperature: 36ºC</a:t>
            </a:r>
          </a:p>
          <a:p>
            <a:r>
              <a:rPr lang="en-GB" dirty="0" smtClean="0"/>
              <a:t>      - </a:t>
            </a:r>
            <a:r>
              <a:rPr lang="en-GB" dirty="0"/>
              <a:t>Relative humidity: 22 %</a:t>
            </a:r>
          </a:p>
          <a:p>
            <a:r>
              <a:rPr lang="en-GB" dirty="0" smtClean="0"/>
              <a:t>      - </a:t>
            </a:r>
            <a:r>
              <a:rPr lang="en-GB" dirty="0"/>
              <a:t>Wind </a:t>
            </a:r>
            <a:r>
              <a:rPr lang="en-GB" dirty="0" smtClean="0"/>
              <a:t>speed and direction NNE: 12-16 </a:t>
            </a:r>
            <a:r>
              <a:rPr lang="en-GB" dirty="0" err="1" smtClean="0"/>
              <a:t>kts</a:t>
            </a:r>
            <a:endParaRPr lang="en-GB" dirty="0"/>
          </a:p>
          <a:p>
            <a:r>
              <a:rPr lang="en-GB" dirty="0" smtClean="0"/>
              <a:t>      - </a:t>
            </a:r>
            <a:r>
              <a:rPr lang="en-GB" dirty="0"/>
              <a:t>Precipitation: 0 </a:t>
            </a:r>
            <a:r>
              <a:rPr lang="en-GB" dirty="0" smtClean="0"/>
              <a:t>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6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0861" y="1364344"/>
            <a:ext cx="100033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</a:t>
            </a:r>
            <a:r>
              <a:rPr lang="en-GB" b="1" u="sng" dirty="0" smtClean="0"/>
              <a:t>Info </a:t>
            </a:r>
            <a:r>
              <a:rPr lang="en-GB" b="1" u="sng" dirty="0"/>
              <a:t>about the fire fighting operation</a:t>
            </a:r>
            <a:r>
              <a:rPr lang="en-GB" b="1" u="sng" dirty="0" smtClean="0"/>
              <a:t>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Total </a:t>
            </a:r>
            <a:r>
              <a:rPr lang="en-GB" dirty="0"/>
              <a:t>number of people involved in the fire fighting operations: About 1400 (including 600 volunteers)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Fire </a:t>
            </a:r>
            <a:r>
              <a:rPr lang="en-GB" dirty="0"/>
              <a:t>engines: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Air </a:t>
            </a:r>
            <a:r>
              <a:rPr lang="en-GB" dirty="0"/>
              <a:t>means – Rep. of Cyprus: 2 aeroplanes and 6 helicopters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Air </a:t>
            </a:r>
            <a:r>
              <a:rPr lang="en-GB" dirty="0"/>
              <a:t>means – Other countries</a:t>
            </a:r>
            <a:r>
              <a:rPr lang="en-GB" dirty="0" smtClean="0"/>
              <a:t>:</a:t>
            </a:r>
          </a:p>
          <a:p>
            <a:r>
              <a:rPr lang="en-GB" dirty="0"/>
              <a:t> </a:t>
            </a:r>
            <a:r>
              <a:rPr lang="en-GB" dirty="0" smtClean="0"/>
              <a:t>     - </a:t>
            </a:r>
            <a:r>
              <a:rPr lang="en-GB" dirty="0"/>
              <a:t>Greece: 2 aeroplanes and 2 </a:t>
            </a:r>
            <a:r>
              <a:rPr lang="en-GB" dirty="0" smtClean="0"/>
              <a:t>helicopters</a:t>
            </a:r>
          </a:p>
          <a:p>
            <a:r>
              <a:rPr lang="en-GB" dirty="0"/>
              <a:t> </a:t>
            </a:r>
            <a:r>
              <a:rPr lang="en-GB" dirty="0" smtClean="0"/>
              <a:t>     - </a:t>
            </a:r>
            <a:r>
              <a:rPr lang="en-GB" dirty="0"/>
              <a:t>France: 2 aeroplanes and 1 coordination aeroplane</a:t>
            </a:r>
          </a:p>
          <a:p>
            <a:r>
              <a:rPr lang="en-GB" dirty="0" smtClean="0"/>
              <a:t>      - </a:t>
            </a:r>
            <a:r>
              <a:rPr lang="en-GB" dirty="0"/>
              <a:t>Italy: 1 aeroplane</a:t>
            </a:r>
          </a:p>
          <a:p>
            <a:r>
              <a:rPr lang="en-GB" dirty="0" smtClean="0"/>
              <a:t>      - </a:t>
            </a:r>
            <a:r>
              <a:rPr lang="en-GB" dirty="0"/>
              <a:t>Israel: 4 aeroplanes</a:t>
            </a:r>
          </a:p>
          <a:p>
            <a:r>
              <a:rPr lang="en-GB" dirty="0" smtClean="0"/>
              <a:t>      - </a:t>
            </a:r>
            <a:r>
              <a:rPr lang="en-GB" dirty="0"/>
              <a:t>RAF (UK): 2 helicopters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9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φωτια στην σολε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34" y="868363"/>
            <a:ext cx="8990693" cy="51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4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349" y="868363"/>
            <a:ext cx="9284665" cy="485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3949693" y="-320120"/>
            <a:ext cx="4967199" cy="79158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65351" y="227857"/>
            <a:ext cx="7325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u="sng" dirty="0" err="1" smtClean="0">
                <a:solidFill>
                  <a:prstClr val="black"/>
                </a:solidFill>
              </a:rPr>
              <a:t>Larnaka</a:t>
            </a:r>
            <a:r>
              <a:rPr lang="en-GB" sz="4000" b="1" u="sng" dirty="0" smtClean="0">
                <a:solidFill>
                  <a:prstClr val="black"/>
                </a:solidFill>
              </a:rPr>
              <a:t> wind sheet, </a:t>
            </a:r>
            <a:r>
              <a:rPr lang="en-GB" sz="4000" b="1" u="sng" dirty="0">
                <a:solidFill>
                  <a:prstClr val="black"/>
                </a:solidFill>
              </a:rPr>
              <a:t>19/06/2016</a:t>
            </a:r>
          </a:p>
        </p:txBody>
      </p:sp>
    </p:spTree>
    <p:extLst>
      <p:ext uri="{BB962C8B-B14F-4D97-AF65-F5344CB8AC3E}">
        <p14:creationId xmlns:p14="http://schemas.microsoft.com/office/powerpoint/2010/main" val="33902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6280" y="6339840"/>
            <a:ext cx="10302240" cy="396875"/>
          </a:xfrm>
        </p:spPr>
        <p:txBody>
          <a:bodyPr/>
          <a:lstStyle/>
          <a:p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GB" sz="1400" baseline="3000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400" smtClean="0">
                <a:solidFill>
                  <a:schemeClr val="accent5">
                    <a:lumMod val="75000"/>
                  </a:schemeClr>
                </a:solidFill>
              </a:rPr>
              <a:t> SALGEE Workshop 2017,  MSG LAND SURFACE APPLICATIONS: HEAT WAVES, DROUGHT HAZARD AND FIRE MONITORING</a:t>
            </a:r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 descr="C:\Users\user\Documents\KleanthisDocs\Ypiresiaka\Έντυπα\LogosΛογότυπα_ΕλληνικάΑγγλικά\metlogo_el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4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8800" y="0"/>
            <a:ext cx="12327894" cy="68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5324</TotalTime>
  <Words>1512</Words>
  <Application>Microsoft Office PowerPoint</Application>
  <PresentationFormat>Widescreen</PresentationFormat>
  <Paragraphs>210</Paragraphs>
  <Slides>31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Document</vt:lpstr>
      <vt:lpstr>5th SALGEE Workshop 2017,  MSG LAND SURFACE APPLICATIONS: HEAT WAVES, DROUGHT HAZARD AND FIRE MONITORING</vt:lpstr>
      <vt:lpstr>PowerPoint Presentation</vt:lpstr>
      <vt:lpstr>2 events over Cyprus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Matheos Papadakis</dc:creator>
  <cp:lastModifiedBy>Matheos Papadakis</cp:lastModifiedBy>
  <cp:revision>58</cp:revision>
  <dcterms:created xsi:type="dcterms:W3CDTF">2017-09-11T07:49:25Z</dcterms:created>
  <dcterms:modified xsi:type="dcterms:W3CDTF">2017-09-20T02:59:17Z</dcterms:modified>
</cp:coreProperties>
</file>