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92" r:id="rId5"/>
    <p:sldMasterId id="2147483680" r:id="rId6"/>
    <p:sldMasterId id="2147483650" r:id="rId7"/>
  </p:sldMasterIdLst>
  <p:notesMasterIdLst>
    <p:notesMasterId r:id="rId42"/>
  </p:notesMasterIdLst>
  <p:handoutMasterIdLst>
    <p:handoutMasterId r:id="rId43"/>
  </p:handoutMasterIdLst>
  <p:sldIdLst>
    <p:sldId id="258" r:id="rId8"/>
    <p:sldId id="259" r:id="rId9"/>
    <p:sldId id="262" r:id="rId10"/>
    <p:sldId id="266" r:id="rId11"/>
    <p:sldId id="264" r:id="rId12"/>
    <p:sldId id="267" r:id="rId13"/>
    <p:sldId id="292" r:id="rId14"/>
    <p:sldId id="268" r:id="rId15"/>
    <p:sldId id="269" r:id="rId16"/>
    <p:sldId id="270" r:id="rId17"/>
    <p:sldId id="293" r:id="rId18"/>
    <p:sldId id="265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91" r:id="rId30"/>
    <p:sldId id="285" r:id="rId31"/>
    <p:sldId id="294" r:id="rId32"/>
    <p:sldId id="290" r:id="rId33"/>
    <p:sldId id="282" r:id="rId34"/>
    <p:sldId id="283" r:id="rId35"/>
    <p:sldId id="287" r:id="rId36"/>
    <p:sldId id="288" r:id="rId37"/>
    <p:sldId id="295" r:id="rId38"/>
    <p:sldId id="286" r:id="rId39"/>
    <p:sldId id="296" r:id="rId40"/>
    <p:sldId id="289" r:id="rId41"/>
  </p:sldIdLst>
  <p:sldSz cx="9144000" cy="6858000" type="screen4x3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8">
          <p15:clr>
            <a:srgbClr val="A4A3A4"/>
          </p15:clr>
        </p15:guide>
        <p15:guide id="2" orient="horz" pos="1502">
          <p15:clr>
            <a:srgbClr val="A4A3A4"/>
          </p15:clr>
        </p15:guide>
        <p15:guide id="3" pos="839">
          <p15:clr>
            <a:srgbClr val="A4A3A4"/>
          </p15:clr>
        </p15:guide>
        <p15:guide id="4" pos="49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EE32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5618" autoAdjust="0"/>
  </p:normalViewPr>
  <p:slideViewPr>
    <p:cSldViewPr snapToGrid="0" snapToObjects="1">
      <p:cViewPr varScale="1">
        <p:scale>
          <a:sx n="119" d="100"/>
          <a:sy n="119" d="100"/>
        </p:scale>
        <p:origin x="1618" y="91"/>
      </p:cViewPr>
      <p:guideLst>
        <p:guide orient="horz" pos="458"/>
        <p:guide orient="horz" pos="1502"/>
        <p:guide pos="839"/>
        <p:guide pos="49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4023994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2066400C-D68C-42F2-87B7-B9D750A26C6E}" type="datetimeFigureOut">
              <a:rPr lang="en-GB" smtClean="0"/>
              <a:t>15/09/2017</a:t>
            </a:fld>
            <a:endParaRPr lang="en-GB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4023994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D1838B2-A9A5-4752-BE37-490CC48538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9087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4023994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BC274FA-AFF9-4EE7-BB62-6EEDA5A91232}" type="datetimeFigureOut">
              <a:rPr lang="en-GB" smtClean="0"/>
              <a:t>15/09/2017</a:t>
            </a:fld>
            <a:endParaRPr lang="en-GB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GB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4023994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5749F42-8337-4F4E-9612-A40E124D78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88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530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74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901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465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662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739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81863-D93D-4AE3-BE50-B611084C5F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31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773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432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169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734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70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318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9190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535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0379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05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2412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505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2739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5702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393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4532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0961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2911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7835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3025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825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975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4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81863-D93D-4AE3-BE50-B611084C5F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17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3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278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934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270" y="1548000"/>
            <a:ext cx="7857460" cy="149062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2000" y="6356350"/>
            <a:ext cx="149569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331913" cy="365125"/>
          </a:xfrm>
        </p:spPr>
        <p:txBody>
          <a:bodyPr/>
          <a:lstStyle/>
          <a:p>
            <a:fld id="{E372AB40-CE4F-304D-B217-84F7D05E05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387600"/>
            <a:ext cx="9144000" cy="4470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421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63802" y="212725"/>
            <a:ext cx="1888998" cy="457835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141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811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042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254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387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994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688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800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57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373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801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175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960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101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754" y="1548000"/>
            <a:ext cx="7844492" cy="677108"/>
          </a:xfrm>
        </p:spPr>
        <p:txBody>
          <a:bodyPr/>
          <a:lstStyle>
            <a:lvl1pPr>
              <a:defRPr/>
            </a:lvl1pPr>
          </a:lstStyle>
          <a:p>
            <a:r>
              <a:rPr lang="sl-SI" dirty="0" err="1" smtClean="0"/>
              <a:t>fhdfhdfhdfhdfh</a:t>
            </a:r>
            <a:endParaRPr lang="sl-S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9754" y="6356350"/>
            <a:ext cx="1940683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86847" y="6356350"/>
            <a:ext cx="1607399" cy="365125"/>
          </a:xfrm>
        </p:spPr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9755" y="1440000"/>
            <a:ext cx="786909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9755" y="2880000"/>
            <a:ext cx="786909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49755" y="3240088"/>
            <a:ext cx="7869090" cy="26273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753" y="3240000"/>
            <a:ext cx="7869091" cy="2628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9754" y="6356350"/>
            <a:ext cx="2133600" cy="365125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86847" y="6356350"/>
            <a:ext cx="1607399" cy="365125"/>
          </a:xfrm>
        </p:spPr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49754" y="3240088"/>
            <a:ext cx="3634909" cy="26273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848224" y="3240088"/>
            <a:ext cx="3646021" cy="26273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9754" y="3240000"/>
            <a:ext cx="3634246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8" y="3240000"/>
            <a:ext cx="3645647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9754" y="6356350"/>
            <a:ext cx="2133600" cy="365125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86846" y="6356350"/>
            <a:ext cx="1607399" cy="365125"/>
          </a:xfrm>
        </p:spPr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63802" y="212725"/>
            <a:ext cx="1888998" cy="457835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1443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8" y="3240000"/>
            <a:ext cx="3645647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9754" y="6356350"/>
            <a:ext cx="2133600" cy="365125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86847" y="6356350"/>
            <a:ext cx="1607399" cy="365125"/>
          </a:xfrm>
        </p:spPr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49754" y="3240088"/>
            <a:ext cx="3634909" cy="26273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8" y="3240000"/>
            <a:ext cx="3645647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9754" y="6356350"/>
            <a:ext cx="2133600" cy="365125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86847" y="6356350"/>
            <a:ext cx="1607399" cy="365125"/>
          </a:xfrm>
        </p:spPr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49754" y="3240088"/>
            <a:ext cx="3634909" cy="26273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80414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49754" y="3240088"/>
            <a:ext cx="3634909" cy="2627312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  <a:lvl3pPr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sl-SI" dirty="0" err="1" smtClean="0"/>
              <a:t>asasf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628650" y="1293993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194C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pt-PT" dirty="0"/>
              <a:t>Editar os estilos de texto do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321353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63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63802" y="212725"/>
            <a:ext cx="1888998" cy="457835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22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205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63802" y="212725"/>
            <a:ext cx="1888998" cy="457835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692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672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94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" y="0"/>
            <a:ext cx="9131139" cy="237985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2AB40-CE4F-304D-B217-84F7D05E05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\\venera\users\spiller\My Documents\01_internet2\Netfork\GigoDesign\ARSO BrandCtrl\SharePoint\VSI_ZNAKI\ZNAKI_PNG\ARSO_vreme_basic_EN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17" y="590376"/>
            <a:ext cx="2689716" cy="55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49754" y="3240000"/>
            <a:ext cx="7844490" cy="262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l-SI" dirty="0" err="1" smtClean="0"/>
              <a:t>Sfsaf</a:t>
            </a:r>
            <a:endParaRPr lang="sl-SI" dirty="0" smtClean="0"/>
          </a:p>
          <a:p>
            <a:pPr lvl="0"/>
            <a:r>
              <a:rPr lang="sl-SI" dirty="0" err="1" smtClean="0"/>
              <a:t>Safasf</a:t>
            </a:r>
            <a:endParaRPr lang="sl-SI" dirty="0" smtClean="0"/>
          </a:p>
          <a:p>
            <a:pPr lvl="0"/>
            <a:r>
              <a:rPr lang="sl-SI" dirty="0" err="1" smtClean="0"/>
              <a:t>Asf</a:t>
            </a:r>
            <a:endParaRPr lang="sl-SI" dirty="0" smtClean="0"/>
          </a:p>
          <a:p>
            <a:pPr lvl="0"/>
            <a:r>
              <a:rPr lang="sl-SI" dirty="0" err="1" smtClean="0"/>
              <a:t>Asf</a:t>
            </a:r>
            <a:endParaRPr lang="sl-SI" dirty="0" smtClean="0"/>
          </a:p>
          <a:p>
            <a:pPr lvl="0"/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21" y="590376"/>
            <a:ext cx="1266826" cy="498284"/>
          </a:xfrm>
          <a:prstGeom prst="rect">
            <a:avLst/>
          </a:prstGeom>
        </p:spPr>
      </p:pic>
      <p:sp>
        <p:nvSpPr>
          <p:cNvPr id="10" name="PoljeZBesedilom 9"/>
          <p:cNvSpPr txBox="1"/>
          <p:nvPr userDrawn="1"/>
        </p:nvSpPr>
        <p:spPr>
          <a:xfrm>
            <a:off x="5078092" y="737395"/>
            <a:ext cx="3777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5</a:t>
            </a:r>
            <a:r>
              <a:rPr lang="sl-SI" sz="1200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th</a:t>
            </a:r>
            <a:r>
              <a:rPr lang="sl-SI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SALGEE </a:t>
            </a:r>
            <a:r>
              <a:rPr lang="sl-SI" sz="12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Workshop</a:t>
            </a:r>
            <a:r>
              <a:rPr lang="sl-SI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, </a:t>
            </a:r>
            <a:r>
              <a:rPr lang="sl-SI" sz="12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Armenia</a:t>
            </a:r>
            <a:r>
              <a:rPr lang="sl-SI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,</a:t>
            </a:r>
            <a:r>
              <a:rPr lang="sl-SI" sz="1200" baseline="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1200" baseline="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Yerevan</a:t>
            </a:r>
            <a:r>
              <a:rPr lang="sl-SI" sz="1200" baseline="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, 18-20 </a:t>
            </a:r>
            <a:r>
              <a:rPr lang="sl-SI" sz="1200" baseline="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Sep</a:t>
            </a:r>
            <a:r>
              <a:rPr lang="sl-SI" sz="1200" baseline="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2017</a:t>
            </a:r>
            <a:r>
              <a:rPr lang="sl-SI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endParaRPr lang="en-GB" sz="1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rgbClr val="FF000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48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6BA82-989C-40CF-9ACE-62EE4024B9F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21" y="590376"/>
            <a:ext cx="1266826" cy="49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5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E9DA5-6180-4000-8A9E-4232A00107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07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9754" y="1548000"/>
            <a:ext cx="7844492" cy="67710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sl-SI" dirty="0" err="1" smtClean="0"/>
              <a:t>dgdsgdsgsdg</a:t>
            </a:r>
            <a:endParaRPr lang="sl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754" y="3240000"/>
            <a:ext cx="7844490" cy="262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l-SI" dirty="0" err="1" smtClean="0"/>
              <a:t>Dgsdgdsgsdg</a:t>
            </a:r>
            <a:endParaRPr lang="sl-SI" dirty="0" smtClean="0"/>
          </a:p>
          <a:p>
            <a:pPr lvl="1"/>
            <a:r>
              <a:rPr lang="sl-SI" dirty="0" err="1" smtClean="0"/>
              <a:t>Fefsd</a:t>
            </a:r>
            <a:endParaRPr lang="sl-SI" dirty="0" smtClean="0"/>
          </a:p>
          <a:p>
            <a:pPr lvl="2"/>
            <a:r>
              <a:rPr lang="sl-SI" dirty="0" err="1" smtClean="0"/>
              <a:t>Dgsd</a:t>
            </a:r>
            <a:endParaRPr lang="sl-SI" dirty="0" smtClean="0"/>
          </a:p>
          <a:p>
            <a:pPr lvl="3"/>
            <a:r>
              <a:rPr lang="sl-SI" dirty="0" err="1" smtClean="0"/>
              <a:t>dgs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754" y="6356350"/>
            <a:ext cx="158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1446" y="6356350"/>
            <a:ext cx="160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8EA15-E57B-4FAF-9D6C-62E0412FF7AC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3074" name="Picture 2" descr="\\venera\users\spiller\My Documents\01_internet2\Netfork\GigoDesign\ARSO BrandCtrl\SharePoint\VSI_ZNAKI\ZNAKI_PNG\ARSO_vreme_basic_ENG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17" y="590376"/>
            <a:ext cx="2689716" cy="55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21" y="590376"/>
            <a:ext cx="1266826" cy="498284"/>
          </a:xfrm>
          <a:prstGeom prst="rect">
            <a:avLst/>
          </a:prstGeom>
        </p:spPr>
      </p:pic>
      <p:sp>
        <p:nvSpPr>
          <p:cNvPr id="10" name="PoljeZBesedilom 9"/>
          <p:cNvSpPr txBox="1"/>
          <p:nvPr userDrawn="1"/>
        </p:nvSpPr>
        <p:spPr>
          <a:xfrm>
            <a:off x="5078092" y="737395"/>
            <a:ext cx="3777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sl-SI" sz="1200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sl-SI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SALGEE </a:t>
            </a:r>
            <a:r>
              <a:rPr lang="sl-SI" sz="12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  <a:r>
              <a:rPr lang="sl-SI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l-SI" sz="12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Armenia</a:t>
            </a:r>
            <a:r>
              <a:rPr lang="sl-SI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sl-SI" sz="1200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200" baseline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Yerevan</a:t>
            </a:r>
            <a:r>
              <a:rPr lang="sl-SI" sz="1200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18-20 </a:t>
            </a:r>
            <a:r>
              <a:rPr lang="sl-SI" sz="1200" baseline="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</a:t>
            </a:r>
            <a:r>
              <a:rPr lang="sl-SI" sz="1200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sl-SI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200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1" r:id="rId2"/>
    <p:sldLayoutId id="2147483652" r:id="rId3"/>
    <p:sldLayoutId id="2147483664" r:id="rId4"/>
    <p:sldLayoutId id="2147483663" r:id="rId5"/>
    <p:sldLayoutId id="2147483654" r:id="rId6"/>
    <p:sldLayoutId id="2147483665" r:id="rId7"/>
    <p:sldLayoutId id="2147483666" r:id="rId8"/>
    <p:sldLayoutId id="2147483657" r:id="rId9"/>
    <p:sldLayoutId id="2147483704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jpe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0.jpe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0.JPG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Relationship Id="rId9" Type="http://schemas.openxmlformats.org/officeDocument/2006/relationships/image" Target="http://www.eea.europa.eu/data-and-maps/figures/main-drought-events-in-europe/main-drought-events-in-europe/image_large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0" y="1218216"/>
            <a:ext cx="9144000" cy="940367"/>
          </a:xfrm>
        </p:spPr>
        <p:txBody>
          <a:bodyPr/>
          <a:lstStyle/>
          <a:p>
            <a:pPr algn="ctr"/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Use of Vegetation Indexes from EUMETSAT satellites for Drought Management: Validation and Applications</a:t>
            </a:r>
            <a:endParaRPr lang="en-US" sz="2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-1"/>
          <a:stretch/>
        </p:blipFill>
        <p:spPr>
          <a:xfrm>
            <a:off x="-5576" y="2382024"/>
            <a:ext cx="5756806" cy="4475976"/>
          </a:xfrm>
          <a:prstGeom prst="rect">
            <a:avLst/>
          </a:prstGeom>
        </p:spPr>
      </p:pic>
      <p:sp>
        <p:nvSpPr>
          <p:cNvPr id="5" name="Title 7"/>
          <p:cNvSpPr txBox="1">
            <a:spLocks/>
          </p:cNvSpPr>
          <p:nvPr/>
        </p:nvSpPr>
        <p:spPr>
          <a:xfrm>
            <a:off x="0" y="2382024"/>
            <a:ext cx="9144000" cy="4475976"/>
          </a:xfrm>
          <a:prstGeom prst="parallelogram">
            <a:avLst>
              <a:gd name="adj" fmla="val 80375"/>
            </a:avLst>
          </a:prstGeom>
          <a:blipFill dpi="0" rotWithShape="1">
            <a:blip r:embed="rId4"/>
            <a:srcRect/>
            <a:stretch>
              <a:fillRect/>
            </a:stretch>
          </a:blipFill>
        </p:spPr>
        <p:txBody>
          <a:bodyPr lIns="0" tIns="0" rIns="0" bIns="0"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99999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endParaRPr lang="sl-SI" sz="1800" b="0" dirty="0" smtClean="0">
              <a:solidFill>
                <a:schemeClr val="bg1"/>
              </a:solidFill>
            </a:endParaRPr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0" y="2382024"/>
            <a:ext cx="9144000" cy="4475976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99999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1461752" y="5672160"/>
            <a:ext cx="4289478" cy="940367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999999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sl-SI" sz="1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Boštjan Muri, Mateja Iršič Žibert, Gregor Gregorič</a:t>
            </a:r>
          </a:p>
          <a:p>
            <a:pPr algn="ctr"/>
            <a:r>
              <a:rPr lang="sl-SI" sz="12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Slovenian</a:t>
            </a:r>
            <a:r>
              <a:rPr lang="sl-SI" sz="1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sl-SI" sz="12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Environment</a:t>
            </a:r>
            <a:r>
              <a:rPr lang="sl-SI" sz="1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sl-SI" sz="12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Agency</a:t>
            </a:r>
            <a:endParaRPr lang="en-US" sz="16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8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6" y="2531963"/>
            <a:ext cx="3769802" cy="2483978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561" y="3163605"/>
            <a:ext cx="1666337" cy="943814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61" y="5374675"/>
            <a:ext cx="1709492" cy="966710"/>
          </a:xfrm>
          <a:prstGeom prst="rect">
            <a:avLst/>
          </a:prstGeom>
        </p:spPr>
      </p:pic>
      <p:sp>
        <p:nvSpPr>
          <p:cNvPr id="13" name="Oblaček s puščico desno 12"/>
          <p:cNvSpPr/>
          <p:nvPr/>
        </p:nvSpPr>
        <p:spPr>
          <a:xfrm rot="1859368">
            <a:off x="6710724" y="2830556"/>
            <a:ext cx="672013" cy="123914"/>
          </a:xfrm>
          <a:prstGeom prst="rightArrowCallout">
            <a:avLst>
              <a:gd name="adj1" fmla="val 25000"/>
              <a:gd name="adj2" fmla="val 42229"/>
              <a:gd name="adj3" fmla="val 25000"/>
              <a:gd name="adj4" fmla="val 7334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350"/>
          </a:p>
        </p:txBody>
      </p:sp>
      <p:sp>
        <p:nvSpPr>
          <p:cNvPr id="14" name="Oblaček s puščico desno 13"/>
          <p:cNvSpPr/>
          <p:nvPr/>
        </p:nvSpPr>
        <p:spPr>
          <a:xfrm rot="1491312">
            <a:off x="6775430" y="5047766"/>
            <a:ext cx="671957" cy="147719"/>
          </a:xfrm>
          <a:prstGeom prst="rightArrowCallout">
            <a:avLst>
              <a:gd name="adj1" fmla="val 25000"/>
              <a:gd name="adj2" fmla="val 42229"/>
              <a:gd name="adj3" fmla="val 25000"/>
              <a:gd name="adj4" fmla="val 7334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350"/>
          </a:p>
        </p:txBody>
      </p:sp>
      <p:sp>
        <p:nvSpPr>
          <p:cNvPr id="15" name="Oblaček s puščico desno 14"/>
          <p:cNvSpPr/>
          <p:nvPr/>
        </p:nvSpPr>
        <p:spPr>
          <a:xfrm rot="8231384">
            <a:off x="5034282" y="3599213"/>
            <a:ext cx="709145" cy="165298"/>
          </a:xfrm>
          <a:prstGeom prst="rightArrowCallout">
            <a:avLst>
              <a:gd name="adj1" fmla="val 25000"/>
              <a:gd name="adj2" fmla="val 42229"/>
              <a:gd name="adj3" fmla="val 25000"/>
              <a:gd name="adj4" fmla="val 7334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350"/>
          </a:p>
        </p:txBody>
      </p:sp>
      <p:pic>
        <p:nvPicPr>
          <p:cNvPr id="16" name="Označba mesta vseb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0" y="4112631"/>
            <a:ext cx="3099791" cy="2230166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251" y="3977294"/>
            <a:ext cx="1719255" cy="973787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110" y="5428739"/>
            <a:ext cx="2332880" cy="912646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77930" y="1564334"/>
            <a:ext cx="8971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Integration of LSA SAF VEGA in DMCSEE Monthly Bulletin, selected locations covering 10 areas in SE Europe (SI, HU, RO, BH, MK, ME, RS, TR, BG, MD, GR)</a:t>
            </a:r>
            <a:endParaRPr lang="en-US" sz="1600" dirty="0"/>
          </a:p>
        </p:txBody>
      </p:sp>
      <p:sp>
        <p:nvSpPr>
          <p:cNvPr id="20" name="Title 7"/>
          <p:cNvSpPr txBox="1">
            <a:spLocks/>
          </p:cNvSpPr>
          <p:nvPr/>
        </p:nvSpPr>
        <p:spPr>
          <a:xfrm>
            <a:off x="649754" y="1097754"/>
            <a:ext cx="7844492" cy="885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DMCSEE Monthly Bulletin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61" y="2286815"/>
            <a:ext cx="3620974" cy="17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7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9754" y="1225711"/>
            <a:ext cx="7844492" cy="400110"/>
          </a:xfrm>
        </p:spPr>
        <p:txBody>
          <a:bodyPr/>
          <a:lstStyle/>
          <a:p>
            <a:pPr algn="ctr"/>
            <a:r>
              <a:rPr lang="sl-SI" sz="2600" b="1" dirty="0" err="1">
                <a:solidFill>
                  <a:schemeClr val="accent6">
                    <a:lumMod val="50000"/>
                  </a:schemeClr>
                </a:solidFill>
              </a:rPr>
              <a:t>Contents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49755" y="1957589"/>
            <a:ext cx="7869090" cy="452692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Slovenian Environment Agency</a:t>
            </a:r>
            <a:r>
              <a:rPr lang="sl-SI" sz="2200" dirty="0" smtClean="0">
                <a:solidFill>
                  <a:schemeClr val="bg1">
                    <a:lumMod val="85000"/>
                  </a:schemeClr>
                </a:solidFill>
              </a:rPr>
              <a:t> (ARSO)</a:t>
            </a:r>
            <a:endParaRPr lang="en-US" sz="22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2"/>
                </a:solidFill>
              </a:rPr>
              <a:t>Drought Management Centre for Southeastern Europe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tx2"/>
                </a:solidFill>
              </a:rPr>
              <a:t>Drought Monitoring in Slovenia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Applications of Satellite Vegetation Indexes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Conclusions</a:t>
            </a:r>
            <a:r>
              <a:rPr lang="sl-SI" sz="22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l-SI" sz="2200" dirty="0" err="1" smtClean="0">
                <a:solidFill>
                  <a:schemeClr val="bg1">
                    <a:lumMod val="85000"/>
                  </a:schemeClr>
                </a:solidFill>
              </a:rPr>
              <a:t>and</a:t>
            </a:r>
            <a:r>
              <a:rPr lang="sl-SI" sz="2200" dirty="0" smtClean="0">
                <a:solidFill>
                  <a:schemeClr val="bg1">
                    <a:lumMod val="85000"/>
                  </a:schemeClr>
                </a:solidFill>
              </a:rPr>
              <a:t> Future </a:t>
            </a:r>
            <a:r>
              <a:rPr lang="sl-SI" sz="2200" dirty="0" err="1" smtClean="0">
                <a:solidFill>
                  <a:schemeClr val="bg1">
                    <a:lumMod val="85000"/>
                  </a:schemeClr>
                </a:solidFill>
              </a:rPr>
              <a:t>Work</a:t>
            </a:r>
            <a:endParaRPr lang="en-US" sz="22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10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400" y="1097755"/>
            <a:ext cx="8806070" cy="400110"/>
          </a:xfrm>
        </p:spPr>
        <p:txBody>
          <a:bodyPr/>
          <a:lstStyle/>
          <a:p>
            <a:pPr algn="ctr"/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ESA </a:t>
            </a:r>
            <a:r>
              <a:rPr lang="en-US" sz="2600" b="1" dirty="0" err="1">
                <a:solidFill>
                  <a:schemeClr val="accent6">
                    <a:lumMod val="50000"/>
                  </a:schemeClr>
                </a:solidFill>
              </a:rPr>
              <a:t>SatDroughtMon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Project (2013-2015)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27595" y="1913421"/>
            <a:ext cx="3696236" cy="271451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i="1" dirty="0" smtClean="0">
                <a:solidFill>
                  <a:schemeClr val="tx2"/>
                </a:solidFill>
              </a:rPr>
              <a:t>Automatic drought detection flow chart</a:t>
            </a:r>
            <a:endParaRPr lang="en-US" sz="1600" i="1" dirty="0">
              <a:solidFill>
                <a:schemeClr val="tx2"/>
              </a:solidFill>
            </a:endParaRPr>
          </a:p>
        </p:txBody>
      </p:sp>
      <p:pic>
        <p:nvPicPr>
          <p:cNvPr id="10" name="Slika 9" descr="D:\Projekti\SatDroughtMon\reporting\report 2015 final\slike\SatDroughtMon_workflow_chart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6" y="2324638"/>
            <a:ext cx="5994600" cy="379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lika 13" descr="D:\Projekti\SatDroughtMon\reporting\report 2015 final\SatDroughtMon_report_images_clustering_final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769" y="3481314"/>
            <a:ext cx="2677363" cy="198424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 Placeholder 8"/>
          <p:cNvSpPr txBox="1">
            <a:spLocks/>
          </p:cNvSpPr>
          <p:nvPr/>
        </p:nvSpPr>
        <p:spPr>
          <a:xfrm>
            <a:off x="6284890" y="5573332"/>
            <a:ext cx="2759285" cy="4475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400" i="1" dirty="0" smtClean="0">
                <a:solidFill>
                  <a:schemeClr val="tx2"/>
                </a:solidFill>
              </a:rPr>
              <a:t>A set of  2000 training points (2006-2012) for drought detection.</a:t>
            </a:r>
            <a:r>
              <a:rPr lang="en-US" sz="1200" i="1" dirty="0" smtClean="0">
                <a:solidFill>
                  <a:schemeClr val="tx2"/>
                </a:solidFill>
              </a:rPr>
              <a:t> </a:t>
            </a:r>
            <a:endParaRPr lang="en-US" sz="1200" i="1" dirty="0">
              <a:solidFill>
                <a:schemeClr val="tx2"/>
              </a:solidFill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902" y="1617363"/>
            <a:ext cx="3059098" cy="175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4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9754" y="1097755"/>
            <a:ext cx="7844492" cy="400110"/>
          </a:xfrm>
        </p:spPr>
        <p:txBody>
          <a:bodyPr/>
          <a:lstStyle/>
          <a:p>
            <a:pPr algn="ctr"/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ESA </a:t>
            </a:r>
            <a:r>
              <a:rPr lang="en-US" sz="2600" b="1" dirty="0" err="1" smtClean="0">
                <a:solidFill>
                  <a:schemeClr val="accent6">
                    <a:lumMod val="50000"/>
                  </a:schemeClr>
                </a:solidFill>
              </a:rPr>
              <a:t>SatDroughtMon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: Drought Labelling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 Placeholder 8"/>
          <p:cNvSpPr txBox="1">
            <a:spLocks/>
          </p:cNvSpPr>
          <p:nvPr/>
        </p:nvSpPr>
        <p:spPr>
          <a:xfrm>
            <a:off x="4475409" y="3251230"/>
            <a:ext cx="4462530" cy="22924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2"/>
                </a:solidFill>
              </a:rPr>
              <a:t>Manual drought</a:t>
            </a:r>
            <a:r>
              <a:rPr lang="sl-SI" sz="1600" dirty="0" smtClean="0">
                <a:solidFill>
                  <a:schemeClr val="tx2"/>
                </a:solidFill>
              </a:rPr>
              <a:t> </a:t>
            </a:r>
            <a:r>
              <a:rPr lang="sl-SI" sz="1600" dirty="0" err="1" smtClean="0">
                <a:solidFill>
                  <a:schemeClr val="tx2"/>
                </a:solidFill>
              </a:rPr>
              <a:t>labelling</a:t>
            </a:r>
            <a:r>
              <a:rPr lang="sl-SI" sz="1600" dirty="0" smtClean="0">
                <a:solidFill>
                  <a:schemeClr val="tx2"/>
                </a:solidFill>
              </a:rPr>
              <a:t> (</a:t>
            </a:r>
            <a:r>
              <a:rPr lang="en-US" sz="1600" dirty="0" smtClean="0">
                <a:solidFill>
                  <a:schemeClr val="tx2"/>
                </a:solidFill>
              </a:rPr>
              <a:t>field observations, drought impacts, </a:t>
            </a:r>
            <a:r>
              <a:rPr lang="en-US" sz="1600" dirty="0" err="1" smtClean="0">
                <a:solidFill>
                  <a:schemeClr val="tx2"/>
                </a:solidFill>
              </a:rPr>
              <a:t>meteo</a:t>
            </a:r>
            <a:r>
              <a:rPr lang="en-US" sz="1600" dirty="0" smtClean="0">
                <a:solidFill>
                  <a:schemeClr val="tx2"/>
                </a:solidFill>
              </a:rPr>
              <a:t> measurements, agro</a:t>
            </a:r>
            <a:r>
              <a:rPr lang="sl-SI" sz="1600" dirty="0" smtClean="0">
                <a:solidFill>
                  <a:schemeClr val="tx2"/>
                </a:solidFill>
              </a:rPr>
              <a:t>-</a:t>
            </a:r>
            <a:r>
              <a:rPr lang="en-US" sz="1600" dirty="0" err="1" smtClean="0">
                <a:solidFill>
                  <a:schemeClr val="tx2"/>
                </a:solidFill>
              </a:rPr>
              <a:t>meteo</a:t>
            </a:r>
            <a:r>
              <a:rPr lang="en-US" sz="1600" dirty="0" smtClean="0">
                <a:solidFill>
                  <a:schemeClr val="tx2"/>
                </a:solidFill>
              </a:rPr>
              <a:t> modelling, and satellite </a:t>
            </a:r>
            <a:r>
              <a:rPr lang="sl-SI" sz="1600" dirty="0" smtClean="0">
                <a:solidFill>
                  <a:schemeClr val="tx2"/>
                </a:solidFill>
              </a:rPr>
              <a:t>VEGA)</a:t>
            </a:r>
            <a:r>
              <a:rPr lang="en-US" sz="1600" dirty="0" smtClean="0">
                <a:solidFill>
                  <a:schemeClr val="tx2"/>
                </a:solidFill>
              </a:rPr>
              <a:t>.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Drought labels: severe drought, drought, no drought, and no (reliable) data.</a:t>
            </a:r>
          </a:p>
          <a:p>
            <a:r>
              <a:rPr lang="sl-SI" sz="1600" dirty="0" smtClean="0">
                <a:solidFill>
                  <a:schemeClr val="tx2"/>
                </a:solidFill>
              </a:rPr>
              <a:t>M</a:t>
            </a:r>
            <a:r>
              <a:rPr lang="en-US" sz="1600" dirty="0" err="1" smtClean="0">
                <a:solidFill>
                  <a:schemeClr val="tx2"/>
                </a:solidFill>
              </a:rPr>
              <a:t>achine</a:t>
            </a:r>
            <a:r>
              <a:rPr lang="en-US" sz="1600" dirty="0" smtClean="0">
                <a:solidFill>
                  <a:schemeClr val="tx2"/>
                </a:solidFill>
              </a:rPr>
              <a:t> learning f</a:t>
            </a:r>
            <a:r>
              <a:rPr lang="sl-SI" sz="1600" dirty="0" err="1" smtClean="0">
                <a:solidFill>
                  <a:schemeClr val="tx2"/>
                </a:solidFill>
              </a:rPr>
              <a:t>or</a:t>
            </a:r>
            <a:r>
              <a:rPr lang="en-US" sz="1600" dirty="0" smtClean="0">
                <a:solidFill>
                  <a:schemeClr val="tx2"/>
                </a:solidFill>
              </a:rPr>
              <a:t> drought modelling (HM</a:t>
            </a:r>
            <a:r>
              <a:rPr lang="sl-SI" sz="1600" dirty="0" smtClean="0">
                <a:solidFill>
                  <a:schemeClr val="tx2"/>
                </a:solidFill>
              </a:rPr>
              <a:t>M</a:t>
            </a:r>
            <a:r>
              <a:rPr lang="en-US" sz="1600" dirty="0" smtClean="0">
                <a:solidFill>
                  <a:schemeClr val="tx2"/>
                </a:solidFill>
              </a:rPr>
              <a:t>).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11" name="Slika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1" y="1762272"/>
            <a:ext cx="3467005" cy="1911096"/>
          </a:xfrm>
          <a:prstGeom prst="rect">
            <a:avLst/>
          </a:prstGeom>
        </p:spPr>
      </p:pic>
      <p:pic>
        <p:nvPicPr>
          <p:cNvPr id="12" name="Slika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0" y="3834230"/>
            <a:ext cx="3467005" cy="1043559"/>
          </a:xfrm>
          <a:prstGeom prst="rect">
            <a:avLst/>
          </a:prstGeom>
        </p:spPr>
      </p:pic>
      <p:pic>
        <p:nvPicPr>
          <p:cNvPr id="13" name="Picture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63" r="5990"/>
          <a:stretch/>
        </p:blipFill>
        <p:spPr bwMode="auto">
          <a:xfrm>
            <a:off x="4685676" y="1931398"/>
            <a:ext cx="3774139" cy="11227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7" name="Platno 11"/>
          <p:cNvGrpSpPr/>
          <p:nvPr/>
        </p:nvGrpSpPr>
        <p:grpSpPr>
          <a:xfrm>
            <a:off x="4685676" y="5702120"/>
            <a:ext cx="3747198" cy="490596"/>
            <a:chOff x="0" y="0"/>
            <a:chExt cx="4467860" cy="652780"/>
          </a:xfrm>
        </p:grpSpPr>
        <p:sp>
          <p:nvSpPr>
            <p:cNvPr id="18" name="Pravokotnik 17"/>
            <p:cNvSpPr/>
            <p:nvPr/>
          </p:nvSpPr>
          <p:spPr>
            <a:xfrm>
              <a:off x="0" y="0"/>
              <a:ext cx="4467860" cy="652780"/>
            </a:xfrm>
            <a:prstGeom prst="rect">
              <a:avLst/>
            </a:prstGeom>
            <a:noFill/>
            <a:ln>
              <a:noFill/>
            </a:ln>
          </p:spPr>
        </p:sp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1" y="40212"/>
              <a:ext cx="4432571" cy="607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Označba mesta besedila 1"/>
          <p:cNvSpPr>
            <a:spLocks noGrp="1"/>
          </p:cNvSpPr>
          <p:nvPr>
            <p:ph type="body" sz="quarter" idx="13"/>
          </p:nvPr>
        </p:nvSpPr>
        <p:spPr>
          <a:xfrm>
            <a:off x="477879" y="5080714"/>
            <a:ext cx="3920255" cy="1255692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Web application graphical interface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High res satellite data (ESA </a:t>
            </a:r>
            <a:r>
              <a:rPr lang="en-US" sz="1600" b="1" dirty="0" smtClean="0">
                <a:solidFill>
                  <a:schemeClr val="tx2"/>
                </a:solidFill>
              </a:rPr>
              <a:t>MERIS </a:t>
            </a:r>
            <a:r>
              <a:rPr lang="en-US" sz="1600" dirty="0" smtClean="0">
                <a:solidFill>
                  <a:schemeClr val="tx2"/>
                </a:solidFill>
              </a:rPr>
              <a:t>and NASA </a:t>
            </a:r>
            <a:r>
              <a:rPr lang="en-US" sz="1600" b="1" dirty="0" smtClean="0">
                <a:solidFill>
                  <a:schemeClr val="tx2"/>
                </a:solidFill>
              </a:rPr>
              <a:t>MODIS</a:t>
            </a:r>
            <a:r>
              <a:rPr lang="en-US" sz="1600" dirty="0" smtClean="0">
                <a:solidFill>
                  <a:schemeClr val="tx2"/>
                </a:solidFill>
              </a:rPr>
              <a:t>) for </a:t>
            </a:r>
            <a:r>
              <a:rPr lang="en-US" sz="1600" b="1" u="sng" dirty="0" smtClean="0">
                <a:solidFill>
                  <a:schemeClr val="tx2"/>
                </a:solidFill>
              </a:rPr>
              <a:t>2006-2012</a:t>
            </a:r>
          </a:p>
          <a:p>
            <a:r>
              <a:rPr lang="sl-SI" sz="1600" dirty="0" smtClean="0">
                <a:solidFill>
                  <a:schemeClr val="tx2"/>
                </a:solidFill>
              </a:rPr>
              <a:t>VEGA</a:t>
            </a:r>
            <a:r>
              <a:rPr lang="en-US" sz="1600" dirty="0" smtClean="0">
                <a:solidFill>
                  <a:schemeClr val="tx2"/>
                </a:solidFill>
              </a:rPr>
              <a:t> products (</a:t>
            </a:r>
            <a:r>
              <a:rPr lang="en-US" sz="1600" b="1" dirty="0" smtClean="0">
                <a:solidFill>
                  <a:schemeClr val="tx2"/>
                </a:solidFill>
              </a:rPr>
              <a:t>NDVI</a:t>
            </a:r>
            <a:r>
              <a:rPr lang="en-US" sz="1600" dirty="0" smtClean="0">
                <a:solidFill>
                  <a:schemeClr val="tx2"/>
                </a:solidFill>
              </a:rPr>
              <a:t>, </a:t>
            </a:r>
            <a:r>
              <a:rPr lang="en-US" sz="1600" b="1" dirty="0" smtClean="0">
                <a:solidFill>
                  <a:schemeClr val="tx2"/>
                </a:solidFill>
              </a:rPr>
              <a:t>EVI</a:t>
            </a:r>
            <a:r>
              <a:rPr lang="en-US" sz="1600" dirty="0" smtClean="0">
                <a:solidFill>
                  <a:schemeClr val="tx2"/>
                </a:solidFill>
              </a:rPr>
              <a:t>, </a:t>
            </a:r>
            <a:r>
              <a:rPr lang="en-US" sz="1600" b="1" dirty="0" smtClean="0">
                <a:solidFill>
                  <a:schemeClr val="tx2"/>
                </a:solidFill>
              </a:rPr>
              <a:t>LAI </a:t>
            </a:r>
            <a:r>
              <a:rPr lang="en-US" sz="1600" dirty="0" smtClean="0">
                <a:solidFill>
                  <a:schemeClr val="tx2"/>
                </a:solidFill>
              </a:rPr>
              <a:t>and </a:t>
            </a:r>
            <a:r>
              <a:rPr lang="en-US" sz="1600" b="1" dirty="0" smtClean="0">
                <a:solidFill>
                  <a:schemeClr val="tx2"/>
                </a:solidFill>
              </a:rPr>
              <a:t>FAPAR</a:t>
            </a:r>
            <a:r>
              <a:rPr lang="en-US" sz="1600" dirty="0" smtClean="0">
                <a:solidFill>
                  <a:schemeClr val="tx2"/>
                </a:solidFill>
              </a:rPr>
              <a:t>)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57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9754" y="1097755"/>
            <a:ext cx="7844492" cy="400110"/>
          </a:xfrm>
        </p:spPr>
        <p:txBody>
          <a:bodyPr/>
          <a:lstStyle/>
          <a:p>
            <a:pPr algn="ctr"/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ESA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SatDroughtMon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Drought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Detection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System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 Placeholder 8"/>
          <p:cNvSpPr txBox="1">
            <a:spLocks/>
          </p:cNvSpPr>
          <p:nvPr/>
        </p:nvSpPr>
        <p:spPr>
          <a:xfrm>
            <a:off x="701898" y="1711610"/>
            <a:ext cx="5241702" cy="14759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400" dirty="0" smtClean="0">
                <a:solidFill>
                  <a:schemeClr val="tx2"/>
                </a:solidFill>
              </a:rPr>
              <a:t>D</a:t>
            </a:r>
            <a:r>
              <a:rPr lang="en-US" sz="1400" dirty="0" err="1" smtClean="0">
                <a:solidFill>
                  <a:schemeClr val="tx2"/>
                </a:solidFill>
              </a:rPr>
              <a:t>rought</a:t>
            </a:r>
            <a:r>
              <a:rPr lang="en-US" sz="1400" dirty="0" smtClean="0">
                <a:solidFill>
                  <a:schemeClr val="tx2"/>
                </a:solidFill>
              </a:rPr>
              <a:t> maps for 2006-2012. 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Drought and non-drought label streams were computed for each 250 m grid point for each growing season separately. 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The recognition was performed in a time series every 5 days. </a:t>
            </a:r>
          </a:p>
          <a:p>
            <a:r>
              <a:rPr lang="sl-SI" sz="1400" dirty="0" smtClean="0">
                <a:solidFill>
                  <a:schemeClr val="tx2"/>
                </a:solidFill>
              </a:rPr>
              <a:t>C</a:t>
            </a:r>
            <a:r>
              <a:rPr lang="en-US" sz="1400" dirty="0" err="1" smtClean="0">
                <a:solidFill>
                  <a:schemeClr val="tx2"/>
                </a:solidFill>
              </a:rPr>
              <a:t>umulative</a:t>
            </a:r>
            <a:r>
              <a:rPr lang="sl-SI" sz="1400" dirty="0" smtClean="0">
                <a:solidFill>
                  <a:schemeClr val="tx2"/>
                </a:solidFill>
              </a:rPr>
              <a:t> </a:t>
            </a:r>
            <a:r>
              <a:rPr lang="sl-SI" sz="1400" dirty="0" err="1" smtClean="0">
                <a:solidFill>
                  <a:schemeClr val="tx2"/>
                </a:solidFill>
              </a:rPr>
              <a:t>yearly</a:t>
            </a:r>
            <a:r>
              <a:rPr lang="en-US" sz="1400" dirty="0" smtClean="0">
                <a:solidFill>
                  <a:schemeClr val="tx2"/>
                </a:solidFill>
              </a:rPr>
              <a:t> drought map show total number of drought events</a:t>
            </a:r>
            <a:r>
              <a:rPr lang="sl-SI" sz="1400" dirty="0" smtClean="0">
                <a:solidFill>
                  <a:schemeClr val="tx2"/>
                </a:solidFill>
              </a:rPr>
              <a:t>.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" name="Označba mesta besedila 1"/>
          <p:cNvSpPr>
            <a:spLocks noGrp="1"/>
          </p:cNvSpPr>
          <p:nvPr>
            <p:ph type="body" sz="quarter" idx="13"/>
          </p:nvPr>
        </p:nvSpPr>
        <p:spPr>
          <a:xfrm>
            <a:off x="1326523" y="6271324"/>
            <a:ext cx="2189408" cy="27822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i="1" dirty="0" smtClean="0">
                <a:solidFill>
                  <a:schemeClr val="tx2"/>
                </a:solidFill>
              </a:rPr>
              <a:t>2006 drought map</a:t>
            </a:r>
            <a:endParaRPr lang="en-US" sz="1800" i="1" dirty="0">
              <a:solidFill>
                <a:schemeClr val="tx2"/>
              </a:solidFill>
            </a:endParaRPr>
          </a:p>
        </p:txBody>
      </p:sp>
      <p:pic>
        <p:nvPicPr>
          <p:cNvPr id="14" name="Slika 13" descr="D:\Projekti\SatDroughtMon\reporting\report 2015 final\slike\SatDroughtMon_report_drought_images_2006_june_august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12" y="3586462"/>
            <a:ext cx="3759830" cy="2570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lika 15" descr="D:\Projekti\SatDroughtMon\reporting\report 2015 final\slike\SatDroughtMon_report_drought_images_2012_june_august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433" y="3586462"/>
            <a:ext cx="3759830" cy="2570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828" y="2083506"/>
            <a:ext cx="2543041" cy="1420730"/>
          </a:xfrm>
          <a:prstGeom prst="rect">
            <a:avLst/>
          </a:prstGeom>
        </p:spPr>
      </p:pic>
      <p:sp>
        <p:nvSpPr>
          <p:cNvPr id="20" name="Označba mesta besedila 1"/>
          <p:cNvSpPr txBox="1">
            <a:spLocks/>
          </p:cNvSpPr>
          <p:nvPr/>
        </p:nvSpPr>
        <p:spPr>
          <a:xfrm>
            <a:off x="6007995" y="1648550"/>
            <a:ext cx="3045853" cy="4349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i="1" dirty="0" smtClean="0">
                <a:solidFill>
                  <a:schemeClr val="tx2"/>
                </a:solidFill>
              </a:rPr>
              <a:t>The results of drought detection system on test data based on different land use types.</a:t>
            </a:r>
            <a:endParaRPr lang="en-US" sz="1200" i="1" dirty="0">
              <a:solidFill>
                <a:schemeClr val="tx2"/>
              </a:solidFill>
            </a:endParaRPr>
          </a:p>
        </p:txBody>
      </p:sp>
      <p:sp>
        <p:nvSpPr>
          <p:cNvPr id="9" name="Označba mesta besedila 1"/>
          <p:cNvSpPr txBox="1">
            <a:spLocks/>
          </p:cNvSpPr>
          <p:nvPr/>
        </p:nvSpPr>
        <p:spPr>
          <a:xfrm>
            <a:off x="5943600" y="6268080"/>
            <a:ext cx="2105695" cy="27822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i="1" dirty="0" smtClean="0">
                <a:solidFill>
                  <a:schemeClr val="tx2"/>
                </a:solidFill>
              </a:rPr>
              <a:t>2012 drought map</a:t>
            </a:r>
            <a:endParaRPr lang="en-US" sz="18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-148929" y="2391005"/>
            <a:ext cx="6858000" cy="1241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194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sz="2100" dirty="0"/>
          </a:p>
        </p:txBody>
      </p:sp>
      <p:sp>
        <p:nvSpPr>
          <p:cNvPr id="8" name="Pravokotnik 7"/>
          <p:cNvSpPr/>
          <p:nvPr/>
        </p:nvSpPr>
        <p:spPr>
          <a:xfrm>
            <a:off x="4329616" y="2212773"/>
            <a:ext cx="4814384" cy="5286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u="sng" dirty="0" smtClean="0">
                <a:solidFill>
                  <a:srgbClr val="002060"/>
                </a:solidFill>
              </a:rPr>
              <a:t>ARSO participation at:</a:t>
            </a:r>
          </a:p>
          <a:p>
            <a:r>
              <a:rPr lang="en-US" sz="1350" b="1" u="sng" dirty="0" smtClean="0">
                <a:solidFill>
                  <a:srgbClr val="002060"/>
                </a:solidFill>
              </a:rPr>
              <a:t>WP 2300: User Support </a:t>
            </a:r>
          </a:p>
          <a:p>
            <a:pPr lvl="0"/>
            <a:r>
              <a:rPr lang="en-US" sz="1350" dirty="0" smtClean="0">
                <a:solidFill>
                  <a:schemeClr val="tx2"/>
                </a:solidFill>
              </a:rPr>
              <a:t>Presentation of product demonstration and verification cases:</a:t>
            </a:r>
          </a:p>
          <a:p>
            <a:pPr lvl="0"/>
            <a:r>
              <a:rPr lang="en-US" sz="1350" dirty="0" smtClean="0">
                <a:solidFill>
                  <a:schemeClr val="tx2"/>
                </a:solidFill>
              </a:rPr>
              <a:t>Demonstration and Verification cases: </a:t>
            </a:r>
          </a:p>
          <a:p>
            <a:pPr lvl="0"/>
            <a:r>
              <a:rPr lang="en-US" sz="1350" dirty="0" smtClean="0">
                <a:solidFill>
                  <a:schemeClr val="tx2"/>
                </a:solidFill>
              </a:rPr>
              <a:t>Product Verification and QM:</a:t>
            </a:r>
          </a:p>
          <a:p>
            <a:pPr lvl="0"/>
            <a:r>
              <a:rPr lang="en-US" sz="1350" dirty="0" smtClean="0">
                <a:solidFill>
                  <a:schemeClr val="tx2"/>
                </a:solidFill>
              </a:rPr>
              <a:t>                      (DSSF, ET, ET0, FVC and LAI over Slovenia)</a:t>
            </a:r>
          </a:p>
          <a:p>
            <a:endParaRPr lang="en-US" sz="1350" b="1" u="sng" dirty="0" smtClean="0">
              <a:solidFill>
                <a:srgbClr val="002060"/>
              </a:solidFill>
            </a:endParaRPr>
          </a:p>
          <a:p>
            <a:r>
              <a:rPr lang="en-US" sz="1350" b="1" u="sng" dirty="0" smtClean="0">
                <a:solidFill>
                  <a:srgbClr val="002060"/>
                </a:solidFill>
              </a:rPr>
              <a:t>WP 2500: Demonstration, Training &amp; Outreach</a:t>
            </a:r>
          </a:p>
          <a:p>
            <a:pPr lvl="0"/>
            <a:r>
              <a:rPr lang="en-US" sz="1350" dirty="0" smtClean="0">
                <a:solidFill>
                  <a:schemeClr val="tx2"/>
                </a:solidFill>
              </a:rPr>
              <a:t>Organization of </a:t>
            </a:r>
            <a:r>
              <a:rPr lang="en-US" sz="1350" u="sng" dirty="0" smtClean="0">
                <a:solidFill>
                  <a:schemeClr val="tx2"/>
                </a:solidFill>
              </a:rPr>
              <a:t>training events </a:t>
            </a:r>
            <a:r>
              <a:rPr lang="en-US" sz="1350" dirty="0" smtClean="0">
                <a:solidFill>
                  <a:schemeClr val="tx2"/>
                </a:solidFill>
              </a:rPr>
              <a:t>for target user communities:</a:t>
            </a:r>
          </a:p>
          <a:p>
            <a:r>
              <a:rPr lang="en-US" sz="1350" b="1" dirty="0" smtClean="0">
                <a:solidFill>
                  <a:schemeClr val="tx2"/>
                </a:solidFill>
              </a:rPr>
              <a:t>ARSO </a:t>
            </a:r>
            <a:r>
              <a:rPr lang="en-US" sz="1350" dirty="0" smtClean="0">
                <a:solidFill>
                  <a:schemeClr val="tx2"/>
                </a:solidFill>
              </a:rPr>
              <a:t>(with contribution from other partners): European users</a:t>
            </a:r>
          </a:p>
          <a:p>
            <a:pPr lvl="0"/>
            <a:r>
              <a:rPr lang="en-US" sz="1350" dirty="0" smtClean="0">
                <a:solidFill>
                  <a:schemeClr val="tx2"/>
                </a:solidFill>
              </a:rPr>
              <a:t>Production of </a:t>
            </a:r>
            <a:r>
              <a:rPr lang="en-US" sz="1350" u="sng" dirty="0" smtClean="0">
                <a:solidFill>
                  <a:schemeClr val="tx2"/>
                </a:solidFill>
              </a:rPr>
              <a:t>product demonstration </a:t>
            </a:r>
            <a:r>
              <a:rPr lang="en-US" sz="1350" dirty="0" smtClean="0">
                <a:solidFill>
                  <a:schemeClr val="tx2"/>
                </a:solidFill>
              </a:rPr>
              <a:t>and verification cases: </a:t>
            </a:r>
          </a:p>
          <a:p>
            <a:r>
              <a:rPr lang="en-US" sz="1350" b="1" dirty="0" smtClean="0">
                <a:solidFill>
                  <a:schemeClr val="tx2"/>
                </a:solidFill>
              </a:rPr>
              <a:t>ARSO</a:t>
            </a:r>
            <a:r>
              <a:rPr lang="en-US" sz="1350" dirty="0" smtClean="0">
                <a:solidFill>
                  <a:schemeClr val="tx2"/>
                </a:solidFill>
              </a:rPr>
              <a:t> will focus on: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 smtClean="0">
                <a:solidFill>
                  <a:schemeClr val="tx2"/>
                </a:solidFill>
              </a:rPr>
              <a:t>DSSF (MSG and MTG);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 smtClean="0">
                <a:solidFill>
                  <a:schemeClr val="tx2"/>
                </a:solidFill>
              </a:rPr>
              <a:t>daily MSG and MTG Evapotranspiration and Ref. </a:t>
            </a:r>
            <a:r>
              <a:rPr lang="en-US" sz="1350" dirty="0" err="1" smtClean="0">
                <a:solidFill>
                  <a:schemeClr val="tx2"/>
                </a:solidFill>
              </a:rPr>
              <a:t>Evapotran</a:t>
            </a:r>
            <a:r>
              <a:rPr lang="en-US" sz="1350" dirty="0" smtClean="0">
                <a:solidFill>
                  <a:schemeClr val="tx2"/>
                </a:solidFill>
              </a:rPr>
              <a:t>.;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 smtClean="0">
                <a:solidFill>
                  <a:schemeClr val="tx2"/>
                </a:solidFill>
              </a:rPr>
              <a:t>daily and 10-daily FVC, LAI as examples of drought signals, and showing benefits of geostationary data when compared with low orbital data (including vegetation indexes from Copernicus Global Land Service);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 smtClean="0">
                <a:solidFill>
                  <a:schemeClr val="tx2"/>
                </a:solidFill>
              </a:rPr>
              <a:t>daily and 10-DAILY NDVI.</a:t>
            </a:r>
          </a:p>
          <a:p>
            <a:endParaRPr lang="en-US" sz="1350" dirty="0" smtClean="0"/>
          </a:p>
          <a:p>
            <a:endParaRPr lang="en-US" sz="1350" b="1" u="sng" dirty="0" smtClean="0">
              <a:solidFill>
                <a:srgbClr val="002060"/>
              </a:solidFill>
            </a:endParaRPr>
          </a:p>
          <a:p>
            <a:endParaRPr lang="en-US" sz="1350" dirty="0"/>
          </a:p>
        </p:txBody>
      </p:sp>
      <p:sp>
        <p:nvSpPr>
          <p:cNvPr id="2" name="Pravokotnik 1"/>
          <p:cNvSpPr/>
          <p:nvPr/>
        </p:nvSpPr>
        <p:spPr>
          <a:xfrm>
            <a:off x="258319" y="1659219"/>
            <a:ext cx="375750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 </a:t>
            </a:r>
            <a:r>
              <a:rPr lang="en-US" sz="1350" b="1" dirty="0">
                <a:solidFill>
                  <a:srgbClr val="C00000"/>
                </a:solidFill>
              </a:rPr>
              <a:t>Comparison with in situ data</a:t>
            </a:r>
            <a:r>
              <a:rPr lang="sl-SI" sz="1350" b="1" dirty="0">
                <a:solidFill>
                  <a:srgbClr val="C00000"/>
                </a:solidFill>
              </a:rPr>
              <a:t>, NWP</a:t>
            </a:r>
            <a:endParaRPr lang="en-US" sz="1350" b="1" dirty="0">
              <a:solidFill>
                <a:srgbClr val="C00000"/>
              </a:solidFill>
            </a:endParaRPr>
          </a:p>
          <a:p>
            <a:r>
              <a:rPr lang="en-US" sz="1350" b="1" dirty="0">
                <a:solidFill>
                  <a:srgbClr val="C00000"/>
                </a:solidFill>
              </a:rPr>
              <a:t>        Assessment of Product Applications</a:t>
            </a:r>
          </a:p>
          <a:p>
            <a:r>
              <a:rPr lang="en-US" sz="1350" b="1" dirty="0">
                <a:solidFill>
                  <a:srgbClr val="C00000"/>
                </a:solidFill>
              </a:rPr>
              <a:t>        </a:t>
            </a:r>
          </a:p>
        </p:txBody>
      </p:sp>
      <p:sp>
        <p:nvSpPr>
          <p:cNvPr id="7" name="Pravokotnik 6"/>
          <p:cNvSpPr/>
          <p:nvPr/>
        </p:nvSpPr>
        <p:spPr>
          <a:xfrm>
            <a:off x="-354169" y="2492824"/>
            <a:ext cx="4617780" cy="42421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ts val="375"/>
              </a:spcBef>
              <a:buClr>
                <a:srgbClr val="FF3300"/>
              </a:buClr>
            </a:pPr>
            <a:r>
              <a:rPr lang="en-US" b="1" u="sng" dirty="0" smtClean="0">
                <a:solidFill>
                  <a:srgbClr val="002060"/>
                </a:solidFill>
              </a:rPr>
              <a:t>Solar Energy:</a:t>
            </a:r>
          </a:p>
          <a:p>
            <a:pPr lvl="1">
              <a:lnSpc>
                <a:spcPct val="90000"/>
              </a:lnSpc>
              <a:spcBef>
                <a:spcPts val="375"/>
              </a:spcBef>
              <a:buClr>
                <a:srgbClr val="FF3300"/>
              </a:buClr>
            </a:pPr>
            <a:r>
              <a:rPr lang="en-US" b="1" dirty="0" smtClean="0">
                <a:solidFill>
                  <a:srgbClr val="002060"/>
                </a:solidFill>
              </a:rPr>
              <a:t>Electric Power Transmission System -operational access of DSSF from 2014</a:t>
            </a:r>
          </a:p>
          <a:p>
            <a:pPr lvl="1">
              <a:lnSpc>
                <a:spcPct val="90000"/>
              </a:lnSpc>
              <a:spcBef>
                <a:spcPts val="375"/>
              </a:spcBef>
              <a:buClr>
                <a:srgbClr val="FF3300"/>
              </a:buClr>
            </a:pPr>
            <a:endParaRPr lang="en-US" b="1" u="sng" dirty="0" smtClean="0">
              <a:solidFill>
                <a:srgbClr val="002060"/>
              </a:solidFill>
            </a:endParaRPr>
          </a:p>
          <a:p>
            <a:pPr lvl="1">
              <a:lnSpc>
                <a:spcPct val="90000"/>
              </a:lnSpc>
              <a:spcBef>
                <a:spcPts val="375"/>
              </a:spcBef>
              <a:buClr>
                <a:srgbClr val="FF3300"/>
              </a:buClr>
            </a:pPr>
            <a:r>
              <a:rPr lang="en-US" b="1" u="sng" dirty="0" smtClean="0">
                <a:solidFill>
                  <a:srgbClr val="002060"/>
                </a:solidFill>
              </a:rPr>
              <a:t>Forest &amp; Agriculture Applications:</a:t>
            </a:r>
          </a:p>
          <a:p>
            <a:pPr lvl="1">
              <a:lnSpc>
                <a:spcPct val="90000"/>
              </a:lnSpc>
              <a:spcBef>
                <a:spcPts val="375"/>
              </a:spcBef>
              <a:buClr>
                <a:srgbClr val="FF3300"/>
              </a:buClr>
            </a:pPr>
            <a:r>
              <a:rPr lang="en-US" b="1" dirty="0" smtClean="0">
                <a:solidFill>
                  <a:srgbClr val="002060"/>
                </a:solidFill>
              </a:rPr>
              <a:t>Drought Monitoring (VEGA, ET, </a:t>
            </a:r>
            <a:r>
              <a:rPr lang="en-US" b="1" dirty="0" err="1" smtClean="0">
                <a:solidFill>
                  <a:srgbClr val="002060"/>
                </a:solidFill>
              </a:rPr>
              <a:t>ET_ref</a:t>
            </a:r>
            <a:r>
              <a:rPr lang="en-US" b="1" dirty="0" smtClean="0">
                <a:solidFill>
                  <a:srgbClr val="002060"/>
                </a:solidFill>
              </a:rPr>
              <a:t>), Forest Sleet Damage (VEGA)</a:t>
            </a:r>
          </a:p>
          <a:p>
            <a:pPr lvl="1">
              <a:lnSpc>
                <a:spcPct val="90000"/>
              </a:lnSpc>
              <a:spcBef>
                <a:spcPts val="375"/>
              </a:spcBef>
              <a:buClr>
                <a:srgbClr val="FF3300"/>
              </a:buClr>
            </a:pPr>
            <a:r>
              <a:rPr lang="en-US" b="1" dirty="0" smtClean="0">
                <a:solidFill>
                  <a:srgbClr val="002060"/>
                </a:solidFill>
              </a:rPr>
              <a:t>ARSO &amp; DMCSEE (13 countries)</a:t>
            </a:r>
          </a:p>
          <a:p>
            <a:pPr lvl="1">
              <a:lnSpc>
                <a:spcPct val="90000"/>
              </a:lnSpc>
              <a:spcBef>
                <a:spcPts val="375"/>
              </a:spcBef>
              <a:buClr>
                <a:srgbClr val="FF3300"/>
              </a:buClr>
            </a:pPr>
            <a:r>
              <a:rPr lang="en-US" b="1" u="sng" dirty="0" smtClean="0">
                <a:solidFill>
                  <a:srgbClr val="002060"/>
                </a:solidFill>
              </a:rPr>
              <a:t>Hydrological Modeling- regional or EU:</a:t>
            </a:r>
          </a:p>
          <a:p>
            <a:pPr lvl="1">
              <a:lnSpc>
                <a:spcPct val="90000"/>
              </a:lnSpc>
              <a:spcBef>
                <a:spcPts val="375"/>
              </a:spcBef>
              <a:buClr>
                <a:srgbClr val="FF3300"/>
              </a:buClr>
            </a:pPr>
            <a:r>
              <a:rPr lang="en-US" b="1" dirty="0" smtClean="0">
                <a:solidFill>
                  <a:srgbClr val="002060"/>
                </a:solidFill>
              </a:rPr>
              <a:t>ET, </a:t>
            </a:r>
            <a:r>
              <a:rPr lang="en-US" b="1" dirty="0" err="1" smtClean="0">
                <a:solidFill>
                  <a:srgbClr val="002060"/>
                </a:solidFill>
              </a:rPr>
              <a:t>ET_ref</a:t>
            </a:r>
            <a:endParaRPr lang="en-US" b="1" dirty="0" smtClean="0">
              <a:solidFill>
                <a:srgbClr val="002060"/>
              </a:solidFill>
            </a:endParaRPr>
          </a:p>
          <a:p>
            <a:pPr lvl="1">
              <a:lnSpc>
                <a:spcPct val="90000"/>
              </a:lnSpc>
              <a:spcBef>
                <a:spcPts val="375"/>
              </a:spcBef>
              <a:buClr>
                <a:srgbClr val="FF3300"/>
              </a:buClr>
            </a:pPr>
            <a:r>
              <a:rPr lang="en-US" b="1" dirty="0" smtClean="0">
                <a:solidFill>
                  <a:srgbClr val="002060"/>
                </a:solidFill>
              </a:rPr>
              <a:t>ARSO &amp; WMO Regional (SEEFGG) or ECMWF (EFAS)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772" y="5593925"/>
            <a:ext cx="748449" cy="561337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188" y="4465719"/>
            <a:ext cx="723531" cy="548457"/>
          </a:xfrm>
          <a:prstGeom prst="rect">
            <a:avLst/>
          </a:prstGeom>
        </p:spPr>
      </p:pic>
      <p:sp>
        <p:nvSpPr>
          <p:cNvPr id="12" name="Title 7"/>
          <p:cNvSpPr txBox="1">
            <a:spLocks/>
          </p:cNvSpPr>
          <p:nvPr/>
        </p:nvSpPr>
        <p:spPr>
          <a:xfrm>
            <a:off x="103031" y="1097755"/>
            <a:ext cx="8970135" cy="369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Land Surface Analysis Satellite Applications Facility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41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9754" y="1097755"/>
            <a:ext cx="7844492" cy="400110"/>
          </a:xfrm>
        </p:spPr>
        <p:txBody>
          <a:bodyPr/>
          <a:lstStyle/>
          <a:p>
            <a:pPr algn="ctr"/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LSA SAF Vegetation Indices – Seasonal Variation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95493" y="1719331"/>
            <a:ext cx="3271234" cy="3251914"/>
          </a:xfrm>
          <a:solidFill>
            <a:schemeClr val="accent3">
              <a:lumMod val="75000"/>
            </a:schemeClr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1700" b="1" dirty="0" smtClean="0">
                <a:solidFill>
                  <a:schemeClr val="bg1"/>
                </a:solidFill>
              </a:rPr>
              <a:t>LSA SAF FVC index</a:t>
            </a:r>
          </a:p>
          <a:p>
            <a:pPr marL="0" indent="0">
              <a:buNone/>
            </a:pPr>
            <a:endParaRPr lang="en-US" sz="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500" u="sng" dirty="0" smtClean="0">
                <a:solidFill>
                  <a:schemeClr val="bg1"/>
                </a:solidFill>
              </a:rPr>
              <a:t>Reference based on 2008-2015 average </a:t>
            </a:r>
            <a:r>
              <a:rPr lang="sl-SI" sz="1500" u="sng" dirty="0" smtClean="0">
                <a:solidFill>
                  <a:schemeClr val="bg1"/>
                </a:solidFill>
              </a:rPr>
              <a:t>(</a:t>
            </a:r>
            <a:r>
              <a:rPr lang="en-US" sz="1500" u="sng" dirty="0" smtClean="0">
                <a:solidFill>
                  <a:schemeClr val="bg1"/>
                </a:solidFill>
              </a:rPr>
              <a:t>vegetation season with no drought</a:t>
            </a:r>
            <a:r>
              <a:rPr lang="sl-SI" sz="1500" u="sng" dirty="0" smtClean="0">
                <a:solidFill>
                  <a:schemeClr val="bg1"/>
                </a:solidFill>
              </a:rPr>
              <a:t>).</a:t>
            </a:r>
            <a:endParaRPr lang="en-US" sz="1500" u="sng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500" dirty="0" err="1" smtClean="0">
                <a:solidFill>
                  <a:schemeClr val="bg1"/>
                </a:solidFill>
              </a:rPr>
              <a:t>Murska</a:t>
            </a:r>
            <a:r>
              <a:rPr lang="en-US" sz="1500" dirty="0" smtClean="0">
                <a:solidFill>
                  <a:schemeClr val="bg1"/>
                </a:solidFill>
              </a:rPr>
              <a:t> </a:t>
            </a:r>
            <a:r>
              <a:rPr lang="en-US" sz="1500" dirty="0" err="1" smtClean="0">
                <a:solidFill>
                  <a:schemeClr val="bg1"/>
                </a:solidFill>
              </a:rPr>
              <a:t>Sobota</a:t>
            </a:r>
            <a:r>
              <a:rPr lang="en-US" sz="1500" dirty="0" smtClean="0">
                <a:solidFill>
                  <a:schemeClr val="bg1"/>
                </a:solidFill>
              </a:rPr>
              <a:t> (NE Slovenia, fields)</a:t>
            </a:r>
          </a:p>
          <a:p>
            <a:r>
              <a:rPr lang="en-US" sz="1500" dirty="0" smtClean="0">
                <a:solidFill>
                  <a:schemeClr val="bg1"/>
                </a:solidFill>
              </a:rPr>
              <a:t>Very dry years: 2007, 2012 and 2013 (summer values below reference)</a:t>
            </a:r>
          </a:p>
          <a:p>
            <a:pPr marL="0" indent="0">
              <a:buNone/>
            </a:pPr>
            <a:endParaRPr lang="en-US" sz="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500" dirty="0" smtClean="0">
                <a:solidFill>
                  <a:schemeClr val="bg1"/>
                </a:solidFill>
              </a:rPr>
              <a:t>Nova </a:t>
            </a:r>
            <a:r>
              <a:rPr lang="en-US" sz="1500" dirty="0" err="1" smtClean="0">
                <a:solidFill>
                  <a:schemeClr val="bg1"/>
                </a:solidFill>
              </a:rPr>
              <a:t>Goria</a:t>
            </a:r>
            <a:r>
              <a:rPr lang="en-US" sz="1500" dirty="0" smtClean="0">
                <a:solidFill>
                  <a:schemeClr val="bg1"/>
                </a:solidFill>
              </a:rPr>
              <a:t> (SW Slovenia, vineyards)</a:t>
            </a:r>
          </a:p>
          <a:p>
            <a:r>
              <a:rPr lang="en-US" sz="1500" dirty="0" smtClean="0">
                <a:solidFill>
                  <a:schemeClr val="bg1"/>
                </a:solidFill>
              </a:rPr>
              <a:t>Very dry years: 2006, 2007, 2012 and 2013</a:t>
            </a:r>
          </a:p>
          <a:p>
            <a:r>
              <a:rPr lang="en-US" sz="1500" dirty="0" smtClean="0">
                <a:solidFill>
                  <a:schemeClr val="bg1"/>
                </a:solidFill>
              </a:rPr>
              <a:t>A very moist year with high precipitation: 2014 (values well above reference)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50580"/>
            <a:ext cx="5736917" cy="4666507"/>
          </a:xfrm>
          <a:prstGeom prst="rect">
            <a:avLst/>
          </a:prstGeom>
        </p:spPr>
      </p:pic>
      <p:pic>
        <p:nvPicPr>
          <p:cNvPr id="10" name="Picture 706" descr="slik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322" y="5242806"/>
            <a:ext cx="2280139" cy="149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Raven puščični povezovalnik 3"/>
          <p:cNvCxnSpPr/>
          <p:nvPr/>
        </p:nvCxnSpPr>
        <p:spPr>
          <a:xfrm flipH="1" flipV="1">
            <a:off x="5074276" y="5853176"/>
            <a:ext cx="662640" cy="34773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povezovalnik 11"/>
          <p:cNvCxnSpPr/>
          <p:nvPr/>
        </p:nvCxnSpPr>
        <p:spPr>
          <a:xfrm flipH="1" flipV="1">
            <a:off x="3584643" y="3683358"/>
            <a:ext cx="3885103" cy="181769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avokotnik 2"/>
          <p:cNvSpPr/>
          <p:nvPr/>
        </p:nvSpPr>
        <p:spPr>
          <a:xfrm>
            <a:off x="2882737" y="3314026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err="1" smtClean="0">
                <a:solidFill>
                  <a:srgbClr val="002060"/>
                </a:solidFill>
              </a:rPr>
              <a:t>Fields</a:t>
            </a:r>
            <a:endParaRPr lang="en-US" dirty="0"/>
          </a:p>
        </p:txBody>
      </p:sp>
      <p:sp>
        <p:nvSpPr>
          <p:cNvPr id="11" name="Pravokotnik 10"/>
          <p:cNvSpPr/>
          <p:nvPr/>
        </p:nvSpPr>
        <p:spPr>
          <a:xfrm>
            <a:off x="3584643" y="5554756"/>
            <a:ext cx="1283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err="1" smtClean="0">
                <a:solidFill>
                  <a:srgbClr val="002060"/>
                </a:solidFill>
              </a:rPr>
              <a:t>Vineyards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22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9754" y="1097755"/>
            <a:ext cx="7844492" cy="400110"/>
          </a:xfrm>
        </p:spPr>
        <p:txBody>
          <a:bodyPr/>
          <a:lstStyle/>
          <a:p>
            <a:pPr algn="ctr"/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2012 Drought Episode (Slovenia)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0760" y="1635617"/>
            <a:ext cx="6838682" cy="2286000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400" b="1" dirty="0" smtClean="0">
                <a:solidFill>
                  <a:schemeClr val="tx2"/>
                </a:solidFill>
              </a:rPr>
              <a:t>Water Balance (WB)</a:t>
            </a:r>
            <a:r>
              <a:rPr lang="sl-SI" sz="1400" b="1" dirty="0" smtClean="0">
                <a:solidFill>
                  <a:schemeClr val="tx2"/>
                </a:solidFill>
              </a:rPr>
              <a:t> in mm</a:t>
            </a:r>
            <a:r>
              <a:rPr lang="en-GB" sz="1400" b="1" dirty="0" smtClean="0">
                <a:solidFill>
                  <a:schemeClr val="tx2"/>
                </a:solidFill>
              </a:rPr>
              <a:t> for 20 Jun 2012 – 20 Aug 2012</a:t>
            </a:r>
          </a:p>
          <a:p>
            <a:r>
              <a:rPr lang="en-GB" sz="1400" dirty="0" smtClean="0">
                <a:solidFill>
                  <a:schemeClr val="tx2"/>
                </a:solidFill>
              </a:rPr>
              <a:t>WB = RR – ETP (ground measurements)</a:t>
            </a:r>
          </a:p>
          <a:p>
            <a:r>
              <a:rPr lang="en-GB" sz="1400" dirty="0" smtClean="0">
                <a:solidFill>
                  <a:schemeClr val="tx2"/>
                </a:solidFill>
              </a:rPr>
              <a:t>Drought in SW and parts of E Slovenia</a:t>
            </a:r>
          </a:p>
          <a:p>
            <a:endParaRPr lang="en-GB" sz="600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GB" sz="1400" b="1" dirty="0" smtClean="0">
                <a:solidFill>
                  <a:schemeClr val="tx2"/>
                </a:solidFill>
              </a:rPr>
              <a:t>LSA SAF FVC monthly anomaly on 20 Aug 2012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Average monthly departure from the reference vegetation curve.</a:t>
            </a:r>
          </a:p>
          <a:p>
            <a:endParaRPr lang="en-GB" sz="600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GB" sz="1600" b="1" u="sng" dirty="0" smtClean="0">
                <a:solidFill>
                  <a:srgbClr val="FF0000"/>
                </a:solidFill>
              </a:rPr>
              <a:t>A </a:t>
            </a:r>
            <a:r>
              <a:rPr lang="sl-SI" sz="1600" b="1" u="sng" dirty="0" err="1" smtClean="0">
                <a:solidFill>
                  <a:srgbClr val="FF0000"/>
                </a:solidFill>
              </a:rPr>
              <a:t>pretty</a:t>
            </a:r>
            <a:r>
              <a:rPr lang="en-GB" sz="1600" b="1" u="sng" dirty="0" smtClean="0">
                <a:solidFill>
                  <a:srgbClr val="FF0000"/>
                </a:solidFill>
              </a:rPr>
              <a:t> good spatial agreement between drought signal from calculated water balance and satellite vegetation data!</a:t>
            </a:r>
          </a:p>
          <a:p>
            <a:endParaRPr lang="en-GB" sz="1200" dirty="0" smtClean="0">
              <a:solidFill>
                <a:srgbClr val="FF00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70" y="4054067"/>
            <a:ext cx="4005330" cy="259023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296" y="3802562"/>
            <a:ext cx="4225598" cy="3018285"/>
          </a:xfrm>
          <a:prstGeom prst="rect">
            <a:avLst/>
          </a:prstGeom>
        </p:spPr>
      </p:pic>
      <p:pic>
        <p:nvPicPr>
          <p:cNvPr id="14" name="Slika 13" descr="D:\Projekti\SatDroughtMon\reporting\report 2015 final\slike\SatDroughtMon_report_drought_images_2012_june_august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682" y="1506213"/>
            <a:ext cx="2112136" cy="14287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avokotnik 1"/>
          <p:cNvSpPr/>
          <p:nvPr/>
        </p:nvSpPr>
        <p:spPr>
          <a:xfrm>
            <a:off x="566670" y="3749049"/>
            <a:ext cx="4005330" cy="29238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1300" b="1" dirty="0" smtClean="0">
                <a:solidFill>
                  <a:schemeClr val="tx2"/>
                </a:solidFill>
              </a:rPr>
              <a:t>WB </a:t>
            </a:r>
            <a:r>
              <a:rPr lang="sl-SI" sz="1300" b="1" dirty="0" smtClean="0">
                <a:solidFill>
                  <a:schemeClr val="tx2"/>
                </a:solidFill>
              </a:rPr>
              <a:t>(</a:t>
            </a:r>
            <a:r>
              <a:rPr lang="en-US" sz="1300" b="1" dirty="0" smtClean="0">
                <a:solidFill>
                  <a:schemeClr val="tx2"/>
                </a:solidFill>
              </a:rPr>
              <a:t>20 </a:t>
            </a:r>
            <a:r>
              <a:rPr lang="en-US" sz="1300" b="1" dirty="0">
                <a:solidFill>
                  <a:schemeClr val="tx2"/>
                </a:solidFill>
              </a:rPr>
              <a:t>Jun 2012 – 20 Aug </a:t>
            </a:r>
            <a:r>
              <a:rPr lang="en-US" sz="1300" b="1" dirty="0" smtClean="0">
                <a:solidFill>
                  <a:schemeClr val="tx2"/>
                </a:solidFill>
              </a:rPr>
              <a:t>2012</a:t>
            </a:r>
            <a:r>
              <a:rPr lang="sl-SI" sz="1300" b="1" dirty="0" smtClean="0">
                <a:solidFill>
                  <a:schemeClr val="tx2"/>
                </a:solidFill>
              </a:rPr>
              <a:t>)</a:t>
            </a:r>
            <a:endParaRPr lang="en-US" sz="13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7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9754" y="1097755"/>
            <a:ext cx="7844492" cy="400110"/>
          </a:xfrm>
        </p:spPr>
        <p:txBody>
          <a:bodyPr/>
          <a:lstStyle/>
          <a:p>
            <a:pPr algn="ctr"/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2013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Drought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Episode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Slovenia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0760" y="1635617"/>
            <a:ext cx="6838682" cy="1961711"/>
          </a:xfrm>
          <a:noFill/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400" b="1" dirty="0" smtClean="0">
                <a:solidFill>
                  <a:schemeClr val="tx2"/>
                </a:solidFill>
              </a:rPr>
              <a:t>Water Balance (WB) in mm for 11 Jun 2013 – 10 Aug 2013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WB = RR – ETP (ground measured data)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Drought in SW and parts of E Slovenia</a:t>
            </a:r>
          </a:p>
          <a:p>
            <a:pPr marL="0" indent="0">
              <a:buNone/>
            </a:pPr>
            <a:endParaRPr lang="en-US" sz="600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sz="1400" b="1" dirty="0" smtClean="0">
                <a:solidFill>
                  <a:schemeClr val="tx2"/>
                </a:solidFill>
              </a:rPr>
              <a:t>LSA SAF FVC average monthly anomaly on 20 Aug 2013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Average monthly departure from the reference veg</a:t>
            </a:r>
            <a:r>
              <a:rPr lang="sl-SI" sz="1400" dirty="0" smtClean="0">
                <a:solidFill>
                  <a:schemeClr val="tx2"/>
                </a:solidFill>
              </a:rPr>
              <a:t>e</a:t>
            </a:r>
            <a:r>
              <a:rPr lang="en-US" sz="1400" dirty="0" smtClean="0">
                <a:solidFill>
                  <a:schemeClr val="tx2"/>
                </a:solidFill>
              </a:rPr>
              <a:t>t</a:t>
            </a:r>
            <a:r>
              <a:rPr lang="sl-SI" sz="1400" dirty="0" smtClean="0">
                <a:solidFill>
                  <a:schemeClr val="tx2"/>
                </a:solidFill>
              </a:rPr>
              <a:t>a</a:t>
            </a:r>
            <a:r>
              <a:rPr lang="en-US" sz="1400" dirty="0" smtClean="0">
                <a:solidFill>
                  <a:schemeClr val="tx2"/>
                </a:solidFill>
              </a:rPr>
              <a:t>ton curve.</a:t>
            </a:r>
          </a:p>
          <a:p>
            <a:endParaRPr lang="en-US" sz="600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sz="1600" b="1" u="sng" dirty="0" smtClean="0">
                <a:solidFill>
                  <a:srgbClr val="FF0000"/>
                </a:solidFill>
              </a:rPr>
              <a:t>Again a fairly good spatial agreement between drought signal from calculated water balance and satellite vegetation data!</a:t>
            </a:r>
          </a:p>
          <a:p>
            <a:endParaRPr lang="en-US" sz="1200" dirty="0" smtClean="0">
              <a:solidFill>
                <a:srgbClr val="FF0000"/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285" y="1517967"/>
            <a:ext cx="1886481" cy="1414861"/>
          </a:xfrm>
          <a:prstGeom prst="rect">
            <a:avLst/>
          </a:prstGeom>
        </p:spPr>
      </p:pic>
      <p:pic>
        <p:nvPicPr>
          <p:cNvPr id="1026" name="Picture 2" descr="rr - et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07" y="3981170"/>
            <a:ext cx="3737173" cy="271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rr - etp_lege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984" y="4964804"/>
            <a:ext cx="324877" cy="136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27" y="3597328"/>
            <a:ext cx="4477340" cy="3198100"/>
          </a:xfrm>
          <a:prstGeom prst="rect">
            <a:avLst/>
          </a:prstGeom>
        </p:spPr>
      </p:pic>
      <p:sp>
        <p:nvSpPr>
          <p:cNvPr id="10" name="Pravokotnik 9"/>
          <p:cNvSpPr/>
          <p:nvPr/>
        </p:nvSpPr>
        <p:spPr>
          <a:xfrm>
            <a:off x="595506" y="3688782"/>
            <a:ext cx="3737173" cy="29238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1300" b="1" dirty="0" smtClean="0">
                <a:solidFill>
                  <a:schemeClr val="tx2"/>
                </a:solidFill>
              </a:rPr>
              <a:t>WB </a:t>
            </a:r>
            <a:r>
              <a:rPr lang="sl-SI" sz="1300" b="1" dirty="0" smtClean="0">
                <a:solidFill>
                  <a:schemeClr val="tx2"/>
                </a:solidFill>
              </a:rPr>
              <a:t>(11</a:t>
            </a:r>
            <a:r>
              <a:rPr lang="en-US" sz="1300" b="1" dirty="0" smtClean="0">
                <a:solidFill>
                  <a:schemeClr val="tx2"/>
                </a:solidFill>
              </a:rPr>
              <a:t> </a:t>
            </a:r>
            <a:r>
              <a:rPr lang="en-US" sz="1300" b="1" dirty="0">
                <a:solidFill>
                  <a:schemeClr val="tx2"/>
                </a:solidFill>
              </a:rPr>
              <a:t>Jun 2012 – </a:t>
            </a:r>
            <a:r>
              <a:rPr lang="sl-SI" sz="1300" b="1" dirty="0" smtClean="0">
                <a:solidFill>
                  <a:schemeClr val="tx2"/>
                </a:solidFill>
              </a:rPr>
              <a:t>1</a:t>
            </a:r>
            <a:r>
              <a:rPr lang="en-US" sz="1300" b="1" dirty="0" smtClean="0">
                <a:solidFill>
                  <a:schemeClr val="tx2"/>
                </a:solidFill>
              </a:rPr>
              <a:t>0 </a:t>
            </a:r>
            <a:r>
              <a:rPr lang="en-US" sz="1300" b="1" dirty="0">
                <a:solidFill>
                  <a:schemeClr val="tx2"/>
                </a:solidFill>
              </a:rPr>
              <a:t>Aug </a:t>
            </a:r>
            <a:r>
              <a:rPr lang="en-US" sz="1300" b="1" dirty="0" smtClean="0">
                <a:solidFill>
                  <a:schemeClr val="tx2"/>
                </a:solidFill>
              </a:rPr>
              <a:t>201</a:t>
            </a:r>
            <a:r>
              <a:rPr lang="sl-SI" sz="1300" b="1" dirty="0" smtClean="0">
                <a:solidFill>
                  <a:schemeClr val="tx2"/>
                </a:solidFill>
              </a:rPr>
              <a:t>3)</a:t>
            </a:r>
            <a:endParaRPr lang="en-US" sz="13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44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9754" y="1097755"/>
            <a:ext cx="7844492" cy="400110"/>
          </a:xfrm>
        </p:spPr>
        <p:txBody>
          <a:bodyPr/>
          <a:lstStyle/>
          <a:p>
            <a:pPr algn="ctr"/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2012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Drought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Episode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(SE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Europe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364" y="1820686"/>
            <a:ext cx="3905635" cy="228537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04" y="2221606"/>
            <a:ext cx="4380259" cy="206129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55" y="4282904"/>
            <a:ext cx="3136004" cy="2352003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404" y="4373055"/>
            <a:ext cx="4296188" cy="153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1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9754" y="1225711"/>
            <a:ext cx="7844492" cy="400110"/>
          </a:xfrm>
        </p:spPr>
        <p:txBody>
          <a:bodyPr/>
          <a:lstStyle/>
          <a:p>
            <a:pPr algn="ctr"/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Contents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49755" y="1957589"/>
            <a:ext cx="7869090" cy="452692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tx2"/>
                </a:solidFill>
              </a:rPr>
              <a:t>Slovenian Environment Agency</a:t>
            </a:r>
            <a:r>
              <a:rPr lang="sl-SI" sz="2200" dirty="0" smtClean="0">
                <a:solidFill>
                  <a:schemeClr val="tx2"/>
                </a:solidFill>
              </a:rPr>
              <a:t> (ARSO)</a:t>
            </a:r>
            <a:endParaRPr lang="en-US" sz="2200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Drought Management Centre for Southeastern Europe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Drought Monitoring in Slovenia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Applications of Satellite Vegetation Indexes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Conclusions</a:t>
            </a:r>
            <a:r>
              <a:rPr lang="sl-SI" sz="22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l-SI" sz="2200" dirty="0" err="1" smtClean="0">
                <a:solidFill>
                  <a:schemeClr val="bg1">
                    <a:lumMod val="85000"/>
                  </a:schemeClr>
                </a:solidFill>
              </a:rPr>
              <a:t>and</a:t>
            </a:r>
            <a:r>
              <a:rPr lang="sl-SI" sz="2200" dirty="0" smtClean="0">
                <a:solidFill>
                  <a:schemeClr val="bg1">
                    <a:lumMod val="85000"/>
                  </a:schemeClr>
                </a:solidFill>
              </a:rPr>
              <a:t> Future </a:t>
            </a:r>
            <a:r>
              <a:rPr lang="sl-SI" sz="2200" dirty="0" err="1" smtClean="0">
                <a:solidFill>
                  <a:schemeClr val="bg1">
                    <a:lumMod val="85000"/>
                  </a:schemeClr>
                </a:solidFill>
              </a:rPr>
              <a:t>Work</a:t>
            </a:r>
            <a:endParaRPr lang="en-US" sz="22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4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7048" y="1097755"/>
            <a:ext cx="8590208" cy="400110"/>
          </a:xfrm>
        </p:spPr>
        <p:txBody>
          <a:bodyPr/>
          <a:lstStyle/>
          <a:p>
            <a:pPr algn="ctr"/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Version 3 Vegetation Algorithm (Slovenia)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86744" y="1558344"/>
            <a:ext cx="5919449" cy="1931831"/>
          </a:xfr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  <a:tileRect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 smtClean="0">
                <a:solidFill>
                  <a:schemeClr val="tx2"/>
                </a:solidFill>
              </a:rPr>
              <a:t>6 Jul 2016</a:t>
            </a:r>
            <a:r>
              <a:rPr lang="sl-SI" sz="1400" b="1" dirty="0" smtClean="0">
                <a:solidFill>
                  <a:schemeClr val="tx2"/>
                </a:solidFill>
              </a:rPr>
              <a:t>: a</a:t>
            </a:r>
            <a:r>
              <a:rPr lang="en-US" sz="1400" b="1" dirty="0" smtClean="0">
                <a:solidFill>
                  <a:schemeClr val="tx2"/>
                </a:solidFill>
              </a:rPr>
              <a:t> switch to a new </a:t>
            </a:r>
            <a:r>
              <a:rPr lang="sl-SI" sz="1400" b="1" dirty="0" smtClean="0">
                <a:solidFill>
                  <a:schemeClr val="tx2"/>
                </a:solidFill>
              </a:rPr>
              <a:t>LSA SAF VEGA</a:t>
            </a:r>
            <a:r>
              <a:rPr lang="en-US" sz="1400" b="1" dirty="0" smtClean="0">
                <a:solidFill>
                  <a:schemeClr val="tx2"/>
                </a:solidFill>
              </a:rPr>
              <a:t> algorithms</a:t>
            </a:r>
            <a:r>
              <a:rPr lang="sl-SI" sz="1400" b="1" dirty="0" smtClean="0">
                <a:solidFill>
                  <a:schemeClr val="tx2"/>
                </a:solidFill>
              </a:rPr>
              <a:t>!</a:t>
            </a:r>
            <a:endParaRPr lang="en-US" sz="14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i="1" dirty="0" smtClean="0">
                <a:solidFill>
                  <a:schemeClr val="accent3">
                    <a:lumMod val="75000"/>
                  </a:schemeClr>
                </a:solidFill>
              </a:rPr>
              <a:t>Provide a more accurate identification of the vegetation and soil components, which reduces a positive bias of FVC and LAI values for South America and South Africa regions, and also improves the consistency with other satellite based products. A new condition is added to better identify pixels with residual snow over Europe (LSA SAF web site).</a:t>
            </a:r>
          </a:p>
          <a:p>
            <a:pPr marL="0" indent="0">
              <a:buNone/>
            </a:pPr>
            <a:endParaRPr lang="en-US" sz="1000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600" b="1" u="sng" dirty="0" smtClean="0">
                <a:solidFill>
                  <a:srgbClr val="FF0000"/>
                </a:solidFill>
              </a:rPr>
              <a:t>Over Slovenia the difference between older and newer algorithm can be quite significant, particularly in the forests!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94" y="3697343"/>
            <a:ext cx="4196320" cy="299737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" y="3608385"/>
            <a:ext cx="4320860" cy="3086329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193" y="1674255"/>
            <a:ext cx="2968813" cy="1979208"/>
          </a:xfrm>
          <a:prstGeom prst="rect">
            <a:avLst/>
          </a:prstGeom>
        </p:spPr>
      </p:pic>
      <p:sp>
        <p:nvSpPr>
          <p:cNvPr id="2" name="Elipsa 1"/>
          <p:cNvSpPr/>
          <p:nvPr/>
        </p:nvSpPr>
        <p:spPr>
          <a:xfrm>
            <a:off x="7327989" y="1950294"/>
            <a:ext cx="191832" cy="7609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3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470" y="1097755"/>
            <a:ext cx="8925060" cy="400110"/>
          </a:xfrm>
        </p:spPr>
        <p:txBody>
          <a:bodyPr/>
          <a:lstStyle/>
          <a:p>
            <a:pPr algn="ctr"/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Version 3 Vegetation Algorithm (SE Europe)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3" y="1760996"/>
            <a:ext cx="5415566" cy="254850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3" y="4309498"/>
            <a:ext cx="5415566" cy="254850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314" y="1928201"/>
            <a:ext cx="3321140" cy="221409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69" y="4443494"/>
            <a:ext cx="3417731" cy="2278487"/>
          </a:xfrm>
          <a:prstGeom prst="rect">
            <a:avLst/>
          </a:prstGeom>
        </p:spPr>
      </p:pic>
      <p:sp>
        <p:nvSpPr>
          <p:cNvPr id="9" name="Elipsa 8"/>
          <p:cNvSpPr/>
          <p:nvPr/>
        </p:nvSpPr>
        <p:spPr>
          <a:xfrm>
            <a:off x="7056519" y="2330761"/>
            <a:ext cx="191832" cy="7609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6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9754" y="1097755"/>
            <a:ext cx="7844492" cy="400110"/>
          </a:xfrm>
        </p:spPr>
        <p:txBody>
          <a:bodyPr/>
          <a:lstStyle/>
          <a:p>
            <a:pPr algn="ctr"/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V3 Vegetation Algorithm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Označba mesta besedila 9"/>
          <p:cNvSpPr>
            <a:spLocks noGrp="1"/>
          </p:cNvSpPr>
          <p:nvPr>
            <p:ph type="body" sz="quarter" idx="13"/>
          </p:nvPr>
        </p:nvSpPr>
        <p:spPr>
          <a:xfrm>
            <a:off x="412124" y="1849170"/>
            <a:ext cx="8480737" cy="34826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</a:rPr>
              <a:t>In some areas a significant difference between VEGA data (FVC and LAI) processed by </a:t>
            </a:r>
            <a:r>
              <a:rPr lang="sl-SI" sz="1800" b="1" dirty="0">
                <a:solidFill>
                  <a:schemeClr val="tx1">
                    <a:lumMod val="50000"/>
                  </a:schemeClr>
                </a:solidFill>
              </a:rPr>
              <a:t>V</a:t>
            </a:r>
            <a:r>
              <a:rPr lang="sl-SI" sz="1800" b="1" dirty="0" smtClean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</a:rPr>
              <a:t> and </a:t>
            </a:r>
            <a:r>
              <a:rPr lang="sl-SI" sz="1800" b="1" dirty="0" smtClean="0">
                <a:solidFill>
                  <a:schemeClr val="tx1">
                    <a:lumMod val="50000"/>
                  </a:schemeClr>
                </a:solidFill>
              </a:rPr>
              <a:t>V3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</a:rPr>
              <a:t> algorithm</a:t>
            </a:r>
            <a:r>
              <a:rPr lang="sl-SI" sz="1800" b="1" dirty="0" smtClean="0">
                <a:solidFill>
                  <a:schemeClr val="tx1">
                    <a:lumMod val="50000"/>
                  </a:schemeClr>
                </a:solidFill>
              </a:rPr>
              <a:t>s</a:t>
            </a:r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</a:rPr>
              <a:t> whereas some other locations display no significant impact due to algorithm change.</a:t>
            </a:r>
          </a:p>
          <a:p>
            <a:endParaRPr lang="en-US" sz="16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800" b="1" i="1" dirty="0" smtClean="0">
              <a:solidFill>
                <a:schemeClr val="tx2"/>
              </a:solidFill>
            </a:endParaRPr>
          </a:p>
          <a:p>
            <a:r>
              <a:rPr lang="en-US" sz="1600" i="1" dirty="0" smtClean="0">
                <a:solidFill>
                  <a:schemeClr val="tx2"/>
                </a:solidFill>
              </a:rPr>
              <a:t>Reprocessing of V3 VEGA for 2004-2012 already done and according to LSA SAF available for end-users.</a:t>
            </a:r>
          </a:p>
          <a:p>
            <a:endParaRPr lang="en-US" sz="1600" i="1" dirty="0" smtClean="0">
              <a:solidFill>
                <a:schemeClr val="tx2"/>
              </a:solidFill>
            </a:endParaRPr>
          </a:p>
          <a:p>
            <a:r>
              <a:rPr lang="en-US" sz="1600" i="1" dirty="0" smtClean="0">
                <a:solidFill>
                  <a:schemeClr val="tx2"/>
                </a:solidFill>
              </a:rPr>
              <a:t>Reprocessing of V3 VEGA </a:t>
            </a:r>
            <a:r>
              <a:rPr lang="en-US" sz="1600" i="1" u="sng" dirty="0" smtClean="0">
                <a:solidFill>
                  <a:schemeClr val="tx2"/>
                </a:solidFill>
              </a:rPr>
              <a:t>needed also for 2013-2016 </a:t>
            </a:r>
            <a:r>
              <a:rPr lang="en-US" sz="1600" i="1" dirty="0" smtClean="0">
                <a:solidFill>
                  <a:schemeClr val="tx2"/>
                </a:solidFill>
              </a:rPr>
              <a:t>(according to LSA SAF planned and will be done ASAP). 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6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83" descr="FVC_daily_slo_201308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213" y="3146799"/>
            <a:ext cx="4551425" cy="331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694"/>
          <p:cNvSpPr txBox="1">
            <a:spLocks noChangeArrowheads="1"/>
          </p:cNvSpPr>
          <p:nvPr/>
        </p:nvSpPr>
        <p:spPr bwMode="auto">
          <a:xfrm>
            <a:off x="1014122" y="2549786"/>
            <a:ext cx="2482754" cy="3462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square" lIns="68539" tIns="34269" rIns="68539" bIns="34269">
            <a:spAutoFit/>
          </a:bodyPr>
          <a:lstStyle>
            <a:lvl1pPr defTabSz="417671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17671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17671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17671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17671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l-SI" dirty="0">
                <a:solidFill>
                  <a:srgbClr val="FF0000"/>
                </a:solidFill>
                <a:latin typeface="Arial" panose="020B0604020202020204" pitchFamily="34" charset="0"/>
              </a:rPr>
              <a:t>LSA </a:t>
            </a:r>
            <a:r>
              <a:rPr lang="sl-SI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SAF‘s</a:t>
            </a:r>
            <a:r>
              <a:rPr lang="sl-SI" dirty="0" smtClean="0">
                <a:solidFill>
                  <a:srgbClr val="FF0000"/>
                </a:solidFill>
                <a:latin typeface="Arial" panose="020B0604020202020204" pitchFamily="34" charset="0"/>
              </a:rPr>
              <a:t> FVC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704"/>
          <p:cNvSpPr txBox="1">
            <a:spLocks noChangeArrowheads="1"/>
          </p:cNvSpPr>
          <p:nvPr/>
        </p:nvSpPr>
        <p:spPr bwMode="auto">
          <a:xfrm>
            <a:off x="5654213" y="2562908"/>
            <a:ext cx="3005287" cy="3462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/>
        </p:spPr>
        <p:txBody>
          <a:bodyPr wrap="square" lIns="68539" tIns="34269" rIns="68539" bIns="34269">
            <a:spAutoFit/>
          </a:bodyPr>
          <a:lstStyle>
            <a:lvl1pPr defTabSz="417671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17671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17671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17671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176713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l-SI" dirty="0" err="1">
                <a:solidFill>
                  <a:srgbClr val="FF0000"/>
                </a:solidFill>
                <a:latin typeface="Arial" panose="020B0604020202020204" pitchFamily="34" charset="0"/>
              </a:rPr>
              <a:t>Copernicus</a:t>
            </a:r>
            <a:r>
              <a:rPr lang="sl-SI" dirty="0">
                <a:solidFill>
                  <a:srgbClr val="FF0000"/>
                </a:solidFill>
                <a:latin typeface="Arial" panose="020B0604020202020204" pitchFamily="34" charset="0"/>
              </a:rPr>
              <a:t> LAND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717" descr="NDVI_daily_slo_201308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758" y="3146799"/>
            <a:ext cx="4491023" cy="326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943" y="1746055"/>
            <a:ext cx="1709203" cy="1281902"/>
          </a:xfrm>
          <a:prstGeom prst="rect">
            <a:avLst/>
          </a:prstGeom>
        </p:spPr>
      </p:pic>
      <p:sp>
        <p:nvSpPr>
          <p:cNvPr id="10" name="Title 7"/>
          <p:cNvSpPr txBox="1">
            <a:spLocks/>
          </p:cNvSpPr>
          <p:nvPr/>
        </p:nvSpPr>
        <p:spPr>
          <a:xfrm>
            <a:off x="585810" y="1097755"/>
            <a:ext cx="7844492" cy="369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High Spatial Resolution Satellite Data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1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030" y="3831640"/>
            <a:ext cx="3811862" cy="265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3828" y="3893121"/>
            <a:ext cx="424135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lika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0872" y="1596660"/>
            <a:ext cx="2943098" cy="175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ipsa 7"/>
          <p:cNvSpPr/>
          <p:nvPr/>
        </p:nvSpPr>
        <p:spPr>
          <a:xfrm>
            <a:off x="6434504" y="4328825"/>
            <a:ext cx="782782" cy="9351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350"/>
          </a:p>
        </p:txBody>
      </p:sp>
      <p:sp>
        <p:nvSpPr>
          <p:cNvPr id="9" name="Pravokotnik 8"/>
          <p:cNvSpPr/>
          <p:nvPr/>
        </p:nvSpPr>
        <p:spPr>
          <a:xfrm>
            <a:off x="506612" y="2014367"/>
            <a:ext cx="3633945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Comparison of </a:t>
            </a:r>
            <a:r>
              <a:rPr lang="en-US" sz="1600" dirty="0" smtClean="0">
                <a:solidFill>
                  <a:srgbClr val="00B0F0"/>
                </a:solidFill>
              </a:rPr>
              <a:t>LSA SAF ET</a:t>
            </a:r>
            <a:r>
              <a:rPr lang="sl-SI" sz="1600" dirty="0" smtClean="0">
                <a:solidFill>
                  <a:srgbClr val="00B0F0"/>
                </a:solidFill>
              </a:rPr>
              <a:t> </a:t>
            </a:r>
            <a:r>
              <a:rPr lang="sl-SI" sz="1600" dirty="0" smtClean="0">
                <a:solidFill>
                  <a:schemeClr val="tx2"/>
                </a:solidFill>
              </a:rPr>
              <a:t>in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rgbClr val="00B0F0"/>
                </a:solidFill>
              </a:rPr>
              <a:t>blue </a:t>
            </a:r>
            <a:r>
              <a:rPr lang="en-US" sz="1600" dirty="0" smtClean="0">
                <a:solidFill>
                  <a:schemeClr val="tx2"/>
                </a:solidFill>
              </a:rPr>
              <a:t>with </a:t>
            </a:r>
            <a:r>
              <a:rPr lang="en-US" sz="1600" dirty="0" smtClean="0">
                <a:solidFill>
                  <a:srgbClr val="C00000"/>
                </a:solidFill>
              </a:rPr>
              <a:t>ET0 calculated from ground measurements </a:t>
            </a:r>
            <a:r>
              <a:rPr lang="sl-SI" sz="1600" dirty="0" smtClean="0">
                <a:solidFill>
                  <a:schemeClr val="tx2"/>
                </a:solidFill>
              </a:rPr>
              <a:t>in</a:t>
            </a:r>
            <a:r>
              <a:rPr lang="sl-SI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smtClean="0">
                <a:solidFill>
                  <a:srgbClr val="C00000"/>
                </a:solidFill>
              </a:rPr>
              <a:t>red</a:t>
            </a:r>
            <a:r>
              <a:rPr lang="en-US" sz="1600" dirty="0" smtClean="0">
                <a:solidFill>
                  <a:schemeClr val="tx2"/>
                </a:solidFill>
              </a:rPr>
              <a:t> for Maribor, Slovenia </a:t>
            </a:r>
            <a:r>
              <a:rPr lang="sl-SI" sz="1600" dirty="0" smtClean="0">
                <a:solidFill>
                  <a:schemeClr val="tx2"/>
                </a:solidFill>
              </a:rPr>
              <a:t>(</a:t>
            </a:r>
            <a:r>
              <a:rPr lang="en-US" sz="1600" dirty="0" smtClean="0">
                <a:solidFill>
                  <a:schemeClr val="tx2"/>
                </a:solidFill>
              </a:rPr>
              <a:t>Apr – Nov</a:t>
            </a:r>
            <a:r>
              <a:rPr lang="sl-SI" sz="1600" dirty="0" smtClean="0">
                <a:solidFill>
                  <a:schemeClr val="tx2"/>
                </a:solidFill>
              </a:rPr>
              <a:t>)</a:t>
            </a:r>
            <a:r>
              <a:rPr lang="en-US" sz="1600" dirty="0" smtClean="0">
                <a:solidFill>
                  <a:schemeClr val="tx2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Pravokotnik 12"/>
          <p:cNvSpPr/>
          <p:nvPr/>
        </p:nvSpPr>
        <p:spPr>
          <a:xfrm>
            <a:off x="458131" y="3782954"/>
            <a:ext cx="3424849" cy="33855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2011 – correlation is </a:t>
            </a:r>
            <a:r>
              <a:rPr lang="en-US" sz="1600" dirty="0" err="1" smtClean="0">
                <a:solidFill>
                  <a:schemeClr val="bg1"/>
                </a:solidFill>
              </a:rPr>
              <a:t>exce</a:t>
            </a:r>
            <a:r>
              <a:rPr lang="sl-SI" sz="1600" dirty="0" smtClean="0">
                <a:solidFill>
                  <a:schemeClr val="bg1"/>
                </a:solidFill>
              </a:rPr>
              <a:t>l</a:t>
            </a:r>
            <a:r>
              <a:rPr lang="en-US" sz="1600" dirty="0" smtClean="0">
                <a:solidFill>
                  <a:schemeClr val="bg1"/>
                </a:solidFill>
              </a:rPr>
              <a:t>lent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Pravokotnik 13"/>
          <p:cNvSpPr/>
          <p:nvPr/>
        </p:nvSpPr>
        <p:spPr>
          <a:xfrm>
            <a:off x="4609514" y="3600733"/>
            <a:ext cx="3806830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2013 – red circle –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deviation between </a:t>
            </a:r>
            <a:r>
              <a:rPr lang="sl-SI" sz="1600" dirty="0" err="1" smtClean="0">
                <a:solidFill>
                  <a:schemeClr val="bg1"/>
                </a:solidFill>
              </a:rPr>
              <a:t>satellite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ET and potential ET0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Pravokotnik 14"/>
          <p:cNvSpPr/>
          <p:nvPr/>
        </p:nvSpPr>
        <p:spPr>
          <a:xfrm>
            <a:off x="7724287" y="2579557"/>
            <a:ext cx="1107996" cy="30008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sl-SI" sz="1350" dirty="0" err="1">
                <a:solidFill>
                  <a:schemeClr val="bg1"/>
                </a:solidFill>
              </a:rPr>
              <a:t>Scatter</a:t>
            </a:r>
            <a:r>
              <a:rPr lang="sl-SI" sz="1350" dirty="0">
                <a:solidFill>
                  <a:schemeClr val="bg1"/>
                </a:solidFill>
              </a:rPr>
              <a:t> plot </a:t>
            </a:r>
            <a:endParaRPr lang="sl-SI" sz="1350" dirty="0"/>
          </a:p>
        </p:txBody>
      </p:sp>
      <p:pic>
        <p:nvPicPr>
          <p:cNvPr id="17" name="Slika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71" y="2013147"/>
            <a:ext cx="1484745" cy="1113559"/>
          </a:xfrm>
          <a:prstGeom prst="rect">
            <a:avLst/>
          </a:prstGeom>
        </p:spPr>
      </p:pic>
      <p:sp>
        <p:nvSpPr>
          <p:cNvPr id="12" name="Title 7"/>
          <p:cNvSpPr txBox="1">
            <a:spLocks/>
          </p:cNvSpPr>
          <p:nvPr/>
        </p:nvSpPr>
        <p:spPr>
          <a:xfrm>
            <a:off x="635998" y="1029455"/>
            <a:ext cx="7844492" cy="2905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Evapotranspiration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24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9754" y="1225711"/>
            <a:ext cx="7844492" cy="400110"/>
          </a:xfrm>
        </p:spPr>
        <p:txBody>
          <a:bodyPr/>
          <a:lstStyle/>
          <a:p>
            <a:pPr algn="ctr"/>
            <a:r>
              <a:rPr lang="sl-SI" sz="2600" b="1" dirty="0" err="1">
                <a:solidFill>
                  <a:schemeClr val="accent6">
                    <a:lumMod val="50000"/>
                  </a:schemeClr>
                </a:solidFill>
              </a:rPr>
              <a:t>Contents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49755" y="1957589"/>
            <a:ext cx="7869090" cy="452692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Slovenian Environment Agency</a:t>
            </a:r>
            <a:r>
              <a:rPr lang="sl-SI" sz="2200" dirty="0" smtClean="0">
                <a:solidFill>
                  <a:schemeClr val="bg1">
                    <a:lumMod val="85000"/>
                  </a:schemeClr>
                </a:solidFill>
              </a:rPr>
              <a:t> (ARSO)</a:t>
            </a:r>
            <a:endParaRPr lang="en-US" sz="22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2"/>
                </a:solidFill>
              </a:rPr>
              <a:t>Drought Management Centre for Southeastern Europe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2"/>
                </a:solidFill>
              </a:rPr>
              <a:t>Drought Monitoring in Slovenia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tx2"/>
                </a:solidFill>
              </a:rPr>
              <a:t>Applications of Satellite Vegetation Indexes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Conclusions</a:t>
            </a:r>
            <a:r>
              <a:rPr lang="sl-SI" sz="22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l-SI" sz="2200" dirty="0" err="1" smtClean="0">
                <a:solidFill>
                  <a:schemeClr val="bg1">
                    <a:lumMod val="85000"/>
                  </a:schemeClr>
                </a:solidFill>
              </a:rPr>
              <a:t>and</a:t>
            </a:r>
            <a:r>
              <a:rPr lang="sl-SI" sz="2200" dirty="0" smtClean="0">
                <a:solidFill>
                  <a:schemeClr val="bg1">
                    <a:lumMod val="85000"/>
                  </a:schemeClr>
                </a:solidFill>
              </a:rPr>
              <a:t> Future </a:t>
            </a:r>
            <a:r>
              <a:rPr lang="sl-SI" sz="2200" dirty="0" err="1" smtClean="0">
                <a:solidFill>
                  <a:schemeClr val="bg1">
                    <a:lumMod val="85000"/>
                  </a:schemeClr>
                </a:solidFill>
              </a:rPr>
              <a:t>Work</a:t>
            </a:r>
            <a:endParaRPr lang="en-US" sz="22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3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85810" y="1097755"/>
            <a:ext cx="7844492" cy="400110"/>
          </a:xfrm>
        </p:spPr>
        <p:txBody>
          <a:bodyPr/>
          <a:lstStyle/>
          <a:p>
            <a:pPr algn="ctr"/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Vegetation Damage not Associated with Drought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Označba mesta besedila 9"/>
          <p:cNvSpPr>
            <a:spLocks noGrp="1"/>
          </p:cNvSpPr>
          <p:nvPr>
            <p:ph type="body" sz="quarter" idx="13"/>
          </p:nvPr>
        </p:nvSpPr>
        <p:spPr>
          <a:xfrm>
            <a:off x="815648" y="2163649"/>
            <a:ext cx="7087837" cy="20606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Occasionally departure of vegetation signal from normal is </a:t>
            </a:r>
            <a:r>
              <a:rPr lang="en-US" sz="1800" u="sng" dirty="0" smtClean="0">
                <a:solidFill>
                  <a:schemeClr val="tx2"/>
                </a:solidFill>
              </a:rPr>
              <a:t>not associated with droughts</a:t>
            </a:r>
            <a:r>
              <a:rPr lang="en-US" sz="1800" dirty="0" smtClean="0">
                <a:solidFill>
                  <a:schemeClr val="tx2"/>
                </a:solidFill>
              </a:rPr>
              <a:t>. </a:t>
            </a:r>
            <a:r>
              <a:rPr lang="sl-SI" sz="1800" dirty="0" smtClean="0">
                <a:solidFill>
                  <a:schemeClr val="tx2"/>
                </a:solidFill>
              </a:rPr>
              <a:t>Some n</a:t>
            </a:r>
            <a:r>
              <a:rPr lang="en-US" sz="1800" dirty="0" err="1" smtClean="0">
                <a:solidFill>
                  <a:schemeClr val="tx2"/>
                </a:solidFill>
              </a:rPr>
              <a:t>otable</a:t>
            </a:r>
            <a:r>
              <a:rPr lang="en-US" sz="1800" dirty="0" smtClean="0">
                <a:solidFill>
                  <a:schemeClr val="tx2"/>
                </a:solidFill>
              </a:rPr>
              <a:t> examples:</a:t>
            </a:r>
          </a:p>
          <a:p>
            <a:pPr marL="514350" indent="-514350" algn="just">
              <a:buFont typeface="+mj-lt"/>
              <a:buAutoNum type="arabicPeriod"/>
            </a:pPr>
            <a:endParaRPr lang="en-US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sl-SI" sz="2400" b="1" dirty="0" smtClean="0">
                <a:solidFill>
                  <a:srgbClr val="FF0000"/>
                </a:solidFill>
              </a:rPr>
              <a:t>Glaze ice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dirty="0" smtClean="0">
                <a:solidFill>
                  <a:srgbClr val="FF0000"/>
                </a:solidFill>
              </a:rPr>
              <a:t>Hail</a:t>
            </a:r>
          </a:p>
          <a:p>
            <a:endParaRPr lang="en-US" sz="1600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9754" y="1097755"/>
            <a:ext cx="7844492" cy="400110"/>
          </a:xfrm>
        </p:spPr>
        <p:txBody>
          <a:bodyPr/>
          <a:lstStyle/>
          <a:p>
            <a:pPr algn="ctr"/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Glaze Ice 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SW Slovenia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, Jan/Feb 2014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Označba mesta besedila 9"/>
          <p:cNvSpPr>
            <a:spLocks noGrp="1"/>
          </p:cNvSpPr>
          <p:nvPr>
            <p:ph type="body" sz="quarter" idx="13"/>
          </p:nvPr>
        </p:nvSpPr>
        <p:spPr>
          <a:xfrm>
            <a:off x="508716" y="1701061"/>
            <a:ext cx="4647084" cy="1824811"/>
          </a:xfrm>
        </p:spPr>
        <p:txBody>
          <a:bodyPr>
            <a:normAutofit/>
          </a:bodyPr>
          <a:lstStyle/>
          <a:p>
            <a:pPr algn="just"/>
            <a:r>
              <a:rPr lang="en-US" sz="1500" dirty="0" smtClean="0">
                <a:solidFill>
                  <a:schemeClr val="tx1">
                    <a:lumMod val="50000"/>
                  </a:schemeClr>
                </a:solidFill>
              </a:rPr>
              <a:t>Anticyclone over E</a:t>
            </a:r>
            <a:r>
              <a:rPr lang="sl-SI" sz="1500" dirty="0" smtClean="0">
                <a:solidFill>
                  <a:schemeClr val="tx1">
                    <a:lumMod val="50000"/>
                  </a:schemeClr>
                </a:solidFill>
              </a:rPr>
              <a:t>E</a:t>
            </a:r>
            <a:r>
              <a:rPr lang="en-US" sz="1500" dirty="0" smtClean="0">
                <a:solidFill>
                  <a:schemeClr val="tx1">
                    <a:lumMod val="50000"/>
                  </a:schemeClr>
                </a:solidFill>
              </a:rPr>
              <a:t>, cyclone over S</a:t>
            </a:r>
            <a:r>
              <a:rPr lang="sl-SI" sz="1500" dirty="0" smtClean="0">
                <a:solidFill>
                  <a:schemeClr val="tx1">
                    <a:lumMod val="50000"/>
                  </a:schemeClr>
                </a:solidFill>
              </a:rPr>
              <a:t>E</a:t>
            </a:r>
            <a:endParaRPr lang="en-US" sz="1500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en-US" sz="1500" dirty="0" smtClean="0">
                <a:solidFill>
                  <a:schemeClr val="tx1">
                    <a:lumMod val="50000"/>
                  </a:schemeClr>
                </a:solidFill>
              </a:rPr>
              <a:t>Colder and moist air mass in the valleys (E wind)</a:t>
            </a:r>
          </a:p>
          <a:p>
            <a:pPr algn="just"/>
            <a:r>
              <a:rPr lang="en-US" sz="1500" dirty="0" smtClean="0">
                <a:solidFill>
                  <a:schemeClr val="tx1">
                    <a:lumMod val="50000"/>
                  </a:schemeClr>
                </a:solidFill>
              </a:rPr>
              <a:t>Warmer and moist air mass at around 1000 m (SW wind)</a:t>
            </a:r>
          </a:p>
          <a:p>
            <a:pPr algn="just"/>
            <a:r>
              <a:rPr lang="en-US" sz="1500" dirty="0" smtClean="0">
                <a:solidFill>
                  <a:schemeClr val="tx1">
                    <a:lumMod val="50000"/>
                  </a:schemeClr>
                </a:solidFill>
              </a:rPr>
              <a:t>Around 5 cm of sleet in the worst hit area</a:t>
            </a:r>
            <a:r>
              <a:rPr lang="sl-SI" sz="1500" dirty="0" smtClean="0">
                <a:solidFill>
                  <a:schemeClr val="tx1">
                    <a:lumMod val="50000"/>
                  </a:schemeClr>
                </a:solidFill>
              </a:rPr>
              <a:t>s</a:t>
            </a:r>
            <a:endParaRPr lang="en-US" sz="1500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en-US" sz="1500" dirty="0" smtClean="0">
                <a:solidFill>
                  <a:schemeClr val="tx1">
                    <a:lumMod val="50000"/>
                  </a:schemeClr>
                </a:solidFill>
              </a:rPr>
              <a:t>Causing </a:t>
            </a:r>
            <a:r>
              <a:rPr lang="sl-SI" sz="1500" dirty="0" smtClean="0">
                <a:solidFill>
                  <a:schemeClr val="tx1">
                    <a:lumMod val="50000"/>
                  </a:schemeClr>
                </a:solidFill>
              </a:rPr>
              <a:t>&gt;</a:t>
            </a:r>
            <a:r>
              <a:rPr lang="en-US" sz="1500" dirty="0" smtClean="0">
                <a:solidFill>
                  <a:schemeClr val="tx1">
                    <a:lumMod val="50000"/>
                  </a:schemeClr>
                </a:solidFill>
              </a:rPr>
              <a:t> €400</a:t>
            </a:r>
            <a:r>
              <a:rPr lang="sl-SI" sz="1500" dirty="0" smtClean="0">
                <a:solidFill>
                  <a:schemeClr val="tx1">
                    <a:lumMod val="50000"/>
                  </a:schemeClr>
                </a:solidFill>
              </a:rPr>
              <a:t>M</a:t>
            </a:r>
            <a:r>
              <a:rPr lang="en-US" sz="1500" dirty="0" smtClean="0">
                <a:solidFill>
                  <a:schemeClr val="tx1">
                    <a:lumMod val="50000"/>
                  </a:schemeClr>
                </a:solidFill>
              </a:rPr>
              <a:t> damage</a:t>
            </a:r>
          </a:p>
          <a:p>
            <a:pPr algn="just"/>
            <a:endParaRPr lang="en-US" sz="1200" dirty="0" smtClean="0">
              <a:solidFill>
                <a:schemeClr val="tx1">
                  <a:lumMod val="50000"/>
                </a:schemeClr>
              </a:solidFill>
            </a:endParaRPr>
          </a:p>
          <a:p>
            <a:endParaRPr lang="en-US" sz="1600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050" name="Picture 2" descr="sondaza-lj_31jan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480" y="3703276"/>
            <a:ext cx="2772426" cy="183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973" y="4253298"/>
            <a:ext cx="3504207" cy="184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padavine_vso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77" y="1562538"/>
            <a:ext cx="3151334" cy="204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sinopticna_1feb-pik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83" y="3703304"/>
            <a:ext cx="1861626" cy="195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značba mesta besedila 9"/>
          <p:cNvSpPr txBox="1">
            <a:spLocks/>
          </p:cNvSpPr>
          <p:nvPr/>
        </p:nvSpPr>
        <p:spPr>
          <a:xfrm>
            <a:off x="251138" y="5743852"/>
            <a:ext cx="1961471" cy="3086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 smtClean="0">
                <a:solidFill>
                  <a:schemeClr val="tx2"/>
                </a:solidFill>
              </a:rPr>
              <a:t>UK Met Office synoptic chart, 1 Feb 2014.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11" name="Označba mesta besedila 9"/>
          <p:cNvSpPr txBox="1">
            <a:spLocks/>
          </p:cNvSpPr>
          <p:nvPr/>
        </p:nvSpPr>
        <p:spPr>
          <a:xfrm>
            <a:off x="2532184" y="5656601"/>
            <a:ext cx="2582214" cy="308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 smtClean="0">
                <a:solidFill>
                  <a:schemeClr val="tx2"/>
                </a:solidFill>
              </a:rPr>
              <a:t>Vertical temperature sounding, 31 Jan 2014</a:t>
            </a:r>
            <a:r>
              <a:rPr lang="sl-SI" sz="1200" i="1" dirty="0" smtClean="0">
                <a:solidFill>
                  <a:schemeClr val="tx2"/>
                </a:solidFill>
              </a:rPr>
              <a:t>, </a:t>
            </a:r>
            <a:r>
              <a:rPr lang="en-US" sz="1200" i="1" dirty="0" smtClean="0">
                <a:solidFill>
                  <a:schemeClr val="tx2"/>
                </a:solidFill>
              </a:rPr>
              <a:t> Ljubljana, central Slovenia.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12" name="Označba mesta besedila 9"/>
          <p:cNvSpPr txBox="1">
            <a:spLocks/>
          </p:cNvSpPr>
          <p:nvPr/>
        </p:nvSpPr>
        <p:spPr>
          <a:xfrm>
            <a:off x="5516777" y="3723893"/>
            <a:ext cx="3318130" cy="2041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200" i="1" dirty="0">
                <a:solidFill>
                  <a:schemeClr val="tx2"/>
                </a:solidFill>
              </a:rPr>
              <a:t>G</a:t>
            </a:r>
            <a:r>
              <a:rPr lang="en-US" sz="1200" i="1" dirty="0" smtClean="0">
                <a:solidFill>
                  <a:schemeClr val="tx2"/>
                </a:solidFill>
              </a:rPr>
              <a:t>round </a:t>
            </a:r>
            <a:r>
              <a:rPr lang="en-US" sz="1200" i="1" dirty="0">
                <a:solidFill>
                  <a:schemeClr val="tx2"/>
                </a:solidFill>
              </a:rPr>
              <a:t>measured precipitation </a:t>
            </a:r>
            <a:r>
              <a:rPr lang="sl-SI" sz="1200" i="1" dirty="0">
                <a:solidFill>
                  <a:schemeClr val="tx2"/>
                </a:solidFill>
              </a:rPr>
              <a:t>(</a:t>
            </a:r>
            <a:r>
              <a:rPr lang="en-US" sz="1200" i="1" dirty="0" smtClean="0">
                <a:solidFill>
                  <a:schemeClr val="tx2"/>
                </a:solidFill>
              </a:rPr>
              <a:t>29 Jan – 6 Feb</a:t>
            </a:r>
            <a:r>
              <a:rPr lang="sl-SI" sz="1200" i="1" dirty="0" smtClean="0">
                <a:solidFill>
                  <a:schemeClr val="tx2"/>
                </a:solidFill>
              </a:rPr>
              <a:t>)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13" name="Označba mesta besedila 9"/>
          <p:cNvSpPr txBox="1">
            <a:spLocks/>
          </p:cNvSpPr>
          <p:nvPr/>
        </p:nvSpPr>
        <p:spPr>
          <a:xfrm>
            <a:off x="5433972" y="6101445"/>
            <a:ext cx="3639193" cy="5826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 smtClean="0">
                <a:solidFill>
                  <a:schemeClr val="tx2"/>
                </a:solidFill>
              </a:rPr>
              <a:t>Precipitation type</a:t>
            </a:r>
            <a:r>
              <a:rPr lang="sl-SI" sz="1200" i="1" dirty="0" smtClean="0">
                <a:solidFill>
                  <a:schemeClr val="tx2"/>
                </a:solidFill>
              </a:rPr>
              <a:t> </a:t>
            </a:r>
            <a:r>
              <a:rPr lang="sl-SI" sz="1200" i="1" dirty="0" err="1" smtClean="0">
                <a:solidFill>
                  <a:schemeClr val="tx2"/>
                </a:solidFill>
              </a:rPr>
              <a:t>and</a:t>
            </a:r>
            <a:r>
              <a:rPr lang="sl-SI" sz="1200" i="1" dirty="0" smtClean="0">
                <a:solidFill>
                  <a:schemeClr val="tx2"/>
                </a:solidFill>
              </a:rPr>
              <a:t> </a:t>
            </a:r>
            <a:r>
              <a:rPr lang="sl-SI" sz="1200" i="1" dirty="0" err="1" smtClean="0">
                <a:solidFill>
                  <a:schemeClr val="tx2"/>
                </a:solidFill>
              </a:rPr>
              <a:t>amount</a:t>
            </a:r>
            <a:r>
              <a:rPr lang="sl-SI" sz="1200" i="1" dirty="0">
                <a:solidFill>
                  <a:schemeClr val="tx2"/>
                </a:solidFill>
              </a:rPr>
              <a:t>,</a:t>
            </a:r>
            <a:r>
              <a:rPr lang="en-US" sz="1200" i="1" dirty="0" smtClean="0">
                <a:solidFill>
                  <a:schemeClr val="tx2"/>
                </a:solidFill>
              </a:rPr>
              <a:t> </a:t>
            </a:r>
            <a:r>
              <a:rPr lang="en-US" sz="1200" i="1" dirty="0" err="1" smtClean="0">
                <a:solidFill>
                  <a:schemeClr val="tx2"/>
                </a:solidFill>
              </a:rPr>
              <a:t>Postojna</a:t>
            </a:r>
            <a:r>
              <a:rPr lang="sl-SI" sz="1200" i="1" dirty="0" smtClean="0">
                <a:solidFill>
                  <a:schemeClr val="tx2"/>
                </a:solidFill>
              </a:rPr>
              <a:t>,</a:t>
            </a:r>
            <a:r>
              <a:rPr lang="en-US" sz="1200" i="1" dirty="0" smtClean="0">
                <a:solidFill>
                  <a:schemeClr val="tx2"/>
                </a:solidFill>
              </a:rPr>
              <a:t> 30 Jan – 6 Feb. </a:t>
            </a:r>
            <a:r>
              <a:rPr lang="en-US" sz="1200" i="1" dirty="0" err="1" smtClean="0">
                <a:solidFill>
                  <a:schemeClr val="tx2"/>
                </a:solidFill>
              </a:rPr>
              <a:t>Colour</a:t>
            </a:r>
            <a:r>
              <a:rPr lang="en-US" sz="1200" i="1" dirty="0" smtClean="0">
                <a:solidFill>
                  <a:schemeClr val="tx2"/>
                </a:solidFill>
              </a:rPr>
              <a:t> chart:</a:t>
            </a:r>
            <a:r>
              <a:rPr lang="en-US" sz="1200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snow</a:t>
            </a:r>
            <a:r>
              <a:rPr lang="en-US" sz="1200" i="1" dirty="0" smtClean="0">
                <a:solidFill>
                  <a:schemeClr val="tx2"/>
                </a:solidFill>
              </a:rPr>
              <a:t>,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i="1" dirty="0" smtClean="0">
                <a:solidFill>
                  <a:schemeClr val="accent1">
                    <a:lumMod val="75000"/>
                  </a:schemeClr>
                </a:solidFill>
              </a:rPr>
              <a:t>freezing rain</a:t>
            </a:r>
            <a:r>
              <a:rPr lang="en-US" sz="1200" i="1" dirty="0" smtClean="0">
                <a:solidFill>
                  <a:schemeClr val="tx2"/>
                </a:solidFill>
              </a:rPr>
              <a:t>,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i="1" dirty="0" smtClean="0">
                <a:solidFill>
                  <a:srgbClr val="00B050"/>
                </a:solidFill>
              </a:rPr>
              <a:t>rain with snow</a:t>
            </a:r>
            <a:r>
              <a:rPr lang="en-US" sz="1200" i="1" dirty="0" smtClean="0">
                <a:solidFill>
                  <a:schemeClr val="tx2"/>
                </a:solidFill>
              </a:rPr>
              <a:t>,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i="1" dirty="0" smtClean="0">
                <a:solidFill>
                  <a:srgbClr val="A6EE32"/>
                </a:solidFill>
              </a:rPr>
              <a:t>rain </a:t>
            </a:r>
            <a:r>
              <a:rPr lang="en-US" sz="1200" i="1" dirty="0" smtClean="0">
                <a:solidFill>
                  <a:schemeClr val="tx2"/>
                </a:solidFill>
              </a:rPr>
              <a:t>and </a:t>
            </a:r>
            <a:r>
              <a:rPr lang="sl-SI" sz="1200" i="1" dirty="0" smtClean="0">
                <a:solidFill>
                  <a:srgbClr val="C00000"/>
                </a:solidFill>
              </a:rPr>
              <a:t>ice </a:t>
            </a:r>
            <a:r>
              <a:rPr lang="sl-SI" sz="1200" i="1" dirty="0" err="1" smtClean="0">
                <a:solidFill>
                  <a:srgbClr val="C00000"/>
                </a:solidFill>
              </a:rPr>
              <a:t>pellets</a:t>
            </a:r>
            <a:r>
              <a:rPr lang="en-US" sz="1200" i="1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en-US" i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9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9754" y="1097755"/>
            <a:ext cx="7844492" cy="400110"/>
          </a:xfrm>
        </p:spPr>
        <p:txBody>
          <a:bodyPr/>
          <a:lstStyle/>
          <a:p>
            <a:pPr algn="ctr"/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Glaze Ice 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SW Slovenia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, Jan/Feb 2014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Označba mesta besedila 9"/>
          <p:cNvSpPr>
            <a:spLocks noGrp="1"/>
          </p:cNvSpPr>
          <p:nvPr>
            <p:ph type="body" sz="quarter" idx="13"/>
          </p:nvPr>
        </p:nvSpPr>
        <p:spPr>
          <a:xfrm>
            <a:off x="508715" y="1701062"/>
            <a:ext cx="3998891" cy="1605017"/>
          </a:xfrm>
        </p:spPr>
        <p:txBody>
          <a:bodyPr>
            <a:normAutofit/>
          </a:bodyPr>
          <a:lstStyle/>
          <a:p>
            <a:pPr algn="just"/>
            <a:endParaRPr lang="sl-SI" sz="1200" dirty="0">
              <a:solidFill>
                <a:schemeClr val="tx1">
                  <a:lumMod val="50000"/>
                </a:schemeClr>
              </a:solidFill>
            </a:endParaRPr>
          </a:p>
          <a:p>
            <a:endParaRPr lang="sl-SI" sz="1600" dirty="0">
              <a:solidFill>
                <a:schemeClr val="tx2"/>
              </a:solidFill>
            </a:endParaRPr>
          </a:p>
          <a:p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36" y="1625959"/>
            <a:ext cx="3361386" cy="224092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69" y="4261022"/>
            <a:ext cx="4010120" cy="230224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750" y="1625959"/>
            <a:ext cx="2786478" cy="165024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7989" y="4422220"/>
            <a:ext cx="3206839" cy="2026875"/>
          </a:xfrm>
          <a:prstGeom prst="rect">
            <a:avLst/>
          </a:prstGeom>
        </p:spPr>
      </p:pic>
      <p:sp>
        <p:nvSpPr>
          <p:cNvPr id="16" name="Označba mesta besedila 9"/>
          <p:cNvSpPr txBox="1">
            <a:spLocks/>
          </p:cNvSpPr>
          <p:nvPr/>
        </p:nvSpPr>
        <p:spPr>
          <a:xfrm>
            <a:off x="4629954" y="3482622"/>
            <a:ext cx="4468969" cy="6896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i="1" dirty="0" smtClean="0">
                <a:solidFill>
                  <a:srgbClr val="C00000"/>
                </a:solidFill>
              </a:rPr>
              <a:t>And below aftermath of the event a few months later … </a:t>
            </a:r>
          </a:p>
          <a:p>
            <a:pPr marL="0" indent="0" algn="just">
              <a:buNone/>
            </a:pPr>
            <a:r>
              <a:rPr lang="en-US" sz="1050" i="1" dirty="0" smtClean="0">
                <a:solidFill>
                  <a:schemeClr val="bg2">
                    <a:lumMod val="25000"/>
                  </a:schemeClr>
                </a:solidFill>
              </a:rPr>
              <a:t>(all pictures extracted from Slovenian news sources, e.g., </a:t>
            </a:r>
            <a:r>
              <a:rPr lang="en-US" sz="1050" i="1" dirty="0" err="1" smtClean="0">
                <a:solidFill>
                  <a:schemeClr val="bg2">
                    <a:lumMod val="25000"/>
                  </a:schemeClr>
                </a:solidFill>
              </a:rPr>
              <a:t>Delo</a:t>
            </a:r>
            <a:r>
              <a:rPr lang="en-US" sz="1050" i="1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  <a:p>
            <a:pPr algn="just"/>
            <a:endParaRPr lang="sl-SI" sz="1200" i="1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sl-SI" sz="1600" i="1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en-GB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9754" y="1097755"/>
            <a:ext cx="7844492" cy="400110"/>
          </a:xfrm>
        </p:spPr>
        <p:txBody>
          <a:bodyPr/>
          <a:lstStyle/>
          <a:p>
            <a:pPr algn="ctr"/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Glaze Ice 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SW Slovenia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, Jan/Feb 2014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Označba mesta besedila 9"/>
          <p:cNvSpPr>
            <a:spLocks noGrp="1"/>
          </p:cNvSpPr>
          <p:nvPr>
            <p:ph type="body" sz="quarter" idx="13"/>
          </p:nvPr>
        </p:nvSpPr>
        <p:spPr>
          <a:xfrm>
            <a:off x="508715" y="1701062"/>
            <a:ext cx="8364829" cy="2104646"/>
          </a:xfrm>
          <a:solidFill>
            <a:schemeClr val="tx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2014 summer season was extremely wet. Vegetation was well above normal during the summer.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Glaze ice damage map based on ground measured TEMP and RR + vertical TEMP profile.</a:t>
            </a:r>
          </a:p>
          <a:p>
            <a:endParaRPr lang="en-US" sz="1200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There is a fairly good spatial agreement between </a:t>
            </a:r>
            <a:r>
              <a:rPr lang="sl-SI" sz="1800" b="1" dirty="0" err="1" smtClean="0">
                <a:solidFill>
                  <a:srgbClr val="FF0000"/>
                </a:solidFill>
              </a:rPr>
              <a:t>the</a:t>
            </a:r>
            <a:r>
              <a:rPr lang="sl-SI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glaze ice damage map and FVC, particularly in SW Slovenia suffering the worst of glaze ice!</a:t>
            </a:r>
          </a:p>
          <a:p>
            <a:pPr marL="0" indent="0" algn="ctr">
              <a:buNone/>
            </a:pPr>
            <a:endParaRPr lang="en-US" sz="1200" b="1" dirty="0" smtClean="0">
              <a:solidFill>
                <a:srgbClr val="FF0000"/>
              </a:solidFill>
            </a:endParaRPr>
          </a:p>
          <a:p>
            <a:pPr algn="just"/>
            <a:r>
              <a:rPr lang="en-US" sz="1400" dirty="0" smtClean="0">
                <a:solidFill>
                  <a:schemeClr val="tx2"/>
                </a:solidFill>
              </a:rPr>
              <a:t>The glaze ice signal is still present in 2015. The sleet</a:t>
            </a:r>
            <a:r>
              <a:rPr lang="sl-SI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smtClean="0">
                <a:solidFill>
                  <a:schemeClr val="tx2"/>
                </a:solidFill>
              </a:rPr>
              <a:t>also partly contributed to bark beetle outbreak on coniferous trees in 2016/2017.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17" y="4017749"/>
            <a:ext cx="3747752" cy="2676966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6" y="4159876"/>
            <a:ext cx="3703299" cy="2405292"/>
          </a:xfrm>
          <a:prstGeom prst="rect">
            <a:avLst/>
          </a:prstGeom>
        </p:spPr>
      </p:pic>
      <p:sp>
        <p:nvSpPr>
          <p:cNvPr id="6" name="Označba mesta besedila 9"/>
          <p:cNvSpPr txBox="1">
            <a:spLocks/>
          </p:cNvSpPr>
          <p:nvPr/>
        </p:nvSpPr>
        <p:spPr>
          <a:xfrm>
            <a:off x="649754" y="4166315"/>
            <a:ext cx="1842308" cy="2253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i="1" dirty="0" smtClean="0">
                <a:solidFill>
                  <a:schemeClr val="tx2"/>
                </a:solidFill>
              </a:rPr>
              <a:t>Glaze ice damage</a:t>
            </a:r>
            <a:endParaRPr lang="en-US" sz="40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64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9754" y="1097755"/>
            <a:ext cx="7844492" cy="400110"/>
          </a:xfrm>
        </p:spPr>
        <p:txBody>
          <a:bodyPr/>
          <a:lstStyle/>
          <a:p>
            <a:pPr algn="ctr"/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Overview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95837" y="4372377"/>
            <a:ext cx="8242478" cy="2112136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Overview of ARSO/Slovenia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DMCSEE</a:t>
            </a:r>
          </a:p>
          <a:p>
            <a:pPr lvl="1"/>
            <a:r>
              <a:rPr lang="en-US" sz="1800" dirty="0" smtClean="0">
                <a:solidFill>
                  <a:schemeClr val="tx2"/>
                </a:solidFill>
              </a:rPr>
              <a:t>ESA project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ARSO role within CDOP-3 phase (DSSF, VEGA, ET, </a:t>
            </a:r>
            <a:r>
              <a:rPr lang="en-US" sz="2000" dirty="0" err="1" smtClean="0">
                <a:solidFill>
                  <a:schemeClr val="tx2"/>
                </a:solidFill>
              </a:rPr>
              <a:t>ET_ref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5" name="Označba mesta vseb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1" y="1815208"/>
            <a:ext cx="2498071" cy="200916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184" y="1815208"/>
            <a:ext cx="2838119" cy="200916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01" y="1815208"/>
            <a:ext cx="3008376" cy="200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7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9754" y="1097755"/>
            <a:ext cx="7844492" cy="400110"/>
          </a:xfrm>
        </p:spPr>
        <p:txBody>
          <a:bodyPr/>
          <a:lstStyle/>
          <a:p>
            <a:pPr algn="ctr"/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Hail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in Bizeljsko, E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Slovenia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(11 Jul 2011)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702" y="1626437"/>
            <a:ext cx="2166415" cy="144337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034" y="1625065"/>
            <a:ext cx="2158212" cy="144152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5" y="3593207"/>
            <a:ext cx="4274941" cy="2849960"/>
          </a:xfrm>
          <a:prstGeom prst="rect">
            <a:avLst/>
          </a:prstGeom>
        </p:spPr>
      </p:pic>
      <p:pic>
        <p:nvPicPr>
          <p:cNvPr id="9" name="Picture 4" descr="VIL_ground_201107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8" y="1626437"/>
            <a:ext cx="2229891" cy="157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3299702" y="3139220"/>
            <a:ext cx="53420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i="1" dirty="0" err="1" smtClean="0">
                <a:solidFill>
                  <a:schemeClr val="bg2">
                    <a:lumMod val="25000"/>
                  </a:schemeClr>
                </a:solidFill>
              </a:rPr>
              <a:t>Pictures</a:t>
            </a:r>
            <a:r>
              <a:rPr lang="sl-SI" sz="1200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l-SI" sz="1200" i="1" dirty="0" err="1" smtClean="0">
                <a:solidFill>
                  <a:schemeClr val="bg2">
                    <a:lumMod val="25000"/>
                  </a:schemeClr>
                </a:solidFill>
              </a:rPr>
              <a:t>above</a:t>
            </a:r>
            <a:r>
              <a:rPr lang="sl-SI" sz="1200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l-SI" sz="1200" i="1" dirty="0" err="1" smtClean="0">
                <a:solidFill>
                  <a:schemeClr val="bg2">
                    <a:lumMod val="25000"/>
                  </a:schemeClr>
                </a:solidFill>
              </a:rPr>
              <a:t>obtained</a:t>
            </a:r>
            <a:r>
              <a:rPr lang="sl-SI" sz="1200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l-SI" sz="1200" i="1" dirty="0" err="1">
                <a:solidFill>
                  <a:schemeClr val="bg2">
                    <a:lumMod val="25000"/>
                  </a:schemeClr>
                </a:solidFill>
              </a:rPr>
              <a:t>from</a:t>
            </a:r>
            <a:r>
              <a:rPr lang="sl-SI" sz="12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l-SI" sz="1200" i="1" dirty="0" err="1">
                <a:solidFill>
                  <a:schemeClr val="bg2">
                    <a:lumMod val="25000"/>
                  </a:schemeClr>
                </a:solidFill>
              </a:rPr>
              <a:t>Slovenian</a:t>
            </a:r>
            <a:r>
              <a:rPr lang="sl-SI" sz="12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l-SI" sz="1200" i="1" dirty="0" err="1" smtClean="0">
                <a:solidFill>
                  <a:schemeClr val="bg2">
                    <a:lumMod val="25000"/>
                  </a:schemeClr>
                </a:solidFill>
              </a:rPr>
              <a:t>local</a:t>
            </a:r>
            <a:r>
              <a:rPr lang="sl-SI" sz="1200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l-SI" sz="1200" i="1" dirty="0" err="1" smtClean="0">
                <a:solidFill>
                  <a:schemeClr val="bg2">
                    <a:lumMod val="25000"/>
                  </a:schemeClr>
                </a:solidFill>
              </a:rPr>
              <a:t>news</a:t>
            </a:r>
            <a:r>
              <a:rPr lang="sl-SI" sz="1200" i="1" dirty="0" smtClean="0">
                <a:solidFill>
                  <a:schemeClr val="bg2">
                    <a:lumMod val="25000"/>
                  </a:schemeClr>
                </a:solidFill>
              </a:rPr>
              <a:t> (</a:t>
            </a:r>
            <a:r>
              <a:rPr lang="sl-SI" sz="1200" i="1" dirty="0">
                <a:solidFill>
                  <a:schemeClr val="bg2">
                    <a:lumMod val="25000"/>
                  </a:schemeClr>
                </a:solidFill>
              </a:rPr>
              <a:t>http://www.bizeljsko.si).</a:t>
            </a:r>
            <a:endParaRPr lang="en-GB" sz="12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11" y="3679934"/>
            <a:ext cx="3742313" cy="2673081"/>
          </a:xfrm>
          <a:prstGeom prst="rect">
            <a:avLst/>
          </a:prstGeom>
        </p:spPr>
      </p:pic>
      <p:sp>
        <p:nvSpPr>
          <p:cNvPr id="12" name="Elipsa 11"/>
          <p:cNvSpPr/>
          <p:nvPr/>
        </p:nvSpPr>
        <p:spPr>
          <a:xfrm>
            <a:off x="7089820" y="4886730"/>
            <a:ext cx="381161" cy="4032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350"/>
          </a:p>
        </p:txBody>
      </p:sp>
      <p:sp>
        <p:nvSpPr>
          <p:cNvPr id="13" name="Elipsa 12"/>
          <p:cNvSpPr/>
          <p:nvPr/>
        </p:nvSpPr>
        <p:spPr>
          <a:xfrm>
            <a:off x="2152867" y="3965729"/>
            <a:ext cx="782782" cy="8242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350"/>
          </a:p>
        </p:txBody>
      </p:sp>
      <p:sp>
        <p:nvSpPr>
          <p:cNvPr id="11" name="Elipsa 10"/>
          <p:cNvSpPr/>
          <p:nvPr/>
        </p:nvSpPr>
        <p:spPr>
          <a:xfrm>
            <a:off x="1661375" y="2210684"/>
            <a:ext cx="585077" cy="3348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350"/>
          </a:p>
        </p:txBody>
      </p:sp>
    </p:spTree>
    <p:extLst>
      <p:ext uri="{BB962C8B-B14F-4D97-AF65-F5344CB8AC3E}">
        <p14:creationId xmlns:p14="http://schemas.microsoft.com/office/powerpoint/2010/main" val="413587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9754" y="1225711"/>
            <a:ext cx="7844492" cy="400110"/>
          </a:xfrm>
        </p:spPr>
        <p:txBody>
          <a:bodyPr/>
          <a:lstStyle/>
          <a:p>
            <a:pPr algn="ctr"/>
            <a:r>
              <a:rPr lang="sl-SI" sz="2600" b="1" dirty="0" err="1">
                <a:solidFill>
                  <a:schemeClr val="accent6">
                    <a:lumMod val="50000"/>
                  </a:schemeClr>
                </a:solidFill>
              </a:rPr>
              <a:t>Contents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49755" y="1957589"/>
            <a:ext cx="7869090" cy="452692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Slovenian Environment Agency (ARSO)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2"/>
                </a:solidFill>
              </a:rPr>
              <a:t>Drought Management Centre for Southeastern Europe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2"/>
                </a:solidFill>
              </a:rPr>
              <a:t>Drought Monitoring in Slovenia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2"/>
                </a:solidFill>
              </a:rPr>
              <a:t>Applications of Satellite Vegetation Indexes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tx2"/>
                </a:solidFill>
              </a:rPr>
              <a:t>Conclusions and Future Work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34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9754" y="1097755"/>
            <a:ext cx="7844492" cy="400110"/>
          </a:xfrm>
        </p:spPr>
        <p:txBody>
          <a:bodyPr/>
          <a:lstStyle/>
          <a:p>
            <a:pPr algn="ctr"/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Conclusions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Označba mesta besedila 9"/>
          <p:cNvSpPr>
            <a:spLocks noGrp="1"/>
          </p:cNvSpPr>
          <p:nvPr>
            <p:ph type="body" sz="quarter" idx="13"/>
          </p:nvPr>
        </p:nvSpPr>
        <p:spPr>
          <a:xfrm>
            <a:off x="720587" y="1849169"/>
            <a:ext cx="8056365" cy="45387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Drought frequency and intensity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i="1" dirty="0" smtClean="0">
                <a:solidFill>
                  <a:srgbClr val="FF0000"/>
                </a:solidFill>
              </a:rPr>
              <a:t>necessitates a focus on drought monitoring!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tx2"/>
              </a:solidFill>
            </a:endParaRPr>
          </a:p>
          <a:p>
            <a:endParaRPr lang="en-US" sz="1800" dirty="0" smtClean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Satellite data is very helpful for drought monitoring.</a:t>
            </a: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LSA SAF VEGA products are very important for ARSO (daily temporal resolution is ideal for drought monitoring).</a:t>
            </a: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High spatial resolution satellite measurements require a more detailed land use type knowledge (e.g. what crops are grown on the fields).</a:t>
            </a:r>
          </a:p>
        </p:txBody>
      </p:sp>
      <p:cxnSp>
        <p:nvCxnSpPr>
          <p:cNvPr id="3" name="Raven puščični povezovalnik 2"/>
          <p:cNvCxnSpPr/>
          <p:nvPr/>
        </p:nvCxnSpPr>
        <p:spPr>
          <a:xfrm>
            <a:off x="2434109" y="2443333"/>
            <a:ext cx="6439" cy="560231"/>
          </a:xfrm>
          <a:prstGeom prst="straightConnector1">
            <a:avLst/>
          </a:prstGeom>
          <a:ln w="34925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7"/>
          <p:cNvSpPr txBox="1">
            <a:spLocks/>
          </p:cNvSpPr>
          <p:nvPr/>
        </p:nvSpPr>
        <p:spPr>
          <a:xfrm>
            <a:off x="2820473" y="2600337"/>
            <a:ext cx="4893972" cy="24622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600" b="1" i="1" dirty="0" smtClean="0">
                <a:solidFill>
                  <a:schemeClr val="tx2"/>
                </a:solidFill>
              </a:rPr>
              <a:t>In combination with ground based drought data …</a:t>
            </a:r>
            <a:endParaRPr lang="en-US" sz="26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6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9754" y="1097755"/>
            <a:ext cx="7844492" cy="400110"/>
          </a:xfrm>
        </p:spPr>
        <p:txBody>
          <a:bodyPr/>
          <a:lstStyle/>
          <a:p>
            <a:pPr algn="ctr"/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Future Work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Označba mesta besedila 9"/>
          <p:cNvSpPr>
            <a:spLocks noGrp="1"/>
          </p:cNvSpPr>
          <p:nvPr>
            <p:ph type="body" sz="quarter" idx="13"/>
          </p:nvPr>
        </p:nvSpPr>
        <p:spPr>
          <a:xfrm>
            <a:off x="720587" y="1849170"/>
            <a:ext cx="7953333" cy="3482684"/>
          </a:xfrm>
        </p:spPr>
        <p:txBody>
          <a:bodyPr>
            <a:normAutofit/>
          </a:bodyPr>
          <a:lstStyle/>
          <a:p>
            <a:endParaRPr lang="sl-SI" sz="1800" b="1" dirty="0" smtClean="0">
              <a:solidFill>
                <a:schemeClr val="tx2"/>
              </a:solidFill>
            </a:endParaRPr>
          </a:p>
          <a:p>
            <a:endParaRPr lang="sl-SI" sz="1800" b="1" dirty="0" smtClean="0">
              <a:solidFill>
                <a:schemeClr val="tx2"/>
              </a:solidFill>
            </a:endParaRPr>
          </a:p>
          <a:p>
            <a:r>
              <a:rPr lang="en-US" sz="2000" b="1" dirty="0" smtClean="0">
                <a:solidFill>
                  <a:schemeClr val="tx2"/>
                </a:solidFill>
              </a:rPr>
              <a:t>EPS VEGA </a:t>
            </a:r>
            <a:r>
              <a:rPr lang="en-US" sz="2000" dirty="0" smtClean="0">
                <a:solidFill>
                  <a:schemeClr val="tx2"/>
                </a:solidFill>
              </a:rPr>
              <a:t>from</a:t>
            </a:r>
            <a:r>
              <a:rPr lang="en-US" sz="2000" b="1" dirty="0" smtClean="0">
                <a:solidFill>
                  <a:schemeClr val="tx2"/>
                </a:solidFill>
              </a:rPr>
              <a:t> AVHRR/METOP</a:t>
            </a:r>
          </a:p>
          <a:p>
            <a:r>
              <a:rPr lang="en-US" sz="2000" b="1" dirty="0" smtClean="0">
                <a:solidFill>
                  <a:schemeClr val="tx2"/>
                </a:solidFill>
              </a:rPr>
              <a:t>LSA SAF ET (hydrological modelling)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4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9754" y="1097755"/>
            <a:ext cx="7844492" cy="369332"/>
          </a:xfrm>
        </p:spPr>
        <p:txBody>
          <a:bodyPr/>
          <a:lstStyle/>
          <a:p>
            <a:pPr algn="ctr"/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Označba mesta besedila 9"/>
          <p:cNvSpPr>
            <a:spLocks noGrp="1"/>
          </p:cNvSpPr>
          <p:nvPr>
            <p:ph type="body" sz="quarter" idx="13"/>
          </p:nvPr>
        </p:nvSpPr>
        <p:spPr>
          <a:xfrm>
            <a:off x="720587" y="1849169"/>
            <a:ext cx="7669999" cy="4706177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l-SI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sl-SI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sl-SI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sl-SI" b="1" dirty="0" err="1" smtClean="0">
                <a:solidFill>
                  <a:schemeClr val="bg1"/>
                </a:solidFill>
              </a:rPr>
              <a:t>Thank</a:t>
            </a:r>
            <a:r>
              <a:rPr lang="sl-SI" b="1" dirty="0" smtClean="0">
                <a:solidFill>
                  <a:schemeClr val="bg1"/>
                </a:solidFill>
              </a:rPr>
              <a:t> </a:t>
            </a:r>
            <a:r>
              <a:rPr lang="sl-SI" b="1" dirty="0" err="1" smtClean="0">
                <a:solidFill>
                  <a:schemeClr val="bg1"/>
                </a:solidFill>
              </a:rPr>
              <a:t>you</a:t>
            </a:r>
            <a:r>
              <a:rPr lang="sl-SI" b="1" dirty="0" smtClean="0">
                <a:solidFill>
                  <a:schemeClr val="bg1"/>
                </a:solidFill>
              </a:rPr>
              <a:t> </a:t>
            </a:r>
            <a:r>
              <a:rPr lang="sl-SI" b="1" dirty="0" err="1" smtClean="0">
                <a:solidFill>
                  <a:schemeClr val="bg1"/>
                </a:solidFill>
              </a:rPr>
              <a:t>for</a:t>
            </a:r>
            <a:r>
              <a:rPr lang="sl-SI" b="1" dirty="0" smtClean="0">
                <a:solidFill>
                  <a:schemeClr val="bg1"/>
                </a:solidFill>
              </a:rPr>
              <a:t> </a:t>
            </a:r>
            <a:r>
              <a:rPr lang="sl-SI" b="1" dirty="0" err="1" smtClean="0">
                <a:solidFill>
                  <a:schemeClr val="bg1"/>
                </a:solidFill>
              </a:rPr>
              <a:t>your</a:t>
            </a:r>
            <a:r>
              <a:rPr lang="sl-SI" b="1" dirty="0" smtClean="0">
                <a:solidFill>
                  <a:schemeClr val="bg1"/>
                </a:solidFill>
              </a:rPr>
              <a:t> </a:t>
            </a:r>
            <a:r>
              <a:rPr lang="sl-SI" b="1" dirty="0" err="1" smtClean="0">
                <a:solidFill>
                  <a:schemeClr val="bg1"/>
                </a:solidFill>
              </a:rPr>
              <a:t>attention</a:t>
            </a:r>
            <a:r>
              <a:rPr lang="sl-SI" b="1" dirty="0" smtClean="0">
                <a:solidFill>
                  <a:schemeClr val="bg1"/>
                </a:solidFill>
              </a:rPr>
              <a:t>!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35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174" y="1765195"/>
            <a:ext cx="3233513" cy="2155676"/>
          </a:xfrm>
          <a:prstGeom prst="rect">
            <a:avLst/>
          </a:prstGeom>
        </p:spPr>
      </p:pic>
      <p:sp>
        <p:nvSpPr>
          <p:cNvPr id="19" name="Pravokotnik 18"/>
          <p:cNvSpPr/>
          <p:nvPr/>
        </p:nvSpPr>
        <p:spPr>
          <a:xfrm>
            <a:off x="3348507" y="4722210"/>
            <a:ext cx="28433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194C"/>
                </a:solidFill>
              </a:rPr>
              <a:t>Alpine, </a:t>
            </a:r>
            <a:r>
              <a:rPr lang="en-US" sz="2000" b="1" dirty="0" err="1" smtClean="0">
                <a:solidFill>
                  <a:srgbClr val="00194C"/>
                </a:solidFill>
              </a:rPr>
              <a:t>Mediterr</a:t>
            </a:r>
            <a:r>
              <a:rPr lang="sl-SI" sz="2000" b="1" dirty="0" err="1" smtClean="0">
                <a:solidFill>
                  <a:srgbClr val="00194C"/>
                </a:solidFill>
              </a:rPr>
              <a:t>an</a:t>
            </a:r>
            <a:r>
              <a:rPr lang="en-US" sz="2000" b="1" dirty="0" err="1" smtClean="0">
                <a:solidFill>
                  <a:srgbClr val="00194C"/>
                </a:solidFill>
              </a:rPr>
              <a:t>ean</a:t>
            </a:r>
            <a:r>
              <a:rPr lang="en-US" sz="2000" b="1" dirty="0" smtClean="0">
                <a:solidFill>
                  <a:srgbClr val="00194C"/>
                </a:solidFill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rgbClr val="00194C"/>
                </a:solidFill>
              </a:rPr>
              <a:t>and Continental climate regions</a:t>
            </a:r>
            <a:endParaRPr lang="en-US" sz="2000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98" y="1808530"/>
            <a:ext cx="2399701" cy="2158163"/>
          </a:xfrm>
          <a:prstGeom prst="rect">
            <a:avLst/>
          </a:prstGeom>
        </p:spPr>
      </p:pic>
      <p:sp>
        <p:nvSpPr>
          <p:cNvPr id="12" name="Pravokotnik 11"/>
          <p:cNvSpPr/>
          <p:nvPr/>
        </p:nvSpPr>
        <p:spPr>
          <a:xfrm>
            <a:off x="133482" y="1989966"/>
            <a:ext cx="1346751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50" dirty="0" smtClean="0">
                <a:solidFill>
                  <a:srgbClr val="002060"/>
                </a:solidFill>
              </a:rPr>
              <a:t>Mean annual CG flash density [km-2 yr-1], based on 2006 - 2014 and 20 km x 20 km, </a:t>
            </a:r>
            <a:r>
              <a:rPr lang="en-US" sz="750" dirty="0" err="1" smtClean="0">
                <a:solidFill>
                  <a:srgbClr val="002060"/>
                </a:solidFill>
              </a:rPr>
              <a:t>Poelman</a:t>
            </a:r>
            <a:r>
              <a:rPr lang="en-US" sz="750" dirty="0" smtClean="0">
                <a:solidFill>
                  <a:srgbClr val="002060"/>
                </a:solidFill>
              </a:rPr>
              <a:t> et al., 2016.</a:t>
            </a:r>
          </a:p>
          <a:p>
            <a:endParaRPr lang="en-US" sz="1350" dirty="0"/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2" y="4583592"/>
            <a:ext cx="3135526" cy="2071867"/>
          </a:xfrm>
          <a:prstGeom prst="rect">
            <a:avLst/>
          </a:prstGeom>
        </p:spPr>
      </p:pic>
      <p:sp>
        <p:nvSpPr>
          <p:cNvPr id="14" name="Pravokotnik 13"/>
          <p:cNvSpPr/>
          <p:nvPr/>
        </p:nvSpPr>
        <p:spPr>
          <a:xfrm>
            <a:off x="133482" y="4123426"/>
            <a:ext cx="313552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 smtClean="0"/>
              <a:t>High Precipitation gradient over Slovenia:</a:t>
            </a:r>
          </a:p>
          <a:p>
            <a:r>
              <a:rPr lang="en-US" sz="1200" dirty="0" smtClean="0"/>
              <a:t>West &gt; 3200mm/year, East &lt; 900 mm/year</a:t>
            </a:r>
            <a:endParaRPr lang="en-US" sz="1200" dirty="0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69" y="1418432"/>
            <a:ext cx="3251131" cy="2167421"/>
          </a:xfrm>
          <a:prstGeom prst="rect">
            <a:avLst/>
          </a:prstGeom>
        </p:spPr>
      </p:pic>
      <p:sp>
        <p:nvSpPr>
          <p:cNvPr id="16" name="PoljeZBesedilom 15"/>
          <p:cNvSpPr txBox="1"/>
          <p:nvPr/>
        </p:nvSpPr>
        <p:spPr>
          <a:xfrm>
            <a:off x="6091706" y="1032675"/>
            <a:ext cx="305229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Mean Surface Incoming Solar radiation SIS (1983 – 2013)             </a:t>
            </a:r>
            <a:endParaRPr lang="en-US" sz="1200" dirty="0"/>
          </a:p>
        </p:txBody>
      </p:sp>
      <p:pic>
        <p:nvPicPr>
          <p:cNvPr id="21" name="Slika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186" y="3434701"/>
            <a:ext cx="881623" cy="406327"/>
          </a:xfrm>
          <a:prstGeom prst="rect">
            <a:avLst/>
          </a:prstGeom>
        </p:spPr>
      </p:pic>
      <p:pic>
        <p:nvPicPr>
          <p:cNvPr id="22" name="Picture 2" descr="http://www.eea.europa.eu/data-and-maps/figures/main-drought-events-in-europe/main-drought-events-in-europe/image_large"/>
          <p:cNvPicPr>
            <a:picLocks noChangeAspect="1" noChangeArrowheads="1"/>
          </p:cNvPicPr>
          <p:nvPr/>
        </p:nvPicPr>
        <p:blipFill>
          <a:blip r:embed="rId8" r:link="rId9"/>
          <a:srcRect r="25714"/>
          <a:stretch>
            <a:fillRect/>
          </a:stretch>
        </p:blipFill>
        <p:spPr bwMode="auto">
          <a:xfrm>
            <a:off x="6265515" y="4123426"/>
            <a:ext cx="2730116" cy="268655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4" name="Pravokotnik 23"/>
          <p:cNvSpPr/>
          <p:nvPr/>
        </p:nvSpPr>
        <p:spPr>
          <a:xfrm>
            <a:off x="6265515" y="3661761"/>
            <a:ext cx="273011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Very severe drought in </a:t>
            </a:r>
            <a:r>
              <a:rPr lang="en-US" sz="1200" dirty="0" smtClean="0"/>
              <a:t>Slovenia</a:t>
            </a:r>
            <a:r>
              <a:rPr lang="sl-SI" sz="1200" dirty="0" smtClean="0"/>
              <a:t> </a:t>
            </a:r>
            <a:r>
              <a:rPr lang="en-US" sz="1200" dirty="0" smtClean="0"/>
              <a:t>in:</a:t>
            </a:r>
            <a:endParaRPr lang="en-US" sz="1200" dirty="0"/>
          </a:p>
          <a:p>
            <a:r>
              <a:rPr lang="en-US" sz="1200" dirty="0"/>
              <a:t>2003, 2006, 2007, 2012, 2013</a:t>
            </a:r>
          </a:p>
        </p:txBody>
      </p:sp>
      <p:sp>
        <p:nvSpPr>
          <p:cNvPr id="17" name="Title 7"/>
          <p:cNvSpPr txBox="1">
            <a:spLocks/>
          </p:cNvSpPr>
          <p:nvPr/>
        </p:nvSpPr>
        <p:spPr>
          <a:xfrm>
            <a:off x="649754" y="975203"/>
            <a:ext cx="7844492" cy="4432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Overview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3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>
          <a:xfrm>
            <a:off x="7139816" y="2298758"/>
            <a:ext cx="2325660" cy="368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1600" dirty="0" err="1">
                <a:solidFill>
                  <a:schemeClr val="tx2"/>
                </a:solidFill>
                <a:latin typeface="Arial" charset="0"/>
                <a:cs typeface="Arial" charset="0"/>
              </a:rPr>
              <a:t>Associate</a:t>
            </a:r>
            <a:r>
              <a:rPr lang="en-US" sz="1600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sl-SI" sz="1600" dirty="0">
                <a:solidFill>
                  <a:schemeClr val="tx2"/>
                </a:solidFill>
                <a:latin typeface="Arial" charset="0"/>
                <a:cs typeface="Arial" charset="0"/>
              </a:rPr>
              <a:t>M</a:t>
            </a:r>
            <a:r>
              <a:rPr lang="en-US" sz="1600" dirty="0">
                <a:solidFill>
                  <a:schemeClr val="tx2"/>
                </a:solidFill>
                <a:latin typeface="Arial" charset="0"/>
                <a:cs typeface="Arial" charset="0"/>
              </a:rPr>
              <a:t>ember</a:t>
            </a:r>
            <a:r>
              <a:rPr lang="sl-SI" sz="1600" dirty="0">
                <a:solidFill>
                  <a:schemeClr val="tx2"/>
                </a:solidFill>
                <a:latin typeface="Arial" charset="0"/>
                <a:cs typeface="Arial" charset="0"/>
              </a:rPr>
              <a:t>:</a:t>
            </a:r>
            <a:endParaRPr lang="pt-PT" sz="4000" dirty="0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220816" y="5847457"/>
            <a:ext cx="3716929" cy="1601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194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750" u="sng" dirty="0"/>
              <a:t>ECO</a:t>
            </a:r>
            <a:r>
              <a:rPr lang="en-US" sz="750" dirty="0" err="1"/>
              <a:t>nomic</a:t>
            </a:r>
            <a:r>
              <a:rPr lang="en-US" sz="750" dirty="0"/>
              <a:t> interest grouping of the National </a:t>
            </a:r>
            <a:r>
              <a:rPr lang="en-US" sz="750" u="sng" dirty="0"/>
              <a:t>Met</a:t>
            </a:r>
            <a:r>
              <a:rPr lang="en-US" sz="750" dirty="0"/>
              <a:t>eorological</a:t>
            </a:r>
            <a:r>
              <a:rPr lang="sl-SI" sz="750" dirty="0"/>
              <a:t> </a:t>
            </a:r>
            <a:r>
              <a:rPr lang="sl-SI" sz="750" dirty="0" err="1"/>
              <a:t>Services</a:t>
            </a:r>
            <a:endParaRPr lang="sl-SI" sz="750" dirty="0"/>
          </a:p>
        </p:txBody>
      </p:sp>
      <p:pic>
        <p:nvPicPr>
          <p:cNvPr id="7" name="Picture 4" descr="C:\DELO\arso\umet-pomembno\logos\eumetsat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453" y="2599334"/>
            <a:ext cx="2895190" cy="49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DELO\arso\umet-pomembno\logos\GIE-EUMETNET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3" y="4383348"/>
            <a:ext cx="2409735" cy="51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DELO\arso\umet-pomembno\logos\logo-ecome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18" y="5154771"/>
            <a:ext cx="2011415" cy="41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DELO\arso\umet-pomembno\logos\logo-aladin20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68" y="5061475"/>
            <a:ext cx="1172126" cy="68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DELO\arso\umet-pomembno\logos\rc-lace-log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336" y="4413665"/>
            <a:ext cx="1553459" cy="4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:\DELO\arso\umet-pomembno\logos\Logo_EuroGOO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711" y="5118737"/>
            <a:ext cx="1972157" cy="66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:\DELO\arso\umet-pomembno\logos\dmcsee_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699" y="5004892"/>
            <a:ext cx="2069747" cy="63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ravokotnik 13"/>
          <p:cNvSpPr/>
          <p:nvPr/>
        </p:nvSpPr>
        <p:spPr>
          <a:xfrm>
            <a:off x="7303938" y="4449161"/>
            <a:ext cx="134696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chemeClr val="accent2"/>
                </a:solidFill>
                <a:cs typeface="Arial" charset="0"/>
              </a:rPr>
              <a:t>Hosting:</a:t>
            </a:r>
          </a:p>
        </p:txBody>
      </p:sp>
      <p:pic>
        <p:nvPicPr>
          <p:cNvPr id="15" name="Picture 13" descr="http://www.oceandatapractices.net/themes/Mirage2/images/WMO-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36" y="2422876"/>
            <a:ext cx="854317" cy="93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DELO\arso\umet-pomembno\logos\ECMW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955" y="2701268"/>
            <a:ext cx="2078072" cy="42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70" y="4182014"/>
            <a:ext cx="1866754" cy="822878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816" y="2623309"/>
            <a:ext cx="1405511" cy="892589"/>
          </a:xfrm>
          <a:prstGeom prst="rect">
            <a:avLst/>
          </a:prstGeom>
        </p:spPr>
      </p:pic>
      <p:sp>
        <p:nvSpPr>
          <p:cNvPr id="18" name="Pravokotnik 17"/>
          <p:cNvSpPr/>
          <p:nvPr/>
        </p:nvSpPr>
        <p:spPr>
          <a:xfrm>
            <a:off x="3375961" y="5832637"/>
            <a:ext cx="1698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rgbClr val="1B31C4"/>
                </a:solidFill>
                <a:latin typeface="Verdana" panose="020B0604030504040204" pitchFamily="34" charset="0"/>
              </a:rPr>
              <a:t>High Resolution Numerical </a:t>
            </a:r>
            <a:endParaRPr lang="sl-SI" sz="900" i="1" dirty="0">
              <a:solidFill>
                <a:srgbClr val="1B31C4"/>
              </a:solidFill>
              <a:latin typeface="Verdana" panose="020B0604030504040204" pitchFamily="34" charset="0"/>
            </a:endParaRPr>
          </a:p>
          <a:p>
            <a:r>
              <a:rPr lang="en-US" sz="900" i="1" dirty="0">
                <a:solidFill>
                  <a:srgbClr val="1B31C4"/>
                </a:solidFill>
                <a:latin typeface="Verdana" panose="020B0604030504040204" pitchFamily="34" charset="0"/>
              </a:rPr>
              <a:t>Weather Prediction Project</a:t>
            </a:r>
            <a:endParaRPr lang="en-US" sz="900" dirty="0"/>
          </a:p>
        </p:txBody>
      </p:sp>
      <p:sp>
        <p:nvSpPr>
          <p:cNvPr id="19" name="Rectangle 3"/>
          <p:cNvSpPr txBox="1">
            <a:spLocks/>
          </p:cNvSpPr>
          <p:nvPr/>
        </p:nvSpPr>
        <p:spPr>
          <a:xfrm>
            <a:off x="450763" y="1854559"/>
            <a:ext cx="6280272" cy="47909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194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2"/>
                </a:solidFill>
                <a:latin typeface="Arial" charset="0"/>
                <a:cs typeface="Arial" charset="0"/>
              </a:rPr>
              <a:t>The Republic of Slovenia is a member of:</a:t>
            </a:r>
          </a:p>
          <a:p>
            <a:pPr lvl="1"/>
            <a:endParaRPr lang="en-US" sz="900" dirty="0">
              <a:solidFill>
                <a:srgbClr val="999999"/>
              </a:solidFill>
              <a:latin typeface="Arial" charset="0"/>
              <a:cs typeface="Arial" charset="0"/>
            </a:endParaRPr>
          </a:p>
          <a:p>
            <a:pPr lvl="1"/>
            <a:endParaRPr lang="en-US" sz="900" dirty="0">
              <a:solidFill>
                <a:srgbClr val="999999"/>
              </a:solidFill>
              <a:latin typeface="Arial" charset="0"/>
              <a:cs typeface="Arial" charset="0"/>
            </a:endParaRPr>
          </a:p>
          <a:p>
            <a:endParaRPr lang="en-US" sz="1800" dirty="0">
              <a:solidFill>
                <a:schemeClr val="accent1"/>
              </a:solidFill>
              <a:latin typeface="Arial" charset="0"/>
              <a:cs typeface="Arial" charset="0"/>
            </a:endParaRPr>
          </a:p>
          <a:p>
            <a:endParaRPr lang="en-US" sz="1800" dirty="0">
              <a:solidFill>
                <a:schemeClr val="accent1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r>
              <a:rPr lang="en-US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Slovenian </a:t>
            </a:r>
            <a:r>
              <a:rPr lang="en-US" sz="2000" dirty="0">
                <a:solidFill>
                  <a:schemeClr val="tx2"/>
                </a:solidFill>
                <a:latin typeface="Arial" charset="0"/>
                <a:cs typeface="Arial" charset="0"/>
              </a:rPr>
              <a:t>Environment Agency is a member of:</a:t>
            </a:r>
          </a:p>
        </p:txBody>
      </p:sp>
      <p:sp>
        <p:nvSpPr>
          <p:cNvPr id="20" name="Title 7"/>
          <p:cNvSpPr txBox="1">
            <a:spLocks/>
          </p:cNvSpPr>
          <p:nvPr/>
        </p:nvSpPr>
        <p:spPr>
          <a:xfrm>
            <a:off x="649754" y="1097755"/>
            <a:ext cx="7844492" cy="369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International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Cooperation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57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  <a:p>
            <a:pPr marL="0" indent="0">
              <a:buNone/>
            </a:pPr>
            <a:endParaRPr lang="pt-PT" i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7" y="1792420"/>
            <a:ext cx="3049490" cy="4310965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3521783" y="604925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400" i="1" dirty="0"/>
              <a:t>More on  </a:t>
            </a:r>
            <a:r>
              <a:rPr lang="en-US" sz="1400" i="1" dirty="0"/>
              <a:t>http://www.arso.gov.si/</a:t>
            </a:r>
          </a:p>
        </p:txBody>
      </p:sp>
      <p:pic>
        <p:nvPicPr>
          <p:cNvPr id="9" name="Picture 5" descr="\\saturn\klima\Postaje\KARTE_postaj2016\VSEpostaje_10maj201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565" y="3252935"/>
            <a:ext cx="3993261" cy="262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ravokotnik 13"/>
          <p:cNvSpPr/>
          <p:nvPr/>
        </p:nvSpPr>
        <p:spPr>
          <a:xfrm>
            <a:off x="2929181" y="1709491"/>
            <a:ext cx="58735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Upgrade of </a:t>
            </a:r>
            <a:r>
              <a:rPr lang="sl-SI" sz="1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monitoring</a:t>
            </a:r>
            <a:r>
              <a:rPr lang="en-US" sz="1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system and</a:t>
            </a:r>
            <a:r>
              <a:rPr lang="sl-SI" sz="1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environment</a:t>
            </a:r>
            <a:r>
              <a:rPr lang="sl-SI" sz="1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sl-SI" sz="1600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for</a:t>
            </a:r>
            <a:r>
              <a:rPr lang="en-US" sz="1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water</a:t>
            </a:r>
            <a:r>
              <a:rPr lang="sl-SI" sz="1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sl-SI" sz="1600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analyses</a:t>
            </a:r>
            <a:r>
              <a:rPr lang="sl-SI" sz="1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(€33</a:t>
            </a:r>
            <a:r>
              <a:rPr lang="sl-SI" sz="1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M</a:t>
            </a:r>
            <a:r>
              <a:rPr lang="en-US" sz="1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281 new</a:t>
            </a:r>
            <a:r>
              <a:rPr lang="sl-SI" sz="1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/</a:t>
            </a:r>
            <a:r>
              <a:rPr lang="en-US" sz="1600" dirty="0">
                <a:solidFill>
                  <a:schemeClr val="tx2"/>
                </a:solidFill>
                <a:latin typeface="Arial" charset="0"/>
                <a:cs typeface="Arial" charset="0"/>
              </a:rPr>
              <a:t>renovated </a:t>
            </a:r>
            <a:r>
              <a:rPr lang="en-US" sz="1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hydro</a:t>
            </a:r>
            <a:r>
              <a:rPr lang="sl-SI" sz="1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-</a:t>
            </a:r>
            <a:r>
              <a:rPr lang="en-US" sz="1600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meteo</a:t>
            </a:r>
            <a:r>
              <a:rPr lang="en-US" sz="1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stations, weather radar, </a:t>
            </a:r>
            <a:r>
              <a:rPr lang="sl-SI" sz="1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i</a:t>
            </a:r>
            <a:r>
              <a:rPr lang="en-US" sz="1600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nfrastructure</a:t>
            </a:r>
            <a:r>
              <a:rPr lang="en-US" sz="1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, hardware, software, new tools to monitor agricultural drought</a:t>
            </a:r>
            <a:r>
              <a:rPr lang="sl-SI" sz="1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…</a:t>
            </a:r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341290" y="1097755"/>
            <a:ext cx="8360624" cy="369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</a:rPr>
              <a:t>Recent Investments in Environmental Monitoring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0377" y="5399210"/>
            <a:ext cx="1097708" cy="29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0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9754" y="1225711"/>
            <a:ext cx="7844492" cy="400110"/>
          </a:xfrm>
        </p:spPr>
        <p:txBody>
          <a:bodyPr/>
          <a:lstStyle/>
          <a:p>
            <a:pPr algn="ctr"/>
            <a:r>
              <a:rPr lang="sl-SI" sz="2600" b="1" dirty="0" err="1">
                <a:solidFill>
                  <a:schemeClr val="accent6">
                    <a:lumMod val="50000"/>
                  </a:schemeClr>
                </a:solidFill>
              </a:rPr>
              <a:t>Contents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49755" y="1957589"/>
            <a:ext cx="7869090" cy="452692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Slovenian Environment Agency</a:t>
            </a:r>
            <a:r>
              <a:rPr lang="sl-SI" sz="2200" dirty="0" smtClean="0">
                <a:solidFill>
                  <a:schemeClr val="bg1">
                    <a:lumMod val="85000"/>
                  </a:schemeClr>
                </a:solidFill>
              </a:rPr>
              <a:t> (ARSO)</a:t>
            </a:r>
            <a:endParaRPr lang="en-US" sz="22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tx2"/>
                </a:solidFill>
              </a:rPr>
              <a:t>Drought Management Centre for Southeastern Europe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Drought Monitoring in Slovenia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Applications of Satellite Vegetation Indexes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Conclusions</a:t>
            </a:r>
            <a:r>
              <a:rPr lang="sl-SI" sz="22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sl-SI" sz="2200" dirty="0" err="1" smtClean="0">
                <a:solidFill>
                  <a:schemeClr val="bg1">
                    <a:lumMod val="85000"/>
                  </a:schemeClr>
                </a:solidFill>
              </a:rPr>
              <a:t>and</a:t>
            </a:r>
            <a:r>
              <a:rPr lang="sl-SI" sz="2200" dirty="0" smtClean="0">
                <a:solidFill>
                  <a:schemeClr val="bg1">
                    <a:lumMod val="85000"/>
                  </a:schemeClr>
                </a:solidFill>
              </a:rPr>
              <a:t> Future </a:t>
            </a:r>
            <a:r>
              <a:rPr lang="sl-SI" sz="2200" dirty="0" err="1" smtClean="0">
                <a:solidFill>
                  <a:schemeClr val="bg1">
                    <a:lumMod val="85000"/>
                  </a:schemeClr>
                </a:solidFill>
              </a:rPr>
              <a:t>Work</a:t>
            </a:r>
            <a:endParaRPr lang="en-US" sz="22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5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38269"/>
          <a:stretch>
            <a:fillRect/>
          </a:stretch>
        </p:blipFill>
        <p:spPr bwMode="auto">
          <a:xfrm>
            <a:off x="0" y="2680450"/>
            <a:ext cx="9144000" cy="417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026059" y="1572242"/>
            <a:ext cx="1940324" cy="1032047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PoljeZBesedilom 6"/>
          <p:cNvSpPr txBox="1"/>
          <p:nvPr/>
        </p:nvSpPr>
        <p:spPr>
          <a:xfrm>
            <a:off x="6656594" y="4112223"/>
            <a:ext cx="1837652" cy="507831"/>
          </a:xfrm>
          <a:prstGeom prst="rect">
            <a:avLst/>
          </a:prstGeom>
          <a:solidFill>
            <a:srgbClr val="66FF66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/>
              <a:t>Global water partnership</a:t>
            </a:r>
          </a:p>
          <a:p>
            <a:r>
              <a:rPr lang="en-US" sz="900" dirty="0" smtClean="0"/>
              <a:t>Integrated </a:t>
            </a:r>
            <a:r>
              <a:rPr lang="en-US" sz="900" dirty="0"/>
              <a:t>drought management </a:t>
            </a:r>
            <a:r>
              <a:rPr lang="en-US" sz="900" dirty="0" err="1"/>
              <a:t>programme</a:t>
            </a:r>
            <a:endParaRPr lang="sl-SI" sz="900" dirty="0"/>
          </a:p>
        </p:txBody>
      </p:sp>
      <p:sp>
        <p:nvSpPr>
          <p:cNvPr id="2" name="Pravokotnik 1"/>
          <p:cNvSpPr/>
          <p:nvPr/>
        </p:nvSpPr>
        <p:spPr>
          <a:xfrm>
            <a:off x="0" y="2091565"/>
            <a:ext cx="27642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DMCSEE </a:t>
            </a:r>
            <a:r>
              <a:rPr lang="sl-SI" sz="1600" b="1" dirty="0">
                <a:solidFill>
                  <a:srgbClr val="C00000"/>
                </a:solidFill>
              </a:rPr>
              <a:t>is </a:t>
            </a:r>
            <a:r>
              <a:rPr lang="sl-SI" sz="1600" b="1" dirty="0" err="1">
                <a:solidFill>
                  <a:srgbClr val="C00000"/>
                </a:solidFill>
              </a:rPr>
              <a:t>lead</a:t>
            </a:r>
            <a:r>
              <a:rPr lang="sl-SI" sz="1600" b="1" dirty="0">
                <a:solidFill>
                  <a:srgbClr val="C00000"/>
                </a:solidFill>
              </a:rPr>
              <a:t> </a:t>
            </a:r>
            <a:r>
              <a:rPr lang="sl-SI" sz="1600" b="1" dirty="0" err="1">
                <a:solidFill>
                  <a:srgbClr val="C00000"/>
                </a:solidFill>
              </a:rPr>
              <a:t>by</a:t>
            </a:r>
            <a:r>
              <a:rPr lang="sl-SI" sz="1600" b="1" dirty="0">
                <a:solidFill>
                  <a:srgbClr val="C00000"/>
                </a:solidFill>
              </a:rPr>
              <a:t> </a:t>
            </a:r>
            <a:r>
              <a:rPr lang="sl-SI" sz="1600" b="1" dirty="0" smtClean="0">
                <a:solidFill>
                  <a:srgbClr val="C00000"/>
                </a:solidFill>
              </a:rPr>
              <a:t>ARSO!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 rot="16200000">
            <a:off x="7924714" y="4869844"/>
            <a:ext cx="1976907" cy="461665"/>
          </a:xfrm>
          <a:prstGeom prst="rect">
            <a:avLst/>
          </a:prstGeom>
          <a:solidFill>
            <a:srgbClr val="66FF66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l-SI" sz="900" b="1" dirty="0"/>
              <a:t>DRI </a:t>
            </a:r>
            <a:r>
              <a:rPr lang="sl-SI" sz="900" b="1" dirty="0" err="1"/>
              <a:t>Danube</a:t>
            </a:r>
            <a:r>
              <a:rPr lang="sl-SI" sz="900" b="1" dirty="0"/>
              <a:t> – </a:t>
            </a:r>
            <a:r>
              <a:rPr lang="sl-SI" sz="900" b="1" dirty="0" err="1"/>
              <a:t>lead</a:t>
            </a:r>
            <a:r>
              <a:rPr lang="sl-SI" sz="900" b="1" dirty="0"/>
              <a:t> </a:t>
            </a:r>
            <a:r>
              <a:rPr lang="sl-SI" sz="900" b="1" dirty="0" err="1"/>
              <a:t>by</a:t>
            </a:r>
            <a:r>
              <a:rPr lang="sl-SI" sz="900" b="1" dirty="0"/>
              <a:t> ARSO</a:t>
            </a:r>
            <a:endParaRPr lang="en-US" sz="900" b="1" dirty="0"/>
          </a:p>
          <a:p>
            <a:r>
              <a:rPr lang="sl-SI" sz="1500" b="1" dirty="0" err="1" smtClean="0"/>
              <a:t>InterReg</a:t>
            </a:r>
            <a:r>
              <a:rPr lang="sl-SI" sz="1500" b="1" dirty="0" smtClean="0"/>
              <a:t> </a:t>
            </a:r>
            <a:r>
              <a:rPr lang="sl-SI" sz="1500" b="1" dirty="0"/>
              <a:t>2017-2019</a:t>
            </a:r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649754" y="1097754"/>
            <a:ext cx="7844492" cy="885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Drought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Managament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Centre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for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Southeastern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Europe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- DMCSEE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5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725177" y="1406141"/>
            <a:ext cx="2367308" cy="1259157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544" y="4241804"/>
            <a:ext cx="2318348" cy="2440463"/>
          </a:xfrm>
          <a:prstGeom prst="rect">
            <a:avLst/>
          </a:prstGeom>
          <a:solidFill>
            <a:srgbClr val="C00000"/>
          </a:solidFill>
          <a:ln w="222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/>
          <a:srcRect l="3289" r="641"/>
          <a:stretch/>
        </p:blipFill>
        <p:spPr bwMode="auto">
          <a:xfrm>
            <a:off x="5302253" y="2785703"/>
            <a:ext cx="3826144" cy="38965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Pravokotnik 6"/>
          <p:cNvSpPr/>
          <p:nvPr/>
        </p:nvSpPr>
        <p:spPr>
          <a:xfrm>
            <a:off x="92486" y="2035720"/>
            <a:ext cx="33125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Implementation of standardized precipitation </a:t>
            </a:r>
            <a:r>
              <a:rPr lang="en-US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index</a:t>
            </a:r>
            <a:r>
              <a:rPr lang="sl-SI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(SPI)</a:t>
            </a:r>
            <a:endParaRPr lang="en-US" sz="1600" dirty="0">
              <a:solidFill>
                <a:srgbClr val="254061"/>
              </a:solidFill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254061"/>
                </a:solidFill>
                <a:latin typeface="Calibri" panose="020F0502020204030204" pitchFamily="34" charset="0"/>
              </a:rPr>
              <a:t>SPI</a:t>
            </a:r>
            <a:r>
              <a:rPr lang="en-US" sz="1600" dirty="0">
                <a:solidFill>
                  <a:srgbClr val="254061"/>
                </a:solidFill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solidFill>
                  <a:srgbClr val="254061"/>
                </a:solidFill>
                <a:latin typeface="Calibri" panose="020F0502020204030204" pitchFamily="34" charset="0"/>
              </a:rPr>
              <a:t>percent</a:t>
            </a:r>
            <a:r>
              <a:rPr lang="sl-SI" sz="1600" dirty="0" smtClean="0">
                <a:solidFill>
                  <a:srgbClr val="254061"/>
                </a:solidFill>
                <a:latin typeface="Calibri" panose="020F0502020204030204" pitchFamily="34" charset="0"/>
              </a:rPr>
              <a:t>.</a:t>
            </a:r>
            <a:r>
              <a:rPr lang="en-US" sz="1600" dirty="0" smtClean="0">
                <a:solidFill>
                  <a:srgbClr val="254061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254061"/>
                </a:solidFill>
                <a:latin typeface="Calibri" panose="020F0502020204030204" pitchFamily="34" charset="0"/>
              </a:rPr>
              <a:t>and precipitation </a:t>
            </a:r>
            <a:r>
              <a:rPr lang="sl-SI" sz="1600" dirty="0" smtClean="0">
                <a:solidFill>
                  <a:srgbClr val="254061"/>
                </a:solidFill>
                <a:latin typeface="Calibri" panose="020F0502020204030204" pitchFamily="34" charset="0"/>
              </a:rPr>
              <a:t>(</a:t>
            </a:r>
            <a:r>
              <a:rPr lang="en-US" sz="1600" dirty="0" smtClean="0">
                <a:solidFill>
                  <a:srgbClr val="254061"/>
                </a:solidFill>
                <a:latin typeface="Calibri" panose="020F0502020204030204" pitchFamily="34" charset="0"/>
              </a:rPr>
              <a:t>SEE</a:t>
            </a:r>
            <a:r>
              <a:rPr lang="sl-SI" sz="1600" dirty="0" smtClean="0">
                <a:solidFill>
                  <a:srgbClr val="254061"/>
                </a:solidFill>
                <a:latin typeface="Calibri" panose="020F0502020204030204" pitchFamily="34" charset="0"/>
              </a:rPr>
              <a:t>)</a:t>
            </a:r>
            <a:endParaRPr lang="en-US" sz="1600" dirty="0">
              <a:solidFill>
                <a:srgbClr val="254061"/>
              </a:solidFill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Historical maps </a:t>
            </a:r>
            <a:r>
              <a:rPr lang="en-US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(1951-2000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)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Data origin: GPCC </a:t>
            </a:r>
            <a:r>
              <a:rPr lang="en-US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data</a:t>
            </a:r>
            <a:r>
              <a:rPr lang="sl-SI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/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update once per month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41" y="4449021"/>
            <a:ext cx="1583468" cy="223324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9021"/>
            <a:ext cx="1260441" cy="178426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5812" y="2300224"/>
            <a:ext cx="1735712" cy="1801446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5645" y="1209370"/>
            <a:ext cx="991068" cy="743301"/>
          </a:xfrm>
          <a:prstGeom prst="rect">
            <a:avLst/>
          </a:prstGeom>
        </p:spPr>
      </p:pic>
      <p:sp>
        <p:nvSpPr>
          <p:cNvPr id="11" name="Title 7"/>
          <p:cNvSpPr txBox="1">
            <a:spLocks/>
          </p:cNvSpPr>
          <p:nvPr/>
        </p:nvSpPr>
        <p:spPr>
          <a:xfrm>
            <a:off x="180304" y="1097754"/>
            <a:ext cx="8313942" cy="8855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Drought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600" b="1" dirty="0" err="1" smtClean="0">
                <a:solidFill>
                  <a:schemeClr val="accent6">
                    <a:lumMod val="50000"/>
                  </a:schemeClr>
                </a:solidFill>
              </a:rPr>
              <a:t>Managament</a:t>
            </a:r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 Centre</a:t>
            </a:r>
          </a:p>
          <a:p>
            <a:pPr algn="ctr"/>
            <a:r>
              <a:rPr lang="sl-SI" sz="2600" b="1" dirty="0" smtClean="0">
                <a:solidFill>
                  <a:schemeClr val="accent6">
                    <a:lumMod val="50000"/>
                  </a:schemeClr>
                </a:solidFill>
              </a:rPr>
              <a:t>(www.dmcsee.org)</a:t>
            </a:r>
            <a:endParaRPr lang="en-US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69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rava">
  <a:themeElements>
    <a:clrScheme name="DU 2010">
      <a:dk1>
        <a:srgbClr val="999999"/>
      </a:dk1>
      <a:lt1>
        <a:sysClr val="window" lastClr="FFFFFF"/>
      </a:lt1>
      <a:dk2>
        <a:srgbClr val="000000"/>
      </a:dk2>
      <a:lt2>
        <a:srgbClr val="D8D8D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99337C22-B9D8-4A3F-962C-3F91DE1F4F9E}" vid="{71A64AA5-E055-45FF-B112-E01A481F90E0}"/>
    </a:ext>
  </a:extLst>
</a:theme>
</file>

<file path=ppt/theme/theme2.xml><?xml version="1.0" encoding="utf-8"?>
<a:theme xmlns:a="http://schemas.openxmlformats.org/drawingml/2006/main" name="2_Načrt po meri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Načrt po meri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DU 2010">
      <a:dk1>
        <a:srgbClr val="999999"/>
      </a:dk1>
      <a:lt1>
        <a:sysClr val="window" lastClr="FFFFFF"/>
      </a:lt1>
      <a:dk2>
        <a:srgbClr val="000000"/>
      </a:dk2>
      <a:lt2>
        <a:srgbClr val="D8D8D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9337C22-B9D8-4A3F-962C-3F91DE1F4F9E}" vid="{B16B3016-A546-4DF8-9CD3-CC7351DD72C2}"/>
    </a:ext>
  </a:extLst>
</a:theme>
</file>

<file path=ppt/theme/theme5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2ED42D25BE4214A8C635F343DDA2F46" ma:contentTypeVersion="1" ma:contentTypeDescription="Ustvari nov dokument." ma:contentTypeScope="" ma:versionID="3ecc75b7e2bf1809e3ddc35add97eff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1529ce169e08eb9da44c7877f18575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 ma:index="8" ma:displayName="Pripombe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77CDEC-3D26-4508-9978-7138231CD6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70E90DE-4302-4120-9BC7-BE1E458AFE96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C417BCF-2AE2-4E4D-A49B-31893F3182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Meteo</Template>
  <TotalTime>12528</TotalTime>
  <Words>1759</Words>
  <Application>Microsoft Office PowerPoint</Application>
  <PresentationFormat>Diaprojekcija na zaslonu (4:3)</PresentationFormat>
  <Paragraphs>250</Paragraphs>
  <Slides>34</Slides>
  <Notes>34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4</vt:i4>
      </vt:variant>
      <vt:variant>
        <vt:lpstr>Naslovi diapozitivov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Verdana</vt:lpstr>
      <vt:lpstr>Wingdings</vt:lpstr>
      <vt:lpstr>Narava</vt:lpstr>
      <vt:lpstr>2_Načrt po meri</vt:lpstr>
      <vt:lpstr>1_Načrt po meri</vt:lpstr>
      <vt:lpstr>Custom Design</vt:lpstr>
      <vt:lpstr>Use of Vegetation Indexes from EUMETSAT satellites for Drought Management: Validation and Applications</vt:lpstr>
      <vt:lpstr>Contents</vt:lpstr>
      <vt:lpstr>Overview</vt:lpstr>
      <vt:lpstr>PowerPointova predstavitev</vt:lpstr>
      <vt:lpstr>PowerPointova predstavitev</vt:lpstr>
      <vt:lpstr>PowerPointova predstavitev</vt:lpstr>
      <vt:lpstr>Contents</vt:lpstr>
      <vt:lpstr>PowerPointova predstavitev</vt:lpstr>
      <vt:lpstr>PowerPointova predstavitev</vt:lpstr>
      <vt:lpstr>PowerPointova predstavitev</vt:lpstr>
      <vt:lpstr>Contents</vt:lpstr>
      <vt:lpstr>ESA SatDroughtMon Project (2013-2015)</vt:lpstr>
      <vt:lpstr>ESA SatDroughtMon: Drought Labelling</vt:lpstr>
      <vt:lpstr>ESA SatDroughtMon: Drought Detection System</vt:lpstr>
      <vt:lpstr>PowerPointova predstavitev</vt:lpstr>
      <vt:lpstr>LSA SAF Vegetation Indices – Seasonal Variation</vt:lpstr>
      <vt:lpstr>2012 Drought Episode (Slovenia)</vt:lpstr>
      <vt:lpstr>2013 Drought Episode (Slovenia)</vt:lpstr>
      <vt:lpstr>2012 Drought Episode (SE Europe)</vt:lpstr>
      <vt:lpstr>Version 3 Vegetation Algorithm (Slovenia)</vt:lpstr>
      <vt:lpstr>Version 3 Vegetation Algorithm (SE Europe)</vt:lpstr>
      <vt:lpstr>V3 Vegetation Algorithm</vt:lpstr>
      <vt:lpstr>PowerPointova predstavitev</vt:lpstr>
      <vt:lpstr>PowerPointova predstavitev</vt:lpstr>
      <vt:lpstr>Contents</vt:lpstr>
      <vt:lpstr>Vegetation Damage not Associated with Drought</vt:lpstr>
      <vt:lpstr>Glaze Ice (SW Slovenia), Jan/Feb 2014</vt:lpstr>
      <vt:lpstr>Glaze Ice (SW Slovenia), Jan/Feb 2014</vt:lpstr>
      <vt:lpstr>Glaze Ice (SW Slovenia), Jan/Feb 2014</vt:lpstr>
      <vt:lpstr>Hail in Bizeljsko, E Slovenia (11 Jul 2011)</vt:lpstr>
      <vt:lpstr>Contents</vt:lpstr>
      <vt:lpstr>Conclusions</vt:lpstr>
      <vt:lpstr>Future Work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Boštjan Muri</dc:creator>
  <cp:lastModifiedBy>Boštjan Muri</cp:lastModifiedBy>
  <cp:revision>289</cp:revision>
  <cp:lastPrinted>2017-09-07T08:55:34Z</cp:lastPrinted>
  <dcterms:created xsi:type="dcterms:W3CDTF">2017-06-13T13:19:24Z</dcterms:created>
  <dcterms:modified xsi:type="dcterms:W3CDTF">2017-09-15T10:20:48Z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0x01010012ED42D25BE4214A8C635F343DDA2F46</vt:lpwstr>
  </property>
</Properties>
</file>