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589" r:id="rId2"/>
    <p:sldId id="595" r:id="rId3"/>
    <p:sldId id="596" r:id="rId4"/>
    <p:sldId id="611" r:id="rId5"/>
    <p:sldId id="593" r:id="rId6"/>
    <p:sldId id="594" r:id="rId7"/>
    <p:sldId id="613" r:id="rId8"/>
    <p:sldId id="616" r:id="rId9"/>
    <p:sldId id="632" r:id="rId10"/>
    <p:sldId id="618" r:id="rId11"/>
    <p:sldId id="628" r:id="rId12"/>
    <p:sldId id="592" r:id="rId13"/>
    <p:sldId id="626" r:id="rId14"/>
    <p:sldId id="627" r:id="rId15"/>
  </p:sldIdLst>
  <p:sldSz cx="9144000" cy="6858000" type="screen4x3"/>
  <p:notesSz cx="6781800" cy="9926638"/>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99"/>
    <a:srgbClr val="000066"/>
    <a:srgbClr val="009999"/>
    <a:srgbClr val="FFFF99"/>
    <a:srgbClr val="009900"/>
    <a:srgbClr val="99CCFF"/>
    <a:srgbClr val="0000CC"/>
    <a:srgbClr val="9966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17" autoAdjust="0"/>
    <p:restoredTop sz="93134" autoAdjust="0"/>
  </p:normalViewPr>
  <p:slideViewPr>
    <p:cSldViewPr>
      <p:cViewPr>
        <p:scale>
          <a:sx n="75" d="100"/>
          <a:sy n="75" d="100"/>
        </p:scale>
        <p:origin x="-1264" y="-48"/>
      </p:cViewPr>
      <p:guideLst>
        <p:guide orient="horz" pos="21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1026"/>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180227" name="Rectangle 1027"/>
          <p:cNvSpPr>
            <a:spLocks noGrp="1" noChangeArrowheads="1"/>
          </p:cNvSpPr>
          <p:nvPr>
            <p:ph type="dt" sz="quarter" idx="1"/>
          </p:nvPr>
        </p:nvSpPr>
        <p:spPr bwMode="auto">
          <a:xfrm>
            <a:off x="3843338" y="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180228" name="Rectangle 1028"/>
          <p:cNvSpPr>
            <a:spLocks noGrp="1" noChangeArrowheads="1"/>
          </p:cNvSpPr>
          <p:nvPr>
            <p:ph type="ftr" sz="quarter" idx="2"/>
          </p:nvPr>
        </p:nvSpPr>
        <p:spPr bwMode="auto">
          <a:xfrm>
            <a:off x="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180229" name="Rectangle 1029"/>
          <p:cNvSpPr>
            <a:spLocks noGrp="1" noChangeArrowheads="1"/>
          </p:cNvSpPr>
          <p:nvPr>
            <p:ph type="sldNum" sz="quarter" idx="3"/>
          </p:nvPr>
        </p:nvSpPr>
        <p:spPr bwMode="auto">
          <a:xfrm>
            <a:off x="3843338" y="942975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4076635-95D4-4D49-BB35-185295795D36}" type="slidenum">
              <a:rPr lang="en-GB"/>
              <a:pPr>
                <a:defRPr/>
              </a:pPr>
              <a:t>‹#›</a:t>
            </a:fld>
            <a:endParaRPr lang="en-GB"/>
          </a:p>
        </p:txBody>
      </p:sp>
    </p:spTree>
    <p:extLst>
      <p:ext uri="{BB962C8B-B14F-4D97-AF65-F5344CB8AC3E}">
        <p14:creationId xmlns:p14="http://schemas.microsoft.com/office/powerpoint/2010/main" val="275078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4099" name="Rectangle 3"/>
          <p:cNvSpPr>
            <a:spLocks noGrp="1" noChangeArrowheads="1"/>
          </p:cNvSpPr>
          <p:nvPr>
            <p:ph type="dt" idx="1"/>
          </p:nvPr>
        </p:nvSpPr>
        <p:spPr bwMode="auto">
          <a:xfrm>
            <a:off x="3843338" y="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55300"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4875" y="4714875"/>
            <a:ext cx="49720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975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843338" y="942975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FD1A243-25D2-4455-A295-FC56F8056747}" type="slidenum">
              <a:rPr lang="en-GB"/>
              <a:pPr>
                <a:defRPr/>
              </a:pPr>
              <a:t>‹#›</a:t>
            </a:fld>
            <a:endParaRPr lang="en-GB"/>
          </a:p>
        </p:txBody>
      </p:sp>
    </p:spTree>
    <p:extLst>
      <p:ext uri="{BB962C8B-B14F-4D97-AF65-F5344CB8AC3E}">
        <p14:creationId xmlns:p14="http://schemas.microsoft.com/office/powerpoint/2010/main" val="3741994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bg-BG" smtClean="0">
              <a:latin typeface="Times New Roman" charset="0"/>
            </a:endParaRPr>
          </a:p>
        </p:txBody>
      </p:sp>
      <p:sp>
        <p:nvSpPr>
          <p:cNvPr id="5632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E98F8CB-E4DE-4CA1-9E4D-338346F7428C}" type="slidenum">
              <a:rPr lang="en-GB" sz="1200" smtClean="0"/>
              <a:pPr eaLnBrk="1" hangingPunct="1"/>
              <a:t>1</a:t>
            </a:fld>
            <a:endParaRPr lang="en-GB"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71CD8B1-1411-4CE3-BAF8-A224CD4CA752}" type="slidenum">
              <a:rPr lang="en-GB" sz="1200" smtClean="0"/>
              <a:pPr eaLnBrk="1" hangingPunct="1">
                <a:defRPr/>
              </a:pPr>
              <a:t>11</a:t>
            </a:fld>
            <a:endParaRPr lang="en-GB" sz="1200" smtClean="0"/>
          </a:p>
        </p:txBody>
      </p:sp>
      <p:sp>
        <p:nvSpPr>
          <p:cNvPr id="107523" name="Rectangle 2"/>
          <p:cNvSpPr>
            <a:spLocks noGrp="1" noRot="1" noChangeAspect="1" noChangeArrowheads="1" noTextEdit="1"/>
          </p:cNvSpPr>
          <p:nvPr>
            <p:ph type="sldImg"/>
          </p:nvPr>
        </p:nvSpPr>
        <p:spPr>
          <a:xfrm>
            <a:off x="908050" y="744538"/>
            <a:ext cx="4962525" cy="3722687"/>
          </a:xfrm>
          <a:solidFill>
            <a:srgbClr val="FFFFFF"/>
          </a:solidFill>
          <a:ln/>
        </p:spPr>
      </p:sp>
      <p:sp>
        <p:nvSpPr>
          <p:cNvPr id="107524" name="Rectangle 3"/>
          <p:cNvSpPr>
            <a:spLocks noGrp="1" noChangeArrowheads="1"/>
          </p:cNvSpPr>
          <p:nvPr>
            <p:ph type="body" idx="1"/>
          </p:nvPr>
        </p:nvSpPr>
        <p:spPr>
          <a:xfrm>
            <a:off x="902671" y="4715153"/>
            <a:ext cx="4976460" cy="4466987"/>
          </a:xfrm>
          <a:solidFill>
            <a:srgbClr val="FFFFFF"/>
          </a:solidFill>
          <a:ln>
            <a:solidFill>
              <a:srgbClr val="000000"/>
            </a:solidFill>
            <a:miter lim="800000"/>
            <a:headEnd/>
            <a:tailEnd/>
          </a:ln>
        </p:spPr>
        <p:txBody>
          <a:bodyPr lIns="92647" tIns="46324" rIns="92647" bIns="46324"/>
          <a:lstStyle/>
          <a:p>
            <a:pPr eaLnBrk="1" hangingPunct="1"/>
            <a:endParaRPr lang="bg-B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71CD8B1-1411-4CE3-BAF8-A224CD4CA752}" type="slidenum">
              <a:rPr lang="en-GB" sz="1200" smtClean="0"/>
              <a:pPr eaLnBrk="1" hangingPunct="1">
                <a:defRPr/>
              </a:pPr>
              <a:t>13</a:t>
            </a:fld>
            <a:endParaRPr lang="en-GB" sz="1200" smtClean="0"/>
          </a:p>
        </p:txBody>
      </p:sp>
      <p:sp>
        <p:nvSpPr>
          <p:cNvPr id="107523" name="Rectangle 2"/>
          <p:cNvSpPr>
            <a:spLocks noGrp="1" noRot="1" noChangeAspect="1" noChangeArrowheads="1" noTextEdit="1"/>
          </p:cNvSpPr>
          <p:nvPr>
            <p:ph type="sldImg"/>
          </p:nvPr>
        </p:nvSpPr>
        <p:spPr>
          <a:xfrm>
            <a:off x="908050" y="744538"/>
            <a:ext cx="4962525" cy="3722687"/>
          </a:xfrm>
          <a:solidFill>
            <a:srgbClr val="FFFFFF"/>
          </a:solidFill>
          <a:ln/>
        </p:spPr>
      </p:sp>
      <p:sp>
        <p:nvSpPr>
          <p:cNvPr id="107524" name="Rectangle 3"/>
          <p:cNvSpPr>
            <a:spLocks noGrp="1" noChangeArrowheads="1"/>
          </p:cNvSpPr>
          <p:nvPr>
            <p:ph type="body" idx="1"/>
          </p:nvPr>
        </p:nvSpPr>
        <p:spPr>
          <a:xfrm>
            <a:off x="902671" y="4715153"/>
            <a:ext cx="4976460" cy="4466987"/>
          </a:xfrm>
          <a:solidFill>
            <a:srgbClr val="FFFFFF"/>
          </a:solidFill>
          <a:ln>
            <a:solidFill>
              <a:srgbClr val="000000"/>
            </a:solidFill>
            <a:miter lim="800000"/>
            <a:headEnd/>
            <a:tailEnd/>
          </a:ln>
        </p:spPr>
        <p:txBody>
          <a:bodyPr lIns="92647" tIns="46324" rIns="92647" bIns="46324"/>
          <a:lstStyle/>
          <a:p>
            <a:pPr eaLnBrk="1" hangingPunct="1"/>
            <a:endParaRPr lang="bg-BG"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71CD8B1-1411-4CE3-BAF8-A224CD4CA752}" type="slidenum">
              <a:rPr lang="en-GB" sz="1200" smtClean="0"/>
              <a:pPr eaLnBrk="1" hangingPunct="1">
                <a:defRPr/>
              </a:pPr>
              <a:t>14</a:t>
            </a:fld>
            <a:endParaRPr lang="en-GB" sz="1200" smtClean="0"/>
          </a:p>
        </p:txBody>
      </p:sp>
      <p:sp>
        <p:nvSpPr>
          <p:cNvPr id="107523" name="Rectangle 2"/>
          <p:cNvSpPr>
            <a:spLocks noGrp="1" noRot="1" noChangeAspect="1" noChangeArrowheads="1" noTextEdit="1"/>
          </p:cNvSpPr>
          <p:nvPr>
            <p:ph type="sldImg"/>
          </p:nvPr>
        </p:nvSpPr>
        <p:spPr>
          <a:xfrm>
            <a:off x="908050" y="744538"/>
            <a:ext cx="4962525" cy="3722687"/>
          </a:xfrm>
          <a:solidFill>
            <a:srgbClr val="FFFFFF"/>
          </a:solidFill>
          <a:ln/>
        </p:spPr>
      </p:sp>
      <p:sp>
        <p:nvSpPr>
          <p:cNvPr id="107524" name="Rectangle 3"/>
          <p:cNvSpPr>
            <a:spLocks noGrp="1" noChangeArrowheads="1"/>
          </p:cNvSpPr>
          <p:nvPr>
            <p:ph type="body" idx="1"/>
          </p:nvPr>
        </p:nvSpPr>
        <p:spPr>
          <a:xfrm>
            <a:off x="902671" y="4715153"/>
            <a:ext cx="4976460" cy="4466987"/>
          </a:xfrm>
          <a:solidFill>
            <a:srgbClr val="FFFFFF"/>
          </a:solidFill>
          <a:ln>
            <a:solidFill>
              <a:srgbClr val="000000"/>
            </a:solidFill>
            <a:miter lim="800000"/>
            <a:headEnd/>
            <a:tailEnd/>
          </a:ln>
        </p:spPr>
        <p:txBody>
          <a:bodyPr lIns="92647" tIns="46324" rIns="92647" bIns="46324"/>
          <a:lstStyle/>
          <a:p>
            <a:pPr eaLnBrk="1" hangingPunct="1"/>
            <a:endParaRPr lang="bg-B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11225" y="744538"/>
            <a:ext cx="4960938" cy="3721100"/>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11225" y="744538"/>
            <a:ext cx="4960938" cy="3721100"/>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bg-B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bg-BG" dirty="0" smtClean="0"/>
          </a:p>
        </p:txBody>
      </p:sp>
      <p:sp>
        <p:nvSpPr>
          <p:cNvPr id="98308"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A1E5178B-BBE5-4CF3-8C30-F9039C404A65}" type="slidenum">
              <a:rPr lang="en-GB" sz="1200" smtClean="0"/>
              <a:pPr eaLnBrk="1" hangingPunct="1">
                <a:defRPr/>
              </a:pPr>
              <a:t>5</a:t>
            </a:fld>
            <a:endParaRPr lang="en-GB"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43020" y="9430306"/>
            <a:ext cx="293878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E3D15FE3-7F9A-438F-8A95-316AA5133F89}" type="slidenum">
              <a:rPr lang="en-GB" sz="1200"/>
              <a:pPr algn="r" eaLnBrk="1" hangingPunct="1"/>
              <a:t>6</a:t>
            </a:fld>
            <a:endParaRPr lang="en-GB" sz="1200"/>
          </a:p>
        </p:txBody>
      </p:sp>
      <p:sp>
        <p:nvSpPr>
          <p:cNvPr id="109571" name="Rectangle 7"/>
          <p:cNvSpPr txBox="1">
            <a:spLocks noGrp="1" noChangeArrowheads="1"/>
          </p:cNvSpPr>
          <p:nvPr/>
        </p:nvSpPr>
        <p:spPr bwMode="auto">
          <a:xfrm>
            <a:off x="3841451" y="9428584"/>
            <a:ext cx="294034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BF61B220-C77E-4A68-893D-F1AD4D1E1209}" type="slidenum">
              <a:rPr lang="en-GB" sz="1200"/>
              <a:pPr algn="r" eaLnBrk="1" hangingPunct="1"/>
              <a:t>6</a:t>
            </a:fld>
            <a:endParaRPr lang="en-GB" sz="1200"/>
          </a:p>
        </p:txBody>
      </p:sp>
      <p:sp>
        <p:nvSpPr>
          <p:cNvPr id="109572" name="Rectangle 2"/>
          <p:cNvSpPr>
            <a:spLocks noGrp="1" noRot="1" noChangeAspect="1" noChangeArrowheads="1" noTextEdit="1"/>
          </p:cNvSpPr>
          <p:nvPr>
            <p:ph type="sldImg"/>
          </p:nvPr>
        </p:nvSpPr>
        <p:spPr>
          <a:xfrm>
            <a:off x="911225" y="744538"/>
            <a:ext cx="4960938" cy="3721100"/>
          </a:xfrm>
          <a:solidFill>
            <a:srgbClr val="FFFFFF"/>
          </a:solidFill>
          <a:ln/>
        </p:spPr>
      </p:sp>
      <p:sp>
        <p:nvSpPr>
          <p:cNvPr id="109573" name="Rectangle 3"/>
          <p:cNvSpPr>
            <a:spLocks noGrp="1" noChangeArrowheads="1"/>
          </p:cNvSpPr>
          <p:nvPr>
            <p:ph type="body" idx="1"/>
          </p:nvPr>
        </p:nvSpPr>
        <p:spPr>
          <a:xfrm>
            <a:off x="905811" y="4715153"/>
            <a:ext cx="4970180" cy="4466987"/>
          </a:xfrm>
          <a:solidFill>
            <a:srgbClr val="FFFFFF"/>
          </a:solidFill>
          <a:ln>
            <a:solidFill>
              <a:srgbClr val="000000"/>
            </a:solidFill>
            <a:miter lim="800000"/>
            <a:headEnd/>
            <a:tailEnd/>
          </a:ln>
        </p:spPr>
        <p:txBody>
          <a:bodyPr/>
          <a:lstStyle/>
          <a:p>
            <a:pPr eaLnBrk="1" hangingPunct="1"/>
            <a:endParaRPr lang="bg-B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220B0FA-C91E-4D1E-975A-B5A859B12943}" type="slidenum">
              <a:rPr lang="en-GB" sz="1200" smtClean="0"/>
              <a:pPr eaLnBrk="1" hangingPunct="1">
                <a:defRPr/>
              </a:pPr>
              <a:t>7</a:t>
            </a:fld>
            <a:endParaRPr lang="en-GB" sz="1200" smtClean="0"/>
          </a:p>
        </p:txBody>
      </p:sp>
      <p:sp>
        <p:nvSpPr>
          <p:cNvPr id="105475" name="Rectangle 2"/>
          <p:cNvSpPr>
            <a:spLocks noGrp="1" noRot="1" noChangeAspect="1" noChangeArrowheads="1" noTextEdit="1"/>
          </p:cNvSpPr>
          <p:nvPr>
            <p:ph type="sldImg"/>
          </p:nvPr>
        </p:nvSpPr>
        <p:spPr>
          <a:xfrm>
            <a:off x="908050" y="744538"/>
            <a:ext cx="4962525" cy="3722687"/>
          </a:xfrm>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bg-B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bg-BG" smtClean="0"/>
          </a:p>
        </p:txBody>
      </p:sp>
      <p:sp>
        <p:nvSpPr>
          <p:cNvPr id="37892" name="Slide Number Placeholder 3"/>
          <p:cNvSpPr>
            <a:spLocks noGrp="1"/>
          </p:cNvSpPr>
          <p:nvPr>
            <p:ph type="sldNum" sz="quarter" idx="5"/>
          </p:nvPr>
        </p:nvSpPr>
        <p:spPr>
          <a:noFill/>
        </p:spPr>
        <p:txBody>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algn="ctr" eaLnBrk="0" fontAlgn="base" hangingPunct="0">
              <a:spcBef>
                <a:spcPct val="0"/>
              </a:spcBef>
              <a:spcAft>
                <a:spcPct val="0"/>
              </a:spcAft>
              <a:defRPr sz="4000">
                <a:solidFill>
                  <a:schemeClr val="tx1"/>
                </a:solidFill>
                <a:latin typeface="Times New Roman" pitchFamily="18" charset="0"/>
              </a:defRPr>
            </a:lvl6pPr>
            <a:lvl7pPr marL="2971800" indent="-228600" algn="ctr" eaLnBrk="0" fontAlgn="base" hangingPunct="0">
              <a:spcBef>
                <a:spcPct val="0"/>
              </a:spcBef>
              <a:spcAft>
                <a:spcPct val="0"/>
              </a:spcAft>
              <a:defRPr sz="4000">
                <a:solidFill>
                  <a:schemeClr val="tx1"/>
                </a:solidFill>
                <a:latin typeface="Times New Roman" pitchFamily="18" charset="0"/>
              </a:defRPr>
            </a:lvl7pPr>
            <a:lvl8pPr marL="3429000" indent="-228600" algn="ctr" eaLnBrk="0" fontAlgn="base" hangingPunct="0">
              <a:spcBef>
                <a:spcPct val="0"/>
              </a:spcBef>
              <a:spcAft>
                <a:spcPct val="0"/>
              </a:spcAft>
              <a:defRPr sz="4000">
                <a:solidFill>
                  <a:schemeClr val="tx1"/>
                </a:solidFill>
                <a:latin typeface="Times New Roman" pitchFamily="18" charset="0"/>
              </a:defRPr>
            </a:lvl8pPr>
            <a:lvl9pPr marL="3886200" indent="-228600" algn="ctr" eaLnBrk="0" fontAlgn="base" hangingPunct="0">
              <a:spcBef>
                <a:spcPct val="0"/>
              </a:spcBef>
              <a:spcAft>
                <a:spcPct val="0"/>
              </a:spcAft>
              <a:defRPr sz="4000">
                <a:solidFill>
                  <a:schemeClr val="tx1"/>
                </a:solidFill>
                <a:latin typeface="Times New Roman" pitchFamily="18" charset="0"/>
              </a:defRPr>
            </a:lvl9pPr>
          </a:lstStyle>
          <a:p>
            <a:pPr eaLnBrk="1" hangingPunct="1"/>
            <a:fld id="{8C19FDBC-8391-4C5D-AFC4-F904D7EE353F}" type="slidenum">
              <a:rPr lang="en-GB" sz="1200" smtClean="0"/>
              <a:pPr eaLnBrk="1" hangingPunct="1"/>
              <a:t>8</a:t>
            </a:fld>
            <a:endParaRPr lang="en-GB"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64A384E2-4D64-4071-B834-088EF1D4E05B}" type="slidenum">
              <a:rPr lang="en-GB" sz="1200" smtClean="0"/>
              <a:pPr eaLnBrk="1" hangingPunct="1">
                <a:defRPr/>
              </a:pPr>
              <a:t>9</a:t>
            </a:fld>
            <a:endParaRPr lang="en-GB" sz="1200" smtClean="0"/>
          </a:p>
        </p:txBody>
      </p:sp>
      <p:sp>
        <p:nvSpPr>
          <p:cNvPr id="99331" name="Rectangle 2"/>
          <p:cNvSpPr>
            <a:spLocks noGrp="1" noRot="1" noChangeAspect="1" noChangeArrowheads="1" noTextEdit="1"/>
          </p:cNvSpPr>
          <p:nvPr>
            <p:ph type="sldImg"/>
          </p:nvPr>
        </p:nvSpPr>
        <p:spPr>
          <a:xfrm>
            <a:off x="908050" y="744538"/>
            <a:ext cx="4962525" cy="3722687"/>
          </a:xfrm>
          <a:solidFill>
            <a:srgbClr val="FFFFFF"/>
          </a:solidFill>
          <a:ln/>
        </p:spPr>
      </p:sp>
      <p:sp>
        <p:nvSpPr>
          <p:cNvPr id="99332" name="Rectangle 3"/>
          <p:cNvSpPr>
            <a:spLocks noGrp="1" noChangeArrowheads="1"/>
          </p:cNvSpPr>
          <p:nvPr>
            <p:ph type="body" idx="1"/>
          </p:nvPr>
        </p:nvSpPr>
        <p:spPr>
          <a:xfrm>
            <a:off x="902671" y="4715153"/>
            <a:ext cx="4976460" cy="4466987"/>
          </a:xfrm>
          <a:solidFill>
            <a:srgbClr val="FFFFFF"/>
          </a:solidFill>
          <a:ln>
            <a:solidFill>
              <a:srgbClr val="000000"/>
            </a:solidFill>
            <a:miter lim="800000"/>
            <a:headEnd/>
            <a:tailEnd/>
          </a:ln>
        </p:spPr>
        <p:txBody>
          <a:bodyPr lIns="92647" tIns="46324" rIns="92647" bIns="46324"/>
          <a:lstStyle/>
          <a:p>
            <a:pPr eaLnBrk="1" hangingPunct="1"/>
            <a:endParaRPr lang="bg-B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71CD8B1-1411-4CE3-BAF8-A224CD4CA752}" type="slidenum">
              <a:rPr lang="en-GB" sz="1200" smtClean="0"/>
              <a:pPr eaLnBrk="1" hangingPunct="1">
                <a:defRPr/>
              </a:pPr>
              <a:t>10</a:t>
            </a:fld>
            <a:endParaRPr lang="en-GB" sz="1200" smtClean="0"/>
          </a:p>
        </p:txBody>
      </p:sp>
      <p:sp>
        <p:nvSpPr>
          <p:cNvPr id="107523" name="Rectangle 2"/>
          <p:cNvSpPr>
            <a:spLocks noGrp="1" noRot="1" noChangeAspect="1" noChangeArrowheads="1" noTextEdit="1"/>
          </p:cNvSpPr>
          <p:nvPr>
            <p:ph type="sldImg"/>
          </p:nvPr>
        </p:nvSpPr>
        <p:spPr>
          <a:xfrm>
            <a:off x="908050" y="744538"/>
            <a:ext cx="4962525" cy="3722687"/>
          </a:xfrm>
          <a:solidFill>
            <a:srgbClr val="FFFFFF"/>
          </a:solidFill>
          <a:ln/>
        </p:spPr>
      </p:sp>
      <p:sp>
        <p:nvSpPr>
          <p:cNvPr id="107524" name="Rectangle 3"/>
          <p:cNvSpPr>
            <a:spLocks noGrp="1" noChangeArrowheads="1"/>
          </p:cNvSpPr>
          <p:nvPr>
            <p:ph type="body" idx="1"/>
          </p:nvPr>
        </p:nvSpPr>
        <p:spPr>
          <a:xfrm>
            <a:off x="902671" y="4715153"/>
            <a:ext cx="4976460" cy="4466987"/>
          </a:xfrm>
          <a:solidFill>
            <a:srgbClr val="FFFFFF"/>
          </a:solidFill>
          <a:ln>
            <a:solidFill>
              <a:srgbClr val="000000"/>
            </a:solidFill>
            <a:miter lim="800000"/>
            <a:headEnd/>
            <a:tailEnd/>
          </a:ln>
        </p:spPr>
        <p:txBody>
          <a:bodyPr lIns="92647" tIns="46324" rIns="92647" bIns="46324"/>
          <a:lstStyle/>
          <a:p>
            <a:pPr eaLnBrk="1" hangingPunct="1"/>
            <a:endParaRPr lang="bg-B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1DA702-2717-4BA6-9FD7-3C0212067C42}" type="slidenum">
              <a:rPr lang="en-GB"/>
              <a:pPr>
                <a:defRPr/>
              </a:pPr>
              <a:t>‹#›</a:t>
            </a:fld>
            <a:endParaRPr lang="en-GB"/>
          </a:p>
        </p:txBody>
      </p:sp>
    </p:spTree>
    <p:extLst>
      <p:ext uri="{BB962C8B-B14F-4D97-AF65-F5344CB8AC3E}">
        <p14:creationId xmlns:p14="http://schemas.microsoft.com/office/powerpoint/2010/main" val="176501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7528DE-BEAD-4049-9BF8-1EA39962C018}" type="slidenum">
              <a:rPr lang="en-GB"/>
              <a:pPr>
                <a:defRPr/>
              </a:pPr>
              <a:t>‹#›</a:t>
            </a:fld>
            <a:endParaRPr lang="en-GB"/>
          </a:p>
        </p:txBody>
      </p:sp>
    </p:spTree>
    <p:extLst>
      <p:ext uri="{BB962C8B-B14F-4D97-AF65-F5344CB8AC3E}">
        <p14:creationId xmlns:p14="http://schemas.microsoft.com/office/powerpoint/2010/main" val="195659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B18726-563D-4473-81A4-AF55791B5934}" type="slidenum">
              <a:rPr lang="en-GB"/>
              <a:pPr>
                <a:defRPr/>
              </a:pPr>
              <a:t>‹#›</a:t>
            </a:fld>
            <a:endParaRPr lang="en-GB"/>
          </a:p>
        </p:txBody>
      </p:sp>
    </p:spTree>
    <p:extLst>
      <p:ext uri="{BB962C8B-B14F-4D97-AF65-F5344CB8AC3E}">
        <p14:creationId xmlns:p14="http://schemas.microsoft.com/office/powerpoint/2010/main" val="147522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A20770-94E4-4E54-94E2-49BBAE1D3FFE}" type="slidenum">
              <a:rPr lang="en-GB"/>
              <a:pPr>
                <a:defRPr/>
              </a:pPr>
              <a:t>‹#›</a:t>
            </a:fld>
            <a:endParaRPr lang="en-GB"/>
          </a:p>
        </p:txBody>
      </p:sp>
    </p:spTree>
    <p:extLst>
      <p:ext uri="{BB962C8B-B14F-4D97-AF65-F5344CB8AC3E}">
        <p14:creationId xmlns:p14="http://schemas.microsoft.com/office/powerpoint/2010/main" val="384342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E4776B-324A-4924-BF1F-C6F3F501F5F6}" type="slidenum">
              <a:rPr lang="en-GB"/>
              <a:pPr>
                <a:defRPr/>
              </a:pPr>
              <a:t>‹#›</a:t>
            </a:fld>
            <a:endParaRPr lang="en-GB"/>
          </a:p>
        </p:txBody>
      </p:sp>
    </p:spTree>
    <p:extLst>
      <p:ext uri="{BB962C8B-B14F-4D97-AF65-F5344CB8AC3E}">
        <p14:creationId xmlns:p14="http://schemas.microsoft.com/office/powerpoint/2010/main" val="252888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42A9B8F-D8FC-4145-869F-95329AA24952}" type="slidenum">
              <a:rPr lang="en-GB"/>
              <a:pPr>
                <a:defRPr/>
              </a:pPr>
              <a:t>‹#›</a:t>
            </a:fld>
            <a:endParaRPr lang="en-GB"/>
          </a:p>
        </p:txBody>
      </p:sp>
    </p:spTree>
    <p:extLst>
      <p:ext uri="{BB962C8B-B14F-4D97-AF65-F5344CB8AC3E}">
        <p14:creationId xmlns:p14="http://schemas.microsoft.com/office/powerpoint/2010/main" val="150600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C4CB479-7544-4B72-B8D3-48529209CEF5}" type="slidenum">
              <a:rPr lang="en-GB"/>
              <a:pPr>
                <a:defRPr/>
              </a:pPr>
              <a:t>‹#›</a:t>
            </a:fld>
            <a:endParaRPr lang="en-GB"/>
          </a:p>
        </p:txBody>
      </p:sp>
    </p:spTree>
    <p:extLst>
      <p:ext uri="{BB962C8B-B14F-4D97-AF65-F5344CB8AC3E}">
        <p14:creationId xmlns:p14="http://schemas.microsoft.com/office/powerpoint/2010/main" val="110845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BBF637A-E6A4-4D1F-BF19-7088934D9FA6}" type="slidenum">
              <a:rPr lang="en-GB"/>
              <a:pPr>
                <a:defRPr/>
              </a:pPr>
              <a:t>‹#›</a:t>
            </a:fld>
            <a:endParaRPr lang="en-GB"/>
          </a:p>
        </p:txBody>
      </p:sp>
    </p:spTree>
    <p:extLst>
      <p:ext uri="{BB962C8B-B14F-4D97-AF65-F5344CB8AC3E}">
        <p14:creationId xmlns:p14="http://schemas.microsoft.com/office/powerpoint/2010/main" val="139568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53467D2-03FB-44AB-96D2-3AD5665BFB3E}" type="slidenum">
              <a:rPr lang="en-GB"/>
              <a:pPr>
                <a:defRPr/>
              </a:pPr>
              <a:t>‹#›</a:t>
            </a:fld>
            <a:endParaRPr lang="en-GB"/>
          </a:p>
        </p:txBody>
      </p:sp>
    </p:spTree>
    <p:extLst>
      <p:ext uri="{BB962C8B-B14F-4D97-AF65-F5344CB8AC3E}">
        <p14:creationId xmlns:p14="http://schemas.microsoft.com/office/powerpoint/2010/main" val="366838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459B140-FE6D-41D1-BD50-28E5AD63A9FC}" type="slidenum">
              <a:rPr lang="en-GB"/>
              <a:pPr>
                <a:defRPr/>
              </a:pPr>
              <a:t>‹#›</a:t>
            </a:fld>
            <a:endParaRPr lang="en-GB"/>
          </a:p>
        </p:txBody>
      </p:sp>
    </p:spTree>
    <p:extLst>
      <p:ext uri="{BB962C8B-B14F-4D97-AF65-F5344CB8AC3E}">
        <p14:creationId xmlns:p14="http://schemas.microsoft.com/office/powerpoint/2010/main" val="168140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70DE28-08FE-4239-A8A4-F550118B9CDC}" type="slidenum">
              <a:rPr lang="en-GB"/>
              <a:pPr>
                <a:defRPr/>
              </a:pPr>
              <a:t>‹#›</a:t>
            </a:fld>
            <a:endParaRPr lang="en-GB"/>
          </a:p>
        </p:txBody>
      </p:sp>
    </p:spTree>
    <p:extLst>
      <p:ext uri="{BB962C8B-B14F-4D97-AF65-F5344CB8AC3E}">
        <p14:creationId xmlns:p14="http://schemas.microsoft.com/office/powerpoint/2010/main" val="96189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84213128-A369-4717-9C8D-892C3AAFDC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eumetsat.int/Home/Main/AboutEUMETSAT/InternationalRelations/CGMS/CGMSPublications/index.htm"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cnr.it/it/evento/14133" TargetMode="External"/><Relationship Id="rId3" Type="http://schemas.openxmlformats.org/officeDocument/2006/relationships/image" Target="../media/image9.png"/><Relationship Id="rId7" Type="http://schemas.openxmlformats.org/officeDocument/2006/relationships/hyperlink" Target="http://www.eumetsat.int/Home/Main/DataProducts/HowtoUseOurProducts/WorkshopsAndCourses/SP_2010069132435919?l=e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gofc-fire.umd.edu/implementation/Events/meetings/past.asp" TargetMode="External"/><Relationship Id="rId5" Type="http://schemas.openxmlformats.org/officeDocument/2006/relationships/hyperlink" Target="http://info.meteo.bg/conferences/EUMETSAT07092009"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cesm.ucar.edu/models/cl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esm.ucar.edu/models/cl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s://pdfs.semanticscholar.org/26eb/cbc1b7998d2144e83ed73e3d791a3c46cc2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9271" y="2549426"/>
            <a:ext cx="8477225" cy="1787525"/>
          </a:xfrm>
        </p:spPr>
        <p:txBody>
          <a:bodyPr/>
          <a:lstStyle/>
          <a:p>
            <a:pPr>
              <a:defRPr/>
            </a:pPr>
            <a:r>
              <a:rPr lang="en-US" sz="3600" dirty="0" smtClean="0">
                <a:solidFill>
                  <a:schemeClr val="tx1">
                    <a:lumMod val="65000"/>
                    <a:lumOff val="35000"/>
                  </a:schemeClr>
                </a:solidFill>
                <a:latin typeface="Arial" pitchFamily="34" charset="0"/>
                <a:cs typeface="Arial" pitchFamily="34" charset="0"/>
              </a:rPr>
              <a:t>SALGEE towards the </a:t>
            </a:r>
            <a:r>
              <a:rPr lang="en-US" sz="3600" dirty="0" err="1" smtClean="0">
                <a:solidFill>
                  <a:schemeClr val="tx1">
                    <a:lumMod val="65000"/>
                    <a:lumOff val="35000"/>
                  </a:schemeClr>
                </a:solidFill>
                <a:latin typeface="Arial" pitchFamily="34" charset="0"/>
                <a:cs typeface="Arial" pitchFamily="34" charset="0"/>
              </a:rPr>
              <a:t>biogeophysical</a:t>
            </a:r>
            <a:r>
              <a:rPr lang="en-US" sz="3600" dirty="0" smtClean="0">
                <a:solidFill>
                  <a:schemeClr val="tx1">
                    <a:lumMod val="65000"/>
                    <a:lumOff val="35000"/>
                  </a:schemeClr>
                </a:solidFill>
                <a:latin typeface="Arial" pitchFamily="34" charset="0"/>
                <a:cs typeface="Arial" pitchFamily="34" charset="0"/>
              </a:rPr>
              <a:t> </a:t>
            </a:r>
            <a:r>
              <a:rPr lang="en-US" sz="3600" dirty="0">
                <a:solidFill>
                  <a:schemeClr val="tx1">
                    <a:lumMod val="65000"/>
                    <a:lumOff val="35000"/>
                  </a:schemeClr>
                </a:solidFill>
                <a:latin typeface="Arial" pitchFamily="34" charset="0"/>
                <a:cs typeface="Arial" pitchFamily="34" charset="0"/>
              </a:rPr>
              <a:t>and </a:t>
            </a:r>
            <a:r>
              <a:rPr lang="en-US" sz="3600" dirty="0" smtClean="0">
                <a:solidFill>
                  <a:schemeClr val="tx1">
                    <a:lumMod val="65000"/>
                    <a:lumOff val="35000"/>
                  </a:schemeClr>
                </a:solidFill>
                <a:latin typeface="Arial" pitchFamily="34" charset="0"/>
                <a:cs typeface="Arial" pitchFamily="34" charset="0"/>
              </a:rPr>
              <a:t>biogeochemical </a:t>
            </a:r>
            <a:r>
              <a:rPr lang="en-US" sz="3600" dirty="0">
                <a:solidFill>
                  <a:schemeClr val="tx1">
                    <a:lumMod val="65000"/>
                    <a:lumOff val="35000"/>
                  </a:schemeClr>
                </a:solidFill>
                <a:latin typeface="Arial" pitchFamily="34" charset="0"/>
                <a:cs typeface="Arial" pitchFamily="34" charset="0"/>
              </a:rPr>
              <a:t>connection </a:t>
            </a:r>
            <a:r>
              <a:rPr lang="en-US" sz="3600" dirty="0" smtClean="0">
                <a:solidFill>
                  <a:schemeClr val="tx1">
                    <a:lumMod val="65000"/>
                    <a:lumOff val="35000"/>
                  </a:schemeClr>
                </a:solidFill>
                <a:latin typeface="Arial" pitchFamily="34" charset="0"/>
                <a:cs typeface="Arial" pitchFamily="34" charset="0"/>
              </a:rPr>
              <a:t>of </a:t>
            </a:r>
            <a:r>
              <a:rPr lang="en-US" sz="3600" dirty="0">
                <a:solidFill>
                  <a:schemeClr val="tx1">
                    <a:lumMod val="65000"/>
                    <a:lumOff val="35000"/>
                  </a:schemeClr>
                </a:solidFill>
                <a:latin typeface="Arial" pitchFamily="34" charset="0"/>
                <a:cs typeface="Arial" pitchFamily="34" charset="0"/>
              </a:rPr>
              <a:t>climate and </a:t>
            </a:r>
            <a:r>
              <a:rPr lang="en-US" sz="3600" dirty="0" smtClean="0">
                <a:solidFill>
                  <a:schemeClr val="tx1">
                    <a:lumMod val="65000"/>
                    <a:lumOff val="35000"/>
                  </a:schemeClr>
                </a:solidFill>
                <a:latin typeface="Arial" pitchFamily="34" charset="0"/>
                <a:cs typeface="Arial" pitchFamily="34" charset="0"/>
              </a:rPr>
              <a:t>biosphere</a:t>
            </a:r>
            <a:endParaRPr lang="bg-BG" sz="3200" dirty="0"/>
          </a:p>
        </p:txBody>
      </p:sp>
      <p:sp>
        <p:nvSpPr>
          <p:cNvPr id="2051" name="Text Box 5"/>
          <p:cNvSpPr txBox="1">
            <a:spLocks noChangeArrowheads="1"/>
          </p:cNvSpPr>
          <p:nvPr/>
        </p:nvSpPr>
        <p:spPr bwMode="auto">
          <a:xfrm>
            <a:off x="-16793" y="6237312"/>
            <a:ext cx="914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600"/>
              </a:spcAft>
            </a:pPr>
            <a:r>
              <a:rPr lang="en-US" sz="1400" dirty="0">
                <a:solidFill>
                  <a:schemeClr val="tx1">
                    <a:lumMod val="65000"/>
                    <a:lumOff val="35000"/>
                  </a:schemeClr>
                </a:solidFill>
                <a:latin typeface="Calibri" pitchFamily="34" charset="0"/>
                <a:cs typeface="Times New Roman" charset="0"/>
              </a:rPr>
              <a:t>6th SALGEE Workshop,</a:t>
            </a:r>
            <a:r>
              <a:rPr lang="en-GB" sz="1400" dirty="0">
                <a:solidFill>
                  <a:schemeClr val="tx1">
                    <a:lumMod val="65000"/>
                    <a:lumOff val="35000"/>
                  </a:schemeClr>
                </a:solidFill>
                <a:latin typeface="Calibri" pitchFamily="34" charset="0"/>
                <a:cs typeface="Times New Roman" charset="0"/>
              </a:rPr>
              <a:t> </a:t>
            </a:r>
            <a:r>
              <a:rPr lang="en-US" sz="1400" dirty="0">
                <a:solidFill>
                  <a:schemeClr val="tx1">
                    <a:lumMod val="65000"/>
                    <a:lumOff val="35000"/>
                  </a:schemeClr>
                </a:solidFill>
                <a:latin typeface="Calibri" pitchFamily="34" charset="0"/>
                <a:cs typeface="Times New Roman" charset="0"/>
              </a:rPr>
              <a:t>14 – 17 October, Darmstadt,</a:t>
            </a:r>
            <a:r>
              <a:rPr lang="en-GB" sz="1400" dirty="0">
                <a:solidFill>
                  <a:schemeClr val="tx1">
                    <a:lumMod val="65000"/>
                    <a:lumOff val="35000"/>
                  </a:schemeClr>
                </a:solidFill>
                <a:latin typeface="Calibri" pitchFamily="34" charset="0"/>
                <a:cs typeface="Times New Roman" charset="0"/>
              </a:rPr>
              <a:t> EUMETSAT HQ, </a:t>
            </a:r>
            <a:r>
              <a:rPr lang="en-US" sz="1400" dirty="0">
                <a:solidFill>
                  <a:schemeClr val="tx1">
                    <a:lumMod val="65000"/>
                    <a:lumOff val="35000"/>
                  </a:schemeClr>
                </a:solidFill>
                <a:latin typeface="Calibri" pitchFamily="34" charset="0"/>
                <a:cs typeface="Times New Roman" charset="0"/>
              </a:rPr>
              <a:t>Germany</a:t>
            </a:r>
          </a:p>
          <a:p>
            <a:pPr algn="ctr" eaLnBrk="1" hangingPunct="1"/>
            <a:r>
              <a:rPr lang="en-US" sz="1400" b="1" dirty="0">
                <a:solidFill>
                  <a:schemeClr val="tx1">
                    <a:lumMod val="65000"/>
                    <a:lumOff val="35000"/>
                  </a:schemeClr>
                </a:solidFill>
                <a:latin typeface="Calibri" pitchFamily="34" charset="0"/>
                <a:cs typeface="Calibri" pitchFamily="34" charset="0"/>
              </a:rPr>
              <a:t>‘MSG Land Surface </a:t>
            </a:r>
            <a:r>
              <a:rPr lang="en-US" sz="1400" b="1" dirty="0" smtClean="0">
                <a:solidFill>
                  <a:schemeClr val="tx1">
                    <a:lumMod val="65000"/>
                    <a:lumOff val="35000"/>
                  </a:schemeClr>
                </a:solidFill>
                <a:latin typeface="Calibri" pitchFamily="34" charset="0"/>
                <a:cs typeface="Calibri" pitchFamily="34" charset="0"/>
              </a:rPr>
              <a:t>Applications:</a:t>
            </a:r>
            <a:r>
              <a:rPr lang="bg-BG" sz="1400" b="1" dirty="0" smtClean="0">
                <a:solidFill>
                  <a:schemeClr val="tx1">
                    <a:lumMod val="65000"/>
                    <a:lumOff val="35000"/>
                  </a:schemeClr>
                </a:solidFill>
                <a:latin typeface="Calibri" pitchFamily="34" charset="0"/>
                <a:cs typeface="Calibri" pitchFamily="34" charset="0"/>
              </a:rPr>
              <a:t> </a:t>
            </a:r>
            <a:r>
              <a:rPr lang="bg-BG" sz="1400" b="1" dirty="0">
                <a:solidFill>
                  <a:schemeClr val="tx1">
                    <a:lumMod val="65000"/>
                    <a:lumOff val="35000"/>
                  </a:schemeClr>
                </a:solidFill>
                <a:latin typeface="Calibri" pitchFamily="34" charset="0"/>
                <a:cs typeface="Calibri" pitchFamily="34" charset="0"/>
              </a:rPr>
              <a:t>Connection of climate and biosphere</a:t>
            </a:r>
            <a:r>
              <a:rPr lang="en-US" sz="1400" b="1" dirty="0">
                <a:solidFill>
                  <a:schemeClr val="tx1">
                    <a:lumMod val="65000"/>
                    <a:lumOff val="35000"/>
                  </a:schemeClr>
                </a:solidFill>
                <a:latin typeface="Calibri" pitchFamily="34" charset="0"/>
                <a:cs typeface="Calibri" pitchFamily="34" charset="0"/>
              </a:rPr>
              <a:t>’</a:t>
            </a:r>
            <a:endParaRPr lang="en-GB" sz="1400" b="1" dirty="0">
              <a:solidFill>
                <a:schemeClr val="tx1">
                  <a:lumMod val="65000"/>
                  <a:lumOff val="35000"/>
                </a:schemeClr>
              </a:solidFill>
              <a:latin typeface="Calibri" pitchFamily="34" charset="0"/>
              <a:cs typeface="Calibri" pitchFamily="34" charset="0"/>
            </a:endParaRPr>
          </a:p>
        </p:txBody>
      </p:sp>
      <p:sp>
        <p:nvSpPr>
          <p:cNvPr id="2052" name="Text Box 10"/>
          <p:cNvSpPr txBox="1">
            <a:spLocks noChangeArrowheads="1"/>
          </p:cNvSpPr>
          <p:nvPr/>
        </p:nvSpPr>
        <p:spPr bwMode="auto">
          <a:xfrm>
            <a:off x="576263" y="4611415"/>
            <a:ext cx="83883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sz="2200" dirty="0">
                <a:solidFill>
                  <a:srgbClr val="C00000"/>
                </a:solidFill>
                <a:latin typeface="Calibri" pitchFamily="34" charset="0"/>
                <a:cs typeface="Times New Roman" charset="0"/>
              </a:rPr>
              <a:t>Julia </a:t>
            </a:r>
            <a:r>
              <a:rPr lang="en-US" sz="2200" dirty="0" err="1" smtClean="0">
                <a:solidFill>
                  <a:srgbClr val="C00000"/>
                </a:solidFill>
                <a:latin typeface="Calibri" pitchFamily="34" charset="0"/>
                <a:cs typeface="Times New Roman" charset="0"/>
              </a:rPr>
              <a:t>Stoyanova</a:t>
            </a:r>
            <a:r>
              <a:rPr lang="en-US" sz="2200" dirty="0" smtClean="0">
                <a:solidFill>
                  <a:srgbClr val="C00000"/>
                </a:solidFill>
                <a:latin typeface="Calibri" pitchFamily="34" charset="0"/>
                <a:cs typeface="Times New Roman" charset="0"/>
              </a:rPr>
              <a:t> </a:t>
            </a:r>
          </a:p>
        </p:txBody>
      </p:sp>
      <p:sp>
        <p:nvSpPr>
          <p:cNvPr id="2053" name="Rectangle 11"/>
          <p:cNvSpPr>
            <a:spLocks noChangeArrowheads="1"/>
          </p:cNvSpPr>
          <p:nvPr/>
        </p:nvSpPr>
        <p:spPr bwMode="auto">
          <a:xfrm>
            <a:off x="2643981" y="5043463"/>
            <a:ext cx="4252913"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lnSpc>
                <a:spcPct val="85000"/>
              </a:lnSpc>
            </a:pPr>
            <a:r>
              <a:rPr lang="en-US" sz="1400" dirty="0">
                <a:latin typeface="Calibri" pitchFamily="34" charset="0"/>
                <a:cs typeface="Times New Roman" charset="0"/>
              </a:rPr>
              <a:t>National Institute of Meteorology and Hydrology, Bulgaria </a:t>
            </a:r>
          </a:p>
        </p:txBody>
      </p:sp>
      <p:pic>
        <p:nvPicPr>
          <p:cNvPr id="2055" name="Picture 3" descr="EUMETSATLogo_hor_Tagline_solid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314325"/>
            <a:ext cx="1349375" cy="450850"/>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32" descr="Original_logo_with_1890_blue_final_l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39" y="2132856"/>
            <a:ext cx="4333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Imagem 3" descr="LSASAF_Name_Colour.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981075"/>
            <a:ext cx="1079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251520" y="1340768"/>
            <a:ext cx="652871" cy="611943"/>
            <a:chOff x="251520" y="1340768"/>
            <a:chExt cx="652871" cy="611943"/>
          </a:xfrm>
        </p:grpSpPr>
        <p:pic>
          <p:nvPicPr>
            <p:cNvPr id="15" name="Picture 120" descr="Logo_f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13" y="1556792"/>
              <a:ext cx="470374" cy="3959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51520" y="1340768"/>
              <a:ext cx="652871" cy="276999"/>
            </a:xfrm>
            <a:prstGeom prst="rect">
              <a:avLst/>
            </a:prstGeom>
            <a:noFill/>
          </p:spPr>
          <p:txBody>
            <a:bodyPr wrap="none" rtlCol="0">
              <a:spAutoFit/>
            </a:bodyPr>
            <a:lstStyle/>
            <a:p>
              <a:r>
                <a:rPr lang="en-US" sz="1200" dirty="0" smtClean="0">
                  <a:latin typeface="Calibri" pitchFamily="34" charset="0"/>
                  <a:cs typeface="Calibri" pitchFamily="34" charset="0"/>
                </a:rPr>
                <a:t>SALGEE</a:t>
              </a:r>
              <a:endParaRPr lang="bg-BG" sz="1200" dirty="0">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028" descr="LSA SA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884" y="1052736"/>
            <a:ext cx="4779620" cy="285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029"/>
          <p:cNvSpPr>
            <a:spLocks noChangeArrowheads="1"/>
          </p:cNvSpPr>
          <p:nvPr/>
        </p:nvSpPr>
        <p:spPr bwMode="auto">
          <a:xfrm>
            <a:off x="4431407" y="3780329"/>
            <a:ext cx="46770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sz="1600" dirty="0">
                <a:solidFill>
                  <a:srgbClr val="0000CC"/>
                </a:solidFill>
                <a:latin typeface="Arial" charset="0"/>
              </a:rPr>
              <a:t>Land</a:t>
            </a:r>
            <a:r>
              <a:rPr lang="en-US" sz="1600" dirty="0">
                <a:solidFill>
                  <a:srgbClr val="0000CC"/>
                </a:solidFill>
                <a:latin typeface="Arial" charset="0"/>
              </a:rPr>
              <a:t> </a:t>
            </a:r>
            <a:r>
              <a:rPr lang="en-GB" sz="1600" dirty="0">
                <a:solidFill>
                  <a:srgbClr val="0000CC"/>
                </a:solidFill>
                <a:latin typeface="Arial" charset="0"/>
              </a:rPr>
              <a:t>surface bio-physical parameters from large scale optical sensors in an operational way</a:t>
            </a:r>
          </a:p>
        </p:txBody>
      </p:sp>
      <p:sp>
        <p:nvSpPr>
          <p:cNvPr id="32774" name="Text Box 1030"/>
          <p:cNvSpPr txBox="1">
            <a:spLocks noChangeArrowheads="1"/>
          </p:cNvSpPr>
          <p:nvPr/>
        </p:nvSpPr>
        <p:spPr bwMode="auto">
          <a:xfrm rot="-5400000">
            <a:off x="466790" y="1845576"/>
            <a:ext cx="3528394" cy="2086725"/>
          </a:xfrm>
          <a:prstGeom prst="rect">
            <a:avLst/>
          </a:prstGeom>
          <a:noFill/>
          <a:ln>
            <a:noFill/>
          </a:ln>
          <a:effectLst/>
          <a:scene3d>
            <a:camera prst="orthographicFront">
              <a:rot lat="0" lon="0" rev="177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0000"/>
              </a:lnSpc>
            </a:pPr>
            <a:r>
              <a:rPr lang="en-GB" sz="1600" dirty="0">
                <a:solidFill>
                  <a:srgbClr val="C60618"/>
                </a:solidFill>
                <a:latin typeface="Calibri" pitchFamily="34" charset="0"/>
              </a:rPr>
              <a:t>The </a:t>
            </a:r>
            <a:r>
              <a:rPr lang="en-US" sz="1600" b="1" dirty="0">
                <a:solidFill>
                  <a:srgbClr val="C60618"/>
                </a:solidFill>
                <a:latin typeface="Calibri" pitchFamily="34" charset="0"/>
              </a:rPr>
              <a:t>Land Surface Analyses </a:t>
            </a:r>
            <a:r>
              <a:rPr lang="en-GB" sz="1600" b="1" dirty="0">
                <a:solidFill>
                  <a:srgbClr val="C60618"/>
                </a:solidFill>
                <a:latin typeface="Calibri" pitchFamily="34" charset="0"/>
              </a:rPr>
              <a:t>Satellite Application Facility</a:t>
            </a:r>
            <a:r>
              <a:rPr lang="en-US" sz="1600" dirty="0">
                <a:solidFill>
                  <a:srgbClr val="C60618"/>
                </a:solidFill>
                <a:latin typeface="Calibri" pitchFamily="34" charset="0"/>
              </a:rPr>
              <a:t>,</a:t>
            </a:r>
            <a:r>
              <a:rPr lang="en-GB" sz="1600" dirty="0">
                <a:solidFill>
                  <a:srgbClr val="C60618"/>
                </a:solidFill>
                <a:latin typeface="Calibri" pitchFamily="34" charset="0"/>
              </a:rPr>
              <a:t> LSA</a:t>
            </a:r>
            <a:r>
              <a:rPr lang="en-US" sz="1600" dirty="0">
                <a:solidFill>
                  <a:srgbClr val="C60618"/>
                </a:solidFill>
                <a:latin typeface="Calibri" pitchFamily="34" charset="0"/>
              </a:rPr>
              <a:t> </a:t>
            </a:r>
            <a:r>
              <a:rPr lang="en-GB" sz="1600" dirty="0">
                <a:solidFill>
                  <a:srgbClr val="C60618"/>
                </a:solidFill>
                <a:latin typeface="Calibri" pitchFamily="34" charset="0"/>
              </a:rPr>
              <a:t>SAF has been especially designed to serve the needs of the meteorological community, particularly</a:t>
            </a:r>
            <a:r>
              <a:rPr lang="en-US" sz="1600" dirty="0">
                <a:solidFill>
                  <a:srgbClr val="C60618"/>
                </a:solidFill>
                <a:latin typeface="Calibri" pitchFamily="34" charset="0"/>
              </a:rPr>
              <a:t> </a:t>
            </a:r>
            <a:r>
              <a:rPr lang="en-GB" sz="1600" dirty="0">
                <a:solidFill>
                  <a:srgbClr val="C60618"/>
                </a:solidFill>
                <a:latin typeface="Calibri" pitchFamily="34" charset="0"/>
              </a:rPr>
              <a:t>Numerical Weather</a:t>
            </a:r>
            <a:r>
              <a:rPr lang="en-GB" sz="1600" dirty="0">
                <a:solidFill>
                  <a:srgbClr val="C60618"/>
                </a:solidFill>
                <a:latin typeface="Arial" charset="0"/>
                <a:cs typeface="Times New Roman" pitchFamily="18" charset="0"/>
              </a:rPr>
              <a:t> </a:t>
            </a:r>
            <a:r>
              <a:rPr lang="en-GB" sz="1600" dirty="0">
                <a:solidFill>
                  <a:srgbClr val="C60618"/>
                </a:solidFill>
                <a:latin typeface="Calibri" pitchFamily="34" charset="0"/>
              </a:rPr>
              <a:t>Prediction (NWP). </a:t>
            </a:r>
            <a:r>
              <a:rPr lang="en-US" sz="1600" dirty="0">
                <a:solidFill>
                  <a:srgbClr val="C60618"/>
                </a:solidFill>
                <a:latin typeface="Calibri" pitchFamily="34" charset="0"/>
              </a:rPr>
              <a:t>Nowadays</a:t>
            </a:r>
            <a:r>
              <a:rPr lang="en-GB" sz="1600" dirty="0">
                <a:solidFill>
                  <a:srgbClr val="C60618"/>
                </a:solidFill>
                <a:latin typeface="Calibri" pitchFamily="34" charset="0"/>
              </a:rPr>
              <a:t>, the LSA SAF</a:t>
            </a:r>
            <a:r>
              <a:rPr lang="en-US" sz="1600" dirty="0">
                <a:solidFill>
                  <a:srgbClr val="C60618"/>
                </a:solidFill>
                <a:latin typeface="Calibri" pitchFamily="34" charset="0"/>
              </a:rPr>
              <a:t> program </a:t>
            </a:r>
            <a:r>
              <a:rPr lang="en-GB" sz="1600" dirty="0">
                <a:solidFill>
                  <a:srgbClr val="C60618"/>
                </a:solidFill>
                <a:latin typeface="Calibri" pitchFamily="34" charset="0"/>
              </a:rPr>
              <a:t> addresses a</a:t>
            </a:r>
            <a:r>
              <a:rPr lang="en-US" sz="1600" dirty="0">
                <a:solidFill>
                  <a:srgbClr val="C60618"/>
                </a:solidFill>
                <a:latin typeface="Calibri" pitchFamily="34" charset="0"/>
              </a:rPr>
              <a:t> </a:t>
            </a:r>
            <a:r>
              <a:rPr lang="en-GB" sz="1600" dirty="0">
                <a:solidFill>
                  <a:srgbClr val="C60618"/>
                </a:solidFill>
                <a:latin typeface="Calibri" pitchFamily="34" charset="0"/>
              </a:rPr>
              <a:t>much broader community</a:t>
            </a:r>
            <a:r>
              <a:rPr lang="en-US" sz="1600" dirty="0">
                <a:solidFill>
                  <a:srgbClr val="C60618"/>
                </a:solidFill>
                <a:latin typeface="Calibri" pitchFamily="34" charset="0"/>
              </a:rPr>
              <a:t> and operational applications.</a:t>
            </a:r>
            <a:endParaRPr lang="en-GB" sz="1600" dirty="0">
              <a:solidFill>
                <a:srgbClr val="C60618"/>
              </a:solidFill>
              <a:latin typeface="Calibri" pitchFamily="34" charset="0"/>
            </a:endParaRPr>
          </a:p>
        </p:txBody>
      </p:sp>
      <p:pic>
        <p:nvPicPr>
          <p:cNvPr id="8" name="Picture 1027" descr="LogoLSASA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1268760"/>
            <a:ext cx="715262"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26"/>
          <p:cNvSpPr txBox="1">
            <a:spLocks noChangeArrowheads="1"/>
          </p:cNvSpPr>
          <p:nvPr/>
        </p:nvSpPr>
        <p:spPr bwMode="auto">
          <a:xfrm>
            <a:off x="4395911" y="1199728"/>
            <a:ext cx="3819128" cy="53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lnSpc>
                <a:spcPct val="90000"/>
              </a:lnSpc>
            </a:pPr>
            <a:r>
              <a:rPr lang="en-US" sz="2400" dirty="0" smtClean="0">
                <a:solidFill>
                  <a:srgbClr val="FF9900"/>
                </a:solidFill>
                <a:latin typeface="Calibri" pitchFamily="34" charset="0"/>
                <a:cs typeface="Arial" charset="0"/>
              </a:rPr>
              <a:t>EUMETSAT LSA SAF Program</a:t>
            </a:r>
            <a:endParaRPr lang="en-GB" sz="2400" dirty="0" smtClean="0">
              <a:solidFill>
                <a:srgbClr val="FF9900"/>
              </a:solidFill>
              <a:latin typeface="Calibri" pitchFamily="34" charset="0"/>
              <a:cs typeface="Arial" charset="0"/>
            </a:endParaRPr>
          </a:p>
        </p:txBody>
      </p:sp>
      <p:sp>
        <p:nvSpPr>
          <p:cNvPr id="13" name="Text Box 2"/>
          <p:cNvSpPr txBox="1">
            <a:spLocks noChangeArrowheads="1"/>
          </p:cNvSpPr>
          <p:nvPr/>
        </p:nvSpPr>
        <p:spPr bwMode="auto">
          <a:xfrm>
            <a:off x="323528" y="4941168"/>
            <a:ext cx="626469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99"/>
                </a:solidFill>
                <a:miter lim="800000"/>
                <a:headEnd/>
                <a:tailEnd/>
              </a14:hiddenLine>
            </a:ext>
          </a:extLst>
        </p:spPr>
        <p:txBody>
          <a:bodyPr/>
          <a:lstStyle>
            <a:lvl1pPr marL="190500" indent="-190500" eaLnBrk="0" hangingPunct="0">
              <a:tabLst>
                <a:tab pos="850900" algn="l"/>
              </a:tabLst>
              <a:defRPr sz="2400">
                <a:solidFill>
                  <a:schemeClr val="tx1"/>
                </a:solidFill>
                <a:latin typeface="Times New Roman" pitchFamily="18" charset="0"/>
              </a:defRPr>
            </a:lvl1pPr>
            <a:lvl2pPr marL="742950" indent="-285750" eaLnBrk="0" hangingPunct="0">
              <a:tabLst>
                <a:tab pos="850900" algn="l"/>
              </a:tabLst>
              <a:defRPr sz="2400">
                <a:solidFill>
                  <a:schemeClr val="tx1"/>
                </a:solidFill>
                <a:latin typeface="Times New Roman" pitchFamily="18" charset="0"/>
              </a:defRPr>
            </a:lvl2pPr>
            <a:lvl3pPr marL="1244600" indent="-292100" eaLnBrk="0" hangingPunct="0">
              <a:tabLst>
                <a:tab pos="850900" algn="l"/>
              </a:tabLst>
              <a:defRPr sz="2400">
                <a:solidFill>
                  <a:schemeClr val="tx1"/>
                </a:solidFill>
                <a:latin typeface="Times New Roman" pitchFamily="18" charset="0"/>
              </a:defRPr>
            </a:lvl3pPr>
            <a:lvl4pPr marL="1600200" indent="-228600" eaLnBrk="0" hangingPunct="0">
              <a:tabLst>
                <a:tab pos="850900" algn="l"/>
              </a:tabLst>
              <a:defRPr sz="2400">
                <a:solidFill>
                  <a:schemeClr val="tx1"/>
                </a:solidFill>
                <a:latin typeface="Times New Roman" pitchFamily="18" charset="0"/>
              </a:defRPr>
            </a:lvl4pPr>
            <a:lvl5pPr marL="2057400" indent="-228600" eaLnBrk="0" hangingPunct="0">
              <a:tabLst>
                <a:tab pos="8509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509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509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509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50900" algn="l"/>
              </a:tabLst>
              <a:defRPr sz="2400">
                <a:solidFill>
                  <a:schemeClr val="tx1"/>
                </a:solidFill>
                <a:latin typeface="Times New Roman" pitchFamily="18" charset="0"/>
              </a:defRPr>
            </a:lvl9pPr>
          </a:lstStyle>
          <a:p>
            <a:pPr>
              <a:lnSpc>
                <a:spcPct val="90000"/>
              </a:lnSpc>
              <a:spcBef>
                <a:spcPct val="20000"/>
              </a:spcBef>
              <a:buClr>
                <a:srgbClr val="9BBD99"/>
              </a:buClr>
              <a:defRPr/>
            </a:pPr>
            <a:endParaRPr lang="en-US" sz="1600" dirty="0" smtClean="0">
              <a:solidFill>
                <a:srgbClr val="CC3300"/>
              </a:solidFill>
              <a:latin typeface="Calibri" pitchFamily="34" charset="0"/>
              <a:cs typeface="Times New Roman" pitchFamily="18" charset="0"/>
            </a:endParaRPr>
          </a:p>
          <a:p>
            <a:pPr marL="342900" indent="-342900">
              <a:spcAft>
                <a:spcPts val="600"/>
              </a:spcAft>
              <a:buAutoNum type="arabicPeriod"/>
            </a:pPr>
            <a:r>
              <a:rPr lang="en-US" sz="1800" dirty="0" smtClean="0">
                <a:latin typeface="Calibri" pitchFamily="34" charset="0"/>
                <a:cs typeface="Calibri" pitchFamily="34" charset="0"/>
              </a:rPr>
              <a:t>To continue the traditions  from preceding Workshops in:</a:t>
            </a:r>
          </a:p>
          <a:p>
            <a:pPr marL="1339850" lvl="2" defTabSz="231775">
              <a:buFont typeface="Arial" pitchFamily="34" charset="0"/>
              <a:buChar char="•"/>
            </a:pPr>
            <a:r>
              <a:rPr lang="en-US" sz="1700" dirty="0" smtClean="0">
                <a:latin typeface="Calibri" pitchFamily="34" charset="0"/>
                <a:cs typeface="Calibri" pitchFamily="34" charset="0"/>
              </a:rPr>
              <a:t>Widespread interdisciplinary approach in</a:t>
            </a:r>
          </a:p>
          <a:p>
            <a:pPr marL="1047750" lvl="2" indent="0"/>
            <a:r>
              <a:rPr lang="en-US" sz="1700" dirty="0" smtClean="0">
                <a:latin typeface="Calibri" pitchFamily="34" charset="0"/>
                <a:cs typeface="Calibri" pitchFamily="34" charset="0"/>
              </a:rPr>
              <a:t>application of LSASAF  products in the context of </a:t>
            </a:r>
            <a:r>
              <a:rPr lang="en-US" sz="1700" dirty="0" err="1" smtClean="0">
                <a:latin typeface="Calibri" pitchFamily="34" charset="0"/>
                <a:cs typeface="Calibri" pitchFamily="34" charset="0"/>
              </a:rPr>
              <a:t>biogeophysical</a:t>
            </a:r>
            <a:r>
              <a:rPr lang="en-US" sz="1700" dirty="0" smtClean="0">
                <a:latin typeface="Calibri" pitchFamily="34" charset="0"/>
                <a:cs typeface="Calibri" pitchFamily="34" charset="0"/>
              </a:rPr>
              <a:t> &amp; biogeochemical cycling.</a:t>
            </a:r>
            <a:endParaRPr lang="en-US" sz="1700" dirty="0">
              <a:latin typeface="Calibri" pitchFamily="34" charset="0"/>
              <a:cs typeface="Calibri" pitchFamily="34" charset="0"/>
            </a:endParaRPr>
          </a:p>
        </p:txBody>
      </p:sp>
      <p:cxnSp>
        <p:nvCxnSpPr>
          <p:cNvPr id="5" name="Straight Arrow Connector 4"/>
          <p:cNvCxnSpPr/>
          <p:nvPr/>
        </p:nvCxnSpPr>
        <p:spPr>
          <a:xfrm>
            <a:off x="2230987" y="3933056"/>
            <a:ext cx="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6"/>
          <p:cNvSpPr txBox="1">
            <a:spLocks noChangeArrowheads="1"/>
          </p:cNvSpPr>
          <p:nvPr/>
        </p:nvSpPr>
        <p:spPr bwMode="auto">
          <a:xfrm>
            <a:off x="-1" y="218662"/>
            <a:ext cx="9144001" cy="83407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lnSpc>
                <a:spcPct val="90000"/>
              </a:lnSpc>
              <a:spcBef>
                <a:spcPct val="20000"/>
              </a:spcBef>
              <a:spcAft>
                <a:spcPts val="600"/>
              </a:spcAft>
              <a:buClr>
                <a:srgbClr val="9BBD99"/>
              </a:buClr>
              <a:defRPr/>
            </a:pPr>
            <a:r>
              <a:rPr lang="en-US" b="1" dirty="0" smtClean="0">
                <a:solidFill>
                  <a:srgbClr val="C00000"/>
                </a:solidFill>
                <a:latin typeface="Calibri" pitchFamily="34" charset="0"/>
                <a:cs typeface="Calibri" pitchFamily="34" charset="0"/>
              </a:rPr>
              <a:t>Objectives of the 6</a:t>
            </a:r>
            <a:r>
              <a:rPr lang="en-US" b="1" baseline="30000" dirty="0" smtClean="0">
                <a:solidFill>
                  <a:srgbClr val="C00000"/>
                </a:solidFill>
                <a:latin typeface="Calibri" pitchFamily="34" charset="0"/>
                <a:cs typeface="Calibri" pitchFamily="34" charset="0"/>
              </a:rPr>
              <a:t>th</a:t>
            </a:r>
            <a:r>
              <a:rPr lang="en-US" b="1" dirty="0" smtClean="0">
                <a:solidFill>
                  <a:srgbClr val="C00000"/>
                </a:solidFill>
                <a:latin typeface="Calibri" pitchFamily="34" charset="0"/>
                <a:cs typeface="Calibri" pitchFamily="34" charset="0"/>
              </a:rPr>
              <a:t> SALGEE Workshop</a:t>
            </a:r>
          </a:p>
          <a:p>
            <a:pPr algn="ctr" eaLnBrk="0" hangingPunct="0">
              <a:lnSpc>
                <a:spcPct val="90000"/>
              </a:lnSpc>
              <a:spcBef>
                <a:spcPts val="0"/>
              </a:spcBef>
              <a:buClr>
                <a:srgbClr val="9BBD99"/>
              </a:buClr>
              <a:defRPr/>
            </a:pPr>
            <a:r>
              <a:rPr lang="en-US" dirty="0" smtClean="0">
                <a:solidFill>
                  <a:srgbClr val="C00000"/>
                </a:solidFill>
                <a:latin typeface="Calibri" pitchFamily="34" charset="0"/>
                <a:cs typeface="Calibri" pitchFamily="34" charset="0"/>
              </a:rPr>
              <a:t>“</a:t>
            </a:r>
            <a:r>
              <a:rPr lang="bg-BG" dirty="0" smtClean="0">
                <a:solidFill>
                  <a:srgbClr val="C00000"/>
                </a:solidFill>
                <a:latin typeface="Calibri" pitchFamily="34" charset="0"/>
                <a:cs typeface="Calibri" pitchFamily="34" charset="0"/>
              </a:rPr>
              <a:t>MSG </a:t>
            </a:r>
            <a:r>
              <a:rPr lang="bg-BG" dirty="0">
                <a:solidFill>
                  <a:srgbClr val="C00000"/>
                </a:solidFill>
                <a:latin typeface="Calibri" pitchFamily="34" charset="0"/>
                <a:cs typeface="Calibri" pitchFamily="34" charset="0"/>
              </a:rPr>
              <a:t>Land Surface Applications: </a:t>
            </a:r>
            <a:r>
              <a:rPr lang="bg-BG" dirty="0" smtClean="0">
                <a:solidFill>
                  <a:srgbClr val="C00000"/>
                </a:solidFill>
                <a:latin typeface="Calibri" pitchFamily="34" charset="0"/>
                <a:cs typeface="Calibri" pitchFamily="34" charset="0"/>
              </a:rPr>
              <a:t>Connection </a:t>
            </a:r>
            <a:r>
              <a:rPr lang="bg-BG" dirty="0">
                <a:solidFill>
                  <a:srgbClr val="C00000"/>
                </a:solidFill>
                <a:latin typeface="Calibri" pitchFamily="34" charset="0"/>
                <a:cs typeface="Calibri" pitchFamily="34" charset="0"/>
              </a:rPr>
              <a:t>of climate and </a:t>
            </a:r>
            <a:r>
              <a:rPr lang="bg-BG" dirty="0" smtClean="0">
                <a:solidFill>
                  <a:srgbClr val="C00000"/>
                </a:solidFill>
                <a:latin typeface="Calibri" pitchFamily="34" charset="0"/>
                <a:cs typeface="Calibri" pitchFamily="34" charset="0"/>
              </a:rPr>
              <a:t>biosphere</a:t>
            </a:r>
            <a:r>
              <a:rPr lang="en-US" dirty="0" smtClean="0">
                <a:solidFill>
                  <a:srgbClr val="C00000"/>
                </a:solidFill>
                <a:latin typeface="Calibri" pitchFamily="34" charset="0"/>
                <a:cs typeface="Calibri" pitchFamily="34" charset="0"/>
              </a:rPr>
              <a:t>”</a:t>
            </a:r>
          </a:p>
        </p:txBody>
      </p:sp>
      <p:sp>
        <p:nvSpPr>
          <p:cNvPr id="4" name="Rectangle 3"/>
          <p:cNvSpPr/>
          <p:nvPr/>
        </p:nvSpPr>
        <p:spPr>
          <a:xfrm>
            <a:off x="4355976" y="3388930"/>
            <a:ext cx="2853666" cy="400110"/>
          </a:xfrm>
          <a:prstGeom prst="rect">
            <a:avLst/>
          </a:prstGeom>
        </p:spPr>
        <p:txBody>
          <a:bodyPr wrap="none">
            <a:spAutoFit/>
          </a:bodyPr>
          <a:lstStyle/>
          <a:p>
            <a:r>
              <a:rPr lang="en-GB" sz="2000" dirty="0">
                <a:solidFill>
                  <a:srgbClr val="FF9900"/>
                </a:solidFill>
              </a:rPr>
              <a:t>https://landsaf.ipma.pt/en/</a:t>
            </a:r>
            <a:endParaRPr lang="bg-BG" sz="2000" dirty="0">
              <a:solidFill>
                <a:srgbClr val="FF9900"/>
              </a:solidFill>
            </a:endParaRPr>
          </a:p>
        </p:txBody>
      </p:sp>
    </p:spTree>
    <p:extLst>
      <p:ext uri="{BB962C8B-B14F-4D97-AF65-F5344CB8AC3E}">
        <p14:creationId xmlns:p14="http://schemas.microsoft.com/office/powerpoint/2010/main" val="168662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028" descr="LSA SA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065483"/>
            <a:ext cx="3960440" cy="236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539552" y="3356992"/>
            <a:ext cx="799288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99"/>
                </a:solidFill>
                <a:miter lim="800000"/>
                <a:headEnd/>
                <a:tailEnd/>
              </a14:hiddenLine>
            </a:ext>
          </a:extLst>
        </p:spPr>
        <p:txBody>
          <a:bodyPr/>
          <a:lstStyle>
            <a:lvl1pPr marL="190500" indent="-190500" eaLnBrk="0" hangingPunct="0">
              <a:tabLst>
                <a:tab pos="850900" algn="l"/>
              </a:tabLst>
              <a:defRPr sz="2400">
                <a:solidFill>
                  <a:schemeClr val="tx1"/>
                </a:solidFill>
                <a:latin typeface="Times New Roman" pitchFamily="18" charset="0"/>
              </a:defRPr>
            </a:lvl1pPr>
            <a:lvl2pPr marL="742950" indent="-285750" eaLnBrk="0" hangingPunct="0">
              <a:tabLst>
                <a:tab pos="850900" algn="l"/>
              </a:tabLst>
              <a:defRPr sz="2400">
                <a:solidFill>
                  <a:schemeClr val="tx1"/>
                </a:solidFill>
                <a:latin typeface="Times New Roman" pitchFamily="18" charset="0"/>
              </a:defRPr>
            </a:lvl2pPr>
            <a:lvl3pPr marL="1244600" indent="-292100" eaLnBrk="0" hangingPunct="0">
              <a:tabLst>
                <a:tab pos="850900" algn="l"/>
              </a:tabLst>
              <a:defRPr sz="2400">
                <a:solidFill>
                  <a:schemeClr val="tx1"/>
                </a:solidFill>
                <a:latin typeface="Times New Roman" pitchFamily="18" charset="0"/>
              </a:defRPr>
            </a:lvl3pPr>
            <a:lvl4pPr marL="1600200" indent="-228600" eaLnBrk="0" hangingPunct="0">
              <a:tabLst>
                <a:tab pos="850900" algn="l"/>
              </a:tabLst>
              <a:defRPr sz="2400">
                <a:solidFill>
                  <a:schemeClr val="tx1"/>
                </a:solidFill>
                <a:latin typeface="Times New Roman" pitchFamily="18" charset="0"/>
              </a:defRPr>
            </a:lvl4pPr>
            <a:lvl5pPr marL="2057400" indent="-228600" eaLnBrk="0" hangingPunct="0">
              <a:tabLst>
                <a:tab pos="8509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509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509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509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50900" algn="l"/>
              </a:tabLst>
              <a:defRPr sz="2400">
                <a:solidFill>
                  <a:schemeClr val="tx1"/>
                </a:solidFill>
                <a:latin typeface="Times New Roman" pitchFamily="18" charset="0"/>
              </a:defRPr>
            </a:lvl9pPr>
          </a:lstStyle>
          <a:p>
            <a:pPr>
              <a:lnSpc>
                <a:spcPct val="90000"/>
              </a:lnSpc>
              <a:spcBef>
                <a:spcPct val="20000"/>
              </a:spcBef>
              <a:buClr>
                <a:srgbClr val="9BBD99"/>
              </a:buClr>
              <a:defRPr/>
            </a:pPr>
            <a:endParaRPr lang="en-US" sz="1600" dirty="0" smtClean="0">
              <a:solidFill>
                <a:srgbClr val="CC3300"/>
              </a:solidFill>
              <a:latin typeface="Calibri" pitchFamily="34" charset="0"/>
              <a:cs typeface="Times New Roman" pitchFamily="18" charset="0"/>
            </a:endParaRPr>
          </a:p>
          <a:p>
            <a:pPr marL="0" indent="0"/>
            <a:r>
              <a:rPr lang="en-US" sz="1800" dirty="0" smtClean="0">
                <a:latin typeface="Calibri" pitchFamily="34" charset="0"/>
                <a:cs typeface="Calibri" pitchFamily="34" charset="0"/>
              </a:rPr>
              <a:t>2. To support </a:t>
            </a:r>
            <a:r>
              <a:rPr lang="en-US" sz="1800" dirty="0">
                <a:latin typeface="Calibri" pitchFamily="34" charset="0"/>
                <a:cs typeface="Calibri" pitchFamily="34" charset="0"/>
              </a:rPr>
              <a:t>studies on the connection Climate-Biosphere by using satellite data and products in conjunction with meteorological models, NWP models and ground observations  </a:t>
            </a:r>
            <a:r>
              <a:rPr lang="en-US" sz="1800" dirty="0" smtClean="0">
                <a:latin typeface="Calibri" pitchFamily="34" charset="0"/>
                <a:cs typeface="Calibri" pitchFamily="34" charset="0"/>
              </a:rPr>
              <a:t>so to reflect:</a:t>
            </a:r>
          </a:p>
          <a:p>
            <a:pPr marL="838200" lvl="1">
              <a:spcAft>
                <a:spcPts val="600"/>
              </a:spcAft>
              <a:buFont typeface="Arial" pitchFamily="34" charset="0"/>
              <a:buChar char="•"/>
            </a:pPr>
            <a:r>
              <a:rPr lang="en-US" sz="1800" dirty="0" smtClean="0">
                <a:latin typeface="Calibri" pitchFamily="34" charset="0"/>
                <a:cs typeface="Calibri" pitchFamily="34" charset="0"/>
              </a:rPr>
              <a:t>Main aspects of </a:t>
            </a:r>
            <a:r>
              <a:rPr lang="en-US" sz="1800" dirty="0" err="1" smtClean="0">
                <a:latin typeface="Calibri" pitchFamily="34" charset="0"/>
                <a:cs typeface="Calibri" pitchFamily="34" charset="0"/>
              </a:rPr>
              <a:t>biogeophysical</a:t>
            </a:r>
            <a:r>
              <a:rPr lang="en-US" sz="1800" dirty="0" smtClean="0">
                <a:latin typeface="Calibri" pitchFamily="34" charset="0"/>
                <a:cs typeface="Calibri" pitchFamily="34" charset="0"/>
              </a:rPr>
              <a:t> cycle and related meteorological extremes - drought, fire risk, heat waves;</a:t>
            </a:r>
          </a:p>
          <a:p>
            <a:pPr marL="838200" lvl="1">
              <a:spcAft>
                <a:spcPts val="600"/>
              </a:spcAft>
              <a:buFont typeface="Arial" pitchFamily="34" charset="0"/>
              <a:buChar char="•"/>
            </a:pPr>
            <a:r>
              <a:rPr lang="en-US" sz="1800" dirty="0" smtClean="0">
                <a:latin typeface="Calibri" pitchFamily="34" charset="0"/>
                <a:cs typeface="Calibri" pitchFamily="34" charset="0"/>
              </a:rPr>
              <a:t>Main aspects of biogeochemical cycle related processes of NPP, GPP, crops yield, biomass burning and fire emissions;</a:t>
            </a:r>
          </a:p>
          <a:p>
            <a:pPr marL="838200" lvl="1">
              <a:spcAft>
                <a:spcPts val="600"/>
              </a:spcAft>
              <a:buFont typeface="Arial" pitchFamily="34" charset="0"/>
              <a:buChar char="•"/>
            </a:pPr>
            <a:r>
              <a:rPr lang="en-US" sz="1800" dirty="0" smtClean="0">
                <a:latin typeface="Calibri" pitchFamily="34" charset="0"/>
                <a:cs typeface="Calibri" pitchFamily="34" charset="0"/>
              </a:rPr>
              <a:t>Main problems in </a:t>
            </a:r>
            <a:r>
              <a:rPr lang="en-US" sz="1800" dirty="0" err="1" smtClean="0">
                <a:latin typeface="Calibri" pitchFamily="34" charset="0"/>
                <a:cs typeface="Calibri" pitchFamily="34" charset="0"/>
              </a:rPr>
              <a:t>Agrometeorology</a:t>
            </a:r>
            <a:r>
              <a:rPr lang="en-US" sz="1800" dirty="0" smtClean="0">
                <a:latin typeface="Calibri" pitchFamily="34" charset="0"/>
                <a:cs typeface="Calibri" pitchFamily="34" charset="0"/>
              </a:rPr>
              <a:t>;</a:t>
            </a:r>
          </a:p>
          <a:p>
            <a:pPr marL="838200" lvl="1">
              <a:spcAft>
                <a:spcPts val="600"/>
              </a:spcAft>
              <a:buFont typeface="Arial" pitchFamily="34" charset="0"/>
              <a:buChar char="•"/>
            </a:pPr>
            <a:r>
              <a:rPr lang="en-US" sz="1800" dirty="0" smtClean="0">
                <a:latin typeface="Calibri" pitchFamily="34" charset="0"/>
                <a:cs typeface="Calibri" pitchFamily="34" charset="0"/>
              </a:rPr>
              <a:t>The problem of forest sustainability and disturbances.</a:t>
            </a:r>
          </a:p>
        </p:txBody>
      </p:sp>
      <p:sp>
        <p:nvSpPr>
          <p:cNvPr id="16" name="Text Box 6"/>
          <p:cNvSpPr txBox="1">
            <a:spLocks noChangeArrowheads="1"/>
          </p:cNvSpPr>
          <p:nvPr/>
        </p:nvSpPr>
        <p:spPr bwMode="auto">
          <a:xfrm>
            <a:off x="-1" y="290670"/>
            <a:ext cx="9144001" cy="83407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lnSpc>
                <a:spcPct val="90000"/>
              </a:lnSpc>
              <a:spcBef>
                <a:spcPct val="20000"/>
              </a:spcBef>
              <a:spcAft>
                <a:spcPts val="600"/>
              </a:spcAft>
              <a:buClr>
                <a:srgbClr val="9BBD99"/>
              </a:buClr>
              <a:defRPr/>
            </a:pPr>
            <a:r>
              <a:rPr lang="en-US" b="1" dirty="0" smtClean="0">
                <a:solidFill>
                  <a:srgbClr val="C00000"/>
                </a:solidFill>
                <a:latin typeface="Calibri" pitchFamily="34" charset="0"/>
                <a:cs typeface="Calibri" pitchFamily="34" charset="0"/>
              </a:rPr>
              <a:t>Objectives of the 6</a:t>
            </a:r>
            <a:r>
              <a:rPr lang="en-US" b="1" baseline="30000" dirty="0" smtClean="0">
                <a:solidFill>
                  <a:srgbClr val="C00000"/>
                </a:solidFill>
                <a:latin typeface="Calibri" pitchFamily="34" charset="0"/>
                <a:cs typeface="Calibri" pitchFamily="34" charset="0"/>
              </a:rPr>
              <a:t>th</a:t>
            </a:r>
            <a:r>
              <a:rPr lang="en-US" b="1" dirty="0" smtClean="0">
                <a:solidFill>
                  <a:srgbClr val="C00000"/>
                </a:solidFill>
                <a:latin typeface="Calibri" pitchFamily="34" charset="0"/>
                <a:cs typeface="Calibri" pitchFamily="34" charset="0"/>
              </a:rPr>
              <a:t> SALGEE Workshop</a:t>
            </a:r>
          </a:p>
          <a:p>
            <a:pPr algn="ctr" eaLnBrk="0" hangingPunct="0">
              <a:lnSpc>
                <a:spcPct val="90000"/>
              </a:lnSpc>
              <a:spcBef>
                <a:spcPts val="0"/>
              </a:spcBef>
              <a:buClr>
                <a:srgbClr val="9BBD99"/>
              </a:buClr>
              <a:defRPr/>
            </a:pPr>
            <a:r>
              <a:rPr lang="en-US" dirty="0" smtClean="0">
                <a:solidFill>
                  <a:srgbClr val="C00000"/>
                </a:solidFill>
                <a:latin typeface="Calibri" pitchFamily="34" charset="0"/>
                <a:cs typeface="Calibri" pitchFamily="34" charset="0"/>
              </a:rPr>
              <a:t>“</a:t>
            </a:r>
            <a:r>
              <a:rPr lang="bg-BG" dirty="0" smtClean="0">
                <a:solidFill>
                  <a:srgbClr val="C00000"/>
                </a:solidFill>
                <a:latin typeface="Calibri" pitchFamily="34" charset="0"/>
                <a:cs typeface="Calibri" pitchFamily="34" charset="0"/>
              </a:rPr>
              <a:t>MSG </a:t>
            </a:r>
            <a:r>
              <a:rPr lang="bg-BG" dirty="0">
                <a:solidFill>
                  <a:srgbClr val="C00000"/>
                </a:solidFill>
                <a:latin typeface="Calibri" pitchFamily="34" charset="0"/>
                <a:cs typeface="Calibri" pitchFamily="34" charset="0"/>
              </a:rPr>
              <a:t>Land Surface Applications: </a:t>
            </a:r>
            <a:r>
              <a:rPr lang="bg-BG" dirty="0" smtClean="0">
                <a:solidFill>
                  <a:srgbClr val="C00000"/>
                </a:solidFill>
                <a:latin typeface="Calibri" pitchFamily="34" charset="0"/>
                <a:cs typeface="Calibri" pitchFamily="34" charset="0"/>
              </a:rPr>
              <a:t>Connection </a:t>
            </a:r>
            <a:r>
              <a:rPr lang="bg-BG" dirty="0">
                <a:solidFill>
                  <a:srgbClr val="C00000"/>
                </a:solidFill>
                <a:latin typeface="Calibri" pitchFamily="34" charset="0"/>
                <a:cs typeface="Calibri" pitchFamily="34" charset="0"/>
              </a:rPr>
              <a:t>of climate and </a:t>
            </a:r>
            <a:r>
              <a:rPr lang="bg-BG" dirty="0" smtClean="0">
                <a:solidFill>
                  <a:srgbClr val="C00000"/>
                </a:solidFill>
                <a:latin typeface="Calibri" pitchFamily="34" charset="0"/>
                <a:cs typeface="Calibri" pitchFamily="34" charset="0"/>
              </a:rPr>
              <a:t>biosphere</a:t>
            </a:r>
            <a:r>
              <a:rPr lang="en-US" dirty="0" smtClean="0">
                <a:solidFill>
                  <a:srgbClr val="C00000"/>
                </a:solidFill>
                <a:latin typeface="Calibri" pitchFamily="34" charset="0"/>
                <a:cs typeface="Calibri" pitchFamily="34" charset="0"/>
              </a:rPr>
              <a:t>”</a:t>
            </a:r>
          </a:p>
        </p:txBody>
      </p:sp>
      <p:grpSp>
        <p:nvGrpSpPr>
          <p:cNvPr id="5" name="Group 4"/>
          <p:cNvGrpSpPr/>
          <p:nvPr/>
        </p:nvGrpSpPr>
        <p:grpSpPr>
          <a:xfrm>
            <a:off x="1254833" y="44624"/>
            <a:ext cx="652871" cy="586059"/>
            <a:chOff x="9036552" y="44624"/>
            <a:chExt cx="652871" cy="586059"/>
          </a:xfrm>
        </p:grpSpPr>
        <p:pic>
          <p:nvPicPr>
            <p:cNvPr id="6" name="Picture 120" descr="Logo_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0544" y="245802"/>
              <a:ext cx="456871" cy="3848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036552" y="44624"/>
              <a:ext cx="652871" cy="276999"/>
            </a:xfrm>
            <a:prstGeom prst="rect">
              <a:avLst/>
            </a:prstGeom>
            <a:noFill/>
          </p:spPr>
          <p:txBody>
            <a:bodyPr wrap="none" rtlCol="0">
              <a:spAutoFit/>
            </a:bodyPr>
            <a:lstStyle/>
            <a:p>
              <a:r>
                <a:rPr lang="en-US" sz="1200" dirty="0" smtClean="0">
                  <a:latin typeface="Calibri" pitchFamily="34" charset="0"/>
                  <a:cs typeface="Calibri" pitchFamily="34" charset="0"/>
                </a:rPr>
                <a:t>SALGEE</a:t>
              </a:r>
              <a:endParaRPr lang="bg-BG" sz="1200" dirty="0">
                <a:latin typeface="Calibri" pitchFamily="34" charset="0"/>
                <a:cs typeface="Calibri" pitchFamily="34" charset="0"/>
              </a:endParaRPr>
            </a:p>
          </p:txBody>
        </p:sp>
      </p:grpSp>
    </p:spTree>
    <p:extLst>
      <p:ext uri="{BB962C8B-B14F-4D97-AF65-F5344CB8AC3E}">
        <p14:creationId xmlns:p14="http://schemas.microsoft.com/office/powerpoint/2010/main" val="242540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838200"/>
          </a:xfrm>
        </p:spPr>
        <p:txBody>
          <a:bodyPr/>
          <a:lstStyle/>
          <a:p>
            <a:pPr eaLnBrk="1" hangingPunct="1"/>
            <a:r>
              <a:rPr lang="en-US" sz="2800" b="1" dirty="0" smtClean="0">
                <a:latin typeface="Calibri" pitchFamily="34" charset="0"/>
              </a:rPr>
              <a:t> </a:t>
            </a:r>
            <a:r>
              <a:rPr lang="en-US" sz="2400" dirty="0" smtClean="0">
                <a:solidFill>
                  <a:srgbClr val="C00000"/>
                </a:solidFill>
                <a:latin typeface="Calibri" pitchFamily="34" charset="0"/>
              </a:rPr>
              <a:t>Accent will be given on LSASAF products directly connected to </a:t>
            </a:r>
            <a:r>
              <a:rPr lang="en-US" sz="2400" dirty="0" err="1" smtClean="0">
                <a:solidFill>
                  <a:srgbClr val="C00000"/>
                </a:solidFill>
                <a:latin typeface="Calibri" pitchFamily="34" charset="0"/>
              </a:rPr>
              <a:t>biogeophysical</a:t>
            </a:r>
            <a:r>
              <a:rPr lang="en-US" sz="2400" dirty="0" smtClean="0">
                <a:solidFill>
                  <a:srgbClr val="C00000"/>
                </a:solidFill>
                <a:latin typeface="Calibri" pitchFamily="34" charset="0"/>
              </a:rPr>
              <a:t> and biogeochemical cycles.</a:t>
            </a:r>
            <a:endParaRPr lang="en-GB" sz="2400" dirty="0" smtClean="0">
              <a:solidFill>
                <a:srgbClr val="C00000"/>
              </a:solidFill>
              <a:latin typeface="Calibri" pitchFamily="34" charset="0"/>
            </a:endParaRPr>
          </a:p>
        </p:txBody>
      </p:sp>
      <p:sp>
        <p:nvSpPr>
          <p:cNvPr id="33796" name="Rectangle 5"/>
          <p:cNvSpPr>
            <a:spLocks noChangeArrowheads="1"/>
          </p:cNvSpPr>
          <p:nvPr/>
        </p:nvSpPr>
        <p:spPr bwMode="auto">
          <a:xfrm>
            <a:off x="1077416" y="6237312"/>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dirty="0">
                <a:latin typeface="Calibri" pitchFamily="34" charset="0"/>
              </a:rPr>
              <a:t>The scope of Land Surface Analysis Satellite Applications Facility (LSA SAF) is to increase benefit from EUMETSAT Satellites (MSG and EPS) data related to:</a:t>
            </a:r>
            <a:r>
              <a:rPr lang="en-GB" sz="1600" dirty="0">
                <a:latin typeface="Calibri" pitchFamily="34" charset="0"/>
              </a:rPr>
              <a:t> </a:t>
            </a:r>
          </a:p>
        </p:txBody>
      </p:sp>
      <p:cxnSp>
        <p:nvCxnSpPr>
          <p:cNvPr id="3" name="Straight Connector 2"/>
          <p:cNvCxnSpPr/>
          <p:nvPr/>
        </p:nvCxnSpPr>
        <p:spPr>
          <a:xfrm>
            <a:off x="1619672" y="5157192"/>
            <a:ext cx="1368152"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3" descr="E:\EUMETSAT\SALGEE\12-16 Sep2016_Thessaloniki\Lecture_JS\LSA SAF products_CD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3" y="1340768"/>
            <a:ext cx="9216005"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1547664" y="2276872"/>
            <a:ext cx="5328592" cy="3240360"/>
            <a:chOff x="1547664" y="2276872"/>
            <a:chExt cx="5328592" cy="3240360"/>
          </a:xfrm>
        </p:grpSpPr>
        <p:cxnSp>
          <p:nvCxnSpPr>
            <p:cNvPr id="8" name="Straight Connector 7"/>
            <p:cNvCxnSpPr/>
            <p:nvPr/>
          </p:nvCxnSpPr>
          <p:spPr>
            <a:xfrm>
              <a:off x="4283968" y="5013176"/>
              <a:ext cx="151216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547664" y="2276872"/>
              <a:ext cx="5328592" cy="3240360"/>
              <a:chOff x="1547664" y="2276872"/>
              <a:chExt cx="5328592" cy="3240360"/>
            </a:xfrm>
          </p:grpSpPr>
          <p:cxnSp>
            <p:nvCxnSpPr>
              <p:cNvPr id="7" name="Straight Connector 6"/>
              <p:cNvCxnSpPr/>
              <p:nvPr/>
            </p:nvCxnSpPr>
            <p:spPr>
              <a:xfrm>
                <a:off x="1547664" y="4653136"/>
                <a:ext cx="151216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1960" y="5517232"/>
                <a:ext cx="151216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64088" y="2996952"/>
                <a:ext cx="151216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64088" y="2276872"/>
                <a:ext cx="151216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64088" y="2420888"/>
                <a:ext cx="151216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283968" y="5165576"/>
              <a:ext cx="1512168"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555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028" descr="LSA SA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208" y="1052736"/>
            <a:ext cx="4085792" cy="24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7" descr="LogoLSASA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608" y="3032992"/>
            <a:ext cx="715262"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26"/>
          <p:cNvSpPr txBox="1">
            <a:spLocks noChangeArrowheads="1"/>
          </p:cNvSpPr>
          <p:nvPr/>
        </p:nvSpPr>
        <p:spPr bwMode="auto">
          <a:xfrm>
            <a:off x="5132859" y="1220616"/>
            <a:ext cx="3819128" cy="53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lnSpc>
                <a:spcPct val="90000"/>
              </a:lnSpc>
            </a:pPr>
            <a:r>
              <a:rPr lang="en-US" sz="2200" dirty="0" smtClean="0">
                <a:solidFill>
                  <a:srgbClr val="FF9900"/>
                </a:solidFill>
                <a:latin typeface="Calibri" pitchFamily="34" charset="0"/>
                <a:cs typeface="Arial" charset="0"/>
              </a:rPr>
              <a:t>EUMETSAT LSA SAF Program</a:t>
            </a:r>
            <a:endParaRPr lang="en-GB" sz="2200" dirty="0" smtClean="0">
              <a:solidFill>
                <a:srgbClr val="FF9900"/>
              </a:solidFill>
              <a:latin typeface="Calibri" pitchFamily="34" charset="0"/>
              <a:cs typeface="Arial" charset="0"/>
            </a:endParaRPr>
          </a:p>
        </p:txBody>
      </p:sp>
      <p:sp>
        <p:nvSpPr>
          <p:cNvPr id="15" name="Text Box 6"/>
          <p:cNvSpPr txBox="1">
            <a:spLocks noChangeArrowheads="1"/>
          </p:cNvSpPr>
          <p:nvPr/>
        </p:nvSpPr>
        <p:spPr bwMode="auto">
          <a:xfrm>
            <a:off x="-1" y="218662"/>
            <a:ext cx="9144001" cy="83407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lnSpc>
                <a:spcPct val="90000"/>
              </a:lnSpc>
              <a:spcBef>
                <a:spcPct val="20000"/>
              </a:spcBef>
              <a:spcAft>
                <a:spcPts val="600"/>
              </a:spcAft>
              <a:buClr>
                <a:srgbClr val="9BBD99"/>
              </a:buClr>
              <a:defRPr/>
            </a:pPr>
            <a:r>
              <a:rPr lang="en-US" b="1" dirty="0" smtClean="0">
                <a:solidFill>
                  <a:srgbClr val="C00000"/>
                </a:solidFill>
                <a:latin typeface="Calibri" pitchFamily="34" charset="0"/>
                <a:cs typeface="Calibri" pitchFamily="34" charset="0"/>
              </a:rPr>
              <a:t>Objectives of the 6</a:t>
            </a:r>
            <a:r>
              <a:rPr lang="en-US" b="1" baseline="30000" dirty="0" smtClean="0">
                <a:solidFill>
                  <a:srgbClr val="C00000"/>
                </a:solidFill>
                <a:latin typeface="Calibri" pitchFamily="34" charset="0"/>
                <a:cs typeface="Calibri" pitchFamily="34" charset="0"/>
              </a:rPr>
              <a:t>th</a:t>
            </a:r>
            <a:r>
              <a:rPr lang="en-US" b="1" dirty="0" smtClean="0">
                <a:solidFill>
                  <a:srgbClr val="C00000"/>
                </a:solidFill>
                <a:latin typeface="Calibri" pitchFamily="34" charset="0"/>
                <a:cs typeface="Calibri" pitchFamily="34" charset="0"/>
              </a:rPr>
              <a:t> SALGEE Workshop</a:t>
            </a:r>
          </a:p>
          <a:p>
            <a:pPr eaLnBrk="0" hangingPunct="0">
              <a:lnSpc>
                <a:spcPct val="90000"/>
              </a:lnSpc>
              <a:spcBef>
                <a:spcPts val="0"/>
              </a:spcBef>
              <a:buClr>
                <a:srgbClr val="9BBD99"/>
              </a:buClr>
              <a:defRPr/>
            </a:pPr>
            <a:r>
              <a:rPr lang="en-US" dirty="0" smtClean="0">
                <a:solidFill>
                  <a:srgbClr val="C00000"/>
                </a:solidFill>
                <a:latin typeface="Calibri" pitchFamily="34" charset="0"/>
                <a:cs typeface="Calibri" pitchFamily="34" charset="0"/>
              </a:rPr>
              <a:t>“</a:t>
            </a:r>
            <a:r>
              <a:rPr lang="bg-BG" dirty="0" smtClean="0">
                <a:solidFill>
                  <a:srgbClr val="C00000"/>
                </a:solidFill>
                <a:latin typeface="Calibri" pitchFamily="34" charset="0"/>
                <a:cs typeface="Calibri" pitchFamily="34" charset="0"/>
              </a:rPr>
              <a:t>MSG </a:t>
            </a:r>
            <a:r>
              <a:rPr lang="bg-BG" dirty="0">
                <a:solidFill>
                  <a:srgbClr val="C00000"/>
                </a:solidFill>
                <a:latin typeface="Calibri" pitchFamily="34" charset="0"/>
                <a:cs typeface="Calibri" pitchFamily="34" charset="0"/>
              </a:rPr>
              <a:t>Land Surface Applications: </a:t>
            </a:r>
            <a:r>
              <a:rPr lang="bg-BG" dirty="0" smtClean="0">
                <a:solidFill>
                  <a:srgbClr val="C00000"/>
                </a:solidFill>
                <a:latin typeface="Calibri" pitchFamily="34" charset="0"/>
                <a:cs typeface="Calibri" pitchFamily="34" charset="0"/>
              </a:rPr>
              <a:t>Connection </a:t>
            </a:r>
            <a:r>
              <a:rPr lang="bg-BG" dirty="0">
                <a:solidFill>
                  <a:srgbClr val="C00000"/>
                </a:solidFill>
                <a:latin typeface="Calibri" pitchFamily="34" charset="0"/>
                <a:cs typeface="Calibri" pitchFamily="34" charset="0"/>
              </a:rPr>
              <a:t>of climate and </a:t>
            </a:r>
            <a:r>
              <a:rPr lang="bg-BG" dirty="0" smtClean="0">
                <a:solidFill>
                  <a:srgbClr val="C00000"/>
                </a:solidFill>
                <a:latin typeface="Calibri" pitchFamily="34" charset="0"/>
                <a:cs typeface="Calibri" pitchFamily="34" charset="0"/>
              </a:rPr>
              <a:t>biosphere</a:t>
            </a:r>
            <a:r>
              <a:rPr lang="en-US" dirty="0" smtClean="0">
                <a:solidFill>
                  <a:srgbClr val="C00000"/>
                </a:solidFill>
                <a:latin typeface="Calibri" pitchFamily="34" charset="0"/>
                <a:cs typeface="Calibri" pitchFamily="34" charset="0"/>
              </a:rPr>
              <a:t>”</a:t>
            </a:r>
          </a:p>
        </p:txBody>
      </p:sp>
      <p:sp>
        <p:nvSpPr>
          <p:cNvPr id="17" name="Text Box 2"/>
          <p:cNvSpPr txBox="1">
            <a:spLocks noChangeArrowheads="1"/>
          </p:cNvSpPr>
          <p:nvPr/>
        </p:nvSpPr>
        <p:spPr bwMode="auto">
          <a:xfrm>
            <a:off x="139264" y="1487688"/>
            <a:ext cx="417646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99"/>
                </a:solidFill>
                <a:miter lim="800000"/>
                <a:headEnd/>
                <a:tailEnd/>
              </a14:hiddenLine>
            </a:ext>
          </a:extLst>
        </p:spPr>
        <p:txBody>
          <a:bodyPr/>
          <a:lstStyle>
            <a:lvl1pPr marL="190500" indent="-190500" eaLnBrk="0" hangingPunct="0">
              <a:tabLst>
                <a:tab pos="850900" algn="l"/>
              </a:tabLst>
              <a:defRPr sz="2400">
                <a:solidFill>
                  <a:schemeClr val="tx1"/>
                </a:solidFill>
                <a:latin typeface="Times New Roman" pitchFamily="18" charset="0"/>
              </a:defRPr>
            </a:lvl1pPr>
            <a:lvl2pPr marL="742950" indent="-285750" eaLnBrk="0" hangingPunct="0">
              <a:tabLst>
                <a:tab pos="850900" algn="l"/>
              </a:tabLst>
              <a:defRPr sz="2400">
                <a:solidFill>
                  <a:schemeClr val="tx1"/>
                </a:solidFill>
                <a:latin typeface="Times New Roman" pitchFamily="18" charset="0"/>
              </a:defRPr>
            </a:lvl2pPr>
            <a:lvl3pPr marL="1244600" indent="-292100" eaLnBrk="0" hangingPunct="0">
              <a:tabLst>
                <a:tab pos="850900" algn="l"/>
              </a:tabLst>
              <a:defRPr sz="2400">
                <a:solidFill>
                  <a:schemeClr val="tx1"/>
                </a:solidFill>
                <a:latin typeface="Times New Roman" pitchFamily="18" charset="0"/>
              </a:defRPr>
            </a:lvl3pPr>
            <a:lvl4pPr marL="1600200" indent="-228600" eaLnBrk="0" hangingPunct="0">
              <a:tabLst>
                <a:tab pos="850900" algn="l"/>
              </a:tabLst>
              <a:defRPr sz="2400">
                <a:solidFill>
                  <a:schemeClr val="tx1"/>
                </a:solidFill>
                <a:latin typeface="Times New Roman" pitchFamily="18" charset="0"/>
              </a:defRPr>
            </a:lvl4pPr>
            <a:lvl5pPr marL="2057400" indent="-228600" eaLnBrk="0" hangingPunct="0">
              <a:tabLst>
                <a:tab pos="8509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509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509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509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50900" algn="l"/>
              </a:tabLst>
              <a:defRPr sz="2400">
                <a:solidFill>
                  <a:schemeClr val="tx1"/>
                </a:solidFill>
                <a:latin typeface="Times New Roman" pitchFamily="18" charset="0"/>
              </a:defRPr>
            </a:lvl9pPr>
          </a:lstStyle>
          <a:p>
            <a:pPr>
              <a:lnSpc>
                <a:spcPct val="90000"/>
              </a:lnSpc>
              <a:spcBef>
                <a:spcPct val="20000"/>
              </a:spcBef>
              <a:buClr>
                <a:srgbClr val="9BBD99"/>
              </a:buClr>
              <a:defRPr/>
            </a:pPr>
            <a:endParaRPr lang="en-US" sz="1600" dirty="0" smtClean="0">
              <a:solidFill>
                <a:srgbClr val="CC3300"/>
              </a:solidFill>
              <a:latin typeface="Calibri" pitchFamily="34" charset="0"/>
              <a:cs typeface="Times New Roman" pitchFamily="18" charset="0"/>
            </a:endParaRPr>
          </a:p>
          <a:p>
            <a:pPr marL="0" indent="0">
              <a:spcAft>
                <a:spcPts val="600"/>
              </a:spcAft>
            </a:pPr>
            <a:r>
              <a:rPr lang="en-US" sz="1800" dirty="0" smtClean="0">
                <a:latin typeface="Calibri" pitchFamily="34" charset="0"/>
                <a:cs typeface="Calibri" pitchFamily="34" charset="0"/>
              </a:rPr>
              <a:t>3. To make a bridge with</a:t>
            </a:r>
          </a:p>
          <a:p>
            <a:pPr marL="838200" lvl="1">
              <a:spcAft>
                <a:spcPts val="600"/>
              </a:spcAft>
              <a:buFont typeface="Arial" pitchFamily="34" charset="0"/>
              <a:buChar char="•"/>
            </a:pPr>
            <a:r>
              <a:rPr lang="en-US" sz="1800" dirty="0" smtClean="0">
                <a:latin typeface="Calibri" pitchFamily="34" charset="0"/>
                <a:cs typeface="Calibri" pitchFamily="34" charset="0"/>
              </a:rPr>
              <a:t>Climate Monitoring SAF </a:t>
            </a:r>
          </a:p>
          <a:p>
            <a:pPr marL="838200" lvl="1">
              <a:spcAft>
                <a:spcPts val="600"/>
              </a:spcAft>
              <a:buFont typeface="Arial" pitchFamily="34" charset="0"/>
              <a:buChar char="•"/>
            </a:pPr>
            <a:r>
              <a:rPr lang="en-US" sz="1800" dirty="0" smtClean="0">
                <a:latin typeface="Calibri" pitchFamily="34" charset="0"/>
                <a:cs typeface="Calibri" pitchFamily="34" charset="0"/>
              </a:rPr>
              <a:t>Hydrological SAF </a:t>
            </a:r>
          </a:p>
        </p:txBody>
      </p:sp>
      <p:sp>
        <p:nvSpPr>
          <p:cNvPr id="18" name="Rectangle 17"/>
          <p:cNvSpPr/>
          <p:nvPr/>
        </p:nvSpPr>
        <p:spPr>
          <a:xfrm>
            <a:off x="5030702" y="3068960"/>
            <a:ext cx="2595582" cy="369332"/>
          </a:xfrm>
          <a:prstGeom prst="rect">
            <a:avLst/>
          </a:prstGeom>
        </p:spPr>
        <p:txBody>
          <a:bodyPr wrap="none">
            <a:spAutoFit/>
          </a:bodyPr>
          <a:lstStyle/>
          <a:p>
            <a:r>
              <a:rPr lang="en-GB" sz="1800" dirty="0">
                <a:solidFill>
                  <a:srgbClr val="FF9900"/>
                </a:solidFill>
              </a:rPr>
              <a:t>https://landsaf.ipma.pt/en/</a:t>
            </a:r>
            <a:endParaRPr lang="bg-BG" sz="1800" dirty="0">
              <a:solidFill>
                <a:srgbClr val="FF99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4120773"/>
            <a:ext cx="3941775" cy="2318031"/>
          </a:xfrm>
          <a:prstGeom prst="rect">
            <a:avLst/>
          </a:prstGeom>
        </p:spPr>
      </p:pic>
      <p:sp>
        <p:nvSpPr>
          <p:cNvPr id="6" name="Rectangle 5"/>
          <p:cNvSpPr/>
          <p:nvPr/>
        </p:nvSpPr>
        <p:spPr>
          <a:xfrm>
            <a:off x="5187937" y="5527575"/>
            <a:ext cx="4136591" cy="307777"/>
          </a:xfrm>
          <a:prstGeom prst="rect">
            <a:avLst/>
          </a:prstGeom>
        </p:spPr>
        <p:txBody>
          <a:bodyPr wrap="square">
            <a:spAutoFit/>
          </a:bodyPr>
          <a:lstStyle/>
          <a:p>
            <a:r>
              <a:rPr lang="en-GB" sz="1400" dirty="0">
                <a:solidFill>
                  <a:schemeClr val="bg1"/>
                </a:solidFill>
              </a:rPr>
              <a:t>https://www.cmsaf.eu/EN/Home/home_node.html</a:t>
            </a:r>
            <a:endParaRPr lang="bg-BG" sz="1400" dirty="0">
              <a:solidFill>
                <a:schemeClr val="bg1"/>
              </a:solidFill>
            </a:endParaRPr>
          </a:p>
        </p:txBody>
      </p:sp>
      <p:sp>
        <p:nvSpPr>
          <p:cNvPr id="19" name="Rectangle 1026"/>
          <p:cNvSpPr txBox="1">
            <a:spLocks noChangeArrowheads="1"/>
          </p:cNvSpPr>
          <p:nvPr/>
        </p:nvSpPr>
        <p:spPr bwMode="auto">
          <a:xfrm>
            <a:off x="5148064" y="3686944"/>
            <a:ext cx="3819128" cy="53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lnSpc>
                <a:spcPct val="90000"/>
              </a:lnSpc>
            </a:pPr>
            <a:r>
              <a:rPr lang="en-US" sz="2200" dirty="0" smtClean="0">
                <a:solidFill>
                  <a:srgbClr val="000099"/>
                </a:solidFill>
                <a:latin typeface="Calibri" pitchFamily="34" charset="0"/>
                <a:cs typeface="Arial" charset="0"/>
              </a:rPr>
              <a:t>EUMETSAT CM SAF Program</a:t>
            </a:r>
            <a:endParaRPr lang="en-GB" sz="2200" dirty="0" smtClean="0">
              <a:solidFill>
                <a:srgbClr val="000099"/>
              </a:solidFill>
              <a:latin typeface="Calibri" pitchFamily="34" charset="0"/>
              <a:cs typeface="Arial"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4159109"/>
            <a:ext cx="4555138" cy="2510251"/>
          </a:xfrm>
          <a:prstGeom prst="rect">
            <a:avLst/>
          </a:prstGeom>
        </p:spPr>
      </p:pic>
      <p:sp>
        <p:nvSpPr>
          <p:cNvPr id="22" name="Rectangle 1026"/>
          <p:cNvSpPr txBox="1">
            <a:spLocks noChangeArrowheads="1"/>
          </p:cNvSpPr>
          <p:nvPr/>
        </p:nvSpPr>
        <p:spPr bwMode="auto">
          <a:xfrm>
            <a:off x="251520" y="3717032"/>
            <a:ext cx="3819128" cy="53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lnSpc>
                <a:spcPct val="90000"/>
              </a:lnSpc>
            </a:pPr>
            <a:r>
              <a:rPr lang="en-US" sz="2200" dirty="0" smtClean="0">
                <a:solidFill>
                  <a:srgbClr val="000099"/>
                </a:solidFill>
                <a:latin typeface="Calibri" pitchFamily="34" charset="0"/>
                <a:cs typeface="Arial" charset="0"/>
              </a:rPr>
              <a:t>EUMETSAT CM SAF Program</a:t>
            </a:r>
            <a:endParaRPr lang="en-GB" sz="2200" dirty="0" smtClean="0">
              <a:solidFill>
                <a:srgbClr val="000099"/>
              </a:solidFill>
              <a:latin typeface="Calibri" pitchFamily="34" charset="0"/>
              <a:cs typeface="Arial" charset="0"/>
            </a:endParaRPr>
          </a:p>
        </p:txBody>
      </p:sp>
      <p:sp>
        <p:nvSpPr>
          <p:cNvPr id="11" name="Rectangle 10"/>
          <p:cNvSpPr/>
          <p:nvPr/>
        </p:nvSpPr>
        <p:spPr>
          <a:xfrm>
            <a:off x="467544" y="6254139"/>
            <a:ext cx="2274982" cy="369332"/>
          </a:xfrm>
          <a:prstGeom prst="rect">
            <a:avLst/>
          </a:prstGeom>
        </p:spPr>
        <p:txBody>
          <a:bodyPr wrap="none">
            <a:spAutoFit/>
          </a:bodyPr>
          <a:lstStyle/>
          <a:p>
            <a:r>
              <a:rPr lang="en-GB" sz="1800" dirty="0">
                <a:solidFill>
                  <a:srgbClr val="009999"/>
                </a:solidFill>
              </a:rPr>
              <a:t>http://hsaf.meteoam.it/</a:t>
            </a:r>
            <a:endParaRPr lang="bg-BG" sz="1800" dirty="0">
              <a:solidFill>
                <a:srgbClr val="009999"/>
              </a:solidFill>
            </a:endParaRPr>
          </a:p>
        </p:txBody>
      </p:sp>
      <p:cxnSp>
        <p:nvCxnSpPr>
          <p:cNvPr id="21" name="Straight Arrow Connector 20"/>
          <p:cNvCxnSpPr/>
          <p:nvPr/>
        </p:nvCxnSpPr>
        <p:spPr>
          <a:xfrm>
            <a:off x="1115616" y="2811016"/>
            <a:ext cx="0" cy="978024"/>
          </a:xfrm>
          <a:prstGeom prst="straightConnector1">
            <a:avLst/>
          </a:prstGeom>
          <a:ln w="19050">
            <a:solidFill>
              <a:srgbClr val="0099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7864" y="2343906"/>
            <a:ext cx="1512168" cy="1517142"/>
          </a:xfrm>
          <a:prstGeom prst="straightConnector1">
            <a:avLst/>
          </a:prstGeom>
          <a:ln w="19050" cmpd="sng">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7786367" y="44624"/>
            <a:ext cx="652871" cy="586059"/>
            <a:chOff x="7786367" y="44624"/>
            <a:chExt cx="652871" cy="586059"/>
          </a:xfrm>
        </p:grpSpPr>
        <p:pic>
          <p:nvPicPr>
            <p:cNvPr id="20" name="Picture 120" descr="Logo_f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245802"/>
              <a:ext cx="456871" cy="3848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7786367" y="44624"/>
              <a:ext cx="652871" cy="276999"/>
            </a:xfrm>
            <a:prstGeom prst="rect">
              <a:avLst/>
            </a:prstGeom>
            <a:noFill/>
          </p:spPr>
          <p:txBody>
            <a:bodyPr wrap="none" rtlCol="0">
              <a:spAutoFit/>
            </a:bodyPr>
            <a:lstStyle/>
            <a:p>
              <a:r>
                <a:rPr lang="en-US" sz="1200" dirty="0" smtClean="0">
                  <a:latin typeface="Calibri" pitchFamily="34" charset="0"/>
                  <a:cs typeface="Calibri" pitchFamily="34" charset="0"/>
                </a:rPr>
                <a:t>SALGEE</a:t>
              </a:r>
              <a:endParaRPr lang="bg-BG" sz="1200" dirty="0">
                <a:latin typeface="Calibri" pitchFamily="34" charset="0"/>
                <a:cs typeface="Calibri" pitchFamily="34" charset="0"/>
              </a:endParaRPr>
            </a:p>
          </p:txBody>
        </p:sp>
      </p:grpSp>
    </p:spTree>
    <p:extLst>
      <p:ext uri="{BB962C8B-B14F-4D97-AF65-F5344CB8AC3E}">
        <p14:creationId xmlns:p14="http://schemas.microsoft.com/office/powerpoint/2010/main" val="88804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39264" y="1412776"/>
            <a:ext cx="8681208" cy="50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99"/>
                </a:solidFill>
                <a:miter lim="800000"/>
                <a:headEnd/>
                <a:tailEnd/>
              </a14:hiddenLine>
            </a:ext>
          </a:extLst>
        </p:spPr>
        <p:txBody>
          <a:bodyPr/>
          <a:lstStyle>
            <a:lvl1pPr marL="190500" indent="-190500" eaLnBrk="0" hangingPunct="0">
              <a:tabLst>
                <a:tab pos="850900" algn="l"/>
              </a:tabLst>
              <a:defRPr sz="2400">
                <a:solidFill>
                  <a:schemeClr val="tx1"/>
                </a:solidFill>
                <a:latin typeface="Times New Roman" pitchFamily="18" charset="0"/>
              </a:defRPr>
            </a:lvl1pPr>
            <a:lvl2pPr marL="742950" indent="-285750" eaLnBrk="0" hangingPunct="0">
              <a:tabLst>
                <a:tab pos="850900" algn="l"/>
              </a:tabLst>
              <a:defRPr sz="2400">
                <a:solidFill>
                  <a:schemeClr val="tx1"/>
                </a:solidFill>
                <a:latin typeface="Times New Roman" pitchFamily="18" charset="0"/>
              </a:defRPr>
            </a:lvl2pPr>
            <a:lvl3pPr marL="1244600" indent="-292100" eaLnBrk="0" hangingPunct="0">
              <a:tabLst>
                <a:tab pos="850900" algn="l"/>
              </a:tabLst>
              <a:defRPr sz="2400">
                <a:solidFill>
                  <a:schemeClr val="tx1"/>
                </a:solidFill>
                <a:latin typeface="Times New Roman" pitchFamily="18" charset="0"/>
              </a:defRPr>
            </a:lvl3pPr>
            <a:lvl4pPr marL="1600200" indent="-228600" eaLnBrk="0" hangingPunct="0">
              <a:tabLst>
                <a:tab pos="850900" algn="l"/>
              </a:tabLst>
              <a:defRPr sz="2400">
                <a:solidFill>
                  <a:schemeClr val="tx1"/>
                </a:solidFill>
                <a:latin typeface="Times New Roman" pitchFamily="18" charset="0"/>
              </a:defRPr>
            </a:lvl4pPr>
            <a:lvl5pPr marL="2057400" indent="-228600" eaLnBrk="0" hangingPunct="0">
              <a:tabLst>
                <a:tab pos="8509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8509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8509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8509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850900" algn="l"/>
              </a:tabLst>
              <a:defRPr sz="2400">
                <a:solidFill>
                  <a:schemeClr val="tx1"/>
                </a:solidFill>
                <a:latin typeface="Times New Roman" pitchFamily="18" charset="0"/>
              </a:defRPr>
            </a:lvl9pPr>
          </a:lstStyle>
          <a:p>
            <a:pPr marL="0" indent="0"/>
            <a:r>
              <a:rPr lang="en-US" sz="1800" dirty="0" smtClean="0">
                <a:latin typeface="Calibri" pitchFamily="34" charset="0"/>
                <a:cs typeface="Calibri" pitchFamily="34" charset="0"/>
              </a:rPr>
              <a:t>4. To </a:t>
            </a:r>
            <a:r>
              <a:rPr lang="en-US" sz="1800" dirty="0">
                <a:latin typeface="Calibri" pitchFamily="34" charset="0"/>
                <a:cs typeface="Calibri" pitchFamily="34" charset="0"/>
              </a:rPr>
              <a:t>make a bridge </a:t>
            </a:r>
            <a:r>
              <a:rPr lang="en-US" sz="1800" dirty="0" smtClean="0">
                <a:latin typeface="Calibri" pitchFamily="34" charset="0"/>
                <a:cs typeface="Calibri" pitchFamily="34" charset="0"/>
              </a:rPr>
              <a:t>with </a:t>
            </a:r>
            <a:r>
              <a:rPr lang="en-US" sz="1800" dirty="0">
                <a:latin typeface="Calibri" pitchFamily="34" charset="0"/>
                <a:cs typeface="Calibri" pitchFamily="34" charset="0"/>
              </a:rPr>
              <a:t>related </a:t>
            </a:r>
            <a:r>
              <a:rPr lang="en-US" sz="1800" dirty="0" smtClean="0">
                <a:latin typeface="Calibri" pitchFamily="34" charset="0"/>
                <a:cs typeface="Calibri" pitchFamily="34" charset="0"/>
              </a:rPr>
              <a:t>institutions  &amp; projects</a:t>
            </a:r>
          </a:p>
          <a:p>
            <a:pPr marL="838200" lvl="1">
              <a:spcAft>
                <a:spcPts val="600"/>
              </a:spcAft>
              <a:buFont typeface="Arial" pitchFamily="34" charset="0"/>
              <a:buChar char="•"/>
            </a:pPr>
            <a:r>
              <a:rPr lang="en-US" sz="1800" dirty="0" smtClean="0">
                <a:latin typeface="Calibri" pitchFamily="34" charset="0"/>
                <a:cs typeface="Calibri" pitchFamily="34" charset="0"/>
              </a:rPr>
              <a:t>EC- Joint Research Center</a:t>
            </a:r>
          </a:p>
          <a:p>
            <a:pPr marL="838200" lvl="1">
              <a:spcAft>
                <a:spcPts val="600"/>
              </a:spcAft>
              <a:buFont typeface="Arial" pitchFamily="34" charset="0"/>
              <a:buChar char="•"/>
            </a:pPr>
            <a:r>
              <a:rPr lang="en-US" sz="1800" dirty="0" smtClean="0">
                <a:latin typeface="Calibri" pitchFamily="34" charset="0"/>
                <a:cs typeface="Calibri" pitchFamily="34" charset="0"/>
              </a:rPr>
              <a:t>Deutsche </a:t>
            </a:r>
            <a:r>
              <a:rPr lang="en-US" sz="1800" dirty="0" err="1" smtClean="0">
                <a:latin typeface="Calibri" pitchFamily="34" charset="0"/>
                <a:cs typeface="Calibri" pitchFamily="34" charset="0"/>
              </a:rPr>
              <a:t>Wetterdienst</a:t>
            </a:r>
            <a:r>
              <a:rPr lang="en-US" sz="1800" dirty="0" smtClean="0">
                <a:latin typeface="Calibri" pitchFamily="34" charset="0"/>
                <a:cs typeface="Calibri" pitchFamily="34" charset="0"/>
              </a:rPr>
              <a:t>, DWD</a:t>
            </a:r>
          </a:p>
          <a:p>
            <a:pPr marL="838200" lvl="1">
              <a:spcAft>
                <a:spcPts val="600"/>
              </a:spcAft>
              <a:buFont typeface="Arial" pitchFamily="34" charset="0"/>
              <a:buChar char="•"/>
            </a:pPr>
            <a:r>
              <a:rPr lang="en-US" sz="1800" dirty="0" smtClean="0">
                <a:latin typeface="Calibri" pitchFamily="34" charset="0"/>
                <a:cs typeface="Calibri" pitchFamily="34" charset="0"/>
              </a:rPr>
              <a:t>University of Sheffield experienced in Carbon cycle and climate relations</a:t>
            </a:r>
          </a:p>
          <a:p>
            <a:pPr marL="838200" lvl="1">
              <a:spcBef>
                <a:spcPts val="600"/>
              </a:spcBef>
              <a:buFont typeface="Arial" pitchFamily="34" charset="0"/>
              <a:buChar char="•"/>
            </a:pPr>
            <a:r>
              <a:rPr lang="en-US" sz="1800" dirty="0" smtClean="0">
                <a:latin typeface="Calibri" pitchFamily="34" charset="0"/>
                <a:cs typeface="Calibri" pitchFamily="34" charset="0"/>
              </a:rPr>
              <a:t>ESA LST CCI</a:t>
            </a:r>
          </a:p>
          <a:p>
            <a:pPr marL="838200" lvl="1">
              <a:spcBef>
                <a:spcPts val="600"/>
              </a:spcBef>
              <a:buFont typeface="Arial" pitchFamily="34" charset="0"/>
              <a:buChar char="•"/>
            </a:pPr>
            <a:r>
              <a:rPr lang="en-US" sz="1800" dirty="0" smtClean="0">
                <a:latin typeface="Calibri" pitchFamily="34" charset="0"/>
                <a:cs typeface="Calibri" pitchFamily="34" charset="0"/>
              </a:rPr>
              <a:t>DISARM INTERREG Project</a:t>
            </a:r>
          </a:p>
          <a:p>
            <a:pPr marL="0" indent="0"/>
            <a:endParaRPr lang="en-US" sz="1800" dirty="0" smtClean="0">
              <a:latin typeface="Calibri" pitchFamily="34" charset="0"/>
              <a:cs typeface="Calibri" pitchFamily="34" charset="0"/>
            </a:endParaRPr>
          </a:p>
          <a:p>
            <a:pPr marL="0" indent="0"/>
            <a:r>
              <a:rPr lang="en-US" sz="1800" dirty="0" smtClean="0">
                <a:latin typeface="Calibri" pitchFamily="34" charset="0"/>
                <a:cs typeface="Calibri" pitchFamily="34" charset="0"/>
              </a:rPr>
              <a:t>5. To rise new problems for the SALGEE community on using satellites in the field of:</a:t>
            </a:r>
          </a:p>
          <a:p>
            <a:pPr marL="838200" lvl="1">
              <a:buFont typeface="Arial" pitchFamily="34" charset="0"/>
              <a:buChar char="•"/>
            </a:pPr>
            <a:r>
              <a:rPr lang="en-US" sz="1800" dirty="0" err="1" smtClean="0">
                <a:latin typeface="Calibri" pitchFamily="34" charset="0"/>
                <a:cs typeface="Calibri" pitchFamily="34" charset="0"/>
              </a:rPr>
              <a:t>Agrometeorology</a:t>
            </a:r>
            <a:r>
              <a:rPr lang="en-US" sz="1800" dirty="0">
                <a:latin typeface="Calibri" pitchFamily="34" charset="0"/>
                <a:cs typeface="Calibri" pitchFamily="34" charset="0"/>
              </a:rPr>
              <a:t> </a:t>
            </a:r>
            <a:r>
              <a:rPr lang="en-US" sz="1800" dirty="0" smtClean="0">
                <a:latin typeface="Calibri" pitchFamily="34" charset="0"/>
                <a:cs typeface="Calibri" pitchFamily="34" charset="0"/>
              </a:rPr>
              <a:t>in its </a:t>
            </a:r>
            <a:r>
              <a:rPr lang="en-US" sz="1800" dirty="0">
                <a:latin typeface="Calibri" pitchFamily="34" charset="0"/>
                <a:cs typeface="Calibri" pitchFamily="34" charset="0"/>
              </a:rPr>
              <a:t>physical context </a:t>
            </a:r>
          </a:p>
          <a:p>
            <a:pPr marL="838200" lvl="1">
              <a:buFont typeface="Arial" pitchFamily="34" charset="0"/>
              <a:buChar char="•"/>
            </a:pPr>
            <a:r>
              <a:rPr lang="en-US" sz="1800" dirty="0" smtClean="0">
                <a:latin typeface="Calibri" pitchFamily="34" charset="0"/>
                <a:cs typeface="Calibri" pitchFamily="34" charset="0"/>
              </a:rPr>
              <a:t>Climate and Forest relations</a:t>
            </a:r>
          </a:p>
          <a:p>
            <a:pPr marL="1339850" lvl="2">
              <a:buFont typeface="Courier New" pitchFamily="49" charset="0"/>
              <a:buChar char="o"/>
            </a:pPr>
            <a:r>
              <a:rPr lang="en-US" sz="1800" dirty="0" smtClean="0">
                <a:latin typeface="Calibri" pitchFamily="34" charset="0"/>
                <a:cs typeface="Calibri" pitchFamily="34" charset="0"/>
              </a:rPr>
              <a:t>Forest sustainability</a:t>
            </a:r>
          </a:p>
          <a:p>
            <a:pPr marL="1339850" lvl="2">
              <a:buFont typeface="Courier New" pitchFamily="49" charset="0"/>
              <a:buChar char="o"/>
            </a:pPr>
            <a:r>
              <a:rPr lang="en-US" sz="1800" dirty="0" smtClean="0">
                <a:latin typeface="Calibri" pitchFamily="34" charset="0"/>
                <a:cs typeface="Calibri" pitchFamily="34" charset="0"/>
              </a:rPr>
              <a:t>Vegetation and Carbon cycle</a:t>
            </a:r>
          </a:p>
          <a:p>
            <a:pPr marL="0" indent="0">
              <a:spcBef>
                <a:spcPts val="600"/>
              </a:spcBef>
            </a:pPr>
            <a:r>
              <a:rPr lang="en-US" sz="1800" dirty="0" smtClean="0">
                <a:latin typeface="Calibri" pitchFamily="34" charset="0"/>
                <a:cs typeface="Calibri" pitchFamily="34" charset="0"/>
              </a:rPr>
              <a:t>6. </a:t>
            </a:r>
            <a:r>
              <a:rPr lang="en-US" sz="1800" dirty="0">
                <a:latin typeface="Calibri" pitchFamily="34" charset="0"/>
                <a:cs typeface="Calibri" pitchFamily="34" charset="0"/>
              </a:rPr>
              <a:t>To inform the user community about current  knowledge, methods,  and available satellite information related to climate-</a:t>
            </a:r>
            <a:r>
              <a:rPr lang="en-US" sz="1800" dirty="0" err="1">
                <a:latin typeface="Calibri" pitchFamily="34" charset="0"/>
                <a:cs typeface="Calibri" pitchFamily="34" charset="0"/>
              </a:rPr>
              <a:t>biospere</a:t>
            </a:r>
            <a:r>
              <a:rPr lang="en-US" sz="1800" dirty="0">
                <a:latin typeface="Calibri" pitchFamily="34" charset="0"/>
                <a:cs typeface="Calibri" pitchFamily="34" charset="0"/>
              </a:rPr>
              <a:t> connection</a:t>
            </a:r>
            <a:r>
              <a:rPr lang="en-US" sz="1800" dirty="0" smtClean="0">
                <a:latin typeface="Calibri" pitchFamily="34" charset="0"/>
                <a:cs typeface="Calibri" pitchFamily="34" charset="0"/>
              </a:rPr>
              <a:t>.</a:t>
            </a:r>
          </a:p>
          <a:p>
            <a:pPr marL="0" indent="0">
              <a:spcBef>
                <a:spcPts val="800"/>
              </a:spcBef>
            </a:pPr>
            <a:r>
              <a:rPr lang="en-US" sz="1800" dirty="0" smtClean="0">
                <a:latin typeface="Calibri" pitchFamily="34" charset="0"/>
                <a:cs typeface="Calibri" pitchFamily="34" charset="0"/>
              </a:rPr>
              <a:t>7. To promote the LSA approach beyond the SALGEE  areas  of interest inviting participants from Middle East. </a:t>
            </a:r>
          </a:p>
          <a:p>
            <a:pPr marL="0" indent="0"/>
            <a:endParaRPr lang="en-US" sz="1800" dirty="0">
              <a:latin typeface="Calibri" pitchFamily="34" charset="0"/>
              <a:cs typeface="Calibri" pitchFamily="34" charset="0"/>
            </a:endParaRPr>
          </a:p>
          <a:p>
            <a:pPr marL="838200" lvl="1">
              <a:buFont typeface="Arial" pitchFamily="34" charset="0"/>
              <a:buChar char="•"/>
            </a:pPr>
            <a:endParaRPr lang="en-US" sz="1800" dirty="0" smtClean="0">
              <a:latin typeface="Calibri" pitchFamily="34" charset="0"/>
              <a:cs typeface="Calibri" pitchFamily="34" charset="0"/>
            </a:endParaRPr>
          </a:p>
          <a:p>
            <a:pPr marL="838200" lvl="1">
              <a:buFont typeface="Arial" pitchFamily="34" charset="0"/>
              <a:buChar char="•"/>
            </a:pPr>
            <a:endParaRPr lang="en-US" sz="1800" dirty="0" smtClean="0">
              <a:latin typeface="Calibri" pitchFamily="34" charset="0"/>
              <a:cs typeface="Calibri" pitchFamily="34" charset="0"/>
            </a:endParaRPr>
          </a:p>
          <a:p>
            <a:pPr marL="0" indent="0"/>
            <a:endParaRPr lang="en-US" sz="1800" dirty="0">
              <a:latin typeface="Calibri" pitchFamily="34" charset="0"/>
              <a:cs typeface="Calibri" pitchFamily="34" charset="0"/>
            </a:endParaRPr>
          </a:p>
          <a:p>
            <a:pPr marL="0" indent="0"/>
            <a:endParaRPr lang="en-US" sz="1800" dirty="0" smtClean="0">
              <a:latin typeface="Calibri" pitchFamily="34" charset="0"/>
              <a:cs typeface="Calibri" pitchFamily="34" charset="0"/>
            </a:endParaRPr>
          </a:p>
        </p:txBody>
      </p:sp>
      <p:pic>
        <p:nvPicPr>
          <p:cNvPr id="20" name="Picture 4" descr="EUMETSATLogo_hor_Tagline_solid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6" y="-27384"/>
            <a:ext cx="2133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7786367" y="44624"/>
            <a:ext cx="652871" cy="586059"/>
            <a:chOff x="7786367" y="44624"/>
            <a:chExt cx="652871" cy="586059"/>
          </a:xfrm>
        </p:grpSpPr>
        <p:pic>
          <p:nvPicPr>
            <p:cNvPr id="23" name="Picture 120" descr="Logo_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245802"/>
              <a:ext cx="456871" cy="3848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7786367" y="44624"/>
              <a:ext cx="652871" cy="276999"/>
            </a:xfrm>
            <a:prstGeom prst="rect">
              <a:avLst/>
            </a:prstGeom>
            <a:noFill/>
          </p:spPr>
          <p:txBody>
            <a:bodyPr wrap="none" rtlCol="0">
              <a:spAutoFit/>
            </a:bodyPr>
            <a:lstStyle/>
            <a:p>
              <a:r>
                <a:rPr lang="en-US" sz="1200" dirty="0" smtClean="0">
                  <a:latin typeface="Calibri" pitchFamily="34" charset="0"/>
                  <a:cs typeface="Calibri" pitchFamily="34" charset="0"/>
                </a:rPr>
                <a:t>SALGEE</a:t>
              </a:r>
              <a:endParaRPr lang="bg-BG" sz="1200" dirty="0">
                <a:latin typeface="Calibri" pitchFamily="34" charset="0"/>
                <a:cs typeface="Calibri" pitchFamily="34" charset="0"/>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7838" y="3140968"/>
            <a:ext cx="1242194" cy="48332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9808" y="2698458"/>
            <a:ext cx="1501032" cy="514518"/>
          </a:xfrm>
          <a:prstGeom prst="rect">
            <a:avLst/>
          </a:prstGeom>
        </p:spPr>
      </p:pic>
      <p:sp>
        <p:nvSpPr>
          <p:cNvPr id="10" name="Text Box 6"/>
          <p:cNvSpPr txBox="1">
            <a:spLocks noChangeArrowheads="1"/>
          </p:cNvSpPr>
          <p:nvPr/>
        </p:nvSpPr>
        <p:spPr bwMode="auto">
          <a:xfrm>
            <a:off x="-2" y="548680"/>
            <a:ext cx="9144001" cy="83407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lnSpc>
                <a:spcPct val="90000"/>
              </a:lnSpc>
              <a:spcBef>
                <a:spcPct val="20000"/>
              </a:spcBef>
              <a:spcAft>
                <a:spcPts val="600"/>
              </a:spcAft>
              <a:buClr>
                <a:srgbClr val="9BBD99"/>
              </a:buClr>
              <a:defRPr/>
            </a:pPr>
            <a:r>
              <a:rPr lang="en-US" b="1" dirty="0" smtClean="0">
                <a:solidFill>
                  <a:srgbClr val="C00000"/>
                </a:solidFill>
                <a:latin typeface="Calibri" pitchFamily="34" charset="0"/>
                <a:cs typeface="Calibri" pitchFamily="34" charset="0"/>
              </a:rPr>
              <a:t>Objectives of the 6</a:t>
            </a:r>
            <a:r>
              <a:rPr lang="en-US" b="1" baseline="30000" dirty="0" smtClean="0">
                <a:solidFill>
                  <a:srgbClr val="C00000"/>
                </a:solidFill>
                <a:latin typeface="Calibri" pitchFamily="34" charset="0"/>
                <a:cs typeface="Calibri" pitchFamily="34" charset="0"/>
              </a:rPr>
              <a:t>th</a:t>
            </a:r>
            <a:r>
              <a:rPr lang="en-US" b="1" dirty="0" smtClean="0">
                <a:solidFill>
                  <a:srgbClr val="C00000"/>
                </a:solidFill>
                <a:latin typeface="Calibri" pitchFamily="34" charset="0"/>
                <a:cs typeface="Calibri" pitchFamily="34" charset="0"/>
              </a:rPr>
              <a:t> SALGEE Workshop</a:t>
            </a:r>
          </a:p>
          <a:p>
            <a:pPr algn="ctr" eaLnBrk="0" hangingPunct="0">
              <a:lnSpc>
                <a:spcPct val="90000"/>
              </a:lnSpc>
              <a:spcBef>
                <a:spcPts val="0"/>
              </a:spcBef>
              <a:buClr>
                <a:srgbClr val="9BBD99"/>
              </a:buClr>
              <a:defRPr/>
            </a:pPr>
            <a:r>
              <a:rPr lang="en-US" dirty="0" smtClean="0">
                <a:solidFill>
                  <a:srgbClr val="C00000"/>
                </a:solidFill>
                <a:latin typeface="Calibri" pitchFamily="34" charset="0"/>
                <a:cs typeface="Calibri" pitchFamily="34" charset="0"/>
              </a:rPr>
              <a:t>“</a:t>
            </a:r>
            <a:r>
              <a:rPr lang="bg-BG" dirty="0" smtClean="0">
                <a:solidFill>
                  <a:srgbClr val="C00000"/>
                </a:solidFill>
                <a:latin typeface="Calibri" pitchFamily="34" charset="0"/>
                <a:cs typeface="Calibri" pitchFamily="34" charset="0"/>
              </a:rPr>
              <a:t>MSG </a:t>
            </a:r>
            <a:r>
              <a:rPr lang="bg-BG" dirty="0">
                <a:solidFill>
                  <a:srgbClr val="C00000"/>
                </a:solidFill>
                <a:latin typeface="Calibri" pitchFamily="34" charset="0"/>
                <a:cs typeface="Calibri" pitchFamily="34" charset="0"/>
              </a:rPr>
              <a:t>Land Surface Applications: </a:t>
            </a:r>
            <a:r>
              <a:rPr lang="bg-BG" dirty="0" smtClean="0">
                <a:solidFill>
                  <a:srgbClr val="C00000"/>
                </a:solidFill>
                <a:latin typeface="Calibri" pitchFamily="34" charset="0"/>
                <a:cs typeface="Calibri" pitchFamily="34" charset="0"/>
              </a:rPr>
              <a:t>Connection </a:t>
            </a:r>
            <a:r>
              <a:rPr lang="bg-BG" dirty="0">
                <a:solidFill>
                  <a:srgbClr val="C00000"/>
                </a:solidFill>
                <a:latin typeface="Calibri" pitchFamily="34" charset="0"/>
                <a:cs typeface="Calibri" pitchFamily="34" charset="0"/>
              </a:rPr>
              <a:t>of climate and </a:t>
            </a:r>
            <a:r>
              <a:rPr lang="bg-BG" dirty="0" smtClean="0">
                <a:solidFill>
                  <a:srgbClr val="C00000"/>
                </a:solidFill>
                <a:latin typeface="Calibri" pitchFamily="34" charset="0"/>
                <a:cs typeface="Calibri" pitchFamily="34" charset="0"/>
              </a:rPr>
              <a:t>biosphere</a:t>
            </a:r>
            <a:r>
              <a:rPr lang="en-US" dirty="0" smtClean="0">
                <a:solidFill>
                  <a:srgbClr val="C00000"/>
                </a:solidFill>
                <a:latin typeface="Calibri" pitchFamily="34" charset="0"/>
                <a:cs typeface="Calibri" pitchFamily="34" charset="0"/>
              </a:rPr>
              <a:t>”</a:t>
            </a:r>
          </a:p>
        </p:txBody>
      </p:sp>
    </p:spTree>
    <p:extLst>
      <p:ext uri="{BB962C8B-B14F-4D97-AF65-F5344CB8AC3E}">
        <p14:creationId xmlns:p14="http://schemas.microsoft.com/office/powerpoint/2010/main" val="227759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SALGEE\ESA_LST\4th ESA-LST_7-8 June2016\Presentation2016\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4" y="668081"/>
            <a:ext cx="9007576" cy="61721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6" name="Rectangle 4"/>
          <p:cNvSpPr>
            <a:spLocks noChangeArrowheads="1"/>
          </p:cNvSpPr>
          <p:nvPr/>
        </p:nvSpPr>
        <p:spPr bwMode="auto">
          <a:xfrm>
            <a:off x="423863" y="0"/>
            <a:ext cx="8686800" cy="93186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spcAft>
                <a:spcPct val="15000"/>
              </a:spcAft>
              <a:defRPr/>
            </a:pPr>
            <a:r>
              <a:rPr lang="en-US" sz="1200" b="1" dirty="0">
                <a:solidFill>
                  <a:srgbClr val="C60618"/>
                </a:solidFill>
                <a:effectLst>
                  <a:outerShdw blurRad="38100" dist="38100" dir="2700000" algn="tl">
                    <a:srgbClr val="C0C0C0"/>
                  </a:outerShdw>
                </a:effectLst>
                <a:latin typeface="Arial" pitchFamily="34" charset="0"/>
              </a:rPr>
              <a:t>SALGEE, </a:t>
            </a:r>
            <a:r>
              <a:rPr lang="en-US" sz="1200" dirty="0">
                <a:solidFill>
                  <a:srgbClr val="C60618"/>
                </a:solidFill>
                <a:latin typeface="Arial" pitchFamily="34" charset="0"/>
                <a:cs typeface="Arial" pitchFamily="34" charset="0"/>
              </a:rPr>
              <a:t>The</a:t>
            </a:r>
            <a:r>
              <a:rPr lang="en-US" sz="1200" b="1" dirty="0">
                <a:solidFill>
                  <a:srgbClr val="C60618"/>
                </a:solidFill>
                <a:effectLst>
                  <a:outerShdw blurRad="38100" dist="38100" dir="2700000" algn="tl">
                    <a:srgbClr val="C0C0C0"/>
                  </a:outerShdw>
                </a:effectLst>
                <a:latin typeface="Arial" pitchFamily="34" charset="0"/>
              </a:rPr>
              <a:t> </a:t>
            </a:r>
            <a:r>
              <a:rPr lang="en-GB" sz="1200" b="1" u="sng" dirty="0">
                <a:solidFill>
                  <a:srgbClr val="C60618"/>
                </a:solidFill>
                <a:latin typeface="Arial" pitchFamily="34" charset="0"/>
                <a:cs typeface="Arial" pitchFamily="34" charset="0"/>
              </a:rPr>
              <a:t>S</a:t>
            </a:r>
            <a:r>
              <a:rPr lang="en-GB" sz="1200" dirty="0">
                <a:solidFill>
                  <a:srgbClr val="C60618"/>
                </a:solidFill>
                <a:latin typeface="Arial" pitchFamily="34" charset="0"/>
                <a:cs typeface="Arial" pitchFamily="34" charset="0"/>
              </a:rPr>
              <a:t>atellite </a:t>
            </a:r>
            <a:r>
              <a:rPr lang="en-GB" sz="1200" b="1" u="sng" dirty="0">
                <a:solidFill>
                  <a:srgbClr val="C60618"/>
                </a:solidFill>
                <a:latin typeface="Arial" pitchFamily="34" charset="0"/>
                <a:cs typeface="Arial" pitchFamily="34" charset="0"/>
              </a:rPr>
              <a:t>A</a:t>
            </a:r>
            <a:r>
              <a:rPr lang="en-GB" sz="1200" dirty="0">
                <a:solidFill>
                  <a:srgbClr val="C60618"/>
                </a:solidFill>
                <a:latin typeface="Arial" pitchFamily="34" charset="0"/>
                <a:cs typeface="Arial" pitchFamily="34" charset="0"/>
              </a:rPr>
              <a:t>pplications in </a:t>
            </a:r>
            <a:r>
              <a:rPr lang="en-GB" sz="1200" b="1" u="sng" dirty="0">
                <a:solidFill>
                  <a:srgbClr val="C60618"/>
                </a:solidFill>
                <a:latin typeface="Arial" pitchFamily="34" charset="0"/>
                <a:cs typeface="Arial" pitchFamily="34" charset="0"/>
              </a:rPr>
              <a:t>L</a:t>
            </a:r>
            <a:r>
              <a:rPr lang="en-GB" sz="1200" dirty="0">
                <a:solidFill>
                  <a:srgbClr val="C60618"/>
                </a:solidFill>
                <a:latin typeface="Arial" pitchFamily="34" charset="0"/>
                <a:cs typeface="Arial" pitchFamily="34" charset="0"/>
              </a:rPr>
              <a:t>and surface analyses </a:t>
            </a:r>
            <a:r>
              <a:rPr lang="en-GB" sz="1200" b="1" u="sng" dirty="0">
                <a:solidFill>
                  <a:srgbClr val="C60618"/>
                </a:solidFill>
                <a:latin typeface="Arial" pitchFamily="34" charset="0"/>
                <a:cs typeface="Arial" pitchFamily="34" charset="0"/>
              </a:rPr>
              <a:t>G</a:t>
            </a:r>
            <a:r>
              <a:rPr lang="en-GB" sz="1200" dirty="0">
                <a:solidFill>
                  <a:srgbClr val="C60618"/>
                </a:solidFill>
                <a:latin typeface="Arial" pitchFamily="34" charset="0"/>
                <a:cs typeface="Arial" pitchFamily="34" charset="0"/>
              </a:rPr>
              <a:t>roup for </a:t>
            </a:r>
            <a:r>
              <a:rPr lang="en-GB" sz="1200" b="1" u="sng" dirty="0">
                <a:solidFill>
                  <a:srgbClr val="C60618"/>
                </a:solidFill>
                <a:latin typeface="Arial" pitchFamily="34" charset="0"/>
                <a:cs typeface="Arial" pitchFamily="34" charset="0"/>
              </a:rPr>
              <a:t>E</a:t>
            </a:r>
            <a:r>
              <a:rPr lang="en-GB" sz="1200" dirty="0">
                <a:solidFill>
                  <a:srgbClr val="C60618"/>
                </a:solidFill>
                <a:latin typeface="Arial" pitchFamily="34" charset="0"/>
                <a:cs typeface="Arial" pitchFamily="34" charset="0"/>
              </a:rPr>
              <a:t>astern </a:t>
            </a:r>
            <a:r>
              <a:rPr lang="en-GB" sz="1200" b="1" u="sng" dirty="0">
                <a:solidFill>
                  <a:srgbClr val="C60618"/>
                </a:solidFill>
                <a:latin typeface="Arial" pitchFamily="34" charset="0"/>
                <a:cs typeface="Arial" pitchFamily="34" charset="0"/>
              </a:rPr>
              <a:t>E</a:t>
            </a:r>
            <a:r>
              <a:rPr lang="en-GB" sz="1200" dirty="0">
                <a:solidFill>
                  <a:srgbClr val="C60618"/>
                </a:solidFill>
                <a:latin typeface="Arial" pitchFamily="34" charset="0"/>
                <a:cs typeface="Arial" pitchFamily="34" charset="0"/>
              </a:rPr>
              <a:t>urope</a:t>
            </a:r>
            <a:r>
              <a:rPr lang="en-US" sz="1200" dirty="0">
                <a:solidFill>
                  <a:srgbClr val="0000FF"/>
                </a:solidFill>
                <a:latin typeface="Arial" pitchFamily="34" charset="0"/>
                <a:cs typeface="Arial" pitchFamily="34" charset="0"/>
              </a:rPr>
              <a:t> </a:t>
            </a:r>
            <a:r>
              <a:rPr lang="en-US" sz="1200" dirty="0">
                <a:solidFill>
                  <a:srgbClr val="000000"/>
                </a:solidFill>
                <a:latin typeface="Arial" pitchFamily="34" charset="0"/>
                <a:cs typeface="Arial" pitchFamily="34" charset="0"/>
              </a:rPr>
              <a:t>has been established in 2009 for </a:t>
            </a:r>
            <a:r>
              <a:rPr lang="en-GB" sz="1200" dirty="0">
                <a:solidFill>
                  <a:srgbClr val="000000"/>
                </a:solidFill>
                <a:latin typeface="Arial" pitchFamily="34" charset="0"/>
                <a:cs typeface="Times New Roman" pitchFamily="18" charset="0"/>
              </a:rPr>
              <a:t>gathering experts in the field of satellite meteorology to complement the activities of EUMETSAT Land Surface SAF for progression of using satellite Land Surface Analyses techniques and training in Eastern  Europe and other regions of interest where their application might be beneficial </a:t>
            </a:r>
            <a:r>
              <a:rPr lang="en-US" sz="1200" dirty="0">
                <a:solidFill>
                  <a:srgbClr val="000000"/>
                </a:solidFill>
                <a:latin typeface="Arial" pitchFamily="34" charset="0"/>
                <a:cs typeface="Times New Roman" pitchFamily="18" charset="0"/>
              </a:rPr>
              <a:t>in conjunction with other source of information (CGMS-38, 2010),</a:t>
            </a:r>
            <a:r>
              <a:rPr lang="en-US" sz="1200" dirty="0">
                <a:solidFill>
                  <a:srgbClr val="808080"/>
                </a:solidFill>
                <a:latin typeface="Arial" pitchFamily="34" charset="0"/>
                <a:cs typeface="Times New Roman" pitchFamily="18" charset="0"/>
              </a:rPr>
              <a:t> </a:t>
            </a:r>
            <a:r>
              <a:rPr lang="en-US" sz="1200" dirty="0">
                <a:solidFill>
                  <a:srgbClr val="0000FF"/>
                </a:solidFill>
                <a:latin typeface="Arial" pitchFamily="34" charset="0"/>
                <a:hlinkClick r:id="rId3"/>
              </a:rPr>
              <a:t>http://www.eumetsat.int/Home/Main/AboutEUMETSAT/InternationalRelations/CGMS/</a:t>
            </a:r>
            <a:r>
              <a:rPr lang="en-US" sz="1300" i="1" dirty="0">
                <a:solidFill>
                  <a:srgbClr val="0000FF"/>
                </a:solidFill>
                <a:hlinkClick r:id="rId3"/>
              </a:rPr>
              <a:t>CGMSPublications/index.htm</a:t>
            </a:r>
            <a:r>
              <a:rPr lang="en-GB" sz="1300" i="1" dirty="0"/>
              <a:t> </a:t>
            </a:r>
            <a:endParaRPr lang="en-US" sz="1300" i="1" dirty="0"/>
          </a:p>
        </p:txBody>
      </p:sp>
      <p:sp>
        <p:nvSpPr>
          <p:cNvPr id="4100" name="Rectangle 10"/>
          <p:cNvSpPr>
            <a:spLocks noChangeArrowheads="1"/>
          </p:cNvSpPr>
          <p:nvPr/>
        </p:nvSpPr>
        <p:spPr bwMode="auto">
          <a:xfrm>
            <a:off x="50800" y="5889625"/>
            <a:ext cx="4953000" cy="58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en-GB" sz="1200">
                <a:latin typeface="Calibri" pitchFamily="34" charset="0"/>
                <a:cs typeface="Times New Roman" pitchFamily="18" charset="0"/>
              </a:rPr>
              <a:t>The EUMETSAT Satellite Application Facility on Land Surface Analysis (Land-SAF) aims to be a leading centre for retrieval of information on land surfaces from remote sensing data, with emphasis on EUMETSAT satellites. </a:t>
            </a:r>
            <a:endParaRPr lang="en-GB" sz="2400">
              <a:latin typeface="Calibri" pitchFamily="34" charset="0"/>
            </a:endParaRPr>
          </a:p>
        </p:txBody>
      </p:sp>
      <p:sp>
        <p:nvSpPr>
          <p:cNvPr id="4101" name="Text Box 13"/>
          <p:cNvSpPr txBox="1">
            <a:spLocks noChangeArrowheads="1"/>
          </p:cNvSpPr>
          <p:nvPr/>
        </p:nvSpPr>
        <p:spPr bwMode="auto">
          <a:xfrm>
            <a:off x="2460625" y="4970463"/>
            <a:ext cx="6575425"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algn="ctr" eaLnBrk="0" fontAlgn="base" hangingPunct="0">
              <a:spcBef>
                <a:spcPct val="0"/>
              </a:spcBef>
              <a:spcAft>
                <a:spcPct val="0"/>
              </a:spcAft>
              <a:defRPr sz="4000">
                <a:solidFill>
                  <a:schemeClr val="tx1"/>
                </a:solidFill>
                <a:latin typeface="Times New Roman" pitchFamily="18" charset="0"/>
              </a:defRPr>
            </a:lvl6pPr>
            <a:lvl7pPr marL="2971800" indent="-228600" algn="ctr" eaLnBrk="0" fontAlgn="base" hangingPunct="0">
              <a:spcBef>
                <a:spcPct val="0"/>
              </a:spcBef>
              <a:spcAft>
                <a:spcPct val="0"/>
              </a:spcAft>
              <a:defRPr sz="4000">
                <a:solidFill>
                  <a:schemeClr val="tx1"/>
                </a:solidFill>
                <a:latin typeface="Times New Roman" pitchFamily="18" charset="0"/>
              </a:defRPr>
            </a:lvl7pPr>
            <a:lvl8pPr marL="3429000" indent="-228600" algn="ctr" eaLnBrk="0" fontAlgn="base" hangingPunct="0">
              <a:spcBef>
                <a:spcPct val="0"/>
              </a:spcBef>
              <a:spcAft>
                <a:spcPct val="0"/>
              </a:spcAft>
              <a:defRPr sz="4000">
                <a:solidFill>
                  <a:schemeClr val="tx1"/>
                </a:solidFill>
                <a:latin typeface="Times New Roman" pitchFamily="18" charset="0"/>
              </a:defRPr>
            </a:lvl8pPr>
            <a:lvl9pPr marL="3886200" indent="-228600" algn="ctr" eaLnBrk="0" fontAlgn="base" hangingPunct="0">
              <a:spcBef>
                <a:spcPct val="0"/>
              </a:spcBef>
              <a:spcAft>
                <a:spcPct val="0"/>
              </a:spcAft>
              <a:defRPr sz="4000">
                <a:solidFill>
                  <a:schemeClr val="tx1"/>
                </a:solidFill>
                <a:latin typeface="Times New Roman" pitchFamily="18" charset="0"/>
              </a:defRPr>
            </a:lvl9pPr>
          </a:lstStyle>
          <a:p>
            <a:pPr algn="r" eaLnBrk="1" hangingPunct="1">
              <a:lnSpc>
                <a:spcPct val="90000"/>
              </a:lnSpc>
            </a:pPr>
            <a:r>
              <a:rPr lang="en-GB" sz="1600">
                <a:solidFill>
                  <a:srgbClr val="C60618"/>
                </a:solidFill>
                <a:latin typeface="Calibri" pitchFamily="34" charset="0"/>
              </a:rPr>
              <a:t>The </a:t>
            </a:r>
            <a:r>
              <a:rPr lang="en-US" sz="1600">
                <a:solidFill>
                  <a:srgbClr val="C60618"/>
                </a:solidFill>
                <a:latin typeface="Calibri" pitchFamily="34" charset="0"/>
              </a:rPr>
              <a:t>Land Surface Analyses </a:t>
            </a:r>
            <a:r>
              <a:rPr lang="en-GB" sz="1600">
                <a:solidFill>
                  <a:srgbClr val="C60618"/>
                </a:solidFill>
                <a:latin typeface="Calibri" pitchFamily="34" charset="0"/>
              </a:rPr>
              <a:t>Satellite Application Facility</a:t>
            </a:r>
            <a:r>
              <a:rPr lang="en-US" sz="1600">
                <a:solidFill>
                  <a:srgbClr val="C60618"/>
                </a:solidFill>
                <a:latin typeface="Calibri" pitchFamily="34" charset="0"/>
              </a:rPr>
              <a:t>,</a:t>
            </a:r>
            <a:r>
              <a:rPr lang="en-GB" sz="1600">
                <a:solidFill>
                  <a:srgbClr val="C60618"/>
                </a:solidFill>
                <a:latin typeface="Calibri" pitchFamily="34" charset="0"/>
              </a:rPr>
              <a:t> LSA</a:t>
            </a:r>
            <a:r>
              <a:rPr lang="en-US" sz="1600">
                <a:solidFill>
                  <a:srgbClr val="C60618"/>
                </a:solidFill>
                <a:latin typeface="Calibri" pitchFamily="34" charset="0"/>
              </a:rPr>
              <a:t> </a:t>
            </a:r>
            <a:r>
              <a:rPr lang="en-GB" sz="1600">
                <a:solidFill>
                  <a:srgbClr val="C60618"/>
                </a:solidFill>
                <a:latin typeface="Calibri" pitchFamily="34" charset="0"/>
              </a:rPr>
              <a:t>SAF has been especially designed to serve the needs of the meteorological community, particularly</a:t>
            </a:r>
            <a:r>
              <a:rPr lang="en-US" sz="1600">
                <a:solidFill>
                  <a:srgbClr val="C60618"/>
                </a:solidFill>
                <a:latin typeface="Calibri" pitchFamily="34" charset="0"/>
              </a:rPr>
              <a:t> </a:t>
            </a:r>
            <a:r>
              <a:rPr lang="en-GB" sz="1600">
                <a:solidFill>
                  <a:srgbClr val="C60618"/>
                </a:solidFill>
                <a:latin typeface="Calibri" pitchFamily="34" charset="0"/>
              </a:rPr>
              <a:t>Numerical Weather</a:t>
            </a:r>
            <a:r>
              <a:rPr lang="en-GB" sz="1600">
                <a:solidFill>
                  <a:srgbClr val="C60618"/>
                </a:solidFill>
                <a:latin typeface="Arial" pitchFamily="34" charset="0"/>
                <a:cs typeface="Times New Roman" pitchFamily="18" charset="0"/>
              </a:rPr>
              <a:t> </a:t>
            </a:r>
            <a:r>
              <a:rPr lang="en-GB" sz="1600">
                <a:solidFill>
                  <a:srgbClr val="C60618"/>
                </a:solidFill>
                <a:latin typeface="Calibri" pitchFamily="34" charset="0"/>
              </a:rPr>
              <a:t>Prediction (NWP). </a:t>
            </a:r>
            <a:r>
              <a:rPr lang="en-US" sz="1600">
                <a:solidFill>
                  <a:srgbClr val="C60618"/>
                </a:solidFill>
                <a:latin typeface="Calibri" pitchFamily="34" charset="0"/>
              </a:rPr>
              <a:t>Nowadays</a:t>
            </a:r>
            <a:r>
              <a:rPr lang="en-GB" sz="1600">
                <a:solidFill>
                  <a:srgbClr val="C60618"/>
                </a:solidFill>
                <a:latin typeface="Calibri" pitchFamily="34" charset="0"/>
              </a:rPr>
              <a:t>, the LSA SAF</a:t>
            </a:r>
            <a:r>
              <a:rPr lang="en-US" sz="1600">
                <a:solidFill>
                  <a:srgbClr val="C60618"/>
                </a:solidFill>
                <a:latin typeface="Calibri" pitchFamily="34" charset="0"/>
              </a:rPr>
              <a:t> program </a:t>
            </a:r>
            <a:r>
              <a:rPr lang="en-GB" sz="1600">
                <a:solidFill>
                  <a:srgbClr val="C60618"/>
                </a:solidFill>
                <a:latin typeface="Calibri" pitchFamily="34" charset="0"/>
              </a:rPr>
              <a:t> addresses a</a:t>
            </a:r>
            <a:r>
              <a:rPr lang="en-US" sz="1600">
                <a:solidFill>
                  <a:srgbClr val="C60618"/>
                </a:solidFill>
                <a:latin typeface="Calibri" pitchFamily="34" charset="0"/>
              </a:rPr>
              <a:t> </a:t>
            </a:r>
            <a:r>
              <a:rPr lang="en-GB" sz="1600">
                <a:solidFill>
                  <a:srgbClr val="C60618"/>
                </a:solidFill>
                <a:latin typeface="Calibri" pitchFamily="34" charset="0"/>
              </a:rPr>
              <a:t>much broader community</a:t>
            </a:r>
            <a:r>
              <a:rPr lang="en-US" sz="1600">
                <a:solidFill>
                  <a:srgbClr val="C60618"/>
                </a:solidFill>
                <a:latin typeface="Calibri" pitchFamily="34" charset="0"/>
              </a:rPr>
              <a:t> and operational applications.</a:t>
            </a:r>
            <a:endParaRPr lang="en-GB" sz="1600">
              <a:solidFill>
                <a:srgbClr val="C60618"/>
              </a:solidFill>
              <a:latin typeface="Calibri" pitchFamily="34" charset="0"/>
            </a:endParaRPr>
          </a:p>
        </p:txBody>
      </p:sp>
      <p:pic>
        <p:nvPicPr>
          <p:cNvPr id="4102" name="Picture 7" descr="E:\EUMETSAT\SALGEE Workshops\5th SALGEE2017\JS_Lectures\LSASAF_Name_Colou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937125"/>
            <a:ext cx="213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
          <p:cNvSpPr>
            <a:spLocks noChangeArrowheads="1"/>
          </p:cNvSpPr>
          <p:nvPr/>
        </p:nvSpPr>
        <p:spPr bwMode="auto">
          <a:xfrm>
            <a:off x="152400" y="1219200"/>
            <a:ext cx="7239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90000"/>
              </a:lnSpc>
            </a:pPr>
            <a:r>
              <a:rPr lang="en-US" sz="3600" dirty="0" smtClean="0">
                <a:latin typeface="Calibri" pitchFamily="34" charset="0"/>
                <a:cs typeface="Arial" pitchFamily="34" charset="0"/>
              </a:rPr>
              <a:t>	EUMETSAT</a:t>
            </a:r>
            <a:r>
              <a:rPr lang="en-US" sz="3600" dirty="0">
                <a:latin typeface="Calibri" pitchFamily="34" charset="0"/>
                <a:cs typeface="Arial" pitchFamily="34" charset="0"/>
              </a:rPr>
              <a:t/>
            </a:r>
            <a:br>
              <a:rPr lang="en-US" sz="3600" dirty="0">
                <a:latin typeface="Calibri" pitchFamily="34" charset="0"/>
                <a:cs typeface="Arial" pitchFamily="34" charset="0"/>
              </a:rPr>
            </a:br>
            <a:r>
              <a:rPr lang="en-US" sz="3600" dirty="0" smtClean="0">
                <a:latin typeface="Calibri" pitchFamily="34" charset="0"/>
                <a:cs typeface="Arial" pitchFamily="34" charset="0"/>
              </a:rPr>
              <a:t>	SALGEE  </a:t>
            </a:r>
            <a:r>
              <a:rPr lang="en-US" sz="3600" dirty="0">
                <a:latin typeface="Calibri" pitchFamily="34" charset="0"/>
                <a:cs typeface="Arial" pitchFamily="34" charset="0"/>
              </a:rPr>
              <a:t>Project </a:t>
            </a:r>
            <a:r>
              <a:rPr lang="en-US" sz="4200" dirty="0">
                <a:latin typeface="Calibri" pitchFamily="34" charset="0"/>
                <a:cs typeface="Arial" pitchFamily="34" charset="0"/>
              </a:rPr>
              <a:t>/</a:t>
            </a:r>
            <a:r>
              <a:rPr lang="en-US" sz="4200" dirty="0" smtClean="0">
                <a:latin typeface="Calibri" pitchFamily="34" charset="0"/>
                <a:cs typeface="Arial" pitchFamily="34" charset="0"/>
              </a:rPr>
              <a:t>2009-2019/</a:t>
            </a:r>
            <a:endParaRPr lang="en-US" sz="4200" dirty="0">
              <a:latin typeface="Calibri" pitchFamily="34" charset="0"/>
              <a:cs typeface="Arial" pitchFamily="34" charset="0"/>
            </a:endParaRPr>
          </a:p>
          <a:p>
            <a:pPr algn="l">
              <a:lnSpc>
                <a:spcPct val="90000"/>
              </a:lnSpc>
            </a:pPr>
            <a:r>
              <a:rPr lang="en-US" sz="3200" dirty="0" smtClean="0">
                <a:solidFill>
                  <a:srgbClr val="D85700"/>
                </a:solidFill>
                <a:latin typeface="Calibri" pitchFamily="34" charset="0"/>
                <a:cs typeface="Times New Roman" pitchFamily="18" charset="0"/>
              </a:rPr>
              <a:t>	in </a:t>
            </a:r>
            <a:r>
              <a:rPr lang="en-US" sz="3200" dirty="0">
                <a:solidFill>
                  <a:srgbClr val="D85700"/>
                </a:solidFill>
                <a:latin typeface="Calibri" pitchFamily="34" charset="0"/>
                <a:cs typeface="Times New Roman" pitchFamily="18" charset="0"/>
              </a:rPr>
              <a:t>support to LSA SAF</a:t>
            </a:r>
            <a:endParaRPr lang="en-GB" sz="3200" dirty="0">
              <a:solidFill>
                <a:srgbClr val="D85700"/>
              </a:solidFill>
              <a:latin typeface="Calibri" pitchFamily="34" charset="0"/>
              <a:cs typeface="Times New Roman" pitchFamily="18" charset="0"/>
            </a:endParaRPr>
          </a:p>
        </p:txBody>
      </p:sp>
      <p:pic>
        <p:nvPicPr>
          <p:cNvPr id="8" name="Picture 11" descr="EUMETSATLogo_hor_Tagline_solid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1235224"/>
            <a:ext cx="18288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9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11560" y="1807768"/>
            <a:ext cx="7708726" cy="4573560"/>
          </a:xfrm>
          <a:prstGeom prst="rect">
            <a:avLst/>
          </a:prstGeom>
          <a:solidFill>
            <a:schemeClr val="bg1"/>
          </a:solidFill>
          <a:ln>
            <a:noFill/>
          </a:ln>
          <a:effectLst/>
          <a:extLst>
            <a:ext uri="{91240B29-F687-4F45-9708-019B960494DF}">
              <a14:hiddenLine xmlns:a14="http://schemas.microsoft.com/office/drawing/2010/main" w="57150" cmpd="thickThin">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p>
            <a:pPr eaLnBrk="0" hangingPunct="0">
              <a:lnSpc>
                <a:spcPct val="90000"/>
              </a:lnSpc>
              <a:spcBef>
                <a:spcPct val="40000"/>
              </a:spcBef>
              <a:spcAft>
                <a:spcPts val="1200"/>
              </a:spcAft>
              <a:buClr>
                <a:srgbClr val="CC3300"/>
              </a:buClr>
              <a:buSzPct val="120000"/>
            </a:pPr>
            <a:r>
              <a:rPr lang="it-IT" sz="1800" b="1" dirty="0">
                <a:solidFill>
                  <a:srgbClr val="C60618"/>
                </a:solidFill>
                <a:latin typeface="Calibri" pitchFamily="34" charset="0"/>
                <a:cs typeface="Times New Roman" pitchFamily="18" charset="0"/>
              </a:rPr>
              <a:t> </a:t>
            </a:r>
            <a:r>
              <a:rPr lang="it-IT" sz="2000" b="1" dirty="0">
                <a:solidFill>
                  <a:srgbClr val="C60618"/>
                </a:solidFill>
                <a:latin typeface="Calibri" pitchFamily="34" charset="0"/>
                <a:cs typeface="Times New Roman" pitchFamily="18" charset="0"/>
              </a:rPr>
              <a:t>Objectives of the SALGEE initiative</a:t>
            </a:r>
          </a:p>
          <a:p>
            <a:pPr algn="l">
              <a:lnSpc>
                <a:spcPct val="90000"/>
              </a:lnSpc>
              <a:spcAft>
                <a:spcPct val="25000"/>
              </a:spcAft>
              <a:buClr>
                <a:srgbClr val="CC0000"/>
              </a:buClr>
              <a:buFontTx/>
              <a:buChar char="o"/>
            </a:pPr>
            <a:r>
              <a:rPr lang="en-US" sz="1600" dirty="0">
                <a:solidFill>
                  <a:srgbClr val="1C1C1C"/>
                </a:solidFill>
                <a:latin typeface="Calibri" pitchFamily="34" charset="0"/>
                <a:cs typeface="Times New Roman" pitchFamily="18" charset="0"/>
              </a:rPr>
              <a:t> </a:t>
            </a:r>
            <a:r>
              <a:rPr lang="en-US" sz="1600" dirty="0" smtClean="0">
                <a:solidFill>
                  <a:srgbClr val="1C1C1C"/>
                </a:solidFill>
                <a:latin typeface="Calibri" pitchFamily="34" charset="0"/>
                <a:cs typeface="Times New Roman" pitchFamily="18" charset="0"/>
              </a:rPr>
              <a:t>To support  </a:t>
            </a:r>
            <a:r>
              <a:rPr lang="en-US" sz="1600" dirty="0">
                <a:solidFill>
                  <a:srgbClr val="1C1C1C"/>
                </a:solidFill>
                <a:latin typeface="Calibri" pitchFamily="34" charset="0"/>
                <a:cs typeface="Times New Roman" pitchFamily="18" charset="0"/>
              </a:rPr>
              <a:t>to LSA SAF activities in user services &amp; training in </a:t>
            </a:r>
            <a:r>
              <a:rPr lang="en-US" sz="1600" dirty="0" smtClean="0">
                <a:solidFill>
                  <a:srgbClr val="1C1C1C"/>
                </a:solidFill>
                <a:latin typeface="Calibri" pitchFamily="34" charset="0"/>
                <a:cs typeface="Times New Roman" pitchFamily="18" charset="0"/>
              </a:rPr>
              <a:t>south-eastern and eastern </a:t>
            </a:r>
            <a:r>
              <a:rPr lang="en-US" sz="1600" dirty="0">
                <a:solidFill>
                  <a:srgbClr val="1C1C1C"/>
                </a:solidFill>
                <a:latin typeface="Calibri" pitchFamily="34" charset="0"/>
                <a:cs typeface="Times New Roman" pitchFamily="18" charset="0"/>
              </a:rPr>
              <a:t>Europe and other regions of interest t</a:t>
            </a:r>
            <a:r>
              <a:rPr lang="en-GB" sz="1600" dirty="0">
                <a:solidFill>
                  <a:srgbClr val="1C1C1C"/>
                </a:solidFill>
                <a:latin typeface="Calibri" pitchFamily="34" charset="0"/>
                <a:cs typeface="Times New Roman" pitchFamily="18" charset="0"/>
              </a:rPr>
              <a:t>o take full advantage of remotely sensed data </a:t>
            </a:r>
            <a:r>
              <a:rPr lang="en-GB" sz="1600" dirty="0" smtClean="0">
                <a:solidFill>
                  <a:srgbClr val="1C1C1C"/>
                </a:solidFill>
                <a:latin typeface="Calibri" pitchFamily="34" charset="0"/>
                <a:cs typeface="Times New Roman" pitchFamily="18" charset="0"/>
              </a:rPr>
              <a:t> (MSG and EPS) on:</a:t>
            </a:r>
          </a:p>
          <a:p>
            <a:pPr lvl="1">
              <a:lnSpc>
                <a:spcPct val="90000"/>
              </a:lnSpc>
              <a:spcAft>
                <a:spcPct val="25000"/>
              </a:spcAft>
              <a:buClr>
                <a:srgbClr val="CC0000"/>
              </a:buClr>
              <a:buFontTx/>
              <a:buChar char="o"/>
            </a:pPr>
            <a:r>
              <a:rPr lang="en-GB" sz="1600" dirty="0" smtClean="0">
                <a:solidFill>
                  <a:srgbClr val="1C1C1C"/>
                </a:solidFill>
                <a:latin typeface="Calibri" pitchFamily="34" charset="0"/>
                <a:cs typeface="Times New Roman" pitchFamily="18" charset="0"/>
              </a:rPr>
              <a:t> land</a:t>
            </a:r>
          </a:p>
          <a:p>
            <a:pPr lvl="1">
              <a:lnSpc>
                <a:spcPct val="90000"/>
              </a:lnSpc>
              <a:spcAft>
                <a:spcPct val="25000"/>
              </a:spcAft>
              <a:buClr>
                <a:srgbClr val="CC0000"/>
              </a:buClr>
              <a:buFontTx/>
              <a:buChar char="o"/>
            </a:pPr>
            <a:r>
              <a:rPr lang="en-GB" sz="1600" dirty="0">
                <a:solidFill>
                  <a:srgbClr val="1C1C1C"/>
                </a:solidFill>
                <a:latin typeface="Calibri" pitchFamily="34" charset="0"/>
                <a:cs typeface="Times New Roman" pitchFamily="18" charset="0"/>
              </a:rPr>
              <a:t> </a:t>
            </a:r>
            <a:r>
              <a:rPr lang="en-GB" sz="1600" dirty="0" smtClean="0">
                <a:solidFill>
                  <a:srgbClr val="1C1C1C"/>
                </a:solidFill>
                <a:latin typeface="Calibri" pitchFamily="34" charset="0"/>
                <a:cs typeface="Times New Roman" pitchFamily="18" charset="0"/>
              </a:rPr>
              <a:t>land-atmosphere </a:t>
            </a:r>
            <a:r>
              <a:rPr lang="en-GB" sz="1600" dirty="0">
                <a:solidFill>
                  <a:srgbClr val="1C1C1C"/>
                </a:solidFill>
                <a:latin typeface="Calibri" pitchFamily="34" charset="0"/>
                <a:cs typeface="Times New Roman" pitchFamily="18" charset="0"/>
              </a:rPr>
              <a:t>interactions and </a:t>
            </a:r>
            <a:endParaRPr lang="en-GB" sz="1600" dirty="0" smtClean="0">
              <a:solidFill>
                <a:srgbClr val="1C1C1C"/>
              </a:solidFill>
              <a:latin typeface="Calibri" pitchFamily="34" charset="0"/>
              <a:cs typeface="Times New Roman" pitchFamily="18" charset="0"/>
            </a:endParaRPr>
          </a:p>
          <a:p>
            <a:pPr lvl="1">
              <a:lnSpc>
                <a:spcPct val="90000"/>
              </a:lnSpc>
              <a:spcAft>
                <a:spcPct val="25000"/>
              </a:spcAft>
              <a:buClr>
                <a:srgbClr val="CC0000"/>
              </a:buClr>
              <a:buFontTx/>
              <a:buChar char="o"/>
            </a:pPr>
            <a:r>
              <a:rPr lang="en-GB" sz="1600" dirty="0">
                <a:solidFill>
                  <a:srgbClr val="1C1C1C"/>
                </a:solidFill>
                <a:latin typeface="Calibri" pitchFamily="34" charset="0"/>
                <a:cs typeface="Times New Roman" pitchFamily="18" charset="0"/>
              </a:rPr>
              <a:t> </a:t>
            </a:r>
            <a:r>
              <a:rPr lang="en-GB" sz="1600" dirty="0" smtClean="0">
                <a:solidFill>
                  <a:srgbClr val="1C1C1C"/>
                </a:solidFill>
                <a:latin typeface="Calibri" pitchFamily="34" charset="0"/>
                <a:cs typeface="Times New Roman" pitchFamily="18" charset="0"/>
              </a:rPr>
              <a:t>biosphere </a:t>
            </a:r>
            <a:r>
              <a:rPr lang="en-GB" sz="1600" dirty="0">
                <a:solidFill>
                  <a:srgbClr val="1C1C1C"/>
                </a:solidFill>
                <a:latin typeface="Calibri" pitchFamily="34" charset="0"/>
                <a:cs typeface="Times New Roman" pitchFamily="18" charset="0"/>
              </a:rPr>
              <a:t>applications</a:t>
            </a:r>
            <a:r>
              <a:rPr lang="en-US" sz="1600" dirty="0">
                <a:solidFill>
                  <a:srgbClr val="1C1C1C"/>
                </a:solidFill>
                <a:latin typeface="Calibri" pitchFamily="34" charset="0"/>
                <a:cs typeface="Times New Roman" pitchFamily="18" charset="0"/>
              </a:rPr>
              <a:t>. </a:t>
            </a:r>
          </a:p>
          <a:p>
            <a:pPr algn="l">
              <a:lnSpc>
                <a:spcPct val="90000"/>
              </a:lnSpc>
              <a:spcBef>
                <a:spcPts val="1200"/>
              </a:spcBef>
              <a:spcAft>
                <a:spcPct val="25000"/>
              </a:spcAft>
              <a:buClr>
                <a:srgbClr val="CC0000"/>
              </a:buClr>
              <a:buFontTx/>
              <a:buChar char="o"/>
            </a:pPr>
            <a:r>
              <a:rPr lang="en-US" sz="1600" dirty="0">
                <a:solidFill>
                  <a:srgbClr val="1C1C1C"/>
                </a:solidFill>
                <a:latin typeface="Calibri" pitchFamily="34" charset="0"/>
                <a:cs typeface="Arial" pitchFamily="34" charset="0"/>
              </a:rPr>
              <a:t> </a:t>
            </a:r>
            <a:r>
              <a:rPr lang="en-US" sz="1600" dirty="0" smtClean="0">
                <a:solidFill>
                  <a:srgbClr val="1C1C1C"/>
                </a:solidFill>
                <a:latin typeface="Calibri" pitchFamily="34" charset="0"/>
                <a:cs typeface="Arial" pitchFamily="34" charset="0"/>
              </a:rPr>
              <a:t>To f</a:t>
            </a:r>
            <a:r>
              <a:rPr lang="en-GB" sz="1600" dirty="0" err="1" smtClean="0">
                <a:solidFill>
                  <a:srgbClr val="1C1C1C"/>
                </a:solidFill>
                <a:latin typeface="Calibri" pitchFamily="34" charset="0"/>
                <a:cs typeface="Arial" pitchFamily="34" charset="0"/>
              </a:rPr>
              <a:t>oster</a:t>
            </a:r>
            <a:r>
              <a:rPr lang="en-GB" sz="1600" dirty="0" smtClean="0">
                <a:solidFill>
                  <a:srgbClr val="1C1C1C"/>
                </a:solidFill>
                <a:latin typeface="Calibri" pitchFamily="34" charset="0"/>
                <a:cs typeface="Arial" pitchFamily="34" charset="0"/>
              </a:rPr>
              <a:t> </a:t>
            </a:r>
            <a:r>
              <a:rPr lang="en-GB" sz="1600" dirty="0">
                <a:solidFill>
                  <a:srgbClr val="1C1C1C"/>
                </a:solidFill>
                <a:latin typeface="Calibri" pitchFamily="34" charset="0"/>
                <a:cs typeface="Arial" pitchFamily="34" charset="0"/>
              </a:rPr>
              <a:t>an </a:t>
            </a:r>
            <a:r>
              <a:rPr lang="en-GB" sz="1600" b="1" dirty="0">
                <a:solidFill>
                  <a:srgbClr val="1C1C1C"/>
                </a:solidFill>
                <a:latin typeface="Calibri" pitchFamily="34" charset="0"/>
                <a:cs typeface="Arial" pitchFamily="34" charset="0"/>
              </a:rPr>
              <a:t>integrated approach </a:t>
            </a:r>
            <a:r>
              <a:rPr lang="en-GB" sz="1600" dirty="0">
                <a:solidFill>
                  <a:srgbClr val="1C1C1C"/>
                </a:solidFill>
                <a:latin typeface="Calibri" pitchFamily="34" charset="0"/>
                <a:cs typeface="Arial" pitchFamily="34" charset="0"/>
              </a:rPr>
              <a:t>for research and operational </a:t>
            </a:r>
            <a:r>
              <a:rPr lang="en-GB" sz="1600" dirty="0">
                <a:solidFill>
                  <a:srgbClr val="000000"/>
                </a:solidFill>
                <a:latin typeface="Calibri" pitchFamily="34" charset="0"/>
                <a:cs typeface="Arial" pitchFamily="34" charset="0"/>
              </a:rPr>
              <a:t>activates </a:t>
            </a:r>
            <a:r>
              <a:rPr lang="en-US" sz="1600" dirty="0">
                <a:solidFill>
                  <a:srgbClr val="000000"/>
                </a:solidFill>
                <a:latin typeface="Calibri" pitchFamily="34" charset="0"/>
                <a:cs typeface="Arial" pitchFamily="34" charset="0"/>
              </a:rPr>
              <a:t>in </a:t>
            </a:r>
            <a:r>
              <a:rPr lang="en-GB" sz="1600" dirty="0" smtClean="0">
                <a:solidFill>
                  <a:srgbClr val="1C1C1C"/>
                </a:solidFill>
                <a:latin typeface="Calibri" pitchFamily="34" charset="0"/>
                <a:cs typeface="Arial" pitchFamily="34" charset="0"/>
              </a:rPr>
              <a:t>meteorology and climatology </a:t>
            </a:r>
            <a:r>
              <a:rPr lang="en-GB" sz="1600" dirty="0">
                <a:solidFill>
                  <a:srgbClr val="000000"/>
                </a:solidFill>
                <a:latin typeface="Calibri" pitchFamily="34" charset="0"/>
                <a:cs typeface="Arial" pitchFamily="34" charset="0"/>
              </a:rPr>
              <a:t>in support to </a:t>
            </a:r>
            <a:r>
              <a:rPr lang="en-GB" sz="1600" dirty="0" smtClean="0">
                <a:solidFill>
                  <a:srgbClr val="000000"/>
                </a:solidFill>
                <a:latin typeface="Calibri" pitchFamily="34" charset="0"/>
                <a:cs typeface="Arial" pitchFamily="34" charset="0"/>
              </a:rPr>
              <a:t>the:</a:t>
            </a:r>
          </a:p>
          <a:p>
            <a:pPr lvl="1">
              <a:lnSpc>
                <a:spcPct val="90000"/>
              </a:lnSpc>
              <a:spcBef>
                <a:spcPts val="1200"/>
              </a:spcBef>
              <a:spcAft>
                <a:spcPct val="25000"/>
              </a:spcAft>
              <a:buClr>
                <a:srgbClr val="CC0000"/>
              </a:buClr>
              <a:buFontTx/>
              <a:buChar char="o"/>
            </a:pPr>
            <a:r>
              <a:rPr lang="en-GB" sz="1600" dirty="0" smtClean="0">
                <a:solidFill>
                  <a:srgbClr val="000000"/>
                </a:solidFill>
                <a:latin typeface="Calibri" pitchFamily="34" charset="0"/>
                <a:cs typeface="Arial" pitchFamily="34" charset="0"/>
              </a:rPr>
              <a:t> </a:t>
            </a:r>
            <a:r>
              <a:rPr lang="en-GB" sz="1600" dirty="0">
                <a:solidFill>
                  <a:srgbClr val="000000"/>
                </a:solidFill>
                <a:latin typeface="Calibri" pitchFamily="34" charset="0"/>
                <a:cs typeface="Arial" pitchFamily="34" charset="0"/>
              </a:rPr>
              <a:t>quantification of </a:t>
            </a:r>
            <a:r>
              <a:rPr lang="en-GB" sz="1600" dirty="0" err="1">
                <a:solidFill>
                  <a:srgbClr val="000000"/>
                </a:solidFill>
                <a:latin typeface="Calibri" pitchFamily="34" charset="0"/>
                <a:cs typeface="Arial" pitchFamily="34" charset="0"/>
              </a:rPr>
              <a:t>biogeophysical</a:t>
            </a:r>
            <a:r>
              <a:rPr lang="en-GB" sz="1600" dirty="0">
                <a:solidFill>
                  <a:srgbClr val="000000"/>
                </a:solidFill>
                <a:latin typeface="Calibri" pitchFamily="34" charset="0"/>
                <a:cs typeface="Arial" pitchFamily="34" charset="0"/>
              </a:rPr>
              <a:t> </a:t>
            </a:r>
            <a:r>
              <a:rPr lang="en-GB" sz="1600" dirty="0" smtClean="0">
                <a:solidFill>
                  <a:srgbClr val="000000"/>
                </a:solidFill>
                <a:latin typeface="Calibri" pitchFamily="34" charset="0"/>
                <a:cs typeface="Arial" pitchFamily="34" charset="0"/>
              </a:rPr>
              <a:t>cycle,  </a:t>
            </a:r>
          </a:p>
          <a:p>
            <a:pPr lvl="1">
              <a:lnSpc>
                <a:spcPct val="90000"/>
              </a:lnSpc>
              <a:spcBef>
                <a:spcPts val="1200"/>
              </a:spcBef>
              <a:spcAft>
                <a:spcPct val="25000"/>
              </a:spcAft>
              <a:buClr>
                <a:srgbClr val="CC0000"/>
              </a:buClr>
              <a:buFontTx/>
              <a:buChar char="o"/>
            </a:pPr>
            <a:r>
              <a:rPr lang="en-GB" sz="1600" dirty="0">
                <a:solidFill>
                  <a:srgbClr val="000000"/>
                </a:solidFill>
                <a:latin typeface="Calibri" pitchFamily="34" charset="0"/>
                <a:cs typeface="Arial" pitchFamily="34" charset="0"/>
              </a:rPr>
              <a:t> </a:t>
            </a:r>
            <a:r>
              <a:rPr lang="en-GB" sz="1600" dirty="0" smtClean="0">
                <a:solidFill>
                  <a:srgbClr val="000000"/>
                </a:solidFill>
                <a:latin typeface="Calibri" pitchFamily="34" charset="0"/>
                <a:cs typeface="Arial" pitchFamily="34" charset="0"/>
              </a:rPr>
              <a:t>biochemical cycle, </a:t>
            </a:r>
            <a:r>
              <a:rPr lang="en-GB" sz="1600" dirty="0">
                <a:solidFill>
                  <a:srgbClr val="000000"/>
                </a:solidFill>
                <a:latin typeface="Calibri" pitchFamily="34" charset="0"/>
                <a:cs typeface="Arial" pitchFamily="34" charset="0"/>
              </a:rPr>
              <a:t>and </a:t>
            </a:r>
            <a:endParaRPr lang="en-GB" sz="1600" dirty="0" smtClean="0">
              <a:solidFill>
                <a:srgbClr val="000000"/>
              </a:solidFill>
              <a:latin typeface="Calibri" pitchFamily="34" charset="0"/>
              <a:cs typeface="Arial" pitchFamily="34" charset="0"/>
            </a:endParaRPr>
          </a:p>
          <a:p>
            <a:pPr lvl="1">
              <a:lnSpc>
                <a:spcPct val="90000"/>
              </a:lnSpc>
              <a:spcBef>
                <a:spcPts val="1200"/>
              </a:spcBef>
              <a:spcAft>
                <a:spcPct val="25000"/>
              </a:spcAft>
              <a:buClr>
                <a:srgbClr val="CC0000"/>
              </a:buClr>
              <a:buFontTx/>
              <a:buChar char="o"/>
            </a:pPr>
            <a:r>
              <a:rPr lang="en-GB" sz="1600" dirty="0">
                <a:solidFill>
                  <a:srgbClr val="000000"/>
                </a:solidFill>
                <a:latin typeface="Calibri" pitchFamily="34" charset="0"/>
                <a:cs typeface="Arial" pitchFamily="34" charset="0"/>
              </a:rPr>
              <a:t> </a:t>
            </a:r>
            <a:r>
              <a:rPr lang="en-GB" sz="1600" dirty="0" smtClean="0">
                <a:solidFill>
                  <a:srgbClr val="000000"/>
                </a:solidFill>
                <a:latin typeface="Calibri" pitchFamily="34" charset="0"/>
                <a:cs typeface="Arial" pitchFamily="34" charset="0"/>
              </a:rPr>
              <a:t>related </a:t>
            </a:r>
            <a:r>
              <a:rPr lang="en-GB" sz="1600" dirty="0">
                <a:solidFill>
                  <a:srgbClr val="000000"/>
                </a:solidFill>
                <a:latin typeface="Calibri" pitchFamily="34" charset="0"/>
                <a:cs typeface="Arial" pitchFamily="34" charset="0"/>
              </a:rPr>
              <a:t>land surface processes</a:t>
            </a:r>
            <a:r>
              <a:rPr lang="en-GB" sz="1600" dirty="0" smtClean="0">
                <a:solidFill>
                  <a:srgbClr val="000000"/>
                </a:solidFill>
                <a:latin typeface="Calibri" pitchFamily="34" charset="0"/>
                <a:cs typeface="Arial" pitchFamily="34" charset="0"/>
              </a:rPr>
              <a:t>,</a:t>
            </a:r>
          </a:p>
          <a:p>
            <a:pPr algn="l">
              <a:lnSpc>
                <a:spcPct val="90000"/>
              </a:lnSpc>
              <a:spcBef>
                <a:spcPts val="1200"/>
              </a:spcBef>
              <a:spcAft>
                <a:spcPct val="25000"/>
              </a:spcAft>
              <a:buClr>
                <a:srgbClr val="CC0000"/>
              </a:buClr>
            </a:pPr>
            <a:r>
              <a:rPr lang="en-GB" sz="1600" dirty="0" smtClean="0">
                <a:solidFill>
                  <a:srgbClr val="1C1C1C"/>
                </a:solidFill>
                <a:latin typeface="Calibri" pitchFamily="34" charset="0"/>
                <a:cs typeface="Arial" pitchFamily="34" charset="0"/>
              </a:rPr>
              <a:t>in </a:t>
            </a:r>
            <a:r>
              <a:rPr lang="en-GB" sz="1600" dirty="0">
                <a:solidFill>
                  <a:srgbClr val="1C1C1C"/>
                </a:solidFill>
                <a:latin typeface="Calibri" pitchFamily="34" charset="0"/>
                <a:cs typeface="Arial" pitchFamily="34" charset="0"/>
              </a:rPr>
              <a:t>combination with information from in situ data, model output</a:t>
            </a:r>
            <a:r>
              <a:rPr lang="en-US" sz="1600" dirty="0">
                <a:solidFill>
                  <a:srgbClr val="1C1C1C"/>
                </a:solidFill>
                <a:latin typeface="Calibri" pitchFamily="34" charset="0"/>
                <a:cs typeface="Arial" pitchFamily="34" charset="0"/>
              </a:rPr>
              <a:t>s and </a:t>
            </a:r>
            <a:r>
              <a:rPr lang="en-GB" sz="1600" dirty="0">
                <a:solidFill>
                  <a:srgbClr val="1C1C1C"/>
                </a:solidFill>
                <a:latin typeface="Calibri" pitchFamily="34" charset="0"/>
                <a:cs typeface="Arial" pitchFamily="34" charset="0"/>
              </a:rPr>
              <a:t>satellite </a:t>
            </a:r>
            <a:r>
              <a:rPr lang="en-GB" sz="1600" dirty="0" smtClean="0">
                <a:solidFill>
                  <a:srgbClr val="000000"/>
                </a:solidFill>
                <a:latin typeface="Calibri" pitchFamily="34" charset="0"/>
                <a:cs typeface="Arial" pitchFamily="34" charset="0"/>
              </a:rPr>
              <a:t>observations (accounting for the active role of vegetation).</a:t>
            </a:r>
            <a:r>
              <a:rPr lang="en-GB" sz="1600" dirty="0" smtClean="0">
                <a:solidFill>
                  <a:srgbClr val="1C1C1C"/>
                </a:solidFill>
                <a:latin typeface="Calibri" pitchFamily="34" charset="0"/>
                <a:cs typeface="Times New Roman" pitchFamily="18" charset="0"/>
              </a:rPr>
              <a:t> </a:t>
            </a:r>
            <a:endParaRPr lang="en-US" sz="1800" b="1" dirty="0">
              <a:solidFill>
                <a:srgbClr val="C60618"/>
              </a:solidFill>
              <a:latin typeface="Calibri" pitchFamily="34" charset="0"/>
              <a:cs typeface="Times New Roman" pitchFamily="18" charset="0"/>
            </a:endParaRPr>
          </a:p>
        </p:txBody>
      </p:sp>
      <p:sp>
        <p:nvSpPr>
          <p:cNvPr id="56323" name="Rectangle 3"/>
          <p:cNvSpPr>
            <a:spLocks noChangeArrowheads="1"/>
          </p:cNvSpPr>
          <p:nvPr/>
        </p:nvSpPr>
        <p:spPr bwMode="auto">
          <a:xfrm>
            <a:off x="0" y="228600"/>
            <a:ext cx="9144000" cy="1144929"/>
          </a:xfrm>
          <a:prstGeom prst="rect">
            <a:avLst/>
          </a:prstGeom>
          <a:noFill/>
          <a:ln>
            <a:noFill/>
          </a:ln>
          <a:effectLst>
            <a:prstShdw prst="shdw18" dist="17961" dir="13500000">
              <a:srgbClr val="FF6600">
                <a:gamma/>
                <a:shade val="60000"/>
                <a:invGamma/>
              </a:srgbClr>
            </a:prstShdw>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90000"/>
              </a:lnSpc>
              <a:defRPr/>
            </a:pPr>
            <a:r>
              <a:rPr lang="en-US" sz="2600" b="1" dirty="0">
                <a:solidFill>
                  <a:srgbClr val="003366"/>
                </a:solidFill>
                <a:effectLst>
                  <a:outerShdw blurRad="38100" dist="38100" dir="2700000" algn="tl">
                    <a:srgbClr val="C0C0C0"/>
                  </a:outerShdw>
                </a:effectLst>
                <a:latin typeface="Calibri" pitchFamily="34" charset="0"/>
                <a:cs typeface="Times New Roman" pitchFamily="18" charset="0"/>
              </a:rPr>
              <a:t>SALGEE  User Group in support to </a:t>
            </a:r>
            <a:r>
              <a:rPr lang="en-US" sz="2600" b="1" dirty="0" smtClean="0">
                <a:solidFill>
                  <a:srgbClr val="003366"/>
                </a:solidFill>
                <a:effectLst>
                  <a:outerShdw blurRad="38100" dist="38100" dir="2700000" algn="tl">
                    <a:srgbClr val="C0C0C0"/>
                  </a:outerShdw>
                </a:effectLst>
                <a:latin typeface="Calibri" pitchFamily="34" charset="0"/>
                <a:cs typeface="Times New Roman" pitchFamily="18" charset="0"/>
              </a:rPr>
              <a:t>EUMETSAT LSA SAF</a:t>
            </a:r>
          </a:p>
          <a:p>
            <a:pPr algn="ctr" eaLnBrk="0" hangingPunct="0">
              <a:lnSpc>
                <a:spcPct val="90000"/>
              </a:lnSpc>
              <a:defRPr/>
            </a:pPr>
            <a:r>
              <a:rPr lang="en-GB" b="1" u="sng" dirty="0">
                <a:solidFill>
                  <a:srgbClr val="000066"/>
                </a:solidFill>
                <a:latin typeface="Calibri" pitchFamily="34" charset="0"/>
                <a:cs typeface="Calibri" pitchFamily="34" charset="0"/>
              </a:rPr>
              <a:t>S</a:t>
            </a:r>
            <a:r>
              <a:rPr lang="en-GB" dirty="0">
                <a:solidFill>
                  <a:srgbClr val="000066"/>
                </a:solidFill>
                <a:latin typeface="Calibri" pitchFamily="34" charset="0"/>
                <a:cs typeface="Calibri" pitchFamily="34" charset="0"/>
              </a:rPr>
              <a:t>atellite </a:t>
            </a:r>
            <a:r>
              <a:rPr lang="en-GB" b="1" u="sng" dirty="0">
                <a:solidFill>
                  <a:srgbClr val="000066"/>
                </a:solidFill>
                <a:latin typeface="Calibri" pitchFamily="34" charset="0"/>
                <a:cs typeface="Calibri" pitchFamily="34" charset="0"/>
              </a:rPr>
              <a:t>A</a:t>
            </a:r>
            <a:r>
              <a:rPr lang="en-GB" dirty="0">
                <a:solidFill>
                  <a:srgbClr val="000066"/>
                </a:solidFill>
                <a:latin typeface="Calibri" pitchFamily="34" charset="0"/>
                <a:cs typeface="Calibri" pitchFamily="34" charset="0"/>
              </a:rPr>
              <a:t>pplications in </a:t>
            </a:r>
            <a:r>
              <a:rPr lang="en-GB" b="1" u="sng" dirty="0">
                <a:solidFill>
                  <a:srgbClr val="000066"/>
                </a:solidFill>
                <a:latin typeface="Calibri" pitchFamily="34" charset="0"/>
                <a:cs typeface="Calibri" pitchFamily="34" charset="0"/>
              </a:rPr>
              <a:t>L</a:t>
            </a:r>
            <a:r>
              <a:rPr lang="en-GB" dirty="0">
                <a:solidFill>
                  <a:srgbClr val="000066"/>
                </a:solidFill>
                <a:latin typeface="Calibri" pitchFamily="34" charset="0"/>
                <a:cs typeface="Calibri" pitchFamily="34" charset="0"/>
              </a:rPr>
              <a:t>and surface analyses </a:t>
            </a:r>
            <a:r>
              <a:rPr lang="en-GB" b="1" u="sng" dirty="0">
                <a:solidFill>
                  <a:srgbClr val="000066"/>
                </a:solidFill>
                <a:latin typeface="Calibri" pitchFamily="34" charset="0"/>
                <a:cs typeface="Calibri" pitchFamily="34" charset="0"/>
              </a:rPr>
              <a:t>G</a:t>
            </a:r>
            <a:r>
              <a:rPr lang="en-GB" dirty="0">
                <a:solidFill>
                  <a:srgbClr val="000066"/>
                </a:solidFill>
                <a:latin typeface="Calibri" pitchFamily="34" charset="0"/>
                <a:cs typeface="Calibri" pitchFamily="34" charset="0"/>
              </a:rPr>
              <a:t>roup for </a:t>
            </a:r>
            <a:r>
              <a:rPr lang="en-GB" b="1" u="sng" dirty="0">
                <a:solidFill>
                  <a:srgbClr val="000066"/>
                </a:solidFill>
                <a:latin typeface="Calibri" pitchFamily="34" charset="0"/>
                <a:cs typeface="Calibri" pitchFamily="34" charset="0"/>
              </a:rPr>
              <a:t>E</a:t>
            </a:r>
            <a:r>
              <a:rPr lang="en-GB" dirty="0">
                <a:solidFill>
                  <a:srgbClr val="000066"/>
                </a:solidFill>
                <a:latin typeface="Calibri" pitchFamily="34" charset="0"/>
                <a:cs typeface="Calibri" pitchFamily="34" charset="0"/>
              </a:rPr>
              <a:t>astern </a:t>
            </a:r>
            <a:r>
              <a:rPr lang="en-GB" b="1" u="sng" dirty="0">
                <a:solidFill>
                  <a:srgbClr val="000066"/>
                </a:solidFill>
                <a:latin typeface="Calibri" pitchFamily="34" charset="0"/>
                <a:cs typeface="Calibri" pitchFamily="34" charset="0"/>
              </a:rPr>
              <a:t>E</a:t>
            </a:r>
            <a:r>
              <a:rPr lang="en-GB" dirty="0">
                <a:solidFill>
                  <a:srgbClr val="000066"/>
                </a:solidFill>
                <a:latin typeface="Calibri" pitchFamily="34" charset="0"/>
                <a:cs typeface="Calibri" pitchFamily="34" charset="0"/>
              </a:rPr>
              <a:t>urope</a:t>
            </a:r>
            <a:endParaRPr lang="en-US" dirty="0">
              <a:solidFill>
                <a:srgbClr val="000066"/>
              </a:solidFill>
              <a:latin typeface="Calibri" pitchFamily="34" charset="0"/>
              <a:cs typeface="Calibri" pitchFamily="34" charset="0"/>
            </a:endParaRPr>
          </a:p>
          <a:p>
            <a:pPr algn="ctr" eaLnBrk="0" hangingPunct="0">
              <a:lnSpc>
                <a:spcPct val="90000"/>
              </a:lnSpc>
              <a:defRPr/>
            </a:pPr>
            <a:endParaRPr lang="en-US" sz="2600" b="1" dirty="0">
              <a:solidFill>
                <a:srgbClr val="003366"/>
              </a:solidFill>
              <a:effectLst>
                <a:outerShdw blurRad="38100" dist="38100" dir="2700000" algn="tl">
                  <a:srgbClr val="C0C0C0"/>
                </a:outerShdw>
              </a:effectLst>
              <a:latin typeface="Calibri" pitchFamily="34" charset="0"/>
              <a:cs typeface="Times New Roman" pitchFamily="18" charset="0"/>
            </a:endParaRPr>
          </a:p>
        </p:txBody>
      </p:sp>
      <p:sp>
        <p:nvSpPr>
          <p:cNvPr id="2" name="Rectangle 1"/>
          <p:cNvSpPr/>
          <p:nvPr/>
        </p:nvSpPr>
        <p:spPr>
          <a:xfrm>
            <a:off x="17636" y="943736"/>
            <a:ext cx="9144000" cy="397032"/>
          </a:xfrm>
          <a:prstGeom prst="rect">
            <a:avLst/>
          </a:prstGeom>
        </p:spPr>
        <p:txBody>
          <a:bodyPr wrap="square">
            <a:spAutoFit/>
          </a:bodyPr>
          <a:lstStyle/>
          <a:p>
            <a:pPr algn="ctr">
              <a:lnSpc>
                <a:spcPct val="90000"/>
              </a:lnSpc>
              <a:spcBef>
                <a:spcPct val="40000"/>
              </a:spcBef>
              <a:spcAft>
                <a:spcPct val="20000"/>
              </a:spcAft>
              <a:buClr>
                <a:srgbClr val="CC3300"/>
              </a:buClr>
              <a:buSzPct val="120000"/>
            </a:pPr>
            <a:r>
              <a:rPr lang="en-US" sz="2200" i="1" dirty="0" err="1" smtClean="0">
                <a:solidFill>
                  <a:srgbClr val="FF9900"/>
                </a:solidFill>
                <a:latin typeface="Calibri" pitchFamily="34" charset="0"/>
                <a:cs typeface="Times New Roman" pitchFamily="18" charset="0"/>
              </a:rPr>
              <a:t>inciated</a:t>
            </a:r>
            <a:r>
              <a:rPr lang="en-US" sz="2200" i="1" dirty="0" smtClean="0">
                <a:solidFill>
                  <a:srgbClr val="FF9900"/>
                </a:solidFill>
                <a:latin typeface="Calibri" pitchFamily="34" charset="0"/>
                <a:cs typeface="Times New Roman" pitchFamily="18" charset="0"/>
              </a:rPr>
              <a:t> 2009 - established  2010</a:t>
            </a:r>
            <a:endParaRPr lang="bg-BG" sz="2200" i="1" dirty="0">
              <a:solidFill>
                <a:srgbClr val="FF9900"/>
              </a:solidFill>
            </a:endParaRPr>
          </a:p>
        </p:txBody>
      </p:sp>
    </p:spTree>
    <p:extLst>
      <p:ext uri="{BB962C8B-B14F-4D97-AF65-F5344CB8AC3E}">
        <p14:creationId xmlns:p14="http://schemas.microsoft.com/office/powerpoint/2010/main" val="2187013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9512" y="836712"/>
            <a:ext cx="8788846" cy="5955476"/>
          </a:xfrm>
          <a:prstGeom prst="rect">
            <a:avLst/>
          </a:prstGeom>
          <a:solidFill>
            <a:schemeClr val="bg1"/>
          </a:solidFill>
          <a:ln>
            <a:noFill/>
          </a:ln>
          <a:effectLst/>
          <a:extLst>
            <a:ext uri="{91240B29-F687-4F45-9708-019B960494DF}">
              <a14:hiddenLine xmlns:a14="http://schemas.microsoft.com/office/drawing/2010/main" w="57150" cmpd="thickThin">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p>
            <a:pPr algn="ctr" eaLnBrk="0" hangingPunct="0">
              <a:lnSpc>
                <a:spcPct val="90000"/>
              </a:lnSpc>
              <a:spcBef>
                <a:spcPct val="40000"/>
              </a:spcBef>
              <a:spcAft>
                <a:spcPct val="20000"/>
              </a:spcAft>
              <a:buClr>
                <a:srgbClr val="CC3300"/>
              </a:buClr>
              <a:buSzPct val="120000"/>
            </a:pPr>
            <a:r>
              <a:rPr lang="it-IT" sz="1800" b="1" dirty="0" smtClean="0">
                <a:solidFill>
                  <a:srgbClr val="C60618"/>
                </a:solidFill>
                <a:latin typeface="Calibri" pitchFamily="34" charset="0"/>
                <a:cs typeface="Times New Roman" pitchFamily="18" charset="0"/>
              </a:rPr>
              <a:t> </a:t>
            </a:r>
            <a:r>
              <a:rPr lang="it-IT" sz="2000" b="1" dirty="0" smtClean="0">
                <a:solidFill>
                  <a:srgbClr val="C60618"/>
                </a:solidFill>
                <a:latin typeface="Calibri" pitchFamily="34" charset="0"/>
                <a:cs typeface="Times New Roman" pitchFamily="18" charset="0"/>
              </a:rPr>
              <a:t>SALGEE </a:t>
            </a:r>
            <a:r>
              <a:rPr lang="it-IT" sz="2000" b="1" dirty="0">
                <a:solidFill>
                  <a:srgbClr val="C60618"/>
                </a:solidFill>
                <a:latin typeface="Calibri" pitchFamily="34" charset="0"/>
                <a:cs typeface="Times New Roman" pitchFamily="18" charset="0"/>
              </a:rPr>
              <a:t>Role</a:t>
            </a:r>
            <a:r>
              <a:rPr lang="it-IT" sz="2000" b="1" dirty="0">
                <a:solidFill>
                  <a:srgbClr val="FF6600"/>
                </a:solidFill>
                <a:latin typeface="Calibri" pitchFamily="34" charset="0"/>
              </a:rPr>
              <a:t> </a:t>
            </a:r>
            <a:r>
              <a:rPr lang="en-US" sz="2000" dirty="0">
                <a:latin typeface="Arial" pitchFamily="34" charset="0"/>
                <a:cs typeface="Arial" pitchFamily="34" charset="0"/>
              </a:rPr>
              <a:t> </a:t>
            </a:r>
            <a:endParaRPr lang="en-US" sz="2000" dirty="0">
              <a:solidFill>
                <a:srgbClr val="1C1C1C"/>
              </a:solidFill>
              <a:latin typeface="Calibri" pitchFamily="34" charset="0"/>
              <a:cs typeface="Times New Roman" pitchFamily="18" charset="0"/>
            </a:endParaRPr>
          </a:p>
          <a:p>
            <a:pPr algn="just">
              <a:lnSpc>
                <a:spcPct val="90000"/>
              </a:lnSpc>
              <a:spcBef>
                <a:spcPts val="1200"/>
              </a:spcBef>
              <a:buFontTx/>
              <a:buChar char="o"/>
            </a:pPr>
            <a:r>
              <a:rPr lang="en-US" sz="1800" b="1" dirty="0">
                <a:solidFill>
                  <a:srgbClr val="000000"/>
                </a:solidFill>
                <a:latin typeface="Calibri" pitchFamily="34" charset="0"/>
              </a:rPr>
              <a:t> Promotion of LSA SAF </a:t>
            </a:r>
            <a:r>
              <a:rPr lang="en-US" sz="1800" b="1" dirty="0" smtClean="0">
                <a:solidFill>
                  <a:srgbClr val="000000"/>
                </a:solidFill>
                <a:latin typeface="Calibri" pitchFamily="34" charset="0"/>
              </a:rPr>
              <a:t>products</a:t>
            </a:r>
          </a:p>
          <a:p>
            <a:pPr lvl="1" algn="just">
              <a:lnSpc>
                <a:spcPct val="90000"/>
              </a:lnSpc>
              <a:spcBef>
                <a:spcPts val="600"/>
              </a:spcBef>
              <a:buFontTx/>
              <a:buChar char="o"/>
            </a:pPr>
            <a:r>
              <a:rPr lang="en-US" sz="1800" b="1" i="1" dirty="0">
                <a:solidFill>
                  <a:srgbClr val="000000"/>
                </a:solidFill>
                <a:latin typeface="Calibri" pitchFamily="34" charset="0"/>
                <a:cs typeface="Times New Roman" pitchFamily="18" charset="0"/>
              </a:rPr>
              <a:t> </a:t>
            </a:r>
            <a:r>
              <a:rPr lang="en-GB" sz="1800" i="1" dirty="0" smtClean="0">
                <a:solidFill>
                  <a:srgbClr val="003366"/>
                </a:solidFill>
                <a:latin typeface="Calibri" pitchFamily="34" charset="0"/>
                <a:cs typeface="Times New Roman" pitchFamily="18" charset="0"/>
              </a:rPr>
              <a:t>Develop </a:t>
            </a:r>
            <a:r>
              <a:rPr lang="en-GB" sz="1800" i="1" dirty="0">
                <a:solidFill>
                  <a:srgbClr val="003366"/>
                </a:solidFill>
                <a:latin typeface="Calibri" pitchFamily="34" charset="0"/>
                <a:cs typeface="Times New Roman" pitchFamily="18" charset="0"/>
              </a:rPr>
              <a:t>training materials to </a:t>
            </a:r>
            <a:r>
              <a:rPr lang="en-GB" sz="1800" i="1" dirty="0" smtClean="0">
                <a:solidFill>
                  <a:srgbClr val="003366"/>
                </a:solidFill>
                <a:latin typeface="Calibri" pitchFamily="34" charset="0"/>
                <a:cs typeface="Times New Roman" pitchFamily="18" charset="0"/>
              </a:rPr>
              <a:t>support:</a:t>
            </a:r>
          </a:p>
          <a:p>
            <a:pPr marL="1200150" lvl="2" indent="-285750" algn="just">
              <a:lnSpc>
                <a:spcPct val="90000"/>
              </a:lnSpc>
              <a:spcBef>
                <a:spcPts val="600"/>
              </a:spcBef>
              <a:buFont typeface="Wingdings" pitchFamily="2" charset="2"/>
              <a:buChar char="ü"/>
            </a:pPr>
            <a:r>
              <a:rPr lang="en-GB" sz="1600" i="1" dirty="0" smtClean="0">
                <a:solidFill>
                  <a:srgbClr val="003366"/>
                </a:solidFill>
                <a:latin typeface="Calibri" pitchFamily="34" charset="0"/>
                <a:cs typeface="Times New Roman" pitchFamily="18" charset="0"/>
              </a:rPr>
              <a:t> </a:t>
            </a:r>
            <a:r>
              <a:rPr lang="en-GB" sz="1600" i="1" dirty="0">
                <a:solidFill>
                  <a:srgbClr val="003366"/>
                </a:solidFill>
                <a:latin typeface="Calibri" pitchFamily="34" charset="0"/>
                <a:cs typeface="Times New Roman" pitchFamily="18" charset="0"/>
              </a:rPr>
              <a:t>the use of new land surface analysis </a:t>
            </a:r>
            <a:r>
              <a:rPr lang="en-GB" sz="1600" i="1" dirty="0" smtClean="0">
                <a:solidFill>
                  <a:srgbClr val="003366"/>
                </a:solidFill>
                <a:latin typeface="Calibri" pitchFamily="34" charset="0"/>
                <a:cs typeface="Times New Roman" pitchFamily="18" charset="0"/>
              </a:rPr>
              <a:t>methods, </a:t>
            </a:r>
            <a:r>
              <a:rPr lang="en-GB" sz="1600" i="1" dirty="0">
                <a:solidFill>
                  <a:srgbClr val="003366"/>
                </a:solidFill>
                <a:latin typeface="Calibri" pitchFamily="34" charset="0"/>
                <a:cs typeface="Times New Roman" pitchFamily="18" charset="0"/>
              </a:rPr>
              <a:t>and </a:t>
            </a:r>
            <a:endParaRPr lang="en-GB" sz="1600" i="1" dirty="0" smtClean="0">
              <a:solidFill>
                <a:srgbClr val="003366"/>
              </a:solidFill>
              <a:latin typeface="Calibri" pitchFamily="34" charset="0"/>
              <a:cs typeface="Times New Roman" pitchFamily="18" charset="0"/>
            </a:endParaRPr>
          </a:p>
          <a:p>
            <a:pPr marL="1200150" lvl="2" indent="-285750" algn="just">
              <a:lnSpc>
                <a:spcPct val="90000"/>
              </a:lnSpc>
              <a:spcBef>
                <a:spcPts val="600"/>
              </a:spcBef>
              <a:buFont typeface="Wingdings" pitchFamily="2" charset="2"/>
              <a:buChar char="ü"/>
            </a:pPr>
            <a:r>
              <a:rPr lang="en-GB" sz="1600" i="1" dirty="0">
                <a:solidFill>
                  <a:srgbClr val="003366"/>
                </a:solidFill>
                <a:latin typeface="Calibri" pitchFamily="34" charset="0"/>
                <a:cs typeface="Times New Roman" pitchFamily="18" charset="0"/>
              </a:rPr>
              <a:t> </a:t>
            </a:r>
            <a:r>
              <a:rPr lang="en-GB" sz="1600" i="1" dirty="0" smtClean="0">
                <a:solidFill>
                  <a:srgbClr val="003366"/>
                </a:solidFill>
                <a:latin typeface="Calibri" pitchFamily="34" charset="0"/>
                <a:cs typeface="Times New Roman" pitchFamily="18" charset="0"/>
              </a:rPr>
              <a:t>operationally </a:t>
            </a:r>
            <a:r>
              <a:rPr lang="en-GB" sz="1600" i="1" dirty="0">
                <a:solidFill>
                  <a:srgbClr val="003366"/>
                </a:solidFill>
                <a:latin typeface="Calibri" pitchFamily="34" charset="0"/>
                <a:cs typeface="Times New Roman" pitchFamily="18" charset="0"/>
              </a:rPr>
              <a:t>generated geophysical products, and </a:t>
            </a:r>
            <a:endParaRPr lang="en-GB" sz="1600" i="1" dirty="0" smtClean="0">
              <a:solidFill>
                <a:srgbClr val="003366"/>
              </a:solidFill>
              <a:latin typeface="Calibri" pitchFamily="34" charset="0"/>
              <a:cs typeface="Times New Roman" pitchFamily="18" charset="0"/>
            </a:endParaRPr>
          </a:p>
          <a:p>
            <a:pPr marL="1200150" lvl="2" indent="-285750" algn="just">
              <a:lnSpc>
                <a:spcPct val="90000"/>
              </a:lnSpc>
              <a:spcBef>
                <a:spcPts val="600"/>
              </a:spcBef>
              <a:buFont typeface="Wingdings" pitchFamily="2" charset="2"/>
              <a:buChar char="ü"/>
            </a:pPr>
            <a:r>
              <a:rPr lang="en-GB" sz="1600" i="1" dirty="0">
                <a:solidFill>
                  <a:srgbClr val="003366"/>
                </a:solidFill>
                <a:latin typeface="Calibri" pitchFamily="34" charset="0"/>
                <a:cs typeface="Times New Roman" pitchFamily="18" charset="0"/>
              </a:rPr>
              <a:t> </a:t>
            </a:r>
            <a:r>
              <a:rPr lang="en-GB" sz="1600" i="1" dirty="0" smtClean="0">
                <a:solidFill>
                  <a:srgbClr val="003366"/>
                </a:solidFill>
                <a:latin typeface="Calibri" pitchFamily="34" charset="0"/>
                <a:cs typeface="Times New Roman" pitchFamily="18" charset="0"/>
              </a:rPr>
              <a:t>their </a:t>
            </a:r>
            <a:r>
              <a:rPr lang="en-GB" sz="1600" i="1" dirty="0">
                <a:solidFill>
                  <a:srgbClr val="003366"/>
                </a:solidFill>
                <a:latin typeface="Calibri" pitchFamily="34" charset="0"/>
                <a:cs typeface="Times New Roman" pitchFamily="18" charset="0"/>
              </a:rPr>
              <a:t>application in operational meteorology and climatology. </a:t>
            </a:r>
            <a:endParaRPr lang="en-GB" sz="1600" i="1" dirty="0" smtClean="0">
              <a:solidFill>
                <a:srgbClr val="003366"/>
              </a:solidFill>
              <a:latin typeface="Calibri" pitchFamily="34" charset="0"/>
              <a:cs typeface="Times New Roman" pitchFamily="18" charset="0"/>
            </a:endParaRPr>
          </a:p>
          <a:p>
            <a:pPr algn="just">
              <a:lnSpc>
                <a:spcPct val="90000"/>
              </a:lnSpc>
              <a:spcBef>
                <a:spcPts val="1200"/>
              </a:spcBef>
              <a:buFontTx/>
              <a:buChar char="o"/>
            </a:pPr>
            <a:r>
              <a:rPr lang="en-US" sz="1800" b="1" dirty="0" smtClean="0">
                <a:solidFill>
                  <a:srgbClr val="000000"/>
                </a:solidFill>
                <a:latin typeface="Calibri" pitchFamily="34" charset="0"/>
              </a:rPr>
              <a:t> Facilitate the product use </a:t>
            </a:r>
          </a:p>
          <a:p>
            <a:pPr lvl="1" algn="just">
              <a:lnSpc>
                <a:spcPct val="90000"/>
              </a:lnSpc>
              <a:spcBef>
                <a:spcPts val="600"/>
              </a:spcBef>
              <a:buFontTx/>
              <a:buChar char="o"/>
            </a:pPr>
            <a:r>
              <a:rPr lang="en-US" sz="1800" b="1" i="1" dirty="0" smtClean="0">
                <a:solidFill>
                  <a:srgbClr val="000000"/>
                </a:solidFill>
                <a:latin typeface="Calibri" pitchFamily="34" charset="0"/>
                <a:cs typeface="Times New Roman" pitchFamily="18" charset="0"/>
              </a:rPr>
              <a:t> </a:t>
            </a:r>
            <a:r>
              <a:rPr lang="en-GB" sz="1600" i="1" dirty="0" smtClean="0">
                <a:solidFill>
                  <a:srgbClr val="003366"/>
                </a:solidFill>
                <a:latin typeface="Calibri" pitchFamily="34" charset="0"/>
                <a:cs typeface="Times New Roman" pitchFamily="18" charset="0"/>
              </a:rPr>
              <a:t>Assist </a:t>
            </a:r>
            <a:r>
              <a:rPr lang="en-GB" sz="1600" i="1" dirty="0">
                <a:solidFill>
                  <a:srgbClr val="003366"/>
                </a:solidFill>
                <a:latin typeface="Calibri" pitchFamily="34" charset="0"/>
                <a:cs typeface="Times New Roman" pitchFamily="18" charset="0"/>
              </a:rPr>
              <a:t>EUMETSAT in responding to the needs of NMHSs in Eastern Europe and other target user regions for access to satellite data and training. </a:t>
            </a:r>
            <a:endParaRPr lang="en-GB" sz="1600" i="1" dirty="0" smtClean="0">
              <a:solidFill>
                <a:srgbClr val="003366"/>
              </a:solidFill>
              <a:latin typeface="Calibri" pitchFamily="34" charset="0"/>
              <a:cs typeface="Times New Roman" pitchFamily="18" charset="0"/>
            </a:endParaRPr>
          </a:p>
          <a:p>
            <a:pPr lvl="1" algn="just">
              <a:lnSpc>
                <a:spcPct val="90000"/>
              </a:lnSpc>
              <a:spcBef>
                <a:spcPts val="600"/>
              </a:spcBef>
              <a:buFontTx/>
              <a:buChar char="o"/>
            </a:pPr>
            <a:r>
              <a:rPr lang="en-GB" sz="1600" i="1" dirty="0">
                <a:solidFill>
                  <a:srgbClr val="003366"/>
                </a:solidFill>
                <a:latin typeface="Calibri" pitchFamily="34" charset="0"/>
                <a:cs typeface="Times New Roman" pitchFamily="18" charset="0"/>
              </a:rPr>
              <a:t> </a:t>
            </a:r>
            <a:r>
              <a:rPr lang="en-GB" sz="1600" i="1" dirty="0" smtClean="0">
                <a:solidFill>
                  <a:srgbClr val="003366"/>
                </a:solidFill>
                <a:latin typeface="Calibri" pitchFamily="34" charset="0"/>
                <a:cs typeface="Times New Roman" pitchFamily="18" charset="0"/>
              </a:rPr>
              <a:t>Assist </a:t>
            </a:r>
            <a:r>
              <a:rPr lang="en-GB" sz="1600" i="1" dirty="0">
                <a:solidFill>
                  <a:srgbClr val="003366"/>
                </a:solidFill>
                <a:latin typeface="Calibri" pitchFamily="34" charset="0"/>
                <a:cs typeface="Times New Roman" pitchFamily="18" charset="0"/>
              </a:rPr>
              <a:t>the LSA SAF in communicating with National Meteorological and Hydrological Services (NMHSs) on the use of satellite data and products for the purpose of land surface analysis. </a:t>
            </a:r>
            <a:endParaRPr lang="en-GB" sz="1600" i="1" dirty="0" smtClean="0">
              <a:solidFill>
                <a:srgbClr val="003366"/>
              </a:solidFill>
              <a:latin typeface="Calibri" pitchFamily="34" charset="0"/>
              <a:cs typeface="Times New Roman" pitchFamily="18" charset="0"/>
            </a:endParaRPr>
          </a:p>
          <a:p>
            <a:pPr lvl="1" algn="just">
              <a:lnSpc>
                <a:spcPct val="90000"/>
              </a:lnSpc>
              <a:spcBef>
                <a:spcPts val="600"/>
              </a:spcBef>
              <a:buFontTx/>
              <a:buChar char="o"/>
            </a:pPr>
            <a:r>
              <a:rPr lang="en-GB" sz="1600" i="1" dirty="0">
                <a:solidFill>
                  <a:srgbClr val="003366"/>
                </a:solidFill>
                <a:latin typeface="Calibri" pitchFamily="34" charset="0"/>
                <a:cs typeface="Times New Roman" pitchFamily="18" charset="0"/>
              </a:rPr>
              <a:t> Validation activities towards applicability of LSASAF satellite products for the target region.</a:t>
            </a:r>
            <a:endParaRPr lang="en-US" sz="1600" i="1" dirty="0">
              <a:solidFill>
                <a:srgbClr val="003366"/>
              </a:solidFill>
              <a:latin typeface="Calibri" pitchFamily="34" charset="0"/>
              <a:cs typeface="Times New Roman" pitchFamily="18" charset="0"/>
            </a:endParaRPr>
          </a:p>
          <a:p>
            <a:pPr algn="just">
              <a:lnSpc>
                <a:spcPct val="90000"/>
              </a:lnSpc>
              <a:spcBef>
                <a:spcPts val="1200"/>
              </a:spcBef>
              <a:buFontTx/>
              <a:buChar char="o"/>
            </a:pPr>
            <a:r>
              <a:rPr lang="en-US" sz="1800" b="1" dirty="0" smtClean="0">
                <a:solidFill>
                  <a:srgbClr val="000000"/>
                </a:solidFill>
                <a:latin typeface="Calibri" pitchFamily="34" charset="0"/>
              </a:rPr>
              <a:t> </a:t>
            </a:r>
            <a:r>
              <a:rPr lang="en-US" sz="1800" b="1" dirty="0">
                <a:solidFill>
                  <a:srgbClr val="000000"/>
                </a:solidFill>
                <a:latin typeface="Calibri" pitchFamily="34" charset="0"/>
              </a:rPr>
              <a:t>Gathering experts &amp; Exchange of </a:t>
            </a:r>
            <a:r>
              <a:rPr lang="en-US" sz="1800" b="1" dirty="0" smtClean="0">
                <a:solidFill>
                  <a:srgbClr val="000000"/>
                </a:solidFill>
                <a:latin typeface="Calibri" pitchFamily="34" charset="0"/>
              </a:rPr>
              <a:t>knowledge</a:t>
            </a:r>
          </a:p>
          <a:p>
            <a:pPr lvl="1" algn="just">
              <a:lnSpc>
                <a:spcPct val="90000"/>
              </a:lnSpc>
              <a:spcBef>
                <a:spcPts val="1200"/>
              </a:spcBef>
              <a:buFontTx/>
              <a:buChar char="o"/>
            </a:pPr>
            <a:r>
              <a:rPr lang="en-US" sz="1800" b="1" dirty="0" smtClean="0">
                <a:solidFill>
                  <a:srgbClr val="000000"/>
                </a:solidFill>
                <a:latin typeface="Calibri" pitchFamily="34" charset="0"/>
              </a:rPr>
              <a:t> </a:t>
            </a:r>
            <a:r>
              <a:rPr lang="en-GB" sz="1600" i="1" dirty="0">
                <a:solidFill>
                  <a:srgbClr val="003366"/>
                </a:solidFill>
                <a:latin typeface="Calibri" pitchFamily="34" charset="0"/>
                <a:cs typeface="Times New Roman" pitchFamily="18" charset="0"/>
              </a:rPr>
              <a:t>Facilitate the exchange of knowledge and information between leading scientists and experts at an international level on the use of satellite land surface analysis </a:t>
            </a:r>
            <a:r>
              <a:rPr lang="en-GB" sz="1600" i="1" dirty="0" smtClean="0">
                <a:solidFill>
                  <a:srgbClr val="003366"/>
                </a:solidFill>
                <a:latin typeface="Calibri" pitchFamily="34" charset="0"/>
                <a:cs typeface="Times New Roman" pitchFamily="18" charset="0"/>
              </a:rPr>
              <a:t>techniques. </a:t>
            </a:r>
          </a:p>
          <a:p>
            <a:pPr lvl="1" algn="just">
              <a:lnSpc>
                <a:spcPct val="90000"/>
              </a:lnSpc>
              <a:spcBef>
                <a:spcPts val="1200"/>
              </a:spcBef>
              <a:buFontTx/>
              <a:buChar char="o"/>
            </a:pPr>
            <a:r>
              <a:rPr lang="en-GB" sz="1600" i="1" dirty="0">
                <a:solidFill>
                  <a:srgbClr val="003366"/>
                </a:solidFill>
                <a:latin typeface="Calibri" pitchFamily="34" charset="0"/>
                <a:cs typeface="Times New Roman" pitchFamily="18" charset="0"/>
              </a:rPr>
              <a:t> </a:t>
            </a:r>
            <a:r>
              <a:rPr lang="en-GB" sz="1600" i="1" dirty="0" smtClean="0">
                <a:solidFill>
                  <a:srgbClr val="003366"/>
                </a:solidFill>
                <a:latin typeface="Calibri" pitchFamily="34" charset="0"/>
                <a:cs typeface="Times New Roman" pitchFamily="18" charset="0"/>
              </a:rPr>
              <a:t>Establish </a:t>
            </a:r>
            <a:r>
              <a:rPr lang="en-GB" sz="1600" i="1" dirty="0">
                <a:solidFill>
                  <a:srgbClr val="003366"/>
                </a:solidFill>
                <a:latin typeface="Calibri" pitchFamily="34" charset="0"/>
                <a:cs typeface="Times New Roman" pitchFamily="18" charset="0"/>
              </a:rPr>
              <a:t>mechanisms and environment where scientists and user community provide feedback to product developers at EUMETSAT, LSA SAF, NOAA/NASA. </a:t>
            </a:r>
            <a:endParaRPr lang="en-GB" sz="1600" i="1" dirty="0" smtClean="0">
              <a:solidFill>
                <a:srgbClr val="003366"/>
              </a:solidFill>
              <a:latin typeface="Calibri" pitchFamily="34" charset="0"/>
              <a:cs typeface="Times New Roman" pitchFamily="18" charset="0"/>
            </a:endParaRPr>
          </a:p>
          <a:p>
            <a:pPr lvl="1" algn="just">
              <a:lnSpc>
                <a:spcPct val="90000"/>
              </a:lnSpc>
              <a:spcBef>
                <a:spcPts val="1200"/>
              </a:spcBef>
              <a:buFontTx/>
              <a:buChar char="o"/>
            </a:pPr>
            <a:r>
              <a:rPr lang="en-GB" sz="1600" i="1" dirty="0" smtClean="0">
                <a:solidFill>
                  <a:srgbClr val="003366"/>
                </a:solidFill>
                <a:latin typeface="Calibri" pitchFamily="34" charset="0"/>
                <a:cs typeface="Times New Roman" pitchFamily="18" charset="0"/>
              </a:rPr>
              <a:t> Organise </a:t>
            </a:r>
            <a:r>
              <a:rPr lang="en-GB" sz="1600" i="1" dirty="0">
                <a:solidFill>
                  <a:srgbClr val="C00000"/>
                </a:solidFill>
                <a:latin typeface="Calibri" pitchFamily="34" charset="0"/>
                <a:cs typeface="Times New Roman" pitchFamily="18" charset="0"/>
              </a:rPr>
              <a:t>biennial international workshops </a:t>
            </a:r>
            <a:r>
              <a:rPr lang="en-GB" sz="1600" i="1" dirty="0">
                <a:solidFill>
                  <a:srgbClr val="003366"/>
                </a:solidFill>
                <a:latin typeface="Calibri" pitchFamily="34" charset="0"/>
                <a:cs typeface="Times New Roman" pitchFamily="18" charset="0"/>
              </a:rPr>
              <a:t>to review and discuss </a:t>
            </a:r>
            <a:r>
              <a:rPr lang="en-GB" sz="1600" i="1" dirty="0" smtClean="0">
                <a:solidFill>
                  <a:srgbClr val="003366"/>
                </a:solidFill>
                <a:latin typeface="Calibri" pitchFamily="34" charset="0"/>
                <a:cs typeface="Times New Roman" pitchFamily="18" charset="0"/>
              </a:rPr>
              <a:t>progress </a:t>
            </a:r>
            <a:r>
              <a:rPr lang="en-GB" sz="1600" i="1" dirty="0">
                <a:solidFill>
                  <a:srgbClr val="003366"/>
                </a:solidFill>
                <a:latin typeface="Calibri" pitchFamily="34" charset="0"/>
                <a:cs typeface="Times New Roman" pitchFamily="18" charset="0"/>
              </a:rPr>
              <a:t>in using satellite products for land surface applications. </a:t>
            </a:r>
          </a:p>
        </p:txBody>
      </p:sp>
      <p:sp>
        <p:nvSpPr>
          <p:cNvPr id="56323" name="Rectangle 3"/>
          <p:cNvSpPr>
            <a:spLocks noChangeArrowheads="1"/>
          </p:cNvSpPr>
          <p:nvPr/>
        </p:nvSpPr>
        <p:spPr bwMode="auto">
          <a:xfrm>
            <a:off x="0" y="228600"/>
            <a:ext cx="9144000" cy="420688"/>
          </a:xfrm>
          <a:prstGeom prst="rect">
            <a:avLst/>
          </a:prstGeom>
          <a:noFill/>
          <a:ln>
            <a:noFill/>
          </a:ln>
          <a:effectLst>
            <a:prstShdw prst="shdw18" dist="17961" dir="13500000">
              <a:srgbClr val="FF6600">
                <a:gamma/>
                <a:shade val="60000"/>
                <a:invGamma/>
              </a:srgbClr>
            </a:prstShdw>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90000"/>
              </a:lnSpc>
              <a:defRPr/>
            </a:pPr>
            <a:r>
              <a:rPr lang="en-US" sz="2400" b="1" dirty="0">
                <a:solidFill>
                  <a:srgbClr val="003366"/>
                </a:solidFill>
                <a:effectLst>
                  <a:outerShdw blurRad="38100" dist="38100" dir="2700000" algn="tl">
                    <a:srgbClr val="C0C0C0"/>
                  </a:outerShdw>
                </a:effectLst>
                <a:latin typeface="Calibri" pitchFamily="34" charset="0"/>
                <a:cs typeface="Times New Roman" pitchFamily="18" charset="0"/>
              </a:rPr>
              <a:t>SALGEE  User Group in support to LSA SAF</a:t>
            </a:r>
          </a:p>
        </p:txBody>
      </p:sp>
    </p:spTree>
    <p:extLst>
      <p:ext uri="{BB962C8B-B14F-4D97-AF65-F5344CB8AC3E}">
        <p14:creationId xmlns:p14="http://schemas.microsoft.com/office/powerpoint/2010/main" val="44976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750888" y="218728"/>
            <a:ext cx="7772400" cy="762000"/>
          </a:xfrm>
        </p:spPr>
        <p:txBody>
          <a:bodyPr/>
          <a:lstStyle/>
          <a:p>
            <a:pPr eaLnBrk="1" hangingPunct="1"/>
            <a:r>
              <a:rPr lang="en-GB" sz="2200" dirty="0" smtClean="0">
                <a:solidFill>
                  <a:srgbClr val="C60618"/>
                </a:solidFill>
                <a:latin typeface="Calibri" pitchFamily="34" charset="0"/>
                <a:cs typeface="Times New Roman" pitchFamily="18" charset="0"/>
              </a:rPr>
              <a:t>EUMETSAT SALGEE (</a:t>
            </a:r>
            <a:r>
              <a:rPr lang="en-GB" sz="2200" i="1" u="sng" dirty="0" smtClean="0">
                <a:solidFill>
                  <a:srgbClr val="C60618"/>
                </a:solidFill>
                <a:latin typeface="Calibri" pitchFamily="34" charset="0"/>
                <a:cs typeface="Times New Roman" pitchFamily="18" charset="0"/>
              </a:rPr>
              <a:t>S</a:t>
            </a:r>
            <a:r>
              <a:rPr lang="en-GB" sz="2200" i="1" dirty="0" smtClean="0">
                <a:solidFill>
                  <a:srgbClr val="C60618"/>
                </a:solidFill>
                <a:latin typeface="Calibri" pitchFamily="34" charset="0"/>
                <a:cs typeface="Times New Roman" pitchFamily="18" charset="0"/>
              </a:rPr>
              <a:t>atellite </a:t>
            </a:r>
            <a:r>
              <a:rPr lang="en-GB" sz="2200" i="1" u="sng" dirty="0" smtClean="0">
                <a:solidFill>
                  <a:srgbClr val="C60618"/>
                </a:solidFill>
                <a:latin typeface="Calibri" pitchFamily="34" charset="0"/>
                <a:cs typeface="Times New Roman" pitchFamily="18" charset="0"/>
              </a:rPr>
              <a:t>A</a:t>
            </a:r>
            <a:r>
              <a:rPr lang="en-GB" sz="2200" i="1" dirty="0" smtClean="0">
                <a:solidFill>
                  <a:srgbClr val="C60618"/>
                </a:solidFill>
                <a:latin typeface="Calibri" pitchFamily="34" charset="0"/>
                <a:cs typeface="Times New Roman" pitchFamily="18" charset="0"/>
              </a:rPr>
              <a:t>pplications for </a:t>
            </a:r>
            <a:r>
              <a:rPr lang="en-GB" sz="2200" i="1" u="sng" dirty="0" smtClean="0">
                <a:solidFill>
                  <a:srgbClr val="C60618"/>
                </a:solidFill>
                <a:latin typeface="Calibri" pitchFamily="34" charset="0"/>
                <a:cs typeface="Times New Roman" pitchFamily="18" charset="0"/>
              </a:rPr>
              <a:t>L</a:t>
            </a:r>
            <a:r>
              <a:rPr lang="en-GB" sz="2200" i="1" dirty="0" smtClean="0">
                <a:solidFill>
                  <a:srgbClr val="C60618"/>
                </a:solidFill>
                <a:latin typeface="Calibri" pitchFamily="34" charset="0"/>
                <a:cs typeface="Times New Roman" pitchFamily="18" charset="0"/>
              </a:rPr>
              <a:t>and surface analyses </a:t>
            </a:r>
            <a:r>
              <a:rPr lang="en-GB" sz="2200" i="1" u="sng" dirty="0" smtClean="0">
                <a:solidFill>
                  <a:srgbClr val="C60618"/>
                </a:solidFill>
                <a:latin typeface="Calibri" pitchFamily="34" charset="0"/>
                <a:cs typeface="Times New Roman" pitchFamily="18" charset="0"/>
              </a:rPr>
              <a:t>G</a:t>
            </a:r>
            <a:r>
              <a:rPr lang="en-GB" sz="2200" i="1" dirty="0" smtClean="0">
                <a:solidFill>
                  <a:srgbClr val="C60618"/>
                </a:solidFill>
                <a:latin typeface="Calibri" pitchFamily="34" charset="0"/>
                <a:cs typeface="Times New Roman" pitchFamily="18" charset="0"/>
              </a:rPr>
              <a:t>roup for south </a:t>
            </a:r>
            <a:r>
              <a:rPr lang="en-GB" sz="2200" i="1" u="sng" dirty="0" smtClean="0">
                <a:solidFill>
                  <a:srgbClr val="C60618"/>
                </a:solidFill>
                <a:latin typeface="Calibri" pitchFamily="34" charset="0"/>
                <a:cs typeface="Times New Roman" pitchFamily="18" charset="0"/>
              </a:rPr>
              <a:t>E</a:t>
            </a:r>
            <a:r>
              <a:rPr lang="en-GB" sz="2200" i="1" dirty="0" smtClean="0">
                <a:solidFill>
                  <a:srgbClr val="C60618"/>
                </a:solidFill>
                <a:latin typeface="Calibri" pitchFamily="34" charset="0"/>
                <a:cs typeface="Times New Roman" pitchFamily="18" charset="0"/>
              </a:rPr>
              <a:t>astern-eastern </a:t>
            </a:r>
            <a:r>
              <a:rPr lang="en-GB" sz="2200" i="1" u="sng" dirty="0" smtClean="0">
                <a:solidFill>
                  <a:srgbClr val="C60618"/>
                </a:solidFill>
                <a:latin typeface="Calibri" pitchFamily="34" charset="0"/>
                <a:cs typeface="Times New Roman" pitchFamily="18" charset="0"/>
              </a:rPr>
              <a:t>E</a:t>
            </a:r>
            <a:r>
              <a:rPr lang="en-GB" sz="2200" i="1" dirty="0" smtClean="0">
                <a:solidFill>
                  <a:srgbClr val="C60618"/>
                </a:solidFill>
                <a:latin typeface="Calibri" pitchFamily="34" charset="0"/>
                <a:cs typeface="Times New Roman" pitchFamily="18" charset="0"/>
              </a:rPr>
              <a:t>urope</a:t>
            </a:r>
            <a:r>
              <a:rPr lang="en-GB" sz="2200" dirty="0" smtClean="0">
                <a:solidFill>
                  <a:srgbClr val="C60618"/>
                </a:solidFill>
                <a:latin typeface="Calibri" pitchFamily="34" charset="0"/>
                <a:cs typeface="Times New Roman" pitchFamily="18" charset="0"/>
              </a:rPr>
              <a:t>) Project</a:t>
            </a:r>
          </a:p>
        </p:txBody>
      </p:sp>
      <p:grpSp>
        <p:nvGrpSpPr>
          <p:cNvPr id="6" name="Group 5"/>
          <p:cNvGrpSpPr/>
          <p:nvPr/>
        </p:nvGrpSpPr>
        <p:grpSpPr>
          <a:xfrm>
            <a:off x="611560" y="1217449"/>
            <a:ext cx="8305800" cy="5092700"/>
            <a:chOff x="1512920" y="-1314"/>
            <a:chExt cx="8305800" cy="5092700"/>
          </a:xfrm>
        </p:grpSpPr>
        <p:pic>
          <p:nvPicPr>
            <p:cNvPr id="34819" name="Picture 7" descr="E:\EUMETSAT\SALGEE Workshops\5th SALGEE2017\JS_Lectures\JS_Lecture1_Introduction\MapAllSALGEE-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920" y="-1314"/>
              <a:ext cx="83058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29544" y="1660595"/>
              <a:ext cx="1212191" cy="261610"/>
            </a:xfrm>
            <a:prstGeom prst="rect">
              <a:avLst/>
            </a:prstGeom>
            <a:solidFill>
              <a:srgbClr val="FFFF99"/>
            </a:solidFill>
          </p:spPr>
          <p:txBody>
            <a:bodyPr wrap="none" rtlCol="0">
              <a:spAutoFit/>
            </a:bodyPr>
            <a:lstStyle/>
            <a:p>
              <a:r>
                <a:rPr lang="en-US" sz="1100" b="1" dirty="0" smtClean="0">
                  <a:latin typeface="Calibri" pitchFamily="34" charset="0"/>
                </a:rPr>
                <a:t>North Macedonia</a:t>
              </a:r>
              <a:endParaRPr lang="bg-BG" sz="1100" b="1" dirty="0">
                <a:latin typeface="Calibri" pitchFamily="34" charset="0"/>
              </a:endParaRPr>
            </a:p>
          </p:txBody>
        </p:sp>
      </p:grpSp>
      <p:sp>
        <p:nvSpPr>
          <p:cNvPr id="10" name="Text Box 7"/>
          <p:cNvSpPr txBox="1">
            <a:spLocks noChangeArrowheads="1"/>
          </p:cNvSpPr>
          <p:nvPr/>
        </p:nvSpPr>
        <p:spPr bwMode="auto">
          <a:xfrm>
            <a:off x="3275856" y="4103403"/>
            <a:ext cx="4608512" cy="2709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it-IT" sz="1800" b="1" dirty="0" smtClean="0">
                <a:solidFill>
                  <a:srgbClr val="C60618"/>
                </a:solidFill>
                <a:latin typeface="Calibri" pitchFamily="34" charset="0"/>
                <a:cs typeface="Times New Roman" pitchFamily="18" charset="0"/>
              </a:rPr>
              <a:t>SALGEE Activities</a:t>
            </a:r>
          </a:p>
          <a:p>
            <a:pPr marL="285750" indent="-285750" eaLnBrk="1" hangingPunct="1">
              <a:lnSpc>
                <a:spcPct val="90000"/>
              </a:lnSpc>
              <a:spcBef>
                <a:spcPts val="300"/>
              </a:spcBef>
              <a:spcAft>
                <a:spcPts val="300"/>
              </a:spcAft>
              <a:buFont typeface="Courier New" pitchFamily="49" charset="0"/>
              <a:buChar char="o"/>
            </a:pPr>
            <a:r>
              <a:rPr lang="en-US" sz="1600" dirty="0" smtClean="0">
                <a:latin typeface="Calibri" pitchFamily="34" charset="0"/>
              </a:rPr>
              <a:t>Gathering experts &amp; Exchange of contemporary knowledge.</a:t>
            </a:r>
          </a:p>
          <a:p>
            <a:pPr marL="285750" indent="-285750" eaLnBrk="1" hangingPunct="1">
              <a:lnSpc>
                <a:spcPct val="90000"/>
              </a:lnSpc>
              <a:spcBef>
                <a:spcPts val="300"/>
              </a:spcBef>
              <a:spcAft>
                <a:spcPts val="300"/>
              </a:spcAft>
              <a:buFont typeface="Courier New" pitchFamily="49" charset="0"/>
              <a:buChar char="o"/>
            </a:pPr>
            <a:r>
              <a:rPr lang="en-GB" sz="1600" dirty="0">
                <a:latin typeface="Calibri" pitchFamily="34" charset="0"/>
              </a:rPr>
              <a:t>Maintain a close cooperation with the LSA SAF Consortium Members, NOAA/NESDIS and NASA</a:t>
            </a:r>
            <a:r>
              <a:rPr lang="en-GB" sz="1600" dirty="0" smtClean="0">
                <a:latin typeface="Calibri" pitchFamily="34" charset="0"/>
              </a:rPr>
              <a:t>.</a:t>
            </a:r>
            <a:endParaRPr lang="en-US" sz="1600" dirty="0" smtClean="0">
              <a:latin typeface="Calibri" pitchFamily="34" charset="0"/>
            </a:endParaRPr>
          </a:p>
          <a:p>
            <a:pPr eaLnBrk="1" hangingPunct="1">
              <a:lnSpc>
                <a:spcPct val="90000"/>
              </a:lnSpc>
              <a:spcBef>
                <a:spcPts val="300"/>
              </a:spcBef>
              <a:spcAft>
                <a:spcPts val="300"/>
              </a:spcAft>
              <a:buFont typeface="Courier New" pitchFamily="49" charset="0"/>
              <a:buChar char="o"/>
              <a:tabLst>
                <a:tab pos="266700" algn="l"/>
              </a:tabLst>
            </a:pPr>
            <a:r>
              <a:rPr lang="en-US" sz="1600" dirty="0" smtClean="0">
                <a:latin typeface="Calibri" pitchFamily="34" charset="0"/>
              </a:rPr>
              <a:t> Work in coordination with the LSASAF  CDOP-3 	(2017-2022) priorities.</a:t>
            </a:r>
          </a:p>
          <a:p>
            <a:pPr eaLnBrk="1" hangingPunct="1">
              <a:lnSpc>
                <a:spcPct val="90000"/>
              </a:lnSpc>
              <a:spcBef>
                <a:spcPts val="300"/>
              </a:spcBef>
              <a:spcAft>
                <a:spcPts val="300"/>
              </a:spcAft>
              <a:buFont typeface="Courier New" pitchFamily="49" charset="0"/>
              <a:buChar char="o"/>
              <a:tabLst>
                <a:tab pos="266700" algn="l"/>
              </a:tabLst>
            </a:pPr>
            <a:r>
              <a:rPr lang="en-GB" sz="1600" dirty="0" smtClean="0">
                <a:latin typeface="Calibri" pitchFamily="34" charset="0"/>
              </a:rPr>
              <a:t> Maintain </a:t>
            </a:r>
            <a:r>
              <a:rPr lang="en-GB" sz="1600" dirty="0">
                <a:latin typeface="Calibri" pitchFamily="34" charset="0"/>
              </a:rPr>
              <a:t>a web site for the efficient exchange of information and the provision of </a:t>
            </a:r>
            <a:r>
              <a:rPr lang="en-GB" sz="1600" dirty="0" smtClean="0">
                <a:latin typeface="Calibri" pitchFamily="34" charset="0"/>
              </a:rPr>
              <a:t>documentation.</a:t>
            </a:r>
          </a:p>
          <a:p>
            <a:pPr eaLnBrk="1" hangingPunct="1">
              <a:lnSpc>
                <a:spcPct val="90000"/>
              </a:lnSpc>
              <a:spcBef>
                <a:spcPts val="300"/>
              </a:spcBef>
              <a:spcAft>
                <a:spcPts val="300"/>
              </a:spcAft>
              <a:buFont typeface="Courier New" pitchFamily="49" charset="0"/>
              <a:buChar char="o"/>
              <a:tabLst>
                <a:tab pos="266700" algn="l"/>
              </a:tabLst>
            </a:pPr>
            <a:r>
              <a:rPr lang="en-GB" sz="1600" dirty="0">
                <a:solidFill>
                  <a:srgbClr val="C60618"/>
                </a:solidFill>
                <a:latin typeface="Calibri" pitchFamily="34" charset="0"/>
                <a:cs typeface="Times New Roman" pitchFamily="18" charset="0"/>
              </a:rPr>
              <a:t> </a:t>
            </a:r>
            <a:r>
              <a:rPr lang="it-IT" sz="1600" dirty="0" smtClean="0">
                <a:solidFill>
                  <a:srgbClr val="C60618"/>
                </a:solidFill>
                <a:latin typeface="Calibri" pitchFamily="34" charset="0"/>
                <a:cs typeface="Times New Roman" pitchFamily="18" charset="0"/>
              </a:rPr>
              <a:t>Thematic Biannual Workshops.</a:t>
            </a:r>
            <a:endParaRPr lang="en-US" sz="1600" dirty="0">
              <a:latin typeface="Calibri" pitchFamily="34" charset="0"/>
            </a:endParaRPr>
          </a:p>
        </p:txBody>
      </p:sp>
      <p:sp>
        <p:nvSpPr>
          <p:cNvPr id="12" name="Text Box 1036"/>
          <p:cNvSpPr txBox="1">
            <a:spLocks noChangeArrowheads="1"/>
          </p:cNvSpPr>
          <p:nvPr/>
        </p:nvSpPr>
        <p:spPr bwMode="auto">
          <a:xfrm>
            <a:off x="35496" y="1628800"/>
            <a:ext cx="3131840" cy="1200329"/>
          </a:xfrm>
          <a:prstGeom prst="rect">
            <a:avLst/>
          </a:prstGeom>
          <a:solidFill>
            <a:srgbClr val="99CCFF"/>
          </a:solidFill>
          <a:ln>
            <a:noFill/>
          </a:ln>
          <a:effectLst>
            <a:prstShdw prst="shdw17" dist="17961" dir="2700000">
              <a:srgbClr val="5C7A99"/>
            </a:prstShdw>
          </a:effectLst>
          <a:extLst>
            <a:ext uri="{91240B29-F687-4F45-9708-019B960494DF}">
              <a14:hiddenLine xmlns:a14="http://schemas.microsoft.com/office/drawing/2010/main" w="9525">
                <a:solidFill>
                  <a:schemeClr val="bg1"/>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10000"/>
              </a:spcBef>
              <a:buClr>
                <a:srgbClr val="FF6600"/>
              </a:buClr>
              <a:buFont typeface="Wingdings" pitchFamily="2" charset="2"/>
              <a:buNone/>
            </a:pPr>
            <a:r>
              <a:rPr lang="en-US" sz="1800" b="1" dirty="0" smtClean="0">
                <a:solidFill>
                  <a:schemeClr val="bg1"/>
                </a:solidFill>
                <a:latin typeface="Calibri" pitchFamily="34" charset="0"/>
              </a:rPr>
              <a:t>Countries, which </a:t>
            </a:r>
            <a:r>
              <a:rPr lang="en-US" sz="1800" b="1" dirty="0">
                <a:solidFill>
                  <a:schemeClr val="bg1"/>
                </a:solidFill>
                <a:latin typeface="Calibri" pitchFamily="34" charset="0"/>
              </a:rPr>
              <a:t>have been involved in the activities of </a:t>
            </a:r>
            <a:r>
              <a:rPr lang="en-GB" sz="1800" b="1" dirty="0">
                <a:solidFill>
                  <a:schemeClr val="bg1"/>
                </a:solidFill>
                <a:latin typeface="Calibri" pitchFamily="34" charset="0"/>
              </a:rPr>
              <a:t>SALGEE</a:t>
            </a:r>
            <a:r>
              <a:rPr lang="en-US" sz="1800" b="1" dirty="0">
                <a:solidFill>
                  <a:schemeClr val="bg1"/>
                </a:solidFill>
                <a:latin typeface="Calibri" pitchFamily="34" charset="0"/>
              </a:rPr>
              <a:t> </a:t>
            </a:r>
            <a:r>
              <a:rPr lang="en-US" sz="1800" dirty="0">
                <a:solidFill>
                  <a:schemeClr val="bg1"/>
                </a:solidFill>
                <a:latin typeface="Calibri" pitchFamily="34" charset="0"/>
              </a:rPr>
              <a:t>and/or participated in the workshops.</a:t>
            </a:r>
            <a:endParaRPr lang="en-GB" sz="1800" dirty="0">
              <a:solidFill>
                <a:schemeClr val="bg1"/>
              </a:solidFill>
            </a:endParaRPr>
          </a:p>
        </p:txBody>
      </p:sp>
      <p:sp>
        <p:nvSpPr>
          <p:cNvPr id="16" name="TextBox 15"/>
          <p:cNvSpPr txBox="1"/>
          <p:nvPr/>
        </p:nvSpPr>
        <p:spPr>
          <a:xfrm>
            <a:off x="5422334" y="3394467"/>
            <a:ext cx="2450325" cy="738664"/>
          </a:xfrm>
          <a:prstGeom prst="rect">
            <a:avLst/>
          </a:prstGeom>
          <a:noFill/>
        </p:spPr>
        <p:txBody>
          <a:bodyPr wrap="square" rtlCol="0">
            <a:spAutoFit/>
          </a:bodyPr>
          <a:lstStyle/>
          <a:p>
            <a:r>
              <a:rPr lang="en-US" sz="1400" dirty="0">
                <a:solidFill>
                  <a:srgbClr val="C00000"/>
                </a:solidFill>
                <a:latin typeface="Calibri" pitchFamily="34" charset="0"/>
                <a:cs typeface="Times New Roman" pitchFamily="18" charset="0"/>
              </a:rPr>
              <a:t>New </a:t>
            </a:r>
            <a:r>
              <a:rPr lang="en-US" sz="1400" dirty="0" smtClean="0">
                <a:solidFill>
                  <a:srgbClr val="C00000"/>
                </a:solidFill>
                <a:latin typeface="Calibri" pitchFamily="34" charset="0"/>
                <a:cs typeface="Times New Roman" pitchFamily="18" charset="0"/>
              </a:rPr>
              <a:t>comers 2019: </a:t>
            </a:r>
          </a:p>
          <a:p>
            <a:r>
              <a:rPr lang="en-US" sz="1400" i="1" dirty="0" smtClean="0">
                <a:latin typeface="Calibri" pitchFamily="34" charset="0"/>
                <a:cs typeface="Times New Roman" pitchFamily="18" charset="0"/>
              </a:rPr>
              <a:t>Austria, Poland, Switzerland,</a:t>
            </a:r>
          </a:p>
          <a:p>
            <a:r>
              <a:rPr lang="en-US" sz="1400" i="1" dirty="0" smtClean="0">
                <a:latin typeface="Calibri" pitchFamily="34" charset="0"/>
                <a:cs typeface="Times New Roman" pitchFamily="18" charset="0"/>
              </a:rPr>
              <a:t>Iran, Jordan, Palestine</a:t>
            </a:r>
            <a:endParaRPr lang="bg-BG" sz="1400" i="1" dirty="0">
              <a:latin typeface="Calibri" pitchFamily="34" charset="0"/>
              <a:cs typeface="Times New Roman" pitchFamily="18" charset="0"/>
            </a:endParaRPr>
          </a:p>
        </p:txBody>
      </p:sp>
    </p:spTree>
    <p:extLst>
      <p:ext uri="{BB962C8B-B14F-4D97-AF65-F5344CB8AC3E}">
        <p14:creationId xmlns:p14="http://schemas.microsoft.com/office/powerpoint/2010/main" val="2947397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443865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502"/>
          <p:cNvSpPr>
            <a:spLocks noChangeArrowheads="1"/>
          </p:cNvSpPr>
          <p:nvPr/>
        </p:nvSpPr>
        <p:spPr bwMode="auto">
          <a:xfrm>
            <a:off x="0" y="76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dirty="0">
                <a:solidFill>
                  <a:srgbClr val="FF0000"/>
                </a:solidFill>
                <a:latin typeface="Calibri" pitchFamily="34" charset="0"/>
                <a:cs typeface="Times New Roman" pitchFamily="18" charset="0"/>
              </a:rPr>
              <a:t> </a:t>
            </a:r>
            <a:r>
              <a:rPr lang="en-US" sz="2200" b="1" dirty="0">
                <a:solidFill>
                  <a:srgbClr val="FF0000"/>
                </a:solidFill>
                <a:latin typeface="Calibri" pitchFamily="34" charset="0"/>
                <a:cs typeface="Times New Roman" pitchFamily="18" charset="0"/>
              </a:rPr>
              <a:t>SALGEE  </a:t>
            </a:r>
            <a:r>
              <a:rPr lang="en-US" sz="2200" b="1" dirty="0" smtClean="0">
                <a:solidFill>
                  <a:srgbClr val="FF0000"/>
                </a:solidFill>
                <a:latin typeface="Calibri" pitchFamily="34" charset="0"/>
                <a:cs typeface="Times New Roman" pitchFamily="18" charset="0"/>
              </a:rPr>
              <a:t>Activities </a:t>
            </a:r>
            <a:r>
              <a:rPr lang="en-US" sz="2200" b="1" dirty="0">
                <a:solidFill>
                  <a:srgbClr val="FF0000"/>
                </a:solidFill>
                <a:latin typeface="Calibri" pitchFamily="34" charset="0"/>
                <a:cs typeface="Times New Roman" pitchFamily="18" charset="0"/>
              </a:rPr>
              <a:t>on MSG Land Surface Applications</a:t>
            </a:r>
            <a:endParaRPr lang="en-GB" sz="2200" b="1" dirty="0">
              <a:solidFill>
                <a:srgbClr val="FF0000"/>
              </a:solidFill>
              <a:latin typeface="Calibri" pitchFamily="34" charset="0"/>
              <a:cs typeface="Times New Roman" pitchFamily="18" charset="0"/>
            </a:endParaRPr>
          </a:p>
        </p:txBody>
      </p:sp>
      <p:grpSp>
        <p:nvGrpSpPr>
          <p:cNvPr id="35850" name="Group 24"/>
          <p:cNvGrpSpPr>
            <a:grpSpLocks/>
          </p:cNvGrpSpPr>
          <p:nvPr/>
        </p:nvGrpSpPr>
        <p:grpSpPr bwMode="auto">
          <a:xfrm>
            <a:off x="4648201" y="3429000"/>
            <a:ext cx="1660525" cy="863600"/>
            <a:chOff x="2928" y="2496"/>
            <a:chExt cx="1046" cy="544"/>
          </a:xfrm>
        </p:grpSpPr>
        <p:sp>
          <p:nvSpPr>
            <p:cNvPr id="35867" name="WordArt 119"/>
            <p:cNvSpPr>
              <a:spLocks noChangeArrowheads="1" noChangeShapeType="1" noTextEdit="1"/>
            </p:cNvSpPr>
            <p:nvPr/>
          </p:nvSpPr>
          <p:spPr bwMode="auto">
            <a:xfrm>
              <a:off x="3024" y="2496"/>
              <a:ext cx="510" cy="228"/>
            </a:xfrm>
            <a:prstGeom prst="rect">
              <a:avLst/>
            </a:prstGeom>
          </p:spPr>
          <p:txBody>
            <a:bodyPr spcFirstLastPara="1" wrap="none" fromWordArt="1">
              <a:prstTxWarp prst="textArchUp">
                <a:avLst>
                  <a:gd name="adj" fmla="val 10800009"/>
                </a:avLst>
              </a:prstTxWarp>
            </a:bodyPr>
            <a:lstStyle/>
            <a:p>
              <a:r>
                <a:rPr lang="en-US" sz="1200" kern="10" dirty="0">
                  <a:ln w="9525">
                    <a:solidFill>
                      <a:srgbClr val="FF3300"/>
                    </a:solidFill>
                    <a:round/>
                    <a:headEnd/>
                    <a:tailEnd/>
                  </a:ln>
                  <a:solidFill>
                    <a:srgbClr val="FF3300"/>
                  </a:solidFill>
                  <a:latin typeface="Times New Roman"/>
                  <a:cs typeface="Times New Roman"/>
                </a:rPr>
                <a:t>2nd SALGEE</a:t>
              </a:r>
              <a:endParaRPr lang="bg-BG" sz="1200" kern="10" dirty="0">
                <a:ln w="9525">
                  <a:solidFill>
                    <a:srgbClr val="FF3300"/>
                  </a:solidFill>
                  <a:round/>
                  <a:headEnd/>
                  <a:tailEnd/>
                </a:ln>
                <a:solidFill>
                  <a:srgbClr val="FF3300"/>
                </a:solidFill>
                <a:latin typeface="Times New Roman"/>
                <a:cs typeface="Times New Roman"/>
              </a:endParaRPr>
            </a:p>
          </p:txBody>
        </p:sp>
        <p:pic>
          <p:nvPicPr>
            <p:cNvPr id="35868" name="Picture 121"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 y="2544"/>
              <a:ext cx="12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9" name="Text Box 122"/>
            <p:cNvSpPr txBox="1">
              <a:spLocks noChangeArrowheads="1"/>
            </p:cNvSpPr>
            <p:nvPr/>
          </p:nvSpPr>
          <p:spPr bwMode="auto">
            <a:xfrm>
              <a:off x="2928" y="2688"/>
              <a:ext cx="104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dirty="0">
                  <a:solidFill>
                    <a:srgbClr val="FF9900"/>
                  </a:solidFill>
                  <a:latin typeface="Calibri" pitchFamily="34" charset="0"/>
                  <a:cs typeface="Times New Roman" pitchFamily="18" charset="0"/>
                </a:rPr>
                <a:t>Drought and Fires</a:t>
              </a:r>
            </a:p>
            <a:p>
              <a:pPr eaLnBrk="1" hangingPunct="1">
                <a:lnSpc>
                  <a:spcPct val="85000"/>
                </a:lnSpc>
              </a:pPr>
              <a:r>
                <a:rPr lang="en-US" sz="1200" b="1" dirty="0">
                  <a:solidFill>
                    <a:srgbClr val="FF9900"/>
                  </a:solidFill>
                  <a:latin typeface="Calibri" pitchFamily="34" charset="0"/>
                  <a:cs typeface="Times New Roman" pitchFamily="18" charset="0"/>
                </a:rPr>
                <a:t>4 - 7 April 2011 Antalya, Turkey</a:t>
              </a:r>
              <a:endParaRPr lang="en-GB" sz="1200" b="1" dirty="0">
                <a:solidFill>
                  <a:srgbClr val="FF9900"/>
                </a:solidFill>
                <a:latin typeface="Calibri" pitchFamily="34" charset="0"/>
                <a:cs typeface="Times New Roman" pitchFamily="18" charset="0"/>
              </a:endParaRPr>
            </a:p>
          </p:txBody>
        </p:sp>
      </p:grpSp>
      <p:grpSp>
        <p:nvGrpSpPr>
          <p:cNvPr id="35851" name="Group 23"/>
          <p:cNvGrpSpPr>
            <a:grpSpLocks/>
          </p:cNvGrpSpPr>
          <p:nvPr/>
        </p:nvGrpSpPr>
        <p:grpSpPr bwMode="auto">
          <a:xfrm>
            <a:off x="3962401" y="2590800"/>
            <a:ext cx="1316038" cy="787400"/>
            <a:chOff x="2496" y="1968"/>
            <a:chExt cx="829" cy="496"/>
          </a:xfrm>
        </p:grpSpPr>
        <p:pic>
          <p:nvPicPr>
            <p:cNvPr id="35864" name="Picture 120"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2016"/>
              <a:ext cx="9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5" name="WordArt 118"/>
            <p:cNvSpPr>
              <a:spLocks noChangeArrowheads="1" noChangeShapeType="1" noTextEdit="1"/>
            </p:cNvSpPr>
            <p:nvPr/>
          </p:nvSpPr>
          <p:spPr bwMode="auto">
            <a:xfrm>
              <a:off x="2592" y="1968"/>
              <a:ext cx="480" cy="228"/>
            </a:xfrm>
            <a:prstGeom prst="rect">
              <a:avLst/>
            </a:prstGeom>
          </p:spPr>
          <p:txBody>
            <a:bodyPr spcFirstLastPara="1" wrap="none" fromWordArt="1">
              <a:prstTxWarp prst="textArchUp">
                <a:avLst>
                  <a:gd name="adj" fmla="val 10800009"/>
                </a:avLst>
              </a:prstTxWarp>
            </a:bodyPr>
            <a:lstStyle/>
            <a:p>
              <a:r>
                <a:rPr lang="en-US" sz="1200" kern="10" dirty="0">
                  <a:ln w="9525">
                    <a:solidFill>
                      <a:srgbClr val="FF3300"/>
                    </a:solidFill>
                    <a:round/>
                    <a:headEnd/>
                    <a:tailEnd/>
                  </a:ln>
                  <a:solidFill>
                    <a:srgbClr val="FF3300"/>
                  </a:solidFill>
                  <a:latin typeface="Times New Roman"/>
                  <a:cs typeface="Times New Roman"/>
                </a:rPr>
                <a:t>1st SALGEE</a:t>
              </a:r>
              <a:endParaRPr lang="bg-BG" sz="1200" kern="10" dirty="0">
                <a:ln w="9525">
                  <a:solidFill>
                    <a:srgbClr val="FF3300"/>
                  </a:solidFill>
                  <a:round/>
                  <a:headEnd/>
                  <a:tailEnd/>
                </a:ln>
                <a:solidFill>
                  <a:srgbClr val="FF3300"/>
                </a:solidFill>
                <a:latin typeface="Times New Roman"/>
                <a:cs typeface="Times New Roman"/>
              </a:endParaRPr>
            </a:p>
          </p:txBody>
        </p:sp>
        <p:sp>
          <p:nvSpPr>
            <p:cNvPr id="35866" name="Text Box 123"/>
            <p:cNvSpPr txBox="1">
              <a:spLocks noChangeArrowheads="1"/>
            </p:cNvSpPr>
            <p:nvPr/>
          </p:nvSpPr>
          <p:spPr bwMode="auto">
            <a:xfrm>
              <a:off x="2496" y="2112"/>
              <a:ext cx="82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a:solidFill>
                    <a:srgbClr val="FF9900"/>
                  </a:solidFill>
                  <a:latin typeface="Calibri" pitchFamily="34" charset="0"/>
                  <a:cs typeface="Times New Roman" pitchFamily="18" charset="0"/>
                </a:rPr>
                <a:t>Drought and Fires</a:t>
              </a:r>
            </a:p>
            <a:p>
              <a:pPr eaLnBrk="1" hangingPunct="1">
                <a:lnSpc>
                  <a:spcPct val="85000"/>
                </a:lnSpc>
              </a:pPr>
              <a:r>
                <a:rPr lang="en-US" sz="1200" b="1">
                  <a:solidFill>
                    <a:srgbClr val="FF9900"/>
                  </a:solidFill>
                  <a:latin typeface="Calibri" pitchFamily="34" charset="0"/>
                  <a:cs typeface="Times New Roman" pitchFamily="18" charset="0"/>
                </a:rPr>
                <a:t>7-10 Sep 2009</a:t>
              </a:r>
            </a:p>
            <a:p>
              <a:pPr eaLnBrk="1" hangingPunct="1">
                <a:lnSpc>
                  <a:spcPct val="85000"/>
                </a:lnSpc>
              </a:pPr>
              <a:r>
                <a:rPr lang="en-US" sz="1200" b="1">
                  <a:solidFill>
                    <a:srgbClr val="FF9900"/>
                  </a:solidFill>
                  <a:latin typeface="Calibri" pitchFamily="34" charset="0"/>
                  <a:cs typeface="Times New Roman" pitchFamily="18" charset="0"/>
                </a:rPr>
                <a:t>Sofia, Bulgaria</a:t>
              </a:r>
              <a:endParaRPr lang="en-GB" sz="1200" b="1">
                <a:solidFill>
                  <a:srgbClr val="FF9900"/>
                </a:solidFill>
                <a:latin typeface="Calibri" pitchFamily="34" charset="0"/>
                <a:cs typeface="Times New Roman" pitchFamily="18" charset="0"/>
              </a:endParaRPr>
            </a:p>
          </p:txBody>
        </p:sp>
      </p:grpSp>
      <p:grpSp>
        <p:nvGrpSpPr>
          <p:cNvPr id="35852" name="Group 20"/>
          <p:cNvGrpSpPr>
            <a:grpSpLocks/>
          </p:cNvGrpSpPr>
          <p:nvPr/>
        </p:nvGrpSpPr>
        <p:grpSpPr bwMode="auto">
          <a:xfrm>
            <a:off x="150813" y="3581400"/>
            <a:ext cx="2363788" cy="838200"/>
            <a:chOff x="95" y="2592"/>
            <a:chExt cx="1489" cy="528"/>
          </a:xfrm>
        </p:grpSpPr>
        <p:sp>
          <p:nvSpPr>
            <p:cNvPr id="35861" name="Text Box 125"/>
            <p:cNvSpPr txBox="1">
              <a:spLocks noChangeArrowheads="1"/>
            </p:cNvSpPr>
            <p:nvPr/>
          </p:nvSpPr>
          <p:spPr bwMode="auto">
            <a:xfrm>
              <a:off x="95" y="2768"/>
              <a:ext cx="148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a:solidFill>
                    <a:srgbClr val="FF9900"/>
                  </a:solidFill>
                  <a:latin typeface="Calibri" pitchFamily="34" charset="0"/>
                  <a:cs typeface="Times New Roman" pitchFamily="18" charset="0"/>
                </a:rPr>
                <a:t>Drought and Fire Emissions</a:t>
              </a:r>
            </a:p>
            <a:p>
              <a:pPr eaLnBrk="1" hangingPunct="1">
                <a:lnSpc>
                  <a:spcPct val="85000"/>
                </a:lnSpc>
              </a:pPr>
              <a:r>
                <a:rPr lang="en-US" sz="1200" b="1">
                  <a:solidFill>
                    <a:srgbClr val="FF9900"/>
                  </a:solidFill>
                  <a:latin typeface="Calibri" pitchFamily="34" charset="0"/>
                  <a:cs typeface="Times New Roman" pitchFamily="18" charset="0"/>
                </a:rPr>
                <a:t>20 - 21 March 2013</a:t>
              </a:r>
            </a:p>
            <a:p>
              <a:pPr eaLnBrk="1" hangingPunct="1">
                <a:lnSpc>
                  <a:spcPct val="85000"/>
                </a:lnSpc>
              </a:pPr>
              <a:r>
                <a:rPr lang="en-US" sz="1200" b="1">
                  <a:solidFill>
                    <a:srgbClr val="FF9900"/>
                  </a:solidFill>
                  <a:latin typeface="Calibri" pitchFamily="34" charset="0"/>
                  <a:cs typeface="Times New Roman" pitchFamily="18" charset="0"/>
                </a:rPr>
                <a:t>Ericeira/</a:t>
              </a:r>
              <a:r>
                <a:rPr lang="en-GB" sz="1200" b="1">
                  <a:solidFill>
                    <a:srgbClr val="FF9900"/>
                  </a:solidFill>
                  <a:latin typeface="Calibri" pitchFamily="34" charset="0"/>
                  <a:cs typeface="Times New Roman" pitchFamily="18" charset="0"/>
                </a:rPr>
                <a:t>Lisbon</a:t>
              </a:r>
              <a:r>
                <a:rPr lang="en-US" sz="1200" b="1">
                  <a:solidFill>
                    <a:srgbClr val="FF9900"/>
                  </a:solidFill>
                  <a:latin typeface="Calibri" pitchFamily="34" charset="0"/>
                  <a:cs typeface="Times New Roman" pitchFamily="18" charset="0"/>
                </a:rPr>
                <a:t>, Portugal</a:t>
              </a:r>
              <a:endParaRPr lang="en-GB" sz="1200" b="1">
                <a:solidFill>
                  <a:srgbClr val="FF9900"/>
                </a:solidFill>
                <a:latin typeface="Calibri" pitchFamily="34" charset="0"/>
                <a:cs typeface="Times New Roman" pitchFamily="18" charset="0"/>
              </a:endParaRPr>
            </a:p>
          </p:txBody>
        </p:sp>
        <p:sp>
          <p:nvSpPr>
            <p:cNvPr id="35862" name="WordArt 127"/>
            <p:cNvSpPr>
              <a:spLocks noChangeArrowheads="1" noChangeShapeType="1" noTextEdit="1"/>
            </p:cNvSpPr>
            <p:nvPr/>
          </p:nvSpPr>
          <p:spPr bwMode="auto">
            <a:xfrm>
              <a:off x="96" y="2592"/>
              <a:ext cx="498" cy="228"/>
            </a:xfrm>
            <a:prstGeom prst="rect">
              <a:avLst/>
            </a:prstGeom>
          </p:spPr>
          <p:txBody>
            <a:bodyPr spcFirstLastPara="1" wrap="none" fromWordArt="1">
              <a:prstTxWarp prst="textArchUp">
                <a:avLst>
                  <a:gd name="adj" fmla="val 10800009"/>
                </a:avLst>
              </a:prstTxWarp>
            </a:bodyPr>
            <a:lstStyle/>
            <a:p>
              <a:r>
                <a:rPr lang="en-US" sz="1200" b="1" kern="10">
                  <a:ln w="9525">
                    <a:solidFill>
                      <a:srgbClr val="FF3300"/>
                    </a:solidFill>
                    <a:round/>
                    <a:headEnd/>
                    <a:tailEnd/>
                  </a:ln>
                  <a:solidFill>
                    <a:srgbClr val="FF3300"/>
                  </a:solidFill>
                  <a:latin typeface="Times New Roman"/>
                  <a:cs typeface="Times New Roman"/>
                </a:rPr>
                <a:t>3rd SALGEE</a:t>
              </a:r>
              <a:endParaRPr lang="bg-BG" sz="1200" b="1" kern="10">
                <a:ln w="9525">
                  <a:solidFill>
                    <a:srgbClr val="FF3300"/>
                  </a:solidFill>
                  <a:round/>
                  <a:headEnd/>
                  <a:tailEnd/>
                </a:ln>
                <a:solidFill>
                  <a:srgbClr val="FF3300"/>
                </a:solidFill>
                <a:latin typeface="Times New Roman"/>
                <a:cs typeface="Times New Roman"/>
              </a:endParaRPr>
            </a:p>
          </p:txBody>
        </p:sp>
        <p:pic>
          <p:nvPicPr>
            <p:cNvPr id="35863" name="Picture 120"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 y="2663"/>
              <a:ext cx="12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3" name="Group 21"/>
          <p:cNvGrpSpPr>
            <a:grpSpLocks/>
          </p:cNvGrpSpPr>
          <p:nvPr/>
        </p:nvGrpSpPr>
        <p:grpSpPr bwMode="auto">
          <a:xfrm>
            <a:off x="2743201" y="2819400"/>
            <a:ext cx="1371600" cy="1250950"/>
            <a:chOff x="1728" y="2112"/>
            <a:chExt cx="864" cy="788"/>
          </a:xfrm>
        </p:grpSpPr>
        <p:sp>
          <p:nvSpPr>
            <p:cNvPr id="35858" name="WordArt 118"/>
            <p:cNvSpPr>
              <a:spLocks noChangeArrowheads="1" noChangeShapeType="1" noTextEdit="1"/>
            </p:cNvSpPr>
            <p:nvPr/>
          </p:nvSpPr>
          <p:spPr bwMode="auto">
            <a:xfrm>
              <a:off x="1824" y="2112"/>
              <a:ext cx="486" cy="228"/>
            </a:xfrm>
            <a:prstGeom prst="rect">
              <a:avLst/>
            </a:prstGeom>
          </p:spPr>
          <p:txBody>
            <a:bodyPr spcFirstLastPara="1" wrap="none" fromWordArt="1">
              <a:prstTxWarp prst="textArchUp">
                <a:avLst>
                  <a:gd name="adj" fmla="val 10800009"/>
                </a:avLst>
              </a:prstTxWarp>
            </a:bodyPr>
            <a:lstStyle/>
            <a:p>
              <a:r>
                <a:rPr lang="en-US" sz="1200" kern="10">
                  <a:ln w="9525">
                    <a:solidFill>
                      <a:srgbClr val="FF3300"/>
                    </a:solidFill>
                    <a:round/>
                    <a:headEnd/>
                    <a:tailEnd/>
                  </a:ln>
                  <a:solidFill>
                    <a:srgbClr val="FF3300"/>
                  </a:solidFill>
                  <a:latin typeface="Times New Roman"/>
                  <a:cs typeface="Times New Roman"/>
                </a:rPr>
                <a:t>4th SALGEE</a:t>
              </a:r>
              <a:endParaRPr lang="bg-BG" sz="1200" kern="10">
                <a:ln w="9525">
                  <a:solidFill>
                    <a:srgbClr val="FF3300"/>
                  </a:solidFill>
                  <a:round/>
                  <a:headEnd/>
                  <a:tailEnd/>
                </a:ln>
                <a:solidFill>
                  <a:srgbClr val="FF3300"/>
                </a:solidFill>
                <a:latin typeface="Times New Roman"/>
                <a:cs typeface="Times New Roman"/>
              </a:endParaRPr>
            </a:p>
          </p:txBody>
        </p:sp>
        <p:sp>
          <p:nvSpPr>
            <p:cNvPr id="35859" name="Text Box 123"/>
            <p:cNvSpPr txBox="1">
              <a:spLocks noChangeArrowheads="1"/>
            </p:cNvSpPr>
            <p:nvPr/>
          </p:nvSpPr>
          <p:spPr bwMode="auto">
            <a:xfrm>
              <a:off x="1728" y="2352"/>
              <a:ext cx="864"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85000"/>
                </a:lnSpc>
              </a:pPr>
              <a:r>
                <a:rPr lang="en-US" sz="1200" b="1">
                  <a:solidFill>
                    <a:srgbClr val="FF9900"/>
                  </a:solidFill>
                  <a:latin typeface="Calibri" pitchFamily="34" charset="0"/>
                  <a:cs typeface="Times New Roman" pitchFamily="18" charset="0"/>
                </a:rPr>
                <a:t>Drought and Environmental response</a:t>
              </a:r>
            </a:p>
            <a:p>
              <a:pPr eaLnBrk="1" hangingPunct="1">
                <a:lnSpc>
                  <a:spcPct val="85000"/>
                </a:lnSpc>
              </a:pPr>
              <a:r>
                <a:rPr lang="en-US" sz="1200" b="1">
                  <a:solidFill>
                    <a:srgbClr val="FF9900"/>
                  </a:solidFill>
                  <a:latin typeface="Calibri" pitchFamily="34" charset="0"/>
                  <a:cs typeface="Times New Roman" pitchFamily="18" charset="0"/>
                </a:rPr>
                <a:t>1-3 Sep 2015</a:t>
              </a:r>
            </a:p>
            <a:p>
              <a:pPr eaLnBrk="1" hangingPunct="1">
                <a:lnSpc>
                  <a:spcPct val="85000"/>
                </a:lnSpc>
              </a:pPr>
              <a:r>
                <a:rPr lang="en-US" sz="1200" b="1">
                  <a:solidFill>
                    <a:srgbClr val="FF9900"/>
                  </a:solidFill>
                  <a:latin typeface="Calibri" pitchFamily="34" charset="0"/>
                  <a:cs typeface="Times New Roman" pitchFamily="18" charset="0"/>
                </a:rPr>
                <a:t>Matera, Italy</a:t>
              </a:r>
              <a:endParaRPr lang="en-GB" sz="1200" b="1">
                <a:solidFill>
                  <a:srgbClr val="FF9900"/>
                </a:solidFill>
                <a:latin typeface="Calibri" pitchFamily="34" charset="0"/>
                <a:cs typeface="Times New Roman" pitchFamily="18" charset="0"/>
              </a:endParaRPr>
            </a:p>
          </p:txBody>
        </p:sp>
        <p:pic>
          <p:nvPicPr>
            <p:cNvPr id="35860" name="Picture 126"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2208"/>
              <a:ext cx="14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5" name="WordArt 118"/>
          <p:cNvSpPr>
            <a:spLocks noChangeArrowheads="1" noChangeShapeType="1" noTextEdit="1"/>
          </p:cNvSpPr>
          <p:nvPr/>
        </p:nvSpPr>
        <p:spPr bwMode="auto">
          <a:xfrm>
            <a:off x="7239001" y="2711450"/>
            <a:ext cx="942975" cy="104775"/>
          </a:xfrm>
          <a:prstGeom prst="rect">
            <a:avLst/>
          </a:prstGeom>
        </p:spPr>
        <p:txBody>
          <a:bodyPr spcFirstLastPara="1" wrap="none" fromWordArt="1">
            <a:prstTxWarp prst="textArchUp">
              <a:avLst>
                <a:gd name="adj" fmla="val 10800008"/>
              </a:avLst>
            </a:prstTxWarp>
          </a:bodyPr>
          <a:lstStyle/>
          <a:p>
            <a:r>
              <a:rPr lang="en-US" sz="1400" kern="10" dirty="0">
                <a:ln w="9525">
                  <a:solidFill>
                    <a:srgbClr val="FF3300"/>
                  </a:solidFill>
                  <a:round/>
                  <a:headEnd/>
                  <a:tailEnd/>
                </a:ln>
                <a:solidFill>
                  <a:srgbClr val="FF3300"/>
                </a:solidFill>
                <a:latin typeface="Times New Roman"/>
                <a:cs typeface="Times New Roman"/>
              </a:rPr>
              <a:t>5th </a:t>
            </a:r>
            <a:r>
              <a:rPr lang="en-US" sz="1200" kern="10" dirty="0">
                <a:ln w="9525">
                  <a:solidFill>
                    <a:srgbClr val="FF3300"/>
                  </a:solidFill>
                  <a:round/>
                  <a:headEnd/>
                  <a:tailEnd/>
                </a:ln>
                <a:solidFill>
                  <a:srgbClr val="FF3300"/>
                </a:solidFill>
                <a:latin typeface="Times New Roman"/>
                <a:cs typeface="Times New Roman"/>
              </a:rPr>
              <a:t>SALGEE</a:t>
            </a:r>
            <a:endParaRPr lang="bg-BG" sz="1200" kern="10" dirty="0">
              <a:ln w="9525">
                <a:solidFill>
                  <a:srgbClr val="FF3300"/>
                </a:solidFill>
                <a:round/>
                <a:headEnd/>
                <a:tailEnd/>
              </a:ln>
              <a:solidFill>
                <a:srgbClr val="FF3300"/>
              </a:solidFill>
              <a:latin typeface="Times New Roman"/>
              <a:cs typeface="Times New Roman"/>
            </a:endParaRPr>
          </a:p>
        </p:txBody>
      </p:sp>
      <p:pic>
        <p:nvPicPr>
          <p:cNvPr id="35856" name="Picture 126"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1" y="2819401"/>
            <a:ext cx="18598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Rectangle 35"/>
          <p:cNvSpPr>
            <a:spLocks noChangeArrowheads="1"/>
          </p:cNvSpPr>
          <p:nvPr/>
        </p:nvSpPr>
        <p:spPr bwMode="auto">
          <a:xfrm>
            <a:off x="6934201" y="3124200"/>
            <a:ext cx="1722438" cy="877888"/>
          </a:xfrm>
          <a:prstGeom prst="rect">
            <a:avLst/>
          </a:prstGeom>
          <a:no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sz="1200" b="1" dirty="0">
                <a:solidFill>
                  <a:srgbClr val="FF9900"/>
                </a:solidFill>
                <a:latin typeface="Calibri" pitchFamily="34" charset="0"/>
                <a:cs typeface="Times New Roman" pitchFamily="18" charset="0"/>
              </a:rPr>
              <a:t>Heat waves, </a:t>
            </a:r>
          </a:p>
          <a:p>
            <a:pPr>
              <a:lnSpc>
                <a:spcPct val="85000"/>
              </a:lnSpc>
            </a:pPr>
            <a:r>
              <a:rPr lang="en-US" sz="1200" b="1" dirty="0">
                <a:solidFill>
                  <a:srgbClr val="FF9900"/>
                </a:solidFill>
                <a:latin typeface="Calibri" pitchFamily="34" charset="0"/>
                <a:cs typeface="Times New Roman" pitchFamily="18" charset="0"/>
              </a:rPr>
              <a:t>Drought Hazard and Fire Monitoring</a:t>
            </a:r>
          </a:p>
          <a:p>
            <a:pPr>
              <a:lnSpc>
                <a:spcPct val="85000"/>
              </a:lnSpc>
            </a:pPr>
            <a:r>
              <a:rPr lang="en-US" sz="1200" b="1" dirty="0">
                <a:solidFill>
                  <a:srgbClr val="FF9900"/>
                </a:solidFill>
                <a:latin typeface="Calibri" pitchFamily="34" charset="0"/>
                <a:cs typeface="Times New Roman" pitchFamily="18" charset="0"/>
              </a:rPr>
              <a:t>18-20 September</a:t>
            </a:r>
          </a:p>
          <a:p>
            <a:pPr>
              <a:lnSpc>
                <a:spcPct val="85000"/>
              </a:lnSpc>
            </a:pPr>
            <a:r>
              <a:rPr lang="en-US" sz="1200" b="1" dirty="0" smtClean="0">
                <a:solidFill>
                  <a:srgbClr val="FF9900"/>
                </a:solidFill>
                <a:latin typeface="Calibri" pitchFamily="34" charset="0"/>
                <a:cs typeface="Times New Roman" pitchFamily="18" charset="0"/>
              </a:rPr>
              <a:t>Yerevan</a:t>
            </a:r>
            <a:r>
              <a:rPr lang="en-US" sz="1200" b="1" dirty="0">
                <a:solidFill>
                  <a:srgbClr val="FF9900"/>
                </a:solidFill>
                <a:latin typeface="Calibri" pitchFamily="34" charset="0"/>
                <a:cs typeface="Times New Roman" pitchFamily="18" charset="0"/>
              </a:rPr>
              <a:t>, Armenia</a:t>
            </a:r>
            <a:endParaRPr lang="en-GB" sz="1200" b="1" dirty="0">
              <a:solidFill>
                <a:srgbClr val="FF9900"/>
              </a:solidFill>
              <a:latin typeface="Calibri" pitchFamily="34" charset="0"/>
              <a:cs typeface="Times New Roman" pitchFamily="18" charset="0"/>
            </a:endParaRPr>
          </a:p>
        </p:txBody>
      </p:sp>
      <p:sp>
        <p:nvSpPr>
          <p:cNvPr id="8211" name="Rectangle 19"/>
          <p:cNvSpPr>
            <a:spLocks noChangeArrowheads="1"/>
          </p:cNvSpPr>
          <p:nvPr/>
        </p:nvSpPr>
        <p:spPr bwMode="auto">
          <a:xfrm>
            <a:off x="0" y="4495800"/>
            <a:ext cx="9144000" cy="590931"/>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p>
            <a:pPr>
              <a:lnSpc>
                <a:spcPct val="90000"/>
              </a:lnSpc>
              <a:spcBef>
                <a:spcPct val="50000"/>
              </a:spcBef>
              <a:buClr>
                <a:srgbClr val="1C1C1C"/>
              </a:buClr>
              <a:buFont typeface="Wingdings" pitchFamily="2" charset="2"/>
              <a:buNone/>
              <a:defRPr/>
            </a:pPr>
            <a:r>
              <a:rPr lang="en-US" sz="1200" dirty="0">
                <a:solidFill>
                  <a:srgbClr val="1C1C1C"/>
                </a:solidFill>
                <a:latin typeface="Calibri" pitchFamily="34" charset="0"/>
                <a:cs typeface="Times New Roman" pitchFamily="18" charset="0"/>
              </a:rPr>
              <a:t>1</a:t>
            </a:r>
            <a:r>
              <a:rPr lang="en-US" sz="1200" baseline="30000" dirty="0">
                <a:solidFill>
                  <a:srgbClr val="1C1C1C"/>
                </a:solidFill>
                <a:latin typeface="Calibri" pitchFamily="34" charset="0"/>
                <a:cs typeface="Times New Roman" pitchFamily="18" charset="0"/>
              </a:rPr>
              <a:t>st</a:t>
            </a:r>
            <a:r>
              <a:rPr lang="en-US" sz="1200" dirty="0">
                <a:solidFill>
                  <a:srgbClr val="1C1C1C"/>
                </a:solidFill>
                <a:latin typeface="Calibri" pitchFamily="34" charset="0"/>
                <a:cs typeface="Times New Roman" pitchFamily="18" charset="0"/>
              </a:rPr>
              <a:t> Workshop, Sofia, 7-10 September 2009, Bulgaria, “MSG Land Surface Applications: Drought &amp; Fires”, </a:t>
            </a:r>
            <a:r>
              <a:rPr lang="en-GB" sz="1200" dirty="0">
                <a:solidFill>
                  <a:srgbClr val="0000CC"/>
                </a:solidFill>
                <a:latin typeface="Calibri" pitchFamily="34" charset="0"/>
                <a:cs typeface="+mn-cs"/>
                <a:hlinkClick r:id="rId5"/>
              </a:rPr>
              <a:t>http://info.meteo.bg/conferences/EUMETSAT07092009</a:t>
            </a:r>
            <a:r>
              <a:rPr lang="en-GB" sz="1200" dirty="0">
                <a:solidFill>
                  <a:srgbClr val="0000CC"/>
                </a:solidFill>
                <a:latin typeface="Calibri" pitchFamily="34" charset="0"/>
                <a:cs typeface="+mn-cs"/>
              </a:rPr>
              <a:t> </a:t>
            </a:r>
            <a:br>
              <a:rPr lang="en-GB" sz="1200" dirty="0">
                <a:solidFill>
                  <a:srgbClr val="0000CC"/>
                </a:solidFill>
                <a:latin typeface="Calibri" pitchFamily="34" charset="0"/>
                <a:cs typeface="+mn-cs"/>
              </a:rPr>
            </a:br>
            <a:r>
              <a:rPr lang="en-GB" sz="1200" dirty="0">
                <a:solidFill>
                  <a:srgbClr val="0000CC"/>
                </a:solidFill>
                <a:latin typeface="Calibri" pitchFamily="34" charset="0"/>
                <a:cs typeface="+mn-cs"/>
                <a:hlinkClick r:id="rId6"/>
              </a:rPr>
              <a:t>http://gofc-fire.umd.edu/implementation/Events/meetings/past.asp</a:t>
            </a:r>
            <a:endParaRPr lang="en-US" sz="1200" dirty="0">
              <a:solidFill>
                <a:srgbClr val="0000CC"/>
              </a:solidFill>
              <a:latin typeface="Calibri" pitchFamily="34" charset="0"/>
              <a:cs typeface="+mn-cs"/>
            </a:endParaRPr>
          </a:p>
        </p:txBody>
      </p:sp>
      <p:sp>
        <p:nvSpPr>
          <p:cNvPr id="8219" name="Rectangle 27"/>
          <p:cNvSpPr>
            <a:spLocks noChangeArrowheads="1"/>
          </p:cNvSpPr>
          <p:nvPr/>
        </p:nvSpPr>
        <p:spPr bwMode="auto">
          <a:xfrm>
            <a:off x="0" y="5013176"/>
            <a:ext cx="9144000" cy="4724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p>
            <a:pPr eaLnBrk="0" hangingPunct="0">
              <a:lnSpc>
                <a:spcPct val="95000"/>
              </a:lnSpc>
              <a:spcBef>
                <a:spcPct val="50000"/>
              </a:spcBef>
              <a:buClr>
                <a:srgbClr val="1C1C1C"/>
              </a:buClr>
              <a:buSzPct val="120000"/>
              <a:buFont typeface="Wingdings" pitchFamily="2" charset="2"/>
              <a:buNone/>
              <a:defRPr/>
            </a:pPr>
            <a:r>
              <a:rPr lang="en-US" sz="1200" dirty="0">
                <a:solidFill>
                  <a:srgbClr val="1C1C1C"/>
                </a:solidFill>
                <a:latin typeface="Calibri" pitchFamily="34" charset="0"/>
                <a:cs typeface="Times New Roman" pitchFamily="18" charset="0"/>
              </a:rPr>
              <a:t>2</a:t>
            </a:r>
            <a:r>
              <a:rPr lang="en-US" sz="1200" baseline="30000" dirty="0">
                <a:solidFill>
                  <a:srgbClr val="1C1C1C"/>
                </a:solidFill>
                <a:latin typeface="Calibri" pitchFamily="34" charset="0"/>
                <a:cs typeface="Times New Roman" pitchFamily="18" charset="0"/>
              </a:rPr>
              <a:t>nd </a:t>
            </a:r>
            <a:r>
              <a:rPr lang="en-US" sz="1200" dirty="0">
                <a:solidFill>
                  <a:srgbClr val="1C1C1C"/>
                </a:solidFill>
                <a:latin typeface="Calibri" pitchFamily="34" charset="0"/>
                <a:cs typeface="Times New Roman" pitchFamily="18" charset="0"/>
              </a:rPr>
              <a:t>Workshop, Antalya, 4-7 April 2011, Turkey, “MSG Land Surface Applications: Drought &amp; Fires”</a:t>
            </a:r>
            <a:r>
              <a:rPr lang="en-US" sz="1200" dirty="0">
                <a:latin typeface="Calibri" pitchFamily="34" charset="0"/>
                <a:cs typeface="+mn-cs"/>
              </a:rPr>
              <a:t> </a:t>
            </a:r>
            <a:r>
              <a:rPr lang="en-GB" sz="1200" dirty="0">
                <a:solidFill>
                  <a:srgbClr val="0000CC"/>
                </a:solidFill>
                <a:latin typeface="Calibri" pitchFamily="34" charset="0"/>
                <a:cs typeface="+mn-cs"/>
                <a:hlinkClick r:id="rId7"/>
              </a:rPr>
              <a:t>http://www.eumetsat.int/Home/Main/DataProducts/HowtoUseOurProducts/WorkshopsAndCourses/SP</a:t>
            </a:r>
            <a:r>
              <a:rPr lang="en-GB" sz="1400" dirty="0">
                <a:solidFill>
                  <a:srgbClr val="0000CC"/>
                </a:solidFill>
                <a:latin typeface="Calibri" pitchFamily="34" charset="0"/>
                <a:cs typeface="+mn-cs"/>
                <a:hlinkClick r:id="rId7"/>
              </a:rPr>
              <a:t>_</a:t>
            </a:r>
            <a:endParaRPr lang="en-GB" sz="1400" dirty="0">
              <a:solidFill>
                <a:srgbClr val="0000CC"/>
              </a:solidFill>
              <a:latin typeface="Calibri" pitchFamily="34" charset="0"/>
              <a:cs typeface="+mn-cs"/>
            </a:endParaRPr>
          </a:p>
        </p:txBody>
      </p:sp>
      <p:sp>
        <p:nvSpPr>
          <p:cNvPr id="8220" name="Rectangle 28"/>
          <p:cNvSpPr>
            <a:spLocks noChangeArrowheads="1"/>
          </p:cNvSpPr>
          <p:nvPr/>
        </p:nvSpPr>
        <p:spPr bwMode="auto">
          <a:xfrm>
            <a:off x="0" y="5445224"/>
            <a:ext cx="8839200" cy="276999"/>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p>
            <a:pPr eaLnBrk="0" hangingPunct="0">
              <a:spcBef>
                <a:spcPct val="50000"/>
              </a:spcBef>
              <a:spcAft>
                <a:spcPct val="5000"/>
              </a:spcAft>
              <a:buClr>
                <a:srgbClr val="1C1C1C"/>
              </a:buClr>
              <a:buSzPct val="120000"/>
              <a:buFont typeface="Wingdings" pitchFamily="2" charset="2"/>
              <a:buNone/>
              <a:defRPr/>
            </a:pPr>
            <a:r>
              <a:rPr lang="en-US" sz="1200" dirty="0">
                <a:solidFill>
                  <a:srgbClr val="1C1C1C"/>
                </a:solidFill>
                <a:latin typeface="Calibri" pitchFamily="34" charset="0"/>
                <a:cs typeface="Times New Roman" pitchFamily="18" charset="0"/>
              </a:rPr>
              <a:t>3</a:t>
            </a:r>
            <a:r>
              <a:rPr lang="en-US" sz="1200" baseline="30000" dirty="0">
                <a:solidFill>
                  <a:srgbClr val="1C1C1C"/>
                </a:solidFill>
                <a:latin typeface="Calibri" pitchFamily="34" charset="0"/>
                <a:cs typeface="Times New Roman" pitchFamily="18" charset="0"/>
              </a:rPr>
              <a:t>rd </a:t>
            </a:r>
            <a:r>
              <a:rPr lang="en-US" sz="1200" dirty="0">
                <a:solidFill>
                  <a:srgbClr val="1C1C1C"/>
                </a:solidFill>
                <a:latin typeface="Calibri" pitchFamily="34" charset="0"/>
                <a:cs typeface="Times New Roman" pitchFamily="18" charset="0"/>
              </a:rPr>
              <a:t>Workshop, </a:t>
            </a:r>
            <a:r>
              <a:rPr lang="en-US" sz="1200" dirty="0" err="1">
                <a:solidFill>
                  <a:srgbClr val="1C1C1C"/>
                </a:solidFill>
                <a:latin typeface="Calibri" pitchFamily="34" charset="0"/>
                <a:cs typeface="Times New Roman" pitchFamily="18" charset="0"/>
              </a:rPr>
              <a:t>Lisabon</a:t>
            </a:r>
            <a:r>
              <a:rPr lang="en-US" sz="1200" dirty="0">
                <a:solidFill>
                  <a:srgbClr val="1C1C1C"/>
                </a:solidFill>
                <a:latin typeface="Calibri" pitchFamily="34" charset="0"/>
                <a:cs typeface="Times New Roman" pitchFamily="18" charset="0"/>
              </a:rPr>
              <a:t>/</a:t>
            </a:r>
            <a:r>
              <a:rPr lang="en-US" sz="1200" dirty="0" err="1">
                <a:solidFill>
                  <a:srgbClr val="1C1C1C"/>
                </a:solidFill>
                <a:latin typeface="Calibri" pitchFamily="34" charset="0"/>
                <a:cs typeface="Times New Roman" pitchFamily="18" charset="0"/>
              </a:rPr>
              <a:t>Ericeira</a:t>
            </a:r>
            <a:r>
              <a:rPr lang="en-US" sz="1200" dirty="0">
                <a:solidFill>
                  <a:srgbClr val="1C1C1C"/>
                </a:solidFill>
                <a:latin typeface="Calibri" pitchFamily="34" charset="0"/>
                <a:cs typeface="Times New Roman" pitchFamily="18" charset="0"/>
              </a:rPr>
              <a:t>, 20 - 21 March 2013, Portugal, “MSG Land Surface Applications: Drought &amp; Fire emissions”</a:t>
            </a:r>
          </a:p>
        </p:txBody>
      </p:sp>
      <p:sp>
        <p:nvSpPr>
          <p:cNvPr id="8221" name="Rectangle 29"/>
          <p:cNvSpPr>
            <a:spLocks noChangeArrowheads="1"/>
          </p:cNvSpPr>
          <p:nvPr/>
        </p:nvSpPr>
        <p:spPr bwMode="auto">
          <a:xfrm>
            <a:off x="0" y="5805264"/>
            <a:ext cx="8839200" cy="46166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p>
            <a:pPr eaLnBrk="0" hangingPunct="0">
              <a:spcBef>
                <a:spcPct val="50000"/>
              </a:spcBef>
              <a:spcAft>
                <a:spcPct val="5000"/>
              </a:spcAft>
              <a:buClr>
                <a:srgbClr val="1C1C1C"/>
              </a:buClr>
              <a:buSzPct val="120000"/>
              <a:defRPr/>
            </a:pPr>
            <a:r>
              <a:rPr lang="en-US" sz="1200" dirty="0">
                <a:solidFill>
                  <a:srgbClr val="1C1C1C"/>
                </a:solidFill>
                <a:latin typeface="Calibri" pitchFamily="34" charset="0"/>
                <a:cs typeface="Times New Roman" pitchFamily="18" charset="0"/>
              </a:rPr>
              <a:t>4</a:t>
            </a:r>
            <a:r>
              <a:rPr lang="en-US" sz="1200" baseline="30000" dirty="0">
                <a:solidFill>
                  <a:srgbClr val="1C1C1C"/>
                </a:solidFill>
                <a:latin typeface="Calibri" pitchFamily="34" charset="0"/>
                <a:cs typeface="Times New Roman" pitchFamily="18" charset="0"/>
              </a:rPr>
              <a:t>th </a:t>
            </a:r>
            <a:r>
              <a:rPr lang="en-US" sz="1200" dirty="0">
                <a:solidFill>
                  <a:srgbClr val="1C1C1C"/>
                </a:solidFill>
                <a:latin typeface="Calibri" pitchFamily="34" charset="0"/>
                <a:cs typeface="Times New Roman" pitchFamily="18" charset="0"/>
              </a:rPr>
              <a:t>Workshop, Matera, Italy 1 - 3 September 2015, “MSG Land Surface Applications: Drought and Environmental response” </a:t>
            </a:r>
            <a:r>
              <a:rPr lang="en-US" sz="1200" dirty="0">
                <a:solidFill>
                  <a:srgbClr val="1C1C1C"/>
                </a:solidFill>
                <a:latin typeface="Calibri" pitchFamily="34" charset="0"/>
                <a:cs typeface="Times New Roman" pitchFamily="18" charset="0"/>
                <a:hlinkClick r:id="rId8"/>
              </a:rPr>
              <a:t>https://</a:t>
            </a:r>
            <a:r>
              <a:rPr lang="en-US" sz="1200" dirty="0" smtClean="0">
                <a:solidFill>
                  <a:srgbClr val="1C1C1C"/>
                </a:solidFill>
                <a:latin typeface="Calibri" pitchFamily="34" charset="0"/>
                <a:cs typeface="Times New Roman" pitchFamily="18" charset="0"/>
                <a:hlinkClick r:id="rId8"/>
              </a:rPr>
              <a:t>www.cnr.it/it/evento/14133</a:t>
            </a:r>
            <a:endParaRPr lang="en-US" sz="1400" dirty="0">
              <a:solidFill>
                <a:srgbClr val="1C1C1C"/>
              </a:solidFill>
              <a:latin typeface="Calibri" pitchFamily="34" charset="0"/>
              <a:cs typeface="Times New Roman" pitchFamily="18" charset="0"/>
            </a:endParaRPr>
          </a:p>
        </p:txBody>
      </p:sp>
      <p:sp>
        <p:nvSpPr>
          <p:cNvPr id="35849" name="Rectangle 2"/>
          <p:cNvSpPr txBox="1">
            <a:spLocks noChangeArrowheads="1"/>
          </p:cNvSpPr>
          <p:nvPr/>
        </p:nvSpPr>
        <p:spPr bwMode="auto">
          <a:xfrm>
            <a:off x="150813" y="476672"/>
            <a:ext cx="8231187" cy="100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0000"/>
              </a:lnSpc>
              <a:spcAft>
                <a:spcPts val="400"/>
              </a:spcAft>
            </a:pPr>
            <a:r>
              <a:rPr lang="en-US" sz="2000" b="1" dirty="0">
                <a:solidFill>
                  <a:schemeClr val="bg1"/>
                </a:solidFill>
                <a:latin typeface="Calibri" pitchFamily="34" charset="0"/>
                <a:cs typeface="Times New Roman" pitchFamily="18" charset="0"/>
              </a:rPr>
              <a:t> </a:t>
            </a:r>
            <a:r>
              <a:rPr lang="en-US" sz="2000" b="1" dirty="0" smtClean="0">
                <a:solidFill>
                  <a:schemeClr val="bg1"/>
                </a:solidFill>
                <a:latin typeface="Calibri" pitchFamily="34" charset="0"/>
                <a:cs typeface="Times New Roman" pitchFamily="18" charset="0"/>
              </a:rPr>
              <a:t>Drought and related environmental response</a:t>
            </a:r>
          </a:p>
          <a:p>
            <a:pPr eaLnBrk="1" hangingPunct="1">
              <a:lnSpc>
                <a:spcPct val="90000"/>
              </a:lnSpc>
              <a:spcAft>
                <a:spcPts val="400"/>
              </a:spcAft>
            </a:pPr>
            <a:r>
              <a:rPr lang="en-US" sz="2200" b="1" dirty="0">
                <a:solidFill>
                  <a:schemeClr val="bg1"/>
                </a:solidFill>
                <a:latin typeface="Calibri" pitchFamily="34" charset="0"/>
                <a:cs typeface="Times New Roman" pitchFamily="18" charset="0"/>
              </a:rPr>
              <a:t> </a:t>
            </a:r>
            <a:r>
              <a:rPr lang="en-US" sz="2000" b="1" dirty="0" smtClean="0">
                <a:solidFill>
                  <a:schemeClr val="bg1"/>
                </a:solidFill>
                <a:latin typeface="Calibri" pitchFamily="34" charset="0"/>
                <a:cs typeface="Times New Roman" pitchFamily="18" charset="0"/>
              </a:rPr>
              <a:t>Fire hazards, risk diagnoses and forecast</a:t>
            </a:r>
          </a:p>
          <a:p>
            <a:pPr eaLnBrk="1" hangingPunct="1">
              <a:lnSpc>
                <a:spcPct val="90000"/>
              </a:lnSpc>
              <a:spcAft>
                <a:spcPts val="400"/>
              </a:spcAft>
            </a:pPr>
            <a:r>
              <a:rPr lang="en-US" sz="2000" b="1" dirty="0" smtClean="0">
                <a:solidFill>
                  <a:schemeClr val="bg1"/>
                </a:solidFill>
                <a:latin typeface="Calibri" pitchFamily="34" charset="0"/>
                <a:cs typeface="Times New Roman" pitchFamily="18" charset="0"/>
              </a:rPr>
              <a:t> Climate –</a:t>
            </a:r>
            <a:r>
              <a:rPr lang="en-US" sz="2000" b="1" dirty="0" err="1" smtClean="0">
                <a:solidFill>
                  <a:schemeClr val="bg1"/>
                </a:solidFill>
                <a:latin typeface="Calibri" pitchFamily="34" charset="0"/>
                <a:cs typeface="Times New Roman" pitchFamily="18" charset="0"/>
              </a:rPr>
              <a:t>vegetatation</a:t>
            </a:r>
            <a:r>
              <a:rPr lang="en-US" sz="2000" b="1" smtClean="0">
                <a:solidFill>
                  <a:schemeClr val="bg1"/>
                </a:solidFill>
                <a:latin typeface="Calibri" pitchFamily="34" charset="0"/>
                <a:cs typeface="Times New Roman" pitchFamily="18" charset="0"/>
              </a:rPr>
              <a:t> relations</a:t>
            </a:r>
            <a:endParaRPr lang="en-GB" sz="1800" dirty="0">
              <a:solidFill>
                <a:srgbClr val="FF0000"/>
              </a:solidFill>
              <a:latin typeface="Calibri" pitchFamily="34" charset="0"/>
              <a:cs typeface="Times New Roman" pitchFamily="18" charset="0"/>
            </a:endParaRPr>
          </a:p>
        </p:txBody>
      </p:sp>
      <p:sp>
        <p:nvSpPr>
          <p:cNvPr id="30" name="Rectangle 29"/>
          <p:cNvSpPr>
            <a:spLocks noChangeArrowheads="1"/>
          </p:cNvSpPr>
          <p:nvPr/>
        </p:nvSpPr>
        <p:spPr bwMode="auto">
          <a:xfrm>
            <a:off x="9893" y="6279703"/>
            <a:ext cx="8839200" cy="46166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p>
            <a:pPr eaLnBrk="0" hangingPunct="0">
              <a:spcBef>
                <a:spcPct val="50000"/>
              </a:spcBef>
              <a:spcAft>
                <a:spcPct val="5000"/>
              </a:spcAft>
              <a:buClr>
                <a:srgbClr val="1C1C1C"/>
              </a:buClr>
              <a:buSzPct val="120000"/>
              <a:defRPr/>
            </a:pPr>
            <a:r>
              <a:rPr lang="en-US" sz="1200" dirty="0" smtClean="0">
                <a:solidFill>
                  <a:srgbClr val="1C1C1C"/>
                </a:solidFill>
                <a:latin typeface="Calibri" pitchFamily="34" charset="0"/>
                <a:cs typeface="Times New Roman" pitchFamily="18" charset="0"/>
              </a:rPr>
              <a:t>5</a:t>
            </a:r>
            <a:r>
              <a:rPr lang="en-US" sz="1200" baseline="30000" dirty="0" smtClean="0">
                <a:solidFill>
                  <a:srgbClr val="1C1C1C"/>
                </a:solidFill>
                <a:latin typeface="Calibri" pitchFamily="34" charset="0"/>
                <a:cs typeface="Times New Roman" pitchFamily="18" charset="0"/>
              </a:rPr>
              <a:t>th </a:t>
            </a:r>
            <a:r>
              <a:rPr lang="en-US" sz="1200" dirty="0">
                <a:solidFill>
                  <a:srgbClr val="1C1C1C"/>
                </a:solidFill>
                <a:latin typeface="Calibri" pitchFamily="34" charset="0"/>
                <a:cs typeface="Times New Roman" pitchFamily="18" charset="0"/>
              </a:rPr>
              <a:t>Workshop, </a:t>
            </a:r>
            <a:r>
              <a:rPr lang="en-US" sz="1200" dirty="0" smtClean="0">
                <a:solidFill>
                  <a:srgbClr val="1C1C1C"/>
                </a:solidFill>
                <a:latin typeface="Calibri" pitchFamily="34" charset="0"/>
                <a:cs typeface="Times New Roman" pitchFamily="18" charset="0"/>
              </a:rPr>
              <a:t>Yerevan, Armenia 18 </a:t>
            </a:r>
            <a:r>
              <a:rPr lang="en-US" sz="1200" dirty="0">
                <a:solidFill>
                  <a:srgbClr val="1C1C1C"/>
                </a:solidFill>
                <a:latin typeface="Calibri" pitchFamily="34" charset="0"/>
                <a:cs typeface="Times New Roman" pitchFamily="18" charset="0"/>
              </a:rPr>
              <a:t>- </a:t>
            </a:r>
            <a:r>
              <a:rPr lang="en-US" sz="1200" dirty="0" smtClean="0">
                <a:solidFill>
                  <a:srgbClr val="1C1C1C"/>
                </a:solidFill>
                <a:latin typeface="Calibri" pitchFamily="34" charset="0"/>
                <a:cs typeface="Times New Roman" pitchFamily="18" charset="0"/>
              </a:rPr>
              <a:t>20 </a:t>
            </a:r>
            <a:r>
              <a:rPr lang="en-US" sz="1200" dirty="0">
                <a:solidFill>
                  <a:srgbClr val="1C1C1C"/>
                </a:solidFill>
                <a:latin typeface="Calibri" pitchFamily="34" charset="0"/>
                <a:cs typeface="Times New Roman" pitchFamily="18" charset="0"/>
              </a:rPr>
              <a:t>September </a:t>
            </a:r>
            <a:r>
              <a:rPr lang="en-US" sz="1200" dirty="0" smtClean="0">
                <a:solidFill>
                  <a:srgbClr val="1C1C1C"/>
                </a:solidFill>
                <a:latin typeface="Calibri" pitchFamily="34" charset="0"/>
                <a:cs typeface="Times New Roman" pitchFamily="18" charset="0"/>
              </a:rPr>
              <a:t>2017, </a:t>
            </a:r>
            <a:r>
              <a:rPr lang="en-US" sz="1200" dirty="0">
                <a:solidFill>
                  <a:srgbClr val="1C1C1C"/>
                </a:solidFill>
                <a:latin typeface="Calibri" pitchFamily="34" charset="0"/>
                <a:cs typeface="Times New Roman" pitchFamily="18" charset="0"/>
              </a:rPr>
              <a:t>“MSG Land Surface Applications: </a:t>
            </a:r>
            <a:r>
              <a:rPr lang="en-US" sz="1200" dirty="0" smtClean="0">
                <a:solidFill>
                  <a:srgbClr val="1C1C1C"/>
                </a:solidFill>
                <a:latin typeface="Calibri" pitchFamily="34" charset="0"/>
                <a:cs typeface="Times New Roman" pitchFamily="18" charset="0"/>
              </a:rPr>
              <a:t>Heat waves, drought hazard and fire monitoring” </a:t>
            </a:r>
            <a:r>
              <a:rPr lang="en-US" sz="1200" dirty="0">
                <a:solidFill>
                  <a:srgbClr val="1C1C1C"/>
                </a:solidFill>
                <a:latin typeface="Calibri" pitchFamily="34" charset="0"/>
                <a:cs typeface="Times New Roman" pitchFamily="18" charset="0"/>
                <a:hlinkClick r:id="rId8"/>
              </a:rPr>
              <a:t>https://</a:t>
            </a:r>
            <a:r>
              <a:rPr lang="en-US" sz="1200" dirty="0" smtClean="0">
                <a:solidFill>
                  <a:srgbClr val="1C1C1C"/>
                </a:solidFill>
                <a:latin typeface="Calibri" pitchFamily="34" charset="0"/>
                <a:cs typeface="Times New Roman" pitchFamily="18" charset="0"/>
                <a:hlinkClick r:id="rId8"/>
              </a:rPr>
              <a:t>www.cnr.it/it/evento/14133</a:t>
            </a:r>
            <a:endParaRPr lang="en-US" sz="1400" dirty="0">
              <a:solidFill>
                <a:srgbClr val="1C1C1C"/>
              </a:solidFill>
              <a:latin typeface="Calibri" pitchFamily="34" charset="0"/>
              <a:cs typeface="Times New Roman" pitchFamily="18" charset="0"/>
            </a:endParaRPr>
          </a:p>
        </p:txBody>
      </p:sp>
      <p:sp>
        <p:nvSpPr>
          <p:cNvPr id="31" name="WordArt 118"/>
          <p:cNvSpPr>
            <a:spLocks noChangeArrowheads="1" noChangeShapeType="1" noTextEdit="1"/>
          </p:cNvSpPr>
          <p:nvPr/>
        </p:nvSpPr>
        <p:spPr bwMode="auto">
          <a:xfrm>
            <a:off x="3076600" y="1372641"/>
            <a:ext cx="942975" cy="184151"/>
          </a:xfrm>
          <a:prstGeom prst="rect">
            <a:avLst/>
          </a:prstGeom>
        </p:spPr>
        <p:txBody>
          <a:bodyPr spcFirstLastPara="1" wrap="none" fromWordArt="1">
            <a:prstTxWarp prst="textArchUp">
              <a:avLst>
                <a:gd name="adj" fmla="val 10800008"/>
              </a:avLst>
            </a:prstTxWarp>
          </a:bodyPr>
          <a:lstStyle/>
          <a:p>
            <a:r>
              <a:rPr lang="en-US" sz="1400" kern="10" dirty="0" smtClean="0">
                <a:ln w="9525">
                  <a:solidFill>
                    <a:srgbClr val="FF3300"/>
                  </a:solidFill>
                  <a:round/>
                  <a:headEnd/>
                  <a:tailEnd/>
                </a:ln>
                <a:solidFill>
                  <a:srgbClr val="FF3300"/>
                </a:solidFill>
                <a:latin typeface="Times New Roman"/>
                <a:cs typeface="Times New Roman"/>
              </a:rPr>
              <a:t>6th </a:t>
            </a:r>
            <a:r>
              <a:rPr lang="en-US" sz="1200" kern="10" dirty="0">
                <a:ln w="9525">
                  <a:solidFill>
                    <a:srgbClr val="FF3300"/>
                  </a:solidFill>
                  <a:round/>
                  <a:headEnd/>
                  <a:tailEnd/>
                </a:ln>
                <a:solidFill>
                  <a:srgbClr val="FF3300"/>
                </a:solidFill>
                <a:latin typeface="Times New Roman"/>
                <a:cs typeface="Times New Roman"/>
              </a:rPr>
              <a:t>SALGEE</a:t>
            </a:r>
            <a:endParaRPr lang="bg-BG" sz="1200" kern="10" dirty="0">
              <a:ln w="9525">
                <a:solidFill>
                  <a:srgbClr val="FF3300"/>
                </a:solidFill>
                <a:round/>
                <a:headEnd/>
                <a:tailEnd/>
              </a:ln>
              <a:solidFill>
                <a:srgbClr val="FF3300"/>
              </a:solidFill>
              <a:latin typeface="Times New Roman"/>
              <a:cs typeface="Times New Roman"/>
            </a:endParaRPr>
          </a:p>
        </p:txBody>
      </p:sp>
      <p:pic>
        <p:nvPicPr>
          <p:cNvPr id="32" name="Picture 126" descr="Logo_f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400" y="1484784"/>
            <a:ext cx="18598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5"/>
          <p:cNvSpPr>
            <a:spLocks noChangeArrowheads="1"/>
          </p:cNvSpPr>
          <p:nvPr/>
        </p:nvSpPr>
        <p:spPr bwMode="auto">
          <a:xfrm>
            <a:off x="2771800" y="1609502"/>
            <a:ext cx="1876402" cy="563231"/>
          </a:xfrm>
          <a:prstGeom prst="rect">
            <a:avLst/>
          </a:prstGeom>
          <a:no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sz="1200" b="1" dirty="0" smtClean="0">
                <a:solidFill>
                  <a:srgbClr val="FF0000"/>
                </a:solidFill>
                <a:latin typeface="Calibri" pitchFamily="34" charset="0"/>
                <a:cs typeface="Times New Roman" pitchFamily="18" charset="0"/>
              </a:rPr>
              <a:t>Connection of climate and biosphere, 14-17 Oct 2019</a:t>
            </a:r>
            <a:endParaRPr lang="en-US" sz="1200" b="1" dirty="0">
              <a:solidFill>
                <a:srgbClr val="FF0000"/>
              </a:solidFill>
              <a:latin typeface="Calibri" pitchFamily="34" charset="0"/>
              <a:cs typeface="Times New Roman" pitchFamily="18" charset="0"/>
            </a:endParaRPr>
          </a:p>
          <a:p>
            <a:pPr>
              <a:lnSpc>
                <a:spcPct val="85000"/>
              </a:lnSpc>
            </a:pPr>
            <a:r>
              <a:rPr lang="en-US" sz="1200" b="1" dirty="0" smtClean="0">
                <a:solidFill>
                  <a:srgbClr val="FF0000"/>
                </a:solidFill>
                <a:latin typeface="Calibri" pitchFamily="34" charset="0"/>
                <a:cs typeface="Times New Roman" pitchFamily="18" charset="0"/>
              </a:rPr>
              <a:t>EUMETSAT, </a:t>
            </a:r>
            <a:r>
              <a:rPr lang="en-US" sz="1200" b="1" dirty="0" err="1" smtClean="0">
                <a:solidFill>
                  <a:srgbClr val="FF0000"/>
                </a:solidFill>
                <a:latin typeface="Calibri" pitchFamily="34" charset="0"/>
                <a:cs typeface="Times New Roman" pitchFamily="18" charset="0"/>
              </a:rPr>
              <a:t>Darmsatadt</a:t>
            </a:r>
            <a:r>
              <a:rPr lang="en-US" sz="1200" b="1" dirty="0" smtClean="0">
                <a:solidFill>
                  <a:srgbClr val="FF0000"/>
                </a:solidFill>
                <a:latin typeface="Calibri" pitchFamily="34" charset="0"/>
                <a:cs typeface="Times New Roman" pitchFamily="18" charset="0"/>
              </a:rPr>
              <a:t> </a:t>
            </a:r>
            <a:endParaRPr lang="en-GB" sz="1200" b="1" dirty="0">
              <a:solidFill>
                <a:srgbClr val="FF0000"/>
              </a:solidFill>
              <a:latin typeface="Calibri" pitchFamily="34" charset="0"/>
              <a:cs typeface="Times New Roman" pitchFamily="18" charset="0"/>
            </a:endParaRPr>
          </a:p>
        </p:txBody>
      </p:sp>
    </p:spTree>
    <p:extLst>
      <p:ext uri="{BB962C8B-B14F-4D97-AF65-F5344CB8AC3E}">
        <p14:creationId xmlns:p14="http://schemas.microsoft.com/office/powerpoint/2010/main" val="1313124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1" y="290670"/>
            <a:ext cx="9144001" cy="83407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lnSpc>
                <a:spcPct val="90000"/>
              </a:lnSpc>
              <a:spcBef>
                <a:spcPct val="20000"/>
              </a:spcBef>
              <a:spcAft>
                <a:spcPts val="600"/>
              </a:spcAft>
              <a:buClr>
                <a:srgbClr val="9BBD99"/>
              </a:buClr>
              <a:defRPr/>
            </a:pPr>
            <a:r>
              <a:rPr lang="en-US" b="1" dirty="0" smtClean="0">
                <a:solidFill>
                  <a:srgbClr val="C00000"/>
                </a:solidFill>
                <a:latin typeface="Calibri" pitchFamily="34" charset="0"/>
                <a:cs typeface="Calibri" pitchFamily="34" charset="0"/>
              </a:rPr>
              <a:t>The 6</a:t>
            </a:r>
            <a:r>
              <a:rPr lang="en-US" b="1" baseline="30000" dirty="0" smtClean="0">
                <a:solidFill>
                  <a:srgbClr val="C00000"/>
                </a:solidFill>
                <a:latin typeface="Calibri" pitchFamily="34" charset="0"/>
                <a:cs typeface="Calibri" pitchFamily="34" charset="0"/>
              </a:rPr>
              <a:t>th</a:t>
            </a:r>
            <a:r>
              <a:rPr lang="en-US" b="1" dirty="0" smtClean="0">
                <a:solidFill>
                  <a:srgbClr val="C00000"/>
                </a:solidFill>
                <a:latin typeface="Calibri" pitchFamily="34" charset="0"/>
                <a:cs typeface="Calibri" pitchFamily="34" charset="0"/>
              </a:rPr>
              <a:t> SALGEE Workshop 2019</a:t>
            </a:r>
          </a:p>
          <a:p>
            <a:pPr algn="ctr" eaLnBrk="0" hangingPunct="0">
              <a:lnSpc>
                <a:spcPct val="90000"/>
              </a:lnSpc>
              <a:spcBef>
                <a:spcPts val="0"/>
              </a:spcBef>
              <a:buClr>
                <a:srgbClr val="9BBD99"/>
              </a:buClr>
              <a:defRPr/>
            </a:pPr>
            <a:r>
              <a:rPr lang="en-US" dirty="0" smtClean="0">
                <a:solidFill>
                  <a:srgbClr val="C00000"/>
                </a:solidFill>
                <a:latin typeface="Calibri" pitchFamily="34" charset="0"/>
                <a:cs typeface="Calibri" pitchFamily="34" charset="0"/>
              </a:rPr>
              <a:t>“</a:t>
            </a:r>
            <a:r>
              <a:rPr lang="bg-BG" dirty="0" smtClean="0">
                <a:solidFill>
                  <a:srgbClr val="C00000"/>
                </a:solidFill>
                <a:latin typeface="Calibri" pitchFamily="34" charset="0"/>
                <a:cs typeface="Calibri" pitchFamily="34" charset="0"/>
              </a:rPr>
              <a:t>MSG </a:t>
            </a:r>
            <a:r>
              <a:rPr lang="bg-BG" dirty="0">
                <a:solidFill>
                  <a:srgbClr val="C00000"/>
                </a:solidFill>
                <a:latin typeface="Calibri" pitchFamily="34" charset="0"/>
                <a:cs typeface="Calibri" pitchFamily="34" charset="0"/>
              </a:rPr>
              <a:t>Land Surface Applications: </a:t>
            </a:r>
            <a:r>
              <a:rPr lang="bg-BG" dirty="0" smtClean="0">
                <a:solidFill>
                  <a:srgbClr val="C00000"/>
                </a:solidFill>
                <a:latin typeface="Calibri" pitchFamily="34" charset="0"/>
                <a:cs typeface="Calibri" pitchFamily="34" charset="0"/>
              </a:rPr>
              <a:t>Connection </a:t>
            </a:r>
            <a:r>
              <a:rPr lang="bg-BG" dirty="0">
                <a:solidFill>
                  <a:srgbClr val="C00000"/>
                </a:solidFill>
                <a:latin typeface="Calibri" pitchFamily="34" charset="0"/>
                <a:cs typeface="Calibri" pitchFamily="34" charset="0"/>
              </a:rPr>
              <a:t>of climate and </a:t>
            </a:r>
            <a:r>
              <a:rPr lang="bg-BG" dirty="0" smtClean="0">
                <a:solidFill>
                  <a:srgbClr val="C00000"/>
                </a:solidFill>
                <a:latin typeface="Calibri" pitchFamily="34" charset="0"/>
                <a:cs typeface="Calibri" pitchFamily="34" charset="0"/>
              </a:rPr>
              <a:t>biosphere</a:t>
            </a:r>
            <a:r>
              <a:rPr lang="en-US" dirty="0" smtClean="0">
                <a:solidFill>
                  <a:srgbClr val="C00000"/>
                </a:solidFill>
                <a:latin typeface="Calibri" pitchFamily="34" charset="0"/>
                <a:cs typeface="Calibri" pitchFamily="34" charset="0"/>
              </a:rPr>
              <a:t>”</a:t>
            </a:r>
          </a:p>
        </p:txBody>
      </p:sp>
      <p:sp>
        <p:nvSpPr>
          <p:cNvPr id="5" name="Title 1"/>
          <p:cNvSpPr>
            <a:spLocks noGrp="1"/>
          </p:cNvSpPr>
          <p:nvPr>
            <p:ph type="title"/>
          </p:nvPr>
        </p:nvSpPr>
        <p:spPr>
          <a:xfrm>
            <a:off x="471488" y="1268760"/>
            <a:ext cx="8077200" cy="590700"/>
          </a:xfrm>
        </p:spPr>
        <p:txBody>
          <a:bodyPr/>
          <a:lstStyle/>
          <a:p>
            <a:r>
              <a:rPr lang="en-US" sz="2200" b="1" i="1" dirty="0" smtClean="0">
                <a:solidFill>
                  <a:srgbClr val="003366"/>
                </a:solidFill>
                <a:latin typeface="Calibri" pitchFamily="34" charset="0"/>
                <a:cs typeface="Arial" pitchFamily="34" charset="0"/>
              </a:rPr>
              <a:t>SALGEE approach: Scientific background and priorities</a:t>
            </a:r>
            <a:r>
              <a:rPr lang="en-US" sz="2400" b="1" dirty="0" smtClean="0">
                <a:latin typeface="Calibri" pitchFamily="34" charset="0"/>
                <a:cs typeface="Calibri" pitchFamily="34" charset="0"/>
              </a:rPr>
              <a:t> </a:t>
            </a:r>
            <a:endParaRPr lang="bg-BG" sz="2400" b="1" dirty="0" smtClean="0">
              <a:latin typeface="Calibri" pitchFamily="34" charset="0"/>
              <a:cs typeface="Calibri" pitchFamily="34" charset="0"/>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5849" y="3068960"/>
            <a:ext cx="4886431" cy="36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5652120" y="2348880"/>
            <a:ext cx="2490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algn="ctr" eaLnBrk="0" fontAlgn="base" hangingPunct="0">
              <a:spcBef>
                <a:spcPct val="0"/>
              </a:spcBef>
              <a:spcAft>
                <a:spcPct val="0"/>
              </a:spcAft>
              <a:defRPr sz="4000">
                <a:solidFill>
                  <a:schemeClr val="tx1"/>
                </a:solidFill>
                <a:latin typeface="Times New Roman" pitchFamily="18" charset="0"/>
              </a:defRPr>
            </a:lvl6pPr>
            <a:lvl7pPr marL="2971800" indent="-228600" algn="ctr" eaLnBrk="0" fontAlgn="base" hangingPunct="0">
              <a:spcBef>
                <a:spcPct val="0"/>
              </a:spcBef>
              <a:spcAft>
                <a:spcPct val="0"/>
              </a:spcAft>
              <a:defRPr sz="4000">
                <a:solidFill>
                  <a:schemeClr val="tx1"/>
                </a:solidFill>
                <a:latin typeface="Times New Roman" pitchFamily="18" charset="0"/>
              </a:defRPr>
            </a:lvl7pPr>
            <a:lvl8pPr marL="3429000" indent="-228600" algn="ctr" eaLnBrk="0" fontAlgn="base" hangingPunct="0">
              <a:spcBef>
                <a:spcPct val="0"/>
              </a:spcBef>
              <a:spcAft>
                <a:spcPct val="0"/>
              </a:spcAft>
              <a:defRPr sz="4000">
                <a:solidFill>
                  <a:schemeClr val="tx1"/>
                </a:solidFill>
                <a:latin typeface="Times New Roman" pitchFamily="18" charset="0"/>
              </a:defRPr>
            </a:lvl8pPr>
            <a:lvl9pPr marL="3886200" indent="-228600" algn="ctr" eaLnBrk="0" fontAlgn="base" hangingPunct="0">
              <a:spcBef>
                <a:spcPct val="0"/>
              </a:spcBef>
              <a:spcAft>
                <a:spcPct val="0"/>
              </a:spcAft>
              <a:defRPr sz="4000">
                <a:solidFill>
                  <a:schemeClr val="tx1"/>
                </a:solidFill>
                <a:latin typeface="Times New Roman" pitchFamily="18" charset="0"/>
              </a:defRPr>
            </a:lvl9pPr>
          </a:lstStyle>
          <a:p>
            <a:pPr eaLnBrk="1" hangingPunct="1"/>
            <a:r>
              <a:rPr lang="en-US" dirty="0"/>
              <a:t> </a:t>
            </a:r>
            <a:r>
              <a:rPr lang="en-US" sz="1800" b="1" dirty="0">
                <a:solidFill>
                  <a:srgbClr val="009900"/>
                </a:solidFill>
                <a:latin typeface="Calibri" pitchFamily="34" charset="0"/>
                <a:cs typeface="Calibri" pitchFamily="34" charset="0"/>
              </a:rPr>
              <a:t>Biogeochemical cycling</a:t>
            </a:r>
            <a:endParaRPr lang="bg-BG" sz="1800" b="1" dirty="0">
              <a:solidFill>
                <a:srgbClr val="009900"/>
              </a:solidFill>
              <a:latin typeface="Calibri" pitchFamily="34" charset="0"/>
              <a:cs typeface="Calibri" pitchFamily="34" charset="0"/>
            </a:endParaRPr>
          </a:p>
        </p:txBody>
      </p:sp>
      <p:sp>
        <p:nvSpPr>
          <p:cNvPr id="9" name="Rectangle 8"/>
          <p:cNvSpPr>
            <a:spLocks noChangeArrowheads="1"/>
          </p:cNvSpPr>
          <p:nvPr/>
        </p:nvSpPr>
        <p:spPr bwMode="auto">
          <a:xfrm>
            <a:off x="395288" y="1772816"/>
            <a:ext cx="8497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latin typeface="Calibri" pitchFamily="34" charset="0"/>
                <a:cs typeface="Calibri" pitchFamily="34" charset="0"/>
              </a:rPr>
              <a:t>Schematic diagram depicting processes represented in the Community Land Model (CLM)</a:t>
            </a:r>
            <a:endParaRPr lang="bg-BG" sz="1600" dirty="0">
              <a:latin typeface="Calibri" pitchFamily="34" charset="0"/>
              <a:cs typeface="Calibri" pitchFamily="34" charset="0"/>
            </a:endParaRPr>
          </a:p>
        </p:txBody>
      </p:sp>
      <p:sp>
        <p:nvSpPr>
          <p:cNvPr id="13" name="Rectangle 1"/>
          <p:cNvSpPr>
            <a:spLocks noChangeArrowheads="1"/>
          </p:cNvSpPr>
          <p:nvPr/>
        </p:nvSpPr>
        <p:spPr bwMode="auto">
          <a:xfrm>
            <a:off x="2286000" y="2476612"/>
            <a:ext cx="4572000" cy="132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dirty="0"/>
          </a:p>
          <a:p>
            <a:r>
              <a:rPr lang="en-US" dirty="0"/>
              <a:t>.</a:t>
            </a:r>
          </a:p>
        </p:txBody>
      </p:sp>
      <p:sp>
        <p:nvSpPr>
          <p:cNvPr id="16" name="Rectangle 3"/>
          <p:cNvSpPr>
            <a:spLocks noChangeArrowheads="1"/>
          </p:cNvSpPr>
          <p:nvPr/>
        </p:nvSpPr>
        <p:spPr bwMode="auto">
          <a:xfrm>
            <a:off x="2591792" y="2348880"/>
            <a:ext cx="3708400" cy="307975"/>
          </a:xfrm>
          <a:prstGeom prst="rect">
            <a:avLst/>
          </a:prstGeom>
          <a:noFill/>
          <a:ln>
            <a:noFill/>
          </a:ln>
        </p:spPr>
        <p:txBody>
          <a:bodyPr>
            <a:spAutoFit/>
          </a:bodyPr>
          <a:lstStyle/>
          <a:p>
            <a:pPr lvl="1" algn="l">
              <a:defRPr/>
            </a:pPr>
            <a:r>
              <a:rPr lang="en-US" sz="1400" i="1" dirty="0">
                <a:solidFill>
                  <a:srgbClr val="C00000"/>
                </a:solidFill>
                <a:latin typeface="Calibri" pitchFamily="34" charset="0"/>
                <a:cs typeface="Calibri" pitchFamily="34" charset="0"/>
                <a:hlinkClick r:id="rId4"/>
              </a:rPr>
              <a:t>http://www.cesm.ucar.edu/models/clm/</a:t>
            </a:r>
            <a:endParaRPr lang="en-US" sz="1400" i="1" dirty="0">
              <a:solidFill>
                <a:srgbClr val="C00000"/>
              </a:solidFill>
              <a:latin typeface="Calibri" pitchFamily="34" charset="0"/>
              <a:cs typeface="Calibri" pitchFamily="34" charset="0"/>
            </a:endParaRPr>
          </a:p>
        </p:txBody>
      </p:sp>
      <p:sp>
        <p:nvSpPr>
          <p:cNvPr id="3" name="Oval 2"/>
          <p:cNvSpPr/>
          <p:nvPr/>
        </p:nvSpPr>
        <p:spPr>
          <a:xfrm>
            <a:off x="1115616" y="2564904"/>
            <a:ext cx="2592288" cy="434168"/>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4" name="Group 3"/>
          <p:cNvGrpSpPr/>
          <p:nvPr/>
        </p:nvGrpSpPr>
        <p:grpSpPr>
          <a:xfrm>
            <a:off x="1187624" y="1859460"/>
            <a:ext cx="7056784" cy="1154248"/>
            <a:chOff x="1187624" y="2060848"/>
            <a:chExt cx="7056784" cy="1154248"/>
          </a:xfrm>
        </p:grpSpPr>
        <p:sp>
          <p:nvSpPr>
            <p:cNvPr id="7" name="TextBox 4"/>
            <p:cNvSpPr txBox="1">
              <a:spLocks noChangeArrowheads="1"/>
            </p:cNvSpPr>
            <p:nvPr/>
          </p:nvSpPr>
          <p:spPr bwMode="auto">
            <a:xfrm>
              <a:off x="1187624" y="2511301"/>
              <a:ext cx="2416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algn="ctr" eaLnBrk="0" fontAlgn="base" hangingPunct="0">
                <a:spcBef>
                  <a:spcPct val="0"/>
                </a:spcBef>
                <a:spcAft>
                  <a:spcPct val="0"/>
                </a:spcAft>
                <a:defRPr sz="4000">
                  <a:solidFill>
                    <a:schemeClr val="tx1"/>
                  </a:solidFill>
                  <a:latin typeface="Times New Roman" pitchFamily="18" charset="0"/>
                </a:defRPr>
              </a:lvl6pPr>
              <a:lvl7pPr marL="2971800" indent="-228600" algn="ctr" eaLnBrk="0" fontAlgn="base" hangingPunct="0">
                <a:spcBef>
                  <a:spcPct val="0"/>
                </a:spcBef>
                <a:spcAft>
                  <a:spcPct val="0"/>
                </a:spcAft>
                <a:defRPr sz="4000">
                  <a:solidFill>
                    <a:schemeClr val="tx1"/>
                  </a:solidFill>
                  <a:latin typeface="Times New Roman" pitchFamily="18" charset="0"/>
                </a:defRPr>
              </a:lvl7pPr>
              <a:lvl8pPr marL="3429000" indent="-228600" algn="ctr" eaLnBrk="0" fontAlgn="base" hangingPunct="0">
                <a:spcBef>
                  <a:spcPct val="0"/>
                </a:spcBef>
                <a:spcAft>
                  <a:spcPct val="0"/>
                </a:spcAft>
                <a:defRPr sz="4000">
                  <a:solidFill>
                    <a:schemeClr val="tx1"/>
                  </a:solidFill>
                  <a:latin typeface="Times New Roman" pitchFamily="18" charset="0"/>
                </a:defRPr>
              </a:lvl8pPr>
              <a:lvl9pPr marL="3886200" indent="-228600" algn="ctr" eaLnBrk="0" fontAlgn="base" hangingPunct="0">
                <a:spcBef>
                  <a:spcPct val="0"/>
                </a:spcBef>
                <a:spcAft>
                  <a:spcPct val="0"/>
                </a:spcAft>
                <a:defRPr sz="4000">
                  <a:solidFill>
                    <a:schemeClr val="tx1"/>
                  </a:solidFill>
                  <a:latin typeface="Times New Roman" pitchFamily="18" charset="0"/>
                </a:defRPr>
              </a:lvl9pPr>
            </a:lstStyle>
            <a:p>
              <a:pPr eaLnBrk="1" hangingPunct="1"/>
              <a:r>
                <a:rPr lang="en-US" dirty="0"/>
                <a:t> </a:t>
              </a:r>
              <a:r>
                <a:rPr lang="en-US" sz="1800" b="1" dirty="0" err="1">
                  <a:solidFill>
                    <a:srgbClr val="009900"/>
                  </a:solidFill>
                  <a:latin typeface="Calibri" pitchFamily="34" charset="0"/>
                  <a:cs typeface="Calibri" pitchFamily="34" charset="0"/>
                </a:rPr>
                <a:t>Biogeophysical</a:t>
              </a:r>
              <a:r>
                <a:rPr lang="en-US" sz="1800" b="1" dirty="0">
                  <a:solidFill>
                    <a:srgbClr val="009900"/>
                  </a:solidFill>
                  <a:latin typeface="Calibri" pitchFamily="34" charset="0"/>
                  <a:cs typeface="Calibri" pitchFamily="34" charset="0"/>
                </a:rPr>
                <a:t> cycling</a:t>
              </a:r>
              <a:endParaRPr lang="bg-BG" sz="1800" b="1" dirty="0">
                <a:solidFill>
                  <a:srgbClr val="009900"/>
                </a:solidFill>
                <a:latin typeface="Calibri" pitchFamily="34" charset="0"/>
                <a:cs typeface="Calibri" pitchFamily="34" charset="0"/>
              </a:endParaRPr>
            </a:p>
          </p:txBody>
        </p:sp>
        <p:sp>
          <p:nvSpPr>
            <p:cNvPr id="10" name="TextBox 1"/>
            <p:cNvSpPr txBox="1">
              <a:spLocks noChangeArrowheads="1"/>
            </p:cNvSpPr>
            <p:nvPr/>
          </p:nvSpPr>
          <p:spPr bwMode="auto">
            <a:xfrm>
              <a:off x="2976563" y="2060848"/>
              <a:ext cx="3625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algn="ctr" eaLnBrk="0" fontAlgn="base" hangingPunct="0">
                <a:spcBef>
                  <a:spcPct val="0"/>
                </a:spcBef>
                <a:spcAft>
                  <a:spcPct val="0"/>
                </a:spcAft>
                <a:defRPr sz="4000">
                  <a:solidFill>
                    <a:schemeClr val="tx1"/>
                  </a:solidFill>
                  <a:latin typeface="Times New Roman" pitchFamily="18" charset="0"/>
                </a:defRPr>
              </a:lvl6pPr>
              <a:lvl7pPr marL="2971800" indent="-228600" algn="ctr" eaLnBrk="0" fontAlgn="base" hangingPunct="0">
                <a:spcBef>
                  <a:spcPct val="0"/>
                </a:spcBef>
                <a:spcAft>
                  <a:spcPct val="0"/>
                </a:spcAft>
                <a:defRPr sz="4000">
                  <a:solidFill>
                    <a:schemeClr val="tx1"/>
                  </a:solidFill>
                  <a:latin typeface="Times New Roman" pitchFamily="18" charset="0"/>
                </a:defRPr>
              </a:lvl7pPr>
              <a:lvl8pPr marL="3429000" indent="-228600" algn="ctr" eaLnBrk="0" fontAlgn="base" hangingPunct="0">
                <a:spcBef>
                  <a:spcPct val="0"/>
                </a:spcBef>
                <a:spcAft>
                  <a:spcPct val="0"/>
                </a:spcAft>
                <a:defRPr sz="4000">
                  <a:solidFill>
                    <a:schemeClr val="tx1"/>
                  </a:solidFill>
                  <a:latin typeface="Times New Roman" pitchFamily="18" charset="0"/>
                </a:defRPr>
              </a:lvl8pPr>
              <a:lvl9pPr marL="3886200" indent="-228600" algn="ctr" eaLnBrk="0" fontAlgn="base" hangingPunct="0">
                <a:spcBef>
                  <a:spcPct val="0"/>
                </a:spcBef>
                <a:spcAft>
                  <a:spcPct val="0"/>
                </a:spcAft>
                <a:defRPr sz="4000">
                  <a:solidFill>
                    <a:schemeClr val="tx1"/>
                  </a:solidFill>
                  <a:latin typeface="Times New Roman" pitchFamily="18" charset="0"/>
                </a:defRPr>
              </a:lvl9pPr>
            </a:lstStyle>
            <a:p>
              <a:pPr eaLnBrk="1" hangingPunct="1"/>
              <a:r>
                <a:rPr lang="en-US" sz="1800" b="1" dirty="0">
                  <a:solidFill>
                    <a:srgbClr val="990000"/>
                  </a:solidFill>
                  <a:latin typeface="Calibri" pitchFamily="34" charset="0"/>
                  <a:cs typeface="Calibri" pitchFamily="34" charset="0"/>
                </a:rPr>
                <a:t>Earth system science and modeling</a:t>
              </a:r>
              <a:r>
                <a:rPr lang="en-US" b="1" dirty="0">
                  <a:solidFill>
                    <a:srgbClr val="990000"/>
                  </a:solidFill>
                </a:rPr>
                <a:t> </a:t>
              </a:r>
              <a:endParaRPr lang="bg-BG" b="1" dirty="0">
                <a:solidFill>
                  <a:srgbClr val="990000"/>
                </a:solidFill>
              </a:endParaRPr>
            </a:p>
          </p:txBody>
        </p:sp>
        <p:cxnSp>
          <p:nvCxnSpPr>
            <p:cNvPr id="11" name="Straight Connector 10"/>
            <p:cNvCxnSpPr/>
            <p:nvPr/>
          </p:nvCxnSpPr>
          <p:spPr bwMode="auto">
            <a:xfrm>
              <a:off x="6443663" y="2588308"/>
              <a:ext cx="576262" cy="0"/>
            </a:xfrm>
            <a:prstGeom prst="line">
              <a:avLst/>
            </a:prstGeom>
            <a:ln>
              <a:solidFill>
                <a:srgbClr val="C0000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2" name="Straight Arrow Connector 10"/>
            <p:cNvCxnSpPr>
              <a:cxnSpLocks noChangeShapeType="1"/>
            </p:cNvCxnSpPr>
            <p:nvPr/>
          </p:nvCxnSpPr>
          <p:spPr bwMode="auto">
            <a:xfrm>
              <a:off x="7019925" y="2591483"/>
              <a:ext cx="0" cy="187325"/>
            </a:xfrm>
            <a:prstGeom prst="straightConnector1">
              <a:avLst/>
            </a:prstGeom>
            <a:noFill/>
            <a:ln w="952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2411413" y="2593603"/>
              <a:ext cx="576262" cy="0"/>
            </a:xfrm>
            <a:prstGeom prst="line">
              <a:avLst/>
            </a:prstGeom>
            <a:ln>
              <a:solidFill>
                <a:srgbClr val="C0000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5" name="Straight Arrow Connector 20"/>
            <p:cNvCxnSpPr>
              <a:cxnSpLocks noChangeShapeType="1"/>
            </p:cNvCxnSpPr>
            <p:nvPr/>
          </p:nvCxnSpPr>
          <p:spPr bwMode="auto">
            <a:xfrm>
              <a:off x="2411413" y="2593603"/>
              <a:ext cx="0" cy="187325"/>
            </a:xfrm>
            <a:prstGeom prst="straightConnector1">
              <a:avLst/>
            </a:prstGeom>
            <a:noFill/>
            <a:ln w="9525"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7"/>
            <p:cNvSpPr/>
            <p:nvPr/>
          </p:nvSpPr>
          <p:spPr>
            <a:xfrm>
              <a:off x="5652120" y="2780928"/>
              <a:ext cx="2592288" cy="434168"/>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6565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750" y="134938"/>
            <a:ext cx="8077200" cy="990600"/>
          </a:xfrm>
        </p:spPr>
        <p:txBody>
          <a:bodyPr/>
          <a:lstStyle/>
          <a:p>
            <a:pPr marL="273050" indent="-273050" algn="l">
              <a:tabLst>
                <a:tab pos="534988" algn="l"/>
              </a:tabLst>
            </a:pPr>
            <a:r>
              <a:rPr lang="en-US" sz="2200" b="1" i="1" dirty="0" smtClean="0">
                <a:solidFill>
                  <a:srgbClr val="003366"/>
                </a:solidFill>
                <a:latin typeface="Calibri" pitchFamily="34" charset="0"/>
                <a:cs typeface="Arial" pitchFamily="34" charset="0"/>
              </a:rPr>
              <a:t>SALGEE approach: </a:t>
            </a:r>
            <a:br>
              <a:rPr lang="en-US" sz="2200" b="1" i="1" dirty="0" smtClean="0">
                <a:solidFill>
                  <a:srgbClr val="003366"/>
                </a:solidFill>
                <a:latin typeface="Calibri" pitchFamily="34" charset="0"/>
                <a:cs typeface="Arial" pitchFamily="34" charset="0"/>
              </a:rPr>
            </a:br>
            <a:r>
              <a:rPr lang="en-US" sz="2200" b="1" i="1" dirty="0" smtClean="0">
                <a:solidFill>
                  <a:srgbClr val="003366"/>
                </a:solidFill>
                <a:latin typeface="Calibri" pitchFamily="34" charset="0"/>
                <a:cs typeface="Arial" pitchFamily="34" charset="0"/>
              </a:rPr>
              <a:t>-	Land surface state &amp; anomalies assessment </a:t>
            </a:r>
            <a:br>
              <a:rPr lang="en-US" sz="2200" b="1" i="1" dirty="0" smtClean="0">
                <a:solidFill>
                  <a:srgbClr val="003366"/>
                </a:solidFill>
                <a:latin typeface="Calibri" pitchFamily="34" charset="0"/>
                <a:cs typeface="Arial" pitchFamily="34" charset="0"/>
              </a:rPr>
            </a:br>
            <a:r>
              <a:rPr lang="en-US" sz="2200" b="1" i="1" dirty="0" smtClean="0">
                <a:solidFill>
                  <a:srgbClr val="003366"/>
                </a:solidFill>
                <a:latin typeface="Calibri" pitchFamily="34" charset="0"/>
                <a:cs typeface="Arial" pitchFamily="34" charset="0"/>
              </a:rPr>
              <a:t>-	Interdisciplinary framework and science</a:t>
            </a:r>
            <a:endParaRPr lang="bg-BG" sz="2200" b="1" i="1" dirty="0" smtClean="0">
              <a:solidFill>
                <a:srgbClr val="003366"/>
              </a:solidFill>
              <a:latin typeface="Calibri" pitchFamily="34" charset="0"/>
              <a:cs typeface="Arial" pitchFamily="34" charset="0"/>
            </a:endParaRPr>
          </a:p>
        </p:txBody>
      </p:sp>
      <p:cxnSp>
        <p:nvCxnSpPr>
          <p:cNvPr id="9220" name="Straight Arrow Connector 12"/>
          <p:cNvCxnSpPr>
            <a:cxnSpLocks noChangeShapeType="1"/>
          </p:cNvCxnSpPr>
          <p:nvPr/>
        </p:nvCxnSpPr>
        <p:spPr bwMode="auto">
          <a:xfrm>
            <a:off x="7740650" y="1125538"/>
            <a:ext cx="914400" cy="914400"/>
          </a:xfrm>
          <a:prstGeom prst="straightConnector1">
            <a:avLst/>
          </a:prstGeom>
          <a:noFill/>
          <a:ln w="9525" algn="ctr">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1" name="TextBox 15"/>
          <p:cNvSpPr txBox="1">
            <a:spLocks noChangeArrowheads="1"/>
          </p:cNvSpPr>
          <p:nvPr/>
        </p:nvSpPr>
        <p:spPr bwMode="auto">
          <a:xfrm>
            <a:off x="169863" y="5726113"/>
            <a:ext cx="6923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algn="ctr" eaLnBrk="0" fontAlgn="base" hangingPunct="0">
              <a:spcBef>
                <a:spcPct val="0"/>
              </a:spcBef>
              <a:spcAft>
                <a:spcPct val="0"/>
              </a:spcAft>
              <a:defRPr sz="4000">
                <a:solidFill>
                  <a:schemeClr val="tx1"/>
                </a:solidFill>
                <a:latin typeface="Times New Roman" pitchFamily="18" charset="0"/>
              </a:defRPr>
            </a:lvl6pPr>
            <a:lvl7pPr marL="2971800" indent="-228600" algn="ctr" eaLnBrk="0" fontAlgn="base" hangingPunct="0">
              <a:spcBef>
                <a:spcPct val="0"/>
              </a:spcBef>
              <a:spcAft>
                <a:spcPct val="0"/>
              </a:spcAft>
              <a:defRPr sz="4000">
                <a:solidFill>
                  <a:schemeClr val="tx1"/>
                </a:solidFill>
                <a:latin typeface="Times New Roman" pitchFamily="18" charset="0"/>
              </a:defRPr>
            </a:lvl7pPr>
            <a:lvl8pPr marL="3429000" indent="-228600" algn="ctr" eaLnBrk="0" fontAlgn="base" hangingPunct="0">
              <a:spcBef>
                <a:spcPct val="0"/>
              </a:spcBef>
              <a:spcAft>
                <a:spcPct val="0"/>
              </a:spcAft>
              <a:defRPr sz="4000">
                <a:solidFill>
                  <a:schemeClr val="tx1"/>
                </a:solidFill>
                <a:latin typeface="Times New Roman" pitchFamily="18" charset="0"/>
              </a:defRPr>
            </a:lvl8pPr>
            <a:lvl9pPr marL="3886200" indent="-228600" algn="ctr" eaLnBrk="0" fontAlgn="base" hangingPunct="0">
              <a:spcBef>
                <a:spcPct val="0"/>
              </a:spcBef>
              <a:spcAft>
                <a:spcPct val="0"/>
              </a:spcAft>
              <a:defRPr sz="4000">
                <a:solidFill>
                  <a:schemeClr val="tx1"/>
                </a:solidFill>
                <a:latin typeface="Times New Roman" pitchFamily="18" charset="0"/>
              </a:defRPr>
            </a:lvl9pPr>
          </a:lstStyle>
          <a:p>
            <a:pPr algn="l" eaLnBrk="1" hangingPunct="1"/>
            <a:r>
              <a:rPr lang="en-US" sz="1200">
                <a:solidFill>
                  <a:srgbClr val="C00000"/>
                </a:solidFill>
                <a:latin typeface="Calibri" pitchFamily="34" charset="0"/>
                <a:cs typeface="Calibri" pitchFamily="34" charset="0"/>
              </a:rPr>
              <a:t>References:</a:t>
            </a:r>
          </a:p>
          <a:p>
            <a:pPr algn="l" eaLnBrk="1" hangingPunct="1">
              <a:buFont typeface="Arial" pitchFamily="34" charset="0"/>
              <a:buChar char="•"/>
            </a:pPr>
            <a:r>
              <a:rPr lang="en-US" sz="1200" i="1">
                <a:solidFill>
                  <a:srgbClr val="C00000"/>
                </a:solidFill>
                <a:latin typeface="Calibri" pitchFamily="34" charset="0"/>
                <a:cs typeface="Calibri" pitchFamily="34" charset="0"/>
              </a:rPr>
              <a:t> </a:t>
            </a:r>
            <a:r>
              <a:rPr lang="en-US" sz="1200" i="1">
                <a:solidFill>
                  <a:srgbClr val="C00000"/>
                </a:solidFill>
                <a:latin typeface="Calibri" pitchFamily="34" charset="0"/>
                <a:cs typeface="Calibri" pitchFamily="34" charset="0"/>
                <a:hlinkClick r:id="rId3"/>
              </a:rPr>
              <a:t>http://www.cesm.ucar.edu/models/clm/</a:t>
            </a:r>
            <a:endParaRPr lang="en-US" sz="1200" i="1">
              <a:solidFill>
                <a:srgbClr val="C00000"/>
              </a:solidFill>
              <a:latin typeface="Calibri" pitchFamily="34" charset="0"/>
              <a:cs typeface="Calibri" pitchFamily="34" charset="0"/>
            </a:endParaRPr>
          </a:p>
          <a:p>
            <a:pPr algn="l" eaLnBrk="1" hangingPunct="1">
              <a:buFont typeface="Arial" pitchFamily="34" charset="0"/>
              <a:buChar char="•"/>
            </a:pPr>
            <a:r>
              <a:rPr lang="en-US" sz="1200" i="1">
                <a:solidFill>
                  <a:srgbClr val="C00000"/>
                </a:solidFill>
                <a:latin typeface="Calibri" pitchFamily="34" charset="0"/>
                <a:cs typeface="Calibri" pitchFamily="34" charset="0"/>
              </a:rPr>
              <a:t>Lawrence, D. and  Fisher, R., National Center for Atmospheric Research (NCAR), Boulder, Colorado, USA.  The Community Land Model Philosophy: model development and science applications, </a:t>
            </a:r>
            <a:r>
              <a:rPr lang="en-GB" sz="1200" i="1">
                <a:solidFill>
                  <a:srgbClr val="C00000"/>
                </a:solidFill>
                <a:latin typeface="Calibri" pitchFamily="34" charset="0"/>
                <a:cs typeface="Calibri" pitchFamily="34" charset="0"/>
                <a:hlinkClick r:id="rId4"/>
              </a:rPr>
              <a:t>https://pdfs.semanticscholar.org/26eb/cbc1b7998d2144e83ed73e3d791a3c46cc2f.pdf</a:t>
            </a:r>
            <a:endParaRPr lang="en-GB" sz="1200" i="1">
              <a:solidFill>
                <a:srgbClr val="C00000"/>
              </a:solidFill>
              <a:latin typeface="Calibri" pitchFamily="34" charset="0"/>
              <a:cs typeface="Calibri" pitchFamily="34" charset="0"/>
            </a:endParaRPr>
          </a:p>
          <a:p>
            <a:pPr algn="l" eaLnBrk="1" hangingPunct="1">
              <a:buFont typeface="Arial" pitchFamily="34" charset="0"/>
              <a:buChar char="•"/>
            </a:pPr>
            <a:endParaRPr lang="bg-BG" sz="1200" i="1">
              <a:solidFill>
                <a:srgbClr val="C00000"/>
              </a:solidFill>
              <a:latin typeface="Calibri" pitchFamily="34" charset="0"/>
              <a:cs typeface="Calibri" pitchFamily="34" charset="0"/>
            </a:endParaRPr>
          </a:p>
        </p:txBody>
      </p:sp>
      <p:sp>
        <p:nvSpPr>
          <p:cNvPr id="3" name="TextBox 2"/>
          <p:cNvSpPr txBox="1"/>
          <p:nvPr/>
        </p:nvSpPr>
        <p:spPr>
          <a:xfrm>
            <a:off x="5176838" y="1314450"/>
            <a:ext cx="3932237" cy="4645025"/>
          </a:xfrm>
          <a:prstGeom prst="rect">
            <a:avLst/>
          </a:prstGeom>
          <a:noFill/>
        </p:spPr>
        <p:txBody>
          <a:bodyPr>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algn="ctr" eaLnBrk="0" fontAlgn="base" hangingPunct="0">
              <a:spcBef>
                <a:spcPct val="0"/>
              </a:spcBef>
              <a:spcAft>
                <a:spcPct val="0"/>
              </a:spcAft>
              <a:defRPr sz="4000">
                <a:solidFill>
                  <a:schemeClr val="tx1"/>
                </a:solidFill>
                <a:latin typeface="Times New Roman" pitchFamily="18" charset="0"/>
              </a:defRPr>
            </a:lvl6pPr>
            <a:lvl7pPr marL="2971800" indent="-228600" algn="ctr" eaLnBrk="0" fontAlgn="base" hangingPunct="0">
              <a:spcBef>
                <a:spcPct val="0"/>
              </a:spcBef>
              <a:spcAft>
                <a:spcPct val="0"/>
              </a:spcAft>
              <a:defRPr sz="4000">
                <a:solidFill>
                  <a:schemeClr val="tx1"/>
                </a:solidFill>
                <a:latin typeface="Times New Roman" pitchFamily="18" charset="0"/>
              </a:defRPr>
            </a:lvl7pPr>
            <a:lvl8pPr marL="3429000" indent="-228600" algn="ctr" eaLnBrk="0" fontAlgn="base" hangingPunct="0">
              <a:spcBef>
                <a:spcPct val="0"/>
              </a:spcBef>
              <a:spcAft>
                <a:spcPct val="0"/>
              </a:spcAft>
              <a:defRPr sz="4000">
                <a:solidFill>
                  <a:schemeClr val="tx1"/>
                </a:solidFill>
                <a:latin typeface="Times New Roman" pitchFamily="18" charset="0"/>
              </a:defRPr>
            </a:lvl8pPr>
            <a:lvl9pPr marL="3886200" indent="-228600" algn="ctr" eaLnBrk="0" fontAlgn="base" hangingPunct="0">
              <a:spcBef>
                <a:spcPct val="0"/>
              </a:spcBef>
              <a:spcAft>
                <a:spcPct val="0"/>
              </a:spcAft>
              <a:defRPr sz="4000">
                <a:solidFill>
                  <a:schemeClr val="tx1"/>
                </a:solidFill>
                <a:latin typeface="Times New Roman" pitchFamily="18" charset="0"/>
              </a:defRPr>
            </a:lvl9pPr>
          </a:lstStyle>
          <a:p>
            <a:pPr algn="l" eaLnBrk="1" hangingPunct="1">
              <a:buFont typeface="Arial" pitchFamily="34" charset="0"/>
              <a:buNone/>
            </a:pPr>
            <a:r>
              <a:rPr lang="en-US" sz="1600" b="1" dirty="0">
                <a:solidFill>
                  <a:srgbClr val="00D000"/>
                </a:solidFill>
                <a:latin typeface="Calibri" pitchFamily="34" charset="0"/>
                <a:cs typeface="Calibri" pitchFamily="34" charset="0"/>
              </a:rPr>
              <a:t>Earth system science and modeling </a:t>
            </a:r>
            <a:r>
              <a:rPr lang="en-US" sz="1600" dirty="0">
                <a:latin typeface="Calibri" pitchFamily="34" charset="0"/>
                <a:cs typeface="Calibri" pitchFamily="34" charset="0"/>
              </a:rPr>
              <a:t>- two central themes (e.g. in CLM) : </a:t>
            </a:r>
          </a:p>
          <a:p>
            <a:pPr algn="l" eaLnBrk="1" hangingPunct="1">
              <a:spcBef>
                <a:spcPts val="600"/>
              </a:spcBef>
            </a:pPr>
            <a:r>
              <a:rPr lang="en-US" sz="1600" dirty="0">
                <a:latin typeface="Calibri" pitchFamily="34" charset="0"/>
                <a:cs typeface="Calibri" pitchFamily="34" charset="0"/>
              </a:rPr>
              <a:t>1) terrestrial ecosystems, through their cycling of energy, water, chemical elements, and trace gases, are important determinants of weather and climate, </a:t>
            </a:r>
          </a:p>
          <a:p>
            <a:pPr algn="l" eaLnBrk="1" hangingPunct="1">
              <a:spcBef>
                <a:spcPts val="600"/>
              </a:spcBef>
            </a:pPr>
            <a:r>
              <a:rPr lang="en-US" sz="1600" dirty="0">
                <a:latin typeface="Calibri" pitchFamily="34" charset="0"/>
                <a:cs typeface="Calibri" pitchFamily="34" charset="0"/>
              </a:rPr>
              <a:t>2) the land surface is a critical interface through which climate change influences humans and </a:t>
            </a:r>
            <a:r>
              <a:rPr lang="en-US" sz="1600" dirty="0" smtClean="0">
                <a:latin typeface="Calibri" pitchFamily="34" charset="0"/>
                <a:cs typeface="Calibri" pitchFamily="34" charset="0"/>
              </a:rPr>
              <a:t>ecosystems, </a:t>
            </a:r>
            <a:r>
              <a:rPr lang="en-US" sz="1600" dirty="0">
                <a:latin typeface="Calibri" pitchFamily="34" charset="0"/>
                <a:cs typeface="Calibri" pitchFamily="34" charset="0"/>
              </a:rPr>
              <a:t>and through which humans and ecosystems can affect global environmental change. </a:t>
            </a:r>
          </a:p>
          <a:p>
            <a:pPr algn="l" eaLnBrk="1" hangingPunct="1"/>
            <a:endParaRPr lang="en-US" sz="1600" dirty="0">
              <a:latin typeface="Calibri" pitchFamily="34" charset="0"/>
              <a:cs typeface="Calibri" pitchFamily="34" charset="0"/>
            </a:endParaRPr>
          </a:p>
          <a:p>
            <a:pPr algn="l" eaLnBrk="1" hangingPunct="1"/>
            <a:endParaRPr lang="en-US" sz="1600" dirty="0">
              <a:latin typeface="Calibri" pitchFamily="34" charset="0"/>
              <a:cs typeface="Calibri" pitchFamily="34" charset="0"/>
            </a:endParaRPr>
          </a:p>
          <a:p>
            <a:pPr algn="l" eaLnBrk="1" hangingPunct="1"/>
            <a:r>
              <a:rPr lang="en-US" sz="1600" b="1" dirty="0">
                <a:solidFill>
                  <a:srgbClr val="C00000"/>
                </a:solidFill>
                <a:latin typeface="Calibri" pitchFamily="34" charset="0"/>
                <a:cs typeface="Calibri" pitchFamily="34" charset="0"/>
              </a:rPr>
              <a:t>To quantify the role of terrestrial processes in diurnal to </a:t>
            </a:r>
            <a:r>
              <a:rPr lang="en-US" sz="1600" b="1" dirty="0" err="1">
                <a:solidFill>
                  <a:srgbClr val="C00000"/>
                </a:solidFill>
                <a:latin typeface="Calibri" pitchFamily="34" charset="0"/>
                <a:cs typeface="Calibri" pitchFamily="34" charset="0"/>
              </a:rPr>
              <a:t>interannual</a:t>
            </a:r>
            <a:r>
              <a:rPr lang="en-US" sz="1600" b="1" dirty="0">
                <a:solidFill>
                  <a:srgbClr val="C00000"/>
                </a:solidFill>
                <a:latin typeface="Calibri" pitchFamily="34" charset="0"/>
                <a:cs typeface="Calibri" pitchFamily="34" charset="0"/>
              </a:rPr>
              <a:t> weather </a:t>
            </a:r>
          </a:p>
          <a:p>
            <a:pPr algn="l" eaLnBrk="1" hangingPunct="1"/>
            <a:r>
              <a:rPr lang="en-US" sz="1600" b="1" dirty="0">
                <a:solidFill>
                  <a:srgbClr val="C00000"/>
                </a:solidFill>
                <a:latin typeface="Calibri" pitchFamily="34" charset="0"/>
                <a:cs typeface="Calibri" pitchFamily="34" charset="0"/>
              </a:rPr>
              <a:t>and climate variability including influence on droughts, floods, temperature extremes and their effects.</a:t>
            </a:r>
            <a:endParaRPr lang="bg-BG" sz="1600" dirty="0">
              <a:latin typeface="Calibri" pitchFamily="34" charset="0"/>
              <a:cs typeface="Calibri" pitchFamily="34" charset="0"/>
            </a:endParaRPr>
          </a:p>
        </p:txBody>
      </p:sp>
      <p:cxnSp>
        <p:nvCxnSpPr>
          <p:cNvPr id="5" name="Straight Arrow Connector 4"/>
          <p:cNvCxnSpPr/>
          <p:nvPr/>
        </p:nvCxnSpPr>
        <p:spPr bwMode="auto">
          <a:xfrm>
            <a:off x="6624638" y="4287838"/>
            <a:ext cx="0" cy="360362"/>
          </a:xfrm>
          <a:prstGeom prst="straightConnector1">
            <a:avLst/>
          </a:prstGeom>
          <a:solidFill>
            <a:schemeClr val="bg1"/>
          </a:solidFill>
          <a:ln w="9525" cap="flat" cmpd="sng" algn="ctr">
            <a:solidFill>
              <a:schemeClr val="tx2">
                <a:lumMod val="50000"/>
                <a:lumOff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2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 y="1341438"/>
            <a:ext cx="5132388"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72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1371600"/>
            <a:ext cx="83058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cs typeface="Times New Roman" pitchFamily="18" charset="0"/>
            </a:endParaRPr>
          </a:p>
          <a:p>
            <a:pPr marL="290513" indent="-285750" defTabSz="514350">
              <a:lnSpc>
                <a:spcPct val="95000"/>
              </a:lnSpc>
              <a:spcAft>
                <a:spcPct val="35000"/>
              </a:spcAft>
              <a:tabLst>
                <a:tab pos="379413" algn="l"/>
                <a:tab pos="860425" algn="l"/>
              </a:tabLst>
            </a:pPr>
            <a:endParaRPr lang="en-US" sz="1800" b="1">
              <a:solidFill>
                <a:srgbClr val="716E00"/>
              </a:solidFill>
              <a:latin typeface="Arial" charset="0"/>
            </a:endParaRPr>
          </a:p>
          <a:p>
            <a:pPr marL="290513" indent="-285750" defTabSz="514350">
              <a:lnSpc>
                <a:spcPct val="95000"/>
              </a:lnSpc>
              <a:spcBef>
                <a:spcPct val="15000"/>
              </a:spcBef>
              <a:tabLst>
                <a:tab pos="379413" algn="l"/>
                <a:tab pos="860425" algn="l"/>
              </a:tabLst>
            </a:pPr>
            <a:endParaRPr lang="en-US" sz="1800">
              <a:solidFill>
                <a:srgbClr val="1C1C1C"/>
              </a:solidFill>
              <a:latin typeface="Arial" charset="0"/>
              <a:cs typeface="Times New Roman" pitchFamily="18" charset="0"/>
            </a:endParaRPr>
          </a:p>
        </p:txBody>
      </p:sp>
      <p:sp>
        <p:nvSpPr>
          <p:cNvPr id="20483" name="Text Box 3"/>
          <p:cNvSpPr txBox="1">
            <a:spLocks noChangeArrowheads="1"/>
          </p:cNvSpPr>
          <p:nvPr/>
        </p:nvSpPr>
        <p:spPr bwMode="auto">
          <a:xfrm>
            <a:off x="5012754" y="1473722"/>
            <a:ext cx="409575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95263" algn="l"/>
                <a:tab pos="379413" algn="l"/>
                <a:tab pos="673100" algn="l"/>
              </a:tabLst>
              <a:defRPr sz="2400">
                <a:solidFill>
                  <a:schemeClr val="tx1"/>
                </a:solidFill>
                <a:latin typeface="Times New Roman" pitchFamily="18" charset="0"/>
                <a:cs typeface="Arial" charset="0"/>
              </a:defRPr>
            </a:lvl1pPr>
            <a:lvl2pPr eaLnBrk="0" hangingPunct="0">
              <a:tabLst>
                <a:tab pos="195263" algn="l"/>
                <a:tab pos="379413" algn="l"/>
                <a:tab pos="673100" algn="l"/>
              </a:tabLst>
              <a:defRPr sz="2400">
                <a:solidFill>
                  <a:schemeClr val="tx1"/>
                </a:solidFill>
                <a:latin typeface="Times New Roman" pitchFamily="18" charset="0"/>
                <a:cs typeface="Arial" charset="0"/>
              </a:defRPr>
            </a:lvl2pPr>
            <a:lvl3pPr marL="1143000" indent="-228600" eaLnBrk="0" hangingPunct="0">
              <a:tabLst>
                <a:tab pos="195263" algn="l"/>
                <a:tab pos="379413" algn="l"/>
                <a:tab pos="673100" algn="l"/>
              </a:tabLst>
              <a:defRPr sz="2400">
                <a:solidFill>
                  <a:schemeClr val="tx1"/>
                </a:solidFill>
                <a:latin typeface="Times New Roman" pitchFamily="18" charset="0"/>
                <a:cs typeface="Arial" charset="0"/>
              </a:defRPr>
            </a:lvl3pPr>
            <a:lvl4pPr marL="1600200" indent="-228600" eaLnBrk="0" hangingPunct="0">
              <a:tabLst>
                <a:tab pos="195263" algn="l"/>
                <a:tab pos="379413" algn="l"/>
                <a:tab pos="673100" algn="l"/>
              </a:tabLst>
              <a:defRPr sz="2400">
                <a:solidFill>
                  <a:schemeClr val="tx1"/>
                </a:solidFill>
                <a:latin typeface="Times New Roman" pitchFamily="18" charset="0"/>
                <a:cs typeface="Arial" charset="0"/>
              </a:defRPr>
            </a:lvl4pPr>
            <a:lvl5pPr marL="2057400" indent="-228600" eaLnBrk="0" hangingPunct="0">
              <a:tabLst>
                <a:tab pos="195263" algn="l"/>
                <a:tab pos="379413" algn="l"/>
                <a:tab pos="673100" algn="l"/>
              </a:tabLst>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tabLst>
                <a:tab pos="195263" algn="l"/>
                <a:tab pos="379413" algn="l"/>
                <a:tab pos="673100" algn="l"/>
              </a:tabLs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tabLst>
                <a:tab pos="195263" algn="l"/>
                <a:tab pos="379413" algn="l"/>
                <a:tab pos="673100" algn="l"/>
              </a:tabLs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tabLst>
                <a:tab pos="195263" algn="l"/>
                <a:tab pos="379413" algn="l"/>
                <a:tab pos="673100" algn="l"/>
              </a:tabLs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tabLst>
                <a:tab pos="195263" algn="l"/>
                <a:tab pos="379413" algn="l"/>
                <a:tab pos="673100" algn="l"/>
              </a:tabLst>
              <a:defRPr sz="2400">
                <a:solidFill>
                  <a:schemeClr val="tx1"/>
                </a:solidFill>
                <a:latin typeface="Times New Roman" pitchFamily="18" charset="0"/>
                <a:cs typeface="Arial" charset="0"/>
              </a:defRPr>
            </a:lvl9pPr>
          </a:lstStyle>
          <a:p>
            <a:pPr eaLnBrk="1" hangingPunct="1">
              <a:lnSpc>
                <a:spcPct val="95000"/>
              </a:lnSpc>
              <a:spcBef>
                <a:spcPct val="10000"/>
              </a:spcBef>
            </a:pPr>
            <a:r>
              <a:rPr lang="en-GB" sz="1700" dirty="0" err="1">
                <a:latin typeface="Calibri" pitchFamily="34" charset="0"/>
              </a:rPr>
              <a:t>Biogeophysical</a:t>
            </a:r>
            <a:r>
              <a:rPr lang="en-GB" sz="1700" dirty="0">
                <a:latin typeface="Calibri" pitchFamily="34" charset="0"/>
              </a:rPr>
              <a:t> processes regulate fluxes of:</a:t>
            </a:r>
            <a:r>
              <a:rPr lang="bg-BG" sz="1700" dirty="0">
                <a:latin typeface="Calibri" pitchFamily="34" charset="0"/>
              </a:rPr>
              <a:t> </a:t>
            </a:r>
          </a:p>
          <a:p>
            <a:pPr lvl="1" eaLnBrk="1" hangingPunct="1">
              <a:lnSpc>
                <a:spcPct val="95000"/>
              </a:lnSpc>
              <a:spcBef>
                <a:spcPct val="10000"/>
              </a:spcBef>
              <a:buFontTx/>
              <a:buChar char="•"/>
            </a:pPr>
            <a:r>
              <a:rPr lang="bg-BG" sz="1700" dirty="0">
                <a:latin typeface="Calibri" pitchFamily="34" charset="0"/>
              </a:rPr>
              <a:t> </a:t>
            </a:r>
            <a:r>
              <a:rPr lang="en-GB" sz="1700" dirty="0">
                <a:latin typeface="Calibri" pitchFamily="34" charset="0"/>
              </a:rPr>
              <a:t>momentum</a:t>
            </a:r>
            <a:endParaRPr lang="bg-BG" sz="1700" dirty="0">
              <a:latin typeface="Calibri" pitchFamily="34" charset="0"/>
            </a:endParaRPr>
          </a:p>
          <a:p>
            <a:pPr lvl="1" eaLnBrk="1" hangingPunct="1">
              <a:lnSpc>
                <a:spcPct val="95000"/>
              </a:lnSpc>
              <a:spcBef>
                <a:spcPct val="10000"/>
              </a:spcBef>
              <a:buFontTx/>
              <a:buChar char="•"/>
            </a:pPr>
            <a:r>
              <a:rPr lang="bg-BG" sz="1700" dirty="0">
                <a:latin typeface="Calibri" pitchFamily="34" charset="0"/>
              </a:rPr>
              <a:t> </a:t>
            </a:r>
            <a:r>
              <a:rPr lang="en-GB" sz="1700" dirty="0">
                <a:latin typeface="Calibri" pitchFamily="34" charset="0"/>
              </a:rPr>
              <a:t>heat </a:t>
            </a:r>
          </a:p>
          <a:p>
            <a:pPr lvl="1" eaLnBrk="1" hangingPunct="1">
              <a:lnSpc>
                <a:spcPct val="95000"/>
              </a:lnSpc>
              <a:spcBef>
                <a:spcPct val="10000"/>
              </a:spcBef>
              <a:buFontTx/>
              <a:buChar char="•"/>
            </a:pPr>
            <a:r>
              <a:rPr lang="en-GB" sz="1700" dirty="0">
                <a:latin typeface="Calibri" pitchFamily="34" charset="0"/>
              </a:rPr>
              <a:t> water</a:t>
            </a:r>
            <a:endParaRPr lang="bg-BG" sz="1700" dirty="0">
              <a:latin typeface="Calibri" pitchFamily="34" charset="0"/>
            </a:endParaRPr>
          </a:p>
          <a:p>
            <a:pPr lvl="1" eaLnBrk="1" hangingPunct="1">
              <a:lnSpc>
                <a:spcPct val="95000"/>
              </a:lnSpc>
              <a:spcBef>
                <a:spcPct val="10000"/>
              </a:spcBef>
              <a:buFontTx/>
              <a:buChar char="•"/>
            </a:pPr>
            <a:r>
              <a:rPr lang="bg-BG" sz="1700" dirty="0">
                <a:latin typeface="Calibri" pitchFamily="34" charset="0"/>
              </a:rPr>
              <a:t> </a:t>
            </a:r>
            <a:r>
              <a:rPr lang="en-GB" sz="1700" dirty="0">
                <a:latin typeface="Calibri" pitchFamily="34" charset="0"/>
              </a:rPr>
              <a:t>gaseous components</a:t>
            </a:r>
            <a:r>
              <a:rPr lang="en-US" sz="1700" dirty="0">
                <a:latin typeface="Calibri" pitchFamily="34" charset="0"/>
              </a:rPr>
              <a:t>.</a:t>
            </a:r>
            <a:endParaRPr lang="bg-BG" sz="1700" dirty="0">
              <a:latin typeface="Calibri" pitchFamily="34" charset="0"/>
              <a:sym typeface="Symbol" pitchFamily="18" charset="2"/>
            </a:endParaRPr>
          </a:p>
        </p:txBody>
      </p:sp>
      <p:sp>
        <p:nvSpPr>
          <p:cNvPr id="20488" name="Line 17"/>
          <p:cNvSpPr>
            <a:spLocks noChangeShapeType="1"/>
          </p:cNvSpPr>
          <p:nvPr/>
        </p:nvSpPr>
        <p:spPr bwMode="auto">
          <a:xfrm>
            <a:off x="6477000" y="3008312"/>
            <a:ext cx="0" cy="420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0489" name="TextBox 17"/>
          <p:cNvSpPr txBox="1">
            <a:spLocks noChangeArrowheads="1"/>
          </p:cNvSpPr>
          <p:nvPr/>
        </p:nvSpPr>
        <p:spPr bwMode="auto">
          <a:xfrm>
            <a:off x="4849951" y="188640"/>
            <a:ext cx="4258553"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92100" algn="l"/>
                <a:tab pos="381000" algn="l"/>
              </a:tabLst>
              <a:defRPr sz="2400">
                <a:solidFill>
                  <a:schemeClr val="tx1"/>
                </a:solidFill>
                <a:latin typeface="Times New Roman" pitchFamily="18" charset="0"/>
                <a:cs typeface="Arial" charset="0"/>
              </a:defRPr>
            </a:lvl1pPr>
            <a:lvl2pPr marL="742950" indent="-285750" eaLnBrk="0" hangingPunct="0">
              <a:tabLst>
                <a:tab pos="292100" algn="l"/>
                <a:tab pos="381000" algn="l"/>
              </a:tabLst>
              <a:defRPr sz="2400">
                <a:solidFill>
                  <a:schemeClr val="tx1"/>
                </a:solidFill>
                <a:latin typeface="Times New Roman" pitchFamily="18" charset="0"/>
                <a:cs typeface="Arial" charset="0"/>
              </a:defRPr>
            </a:lvl2pPr>
            <a:lvl3pPr marL="1143000" indent="-228600" eaLnBrk="0" hangingPunct="0">
              <a:tabLst>
                <a:tab pos="292100" algn="l"/>
                <a:tab pos="381000" algn="l"/>
              </a:tabLst>
              <a:defRPr sz="2400">
                <a:solidFill>
                  <a:schemeClr val="tx1"/>
                </a:solidFill>
                <a:latin typeface="Times New Roman" pitchFamily="18" charset="0"/>
                <a:cs typeface="Arial" charset="0"/>
              </a:defRPr>
            </a:lvl3pPr>
            <a:lvl4pPr marL="1600200" indent="-228600" eaLnBrk="0" hangingPunct="0">
              <a:tabLst>
                <a:tab pos="292100" algn="l"/>
                <a:tab pos="381000" algn="l"/>
              </a:tabLst>
              <a:defRPr sz="2400">
                <a:solidFill>
                  <a:schemeClr val="tx1"/>
                </a:solidFill>
                <a:latin typeface="Times New Roman" pitchFamily="18" charset="0"/>
                <a:cs typeface="Arial" charset="0"/>
              </a:defRPr>
            </a:lvl4pPr>
            <a:lvl5pPr marL="2057400" indent="-228600" eaLnBrk="0" hangingPunct="0">
              <a:tabLst>
                <a:tab pos="292100" algn="l"/>
                <a:tab pos="381000" algn="l"/>
              </a:tabLst>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tabLst>
                <a:tab pos="292100" algn="l"/>
                <a:tab pos="381000" algn="l"/>
              </a:tabLs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tabLst>
                <a:tab pos="292100" algn="l"/>
                <a:tab pos="381000" algn="l"/>
              </a:tabLs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tabLst>
                <a:tab pos="292100" algn="l"/>
                <a:tab pos="381000" algn="l"/>
              </a:tabLs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tabLst>
                <a:tab pos="292100" algn="l"/>
                <a:tab pos="381000" algn="l"/>
              </a:tabLst>
              <a:defRPr sz="2400">
                <a:solidFill>
                  <a:schemeClr val="tx1"/>
                </a:solidFill>
                <a:latin typeface="Times New Roman" pitchFamily="18" charset="0"/>
                <a:cs typeface="Arial" charset="0"/>
              </a:defRPr>
            </a:lvl9pPr>
          </a:lstStyle>
          <a:p>
            <a:pPr>
              <a:lnSpc>
                <a:spcPct val="95000"/>
              </a:lnSpc>
              <a:spcBef>
                <a:spcPct val="10000"/>
              </a:spcBef>
              <a:buClr>
                <a:srgbClr val="0000CC"/>
              </a:buClr>
            </a:pPr>
            <a:r>
              <a:rPr lang="en-US" sz="1600" dirty="0">
                <a:latin typeface="Calibri" pitchFamily="34" charset="0"/>
                <a:cs typeface="Calibri" pitchFamily="34" charset="0"/>
              </a:rPr>
              <a:t>There </a:t>
            </a:r>
            <a:r>
              <a:rPr lang="en-US" sz="1600" dirty="0" smtClean="0">
                <a:latin typeface="Calibri" pitchFamily="34" charset="0"/>
                <a:cs typeface="Calibri" pitchFamily="34" charset="0"/>
              </a:rPr>
              <a:t>are strong </a:t>
            </a:r>
            <a:r>
              <a:rPr lang="en-US" sz="1600" dirty="0">
                <a:latin typeface="Calibri" pitchFamily="34" charset="0"/>
                <a:cs typeface="Calibri" pitchFamily="34" charset="0"/>
              </a:rPr>
              <a:t>evidences that the land surface influences weather and climate at a range of time scales from seconds to millions of years.</a:t>
            </a:r>
            <a:endParaRPr lang="en-US" sz="1600" i="1" dirty="0">
              <a:latin typeface="Calibri" pitchFamily="34" charset="0"/>
              <a:cs typeface="Calibri" pitchFamily="34" charset="0"/>
            </a:endParaRPr>
          </a:p>
        </p:txBody>
      </p:sp>
      <p:grpSp>
        <p:nvGrpSpPr>
          <p:cNvPr id="20485" name="Group 5"/>
          <p:cNvGrpSpPr>
            <a:grpSpLocks/>
          </p:cNvGrpSpPr>
          <p:nvPr/>
        </p:nvGrpSpPr>
        <p:grpSpPr bwMode="auto">
          <a:xfrm>
            <a:off x="250963" y="836488"/>
            <a:ext cx="4598988" cy="2319338"/>
            <a:chOff x="3094" y="42"/>
            <a:chExt cx="2221" cy="1461"/>
          </a:xfrm>
        </p:grpSpPr>
        <p:sp>
          <p:nvSpPr>
            <p:cNvPr id="20490" name="Rectangle 6" descr="Blue tissue paper"/>
            <p:cNvSpPr>
              <a:spLocks noChangeArrowheads="1"/>
            </p:cNvSpPr>
            <p:nvPr/>
          </p:nvSpPr>
          <p:spPr bwMode="auto">
            <a:xfrm>
              <a:off x="3107" y="42"/>
              <a:ext cx="2208" cy="48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latin typeface="Calibri" pitchFamily="34" charset="0"/>
                </a:rPr>
                <a:t>Atmosphere</a:t>
              </a:r>
            </a:p>
          </p:txBody>
        </p:sp>
        <p:sp>
          <p:nvSpPr>
            <p:cNvPr id="20491" name="Rectangle 7"/>
            <p:cNvSpPr>
              <a:spLocks noChangeArrowheads="1"/>
            </p:cNvSpPr>
            <p:nvPr/>
          </p:nvSpPr>
          <p:spPr bwMode="auto">
            <a:xfrm>
              <a:off x="3094" y="1023"/>
              <a:ext cx="1008" cy="480"/>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a:latin typeface="Calibri" pitchFamily="34" charset="0"/>
                </a:rPr>
                <a:t>Land</a:t>
              </a:r>
            </a:p>
          </p:txBody>
        </p:sp>
        <p:sp>
          <p:nvSpPr>
            <p:cNvPr id="20492" name="Rectangle 8"/>
            <p:cNvSpPr>
              <a:spLocks noChangeArrowheads="1"/>
            </p:cNvSpPr>
            <p:nvPr/>
          </p:nvSpPr>
          <p:spPr bwMode="auto">
            <a:xfrm>
              <a:off x="4294" y="1014"/>
              <a:ext cx="1008" cy="480"/>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latin typeface="Calibri" pitchFamily="34" charset="0"/>
                </a:rPr>
                <a:t>Ocean</a:t>
              </a:r>
            </a:p>
          </p:txBody>
        </p:sp>
        <p:sp>
          <p:nvSpPr>
            <p:cNvPr id="20493" name="Text Box 9"/>
            <p:cNvSpPr txBox="1">
              <a:spLocks noChangeArrowheads="1"/>
            </p:cNvSpPr>
            <p:nvPr/>
          </p:nvSpPr>
          <p:spPr bwMode="auto">
            <a:xfrm>
              <a:off x="3293" y="606"/>
              <a:ext cx="323"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0000"/>
                </a:lnSpc>
              </a:pPr>
              <a:r>
                <a:rPr lang="en-GB" sz="1400" dirty="0">
                  <a:latin typeface="Calibri" pitchFamily="34" charset="0"/>
                </a:rPr>
                <a:t>energy</a:t>
              </a:r>
              <a:endParaRPr lang="bg-BG" sz="1400" dirty="0">
                <a:latin typeface="Calibri" pitchFamily="34" charset="0"/>
              </a:endParaRPr>
            </a:p>
            <a:p>
              <a:pPr eaLnBrk="1" hangingPunct="1">
                <a:lnSpc>
                  <a:spcPct val="90000"/>
                </a:lnSpc>
              </a:pPr>
              <a:r>
                <a:rPr lang="en-GB" sz="1400" dirty="0">
                  <a:latin typeface="Calibri" pitchFamily="34" charset="0"/>
                </a:rPr>
                <a:t>water</a:t>
              </a:r>
              <a:endParaRPr lang="bg-BG" sz="1400" dirty="0">
                <a:latin typeface="Calibri" pitchFamily="34" charset="0"/>
              </a:endParaRPr>
            </a:p>
            <a:p>
              <a:pPr eaLnBrk="1" hangingPunct="1">
                <a:lnSpc>
                  <a:spcPct val="90000"/>
                </a:lnSpc>
              </a:pPr>
              <a:r>
                <a:rPr lang="bg-BG" sz="1400" dirty="0">
                  <a:latin typeface="Calibri" pitchFamily="34" charset="0"/>
                </a:rPr>
                <a:t>СО2</a:t>
              </a:r>
              <a:endParaRPr lang="en-GB" sz="1400" dirty="0">
                <a:latin typeface="Calibri" pitchFamily="34" charset="0"/>
              </a:endParaRPr>
            </a:p>
          </p:txBody>
        </p:sp>
        <p:sp>
          <p:nvSpPr>
            <p:cNvPr id="20494" name="Text Box 10"/>
            <p:cNvSpPr txBox="1">
              <a:spLocks noChangeArrowheads="1"/>
            </p:cNvSpPr>
            <p:nvPr/>
          </p:nvSpPr>
          <p:spPr bwMode="auto">
            <a:xfrm>
              <a:off x="4322" y="596"/>
              <a:ext cx="34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GB" sz="1400" dirty="0">
                  <a:latin typeface="Calibri" pitchFamily="34" charset="0"/>
                </a:rPr>
                <a:t>energy</a:t>
              </a:r>
              <a:r>
                <a:rPr lang="bg-BG" sz="1400" dirty="0">
                  <a:latin typeface="Calibri" pitchFamily="34" charset="0"/>
                </a:rPr>
                <a:t> </a:t>
              </a:r>
              <a:endParaRPr lang="en-GB" sz="1400" dirty="0">
                <a:latin typeface="Calibri" pitchFamily="34" charset="0"/>
              </a:endParaRPr>
            </a:p>
            <a:p>
              <a:r>
                <a:rPr lang="en-GB" sz="1400" dirty="0">
                  <a:latin typeface="Calibri" pitchFamily="34" charset="0"/>
                </a:rPr>
                <a:t>water</a:t>
              </a:r>
              <a:r>
                <a:rPr lang="bg-BG" sz="1400" dirty="0">
                  <a:latin typeface="Calibri" pitchFamily="34" charset="0"/>
                </a:rPr>
                <a:t> </a:t>
              </a:r>
              <a:endParaRPr lang="en-GB" sz="1400" dirty="0">
                <a:latin typeface="Calibri" pitchFamily="34" charset="0"/>
              </a:endParaRPr>
            </a:p>
            <a:p>
              <a:r>
                <a:rPr lang="bg-BG" sz="1400" dirty="0">
                  <a:latin typeface="Calibri" pitchFamily="34" charset="0"/>
                </a:rPr>
                <a:t>СО2</a:t>
              </a:r>
              <a:endParaRPr lang="en-GB" sz="1400" dirty="0">
                <a:latin typeface="Calibri" pitchFamily="34" charset="0"/>
              </a:endParaRPr>
            </a:p>
          </p:txBody>
        </p:sp>
        <p:sp>
          <p:nvSpPr>
            <p:cNvPr id="20495" name="Line 11"/>
            <p:cNvSpPr>
              <a:spLocks noChangeShapeType="1"/>
            </p:cNvSpPr>
            <p:nvPr/>
          </p:nvSpPr>
          <p:spPr bwMode="auto">
            <a:xfrm>
              <a:off x="3720" y="618"/>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grpSp>
      <p:sp>
        <p:nvSpPr>
          <p:cNvPr id="20" name="Line 14"/>
          <p:cNvSpPr>
            <a:spLocks noChangeShapeType="1"/>
          </p:cNvSpPr>
          <p:nvPr/>
        </p:nvSpPr>
        <p:spPr bwMode="auto">
          <a:xfrm flipV="1">
            <a:off x="1547664" y="170080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2" name="Line 11"/>
          <p:cNvSpPr>
            <a:spLocks noChangeShapeType="1"/>
          </p:cNvSpPr>
          <p:nvPr/>
        </p:nvSpPr>
        <p:spPr bwMode="auto">
          <a:xfrm>
            <a:off x="4067944" y="1772816"/>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3" name="Line 14"/>
          <p:cNvSpPr>
            <a:spLocks noChangeShapeType="1"/>
          </p:cNvSpPr>
          <p:nvPr/>
        </p:nvSpPr>
        <p:spPr bwMode="auto">
          <a:xfrm flipV="1">
            <a:off x="4067944" y="170080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4" name="Rectangle 6"/>
          <p:cNvSpPr txBox="1">
            <a:spLocks noChangeArrowheads="1"/>
          </p:cNvSpPr>
          <p:nvPr/>
        </p:nvSpPr>
        <p:spPr bwMode="auto">
          <a:xfrm>
            <a:off x="-36512" y="3677766"/>
            <a:ext cx="9289032" cy="147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180975" indent="-180975" eaLnBrk="1" hangingPunct="1">
              <a:spcBef>
                <a:spcPts val="600"/>
              </a:spcBef>
              <a:buFont typeface="Courier New" pitchFamily="49" charset="0"/>
              <a:buChar char="o"/>
            </a:pPr>
            <a:r>
              <a:rPr lang="en-US" altLang="en-US" sz="1600" b="1" dirty="0">
                <a:solidFill>
                  <a:srgbClr val="262626"/>
                </a:solidFill>
                <a:latin typeface="Calibri" pitchFamily="34" charset="0"/>
                <a:cs typeface="Times New Roman" pitchFamily="18" charset="0"/>
              </a:rPr>
              <a:t>Land-Atmosphere coupling </a:t>
            </a:r>
            <a:r>
              <a:rPr lang="en-US" altLang="en-US" sz="1600" dirty="0">
                <a:solidFill>
                  <a:srgbClr val="262626"/>
                </a:solidFill>
                <a:latin typeface="Calibri" pitchFamily="34" charset="0"/>
                <a:cs typeface="Times New Roman" pitchFamily="18" charset="0"/>
              </a:rPr>
              <a:t>is based on ecosystems functioning, which are at the bottom </a:t>
            </a:r>
            <a:r>
              <a:rPr lang="en-US" altLang="en-US" sz="1600" dirty="0" smtClean="0">
                <a:solidFill>
                  <a:srgbClr val="262626"/>
                </a:solidFill>
                <a:latin typeface="Calibri" pitchFamily="34" charset="0"/>
                <a:cs typeface="Times New Roman" pitchFamily="18" charset="0"/>
              </a:rPr>
              <a:t>of </a:t>
            </a:r>
            <a:r>
              <a:rPr lang="en-US" altLang="en-US" sz="1600" dirty="0">
                <a:solidFill>
                  <a:srgbClr val="262626"/>
                </a:solidFill>
                <a:latin typeface="Calibri" pitchFamily="34" charset="0"/>
                <a:cs typeface="Times New Roman" pitchFamily="18" charset="0"/>
              </a:rPr>
              <a:t>atmosphere.</a:t>
            </a:r>
          </a:p>
          <a:p>
            <a:pPr marL="180975" indent="-180975" eaLnBrk="1" hangingPunct="1">
              <a:spcBef>
                <a:spcPts val="600"/>
              </a:spcBef>
              <a:buFont typeface="Courier New" pitchFamily="49" charset="0"/>
              <a:buChar char="o"/>
            </a:pPr>
            <a:r>
              <a:rPr lang="en-US" altLang="en-US" sz="1600" b="1" dirty="0">
                <a:solidFill>
                  <a:srgbClr val="262626"/>
                </a:solidFill>
                <a:latin typeface="Calibri" pitchFamily="34" charset="0"/>
                <a:cs typeface="Times New Roman" pitchFamily="18" charset="0"/>
              </a:rPr>
              <a:t>Coupling of energy-water-carbon cycles </a:t>
            </a:r>
            <a:r>
              <a:rPr lang="en-US" altLang="en-US" sz="1600" dirty="0">
                <a:solidFill>
                  <a:srgbClr val="262626"/>
                </a:solidFill>
                <a:latin typeface="Calibri" pitchFamily="34" charset="0"/>
                <a:cs typeface="Times New Roman" pitchFamily="18" charset="0"/>
              </a:rPr>
              <a:t>is </a:t>
            </a:r>
            <a:r>
              <a:rPr lang="en-US" altLang="en-US" sz="1600" dirty="0" smtClean="0">
                <a:solidFill>
                  <a:srgbClr val="262626"/>
                </a:solidFill>
                <a:latin typeface="Calibri" pitchFamily="34" charset="0"/>
                <a:cs typeface="Times New Roman" pitchFamily="18" charset="0"/>
              </a:rPr>
              <a:t>:</a:t>
            </a:r>
          </a:p>
          <a:p>
            <a:pPr marL="581025" lvl="1" indent="-180975" eaLnBrk="1" hangingPunct="1">
              <a:spcBef>
                <a:spcPts val="600"/>
              </a:spcBef>
              <a:buFont typeface="Courier New" pitchFamily="49" charset="0"/>
              <a:buChar char="o"/>
            </a:pPr>
            <a:r>
              <a:rPr lang="en-US" altLang="en-US" sz="1600" dirty="0">
                <a:solidFill>
                  <a:srgbClr val="262626"/>
                </a:solidFill>
                <a:latin typeface="Calibri" pitchFamily="34" charset="0"/>
                <a:cs typeface="Times New Roman" pitchFamily="18" charset="0"/>
              </a:rPr>
              <a:t>from one </a:t>
            </a:r>
            <a:r>
              <a:rPr lang="en-US" altLang="en-US" sz="1600" dirty="0" smtClean="0">
                <a:solidFill>
                  <a:srgbClr val="262626"/>
                </a:solidFill>
                <a:latin typeface="Calibri" pitchFamily="34" charset="0"/>
                <a:cs typeface="Times New Roman" pitchFamily="18" charset="0"/>
              </a:rPr>
              <a:t>side the </a:t>
            </a:r>
            <a:r>
              <a:rPr lang="en-US" altLang="en-US" sz="1600" dirty="0">
                <a:solidFill>
                  <a:srgbClr val="262626"/>
                </a:solidFill>
                <a:latin typeface="Calibri" pitchFamily="34" charset="0"/>
                <a:cs typeface="Times New Roman" pitchFamily="18" charset="0"/>
              </a:rPr>
              <a:t>bases of ecosystem functioning </a:t>
            </a:r>
            <a:r>
              <a:rPr lang="en-US" altLang="en-US" sz="1600" dirty="0" smtClean="0">
                <a:solidFill>
                  <a:srgbClr val="262626"/>
                </a:solidFill>
                <a:latin typeface="Calibri" pitchFamily="34" charset="0"/>
                <a:cs typeface="Times New Roman" pitchFamily="18" charset="0"/>
              </a:rPr>
              <a:t>(</a:t>
            </a:r>
            <a:r>
              <a:rPr lang="en-US" altLang="en-US" sz="1600" i="1" dirty="0" smtClean="0">
                <a:solidFill>
                  <a:srgbClr val="262626"/>
                </a:solidFill>
                <a:latin typeface="Calibri" pitchFamily="34" charset="0"/>
                <a:cs typeface="Times New Roman" pitchFamily="18" charset="0"/>
              </a:rPr>
              <a:t>referring to all processes related to biosphere, e.g. distribution, productivity, etc.</a:t>
            </a:r>
            <a:r>
              <a:rPr lang="en-US" altLang="en-US" sz="1600" dirty="0" smtClean="0">
                <a:solidFill>
                  <a:srgbClr val="262626"/>
                </a:solidFill>
                <a:latin typeface="Calibri" pitchFamily="34" charset="0"/>
                <a:cs typeface="Times New Roman" pitchFamily="18" charset="0"/>
              </a:rPr>
              <a:t>)</a:t>
            </a:r>
          </a:p>
          <a:p>
            <a:pPr marL="581025" lvl="1" indent="-180975" eaLnBrk="1" hangingPunct="1">
              <a:spcBef>
                <a:spcPts val="600"/>
              </a:spcBef>
              <a:buFont typeface="Courier New" pitchFamily="49" charset="0"/>
              <a:buChar char="o"/>
            </a:pPr>
            <a:r>
              <a:rPr lang="en-US" altLang="en-US" sz="1600" dirty="0" smtClean="0">
                <a:solidFill>
                  <a:srgbClr val="262626"/>
                </a:solidFill>
                <a:latin typeface="Calibri" pitchFamily="34" charset="0"/>
                <a:cs typeface="Times New Roman" pitchFamily="18" charset="0"/>
              </a:rPr>
              <a:t>that from other side is </a:t>
            </a:r>
            <a:r>
              <a:rPr lang="en-US" altLang="en-US" sz="1600" dirty="0">
                <a:solidFill>
                  <a:srgbClr val="262626"/>
                </a:solidFill>
                <a:latin typeface="Calibri" pitchFamily="34" charset="0"/>
                <a:cs typeface="Times New Roman" pitchFamily="18" charset="0"/>
              </a:rPr>
              <a:t>resulting in transformation of solar energy into the energetic fluxes of latent heat, </a:t>
            </a:r>
            <a:r>
              <a:rPr lang="en-US" altLang="en-US" sz="1600" b="1" dirty="0">
                <a:solidFill>
                  <a:srgbClr val="0000CC"/>
                </a:solidFill>
                <a:latin typeface="Calibri" pitchFamily="34" charset="0"/>
                <a:cs typeface="Times New Roman" pitchFamily="18" charset="0"/>
              </a:rPr>
              <a:t>LE</a:t>
            </a:r>
            <a:r>
              <a:rPr lang="en-US" altLang="en-US" sz="1600" dirty="0">
                <a:solidFill>
                  <a:srgbClr val="262626"/>
                </a:solidFill>
                <a:latin typeface="Calibri" pitchFamily="34" charset="0"/>
                <a:cs typeface="Times New Roman" pitchFamily="18" charset="0"/>
              </a:rPr>
              <a:t> and sensible heat, </a:t>
            </a:r>
            <a:r>
              <a:rPr lang="en-US" altLang="en-US" sz="1600" b="1" dirty="0">
                <a:solidFill>
                  <a:srgbClr val="FF9900"/>
                </a:solidFill>
                <a:latin typeface="Calibri" pitchFamily="34" charset="0"/>
                <a:cs typeface="Times New Roman" pitchFamily="18" charset="0"/>
              </a:rPr>
              <a:t>H</a:t>
            </a:r>
            <a:r>
              <a:rPr lang="en-US" altLang="en-US" sz="1600" dirty="0">
                <a:solidFill>
                  <a:srgbClr val="262626"/>
                </a:solidFill>
                <a:latin typeface="Calibri" pitchFamily="34" charset="0"/>
                <a:cs typeface="Times New Roman" pitchFamily="18" charset="0"/>
              </a:rPr>
              <a:t> towards atmosphere, and in the soil, </a:t>
            </a:r>
            <a:r>
              <a:rPr lang="en-US" altLang="en-US" sz="1600" b="1" dirty="0" smtClean="0">
                <a:solidFill>
                  <a:srgbClr val="C00000"/>
                </a:solidFill>
                <a:latin typeface="Calibri" pitchFamily="34" charset="0"/>
                <a:cs typeface="Times New Roman" pitchFamily="18" charset="0"/>
              </a:rPr>
              <a:t>G, </a:t>
            </a:r>
            <a:r>
              <a:rPr lang="en-US" altLang="en-US" sz="1600" dirty="0">
                <a:solidFill>
                  <a:srgbClr val="262626"/>
                </a:solidFill>
                <a:latin typeface="Calibri" pitchFamily="34" charset="0"/>
                <a:cs typeface="Times New Roman" pitchFamily="18" charset="0"/>
              </a:rPr>
              <a:t>as well as chemical compounds</a:t>
            </a:r>
            <a:r>
              <a:rPr lang="en-US" altLang="en-US" sz="1600" dirty="0" smtClean="0">
                <a:solidFill>
                  <a:srgbClr val="262626"/>
                </a:solidFill>
                <a:latin typeface="Calibri" pitchFamily="34" charset="0"/>
                <a:cs typeface="Times New Roman" pitchFamily="18" charset="0"/>
              </a:rPr>
              <a:t>. </a:t>
            </a:r>
            <a:endParaRPr lang="en-GB" sz="1600" dirty="0">
              <a:solidFill>
                <a:srgbClr val="262626"/>
              </a:solidFill>
              <a:latin typeface="Calibri" pitchFamily="34" charset="0"/>
              <a:cs typeface="Times New Roman" pitchFamily="18" charset="0"/>
            </a:endParaRPr>
          </a:p>
        </p:txBody>
      </p:sp>
      <p:sp>
        <p:nvSpPr>
          <p:cNvPr id="25" name="Line 17"/>
          <p:cNvSpPr>
            <a:spLocks noChangeShapeType="1"/>
          </p:cNvSpPr>
          <p:nvPr/>
        </p:nvSpPr>
        <p:spPr bwMode="auto">
          <a:xfrm>
            <a:off x="6516216" y="980728"/>
            <a:ext cx="0" cy="420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26" name="Oval 15"/>
          <p:cNvSpPr>
            <a:spLocks noChangeArrowheads="1"/>
          </p:cNvSpPr>
          <p:nvPr/>
        </p:nvSpPr>
        <p:spPr bwMode="auto">
          <a:xfrm rot="3720000">
            <a:off x="888490" y="305528"/>
            <a:ext cx="1712450" cy="3124200"/>
          </a:xfrm>
          <a:prstGeom prst="ellipse">
            <a:avLst/>
          </a:prstGeom>
          <a:noFill/>
          <a:ln w="19050">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2" name="Rectangle 1"/>
          <p:cNvSpPr/>
          <p:nvPr/>
        </p:nvSpPr>
        <p:spPr>
          <a:xfrm>
            <a:off x="3096344" y="5877272"/>
            <a:ext cx="2123728" cy="584775"/>
          </a:xfrm>
          <a:prstGeom prst="rect">
            <a:avLst/>
          </a:prstGeom>
        </p:spPr>
        <p:txBody>
          <a:bodyPr wrap="square">
            <a:spAutoFit/>
          </a:bodyPr>
          <a:lstStyle/>
          <a:p>
            <a:pPr marL="285750" indent="-285750">
              <a:lnSpc>
                <a:spcPct val="90000"/>
              </a:lnSpc>
              <a:spcBef>
                <a:spcPct val="20000"/>
              </a:spcBef>
              <a:buClr>
                <a:schemeClr val="tx1"/>
              </a:buClr>
              <a:buFont typeface="Courier New" pitchFamily="49" charset="0"/>
              <a:buChar char="o"/>
              <a:defRPr/>
            </a:pPr>
            <a:r>
              <a:rPr lang="en-US" sz="1600" dirty="0">
                <a:solidFill>
                  <a:schemeClr val="tx1">
                    <a:lumMod val="65000"/>
                    <a:lumOff val="35000"/>
                  </a:schemeClr>
                </a:solidFill>
                <a:latin typeface="Calibri" pitchFamily="34" charset="0"/>
                <a:cs typeface="Arial" pitchFamily="34" charset="0"/>
              </a:rPr>
              <a:t>Short term effects</a:t>
            </a:r>
          </a:p>
          <a:p>
            <a:pPr marL="285750" indent="-285750">
              <a:lnSpc>
                <a:spcPct val="90000"/>
              </a:lnSpc>
              <a:spcBef>
                <a:spcPct val="20000"/>
              </a:spcBef>
              <a:buClr>
                <a:schemeClr val="tx1"/>
              </a:buClr>
              <a:buFont typeface="Courier New" pitchFamily="49" charset="0"/>
              <a:buChar char="o"/>
              <a:defRPr/>
            </a:pPr>
            <a:r>
              <a:rPr lang="en-US" sz="1600" dirty="0">
                <a:solidFill>
                  <a:schemeClr val="tx1">
                    <a:lumMod val="65000"/>
                    <a:lumOff val="35000"/>
                  </a:schemeClr>
                </a:solidFill>
                <a:latin typeface="Calibri" pitchFamily="34" charset="0"/>
                <a:cs typeface="Arial" pitchFamily="34" charset="0"/>
              </a:rPr>
              <a:t>Long-term </a:t>
            </a:r>
            <a:r>
              <a:rPr lang="en-US" sz="1600" dirty="0" smtClean="0">
                <a:solidFill>
                  <a:schemeClr val="tx1">
                    <a:lumMod val="65000"/>
                    <a:lumOff val="35000"/>
                  </a:schemeClr>
                </a:solidFill>
                <a:latin typeface="Calibri" pitchFamily="34" charset="0"/>
                <a:cs typeface="Arial" pitchFamily="34" charset="0"/>
              </a:rPr>
              <a:t>effects</a:t>
            </a:r>
            <a:endParaRPr lang="en-US" sz="1600" dirty="0">
              <a:latin typeface="Calibri" pitchFamily="34" charset="0"/>
              <a:cs typeface="Times New Roman" pitchFamily="18" charset="0"/>
            </a:endParaRPr>
          </a:p>
        </p:txBody>
      </p:sp>
      <p:sp>
        <p:nvSpPr>
          <p:cNvPr id="3" name="Title 2"/>
          <p:cNvSpPr>
            <a:spLocks noGrp="1"/>
          </p:cNvSpPr>
          <p:nvPr>
            <p:ph type="title"/>
          </p:nvPr>
        </p:nvSpPr>
        <p:spPr>
          <a:xfrm>
            <a:off x="288521" y="44624"/>
            <a:ext cx="4787535" cy="762000"/>
          </a:xfrm>
        </p:spPr>
        <p:txBody>
          <a:bodyPr/>
          <a:lstStyle/>
          <a:p>
            <a:pPr algn="l"/>
            <a:r>
              <a:rPr lang="en-US" altLang="en-US" sz="2400" dirty="0">
                <a:solidFill>
                  <a:srgbClr val="C00000"/>
                </a:solidFill>
                <a:latin typeface="Calibri" pitchFamily="34" charset="0"/>
                <a:cs typeface="Times New Roman" pitchFamily="18" charset="0"/>
              </a:rPr>
              <a:t>Role of land in the climate system </a:t>
            </a:r>
            <a:r>
              <a:rPr lang="en-US" altLang="en-US" sz="2400" dirty="0" smtClean="0">
                <a:solidFill>
                  <a:srgbClr val="C00000"/>
                </a:solidFill>
                <a:latin typeface="Calibri" pitchFamily="34" charset="0"/>
                <a:cs typeface="Times New Roman" pitchFamily="18" charset="0"/>
              </a:rPr>
              <a:t>?</a:t>
            </a:r>
            <a:endParaRPr lang="bg-BG" sz="2400" dirty="0">
              <a:solidFill>
                <a:srgbClr val="C00000"/>
              </a:solidFill>
            </a:endParaRPr>
          </a:p>
        </p:txBody>
      </p:sp>
      <p:sp>
        <p:nvSpPr>
          <p:cNvPr id="27" name="Line 17"/>
          <p:cNvSpPr>
            <a:spLocks noChangeShapeType="1"/>
          </p:cNvSpPr>
          <p:nvPr/>
        </p:nvSpPr>
        <p:spPr bwMode="auto">
          <a:xfrm>
            <a:off x="4211960" y="5384576"/>
            <a:ext cx="0" cy="420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Tree>
    <p:extLst>
      <p:ext uri="{BB962C8B-B14F-4D97-AF65-F5344CB8AC3E}">
        <p14:creationId xmlns:p14="http://schemas.microsoft.com/office/powerpoint/2010/main" val="2466812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30106</TotalTime>
  <Words>1672</Words>
  <Application>Microsoft Office PowerPoint</Application>
  <PresentationFormat>On-screen Show (4:3)</PresentationFormat>
  <Paragraphs>200</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SALGEE towards the biogeophysical and biogeochemical connection of climate and biosphere</vt:lpstr>
      <vt:lpstr>PowerPoint Presentation</vt:lpstr>
      <vt:lpstr>PowerPoint Presentation</vt:lpstr>
      <vt:lpstr>PowerPoint Presentation</vt:lpstr>
      <vt:lpstr>EUMETSAT SALGEE (Satellite Applications for Land surface analyses Group for south Eastern-eastern Europe) Project</vt:lpstr>
      <vt:lpstr>PowerPoint Presentation</vt:lpstr>
      <vt:lpstr>SALGEE approach: Scientific background and priorities </vt:lpstr>
      <vt:lpstr>SALGEE approach:  - Land surface state &amp; anomalies assessment  - Interdisciplinary framework and science</vt:lpstr>
      <vt:lpstr>Role of land in the climate system ?</vt:lpstr>
      <vt:lpstr>PowerPoint Presentation</vt:lpstr>
      <vt:lpstr>PowerPoint Presentation</vt:lpstr>
      <vt:lpstr> Accent will be given on LSASAF products directly connected to biogeophysical and biogeochemical cycles.</vt:lpstr>
      <vt:lpstr>PowerPoint Presentation</vt:lpstr>
      <vt:lpstr>PowerPoint Presentation</vt:lpstr>
    </vt:vector>
  </TitlesOfParts>
  <Company>NIMH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dc:creator>
  <cp:lastModifiedBy>julia</cp:lastModifiedBy>
  <cp:revision>2637</cp:revision>
  <dcterms:created xsi:type="dcterms:W3CDTF">2015-05-08T07:24:37Z</dcterms:created>
  <dcterms:modified xsi:type="dcterms:W3CDTF">2019-10-13T16:40:28Z</dcterms:modified>
</cp:coreProperties>
</file>