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29"/>
  </p:notesMasterIdLst>
  <p:handoutMasterIdLst>
    <p:handoutMasterId r:id="rId30"/>
  </p:handoutMasterIdLst>
  <p:sldIdLst>
    <p:sldId id="589" r:id="rId2"/>
    <p:sldId id="671" r:id="rId3"/>
    <p:sldId id="672" r:id="rId4"/>
    <p:sldId id="673" r:id="rId5"/>
    <p:sldId id="626" r:id="rId6"/>
    <p:sldId id="644" r:id="rId7"/>
    <p:sldId id="661" r:id="rId8"/>
    <p:sldId id="662" r:id="rId9"/>
    <p:sldId id="674" r:id="rId10"/>
    <p:sldId id="663" r:id="rId11"/>
    <p:sldId id="664" r:id="rId12"/>
    <p:sldId id="665" r:id="rId13"/>
    <p:sldId id="666" r:id="rId14"/>
    <p:sldId id="667" r:id="rId15"/>
    <p:sldId id="639" r:id="rId16"/>
    <p:sldId id="656" r:id="rId17"/>
    <p:sldId id="657" r:id="rId18"/>
    <p:sldId id="645" r:id="rId19"/>
    <p:sldId id="660" r:id="rId20"/>
    <p:sldId id="642" r:id="rId21"/>
    <p:sldId id="668" r:id="rId22"/>
    <p:sldId id="669" r:id="rId23"/>
    <p:sldId id="670" r:id="rId24"/>
    <p:sldId id="634" r:id="rId25"/>
    <p:sldId id="635" r:id="rId26"/>
    <p:sldId id="640" r:id="rId27"/>
    <p:sldId id="632" r:id="rId28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33CCFF"/>
    <a:srgbClr val="000000"/>
    <a:srgbClr val="66CCFF"/>
    <a:srgbClr val="F1F1F1"/>
    <a:srgbClr val="00B5E2"/>
    <a:srgbClr val="FEDB00"/>
    <a:srgbClr val="99C221"/>
    <a:srgbClr val="00205B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19" autoAdjust="0"/>
    <p:restoredTop sz="90299" autoAdjust="0"/>
  </p:normalViewPr>
  <p:slideViewPr>
    <p:cSldViewPr snapToGrid="0">
      <p:cViewPr varScale="1">
        <p:scale>
          <a:sx n="74" d="100"/>
          <a:sy n="74" d="100"/>
        </p:scale>
        <p:origin x="702" y="6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012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unes\Dropbox\EUMETSAT_work\CEOS_CGMS_WGClimate\WGClimate\7.Meeting_02.2017\Statistics_agenc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bg1">
                    <a:lumMod val="50000"/>
                  </a:schemeClr>
                </a:solidFill>
              </a:defRPr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Total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</a:rPr>
              <a:t> c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ontribution per Agency (%)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5864394226352024"/>
                  <c:y val="0.10494558683761659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NASA 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CF-462D-A373-96E35A17769B}"/>
                </c:ext>
              </c:extLst>
            </c:dLbl>
            <c:dLbl>
              <c:idx val="1"/>
              <c:layout>
                <c:manualLayout>
                  <c:x val="4.5011838993135933E-2"/>
                  <c:y val="-0.18134028210502801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CF-462D-A373-96E35A17769B}"/>
                </c:ext>
              </c:extLst>
            </c:dLbl>
            <c:dLbl>
              <c:idx val="2"/>
              <c:layout>
                <c:manualLayout>
                  <c:x val="9.3580610929049748E-2"/>
                  <c:y val="-2.0303756994404482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CF-462D-A373-96E35A17769B}"/>
                </c:ext>
              </c:extLst>
            </c:dLbl>
            <c:dLbl>
              <c:idx val="3"/>
              <c:layout>
                <c:manualLayout>
                  <c:x val="8.2049407232822363E-2"/>
                  <c:y val="4.1715037418884014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CF-462D-A373-96E35A17769B}"/>
                </c:ext>
              </c:extLst>
            </c:dLbl>
            <c:dLbl>
              <c:idx val="4"/>
              <c:layout>
                <c:manualLayout>
                  <c:x val="8.4918704632620329E-2"/>
                  <c:y val="9.2668919982124537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CF-462D-A373-96E35A17769B}"/>
                </c:ext>
              </c:extLst>
            </c:dLbl>
            <c:dLbl>
              <c:idx val="5"/>
              <c:layout>
                <c:manualLayout>
                  <c:x val="-3.3543207855162085E-2"/>
                  <c:y val="2.5746206184658602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>
                        <a:solidFill>
                          <a:sysClr val="windowText" lastClr="000000"/>
                        </a:solidFill>
                      </a:rPr>
                      <a:t>EC / C3S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CF-462D-A373-96E35A17769B}"/>
                </c:ext>
              </c:extLst>
            </c:dLbl>
            <c:dLbl>
              <c:idx val="11"/>
              <c:layout>
                <c:manualLayout>
                  <c:x val="0.17108847454763695"/>
                  <c:y val="3.4147170452614923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CF-462D-A373-96E35A17769B}"/>
                </c:ext>
              </c:extLst>
            </c:dLbl>
            <c:dLbl>
              <c:idx val="14"/>
              <c:layout>
                <c:manualLayout>
                  <c:x val="0.1894157917760321"/>
                  <c:y val="2.698294954944245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CF-462D-A373-96E35A17769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'Sheet1 (2)'!$A$2:$A$13</c:f>
              <c:strCache>
                <c:ptCount val="12"/>
                <c:pt idx="0">
                  <c:v>NASA</c:v>
                </c:pt>
                <c:pt idx="1">
                  <c:v>EUMETSAT / SAFs</c:v>
                </c:pt>
                <c:pt idx="2">
                  <c:v>CNES</c:v>
                </c:pt>
                <c:pt idx="3">
                  <c:v>ESA</c:v>
                </c:pt>
                <c:pt idx="4">
                  <c:v>NOAA</c:v>
                </c:pt>
                <c:pt idx="5">
                  <c:v>EC/C3S</c:v>
                </c:pt>
                <c:pt idx="6">
                  <c:v>UKSA</c:v>
                </c:pt>
                <c:pt idx="7">
                  <c:v>USGS</c:v>
                </c:pt>
                <c:pt idx="8">
                  <c:v>CSA</c:v>
                </c:pt>
                <c:pt idx="9">
                  <c:v>JMA</c:v>
                </c:pt>
                <c:pt idx="10">
                  <c:v>JAXA</c:v>
                </c:pt>
                <c:pt idx="11">
                  <c:v>Others</c:v>
                </c:pt>
              </c:strCache>
            </c:strRef>
          </c:cat>
          <c:val>
            <c:numRef>
              <c:f>'Sheet1 (2)'!$B$2:$B$13</c:f>
              <c:numCache>
                <c:formatCode>General</c:formatCode>
                <c:ptCount val="12"/>
                <c:pt idx="0">
                  <c:v>372</c:v>
                </c:pt>
                <c:pt idx="1">
                  <c:v>254</c:v>
                </c:pt>
                <c:pt idx="2">
                  <c:v>81</c:v>
                </c:pt>
                <c:pt idx="3">
                  <c:v>81</c:v>
                </c:pt>
                <c:pt idx="4">
                  <c:v>59</c:v>
                </c:pt>
                <c:pt idx="5">
                  <c:v>41</c:v>
                </c:pt>
                <c:pt idx="6">
                  <c:v>19</c:v>
                </c:pt>
                <c:pt idx="7">
                  <c:v>9</c:v>
                </c:pt>
                <c:pt idx="8">
                  <c:v>7</c:v>
                </c:pt>
                <c:pt idx="9">
                  <c:v>3</c:v>
                </c:pt>
                <c:pt idx="10">
                  <c:v>1</c:v>
                </c:pt>
                <c:pt idx="1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CF-462D-A373-96E35A17769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 smtClean="0"/>
              <a:t>EUMETSAT</a:t>
            </a:r>
            <a:r>
              <a:rPr lang="de-DE" altLang="de-DE" baseline="0" dirty="0" smtClean="0"/>
              <a:t> + </a:t>
            </a:r>
            <a:r>
              <a:rPr lang="de-DE" altLang="de-DE" baseline="0" dirty="0" err="1" smtClean="0"/>
              <a:t>SAF‘s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produce</a:t>
            </a:r>
            <a:r>
              <a:rPr lang="de-DE" altLang="de-DE" baseline="0" dirty="0" smtClean="0"/>
              <a:t> 26% p </a:t>
            </a:r>
            <a:r>
              <a:rPr lang="de-DE" altLang="de-DE" baseline="0" dirty="0" err="1" smtClean="0"/>
              <a:t>of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CDR‘s</a:t>
            </a:r>
            <a:r>
              <a:rPr lang="de-DE" altLang="de-DE" baseline="0" dirty="0" smtClean="0"/>
              <a:t> on </a:t>
            </a:r>
            <a:r>
              <a:rPr lang="de-DE" altLang="de-DE" baseline="0" dirty="0" err="1" smtClean="0"/>
              <a:t>ECV‘s</a:t>
            </a:r>
            <a:r>
              <a:rPr lang="de-DE" altLang="de-DE" baseline="0" dirty="0" smtClean="0"/>
              <a:t> observable </a:t>
            </a:r>
            <a:r>
              <a:rPr lang="de-DE" altLang="de-DE" baseline="0" dirty="0" err="1" smtClean="0"/>
              <a:t>from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space</a:t>
            </a:r>
            <a:endParaRPr lang="de-DE" altLang="de-DE" dirty="0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379D995-B246-4D92-A7C1-0A3224B94BDF}" type="slidenum">
              <a:rPr lang="de-DE" altLang="de-DE" smtClean="0">
                <a:latin typeface="Times New Roman" pitchFamily="18" charset="0"/>
              </a:rPr>
              <a:pPr/>
              <a:t>4</a:t>
            </a:fld>
            <a:endParaRPr lang="de-DE" alt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5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Environmental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(EDR):  </a:t>
            </a:r>
            <a:r>
              <a:rPr lang="de-DE" dirty="0" err="1" smtClean="0"/>
              <a:t>Satellite</a:t>
            </a:r>
            <a:r>
              <a:rPr lang="de-DE" dirty="0" smtClean="0"/>
              <a:t> Data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collected</a:t>
            </a:r>
            <a:r>
              <a:rPr lang="de-DE" dirty="0" smtClean="0"/>
              <a:t>, a </a:t>
            </a:r>
            <a:r>
              <a:rPr lang="de-DE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geophysical</a:t>
            </a:r>
            <a:r>
              <a:rPr lang="de-DE" baseline="0" dirty="0" smtClean="0"/>
              <a:t> variables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(operational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X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(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) different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(FCDR): </a:t>
            </a:r>
            <a:r>
              <a:rPr lang="de-DE" baseline="0" dirty="0" err="1" smtClean="0"/>
              <a:t>Homogenized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sensors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entire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carefully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intercalibrated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articical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jumps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artifical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. An FCDR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Thematic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(TCDR): A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a 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varibalities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not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characteristics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nor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. A TCDR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Interim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(ICDR): The same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recent</a:t>
            </a:r>
            <a:r>
              <a:rPr lang="de-DE" baseline="0" dirty="0" smtClean="0"/>
              <a:t> TCDR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result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„</a:t>
            </a:r>
            <a:r>
              <a:rPr lang="de-DE" baseline="0" dirty="0" err="1" smtClean="0"/>
              <a:t>attached</a:t>
            </a:r>
            <a:r>
              <a:rPr lang="de-DE" baseline="0" dirty="0" smtClean="0"/>
              <a:t>“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TCDR. An ICDR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beyond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montoring</a:t>
            </a:r>
            <a:r>
              <a:rPr lang="de-DE" baseline="0" dirty="0" smtClean="0"/>
              <a:t>, but care </a:t>
            </a:r>
            <a:r>
              <a:rPr lang="de-DE" baseline="0" dirty="0" err="1" smtClean="0"/>
              <a:t>needs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stability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guaranteed</a:t>
            </a:r>
            <a:r>
              <a:rPr lang="de-DE" baseline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80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Environmental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(EDR):  </a:t>
            </a:r>
            <a:r>
              <a:rPr lang="de-DE" dirty="0" err="1" smtClean="0"/>
              <a:t>Satellite</a:t>
            </a:r>
            <a:r>
              <a:rPr lang="de-DE" dirty="0" smtClean="0"/>
              <a:t> Data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collected</a:t>
            </a:r>
            <a:r>
              <a:rPr lang="de-DE" dirty="0" smtClean="0"/>
              <a:t>, a </a:t>
            </a:r>
            <a:r>
              <a:rPr lang="de-DE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geophysical</a:t>
            </a:r>
            <a:r>
              <a:rPr lang="de-DE" baseline="0" dirty="0" smtClean="0"/>
              <a:t> variables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(operational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X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(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) different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(FCDR): </a:t>
            </a:r>
            <a:r>
              <a:rPr lang="de-DE" baseline="0" dirty="0" err="1" smtClean="0"/>
              <a:t>Homogenized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sensors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entire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carefully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intercalibrated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articical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jumps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artifical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. An FCDR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Thematic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(TCDR): A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a 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varibalities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not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characteristics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nor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. A TCDR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Interim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(ICDR): The same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recent</a:t>
            </a:r>
            <a:r>
              <a:rPr lang="de-DE" baseline="0" dirty="0" smtClean="0"/>
              <a:t> TCDR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result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„</a:t>
            </a:r>
            <a:r>
              <a:rPr lang="de-DE" baseline="0" dirty="0" err="1" smtClean="0"/>
              <a:t>attached</a:t>
            </a:r>
            <a:r>
              <a:rPr lang="de-DE" baseline="0" dirty="0" smtClean="0"/>
              <a:t>“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TCDR. An ICDR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beyond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montoring</a:t>
            </a:r>
            <a:r>
              <a:rPr lang="de-DE" baseline="0" dirty="0" smtClean="0"/>
              <a:t>, but care </a:t>
            </a:r>
            <a:r>
              <a:rPr lang="de-DE" baseline="0" dirty="0" err="1" smtClean="0"/>
              <a:t>needs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stability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guaranteed</a:t>
            </a:r>
            <a:r>
              <a:rPr lang="de-DE" baseline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19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582450">
              <a:spcBef>
                <a:spcPct val="3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defRPr sz="8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517242" indent="-198939" algn="l" defTabSz="582450">
              <a:spcBef>
                <a:spcPct val="3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defRPr sz="8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795757" indent="-159151" algn="l" defTabSz="582450">
              <a:spcBef>
                <a:spcPct val="3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defRPr sz="8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114059" indent="-159151" algn="l" defTabSz="582450">
              <a:spcBef>
                <a:spcPct val="3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defRPr sz="8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1432362" indent="-159151" algn="l" defTabSz="582450">
              <a:spcBef>
                <a:spcPct val="3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defRPr sz="8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1750665" indent="-159151" defTabSz="5824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Verdana" panose="020B0604030504040204" pitchFamily="34" charset="0"/>
              <a:defRPr sz="8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068967" indent="-159151" defTabSz="5824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Verdana" panose="020B0604030504040204" pitchFamily="34" charset="0"/>
              <a:defRPr sz="8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2387270" indent="-159151" defTabSz="5824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Verdana" panose="020B0604030504040204" pitchFamily="34" charset="0"/>
              <a:defRPr sz="8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2705572" indent="-159151" defTabSz="5824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Verdana" panose="020B0604030504040204" pitchFamily="34" charset="0"/>
              <a:defRPr sz="8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57055B85-AE6E-40DF-A623-6B6986259079}" type="slidenum">
              <a:rPr lang="de-DE" altLang="de-DE">
                <a:solidFill>
                  <a:schemeClr val="tx1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8" y="496888"/>
            <a:ext cx="4414837" cy="2484437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803" y="3146282"/>
            <a:ext cx="4008393" cy="2978621"/>
          </a:xfrm>
          <a:noFill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de-DE" altLang="de-DE" dirty="0" err="1" smtClean="0"/>
              <a:t>Sufficiently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long</a:t>
            </a:r>
            <a:r>
              <a:rPr lang="de-DE" altLang="de-DE" baseline="0" dirty="0" smtClean="0"/>
              <a:t> time </a:t>
            </a:r>
            <a:r>
              <a:rPr lang="de-DE" altLang="de-DE" baseline="0" dirty="0" err="1" smtClean="0"/>
              <a:t>series</a:t>
            </a:r>
            <a:r>
              <a:rPr lang="de-DE" altLang="de-DE" baseline="0" dirty="0" smtClean="0"/>
              <a:t>: </a:t>
            </a:r>
            <a:r>
              <a:rPr lang="de-DE" altLang="de-DE" baseline="0" dirty="0" err="1" smtClean="0"/>
              <a:t>for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climate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monitoring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the</a:t>
            </a:r>
            <a:r>
              <a:rPr lang="de-DE" altLang="de-DE" baseline="0" dirty="0" smtClean="0"/>
              <a:t> time </a:t>
            </a:r>
            <a:r>
              <a:rPr lang="de-DE" altLang="de-DE" baseline="0" dirty="0" err="1" smtClean="0"/>
              <a:t>series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should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cover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several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decades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of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observations</a:t>
            </a:r>
            <a:r>
              <a:rPr lang="de-DE" altLang="de-DE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de-DE" altLang="de-DE" baseline="0" dirty="0" err="1" smtClean="0"/>
              <a:t>Homogenisation</a:t>
            </a:r>
            <a:endParaRPr lang="de-DE" altLang="de-DE" baseline="0" dirty="0" smtClean="0"/>
          </a:p>
          <a:p>
            <a:pPr marL="628650" lvl="1" indent="-171450">
              <a:buFontTx/>
              <a:buChar char="-"/>
            </a:pPr>
            <a:r>
              <a:rPr lang="de-DE" altLang="de-DE" baseline="0" dirty="0" err="1" smtClean="0"/>
              <a:t>Calibrated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instruments</a:t>
            </a:r>
            <a:r>
              <a:rPr lang="de-DE" altLang="de-DE" baseline="0" dirty="0" smtClean="0"/>
              <a:t>: </a:t>
            </a:r>
            <a:r>
              <a:rPr lang="de-DE" altLang="de-DE" baseline="0" dirty="0" err="1" smtClean="0"/>
              <a:t>the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sensitivity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of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measuring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instrumenst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changes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over</a:t>
            </a:r>
            <a:r>
              <a:rPr lang="de-DE" altLang="de-DE" baseline="0" dirty="0" smtClean="0"/>
              <a:t> time. This </a:t>
            </a:r>
            <a:r>
              <a:rPr lang="de-DE" altLang="de-DE" baseline="0" dirty="0" err="1" smtClean="0"/>
              <a:t>needs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to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be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accounted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for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when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creating</a:t>
            </a:r>
            <a:r>
              <a:rPr lang="de-DE" altLang="de-DE" baseline="0" dirty="0" smtClean="0"/>
              <a:t> a </a:t>
            </a:r>
            <a:r>
              <a:rPr lang="de-DE" altLang="de-DE" baseline="0" dirty="0" err="1" smtClean="0"/>
              <a:t>climate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data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record</a:t>
            </a:r>
            <a:r>
              <a:rPr lang="de-DE" altLang="de-DE" baseline="0" dirty="0" smtClean="0"/>
              <a:t>, </a:t>
            </a:r>
            <a:r>
              <a:rPr lang="de-DE" altLang="de-DE" baseline="0" dirty="0" err="1" smtClean="0"/>
              <a:t>to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avoid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trends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introduced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by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the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instrument</a:t>
            </a:r>
            <a:r>
              <a:rPr lang="de-DE" altLang="de-DE" baseline="0" dirty="0" smtClean="0"/>
              <a:t> (</a:t>
            </a:r>
            <a:r>
              <a:rPr lang="de-DE" altLang="de-DE" baseline="0" dirty="0" err="1" smtClean="0"/>
              <a:t>artificial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trend</a:t>
            </a:r>
            <a:r>
              <a:rPr lang="de-DE" altLang="de-DE" baseline="0" dirty="0" smtClean="0"/>
              <a:t> versus </a:t>
            </a:r>
            <a:r>
              <a:rPr lang="de-DE" altLang="de-DE" baseline="0" dirty="0" err="1" smtClean="0"/>
              <a:t>natural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trend</a:t>
            </a:r>
            <a:r>
              <a:rPr lang="de-DE" altLang="de-DE" baseline="0" dirty="0" smtClean="0"/>
              <a:t>).</a:t>
            </a:r>
          </a:p>
          <a:p>
            <a:pPr marL="628650" lvl="1" indent="-171450">
              <a:buFontTx/>
              <a:buChar char="-"/>
            </a:pPr>
            <a:r>
              <a:rPr lang="de-DE" altLang="de-DE" baseline="0" dirty="0" err="1" smtClean="0"/>
              <a:t>Intercalibrated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instruments</a:t>
            </a:r>
            <a:r>
              <a:rPr lang="de-DE" altLang="de-DE" baseline="0" dirty="0" smtClean="0"/>
              <a:t>: </a:t>
            </a:r>
            <a:r>
              <a:rPr lang="de-DE" altLang="de-DE" baseline="0" dirty="0" err="1" smtClean="0"/>
              <a:t>when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collecting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observations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over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several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decades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it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usually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means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that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one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has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to</a:t>
            </a:r>
            <a:r>
              <a:rPr lang="de-DE" altLang="de-DE" baseline="0" dirty="0" smtClean="0"/>
              <a:t> deal </a:t>
            </a:r>
            <a:r>
              <a:rPr lang="de-DE" altLang="de-DE" baseline="0" dirty="0" err="1" smtClean="0"/>
              <a:t>with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changing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instruments</a:t>
            </a:r>
            <a:r>
              <a:rPr lang="de-DE" altLang="de-DE" baseline="0" dirty="0" smtClean="0"/>
              <a:t> (</a:t>
            </a:r>
            <a:r>
              <a:rPr lang="de-DE" altLang="de-DE" baseline="0" dirty="0" err="1" smtClean="0"/>
              <a:t>instruments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being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replaces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by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new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ones</a:t>
            </a:r>
            <a:r>
              <a:rPr lang="de-DE" altLang="de-DE" baseline="0" dirty="0" smtClean="0"/>
              <a:t>). Different </a:t>
            </a:r>
            <a:r>
              <a:rPr lang="de-DE" altLang="de-DE" baseline="0" dirty="0" err="1" smtClean="0"/>
              <a:t>instruments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always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behave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slightly</a:t>
            </a:r>
            <a:r>
              <a:rPr lang="de-DE" altLang="de-DE" baseline="0" dirty="0" smtClean="0"/>
              <a:t> different. This </a:t>
            </a:r>
            <a:r>
              <a:rPr lang="de-DE" altLang="de-DE" baseline="0" dirty="0" err="1" smtClean="0"/>
              <a:t>needs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to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be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accounted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for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when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creating</a:t>
            </a:r>
            <a:r>
              <a:rPr lang="de-DE" altLang="de-DE" baseline="0" dirty="0" smtClean="0"/>
              <a:t> a </a:t>
            </a:r>
            <a:r>
              <a:rPr lang="de-DE" altLang="de-DE" baseline="0" dirty="0" err="1" smtClean="0"/>
              <a:t>climate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data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record</a:t>
            </a:r>
            <a:r>
              <a:rPr lang="de-DE" altLang="de-DE" baseline="0" dirty="0" smtClean="0"/>
              <a:t>, </a:t>
            </a:r>
            <a:r>
              <a:rPr lang="de-DE" altLang="de-DE" baseline="0" dirty="0" err="1" smtClean="0"/>
              <a:t>to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avoid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jumps</a:t>
            </a:r>
            <a:r>
              <a:rPr lang="de-DE" altLang="de-DE" baseline="0" dirty="0" smtClean="0"/>
              <a:t> in </a:t>
            </a:r>
            <a:r>
              <a:rPr lang="de-DE" altLang="de-DE" baseline="0" dirty="0" err="1" smtClean="0"/>
              <a:t>the</a:t>
            </a:r>
            <a:r>
              <a:rPr lang="de-DE" altLang="de-DE" baseline="0" dirty="0" smtClean="0"/>
              <a:t> time </a:t>
            </a:r>
            <a:r>
              <a:rPr lang="de-DE" altLang="de-DE" baseline="0" dirty="0" err="1" smtClean="0"/>
              <a:t>series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that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are</a:t>
            </a:r>
            <a:r>
              <a:rPr lang="de-DE" altLang="de-DE" baseline="0" dirty="0" smtClean="0"/>
              <a:t> due </a:t>
            </a:r>
            <a:r>
              <a:rPr lang="de-DE" altLang="de-DE" baseline="0" dirty="0" err="1" smtClean="0"/>
              <a:t>to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the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change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of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instruments</a:t>
            </a:r>
            <a:r>
              <a:rPr lang="de-DE" altLang="de-DE" baseline="0" dirty="0" smtClean="0"/>
              <a:t> (</a:t>
            </a:r>
            <a:r>
              <a:rPr lang="de-DE" altLang="de-DE" baseline="0" dirty="0" err="1" smtClean="0"/>
              <a:t>artificial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jumps</a:t>
            </a:r>
            <a:r>
              <a:rPr lang="de-DE" altLang="de-DE" baseline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de-DE" altLang="de-DE" baseline="0" dirty="0" err="1" smtClean="0"/>
              <a:t>Representative</a:t>
            </a:r>
            <a:r>
              <a:rPr lang="de-DE" altLang="de-DE" baseline="0" dirty="0" smtClean="0"/>
              <a:t>: </a:t>
            </a:r>
            <a:r>
              <a:rPr lang="de-DE" altLang="de-DE" dirty="0" err="1" smtClean="0"/>
              <a:t>Looking</a:t>
            </a:r>
            <a:r>
              <a:rPr lang="de-DE" altLang="de-DE" dirty="0" smtClean="0"/>
              <a:t> at </a:t>
            </a:r>
            <a:r>
              <a:rPr lang="de-DE" altLang="de-DE" dirty="0" err="1" smtClean="0"/>
              <a:t>one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same </a:t>
            </a:r>
            <a:r>
              <a:rPr lang="de-DE" altLang="de-DE" dirty="0" err="1" smtClean="0"/>
              <a:t>situation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same </a:t>
            </a:r>
            <a:r>
              <a:rPr lang="de-DE" altLang="de-DE" dirty="0" err="1" smtClean="0"/>
              <a:t>instruments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need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measure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same </a:t>
            </a:r>
            <a:r>
              <a:rPr lang="de-DE" altLang="de-DE" dirty="0" err="1" smtClean="0"/>
              <a:t>values</a:t>
            </a:r>
            <a:r>
              <a:rPr lang="de-DE" altLang="de-DE" dirty="0" smtClean="0"/>
              <a:t>. I.e.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data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need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representative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area</a:t>
            </a:r>
            <a:r>
              <a:rPr lang="de-DE" altLang="de-DE" dirty="0" smtClean="0"/>
              <a:t>/</a:t>
            </a:r>
            <a:r>
              <a:rPr lang="de-DE" altLang="de-DE" dirty="0" err="1" smtClean="0"/>
              <a:t>region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measured</a:t>
            </a:r>
            <a:r>
              <a:rPr lang="de-DE" altLang="de-DE" dirty="0" smtClean="0"/>
              <a:t> in.</a:t>
            </a:r>
          </a:p>
          <a:p>
            <a:pPr marL="171450" indent="-171450">
              <a:buFontTx/>
              <a:buChar char="-"/>
            </a:pPr>
            <a:r>
              <a:rPr lang="de-DE" altLang="de-DE" dirty="0" smtClean="0"/>
              <a:t>Quality </a:t>
            </a:r>
            <a:r>
              <a:rPr lang="de-DE" altLang="de-DE" dirty="0" err="1" smtClean="0"/>
              <a:t>controlle</a:t>
            </a:r>
            <a:r>
              <a:rPr lang="de-DE" altLang="de-DE" dirty="0" smtClean="0"/>
              <a:t>: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the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measurements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need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to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fulfill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defined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accuracy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requirements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and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come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with</a:t>
            </a:r>
            <a:r>
              <a:rPr lang="de-DE" altLang="de-DE" baseline="0" dirty="0" smtClean="0"/>
              <a:t> a </a:t>
            </a:r>
            <a:r>
              <a:rPr lang="de-DE" altLang="de-DE" baseline="0" dirty="0" err="1" smtClean="0"/>
              <a:t>complete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set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of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metadata</a:t>
            </a:r>
            <a:r>
              <a:rPr lang="de-DE" altLang="de-DE" baseline="0" dirty="0" smtClean="0"/>
              <a:t>.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78872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3CD811-BE81-4644-A041-59BD62183160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475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Environmental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(EDR):  </a:t>
            </a:r>
            <a:r>
              <a:rPr lang="de-DE" dirty="0" err="1" smtClean="0"/>
              <a:t>Satellite</a:t>
            </a:r>
            <a:r>
              <a:rPr lang="de-DE" dirty="0" smtClean="0"/>
              <a:t> Data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collected</a:t>
            </a:r>
            <a:r>
              <a:rPr lang="de-DE" dirty="0" smtClean="0"/>
              <a:t>, a </a:t>
            </a:r>
            <a:r>
              <a:rPr lang="de-DE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geophysical</a:t>
            </a:r>
            <a:r>
              <a:rPr lang="de-DE" baseline="0" dirty="0" smtClean="0"/>
              <a:t> variables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(operational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X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(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) different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(FCDR): </a:t>
            </a:r>
            <a:r>
              <a:rPr lang="de-DE" baseline="0" dirty="0" err="1" smtClean="0"/>
              <a:t>Homogenized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sensors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entire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carefully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intercalibrated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articical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jumps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artifical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. An FCDR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Thematic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(TCDR): A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a 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varibalities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not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characteristics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nor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. A TCDR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Interim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(ICDR): The same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recent</a:t>
            </a:r>
            <a:r>
              <a:rPr lang="de-DE" baseline="0" dirty="0" smtClean="0"/>
              <a:t> TCDR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result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„</a:t>
            </a:r>
            <a:r>
              <a:rPr lang="de-DE" baseline="0" dirty="0" err="1" smtClean="0"/>
              <a:t>attached</a:t>
            </a:r>
            <a:r>
              <a:rPr lang="de-DE" baseline="0" dirty="0" smtClean="0"/>
              <a:t>“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TCDR. An ICDR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beyond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montoring</a:t>
            </a:r>
            <a:r>
              <a:rPr lang="de-DE" baseline="0" dirty="0" smtClean="0"/>
              <a:t>, but care </a:t>
            </a:r>
            <a:r>
              <a:rPr lang="de-DE" baseline="0" dirty="0" err="1" smtClean="0"/>
              <a:t>needs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stability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guaranteed</a:t>
            </a:r>
            <a:r>
              <a:rPr lang="de-DE" baseline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29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Environmental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(EDR):  </a:t>
            </a:r>
            <a:r>
              <a:rPr lang="de-DE" dirty="0" err="1" smtClean="0"/>
              <a:t>Satellite</a:t>
            </a:r>
            <a:r>
              <a:rPr lang="de-DE" dirty="0" smtClean="0"/>
              <a:t> Data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collected</a:t>
            </a:r>
            <a:r>
              <a:rPr lang="de-DE" dirty="0" smtClean="0"/>
              <a:t>, a </a:t>
            </a:r>
            <a:r>
              <a:rPr lang="de-DE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geophysical</a:t>
            </a:r>
            <a:r>
              <a:rPr lang="de-DE" baseline="0" dirty="0" smtClean="0"/>
              <a:t> variables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(operational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X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(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) different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(FCDR): </a:t>
            </a:r>
            <a:r>
              <a:rPr lang="de-DE" baseline="0" dirty="0" err="1" smtClean="0"/>
              <a:t>Homogenized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sensors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entire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carefully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intercalibrated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articical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jumps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artifical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. An FCDR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Thematic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(TCDR): A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a 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varibalities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not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characteristics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nor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. A TCDR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Interim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(ICDR): The same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recent</a:t>
            </a:r>
            <a:r>
              <a:rPr lang="de-DE" baseline="0" dirty="0" smtClean="0"/>
              <a:t> TCDR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result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„</a:t>
            </a:r>
            <a:r>
              <a:rPr lang="de-DE" baseline="0" dirty="0" err="1" smtClean="0"/>
              <a:t>attached</a:t>
            </a:r>
            <a:r>
              <a:rPr lang="de-DE" baseline="0" dirty="0" smtClean="0"/>
              <a:t>“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TCDR. An ICDR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beyond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montoring</a:t>
            </a:r>
            <a:r>
              <a:rPr lang="de-DE" baseline="0" dirty="0" smtClean="0"/>
              <a:t>, but care </a:t>
            </a:r>
            <a:r>
              <a:rPr lang="de-DE" baseline="0" dirty="0" err="1" smtClean="0"/>
              <a:t>needs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stability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guaranteed</a:t>
            </a:r>
            <a:r>
              <a:rPr lang="de-DE" baseline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528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Environmental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(EDR):  </a:t>
            </a:r>
            <a:r>
              <a:rPr lang="de-DE" dirty="0" err="1" smtClean="0"/>
              <a:t>Satellite</a:t>
            </a:r>
            <a:r>
              <a:rPr lang="de-DE" dirty="0" smtClean="0"/>
              <a:t> Data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collected</a:t>
            </a:r>
            <a:r>
              <a:rPr lang="de-DE" dirty="0" smtClean="0"/>
              <a:t>, a </a:t>
            </a:r>
            <a:r>
              <a:rPr lang="de-DE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geophysical</a:t>
            </a:r>
            <a:r>
              <a:rPr lang="de-DE" baseline="0" dirty="0" smtClean="0"/>
              <a:t> variables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(operational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X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(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) different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(FCDR): </a:t>
            </a:r>
            <a:r>
              <a:rPr lang="de-DE" baseline="0" dirty="0" err="1" smtClean="0"/>
              <a:t>Homogenized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). The </a:t>
            </a:r>
            <a:r>
              <a:rPr lang="de-DE" baseline="0" dirty="0" err="1" smtClean="0"/>
              <a:t>sensors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entire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carefully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intercalibrated</a:t>
            </a:r>
            <a:r>
              <a:rPr lang="de-DE" baseline="0" dirty="0" smtClean="0"/>
              <a:t>. I.e.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articical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jumps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artifical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. An FCDR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Thematic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(TCDR): A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a Fundamental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varibalities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not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characteristics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nor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. A TCDR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irregularly</a:t>
            </a:r>
            <a:r>
              <a:rPr lang="de-DE" baseline="0" dirty="0" smtClean="0"/>
              <a:t>, i.e.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cylce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Interim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Data </a:t>
            </a:r>
            <a:r>
              <a:rPr lang="de-DE" baseline="0" dirty="0" err="1" smtClean="0"/>
              <a:t>Record</a:t>
            </a:r>
            <a:r>
              <a:rPr lang="de-DE" baseline="0" dirty="0" smtClean="0"/>
              <a:t> (ICDR): The same </a:t>
            </a:r>
            <a:r>
              <a:rPr lang="de-DE" baseline="0" dirty="0" err="1" smtClean="0"/>
              <a:t>stable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auxiliary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recent</a:t>
            </a:r>
            <a:r>
              <a:rPr lang="de-DE" baseline="0" dirty="0" smtClean="0"/>
              <a:t> TCDR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result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„</a:t>
            </a:r>
            <a:r>
              <a:rPr lang="de-DE" baseline="0" dirty="0" err="1" smtClean="0"/>
              <a:t>attached</a:t>
            </a:r>
            <a:r>
              <a:rPr lang="de-DE" baseline="0" dirty="0" smtClean="0"/>
              <a:t>“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TCDR. An ICDR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beyond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montoring</a:t>
            </a:r>
            <a:r>
              <a:rPr lang="de-DE" baseline="0" dirty="0" smtClean="0"/>
              <a:t>, but care </a:t>
            </a:r>
            <a:r>
              <a:rPr lang="de-DE" baseline="0" dirty="0" err="1" smtClean="0"/>
              <a:t>needs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stability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guaranteed</a:t>
            </a:r>
            <a:r>
              <a:rPr lang="de-DE" baseline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61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8093207" y="230589"/>
            <a:ext cx="4098795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097605" y="6145001"/>
            <a:ext cx="3858471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86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87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10852843" y="6598214"/>
            <a:ext cx="1134139" cy="244549"/>
          </a:xfrm>
          <a:prstGeom prst="rect">
            <a:avLst/>
          </a:prstGeom>
          <a:solidFill>
            <a:srgbClr val="F1F1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5298" y="553831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150" y="5108992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8701" y="52442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0656" y="49394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919287" y="3156926"/>
            <a:ext cx="1191409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 bwMode="auto">
          <a:xfrm>
            <a:off x="2314237" y="1608858"/>
            <a:ext cx="1558951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2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737293" y="1966704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Oval 257"/>
          <p:cNvSpPr/>
          <p:nvPr userDrawn="1"/>
        </p:nvSpPr>
        <p:spPr bwMode="auto">
          <a:xfrm>
            <a:off x="160257" y="447025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3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1270996" y="3937937"/>
            <a:ext cx="176888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55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667857" y="1145124"/>
            <a:ext cx="843209" cy="669798"/>
          </a:xfrm>
          <a:prstGeom prst="rect">
            <a:avLst/>
          </a:prstGeom>
        </p:spPr>
      </p:pic>
      <p:sp>
        <p:nvSpPr>
          <p:cNvPr id="259" name="Oval 258"/>
          <p:cNvSpPr/>
          <p:nvPr userDrawn="1"/>
        </p:nvSpPr>
        <p:spPr bwMode="auto">
          <a:xfrm>
            <a:off x="228845" y="2573024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7" name="Picture 256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23299" y="3178572"/>
            <a:ext cx="1409372" cy="1119526"/>
          </a:xfrm>
          <a:prstGeom prst="rect">
            <a:avLst/>
          </a:prstGeom>
        </p:spPr>
      </p:pic>
      <p:sp>
        <p:nvSpPr>
          <p:cNvPr id="260" name="Oval 259"/>
          <p:cNvSpPr/>
          <p:nvPr userDrawn="1"/>
        </p:nvSpPr>
        <p:spPr bwMode="auto">
          <a:xfrm>
            <a:off x="3697435" y="1918079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4079004" y="2466463"/>
            <a:ext cx="795814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Oval 260"/>
          <p:cNvSpPr/>
          <p:nvPr userDrawn="1"/>
        </p:nvSpPr>
        <p:spPr bwMode="auto">
          <a:xfrm>
            <a:off x="5546139" y="3626136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1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5949465" y="4025891"/>
            <a:ext cx="752301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" name="Oval 264"/>
          <p:cNvSpPr/>
          <p:nvPr userDrawn="1"/>
        </p:nvSpPr>
        <p:spPr bwMode="auto">
          <a:xfrm>
            <a:off x="427125" y="1786399"/>
            <a:ext cx="1558951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66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729832" y="1901522"/>
            <a:ext cx="1280557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Rectangle 261"/>
          <p:cNvSpPr/>
          <p:nvPr userDrawn="1"/>
        </p:nvSpPr>
        <p:spPr bwMode="auto">
          <a:xfrm>
            <a:off x="228845" y="6598213"/>
            <a:ext cx="353547" cy="244549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8" y="1237127"/>
            <a:ext cx="11627339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ackground no content">
    <p:bg>
      <p:bgPr>
        <a:blipFill dpi="0" rotWithShape="0">
          <a:blip r:embed="rId2" cstate="print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69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9343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51D8-8310-4180-B2E3-55E1198BBE20}" type="datetimeFigureOut">
              <a:rPr lang="pt-PT" smtClean="0"/>
              <a:t>14/10/2019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A4F-24DC-4836-A39A-A4C80FF22D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47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69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12191998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8" y="1290111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736126" y="6649210"/>
            <a:ext cx="3113648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665872" y="6649210"/>
            <a:ext cx="3395003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a-DK" sz="985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EUM/USC/VWG/19/1125914, v1 Draft, 9 October 2019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18080" y="6593586"/>
            <a:ext cx="359394" cy="262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1108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108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47550" y="665038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1" r:id="rId3"/>
    <p:sldLayoutId id="2147487673" r:id="rId4"/>
    <p:sldLayoutId id="2147487674" r:id="rId5"/>
    <p:sldLayoutId id="2147487675" r:id="rId6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hyperlink" Target="https://climatemonitoring.inf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6251116" y="2681207"/>
            <a:ext cx="5799015" cy="1906291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lvl="0">
              <a:spcBef>
                <a:spcPct val="20000"/>
              </a:spcBef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Christine Träger-Chatterjee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SALGEE Meeting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October 2019</a:t>
            </a:r>
            <a:endParaRPr lang="en-GB" sz="1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3159138" y="1491607"/>
            <a:ext cx="8755200" cy="105011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r">
              <a:defRPr/>
            </a:pPr>
            <a:r>
              <a:rPr lang="en-GB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 Role of Satellite in Climate Monitoring </a:t>
            </a:r>
            <a:endParaRPr lang="en-GB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1" name="Picture 4" descr="H:\DESKTOP\meteosattimeser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85901"/>
            <a:ext cx="9144000" cy="348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4278315" y="2914652"/>
            <a:ext cx="4217987" cy="3463989"/>
            <a:chOff x="2576513" y="1087437"/>
            <a:chExt cx="4217987" cy="3463989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2576513" y="3579876"/>
              <a:ext cx="3562350" cy="971550"/>
            </a:xfrm>
            <a:prstGeom prst="roundRect">
              <a:avLst/>
            </a:prstGeom>
            <a:gradFill>
              <a:gsLst>
                <a:gs pos="0">
                  <a:schemeClr val="tx1"/>
                </a:gs>
                <a:gs pos="35000">
                  <a:schemeClr val="tx1">
                    <a:lumMod val="75000"/>
                  </a:schemeClr>
                </a:gs>
                <a:gs pos="100000">
                  <a:schemeClr val="tx1">
                    <a:lumMod val="40000"/>
                    <a:lumOff val="6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2400" kern="0" dirty="0">
                  <a:solidFill>
                    <a:schemeClr val="bg1">
                      <a:lumMod val="85000"/>
                    </a:schemeClr>
                  </a:solidFill>
                  <a:cs typeface="Arial" charset="0"/>
                </a:rPr>
                <a:t>Instrument changes</a:t>
              </a:r>
            </a:p>
          </p:txBody>
        </p:sp>
        <p:cxnSp>
          <p:nvCxnSpPr>
            <p:cNvPr id="17" name="Straight Arrow Connector 88"/>
            <p:cNvCxnSpPr>
              <a:cxnSpLocks noChangeShapeType="1"/>
            </p:cNvCxnSpPr>
            <p:nvPr/>
          </p:nvCxnSpPr>
          <p:spPr bwMode="auto">
            <a:xfrm flipV="1">
              <a:off x="4832350" y="1449387"/>
              <a:ext cx="1962150" cy="2120900"/>
            </a:xfrm>
            <a:prstGeom prst="straightConnector1">
              <a:avLst/>
            </a:prstGeom>
            <a:noFill/>
            <a:ln w="25400" algn="ctr">
              <a:solidFill>
                <a:srgbClr val="0C62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5" name="Group 81"/>
            <p:cNvGrpSpPr>
              <a:grpSpLocks/>
            </p:cNvGrpSpPr>
            <p:nvPr/>
          </p:nvGrpSpPr>
          <p:grpSpPr bwMode="auto">
            <a:xfrm>
              <a:off x="3365500" y="1087437"/>
              <a:ext cx="895352" cy="2520951"/>
              <a:chOff x="4312357" y="981863"/>
              <a:chExt cx="969842" cy="2732005"/>
            </a:xfrm>
          </p:grpSpPr>
          <p:grpSp>
            <p:nvGrpSpPr>
              <p:cNvPr id="19" name="Group 62"/>
              <p:cNvGrpSpPr>
                <a:grpSpLocks/>
              </p:cNvGrpSpPr>
              <p:nvPr/>
            </p:nvGrpSpPr>
            <p:grpSpPr bwMode="auto">
              <a:xfrm>
                <a:off x="4312357" y="981863"/>
                <a:ext cx="567462" cy="2732005"/>
                <a:chOff x="4312357" y="981863"/>
                <a:chExt cx="567462" cy="2732005"/>
              </a:xfrm>
            </p:grpSpPr>
            <p:cxnSp>
              <p:nvCxnSpPr>
                <p:cNvPr id="21" name="Straight Arrow Connector 93"/>
                <p:cNvCxnSpPr>
                  <a:cxnSpLocks noChangeShapeType="1"/>
                </p:cNvCxnSpPr>
                <p:nvPr/>
              </p:nvCxnSpPr>
              <p:spPr bwMode="auto">
                <a:xfrm flipV="1">
                  <a:off x="4797277" y="981863"/>
                  <a:ext cx="82542" cy="2721682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C62FF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2" name="Straight Arrow Connector 9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312357" y="1012830"/>
                  <a:ext cx="237302" cy="2701038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C62FF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20" name="Straight Arrow Connector 90"/>
              <p:cNvCxnSpPr>
                <a:cxnSpLocks noChangeShapeType="1"/>
              </p:cNvCxnSpPr>
              <p:nvPr/>
            </p:nvCxnSpPr>
            <p:spPr bwMode="auto">
              <a:xfrm flipV="1">
                <a:off x="4910769" y="1012830"/>
                <a:ext cx="371430" cy="2670069"/>
              </a:xfrm>
              <a:prstGeom prst="straightConnector1">
                <a:avLst/>
              </a:prstGeom>
              <a:noFill/>
              <a:ln w="25400" algn="ctr">
                <a:solidFill>
                  <a:srgbClr val="0C62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6" name="Straight Arrow Connector 87"/>
            <p:cNvCxnSpPr>
              <a:cxnSpLocks noChangeShapeType="1"/>
            </p:cNvCxnSpPr>
            <p:nvPr/>
          </p:nvCxnSpPr>
          <p:spPr bwMode="auto">
            <a:xfrm flipV="1">
              <a:off x="4013200" y="1087437"/>
              <a:ext cx="417513" cy="2492375"/>
            </a:xfrm>
            <a:prstGeom prst="straightConnector1">
              <a:avLst/>
            </a:prstGeom>
            <a:noFill/>
            <a:ln w="25400" algn="ctr">
              <a:solidFill>
                <a:srgbClr val="0C62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4374132" y="2501903"/>
            <a:ext cx="5303268" cy="2727325"/>
            <a:chOff x="9372601" y="2295525"/>
            <a:chExt cx="5303268" cy="3278020"/>
          </a:xfrm>
        </p:grpSpPr>
        <p:cxnSp>
          <p:nvCxnSpPr>
            <p:cNvPr id="9" name="Straight Arrow Connector 96"/>
            <p:cNvCxnSpPr>
              <a:cxnSpLocks noChangeShapeType="1"/>
            </p:cNvCxnSpPr>
            <p:nvPr/>
          </p:nvCxnSpPr>
          <p:spPr bwMode="auto">
            <a:xfrm flipH="1" flipV="1">
              <a:off x="9430770" y="3044823"/>
              <a:ext cx="625474" cy="1338101"/>
            </a:xfrm>
            <a:prstGeom prst="straightConnector1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97"/>
            <p:cNvCxnSpPr>
              <a:cxnSpLocks noChangeShapeType="1"/>
            </p:cNvCxnSpPr>
            <p:nvPr/>
          </p:nvCxnSpPr>
          <p:spPr bwMode="auto">
            <a:xfrm flipV="1">
              <a:off x="11742169" y="2930525"/>
              <a:ext cx="2933700" cy="1452400"/>
            </a:xfrm>
            <a:prstGeom prst="straightConnector1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98"/>
            <p:cNvCxnSpPr>
              <a:cxnSpLocks noChangeShapeType="1"/>
            </p:cNvCxnSpPr>
            <p:nvPr/>
          </p:nvCxnSpPr>
          <p:spPr bwMode="auto">
            <a:xfrm flipV="1">
              <a:off x="11246869" y="2295525"/>
              <a:ext cx="0" cy="2075951"/>
            </a:xfrm>
            <a:prstGeom prst="straightConnector1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Rounded Rectangle 11"/>
            <p:cNvSpPr/>
            <p:nvPr/>
          </p:nvSpPr>
          <p:spPr bwMode="auto">
            <a:xfrm>
              <a:off x="9372601" y="4376638"/>
              <a:ext cx="3324224" cy="119690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Tahoma" pitchFamily="34" charset="0"/>
                </a:rPr>
                <a:t>Calibration changes</a:t>
              </a:r>
            </a:p>
          </p:txBody>
        </p:sp>
      </p:grp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216822" y="42863"/>
            <a:ext cx="8748713" cy="788988"/>
          </a:xfrm>
        </p:spPr>
        <p:txBody>
          <a:bodyPr/>
          <a:lstStyle/>
          <a:p>
            <a:r>
              <a:rPr lang="en-GB" altLang="en-US" sz="2500" dirty="0"/>
              <a:t>Space based Climate Monitoring - Challenges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2451" y="5912603"/>
            <a:ext cx="16129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Courtesy</a:t>
            </a:r>
            <a:r>
              <a:rPr lang="de-DE" dirty="0">
                <a:solidFill>
                  <a:schemeClr val="tx1"/>
                </a:solidFill>
              </a:rPr>
              <a:t>: Rob Roebeling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19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15" r="38592"/>
          <a:stretch/>
        </p:blipFill>
        <p:spPr>
          <a:xfrm>
            <a:off x="939412" y="1340406"/>
            <a:ext cx="10163888" cy="4878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00" kern="1200" dirty="0"/>
              <a:t>Space based Climate Monitoring - Challenges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7709" y="5941612"/>
            <a:ext cx="867943" cy="16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8881757" y="3154162"/>
            <a:ext cx="2135528" cy="1258888"/>
            <a:chOff x="9630489" y="2014254"/>
            <a:chExt cx="2628342" cy="1549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24817" y="2014954"/>
              <a:ext cx="1534014" cy="154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0489" y="2014254"/>
              <a:ext cx="1535944" cy="15494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8790000" y="4416578"/>
            <a:ext cx="23031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Brilliant Scientists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 and Engineers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(with very good ideas)!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5217" y="6232100"/>
            <a:ext cx="15039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Courtesy</a:t>
            </a:r>
            <a:r>
              <a:rPr lang="de-DE" dirty="0">
                <a:solidFill>
                  <a:schemeClr val="tx1"/>
                </a:solidFill>
              </a:rPr>
              <a:t>: Joerg Schulz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1400559" y="2686818"/>
            <a:ext cx="3211433" cy="325346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85725" indent="-8572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/>
              <a:t>Environmental Data </a:t>
            </a:r>
            <a:r>
              <a:rPr lang="de-DE" altLang="de-DE" u="sng" dirty="0" err="1"/>
              <a:t>Record</a:t>
            </a:r>
            <a:r>
              <a:rPr lang="de-DE" altLang="de-DE" u="sng" dirty="0"/>
              <a:t> </a:t>
            </a:r>
          </a:p>
        </p:txBody>
      </p:sp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1564193" y="1035052"/>
            <a:ext cx="399530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1800" dirty="0"/>
              <a:t>Short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Intermediate Term</a:t>
            </a:r>
          </a:p>
        </p:txBody>
      </p:sp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081963" y="1016002"/>
            <a:ext cx="14337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1800"/>
              <a:t>Longterm</a:t>
            </a:r>
          </a:p>
        </p:txBody>
      </p:sp>
      <p:sp>
        <p:nvSpPr>
          <p:cNvPr id="47110" name="Text Box 20"/>
          <p:cNvSpPr txBox="1">
            <a:spLocks noChangeArrowheads="1"/>
          </p:cNvSpPr>
          <p:nvPr/>
        </p:nvSpPr>
        <p:spPr bwMode="auto">
          <a:xfrm>
            <a:off x="7503736" y="6577503"/>
            <a:ext cx="2409932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900" i="1" dirty="0"/>
              <a:t>Schulz (2009), </a:t>
            </a:r>
            <a:r>
              <a:rPr lang="de-DE" altLang="de-DE" sz="900" i="1" dirty="0" err="1"/>
              <a:t>adapted</a:t>
            </a:r>
            <a:r>
              <a:rPr lang="de-DE" altLang="de-DE" sz="900" i="1" dirty="0"/>
              <a:t> &amp; </a:t>
            </a:r>
            <a:r>
              <a:rPr lang="de-DE" altLang="de-DE" sz="900" i="1" dirty="0" err="1"/>
              <a:t>updated</a:t>
            </a:r>
            <a:endParaRPr lang="de-DE" altLang="de-DE" sz="900" i="1" dirty="0"/>
          </a:p>
        </p:txBody>
      </p:sp>
      <p:sp>
        <p:nvSpPr>
          <p:cNvPr id="47112" name="Text Box 3"/>
          <p:cNvSpPr txBox="1">
            <a:spLocks noChangeArrowheads="1"/>
          </p:cNvSpPr>
          <p:nvPr/>
        </p:nvSpPr>
        <p:spPr bwMode="auto">
          <a:xfrm>
            <a:off x="2199327" y="1547779"/>
            <a:ext cx="1076233" cy="556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/>
              <a:t>Satellite</a:t>
            </a:r>
          </a:p>
          <a:p>
            <a:r>
              <a:rPr lang="de-DE" altLang="de-DE"/>
              <a:t>Data</a:t>
            </a:r>
          </a:p>
        </p:txBody>
      </p:sp>
      <p:sp>
        <p:nvSpPr>
          <p:cNvPr id="47113" name="Text Box 5"/>
          <p:cNvSpPr txBox="1">
            <a:spLocks noChangeArrowheads="1"/>
          </p:cNvSpPr>
          <p:nvPr/>
        </p:nvSpPr>
        <p:spPr bwMode="auto">
          <a:xfrm>
            <a:off x="5235575" y="1423753"/>
            <a:ext cx="1621254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 err="1"/>
              <a:t>Archived</a:t>
            </a:r>
            <a:r>
              <a:rPr lang="de-DE" altLang="de-DE" dirty="0"/>
              <a:t> </a:t>
            </a:r>
          </a:p>
          <a:p>
            <a:r>
              <a:rPr lang="de-DE" altLang="de-DE" dirty="0" err="1"/>
              <a:t>Satellite</a:t>
            </a:r>
            <a:endParaRPr lang="de-DE" altLang="de-DE" dirty="0"/>
          </a:p>
          <a:p>
            <a:r>
              <a:rPr lang="de-DE" altLang="de-DE" dirty="0"/>
              <a:t>Data Records</a:t>
            </a:r>
          </a:p>
        </p:txBody>
      </p:sp>
      <p:sp>
        <p:nvSpPr>
          <p:cNvPr id="47114" name="Text Box 6"/>
          <p:cNvSpPr txBox="1">
            <a:spLocks noChangeArrowheads="1"/>
          </p:cNvSpPr>
          <p:nvPr/>
        </p:nvSpPr>
        <p:spPr bwMode="auto">
          <a:xfrm>
            <a:off x="8440707" y="1419799"/>
            <a:ext cx="1700378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/>
              <a:t>Fundamental</a:t>
            </a:r>
          </a:p>
          <a:p>
            <a:r>
              <a:rPr lang="de-DE" altLang="de-DE" u="sng" dirty="0" err="1"/>
              <a:t>Climate</a:t>
            </a:r>
            <a:endParaRPr lang="de-DE" altLang="de-DE" u="sng" dirty="0"/>
          </a:p>
          <a:p>
            <a:r>
              <a:rPr lang="de-DE" altLang="de-DE" u="sng" dirty="0"/>
              <a:t>Data Records</a:t>
            </a:r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2055503" y="5383817"/>
            <a:ext cx="1513854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/>
              <a:t>Operational </a:t>
            </a:r>
          </a:p>
          <a:p>
            <a:r>
              <a:rPr lang="de-DE" altLang="de-DE" dirty="0" err="1"/>
              <a:t>Climate</a:t>
            </a:r>
            <a:endParaRPr lang="de-DE" altLang="de-DE" dirty="0"/>
          </a:p>
          <a:p>
            <a:r>
              <a:rPr lang="de-DE" altLang="de-DE" dirty="0" err="1"/>
              <a:t>monitoring</a:t>
            </a:r>
            <a:endParaRPr lang="de-DE" altLang="de-DE" dirty="0"/>
          </a:p>
        </p:txBody>
      </p:sp>
      <p:sp>
        <p:nvSpPr>
          <p:cNvPr id="47118" name="Text Box 19"/>
          <p:cNvSpPr txBox="1">
            <a:spLocks noChangeArrowheads="1"/>
          </p:cNvSpPr>
          <p:nvPr/>
        </p:nvSpPr>
        <p:spPr bwMode="auto">
          <a:xfrm>
            <a:off x="3297542" y="1797051"/>
            <a:ext cx="1940977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Observing</a:t>
            </a:r>
            <a:r>
              <a:rPr lang="de-DE" altLang="de-DE" sz="900" dirty="0"/>
              <a:t> </a:t>
            </a:r>
            <a:r>
              <a:rPr lang="de-DE" altLang="de-DE" sz="900" dirty="0" err="1"/>
              <a:t>system</a:t>
            </a:r>
            <a:r>
              <a:rPr lang="de-DE" altLang="de-DE" sz="900" dirty="0"/>
              <a:t> </a:t>
            </a:r>
          </a:p>
          <a:p>
            <a:pPr algn="l"/>
            <a:r>
              <a:rPr lang="de-DE" altLang="de-DE" sz="900" dirty="0" err="1"/>
              <a:t>performance</a:t>
            </a:r>
            <a:r>
              <a:rPr lang="de-DE" altLang="de-DE" sz="900" dirty="0"/>
              <a:t> </a:t>
            </a:r>
            <a:r>
              <a:rPr lang="de-DE" altLang="de-DE" sz="900" dirty="0" err="1"/>
              <a:t>monitoring</a:t>
            </a:r>
            <a:r>
              <a:rPr lang="de-DE" altLang="de-DE" sz="900" dirty="0"/>
              <a:t> </a:t>
            </a:r>
          </a:p>
          <a:p>
            <a:pPr algn="l"/>
            <a:r>
              <a:rPr lang="de-DE" altLang="de-DE" sz="900" dirty="0"/>
              <a:t>&amp; </a:t>
            </a:r>
            <a:r>
              <a:rPr lang="de-DE" altLang="de-DE" sz="900" dirty="0" err="1"/>
              <a:t>automated</a:t>
            </a:r>
            <a:r>
              <a:rPr lang="de-DE" altLang="de-DE" sz="900" dirty="0"/>
              <a:t> </a:t>
            </a:r>
            <a:r>
              <a:rPr lang="de-DE" altLang="de-DE" sz="900" dirty="0" err="1"/>
              <a:t>corrections</a:t>
            </a:r>
            <a:endParaRPr lang="de-DE" altLang="de-DE" sz="900" dirty="0"/>
          </a:p>
        </p:txBody>
      </p:sp>
      <p:sp>
        <p:nvSpPr>
          <p:cNvPr id="47119" name="Text Box 21"/>
          <p:cNvSpPr txBox="1">
            <a:spLocks noChangeArrowheads="1"/>
          </p:cNvSpPr>
          <p:nvPr/>
        </p:nvSpPr>
        <p:spPr bwMode="auto">
          <a:xfrm>
            <a:off x="6973183" y="1871017"/>
            <a:ext cx="1262063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/>
              <a:t>Re-</a:t>
            </a:r>
            <a:r>
              <a:rPr lang="de-DE" altLang="de-DE" sz="900" dirty="0" err="1"/>
              <a:t>calibration</a:t>
            </a:r>
            <a:r>
              <a:rPr lang="de-DE" altLang="de-DE" sz="900" dirty="0"/>
              <a:t> &amp;</a:t>
            </a:r>
            <a:br>
              <a:rPr lang="de-DE" altLang="de-DE" sz="900" dirty="0"/>
            </a:br>
            <a:r>
              <a:rPr lang="de-DE" altLang="de-DE" sz="900" dirty="0"/>
              <a:t>Inter-</a:t>
            </a:r>
            <a:r>
              <a:rPr lang="de-DE" altLang="de-DE" sz="900" dirty="0" err="1"/>
              <a:t>calibration</a:t>
            </a:r>
            <a:r>
              <a:rPr lang="de-DE" altLang="de-DE" sz="900" dirty="0"/>
              <a:t>,</a:t>
            </a:r>
          </a:p>
        </p:txBody>
      </p:sp>
      <p:cxnSp>
        <p:nvCxnSpPr>
          <p:cNvPr id="47121" name="AutoShape 24"/>
          <p:cNvCxnSpPr>
            <a:cxnSpLocks noChangeShapeType="1"/>
            <a:stCxn id="47112" idx="2"/>
          </p:cNvCxnSpPr>
          <p:nvPr/>
        </p:nvCxnSpPr>
        <p:spPr bwMode="auto">
          <a:xfrm>
            <a:off x="2737443" y="2103958"/>
            <a:ext cx="6176" cy="58286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2" name="AutoShape 25"/>
          <p:cNvCxnSpPr>
            <a:cxnSpLocks noChangeShapeType="1"/>
            <a:endCxn id="47116" idx="0"/>
          </p:cNvCxnSpPr>
          <p:nvPr/>
        </p:nvCxnSpPr>
        <p:spPr bwMode="auto">
          <a:xfrm flipH="1">
            <a:off x="2743619" y="4417944"/>
            <a:ext cx="3174" cy="96587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3" name="AutoShape 26"/>
          <p:cNvCxnSpPr>
            <a:cxnSpLocks noChangeShapeType="1"/>
            <a:stCxn id="47112" idx="3"/>
            <a:endCxn id="47113" idx="1"/>
          </p:cNvCxnSpPr>
          <p:nvPr/>
        </p:nvCxnSpPr>
        <p:spPr bwMode="auto">
          <a:xfrm flipV="1">
            <a:off x="3275559" y="1817258"/>
            <a:ext cx="1960016" cy="861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4" name="AutoShape 27"/>
          <p:cNvCxnSpPr>
            <a:cxnSpLocks noChangeShapeType="1"/>
            <a:stCxn id="47113" idx="3"/>
            <a:endCxn id="47114" idx="1"/>
          </p:cNvCxnSpPr>
          <p:nvPr/>
        </p:nvCxnSpPr>
        <p:spPr bwMode="auto">
          <a:xfrm flipV="1">
            <a:off x="6856829" y="1813304"/>
            <a:ext cx="1583878" cy="3954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07" name="Text Box 33"/>
          <p:cNvSpPr txBox="1">
            <a:spLocks noChangeArrowheads="1"/>
          </p:cNvSpPr>
          <p:nvPr/>
        </p:nvSpPr>
        <p:spPr bwMode="auto">
          <a:xfrm>
            <a:off x="1400558" y="3025273"/>
            <a:ext cx="3217783" cy="1448731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8097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de-DE" sz="1100" dirty="0"/>
              <a:t>generated on a monthly basis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First-order satellite calibration </a:t>
            </a:r>
          </a:p>
          <a:p>
            <a:pPr algn="l">
              <a:buFontTx/>
              <a:buChar char="•"/>
            </a:pPr>
            <a:r>
              <a:rPr lang="en-US" altLang="de-DE" sz="1100" i="1" dirty="0"/>
              <a:t>Most recent algorithm and input data (i.e. </a:t>
            </a:r>
            <a:r>
              <a:rPr lang="en-US" altLang="de-DE" sz="1100" i="1" u="sng" dirty="0"/>
              <a:t>not</a:t>
            </a:r>
            <a:r>
              <a:rPr lang="en-US" altLang="de-DE" sz="1100" i="1" dirty="0"/>
              <a:t> homogeneous over time)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Resulting time series not applicable </a:t>
            </a:r>
            <a:br>
              <a:rPr lang="en-US" altLang="de-DE" sz="1100" dirty="0"/>
            </a:br>
            <a:r>
              <a:rPr lang="en-US" altLang="de-DE" sz="1100" dirty="0"/>
              <a:t>for all climate monitoring purposes, e.g. trend estimation</a:t>
            </a:r>
            <a:endParaRPr lang="de-DE" altLang="de-DE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Space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Climate</a:t>
            </a:r>
            <a:r>
              <a:rPr lang="de-DE" dirty="0" smtClean="0"/>
              <a:t> Monitoring - </a:t>
            </a:r>
            <a:r>
              <a:rPr lang="de-DE" dirty="0" err="1" smtClean="0"/>
              <a:t>Challenges</a:t>
            </a:r>
            <a:endParaRPr lang="en-GB" dirty="0"/>
          </a:p>
        </p:txBody>
      </p:sp>
      <p:pic>
        <p:nvPicPr>
          <p:cNvPr id="34" name="Picture 4" descr="H:\DESKTOP\meteosattimeseri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85297" y="2281362"/>
            <a:ext cx="1622529" cy="6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328368" y="2152536"/>
            <a:ext cx="1531138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Retrieval</a:t>
            </a:r>
            <a:r>
              <a:rPr lang="de-DE" altLang="de-DE" sz="900" dirty="0"/>
              <a:t> </a:t>
            </a:r>
            <a:r>
              <a:rPr lang="de-DE" altLang="de-DE" sz="900" dirty="0" err="1"/>
              <a:t>Algorithm</a:t>
            </a:r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1579449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1400559" y="2686818"/>
            <a:ext cx="3211433" cy="325346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85725" indent="-8572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/>
              <a:t>Environmental Data </a:t>
            </a:r>
            <a:r>
              <a:rPr lang="de-DE" altLang="de-DE" u="sng" dirty="0" err="1"/>
              <a:t>Record</a:t>
            </a:r>
            <a:r>
              <a:rPr lang="de-DE" altLang="de-DE" u="sng" dirty="0"/>
              <a:t> </a:t>
            </a:r>
          </a:p>
        </p:txBody>
      </p:sp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1564193" y="1035052"/>
            <a:ext cx="399530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1800" dirty="0"/>
              <a:t>Short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Intermediate Term</a:t>
            </a:r>
          </a:p>
        </p:txBody>
      </p:sp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081963" y="1016002"/>
            <a:ext cx="14337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1800"/>
              <a:t>Longterm</a:t>
            </a:r>
          </a:p>
        </p:txBody>
      </p:sp>
      <p:sp>
        <p:nvSpPr>
          <p:cNvPr id="47110" name="Text Box 20"/>
          <p:cNvSpPr txBox="1">
            <a:spLocks noChangeArrowheads="1"/>
          </p:cNvSpPr>
          <p:nvPr/>
        </p:nvSpPr>
        <p:spPr bwMode="auto">
          <a:xfrm>
            <a:off x="7503736" y="6577503"/>
            <a:ext cx="2409932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900" i="1" dirty="0"/>
              <a:t>Schulz (2009), </a:t>
            </a:r>
            <a:r>
              <a:rPr lang="de-DE" altLang="de-DE" sz="900" i="1" dirty="0" err="1"/>
              <a:t>adapted</a:t>
            </a:r>
            <a:r>
              <a:rPr lang="de-DE" altLang="de-DE" sz="900" i="1" dirty="0"/>
              <a:t> &amp; </a:t>
            </a:r>
            <a:r>
              <a:rPr lang="de-DE" altLang="de-DE" sz="900" i="1" dirty="0" err="1"/>
              <a:t>updated</a:t>
            </a:r>
            <a:endParaRPr lang="de-DE" altLang="de-DE" sz="900" i="1" dirty="0"/>
          </a:p>
        </p:txBody>
      </p:sp>
      <p:sp>
        <p:nvSpPr>
          <p:cNvPr id="47112" name="Text Box 3"/>
          <p:cNvSpPr txBox="1">
            <a:spLocks noChangeArrowheads="1"/>
          </p:cNvSpPr>
          <p:nvPr/>
        </p:nvSpPr>
        <p:spPr bwMode="auto">
          <a:xfrm>
            <a:off x="2199327" y="1547779"/>
            <a:ext cx="1076233" cy="556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/>
              <a:t>Satellite</a:t>
            </a:r>
          </a:p>
          <a:p>
            <a:r>
              <a:rPr lang="de-DE" altLang="de-DE"/>
              <a:t>Data</a:t>
            </a:r>
          </a:p>
        </p:txBody>
      </p:sp>
      <p:sp>
        <p:nvSpPr>
          <p:cNvPr id="47113" name="Text Box 5"/>
          <p:cNvSpPr txBox="1">
            <a:spLocks noChangeArrowheads="1"/>
          </p:cNvSpPr>
          <p:nvPr/>
        </p:nvSpPr>
        <p:spPr bwMode="auto">
          <a:xfrm>
            <a:off x="5235575" y="1423753"/>
            <a:ext cx="1621254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 err="1"/>
              <a:t>Archived</a:t>
            </a:r>
            <a:r>
              <a:rPr lang="de-DE" altLang="de-DE" dirty="0"/>
              <a:t> </a:t>
            </a:r>
          </a:p>
          <a:p>
            <a:r>
              <a:rPr lang="de-DE" altLang="de-DE" dirty="0" err="1"/>
              <a:t>Satellite</a:t>
            </a:r>
            <a:endParaRPr lang="de-DE" altLang="de-DE" dirty="0"/>
          </a:p>
          <a:p>
            <a:r>
              <a:rPr lang="de-DE" altLang="de-DE" dirty="0"/>
              <a:t>Data Records</a:t>
            </a:r>
          </a:p>
        </p:txBody>
      </p:sp>
      <p:sp>
        <p:nvSpPr>
          <p:cNvPr id="47114" name="Text Box 6"/>
          <p:cNvSpPr txBox="1">
            <a:spLocks noChangeArrowheads="1"/>
          </p:cNvSpPr>
          <p:nvPr/>
        </p:nvSpPr>
        <p:spPr bwMode="auto">
          <a:xfrm>
            <a:off x="8440707" y="1404301"/>
            <a:ext cx="1700378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/>
              <a:t>Fundamental</a:t>
            </a:r>
          </a:p>
          <a:p>
            <a:r>
              <a:rPr lang="de-DE" altLang="de-DE" u="sng" dirty="0" err="1"/>
              <a:t>Climate</a:t>
            </a:r>
            <a:endParaRPr lang="de-DE" altLang="de-DE" u="sng" dirty="0"/>
          </a:p>
          <a:p>
            <a:r>
              <a:rPr lang="de-DE" altLang="de-DE" u="sng" dirty="0"/>
              <a:t>Data Records</a:t>
            </a:r>
          </a:p>
        </p:txBody>
      </p:sp>
      <p:sp>
        <p:nvSpPr>
          <p:cNvPr id="47115" name="Text Box 7"/>
          <p:cNvSpPr txBox="1">
            <a:spLocks noChangeArrowheads="1"/>
          </p:cNvSpPr>
          <p:nvPr/>
        </p:nvSpPr>
        <p:spPr bwMode="auto">
          <a:xfrm>
            <a:off x="7830165" y="2631921"/>
            <a:ext cx="2940050" cy="556179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 err="1"/>
              <a:t>Thematic</a:t>
            </a:r>
            <a:r>
              <a:rPr lang="de-DE" altLang="de-DE" u="sng" dirty="0"/>
              <a:t> </a:t>
            </a:r>
            <a:r>
              <a:rPr lang="de-DE" altLang="de-DE" u="sng" dirty="0" err="1"/>
              <a:t>Climate</a:t>
            </a:r>
            <a:r>
              <a:rPr lang="de-DE" altLang="de-DE" u="sng" dirty="0"/>
              <a:t> Data </a:t>
            </a:r>
            <a:r>
              <a:rPr lang="de-DE" altLang="de-DE" u="sng" dirty="0" err="1"/>
              <a:t>Record</a:t>
            </a:r>
            <a:endParaRPr lang="de-DE" altLang="de-DE" u="sng" dirty="0"/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2055503" y="5383817"/>
            <a:ext cx="1513854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/>
              <a:t>Operational </a:t>
            </a:r>
          </a:p>
          <a:p>
            <a:r>
              <a:rPr lang="de-DE" altLang="de-DE" dirty="0" err="1"/>
              <a:t>Climate</a:t>
            </a:r>
            <a:endParaRPr lang="de-DE" altLang="de-DE" dirty="0"/>
          </a:p>
          <a:p>
            <a:r>
              <a:rPr lang="de-DE" altLang="de-DE" dirty="0" err="1"/>
              <a:t>monitoring</a:t>
            </a:r>
            <a:endParaRPr lang="de-DE" altLang="de-DE" dirty="0"/>
          </a:p>
        </p:txBody>
      </p:sp>
      <p:sp>
        <p:nvSpPr>
          <p:cNvPr id="47117" name="Text Box 12"/>
          <p:cNvSpPr txBox="1">
            <a:spLocks noChangeArrowheads="1"/>
          </p:cNvSpPr>
          <p:nvPr/>
        </p:nvSpPr>
        <p:spPr bwMode="auto">
          <a:xfrm>
            <a:off x="7952218" y="5545170"/>
            <a:ext cx="2754312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 err="1"/>
              <a:t>Longer</a:t>
            </a:r>
            <a:r>
              <a:rPr lang="de-DE" altLang="de-DE" dirty="0"/>
              <a:t> </a:t>
            </a:r>
            <a:r>
              <a:rPr lang="de-DE" altLang="de-DE" dirty="0" err="1"/>
              <a:t>term</a:t>
            </a:r>
            <a:r>
              <a:rPr lang="de-DE" altLang="de-DE" dirty="0"/>
              <a:t> </a:t>
            </a:r>
            <a:r>
              <a:rPr lang="de-DE" altLang="de-DE" dirty="0" err="1"/>
              <a:t>climate</a:t>
            </a:r>
            <a:r>
              <a:rPr lang="de-DE" altLang="de-DE" dirty="0"/>
              <a:t> </a:t>
            </a:r>
            <a:r>
              <a:rPr lang="de-DE" altLang="de-DE" dirty="0" err="1"/>
              <a:t>variability</a:t>
            </a:r>
            <a:r>
              <a:rPr lang="de-DE" altLang="de-DE" dirty="0"/>
              <a:t> &amp; </a:t>
            </a:r>
            <a:r>
              <a:rPr lang="de-DE" altLang="de-DE" dirty="0" err="1"/>
              <a:t>climate</a:t>
            </a:r>
            <a:r>
              <a:rPr lang="de-DE" altLang="de-DE" dirty="0"/>
              <a:t> </a:t>
            </a:r>
            <a:r>
              <a:rPr lang="de-DE" altLang="de-DE" dirty="0" err="1"/>
              <a:t>change</a:t>
            </a:r>
            <a:r>
              <a:rPr lang="de-DE" altLang="de-DE" dirty="0"/>
              <a:t> </a:t>
            </a:r>
            <a:r>
              <a:rPr lang="de-DE" altLang="de-DE" dirty="0" err="1"/>
              <a:t>analysis</a:t>
            </a:r>
            <a:endParaRPr lang="de-DE" altLang="de-DE" dirty="0"/>
          </a:p>
        </p:txBody>
      </p:sp>
      <p:sp>
        <p:nvSpPr>
          <p:cNvPr id="47118" name="Text Box 19"/>
          <p:cNvSpPr txBox="1">
            <a:spLocks noChangeArrowheads="1"/>
          </p:cNvSpPr>
          <p:nvPr/>
        </p:nvSpPr>
        <p:spPr bwMode="auto">
          <a:xfrm>
            <a:off x="3297542" y="1797051"/>
            <a:ext cx="1940977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Observing</a:t>
            </a:r>
            <a:r>
              <a:rPr lang="de-DE" altLang="de-DE" sz="900" dirty="0"/>
              <a:t> </a:t>
            </a:r>
            <a:r>
              <a:rPr lang="de-DE" altLang="de-DE" sz="900" dirty="0" err="1"/>
              <a:t>system</a:t>
            </a:r>
            <a:r>
              <a:rPr lang="de-DE" altLang="de-DE" sz="900" dirty="0"/>
              <a:t> </a:t>
            </a:r>
          </a:p>
          <a:p>
            <a:pPr algn="l"/>
            <a:r>
              <a:rPr lang="de-DE" altLang="de-DE" sz="900" dirty="0" err="1"/>
              <a:t>performance</a:t>
            </a:r>
            <a:r>
              <a:rPr lang="de-DE" altLang="de-DE" sz="900" dirty="0"/>
              <a:t> </a:t>
            </a:r>
            <a:r>
              <a:rPr lang="de-DE" altLang="de-DE" sz="900" dirty="0" err="1"/>
              <a:t>monitoring</a:t>
            </a:r>
            <a:r>
              <a:rPr lang="de-DE" altLang="de-DE" sz="900" dirty="0"/>
              <a:t> </a:t>
            </a:r>
          </a:p>
          <a:p>
            <a:pPr algn="l"/>
            <a:r>
              <a:rPr lang="de-DE" altLang="de-DE" sz="900" dirty="0"/>
              <a:t>&amp; </a:t>
            </a:r>
            <a:r>
              <a:rPr lang="de-DE" altLang="de-DE" sz="900" dirty="0" err="1"/>
              <a:t>automated</a:t>
            </a:r>
            <a:r>
              <a:rPr lang="de-DE" altLang="de-DE" sz="900" dirty="0"/>
              <a:t> </a:t>
            </a:r>
            <a:r>
              <a:rPr lang="de-DE" altLang="de-DE" sz="900" dirty="0" err="1"/>
              <a:t>corrections</a:t>
            </a:r>
            <a:endParaRPr lang="de-DE" altLang="de-DE" sz="900" dirty="0"/>
          </a:p>
        </p:txBody>
      </p:sp>
      <p:sp>
        <p:nvSpPr>
          <p:cNvPr id="47119" name="Text Box 21"/>
          <p:cNvSpPr txBox="1">
            <a:spLocks noChangeArrowheads="1"/>
          </p:cNvSpPr>
          <p:nvPr/>
        </p:nvSpPr>
        <p:spPr bwMode="auto">
          <a:xfrm>
            <a:off x="6973183" y="1871017"/>
            <a:ext cx="1262063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/>
              <a:t>Re-</a:t>
            </a:r>
            <a:r>
              <a:rPr lang="de-DE" altLang="de-DE" sz="900" dirty="0" err="1"/>
              <a:t>calibration</a:t>
            </a:r>
            <a:r>
              <a:rPr lang="de-DE" altLang="de-DE" sz="900" dirty="0"/>
              <a:t> &amp;</a:t>
            </a:r>
            <a:br>
              <a:rPr lang="de-DE" altLang="de-DE" sz="900" dirty="0"/>
            </a:br>
            <a:r>
              <a:rPr lang="de-DE" altLang="de-DE" sz="900" dirty="0"/>
              <a:t>Inter-</a:t>
            </a:r>
            <a:r>
              <a:rPr lang="de-DE" altLang="de-DE" sz="900" dirty="0" err="1"/>
              <a:t>calibration</a:t>
            </a:r>
            <a:r>
              <a:rPr lang="de-DE" altLang="de-DE" sz="900" dirty="0"/>
              <a:t>,</a:t>
            </a:r>
          </a:p>
        </p:txBody>
      </p:sp>
      <p:sp>
        <p:nvSpPr>
          <p:cNvPr id="47120" name="Text Box 22"/>
          <p:cNvSpPr txBox="1">
            <a:spLocks noChangeArrowheads="1"/>
          </p:cNvSpPr>
          <p:nvPr/>
        </p:nvSpPr>
        <p:spPr bwMode="auto">
          <a:xfrm>
            <a:off x="8184212" y="2366962"/>
            <a:ext cx="1048983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Reprocessing</a:t>
            </a:r>
            <a:endParaRPr lang="de-DE" altLang="de-DE" sz="900" dirty="0"/>
          </a:p>
        </p:txBody>
      </p:sp>
      <p:cxnSp>
        <p:nvCxnSpPr>
          <p:cNvPr id="47121" name="AutoShape 24"/>
          <p:cNvCxnSpPr>
            <a:cxnSpLocks noChangeShapeType="1"/>
            <a:stCxn id="47112" idx="2"/>
          </p:cNvCxnSpPr>
          <p:nvPr/>
        </p:nvCxnSpPr>
        <p:spPr bwMode="auto">
          <a:xfrm>
            <a:off x="2737443" y="2103958"/>
            <a:ext cx="6176" cy="58286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2" name="AutoShape 25"/>
          <p:cNvCxnSpPr>
            <a:cxnSpLocks noChangeShapeType="1"/>
            <a:endCxn id="47116" idx="0"/>
          </p:cNvCxnSpPr>
          <p:nvPr/>
        </p:nvCxnSpPr>
        <p:spPr bwMode="auto">
          <a:xfrm flipH="1">
            <a:off x="2743619" y="4417944"/>
            <a:ext cx="3174" cy="96587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3" name="AutoShape 26"/>
          <p:cNvCxnSpPr>
            <a:cxnSpLocks noChangeShapeType="1"/>
            <a:stCxn id="47112" idx="3"/>
            <a:endCxn id="47113" idx="1"/>
          </p:cNvCxnSpPr>
          <p:nvPr/>
        </p:nvCxnSpPr>
        <p:spPr bwMode="auto">
          <a:xfrm flipV="1">
            <a:off x="3275559" y="1817258"/>
            <a:ext cx="1960016" cy="861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4" name="AutoShape 27"/>
          <p:cNvCxnSpPr>
            <a:cxnSpLocks noChangeShapeType="1"/>
            <a:stCxn id="47113" idx="3"/>
            <a:endCxn id="47114" idx="1"/>
          </p:cNvCxnSpPr>
          <p:nvPr/>
        </p:nvCxnSpPr>
        <p:spPr bwMode="auto">
          <a:xfrm flipV="1">
            <a:off x="6856829" y="1797806"/>
            <a:ext cx="1583878" cy="1945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5" name="AutoShape 28"/>
          <p:cNvCxnSpPr>
            <a:cxnSpLocks noChangeShapeType="1"/>
            <a:stCxn id="47115" idx="2"/>
            <a:endCxn id="47117" idx="0"/>
          </p:cNvCxnSpPr>
          <p:nvPr/>
        </p:nvCxnSpPr>
        <p:spPr bwMode="auto">
          <a:xfrm>
            <a:off x="9300190" y="3188099"/>
            <a:ext cx="29184" cy="235707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6" name="AutoShape 29"/>
          <p:cNvCxnSpPr>
            <a:cxnSpLocks noChangeShapeType="1"/>
            <a:endCxn id="47115" idx="0"/>
          </p:cNvCxnSpPr>
          <p:nvPr/>
        </p:nvCxnSpPr>
        <p:spPr bwMode="auto">
          <a:xfrm>
            <a:off x="9290896" y="2202246"/>
            <a:ext cx="9294" cy="429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27" name="Text Box 35"/>
          <p:cNvSpPr txBox="1">
            <a:spLocks noChangeArrowheads="1"/>
          </p:cNvSpPr>
          <p:nvPr/>
        </p:nvSpPr>
        <p:spPr bwMode="auto">
          <a:xfrm>
            <a:off x="7830165" y="3199184"/>
            <a:ext cx="2940050" cy="1787525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80975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de-DE" altLang="de-DE" sz="1100" dirty="0" err="1"/>
              <a:t>Generated</a:t>
            </a:r>
            <a:r>
              <a:rPr lang="de-DE" altLang="de-DE" sz="1100" dirty="0"/>
              <a:t> on an </a:t>
            </a:r>
            <a:r>
              <a:rPr lang="de-DE" altLang="de-DE" sz="1100" dirty="0" err="1"/>
              <a:t>irregular</a:t>
            </a:r>
            <a:r>
              <a:rPr lang="de-DE" altLang="de-DE" sz="1100" dirty="0"/>
              <a:t> </a:t>
            </a:r>
            <a:r>
              <a:rPr lang="de-DE" altLang="de-DE" sz="1100" dirty="0" err="1"/>
              <a:t>basis</a:t>
            </a:r>
            <a:r>
              <a:rPr lang="de-DE" altLang="de-DE" sz="1100" dirty="0"/>
              <a:t>, e.g. </a:t>
            </a:r>
            <a:r>
              <a:rPr lang="de-DE" altLang="de-DE" sz="1100" dirty="0" err="1"/>
              <a:t>every</a:t>
            </a:r>
            <a:r>
              <a:rPr lang="de-DE" altLang="de-DE" sz="1100" dirty="0"/>
              <a:t> 2 </a:t>
            </a:r>
            <a:r>
              <a:rPr lang="de-DE" altLang="de-DE" sz="1100" dirty="0" err="1"/>
              <a:t>years</a:t>
            </a:r>
            <a:endParaRPr lang="de-DE" altLang="de-DE" sz="1100" dirty="0"/>
          </a:p>
          <a:p>
            <a:pPr algn="l">
              <a:buFontTx/>
              <a:buChar char="•"/>
            </a:pPr>
            <a:r>
              <a:rPr lang="en-US" altLang="de-DE" sz="1100" dirty="0"/>
              <a:t>Calibrated and homogenized satellite data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Algorithm and auxiliary input data homogeneous over time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Resulting time series fully applicable for climate monitoring purposes, including trend estimation</a:t>
            </a:r>
          </a:p>
        </p:txBody>
      </p:sp>
      <p:sp>
        <p:nvSpPr>
          <p:cNvPr id="47107" name="Text Box 33"/>
          <p:cNvSpPr txBox="1">
            <a:spLocks noChangeArrowheads="1"/>
          </p:cNvSpPr>
          <p:nvPr/>
        </p:nvSpPr>
        <p:spPr bwMode="auto">
          <a:xfrm>
            <a:off x="1400558" y="3025273"/>
            <a:ext cx="3217783" cy="1448731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8097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de-DE" sz="1100" dirty="0"/>
              <a:t>generated on a monthly basis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First-order satellite calibration </a:t>
            </a:r>
          </a:p>
          <a:p>
            <a:pPr algn="l">
              <a:buFontTx/>
              <a:buChar char="•"/>
            </a:pPr>
            <a:r>
              <a:rPr lang="en-US" altLang="de-DE" sz="1100" i="1" dirty="0"/>
              <a:t>Most recent algorithm and input data (i.e. </a:t>
            </a:r>
            <a:r>
              <a:rPr lang="en-US" altLang="de-DE" sz="1100" i="1" u="sng" dirty="0"/>
              <a:t>not</a:t>
            </a:r>
            <a:r>
              <a:rPr lang="en-US" altLang="de-DE" sz="1100" i="1" dirty="0"/>
              <a:t> homogeneous over time)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Resulting time series not applicable </a:t>
            </a:r>
            <a:br>
              <a:rPr lang="en-US" altLang="de-DE" sz="1100" dirty="0"/>
            </a:br>
            <a:r>
              <a:rPr lang="en-US" altLang="de-DE" sz="1100" dirty="0"/>
              <a:t>for all climate monitoring purposes, e.g. trend estimation</a:t>
            </a:r>
            <a:endParaRPr lang="de-DE" altLang="de-DE" sz="11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216822" y="42863"/>
            <a:ext cx="8748713" cy="788988"/>
          </a:xfrm>
        </p:spPr>
        <p:txBody>
          <a:bodyPr/>
          <a:lstStyle/>
          <a:p>
            <a:r>
              <a:rPr lang="en-GB" altLang="en-US" sz="2500" dirty="0"/>
              <a:t>Space based Climate Monitoring - Challenges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328368" y="2152536"/>
            <a:ext cx="1531138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Retrieval</a:t>
            </a:r>
            <a:r>
              <a:rPr lang="de-DE" altLang="de-DE" sz="900" dirty="0"/>
              <a:t> </a:t>
            </a:r>
            <a:r>
              <a:rPr lang="de-DE" altLang="de-DE" sz="900" dirty="0" err="1"/>
              <a:t>Algorithm</a:t>
            </a:r>
            <a:endParaRPr lang="de-DE" altLang="de-DE" sz="900" dirty="0"/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9329374" y="2366962"/>
            <a:ext cx="1531138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Retrieval</a:t>
            </a:r>
            <a:r>
              <a:rPr lang="de-DE" altLang="de-DE" sz="900" dirty="0"/>
              <a:t> </a:t>
            </a:r>
            <a:r>
              <a:rPr lang="de-DE" altLang="de-DE" sz="900" dirty="0" err="1"/>
              <a:t>Algorithm</a:t>
            </a:r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645377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1400559" y="2686818"/>
            <a:ext cx="3211433" cy="325346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85725" indent="-8572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/>
              <a:t>Environmental Data </a:t>
            </a:r>
            <a:r>
              <a:rPr lang="de-DE" altLang="de-DE" u="sng" dirty="0" err="1"/>
              <a:t>Record</a:t>
            </a:r>
            <a:r>
              <a:rPr lang="de-DE" altLang="de-DE" u="sng" dirty="0"/>
              <a:t> </a:t>
            </a:r>
          </a:p>
        </p:txBody>
      </p:sp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1564193" y="1035052"/>
            <a:ext cx="399530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1800" dirty="0"/>
              <a:t>Short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Intermediate Term</a:t>
            </a:r>
          </a:p>
        </p:txBody>
      </p:sp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081963" y="1016002"/>
            <a:ext cx="14337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1800"/>
              <a:t>Longterm</a:t>
            </a:r>
          </a:p>
        </p:txBody>
      </p:sp>
      <p:sp>
        <p:nvSpPr>
          <p:cNvPr id="47110" name="Text Box 20"/>
          <p:cNvSpPr txBox="1">
            <a:spLocks noChangeArrowheads="1"/>
          </p:cNvSpPr>
          <p:nvPr/>
        </p:nvSpPr>
        <p:spPr bwMode="auto">
          <a:xfrm>
            <a:off x="7503736" y="6577503"/>
            <a:ext cx="2409932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900" i="1" dirty="0"/>
              <a:t>Schulz (2009), </a:t>
            </a:r>
            <a:r>
              <a:rPr lang="de-DE" altLang="de-DE" sz="900" i="1" dirty="0" err="1"/>
              <a:t>adapted</a:t>
            </a:r>
            <a:r>
              <a:rPr lang="de-DE" altLang="de-DE" sz="900" i="1" dirty="0"/>
              <a:t> &amp; </a:t>
            </a:r>
            <a:r>
              <a:rPr lang="de-DE" altLang="de-DE" sz="900" i="1" dirty="0" err="1"/>
              <a:t>updated</a:t>
            </a:r>
            <a:endParaRPr lang="de-DE" altLang="de-DE" sz="900" i="1" dirty="0"/>
          </a:p>
        </p:txBody>
      </p:sp>
      <p:sp>
        <p:nvSpPr>
          <p:cNvPr id="47112" name="Text Box 3"/>
          <p:cNvSpPr txBox="1">
            <a:spLocks noChangeArrowheads="1"/>
          </p:cNvSpPr>
          <p:nvPr/>
        </p:nvSpPr>
        <p:spPr bwMode="auto">
          <a:xfrm>
            <a:off x="2199327" y="1547779"/>
            <a:ext cx="1076233" cy="556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/>
              <a:t>Satellite</a:t>
            </a:r>
          </a:p>
          <a:p>
            <a:r>
              <a:rPr lang="de-DE" altLang="de-DE"/>
              <a:t>Data</a:t>
            </a:r>
          </a:p>
        </p:txBody>
      </p:sp>
      <p:sp>
        <p:nvSpPr>
          <p:cNvPr id="47113" name="Text Box 5"/>
          <p:cNvSpPr txBox="1">
            <a:spLocks noChangeArrowheads="1"/>
          </p:cNvSpPr>
          <p:nvPr/>
        </p:nvSpPr>
        <p:spPr bwMode="auto">
          <a:xfrm>
            <a:off x="5235575" y="1423753"/>
            <a:ext cx="1621254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 err="1"/>
              <a:t>Archived</a:t>
            </a:r>
            <a:r>
              <a:rPr lang="de-DE" altLang="de-DE" dirty="0"/>
              <a:t> </a:t>
            </a:r>
          </a:p>
          <a:p>
            <a:r>
              <a:rPr lang="de-DE" altLang="de-DE" dirty="0" err="1"/>
              <a:t>Satellite</a:t>
            </a:r>
            <a:endParaRPr lang="de-DE" altLang="de-DE" dirty="0"/>
          </a:p>
          <a:p>
            <a:r>
              <a:rPr lang="de-DE" altLang="de-DE" dirty="0"/>
              <a:t>Data Records</a:t>
            </a:r>
          </a:p>
        </p:txBody>
      </p:sp>
      <p:sp>
        <p:nvSpPr>
          <p:cNvPr id="47114" name="Text Box 6"/>
          <p:cNvSpPr txBox="1">
            <a:spLocks noChangeArrowheads="1"/>
          </p:cNvSpPr>
          <p:nvPr/>
        </p:nvSpPr>
        <p:spPr bwMode="auto">
          <a:xfrm>
            <a:off x="8440707" y="1404301"/>
            <a:ext cx="1700378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/>
              <a:t>Fundamental</a:t>
            </a:r>
          </a:p>
          <a:p>
            <a:r>
              <a:rPr lang="de-DE" altLang="de-DE" u="sng" dirty="0" err="1"/>
              <a:t>Climate</a:t>
            </a:r>
            <a:endParaRPr lang="de-DE" altLang="de-DE" u="sng" dirty="0"/>
          </a:p>
          <a:p>
            <a:r>
              <a:rPr lang="de-DE" altLang="de-DE" u="sng" dirty="0"/>
              <a:t>Data Records</a:t>
            </a:r>
          </a:p>
        </p:txBody>
      </p:sp>
      <p:sp>
        <p:nvSpPr>
          <p:cNvPr id="47115" name="Text Box 7"/>
          <p:cNvSpPr txBox="1">
            <a:spLocks noChangeArrowheads="1"/>
          </p:cNvSpPr>
          <p:nvPr/>
        </p:nvSpPr>
        <p:spPr bwMode="auto">
          <a:xfrm>
            <a:off x="7830165" y="2631921"/>
            <a:ext cx="2940050" cy="556179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 err="1"/>
              <a:t>Thematic</a:t>
            </a:r>
            <a:r>
              <a:rPr lang="de-DE" altLang="de-DE" u="sng" dirty="0"/>
              <a:t> </a:t>
            </a:r>
            <a:r>
              <a:rPr lang="de-DE" altLang="de-DE" u="sng" dirty="0" err="1"/>
              <a:t>Climate</a:t>
            </a:r>
            <a:r>
              <a:rPr lang="de-DE" altLang="de-DE" u="sng" dirty="0"/>
              <a:t> Data </a:t>
            </a:r>
            <a:r>
              <a:rPr lang="de-DE" altLang="de-DE" u="sng" dirty="0" err="1"/>
              <a:t>Record</a:t>
            </a:r>
            <a:endParaRPr lang="de-DE" altLang="de-DE" u="sng" dirty="0"/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2055503" y="5383817"/>
            <a:ext cx="1513854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/>
              <a:t>Operational </a:t>
            </a:r>
          </a:p>
          <a:p>
            <a:r>
              <a:rPr lang="de-DE" altLang="de-DE" dirty="0" err="1"/>
              <a:t>Climate</a:t>
            </a:r>
            <a:endParaRPr lang="de-DE" altLang="de-DE" dirty="0"/>
          </a:p>
          <a:p>
            <a:r>
              <a:rPr lang="de-DE" altLang="de-DE" dirty="0" err="1"/>
              <a:t>monitoring</a:t>
            </a:r>
            <a:endParaRPr lang="de-DE" altLang="de-DE" dirty="0"/>
          </a:p>
        </p:txBody>
      </p:sp>
      <p:sp>
        <p:nvSpPr>
          <p:cNvPr id="47117" name="Text Box 12"/>
          <p:cNvSpPr txBox="1">
            <a:spLocks noChangeArrowheads="1"/>
          </p:cNvSpPr>
          <p:nvPr/>
        </p:nvSpPr>
        <p:spPr bwMode="auto">
          <a:xfrm>
            <a:off x="7952218" y="5545170"/>
            <a:ext cx="2754312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 err="1"/>
              <a:t>Longer</a:t>
            </a:r>
            <a:r>
              <a:rPr lang="de-DE" altLang="de-DE" dirty="0"/>
              <a:t> </a:t>
            </a:r>
            <a:r>
              <a:rPr lang="de-DE" altLang="de-DE" dirty="0" err="1"/>
              <a:t>term</a:t>
            </a:r>
            <a:r>
              <a:rPr lang="de-DE" altLang="de-DE" dirty="0"/>
              <a:t> </a:t>
            </a:r>
            <a:r>
              <a:rPr lang="de-DE" altLang="de-DE" dirty="0" err="1"/>
              <a:t>climate</a:t>
            </a:r>
            <a:r>
              <a:rPr lang="de-DE" altLang="de-DE" dirty="0"/>
              <a:t> </a:t>
            </a:r>
            <a:r>
              <a:rPr lang="de-DE" altLang="de-DE" dirty="0" err="1"/>
              <a:t>variability</a:t>
            </a:r>
            <a:r>
              <a:rPr lang="de-DE" altLang="de-DE" dirty="0"/>
              <a:t> &amp; </a:t>
            </a:r>
            <a:r>
              <a:rPr lang="de-DE" altLang="de-DE" dirty="0" err="1"/>
              <a:t>climate</a:t>
            </a:r>
            <a:r>
              <a:rPr lang="de-DE" altLang="de-DE" dirty="0"/>
              <a:t> </a:t>
            </a:r>
            <a:r>
              <a:rPr lang="de-DE" altLang="de-DE" dirty="0" err="1"/>
              <a:t>change</a:t>
            </a:r>
            <a:r>
              <a:rPr lang="de-DE" altLang="de-DE" dirty="0"/>
              <a:t> </a:t>
            </a:r>
            <a:r>
              <a:rPr lang="de-DE" altLang="de-DE" dirty="0" err="1"/>
              <a:t>analysis</a:t>
            </a:r>
            <a:endParaRPr lang="de-DE" altLang="de-DE" dirty="0"/>
          </a:p>
        </p:txBody>
      </p:sp>
      <p:sp>
        <p:nvSpPr>
          <p:cNvPr id="47118" name="Text Box 19"/>
          <p:cNvSpPr txBox="1">
            <a:spLocks noChangeArrowheads="1"/>
          </p:cNvSpPr>
          <p:nvPr/>
        </p:nvSpPr>
        <p:spPr bwMode="auto">
          <a:xfrm>
            <a:off x="3297542" y="1797051"/>
            <a:ext cx="1940977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Observing</a:t>
            </a:r>
            <a:r>
              <a:rPr lang="de-DE" altLang="de-DE" sz="900" dirty="0"/>
              <a:t> </a:t>
            </a:r>
            <a:r>
              <a:rPr lang="de-DE" altLang="de-DE" sz="900" dirty="0" err="1"/>
              <a:t>system</a:t>
            </a:r>
            <a:r>
              <a:rPr lang="de-DE" altLang="de-DE" sz="900" dirty="0"/>
              <a:t> </a:t>
            </a:r>
          </a:p>
          <a:p>
            <a:pPr algn="l"/>
            <a:r>
              <a:rPr lang="de-DE" altLang="de-DE" sz="900" dirty="0" err="1"/>
              <a:t>performance</a:t>
            </a:r>
            <a:r>
              <a:rPr lang="de-DE" altLang="de-DE" sz="900" dirty="0"/>
              <a:t> </a:t>
            </a:r>
            <a:r>
              <a:rPr lang="de-DE" altLang="de-DE" sz="900" dirty="0" err="1"/>
              <a:t>monitoring</a:t>
            </a:r>
            <a:r>
              <a:rPr lang="de-DE" altLang="de-DE" sz="900" dirty="0"/>
              <a:t> </a:t>
            </a:r>
          </a:p>
          <a:p>
            <a:pPr algn="l"/>
            <a:r>
              <a:rPr lang="de-DE" altLang="de-DE" sz="900" dirty="0"/>
              <a:t>&amp; </a:t>
            </a:r>
            <a:r>
              <a:rPr lang="de-DE" altLang="de-DE" sz="900" dirty="0" err="1"/>
              <a:t>automated</a:t>
            </a:r>
            <a:r>
              <a:rPr lang="de-DE" altLang="de-DE" sz="900" dirty="0"/>
              <a:t> </a:t>
            </a:r>
            <a:r>
              <a:rPr lang="de-DE" altLang="de-DE" sz="900" dirty="0" err="1"/>
              <a:t>corrections</a:t>
            </a:r>
            <a:endParaRPr lang="de-DE" altLang="de-DE" sz="900" dirty="0"/>
          </a:p>
        </p:txBody>
      </p:sp>
      <p:sp>
        <p:nvSpPr>
          <p:cNvPr id="47119" name="Text Box 21"/>
          <p:cNvSpPr txBox="1">
            <a:spLocks noChangeArrowheads="1"/>
          </p:cNvSpPr>
          <p:nvPr/>
        </p:nvSpPr>
        <p:spPr bwMode="auto">
          <a:xfrm>
            <a:off x="6973183" y="1871017"/>
            <a:ext cx="1262063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/>
              <a:t>Re-</a:t>
            </a:r>
            <a:r>
              <a:rPr lang="de-DE" altLang="de-DE" sz="900" dirty="0" err="1"/>
              <a:t>calibration</a:t>
            </a:r>
            <a:r>
              <a:rPr lang="de-DE" altLang="de-DE" sz="900" dirty="0"/>
              <a:t> &amp;</a:t>
            </a:r>
            <a:br>
              <a:rPr lang="de-DE" altLang="de-DE" sz="900" dirty="0"/>
            </a:br>
            <a:r>
              <a:rPr lang="de-DE" altLang="de-DE" sz="900" dirty="0"/>
              <a:t>Inter-</a:t>
            </a:r>
            <a:r>
              <a:rPr lang="de-DE" altLang="de-DE" sz="900" dirty="0" err="1"/>
              <a:t>calibration</a:t>
            </a:r>
            <a:r>
              <a:rPr lang="de-DE" altLang="de-DE" sz="900" dirty="0"/>
              <a:t>,</a:t>
            </a:r>
          </a:p>
        </p:txBody>
      </p:sp>
      <p:sp>
        <p:nvSpPr>
          <p:cNvPr id="47120" name="Text Box 22"/>
          <p:cNvSpPr txBox="1">
            <a:spLocks noChangeArrowheads="1"/>
          </p:cNvSpPr>
          <p:nvPr/>
        </p:nvSpPr>
        <p:spPr bwMode="auto">
          <a:xfrm>
            <a:off x="8184212" y="2366962"/>
            <a:ext cx="1048983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Reprocessing</a:t>
            </a:r>
            <a:endParaRPr lang="de-DE" altLang="de-DE" sz="900" dirty="0"/>
          </a:p>
        </p:txBody>
      </p:sp>
      <p:cxnSp>
        <p:nvCxnSpPr>
          <p:cNvPr id="47121" name="AutoShape 24"/>
          <p:cNvCxnSpPr>
            <a:cxnSpLocks noChangeShapeType="1"/>
            <a:stCxn id="47112" idx="2"/>
          </p:cNvCxnSpPr>
          <p:nvPr/>
        </p:nvCxnSpPr>
        <p:spPr bwMode="auto">
          <a:xfrm>
            <a:off x="2737443" y="2103958"/>
            <a:ext cx="6176" cy="582861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2" name="AutoShape 25"/>
          <p:cNvCxnSpPr>
            <a:cxnSpLocks noChangeShapeType="1"/>
            <a:endCxn id="47116" idx="0"/>
          </p:cNvCxnSpPr>
          <p:nvPr/>
        </p:nvCxnSpPr>
        <p:spPr bwMode="auto">
          <a:xfrm flipH="1">
            <a:off x="2743619" y="4417944"/>
            <a:ext cx="3174" cy="96587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3" name="AutoShape 26"/>
          <p:cNvCxnSpPr>
            <a:cxnSpLocks noChangeShapeType="1"/>
            <a:stCxn id="47112" idx="3"/>
            <a:endCxn id="47113" idx="1"/>
          </p:cNvCxnSpPr>
          <p:nvPr/>
        </p:nvCxnSpPr>
        <p:spPr bwMode="auto">
          <a:xfrm flipV="1">
            <a:off x="3275559" y="1817258"/>
            <a:ext cx="1960016" cy="861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4" name="AutoShape 27"/>
          <p:cNvCxnSpPr>
            <a:cxnSpLocks noChangeShapeType="1"/>
            <a:stCxn id="47113" idx="3"/>
            <a:endCxn id="47114" idx="1"/>
          </p:cNvCxnSpPr>
          <p:nvPr/>
        </p:nvCxnSpPr>
        <p:spPr bwMode="auto">
          <a:xfrm flipV="1">
            <a:off x="6856829" y="1797806"/>
            <a:ext cx="1583878" cy="1945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5" name="AutoShape 28"/>
          <p:cNvCxnSpPr>
            <a:cxnSpLocks noChangeShapeType="1"/>
            <a:stCxn id="47115" idx="2"/>
            <a:endCxn id="47117" idx="0"/>
          </p:cNvCxnSpPr>
          <p:nvPr/>
        </p:nvCxnSpPr>
        <p:spPr bwMode="auto">
          <a:xfrm>
            <a:off x="9300190" y="3188099"/>
            <a:ext cx="29184" cy="235707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6" name="AutoShape 29"/>
          <p:cNvCxnSpPr>
            <a:cxnSpLocks noChangeShapeType="1"/>
            <a:endCxn id="47115" idx="0"/>
          </p:cNvCxnSpPr>
          <p:nvPr/>
        </p:nvCxnSpPr>
        <p:spPr bwMode="auto">
          <a:xfrm>
            <a:off x="9290896" y="2202246"/>
            <a:ext cx="9294" cy="429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27" name="Text Box 35"/>
          <p:cNvSpPr txBox="1">
            <a:spLocks noChangeArrowheads="1"/>
          </p:cNvSpPr>
          <p:nvPr/>
        </p:nvSpPr>
        <p:spPr bwMode="auto">
          <a:xfrm>
            <a:off x="7830165" y="3199184"/>
            <a:ext cx="2940050" cy="1787525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80975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de-DE" altLang="de-DE" sz="1100" dirty="0" err="1"/>
              <a:t>Generated</a:t>
            </a:r>
            <a:r>
              <a:rPr lang="de-DE" altLang="de-DE" sz="1100" dirty="0"/>
              <a:t> on an </a:t>
            </a:r>
            <a:r>
              <a:rPr lang="de-DE" altLang="de-DE" sz="1100" dirty="0" err="1"/>
              <a:t>irregular</a:t>
            </a:r>
            <a:r>
              <a:rPr lang="de-DE" altLang="de-DE" sz="1100" dirty="0"/>
              <a:t> </a:t>
            </a:r>
            <a:r>
              <a:rPr lang="de-DE" altLang="de-DE" sz="1100" dirty="0" err="1"/>
              <a:t>basis</a:t>
            </a:r>
            <a:r>
              <a:rPr lang="de-DE" altLang="de-DE" sz="1100" dirty="0"/>
              <a:t>, e.g. </a:t>
            </a:r>
            <a:r>
              <a:rPr lang="de-DE" altLang="de-DE" sz="1100" dirty="0" err="1"/>
              <a:t>every</a:t>
            </a:r>
            <a:r>
              <a:rPr lang="de-DE" altLang="de-DE" sz="1100" dirty="0"/>
              <a:t> 2 </a:t>
            </a:r>
            <a:r>
              <a:rPr lang="de-DE" altLang="de-DE" sz="1100" dirty="0" err="1"/>
              <a:t>years</a:t>
            </a:r>
            <a:endParaRPr lang="de-DE" altLang="de-DE" sz="1100" dirty="0"/>
          </a:p>
          <a:p>
            <a:pPr algn="l">
              <a:buFontTx/>
              <a:buChar char="•"/>
            </a:pPr>
            <a:r>
              <a:rPr lang="en-US" altLang="de-DE" sz="1100" dirty="0"/>
              <a:t>Calibrated and homogenized satellite data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Algorithm and auxiliary input data homogeneous over time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Resulting time series fully applicable for climate monitoring purposes, including trend estimation</a:t>
            </a: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4728141" y="3973634"/>
            <a:ext cx="2992222" cy="1279454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marL="180975" indent="-18097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de-DE" sz="1100" dirty="0"/>
              <a:t>Generated on a monthly basis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First-order satellite calibration </a:t>
            </a:r>
          </a:p>
          <a:p>
            <a:pPr>
              <a:buFontTx/>
              <a:buChar char="•"/>
            </a:pPr>
            <a:r>
              <a:rPr lang="en-US" altLang="de-DE" sz="1100" dirty="0"/>
              <a:t>Same algorithm and auxiliary input data as for current TCDR (i.e. homogeneous over time)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100" dirty="0" err="1">
                <a:ea typeface="Verdana" panose="020B0604030504040204" pitchFamily="34" charset="0"/>
                <a:cs typeface="Verdana" panose="020B0604030504040204" pitchFamily="34" charset="0"/>
              </a:rPr>
              <a:t>Improvement</a:t>
            </a:r>
            <a:r>
              <a:rPr lang="de-DE" sz="11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100" dirty="0" err="1"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11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100" dirty="0" err="1">
                <a:ea typeface="Verdana" panose="020B0604030504040204" pitchFamily="34" charset="0"/>
                <a:cs typeface="Verdana" panose="020B0604030504040204" pitchFamily="34" charset="0"/>
              </a:rPr>
              <a:t>quickly</a:t>
            </a:r>
            <a:r>
              <a:rPr lang="de-DE" sz="11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100" dirty="0" err="1">
                <a:ea typeface="Verdana" panose="020B0604030504040204" pitchFamily="34" charset="0"/>
                <a:cs typeface="Verdana" panose="020B0604030504040204" pitchFamily="34" charset="0"/>
              </a:rPr>
              <a:t>elongate</a:t>
            </a:r>
            <a:r>
              <a:rPr lang="de-DE" sz="11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100" dirty="0" err="1">
                <a:ea typeface="Verdana" panose="020B0604030504040204" pitchFamily="34" charset="0"/>
                <a:cs typeface="Verdana" panose="020B0604030504040204" pitchFamily="34" charset="0"/>
              </a:rPr>
              <a:t>TCDR‘s</a:t>
            </a:r>
            <a:r>
              <a:rPr lang="de-DE" sz="1100" dirty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728141" y="3649141"/>
            <a:ext cx="2992222" cy="309958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36000" bIns="46800">
            <a:spAutoFit/>
          </a:bodyPr>
          <a:lstStyle>
            <a:lvl1pPr marL="85725" indent="-8572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1400" u="sng" dirty="0"/>
              <a:t>Interim </a:t>
            </a:r>
            <a:r>
              <a:rPr lang="de-DE" altLang="de-DE" sz="1400" u="sng" dirty="0" err="1"/>
              <a:t>Climate</a:t>
            </a:r>
            <a:r>
              <a:rPr lang="de-DE" altLang="de-DE" sz="1400" u="sng" dirty="0"/>
              <a:t> Data </a:t>
            </a:r>
            <a:r>
              <a:rPr lang="de-DE" altLang="de-DE" sz="1400" u="sng" dirty="0" err="1"/>
              <a:t>Record</a:t>
            </a:r>
            <a:endParaRPr lang="de-DE" altLang="de-DE" sz="1400" u="sng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720363" y="5174800"/>
            <a:ext cx="463848" cy="0"/>
          </a:xfrm>
          <a:prstGeom prst="line">
            <a:avLst/>
          </a:prstGeom>
          <a:solidFill>
            <a:schemeClr val="bg2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8188234" y="5016138"/>
            <a:ext cx="0" cy="165463"/>
          </a:xfrm>
          <a:prstGeom prst="line">
            <a:avLst/>
          </a:prstGeom>
          <a:solidFill>
            <a:schemeClr val="bg2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7763617" y="5146129"/>
            <a:ext cx="1319890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Attached</a:t>
            </a:r>
            <a:r>
              <a:rPr lang="de-DE" altLang="de-DE" sz="900" dirty="0"/>
              <a:t> </a:t>
            </a:r>
            <a:r>
              <a:rPr lang="de-DE" altLang="de-DE" sz="900" dirty="0" err="1"/>
              <a:t>to</a:t>
            </a:r>
            <a:r>
              <a:rPr lang="de-DE" altLang="de-DE" sz="900" dirty="0"/>
              <a:t> TCDR</a:t>
            </a: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4734127" y="5474055"/>
            <a:ext cx="2986235" cy="1171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Usage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beyond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operational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monitoring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Careful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longer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term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variability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trend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analysis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etc. </a:t>
            </a:r>
            <a:r>
              <a:rPr lang="de-DE" sz="1050" dirty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e-DE" sz="1050" dirty="0" err="1"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de-DE" sz="105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50" dirty="0" err="1">
                <a:ea typeface="Verdana" panose="020B0604030504040204" pitchFamily="34" charset="0"/>
                <a:cs typeface="Verdana" panose="020B0604030504040204" pitchFamily="34" charset="0"/>
              </a:rPr>
              <a:t>guarantee</a:t>
            </a:r>
            <a:r>
              <a:rPr lang="de-DE" sz="105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50" dirty="0" err="1"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DE" sz="105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50" dirty="0" err="1">
                <a:ea typeface="Verdana" panose="020B0604030504040204" pitchFamily="34" charset="0"/>
                <a:cs typeface="Verdana" panose="020B0604030504040204" pitchFamily="34" charset="0"/>
              </a:rPr>
              <a:t>longterm</a:t>
            </a:r>
            <a:r>
              <a:rPr lang="de-DE" sz="105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50" dirty="0" err="1">
                <a:ea typeface="Verdana" panose="020B0604030504040204" pitchFamily="34" charset="0"/>
                <a:cs typeface="Verdana" panose="020B0604030504040204" pitchFamily="34" charset="0"/>
              </a:rPr>
              <a:t>stability</a:t>
            </a:r>
            <a:r>
              <a:rPr lang="de-DE" sz="105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50" dirty="0" err="1"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05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50" dirty="0" err="1">
                <a:ea typeface="Verdana" panose="020B0604030504040204" pitchFamily="34" charset="0"/>
                <a:cs typeface="Verdana" panose="020B0604030504040204" pitchFamily="34" charset="0"/>
              </a:rPr>
              <a:t>sensor</a:t>
            </a:r>
            <a:endParaRPr lang="de-DE" sz="105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3" name="AutoShape 28"/>
          <p:cNvCxnSpPr>
            <a:cxnSpLocks noChangeShapeType="1"/>
            <a:stCxn id="26" idx="2"/>
            <a:endCxn id="42" idx="0"/>
          </p:cNvCxnSpPr>
          <p:nvPr/>
        </p:nvCxnSpPr>
        <p:spPr bwMode="auto">
          <a:xfrm>
            <a:off x="6224252" y="5253089"/>
            <a:ext cx="2992" cy="220967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07" name="Text Box 33"/>
          <p:cNvSpPr txBox="1">
            <a:spLocks noChangeArrowheads="1"/>
          </p:cNvSpPr>
          <p:nvPr/>
        </p:nvSpPr>
        <p:spPr bwMode="auto">
          <a:xfrm>
            <a:off x="1400558" y="3025273"/>
            <a:ext cx="3217783" cy="1448731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8097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de-DE" sz="1100" dirty="0"/>
              <a:t>generated on a monthly basis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First-order satellite calibration </a:t>
            </a:r>
          </a:p>
          <a:p>
            <a:pPr algn="l">
              <a:buFontTx/>
              <a:buChar char="•"/>
            </a:pPr>
            <a:r>
              <a:rPr lang="en-US" altLang="de-DE" sz="1100" i="1" dirty="0"/>
              <a:t>Most recent algorithm and input data (i.e. </a:t>
            </a:r>
            <a:r>
              <a:rPr lang="en-US" altLang="de-DE" sz="1100" i="1" u="sng" dirty="0"/>
              <a:t>not</a:t>
            </a:r>
            <a:r>
              <a:rPr lang="en-US" altLang="de-DE" sz="1100" i="1" dirty="0"/>
              <a:t> homogeneous over time)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Resulting time series not applicable </a:t>
            </a:r>
            <a:br>
              <a:rPr lang="en-US" altLang="de-DE" sz="1100" dirty="0"/>
            </a:br>
            <a:r>
              <a:rPr lang="en-US" altLang="de-DE" sz="1100" dirty="0"/>
              <a:t>for all climate monitoring purposes, e.g. trend estimation</a:t>
            </a:r>
            <a:endParaRPr lang="de-DE" altLang="de-DE" sz="11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216822" y="42863"/>
            <a:ext cx="8748713" cy="788988"/>
          </a:xfrm>
        </p:spPr>
        <p:txBody>
          <a:bodyPr/>
          <a:lstStyle/>
          <a:p>
            <a:r>
              <a:rPr lang="en-GB" altLang="en-US" sz="2500" dirty="0"/>
              <a:t>Space based Climate Monitoring - Challenges</a:t>
            </a:r>
          </a:p>
        </p:txBody>
      </p:sp>
      <p:cxnSp>
        <p:nvCxnSpPr>
          <p:cNvPr id="3" name="Straight Arrow Connector 2"/>
          <p:cNvCxnSpPr>
            <a:stCxn id="47112" idx="2"/>
            <a:endCxn id="47112" idx="2"/>
          </p:cNvCxnSpPr>
          <p:nvPr/>
        </p:nvCxnSpPr>
        <p:spPr bwMode="auto">
          <a:xfrm>
            <a:off x="2743619" y="2103957"/>
            <a:ext cx="914400" cy="914400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2833502" y="2103958"/>
            <a:ext cx="1940" cy="302359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825523" y="2381030"/>
            <a:ext cx="3356487" cy="6915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AutoShape 29"/>
          <p:cNvCxnSpPr>
            <a:cxnSpLocks noChangeShapeType="1"/>
          </p:cNvCxnSpPr>
          <p:nvPr/>
        </p:nvCxnSpPr>
        <p:spPr bwMode="auto">
          <a:xfrm>
            <a:off x="6172200" y="2398295"/>
            <a:ext cx="19618" cy="124433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1400557" y="2694840"/>
            <a:ext cx="3211434" cy="1787185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1328368" y="2152536"/>
            <a:ext cx="1531138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Retrieval</a:t>
            </a:r>
            <a:r>
              <a:rPr lang="de-DE" altLang="de-DE" sz="900" dirty="0"/>
              <a:t> </a:t>
            </a:r>
            <a:r>
              <a:rPr lang="de-DE" altLang="de-DE" sz="900" dirty="0" err="1"/>
              <a:t>Algorithm</a:t>
            </a:r>
            <a:endParaRPr lang="de-DE" altLang="de-DE" sz="900" dirty="0"/>
          </a:p>
        </p:txBody>
      </p:sp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9300190" y="2366962"/>
            <a:ext cx="1531138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Retrieval</a:t>
            </a:r>
            <a:r>
              <a:rPr lang="de-DE" altLang="de-DE" sz="900" dirty="0"/>
              <a:t> </a:t>
            </a:r>
            <a:r>
              <a:rPr lang="de-DE" altLang="de-DE" sz="900" dirty="0" err="1"/>
              <a:t>Algorithm</a:t>
            </a:r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3698905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Satellite</a:t>
            </a:r>
            <a:r>
              <a:rPr lang="de-DE" dirty="0" smtClean="0"/>
              <a:t> </a:t>
            </a:r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38" y="1102716"/>
            <a:ext cx="5494327" cy="511721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EUMETSAT has a network of different Satellite Application Facilities (SAFs)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SAFs are dedicated </a:t>
            </a:r>
            <a:r>
              <a:rPr lang="en-US" sz="2800" dirty="0" err="1"/>
              <a:t>centres</a:t>
            </a:r>
            <a:r>
              <a:rPr lang="en-US" sz="2800" dirty="0"/>
              <a:t> of excellence for processing satellite data 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research, development and operational activities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each SAF focusses on specific user communities or application areas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56" y="1185900"/>
            <a:ext cx="4656921" cy="272108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58056" y="4332163"/>
            <a:ext cx="5325489" cy="204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b="0" kern="0" dirty="0"/>
              <a:t>Each SAF is a consortium of entities from EUMETSAT member states</a:t>
            </a:r>
          </a:p>
        </p:txBody>
      </p:sp>
    </p:spTree>
    <p:extLst>
      <p:ext uri="{BB962C8B-B14F-4D97-AF65-F5344CB8AC3E}">
        <p14:creationId xmlns:p14="http://schemas.microsoft.com/office/powerpoint/2010/main" val="4162059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Climatology of Sunshine Duration</a:t>
            </a:r>
            <a:endParaRPr lang="en-GB" dirty="0"/>
          </a:p>
        </p:txBody>
      </p:sp>
      <p:pic>
        <p:nvPicPr>
          <p:cNvPr id="4" name="Animation_SDU_anomaly_EUROPE_2019_until_Jul_31th_e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1563" y="1236663"/>
            <a:ext cx="7600950" cy="5262562"/>
          </a:xfrm>
        </p:spPr>
      </p:pic>
    </p:spTree>
    <p:extLst>
      <p:ext uri="{BB962C8B-B14F-4D97-AF65-F5344CB8AC3E}">
        <p14:creationId xmlns:p14="http://schemas.microsoft.com/office/powerpoint/2010/main" val="2366595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Anomaly of Sunshine Duration in 2019 until 31 Aug.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31" y="1179460"/>
            <a:ext cx="7438938" cy="51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38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047538" y="3400061"/>
            <a:ext cx="5423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tx1"/>
                </a:solidFill>
              </a:rPr>
              <a:t>Thank you!</a:t>
            </a:r>
            <a:endParaRPr lang="en-GB" sz="5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7538" y="2119680"/>
            <a:ext cx="5423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tx1"/>
                </a:solidFill>
              </a:rPr>
              <a:t>Questions?</a:t>
            </a:r>
            <a:endParaRPr lang="en-GB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80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Space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Climate</a:t>
            </a:r>
            <a:r>
              <a:rPr lang="de-DE" dirty="0" smtClean="0"/>
              <a:t> Monitoring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03" y="992188"/>
            <a:ext cx="8168409" cy="5391150"/>
          </a:xfrm>
        </p:spPr>
      </p:pic>
      <p:sp>
        <p:nvSpPr>
          <p:cNvPr id="5" name="TextBox 4"/>
          <p:cNvSpPr txBox="1"/>
          <p:nvPr/>
        </p:nvSpPr>
        <p:spPr>
          <a:xfrm>
            <a:off x="8078492" y="6152506"/>
            <a:ext cx="19319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http://climatemonitoring.info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280038" y="1061610"/>
            <a:ext cx="3946407" cy="5090897"/>
            <a:chOff x="3084163" y="1061609"/>
            <a:chExt cx="1999281" cy="5090897"/>
          </a:xfrm>
        </p:grpSpPr>
        <p:sp>
          <p:nvSpPr>
            <p:cNvPr id="6" name="Rectangle 5"/>
            <p:cNvSpPr/>
            <p:nvPr/>
          </p:nvSpPr>
          <p:spPr bwMode="auto">
            <a:xfrm>
              <a:off x="3084163" y="1061609"/>
              <a:ext cx="1999281" cy="5090897"/>
            </a:xfrm>
            <a:prstGeom prst="rect">
              <a:avLst/>
            </a:prstGeom>
            <a:noFill/>
            <a:ln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GB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23944" y="5783174"/>
              <a:ext cx="807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Satellite</a:t>
              </a:r>
              <a:r>
                <a:rPr lang="de-DE" dirty="0"/>
                <a:t> Data Providers,</a:t>
              </a:r>
            </a:p>
            <a:p>
              <a:r>
                <a:rPr lang="de-DE" dirty="0"/>
                <a:t> e.g. EUMETSAT</a:t>
              </a:r>
              <a:endParaRPr lang="en-GB" dirty="0"/>
            </a:p>
          </p:txBody>
        </p:sp>
      </p:grpSp>
      <p:sp>
        <p:nvSpPr>
          <p:cNvPr id="12" name="Right Arrow 11"/>
          <p:cNvSpPr/>
          <p:nvPr/>
        </p:nvSpPr>
        <p:spPr bwMode="auto">
          <a:xfrm>
            <a:off x="5598762" y="1340601"/>
            <a:ext cx="1410346" cy="898904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600" dirty="0"/>
              <a:t>Training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36103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</a:t>
            </a:r>
            <a:r>
              <a:rPr lang="en-GB" dirty="0" smtClean="0"/>
              <a:t>Change - Facts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 b="13540"/>
          <a:stretch/>
        </p:blipFill>
        <p:spPr>
          <a:xfrm>
            <a:off x="1143001" y="1475697"/>
            <a:ext cx="9899309" cy="4106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5901" y="5672139"/>
            <a:ext cx="203934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3" dirty="0">
                <a:solidFill>
                  <a:schemeClr val="tx1"/>
                </a:solidFill>
              </a:rPr>
              <a:t>UK-</a:t>
            </a:r>
            <a:r>
              <a:rPr lang="en-GB" sz="1463" dirty="0" err="1">
                <a:solidFill>
                  <a:schemeClr val="tx1"/>
                </a:solidFill>
              </a:rPr>
              <a:t>MetOffice</a:t>
            </a:r>
            <a:r>
              <a:rPr lang="en-GB" sz="1463" dirty="0">
                <a:solidFill>
                  <a:schemeClr val="tx1"/>
                </a:solidFill>
              </a:rPr>
              <a:t>,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7727" y="6177585"/>
            <a:ext cx="15039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Courtesy</a:t>
            </a:r>
            <a:r>
              <a:rPr lang="de-DE" dirty="0">
                <a:solidFill>
                  <a:schemeClr val="tx1"/>
                </a:solidFill>
              </a:rPr>
              <a:t>: Joerg Schulz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03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Drought</a:t>
            </a:r>
            <a:r>
              <a:rPr lang="de-AT" dirty="0" smtClean="0"/>
              <a:t> 2017/2018 Western Cape, South </a:t>
            </a:r>
            <a:r>
              <a:rPr lang="de-AT" dirty="0" err="1" smtClean="0"/>
              <a:t>Africa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1865177" y="1163243"/>
            <a:ext cx="529993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Deviations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of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soil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moisture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from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longterm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average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(2007- 2016),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observed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from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ASCAT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onboard</a:t>
            </a:r>
            <a:r>
              <a:rPr lang="de-AT" sz="1625" b="0" dirty="0">
                <a:solidFill>
                  <a:srgbClr val="002569"/>
                </a:solidFill>
                <a:latin typeface="Tahoma"/>
              </a:rPr>
              <a:t> </a:t>
            </a:r>
            <a:r>
              <a:rPr lang="de-AT" sz="1625" b="0" dirty="0" err="1">
                <a:solidFill>
                  <a:srgbClr val="002569"/>
                </a:solidFill>
                <a:latin typeface="Tahoma"/>
              </a:rPr>
              <a:t>Metop</a:t>
            </a:r>
            <a:endParaRPr lang="de-AT" sz="1625" b="0" dirty="0">
              <a:solidFill>
                <a:srgbClr val="002569"/>
              </a:solidFill>
              <a:latin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25700" y="1860931"/>
            <a:ext cx="3967112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63" b="0" dirty="0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Mariette </a:t>
            </a:r>
            <a:r>
              <a:rPr lang="en-GB" sz="1463" b="0" dirty="0" err="1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Vreugdenhil</a:t>
            </a:r>
            <a:r>
              <a:rPr lang="en-GB" sz="1463" b="0" dirty="0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/TU Wien, EUMETSAT H SAF </a:t>
            </a:r>
            <a:endParaRPr lang="en-GB" sz="1463" b="0" dirty="0">
              <a:solidFill>
                <a:srgbClr val="002569"/>
              </a:solidFill>
              <a:latin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758" y="1067885"/>
            <a:ext cx="2722199" cy="1715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22" y="2274555"/>
            <a:ext cx="9287183" cy="3648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1741" y="6019432"/>
            <a:ext cx="572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0" u="sng" dirty="0">
                <a:solidFill>
                  <a:schemeClr val="tx1"/>
                </a:solidFill>
              </a:rPr>
              <a:t>http://h-saf.eumetsat.int</a:t>
            </a:r>
            <a:endParaRPr lang="en-GB" sz="2400" b="0" u="sng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08" y="5933783"/>
            <a:ext cx="1193064" cy="6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77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лик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1096"/>
            <a:ext cx="9144000" cy="5615808"/>
          </a:xfrm>
          <a:prstGeom prst="rect">
            <a:avLst/>
          </a:prstGeom>
        </p:spPr>
      </p:pic>
      <p:sp>
        <p:nvSpPr>
          <p:cNvPr id="5" name="Правоаголник 4"/>
          <p:cNvSpPr/>
          <p:nvPr/>
        </p:nvSpPr>
        <p:spPr>
          <a:xfrm>
            <a:off x="1524000" y="1830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Fraction of Absorbed Photosynthetic Active Radiation </a:t>
            </a:r>
          </a:p>
          <a:p>
            <a:pPr algn="ctr"/>
            <a:r>
              <a:rPr lang="en-US" sz="2000" dirty="0"/>
              <a:t>monthly average data for 2011-2017 for station </a:t>
            </a:r>
            <a:r>
              <a:rPr lang="en-US" sz="2000" dirty="0" err="1"/>
              <a:t>Strumica</a:t>
            </a:r>
            <a:endParaRPr lang="mk-MK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18782" y="6342077"/>
            <a:ext cx="4793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Courtesy of:  Goran </a:t>
            </a:r>
            <a:r>
              <a:rPr lang="en-GB" dirty="0" err="1" smtClean="0">
                <a:solidFill>
                  <a:schemeClr val="tx1"/>
                </a:solidFill>
              </a:rPr>
              <a:t>Basovski</a:t>
            </a:r>
            <a:r>
              <a:rPr lang="en-GB" dirty="0" smtClean="0">
                <a:solidFill>
                  <a:schemeClr val="tx1"/>
                </a:solidFill>
              </a:rPr>
              <a:t>, AFFILIATION!! Training Participant, Krakow 2019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48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9CF8C963-D7E1-4519-B86A-2E2E166DF2CD}"/>
              </a:ext>
            </a:extLst>
          </p:cNvPr>
          <p:cNvSpPr txBox="1"/>
          <p:nvPr/>
        </p:nvSpPr>
        <p:spPr>
          <a:xfrm>
            <a:off x="5236804" y="857251"/>
            <a:ext cx="22378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 err="1">
                <a:solidFill>
                  <a:schemeClr val="tx1"/>
                </a:solidFill>
              </a:rPr>
              <a:t>May</a:t>
            </a:r>
            <a:r>
              <a:rPr lang="pt-PT" sz="1350" dirty="0">
                <a:solidFill>
                  <a:schemeClr val="tx1"/>
                </a:solidFill>
              </a:rPr>
              <a:t> (</a:t>
            </a:r>
            <a:r>
              <a:rPr lang="pt-PT" sz="1350" dirty="0" err="1">
                <a:solidFill>
                  <a:schemeClr val="tx1"/>
                </a:solidFill>
              </a:rPr>
              <a:t>End</a:t>
            </a:r>
            <a:r>
              <a:rPr lang="pt-PT" sz="1350" dirty="0">
                <a:solidFill>
                  <a:schemeClr val="tx1"/>
                </a:solidFill>
              </a:rPr>
              <a:t> </a:t>
            </a:r>
            <a:r>
              <a:rPr lang="pt-PT" sz="1350" dirty="0" err="1">
                <a:solidFill>
                  <a:schemeClr val="tx1"/>
                </a:solidFill>
              </a:rPr>
              <a:t>of</a:t>
            </a:r>
            <a:r>
              <a:rPr lang="pt-PT" sz="1350" dirty="0">
                <a:solidFill>
                  <a:schemeClr val="tx1"/>
                </a:solidFill>
              </a:rPr>
              <a:t> Spring MAM) </a:t>
            </a:r>
          </a:p>
        </p:txBody>
      </p:sp>
      <p:pic>
        <p:nvPicPr>
          <p:cNvPr id="16" name="Imagem 15" descr="Uma imagem com texto, mapa&#10;&#10;Descrição gerada automaticamente">
            <a:extLst>
              <a:ext uri="{FF2B5EF4-FFF2-40B4-BE49-F238E27FC236}">
                <a16:creationId xmlns:a16="http://schemas.microsoft.com/office/drawing/2014/main" id="{E288756D-BA19-42CB-B479-3B27BBE5D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24" y="1164434"/>
            <a:ext cx="1718392" cy="2430000"/>
          </a:xfrm>
          <a:prstGeom prst="rect">
            <a:avLst/>
          </a:prstGeom>
        </p:spPr>
      </p:pic>
      <p:pic>
        <p:nvPicPr>
          <p:cNvPr id="18" name="Imagem 17" descr="Uma imagem com texto, mapa&#10;&#10;Descrição gerada automaticamente">
            <a:extLst>
              <a:ext uri="{FF2B5EF4-FFF2-40B4-BE49-F238E27FC236}">
                <a16:creationId xmlns:a16="http://schemas.microsoft.com/office/drawing/2014/main" id="{6A0FE758-CC02-4568-9BFB-D453A3465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53" y="3570750"/>
            <a:ext cx="1718392" cy="2430000"/>
          </a:xfrm>
          <a:prstGeom prst="rect">
            <a:avLst/>
          </a:prstGeom>
        </p:spPr>
      </p:pic>
      <p:pic>
        <p:nvPicPr>
          <p:cNvPr id="20" name="Imagem 19" descr="Uma imagem com texto, mapa&#10;&#10;Descrição gerada automaticamente">
            <a:extLst>
              <a:ext uri="{FF2B5EF4-FFF2-40B4-BE49-F238E27FC236}">
                <a16:creationId xmlns:a16="http://schemas.microsoft.com/office/drawing/2014/main" id="{A8A59A37-21E2-43A2-94D7-16A152184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04" y="3594434"/>
            <a:ext cx="1718392" cy="2430000"/>
          </a:xfrm>
          <a:prstGeom prst="rect">
            <a:avLst/>
          </a:prstGeom>
        </p:spPr>
      </p:pic>
      <p:pic>
        <p:nvPicPr>
          <p:cNvPr id="22" name="Imagem 21" descr="Uma imagem com texto, mapa&#10;&#10;Descrição gerada automaticamente">
            <a:extLst>
              <a:ext uri="{FF2B5EF4-FFF2-40B4-BE49-F238E27FC236}">
                <a16:creationId xmlns:a16="http://schemas.microsoft.com/office/drawing/2014/main" id="{B206D1DA-E394-414B-A75F-ED9A10181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25" y="3570750"/>
            <a:ext cx="1718392" cy="2430000"/>
          </a:xfrm>
          <a:prstGeom prst="rect">
            <a:avLst/>
          </a:prstGeom>
        </p:spPr>
      </p:pic>
      <p:pic>
        <p:nvPicPr>
          <p:cNvPr id="24" name="Imagem 23" descr="Uma imagem com texto, mapa&#10;&#10;Descrição gerada automaticamente">
            <a:extLst>
              <a:ext uri="{FF2B5EF4-FFF2-40B4-BE49-F238E27FC236}">
                <a16:creationId xmlns:a16="http://schemas.microsoft.com/office/drawing/2014/main" id="{BAFB326E-3714-4A0A-B042-7C0FECF266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84" y="1164434"/>
            <a:ext cx="1718392" cy="2430000"/>
          </a:xfrm>
          <a:prstGeom prst="rect">
            <a:avLst/>
          </a:prstGeom>
        </p:spPr>
      </p:pic>
      <p:pic>
        <p:nvPicPr>
          <p:cNvPr id="26" name="Imagem 25" descr="Uma imagem com texto, mapa&#10;&#10;Descrição gerada automaticamente">
            <a:extLst>
              <a:ext uri="{FF2B5EF4-FFF2-40B4-BE49-F238E27FC236}">
                <a16:creationId xmlns:a16="http://schemas.microsoft.com/office/drawing/2014/main" id="{7F52AA03-D054-4A6A-8775-7E171E788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04" y="1164434"/>
            <a:ext cx="1718392" cy="2430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44B3EAB-327F-4D31-8B71-816B0F20C400}"/>
              </a:ext>
            </a:extLst>
          </p:cNvPr>
          <p:cNvSpPr txBox="1"/>
          <p:nvPr/>
        </p:nvSpPr>
        <p:spPr>
          <a:xfrm>
            <a:off x="2374709" y="2217251"/>
            <a:ext cx="8312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>
                <a:solidFill>
                  <a:schemeClr val="tx1"/>
                </a:solidFill>
              </a:rPr>
              <a:t>ET ratio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A3A9E8C-5850-4E07-8E0C-ED22C809D4A1}"/>
              </a:ext>
            </a:extLst>
          </p:cNvPr>
          <p:cNvSpPr txBox="1"/>
          <p:nvPr/>
        </p:nvSpPr>
        <p:spPr>
          <a:xfrm>
            <a:off x="2270975" y="4508753"/>
            <a:ext cx="9349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 err="1">
                <a:solidFill>
                  <a:schemeClr val="tx1"/>
                </a:solidFill>
              </a:rPr>
              <a:t>Soil</a:t>
            </a:r>
            <a:r>
              <a:rPr lang="pt-PT" sz="1350" dirty="0">
                <a:solidFill>
                  <a:schemeClr val="tx1"/>
                </a:solidFill>
              </a:rPr>
              <a:t> </a:t>
            </a:r>
            <a:r>
              <a:rPr lang="pt-PT" sz="1350" dirty="0" err="1">
                <a:solidFill>
                  <a:schemeClr val="tx1"/>
                </a:solidFill>
              </a:rPr>
              <a:t>moisture</a:t>
            </a:r>
            <a:endParaRPr lang="pt-PT" sz="1350" dirty="0">
              <a:solidFill>
                <a:schemeClr val="tx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1940C5C-EFA1-4940-9ED7-1D49FEE6C7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62530" r="76291" b="7830"/>
          <a:stretch/>
        </p:blipFill>
        <p:spPr>
          <a:xfrm>
            <a:off x="8941750" y="1487184"/>
            <a:ext cx="791899" cy="167711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F5F06C85-8E88-424C-8A68-7ABA31307385}"/>
              </a:ext>
            </a:extLst>
          </p:cNvPr>
          <p:cNvGrpSpPr/>
          <p:nvPr/>
        </p:nvGrpSpPr>
        <p:grpSpPr>
          <a:xfrm>
            <a:off x="8941749" y="3797989"/>
            <a:ext cx="791898" cy="1831736"/>
            <a:chOff x="7417749" y="3797989"/>
            <a:chExt cx="791898" cy="1831736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B3173EE-3B8B-4D3D-918C-6258F0E74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" t="62277" r="78296" b="7625"/>
            <a:stretch/>
          </p:blipFill>
          <p:spPr>
            <a:xfrm>
              <a:off x="7417749" y="3797989"/>
              <a:ext cx="791898" cy="1831736"/>
            </a:xfrm>
            <a:prstGeom prst="rect">
              <a:avLst/>
            </a:prstGeom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AFF5E75F-9452-4821-B008-928CCD08D609}"/>
                </a:ext>
              </a:extLst>
            </p:cNvPr>
            <p:cNvSpPr txBox="1"/>
            <p:nvPr/>
          </p:nvSpPr>
          <p:spPr>
            <a:xfrm>
              <a:off x="7488844" y="3931702"/>
              <a:ext cx="696739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300" dirty="0">
                  <a:solidFill>
                    <a:schemeClr val="tx1"/>
                  </a:solidFill>
                </a:rPr>
                <a:t>%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8782" y="6342077"/>
            <a:ext cx="48654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Courtesy of:  Jose Alvaro Silva, IPMA, Portugal Training Participant, Krakow 2019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9CF8C963-D7E1-4519-B86A-2E2E166DF2CD}"/>
              </a:ext>
            </a:extLst>
          </p:cNvPr>
          <p:cNvSpPr txBox="1"/>
          <p:nvPr/>
        </p:nvSpPr>
        <p:spPr>
          <a:xfrm>
            <a:off x="5236804" y="857251"/>
            <a:ext cx="22378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 err="1">
                <a:solidFill>
                  <a:schemeClr val="tx1"/>
                </a:solidFill>
              </a:rPr>
              <a:t>August</a:t>
            </a:r>
            <a:r>
              <a:rPr lang="pt-PT" sz="1350" dirty="0">
                <a:solidFill>
                  <a:schemeClr val="tx1"/>
                </a:solidFill>
              </a:rPr>
              <a:t> (</a:t>
            </a:r>
            <a:r>
              <a:rPr lang="pt-PT" sz="1350" dirty="0" err="1">
                <a:solidFill>
                  <a:schemeClr val="tx1"/>
                </a:solidFill>
              </a:rPr>
              <a:t>End</a:t>
            </a:r>
            <a:r>
              <a:rPr lang="pt-PT" sz="1350" dirty="0">
                <a:solidFill>
                  <a:schemeClr val="tx1"/>
                </a:solidFill>
              </a:rPr>
              <a:t> </a:t>
            </a:r>
            <a:r>
              <a:rPr lang="pt-PT" sz="1350" dirty="0" err="1">
                <a:solidFill>
                  <a:schemeClr val="tx1"/>
                </a:solidFill>
              </a:rPr>
              <a:t>of</a:t>
            </a:r>
            <a:r>
              <a:rPr lang="pt-PT" sz="1350" dirty="0">
                <a:solidFill>
                  <a:schemeClr val="tx1"/>
                </a:solidFill>
              </a:rPr>
              <a:t> </a:t>
            </a:r>
            <a:r>
              <a:rPr lang="pt-PT" sz="1350" dirty="0" err="1">
                <a:solidFill>
                  <a:schemeClr val="tx1"/>
                </a:solidFill>
              </a:rPr>
              <a:t>Summer</a:t>
            </a:r>
            <a:r>
              <a:rPr lang="pt-PT" sz="1350" dirty="0">
                <a:solidFill>
                  <a:schemeClr val="tx1"/>
                </a:solidFill>
              </a:rPr>
              <a:t> JJA)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44B3EAB-327F-4D31-8B71-816B0F20C400}"/>
              </a:ext>
            </a:extLst>
          </p:cNvPr>
          <p:cNvSpPr txBox="1"/>
          <p:nvPr/>
        </p:nvSpPr>
        <p:spPr>
          <a:xfrm>
            <a:off x="2374709" y="2217251"/>
            <a:ext cx="8312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>
                <a:solidFill>
                  <a:schemeClr val="tx1"/>
                </a:solidFill>
              </a:rPr>
              <a:t>ET ratio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A3A9E8C-5850-4E07-8E0C-ED22C809D4A1}"/>
              </a:ext>
            </a:extLst>
          </p:cNvPr>
          <p:cNvSpPr txBox="1"/>
          <p:nvPr/>
        </p:nvSpPr>
        <p:spPr>
          <a:xfrm>
            <a:off x="2232339" y="4508753"/>
            <a:ext cx="9736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 err="1">
                <a:solidFill>
                  <a:schemeClr val="tx1"/>
                </a:solidFill>
              </a:rPr>
              <a:t>Soil</a:t>
            </a:r>
            <a:r>
              <a:rPr lang="pt-PT" sz="1350" dirty="0">
                <a:solidFill>
                  <a:schemeClr val="tx1"/>
                </a:solidFill>
              </a:rPr>
              <a:t> </a:t>
            </a:r>
            <a:r>
              <a:rPr lang="pt-PT" sz="1350" dirty="0" err="1">
                <a:solidFill>
                  <a:schemeClr val="tx1"/>
                </a:solidFill>
              </a:rPr>
              <a:t>moisture</a:t>
            </a:r>
            <a:endParaRPr lang="pt-PT" sz="1350" dirty="0">
              <a:solidFill>
                <a:schemeClr val="tx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85559E-EEDA-43CE-A774-54A6155B5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8" y="1134249"/>
            <a:ext cx="1718392" cy="2430000"/>
          </a:xfrm>
          <a:prstGeom prst="rect">
            <a:avLst/>
          </a:prstGeom>
        </p:spPr>
      </p:pic>
      <p:pic>
        <p:nvPicPr>
          <p:cNvPr id="5" name="Imagem 4" descr="Uma imagem com texto, mapa&#10;&#10;Descrição gerada automaticamente">
            <a:extLst>
              <a:ext uri="{FF2B5EF4-FFF2-40B4-BE49-F238E27FC236}">
                <a16:creationId xmlns:a16="http://schemas.microsoft.com/office/drawing/2014/main" id="{0019D28C-1766-4C2F-9709-F0AC1CA93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53" y="3548156"/>
            <a:ext cx="1718392" cy="2430000"/>
          </a:xfrm>
          <a:prstGeom prst="rect">
            <a:avLst/>
          </a:prstGeom>
        </p:spPr>
      </p:pic>
      <p:pic>
        <p:nvPicPr>
          <p:cNvPr id="7" name="Imagem 6" descr="Uma imagem com texto, mapa&#10;&#10;Descrição gerada automaticamente">
            <a:extLst>
              <a:ext uri="{FF2B5EF4-FFF2-40B4-BE49-F238E27FC236}">
                <a16:creationId xmlns:a16="http://schemas.microsoft.com/office/drawing/2014/main" id="{951274E2-6227-499A-A468-91BF2A8D9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51" y="3548156"/>
            <a:ext cx="1718392" cy="2430000"/>
          </a:xfrm>
          <a:prstGeom prst="rect">
            <a:avLst/>
          </a:prstGeom>
        </p:spPr>
      </p:pic>
      <p:pic>
        <p:nvPicPr>
          <p:cNvPr id="9" name="Imagem 8" descr="Uma imagem com texto, mapa&#10;&#10;Descrição gerada automaticamente">
            <a:extLst>
              <a:ext uri="{FF2B5EF4-FFF2-40B4-BE49-F238E27FC236}">
                <a16:creationId xmlns:a16="http://schemas.microsoft.com/office/drawing/2014/main" id="{50521B20-7B3E-44A7-83A9-2A982C78D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7" y="3548156"/>
            <a:ext cx="1718392" cy="243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5B069F1-CAEE-4610-A343-573A18AAA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53" y="1134249"/>
            <a:ext cx="1718392" cy="243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815A0E0-18AF-41FB-B84C-92655FAF1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50" y="1140750"/>
            <a:ext cx="1718392" cy="243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F3C0C72-5C45-40DC-8109-C62F511BB7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62530" r="76291" b="7830"/>
          <a:stretch/>
        </p:blipFill>
        <p:spPr>
          <a:xfrm>
            <a:off x="8941750" y="1487184"/>
            <a:ext cx="791899" cy="1677112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D439E6A-D4A2-4C4C-8218-E20FD582B337}"/>
              </a:ext>
            </a:extLst>
          </p:cNvPr>
          <p:cNvGrpSpPr/>
          <p:nvPr/>
        </p:nvGrpSpPr>
        <p:grpSpPr>
          <a:xfrm>
            <a:off x="8941749" y="3797989"/>
            <a:ext cx="791898" cy="1831736"/>
            <a:chOff x="7417749" y="3797989"/>
            <a:chExt cx="791898" cy="1831736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B1E2763-4AC8-4386-BEBE-5B71384F3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" t="62277" r="78296" b="7625"/>
            <a:stretch/>
          </p:blipFill>
          <p:spPr>
            <a:xfrm>
              <a:off x="7417749" y="3797989"/>
              <a:ext cx="791898" cy="1831736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7BDB5E7-5DA5-47A1-BB0A-5935CAA785E6}"/>
                </a:ext>
              </a:extLst>
            </p:cNvPr>
            <p:cNvSpPr txBox="1"/>
            <p:nvPr/>
          </p:nvSpPr>
          <p:spPr>
            <a:xfrm>
              <a:off x="7488844" y="3931702"/>
              <a:ext cx="696739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300" dirty="0">
                  <a:solidFill>
                    <a:schemeClr val="tx1"/>
                  </a:solidFill>
                </a:rPr>
                <a:t>%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18782" y="6342077"/>
            <a:ext cx="48654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Courtesy of:  Jose Alvaro Silva, IPMA, Portugal Training Participant, Krakow 2019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 Example – Soil Moisture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898075" y="5322756"/>
            <a:ext cx="6216828" cy="5216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200" b="0" kern="0" dirty="0" smtClean="0">
                <a:solidFill>
                  <a:schemeClr val="tx1"/>
                </a:solidFill>
              </a:rPr>
              <a:t>Data source: H SAF</a:t>
            </a:r>
          </a:p>
          <a:p>
            <a:pPr marL="0" indent="0">
              <a:buNone/>
            </a:pPr>
            <a:r>
              <a:rPr lang="en-GB" sz="1200" b="0" dirty="0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Mariette </a:t>
            </a:r>
            <a:r>
              <a:rPr lang="en-GB" sz="1200" b="0" dirty="0" err="1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Vreugdenhil</a:t>
            </a:r>
            <a:endParaRPr lang="en-GB" sz="1200" b="0" kern="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80" y="1153221"/>
            <a:ext cx="6983281" cy="440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75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 Example – Land Surface Temperature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98" y="1019908"/>
            <a:ext cx="5713572" cy="556742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2977" y="5784312"/>
            <a:ext cx="2306679" cy="233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200" b="0" kern="0" dirty="0" smtClean="0">
                <a:solidFill>
                  <a:schemeClr val="tx1"/>
                </a:solidFill>
              </a:rPr>
              <a:t>Data source: CM SAF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34150" y="1166424"/>
            <a:ext cx="3213117" cy="5947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200" b="0" kern="0" dirty="0" smtClean="0">
                <a:solidFill>
                  <a:schemeClr val="tx1"/>
                </a:solidFill>
              </a:rPr>
              <a:t>Land Surface Temperature [K]</a:t>
            </a:r>
          </a:p>
          <a:p>
            <a:pPr marL="0" indent="0">
              <a:buFont typeface="Arial" pitchFamily="34" charset="0"/>
              <a:buNone/>
            </a:pPr>
            <a:r>
              <a:rPr lang="en-GB" sz="1200" b="0" kern="0" dirty="0" smtClean="0">
                <a:solidFill>
                  <a:schemeClr val="tx1"/>
                </a:solidFill>
              </a:rPr>
              <a:t>Monthly Mean May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6991" y="2457974"/>
            <a:ext cx="22300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Replace with example for Europe!!!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87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51" y="1304383"/>
            <a:ext cx="4285049" cy="3622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6233" r="12313" b="15167"/>
          <a:stretch/>
        </p:blipFill>
        <p:spPr>
          <a:xfrm>
            <a:off x="6256538" y="1295322"/>
            <a:ext cx="4111424" cy="3500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F6503-286A-0E4B-87B5-806293AC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082" y="158523"/>
            <a:ext cx="9089880" cy="56143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Vegetation Cover Uganda – Anomaly Study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23022" y="5105581"/>
            <a:ext cx="455836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463" b="0" dirty="0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Simon Ageet, Uganda National </a:t>
            </a:r>
            <a:r>
              <a:rPr lang="de-DE" sz="1463" b="0" dirty="0" err="1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Meteorological</a:t>
            </a:r>
            <a:r>
              <a:rPr lang="de-DE" sz="1463" b="0" dirty="0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Authority</a:t>
            </a:r>
            <a:endParaRPr lang="en-GB" sz="1463" b="0" dirty="0">
              <a:solidFill>
                <a:srgbClr val="00256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LSASAF_Name_Col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2157" y="5449250"/>
            <a:ext cx="2475253" cy="10911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8135" y="5828466"/>
            <a:ext cx="551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u="sng" dirty="0">
                <a:solidFill>
                  <a:schemeClr val="tx1"/>
                </a:solidFill>
              </a:rPr>
              <a:t>http://lsa-saf.eumetsat.int</a:t>
            </a:r>
            <a:endParaRPr lang="en-GB" sz="3200" b="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62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Climate Data Records - Examples</a:t>
            </a:r>
            <a:endParaRPr lang="en-GB" dirty="0"/>
          </a:p>
        </p:txBody>
      </p:sp>
      <p:pic>
        <p:nvPicPr>
          <p:cNvPr id="6" name="Picture 5" descr="CMSAF_Name_Colou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0526" y="5629438"/>
            <a:ext cx="2160254" cy="995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53" y="1087996"/>
            <a:ext cx="5295865" cy="516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1248" y="1087996"/>
            <a:ext cx="36227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 LST Feb – Apr 2011 [K]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0819" y="5916839"/>
            <a:ext cx="5423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u="sng" dirty="0">
                <a:solidFill>
                  <a:schemeClr val="tx1"/>
                </a:solidFill>
              </a:rPr>
              <a:t>http://cm-saf.eumetsat.int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954" y="2369949"/>
            <a:ext cx="44400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LST of the period Feb to Apr 2011 </a:t>
            </a:r>
          </a:p>
          <a:p>
            <a:endParaRPr lang="en-GB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longterm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mean LST of the period Feb to Apr between 1991 and 2015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2411506" y="2594069"/>
            <a:ext cx="403412" cy="328426"/>
          </a:xfrm>
          <a:prstGeom prst="mathMinus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normalizeH="0" baseline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67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67" y="2504836"/>
            <a:ext cx="16605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uppieren 67"/>
          <p:cNvGrpSpPr>
            <a:grpSpLocks/>
          </p:cNvGrpSpPr>
          <p:nvPr/>
        </p:nvGrpSpPr>
        <p:grpSpPr bwMode="auto">
          <a:xfrm>
            <a:off x="3563067" y="1496771"/>
            <a:ext cx="1681163" cy="1411288"/>
            <a:chOff x="434856" y="1304904"/>
            <a:chExt cx="1681474" cy="1411913"/>
          </a:xfrm>
        </p:grpSpPr>
        <p:grpSp>
          <p:nvGrpSpPr>
            <p:cNvPr id="69" name="Gruppieren 62"/>
            <p:cNvGrpSpPr>
              <a:grpSpLocks/>
            </p:cNvGrpSpPr>
            <p:nvPr/>
          </p:nvGrpSpPr>
          <p:grpSpPr bwMode="auto">
            <a:xfrm>
              <a:off x="434856" y="1304904"/>
              <a:ext cx="1260709" cy="1259446"/>
              <a:chOff x="143656" y="1340768"/>
              <a:chExt cx="1332749" cy="1331414"/>
            </a:xfrm>
          </p:grpSpPr>
          <p:sp>
            <p:nvSpPr>
              <p:cNvPr id="71" name="Ellipse 70"/>
              <p:cNvSpPr/>
              <p:nvPr/>
            </p:nvSpPr>
            <p:spPr>
              <a:xfrm>
                <a:off x="143656" y="1340768"/>
                <a:ext cx="1332749" cy="1331414"/>
              </a:xfrm>
              <a:prstGeom prst="ellipse">
                <a:avLst/>
              </a:prstGeom>
              <a:solidFill>
                <a:srgbClr val="66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967" tIns="10484" rIns="20967" bIns="10484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Textfeld 4"/>
              <p:cNvSpPr txBox="1">
                <a:spLocks noChangeArrowheads="1"/>
              </p:cNvSpPr>
              <p:nvPr/>
            </p:nvSpPr>
            <p:spPr bwMode="auto">
              <a:xfrm>
                <a:off x="225508" y="1719183"/>
                <a:ext cx="1168297" cy="575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0967" tIns="10484" rIns="20967" bIns="1048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/>
                <a:r>
                  <a:rPr lang="en-US" altLang="de-DE" sz="1700" dirty="0">
                    <a:solidFill>
                      <a:prstClr val="white"/>
                    </a:solidFill>
                    <a:cs typeface="Arial" charset="0"/>
                  </a:rPr>
                  <a:t>Mitigation</a:t>
                </a:r>
                <a:br>
                  <a:rPr lang="en-US" altLang="de-DE" sz="1700" dirty="0">
                    <a:solidFill>
                      <a:prstClr val="white"/>
                    </a:solidFill>
                    <a:cs typeface="Arial" charset="0"/>
                  </a:rPr>
                </a:br>
                <a:r>
                  <a:rPr lang="en-US" altLang="de-DE" sz="1700" dirty="0">
                    <a:solidFill>
                      <a:prstClr val="white"/>
                    </a:solidFill>
                    <a:cs typeface="Arial" charset="0"/>
                  </a:rPr>
                  <a:t> Adaptation</a:t>
                </a:r>
              </a:p>
            </p:txBody>
          </p:sp>
        </p:grpSp>
        <p:sp>
          <p:nvSpPr>
            <p:cNvPr id="70" name="Pfeil nach rechts 69"/>
            <p:cNvSpPr/>
            <p:nvPr/>
          </p:nvSpPr>
          <p:spPr>
            <a:xfrm rot="2421188">
              <a:off x="1724144" y="2249885"/>
              <a:ext cx="392186" cy="466932"/>
            </a:xfrm>
            <a:prstGeom prst="rightArrow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967" tIns="10484" rIns="20967" bIns="1048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6528515" y="1496773"/>
            <a:ext cx="1676400" cy="1949451"/>
            <a:chOff x="4524067" y="1160115"/>
            <a:chExt cx="1676400" cy="1949451"/>
          </a:xfrm>
        </p:grpSpPr>
        <p:grpSp>
          <p:nvGrpSpPr>
            <p:cNvPr id="74" name="Gruppieren 68"/>
            <p:cNvGrpSpPr>
              <a:grpSpLocks/>
            </p:cNvGrpSpPr>
            <p:nvPr/>
          </p:nvGrpSpPr>
          <p:grpSpPr bwMode="auto">
            <a:xfrm>
              <a:off x="4939992" y="1160115"/>
              <a:ext cx="1260475" cy="1949451"/>
              <a:chOff x="3816056" y="1304904"/>
              <a:chExt cx="1260000" cy="1948815"/>
            </a:xfrm>
          </p:grpSpPr>
          <p:sp>
            <p:nvSpPr>
              <p:cNvPr id="76" name="Pfeil nach rechts 75"/>
              <p:cNvSpPr/>
              <p:nvPr/>
            </p:nvSpPr>
            <p:spPr>
              <a:xfrm rot="5400000">
                <a:off x="4197696" y="2824452"/>
                <a:ext cx="401506" cy="457028"/>
              </a:xfrm>
              <a:prstGeom prst="rightArrow">
                <a:avLst/>
              </a:prstGeom>
              <a:solidFill>
                <a:srgbClr val="A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967" tIns="10484" rIns="20967" bIns="10484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7" name="Gruppieren 63"/>
              <p:cNvGrpSpPr>
                <a:grpSpLocks/>
              </p:cNvGrpSpPr>
              <p:nvPr/>
            </p:nvGrpSpPr>
            <p:grpSpPr bwMode="auto">
              <a:xfrm>
                <a:off x="3816056" y="1304904"/>
                <a:ext cx="1260000" cy="1260064"/>
                <a:chOff x="3384016" y="1412776"/>
                <a:chExt cx="1332000" cy="1332068"/>
              </a:xfrm>
            </p:grpSpPr>
            <p:sp>
              <p:nvSpPr>
                <p:cNvPr id="78" name="Ellipse 77"/>
                <p:cNvSpPr/>
                <p:nvPr/>
              </p:nvSpPr>
              <p:spPr>
                <a:xfrm>
                  <a:off x="3384016" y="1412776"/>
                  <a:ext cx="1332000" cy="1332068"/>
                </a:xfrm>
                <a:prstGeom prst="ellipse">
                  <a:avLst/>
                </a:prstGeom>
                <a:solidFill>
                  <a:srgbClr val="A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0967" tIns="10484" rIns="20967" bIns="10484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Textfeld 18"/>
                <p:cNvSpPr txBox="1">
                  <a:spLocks noChangeArrowheads="1"/>
                </p:cNvSpPr>
                <p:nvPr/>
              </p:nvSpPr>
              <p:spPr bwMode="auto">
                <a:xfrm>
                  <a:off x="3430321" y="1929690"/>
                  <a:ext cx="1239397" cy="2988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20967" tIns="10484" rIns="20967" bIns="10484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de-DE" dirty="0">
                      <a:solidFill>
                        <a:prstClr val="white"/>
                      </a:solidFill>
                      <a:cs typeface="Arial" charset="0"/>
                    </a:rPr>
                    <a:t> </a:t>
                  </a:r>
                  <a:r>
                    <a:rPr lang="en-US" altLang="de-DE" sz="1700" dirty="0">
                      <a:solidFill>
                        <a:prstClr val="white"/>
                      </a:solidFill>
                      <a:cs typeface="Arial" charset="0"/>
                    </a:rPr>
                    <a:t>Observation</a:t>
                  </a:r>
                  <a:endParaRPr lang="de-DE" altLang="de-DE" sz="1700" dirty="0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75" name="Pfeil nach rechts 74"/>
            <p:cNvSpPr/>
            <p:nvPr/>
          </p:nvSpPr>
          <p:spPr>
            <a:xfrm rot="19022836">
              <a:off x="4524067" y="2104678"/>
              <a:ext cx="392113" cy="466725"/>
            </a:xfrm>
            <a:prstGeom prst="rightArrow">
              <a:avLst/>
            </a:prstGeom>
            <a:solidFill>
              <a:srgbClr val="9BB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967" tIns="10484" rIns="20967" bIns="1048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</p:grpSp>
      <p:grpSp>
        <p:nvGrpSpPr>
          <p:cNvPr id="80" name="Gruppieren 71"/>
          <p:cNvGrpSpPr>
            <a:grpSpLocks/>
          </p:cNvGrpSpPr>
          <p:nvPr/>
        </p:nvGrpSpPr>
        <p:grpSpPr bwMode="auto">
          <a:xfrm>
            <a:off x="3458477" y="3044584"/>
            <a:ext cx="1468944" cy="1979612"/>
            <a:chOff x="330306" y="2852937"/>
            <a:chExt cx="1468390" cy="1980079"/>
          </a:xfrm>
        </p:grpSpPr>
        <p:sp>
          <p:nvSpPr>
            <p:cNvPr id="81" name="Pfeil nach rechts 80"/>
            <p:cNvSpPr/>
            <p:nvPr/>
          </p:nvSpPr>
          <p:spPr>
            <a:xfrm rot="16200000" flipV="1">
              <a:off x="864784" y="2824495"/>
              <a:ext cx="400144" cy="457028"/>
            </a:xfrm>
            <a:prstGeom prst="rightArrow">
              <a:avLst/>
            </a:prstGeom>
            <a:solidFill>
              <a:srgbClr val="A49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967" tIns="10484" rIns="20967" bIns="1048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grpSp>
          <p:nvGrpSpPr>
            <p:cNvPr id="82" name="Gruppieren 66"/>
            <p:cNvGrpSpPr>
              <a:grpSpLocks/>
            </p:cNvGrpSpPr>
            <p:nvPr/>
          </p:nvGrpSpPr>
          <p:grpSpPr bwMode="auto">
            <a:xfrm>
              <a:off x="330306" y="3572244"/>
              <a:ext cx="1468390" cy="1260772"/>
              <a:chOff x="68988" y="3788224"/>
              <a:chExt cx="1552299" cy="1332816"/>
            </a:xfrm>
          </p:grpSpPr>
          <p:sp>
            <p:nvSpPr>
              <p:cNvPr id="83" name="Ellipse 82"/>
              <p:cNvSpPr/>
              <p:nvPr/>
            </p:nvSpPr>
            <p:spPr>
              <a:xfrm>
                <a:off x="179512" y="3788224"/>
                <a:ext cx="1332000" cy="1332816"/>
              </a:xfrm>
              <a:prstGeom prst="ellipse">
                <a:avLst/>
              </a:prstGeom>
              <a:solidFill>
                <a:srgbClr val="A49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967" tIns="10484" rIns="20967" bIns="10484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Textfeld 83"/>
              <p:cNvSpPr txBox="1">
                <a:spLocks noChangeArrowheads="1"/>
              </p:cNvSpPr>
              <p:nvPr/>
            </p:nvSpPr>
            <p:spPr bwMode="auto">
              <a:xfrm>
                <a:off x="68988" y="4190313"/>
                <a:ext cx="1552299" cy="575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0967" tIns="10484" rIns="20967" bIns="1048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/>
                <a:r>
                  <a:rPr lang="en-US" altLang="de-DE" sz="1700" dirty="0">
                    <a:solidFill>
                      <a:prstClr val="white"/>
                    </a:solidFill>
                    <a:cs typeface="Arial" charset="0"/>
                  </a:rPr>
                  <a:t>Forecast / scenarios</a:t>
                </a:r>
                <a:endParaRPr lang="de-DE" altLang="de-DE" sz="1700" dirty="0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85" name="Gruppieren 74"/>
          <p:cNvGrpSpPr>
            <a:grpSpLocks/>
          </p:cNvGrpSpPr>
          <p:nvPr/>
        </p:nvGrpSpPr>
        <p:grpSpPr bwMode="auto">
          <a:xfrm>
            <a:off x="6528515" y="3765308"/>
            <a:ext cx="1676402" cy="1546226"/>
            <a:chOff x="3399930" y="3573015"/>
            <a:chExt cx="1676129" cy="1547153"/>
          </a:xfrm>
        </p:grpSpPr>
        <p:grpSp>
          <p:nvGrpSpPr>
            <p:cNvPr id="86" name="Gruppieren 64"/>
            <p:cNvGrpSpPr>
              <a:grpSpLocks/>
            </p:cNvGrpSpPr>
            <p:nvPr/>
          </p:nvGrpSpPr>
          <p:grpSpPr bwMode="auto">
            <a:xfrm>
              <a:off x="3799870" y="3573015"/>
              <a:ext cx="1276189" cy="1259641"/>
              <a:chOff x="3264790" y="3717032"/>
              <a:chExt cx="1372587" cy="1331621"/>
            </a:xfrm>
          </p:grpSpPr>
          <p:sp>
            <p:nvSpPr>
              <p:cNvPr id="88" name="Ellipse 87"/>
              <p:cNvSpPr/>
              <p:nvPr/>
            </p:nvSpPr>
            <p:spPr>
              <a:xfrm>
                <a:off x="3305811" y="3717032"/>
                <a:ext cx="1331566" cy="1331621"/>
              </a:xfrm>
              <a:prstGeom prst="ellipse">
                <a:avLst/>
              </a:prstGeom>
              <a:solidFill>
                <a:srgbClr val="8DCC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967" tIns="10484" rIns="20967" bIns="10484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Textfeld 20"/>
              <p:cNvSpPr txBox="1">
                <a:spLocks noChangeArrowheads="1"/>
              </p:cNvSpPr>
              <p:nvPr/>
            </p:nvSpPr>
            <p:spPr bwMode="auto">
              <a:xfrm>
                <a:off x="3264790" y="4233946"/>
                <a:ext cx="1360799" cy="299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0967" tIns="10484" rIns="20967" bIns="1048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/>
                <a:r>
                  <a:rPr lang="en-US" altLang="de-DE" sz="1700" dirty="0">
                    <a:solidFill>
                      <a:prstClr val="white"/>
                    </a:solidFill>
                    <a:cs typeface="Arial" charset="0"/>
                  </a:rPr>
                  <a:t> </a:t>
                </a:r>
                <a:r>
                  <a:rPr lang="en-US" altLang="de-DE" sz="1500" dirty="0">
                    <a:solidFill>
                      <a:prstClr val="white"/>
                    </a:solidFill>
                    <a:cs typeface="Arial" charset="0"/>
                  </a:rPr>
                  <a:t>Understanding</a:t>
                </a:r>
                <a:endParaRPr lang="de-DE" altLang="de-DE" sz="1500" dirty="0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sp>
          <p:nvSpPr>
            <p:cNvPr id="87" name="Pfeil nach rechts 86"/>
            <p:cNvSpPr/>
            <p:nvPr/>
          </p:nvSpPr>
          <p:spPr>
            <a:xfrm rot="8222836">
              <a:off x="3399930" y="4651574"/>
              <a:ext cx="392049" cy="468594"/>
            </a:xfrm>
            <a:prstGeom prst="rightArrow">
              <a:avLst/>
            </a:prstGeom>
            <a:solidFill>
              <a:srgbClr val="8DCC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967" tIns="10484" rIns="20967" bIns="1048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Gruppieren 70"/>
          <p:cNvGrpSpPr>
            <a:grpSpLocks/>
          </p:cNvGrpSpPr>
          <p:nvPr/>
        </p:nvGrpSpPr>
        <p:grpSpPr bwMode="auto">
          <a:xfrm>
            <a:off x="4852117" y="4771786"/>
            <a:ext cx="1612899" cy="1477963"/>
            <a:chOff x="1724064" y="4580483"/>
            <a:chExt cx="1613623" cy="1476670"/>
          </a:xfrm>
        </p:grpSpPr>
        <p:grpSp>
          <p:nvGrpSpPr>
            <p:cNvPr id="91" name="Gruppieren 65"/>
            <p:cNvGrpSpPr>
              <a:grpSpLocks/>
            </p:cNvGrpSpPr>
            <p:nvPr/>
          </p:nvGrpSpPr>
          <p:grpSpPr bwMode="auto">
            <a:xfrm>
              <a:off x="2078236" y="4797780"/>
              <a:ext cx="1259451" cy="1259373"/>
              <a:chOff x="1805866" y="4905975"/>
              <a:chExt cx="1331420" cy="1331337"/>
            </a:xfrm>
          </p:grpSpPr>
          <p:sp>
            <p:nvSpPr>
              <p:cNvPr id="93" name="Ellipse 92"/>
              <p:cNvSpPr/>
              <p:nvPr/>
            </p:nvSpPr>
            <p:spPr>
              <a:xfrm>
                <a:off x="1805866" y="4905975"/>
                <a:ext cx="1331420" cy="1331337"/>
              </a:xfrm>
              <a:prstGeom prst="ellipse">
                <a:avLst/>
              </a:prstGeom>
              <a:solidFill>
                <a:srgbClr val="95AD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967" tIns="10484" rIns="20967" bIns="10484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Textfeld 23"/>
              <p:cNvSpPr txBox="1">
                <a:spLocks noChangeArrowheads="1"/>
              </p:cNvSpPr>
              <p:nvPr/>
            </p:nvSpPr>
            <p:spPr bwMode="auto">
              <a:xfrm>
                <a:off x="1892216" y="5422226"/>
                <a:ext cx="1062002" cy="29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0967" tIns="10484" rIns="20967" bIns="1048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/>
                <a:r>
                  <a:rPr lang="en-US" altLang="de-DE" sz="1700" dirty="0">
                    <a:solidFill>
                      <a:prstClr val="white"/>
                    </a:solidFill>
                    <a:cs typeface="Arial" charset="0"/>
                  </a:rPr>
                  <a:t> Modelling</a:t>
                </a:r>
                <a:endParaRPr lang="de-DE" altLang="de-DE" sz="1700" dirty="0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sp>
          <p:nvSpPr>
            <p:cNvPr id="92" name="Pfeil nach rechts 91"/>
            <p:cNvSpPr/>
            <p:nvPr/>
          </p:nvSpPr>
          <p:spPr>
            <a:xfrm rot="13221188">
              <a:off x="1724064" y="4580483"/>
              <a:ext cx="392289" cy="467902"/>
            </a:xfrm>
            <a:prstGeom prst="rightArrow">
              <a:avLst/>
            </a:prstGeom>
            <a:solidFill>
              <a:srgbClr val="95A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967" tIns="10484" rIns="20967" bIns="1048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31937" y="5971802"/>
            <a:ext cx="17812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Courtesy</a:t>
            </a:r>
            <a:r>
              <a:rPr lang="de-DE" dirty="0">
                <a:solidFill>
                  <a:schemeClr val="tx1"/>
                </a:solidFill>
              </a:rPr>
              <a:t>: CM SAF, </a:t>
            </a:r>
            <a:r>
              <a:rPr lang="de-DE" dirty="0" err="1">
                <a:solidFill>
                  <a:schemeClr val="tx1"/>
                </a:solidFill>
              </a:rPr>
              <a:t>adjusted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143000" y="1"/>
            <a:ext cx="9221972" cy="854075"/>
          </a:xfrm>
        </p:spPr>
        <p:txBody>
          <a:bodyPr/>
          <a:lstStyle/>
          <a:p>
            <a:r>
              <a:rPr lang="en-GB" dirty="0" smtClean="0"/>
              <a:t>Climate Monitoring – Why?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175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0525" y="212607"/>
            <a:ext cx="8497887" cy="477054"/>
          </a:xfrm>
        </p:spPr>
        <p:txBody>
          <a:bodyPr>
            <a:spAutoFit/>
          </a:bodyPr>
          <a:lstStyle/>
          <a:p>
            <a:pPr eaLnBrk="1" hangingPunct="1"/>
            <a:r>
              <a:rPr lang="de-DE" altLang="de-DE" sz="2500" dirty="0" err="1"/>
              <a:t>Climate</a:t>
            </a:r>
            <a:r>
              <a:rPr lang="de-DE" altLang="de-DE" sz="2500" dirty="0"/>
              <a:t> Monitoring - Variables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914239" y="1147602"/>
            <a:ext cx="5620623" cy="1092259"/>
          </a:xfrm>
        </p:spPr>
        <p:txBody>
          <a:bodyPr>
            <a:normAutofit/>
          </a:bodyPr>
          <a:lstStyle/>
          <a:p>
            <a:pPr marL="0" indent="0">
              <a:lnSpc>
                <a:spcPts val="2500"/>
              </a:lnSpc>
              <a:buNone/>
              <a:defRPr/>
            </a:pPr>
            <a:r>
              <a:rPr lang="en-US" sz="1800" dirty="0" smtClean="0"/>
              <a:t>“An </a:t>
            </a:r>
            <a:r>
              <a:rPr lang="en-US" sz="1800" dirty="0"/>
              <a:t>ECV is a physical, chemical or biological variable or a group of linked variables that critically contributes to the characterization of Earth’ s climate</a:t>
            </a:r>
            <a:r>
              <a:rPr lang="en-US" sz="1800" dirty="0" smtClean="0"/>
              <a:t>.” (WMO)</a:t>
            </a:r>
            <a:endParaRPr lang="de-DE" altLang="de-DE" sz="1800" dirty="0" smtClean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2" y="1035562"/>
            <a:ext cx="5513348" cy="447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1702" y="5563852"/>
            <a:ext cx="8569325" cy="80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altLang="de-DE" sz="2000" b="0" kern="0" dirty="0"/>
              <a:t>ECV </a:t>
            </a:r>
            <a:r>
              <a:rPr lang="de-DE" altLang="de-DE" sz="2000" b="0" kern="0" dirty="0" err="1"/>
              <a:t>inventory</a:t>
            </a:r>
            <a:r>
              <a:rPr lang="de-DE" altLang="de-DE" sz="2000" b="0" kern="0" dirty="0"/>
              <a:t>: </a:t>
            </a:r>
            <a:r>
              <a:rPr lang="de-DE" altLang="de-DE" sz="2000" b="0" kern="0" dirty="0">
                <a:hlinkClick r:id="rId4"/>
              </a:rPr>
              <a:t>climatemonitoring.info</a:t>
            </a:r>
            <a:endParaRPr lang="de-DE" altLang="de-DE" sz="2000" b="0" kern="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401302514"/>
              </p:ext>
            </p:extLst>
          </p:nvPr>
        </p:nvGraphicFramePr>
        <p:xfrm>
          <a:off x="5117285" y="2303624"/>
          <a:ext cx="5422636" cy="4302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337028" y="2907758"/>
            <a:ext cx="275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de-DE" altLang="de-DE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EUMETSAT + </a:t>
            </a:r>
            <a:r>
              <a:rPr lang="de-DE" altLang="de-DE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SAF‘s</a:t>
            </a:r>
            <a:r>
              <a:rPr lang="de-DE" altLang="de-DE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de-DE" altLang="de-DE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26% </a:t>
            </a:r>
            <a:r>
              <a:rPr lang="de-DE" altLang="de-DE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de-DE" altLang="de-DE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Records </a:t>
            </a:r>
            <a:r>
              <a:rPr lang="de-DE" altLang="de-DE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de-DE" altLang="de-DE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ECV‘s</a:t>
            </a:r>
            <a:r>
              <a:rPr lang="de-DE" altLang="de-DE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observable </a:t>
            </a:r>
            <a:r>
              <a:rPr lang="de-DE" altLang="de-DE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altLang="de-DE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lang="de-DE" altLang="de-DE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47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olar-thermal-spectru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640" y="3438600"/>
            <a:ext cx="4894723" cy="231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2908636" y="5146329"/>
            <a:ext cx="1216674" cy="1219801"/>
            <a:chOff x="2078319" y="858080"/>
            <a:chExt cx="5749362" cy="5764141"/>
          </a:xfrm>
        </p:grpSpPr>
        <p:sp>
          <p:nvSpPr>
            <p:cNvPr id="22" name="Oval 21"/>
            <p:cNvSpPr/>
            <p:nvPr/>
          </p:nvSpPr>
          <p:spPr bwMode="auto">
            <a:xfrm>
              <a:off x="2201438" y="958021"/>
              <a:ext cx="5543550" cy="5568950"/>
            </a:xfrm>
            <a:prstGeom prst="ellipse">
              <a:avLst/>
            </a:prstGeom>
            <a:solidFill>
              <a:srgbClr val="000000"/>
            </a:solidFill>
            <a:ln w="38100" cap="flat" cmpd="sng" algn="ctr">
              <a:solidFill>
                <a:srgbClr val="00133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 l="421" t="436" r="1226" b="957"/>
            <a:stretch>
              <a:fillRect/>
            </a:stretch>
          </p:blipFill>
          <p:spPr bwMode="auto">
            <a:xfrm>
              <a:off x="2078319" y="858080"/>
              <a:ext cx="5749362" cy="57641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" name="Picture 10" descr="BAND07"/>
          <p:cNvPicPr>
            <a:picLocks noChangeAspect="1" noChangeArrowheads="1"/>
          </p:cNvPicPr>
          <p:nvPr/>
        </p:nvPicPr>
        <p:blipFill>
          <a:blip r:embed="rId4" cstate="print"/>
          <a:srcRect t="1740" r="795" b="2602"/>
          <a:stretch>
            <a:fillRect/>
          </a:stretch>
        </p:blipFill>
        <p:spPr bwMode="auto">
          <a:xfrm>
            <a:off x="4821726" y="5135933"/>
            <a:ext cx="13128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:\MY DOCUMENTS\My Pictures\STEMposium\envisa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71238" y="1150476"/>
            <a:ext cx="1895076" cy="114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:\MY DOCUMENTS\My Pictures\RadiativeTransfer\sun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748" y="960945"/>
            <a:ext cx="121761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 bwMode="auto">
          <a:xfrm rot="3561538">
            <a:off x="674132" y="3229202"/>
            <a:ext cx="3455119" cy="286091"/>
          </a:xfrm>
          <a:prstGeom prst="rightArrow">
            <a:avLst>
              <a:gd name="adj1" fmla="val 48268"/>
              <a:gd name="adj2" fmla="val 54602"/>
            </a:avLst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ight Arrow 12"/>
          <p:cNvSpPr/>
          <p:nvPr/>
        </p:nvSpPr>
        <p:spPr bwMode="auto">
          <a:xfrm rot="8707200" flipH="1">
            <a:off x="3417604" y="3284328"/>
            <a:ext cx="6181963" cy="356193"/>
          </a:xfrm>
          <a:prstGeom prst="rightArrow">
            <a:avLst>
              <a:gd name="adj1" fmla="val 50000"/>
              <a:gd name="adj2" fmla="val 54602"/>
            </a:avLst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Right Arrow 13"/>
          <p:cNvSpPr/>
          <p:nvPr/>
        </p:nvSpPr>
        <p:spPr bwMode="auto">
          <a:xfrm rot="8606310" flipH="1">
            <a:off x="5083181" y="3638642"/>
            <a:ext cx="5292332" cy="344555"/>
          </a:xfrm>
          <a:prstGeom prst="rightArrow">
            <a:avLst>
              <a:gd name="adj1" fmla="val 50000"/>
              <a:gd name="adj2" fmla="val 5460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7507" y="2469591"/>
            <a:ext cx="1203541" cy="9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6179" y="2743961"/>
            <a:ext cx="1629877" cy="122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What does a satellite measure?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019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443" y="1568006"/>
            <a:ext cx="7257242" cy="41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What does a satellite measure?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42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1400559" y="2686818"/>
            <a:ext cx="3211433" cy="325346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85725" indent="-8572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/>
              <a:t>Environmental Data </a:t>
            </a:r>
            <a:r>
              <a:rPr lang="de-DE" altLang="de-DE" u="sng" dirty="0" err="1"/>
              <a:t>Record</a:t>
            </a:r>
            <a:r>
              <a:rPr lang="de-DE" altLang="de-DE" u="sng" dirty="0"/>
              <a:t> </a:t>
            </a:r>
          </a:p>
        </p:txBody>
      </p:sp>
      <p:sp>
        <p:nvSpPr>
          <p:cNvPr id="47110" name="Text Box 20"/>
          <p:cNvSpPr txBox="1">
            <a:spLocks noChangeArrowheads="1"/>
          </p:cNvSpPr>
          <p:nvPr/>
        </p:nvSpPr>
        <p:spPr bwMode="auto">
          <a:xfrm>
            <a:off x="7503736" y="6577503"/>
            <a:ext cx="2409932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900" i="1" dirty="0"/>
              <a:t>Schulz (2009), </a:t>
            </a:r>
            <a:r>
              <a:rPr lang="de-DE" altLang="de-DE" sz="900" i="1" dirty="0" err="1"/>
              <a:t>adapted</a:t>
            </a:r>
            <a:r>
              <a:rPr lang="de-DE" altLang="de-DE" sz="900" i="1" dirty="0"/>
              <a:t> &amp; </a:t>
            </a:r>
            <a:r>
              <a:rPr lang="de-DE" altLang="de-DE" sz="900" i="1" dirty="0" err="1"/>
              <a:t>updated</a:t>
            </a:r>
            <a:endParaRPr lang="de-DE" altLang="de-DE" sz="900" i="1" dirty="0"/>
          </a:p>
        </p:txBody>
      </p:sp>
      <p:sp>
        <p:nvSpPr>
          <p:cNvPr id="47112" name="Text Box 3"/>
          <p:cNvSpPr txBox="1">
            <a:spLocks noChangeArrowheads="1"/>
          </p:cNvSpPr>
          <p:nvPr/>
        </p:nvSpPr>
        <p:spPr bwMode="auto">
          <a:xfrm>
            <a:off x="2199327" y="1547779"/>
            <a:ext cx="1076233" cy="556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/>
              <a:t>Satellite</a:t>
            </a:r>
          </a:p>
          <a:p>
            <a:r>
              <a:rPr lang="de-DE" altLang="de-DE"/>
              <a:t>Data</a:t>
            </a:r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2055503" y="5383817"/>
            <a:ext cx="1513854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/>
              <a:t>Operational </a:t>
            </a:r>
          </a:p>
          <a:p>
            <a:r>
              <a:rPr lang="de-DE" altLang="de-DE" dirty="0" err="1"/>
              <a:t>Climate</a:t>
            </a:r>
            <a:endParaRPr lang="de-DE" altLang="de-DE" dirty="0"/>
          </a:p>
          <a:p>
            <a:r>
              <a:rPr lang="de-DE" altLang="de-DE" dirty="0" err="1"/>
              <a:t>monitoring</a:t>
            </a:r>
            <a:endParaRPr lang="de-DE" altLang="de-DE" dirty="0"/>
          </a:p>
        </p:txBody>
      </p:sp>
      <p:cxnSp>
        <p:nvCxnSpPr>
          <p:cNvPr id="47121" name="AutoShape 24"/>
          <p:cNvCxnSpPr>
            <a:cxnSpLocks noChangeShapeType="1"/>
            <a:stCxn id="47112" idx="2"/>
          </p:cNvCxnSpPr>
          <p:nvPr/>
        </p:nvCxnSpPr>
        <p:spPr bwMode="auto">
          <a:xfrm>
            <a:off x="2737443" y="2103958"/>
            <a:ext cx="6176" cy="58286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2" name="AutoShape 25"/>
          <p:cNvCxnSpPr>
            <a:cxnSpLocks noChangeShapeType="1"/>
            <a:endCxn id="47116" idx="0"/>
          </p:cNvCxnSpPr>
          <p:nvPr/>
        </p:nvCxnSpPr>
        <p:spPr bwMode="auto">
          <a:xfrm flipH="1">
            <a:off x="2743619" y="4417944"/>
            <a:ext cx="3174" cy="96587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07" name="Text Box 33"/>
          <p:cNvSpPr txBox="1">
            <a:spLocks noChangeArrowheads="1"/>
          </p:cNvSpPr>
          <p:nvPr/>
        </p:nvSpPr>
        <p:spPr bwMode="auto">
          <a:xfrm>
            <a:off x="1400558" y="3025273"/>
            <a:ext cx="3217783" cy="1448731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8097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de-DE" sz="1100" dirty="0"/>
              <a:t>generated on a monthly basis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First-order satellite calibration </a:t>
            </a:r>
          </a:p>
          <a:p>
            <a:pPr algn="l">
              <a:buFontTx/>
              <a:buChar char="•"/>
            </a:pPr>
            <a:r>
              <a:rPr lang="en-US" altLang="de-DE" sz="1100" i="1" dirty="0"/>
              <a:t>Most recent algorithm and input data (i.e. </a:t>
            </a:r>
            <a:r>
              <a:rPr lang="en-US" altLang="de-DE" sz="1100" i="1" u="sng" dirty="0"/>
              <a:t>not</a:t>
            </a:r>
            <a:r>
              <a:rPr lang="en-US" altLang="de-DE" sz="1100" i="1" dirty="0"/>
              <a:t> homogeneous over time)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Resulting time series not applicable </a:t>
            </a:r>
            <a:br>
              <a:rPr lang="en-US" altLang="de-DE" sz="1100" dirty="0"/>
            </a:br>
            <a:r>
              <a:rPr lang="en-US" altLang="de-DE" sz="1100" dirty="0"/>
              <a:t>for all climate monitoring purposes, e.g. trend estimation</a:t>
            </a:r>
            <a:endParaRPr lang="de-DE" altLang="de-DE" sz="11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216822" y="42863"/>
            <a:ext cx="8748713" cy="788988"/>
          </a:xfrm>
        </p:spPr>
        <p:txBody>
          <a:bodyPr/>
          <a:lstStyle/>
          <a:p>
            <a:r>
              <a:rPr lang="en-GB" altLang="en-US" sz="2500" dirty="0"/>
              <a:t>Space based Climate Monitoring - Challenges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73" y="1524310"/>
            <a:ext cx="1243309" cy="1055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5484" y="5108549"/>
            <a:ext cx="1148742" cy="1062278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328368" y="2152536"/>
            <a:ext cx="1531138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Retrieval</a:t>
            </a:r>
            <a:r>
              <a:rPr lang="de-DE" altLang="de-DE" sz="900" dirty="0"/>
              <a:t> </a:t>
            </a:r>
            <a:r>
              <a:rPr lang="de-DE" altLang="de-DE" sz="900" dirty="0" err="1"/>
              <a:t>Algorithm</a:t>
            </a:r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2897815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1400559" y="2686818"/>
            <a:ext cx="3211433" cy="325346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85725" indent="-8572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u="sng" dirty="0"/>
              <a:t>Environmental Data </a:t>
            </a:r>
            <a:r>
              <a:rPr lang="de-DE" altLang="de-DE" u="sng" dirty="0" err="1"/>
              <a:t>Record</a:t>
            </a:r>
            <a:r>
              <a:rPr lang="de-DE" altLang="de-DE" u="sng" dirty="0"/>
              <a:t> </a:t>
            </a:r>
          </a:p>
        </p:txBody>
      </p:sp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1564193" y="1035052"/>
            <a:ext cx="399530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1800" dirty="0"/>
              <a:t>Short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Intermediate Term</a:t>
            </a:r>
          </a:p>
        </p:txBody>
      </p:sp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081963" y="1016002"/>
            <a:ext cx="14337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1800"/>
              <a:t>Longterm</a:t>
            </a:r>
          </a:p>
        </p:txBody>
      </p:sp>
      <p:sp>
        <p:nvSpPr>
          <p:cNvPr id="47110" name="Text Box 20"/>
          <p:cNvSpPr txBox="1">
            <a:spLocks noChangeArrowheads="1"/>
          </p:cNvSpPr>
          <p:nvPr/>
        </p:nvSpPr>
        <p:spPr bwMode="auto">
          <a:xfrm>
            <a:off x="7503736" y="6577503"/>
            <a:ext cx="2409932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900" i="1" dirty="0"/>
              <a:t>Schulz (2009), </a:t>
            </a:r>
            <a:r>
              <a:rPr lang="de-DE" altLang="de-DE" sz="900" i="1" dirty="0" err="1"/>
              <a:t>adapted</a:t>
            </a:r>
            <a:r>
              <a:rPr lang="de-DE" altLang="de-DE" sz="900" i="1" dirty="0"/>
              <a:t> &amp; </a:t>
            </a:r>
            <a:r>
              <a:rPr lang="de-DE" altLang="de-DE" sz="900" i="1" dirty="0" err="1"/>
              <a:t>updated</a:t>
            </a:r>
            <a:endParaRPr lang="de-DE" altLang="de-DE" sz="900" i="1" dirty="0"/>
          </a:p>
        </p:txBody>
      </p:sp>
      <p:sp>
        <p:nvSpPr>
          <p:cNvPr id="47112" name="Text Box 3"/>
          <p:cNvSpPr txBox="1">
            <a:spLocks noChangeArrowheads="1"/>
          </p:cNvSpPr>
          <p:nvPr/>
        </p:nvSpPr>
        <p:spPr bwMode="auto">
          <a:xfrm>
            <a:off x="2199327" y="1547779"/>
            <a:ext cx="1076233" cy="556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/>
              <a:t>Satellite</a:t>
            </a:r>
          </a:p>
          <a:p>
            <a:r>
              <a:rPr lang="de-DE" altLang="de-DE"/>
              <a:t>Data</a:t>
            </a:r>
          </a:p>
        </p:txBody>
      </p:sp>
      <p:sp>
        <p:nvSpPr>
          <p:cNvPr id="47113" name="Text Box 5"/>
          <p:cNvSpPr txBox="1">
            <a:spLocks noChangeArrowheads="1"/>
          </p:cNvSpPr>
          <p:nvPr/>
        </p:nvSpPr>
        <p:spPr bwMode="auto">
          <a:xfrm>
            <a:off x="5235575" y="1423753"/>
            <a:ext cx="1621254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 err="1"/>
              <a:t>Archived</a:t>
            </a:r>
            <a:r>
              <a:rPr lang="de-DE" altLang="de-DE" dirty="0"/>
              <a:t> </a:t>
            </a:r>
          </a:p>
          <a:p>
            <a:r>
              <a:rPr lang="de-DE" altLang="de-DE" dirty="0" err="1"/>
              <a:t>Satellite</a:t>
            </a:r>
            <a:endParaRPr lang="de-DE" altLang="de-DE" dirty="0"/>
          </a:p>
          <a:p>
            <a:r>
              <a:rPr lang="de-DE" altLang="de-DE" dirty="0"/>
              <a:t>Data Records</a:t>
            </a:r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2055503" y="5383817"/>
            <a:ext cx="1513854" cy="78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/>
              <a:t>Operational </a:t>
            </a:r>
          </a:p>
          <a:p>
            <a:r>
              <a:rPr lang="de-DE" altLang="de-DE" dirty="0" err="1"/>
              <a:t>Climate</a:t>
            </a:r>
            <a:endParaRPr lang="de-DE" altLang="de-DE" dirty="0"/>
          </a:p>
          <a:p>
            <a:r>
              <a:rPr lang="de-DE" altLang="de-DE" dirty="0" err="1"/>
              <a:t>monitoring</a:t>
            </a:r>
            <a:endParaRPr lang="de-DE" altLang="de-DE" dirty="0"/>
          </a:p>
        </p:txBody>
      </p:sp>
      <p:sp>
        <p:nvSpPr>
          <p:cNvPr id="47118" name="Text Box 19"/>
          <p:cNvSpPr txBox="1">
            <a:spLocks noChangeArrowheads="1"/>
          </p:cNvSpPr>
          <p:nvPr/>
        </p:nvSpPr>
        <p:spPr bwMode="auto">
          <a:xfrm>
            <a:off x="3297542" y="1797051"/>
            <a:ext cx="1940977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Observing</a:t>
            </a:r>
            <a:r>
              <a:rPr lang="de-DE" altLang="de-DE" sz="900" dirty="0"/>
              <a:t> </a:t>
            </a:r>
            <a:r>
              <a:rPr lang="de-DE" altLang="de-DE" sz="900" dirty="0" err="1"/>
              <a:t>system</a:t>
            </a:r>
            <a:r>
              <a:rPr lang="de-DE" altLang="de-DE" sz="900" dirty="0"/>
              <a:t> </a:t>
            </a:r>
          </a:p>
          <a:p>
            <a:pPr algn="l"/>
            <a:r>
              <a:rPr lang="de-DE" altLang="de-DE" sz="900" dirty="0" err="1"/>
              <a:t>performance</a:t>
            </a:r>
            <a:r>
              <a:rPr lang="de-DE" altLang="de-DE" sz="900" dirty="0"/>
              <a:t> </a:t>
            </a:r>
            <a:r>
              <a:rPr lang="de-DE" altLang="de-DE" sz="900" dirty="0" err="1"/>
              <a:t>monitoring</a:t>
            </a:r>
            <a:r>
              <a:rPr lang="de-DE" altLang="de-DE" sz="900" dirty="0"/>
              <a:t> </a:t>
            </a:r>
          </a:p>
          <a:p>
            <a:pPr algn="l"/>
            <a:r>
              <a:rPr lang="de-DE" altLang="de-DE" sz="900" dirty="0"/>
              <a:t>&amp; </a:t>
            </a:r>
            <a:r>
              <a:rPr lang="de-DE" altLang="de-DE" sz="900" dirty="0" err="1"/>
              <a:t>automated</a:t>
            </a:r>
            <a:r>
              <a:rPr lang="de-DE" altLang="de-DE" sz="900" dirty="0"/>
              <a:t> </a:t>
            </a:r>
            <a:r>
              <a:rPr lang="de-DE" altLang="de-DE" sz="900" dirty="0" err="1"/>
              <a:t>corrections</a:t>
            </a:r>
            <a:endParaRPr lang="de-DE" altLang="de-DE" sz="900" dirty="0"/>
          </a:p>
        </p:txBody>
      </p:sp>
      <p:cxnSp>
        <p:nvCxnSpPr>
          <p:cNvPr id="47121" name="AutoShape 24"/>
          <p:cNvCxnSpPr>
            <a:cxnSpLocks noChangeShapeType="1"/>
            <a:stCxn id="47112" idx="2"/>
          </p:cNvCxnSpPr>
          <p:nvPr/>
        </p:nvCxnSpPr>
        <p:spPr bwMode="auto">
          <a:xfrm>
            <a:off x="2737443" y="2103958"/>
            <a:ext cx="6176" cy="58286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2" name="AutoShape 25"/>
          <p:cNvCxnSpPr>
            <a:cxnSpLocks noChangeShapeType="1"/>
            <a:endCxn id="47116" idx="0"/>
          </p:cNvCxnSpPr>
          <p:nvPr/>
        </p:nvCxnSpPr>
        <p:spPr bwMode="auto">
          <a:xfrm flipH="1">
            <a:off x="2743619" y="4417944"/>
            <a:ext cx="3174" cy="96587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3" name="AutoShape 26"/>
          <p:cNvCxnSpPr>
            <a:cxnSpLocks noChangeShapeType="1"/>
            <a:stCxn id="47112" idx="3"/>
            <a:endCxn id="47113" idx="1"/>
          </p:cNvCxnSpPr>
          <p:nvPr/>
        </p:nvCxnSpPr>
        <p:spPr bwMode="auto">
          <a:xfrm flipV="1">
            <a:off x="3275559" y="1817258"/>
            <a:ext cx="1960016" cy="861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07" name="Text Box 33"/>
          <p:cNvSpPr txBox="1">
            <a:spLocks noChangeArrowheads="1"/>
          </p:cNvSpPr>
          <p:nvPr/>
        </p:nvSpPr>
        <p:spPr bwMode="auto">
          <a:xfrm>
            <a:off x="1400558" y="3025273"/>
            <a:ext cx="3217783" cy="1448731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80975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de-DE" sz="1100" dirty="0"/>
              <a:t>generated on a monthly basis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First-order satellite calibration </a:t>
            </a:r>
          </a:p>
          <a:p>
            <a:pPr algn="l">
              <a:buFontTx/>
              <a:buChar char="•"/>
            </a:pPr>
            <a:r>
              <a:rPr lang="en-US" altLang="de-DE" sz="1100" i="1" dirty="0"/>
              <a:t>Most recent algorithm and input data (i.e. </a:t>
            </a:r>
            <a:r>
              <a:rPr lang="en-US" altLang="de-DE" sz="1100" i="1" u="sng" dirty="0"/>
              <a:t>not</a:t>
            </a:r>
            <a:r>
              <a:rPr lang="en-US" altLang="de-DE" sz="1100" i="1" dirty="0"/>
              <a:t> homogeneous over time)</a:t>
            </a:r>
          </a:p>
          <a:p>
            <a:pPr algn="l">
              <a:buFontTx/>
              <a:buChar char="•"/>
            </a:pPr>
            <a:r>
              <a:rPr lang="en-US" altLang="de-DE" sz="1100" dirty="0"/>
              <a:t>Resulting time series not applicable </a:t>
            </a:r>
            <a:br>
              <a:rPr lang="en-US" altLang="de-DE" sz="1100" dirty="0"/>
            </a:br>
            <a:r>
              <a:rPr lang="en-US" altLang="de-DE" sz="1100" dirty="0"/>
              <a:t>for all climate monitoring purposes, e.g. trend estimation</a:t>
            </a:r>
            <a:endParaRPr lang="de-DE" altLang="de-DE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Space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Climate</a:t>
            </a:r>
            <a:r>
              <a:rPr lang="de-DE" dirty="0" smtClean="0"/>
              <a:t> Monitoring - </a:t>
            </a:r>
            <a:r>
              <a:rPr lang="de-DE" dirty="0" err="1" smtClean="0"/>
              <a:t>Challenges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02" y="2354382"/>
            <a:ext cx="1243309" cy="10559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02" y="2506782"/>
            <a:ext cx="1243309" cy="10559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02" y="2659182"/>
            <a:ext cx="1243309" cy="1055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02" y="2811582"/>
            <a:ext cx="1243309" cy="10559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02" y="2963982"/>
            <a:ext cx="1243309" cy="1055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02" y="3116382"/>
            <a:ext cx="1243309" cy="10559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02" y="3268782"/>
            <a:ext cx="1243309" cy="10559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02" y="3421182"/>
            <a:ext cx="1243309" cy="1055924"/>
          </a:xfrm>
          <a:prstGeom prst="rect">
            <a:avLst/>
          </a:prstGeom>
        </p:spPr>
      </p:pic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1328368" y="2152536"/>
            <a:ext cx="1531138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68363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defTabSz="86836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de-DE" altLang="de-DE" sz="900" dirty="0" err="1"/>
              <a:t>Retrieval</a:t>
            </a:r>
            <a:r>
              <a:rPr lang="de-DE" altLang="de-DE" sz="900" dirty="0"/>
              <a:t> </a:t>
            </a:r>
            <a:r>
              <a:rPr lang="de-DE" altLang="de-DE" sz="900" dirty="0" err="1"/>
              <a:t>Algorithm</a:t>
            </a:r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1148892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880591" y="2985090"/>
            <a:ext cx="2249249" cy="510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ct val="46000"/>
              </a:spcAft>
              <a:buSzPct val="100000"/>
              <a:buNone/>
            </a:pPr>
            <a:r>
              <a:rPr lang="de-DE" altLang="de-DE" sz="1200" dirty="0" err="1"/>
              <a:t>Sufficiently</a:t>
            </a:r>
            <a:r>
              <a:rPr lang="de-DE" altLang="de-DE" sz="1200" dirty="0"/>
              <a:t> </a:t>
            </a:r>
            <a:r>
              <a:rPr lang="de-DE" altLang="de-DE" sz="1200" b="1" i="1" dirty="0" err="1"/>
              <a:t>long</a:t>
            </a:r>
            <a:r>
              <a:rPr lang="de-DE" altLang="de-DE" sz="1200" b="1" i="1" dirty="0"/>
              <a:t> time</a:t>
            </a:r>
            <a:r>
              <a:rPr lang="de-DE" altLang="de-DE" sz="1200" dirty="0"/>
              <a:t> </a:t>
            </a:r>
            <a:r>
              <a:rPr lang="de-DE" altLang="de-DE" sz="1200" dirty="0" err="1"/>
              <a:t>series</a:t>
            </a:r>
            <a:r>
              <a:rPr lang="de-DE" altLang="de-DE" sz="1200" dirty="0"/>
              <a:t/>
            </a:r>
            <a:br>
              <a:rPr lang="de-DE" altLang="de-DE" sz="1200" dirty="0"/>
            </a:br>
            <a:r>
              <a:rPr lang="de-DE" altLang="de-DE" sz="1200" dirty="0"/>
              <a:t>(&gt; 30 </a:t>
            </a:r>
            <a:r>
              <a:rPr lang="de-DE" altLang="de-DE" sz="1200" dirty="0" err="1"/>
              <a:t>years</a:t>
            </a:r>
            <a:r>
              <a:rPr lang="de-DE" altLang="de-DE" sz="1200" dirty="0"/>
              <a:t>)</a:t>
            </a:r>
          </a:p>
        </p:txBody>
      </p:sp>
      <p:sp>
        <p:nvSpPr>
          <p:cNvPr id="8195" name="Freeform 7"/>
          <p:cNvSpPr>
            <a:spLocks/>
          </p:cNvSpPr>
          <p:nvPr/>
        </p:nvSpPr>
        <p:spPr bwMode="auto">
          <a:xfrm>
            <a:off x="2239023" y="1821455"/>
            <a:ext cx="835025" cy="379412"/>
          </a:xfrm>
          <a:custGeom>
            <a:avLst/>
            <a:gdLst>
              <a:gd name="T0" fmla="*/ 0 w 526"/>
              <a:gd name="T1" fmla="*/ 496469333 h 239"/>
              <a:gd name="T2" fmla="*/ 55443438 w 526"/>
              <a:gd name="T3" fmla="*/ 189010676 h 239"/>
              <a:gd name="T4" fmla="*/ 100806250 w 526"/>
              <a:gd name="T5" fmla="*/ 304937711 h 239"/>
              <a:gd name="T6" fmla="*/ 136088438 w 526"/>
              <a:gd name="T7" fmla="*/ 37801500 h 239"/>
              <a:gd name="T8" fmla="*/ 176410938 w 526"/>
              <a:gd name="T9" fmla="*/ 229333123 h 239"/>
              <a:gd name="T10" fmla="*/ 176410938 w 526"/>
              <a:gd name="T11" fmla="*/ 405743828 h 239"/>
              <a:gd name="T12" fmla="*/ 226814063 w 526"/>
              <a:gd name="T13" fmla="*/ 224292817 h 239"/>
              <a:gd name="T14" fmla="*/ 302418750 w 526"/>
              <a:gd name="T15" fmla="*/ 78123947 h 239"/>
              <a:gd name="T16" fmla="*/ 312499375 w 526"/>
              <a:gd name="T17" fmla="*/ 330139240 h 239"/>
              <a:gd name="T18" fmla="*/ 393144375 w 526"/>
              <a:gd name="T19" fmla="*/ 73083641 h 239"/>
              <a:gd name="T20" fmla="*/ 453628125 w 526"/>
              <a:gd name="T21" fmla="*/ 345260158 h 239"/>
              <a:gd name="T22" fmla="*/ 493950625 w 526"/>
              <a:gd name="T23" fmla="*/ 68043335 h 239"/>
              <a:gd name="T24" fmla="*/ 529232813 w 526"/>
              <a:gd name="T25" fmla="*/ 325098934 h 239"/>
              <a:gd name="T26" fmla="*/ 524192500 w 526"/>
              <a:gd name="T27" fmla="*/ 516630557 h 239"/>
              <a:gd name="T28" fmla="*/ 574595625 w 526"/>
              <a:gd name="T29" fmla="*/ 320058628 h 239"/>
              <a:gd name="T30" fmla="*/ 604837500 w 526"/>
              <a:gd name="T31" fmla="*/ 98285170 h 239"/>
              <a:gd name="T32" fmla="*/ 690522813 w 526"/>
              <a:gd name="T33" fmla="*/ 350300463 h 239"/>
              <a:gd name="T34" fmla="*/ 705643750 w 526"/>
              <a:gd name="T35" fmla="*/ 234373429 h 239"/>
              <a:gd name="T36" fmla="*/ 781248438 w 526"/>
              <a:gd name="T37" fmla="*/ 375501993 h 239"/>
              <a:gd name="T38" fmla="*/ 882054688 w 526"/>
              <a:gd name="T39" fmla="*/ 219252511 h 239"/>
              <a:gd name="T40" fmla="*/ 917336875 w 526"/>
              <a:gd name="T41" fmla="*/ 365421381 h 239"/>
              <a:gd name="T42" fmla="*/ 972780313 w 526"/>
              <a:gd name="T43" fmla="*/ 219252511 h 239"/>
              <a:gd name="T44" fmla="*/ 1008062500 w 526"/>
              <a:gd name="T45" fmla="*/ 330139240 h 239"/>
              <a:gd name="T46" fmla="*/ 1073586563 w 526"/>
              <a:gd name="T47" fmla="*/ 57962724 h 239"/>
              <a:gd name="T48" fmla="*/ 1093747813 w 526"/>
              <a:gd name="T49" fmla="*/ 597275450 h 239"/>
              <a:gd name="T50" fmla="*/ 1199594375 w 526"/>
              <a:gd name="T51" fmla="*/ 27720888 h 239"/>
              <a:gd name="T52" fmla="*/ 1239916875 w 526"/>
              <a:gd name="T53" fmla="*/ 425905051 h 239"/>
              <a:gd name="T54" fmla="*/ 1275199063 w 526"/>
              <a:gd name="T55" fmla="*/ 229333123 h 239"/>
              <a:gd name="T56" fmla="*/ 1310481250 w 526"/>
              <a:gd name="T57" fmla="*/ 390622910 h 239"/>
              <a:gd name="T58" fmla="*/ 1325602188 w 526"/>
              <a:gd name="T59" fmla="*/ 274695875 h 2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26" h="239">
                <a:moveTo>
                  <a:pt x="0" y="197"/>
                </a:moveTo>
                <a:cubicBezTo>
                  <a:pt x="7" y="142"/>
                  <a:pt x="15" y="88"/>
                  <a:pt x="22" y="75"/>
                </a:cubicBezTo>
                <a:cubicBezTo>
                  <a:pt x="29" y="62"/>
                  <a:pt x="35" y="131"/>
                  <a:pt x="40" y="121"/>
                </a:cubicBezTo>
                <a:cubicBezTo>
                  <a:pt x="45" y="111"/>
                  <a:pt x="49" y="20"/>
                  <a:pt x="54" y="15"/>
                </a:cubicBezTo>
                <a:cubicBezTo>
                  <a:pt x="59" y="10"/>
                  <a:pt x="67" y="67"/>
                  <a:pt x="70" y="91"/>
                </a:cubicBezTo>
                <a:cubicBezTo>
                  <a:pt x="73" y="115"/>
                  <a:pt x="73" y="161"/>
                  <a:pt x="70" y="161"/>
                </a:cubicBezTo>
                <a:cubicBezTo>
                  <a:pt x="67" y="161"/>
                  <a:pt x="82" y="111"/>
                  <a:pt x="90" y="89"/>
                </a:cubicBezTo>
                <a:cubicBezTo>
                  <a:pt x="98" y="67"/>
                  <a:pt x="114" y="24"/>
                  <a:pt x="120" y="31"/>
                </a:cubicBezTo>
                <a:cubicBezTo>
                  <a:pt x="126" y="38"/>
                  <a:pt x="118" y="131"/>
                  <a:pt x="124" y="131"/>
                </a:cubicBezTo>
                <a:cubicBezTo>
                  <a:pt x="130" y="131"/>
                  <a:pt x="147" y="28"/>
                  <a:pt x="156" y="29"/>
                </a:cubicBezTo>
                <a:cubicBezTo>
                  <a:pt x="165" y="30"/>
                  <a:pt x="173" y="137"/>
                  <a:pt x="180" y="137"/>
                </a:cubicBezTo>
                <a:cubicBezTo>
                  <a:pt x="187" y="137"/>
                  <a:pt x="191" y="28"/>
                  <a:pt x="196" y="27"/>
                </a:cubicBezTo>
                <a:cubicBezTo>
                  <a:pt x="201" y="26"/>
                  <a:pt x="208" y="99"/>
                  <a:pt x="210" y="129"/>
                </a:cubicBezTo>
                <a:cubicBezTo>
                  <a:pt x="212" y="159"/>
                  <a:pt x="211" y="205"/>
                  <a:pt x="208" y="205"/>
                </a:cubicBezTo>
                <a:cubicBezTo>
                  <a:pt x="205" y="205"/>
                  <a:pt x="223" y="155"/>
                  <a:pt x="228" y="127"/>
                </a:cubicBezTo>
                <a:cubicBezTo>
                  <a:pt x="233" y="99"/>
                  <a:pt x="232" y="37"/>
                  <a:pt x="240" y="39"/>
                </a:cubicBezTo>
                <a:cubicBezTo>
                  <a:pt x="248" y="41"/>
                  <a:pt x="267" y="130"/>
                  <a:pt x="274" y="139"/>
                </a:cubicBezTo>
                <a:cubicBezTo>
                  <a:pt x="281" y="148"/>
                  <a:pt x="274" y="91"/>
                  <a:pt x="280" y="93"/>
                </a:cubicBezTo>
                <a:cubicBezTo>
                  <a:pt x="286" y="95"/>
                  <a:pt x="298" y="150"/>
                  <a:pt x="310" y="149"/>
                </a:cubicBezTo>
                <a:cubicBezTo>
                  <a:pt x="322" y="148"/>
                  <a:pt x="341" y="88"/>
                  <a:pt x="350" y="87"/>
                </a:cubicBezTo>
                <a:cubicBezTo>
                  <a:pt x="359" y="86"/>
                  <a:pt x="358" y="145"/>
                  <a:pt x="364" y="145"/>
                </a:cubicBezTo>
                <a:cubicBezTo>
                  <a:pt x="370" y="145"/>
                  <a:pt x="380" y="89"/>
                  <a:pt x="386" y="87"/>
                </a:cubicBezTo>
                <a:cubicBezTo>
                  <a:pt x="392" y="85"/>
                  <a:pt x="393" y="142"/>
                  <a:pt x="400" y="131"/>
                </a:cubicBezTo>
                <a:cubicBezTo>
                  <a:pt x="407" y="120"/>
                  <a:pt x="420" y="5"/>
                  <a:pt x="426" y="23"/>
                </a:cubicBezTo>
                <a:cubicBezTo>
                  <a:pt x="432" y="41"/>
                  <a:pt x="426" y="239"/>
                  <a:pt x="434" y="237"/>
                </a:cubicBezTo>
                <a:cubicBezTo>
                  <a:pt x="442" y="235"/>
                  <a:pt x="466" y="22"/>
                  <a:pt x="476" y="11"/>
                </a:cubicBezTo>
                <a:cubicBezTo>
                  <a:pt x="486" y="0"/>
                  <a:pt x="487" y="156"/>
                  <a:pt x="492" y="169"/>
                </a:cubicBezTo>
                <a:cubicBezTo>
                  <a:pt x="497" y="182"/>
                  <a:pt x="501" y="93"/>
                  <a:pt x="506" y="91"/>
                </a:cubicBezTo>
                <a:cubicBezTo>
                  <a:pt x="511" y="89"/>
                  <a:pt x="517" y="152"/>
                  <a:pt x="520" y="155"/>
                </a:cubicBezTo>
                <a:cubicBezTo>
                  <a:pt x="523" y="158"/>
                  <a:pt x="524" y="133"/>
                  <a:pt x="526" y="109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GB"/>
          </a:p>
        </p:txBody>
      </p:sp>
      <p:grpSp>
        <p:nvGrpSpPr>
          <p:cNvPr id="8196" name="Group 39"/>
          <p:cNvGrpSpPr>
            <a:grpSpLocks/>
          </p:cNvGrpSpPr>
          <p:nvPr/>
        </p:nvGrpSpPr>
        <p:grpSpPr bwMode="auto">
          <a:xfrm>
            <a:off x="2051698" y="1549994"/>
            <a:ext cx="1393825" cy="1262063"/>
            <a:chOff x="602" y="1114"/>
            <a:chExt cx="878" cy="795"/>
          </a:xfrm>
        </p:grpSpPr>
        <p:sp>
          <p:nvSpPr>
            <p:cNvPr id="8230" name="Line 9"/>
            <p:cNvSpPr>
              <a:spLocks noChangeShapeType="1"/>
            </p:cNvSpPr>
            <p:nvPr/>
          </p:nvSpPr>
          <p:spPr bwMode="auto">
            <a:xfrm>
              <a:off x="712" y="1786"/>
              <a:ext cx="7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8231" name="Line 10"/>
            <p:cNvSpPr>
              <a:spLocks noChangeShapeType="1"/>
            </p:cNvSpPr>
            <p:nvPr/>
          </p:nvSpPr>
          <p:spPr bwMode="auto">
            <a:xfrm flipV="1">
              <a:off x="712" y="1114"/>
              <a:ext cx="0" cy="6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8232" name="Text Box 11"/>
            <p:cNvSpPr txBox="1">
              <a:spLocks noChangeArrowheads="1"/>
            </p:cNvSpPr>
            <p:nvPr/>
          </p:nvSpPr>
          <p:spPr bwMode="auto">
            <a:xfrm>
              <a:off x="921" y="1791"/>
              <a:ext cx="248" cy="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de-DE" altLang="de-DE" sz="600"/>
                <a:t>Time</a:t>
              </a:r>
            </a:p>
          </p:txBody>
        </p:sp>
        <p:sp>
          <p:nvSpPr>
            <p:cNvPr id="8233" name="Text Box 12"/>
            <p:cNvSpPr txBox="1">
              <a:spLocks noChangeArrowheads="1"/>
            </p:cNvSpPr>
            <p:nvPr/>
          </p:nvSpPr>
          <p:spPr bwMode="auto">
            <a:xfrm rot="16200000">
              <a:off x="527" y="1412"/>
              <a:ext cx="267" cy="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de-DE" altLang="de-DE" sz="600"/>
                <a:t>Value</a:t>
              </a:r>
            </a:p>
          </p:txBody>
        </p:sp>
      </p:grpSp>
      <p:sp>
        <p:nvSpPr>
          <p:cNvPr id="8197" name="Freeform 13"/>
          <p:cNvSpPr>
            <a:spLocks/>
          </p:cNvSpPr>
          <p:nvPr/>
        </p:nvSpPr>
        <p:spPr bwMode="auto">
          <a:xfrm>
            <a:off x="3072461" y="1803992"/>
            <a:ext cx="268287" cy="349250"/>
          </a:xfrm>
          <a:custGeom>
            <a:avLst/>
            <a:gdLst>
              <a:gd name="T0" fmla="*/ 2519358 w 169"/>
              <a:gd name="T1" fmla="*/ 317539688 h 220"/>
              <a:gd name="T2" fmla="*/ 7559661 w 169"/>
              <a:gd name="T3" fmla="*/ 267136563 h 220"/>
              <a:gd name="T4" fmla="*/ 42841783 w 169"/>
              <a:gd name="T5" fmla="*/ 357862188 h 220"/>
              <a:gd name="T6" fmla="*/ 88204511 w 169"/>
              <a:gd name="T7" fmla="*/ 226814063 h 220"/>
              <a:gd name="T8" fmla="*/ 98285117 w 169"/>
              <a:gd name="T9" fmla="*/ 403225000 h 220"/>
              <a:gd name="T10" fmla="*/ 138607542 w 169"/>
              <a:gd name="T11" fmla="*/ 176410938 h 220"/>
              <a:gd name="T12" fmla="*/ 143647845 w 169"/>
              <a:gd name="T13" fmla="*/ 383063750 h 220"/>
              <a:gd name="T14" fmla="*/ 163809057 w 169"/>
              <a:gd name="T15" fmla="*/ 80645000 h 220"/>
              <a:gd name="T16" fmla="*/ 168849360 w 169"/>
              <a:gd name="T17" fmla="*/ 483870000 h 220"/>
              <a:gd name="T18" fmla="*/ 214212088 w 169"/>
              <a:gd name="T19" fmla="*/ 5040313 h 220"/>
              <a:gd name="T20" fmla="*/ 284776332 w 169"/>
              <a:gd name="T21" fmla="*/ 509071563 h 220"/>
              <a:gd name="T22" fmla="*/ 299897241 w 169"/>
              <a:gd name="T23" fmla="*/ 272176875 h 220"/>
              <a:gd name="T24" fmla="*/ 335179363 w 169"/>
              <a:gd name="T25" fmla="*/ 352821875 h 220"/>
              <a:gd name="T26" fmla="*/ 360380878 w 169"/>
              <a:gd name="T27" fmla="*/ 206652813 h 220"/>
              <a:gd name="T28" fmla="*/ 405743606 w 169"/>
              <a:gd name="T29" fmla="*/ 342741250 h 220"/>
              <a:gd name="T30" fmla="*/ 425904819 w 169"/>
              <a:gd name="T31" fmla="*/ 226814063 h 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69" h="220">
                <a:moveTo>
                  <a:pt x="1" y="126"/>
                </a:moveTo>
                <a:cubicBezTo>
                  <a:pt x="0" y="114"/>
                  <a:pt x="0" y="103"/>
                  <a:pt x="3" y="106"/>
                </a:cubicBezTo>
                <a:cubicBezTo>
                  <a:pt x="6" y="109"/>
                  <a:pt x="12" y="145"/>
                  <a:pt x="17" y="142"/>
                </a:cubicBezTo>
                <a:cubicBezTo>
                  <a:pt x="22" y="139"/>
                  <a:pt x="31" y="87"/>
                  <a:pt x="35" y="90"/>
                </a:cubicBezTo>
                <a:cubicBezTo>
                  <a:pt x="39" y="93"/>
                  <a:pt x="36" y="163"/>
                  <a:pt x="39" y="160"/>
                </a:cubicBezTo>
                <a:cubicBezTo>
                  <a:pt x="42" y="157"/>
                  <a:pt x="52" y="71"/>
                  <a:pt x="55" y="70"/>
                </a:cubicBezTo>
                <a:cubicBezTo>
                  <a:pt x="58" y="69"/>
                  <a:pt x="55" y="158"/>
                  <a:pt x="57" y="152"/>
                </a:cubicBezTo>
                <a:cubicBezTo>
                  <a:pt x="59" y="146"/>
                  <a:pt x="63" y="25"/>
                  <a:pt x="65" y="32"/>
                </a:cubicBezTo>
                <a:cubicBezTo>
                  <a:pt x="67" y="39"/>
                  <a:pt x="64" y="197"/>
                  <a:pt x="67" y="192"/>
                </a:cubicBezTo>
                <a:cubicBezTo>
                  <a:pt x="70" y="187"/>
                  <a:pt x="77" y="0"/>
                  <a:pt x="85" y="2"/>
                </a:cubicBezTo>
                <a:cubicBezTo>
                  <a:pt x="93" y="4"/>
                  <a:pt x="107" y="184"/>
                  <a:pt x="113" y="202"/>
                </a:cubicBezTo>
                <a:cubicBezTo>
                  <a:pt x="119" y="220"/>
                  <a:pt x="116" y="118"/>
                  <a:pt x="119" y="108"/>
                </a:cubicBezTo>
                <a:cubicBezTo>
                  <a:pt x="122" y="98"/>
                  <a:pt x="129" y="144"/>
                  <a:pt x="133" y="140"/>
                </a:cubicBezTo>
                <a:cubicBezTo>
                  <a:pt x="137" y="136"/>
                  <a:pt x="138" y="83"/>
                  <a:pt x="143" y="82"/>
                </a:cubicBezTo>
                <a:cubicBezTo>
                  <a:pt x="148" y="81"/>
                  <a:pt x="157" y="135"/>
                  <a:pt x="161" y="136"/>
                </a:cubicBezTo>
                <a:cubicBezTo>
                  <a:pt x="165" y="137"/>
                  <a:pt x="167" y="113"/>
                  <a:pt x="169" y="9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GB"/>
          </a:p>
        </p:txBody>
      </p:sp>
      <p:grpSp>
        <p:nvGrpSpPr>
          <p:cNvPr id="8198" name="Group 42"/>
          <p:cNvGrpSpPr>
            <a:grpSpLocks/>
          </p:cNvGrpSpPr>
          <p:nvPr/>
        </p:nvGrpSpPr>
        <p:grpSpPr bwMode="auto">
          <a:xfrm>
            <a:off x="1941591" y="4247770"/>
            <a:ext cx="2120901" cy="1489078"/>
            <a:chOff x="392" y="2661"/>
            <a:chExt cx="1336" cy="938"/>
          </a:xfrm>
        </p:grpSpPr>
        <p:sp>
          <p:nvSpPr>
            <p:cNvPr id="8219" name="Rectangle 4"/>
            <p:cNvSpPr>
              <a:spLocks noChangeArrowheads="1"/>
            </p:cNvSpPr>
            <p:nvPr/>
          </p:nvSpPr>
          <p:spPr bwMode="auto">
            <a:xfrm>
              <a:off x="392" y="3389"/>
              <a:ext cx="1291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33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1322388" indent="-514350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939925" indent="-438150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2481263" indent="-361950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3022600" indent="-361950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3479800" indent="-361950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3937000" indent="-361950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4394200" indent="-361950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4851400" indent="-361950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>
                <a:lnSpc>
                  <a:spcPct val="102000"/>
                </a:lnSpc>
                <a:spcAft>
                  <a:spcPct val="4600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de-DE" altLang="de-DE" sz="1200" i="1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Representative</a:t>
              </a:r>
              <a:r>
                <a:rPr lang="de-DE" altLang="de-DE" sz="12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eaLnBrk="1">
                <a:lnSpc>
                  <a:spcPct val="102000"/>
                </a:lnSpc>
                <a:spcAft>
                  <a:spcPct val="4600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Measurements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need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to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represent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charachteristics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area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it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is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measured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in</a:t>
              </a:r>
            </a:p>
          </p:txBody>
        </p:sp>
        <p:sp>
          <p:nvSpPr>
            <p:cNvPr id="8220" name="Oval 17"/>
            <p:cNvSpPr>
              <a:spLocks noChangeArrowheads="1"/>
            </p:cNvSpPr>
            <p:nvPr/>
          </p:nvSpPr>
          <p:spPr bwMode="auto">
            <a:xfrm>
              <a:off x="510" y="3042"/>
              <a:ext cx="1056" cy="28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8221" name="Rectangle 18"/>
            <p:cNvSpPr>
              <a:spLocks noChangeArrowheads="1"/>
            </p:cNvSpPr>
            <p:nvPr/>
          </p:nvSpPr>
          <p:spPr bwMode="auto">
            <a:xfrm>
              <a:off x="690" y="2934"/>
              <a:ext cx="72" cy="318"/>
            </a:xfrm>
            <a:prstGeom prst="rect">
              <a:avLst/>
            </a:prstGeom>
            <a:solidFill>
              <a:srgbClr val="808080"/>
            </a:solidFill>
            <a:ln w="25400">
              <a:solidFill>
                <a:srgbClr val="808080"/>
              </a:solidFill>
              <a:miter lim="800000"/>
              <a:headEnd/>
              <a:tailEnd/>
            </a:ln>
            <a:effectLst>
              <a:prstShdw prst="shdw12" dist="50800">
                <a:schemeClr val="tx1"/>
              </a:prstShdw>
            </a:effectLst>
          </p:spPr>
          <p:txBody>
            <a:bodyPr wrap="none" lIns="90000" tIns="46800" rIns="90000" bIns="46800" anchor="ctr"/>
            <a:lstStyle>
              <a:lvl1pPr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8222" name="AutoShape 19"/>
            <p:cNvSpPr>
              <a:spLocks noChangeArrowheads="1"/>
            </p:cNvSpPr>
            <p:nvPr/>
          </p:nvSpPr>
          <p:spPr bwMode="auto">
            <a:xfrm>
              <a:off x="396" y="2904"/>
              <a:ext cx="180" cy="174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8223" name="Line 20"/>
            <p:cNvSpPr>
              <a:spLocks noChangeShapeType="1"/>
            </p:cNvSpPr>
            <p:nvPr/>
          </p:nvSpPr>
          <p:spPr bwMode="auto">
            <a:xfrm flipV="1">
              <a:off x="924" y="2910"/>
              <a:ext cx="0" cy="2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oval" w="lg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8224" name="Line 21"/>
            <p:cNvSpPr>
              <a:spLocks noChangeShapeType="1"/>
            </p:cNvSpPr>
            <p:nvPr/>
          </p:nvSpPr>
          <p:spPr bwMode="auto">
            <a:xfrm flipV="1">
              <a:off x="1246" y="2914"/>
              <a:ext cx="0" cy="2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oval" w="lg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8225" name="Text Box 22"/>
            <p:cNvSpPr txBox="1">
              <a:spLocks noChangeArrowheads="1"/>
            </p:cNvSpPr>
            <p:nvPr/>
          </p:nvSpPr>
          <p:spPr bwMode="auto">
            <a:xfrm>
              <a:off x="804" y="2661"/>
              <a:ext cx="924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de-DE" altLang="de-DE" sz="800"/>
                <a:t>Point of measurement</a:t>
              </a:r>
            </a:p>
          </p:txBody>
        </p:sp>
        <p:sp>
          <p:nvSpPr>
            <p:cNvPr id="8226" name="Line 23"/>
            <p:cNvSpPr>
              <a:spLocks noChangeShapeType="1"/>
            </p:cNvSpPr>
            <p:nvPr/>
          </p:nvSpPr>
          <p:spPr bwMode="auto">
            <a:xfrm flipH="1">
              <a:off x="924" y="2766"/>
              <a:ext cx="138" cy="1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8227" name="Line 24"/>
            <p:cNvSpPr>
              <a:spLocks noChangeShapeType="1"/>
            </p:cNvSpPr>
            <p:nvPr/>
          </p:nvSpPr>
          <p:spPr bwMode="auto">
            <a:xfrm>
              <a:off x="1086" y="2778"/>
              <a:ext cx="162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8228" name="Freeform 25"/>
            <p:cNvSpPr>
              <a:spLocks/>
            </p:cNvSpPr>
            <p:nvPr/>
          </p:nvSpPr>
          <p:spPr bwMode="auto">
            <a:xfrm>
              <a:off x="1188" y="2826"/>
              <a:ext cx="144" cy="192"/>
            </a:xfrm>
            <a:custGeom>
              <a:avLst/>
              <a:gdLst>
                <a:gd name="T0" fmla="*/ 0 w 198"/>
                <a:gd name="T1" fmla="*/ 103 h 222"/>
                <a:gd name="T2" fmla="*/ 38 w 198"/>
                <a:gd name="T3" fmla="*/ 166 h 222"/>
                <a:gd name="T4" fmla="*/ 105 w 198"/>
                <a:gd name="T5" fmla="*/ 0 h 2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" h="222">
                  <a:moveTo>
                    <a:pt x="0" y="138"/>
                  </a:moveTo>
                  <a:lnTo>
                    <a:pt x="72" y="222"/>
                  </a:lnTo>
                  <a:lnTo>
                    <a:pt x="198" y="0"/>
                  </a:ln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8229" name="Text Box 26"/>
            <p:cNvSpPr txBox="1">
              <a:spLocks noChangeArrowheads="1"/>
            </p:cNvSpPr>
            <p:nvPr/>
          </p:nvSpPr>
          <p:spPr bwMode="auto">
            <a:xfrm>
              <a:off x="777" y="2749"/>
              <a:ext cx="314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de-DE" altLang="de-DE" sz="3700">
                  <a:solidFill>
                    <a:srgbClr val="FF3300"/>
                  </a:solidFill>
                </a:rPr>
                <a:t>x</a:t>
              </a:r>
            </a:p>
          </p:txBody>
        </p:sp>
      </p:grpSp>
      <p:grpSp>
        <p:nvGrpSpPr>
          <p:cNvPr id="8199" name="Group 40"/>
          <p:cNvGrpSpPr>
            <a:grpSpLocks/>
          </p:cNvGrpSpPr>
          <p:nvPr/>
        </p:nvGrpSpPr>
        <p:grpSpPr bwMode="auto">
          <a:xfrm>
            <a:off x="4530579" y="1070858"/>
            <a:ext cx="2475059" cy="2258028"/>
            <a:chOff x="1905" y="777"/>
            <a:chExt cx="1610" cy="1609"/>
          </a:xfrm>
        </p:grpSpPr>
        <p:pic>
          <p:nvPicPr>
            <p:cNvPr id="8214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" y="1447"/>
              <a:ext cx="1464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21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777"/>
              <a:ext cx="1462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216" name="Rectangle 27"/>
            <p:cNvSpPr>
              <a:spLocks noChangeArrowheads="1"/>
            </p:cNvSpPr>
            <p:nvPr/>
          </p:nvSpPr>
          <p:spPr bwMode="auto">
            <a:xfrm>
              <a:off x="1905" y="2146"/>
              <a:ext cx="1610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33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820738" indent="-273050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230313" indent="-204788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41475" indent="-204788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1050" indent="-204788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08250" indent="-204788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65450" indent="-204788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2650" indent="-204788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79850" indent="-204788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325438" indent="-325438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ct val="100000"/>
              </a:pPr>
              <a:r>
                <a:rPr lang="de-DE" altLang="de-DE" sz="12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de-DE" altLang="de-DE" sz="1200" i="1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Inter</a:t>
              </a:r>
              <a:r>
                <a:rPr lang="de-DE" altLang="de-DE" sz="12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de-DE" altLang="de-DE" sz="1200" i="1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Calibrated</a:t>
              </a:r>
              <a:r>
                <a:rPr lang="de-DE" altLang="de-DE" sz="12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marL="180975" indent="-180975">
                <a:spcBef>
                  <a:spcPts val="60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Carefully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calibrated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instruments</a:t>
              </a:r>
              <a:endParaRPr lang="de-DE" altLang="de-DE" sz="1100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 marL="180975" indent="-180975">
                <a:spcBef>
                  <a:spcPts val="60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Carefully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intercalibrated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all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instruments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used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over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time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series</a:t>
              </a:r>
              <a:endParaRPr lang="de-DE" altLang="de-DE" sz="1100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ct val="100000"/>
              </a:pPr>
              <a:endParaRPr lang="de-DE" altLang="de-DE" sz="1200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17" name="Freeform 28"/>
            <p:cNvSpPr>
              <a:spLocks/>
            </p:cNvSpPr>
            <p:nvPr/>
          </p:nvSpPr>
          <p:spPr bwMode="auto">
            <a:xfrm>
              <a:off x="3316" y="1744"/>
              <a:ext cx="144" cy="192"/>
            </a:xfrm>
            <a:custGeom>
              <a:avLst/>
              <a:gdLst>
                <a:gd name="T0" fmla="*/ 0 w 198"/>
                <a:gd name="T1" fmla="*/ 103 h 222"/>
                <a:gd name="T2" fmla="*/ 38 w 198"/>
                <a:gd name="T3" fmla="*/ 166 h 222"/>
                <a:gd name="T4" fmla="*/ 105 w 198"/>
                <a:gd name="T5" fmla="*/ 0 h 2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" h="222">
                  <a:moveTo>
                    <a:pt x="0" y="138"/>
                  </a:moveTo>
                  <a:lnTo>
                    <a:pt x="72" y="222"/>
                  </a:lnTo>
                  <a:lnTo>
                    <a:pt x="198" y="0"/>
                  </a:ln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8218" name="Text Box 29"/>
            <p:cNvSpPr txBox="1">
              <a:spLocks noChangeArrowheads="1"/>
            </p:cNvSpPr>
            <p:nvPr/>
          </p:nvSpPr>
          <p:spPr bwMode="auto">
            <a:xfrm>
              <a:off x="3181" y="947"/>
              <a:ext cx="325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de-DE" altLang="de-DE" sz="3700" dirty="0">
                  <a:solidFill>
                    <a:srgbClr val="FF3300"/>
                  </a:solidFill>
                </a:rPr>
                <a:t>x</a:t>
              </a:r>
            </a:p>
          </p:txBody>
        </p:sp>
      </p:grpSp>
      <p:grpSp>
        <p:nvGrpSpPr>
          <p:cNvPr id="8200" name="Group 41"/>
          <p:cNvGrpSpPr>
            <a:grpSpLocks/>
          </p:cNvGrpSpPr>
          <p:nvPr/>
        </p:nvGrpSpPr>
        <p:grpSpPr bwMode="auto">
          <a:xfrm>
            <a:off x="7286625" y="1043927"/>
            <a:ext cx="3079750" cy="2325690"/>
            <a:chOff x="3630" y="788"/>
            <a:chExt cx="1940" cy="1465"/>
          </a:xfrm>
        </p:grpSpPr>
        <p:pic>
          <p:nvPicPr>
            <p:cNvPr id="8205" name="Picture 14" descr="ERAvsGPCP_TP_Oceans_99_PMT_PMtestResult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1" r="4913" b="8820"/>
            <a:stretch>
              <a:fillRect/>
            </a:stretch>
          </p:blipFill>
          <p:spPr bwMode="auto">
            <a:xfrm>
              <a:off x="3630" y="829"/>
              <a:ext cx="99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5" descr="GPCP_TP_Oceans_99_PMT_PMtestResults_detren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" y="1130"/>
              <a:ext cx="900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Rectangle 16"/>
            <p:cNvSpPr>
              <a:spLocks noChangeArrowheads="1"/>
            </p:cNvSpPr>
            <p:nvPr/>
          </p:nvSpPr>
          <p:spPr bwMode="auto">
            <a:xfrm>
              <a:off x="3700" y="2019"/>
              <a:ext cx="1711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33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820738" indent="-273050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230313" indent="-204788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41475" indent="-204788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1050" indent="-204788" defTabSz="427038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08250" indent="-204788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65450" indent="-204788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2650" indent="-204788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79850" indent="-204788" algn="ctr" defTabSz="4270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lnSpc>
                  <a:spcPct val="102000"/>
                </a:lnSpc>
                <a:spcBef>
                  <a:spcPct val="20000"/>
                </a:spcBef>
                <a:spcAft>
                  <a:spcPct val="46000"/>
                </a:spcAft>
                <a:buClr>
                  <a:srgbClr val="000000"/>
                </a:buClr>
                <a:buSzPct val="100000"/>
              </a:pPr>
              <a:r>
                <a:rPr lang="de-DE" altLang="de-DE" sz="1200" i="1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Homogeneous</a:t>
              </a:r>
              <a:r>
                <a:rPr lang="de-DE" altLang="de-DE" sz="12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>
                <a:lnSpc>
                  <a:spcPct val="102000"/>
                </a:lnSpc>
                <a:spcBef>
                  <a:spcPct val="20000"/>
                </a:spcBef>
                <a:spcAft>
                  <a:spcPct val="46000"/>
                </a:spcAft>
                <a:buClr>
                  <a:srgbClr val="000000"/>
                </a:buClr>
                <a:buSzPct val="100000"/>
              </a:pP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make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sure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that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no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artificial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jumps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are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in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timeseries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(e.g. due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to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sensor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100" b="0" dirty="0" err="1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changes</a:t>
              </a:r>
              <a:r>
                <a:rPr lang="de-DE" altLang="de-DE" sz="11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de-DE" altLang="de-DE" sz="12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8208" name="Freeform 30"/>
            <p:cNvSpPr>
              <a:spLocks/>
            </p:cNvSpPr>
            <p:nvPr/>
          </p:nvSpPr>
          <p:spPr bwMode="auto">
            <a:xfrm>
              <a:off x="5344" y="1468"/>
              <a:ext cx="144" cy="192"/>
            </a:xfrm>
            <a:custGeom>
              <a:avLst/>
              <a:gdLst>
                <a:gd name="T0" fmla="*/ 0 w 198"/>
                <a:gd name="T1" fmla="*/ 103 h 222"/>
                <a:gd name="T2" fmla="*/ 38 w 198"/>
                <a:gd name="T3" fmla="*/ 166 h 222"/>
                <a:gd name="T4" fmla="*/ 105 w 198"/>
                <a:gd name="T5" fmla="*/ 0 h 2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" h="222">
                  <a:moveTo>
                    <a:pt x="0" y="138"/>
                  </a:moveTo>
                  <a:lnTo>
                    <a:pt x="72" y="222"/>
                  </a:lnTo>
                  <a:lnTo>
                    <a:pt x="198" y="0"/>
                  </a:ln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8209" name="Text Box 31"/>
            <p:cNvSpPr txBox="1">
              <a:spLocks noChangeArrowheads="1"/>
            </p:cNvSpPr>
            <p:nvPr/>
          </p:nvSpPr>
          <p:spPr bwMode="auto">
            <a:xfrm>
              <a:off x="4447" y="791"/>
              <a:ext cx="314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868363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de-DE" altLang="de-DE" sz="3700">
                  <a:solidFill>
                    <a:srgbClr val="FF3300"/>
                  </a:solidFill>
                </a:rPr>
                <a:t>x</a:t>
              </a:r>
              <a:endParaRPr lang="de-DE" altLang="de-DE"/>
            </a:p>
          </p:txBody>
        </p:sp>
        <p:sp>
          <p:nvSpPr>
            <p:cNvPr id="8210" name="Rectangle 32"/>
            <p:cNvSpPr>
              <a:spLocks noChangeArrowheads="1"/>
            </p:cNvSpPr>
            <p:nvPr/>
          </p:nvSpPr>
          <p:spPr bwMode="auto">
            <a:xfrm>
              <a:off x="3786" y="940"/>
              <a:ext cx="348" cy="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8211" name="Rectangle 33"/>
            <p:cNvSpPr>
              <a:spLocks noChangeArrowheads="1"/>
            </p:cNvSpPr>
            <p:nvPr/>
          </p:nvSpPr>
          <p:spPr bwMode="auto">
            <a:xfrm>
              <a:off x="4722" y="1264"/>
              <a:ext cx="348" cy="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8212" name="Rectangle 34"/>
            <p:cNvSpPr>
              <a:spLocks noChangeArrowheads="1"/>
            </p:cNvSpPr>
            <p:nvPr/>
          </p:nvSpPr>
          <p:spPr bwMode="auto">
            <a:xfrm>
              <a:off x="3766" y="788"/>
              <a:ext cx="844" cy="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8213" name="Rectangle 35"/>
            <p:cNvSpPr>
              <a:spLocks noChangeArrowheads="1"/>
            </p:cNvSpPr>
            <p:nvPr/>
          </p:nvSpPr>
          <p:spPr bwMode="auto">
            <a:xfrm>
              <a:off x="4726" y="1122"/>
              <a:ext cx="844" cy="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8201" name="Rectangle 36"/>
          <p:cNvSpPr>
            <a:spLocks noChangeArrowheads="1"/>
          </p:cNvSpPr>
          <p:nvPr/>
        </p:nvSpPr>
        <p:spPr bwMode="auto">
          <a:xfrm>
            <a:off x="5514214" y="5678588"/>
            <a:ext cx="469276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27038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1322388" indent="-514350" defTabSz="427038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939925" indent="-438150" defTabSz="427038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2481263" indent="-361950" defTabSz="427038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3022600" indent="-361950" defTabSz="427038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3479800" indent="-361950" algn="ctr" defTabSz="42703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937000" indent="-361950" algn="ctr" defTabSz="42703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4394200" indent="-361950" algn="ctr" defTabSz="42703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851400" indent="-361950" algn="ctr" defTabSz="42703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>
              <a:lnSpc>
                <a:spcPct val="102000"/>
              </a:lnSpc>
              <a:spcAft>
                <a:spcPct val="4600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de-DE" altLang="de-DE" sz="12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Quality</a:t>
            </a:r>
            <a:r>
              <a:rPr lang="de-DE" altLang="de-DE" sz="1200" i="1" dirty="0">
                <a:solidFill>
                  <a:srgbClr val="000000"/>
                </a:solidFill>
              </a:rPr>
              <a:t> </a:t>
            </a:r>
            <a:r>
              <a:rPr lang="de-DE" altLang="de-DE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de-DE" altLang="de-DE" sz="1200" i="1" dirty="0"/>
              <a:t>: </a:t>
            </a:r>
          </a:p>
          <a:p>
            <a:pPr eaLnBrk="1">
              <a:lnSpc>
                <a:spcPct val="102000"/>
              </a:lnSpc>
              <a:spcAft>
                <a:spcPct val="4600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fulfills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qualitiy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(e.g.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completenes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correctness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alt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8202" name="Picture 37" descr="SEVIRIrepr_vs_SYNOP_CFC_mm20090901_mpl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40" y="4155920"/>
            <a:ext cx="16351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38" descr="AVHRR_GAC_vs_MODIS_CFC_mm_2007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378" y="4179298"/>
            <a:ext cx="30162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313"/>
          <p:cNvSpPr txBox="1">
            <a:spLocks noChangeArrowheads="1"/>
          </p:cNvSpPr>
          <p:nvPr/>
        </p:nvSpPr>
        <p:spPr bwMode="auto">
          <a:xfrm>
            <a:off x="1411736" y="187913"/>
            <a:ext cx="9425454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180000"/>
            <a:r>
              <a:rPr lang="de-DE" altLang="de-DE" sz="2500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Climate</a:t>
            </a:r>
            <a:r>
              <a:rPr lang="de-DE" altLang="de-DE" sz="25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Monitoring - </a:t>
            </a:r>
            <a:r>
              <a:rPr lang="de-DE" altLang="de-DE" sz="2500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Requirements</a:t>
            </a:r>
            <a:r>
              <a:rPr lang="de-DE" altLang="de-DE" sz="25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de-DE" altLang="de-DE" sz="2500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to</a:t>
            </a:r>
            <a:r>
              <a:rPr lang="de-DE" altLang="de-DE" sz="25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de-DE" altLang="de-DE" sz="2500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Climate</a:t>
            </a:r>
            <a:r>
              <a:rPr lang="de-DE" altLang="de-DE" sz="25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36459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07720459-F48C-414D-899F-B18900DC1FFE}" vid="{79695FB6-756E-420B-8C49-5F104F1B407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(16_9 format) Template</Template>
  <TotalTime>912</TotalTime>
  <Words>2775</Words>
  <Application>Microsoft Office PowerPoint</Application>
  <PresentationFormat>Widescreen</PresentationFormat>
  <Paragraphs>282</Paragraphs>
  <Slides>27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Century Gothic</vt:lpstr>
      <vt:lpstr>Helvetica</vt:lpstr>
      <vt:lpstr>StarSymbol</vt:lpstr>
      <vt:lpstr>Tahoma</vt:lpstr>
      <vt:lpstr>Times New Roman</vt:lpstr>
      <vt:lpstr>Verdana</vt:lpstr>
      <vt:lpstr>Wingdings</vt:lpstr>
      <vt:lpstr>Viewgraph Landscape Template</vt:lpstr>
      <vt:lpstr>Clip</vt:lpstr>
      <vt:lpstr>PowerPoint Presentation</vt:lpstr>
      <vt:lpstr>Climate Change - Facts</vt:lpstr>
      <vt:lpstr>Climate Monitoring – Why?</vt:lpstr>
      <vt:lpstr>Climate Monitoring - Variables</vt:lpstr>
      <vt:lpstr>What does a satellite measure?</vt:lpstr>
      <vt:lpstr>What does a satellite measure?</vt:lpstr>
      <vt:lpstr>Space based Climate Monitoring - Challenges</vt:lpstr>
      <vt:lpstr>Space based Climate Monitoring - Challenges</vt:lpstr>
      <vt:lpstr>PowerPoint Presentation</vt:lpstr>
      <vt:lpstr>Space based Climate Monitoring - Challenges</vt:lpstr>
      <vt:lpstr>Space based Climate Monitoring - Challenges</vt:lpstr>
      <vt:lpstr>Space based Climate Monitoring - Challenges</vt:lpstr>
      <vt:lpstr>Space based Climate Monitoring - Challenges</vt:lpstr>
      <vt:lpstr>Space based Climate Monitoring - Challenges</vt:lpstr>
      <vt:lpstr>Satellite Application Facilities</vt:lpstr>
      <vt:lpstr>Climatology of Sunshine Duration</vt:lpstr>
      <vt:lpstr>Anomaly of Sunshine Duration in 2019 until 31 Aug.</vt:lpstr>
      <vt:lpstr>PowerPoint Presentation</vt:lpstr>
      <vt:lpstr>Space based Climate Monitoring</vt:lpstr>
      <vt:lpstr>Drought 2017/2018 Western Cape, South Africa</vt:lpstr>
      <vt:lpstr>PowerPoint Presentation</vt:lpstr>
      <vt:lpstr>PowerPoint Presentation</vt:lpstr>
      <vt:lpstr>PowerPoint Presentation</vt:lpstr>
      <vt:lpstr>Product Example – Soil Moisture</vt:lpstr>
      <vt:lpstr>Product Example – Land Surface Temperature</vt:lpstr>
      <vt:lpstr>Vegetation Cover Uganda – Anomaly Study</vt:lpstr>
      <vt:lpstr>Climate Data Records - Examples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Traeger Chatterjee</dc:creator>
  <cp:lastModifiedBy>Christine Traeger Chatterjee</cp:lastModifiedBy>
  <cp:revision>62</cp:revision>
  <cp:lastPrinted>2006-03-06T14:11:17Z</cp:lastPrinted>
  <dcterms:created xsi:type="dcterms:W3CDTF">2019-04-29T13:13:53Z</dcterms:created>
  <dcterms:modified xsi:type="dcterms:W3CDTF">2019-10-14T12:12:37Z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1125914</vt:lpwstr>
  </property>
  <property fmtid="{D5CDD505-2E9C-101B-9397-08002B2CF9AE}" pid="3" name="DM_DOCNAME">
    <vt:lpwstr>The Role of Satellite Data in Climate Monitoring SALGEE meeting 2019</vt:lpwstr>
  </property>
  <property fmtid="{D5CDD505-2E9C-101B-9397-08002B2CF9AE}" pid="4" name="DM_AUTHOR">
    <vt:lpwstr>Christine Traeger</vt:lpwstr>
  </property>
  <property fmtid="{D5CDD505-2E9C-101B-9397-08002B2CF9AE}" pid="5" name="DM_E_DOC_NO">
    <vt:lpwstr>EUM/USC/VWG/19/1125914</vt:lpwstr>
  </property>
  <property fmtid="{D5CDD505-2E9C-101B-9397-08002B2CF9AE}" pid="6" name="DM_E_VER_NO">
    <vt:lpwstr>1 Draft</vt:lpwstr>
  </property>
  <property fmtid="{D5CDD505-2E9C-101B-9397-08002B2CF9AE}" pid="7" name="DM_E_ISS_DATE">
    <vt:lpwstr>9 October 2019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