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41"/>
  </p:notesMasterIdLst>
  <p:handoutMasterIdLst>
    <p:handoutMasterId r:id="rId42"/>
  </p:handoutMasterIdLst>
  <p:sldIdLst>
    <p:sldId id="256" r:id="rId2"/>
    <p:sldId id="297" r:id="rId3"/>
    <p:sldId id="262" r:id="rId4"/>
    <p:sldId id="263" r:id="rId5"/>
    <p:sldId id="264" r:id="rId6"/>
    <p:sldId id="265" r:id="rId7"/>
    <p:sldId id="266" r:id="rId8"/>
    <p:sldId id="261" r:id="rId9"/>
    <p:sldId id="270" r:id="rId10"/>
    <p:sldId id="268" r:id="rId11"/>
    <p:sldId id="269" r:id="rId12"/>
    <p:sldId id="291" r:id="rId13"/>
    <p:sldId id="294" r:id="rId14"/>
    <p:sldId id="292" r:id="rId15"/>
    <p:sldId id="296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57" r:id="rId25"/>
    <p:sldId id="258" r:id="rId26"/>
    <p:sldId id="259" r:id="rId27"/>
    <p:sldId id="260" r:id="rId28"/>
    <p:sldId id="313" r:id="rId29"/>
    <p:sldId id="298" r:id="rId30"/>
    <p:sldId id="300" r:id="rId31"/>
    <p:sldId id="301" r:id="rId32"/>
    <p:sldId id="302" r:id="rId33"/>
    <p:sldId id="305" r:id="rId34"/>
    <p:sldId id="307" r:id="rId35"/>
    <p:sldId id="308" r:id="rId36"/>
    <p:sldId id="310" r:id="rId37"/>
    <p:sldId id="311" r:id="rId38"/>
    <p:sldId id="314" r:id="rId39"/>
    <p:sldId id="316" r:id="rId40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87" autoAdjust="0"/>
    <p:restoredTop sz="86399" autoAdjust="0"/>
  </p:normalViewPr>
  <p:slideViewPr>
    <p:cSldViewPr>
      <p:cViewPr varScale="1">
        <p:scale>
          <a:sx n="163" d="100"/>
          <a:sy n="163" d="100"/>
        </p:scale>
        <p:origin x="1656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ipf\radar\Projects\CCI%20Soil%20Moisture\09_work\Data%20Release\registered%20users\20120711_RegisteredUser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ipf\radar\Projects\CCI%20Soil%20Moisture\09_work\Data%20Release\registered%20users\20120711_RegisteredUser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[20120711_RegisteredUsers.xlsx]Analysis Data!PivotTable2</c:name>
    <c:fmtId val="-1"/>
  </c:pivotSource>
  <c:chart>
    <c:title>
      <c:tx>
        <c:rich>
          <a:bodyPr/>
          <a:lstStyle/>
          <a:p>
            <a:pPr>
              <a:defRPr lang="en-GB" noProof="0"/>
            </a:pPr>
            <a:r>
              <a:rPr lang="en-GB" noProof="0" smtClean="0"/>
              <a:t>Organisation</a:t>
            </a:r>
            <a:r>
              <a:rPr lang="en-GB" baseline="0" noProof="0" smtClean="0"/>
              <a:t> </a:t>
            </a:r>
            <a:r>
              <a:rPr lang="en-GB" baseline="0" noProof="0"/>
              <a:t>Type</a:t>
            </a:r>
            <a:endParaRPr lang="en-GB" noProof="0"/>
          </a:p>
        </c:rich>
      </c:tx>
      <c:layout/>
      <c:overlay val="0"/>
    </c:title>
    <c:autoTitleDeleted val="0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/>
              </a:pPr>
              <a:endParaRPr lang="de-DE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/>
              </a:pPr>
              <a:endParaRPr lang="de-DE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 b="1"/>
              </a:pPr>
              <a:endParaRPr lang="de-DE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178641692546087E-2"/>
          <c:y val="0.22882660473622585"/>
          <c:w val="0.80337929894222282"/>
          <c:h val="0.70845627195268901"/>
        </c:manualLayout>
      </c:layout>
      <c:pie3DChart>
        <c:varyColors val="1"/>
        <c:ser>
          <c:idx val="0"/>
          <c:order val="0"/>
          <c:tx>
            <c:strRef>
              <c:f>'Analysis Data'!$L$3</c:f>
              <c:strCache>
                <c:ptCount val="1"/>
                <c:pt idx="0">
                  <c:v>Total</c:v>
                </c:pt>
              </c:strCache>
            </c:strRef>
          </c:tx>
          <c:explosion val="25"/>
          <c:dLbls>
            <c:dLbl>
              <c:idx val="1"/>
              <c:layout>
                <c:manualLayout>
                  <c:x val="-1.4201104558836535E-4"/>
                  <c:y val="-6.960204208079444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9FC-4471-9216-F56EEB7E5317}"/>
                </c:ext>
              </c:extLst>
            </c:dLbl>
            <c:dLbl>
              <c:idx val="2"/>
              <c:layout>
                <c:manualLayout>
                  <c:x val="1.851321612722549E-2"/>
                  <c:y val="-1.244065830292360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9FC-4471-9216-F56EEB7E5317}"/>
                </c:ext>
              </c:extLst>
            </c:dLbl>
            <c:dLbl>
              <c:idx val="4"/>
              <c:layout>
                <c:manualLayout>
                  <c:x val="7.28252636112076E-2"/>
                  <c:y val="0.1803715185492210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9FC-4471-9216-F56EEB7E53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'Analysis Data'!$K$4:$K$10</c:f>
              <c:strCache>
                <c:ptCount val="6"/>
                <c:pt idx="0">
                  <c:v>Higher or secondary education</c:v>
                </c:pt>
                <c:pt idx="1">
                  <c:v>Non profit organisation</c:v>
                </c:pt>
                <c:pt idx="2">
                  <c:v>Private company</c:v>
                </c:pt>
                <c:pt idx="3">
                  <c:v>Public body</c:v>
                </c:pt>
                <c:pt idx="4">
                  <c:v>Research organisation</c:v>
                </c:pt>
                <c:pt idx="5">
                  <c:v>(No Information Provided)</c:v>
                </c:pt>
              </c:strCache>
            </c:strRef>
          </c:cat>
          <c:val>
            <c:numRef>
              <c:f>'Analysis Data'!$L$4:$L$10</c:f>
              <c:numCache>
                <c:formatCode>General</c:formatCode>
                <c:ptCount val="6"/>
                <c:pt idx="0">
                  <c:v>25</c:v>
                </c:pt>
                <c:pt idx="1">
                  <c:v>7</c:v>
                </c:pt>
                <c:pt idx="2">
                  <c:v>6</c:v>
                </c:pt>
                <c:pt idx="3">
                  <c:v>10</c:v>
                </c:pt>
                <c:pt idx="4">
                  <c:v>50</c:v>
                </c:pt>
                <c:pt idx="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FC-4471-9216-F56EEB7E53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baseline="0" dirty="0" smtClean="0">
                <a:effectLst/>
              </a:rPr>
              <a:t>Societal </a:t>
            </a:r>
            <a:r>
              <a:rPr lang="en-US" sz="1800" b="1" i="0" baseline="0" dirty="0">
                <a:effectLst/>
              </a:rPr>
              <a:t>Benefit Area</a:t>
            </a:r>
            <a:endParaRPr lang="de-AT" dirty="0">
              <a:effectLst/>
            </a:endParaRPr>
          </a:p>
        </c:rich>
      </c:tx>
      <c:layout>
        <c:manualLayout>
          <c:xMode val="edge"/>
          <c:yMode val="edge"/>
          <c:x val="0.23649300087489064"/>
          <c:y val="4.6296296296296294E-3"/>
        </c:manualLayout>
      </c:layout>
      <c:overlay val="1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075459317585298E-2"/>
          <c:y val="0.21064814814814814"/>
          <c:w val="0.63839173228346457"/>
          <c:h val="0.77314814814814814"/>
        </c:manualLayout>
      </c:layout>
      <c:pie3DChart>
        <c:varyColors val="1"/>
        <c:ser>
          <c:idx val="0"/>
          <c:order val="0"/>
          <c:explosion val="25"/>
          <c:dLbls>
            <c:dLbl>
              <c:idx val="1"/>
              <c:layout>
                <c:manualLayout>
                  <c:x val="1.2918525809273841E-2"/>
                  <c:y val="2.301144648585593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3AC-487C-B891-A1AEB8D4F7D0}"/>
                </c:ext>
              </c:extLst>
            </c:dLbl>
            <c:dLbl>
              <c:idx val="5"/>
              <c:layout>
                <c:manualLayout>
                  <c:x val="2.1290135608048995E-2"/>
                  <c:y val="-7.273075240594925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3AC-487C-B891-A1AEB8D4F7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'Analysis Data'!$V$4:$V$10</c:f>
              <c:strCache>
                <c:ptCount val="7"/>
                <c:pt idx="0">
                  <c:v>Agriculture</c:v>
                </c:pt>
                <c:pt idx="1">
                  <c:v>Climate</c:v>
                </c:pt>
                <c:pt idx="2">
                  <c:v>Disasters</c:v>
                </c:pt>
                <c:pt idx="3">
                  <c:v>Ecosystems </c:v>
                </c:pt>
                <c:pt idx="4">
                  <c:v>Undefined</c:v>
                </c:pt>
                <c:pt idx="5">
                  <c:v>Water</c:v>
                </c:pt>
                <c:pt idx="6">
                  <c:v>Weather</c:v>
                </c:pt>
              </c:strCache>
            </c:strRef>
          </c:cat>
          <c:val>
            <c:numRef>
              <c:f>'Analysis Data'!$W$4:$W$10</c:f>
              <c:numCache>
                <c:formatCode>General</c:formatCode>
                <c:ptCount val="7"/>
                <c:pt idx="0">
                  <c:v>15</c:v>
                </c:pt>
                <c:pt idx="1">
                  <c:v>33</c:v>
                </c:pt>
                <c:pt idx="2">
                  <c:v>5</c:v>
                </c:pt>
                <c:pt idx="3">
                  <c:v>8</c:v>
                </c:pt>
                <c:pt idx="4">
                  <c:v>12</c:v>
                </c:pt>
                <c:pt idx="5">
                  <c:v>25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AC-487C-B891-A1AEB8D4F7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C8D578A-0F3A-416E-A634-8DB7CCAD1A7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081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D36C8B3-ED1C-46D4-AD59-2D04E97AD51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9654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9823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06DED-5016-4D4E-8D32-EC22DC329026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3343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06DED-5016-4D4E-8D32-EC22DC329026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872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1752600" y="502920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de-DE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752600"/>
            <a:ext cx="7916862" cy="1143000"/>
          </a:xfrm>
          <a:ln w="9525"/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0325" y="3124200"/>
            <a:ext cx="6478588" cy="10668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835696" cy="8755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52400"/>
            <a:ext cx="2209800" cy="6013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477000" cy="6013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50228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0228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e-A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Sie</a:t>
            </a:r>
            <a:r>
              <a:rPr lang="en-GB" noProof="0" dirty="0" smtClean="0"/>
              <a:t>, um das </a:t>
            </a:r>
            <a:r>
              <a:rPr lang="en-GB" noProof="0" dirty="0" err="1" smtClean="0"/>
              <a:t>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zu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  <p:sp>
        <p:nvSpPr>
          <p:cNvPr id="102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839200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Klicken Sie, um die Formate des Vorlagentextes zu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209278"/>
            <a:ext cx="1115617" cy="532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935" y="6222074"/>
            <a:ext cx="392771" cy="5106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70AF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Char char="•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17.bin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2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image" Target="../media/image28.png"/><Relationship Id="rId10" Type="http://schemas.openxmlformats.org/officeDocument/2006/relationships/image" Target="../media/image24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2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48.png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4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844824"/>
            <a:ext cx="7916862" cy="1143000"/>
          </a:xfrm>
          <a:ln w="19050"/>
        </p:spPr>
        <p:txBody>
          <a:bodyPr/>
          <a:lstStyle/>
          <a:p>
            <a:pPr eaLnBrk="1" hangingPunct="1"/>
            <a:r>
              <a:rPr lang="en-GB" noProof="0" dirty="0" smtClean="0"/>
              <a:t>Applications of H SAF Soil Moisture Data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GB" noProof="0" dirty="0" smtClean="0"/>
              <a:t>Wolfgang Wagner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27088" y="4556125"/>
            <a:ext cx="7467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2000" dirty="0" smtClean="0"/>
              <a:t>Department of Geodesy and </a:t>
            </a:r>
            <a:r>
              <a:rPr lang="en-AU" sz="2000" dirty="0" err="1" smtClean="0"/>
              <a:t>Geoinformation</a:t>
            </a:r>
            <a:r>
              <a:rPr lang="en-AU" sz="2000" dirty="0" smtClean="0"/>
              <a:t> (GEO)</a:t>
            </a:r>
            <a:r>
              <a:rPr lang="en-AU" sz="2000" dirty="0"/>
              <a:t/>
            </a:r>
            <a:br>
              <a:rPr lang="en-AU" sz="2000" dirty="0"/>
            </a:br>
            <a:r>
              <a:rPr lang="en-AU" sz="2000" dirty="0"/>
              <a:t>Vienna University of Technology  (TU Wien)</a:t>
            </a:r>
            <a:br>
              <a:rPr lang="en-AU" sz="2000" dirty="0"/>
            </a:br>
            <a:r>
              <a:rPr lang="en-AU" sz="1600" dirty="0"/>
              <a:t>http://www.geo.tuwien.ac.at/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4502"/>
            <a:ext cx="1731750" cy="92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Rainfall derived from satellite soil moisture: SM2Rain</a:t>
            </a:r>
            <a:endParaRPr lang="en-GB" b="1" dirty="0"/>
          </a:p>
        </p:txBody>
      </p:sp>
      <p:sp>
        <p:nvSpPr>
          <p:cNvPr id="13" name="Rectangle 22"/>
          <p:cNvSpPr>
            <a:spLocks noChangeArrowheads="1"/>
          </p:cNvSpPr>
          <p:nvPr/>
        </p:nvSpPr>
        <p:spPr bwMode="auto">
          <a:xfrm>
            <a:off x="235351" y="2708920"/>
            <a:ext cx="1765474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it-IT" sz="1800" dirty="0">
                <a:solidFill>
                  <a:schemeClr val="tx2"/>
                </a:solidFill>
              </a:rPr>
              <a:t>Inverting for </a:t>
            </a:r>
            <a:r>
              <a:rPr lang="en-GB" altLang="it-IT" sz="1800" i="1" dirty="0">
                <a:solidFill>
                  <a:schemeClr val="tx2"/>
                </a:solidFill>
              </a:rPr>
              <a:t>p(t):</a:t>
            </a: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244771" y="4005064"/>
            <a:ext cx="2599037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it-IT" sz="1800" dirty="0" smtClean="0">
                <a:solidFill>
                  <a:schemeClr val="tx2"/>
                </a:solidFill>
              </a:rPr>
              <a:t>Assuming during rainfall:</a:t>
            </a:r>
            <a:endParaRPr lang="en-GB" altLang="it-IT" sz="1800" dirty="0">
              <a:solidFill>
                <a:schemeClr val="tx2"/>
              </a:solidFill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2123728" y="4437659"/>
            <a:ext cx="192876" cy="31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it-IT" sz="1600" dirty="0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3480994" y="4437659"/>
            <a:ext cx="192876" cy="31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it-IT" sz="1600" dirty="0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44" name="AutoShape 25"/>
          <p:cNvSpPr>
            <a:spLocks noChangeArrowheads="1"/>
          </p:cNvSpPr>
          <p:nvPr/>
        </p:nvSpPr>
        <p:spPr bwMode="auto">
          <a:xfrm>
            <a:off x="4512045" y="3929642"/>
            <a:ext cx="510435" cy="355352"/>
          </a:xfrm>
          <a:prstGeom prst="rightArrow">
            <a:avLst>
              <a:gd name="adj1" fmla="val 50000"/>
              <a:gd name="adj2" fmla="val 39886"/>
            </a:avLst>
          </a:prstGeom>
          <a:solidFill>
            <a:srgbClr val="FFFF99"/>
          </a:solidFill>
          <a:ln w="38100" algn="ctr">
            <a:solidFill>
              <a:schemeClr val="tx2"/>
            </a:solidFill>
            <a:miter lim="800000"/>
            <a:headEnd/>
            <a:tailEnd/>
          </a:ln>
        </p:spPr>
        <p:txBody>
          <a:bodyPr rot="10800000" vert="eaVert" wrap="square" lIns="36000" tIns="36000" rIns="36000" bIns="36000" anchor="ctr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GB" altLang="it-IT" dirty="0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graphicFrame>
        <p:nvGraphicFramePr>
          <p:cNvPr id="717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911698"/>
              </p:ext>
            </p:extLst>
          </p:nvPr>
        </p:nvGraphicFramePr>
        <p:xfrm>
          <a:off x="467544" y="1772816"/>
          <a:ext cx="3705778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" name="Formel" r:id="rId3" imgW="2005729" imgH="393529" progId="Equation.3">
                  <p:embed/>
                </p:oleObj>
              </mc:Choice>
              <mc:Fallback>
                <p:oleObj name="Formel" r:id="rId3" imgW="2005729" imgH="393529" progId="Equation.3">
                  <p:embed/>
                  <p:pic>
                    <p:nvPicPr>
                      <p:cNvPr id="717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772816"/>
                        <a:ext cx="3705778" cy="720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graphicFrame>
        <p:nvGraphicFramePr>
          <p:cNvPr id="718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971000"/>
              </p:ext>
            </p:extLst>
          </p:nvPr>
        </p:nvGraphicFramePr>
        <p:xfrm>
          <a:off x="467544" y="3130630"/>
          <a:ext cx="3705778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3" name="Formel" r:id="rId5" imgW="2005729" imgH="393529" progId="Equation.3">
                  <p:embed/>
                </p:oleObj>
              </mc:Choice>
              <mc:Fallback>
                <p:oleObj name="Formel" r:id="rId5" imgW="2005729" imgH="393529" progId="Equation.3">
                  <p:embed/>
                  <p:pic>
                    <p:nvPicPr>
                      <p:cNvPr id="718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3130630"/>
                        <a:ext cx="3705778" cy="720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graphicFrame>
        <p:nvGraphicFramePr>
          <p:cNvPr id="718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1160084"/>
              </p:ext>
            </p:extLst>
          </p:nvPr>
        </p:nvGraphicFramePr>
        <p:xfrm>
          <a:off x="539552" y="4395996"/>
          <a:ext cx="1440160" cy="397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4" name="Formel" r:id="rId7" imgW="825500" imgH="228600" progId="Equation.3">
                  <p:embed/>
                </p:oleObj>
              </mc:Choice>
              <mc:Fallback>
                <p:oleObj name="Formel" r:id="rId7" imgW="825500" imgH="228600" progId="Equation.3">
                  <p:embed/>
                  <p:pic>
                    <p:nvPicPr>
                      <p:cNvPr id="7183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4395996"/>
                        <a:ext cx="1440160" cy="3972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graphicFrame>
        <p:nvGraphicFramePr>
          <p:cNvPr id="718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3332843"/>
              </p:ext>
            </p:extLst>
          </p:nvPr>
        </p:nvGraphicFramePr>
        <p:xfrm>
          <a:off x="2483768" y="4424460"/>
          <a:ext cx="891528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5" name="Formel" r:id="rId9" imgW="494870" imgH="203024" progId="Equation.3">
                  <p:embed/>
                </p:oleObj>
              </mc:Choice>
              <mc:Fallback>
                <p:oleObj name="Formel" r:id="rId9" imgW="494870" imgH="203024" progId="Equation.3">
                  <p:embed/>
                  <p:pic>
                    <p:nvPicPr>
                      <p:cNvPr id="718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4424460"/>
                        <a:ext cx="891528" cy="360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0654320"/>
              </p:ext>
            </p:extLst>
          </p:nvPr>
        </p:nvGraphicFramePr>
        <p:xfrm>
          <a:off x="3705795" y="4439540"/>
          <a:ext cx="938213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6" name="Formel" r:id="rId11" imgW="520560" imgH="203040" progId="Equation.3">
                  <p:embed/>
                </p:oleObj>
              </mc:Choice>
              <mc:Fallback>
                <p:oleObj name="Formel" r:id="rId11" imgW="520560" imgH="203040" progId="Equation.3">
                  <p:embed/>
                  <p:pic>
                    <p:nvPicPr>
                      <p:cNvPr id="7187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5795" y="4439540"/>
                        <a:ext cx="938213" cy="360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Rectangle 22"/>
          <p:cNvSpPr>
            <a:spLocks noChangeArrowheads="1"/>
          </p:cNvSpPr>
          <p:nvPr/>
        </p:nvSpPr>
        <p:spPr bwMode="auto">
          <a:xfrm>
            <a:off x="237074" y="1340768"/>
            <a:ext cx="2376860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it-IT" sz="1800" i="1" dirty="0" smtClean="0">
                <a:solidFill>
                  <a:schemeClr val="tx2"/>
                </a:solidFill>
              </a:rPr>
              <a:t>Water  balance model:</a:t>
            </a:r>
            <a:endParaRPr lang="en-GB" altLang="it-IT" sz="1800" i="1" dirty="0">
              <a:solidFill>
                <a:schemeClr val="tx2"/>
              </a:solidFill>
            </a:endParaRPr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graphicFrame>
        <p:nvGraphicFramePr>
          <p:cNvPr id="718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2505916"/>
              </p:ext>
            </p:extLst>
          </p:nvPr>
        </p:nvGraphicFramePr>
        <p:xfrm>
          <a:off x="4648200" y="1341438"/>
          <a:ext cx="3660775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7" name="Jednadžba" r:id="rId13" imgW="2857320" imgH="1346040" progId="Equation.3">
                  <p:embed/>
                </p:oleObj>
              </mc:Choice>
              <mc:Fallback>
                <p:oleObj name="Jednadžba" r:id="rId13" imgW="2857320" imgH="1346040" progId="Equation.3">
                  <p:embed/>
                  <p:pic>
                    <p:nvPicPr>
                      <p:cNvPr id="7188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341438"/>
                        <a:ext cx="3660775" cy="172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323528" y="5311223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en-GB" sz="1400" dirty="0" err="1" smtClean="0">
                <a:solidFill>
                  <a:srgbClr val="0070AF"/>
                </a:solidFill>
              </a:rPr>
              <a:t>Brocca</a:t>
            </a:r>
            <a:r>
              <a:rPr lang="en-GB" sz="1400" dirty="0">
                <a:solidFill>
                  <a:srgbClr val="0070AF"/>
                </a:solidFill>
              </a:rPr>
              <a:t> </a:t>
            </a:r>
            <a:r>
              <a:rPr lang="en-GB" sz="1400" dirty="0" smtClean="0">
                <a:solidFill>
                  <a:srgbClr val="0070AF"/>
                </a:solidFill>
              </a:rPr>
              <a:t>et al. (2014) Soil as a natural rain gauge: Estimating global rainfall from satellite soil moisture data. </a:t>
            </a:r>
            <a:r>
              <a:rPr lang="en-GB" sz="1400" i="1" dirty="0" smtClean="0">
                <a:solidFill>
                  <a:srgbClr val="0070AF"/>
                </a:solidFill>
              </a:rPr>
              <a:t>Journal of Geophysical Research: Atmospheres</a:t>
            </a:r>
            <a:r>
              <a:rPr lang="en-GB" sz="1400" dirty="0" smtClean="0">
                <a:solidFill>
                  <a:srgbClr val="0070AF"/>
                </a:solidFill>
              </a:rPr>
              <a:t>, </a:t>
            </a:r>
            <a:r>
              <a:rPr lang="en-GB" sz="1400" i="1" dirty="0" smtClean="0">
                <a:solidFill>
                  <a:srgbClr val="0070AF"/>
                </a:solidFill>
              </a:rPr>
              <a:t>119</a:t>
            </a:r>
            <a:r>
              <a:rPr lang="en-GB" sz="1400" dirty="0" smtClean="0">
                <a:solidFill>
                  <a:srgbClr val="0070AF"/>
                </a:solidFill>
              </a:rPr>
              <a:t>(9), 5128-5141.</a:t>
            </a:r>
          </a:p>
          <a:p>
            <a:pPr algn="just"/>
            <a:endParaRPr lang="en-GB" sz="1600" dirty="0">
              <a:solidFill>
                <a:srgbClr val="0070A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148064" y="3867405"/>
                <a:ext cx="3744416" cy="3758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f>
                        <m:fPr>
                          <m:type m:val="lin"/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3867405"/>
                <a:ext cx="3744416" cy="375872"/>
              </a:xfrm>
              <a:prstGeom prst="rect">
                <a:avLst/>
              </a:prstGeom>
              <a:blipFill>
                <a:blip r:embed="rId15"/>
                <a:stretch>
                  <a:fillRect l="-2602" t="-159677" r="-1301" b="-25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805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SM2Rain Results for Italy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225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05264"/>
            <a:ext cx="2736304" cy="91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8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SM2Rain ASCAT Daily Rainfall Data</a:t>
            </a:r>
            <a:endParaRPr lang="en-GB" dirty="0"/>
          </a:p>
        </p:txBody>
      </p:sp>
      <p:pic>
        <p:nvPicPr>
          <p:cNvPr id="3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909277"/>
            <a:ext cx="8676456" cy="38149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6152934"/>
            <a:ext cx="6408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rgbClr val="0070AF"/>
                </a:solidFill>
              </a:rPr>
              <a:t>Brocca</a:t>
            </a:r>
            <a:r>
              <a:rPr lang="en-GB" sz="1400" dirty="0" smtClean="0">
                <a:solidFill>
                  <a:srgbClr val="0070AF"/>
                </a:solidFill>
              </a:rPr>
              <a:t> et al. (2019) </a:t>
            </a:r>
            <a:r>
              <a:rPr lang="en-GB" sz="1400" dirty="0">
                <a:solidFill>
                  <a:srgbClr val="0070AF"/>
                </a:solidFill>
              </a:rPr>
              <a:t>SM2RAIN-ASCAT (2007–2018): global daily satellite rainfall from ASCAT soil moisture, Earth Syst. Sci. </a:t>
            </a:r>
            <a:r>
              <a:rPr lang="en-GB" sz="1400" dirty="0" smtClean="0">
                <a:solidFill>
                  <a:srgbClr val="0070AF"/>
                </a:solidFill>
              </a:rPr>
              <a:t>Data, in press.</a:t>
            </a:r>
            <a:endParaRPr lang="en-GB" sz="1400" dirty="0">
              <a:solidFill>
                <a:srgbClr val="0070AF"/>
              </a:solidFill>
            </a:endParaRPr>
          </a:p>
        </p:txBody>
      </p:sp>
      <p:sp>
        <p:nvSpPr>
          <p:cNvPr id="5" name="Rettangolo 3"/>
          <p:cNvSpPr/>
          <p:nvPr/>
        </p:nvSpPr>
        <p:spPr>
          <a:xfrm>
            <a:off x="5580785" y="1140921"/>
            <a:ext cx="3385517" cy="55399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kern="0" dirty="0">
                <a:solidFill>
                  <a:srgbClr val="000000"/>
                </a:solidFill>
                <a:latin typeface="+mj-lt"/>
              </a:rPr>
              <a:t>Freely available @ </a:t>
            </a:r>
            <a:r>
              <a:rPr lang="en-US" sz="1500" kern="0" dirty="0" err="1">
                <a:solidFill>
                  <a:srgbClr val="000000"/>
                </a:solidFill>
                <a:latin typeface="+mj-lt"/>
              </a:rPr>
              <a:t>Zenodo</a:t>
            </a:r>
            <a:r>
              <a:rPr lang="en-US" sz="1500" kern="0" dirty="0">
                <a:solidFill>
                  <a:srgbClr val="000000"/>
                </a:solidFill>
                <a:latin typeface="+mj-lt"/>
              </a:rPr>
              <a:t> </a:t>
            </a:r>
            <a:br>
              <a:rPr lang="en-US" sz="1500" kern="0" dirty="0">
                <a:solidFill>
                  <a:srgbClr val="000000"/>
                </a:solidFill>
                <a:latin typeface="+mj-lt"/>
              </a:rPr>
            </a:br>
            <a:r>
              <a:rPr lang="en-US" sz="1500" kern="0" dirty="0">
                <a:solidFill>
                  <a:srgbClr val="000000"/>
                </a:solidFill>
                <a:latin typeface="+mj-lt"/>
              </a:rPr>
              <a:t>https://zenodo.org/record/2591215</a:t>
            </a:r>
          </a:p>
        </p:txBody>
      </p:sp>
      <p:pic>
        <p:nvPicPr>
          <p:cNvPr id="6" name="Immagine 8"/>
          <p:cNvPicPr>
            <a:picLocks noChangeAspect="1"/>
          </p:cNvPicPr>
          <p:nvPr/>
        </p:nvPicPr>
        <p:blipFill rotWithShape="1">
          <a:blip r:embed="rId3"/>
          <a:srcRect t="2873" r="420" b="4599"/>
          <a:stretch/>
        </p:blipFill>
        <p:spPr>
          <a:xfrm>
            <a:off x="56817" y="5510154"/>
            <a:ext cx="2807444" cy="2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2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SM2Rain ASCAT Rainfall Time Series</a:t>
            </a:r>
            <a:endParaRPr lang="en-GB" dirty="0"/>
          </a:p>
        </p:txBody>
      </p:sp>
      <p:pic>
        <p:nvPicPr>
          <p:cNvPr id="3" name="Immagine 4" descr="D:\LUCA\PUBBLICAZIONI\ARTICOLI\Journals\Submitted\ESSD_GLOBAL_SM2RAIN\figures\Figure0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39" y="990601"/>
            <a:ext cx="6411989" cy="45283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11560" y="573325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Time series of mean areal rainfall for the four regions for observed data, OBS, and SM2RAIN-ASCAT </a:t>
            </a:r>
            <a:r>
              <a:rPr lang="en-US" sz="1600" dirty="0" smtClean="0"/>
              <a:t>data record. From </a:t>
            </a:r>
            <a:r>
              <a:rPr lang="en-US" sz="1600" dirty="0" err="1" smtClean="0"/>
              <a:t>Brocca</a:t>
            </a:r>
            <a:r>
              <a:rPr lang="en-US" sz="1600" dirty="0" smtClean="0"/>
              <a:t> et al. (2019).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3708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D:\LUCA\PUBBLICAZIONI\ARTICOLI\Journals\Preparation\AAA_IO_GLOBAL_SM2RAIN\figures\Figure05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2" y="1289995"/>
            <a:ext cx="7830716" cy="41372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SM2Rain ASCAT Rainfall versus ERA5 Rainfall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51671" y="5517232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Pearson’s correlation, R, and root mean square error, RMSE, map of SM2RAIN-ASCAT </a:t>
            </a:r>
            <a:r>
              <a:rPr lang="en-GB" sz="1600" dirty="0" smtClean="0"/>
              <a:t>data </a:t>
            </a:r>
            <a:r>
              <a:rPr lang="en-GB" sz="1600" dirty="0"/>
              <a:t>record compared with ERA5 reanalysis dataset used as benchmark (period 2007-2018</a:t>
            </a:r>
            <a:r>
              <a:rPr lang="en-GB" sz="1600" dirty="0" smtClean="0"/>
              <a:t>). From </a:t>
            </a:r>
            <a:r>
              <a:rPr lang="en-GB" sz="1600" dirty="0" err="1" smtClean="0"/>
              <a:t>Brocca</a:t>
            </a:r>
            <a:r>
              <a:rPr lang="en-GB" sz="1600" dirty="0" smtClean="0"/>
              <a:t> et al. (2019).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9238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AM2Rain ASCAT vs GPM vs GPCC</a:t>
            </a:r>
            <a:endParaRPr lang="en-GB" dirty="0"/>
          </a:p>
        </p:txBody>
      </p:sp>
      <p:pic>
        <p:nvPicPr>
          <p:cNvPr id="3" name="Immagine 15" descr="D:\LUCA\PUBBLICAZIONI\ARTICOLI\Journals\Preparation\AAA_IO_GLOBAL_SM2RAIN\figures\Figure08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8"/>
          <a:stretch/>
        </p:blipFill>
        <p:spPr bwMode="auto">
          <a:xfrm>
            <a:off x="63248" y="1484784"/>
            <a:ext cx="9017504" cy="29672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7404" y="4653136"/>
            <a:ext cx="846919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Best performing </a:t>
            </a:r>
            <a:r>
              <a:rPr lang="en-US" sz="1600" dirty="0" smtClean="0"/>
              <a:t>rainfall product </a:t>
            </a:r>
            <a:r>
              <a:rPr lang="en-US" sz="1600" dirty="0"/>
              <a:t>based on the results of </a:t>
            </a:r>
            <a:r>
              <a:rPr lang="en-US" sz="1600" dirty="0" smtClean="0"/>
              <a:t>a triple collocation analysis according to </a:t>
            </a:r>
            <a:r>
              <a:rPr lang="en-US" sz="1600" dirty="0" err="1" smtClean="0"/>
              <a:t>Brocca</a:t>
            </a:r>
            <a:r>
              <a:rPr lang="en-US" sz="1600" dirty="0" smtClean="0"/>
              <a:t> et al. (2019).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GPCC </a:t>
            </a:r>
            <a:r>
              <a:rPr lang="en-US" sz="1600" dirty="0"/>
              <a:t>= gauge-based Global Precipitation Climatology Centre </a:t>
            </a:r>
            <a:r>
              <a:rPr lang="en-US" sz="1600" dirty="0" smtClean="0"/>
              <a:t>data 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GPM </a:t>
            </a:r>
            <a:r>
              <a:rPr lang="en-US" sz="1600" dirty="0"/>
              <a:t>= Integrated Multi-Satellite Retrievals for Global Precipitation Measurement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7835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882135" cy="1362075"/>
          </a:xfrm>
        </p:spPr>
        <p:txBody>
          <a:bodyPr/>
          <a:lstStyle/>
          <a:p>
            <a:r>
              <a:rPr lang="en-GB" sz="3200" cap="none" dirty="0" smtClean="0"/>
              <a:t>Comparison with in situ and model data</a:t>
            </a:r>
            <a:endParaRPr lang="en-GB" sz="3200" cap="none" dirty="0"/>
          </a:p>
        </p:txBody>
      </p:sp>
    </p:spTree>
    <p:extLst>
      <p:ext uri="{BB962C8B-B14F-4D97-AF65-F5344CB8AC3E}">
        <p14:creationId xmlns:p14="http://schemas.microsoft.com/office/powerpoint/2010/main" val="112549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Representativeness of In Situ Data?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1143000"/>
            <a:ext cx="4707632" cy="5022850"/>
          </a:xfrm>
        </p:spPr>
        <p:txBody>
          <a:bodyPr/>
          <a:lstStyle/>
          <a:p>
            <a:r>
              <a:rPr lang="en-US" dirty="0"/>
              <a:t>Soil moisture can vary within one field with the same land </a:t>
            </a:r>
            <a:r>
              <a:rPr lang="en-US" dirty="0" smtClean="0"/>
              <a:t>cover</a:t>
            </a:r>
          </a:p>
          <a:p>
            <a:r>
              <a:rPr lang="en-US" dirty="0" smtClean="0"/>
              <a:t>Temporal stability concept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87"/>
          <a:stretch/>
        </p:blipFill>
        <p:spPr>
          <a:xfrm>
            <a:off x="4499993" y="990600"/>
            <a:ext cx="4491608" cy="27264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72200" y="3789040"/>
            <a:ext cx="269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/>
              <a:t>HOAL Soil Moisture Network, </a:t>
            </a:r>
            <a:r>
              <a:rPr lang="en-GB" sz="1400" dirty="0" err="1" smtClean="0"/>
              <a:t>Petzenkirchen</a:t>
            </a:r>
            <a:r>
              <a:rPr lang="en-GB" sz="1400" dirty="0" smtClean="0"/>
              <a:t>, Austria</a:t>
            </a:r>
            <a:endParaRPr lang="en-GB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10404" r="6875" b="8485"/>
          <a:stretch/>
        </p:blipFill>
        <p:spPr>
          <a:xfrm>
            <a:off x="467544" y="2852936"/>
            <a:ext cx="5760639" cy="3849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92" y="4384268"/>
            <a:ext cx="2567339" cy="336971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18712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Satellite versus In Situ Soil Moisture Data over HOAL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26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865288"/>
            <a:ext cx="1242485" cy="931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704370"/>
            <a:ext cx="3672408" cy="48201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23528" y="3865288"/>
            <a:ext cx="81822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70AF"/>
                </a:solidFill>
              </a:rPr>
              <a:t>CRNS: </a:t>
            </a:r>
            <a:r>
              <a:rPr lang="en-GB" sz="1600" dirty="0">
                <a:solidFill>
                  <a:srgbClr val="0070AF"/>
                </a:solidFill>
              </a:rPr>
              <a:t>Cosmic Ray Neutron </a:t>
            </a:r>
            <a:r>
              <a:rPr lang="en-GB" sz="1600" dirty="0" smtClean="0">
                <a:solidFill>
                  <a:srgbClr val="0070AF"/>
                </a:solidFill>
              </a:rPr>
              <a:t>Sensor</a:t>
            </a:r>
          </a:p>
          <a:p>
            <a:r>
              <a:rPr lang="en-GB" sz="1600" dirty="0" smtClean="0">
                <a:solidFill>
                  <a:srgbClr val="7030A0"/>
                </a:solidFill>
              </a:rPr>
              <a:t>HOAL: Catchment average of 31 TDT measurements</a:t>
            </a:r>
          </a:p>
          <a:p>
            <a:r>
              <a:rPr lang="en-GB" sz="1600" dirty="0" smtClean="0"/>
              <a:t>ASCAT: 25 km ASCAT soil moisture retrievals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S-1: 1 km Sentinel-1 soil moisture retrievals</a:t>
            </a:r>
          </a:p>
          <a:p>
            <a:endParaRPr lang="en-GB" sz="1600" dirty="0">
              <a:solidFill>
                <a:srgbClr val="FF0000"/>
              </a:solidFill>
            </a:endParaRPr>
          </a:p>
          <a:p>
            <a:endParaRPr lang="en-GB" sz="1600" dirty="0" smtClean="0"/>
          </a:p>
          <a:p>
            <a:r>
              <a:rPr lang="en-GB" sz="1600" dirty="0" smtClean="0"/>
              <a:t>Hydrological </a:t>
            </a:r>
            <a:r>
              <a:rPr lang="en-GB" sz="1600" dirty="0"/>
              <a:t>Open Air </a:t>
            </a:r>
            <a:r>
              <a:rPr lang="en-GB" sz="1600" dirty="0" smtClean="0"/>
              <a:t>Laboratory (HOAL) in </a:t>
            </a:r>
            <a:r>
              <a:rPr lang="en-GB" sz="1600" dirty="0" err="1" smtClean="0"/>
              <a:t>Petzenkirchen</a:t>
            </a:r>
            <a:r>
              <a:rPr lang="en-GB" sz="1600" dirty="0" smtClean="0"/>
              <a:t>, Austria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8860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CRNS versus In Situ, ASCAT and S-1 over HOAL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90600"/>
            <a:ext cx="7704855" cy="506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5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882135" cy="1362075"/>
          </a:xfrm>
        </p:spPr>
        <p:txBody>
          <a:bodyPr/>
          <a:lstStyle/>
          <a:p>
            <a:r>
              <a:rPr lang="en-GB" sz="3200" cap="none" dirty="0" smtClean="0"/>
              <a:t>Information Content</a:t>
            </a:r>
            <a:endParaRPr lang="en-GB" sz="3200" cap="none" dirty="0"/>
          </a:p>
        </p:txBody>
      </p:sp>
    </p:spTree>
    <p:extLst>
      <p:ext uri="{BB962C8B-B14F-4D97-AF65-F5344CB8AC3E}">
        <p14:creationId xmlns:p14="http://schemas.microsoft.com/office/powerpoint/2010/main" val="128838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Soil Moisture from Models, In Situ and Satellites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13384" y="6020132"/>
            <a:ext cx="6768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rgbClr val="0070AF"/>
                </a:solidFill>
              </a:rPr>
              <a:t>Thaler</a:t>
            </a:r>
            <a:r>
              <a:rPr lang="en-GB" sz="1400" dirty="0">
                <a:solidFill>
                  <a:srgbClr val="0070AF"/>
                </a:solidFill>
              </a:rPr>
              <a:t> </a:t>
            </a:r>
            <a:r>
              <a:rPr lang="en-GB" sz="1400" dirty="0" smtClean="0">
                <a:solidFill>
                  <a:srgbClr val="0070AF"/>
                </a:solidFill>
              </a:rPr>
              <a:t>et al. (2018</a:t>
            </a:r>
            <a:r>
              <a:rPr lang="en-GB" sz="1400" dirty="0">
                <a:solidFill>
                  <a:srgbClr val="0070AF"/>
                </a:solidFill>
              </a:rPr>
              <a:t>) The performance of </a:t>
            </a:r>
            <a:r>
              <a:rPr lang="en-GB" sz="1400" dirty="0" err="1">
                <a:solidFill>
                  <a:srgbClr val="0070AF"/>
                </a:solidFill>
              </a:rPr>
              <a:t>Metop</a:t>
            </a:r>
            <a:r>
              <a:rPr lang="en-GB" sz="1400" dirty="0">
                <a:solidFill>
                  <a:srgbClr val="0070AF"/>
                </a:solidFill>
              </a:rPr>
              <a:t> Advanced </a:t>
            </a:r>
            <a:r>
              <a:rPr lang="en-GB" sz="1400" dirty="0" err="1">
                <a:solidFill>
                  <a:srgbClr val="0070AF"/>
                </a:solidFill>
              </a:rPr>
              <a:t>SCATterometer</a:t>
            </a:r>
            <a:r>
              <a:rPr lang="en-GB" sz="1400" dirty="0">
                <a:solidFill>
                  <a:srgbClr val="0070AF"/>
                </a:solidFill>
              </a:rPr>
              <a:t> soil moisture data as a complementary source for the estimation of crop-soil water balance in Central Europe, The Journal of Agricultural Science, 156, 577-598.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9144000" cy="50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92280" y="1484784"/>
            <a:ext cx="1822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Field-Scale Model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38921" y="2636912"/>
            <a:ext cx="1681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Global Satellite</a:t>
            </a:r>
            <a:endParaRPr lang="en-GB" sz="1200" dirty="0" smtClean="0">
              <a:solidFill>
                <a:srgbClr val="FF0000"/>
              </a:solidFill>
            </a:endParaRPr>
          </a:p>
          <a:p>
            <a:r>
              <a:rPr lang="en-GB" sz="1200" dirty="0" smtClean="0">
                <a:solidFill>
                  <a:srgbClr val="FF0000"/>
                </a:solidFill>
              </a:rPr>
              <a:t>(ASCAT Test Product)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2136" y="3933056"/>
            <a:ext cx="1494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G</a:t>
            </a:r>
            <a:r>
              <a:rPr lang="en-GB" sz="1600" dirty="0" smtClean="0">
                <a:solidFill>
                  <a:srgbClr val="FF0000"/>
                </a:solidFill>
              </a:rPr>
              <a:t>lobal Models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91268" y="5034662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Local In Situ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8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Comparison of Short-Term Anomalies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0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92280" y="1484784"/>
            <a:ext cx="1822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Field-Scale Model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82191" y="4293096"/>
            <a:ext cx="1681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Global Satellite</a:t>
            </a:r>
            <a:endParaRPr lang="en-GB" sz="1200" dirty="0" smtClean="0">
              <a:solidFill>
                <a:srgbClr val="FF0000"/>
              </a:solidFill>
            </a:endParaRPr>
          </a:p>
          <a:p>
            <a:r>
              <a:rPr lang="en-GB" sz="1200" dirty="0" smtClean="0">
                <a:solidFill>
                  <a:srgbClr val="FF0000"/>
                </a:solidFill>
              </a:rPr>
              <a:t>(ASCAT Test Product)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17178" y="2503639"/>
            <a:ext cx="1822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Field-Scale Model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2781" y="3423459"/>
            <a:ext cx="1391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G</a:t>
            </a:r>
            <a:r>
              <a:rPr lang="en-GB" sz="1600" dirty="0" smtClean="0">
                <a:solidFill>
                  <a:srgbClr val="FF0000"/>
                </a:solidFill>
              </a:rPr>
              <a:t>lobal Model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35284" y="5305249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Local In Situ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6237312"/>
            <a:ext cx="3066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Based upon </a:t>
            </a:r>
            <a:r>
              <a:rPr lang="en-GB" sz="1600" dirty="0" err="1" smtClean="0"/>
              <a:t>Thaler</a:t>
            </a:r>
            <a:r>
              <a:rPr lang="en-GB" sz="1600" dirty="0" smtClean="0"/>
              <a:t> at al. (2018)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0123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Comparison Against Mean Seasonal Signals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0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6237312"/>
            <a:ext cx="3066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Based upon </a:t>
            </a:r>
            <a:r>
              <a:rPr lang="en-GB" sz="1600" dirty="0" err="1" smtClean="0"/>
              <a:t>Thaler</a:t>
            </a:r>
            <a:r>
              <a:rPr lang="en-GB" sz="1600" dirty="0" smtClean="0"/>
              <a:t> at al. (2018)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0434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cap="none" dirty="0" smtClean="0"/>
              <a:t>Soil Water Index</a:t>
            </a:r>
            <a:endParaRPr lang="en-GB" sz="3200" cap="none" dirty="0"/>
          </a:p>
        </p:txBody>
      </p:sp>
    </p:spTree>
    <p:extLst>
      <p:ext uri="{BB962C8B-B14F-4D97-AF65-F5344CB8AC3E}">
        <p14:creationId xmlns:p14="http://schemas.microsoft.com/office/powerpoint/2010/main" val="403510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Soil Water Index</a:t>
            </a:r>
            <a:endParaRPr lang="en-GB" altLang="en-US" dirty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800" dirty="0" smtClean="0"/>
              <a:t>The SWI is an indicator of the profile soil moisture content </a:t>
            </a:r>
          </a:p>
          <a:p>
            <a:r>
              <a:rPr lang="en-GB" altLang="en-US" sz="1800" dirty="0" smtClean="0"/>
              <a:t>The method </a:t>
            </a:r>
            <a:r>
              <a:rPr lang="en-GB" altLang="en-US" sz="1800" dirty="0"/>
              <a:t>rests upon simple differential model for describing the exchange of soil moisture between surface layer (</a:t>
            </a:r>
            <a:r>
              <a:rPr lang="en-GB" altLang="en-US" sz="1800" dirty="0">
                <a:sym typeface="Symbol" pitchFamily="18" charset="2"/>
              </a:rPr>
              <a:t></a:t>
            </a:r>
            <a:r>
              <a:rPr lang="en-GB" altLang="en-US" sz="1800" i="1" baseline="-25000" dirty="0"/>
              <a:t>s</a:t>
            </a:r>
            <a:r>
              <a:rPr lang="en-GB" altLang="en-US" sz="1800" dirty="0"/>
              <a:t>) and the “reservoir” (</a:t>
            </a:r>
            <a:r>
              <a:rPr lang="en-GB" altLang="en-US" sz="1800" dirty="0">
                <a:sym typeface="Symbol" pitchFamily="18" charset="2"/>
              </a:rPr>
              <a:t></a:t>
            </a:r>
            <a:r>
              <a:rPr lang="en-GB" altLang="en-US" sz="1800" dirty="0"/>
              <a:t>)</a:t>
            </a:r>
          </a:p>
          <a:p>
            <a:pPr lvl="1"/>
            <a:r>
              <a:rPr lang="en-GB" altLang="en-US" sz="1600" dirty="0"/>
              <a:t>T … characteristic time</a:t>
            </a:r>
          </a:p>
        </p:txBody>
      </p:sp>
      <p:pic>
        <p:nvPicPr>
          <p:cNvPr id="106500" name="Picture 4" descr="SoilProfi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220368"/>
            <a:ext cx="2414588" cy="272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1" name="AutoShape 5"/>
          <p:cNvSpPr>
            <a:spLocks/>
          </p:cNvSpPr>
          <p:nvPr/>
        </p:nvSpPr>
        <p:spPr bwMode="auto">
          <a:xfrm>
            <a:off x="3311525" y="3617243"/>
            <a:ext cx="504825" cy="1439862"/>
          </a:xfrm>
          <a:prstGeom prst="rightBrace">
            <a:avLst>
              <a:gd name="adj1" fmla="val 23768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>
            <a:off x="3311525" y="3517230"/>
            <a:ext cx="719138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6503" name="Line 7"/>
          <p:cNvSpPr>
            <a:spLocks noChangeShapeType="1"/>
          </p:cNvSpPr>
          <p:nvPr/>
        </p:nvSpPr>
        <p:spPr bwMode="auto">
          <a:xfrm>
            <a:off x="3311525" y="3617243"/>
            <a:ext cx="719138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>
            <a:off x="3887788" y="3364830"/>
            <a:ext cx="1587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6505" name="Line 9"/>
          <p:cNvSpPr>
            <a:spLocks noChangeShapeType="1"/>
          </p:cNvSpPr>
          <p:nvPr/>
        </p:nvSpPr>
        <p:spPr bwMode="auto">
          <a:xfrm>
            <a:off x="3887788" y="3328318"/>
            <a:ext cx="1587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887788" y="3617243"/>
            <a:ext cx="1587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4067175" y="3436268"/>
            <a:ext cx="3279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400">
                <a:latin typeface="Arial Unicode MS" pitchFamily="34" charset="-128"/>
              </a:rPr>
              <a:t>Thin, remotely sensed soil layer with </a:t>
            </a:r>
            <a:r>
              <a:rPr lang="en-GB" altLang="en-US" sz="1400" b="1">
                <a:latin typeface="Arial Unicode MS" pitchFamily="34" charset="-128"/>
                <a:sym typeface="Symbol" pitchFamily="18" charset="2"/>
              </a:rPr>
              <a:t></a:t>
            </a:r>
            <a:r>
              <a:rPr lang="en-GB" altLang="en-US" sz="1400" baseline="-25000">
                <a:latin typeface="Arial Unicode MS" pitchFamily="34" charset="-128"/>
              </a:rPr>
              <a:t>s</a:t>
            </a:r>
            <a:endParaRPr lang="en-GB" altLang="en-US" sz="1400" i="1" baseline="-25000">
              <a:latin typeface="Arial Unicode MS" pitchFamily="34" charset="-128"/>
            </a:endParaRPr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3959225" y="4423693"/>
            <a:ext cx="457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400">
                <a:latin typeface="Arial Unicode MS" pitchFamily="34" charset="-128"/>
              </a:rPr>
              <a:t>Root zone with </a:t>
            </a:r>
            <a:r>
              <a:rPr lang="en-GB" altLang="en-US" sz="1400" b="1">
                <a:latin typeface="Arial Unicode MS" pitchFamily="34" charset="-128"/>
                <a:sym typeface="Symbol" pitchFamily="18" charset="2"/>
              </a:rPr>
              <a:t></a:t>
            </a:r>
            <a:r>
              <a:rPr lang="en-GB" altLang="en-US" sz="1400">
                <a:latin typeface="Arial Unicode MS" pitchFamily="34" charset="-128"/>
              </a:rPr>
              <a:t> : layer of interest for most applications</a:t>
            </a:r>
          </a:p>
        </p:txBody>
      </p:sp>
      <p:sp>
        <p:nvSpPr>
          <p:cNvPr id="106509" name="Text Box 13"/>
          <p:cNvSpPr txBox="1">
            <a:spLocks noChangeArrowheads="1"/>
          </p:cNvSpPr>
          <p:nvPr/>
        </p:nvSpPr>
        <p:spPr bwMode="auto">
          <a:xfrm>
            <a:off x="3635375" y="5128543"/>
            <a:ext cx="1012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400">
                <a:solidFill>
                  <a:srgbClr val="0070AF"/>
                </a:solidFill>
                <a:latin typeface="Arial Unicode MS" pitchFamily="34" charset="-128"/>
              </a:rPr>
              <a:t>Soil profile</a:t>
            </a:r>
          </a:p>
        </p:txBody>
      </p:sp>
      <p:graphicFrame>
        <p:nvGraphicFramePr>
          <p:cNvPr id="1065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2344156"/>
              </p:ext>
            </p:extLst>
          </p:nvPr>
        </p:nvGraphicFramePr>
        <p:xfrm>
          <a:off x="1447801" y="2494617"/>
          <a:ext cx="18605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name="Equation" r:id="rId4" imgW="1079032" imgH="393529" progId="Equation.3">
                  <p:embed/>
                </p:oleObj>
              </mc:Choice>
              <mc:Fallback>
                <p:oleObj name="Equation" r:id="rId4" imgW="1079032" imgH="393529" progId="Equation.3">
                  <p:embed/>
                  <p:pic>
                    <p:nvPicPr>
                      <p:cNvPr id="10651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1" y="2494617"/>
                        <a:ext cx="1860550" cy="67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1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6170072"/>
              </p:ext>
            </p:extLst>
          </p:nvPr>
        </p:nvGraphicFramePr>
        <p:xfrm>
          <a:off x="4535488" y="2492896"/>
          <a:ext cx="3228975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Equation" r:id="rId6" imgW="1993900" imgH="444500" progId="Equation.3">
                  <p:embed/>
                </p:oleObj>
              </mc:Choice>
              <mc:Fallback>
                <p:oleObj name="Equation" r:id="rId6" imgW="1993900" imgH="444500" progId="Equation.3">
                  <p:embed/>
                  <p:pic>
                    <p:nvPicPr>
                      <p:cNvPr id="106511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5488" y="2492896"/>
                        <a:ext cx="3228975" cy="719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12" name="Object 16"/>
          <p:cNvGraphicFramePr>
            <a:graphicFrameLocks noChangeAspect="1"/>
          </p:cNvGraphicFramePr>
          <p:nvPr/>
        </p:nvGraphicFramePr>
        <p:xfrm>
          <a:off x="4948238" y="29257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Equation" r:id="rId8" imgW="114151" imgH="215619" progId="Equation.3">
                  <p:embed/>
                </p:oleObj>
              </mc:Choice>
              <mc:Fallback>
                <p:oleObj name="Equation" r:id="rId8" imgW="114151" imgH="215619" progId="Equation.3">
                  <p:embed/>
                  <p:pic>
                    <p:nvPicPr>
                      <p:cNvPr id="106512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8238" y="2925763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13" name="Line 17"/>
          <p:cNvSpPr>
            <a:spLocks noChangeShapeType="1"/>
          </p:cNvSpPr>
          <p:nvPr/>
        </p:nvSpPr>
        <p:spPr bwMode="auto">
          <a:xfrm>
            <a:off x="3719513" y="2835350"/>
            <a:ext cx="433387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5536" y="6227296"/>
            <a:ext cx="6805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AF"/>
                </a:solidFill>
              </a:rPr>
              <a:t>Wagner, W., G. </a:t>
            </a:r>
            <a:r>
              <a:rPr lang="en-US" sz="1400" dirty="0" err="1">
                <a:solidFill>
                  <a:srgbClr val="0070AF"/>
                </a:solidFill>
              </a:rPr>
              <a:t>Lemoine</a:t>
            </a:r>
            <a:r>
              <a:rPr lang="en-US" sz="1400" dirty="0">
                <a:solidFill>
                  <a:srgbClr val="0070AF"/>
                </a:solidFill>
              </a:rPr>
              <a:t>, H. </a:t>
            </a:r>
            <a:r>
              <a:rPr lang="en-US" sz="1400" dirty="0" err="1">
                <a:solidFill>
                  <a:srgbClr val="0070AF"/>
                </a:solidFill>
              </a:rPr>
              <a:t>Rott</a:t>
            </a:r>
            <a:r>
              <a:rPr lang="en-US" sz="1400" dirty="0">
                <a:solidFill>
                  <a:srgbClr val="0070AF"/>
                </a:solidFill>
              </a:rPr>
              <a:t> (1999) A Method for Estimating Soil Moisture from ERS Scatterometer and Soil Data, Remote Sensing of Environment, 70, 191-207</a:t>
            </a:r>
            <a:r>
              <a:rPr lang="en-US" sz="1400" dirty="0" smtClean="0">
                <a:solidFill>
                  <a:srgbClr val="0070AF"/>
                </a:solidFill>
              </a:rPr>
              <a:t>.</a:t>
            </a:r>
            <a:endParaRPr lang="en-US" sz="1400" dirty="0">
              <a:solidFill>
                <a:srgbClr val="007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ASCAT </a:t>
            </a:r>
            <a:r>
              <a:rPr lang="de-AT" dirty="0" err="1" smtClean="0"/>
              <a:t>Soil</a:t>
            </a:r>
            <a:r>
              <a:rPr lang="de-AT" dirty="0" smtClean="0"/>
              <a:t> </a:t>
            </a:r>
            <a:r>
              <a:rPr lang="de-AT" dirty="0" err="1" smtClean="0"/>
              <a:t>Water</a:t>
            </a:r>
            <a:r>
              <a:rPr lang="de-AT" dirty="0" smtClean="0"/>
              <a:t> Index</a:t>
            </a:r>
            <a:endParaRPr lang="de-A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/>
          <a:stretch/>
        </p:blipFill>
        <p:spPr>
          <a:xfrm>
            <a:off x="291129" y="1237692"/>
            <a:ext cx="8561742" cy="4392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77272"/>
            <a:ext cx="2141984" cy="89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7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0000"/>
          <a:stretch/>
        </p:blipFill>
        <p:spPr>
          <a:xfrm>
            <a:off x="611560" y="3205883"/>
            <a:ext cx="4972539" cy="2592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16632"/>
            <a:ext cx="6791115" cy="2492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1772816"/>
            <a:ext cx="2529076" cy="402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5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32656"/>
            <a:ext cx="5760640" cy="57918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6309320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070AF"/>
                </a:solidFill>
              </a:rPr>
              <a:t>Bauer-</a:t>
            </a:r>
            <a:r>
              <a:rPr lang="en-GB" sz="1200" dirty="0" err="1" smtClean="0">
                <a:solidFill>
                  <a:srgbClr val="0070AF"/>
                </a:solidFill>
              </a:rPr>
              <a:t>Marschallinger</a:t>
            </a:r>
            <a:r>
              <a:rPr lang="en-GB" sz="1200" dirty="0" smtClean="0">
                <a:solidFill>
                  <a:srgbClr val="0070AF"/>
                </a:solidFill>
              </a:rPr>
              <a:t> et al. </a:t>
            </a:r>
            <a:r>
              <a:rPr lang="en-GB" sz="1200" dirty="0">
                <a:solidFill>
                  <a:srgbClr val="0070AF"/>
                </a:solidFill>
              </a:rPr>
              <a:t>(2018</a:t>
            </a:r>
            <a:r>
              <a:rPr lang="en-GB" sz="1200" dirty="0" smtClean="0">
                <a:solidFill>
                  <a:srgbClr val="0070AF"/>
                </a:solidFill>
              </a:rPr>
              <a:t>) </a:t>
            </a:r>
            <a:r>
              <a:rPr lang="en-GB" sz="1200" dirty="0">
                <a:solidFill>
                  <a:srgbClr val="0070AF"/>
                </a:solidFill>
              </a:rPr>
              <a:t>Soil moisture from fusion of scatterometer and SAR: Closing the scale gap with temporal filtering, Remote Sensing, 10(7), 1030, 26 p.</a:t>
            </a:r>
          </a:p>
        </p:txBody>
      </p:sp>
    </p:spTree>
    <p:extLst>
      <p:ext uri="{BB962C8B-B14F-4D97-AF65-F5344CB8AC3E}">
        <p14:creationId xmlns:p14="http://schemas.microsoft.com/office/powerpoint/2010/main" val="24741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cap="none" dirty="0" smtClean="0"/>
              <a:t>Applications</a:t>
            </a:r>
            <a:endParaRPr lang="en-GB" sz="3200" cap="none" dirty="0"/>
          </a:p>
        </p:txBody>
      </p:sp>
    </p:spTree>
    <p:extLst>
      <p:ext uri="{BB962C8B-B14F-4D97-AF65-F5344CB8AC3E}">
        <p14:creationId xmlns:p14="http://schemas.microsoft.com/office/powerpoint/2010/main" val="330222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8470607" cy="2063693"/>
          </a:xfrm>
          <a:prstGeom prst="rect">
            <a:avLst/>
          </a:prstGeom>
        </p:spPr>
      </p:pic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6701814"/>
              </p:ext>
            </p:extLst>
          </p:nvPr>
        </p:nvGraphicFramePr>
        <p:xfrm>
          <a:off x="395536" y="2276872"/>
          <a:ext cx="3901105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38601"/>
              </p:ext>
            </p:extLst>
          </p:nvPr>
        </p:nvGraphicFramePr>
        <p:xfrm>
          <a:off x="4788024" y="27089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403648" y="5697651"/>
            <a:ext cx="7531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Users of first Climate Change Initiative (CCI) soil moisture data set release (2012)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0289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Information Content of Soil Moisture Retrievals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Microwave sensors can provide information about </a:t>
            </a:r>
            <a:r>
              <a:rPr lang="en-US" dirty="0" err="1" smtClean="0"/>
              <a:t>spatio</a:t>
            </a:r>
            <a:r>
              <a:rPr lang="en-US" dirty="0" smtClean="0"/>
              <a:t>-temporal soil moisture trends</a:t>
            </a:r>
          </a:p>
          <a:p>
            <a:pPr lvl="1"/>
            <a:r>
              <a:rPr lang="en-US" dirty="0" smtClean="0"/>
              <a:t>Information about absolute values comes from external data sets</a:t>
            </a:r>
          </a:p>
          <a:p>
            <a:r>
              <a:rPr lang="en-US" dirty="0" smtClean="0"/>
              <a:t>Absolute values in soil moisture retrievals driven strongly by</a:t>
            </a:r>
          </a:p>
          <a:p>
            <a:pPr lvl="1"/>
            <a:r>
              <a:rPr lang="en-US" dirty="0" smtClean="0"/>
              <a:t>Available soil property maps</a:t>
            </a:r>
          </a:p>
          <a:p>
            <a:pPr lvl="2"/>
            <a:r>
              <a:rPr lang="en-US" dirty="0" smtClean="0"/>
              <a:t>Soil porosity, texture, etc.</a:t>
            </a:r>
          </a:p>
          <a:p>
            <a:pPr lvl="1"/>
            <a:r>
              <a:rPr lang="en-US" dirty="0" smtClean="0"/>
              <a:t>Surface roughness parameterization</a:t>
            </a:r>
          </a:p>
          <a:p>
            <a:pPr lvl="2"/>
            <a:r>
              <a:rPr lang="en-US" dirty="0" smtClean="0"/>
              <a:t>Not a geometric concept - use of “effective roughness” values - roughness depend on soil moisture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24128" y="5326445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 smtClean="0">
                <a:solidFill>
                  <a:srgbClr val="0070AF"/>
                </a:solidFill>
              </a:rPr>
              <a:t>Schneeberger</a:t>
            </a:r>
            <a:r>
              <a:rPr lang="en-GB" sz="1200" dirty="0" smtClean="0">
                <a:solidFill>
                  <a:srgbClr val="0070AF"/>
                </a:solidFill>
              </a:rPr>
              <a:t> et al. (2004) </a:t>
            </a:r>
            <a:r>
              <a:rPr lang="en-GB" sz="1200" dirty="0">
                <a:solidFill>
                  <a:srgbClr val="0070AF"/>
                </a:solidFill>
              </a:rPr>
              <a:t>Topsoil structure influencing soil water retrieval by microwave </a:t>
            </a:r>
            <a:r>
              <a:rPr lang="en-GB" sz="1200" dirty="0" smtClean="0">
                <a:solidFill>
                  <a:srgbClr val="0070AF"/>
                </a:solidFill>
              </a:rPr>
              <a:t>radiometry, </a:t>
            </a:r>
            <a:r>
              <a:rPr lang="en-GB" sz="1200" dirty="0" err="1">
                <a:solidFill>
                  <a:srgbClr val="0070AF"/>
                </a:solidFill>
              </a:rPr>
              <a:t>Vadose</a:t>
            </a:r>
            <a:r>
              <a:rPr lang="en-GB" sz="1200" dirty="0">
                <a:solidFill>
                  <a:srgbClr val="0070AF"/>
                </a:solidFill>
              </a:rPr>
              <a:t> Zone Journal, 3(4), 1169-1179.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18" y="4149080"/>
            <a:ext cx="5256585" cy="23849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30224" y="4509120"/>
            <a:ext cx="2645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Air-to-Soil Transition Model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75816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22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SCAT Soil Moisture versus River Runoff</a:t>
            </a:r>
          </a:p>
        </p:txBody>
      </p:sp>
      <p:grpSp>
        <p:nvGrpSpPr>
          <p:cNvPr id="136195" name="Group 3"/>
          <p:cNvGrpSpPr>
            <a:grpSpLocks/>
          </p:cNvGrpSpPr>
          <p:nvPr/>
        </p:nvGrpSpPr>
        <p:grpSpPr bwMode="auto">
          <a:xfrm>
            <a:off x="381000" y="1371600"/>
            <a:ext cx="3048000" cy="4724400"/>
            <a:chOff x="144" y="816"/>
            <a:chExt cx="1920" cy="2976"/>
          </a:xfrm>
        </p:grpSpPr>
        <p:grpSp>
          <p:nvGrpSpPr>
            <p:cNvPr id="136196" name="Group 4"/>
            <p:cNvGrpSpPr>
              <a:grpSpLocks/>
            </p:cNvGrpSpPr>
            <p:nvPr/>
          </p:nvGrpSpPr>
          <p:grpSpPr bwMode="auto">
            <a:xfrm>
              <a:off x="144" y="1248"/>
              <a:ext cx="1920" cy="2488"/>
              <a:chOff x="144" y="1440"/>
              <a:chExt cx="1920" cy="2488"/>
            </a:xfrm>
          </p:grpSpPr>
          <p:grpSp>
            <p:nvGrpSpPr>
              <p:cNvPr id="136197" name="Group 5"/>
              <p:cNvGrpSpPr>
                <a:grpSpLocks/>
              </p:cNvGrpSpPr>
              <p:nvPr/>
            </p:nvGrpSpPr>
            <p:grpSpPr bwMode="auto">
              <a:xfrm>
                <a:off x="144" y="1440"/>
                <a:ext cx="1920" cy="2488"/>
                <a:chOff x="96" y="816"/>
                <a:chExt cx="1920" cy="2488"/>
              </a:xfrm>
            </p:grpSpPr>
            <p:pic>
              <p:nvPicPr>
                <p:cNvPr id="136198" name="Picture 6" descr="gaugingstations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" y="1584"/>
                  <a:ext cx="1920" cy="17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36199" name="Group 7"/>
                <p:cNvGrpSpPr>
                  <a:grpSpLocks/>
                </p:cNvGrpSpPr>
                <p:nvPr/>
              </p:nvGrpSpPr>
              <p:grpSpPr bwMode="auto">
                <a:xfrm>
                  <a:off x="528" y="816"/>
                  <a:ext cx="1200" cy="2208"/>
                  <a:chOff x="528" y="816"/>
                  <a:chExt cx="1200" cy="2208"/>
                </a:xfrm>
              </p:grpSpPr>
              <p:sp>
                <p:nvSpPr>
                  <p:cNvPr id="136200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640"/>
                    <a:ext cx="432" cy="384"/>
                  </a:xfrm>
                  <a:prstGeom prst="rect">
                    <a:avLst/>
                  </a:prstGeom>
                  <a:noFill/>
                  <a:ln w="12700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6201" name="Line 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28" y="1824"/>
                    <a:ext cx="576" cy="120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6202" name="Line 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36" y="1824"/>
                    <a:ext cx="192" cy="120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6203" name="Line 1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28" y="816"/>
                    <a:ext cx="576" cy="18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6204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36" y="816"/>
                    <a:ext cx="192" cy="18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endParaRPr lang="en-US"/>
                  </a:p>
                </p:txBody>
              </p:sp>
              <p:pic>
                <p:nvPicPr>
                  <p:cNvPr id="136205" name="Picture 13" descr="Lage_Nana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8" y="816"/>
                    <a:ext cx="1200" cy="1015"/>
                  </a:xfrm>
                  <a:prstGeom prst="rect">
                    <a:avLst/>
                  </a:prstGeom>
                  <a:noFill/>
                  <a:ln w="12700">
                    <a:solidFill>
                      <a:srgbClr val="FF33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36206" name="Rectangle 14"/>
              <p:cNvSpPr>
                <a:spLocks noChangeArrowheads="1"/>
              </p:cNvSpPr>
              <p:nvPr/>
            </p:nvSpPr>
            <p:spPr bwMode="auto">
              <a:xfrm>
                <a:off x="144" y="3120"/>
                <a:ext cx="720" cy="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36207" name="Text Box 15"/>
            <p:cNvSpPr txBox="1">
              <a:spLocks noChangeArrowheads="1"/>
            </p:cNvSpPr>
            <p:nvPr/>
          </p:nvSpPr>
          <p:spPr bwMode="auto">
            <a:xfrm>
              <a:off x="144" y="816"/>
              <a:ext cx="16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800">
                  <a:solidFill>
                    <a:srgbClr val="FF3300"/>
                  </a:solidFill>
                  <a:latin typeface="Arial Unicode MS" pitchFamily="34" charset="-128"/>
                </a:rPr>
                <a:t>Sambesi – Nana‘s Farm</a:t>
              </a:r>
            </a:p>
          </p:txBody>
        </p:sp>
        <p:sp>
          <p:nvSpPr>
            <p:cNvPr id="136208" name="Line 16"/>
            <p:cNvSpPr>
              <a:spLocks noChangeShapeType="1"/>
            </p:cNvSpPr>
            <p:nvPr/>
          </p:nvSpPr>
          <p:spPr bwMode="auto">
            <a:xfrm>
              <a:off x="864" y="1056"/>
              <a:ext cx="192" cy="6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36209" name="Rectangle 17"/>
            <p:cNvSpPr>
              <a:spLocks noChangeArrowheads="1"/>
            </p:cNvSpPr>
            <p:nvPr/>
          </p:nvSpPr>
          <p:spPr bwMode="auto">
            <a:xfrm>
              <a:off x="144" y="3312"/>
              <a:ext cx="864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36210" name="Text Box 18"/>
          <p:cNvSpPr txBox="1">
            <a:spLocks noChangeArrowheads="1"/>
          </p:cNvSpPr>
          <p:nvPr/>
        </p:nvSpPr>
        <p:spPr bwMode="auto">
          <a:xfrm>
            <a:off x="5257800" y="1447800"/>
            <a:ext cx="14668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800">
                <a:solidFill>
                  <a:srgbClr val="FF9900"/>
                </a:solidFill>
                <a:latin typeface="Arial Unicode MS" pitchFamily="34" charset="-128"/>
              </a:rPr>
              <a:t>60 days shift</a:t>
            </a:r>
          </a:p>
        </p:txBody>
      </p:sp>
      <p:sp>
        <p:nvSpPr>
          <p:cNvPr id="136211" name="Line 19"/>
          <p:cNvSpPr>
            <a:spLocks noChangeShapeType="1"/>
          </p:cNvSpPr>
          <p:nvPr/>
        </p:nvSpPr>
        <p:spPr bwMode="auto">
          <a:xfrm flipH="1">
            <a:off x="5715000" y="1905000"/>
            <a:ext cx="6858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36212" name="Text Box 20"/>
          <p:cNvSpPr txBox="1">
            <a:spLocks noChangeArrowheads="1"/>
          </p:cNvSpPr>
          <p:nvPr/>
        </p:nvSpPr>
        <p:spPr bwMode="auto">
          <a:xfrm>
            <a:off x="4191000" y="5562600"/>
            <a:ext cx="85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800" b="1">
                <a:solidFill>
                  <a:srgbClr val="7F7C00"/>
                </a:solidFill>
                <a:latin typeface="Arial Unicode MS" pitchFamily="34" charset="-128"/>
              </a:rPr>
              <a:t>Runoff</a:t>
            </a:r>
          </a:p>
        </p:txBody>
      </p:sp>
      <p:sp>
        <p:nvSpPr>
          <p:cNvPr id="136213" name="Text Box 21"/>
          <p:cNvSpPr txBox="1">
            <a:spLocks noChangeArrowheads="1"/>
          </p:cNvSpPr>
          <p:nvPr/>
        </p:nvSpPr>
        <p:spPr bwMode="auto">
          <a:xfrm>
            <a:off x="5715000" y="5334000"/>
            <a:ext cx="1474788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600" b="1">
                <a:solidFill>
                  <a:srgbClr val="FF9900"/>
                </a:solidFill>
                <a:latin typeface="Arial Unicode MS" pitchFamily="34" charset="-128"/>
              </a:rPr>
              <a:t>Shifted Runoff</a:t>
            </a:r>
          </a:p>
        </p:txBody>
      </p:sp>
      <p:pic>
        <p:nvPicPr>
          <p:cNvPr id="136214" name="Picture 22" descr="Nana_Shif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57400"/>
            <a:ext cx="5334000" cy="32956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6215" name="Rectangle 23"/>
          <p:cNvSpPr>
            <a:spLocks noChangeArrowheads="1"/>
          </p:cNvSpPr>
          <p:nvPr/>
        </p:nvSpPr>
        <p:spPr bwMode="auto">
          <a:xfrm>
            <a:off x="3492500" y="4581525"/>
            <a:ext cx="5029200" cy="854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GB" altLang="en-US" sz="1800">
                <a:latin typeface="Arial Unicode MS" pitchFamily="34" charset="-128"/>
              </a:rPr>
              <a:t>Time</a:t>
            </a:r>
          </a:p>
          <a:p>
            <a:pPr algn="ctr"/>
            <a:endParaRPr lang="en-GB" altLang="en-US" sz="1800">
              <a:latin typeface="Arial Unicode MS" pitchFamily="34" charset="-128"/>
            </a:endParaRPr>
          </a:p>
          <a:p>
            <a:pPr algn="ctr"/>
            <a:endParaRPr lang="en-GB" altLang="en-US" sz="1400">
              <a:latin typeface="Arial Unicode MS" pitchFamily="34" charset="-128"/>
            </a:endParaRPr>
          </a:p>
        </p:txBody>
      </p:sp>
      <p:sp>
        <p:nvSpPr>
          <p:cNvPr id="136216" name="Line 24"/>
          <p:cNvSpPr>
            <a:spLocks noChangeShapeType="1"/>
          </p:cNvSpPr>
          <p:nvPr/>
        </p:nvSpPr>
        <p:spPr bwMode="auto">
          <a:xfrm>
            <a:off x="4191000" y="4038600"/>
            <a:ext cx="457200" cy="1524000"/>
          </a:xfrm>
          <a:prstGeom prst="line">
            <a:avLst/>
          </a:prstGeom>
          <a:noFill/>
          <a:ln w="38100">
            <a:solidFill>
              <a:srgbClr val="7F7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6217" name="Line 25"/>
          <p:cNvSpPr>
            <a:spLocks noChangeShapeType="1"/>
          </p:cNvSpPr>
          <p:nvPr/>
        </p:nvSpPr>
        <p:spPr bwMode="auto">
          <a:xfrm>
            <a:off x="4495800" y="4343400"/>
            <a:ext cx="1219200" cy="12192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6218" name="Text Box 26"/>
          <p:cNvSpPr txBox="1">
            <a:spLocks noChangeArrowheads="1"/>
          </p:cNvSpPr>
          <p:nvPr/>
        </p:nvSpPr>
        <p:spPr bwMode="auto">
          <a:xfrm rot="-5400000">
            <a:off x="3074194" y="3213894"/>
            <a:ext cx="70643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400" b="1">
                <a:latin typeface="Arial Unicode MS" pitchFamily="34" charset="-128"/>
              </a:rPr>
              <a:t>Runoff</a:t>
            </a:r>
          </a:p>
        </p:txBody>
      </p:sp>
      <p:sp>
        <p:nvSpPr>
          <p:cNvPr id="136219" name="Text Box 27"/>
          <p:cNvSpPr txBox="1">
            <a:spLocks noChangeArrowheads="1"/>
          </p:cNvSpPr>
          <p:nvPr/>
        </p:nvSpPr>
        <p:spPr bwMode="auto">
          <a:xfrm rot="5360460">
            <a:off x="7554119" y="3110707"/>
            <a:ext cx="2116137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400" b="1">
                <a:latin typeface="Arial Unicode MS" pitchFamily="34" charset="-128"/>
              </a:rPr>
              <a:t>Soil Moisture (Blue Line)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568" y="6062186"/>
            <a:ext cx="63436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70AF"/>
                </a:solidFill>
              </a:rPr>
              <a:t>Scipal</a:t>
            </a:r>
            <a:r>
              <a:rPr lang="en-US" sz="1400" dirty="0" smtClean="0">
                <a:solidFill>
                  <a:srgbClr val="0070AF"/>
                </a:solidFill>
              </a:rPr>
              <a:t> et al. </a:t>
            </a:r>
            <a:r>
              <a:rPr lang="en-US" sz="1400" dirty="0">
                <a:solidFill>
                  <a:srgbClr val="0070AF"/>
                </a:solidFill>
              </a:rPr>
              <a:t>(2005) Soil moisture-runoff relation at the catchment scale as observed with coarse resolution microwave remote sensing, Hydrology and Earth System Sciences, 9(3), 173-183</a:t>
            </a:r>
            <a:r>
              <a:rPr lang="en-US" sz="1400" dirty="0" smtClean="0">
                <a:solidFill>
                  <a:srgbClr val="0070AF"/>
                </a:solidFill>
              </a:rPr>
              <a:t>.</a:t>
            </a:r>
            <a:endParaRPr lang="en-GB" sz="1400" dirty="0">
              <a:solidFill>
                <a:srgbClr val="007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5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ChangeArrowheads="1"/>
          </p:cNvSpPr>
          <p:nvPr/>
        </p:nvSpPr>
        <p:spPr bwMode="auto">
          <a:xfrm>
            <a:off x="3887788" y="5913438"/>
            <a:ext cx="51054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63843" name="Object 3"/>
          <p:cNvGraphicFramePr>
            <a:graphicFrameLocks noChangeAspect="1"/>
          </p:cNvGraphicFramePr>
          <p:nvPr/>
        </p:nvGraphicFramePr>
        <p:xfrm>
          <a:off x="5292725" y="368300"/>
          <a:ext cx="3651250" cy="275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Document" r:id="rId3" imgW="4548265" imgH="3430503" progId="Word.Document.8">
                  <p:embed/>
                </p:oleObj>
              </mc:Choice>
              <mc:Fallback>
                <p:oleObj name="Document" r:id="rId3" imgW="4548265" imgH="3430503" progId="Word.Document.8">
                  <p:embed/>
                  <p:pic>
                    <p:nvPicPr>
                      <p:cNvPr id="1638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368300"/>
                        <a:ext cx="3651250" cy="275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44" name="Picture 4" descr="bwi-water level-sambes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92263"/>
            <a:ext cx="468312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5" name="Picture 5" descr="delay times-sambes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3249613"/>
            <a:ext cx="3265487" cy="334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46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995863" cy="1116013"/>
          </a:xfrm>
        </p:spPr>
        <p:txBody>
          <a:bodyPr/>
          <a:lstStyle/>
          <a:p>
            <a:r>
              <a:rPr lang="de-AT" altLang="en-US"/>
              <a:t>Time Shift and</a:t>
            </a:r>
            <a:br>
              <a:rPr lang="de-AT" altLang="en-US"/>
            </a:br>
            <a:r>
              <a:rPr lang="de-AT" altLang="en-US"/>
              <a:t>Catchment Size</a:t>
            </a:r>
          </a:p>
        </p:txBody>
      </p:sp>
    </p:spTree>
    <p:extLst>
      <p:ext uri="{BB962C8B-B14F-4D97-AF65-F5344CB8AC3E}">
        <p14:creationId xmlns:p14="http://schemas.microsoft.com/office/powerpoint/2010/main" val="366895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Event-based Rainfall-Runoff Modelling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"Curve Number Method"</a:t>
            </a:r>
          </a:p>
        </p:txBody>
      </p:sp>
      <p:graphicFrame>
        <p:nvGraphicFramePr>
          <p:cNvPr id="165892" name="Object 4"/>
          <p:cNvGraphicFramePr>
            <a:graphicFrameLocks noChangeAspect="1"/>
          </p:cNvGraphicFramePr>
          <p:nvPr/>
        </p:nvGraphicFramePr>
        <p:xfrm>
          <a:off x="1692275" y="1881188"/>
          <a:ext cx="3959225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Equation" r:id="rId3" imgW="2590800" imgH="444500" progId="Equation.3">
                  <p:embed/>
                </p:oleObj>
              </mc:Choice>
              <mc:Fallback>
                <p:oleObj name="Equation" r:id="rId3" imgW="2590800" imgH="444500" progId="Equation.3">
                  <p:embed/>
                  <p:pic>
                    <p:nvPicPr>
                      <p:cNvPr id="1658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881188"/>
                        <a:ext cx="3959225" cy="67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58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"/>
          <a:stretch>
            <a:fillRect/>
          </a:stretch>
        </p:blipFill>
        <p:spPr bwMode="auto">
          <a:xfrm>
            <a:off x="684213" y="2781300"/>
            <a:ext cx="7740650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894" name="Text Box 6"/>
          <p:cNvSpPr txBox="1">
            <a:spLocks noChangeArrowheads="1"/>
          </p:cNvSpPr>
          <p:nvPr/>
        </p:nvSpPr>
        <p:spPr bwMode="auto">
          <a:xfrm>
            <a:off x="6048375" y="1700213"/>
            <a:ext cx="20986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400" i="1">
                <a:latin typeface="Arial Unicode MS" pitchFamily="34" charset="-128"/>
              </a:rPr>
              <a:t>Q</a:t>
            </a:r>
            <a:r>
              <a:rPr lang="en-GB" altLang="en-US" sz="1400">
                <a:latin typeface="Arial Unicode MS" pitchFamily="34" charset="-128"/>
              </a:rPr>
              <a:t> … runoff</a:t>
            </a:r>
          </a:p>
          <a:p>
            <a:r>
              <a:rPr lang="en-GB" altLang="en-US" sz="1400" i="1">
                <a:latin typeface="Arial Unicode MS" pitchFamily="34" charset="-128"/>
              </a:rPr>
              <a:t>P</a:t>
            </a:r>
            <a:r>
              <a:rPr lang="en-GB" altLang="en-US" sz="1400">
                <a:latin typeface="Arial Unicode MS" pitchFamily="34" charset="-128"/>
              </a:rPr>
              <a:t> … precipitation</a:t>
            </a:r>
          </a:p>
          <a:p>
            <a:r>
              <a:rPr lang="en-GB" altLang="en-US" sz="1400" i="1">
                <a:latin typeface="Arial Unicode MS" pitchFamily="34" charset="-128"/>
              </a:rPr>
              <a:t>S</a:t>
            </a:r>
            <a:r>
              <a:rPr lang="en-GB" altLang="en-US" sz="1400">
                <a:latin typeface="Arial Unicode MS" pitchFamily="34" charset="-128"/>
              </a:rPr>
              <a:t> … retention</a:t>
            </a:r>
          </a:p>
          <a:p>
            <a:r>
              <a:rPr lang="en-GB" altLang="en-US" sz="1400">
                <a:latin typeface="Arial Unicode MS" pitchFamily="34" charset="-128"/>
              </a:rPr>
              <a:t>SWI … Soil Water Index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6199843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70AF"/>
                </a:solidFill>
              </a:rPr>
              <a:t>Brocca</a:t>
            </a:r>
            <a:r>
              <a:rPr lang="en-US" sz="1400" dirty="0">
                <a:solidFill>
                  <a:srgbClr val="0070AF"/>
                </a:solidFill>
              </a:rPr>
              <a:t> </a:t>
            </a:r>
            <a:r>
              <a:rPr lang="en-US" sz="1400" dirty="0" smtClean="0">
                <a:solidFill>
                  <a:srgbClr val="0070AF"/>
                </a:solidFill>
              </a:rPr>
              <a:t>et </a:t>
            </a:r>
            <a:r>
              <a:rPr lang="en-US" sz="1400" dirty="0">
                <a:solidFill>
                  <a:srgbClr val="0070AF"/>
                </a:solidFill>
              </a:rPr>
              <a:t>al. (2009) Antecedent wetness conditions based on ERS scatterometer data, Journal of Hydrology, 364(1-2), 73-87</a:t>
            </a:r>
            <a:r>
              <a:rPr lang="en-US" sz="1400" dirty="0" smtClean="0">
                <a:solidFill>
                  <a:srgbClr val="0070AF"/>
                </a:solidFill>
              </a:rPr>
              <a:t>.</a:t>
            </a:r>
            <a:endParaRPr lang="en-US" sz="1400" dirty="0">
              <a:solidFill>
                <a:srgbClr val="007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Landslide Monitoring</a:t>
            </a:r>
            <a:endParaRPr lang="en-GB" dirty="0"/>
          </a:p>
        </p:txBody>
      </p:sp>
      <p:pic>
        <p:nvPicPr>
          <p:cNvPr id="4" name="Picture 3" descr="Fig01"/>
          <p:cNvPicPr>
            <a:picLocks noChangeAspect="1" noChangeArrowheads="1"/>
          </p:cNvPicPr>
          <p:nvPr/>
        </p:nvPicPr>
        <p:blipFill>
          <a:blip r:embed="rId2" cstate="print"/>
          <a:srcRect l="63172"/>
          <a:stretch>
            <a:fillRect/>
          </a:stretch>
        </p:blipFill>
        <p:spPr bwMode="auto">
          <a:xfrm>
            <a:off x="611560" y="1268760"/>
            <a:ext cx="1931044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ig03"/>
          <p:cNvPicPr>
            <a:picLocks noChangeAspect="1" noChangeArrowheads="1"/>
          </p:cNvPicPr>
          <p:nvPr/>
        </p:nvPicPr>
        <p:blipFill>
          <a:blip r:embed="rId3" cstate="print"/>
          <a:srcRect t="58153"/>
          <a:stretch>
            <a:fillRect/>
          </a:stretch>
        </p:blipFill>
        <p:spPr bwMode="auto">
          <a:xfrm>
            <a:off x="2763775" y="1340768"/>
            <a:ext cx="562464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5536" y="6021288"/>
            <a:ext cx="66967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70AF"/>
                </a:solidFill>
              </a:rPr>
              <a:t>Brocca</a:t>
            </a:r>
            <a:r>
              <a:rPr lang="en-US" sz="1400" dirty="0">
                <a:solidFill>
                  <a:srgbClr val="0070AF"/>
                </a:solidFill>
              </a:rPr>
              <a:t> </a:t>
            </a:r>
            <a:r>
              <a:rPr lang="en-US" sz="1400" dirty="0" smtClean="0">
                <a:solidFill>
                  <a:srgbClr val="0070AF"/>
                </a:solidFill>
              </a:rPr>
              <a:t>et al. (2012) Improving Landslide Forecasting Using ASCAT-Derived Soil Moisture Data: A Case Study of the </a:t>
            </a:r>
            <a:r>
              <a:rPr lang="en-US" sz="1400" dirty="0" err="1" smtClean="0">
                <a:solidFill>
                  <a:srgbClr val="0070AF"/>
                </a:solidFill>
              </a:rPr>
              <a:t>Torgiovannetto</a:t>
            </a:r>
            <a:r>
              <a:rPr lang="en-US" sz="1400" dirty="0" smtClean="0">
                <a:solidFill>
                  <a:srgbClr val="0070AF"/>
                </a:solidFill>
              </a:rPr>
              <a:t> Landslide in Central Italy, Remote Sensing, 4(5), 1232-1244.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63775" y="4849811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Comparison between observed (circles) and estimated (triangles) crack </a:t>
            </a:r>
            <a:r>
              <a:rPr lang="en-US" sz="1600" dirty="0" smtClean="0"/>
              <a:t>aperture of the </a:t>
            </a:r>
            <a:r>
              <a:rPr lang="it-IT" sz="1600" dirty="0" err="1"/>
              <a:t>Torgiovannetto</a:t>
            </a:r>
            <a:r>
              <a:rPr lang="it-IT" sz="1600" dirty="0"/>
              <a:t> </a:t>
            </a:r>
            <a:r>
              <a:rPr lang="it-IT" sz="1600" dirty="0" err="1"/>
              <a:t>Landslide</a:t>
            </a:r>
            <a:endParaRPr lang="it-IT" sz="1600" dirty="0"/>
          </a:p>
          <a:p>
            <a:r>
              <a:rPr lang="it-IT" sz="1600" dirty="0"/>
              <a:t>in Central </a:t>
            </a:r>
            <a:r>
              <a:rPr lang="it-IT" sz="1600" dirty="0" err="1" smtClean="0"/>
              <a:t>Italy</a:t>
            </a:r>
            <a:r>
              <a:rPr lang="it-IT" sz="1600" dirty="0" smtClean="0"/>
              <a:t> </a:t>
            </a:r>
            <a:r>
              <a:rPr lang="en-US" sz="1600" dirty="0" smtClean="0"/>
              <a:t>from </a:t>
            </a:r>
            <a:r>
              <a:rPr lang="en-US" sz="1600" dirty="0"/>
              <a:t>the beginning to the end of the selected rainfall </a:t>
            </a:r>
            <a:r>
              <a:rPr lang="en-US" sz="1600" dirty="0" smtClean="0"/>
              <a:t>events.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63198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ASCAT Assimilation at NWP Centres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Impact on temperature and humidity</a:t>
            </a:r>
          </a:p>
          <a:p>
            <a:r>
              <a:rPr lang="en-GB" dirty="0" smtClean="0"/>
              <a:t>Centres</a:t>
            </a:r>
            <a:endParaRPr lang="en-GB" dirty="0"/>
          </a:p>
          <a:p>
            <a:pPr lvl="1"/>
            <a:r>
              <a:rPr lang="en-GB" dirty="0" smtClean="0"/>
              <a:t>ECMWF</a:t>
            </a:r>
          </a:p>
          <a:p>
            <a:pPr lvl="1"/>
            <a:r>
              <a:rPr lang="en-GB" dirty="0" smtClean="0"/>
              <a:t>Mete Office</a:t>
            </a:r>
          </a:p>
          <a:p>
            <a:pPr lvl="1"/>
            <a:r>
              <a:rPr lang="en-GB" dirty="0" err="1" smtClean="0"/>
              <a:t>Meteo</a:t>
            </a:r>
            <a:r>
              <a:rPr lang="en-GB" dirty="0" smtClean="0"/>
              <a:t> France</a:t>
            </a:r>
          </a:p>
          <a:p>
            <a:pPr lvl="1"/>
            <a:r>
              <a:rPr lang="en-GB" dirty="0" smtClean="0"/>
              <a:t>ZAMG</a:t>
            </a:r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33923"/>
            <a:ext cx="6372200" cy="5007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97127" y="3462115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Australia</a:t>
            </a:r>
            <a:endParaRPr lang="en-GB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572791" y="3459019"/>
            <a:ext cx="932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Tropics</a:t>
            </a:r>
            <a:endParaRPr lang="en-GB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3132631" y="4686251"/>
            <a:ext cx="169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North America</a:t>
            </a:r>
            <a:endParaRPr lang="en-GB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6359990" y="4614243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Northern</a:t>
            </a:r>
            <a:br>
              <a:rPr lang="en-GB" sz="1800" dirty="0" smtClean="0"/>
            </a:br>
            <a:r>
              <a:rPr lang="en-GB" sz="1800" dirty="0" smtClean="0"/>
              <a:t>Hemisphere</a:t>
            </a:r>
            <a:endParaRPr lang="en-GB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3613666"/>
            <a:ext cx="2304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/>
              <a:t>Skill of relative humidity forecasts 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4653136"/>
            <a:ext cx="23042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rgbClr val="0070AF"/>
                </a:solidFill>
              </a:rPr>
              <a:t>Dharssi</a:t>
            </a:r>
            <a:r>
              <a:rPr lang="en-GB" sz="1400" dirty="0">
                <a:solidFill>
                  <a:srgbClr val="0070AF"/>
                </a:solidFill>
              </a:rPr>
              <a:t>, I., </a:t>
            </a:r>
            <a:r>
              <a:rPr lang="en-GB" sz="1400" dirty="0" err="1">
                <a:solidFill>
                  <a:srgbClr val="0070AF"/>
                </a:solidFill>
              </a:rPr>
              <a:t>Bovis</a:t>
            </a:r>
            <a:r>
              <a:rPr lang="en-GB" sz="1400" dirty="0">
                <a:solidFill>
                  <a:srgbClr val="0070AF"/>
                </a:solidFill>
              </a:rPr>
              <a:t>, K.J., Macpherson, B., &amp; Jones, C.P. (2011). Operational assimilation of ASCAT surface soil wetness at the Met Office. Hydrology and Earth System Sciences, 15, 2729-2746</a:t>
            </a:r>
          </a:p>
        </p:txBody>
      </p:sp>
    </p:spTree>
    <p:extLst>
      <p:ext uri="{BB962C8B-B14F-4D97-AF65-F5344CB8AC3E}">
        <p14:creationId xmlns:p14="http://schemas.microsoft.com/office/powerpoint/2010/main" val="359831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Afternoon rain more likely over drier soils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6021288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70AF"/>
                </a:solidFill>
              </a:rPr>
              <a:t>Taylor</a:t>
            </a:r>
            <a:r>
              <a:rPr lang="en-US" sz="1800" dirty="0">
                <a:solidFill>
                  <a:srgbClr val="0070AF"/>
                </a:solidFill>
              </a:rPr>
              <a:t> </a:t>
            </a:r>
            <a:r>
              <a:rPr lang="en-US" sz="1800" dirty="0" smtClean="0">
                <a:solidFill>
                  <a:srgbClr val="0070AF"/>
                </a:solidFill>
              </a:rPr>
              <a:t>et al. (2012) </a:t>
            </a:r>
            <a:r>
              <a:rPr lang="en-US" sz="1800" dirty="0">
                <a:solidFill>
                  <a:srgbClr val="0070AF"/>
                </a:solidFill>
              </a:rPr>
              <a:t>Afternoon rain more likely over drier soils. Nature, 489, </a:t>
            </a:r>
            <a:r>
              <a:rPr lang="en-US" sz="1800" dirty="0" smtClean="0">
                <a:solidFill>
                  <a:srgbClr val="0070AF"/>
                </a:solidFill>
              </a:rPr>
              <a:t>423-426.</a:t>
            </a:r>
            <a:endParaRPr lang="en-US" sz="1800" dirty="0">
              <a:solidFill>
                <a:srgbClr val="0070A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575" y="1124744"/>
            <a:ext cx="6597873" cy="468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4657" y="1700808"/>
            <a:ext cx="1827063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>
                <a:latin typeface="Verdana" pitchFamily="34" charset="0"/>
              </a:rPr>
              <a:t>Dark red = rain falls most likely over drier soils</a:t>
            </a:r>
          </a:p>
          <a:p>
            <a:pPr eaLnBrk="1" hangingPunct="1"/>
            <a:endParaRPr lang="en-US" sz="1400" dirty="0" smtClean="0">
              <a:latin typeface="Verdana" pitchFamily="34" charset="0"/>
            </a:endParaRPr>
          </a:p>
          <a:p>
            <a:pPr eaLnBrk="1" hangingPunct="1"/>
            <a:r>
              <a:rPr lang="en-US" sz="1400" dirty="0" smtClean="0">
                <a:latin typeface="Verdana" pitchFamily="34" charset="0"/>
              </a:rPr>
              <a:t>Pink </a:t>
            </a:r>
            <a:r>
              <a:rPr lang="en-US" sz="1400" dirty="0">
                <a:latin typeface="Verdana" pitchFamily="34" charset="0"/>
              </a:rPr>
              <a:t>= rain falls likely over drier soils</a:t>
            </a:r>
          </a:p>
          <a:p>
            <a:pPr eaLnBrk="1" hangingPunct="1"/>
            <a:endParaRPr lang="en-US" sz="1400" dirty="0" smtClean="0">
              <a:latin typeface="Verdana" pitchFamily="34" charset="0"/>
            </a:endParaRPr>
          </a:p>
          <a:p>
            <a:pPr eaLnBrk="1" hangingPunct="1"/>
            <a:r>
              <a:rPr lang="en-US" sz="1400" dirty="0" smtClean="0">
                <a:latin typeface="Verdana" pitchFamily="34" charset="0"/>
              </a:rPr>
              <a:t>Blue </a:t>
            </a:r>
            <a:r>
              <a:rPr lang="en-US" sz="1400" dirty="0">
                <a:latin typeface="Verdana" pitchFamily="34" charset="0"/>
              </a:rPr>
              <a:t>= rain falls likely over wetter soils</a:t>
            </a:r>
          </a:p>
          <a:p>
            <a:pPr eaLnBrk="1" hangingPunct="1"/>
            <a:endParaRPr lang="en-US" sz="1400" dirty="0" smtClean="0">
              <a:latin typeface="Verdana" pitchFamily="34" charset="0"/>
            </a:endParaRPr>
          </a:p>
          <a:p>
            <a:pPr eaLnBrk="1" hangingPunct="1"/>
            <a:r>
              <a:rPr lang="en-US" sz="1400" dirty="0" smtClean="0">
                <a:latin typeface="Verdana" pitchFamily="34" charset="0"/>
              </a:rPr>
              <a:t>Dark </a:t>
            </a:r>
            <a:r>
              <a:rPr lang="en-US" sz="1400" dirty="0">
                <a:latin typeface="Verdana" pitchFamily="34" charset="0"/>
              </a:rPr>
              <a:t>blue = rain most falls likely over wetter soils</a:t>
            </a:r>
          </a:p>
        </p:txBody>
      </p:sp>
    </p:spTree>
    <p:extLst>
      <p:ext uri="{BB962C8B-B14F-4D97-AF65-F5344CB8AC3E}">
        <p14:creationId xmlns:p14="http://schemas.microsoft.com/office/powerpoint/2010/main" val="424013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202_ASCAT_anomaly_Moldova_India_compared_NDV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08050"/>
            <a:ext cx="6516687" cy="514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Soil Moisture and Vegetation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536" y="6093296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70AF"/>
                </a:solidFill>
              </a:rPr>
              <a:t>Naeimi</a:t>
            </a:r>
            <a:r>
              <a:rPr lang="en-US" sz="1400" dirty="0">
                <a:solidFill>
                  <a:srgbClr val="0070AF"/>
                </a:solidFill>
              </a:rPr>
              <a:t>, V., W. Wagner (2010). C-band Scatterometers and their Applications, Chapter 13 of "Geoscience and Remote Sensing New Achievements", </a:t>
            </a:r>
            <a:r>
              <a:rPr lang="en-US" sz="1400" dirty="0" smtClean="0">
                <a:solidFill>
                  <a:srgbClr val="0070AF"/>
                </a:solidFill>
              </a:rPr>
              <a:t>P. </a:t>
            </a:r>
            <a:r>
              <a:rPr lang="en-US" sz="1400" dirty="0" err="1" smtClean="0">
                <a:solidFill>
                  <a:srgbClr val="0070AF"/>
                </a:solidFill>
              </a:rPr>
              <a:t>Imperatore</a:t>
            </a:r>
            <a:r>
              <a:rPr lang="en-US" sz="1400" dirty="0" smtClean="0">
                <a:solidFill>
                  <a:srgbClr val="0070AF"/>
                </a:solidFill>
              </a:rPr>
              <a:t> </a:t>
            </a:r>
            <a:r>
              <a:rPr lang="en-US" sz="1400" dirty="0">
                <a:solidFill>
                  <a:srgbClr val="0070AF"/>
                </a:solidFill>
              </a:rPr>
              <a:t>and </a:t>
            </a:r>
            <a:r>
              <a:rPr lang="en-US" sz="1400" dirty="0" smtClean="0">
                <a:solidFill>
                  <a:srgbClr val="0070AF"/>
                </a:solidFill>
              </a:rPr>
              <a:t>D. </a:t>
            </a:r>
            <a:r>
              <a:rPr lang="en-US" sz="1400" dirty="0" err="1">
                <a:solidFill>
                  <a:srgbClr val="0070AF"/>
                </a:solidFill>
              </a:rPr>
              <a:t>Riccio</a:t>
            </a:r>
            <a:r>
              <a:rPr lang="en-US" sz="1400" dirty="0">
                <a:solidFill>
                  <a:srgbClr val="0070AF"/>
                </a:solidFill>
              </a:rPr>
              <a:t> (Ed.), INTECH, </a:t>
            </a:r>
            <a:r>
              <a:rPr lang="en-US" sz="1400" dirty="0" err="1">
                <a:solidFill>
                  <a:srgbClr val="0070AF"/>
                </a:solidFill>
              </a:rPr>
              <a:t>Vukovar</a:t>
            </a:r>
            <a:r>
              <a:rPr lang="en-US" sz="1400" dirty="0">
                <a:solidFill>
                  <a:srgbClr val="0070AF"/>
                </a:solidFill>
              </a:rPr>
              <a:t>, Croatia, 230-246.</a:t>
            </a:r>
          </a:p>
          <a:p>
            <a:endParaRPr lang="en-GB" sz="1400" dirty="0">
              <a:solidFill>
                <a:srgbClr val="007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2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Prediction of NDVI using SWI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Modelling </a:t>
            </a:r>
            <a:r>
              <a:rPr lang="de-AT" altLang="en-US">
                <a:cs typeface="Arial" charset="0"/>
              </a:rPr>
              <a:t>next month's NDVI using SWI</a:t>
            </a:r>
            <a:endParaRPr lang="el-GR" altLang="en-US">
              <a:cs typeface="Arial" charset="0"/>
            </a:endParaRPr>
          </a:p>
        </p:txBody>
      </p:sp>
      <p:pic>
        <p:nvPicPr>
          <p:cNvPr id="1607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7" y="1628800"/>
            <a:ext cx="5457825" cy="42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6021288"/>
            <a:ext cx="6905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rgbClr val="0070AF"/>
                </a:solidFill>
              </a:rPr>
              <a:t>Zribi</a:t>
            </a:r>
            <a:r>
              <a:rPr lang="en-GB" sz="1400" dirty="0">
                <a:solidFill>
                  <a:srgbClr val="0070AF"/>
                </a:solidFill>
              </a:rPr>
              <a:t> </a:t>
            </a:r>
            <a:r>
              <a:rPr lang="en-GB" sz="1400" dirty="0" smtClean="0">
                <a:solidFill>
                  <a:srgbClr val="0070AF"/>
                </a:solidFill>
              </a:rPr>
              <a:t>et al. (2010</a:t>
            </a:r>
            <a:r>
              <a:rPr lang="en-GB" sz="1400" dirty="0">
                <a:solidFill>
                  <a:srgbClr val="0070AF"/>
                </a:solidFill>
              </a:rPr>
              <a:t>) Relationship between soil moisture and vegetation in the </a:t>
            </a:r>
            <a:r>
              <a:rPr lang="en-GB" sz="1400" dirty="0" err="1">
                <a:solidFill>
                  <a:srgbClr val="0070AF"/>
                </a:solidFill>
              </a:rPr>
              <a:t>Kairouan</a:t>
            </a:r>
            <a:r>
              <a:rPr lang="en-GB" sz="1400" dirty="0">
                <a:solidFill>
                  <a:srgbClr val="0070AF"/>
                </a:solidFill>
              </a:rPr>
              <a:t> plain region of Tunisia using low spatial resolution satellite data, Water Resources Research, 46, W06508, 13 p.</a:t>
            </a:r>
          </a:p>
          <a:p>
            <a:endParaRPr lang="en-GB" sz="1400" dirty="0">
              <a:solidFill>
                <a:srgbClr val="007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9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Drought Monitoring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338" y="1196752"/>
            <a:ext cx="7110237" cy="46598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5856616"/>
            <a:ext cx="7228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ASCAT based drought index for 20 September 2018</a:t>
            </a:r>
            <a:r>
              <a:rPr lang="en-GB" sz="1600" dirty="0"/>
              <a:t>. https://droughtwatch.eu/</a:t>
            </a:r>
          </a:p>
        </p:txBody>
      </p:sp>
    </p:spTree>
    <p:extLst>
      <p:ext uri="{BB962C8B-B14F-4D97-AF65-F5344CB8AC3E}">
        <p14:creationId xmlns:p14="http://schemas.microsoft.com/office/powerpoint/2010/main" val="260531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Final Thoughts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740080" cy="5022850"/>
          </a:xfrm>
        </p:spPr>
        <p:txBody>
          <a:bodyPr/>
          <a:lstStyle/>
          <a:p>
            <a:r>
              <a:rPr lang="en-GB" dirty="0" smtClean="0"/>
              <a:t>Steadily increasing uptake by users despite ASCAT soil moisture data are not “plug and play”</a:t>
            </a:r>
          </a:p>
          <a:p>
            <a:pPr lvl="2"/>
            <a:r>
              <a:rPr lang="en-GB" dirty="0" smtClean="0"/>
              <a:t>Soil moisture is often not a direct input variable but a state variable</a:t>
            </a:r>
          </a:p>
          <a:p>
            <a:pPr lvl="2"/>
            <a:r>
              <a:rPr lang="en-GB" dirty="0" smtClean="0"/>
              <a:t>Many land surface models do not have a topsoil layer </a:t>
            </a:r>
          </a:p>
          <a:p>
            <a:pPr lvl="2"/>
            <a:r>
              <a:rPr lang="en-GB" dirty="0" smtClean="0"/>
              <a:t>Dealing with spatially and temporally varying uncertainties is challenging</a:t>
            </a:r>
          </a:p>
          <a:p>
            <a:pPr lvl="2"/>
            <a:r>
              <a:rPr lang="en-GB" dirty="0" smtClean="0"/>
              <a:t>Long time series needed for model calibration</a:t>
            </a:r>
          </a:p>
          <a:p>
            <a:pPr lvl="2"/>
            <a:r>
              <a:rPr lang="en-GB" dirty="0" smtClean="0"/>
              <a:t>Data are complex</a:t>
            </a:r>
          </a:p>
          <a:p>
            <a:r>
              <a:rPr lang="en-GB" dirty="0" smtClean="0"/>
              <a:t>Increasing number of downstream </a:t>
            </a:r>
            <a:r>
              <a:rPr lang="en-GB" dirty="0"/>
              <a:t>data services</a:t>
            </a:r>
          </a:p>
          <a:p>
            <a:pPr lvl="1"/>
            <a:r>
              <a:rPr lang="en-GB" dirty="0"/>
              <a:t>Value-added soil moisture data</a:t>
            </a:r>
          </a:p>
          <a:p>
            <a:pPr lvl="1"/>
            <a:r>
              <a:rPr lang="en-GB" dirty="0"/>
              <a:t>Rainfall estimates</a:t>
            </a:r>
          </a:p>
          <a:p>
            <a:pPr lvl="1"/>
            <a:r>
              <a:rPr lang="en-GB" dirty="0"/>
              <a:t>Drought indices</a:t>
            </a:r>
          </a:p>
          <a:p>
            <a:pPr lvl="1"/>
            <a:r>
              <a:rPr lang="en-GB" dirty="0"/>
              <a:t>Etc</a:t>
            </a:r>
            <a:r>
              <a:rPr lang="en-GB" dirty="0" smtClean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552" y="5517232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Acknowledgements</a:t>
            </a:r>
          </a:p>
          <a:p>
            <a:r>
              <a:rPr lang="en-GB" sz="1400" dirty="0" smtClean="0"/>
              <a:t>EUMETSAT</a:t>
            </a:r>
            <a:r>
              <a:rPr lang="en-GB" sz="1400" dirty="0"/>
              <a:t>: H-SAF </a:t>
            </a:r>
            <a:r>
              <a:rPr lang="en-GB" sz="1400" dirty="0" smtClean="0"/>
              <a:t>CDOP2</a:t>
            </a:r>
          </a:p>
          <a:p>
            <a:r>
              <a:rPr lang="en-GB" sz="1400" dirty="0"/>
              <a:t>European Commission JRC: </a:t>
            </a:r>
            <a:r>
              <a:rPr lang="en-GB" sz="1400" dirty="0" smtClean="0"/>
              <a:t>Copernicus </a:t>
            </a:r>
            <a:r>
              <a:rPr lang="en-GB" sz="1400" dirty="0"/>
              <a:t>Global </a:t>
            </a:r>
            <a:r>
              <a:rPr lang="en-GB" sz="1400" dirty="0" smtClean="0"/>
              <a:t>Land</a:t>
            </a:r>
            <a:endParaRPr lang="en-GB" sz="1400" dirty="0"/>
          </a:p>
          <a:p>
            <a:r>
              <a:rPr lang="en-GB" sz="1400" dirty="0" err="1"/>
              <a:t>Interreg</a:t>
            </a:r>
            <a:r>
              <a:rPr lang="en-GB" sz="1400" dirty="0"/>
              <a:t> Danube Translational Programme: </a:t>
            </a:r>
            <a:r>
              <a:rPr lang="en-GB" sz="1400" dirty="0" err="1" smtClean="0"/>
              <a:t>DriDanube</a:t>
            </a:r>
            <a:endParaRPr lang="en-GB" sz="1400" dirty="0" smtClean="0"/>
          </a:p>
          <a:p>
            <a:r>
              <a:rPr lang="en-GB" sz="1400" dirty="0" smtClean="0"/>
              <a:t>FFG Austrian Space Applications Programme: </a:t>
            </a:r>
            <a:r>
              <a:rPr lang="en-GB" sz="1400" dirty="0" err="1" smtClean="0"/>
              <a:t>BMon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08417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Signal versus Noise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information content of soil moisture is </a:t>
            </a:r>
            <a:r>
              <a:rPr lang="en-GB" dirty="0" smtClean="0"/>
              <a:t>best </a:t>
            </a:r>
            <a:r>
              <a:rPr lang="en-GB" dirty="0" smtClean="0"/>
              <a:t>characterised by the </a:t>
            </a:r>
            <a:r>
              <a:rPr lang="en-GB" b="1" dirty="0" smtClean="0">
                <a:solidFill>
                  <a:srgbClr val="FF0000"/>
                </a:solidFill>
              </a:rPr>
              <a:t>signal-to-noise ratio (SNR)</a:t>
            </a:r>
          </a:p>
          <a:p>
            <a:pPr lvl="1"/>
            <a:r>
              <a:rPr lang="en-GB" dirty="0" smtClean="0"/>
              <a:t>Key criterion in data assimilation</a:t>
            </a:r>
          </a:p>
          <a:p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Signal</a:t>
            </a:r>
            <a:r>
              <a:rPr lang="en-GB" dirty="0" smtClean="0"/>
              <a:t> is tied to a certain scale, hence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noise</a:t>
            </a:r>
            <a:r>
              <a:rPr lang="en-GB" dirty="0" smtClean="0"/>
              <a:t> refers not only to random instrument noise and retrieval errors but also to </a:t>
            </a:r>
            <a:r>
              <a:rPr lang="en-GB" dirty="0" err="1" smtClean="0"/>
              <a:t>representativity</a:t>
            </a:r>
            <a:r>
              <a:rPr lang="en-GB" dirty="0" smtClean="0"/>
              <a:t> errors</a:t>
            </a:r>
          </a:p>
          <a:p>
            <a:pPr lvl="1"/>
            <a:r>
              <a:rPr lang="en-GB" dirty="0" smtClean="0"/>
              <a:t>SNR is scale dependent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Soil moisture scaling approaches</a:t>
            </a:r>
          </a:p>
          <a:p>
            <a:pPr lvl="1"/>
            <a:r>
              <a:rPr lang="en-GB" dirty="0" smtClean="0"/>
              <a:t>Highly non-linear hydrological processes are assumed to linearize at coarse satellite scales</a:t>
            </a:r>
          </a:p>
          <a:p>
            <a:pPr lvl="1"/>
            <a:r>
              <a:rPr lang="en-GB" dirty="0" smtClean="0"/>
              <a:t>Standard error model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5698313"/>
              </p:ext>
            </p:extLst>
          </p:nvPr>
        </p:nvGraphicFramePr>
        <p:xfrm>
          <a:off x="1268115" y="5589240"/>
          <a:ext cx="1863725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Formel" r:id="rId3" imgW="1091726" imgH="241195" progId="Equation.3">
                  <p:embed/>
                </p:oleObj>
              </mc:Choice>
              <mc:Fallback>
                <p:oleObj name="Formel" r:id="rId3" imgW="1091726" imgH="241195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8115" y="5589240"/>
                        <a:ext cx="1863725" cy="404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1613"/>
              </p:ext>
            </p:extLst>
          </p:nvPr>
        </p:nvGraphicFramePr>
        <p:xfrm>
          <a:off x="3651523" y="5157192"/>
          <a:ext cx="4160837" cy="134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Formel" r:id="rId5" imgW="2705040" imgH="888840" progId="Equation.3">
                  <p:embed/>
                </p:oleObj>
              </mc:Choice>
              <mc:Fallback>
                <p:oleObj name="Formel" r:id="rId5" imgW="2705040" imgH="88884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523" y="5157192"/>
                        <a:ext cx="4160837" cy="1347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500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Triple Collocation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smtClean="0"/>
              <a:t>Originally proposed to estimate </a:t>
            </a:r>
            <a:r>
              <a:rPr lang="de-AT" b="1" smtClean="0"/>
              <a:t>random error variances</a:t>
            </a:r>
            <a:endParaRPr lang="de-AT" smtClean="0"/>
          </a:p>
          <a:p>
            <a:pPr lvl="1"/>
            <a:r>
              <a:rPr lang="de-AT" smtClean="0"/>
              <a:t>Covariance-formulation</a:t>
            </a:r>
          </a:p>
          <a:p>
            <a:pPr>
              <a:buNone/>
            </a:pPr>
            <a:endParaRPr lang="de-AT" smtClean="0"/>
          </a:p>
          <a:p>
            <a:endParaRPr lang="de-AT" smtClean="0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1125091" y="2111822"/>
          <a:ext cx="2292350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2" name="Formel" r:id="rId3" imgW="1447172" imgH="774364" progId="Equation.3">
                  <p:embed/>
                </p:oleObj>
              </mc:Choice>
              <mc:Fallback>
                <p:oleObj name="Formel" r:id="rId3" imgW="1447172" imgH="774364" progId="Equation.3">
                  <p:embed/>
                  <p:pic>
                    <p:nvPicPr>
                      <p:cNvPr id="266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5091" y="2111822"/>
                        <a:ext cx="2292350" cy="1223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cxnSp>
        <p:nvCxnSpPr>
          <p:cNvPr id="10" name="Gerade Verbindung mit Pfeil 9"/>
          <p:cNvCxnSpPr/>
          <p:nvPr/>
        </p:nvCxnSpPr>
        <p:spPr bwMode="auto">
          <a:xfrm>
            <a:off x="3491881" y="2759442"/>
            <a:ext cx="2232248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6631" name="Object 7"/>
          <p:cNvGraphicFramePr>
            <a:graphicFrameLocks noChangeAspect="1"/>
          </p:cNvGraphicFramePr>
          <p:nvPr/>
        </p:nvGraphicFramePr>
        <p:xfrm>
          <a:off x="4133529" y="2143770"/>
          <a:ext cx="115887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" name="Formel" r:id="rId5" imgW="939800" imgH="457200" progId="Equation.3">
                  <p:embed/>
                </p:oleObj>
              </mc:Choice>
              <mc:Fallback>
                <p:oleObj name="Formel" r:id="rId5" imgW="939800" imgH="457200" progId="Equation.3">
                  <p:embed/>
                  <p:pic>
                    <p:nvPicPr>
                      <p:cNvPr id="2663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3529" y="2143770"/>
                        <a:ext cx="115887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feld 13"/>
          <p:cNvSpPr txBox="1"/>
          <p:nvPr/>
        </p:nvSpPr>
        <p:spPr>
          <a:xfrm>
            <a:off x="3995937" y="1722294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smtClean="0">
                <a:solidFill>
                  <a:srgbClr val="FF0000"/>
                </a:solidFill>
              </a:rPr>
              <a:t>Assumptions</a:t>
            </a:r>
            <a:r>
              <a:rPr lang="de-AT" sz="1600" smtClean="0"/>
              <a:t>:</a:t>
            </a:r>
            <a:endParaRPr lang="en-GB" sz="1600" dirty="0"/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6636" name="Object 12"/>
          <p:cNvGraphicFramePr>
            <a:graphicFrameLocks noChangeAspect="1"/>
          </p:cNvGraphicFramePr>
          <p:nvPr/>
        </p:nvGraphicFramePr>
        <p:xfrm>
          <a:off x="6085649" y="3960332"/>
          <a:ext cx="1872208" cy="1772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" name="Formel" r:id="rId7" imgW="1257300" imgH="1193800" progId="Equation.3">
                  <p:embed/>
                </p:oleObj>
              </mc:Choice>
              <mc:Fallback>
                <p:oleObj name="Formel" r:id="rId7" imgW="1257300" imgH="1193800" progId="Equation.3">
                  <p:embed/>
                  <p:pic>
                    <p:nvPicPr>
                      <p:cNvPr id="2663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5649" y="3960332"/>
                        <a:ext cx="1872208" cy="17729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feld 19"/>
          <p:cNvSpPr txBox="1"/>
          <p:nvPr/>
        </p:nvSpPr>
        <p:spPr>
          <a:xfrm>
            <a:off x="1907705" y="3501008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smtClean="0">
                <a:solidFill>
                  <a:srgbClr val="FF0000"/>
                </a:solidFill>
              </a:rPr>
              <a:t>Error variances</a:t>
            </a:r>
            <a:r>
              <a:rPr lang="de-AT" sz="1600" smtClean="0"/>
              <a:t>:</a:t>
            </a:r>
            <a:endParaRPr lang="en-GB" sz="1600" dirty="0"/>
          </a:p>
        </p:txBody>
      </p:sp>
      <p:sp>
        <p:nvSpPr>
          <p:cNvPr id="21" name="Textfeld 20"/>
          <p:cNvSpPr txBox="1"/>
          <p:nvPr/>
        </p:nvSpPr>
        <p:spPr>
          <a:xfrm>
            <a:off x="6180060" y="3501008"/>
            <a:ext cx="1992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smtClean="0">
                <a:solidFill>
                  <a:srgbClr val="FF0000"/>
                </a:solidFill>
              </a:rPr>
              <a:t>Scaling coefficients</a:t>
            </a:r>
            <a:r>
              <a:rPr lang="de-AT" sz="1600" smtClean="0"/>
              <a:t>:</a:t>
            </a:r>
            <a:endParaRPr lang="en-GB" sz="1600" dirty="0"/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6638" name="Object 14"/>
          <p:cNvGraphicFramePr>
            <a:graphicFrameLocks noChangeAspect="1"/>
          </p:cNvGraphicFramePr>
          <p:nvPr/>
        </p:nvGraphicFramePr>
        <p:xfrm>
          <a:off x="611560" y="3861048"/>
          <a:ext cx="4412859" cy="1944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" name="Formel" r:id="rId9" imgW="3289300" imgH="1447800" progId="Equation.3">
                  <p:embed/>
                </p:oleObj>
              </mc:Choice>
              <mc:Fallback>
                <p:oleObj name="Formel" r:id="rId9" imgW="3289300" imgH="1447800" progId="Equation.3">
                  <p:embed/>
                  <p:pic>
                    <p:nvPicPr>
                      <p:cNvPr id="2663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861048"/>
                        <a:ext cx="4412859" cy="19442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6640" name="Object 16"/>
          <p:cNvGraphicFramePr>
            <a:graphicFrameLocks noChangeAspect="1"/>
          </p:cNvGraphicFramePr>
          <p:nvPr/>
        </p:nvGraphicFramePr>
        <p:xfrm>
          <a:off x="4139952" y="2856359"/>
          <a:ext cx="1056892" cy="500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" name="Formel" r:id="rId11" imgW="901309" imgH="431613" progId="Equation.3">
                  <p:embed/>
                </p:oleObj>
              </mc:Choice>
              <mc:Fallback>
                <p:oleObj name="Formel" r:id="rId11" imgW="901309" imgH="431613" progId="Equation.3">
                  <p:embed/>
                  <p:pic>
                    <p:nvPicPr>
                      <p:cNvPr id="2664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2856359"/>
                        <a:ext cx="1056892" cy="5006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90" name="Rectangle 6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6689" name="Object 65"/>
          <p:cNvGraphicFramePr>
            <a:graphicFrameLocks noChangeAspect="1"/>
          </p:cNvGraphicFramePr>
          <p:nvPr/>
        </p:nvGraphicFramePr>
        <p:xfrm>
          <a:off x="5868145" y="2348880"/>
          <a:ext cx="3024335" cy="807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7" name="Formel" r:id="rId13" imgW="2108200" imgH="558800" progId="Equation.3">
                  <p:embed/>
                </p:oleObj>
              </mc:Choice>
              <mc:Fallback>
                <p:oleObj name="Formel" r:id="rId13" imgW="2108200" imgH="558800" progId="Equation.3">
                  <p:embed/>
                  <p:pic>
                    <p:nvPicPr>
                      <p:cNvPr id="26689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5" y="2348880"/>
                        <a:ext cx="3024335" cy="8074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4"/>
          <p:cNvSpPr txBox="1"/>
          <p:nvPr/>
        </p:nvSpPr>
        <p:spPr>
          <a:xfrm>
            <a:off x="107504" y="6002704"/>
            <a:ext cx="66967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en-GB" sz="1400" dirty="0" err="1" smtClean="0">
                <a:solidFill>
                  <a:srgbClr val="0070AF"/>
                </a:solidFill>
              </a:rPr>
              <a:t>Stoffelen</a:t>
            </a:r>
            <a:r>
              <a:rPr lang="en-GB" sz="1400" dirty="0" smtClean="0">
                <a:solidFill>
                  <a:srgbClr val="0070AF"/>
                </a:solidFill>
              </a:rPr>
              <a:t>, A. (1998). Toward the true near‐surface wind speed: Error </a:t>
            </a:r>
            <a:r>
              <a:rPr lang="en-GB" sz="1400" dirty="0" err="1" smtClean="0">
                <a:solidFill>
                  <a:srgbClr val="0070AF"/>
                </a:solidFill>
              </a:rPr>
              <a:t>modeling</a:t>
            </a:r>
            <a:r>
              <a:rPr lang="en-GB" sz="1400" dirty="0" smtClean="0">
                <a:solidFill>
                  <a:srgbClr val="0070AF"/>
                </a:solidFill>
              </a:rPr>
              <a:t> and calibration using triple collocation. </a:t>
            </a:r>
            <a:r>
              <a:rPr lang="en-GB" sz="1400" i="1" dirty="0" smtClean="0">
                <a:solidFill>
                  <a:srgbClr val="0070AF"/>
                </a:solidFill>
              </a:rPr>
              <a:t>Journal of Geophysical Research: Oceans </a:t>
            </a:r>
            <a:r>
              <a:rPr lang="en-GB" sz="1400" dirty="0" smtClean="0">
                <a:solidFill>
                  <a:srgbClr val="0070AF"/>
                </a:solidFill>
              </a:rPr>
              <a:t>(1978–2012), 103(C4), 7755-7766.</a:t>
            </a:r>
            <a:endParaRPr lang="en-GB" sz="1600" dirty="0">
              <a:solidFill>
                <a:srgbClr val="007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Signal to Noise Ration (SNR)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454352"/>
          </a:xfrm>
        </p:spPr>
        <p:txBody>
          <a:bodyPr/>
          <a:lstStyle/>
          <a:p>
            <a:r>
              <a:rPr lang="de-AT" dirty="0" smtClean="0"/>
              <a:t>Recently extended to estimate the signal-</a:t>
            </a:r>
            <a:r>
              <a:rPr lang="de-AT" dirty="0" err="1" smtClean="0"/>
              <a:t>to</a:t>
            </a:r>
            <a:r>
              <a:rPr lang="de-AT" dirty="0" smtClean="0"/>
              <a:t>-</a:t>
            </a:r>
            <a:r>
              <a:rPr lang="de-AT" dirty="0" err="1" smtClean="0"/>
              <a:t>noise</a:t>
            </a:r>
            <a:r>
              <a:rPr lang="de-AT" dirty="0" smtClean="0"/>
              <a:t> </a:t>
            </a:r>
            <a:r>
              <a:rPr lang="de-AT" dirty="0" err="1" smtClean="0"/>
              <a:t>ratio</a:t>
            </a:r>
            <a:endParaRPr lang="de-AT" dirty="0" smtClean="0"/>
          </a:p>
          <a:p>
            <a:endParaRPr lang="de-AT" b="1" dirty="0"/>
          </a:p>
          <a:p>
            <a:endParaRPr lang="de-AT" b="1" dirty="0" smtClean="0"/>
          </a:p>
          <a:p>
            <a:endParaRPr lang="de-AT" b="1" dirty="0"/>
          </a:p>
          <a:p>
            <a:endParaRPr lang="de-AT" b="1" dirty="0" smtClean="0"/>
          </a:p>
          <a:p>
            <a:r>
              <a:rPr lang="de-AT" dirty="0"/>
              <a:t>More easy </a:t>
            </a:r>
            <a:r>
              <a:rPr lang="de-AT" dirty="0" err="1"/>
              <a:t>interpretabilty</a:t>
            </a:r>
            <a:r>
              <a:rPr lang="de-AT" dirty="0"/>
              <a:t> </a:t>
            </a:r>
            <a:r>
              <a:rPr lang="de-AT" dirty="0" err="1"/>
              <a:t>when</a:t>
            </a:r>
            <a:r>
              <a:rPr lang="de-AT" dirty="0"/>
              <a:t> </a:t>
            </a:r>
            <a:r>
              <a:rPr lang="de-AT" dirty="0" err="1"/>
              <a:t>expressed</a:t>
            </a:r>
            <a:r>
              <a:rPr lang="de-AT" dirty="0"/>
              <a:t> in </a:t>
            </a:r>
            <a:r>
              <a:rPr lang="de-AT" dirty="0" err="1">
                <a:solidFill>
                  <a:srgbClr val="FF0000"/>
                </a:solidFill>
              </a:rPr>
              <a:t>decibel</a:t>
            </a:r>
            <a:r>
              <a:rPr lang="de-AT" dirty="0"/>
              <a:t> </a:t>
            </a:r>
            <a:r>
              <a:rPr lang="de-AT" dirty="0" err="1" smtClean="0"/>
              <a:t>units</a:t>
            </a:r>
            <a:r>
              <a:rPr lang="de-AT" b="1" dirty="0" smtClean="0"/>
              <a:t/>
            </a:r>
            <a:br>
              <a:rPr lang="de-AT" b="1" dirty="0" smtClean="0"/>
            </a:br>
            <a:endParaRPr lang="de-AT" dirty="0" smtClean="0"/>
          </a:p>
          <a:p>
            <a:pPr>
              <a:buNone/>
            </a:pPr>
            <a:endParaRPr lang="de-AT" dirty="0" smtClean="0"/>
          </a:p>
          <a:p>
            <a:endParaRPr lang="de-AT" dirty="0" smtClean="0"/>
          </a:p>
          <a:p>
            <a:endParaRPr lang="de-AT" dirty="0" smtClean="0"/>
          </a:p>
          <a:p>
            <a:endParaRPr lang="de-AT" dirty="0" smtClean="0"/>
          </a:p>
          <a:p>
            <a:endParaRPr lang="de-AT" dirty="0" smtClean="0"/>
          </a:p>
          <a:p>
            <a:endParaRPr lang="de-AT" dirty="0" smtClean="0"/>
          </a:p>
          <a:p>
            <a:endParaRPr lang="de-AT" b="1" dirty="0" smtClean="0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868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978969"/>
              </p:ext>
            </p:extLst>
          </p:nvPr>
        </p:nvGraphicFramePr>
        <p:xfrm>
          <a:off x="6561022" y="1980452"/>
          <a:ext cx="1395355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Formel" r:id="rId3" imgW="1040948" imgH="431613" progId="Equation.3">
                  <p:embed/>
                </p:oleObj>
              </mc:Choice>
              <mc:Fallback>
                <p:oleObj name="Formel" r:id="rId3" imgW="1040948" imgH="431613" progId="Equation.3">
                  <p:embed/>
                  <p:pic>
                    <p:nvPicPr>
                      <p:cNvPr id="2868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1022" y="1980452"/>
                        <a:ext cx="1395355" cy="5760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868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657677"/>
              </p:ext>
            </p:extLst>
          </p:nvPr>
        </p:nvGraphicFramePr>
        <p:xfrm>
          <a:off x="953314" y="1751037"/>
          <a:ext cx="4806794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Formel" r:id="rId5" imgW="3136900" imgH="660400" progId="Equation.3">
                  <p:embed/>
                </p:oleObj>
              </mc:Choice>
              <mc:Fallback>
                <p:oleObj name="Formel" r:id="rId5" imgW="3136900" imgH="660400" progId="Equation.3">
                  <p:embed/>
                  <p:pic>
                    <p:nvPicPr>
                      <p:cNvPr id="2868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314" y="1751037"/>
                        <a:ext cx="4806794" cy="1008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4"/>
          <p:cNvSpPr txBox="1"/>
          <p:nvPr/>
        </p:nvSpPr>
        <p:spPr>
          <a:xfrm>
            <a:off x="683568" y="4710177"/>
            <a:ext cx="7056784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en-GB" sz="1400" dirty="0" smtClean="0">
                <a:solidFill>
                  <a:srgbClr val="0070AF"/>
                </a:solidFill>
              </a:rPr>
              <a:t>Draper, C., </a:t>
            </a:r>
            <a:r>
              <a:rPr lang="en-GB" sz="1400" dirty="0" err="1" smtClean="0">
                <a:solidFill>
                  <a:srgbClr val="0070AF"/>
                </a:solidFill>
              </a:rPr>
              <a:t>Reichle</a:t>
            </a:r>
            <a:r>
              <a:rPr lang="en-GB" sz="1400" dirty="0" smtClean="0">
                <a:solidFill>
                  <a:srgbClr val="0070AF"/>
                </a:solidFill>
              </a:rPr>
              <a:t>, R., de </a:t>
            </a:r>
            <a:r>
              <a:rPr lang="en-GB" sz="1400" dirty="0" err="1" smtClean="0">
                <a:solidFill>
                  <a:srgbClr val="0070AF"/>
                </a:solidFill>
              </a:rPr>
              <a:t>Jeu</a:t>
            </a:r>
            <a:r>
              <a:rPr lang="en-GB" sz="1400" dirty="0" smtClean="0">
                <a:solidFill>
                  <a:srgbClr val="0070AF"/>
                </a:solidFill>
              </a:rPr>
              <a:t>, R., </a:t>
            </a:r>
            <a:r>
              <a:rPr lang="en-GB" sz="1400" dirty="0" err="1" smtClean="0">
                <a:solidFill>
                  <a:srgbClr val="0070AF"/>
                </a:solidFill>
              </a:rPr>
              <a:t>Naeimi</a:t>
            </a:r>
            <a:r>
              <a:rPr lang="en-GB" sz="1400" dirty="0" smtClean="0">
                <a:solidFill>
                  <a:srgbClr val="0070AF"/>
                </a:solidFill>
              </a:rPr>
              <a:t>, V., </a:t>
            </a:r>
            <a:r>
              <a:rPr lang="en-GB" sz="1400" dirty="0" err="1" smtClean="0">
                <a:solidFill>
                  <a:srgbClr val="0070AF"/>
                </a:solidFill>
              </a:rPr>
              <a:t>Parinussa</a:t>
            </a:r>
            <a:r>
              <a:rPr lang="en-GB" sz="1400" dirty="0" smtClean="0">
                <a:solidFill>
                  <a:srgbClr val="0070AF"/>
                </a:solidFill>
              </a:rPr>
              <a:t>, R., &amp; Wagner, W. (2013). Estimating root mean square errors in remotely sensed soil moisture over continental scale domains. Remote Sensing of Environment, 137, 288-298.</a:t>
            </a:r>
          </a:p>
          <a:p>
            <a:pPr marL="0" lvl="1" algn="just"/>
            <a:r>
              <a:rPr lang="en-US" sz="1400" dirty="0">
                <a:solidFill>
                  <a:srgbClr val="0070AF"/>
                </a:solidFill>
              </a:rPr>
              <a:t>Gruber, A., C. H. Su, S. Zwieback, W. Crow, W. </a:t>
            </a:r>
            <a:r>
              <a:rPr lang="en-US" sz="1400" dirty="0" err="1">
                <a:solidFill>
                  <a:srgbClr val="0070AF"/>
                </a:solidFill>
              </a:rPr>
              <a:t>Dorigo</a:t>
            </a:r>
            <a:r>
              <a:rPr lang="en-US" sz="1400" dirty="0">
                <a:solidFill>
                  <a:srgbClr val="0070AF"/>
                </a:solidFill>
              </a:rPr>
              <a:t>, W. Wagner (2016) Recent advances in (soil moisture) triple collocation analysis, International Journal of Applied Earth Observation and Geoinformation, 45, 200-211.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72849"/>
              </p:ext>
            </p:extLst>
          </p:nvPr>
        </p:nvGraphicFramePr>
        <p:xfrm>
          <a:off x="467544" y="3717032"/>
          <a:ext cx="2829114" cy="735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Formel" r:id="rId7" imgW="1651000" imgH="431800" progId="Equation.3">
                  <p:embed/>
                </p:oleObj>
              </mc:Choice>
              <mc:Fallback>
                <p:oleObj name="Formel" r:id="rId7" imgW="1651000" imgH="43180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3717032"/>
                        <a:ext cx="2829114" cy="7358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822608" y="3747367"/>
            <a:ext cx="5205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0 dB: 	signal variance = noise variance</a:t>
            </a:r>
          </a:p>
          <a:p>
            <a:r>
              <a:rPr lang="fr-FR" sz="1600" dirty="0"/>
              <a:t>+/- 3 dB: 	signal variance = double / </a:t>
            </a:r>
            <a:r>
              <a:rPr lang="fr-FR" sz="1600" dirty="0" err="1"/>
              <a:t>half</a:t>
            </a:r>
            <a:r>
              <a:rPr lang="fr-FR" sz="1600" dirty="0"/>
              <a:t> noise </a:t>
            </a:r>
            <a:r>
              <a:rPr lang="fr-FR" sz="1600" dirty="0" smtClean="0"/>
              <a:t>variance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67601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152400"/>
            <a:ext cx="4464496" cy="838200"/>
          </a:xfrm>
        </p:spPr>
        <p:txBody>
          <a:bodyPr/>
          <a:lstStyle/>
          <a:p>
            <a:r>
              <a:rPr lang="en-GB" dirty="0" smtClean="0"/>
              <a:t>SNR of ASCAT &amp; SMOS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024" y="1143000"/>
            <a:ext cx="4203576" cy="5022850"/>
          </a:xfrm>
        </p:spPr>
        <p:txBody>
          <a:bodyPr/>
          <a:lstStyle/>
          <a:p>
            <a:r>
              <a:rPr lang="en-GB" dirty="0" smtClean="0"/>
              <a:t>Global triple collocation study using two different data triplets</a:t>
            </a:r>
          </a:p>
          <a:p>
            <a:pPr lvl="1"/>
            <a:r>
              <a:rPr lang="en-GB" dirty="0" smtClean="0"/>
              <a:t>JRA-55 – ASCAT – SMOS</a:t>
            </a:r>
          </a:p>
          <a:p>
            <a:pPr lvl="1"/>
            <a:r>
              <a:rPr lang="en-GB" dirty="0" smtClean="0"/>
              <a:t>ERA-Interim – ASCAT – SMOS</a:t>
            </a:r>
          </a:p>
          <a:p>
            <a:r>
              <a:rPr lang="en-GB" dirty="0" smtClean="0"/>
              <a:t>SNR varies strongly depending on land cover</a:t>
            </a:r>
          </a:p>
          <a:p>
            <a:pPr lvl="1"/>
            <a:r>
              <a:rPr lang="en-GB" dirty="0" smtClean="0"/>
              <a:t>Spatial patterns of SNR of ASCAT and SMOS similar</a:t>
            </a:r>
          </a:p>
          <a:p>
            <a:r>
              <a:rPr lang="en-GB" dirty="0" smtClean="0"/>
              <a:t>SNR shows where satellites may add value to models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115"/>
          <a:stretch/>
        </p:blipFill>
        <p:spPr>
          <a:xfrm>
            <a:off x="251520" y="458375"/>
            <a:ext cx="4248472" cy="6282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3588" y="4725144"/>
            <a:ext cx="388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rgbClr val="0070AF"/>
                </a:solidFill>
              </a:rPr>
              <a:t>Miyaoka</a:t>
            </a:r>
            <a:r>
              <a:rPr lang="en-GB" sz="1400" dirty="0">
                <a:solidFill>
                  <a:srgbClr val="0070AF"/>
                </a:solidFill>
              </a:rPr>
              <a:t> </a:t>
            </a:r>
            <a:r>
              <a:rPr lang="en-GB" sz="1400" dirty="0" smtClean="0">
                <a:solidFill>
                  <a:srgbClr val="0070AF"/>
                </a:solidFill>
              </a:rPr>
              <a:t>et al (2017</a:t>
            </a:r>
            <a:r>
              <a:rPr lang="en-GB" sz="1400" dirty="0">
                <a:solidFill>
                  <a:srgbClr val="0070AF"/>
                </a:solidFill>
              </a:rPr>
              <a:t>) Triple collocation analysis of soil moisture from </a:t>
            </a:r>
            <a:r>
              <a:rPr lang="en-GB" sz="1400" dirty="0" err="1">
                <a:solidFill>
                  <a:srgbClr val="0070AF"/>
                </a:solidFill>
              </a:rPr>
              <a:t>Metop</a:t>
            </a:r>
            <a:r>
              <a:rPr lang="en-GB" sz="1400" dirty="0">
                <a:solidFill>
                  <a:srgbClr val="0070AF"/>
                </a:solidFill>
              </a:rPr>
              <a:t>-A ASCAT and SMOS against JRA-55 and ERA-Interim, IEEE Journal of Selected Topics in Applied Earth Observation and Remote Sensing, 10(5), 2274-2284.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5865" y="180816"/>
            <a:ext cx="130195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AT" sz="1600" dirty="0" smtClean="0"/>
              <a:t>ERA-Interim</a:t>
            </a:r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012504" y="4550986"/>
            <a:ext cx="78899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AT" sz="1600" dirty="0" smtClean="0"/>
              <a:t>SMOS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962408" y="2384052"/>
            <a:ext cx="85068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AT" sz="1600" dirty="0" smtClean="0"/>
              <a:t>ASCAT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91589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cap="none" dirty="0" smtClean="0"/>
              <a:t>Capturing Rainfall</a:t>
            </a:r>
            <a:endParaRPr lang="en-GB" sz="3200" cap="none" dirty="0"/>
          </a:p>
        </p:txBody>
      </p:sp>
    </p:spTree>
    <p:extLst>
      <p:ext uri="{BB962C8B-B14F-4D97-AF65-F5344CB8AC3E}">
        <p14:creationId xmlns:p14="http://schemas.microsoft.com/office/powerpoint/2010/main" val="132972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Sentinel-1 Soil Moisture vs Rainfall-Radar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78" y="1196752"/>
            <a:ext cx="3915294" cy="4680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27532"/>
          <a:stretch/>
        </p:blipFill>
        <p:spPr>
          <a:xfrm>
            <a:off x="408296" y="1196752"/>
            <a:ext cx="3947680" cy="46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7713" y="1296631"/>
            <a:ext cx="23262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2016-07-22 05:57:13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3559420" y="4869160"/>
            <a:ext cx="983083" cy="863845"/>
            <a:chOff x="3882116" y="4574832"/>
            <a:chExt cx="983083" cy="86384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33" r="27440"/>
            <a:stretch/>
          </p:blipFill>
          <p:spPr>
            <a:xfrm>
              <a:off x="3882116" y="4574832"/>
              <a:ext cx="983083" cy="8638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Rectangle 10"/>
            <p:cNvSpPr/>
            <p:nvPr/>
          </p:nvSpPr>
          <p:spPr>
            <a:xfrm>
              <a:off x="4225803" y="4835305"/>
              <a:ext cx="115618" cy="136280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141160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PF-Vorlage_engl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PF-Vorlage_eng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/>
        </a:defPPr>
      </a:lstStyle>
    </a:txDef>
  </a:objectDefaults>
  <a:extraClrSchemeLst>
    <a:extraClrScheme>
      <a:clrScheme name="IPF-Vorlage_engl 1">
        <a:dk1>
          <a:srgbClr val="333333"/>
        </a:dk1>
        <a:lt1>
          <a:srgbClr val="BAB9A0"/>
        </a:lt1>
        <a:dk2>
          <a:srgbClr val="000000"/>
        </a:dk2>
        <a:lt2>
          <a:srgbClr val="333329"/>
        </a:lt2>
        <a:accent1>
          <a:srgbClr val="F4F3D9"/>
        </a:accent1>
        <a:accent2>
          <a:srgbClr val="E09142"/>
        </a:accent2>
        <a:accent3>
          <a:srgbClr val="D9D9CD"/>
        </a:accent3>
        <a:accent4>
          <a:srgbClr val="2A2A2A"/>
        </a:accent4>
        <a:accent5>
          <a:srgbClr val="F8F8E9"/>
        </a:accent5>
        <a:accent6>
          <a:srgbClr val="CB833B"/>
        </a:accent6>
        <a:hlink>
          <a:srgbClr val="AE4828"/>
        </a:hlink>
        <a:folHlink>
          <a:srgbClr val="6A69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F-Vorlage_engl 2">
        <a:dk1>
          <a:srgbClr val="333333"/>
        </a:dk1>
        <a:lt1>
          <a:srgbClr val="BDB9BF"/>
        </a:lt1>
        <a:dk2>
          <a:srgbClr val="000000"/>
        </a:dk2>
        <a:lt2>
          <a:srgbClr val="333329"/>
        </a:lt2>
        <a:accent1>
          <a:srgbClr val="F4F3D9"/>
        </a:accent1>
        <a:accent2>
          <a:srgbClr val="E09142"/>
        </a:accent2>
        <a:accent3>
          <a:srgbClr val="DBD9DC"/>
        </a:accent3>
        <a:accent4>
          <a:srgbClr val="2A2A2A"/>
        </a:accent4>
        <a:accent5>
          <a:srgbClr val="F8F8E9"/>
        </a:accent5>
        <a:accent6>
          <a:srgbClr val="CB833B"/>
        </a:accent6>
        <a:hlink>
          <a:srgbClr val="AE4828"/>
        </a:hlink>
        <a:folHlink>
          <a:srgbClr val="6A69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F-Vorlage_engl 3">
        <a:dk1>
          <a:srgbClr val="3D3D3D"/>
        </a:dk1>
        <a:lt1>
          <a:srgbClr val="EAEAEA"/>
        </a:lt1>
        <a:dk2>
          <a:srgbClr val="000000"/>
        </a:dk2>
        <a:lt2>
          <a:srgbClr val="333333"/>
        </a:lt2>
        <a:accent1>
          <a:srgbClr val="FFFFFF"/>
        </a:accent1>
        <a:accent2>
          <a:srgbClr val="969696"/>
        </a:accent2>
        <a:accent3>
          <a:srgbClr val="F3F3F3"/>
        </a:accent3>
        <a:accent4>
          <a:srgbClr val="333333"/>
        </a:accent4>
        <a:accent5>
          <a:srgbClr val="FFFFFF"/>
        </a:accent5>
        <a:accent6>
          <a:srgbClr val="878787"/>
        </a:accent6>
        <a:hlink>
          <a:srgbClr val="4D4D4D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GEO.potx" id="{F3A93D64-21BB-4936-9357-D0E747342649}" vid="{EE297B29-E118-4CB9-BD74-2A23A71AD09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Presentation GEO</Template>
  <TotalTime>0</TotalTime>
  <Words>1520</Words>
  <Application>Microsoft Office PowerPoint</Application>
  <PresentationFormat>On-screen Show (4:3)</PresentationFormat>
  <Paragraphs>202</Paragraphs>
  <Slides>39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Arial Unicode MS</vt:lpstr>
      <vt:lpstr>Arial</vt:lpstr>
      <vt:lpstr>Cambria Math</vt:lpstr>
      <vt:lpstr>Symbol</vt:lpstr>
      <vt:lpstr>Times New Roman</vt:lpstr>
      <vt:lpstr>Verdana</vt:lpstr>
      <vt:lpstr>Wingdings</vt:lpstr>
      <vt:lpstr>IPF-Vorlage_engl</vt:lpstr>
      <vt:lpstr>Formel</vt:lpstr>
      <vt:lpstr>Jednadžba</vt:lpstr>
      <vt:lpstr>Equation</vt:lpstr>
      <vt:lpstr>Document</vt:lpstr>
      <vt:lpstr>Applications of H SAF Soil Moisture Data</vt:lpstr>
      <vt:lpstr>Information Content</vt:lpstr>
      <vt:lpstr>Information Content of Soil Moisture Retrievals</vt:lpstr>
      <vt:lpstr>Signal versus Noise</vt:lpstr>
      <vt:lpstr>Triple Collocation</vt:lpstr>
      <vt:lpstr>Signal to Noise Ration (SNR)</vt:lpstr>
      <vt:lpstr>SNR of ASCAT &amp; SMOS </vt:lpstr>
      <vt:lpstr>Capturing Rainfall</vt:lpstr>
      <vt:lpstr>Sentinel-1 Soil Moisture vs Rainfall-Radar</vt:lpstr>
      <vt:lpstr>Rainfall derived from satellite soil moisture: SM2Rain</vt:lpstr>
      <vt:lpstr>SM2Rain Results for Italy</vt:lpstr>
      <vt:lpstr>SM2Rain ASCAT Daily Rainfall Data</vt:lpstr>
      <vt:lpstr>SM2Rain ASCAT Rainfall Time Series</vt:lpstr>
      <vt:lpstr>SM2Rain ASCAT Rainfall versus ERA5 Rainfall</vt:lpstr>
      <vt:lpstr>AM2Rain ASCAT vs GPM vs GPCC</vt:lpstr>
      <vt:lpstr>Comparison with in situ and model data</vt:lpstr>
      <vt:lpstr>Representativeness of In Situ Data?</vt:lpstr>
      <vt:lpstr>Satellite versus In Situ Soil Moisture Data over HOAL</vt:lpstr>
      <vt:lpstr>CRNS versus In Situ, ASCAT and S-1 over HOAL</vt:lpstr>
      <vt:lpstr>Soil Moisture from Models, In Situ and Satellites</vt:lpstr>
      <vt:lpstr>Comparison of Short-Term Anomalies</vt:lpstr>
      <vt:lpstr>Comparison Against Mean Seasonal Signals</vt:lpstr>
      <vt:lpstr>Soil Water Index</vt:lpstr>
      <vt:lpstr>Soil Water Index</vt:lpstr>
      <vt:lpstr>ASCAT Soil Water Index</vt:lpstr>
      <vt:lpstr>PowerPoint Presentation</vt:lpstr>
      <vt:lpstr>PowerPoint Presentation</vt:lpstr>
      <vt:lpstr>Applications</vt:lpstr>
      <vt:lpstr>PowerPoint Presentation</vt:lpstr>
      <vt:lpstr>SCAT Soil Moisture versus River Runoff</vt:lpstr>
      <vt:lpstr>Time Shift and Catchment Size</vt:lpstr>
      <vt:lpstr>Event-based Rainfall-Runoff Modelling</vt:lpstr>
      <vt:lpstr>Landslide Monitoring</vt:lpstr>
      <vt:lpstr>ASCAT Assimilation at NWP Centres</vt:lpstr>
      <vt:lpstr>Afternoon rain more likely over drier soils</vt:lpstr>
      <vt:lpstr>Soil Moisture and Vegetation</vt:lpstr>
      <vt:lpstr>Prediction of NDVI using SWI</vt:lpstr>
      <vt:lpstr>Drought Monitoring</vt:lpstr>
      <vt:lpstr>Final Thoughts</vt:lpstr>
    </vt:vector>
  </TitlesOfParts>
  <Company>TU Wien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 SAF Soil Moisture Data Services</dc:title>
  <dc:creator>Wolfgang Wagner</dc:creator>
  <cp:lastModifiedBy>Wolfgang Wagner</cp:lastModifiedBy>
  <cp:revision>46</cp:revision>
  <cp:lastPrinted>1601-01-01T00:00:00Z</cp:lastPrinted>
  <dcterms:created xsi:type="dcterms:W3CDTF">2019-10-09T05:30:54Z</dcterms:created>
  <dcterms:modified xsi:type="dcterms:W3CDTF">2019-10-11T12:41:15Z</dcterms:modified>
</cp:coreProperties>
</file>