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3"/>
  </p:notesMasterIdLst>
  <p:handoutMasterIdLst>
    <p:handoutMasterId r:id="rId34"/>
  </p:handoutMasterIdLst>
  <p:sldIdLst>
    <p:sldId id="589" r:id="rId2"/>
    <p:sldId id="606" r:id="rId3"/>
    <p:sldId id="608" r:id="rId4"/>
    <p:sldId id="636" r:id="rId5"/>
    <p:sldId id="609" r:id="rId6"/>
    <p:sldId id="611" r:id="rId7"/>
    <p:sldId id="612" r:id="rId8"/>
    <p:sldId id="614" r:id="rId9"/>
    <p:sldId id="615" r:id="rId10"/>
    <p:sldId id="616" r:id="rId11"/>
    <p:sldId id="617" r:id="rId12"/>
    <p:sldId id="618" r:id="rId13"/>
    <p:sldId id="619" r:id="rId14"/>
    <p:sldId id="620" r:id="rId15"/>
    <p:sldId id="624" r:id="rId16"/>
    <p:sldId id="625" r:id="rId17"/>
    <p:sldId id="626" r:id="rId18"/>
    <p:sldId id="627" r:id="rId19"/>
    <p:sldId id="628" r:id="rId20"/>
    <p:sldId id="629" r:id="rId21"/>
    <p:sldId id="630" r:id="rId22"/>
    <p:sldId id="631" r:id="rId23"/>
    <p:sldId id="637" r:id="rId24"/>
    <p:sldId id="635" r:id="rId25"/>
    <p:sldId id="633" r:id="rId26"/>
    <p:sldId id="634" r:id="rId27"/>
    <p:sldId id="610" r:id="rId28"/>
    <p:sldId id="607" r:id="rId29"/>
    <p:sldId id="613" r:id="rId30"/>
    <p:sldId id="621" r:id="rId31"/>
    <p:sldId id="622" r:id="rId32"/>
  </p:sldIdLst>
  <p:sldSz cx="12192000" cy="6858000"/>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241" userDrawn="1">
          <p15:clr>
            <a:srgbClr val="A4A3A4"/>
          </p15:clr>
        </p15:guide>
        <p15:guide id="11" pos="1910" userDrawn="1">
          <p15:clr>
            <a:srgbClr val="A4A3A4"/>
          </p15:clr>
        </p15:guide>
        <p15:guide id="12" pos="6005" userDrawn="1">
          <p15:clr>
            <a:srgbClr val="A4A3A4"/>
          </p15:clr>
        </p15:guide>
        <p15:guide id="13" pos="6838" userDrawn="1">
          <p15:clr>
            <a:srgbClr val="A4A3A4"/>
          </p15:clr>
        </p15:guide>
        <p15:guide id="14" pos="2751" userDrawn="1">
          <p15:clr>
            <a:srgbClr val="A4A3A4"/>
          </p15:clr>
        </p15:guide>
        <p15:guide id="15" pos="1076" userDrawn="1">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F1F1"/>
    <a:srgbClr val="00B5E2"/>
    <a:srgbClr val="FEDB00"/>
    <a:srgbClr val="99C221"/>
    <a:srgbClr val="00205B"/>
    <a:srgbClr val="FE5000"/>
    <a:srgbClr val="C5B9AC"/>
    <a:srgbClr val="CB333B"/>
    <a:srgbClr val="968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800" autoAdjust="0"/>
    <p:restoredTop sz="96837" autoAdjust="0"/>
  </p:normalViewPr>
  <p:slideViewPr>
    <p:cSldViewPr snapToGrid="0">
      <p:cViewPr>
        <p:scale>
          <a:sx n="124" d="100"/>
          <a:sy n="124" d="100"/>
        </p:scale>
        <p:origin x="114" y="60"/>
      </p:cViewPr>
      <p:guideLst>
        <p:guide orient="horz" pos="1164"/>
        <p:guide orient="horz" pos="1410"/>
        <p:guide orient="horz" pos="2715"/>
        <p:guide orient="horz" pos="2389"/>
        <p:guide orient="horz" pos="2064"/>
        <p:guide orient="horz" pos="1735"/>
        <p:guide orient="horz" pos="3369"/>
        <p:guide orient="horz" pos="3698"/>
        <p:guide pos="5186"/>
        <p:guide pos="241"/>
        <p:guide pos="1910"/>
        <p:guide pos="6005"/>
        <p:guide pos="6838"/>
        <p:guide pos="2751"/>
        <p:guide pos="10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184"/>
    </p:cViewPr>
  </p:sorterViewPr>
  <p:notesViewPr>
    <p:cSldViewPr snapToGrid="0">
      <p:cViewPr varScale="1">
        <p:scale>
          <a:sx n="57" d="100"/>
          <a:sy n="57" d="100"/>
        </p:scale>
        <p:origin x="3096"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OFNFA133\x18321\CM_SAF\Science\WGradiation\RAD-Exchange%20Area\christine\seasonal_forecast\Atlantic_Indices\NAO\nao_pc_djfm_formatNe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FNFA133\x18321\CM_SAF\Science\WGradiation\RAD-Exchange%20Area\christine\seasonal_forecast\Atlantic_Indices\AO\monthly_ao_index_fromatne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nao_pc_djfm!$B$1</c:f>
              <c:strCache>
                <c:ptCount val="1"/>
                <c:pt idx="0">
                  <c:v>NAO Index (DJFM)</c:v>
                </c:pt>
              </c:strCache>
            </c:strRef>
          </c:tx>
          <c:spPr>
            <a:ln w="15875">
              <a:solidFill>
                <a:schemeClr val="tx1"/>
              </a:solidFill>
            </a:ln>
          </c:spPr>
          <c:marker>
            <c:symbol val="circle"/>
            <c:size val="5"/>
            <c:spPr>
              <a:noFill/>
              <a:ln>
                <a:solidFill>
                  <a:schemeClr val="tx1"/>
                </a:solidFill>
              </a:ln>
            </c:spPr>
          </c:marker>
          <c:cat>
            <c:strRef>
              <c:f>nao_pc_djfm!$A$2:$A$57</c:f>
              <c:strCach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strCache>
            </c:strRef>
          </c:cat>
          <c:val>
            <c:numRef>
              <c:f>nao_pc_djfm!$B$2:$B$57</c:f>
              <c:numCache>
                <c:formatCode>General</c:formatCode>
                <c:ptCount val="56"/>
                <c:pt idx="0">
                  <c:v>-1.22</c:v>
                </c:pt>
                <c:pt idx="1">
                  <c:v>0.14000000000000001</c:v>
                </c:pt>
                <c:pt idx="2">
                  <c:v>-1.78</c:v>
                </c:pt>
                <c:pt idx="3">
                  <c:v>0.79</c:v>
                </c:pt>
                <c:pt idx="4">
                  <c:v>-0.87</c:v>
                </c:pt>
                <c:pt idx="5">
                  <c:v>-1.24</c:v>
                </c:pt>
                <c:pt idx="6">
                  <c:v>-0.81</c:v>
                </c:pt>
                <c:pt idx="7">
                  <c:v>-0.75</c:v>
                </c:pt>
                <c:pt idx="8">
                  <c:v>-1.54</c:v>
                </c:pt>
                <c:pt idx="9">
                  <c:v>0.66</c:v>
                </c:pt>
                <c:pt idx="10">
                  <c:v>-0.1</c:v>
                </c:pt>
                <c:pt idx="11">
                  <c:v>-2.52</c:v>
                </c:pt>
                <c:pt idx="12">
                  <c:v>-1.1100000000000001</c:v>
                </c:pt>
                <c:pt idx="13">
                  <c:v>-0.61</c:v>
                </c:pt>
                <c:pt idx="14">
                  <c:v>0.17</c:v>
                </c:pt>
                <c:pt idx="15">
                  <c:v>1.26</c:v>
                </c:pt>
                <c:pt idx="16">
                  <c:v>0.41</c:v>
                </c:pt>
                <c:pt idx="17">
                  <c:v>0.79</c:v>
                </c:pt>
                <c:pt idx="18">
                  <c:v>1.29</c:v>
                </c:pt>
                <c:pt idx="19">
                  <c:v>-1.31</c:v>
                </c:pt>
                <c:pt idx="20">
                  <c:v>-0.52</c:v>
                </c:pt>
                <c:pt idx="21">
                  <c:v>-1.4</c:v>
                </c:pt>
                <c:pt idx="22">
                  <c:v>-0.3</c:v>
                </c:pt>
                <c:pt idx="23">
                  <c:v>0.34</c:v>
                </c:pt>
                <c:pt idx="24">
                  <c:v>-0.16</c:v>
                </c:pt>
                <c:pt idx="25">
                  <c:v>1.34</c:v>
                </c:pt>
                <c:pt idx="26">
                  <c:v>0.47</c:v>
                </c:pt>
                <c:pt idx="27">
                  <c:v>-0.74</c:v>
                </c:pt>
                <c:pt idx="28">
                  <c:v>0.03</c:v>
                </c:pt>
                <c:pt idx="29">
                  <c:v>-0.61</c:v>
                </c:pt>
                <c:pt idx="30">
                  <c:v>-0.13</c:v>
                </c:pt>
                <c:pt idx="31">
                  <c:v>2.52</c:v>
                </c:pt>
                <c:pt idx="32">
                  <c:v>1.96</c:v>
                </c:pt>
                <c:pt idx="33">
                  <c:v>0.61</c:v>
                </c:pt>
                <c:pt idx="34">
                  <c:v>1.83</c:v>
                </c:pt>
                <c:pt idx="35">
                  <c:v>1.82</c:v>
                </c:pt>
                <c:pt idx="36">
                  <c:v>0.89</c:v>
                </c:pt>
                <c:pt idx="37">
                  <c:v>1.31</c:v>
                </c:pt>
                <c:pt idx="38">
                  <c:v>-1.39</c:v>
                </c:pt>
                <c:pt idx="39">
                  <c:v>0.76</c:v>
                </c:pt>
                <c:pt idx="40">
                  <c:v>0.04</c:v>
                </c:pt>
                <c:pt idx="41">
                  <c:v>0.69</c:v>
                </c:pt>
                <c:pt idx="42">
                  <c:v>1.65</c:v>
                </c:pt>
                <c:pt idx="43">
                  <c:v>-0.98</c:v>
                </c:pt>
                <c:pt idx="44">
                  <c:v>0.67</c:v>
                </c:pt>
                <c:pt idx="45">
                  <c:v>0.11</c:v>
                </c:pt>
                <c:pt idx="46">
                  <c:v>-7.0000000000000007E-2</c:v>
                </c:pt>
                <c:pt idx="47">
                  <c:v>0.42</c:v>
                </c:pt>
                <c:pt idx="48">
                  <c:v>-0.85</c:v>
                </c:pt>
                <c:pt idx="49">
                  <c:v>1.2</c:v>
                </c:pt>
                <c:pt idx="50">
                  <c:v>1.1000000000000001</c:v>
                </c:pt>
                <c:pt idx="51">
                  <c:v>0.08</c:v>
                </c:pt>
                <c:pt idx="52">
                  <c:v>-2.54</c:v>
                </c:pt>
                <c:pt idx="53">
                  <c:v>-0.63</c:v>
                </c:pt>
                <c:pt idx="54">
                  <c:v>1.65</c:v>
                </c:pt>
                <c:pt idx="55">
                  <c:v>-1.66</c:v>
                </c:pt>
              </c:numCache>
            </c:numRef>
          </c:val>
          <c:smooth val="0"/>
          <c:extLst>
            <c:ext xmlns:c16="http://schemas.microsoft.com/office/drawing/2014/chart" uri="{C3380CC4-5D6E-409C-BE32-E72D297353CC}">
              <c16:uniqueId val="{00000000-E82D-4087-982C-E6BAED8C3470}"/>
            </c:ext>
          </c:extLst>
        </c:ser>
        <c:dLbls>
          <c:showLegendKey val="0"/>
          <c:showVal val="0"/>
          <c:showCatName val="0"/>
          <c:showSerName val="0"/>
          <c:showPercent val="0"/>
          <c:showBubbleSize val="0"/>
        </c:dLbls>
        <c:marker val="1"/>
        <c:smooth val="0"/>
        <c:axId val="177885568"/>
        <c:axId val="178668288"/>
      </c:lineChart>
      <c:catAx>
        <c:axId val="177885568"/>
        <c:scaling>
          <c:orientation val="minMax"/>
        </c:scaling>
        <c:delete val="0"/>
        <c:axPos val="b"/>
        <c:title>
          <c:tx>
            <c:rich>
              <a:bodyPr/>
              <a:lstStyle/>
              <a:p>
                <a:pPr>
                  <a:defRPr/>
                </a:pPr>
                <a:r>
                  <a:rPr lang="de-DE"/>
                  <a:t>Year</a:t>
                </a:r>
              </a:p>
            </c:rich>
          </c:tx>
          <c:overlay val="0"/>
        </c:title>
        <c:numFmt formatCode="General" sourceLinked="0"/>
        <c:majorTickMark val="out"/>
        <c:minorTickMark val="none"/>
        <c:tickLblPos val="nextTo"/>
        <c:crossAx val="178668288"/>
        <c:crossesAt val="-3"/>
        <c:auto val="1"/>
        <c:lblAlgn val="ctr"/>
        <c:lblOffset val="100"/>
        <c:noMultiLvlLbl val="0"/>
      </c:catAx>
      <c:valAx>
        <c:axId val="178668288"/>
        <c:scaling>
          <c:orientation val="minMax"/>
        </c:scaling>
        <c:delete val="0"/>
        <c:axPos val="l"/>
        <c:majorGridlines>
          <c:spPr>
            <a:ln>
              <a:noFill/>
            </a:ln>
          </c:spPr>
        </c:majorGridlines>
        <c:title>
          <c:tx>
            <c:rich>
              <a:bodyPr rot="-5400000" vert="horz"/>
              <a:lstStyle/>
              <a:p>
                <a:pPr>
                  <a:defRPr/>
                </a:pPr>
                <a:r>
                  <a:rPr lang="en-US"/>
                  <a:t>NAO Index (DJFM)</a:t>
                </a:r>
              </a:p>
            </c:rich>
          </c:tx>
          <c:overlay val="0"/>
        </c:title>
        <c:numFmt formatCode="General" sourceLinked="1"/>
        <c:majorTickMark val="out"/>
        <c:minorTickMark val="none"/>
        <c:tickLblPos val="nextTo"/>
        <c:crossAx val="177885568"/>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nam_pc_djfm_ncar_ucar_ncdg!$B$2</c:f>
              <c:strCache>
                <c:ptCount val="1"/>
                <c:pt idx="0">
                  <c:v>DJFM</c:v>
                </c:pt>
              </c:strCache>
            </c:strRef>
          </c:tx>
          <c:spPr>
            <a:ln w="15875">
              <a:solidFill>
                <a:schemeClr val="tx1"/>
              </a:solidFill>
            </a:ln>
          </c:spPr>
          <c:marker>
            <c:symbol val="circle"/>
            <c:size val="7"/>
            <c:spPr>
              <a:noFill/>
              <a:ln>
                <a:solidFill>
                  <a:schemeClr val="tx1"/>
                </a:solidFill>
              </a:ln>
            </c:spPr>
          </c:marker>
          <c:cat>
            <c:strRef>
              <c:f>nam_pc_djfm_ncar_ucar_ncdg!$A$3:$A$58</c:f>
              <c:strCache>
                <c:ptCount val="56"/>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pt idx="55">
                  <c:v>2013</c:v>
                </c:pt>
              </c:strCache>
            </c:strRef>
          </c:cat>
          <c:val>
            <c:numRef>
              <c:f>nam_pc_djfm_ncar_ucar_ncdg!$B$3:$B$58</c:f>
              <c:numCache>
                <c:formatCode>General</c:formatCode>
                <c:ptCount val="56"/>
                <c:pt idx="0">
                  <c:v>-0.98</c:v>
                </c:pt>
                <c:pt idx="1">
                  <c:v>0.49</c:v>
                </c:pt>
                <c:pt idx="2">
                  <c:v>-1.49</c:v>
                </c:pt>
                <c:pt idx="3">
                  <c:v>0.33</c:v>
                </c:pt>
                <c:pt idx="4">
                  <c:v>-0.28999999999999998</c:v>
                </c:pt>
                <c:pt idx="5">
                  <c:v>-0.69</c:v>
                </c:pt>
                <c:pt idx="6">
                  <c:v>-0.35</c:v>
                </c:pt>
                <c:pt idx="7">
                  <c:v>-0.72</c:v>
                </c:pt>
                <c:pt idx="8">
                  <c:v>-1.07</c:v>
                </c:pt>
                <c:pt idx="9">
                  <c:v>0.37</c:v>
                </c:pt>
                <c:pt idx="10">
                  <c:v>0.05</c:v>
                </c:pt>
                <c:pt idx="11">
                  <c:v>-2.42</c:v>
                </c:pt>
                <c:pt idx="12">
                  <c:v>-1.74</c:v>
                </c:pt>
                <c:pt idx="13">
                  <c:v>-0.51</c:v>
                </c:pt>
                <c:pt idx="14">
                  <c:v>0.27</c:v>
                </c:pt>
                <c:pt idx="15">
                  <c:v>1.31</c:v>
                </c:pt>
                <c:pt idx="16">
                  <c:v>-0.2</c:v>
                </c:pt>
                <c:pt idx="17">
                  <c:v>0.87</c:v>
                </c:pt>
                <c:pt idx="18">
                  <c:v>1.04</c:v>
                </c:pt>
                <c:pt idx="19">
                  <c:v>-1.78</c:v>
                </c:pt>
                <c:pt idx="20">
                  <c:v>-0.52</c:v>
                </c:pt>
                <c:pt idx="21">
                  <c:v>-0.89</c:v>
                </c:pt>
                <c:pt idx="22">
                  <c:v>-0.68</c:v>
                </c:pt>
                <c:pt idx="23">
                  <c:v>-0.15</c:v>
                </c:pt>
                <c:pt idx="24">
                  <c:v>0.27</c:v>
                </c:pt>
                <c:pt idx="25">
                  <c:v>0.6</c:v>
                </c:pt>
                <c:pt idx="26">
                  <c:v>-0.21</c:v>
                </c:pt>
                <c:pt idx="27">
                  <c:v>-0.86</c:v>
                </c:pt>
                <c:pt idx="28">
                  <c:v>-0.56000000000000005</c:v>
                </c:pt>
                <c:pt idx="29">
                  <c:v>-0.8</c:v>
                </c:pt>
                <c:pt idx="30">
                  <c:v>-0.27</c:v>
                </c:pt>
                <c:pt idx="31">
                  <c:v>2.87</c:v>
                </c:pt>
                <c:pt idx="32">
                  <c:v>2.0299999999999998</c:v>
                </c:pt>
                <c:pt idx="33">
                  <c:v>0.54</c:v>
                </c:pt>
                <c:pt idx="34">
                  <c:v>1.63</c:v>
                </c:pt>
                <c:pt idx="35">
                  <c:v>2.02</c:v>
                </c:pt>
                <c:pt idx="36">
                  <c:v>0.72</c:v>
                </c:pt>
                <c:pt idx="37">
                  <c:v>1.04</c:v>
                </c:pt>
                <c:pt idx="38">
                  <c:v>-1.1100000000000001</c:v>
                </c:pt>
                <c:pt idx="39">
                  <c:v>1.1200000000000001</c:v>
                </c:pt>
                <c:pt idx="40">
                  <c:v>-7.0000000000000007E-2</c:v>
                </c:pt>
                <c:pt idx="41">
                  <c:v>0.66</c:v>
                </c:pt>
                <c:pt idx="42">
                  <c:v>1.48</c:v>
                </c:pt>
                <c:pt idx="43">
                  <c:v>-0.77</c:v>
                </c:pt>
                <c:pt idx="44">
                  <c:v>1.24</c:v>
                </c:pt>
                <c:pt idx="45">
                  <c:v>0.21</c:v>
                </c:pt>
                <c:pt idx="46">
                  <c:v>7.0000000000000007E-2</c:v>
                </c:pt>
                <c:pt idx="47">
                  <c:v>0.02</c:v>
                </c:pt>
                <c:pt idx="48">
                  <c:v>-0.81</c:v>
                </c:pt>
                <c:pt idx="49">
                  <c:v>1.47</c:v>
                </c:pt>
                <c:pt idx="50">
                  <c:v>1.26</c:v>
                </c:pt>
                <c:pt idx="51">
                  <c:v>0.54</c:v>
                </c:pt>
                <c:pt idx="52">
                  <c:v>-2.58</c:v>
                </c:pt>
                <c:pt idx="53">
                  <c:v>-0.39</c:v>
                </c:pt>
                <c:pt idx="54">
                  <c:v>0.93</c:v>
                </c:pt>
                <c:pt idx="55">
                  <c:v>-1.29</c:v>
                </c:pt>
              </c:numCache>
            </c:numRef>
          </c:val>
          <c:smooth val="0"/>
          <c:extLst>
            <c:ext xmlns:c16="http://schemas.microsoft.com/office/drawing/2014/chart" uri="{C3380CC4-5D6E-409C-BE32-E72D297353CC}">
              <c16:uniqueId val="{00000000-E62C-4141-AE49-BAA948DE263B}"/>
            </c:ext>
          </c:extLst>
        </c:ser>
        <c:dLbls>
          <c:showLegendKey val="0"/>
          <c:showVal val="0"/>
          <c:showCatName val="0"/>
          <c:showSerName val="0"/>
          <c:showPercent val="0"/>
          <c:showBubbleSize val="0"/>
        </c:dLbls>
        <c:marker val="1"/>
        <c:smooth val="0"/>
        <c:axId val="179473024"/>
        <c:axId val="179479680"/>
      </c:lineChart>
      <c:catAx>
        <c:axId val="179473024"/>
        <c:scaling>
          <c:orientation val="minMax"/>
        </c:scaling>
        <c:delete val="0"/>
        <c:axPos val="b"/>
        <c:title>
          <c:tx>
            <c:rich>
              <a:bodyPr/>
              <a:lstStyle/>
              <a:p>
                <a:pPr>
                  <a:defRPr/>
                </a:pPr>
                <a:r>
                  <a:rPr lang="en-US"/>
                  <a:t>Year</a:t>
                </a:r>
              </a:p>
            </c:rich>
          </c:tx>
          <c:overlay val="0"/>
        </c:title>
        <c:numFmt formatCode="General" sourceLinked="0"/>
        <c:majorTickMark val="out"/>
        <c:minorTickMark val="none"/>
        <c:tickLblPos val="nextTo"/>
        <c:crossAx val="179479680"/>
        <c:crossesAt val="-3"/>
        <c:auto val="1"/>
        <c:lblAlgn val="ctr"/>
        <c:lblOffset val="100"/>
        <c:noMultiLvlLbl val="0"/>
      </c:catAx>
      <c:valAx>
        <c:axId val="179479680"/>
        <c:scaling>
          <c:orientation val="minMax"/>
        </c:scaling>
        <c:delete val="0"/>
        <c:axPos val="l"/>
        <c:majorGridlines>
          <c:spPr>
            <a:ln>
              <a:noFill/>
            </a:ln>
          </c:spPr>
        </c:majorGridlines>
        <c:title>
          <c:tx>
            <c:rich>
              <a:bodyPr rot="-5400000" vert="horz"/>
              <a:lstStyle/>
              <a:p>
                <a:pPr>
                  <a:defRPr/>
                </a:pPr>
                <a:r>
                  <a:rPr lang="de-DE"/>
                  <a:t>NAM (AO) Index (DJFM)</a:t>
                </a:r>
              </a:p>
            </c:rich>
          </c:tx>
          <c:overlay val="0"/>
        </c:title>
        <c:numFmt formatCode="General" sourceLinked="1"/>
        <c:majorTickMark val="out"/>
        <c:minorTickMark val="none"/>
        <c:tickLblPos val="nextTo"/>
        <c:crossAx val="17947302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77800" y="1074738"/>
            <a:ext cx="9575800"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xfrm>
            <a:off x="177800" y="1074738"/>
            <a:ext cx="9575800" cy="5386387"/>
          </a:xfrm>
          <a:ln/>
        </p:spPr>
      </p:sp>
      <p:sp>
        <p:nvSpPr>
          <p:cNvPr id="206852" name="Rectangle 3"/>
          <p:cNvSpPr>
            <a:spLocks noGrp="1" noChangeArrowheads="1"/>
          </p:cNvSpPr>
          <p:nvPr>
            <p:ph type="body" idx="1"/>
          </p:nvPr>
        </p:nvSpPr>
        <p:spPr>
          <a:noFill/>
          <a:ln/>
        </p:spPr>
        <p:txBody>
          <a:bodyPr/>
          <a:lstStyle/>
          <a:p>
            <a:endParaRPr lang="de-DE" dirty="0" smtClean="0"/>
          </a:p>
        </p:txBody>
      </p:sp>
    </p:spTree>
    <p:extLst>
      <p:ext uri="{BB962C8B-B14F-4D97-AF65-F5344CB8AC3E}">
        <p14:creationId xmlns:p14="http://schemas.microsoft.com/office/powerpoint/2010/main" val="390220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E20C028-3AD2-4167-90D3-CE860CB02474}" type="slidenum">
              <a:rPr lang="de-DE" altLang="de-DE"/>
              <a:pPr/>
              <a:t>10</a:t>
            </a:fld>
            <a:endParaRPr lang="de-DE" altLang="de-DE"/>
          </a:p>
        </p:txBody>
      </p:sp>
      <p:sp>
        <p:nvSpPr>
          <p:cNvPr id="72705"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344487" indent="-342900" eaLnBrk="1">
              <a:spcBef>
                <a:spcPct val="0"/>
              </a:spcBef>
              <a:buFontTx/>
              <a:buChar char="-"/>
            </a:pPr>
            <a:r>
              <a:rPr lang="de-DE" altLang="de-DE" sz="2000" baseline="0" dirty="0" smtClean="0">
                <a:latin typeface="Arial" charset="0"/>
                <a:ea typeface="Microsoft YaHei" charset="-122"/>
              </a:rPr>
              <a:t>Sommer, in beiden Kategorien (jeweils 10% Perzentile) </a:t>
            </a:r>
            <a:r>
              <a:rPr lang="de-DE" altLang="de-DE" sz="2000" baseline="0" dirty="0" smtClean="0">
                <a:latin typeface="Arial" charset="0"/>
                <a:ea typeface="Microsoft YaHei" charset="-122"/>
                <a:sym typeface="Wingdings" panose="05000000000000000000" pitchFamily="2" charset="2"/>
              </a:rPr>
              <a:t> </a:t>
            </a:r>
            <a:r>
              <a:rPr lang="de-DE" altLang="de-DE" sz="2000" baseline="0" dirty="0" smtClean="0">
                <a:latin typeface="Arial" charset="0"/>
                <a:ea typeface="Microsoft YaHei" charset="-122"/>
              </a:rPr>
              <a:t>extreme Sommer</a:t>
            </a:r>
          </a:p>
          <a:p>
            <a:pPr marL="344487" indent="-342900" eaLnBrk="1">
              <a:spcBef>
                <a:spcPct val="0"/>
              </a:spcBef>
              <a:buFontTx/>
              <a:buChar char="-"/>
            </a:pPr>
            <a:r>
              <a:rPr lang="de-DE" altLang="de-DE" sz="2000" baseline="0" dirty="0" smtClean="0">
                <a:latin typeface="Arial" charset="0"/>
                <a:ea typeface="Microsoft YaHei" charset="-122"/>
              </a:rPr>
              <a:t>3 Sommer bleiben übrig</a:t>
            </a:r>
          </a:p>
          <a:p>
            <a:pPr marL="344487" indent="-342900" eaLnBrk="1">
              <a:spcBef>
                <a:spcPct val="0"/>
              </a:spcBef>
              <a:buFontTx/>
              <a:buChar char="-"/>
            </a:pPr>
            <a:endParaRPr lang="de-DE" altLang="de-DE" sz="2000" baseline="0" dirty="0" smtClean="0">
              <a:latin typeface="Arial" charset="0"/>
              <a:ea typeface="Microsoft YaHei" charset="-122"/>
            </a:endParaRPr>
          </a:p>
          <a:p>
            <a:pPr marL="344487" indent="-342900" eaLnBrk="1">
              <a:spcBef>
                <a:spcPct val="0"/>
              </a:spcBef>
              <a:buFontTx/>
              <a:buChar char="-"/>
            </a:pPr>
            <a:r>
              <a:rPr lang="de-DE" altLang="de-DE" sz="2000" baseline="0" dirty="0" smtClean="0">
                <a:latin typeface="Arial" charset="0"/>
                <a:ea typeface="Microsoft YaHei" charset="-122"/>
              </a:rPr>
              <a:t>1976 &amp; 2003: Frühjahr (grün) &amp; Sommer in beiden Jahren sehr sonnig und sehr trocken (</a:t>
            </a:r>
            <a:r>
              <a:rPr lang="de-DE" altLang="de-DE" sz="2000" b="1" baseline="0" dirty="0" smtClean="0">
                <a:latin typeface="Arial" charset="0"/>
                <a:ea typeface="Microsoft YaHei" charset="-122"/>
              </a:rPr>
              <a:t>H1 bestätigt</a:t>
            </a:r>
            <a:r>
              <a:rPr lang="de-DE" altLang="de-DE" sz="2000" baseline="0" dirty="0" smtClean="0">
                <a:latin typeface="Arial" charset="0"/>
                <a:ea typeface="Microsoft YaHei" charset="-122"/>
              </a:rPr>
              <a:t>)</a:t>
            </a:r>
          </a:p>
          <a:p>
            <a:pPr marL="344487" indent="-342900" eaLnBrk="1">
              <a:spcBef>
                <a:spcPct val="0"/>
              </a:spcBef>
              <a:buFontTx/>
              <a:buChar char="-"/>
            </a:pPr>
            <a:r>
              <a:rPr lang="de-DE" altLang="de-DE" sz="2000" baseline="0" dirty="0" smtClean="0">
                <a:latin typeface="Arial" charset="0"/>
                <a:ea typeface="Microsoft YaHei" charset="-122"/>
              </a:rPr>
              <a:t>1983 Gegenteil: sonnenarmes und nasses Frühjahr, sonnigen und trockenen Sommer</a:t>
            </a:r>
          </a:p>
          <a:p>
            <a:pPr marL="344487" indent="-342900" eaLnBrk="1">
              <a:spcBef>
                <a:spcPct val="0"/>
              </a:spcBef>
              <a:buFontTx/>
              <a:buChar char="-"/>
            </a:pPr>
            <a:r>
              <a:rPr lang="de-DE" altLang="de-DE" sz="2000" baseline="0" dirty="0" smtClean="0">
                <a:latin typeface="Arial" charset="0"/>
                <a:ea typeface="Microsoft YaHei" charset="-122"/>
              </a:rPr>
              <a:t>2011, genau gegensätzlich zu 1983: sonnreiches und trockenes Frühjahr, durchschnittlich sonniger und regenreicher Sommer</a:t>
            </a:r>
          </a:p>
          <a:p>
            <a:pPr marL="344487" indent="-342900" eaLnBrk="1">
              <a:spcBef>
                <a:spcPct val="0"/>
              </a:spcBef>
              <a:buFontTx/>
              <a:buChar char="-"/>
            </a:pPr>
            <a:endParaRPr lang="de-DE" altLang="de-DE" sz="2000" baseline="0" dirty="0" smtClean="0">
              <a:latin typeface="Arial" charset="0"/>
              <a:ea typeface="Microsoft YaHei" charset="-122"/>
            </a:endParaRPr>
          </a:p>
          <a:p>
            <a:pPr marL="344487" indent="-342900" eaLnBrk="1">
              <a:spcBef>
                <a:spcPct val="0"/>
              </a:spcBef>
              <a:buFontTx/>
              <a:buChar char="-"/>
            </a:pPr>
            <a:r>
              <a:rPr lang="de-DE" altLang="de-DE" sz="2000" baseline="0" dirty="0" smtClean="0">
                <a:latin typeface="Arial" charset="0"/>
                <a:ea typeface="Microsoft YaHei" charset="-122"/>
              </a:rPr>
              <a:t>In </a:t>
            </a:r>
            <a:r>
              <a:rPr lang="de-DE" altLang="de-DE" sz="2000" b="1" baseline="0" dirty="0" smtClean="0">
                <a:latin typeface="Arial" charset="0"/>
                <a:ea typeface="Microsoft YaHei" charset="-122"/>
              </a:rPr>
              <a:t>2 von 3 Sommern </a:t>
            </a:r>
            <a:r>
              <a:rPr lang="de-DE" altLang="de-DE" sz="2000" baseline="0" dirty="0" smtClean="0">
                <a:latin typeface="Arial" charset="0"/>
                <a:ea typeface="Microsoft YaHei" charset="-122"/>
              </a:rPr>
              <a:t>geht sonnigem und trockenem Sommer </a:t>
            </a:r>
            <a:r>
              <a:rPr lang="de-DE" altLang="de-DE" sz="2000" b="1" baseline="0" dirty="0" smtClean="0">
                <a:latin typeface="Arial" charset="0"/>
                <a:ea typeface="Microsoft YaHei" charset="-122"/>
              </a:rPr>
              <a:t>sonniges und trockenes Frühjahr voraus</a:t>
            </a:r>
            <a:r>
              <a:rPr lang="de-DE" altLang="de-DE" sz="2000" baseline="0" dirty="0" smtClean="0">
                <a:latin typeface="Arial" charset="0"/>
                <a:ea typeface="Microsoft YaHei" charset="-122"/>
              </a:rPr>
              <a:t>.</a:t>
            </a:r>
          </a:p>
        </p:txBody>
      </p:sp>
      <p:sp>
        <p:nvSpPr>
          <p:cNvPr id="72707"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F57BB00E-A47F-400F-BB4C-F34C2F26DE8B}" type="slidenum">
              <a:rPr lang="de-DE" altLang="de-DE" sz="1500">
                <a:solidFill>
                  <a:srgbClr val="000000"/>
                </a:solidFill>
                <a:latin typeface="Verdana" pitchFamily="32" charset="0"/>
              </a:rPr>
              <a:pPr algn="ctr">
                <a:lnSpc>
                  <a:spcPct val="100000"/>
                </a:lnSpc>
              </a:pPr>
              <a:t>10</a:t>
            </a:fld>
            <a:endParaRPr lang="de-DE" altLang="de-DE" sz="1500">
              <a:solidFill>
                <a:srgbClr val="000000"/>
              </a:solidFill>
              <a:latin typeface="Verdana" pitchFamily="32" charset="0"/>
            </a:endParaRPr>
          </a:p>
        </p:txBody>
      </p:sp>
    </p:spTree>
    <p:extLst>
      <p:ext uri="{BB962C8B-B14F-4D97-AF65-F5344CB8AC3E}">
        <p14:creationId xmlns:p14="http://schemas.microsoft.com/office/powerpoint/2010/main" val="124955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90032C59-F4B9-411A-AE61-85B4CC4512A7}" type="slidenum">
              <a:rPr lang="de-DE" altLang="de-DE"/>
              <a:pPr/>
              <a:t>11</a:t>
            </a:fld>
            <a:endParaRPr lang="de-DE" altLang="de-DE"/>
          </a:p>
        </p:txBody>
      </p:sp>
      <p:sp>
        <p:nvSpPr>
          <p:cNvPr id="73729"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50F0CA5E-8B08-4E46-BB74-E62F9876FC19}" type="slidenum">
              <a:rPr lang="de-DE" altLang="de-DE" sz="1200">
                <a:solidFill>
                  <a:srgbClr val="000000"/>
                </a:solidFill>
              </a:rPr>
              <a:pPr algn="ctr">
                <a:lnSpc>
                  <a:spcPct val="100000"/>
                </a:lnSpc>
              </a:pPr>
              <a:t>11</a:t>
            </a:fld>
            <a:endParaRPr lang="de-DE" altLang="de-DE" sz="1200">
              <a:solidFill>
                <a:srgbClr val="000000"/>
              </a:solidFill>
            </a:endParaRPr>
          </a:p>
        </p:txBody>
      </p:sp>
      <p:sp>
        <p:nvSpPr>
          <p:cNvPr id="73730"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1" name="Text Box 3"/>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344487" indent="-342900" eaLnBrk="1" hangingPunct="1">
              <a:spcBef>
                <a:spcPct val="0"/>
              </a:spcBef>
              <a:buFontTx/>
              <a:buChar char="-"/>
            </a:pPr>
            <a:r>
              <a:rPr lang="de-DE" altLang="de-DE" sz="2000" baseline="0" dirty="0" smtClean="0">
                <a:latin typeface="Arial" charset="0"/>
                <a:ea typeface="Microsoft YaHei" charset="-122"/>
              </a:rPr>
              <a:t>Rot: mehr Hochdruck als normal</a:t>
            </a:r>
          </a:p>
          <a:p>
            <a:pPr marL="344487" indent="-342900" eaLnBrk="1" hangingPunct="1">
              <a:spcBef>
                <a:spcPct val="0"/>
              </a:spcBef>
              <a:buFontTx/>
              <a:buChar char="-"/>
            </a:pPr>
            <a:r>
              <a:rPr lang="de-DE" altLang="de-DE" sz="2000" baseline="0" dirty="0" smtClean="0">
                <a:latin typeface="Arial" charset="0"/>
                <a:ea typeface="Microsoft YaHei" charset="-122"/>
              </a:rPr>
              <a:t>Blau: mehr Tiefdruck als normal</a:t>
            </a:r>
          </a:p>
          <a:p>
            <a:pPr marL="344487" indent="-342900" eaLnBrk="1" hangingPunct="1">
              <a:spcBef>
                <a:spcPct val="0"/>
              </a:spcBef>
              <a:buFontTx/>
              <a:buChar char="-"/>
            </a:pPr>
            <a:r>
              <a:rPr lang="de-DE" altLang="de-DE" sz="2000" baseline="0" dirty="0" smtClean="0">
                <a:latin typeface="Arial" charset="0"/>
                <a:ea typeface="Microsoft YaHei" charset="-122"/>
              </a:rPr>
              <a:t>Grau: Mittelwert der Zeitreihe</a:t>
            </a:r>
          </a:p>
          <a:p>
            <a:pPr marL="344487" indent="-342900" eaLnBrk="1" hangingPunct="1">
              <a:spcBef>
                <a:spcPct val="0"/>
              </a:spcBef>
              <a:buFontTx/>
              <a:buChar char="-"/>
            </a:pPr>
            <a:endParaRPr lang="de-DE" altLang="de-DE" sz="2000" baseline="0" dirty="0" smtClean="0">
              <a:latin typeface="Arial" charset="0"/>
              <a:ea typeface="Microsoft YaHei" charset="-122"/>
            </a:endParaRPr>
          </a:p>
          <a:p>
            <a:pPr marL="344487" indent="-342900" eaLnBrk="1" hangingPunct="1">
              <a:spcBef>
                <a:spcPct val="0"/>
              </a:spcBef>
              <a:buFontTx/>
              <a:buChar char="-"/>
            </a:pPr>
            <a:r>
              <a:rPr lang="de-DE" altLang="de-DE" sz="2000" b="1" baseline="0" dirty="0" smtClean="0">
                <a:latin typeface="Arial" charset="0"/>
                <a:ea typeface="Microsoft YaHei" charset="-122"/>
              </a:rPr>
              <a:t>stark positive Anomalie </a:t>
            </a:r>
            <a:r>
              <a:rPr lang="de-DE" altLang="de-DE" sz="2000" baseline="0" dirty="0" smtClean="0">
                <a:latin typeface="Arial" charset="0"/>
                <a:ea typeface="Microsoft YaHei" charset="-122"/>
              </a:rPr>
              <a:t>im Frühjahr: Dominanz von </a:t>
            </a:r>
            <a:r>
              <a:rPr lang="de-DE" altLang="de-DE" sz="2000" b="1" baseline="0" dirty="0" err="1" smtClean="0">
                <a:latin typeface="Arial" charset="0"/>
                <a:ea typeface="Microsoft YaHei" charset="-122"/>
              </a:rPr>
              <a:t>antizyklonaler</a:t>
            </a:r>
            <a:r>
              <a:rPr lang="de-DE" altLang="de-DE" sz="2000" b="1" baseline="0" dirty="0" smtClean="0">
                <a:latin typeface="Arial" charset="0"/>
                <a:ea typeface="Microsoft YaHei" charset="-122"/>
              </a:rPr>
              <a:t> Wetterlagen </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sym typeface="Wingdings" panose="05000000000000000000" pitchFamily="2" charset="2"/>
              </a:rPr>
              <a:t>wenig Niederschlag, viel Sonne</a:t>
            </a:r>
            <a:r>
              <a:rPr lang="de-DE" altLang="de-DE" sz="2000" baseline="0" dirty="0" smtClean="0">
                <a:latin typeface="Arial" charset="0"/>
                <a:ea typeface="Microsoft YaHei" charset="-122"/>
                <a:sym typeface="Wingdings" panose="05000000000000000000" pitchFamily="2" charset="2"/>
              </a:rPr>
              <a:t/>
            </a:r>
            <a:br>
              <a:rPr lang="de-DE" altLang="de-DE" sz="2000" baseline="0" dirty="0" smtClean="0">
                <a:latin typeface="Arial" charset="0"/>
                <a:ea typeface="Microsoft YaHei" charset="-122"/>
                <a:sym typeface="Wingdings" panose="05000000000000000000" pitchFamily="2" charset="2"/>
              </a:rPr>
            </a:br>
            <a:r>
              <a:rPr lang="de-DE" altLang="de-DE" sz="2000" baseline="0" dirty="0" smtClean="0">
                <a:latin typeface="Arial" charset="0"/>
                <a:ea typeface="Microsoft YaHei" charset="-122"/>
                <a:sym typeface="Wingdings" panose="05000000000000000000" pitchFamily="2" charset="2"/>
              </a:rPr>
              <a:t>diese Situation setzt sich im Sommer fort …</a:t>
            </a:r>
            <a:endParaRPr lang="de-DE" altLang="de-DE" sz="2000" dirty="0">
              <a:latin typeface="Arial" charset="0"/>
              <a:ea typeface="Microsoft YaHei" charset="-122"/>
            </a:endParaRPr>
          </a:p>
        </p:txBody>
      </p:sp>
      <p:sp>
        <p:nvSpPr>
          <p:cNvPr id="73732" name="Text Box 4"/>
          <p:cNvSpPr txBox="1">
            <a:spLocks noChangeArrowheads="1"/>
          </p:cNvSpPr>
          <p:nvPr/>
        </p:nvSpPr>
        <p:spPr bwMode="auto">
          <a:xfrm>
            <a:off x="334963" y="4087813"/>
            <a:ext cx="621665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r>
              <a:rPr lang="de-DE" altLang="de-DE"/>
              <a:t>In 850 hPa ist die Wolkendynamik am besten sichtbar, entspr. Ungefähr dem Oberrand der Troposphäre (Tropopause)</a:t>
            </a:r>
          </a:p>
        </p:txBody>
      </p:sp>
    </p:spTree>
    <p:extLst>
      <p:ext uri="{BB962C8B-B14F-4D97-AF65-F5344CB8AC3E}">
        <p14:creationId xmlns:p14="http://schemas.microsoft.com/office/powerpoint/2010/main" val="2932218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FBE179A1-3FC9-4EDB-B7EE-24B6F002E428}" type="slidenum">
              <a:rPr lang="de-DE" altLang="de-DE"/>
              <a:pPr/>
              <a:t>12</a:t>
            </a:fld>
            <a:endParaRPr lang="de-DE" altLang="de-DE"/>
          </a:p>
        </p:txBody>
      </p:sp>
      <p:sp>
        <p:nvSpPr>
          <p:cNvPr id="74753"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E39C3C7E-EDC9-482A-923D-F675D884A70D}" type="slidenum">
              <a:rPr lang="de-DE" altLang="de-DE" sz="1200">
                <a:solidFill>
                  <a:srgbClr val="000000"/>
                </a:solidFill>
              </a:rPr>
              <a:pPr algn="ctr">
                <a:lnSpc>
                  <a:spcPct val="100000"/>
                </a:lnSpc>
              </a:pPr>
              <a:t>12</a:t>
            </a:fld>
            <a:endParaRPr lang="de-DE" altLang="de-DE" sz="1200">
              <a:solidFill>
                <a:srgbClr val="000000"/>
              </a:solidFill>
            </a:endParaRPr>
          </a:p>
        </p:txBody>
      </p:sp>
      <p:sp>
        <p:nvSpPr>
          <p:cNvPr id="74754"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Text Box 3"/>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344487" indent="-342900" eaLnBrk="1">
              <a:spcBef>
                <a:spcPct val="0"/>
              </a:spcBef>
              <a:buFontTx/>
              <a:buChar char="-"/>
            </a:pPr>
            <a:r>
              <a:rPr lang="de-DE" altLang="de-DE" sz="2000" b="1" baseline="0" dirty="0" smtClean="0">
                <a:latin typeface="Arial" charset="0"/>
                <a:ea typeface="Microsoft YaHei" charset="-122"/>
                <a:sym typeface="Wingdings" panose="05000000000000000000" pitchFamily="2" charset="2"/>
              </a:rPr>
              <a:t>anhaltende Trockenheit &amp; anhaltend hohe Einstrahlung reduziert sich die Bodenfeuchte immer weiter </a:t>
            </a:r>
            <a:r>
              <a:rPr lang="de-DE" altLang="de-DE" sz="2000" baseline="0" dirty="0" smtClean="0">
                <a:latin typeface="Arial" charset="0"/>
                <a:ea typeface="Microsoft YaHei" charset="-122"/>
                <a:sym typeface="Wingdings" panose="05000000000000000000" pitchFamily="2" charset="2"/>
              </a:rPr>
              <a:t/>
            </a:r>
            <a:br>
              <a:rPr lang="de-DE" altLang="de-DE" sz="2000" baseline="0" dirty="0" smtClean="0">
                <a:latin typeface="Arial" charset="0"/>
                <a:ea typeface="Microsoft YaHei" charset="-122"/>
                <a:sym typeface="Wingdings" panose="05000000000000000000" pitchFamily="2" charset="2"/>
              </a:rPr>
            </a:br>
            <a:r>
              <a:rPr lang="de-DE" altLang="de-DE" sz="2000" baseline="0" dirty="0" smtClean="0">
                <a:latin typeface="Arial" charset="0"/>
                <a:ea typeface="Microsoft YaHei" charset="-122"/>
                <a:sym typeface="Wingdings" panose="05000000000000000000" pitchFamily="2" charset="2"/>
              </a:rPr>
              <a:t>Sommer </a:t>
            </a:r>
            <a:r>
              <a:rPr lang="de-DE" altLang="de-DE" sz="2000" b="1" baseline="0" dirty="0" smtClean="0">
                <a:latin typeface="Arial" charset="0"/>
                <a:ea typeface="Microsoft YaHei" charset="-122"/>
                <a:sym typeface="Wingdings" panose="05000000000000000000" pitchFamily="2" charset="2"/>
              </a:rPr>
              <a:t>weniger Feuchte für Konvektion weniger Wolken als sonst </a:t>
            </a:r>
            <a:r>
              <a:rPr lang="de-DE" altLang="de-DE" sz="2000" baseline="0" dirty="0" smtClean="0">
                <a:latin typeface="Arial" charset="0"/>
                <a:ea typeface="Microsoft YaHei" charset="-122"/>
                <a:sym typeface="Wingdings" panose="05000000000000000000" pitchFamily="2" charset="2"/>
              </a:rPr>
              <a:t> …   erhöhte Temperatur</a:t>
            </a:r>
          </a:p>
          <a:p>
            <a:pPr marL="344487" indent="-342900" eaLnBrk="1">
              <a:spcBef>
                <a:spcPct val="0"/>
              </a:spcBef>
              <a:buFontTx/>
              <a:buChar char="-"/>
            </a:pPr>
            <a:endParaRPr lang="de-DE" altLang="de-DE" sz="2000" baseline="0" dirty="0" smtClean="0">
              <a:latin typeface="Arial" charset="0"/>
              <a:ea typeface="Microsoft YaHei" charset="-122"/>
              <a:sym typeface="Wingdings" panose="05000000000000000000" pitchFamily="2" charset="2"/>
            </a:endParaRPr>
          </a:p>
          <a:p>
            <a:pPr marL="344487" indent="-342900" eaLnBrk="1">
              <a:spcBef>
                <a:spcPct val="0"/>
              </a:spcBef>
              <a:buFontTx/>
              <a:buChar char="-"/>
            </a:pPr>
            <a:r>
              <a:rPr lang="de-DE" altLang="de-DE" sz="200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sym typeface="Wingdings" panose="05000000000000000000" pitchFamily="2" charset="2"/>
              </a:rPr>
              <a:t>selbstverstärkender Prozess</a:t>
            </a:r>
            <a:r>
              <a:rPr lang="de-DE" altLang="de-DE" sz="2000" baseline="0" dirty="0" smtClean="0">
                <a:latin typeface="Arial" charset="0"/>
                <a:ea typeface="Microsoft YaHei" charset="-122"/>
                <a:sym typeface="Wingdings" panose="05000000000000000000" pitchFamily="2" charset="2"/>
              </a:rPr>
              <a:t>, Hitze und Dürre bauen sich auf</a:t>
            </a:r>
            <a:endParaRPr lang="de-DE" altLang="de-DE" sz="2000" dirty="0">
              <a:latin typeface="Arial" charset="0"/>
              <a:ea typeface="Microsoft YaHei" charset="-122"/>
            </a:endParaRPr>
          </a:p>
        </p:txBody>
      </p:sp>
    </p:spTree>
    <p:extLst>
      <p:ext uri="{BB962C8B-B14F-4D97-AF65-F5344CB8AC3E}">
        <p14:creationId xmlns:p14="http://schemas.microsoft.com/office/powerpoint/2010/main" val="117040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E20C028-3AD2-4167-90D3-CE860CB02474}" type="slidenum">
              <a:rPr lang="de-DE" altLang="de-DE"/>
              <a:pPr/>
              <a:t>13</a:t>
            </a:fld>
            <a:endParaRPr lang="de-DE" altLang="de-DE"/>
          </a:p>
        </p:txBody>
      </p:sp>
      <p:sp>
        <p:nvSpPr>
          <p:cNvPr id="72705"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344487" indent="-342900" eaLnBrk="1">
              <a:spcBef>
                <a:spcPct val="0"/>
              </a:spcBef>
              <a:buFontTx/>
              <a:buChar char="-"/>
            </a:pPr>
            <a:r>
              <a:rPr lang="de-DE" altLang="de-DE" sz="2000" baseline="0" dirty="0" smtClean="0">
                <a:latin typeface="Arial" charset="0"/>
                <a:ea typeface="Microsoft YaHei" charset="-122"/>
              </a:rPr>
              <a:t>Dieser </a:t>
            </a:r>
            <a:r>
              <a:rPr lang="de-DE" altLang="de-DE" sz="2000" b="1" baseline="0" dirty="0" smtClean="0">
                <a:latin typeface="Arial" charset="0"/>
                <a:ea typeface="Microsoft YaHei" charset="-122"/>
              </a:rPr>
              <a:t>Zusammenhang</a:t>
            </a:r>
            <a:r>
              <a:rPr lang="de-DE" altLang="de-DE" sz="2000" baseline="0" dirty="0" smtClean="0">
                <a:latin typeface="Arial" charset="0"/>
                <a:ea typeface="Microsoft YaHei" charset="-122"/>
              </a:rPr>
              <a:t> in </a:t>
            </a:r>
            <a:r>
              <a:rPr lang="de-DE" altLang="de-DE" sz="2000" b="1" baseline="0" dirty="0" smtClean="0">
                <a:latin typeface="Arial" charset="0"/>
                <a:ea typeface="Microsoft YaHei" charset="-122"/>
              </a:rPr>
              <a:t>2 der 3 extremsten Sommer</a:t>
            </a:r>
            <a:r>
              <a:rPr lang="de-DE" altLang="de-DE" sz="2000" baseline="0" dirty="0" smtClean="0">
                <a:latin typeface="Arial" charset="0"/>
                <a:ea typeface="Microsoft YaHei" charset="-122"/>
              </a:rPr>
              <a:t>.</a:t>
            </a:r>
          </a:p>
          <a:p>
            <a:pPr marL="344487" indent="-342900" eaLnBrk="1">
              <a:spcBef>
                <a:spcPct val="0"/>
              </a:spcBef>
              <a:buFontTx/>
              <a:buChar char="-"/>
            </a:pPr>
            <a:endParaRPr lang="de-DE" altLang="de-DE" sz="2000" baseline="0" dirty="0" smtClean="0">
              <a:latin typeface="Arial" charset="0"/>
              <a:ea typeface="Microsoft YaHei" charset="-122"/>
            </a:endParaRPr>
          </a:p>
          <a:p>
            <a:pPr marL="344487" indent="-342900" eaLnBrk="1">
              <a:spcBef>
                <a:spcPct val="0"/>
              </a:spcBef>
              <a:buFontTx/>
              <a:buChar char="-"/>
            </a:pPr>
            <a:r>
              <a:rPr lang="de-DE" altLang="de-DE" sz="2000" b="1" baseline="0" dirty="0" smtClean="0">
                <a:latin typeface="Arial" charset="0"/>
                <a:ea typeface="Microsoft YaHei" charset="-122"/>
              </a:rPr>
              <a:t>1983:</a:t>
            </a:r>
            <a:r>
              <a:rPr lang="de-DE" altLang="de-DE" sz="2000" baseline="0" dirty="0" smtClean="0">
                <a:latin typeface="Arial" charset="0"/>
                <a:ea typeface="Microsoft YaHei" charset="-122"/>
              </a:rPr>
              <a:t> Zusammenhang nicht feststellbar </a:t>
            </a:r>
            <a:r>
              <a:rPr lang="de-DE" altLang="de-DE" sz="2000" baseline="0" dirty="0" smtClean="0">
                <a:latin typeface="Arial" charset="0"/>
                <a:ea typeface="Microsoft YaHei" charset="-122"/>
                <a:sym typeface="Wingdings" panose="05000000000000000000" pitchFamily="2" charset="2"/>
              </a:rPr>
              <a:t></a:t>
            </a:r>
            <a:r>
              <a:rPr lang="de-DE" altLang="de-DE" sz="2000" baseline="0" dirty="0" smtClean="0">
                <a:latin typeface="Arial" charset="0"/>
                <a:ea typeface="Microsoft YaHei" charset="-122"/>
              </a:rPr>
              <a:t> Gegenteil, ein sonnenarmes und regenreiches Frühjahr</a:t>
            </a:r>
            <a:r>
              <a:rPr lang="de-DE" altLang="de-DE" sz="2000" baseline="0" dirty="0" smtClean="0">
                <a:latin typeface="Arial" charset="0"/>
                <a:ea typeface="Microsoft YaHei" charset="-122"/>
                <a:sym typeface="Wingdings" panose="05000000000000000000" pitchFamily="2" charset="2"/>
              </a:rPr>
              <a:t> extremer Sommer</a:t>
            </a:r>
          </a:p>
          <a:p>
            <a:pPr marL="344487" indent="-342900" eaLnBrk="1">
              <a:spcBef>
                <a:spcPct val="0"/>
              </a:spcBef>
              <a:buFontTx/>
              <a:buChar char="-"/>
            </a:pPr>
            <a:endParaRPr lang="de-DE" altLang="de-DE" sz="2000" baseline="0" dirty="0" smtClean="0">
              <a:latin typeface="Arial" charset="0"/>
              <a:ea typeface="Microsoft YaHei" charset="-122"/>
            </a:endParaRPr>
          </a:p>
          <a:p>
            <a:pPr marL="344487" indent="-342900" eaLnBrk="1">
              <a:spcBef>
                <a:spcPct val="0"/>
              </a:spcBef>
              <a:buFontTx/>
              <a:buChar char="-"/>
            </a:pPr>
            <a:r>
              <a:rPr lang="de-DE" altLang="de-DE" sz="2000" b="1" baseline="0" dirty="0" smtClean="0">
                <a:latin typeface="Arial" charset="0"/>
                <a:ea typeface="Microsoft YaHei" charset="-122"/>
              </a:rPr>
              <a:t>2011: </a:t>
            </a:r>
            <a:r>
              <a:rPr lang="de-DE" altLang="de-DE" sz="2000" baseline="0" dirty="0" smtClean="0">
                <a:latin typeface="Arial" charset="0"/>
                <a:ea typeface="Microsoft YaHei" charset="-122"/>
              </a:rPr>
              <a:t>umgekehrte Fall, sehr sonniges &amp; trockenes Frühjahr, durchschnittlich sonniger &amp; feuchter Sommer</a:t>
            </a:r>
          </a:p>
          <a:p>
            <a:pPr marL="344487" indent="-342900" eaLnBrk="1">
              <a:spcBef>
                <a:spcPct val="0"/>
              </a:spcBef>
              <a:buFontTx/>
              <a:buChar char="-"/>
            </a:pPr>
            <a:endParaRPr lang="de-DE" altLang="de-DE" sz="2000" baseline="0" dirty="0" smtClean="0">
              <a:latin typeface="Arial" charset="0"/>
              <a:ea typeface="Microsoft YaHei" charset="-122"/>
            </a:endParaRPr>
          </a:p>
          <a:p>
            <a:pPr marL="344487" indent="-342900" eaLnBrk="1">
              <a:spcBef>
                <a:spcPct val="0"/>
              </a:spcBef>
              <a:buFontTx/>
              <a:buChar char="-"/>
            </a:pPr>
            <a:r>
              <a:rPr lang="de-DE" altLang="de-DE" sz="2000" b="1" baseline="0" dirty="0" smtClean="0">
                <a:latin typeface="Arial" charset="0"/>
                <a:ea typeface="Microsoft YaHei" charset="-122"/>
              </a:rPr>
              <a:t>Frühwarnung</a:t>
            </a:r>
            <a:r>
              <a:rPr lang="de-DE" altLang="de-DE" sz="2000" baseline="0" dirty="0" smtClean="0">
                <a:latin typeface="Arial" charset="0"/>
                <a:ea typeface="Microsoft YaHei" charset="-122"/>
              </a:rPr>
              <a:t> basierend auf </a:t>
            </a:r>
            <a:r>
              <a:rPr lang="de-DE" altLang="de-DE" sz="2000" b="1" baseline="0" dirty="0" smtClean="0">
                <a:latin typeface="Arial" charset="0"/>
                <a:ea typeface="Microsoft YaHei" charset="-122"/>
              </a:rPr>
              <a:t>Anomalie von Globalstrahlung &amp; Niederschlag </a:t>
            </a:r>
            <a:r>
              <a:rPr lang="de-DE" altLang="de-DE" sz="2000" baseline="0" dirty="0" smtClean="0">
                <a:latin typeface="Arial" charset="0"/>
                <a:ea typeface="Microsoft YaHei" charset="-122"/>
              </a:rPr>
              <a:t>im Frühjahr: </a:t>
            </a:r>
          </a:p>
          <a:p>
            <a:pPr marL="1087437" lvl="1" indent="-342900" eaLnBrk="1">
              <a:spcBef>
                <a:spcPct val="0"/>
              </a:spcBef>
              <a:buFontTx/>
              <a:buChar char="-"/>
            </a:pPr>
            <a:r>
              <a:rPr lang="de-DE" altLang="de-DE" sz="2000" b="1" baseline="0" dirty="0" smtClean="0">
                <a:latin typeface="Arial" charset="0"/>
                <a:ea typeface="Microsoft YaHei" charset="-122"/>
              </a:rPr>
              <a:t>2 berechtigten Warnungen</a:t>
            </a:r>
          </a:p>
          <a:p>
            <a:pPr marL="1087437" lvl="1" indent="-342900" eaLnBrk="1">
              <a:spcBef>
                <a:spcPct val="0"/>
              </a:spcBef>
              <a:buFontTx/>
              <a:buChar char="-"/>
            </a:pPr>
            <a:r>
              <a:rPr lang="de-DE" altLang="de-DE" sz="2000" b="1" baseline="0" dirty="0" smtClean="0">
                <a:latin typeface="Arial" charset="0"/>
                <a:ea typeface="Microsoft YaHei" charset="-122"/>
              </a:rPr>
              <a:t>1 verpassten Ereignis (</a:t>
            </a:r>
            <a:r>
              <a:rPr lang="de-DE" altLang="de-DE" sz="2000" b="1" baseline="0" dirty="0" err="1" smtClean="0">
                <a:latin typeface="Arial" charset="0"/>
                <a:ea typeface="Microsoft YaHei" charset="-122"/>
              </a:rPr>
              <a:t>missed</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event</a:t>
            </a:r>
            <a:r>
              <a:rPr lang="de-DE" altLang="de-DE" sz="2000" b="1" baseline="0" dirty="0" smtClean="0">
                <a:latin typeface="Arial" charset="0"/>
                <a:ea typeface="Microsoft YaHei" charset="-122"/>
              </a:rPr>
              <a:t>)</a:t>
            </a:r>
          </a:p>
          <a:p>
            <a:pPr marL="1087437" marR="0" lvl="1" indent="-342900" algn="l" defTabSz="449263" rtl="0" eaLnBrk="1" fontAlgn="base" latinLnBrk="0" hangingPunct="0">
              <a:lnSpc>
                <a:spcPct val="100000"/>
              </a:lnSpc>
              <a:spcBef>
                <a:spcPct val="0"/>
              </a:spcBef>
              <a:spcAft>
                <a:spcPct val="0"/>
              </a:spcAft>
              <a:buClr>
                <a:srgbClr val="000000"/>
              </a:buClr>
              <a:buSzPct val="100000"/>
              <a:buFontTx/>
              <a:buChar char="-"/>
              <a:tabLst/>
              <a:defRPr/>
            </a:pPr>
            <a:r>
              <a:rPr lang="de-DE" altLang="de-DE" sz="2000" b="1" baseline="0" dirty="0" smtClean="0">
                <a:latin typeface="Arial" charset="0"/>
                <a:ea typeface="Microsoft YaHei" charset="-122"/>
              </a:rPr>
              <a:t>1 falschen Alarm (</a:t>
            </a:r>
            <a:r>
              <a:rPr lang="de-DE" altLang="de-DE" sz="2000" b="1" baseline="0" dirty="0" err="1" smtClean="0">
                <a:latin typeface="Arial" charset="0"/>
                <a:ea typeface="Microsoft YaHei" charset="-122"/>
              </a:rPr>
              <a:t>false</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alarm</a:t>
            </a:r>
            <a:r>
              <a:rPr lang="de-DE" altLang="de-DE" sz="2000" b="1" baseline="0" dirty="0" smtClean="0">
                <a:latin typeface="Arial" charset="0"/>
                <a:ea typeface="Microsoft YaHei" charset="-122"/>
              </a:rPr>
              <a:t>)</a:t>
            </a:r>
          </a:p>
          <a:p>
            <a:pPr marL="1087437" lvl="1" indent="-342900" eaLnBrk="1">
              <a:spcBef>
                <a:spcPct val="0"/>
              </a:spcBef>
              <a:buFontTx/>
              <a:buChar char="-"/>
            </a:pPr>
            <a:r>
              <a:rPr lang="de-DE" altLang="de-DE" sz="2000" b="1" baseline="0" dirty="0" smtClean="0">
                <a:latin typeface="Arial" charset="0"/>
                <a:ea typeface="Microsoft YaHei" charset="-122"/>
              </a:rPr>
              <a:t>führen.</a:t>
            </a:r>
          </a:p>
          <a:p>
            <a:pPr marL="1087437" lvl="1" indent="-342900" eaLnBrk="1">
              <a:spcBef>
                <a:spcPct val="0"/>
              </a:spcBef>
              <a:buFontTx/>
              <a:buChar char="-"/>
            </a:pPr>
            <a:endParaRPr lang="de-DE" altLang="de-DE" sz="2000" b="1" baseline="0" dirty="0" smtClean="0">
              <a:latin typeface="Arial" charset="0"/>
              <a:ea typeface="Microsoft YaHei" charset="-122"/>
            </a:endParaRPr>
          </a:p>
          <a:p>
            <a:pPr marL="344487" lvl="0" indent="-342900" eaLnBrk="1">
              <a:spcBef>
                <a:spcPct val="0"/>
              </a:spcBef>
              <a:buFontTx/>
              <a:buChar char="-"/>
            </a:pPr>
            <a:r>
              <a:rPr lang="de-DE" altLang="de-DE" sz="2000" b="1" baseline="0" dirty="0" smtClean="0">
                <a:latin typeface="Arial" charset="0"/>
                <a:ea typeface="Microsoft YaHei" charset="-122"/>
              </a:rPr>
              <a:t>Falscher Alarm &amp; </a:t>
            </a:r>
            <a:r>
              <a:rPr lang="de-DE" altLang="de-DE" sz="2000" b="1" baseline="0" dirty="0" err="1" smtClean="0">
                <a:latin typeface="Arial" charset="0"/>
                <a:ea typeface="Microsoft YaHei" charset="-122"/>
              </a:rPr>
              <a:t>missed</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event</a:t>
            </a:r>
            <a:r>
              <a:rPr lang="de-DE" altLang="de-DE" sz="2000" b="1" baseline="0" dirty="0" smtClean="0">
                <a:latin typeface="Arial" charset="0"/>
                <a:ea typeface="Microsoft YaHei" charset="-122"/>
              </a:rPr>
              <a:t> </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rPr>
              <a:t>später</a:t>
            </a:r>
          </a:p>
        </p:txBody>
      </p:sp>
      <p:sp>
        <p:nvSpPr>
          <p:cNvPr id="72707"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F57BB00E-A47F-400F-BB4C-F34C2F26DE8B}" type="slidenum">
              <a:rPr lang="de-DE" altLang="de-DE" sz="1500">
                <a:solidFill>
                  <a:srgbClr val="000000"/>
                </a:solidFill>
                <a:latin typeface="Verdana" pitchFamily="32" charset="0"/>
              </a:rPr>
              <a:pPr algn="ctr">
                <a:lnSpc>
                  <a:spcPct val="100000"/>
                </a:lnSpc>
              </a:pPr>
              <a:t>13</a:t>
            </a:fld>
            <a:endParaRPr lang="de-DE" altLang="de-DE" sz="1500">
              <a:solidFill>
                <a:srgbClr val="000000"/>
              </a:solidFill>
              <a:latin typeface="Verdana" pitchFamily="32" charset="0"/>
            </a:endParaRPr>
          </a:p>
        </p:txBody>
      </p:sp>
    </p:spTree>
    <p:extLst>
      <p:ext uri="{BB962C8B-B14F-4D97-AF65-F5344CB8AC3E}">
        <p14:creationId xmlns:p14="http://schemas.microsoft.com/office/powerpoint/2010/main" val="1899818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A2373107-231C-471D-8692-ACDCC6B2B909}" type="slidenum">
              <a:rPr lang="de-DE" altLang="de-DE"/>
              <a:pPr/>
              <a:t>14</a:t>
            </a:fld>
            <a:endParaRPr lang="de-DE" altLang="de-DE"/>
          </a:p>
        </p:txBody>
      </p:sp>
      <p:sp>
        <p:nvSpPr>
          <p:cNvPr id="7577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0A093E66-DDB2-43E1-A46C-54D42F9D11BD}" type="slidenum">
              <a:rPr lang="de-DE" altLang="de-DE" sz="1200">
                <a:solidFill>
                  <a:srgbClr val="000000"/>
                </a:solidFill>
              </a:rPr>
              <a:pPr algn="ctr">
                <a:lnSpc>
                  <a:spcPct val="100000"/>
                </a:lnSpc>
              </a:pPr>
              <a:t>14</a:t>
            </a:fld>
            <a:endParaRPr lang="de-DE" altLang="de-DE" sz="1200">
              <a:solidFill>
                <a:srgbClr val="000000"/>
              </a:solidFill>
            </a:endParaRPr>
          </a:p>
        </p:txBody>
      </p:sp>
      <p:sp>
        <p:nvSpPr>
          <p:cNvPr id="75778"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Text Box 3"/>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431800" indent="-430213" eaLnBrk="1" hangingPunct="1">
              <a:spcBef>
                <a:spcPct val="0"/>
              </a:spcBef>
              <a:buSzPct val="45000"/>
              <a:buFont typeface="StarSymbol" charset="0"/>
              <a:buChar char="-"/>
            </a:pPr>
            <a:r>
              <a:rPr lang="de-DE" altLang="de-DE" sz="2000" baseline="0" dirty="0" smtClean="0">
                <a:latin typeface="Arial" charset="0"/>
                <a:ea typeface="Microsoft YaHei" charset="-122"/>
              </a:rPr>
              <a:t>Die </a:t>
            </a:r>
            <a:r>
              <a:rPr lang="de-DE" altLang="de-DE" sz="2000" b="1" baseline="0" dirty="0" smtClean="0">
                <a:latin typeface="Arial" charset="0"/>
                <a:ea typeface="Microsoft YaHei" charset="-122"/>
              </a:rPr>
              <a:t>Dominanz </a:t>
            </a:r>
            <a:r>
              <a:rPr lang="de-DE" altLang="de-DE" sz="2000" b="1" baseline="0" dirty="0" err="1" smtClean="0">
                <a:latin typeface="Arial" charset="0"/>
                <a:ea typeface="Microsoft YaHei" charset="-122"/>
              </a:rPr>
              <a:t>antizyklonaler</a:t>
            </a:r>
            <a:r>
              <a:rPr lang="de-DE" altLang="de-DE" sz="2000" b="1" baseline="0" dirty="0" smtClean="0">
                <a:latin typeface="Arial" charset="0"/>
                <a:ea typeface="Microsoft YaHei" charset="-122"/>
              </a:rPr>
              <a:t> Wetterlagen </a:t>
            </a:r>
            <a:r>
              <a:rPr lang="de-DE" altLang="de-DE" sz="2000" b="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rPr>
              <a:t>Ursprung</a:t>
            </a:r>
            <a:r>
              <a:rPr lang="de-DE" altLang="de-DE" sz="2000" baseline="0" dirty="0" smtClean="0">
                <a:latin typeface="Arial" charset="0"/>
                <a:ea typeface="Microsoft YaHei" charset="-122"/>
              </a:rPr>
              <a:t> letzten Endes in der </a:t>
            </a:r>
            <a:r>
              <a:rPr lang="de-DE" altLang="de-DE" sz="2000" b="1" baseline="0" dirty="0" smtClean="0">
                <a:latin typeface="Arial" charset="0"/>
                <a:ea typeface="Microsoft YaHei" charset="-122"/>
              </a:rPr>
              <a:t>großräumigen Zirkulation</a:t>
            </a:r>
            <a:r>
              <a:rPr lang="de-DE" altLang="de-DE" sz="2000" baseline="0" dirty="0" smtClean="0">
                <a:latin typeface="Arial" charset="0"/>
                <a:ea typeface="Microsoft YaHei" charset="-122"/>
              </a:rPr>
              <a:t>. </a:t>
            </a:r>
          </a:p>
          <a:p>
            <a:pPr marL="431800" indent="-430213" eaLnBrk="1" hangingPunct="1">
              <a:spcBef>
                <a:spcPct val="0"/>
              </a:spcBef>
              <a:buSzPct val="45000"/>
              <a:buFont typeface="StarSymbol" charset="0"/>
              <a:buChar char="-"/>
            </a:pPr>
            <a:endParaRPr lang="de-DE" altLang="de-DE" sz="2000" baseline="0" dirty="0" smtClean="0">
              <a:latin typeface="Arial" charset="0"/>
              <a:ea typeface="Microsoft YaHei" charset="-122"/>
            </a:endParaRPr>
          </a:p>
          <a:p>
            <a:pPr marL="1174750" lvl="1" indent="-430213" eaLnBrk="1" hangingPunct="1">
              <a:spcBef>
                <a:spcPct val="0"/>
              </a:spcBef>
              <a:buSzPct val="45000"/>
              <a:buFont typeface="StarSymbol" charset="0"/>
              <a:buChar char="-"/>
            </a:pPr>
            <a:r>
              <a:rPr lang="de-DE" altLang="de-DE" sz="2000" b="1" baseline="0" dirty="0" smtClean="0">
                <a:latin typeface="Arial" charset="0"/>
                <a:ea typeface="Microsoft YaHei" charset="-122"/>
              </a:rPr>
              <a:t>Hadley Zelle: Verbindung Tropen</a:t>
            </a:r>
            <a:r>
              <a:rPr lang="de-DE" altLang="de-DE" sz="2000" baseline="0" dirty="0" smtClean="0">
                <a:latin typeface="Arial" charset="0"/>
                <a:ea typeface="Microsoft YaHei" charset="-122"/>
              </a:rPr>
              <a:t>, </a:t>
            </a:r>
          </a:p>
          <a:p>
            <a:pPr marL="1174750" lvl="1" indent="-430213" eaLnBrk="1" hangingPunct="1">
              <a:spcBef>
                <a:spcPct val="0"/>
              </a:spcBef>
              <a:buSzPct val="45000"/>
              <a:buFont typeface="StarSymbol" charset="0"/>
              <a:buChar char="-"/>
            </a:pPr>
            <a:r>
              <a:rPr lang="de-DE" altLang="de-DE" sz="2000" b="1" baseline="0" dirty="0" smtClean="0">
                <a:latin typeface="Arial" charset="0"/>
                <a:ea typeface="Microsoft YaHei" charset="-122"/>
              </a:rPr>
              <a:t>Verschiebung nach N, Warmlufttransport weiter nach N als normal</a:t>
            </a:r>
            <a:r>
              <a:rPr lang="de-DE" altLang="de-DE" sz="2000" baseline="0" dirty="0" smtClean="0">
                <a:latin typeface="Arial" charset="0"/>
                <a:ea typeface="Microsoft YaHei" charset="-122"/>
              </a:rPr>
              <a:t>.</a:t>
            </a:r>
            <a:br>
              <a:rPr lang="de-DE" altLang="de-DE" sz="2000" baseline="0" dirty="0" smtClean="0">
                <a:latin typeface="Arial" charset="0"/>
                <a:ea typeface="Microsoft YaHei" charset="-122"/>
              </a:rPr>
            </a:br>
            <a:r>
              <a:rPr lang="de-DE" altLang="de-DE" sz="2000" baseline="0" dirty="0" smtClean="0">
                <a:latin typeface="Arial" charset="0"/>
                <a:ea typeface="Microsoft YaHei" charset="-122"/>
              </a:rPr>
              <a:t>Lage Hadley Zelle </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rPr>
              <a:t>ausgehenden thermischen Strahlung beschreiben</a:t>
            </a:r>
            <a:r>
              <a:rPr lang="de-DE" altLang="de-DE" sz="2000" baseline="0" dirty="0" smtClean="0">
                <a:latin typeface="Arial" charset="0"/>
                <a:ea typeface="Microsoft YaHei" charset="-122"/>
              </a:rPr>
              <a:t>. </a:t>
            </a:r>
          </a:p>
          <a:p>
            <a:pPr marL="1174750" lvl="1" indent="-430213" eaLnBrk="1" hangingPunct="1">
              <a:spcBef>
                <a:spcPct val="0"/>
              </a:spcBef>
              <a:buSzPct val="45000"/>
              <a:buFont typeface="StarSymbol" charset="0"/>
              <a:buChar char="-"/>
            </a:pPr>
            <a:endParaRPr lang="de-DE" altLang="de-DE" sz="2000" baseline="0" dirty="0" smtClean="0">
              <a:latin typeface="Arial" charset="0"/>
              <a:ea typeface="Microsoft YaHei" charset="-122"/>
            </a:endParaRPr>
          </a:p>
          <a:p>
            <a:pPr marL="431800" indent="-430213" eaLnBrk="1" hangingPunct="1">
              <a:spcBef>
                <a:spcPct val="0"/>
              </a:spcBef>
              <a:buSzPct val="45000"/>
              <a:buFont typeface="StarSymbol" charset="0"/>
              <a:buChar char="-"/>
            </a:pPr>
            <a:r>
              <a:rPr lang="de-DE" altLang="de-DE" sz="2000" b="1" dirty="0" smtClean="0">
                <a:latin typeface="Arial" charset="0"/>
                <a:ea typeface="Microsoft YaHei" charset="-122"/>
              </a:rPr>
              <a:t>NAO:</a:t>
            </a:r>
            <a:r>
              <a:rPr lang="de-DE" altLang="de-DE" sz="2000" b="1" baseline="0" dirty="0" smtClean="0">
                <a:latin typeface="Arial" charset="0"/>
                <a:ea typeface="Microsoft YaHei" charset="-122"/>
              </a:rPr>
              <a:t> Verhältnis zwischen Islandtief und Azorenhoch. </a:t>
            </a:r>
          </a:p>
          <a:p>
            <a:pPr marL="431800" indent="-430213" eaLnBrk="1" hangingPunct="1">
              <a:spcBef>
                <a:spcPct val="0"/>
              </a:spcBef>
              <a:buSzPct val="45000"/>
              <a:buFont typeface="StarSymbol" charset="0"/>
              <a:buChar char="-"/>
            </a:pPr>
            <a:endParaRPr lang="de-DE" altLang="de-DE" sz="2000" b="1" baseline="0" dirty="0" smtClean="0">
              <a:latin typeface="Arial" charset="0"/>
              <a:ea typeface="Microsoft YaHei" charset="-122"/>
            </a:endParaRPr>
          </a:p>
          <a:p>
            <a:pPr marL="431800" indent="-430213" eaLnBrk="1" hangingPunct="1">
              <a:spcBef>
                <a:spcPct val="0"/>
              </a:spcBef>
              <a:buSzPct val="45000"/>
              <a:buFont typeface="StarSymbol" charset="0"/>
              <a:buChar char="-"/>
            </a:pPr>
            <a:r>
              <a:rPr lang="de-DE" altLang="de-DE" sz="2000" b="1" baseline="0" dirty="0" smtClean="0">
                <a:latin typeface="Arial" charset="0"/>
                <a:ea typeface="Microsoft YaHei" charset="-122"/>
              </a:rPr>
              <a:t>AO: Drückt die Stärke der polaren Wirbels aus.</a:t>
            </a:r>
          </a:p>
          <a:p>
            <a:pPr marL="431800" indent="-430213" eaLnBrk="1" hangingPunct="1">
              <a:spcBef>
                <a:spcPct val="0"/>
              </a:spcBef>
              <a:buSzPct val="45000"/>
              <a:buFont typeface="StarSymbol" charset="0"/>
              <a:buChar char="-"/>
            </a:pPr>
            <a:endParaRPr lang="de-DE" altLang="de-DE" sz="2000" b="1" baseline="0" dirty="0" smtClean="0">
              <a:latin typeface="Arial" charset="0"/>
              <a:ea typeface="Microsoft YaHei" charset="-122"/>
            </a:endParaRPr>
          </a:p>
          <a:p>
            <a:pPr marL="431800" indent="-430213" eaLnBrk="1" hangingPunct="1">
              <a:spcBef>
                <a:spcPct val="0"/>
              </a:spcBef>
              <a:buSzPct val="45000"/>
              <a:buFont typeface="StarSymbol" charset="0"/>
              <a:buChar char="-"/>
            </a:pPr>
            <a:r>
              <a:rPr lang="de-DE" altLang="de-DE" sz="2000" baseline="0" dirty="0" smtClean="0">
                <a:latin typeface="Arial" charset="0"/>
                <a:ea typeface="Microsoft YaHei" charset="-122"/>
              </a:rPr>
              <a:t>Beide </a:t>
            </a:r>
            <a:r>
              <a:rPr lang="de-DE" altLang="de-DE" sz="2000" b="1" baseline="0" dirty="0" smtClean="0">
                <a:latin typeface="Arial" charset="0"/>
                <a:ea typeface="Microsoft YaHei" charset="-122"/>
              </a:rPr>
              <a:t>beeinflussen die Lage des Jet-Streams </a:t>
            </a:r>
            <a:r>
              <a:rPr lang="de-DE" altLang="de-DE" sz="2000" baseline="0" dirty="0" smtClean="0">
                <a:latin typeface="Arial" charset="0"/>
                <a:ea typeface="Microsoft YaHei" charset="-122"/>
              </a:rPr>
              <a:t>(</a:t>
            </a:r>
            <a:r>
              <a:rPr lang="de-DE" altLang="de-DE" sz="2000" b="1" baseline="0" dirty="0" smtClean="0">
                <a:latin typeface="Arial" charset="0"/>
                <a:ea typeface="Microsoft YaHei" charset="-122"/>
              </a:rPr>
              <a:t>Zugbahnen</a:t>
            </a:r>
            <a:r>
              <a:rPr lang="de-DE" altLang="de-DE" sz="2000" baseline="0" dirty="0" smtClean="0">
                <a:latin typeface="Arial" charset="0"/>
                <a:ea typeface="Microsoft YaHei" charset="-122"/>
              </a:rPr>
              <a:t> der Druckgebiete über Nordatlantik) nach Europa </a:t>
            </a:r>
          </a:p>
          <a:p>
            <a:pPr marL="431800" indent="-430213" eaLnBrk="1" hangingPunct="1">
              <a:spcBef>
                <a:spcPct val="0"/>
              </a:spcBef>
              <a:buSzPct val="45000"/>
              <a:buFont typeface="StarSymbol" charset="0"/>
              <a:buChar char="-"/>
            </a:pPr>
            <a:endParaRPr lang="de-DE" altLang="de-DE" sz="2000" b="1" baseline="0" dirty="0" smtClean="0">
              <a:latin typeface="Arial" charset="0"/>
              <a:ea typeface="Microsoft YaHei" charset="-122"/>
            </a:endParaRPr>
          </a:p>
          <a:p>
            <a:pPr marL="431800" indent="-430213" eaLnBrk="1" hangingPunct="1">
              <a:spcBef>
                <a:spcPct val="0"/>
              </a:spcBef>
              <a:buSzPct val="45000"/>
              <a:buFont typeface="StarSymbol" charset="0"/>
              <a:buChar char="-"/>
            </a:pPr>
            <a:r>
              <a:rPr lang="de-DE" altLang="de-DE" sz="2000" b="1" baseline="0" dirty="0" smtClean="0">
                <a:latin typeface="Arial" charset="0"/>
                <a:ea typeface="Microsoft YaHei" charset="-122"/>
              </a:rPr>
              <a:t>häufig im Zusammenhang mit der Witterung in Europa genann</a:t>
            </a:r>
            <a:r>
              <a:rPr lang="de-DE" altLang="de-DE" sz="2000" baseline="0" dirty="0" smtClean="0">
                <a:latin typeface="Arial" charset="0"/>
                <a:ea typeface="Microsoft YaHei" charset="-122"/>
              </a:rPr>
              <a:t>t.</a:t>
            </a:r>
          </a:p>
          <a:p>
            <a:pPr marL="431800" indent="-430213" eaLnBrk="1" hangingPunct="1">
              <a:spcBef>
                <a:spcPct val="0"/>
              </a:spcBef>
              <a:buSzPct val="45000"/>
              <a:buFont typeface="StarSymbol" charset="0"/>
              <a:buChar char="-"/>
            </a:pPr>
            <a:endParaRPr lang="de-DE" altLang="de-DE" sz="2000" baseline="0" dirty="0" smtClean="0">
              <a:latin typeface="Arial" charset="0"/>
              <a:ea typeface="Microsoft YaHei" charset="-122"/>
            </a:endParaRPr>
          </a:p>
          <a:p>
            <a:pPr marL="431800" indent="-430213" eaLnBrk="1" hangingPunct="1">
              <a:spcBef>
                <a:spcPct val="0"/>
              </a:spcBef>
              <a:buSzPct val="45000"/>
              <a:buFont typeface="StarSymbol" charset="0"/>
              <a:buChar char="-"/>
            </a:pPr>
            <a:r>
              <a:rPr lang="de-DE" altLang="de-DE" sz="2000" baseline="0" dirty="0" smtClean="0">
                <a:latin typeface="Arial" charset="0"/>
                <a:ea typeface="Microsoft YaHei" charset="-122"/>
              </a:rPr>
              <a:t>Für beide Oszillationen gibt es </a:t>
            </a:r>
            <a:r>
              <a:rPr lang="de-DE" altLang="de-DE" sz="2000" b="1" baseline="0" dirty="0" smtClean="0">
                <a:latin typeface="Arial" charset="0"/>
                <a:ea typeface="Microsoft YaHei" charset="-122"/>
              </a:rPr>
              <a:t>bekannte Indizes, </a:t>
            </a:r>
            <a:r>
              <a:rPr lang="de-DE" altLang="de-DE" sz="2000" baseline="0" dirty="0" smtClean="0">
                <a:latin typeface="Arial" charset="0"/>
                <a:ea typeface="Microsoft YaHei" charset="-122"/>
              </a:rPr>
              <a:t>diese wurden für die Analyse genutzt.</a:t>
            </a:r>
          </a:p>
        </p:txBody>
      </p:sp>
    </p:spTree>
    <p:extLst>
      <p:ext uri="{BB962C8B-B14F-4D97-AF65-F5344CB8AC3E}">
        <p14:creationId xmlns:p14="http://schemas.microsoft.com/office/powerpoint/2010/main" val="59500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973FEF97-5AF4-46B2-AA4C-6CBDD837B285}" type="slidenum">
              <a:rPr lang="de-DE" altLang="de-DE"/>
              <a:pPr/>
              <a:t>15</a:t>
            </a:fld>
            <a:endParaRPr lang="de-DE" altLang="de-DE"/>
          </a:p>
        </p:txBody>
      </p:sp>
      <p:sp>
        <p:nvSpPr>
          <p:cNvPr id="81921"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F991F686-8279-49BC-8E0F-41350F1A7CDD}" type="slidenum">
              <a:rPr lang="de-DE" altLang="de-DE" sz="1200">
                <a:solidFill>
                  <a:srgbClr val="000000"/>
                </a:solidFill>
              </a:rPr>
              <a:pPr algn="ctr">
                <a:lnSpc>
                  <a:spcPct val="100000"/>
                </a:lnSpc>
              </a:pPr>
              <a:t>15</a:t>
            </a:fld>
            <a:endParaRPr lang="de-DE" altLang="de-DE" sz="1200">
              <a:solidFill>
                <a:srgbClr val="000000"/>
              </a:solidFill>
            </a:endParaRPr>
          </a:p>
        </p:txBody>
      </p:sp>
      <p:sp>
        <p:nvSpPr>
          <p:cNvPr id="81922"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Text Box 3"/>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hangingPunct="1">
              <a:spcBef>
                <a:spcPct val="0"/>
              </a:spcBef>
            </a:pPr>
            <a:r>
              <a:rPr lang="de-DE" altLang="de-DE" sz="2000" dirty="0" smtClean="0">
                <a:latin typeface="Arial" charset="0"/>
                <a:ea typeface="Microsoft YaHei" charset="-122"/>
              </a:rPr>
              <a:t>Diese Karten die Anomalien</a:t>
            </a:r>
            <a:r>
              <a:rPr lang="de-DE" altLang="de-DE" sz="2000" baseline="0" dirty="0" smtClean="0">
                <a:latin typeface="Arial" charset="0"/>
                <a:ea typeface="Microsoft YaHei" charset="-122"/>
              </a:rPr>
              <a:t> des Geopotentials in 850hPa Höhe (Grenzschicht </a:t>
            </a:r>
            <a:r>
              <a:rPr lang="de-DE" altLang="de-DE" sz="2000" baseline="0" dirty="0" smtClean="0">
                <a:latin typeface="Arial" charset="0"/>
                <a:ea typeface="Microsoft YaHei" charset="-122"/>
                <a:sym typeface="Wingdings" panose="05000000000000000000" pitchFamily="2" charset="2"/>
              </a:rPr>
              <a:t> Wolkendynamik</a:t>
            </a:r>
            <a:r>
              <a:rPr lang="de-DE" altLang="de-DE" sz="2000" baseline="0" dirty="0" smtClean="0">
                <a:latin typeface="Arial" charset="0"/>
                <a:ea typeface="Microsoft YaHei" charset="-122"/>
              </a:rPr>
              <a:t>)</a:t>
            </a:r>
          </a:p>
          <a:p>
            <a:pPr marL="215900" indent="-214313" eaLnBrk="1" hangingPunct="1">
              <a:spcBef>
                <a:spcPct val="0"/>
              </a:spcBef>
            </a:pPr>
            <a:r>
              <a:rPr lang="de-DE" altLang="de-DE" sz="2000" baseline="0" dirty="0" smtClean="0">
                <a:latin typeface="Arial" charset="0"/>
                <a:ea typeface="Microsoft YaHei" charset="-122"/>
              </a:rPr>
              <a:t>Blau: Luftdruck geringer als normal</a:t>
            </a:r>
          </a:p>
          <a:p>
            <a:pPr marL="215900" indent="-214313" eaLnBrk="1" hangingPunct="1">
              <a:spcBef>
                <a:spcPct val="0"/>
              </a:spcBef>
            </a:pPr>
            <a:r>
              <a:rPr lang="de-DE" altLang="de-DE" sz="2000" baseline="0" dirty="0" smtClean="0">
                <a:latin typeface="Arial" charset="0"/>
                <a:ea typeface="Microsoft YaHei" charset="-122"/>
              </a:rPr>
              <a:t>Rot: Luftdruck höher als normal</a:t>
            </a:r>
            <a:endParaRPr lang="de-DE" altLang="de-DE" sz="2000" dirty="0" smtClean="0">
              <a:latin typeface="Arial" charset="0"/>
              <a:ea typeface="Microsoft YaHei" charset="-122"/>
            </a:endParaRPr>
          </a:p>
          <a:p>
            <a:pPr marL="215900" indent="-214313" eaLnBrk="1" hangingPunct="1">
              <a:spcBef>
                <a:spcPct val="0"/>
              </a:spcBef>
            </a:pPr>
            <a:endParaRPr lang="de-DE" altLang="de-DE" sz="2000" dirty="0" smtClean="0">
              <a:latin typeface="Arial" charset="0"/>
              <a:ea typeface="Microsoft YaHei" charset="-122"/>
            </a:endParaRPr>
          </a:p>
          <a:p>
            <a:pPr marL="215900" indent="-214313" eaLnBrk="1" hangingPunct="1">
              <a:spcBef>
                <a:spcPct val="0"/>
              </a:spcBef>
            </a:pPr>
            <a:r>
              <a:rPr lang="de-DE" altLang="de-DE" sz="2000" dirty="0" smtClean="0">
                <a:latin typeface="Arial" charset="0"/>
                <a:ea typeface="Microsoft YaHei" charset="-122"/>
              </a:rPr>
              <a:t>Oben: Die Situation im</a:t>
            </a:r>
            <a:r>
              <a:rPr lang="de-DE" altLang="de-DE" sz="2000" baseline="0" dirty="0" smtClean="0">
                <a:latin typeface="Arial" charset="0"/>
                <a:ea typeface="Microsoft YaHei" charset="-122"/>
              </a:rPr>
              <a:t> Frühjahr vor dem heißen Sommer 1976</a:t>
            </a:r>
          </a:p>
          <a:p>
            <a:pPr marL="215900" indent="-214313" eaLnBrk="1" hangingPunct="1">
              <a:spcBef>
                <a:spcPct val="0"/>
              </a:spcBef>
            </a:pPr>
            <a:r>
              <a:rPr lang="de-DE" altLang="de-DE" sz="2000" baseline="0" dirty="0" smtClean="0">
                <a:latin typeface="Arial" charset="0"/>
                <a:ea typeface="Microsoft YaHei" charset="-122"/>
              </a:rPr>
              <a:t>Unten: zum Vergleich die </a:t>
            </a:r>
            <a:r>
              <a:rPr lang="de-DE" altLang="de-DE" sz="2000" dirty="0" smtClean="0">
                <a:latin typeface="Arial" charset="0"/>
                <a:ea typeface="Microsoft YaHei" charset="-122"/>
              </a:rPr>
              <a:t>Situation vor einem normalen</a:t>
            </a:r>
            <a:r>
              <a:rPr lang="de-DE" altLang="de-DE" sz="2000" baseline="0" dirty="0" smtClean="0">
                <a:latin typeface="Arial" charset="0"/>
                <a:ea typeface="Microsoft YaHei" charset="-122"/>
              </a:rPr>
              <a:t> Sommer (z.B. 2005)</a:t>
            </a:r>
            <a:endParaRPr lang="de-DE" altLang="de-DE" sz="2000" dirty="0" smtClean="0">
              <a:latin typeface="Arial" charset="0"/>
              <a:ea typeface="Microsoft YaHei" charset="-122"/>
            </a:endParaRPr>
          </a:p>
          <a:p>
            <a:pPr marL="215900" indent="-214313" eaLnBrk="1" hangingPunct="1">
              <a:spcBef>
                <a:spcPct val="0"/>
              </a:spcBef>
            </a:pPr>
            <a:endParaRPr lang="de-DE" altLang="de-DE" sz="2000" dirty="0" smtClean="0">
              <a:latin typeface="Arial" charset="0"/>
              <a:ea typeface="Microsoft YaHei" charset="-122"/>
            </a:endParaRPr>
          </a:p>
          <a:p>
            <a:pPr marL="215900" indent="-214313" eaLnBrk="1" hangingPunct="1">
              <a:spcBef>
                <a:spcPct val="0"/>
              </a:spcBef>
            </a:pPr>
            <a:r>
              <a:rPr lang="de-DE" altLang="de-DE" sz="2000" dirty="0" smtClean="0">
                <a:latin typeface="Arial" charset="0"/>
                <a:ea typeface="Microsoft YaHei" charset="-122"/>
              </a:rPr>
              <a:t>In</a:t>
            </a:r>
            <a:r>
              <a:rPr lang="de-DE" altLang="de-DE" sz="2000" baseline="0" dirty="0" smtClean="0">
                <a:latin typeface="Arial" charset="0"/>
                <a:ea typeface="Microsoft YaHei" charset="-122"/>
              </a:rPr>
              <a:t> 1976 ist fällt eine negative Anomalie über Grönland und die positive Anomalie über der Nordsee und Skandinavien auf</a:t>
            </a:r>
            <a:endParaRPr lang="de-DE" altLang="de-DE" sz="2000" dirty="0" smtClean="0">
              <a:latin typeface="Arial" charset="0"/>
              <a:ea typeface="Microsoft YaHei" charset="-122"/>
            </a:endParaRPr>
          </a:p>
          <a:p>
            <a:pPr marL="215900" indent="-214313" eaLnBrk="1" hangingPunct="1">
              <a:spcBef>
                <a:spcPct val="0"/>
              </a:spcBef>
            </a:pPr>
            <a:endParaRPr lang="de-DE" altLang="de-DE" sz="2000" dirty="0">
              <a:latin typeface="Arial" charset="0"/>
              <a:ea typeface="Microsoft YaHei" charset="-122"/>
            </a:endParaRPr>
          </a:p>
        </p:txBody>
      </p:sp>
    </p:spTree>
    <p:extLst>
      <p:ext uri="{BB962C8B-B14F-4D97-AF65-F5344CB8AC3E}">
        <p14:creationId xmlns:p14="http://schemas.microsoft.com/office/powerpoint/2010/main" val="4215201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FD922F1F-5EAC-465F-A11E-8097D6739753}" type="slidenum">
              <a:rPr lang="de-DE" altLang="de-DE"/>
              <a:pPr/>
              <a:t>16</a:t>
            </a:fld>
            <a:endParaRPr lang="de-DE" altLang="de-DE"/>
          </a:p>
        </p:txBody>
      </p:sp>
      <p:sp>
        <p:nvSpPr>
          <p:cNvPr id="8089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3C483F5F-F245-4A74-8A10-28845C5C5D2D}" type="slidenum">
              <a:rPr lang="de-DE" altLang="de-DE" sz="1200">
                <a:solidFill>
                  <a:srgbClr val="000000"/>
                </a:solidFill>
              </a:rPr>
              <a:pPr algn="ctr">
                <a:lnSpc>
                  <a:spcPct val="100000"/>
                </a:lnSpc>
              </a:pPr>
              <a:t>16</a:t>
            </a:fld>
            <a:endParaRPr lang="de-DE" altLang="de-DE" sz="1200">
              <a:solidFill>
                <a:srgbClr val="000000"/>
              </a:solidFill>
            </a:endParaRPr>
          </a:p>
        </p:txBody>
      </p:sp>
      <p:sp>
        <p:nvSpPr>
          <p:cNvPr id="80898" name="Rectangle 2"/>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3"/>
          <p:cNvSpPr txBox="1">
            <a:spLocks noChangeArrowheads="1"/>
          </p:cNvSpPr>
          <p:nvPr/>
        </p:nvSpPr>
        <p:spPr bwMode="auto">
          <a:xfrm>
            <a:off x="431800" y="4824413"/>
            <a:ext cx="5832475" cy="285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marL="215900" indent="-214313"/>
            <a:r>
              <a:rPr lang="de-DE" altLang="de-DE" sz="2000"/>
              <a:t>SST: Bezug zur Jahreszeitenvorhersage herstellen</a:t>
            </a:r>
            <a:br>
              <a:rPr lang="de-DE" altLang="de-DE" sz="2000"/>
            </a:br>
            <a:r>
              <a:rPr lang="de-DE" altLang="de-DE" sz="2000"/>
              <a:t>→ wichtig weil SST als „Langzeitgedächtnis“ mit Langzeitwirkung, kann längerfristige Auswirkungen auf die atm. Zirkulation haben.</a:t>
            </a:r>
            <a:br>
              <a:rPr lang="de-DE" altLang="de-DE" sz="2000"/>
            </a:br>
            <a:r>
              <a:rPr lang="de-DE" altLang="de-DE" sz="2000"/>
              <a:t>→ keine auffälligen Muster in den Jahren mit heißen Sommern erkennbar</a:t>
            </a:r>
          </a:p>
          <a:p>
            <a:pPr marL="215900" indent="-214313"/>
            <a:endParaRPr lang="de-DE" altLang="de-DE" sz="2000"/>
          </a:p>
          <a:p>
            <a:pPr marL="215900" indent="-214313"/>
            <a:r>
              <a:rPr lang="de-DE" altLang="de-DE" sz="2000"/>
              <a:t>Datenquelle: Re analyse (Monatsmittel).</a:t>
            </a:r>
          </a:p>
          <a:p>
            <a:pPr marL="215900" indent="-214313"/>
            <a:r>
              <a:rPr lang="de-DE" altLang="de-DE" sz="2000"/>
              <a:t>Analyse: Berechnung des Langzeitmittels und der Anomalien</a:t>
            </a:r>
          </a:p>
        </p:txBody>
      </p:sp>
      <p:sp>
        <p:nvSpPr>
          <p:cNvPr id="2" name="Notizenplatzhalter 1"/>
          <p:cNvSpPr>
            <a:spLocks noGrp="1"/>
          </p:cNvSpPr>
          <p:nvPr>
            <p:ph type="body" idx="1"/>
          </p:nvPr>
        </p:nvSpPr>
        <p:spPr/>
        <p:txBody>
          <a:bodyPr/>
          <a:lstStyle/>
          <a:p>
            <a:r>
              <a:rPr lang="de-DE" baseline="0" dirty="0" smtClean="0"/>
              <a:t>Dieses Muster ist bisher unbekannt.</a:t>
            </a:r>
          </a:p>
          <a:p>
            <a:endParaRPr lang="de-DE" baseline="0" dirty="0" smtClean="0"/>
          </a:p>
          <a:p>
            <a:r>
              <a:rPr lang="de-DE" baseline="0" dirty="0" smtClean="0"/>
              <a:t>Quantitative Erfassung des Dipols </a:t>
            </a:r>
            <a:r>
              <a:rPr lang="de-DE" baseline="0" dirty="0" smtClean="0">
                <a:sym typeface="Wingdings" panose="05000000000000000000" pitchFamily="2" charset="2"/>
              </a:rPr>
              <a:t> Definition der Dipolzentren mithilfe eines GIS, das Raster- und Vektordaten miteinander kombinieren kann.</a:t>
            </a:r>
            <a:endParaRPr lang="de-DE" dirty="0"/>
          </a:p>
        </p:txBody>
      </p:sp>
    </p:spTree>
    <p:extLst>
      <p:ext uri="{BB962C8B-B14F-4D97-AF65-F5344CB8AC3E}">
        <p14:creationId xmlns:p14="http://schemas.microsoft.com/office/powerpoint/2010/main" val="1451115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FD922F1F-5EAC-465F-A11E-8097D6739753}" type="slidenum">
              <a:rPr lang="de-DE" altLang="de-DE"/>
              <a:pPr/>
              <a:t>17</a:t>
            </a:fld>
            <a:endParaRPr lang="de-DE" altLang="de-DE"/>
          </a:p>
        </p:txBody>
      </p:sp>
      <p:sp>
        <p:nvSpPr>
          <p:cNvPr id="8089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3C483F5F-F245-4A74-8A10-28845C5C5D2D}" type="slidenum">
              <a:rPr lang="de-DE" altLang="de-DE" sz="1200">
                <a:solidFill>
                  <a:srgbClr val="000000"/>
                </a:solidFill>
              </a:rPr>
              <a:pPr algn="ctr">
                <a:lnSpc>
                  <a:spcPct val="100000"/>
                </a:lnSpc>
              </a:pPr>
              <a:t>17</a:t>
            </a:fld>
            <a:endParaRPr lang="de-DE" altLang="de-DE" sz="1200">
              <a:solidFill>
                <a:srgbClr val="000000"/>
              </a:solidFill>
            </a:endParaRPr>
          </a:p>
        </p:txBody>
      </p:sp>
      <p:sp>
        <p:nvSpPr>
          <p:cNvPr id="80898" name="Rectangle 2"/>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3"/>
          <p:cNvSpPr txBox="1">
            <a:spLocks noChangeArrowheads="1"/>
          </p:cNvSpPr>
          <p:nvPr/>
        </p:nvSpPr>
        <p:spPr bwMode="auto">
          <a:xfrm>
            <a:off x="431800" y="4824413"/>
            <a:ext cx="5832475" cy="285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marL="215900" indent="-214313"/>
            <a:r>
              <a:rPr lang="de-DE" altLang="de-DE" sz="2000"/>
              <a:t>SST: Bezug zur Jahreszeitenvorhersage herstellen</a:t>
            </a:r>
            <a:br>
              <a:rPr lang="de-DE" altLang="de-DE" sz="2000"/>
            </a:br>
            <a:r>
              <a:rPr lang="de-DE" altLang="de-DE" sz="2000"/>
              <a:t>→ wichtig weil SST als „Langzeitgedächtnis“ mit Langzeitwirkung, kann längerfristige Auswirkungen auf die atm. Zirkulation haben.</a:t>
            </a:r>
            <a:br>
              <a:rPr lang="de-DE" altLang="de-DE" sz="2000"/>
            </a:br>
            <a:r>
              <a:rPr lang="de-DE" altLang="de-DE" sz="2000"/>
              <a:t>→ keine auffälligen Muster in den Jahren mit heißen Sommern erkennbar</a:t>
            </a:r>
          </a:p>
          <a:p>
            <a:pPr marL="215900" indent="-214313"/>
            <a:endParaRPr lang="de-DE" altLang="de-DE" sz="2000"/>
          </a:p>
          <a:p>
            <a:pPr marL="215900" indent="-214313"/>
            <a:r>
              <a:rPr lang="de-DE" altLang="de-DE" sz="2000"/>
              <a:t>Datenquelle: Re analyse (Monatsmittel).</a:t>
            </a:r>
          </a:p>
          <a:p>
            <a:pPr marL="215900" indent="-214313"/>
            <a:r>
              <a:rPr lang="de-DE" altLang="de-DE" sz="2000"/>
              <a:t>Analyse: Berechnung des Langzeitmittels und der Anomalien</a:t>
            </a:r>
          </a:p>
        </p:txBody>
      </p:sp>
      <p:sp>
        <p:nvSpPr>
          <p:cNvPr id="2" name="Notizenplatzhalter 1"/>
          <p:cNvSpPr>
            <a:spLocks noGrp="1"/>
          </p:cNvSpPr>
          <p:nvPr>
            <p:ph type="body" idx="1"/>
          </p:nvPr>
        </p:nvSpPr>
        <p:spPr/>
        <p:txBody>
          <a:bodyPr/>
          <a:lstStyle/>
          <a:p>
            <a:pPr marL="171450" indent="-171450">
              <a:buFontTx/>
              <a:buChar char="-"/>
            </a:pPr>
            <a:r>
              <a:rPr lang="de-DE" baseline="0" dirty="0" smtClean="0"/>
              <a:t>Rechtecke als Dipolzentren definiert </a:t>
            </a:r>
          </a:p>
          <a:p>
            <a:pPr marL="171450" indent="-171450">
              <a:buFontTx/>
              <a:buChar char="-"/>
            </a:pPr>
            <a:endParaRPr lang="de-DE" baseline="0" dirty="0" smtClean="0"/>
          </a:p>
          <a:p>
            <a:pPr marL="171450" indent="-171450">
              <a:buFontTx/>
              <a:buChar char="-"/>
            </a:pPr>
            <a:r>
              <a:rPr lang="de-DE" baseline="0" dirty="0" smtClean="0"/>
              <a:t>Grönland – Nordsee – Dipolindex entwickelt:</a:t>
            </a:r>
          </a:p>
          <a:p>
            <a:pPr marL="171450" indent="-171450">
              <a:buFontTx/>
              <a:buChar char="-"/>
            </a:pPr>
            <a:endParaRPr lang="de-DE" baseline="0" dirty="0" smtClean="0"/>
          </a:p>
          <a:p>
            <a:pPr marL="171450" indent="-171450">
              <a:buFontTx/>
              <a:buChar char="-"/>
            </a:pPr>
            <a:r>
              <a:rPr lang="de-DE" baseline="0" dirty="0" smtClean="0"/>
              <a:t>Index soll Stärke der Differenz zwischen beiden </a:t>
            </a:r>
            <a:r>
              <a:rPr lang="de-DE" baseline="0" dirty="0" err="1" smtClean="0"/>
              <a:t>Dip.zentren</a:t>
            </a:r>
            <a:r>
              <a:rPr lang="de-DE" baseline="0" dirty="0" smtClean="0"/>
              <a:t> ausdrücken</a:t>
            </a:r>
          </a:p>
          <a:p>
            <a:pPr marL="171450" indent="-171450">
              <a:buFontTx/>
              <a:buChar char="-"/>
            </a:pPr>
            <a:endParaRPr lang="de-DE" baseline="0" dirty="0" smtClean="0"/>
          </a:p>
          <a:p>
            <a:pPr marL="171450" indent="-171450">
              <a:buFontTx/>
              <a:buChar char="-"/>
            </a:pPr>
            <a:r>
              <a:rPr lang="de-DE" baseline="0" dirty="0" smtClean="0"/>
              <a:t>Große Differenzen stärker betont als schwache</a:t>
            </a:r>
          </a:p>
          <a:p>
            <a:pPr marL="171450" indent="-171450">
              <a:buFontTx/>
              <a:buChar char="-"/>
            </a:pPr>
            <a:endParaRPr lang="de-DE" baseline="0" dirty="0" smtClean="0"/>
          </a:p>
          <a:p>
            <a:pPr marL="171450" indent="-171450">
              <a:buFontTx/>
              <a:buChar char="-"/>
            </a:pPr>
            <a:r>
              <a:rPr lang="de-DE" baseline="0" dirty="0" smtClean="0"/>
              <a:t>------------------------</a:t>
            </a:r>
          </a:p>
          <a:p>
            <a:pPr marL="171450" indent="-171450">
              <a:buFontTx/>
              <a:buChar char="-"/>
            </a:pPr>
            <a:endParaRPr lang="de-DE" baseline="0" dirty="0" smtClean="0"/>
          </a:p>
          <a:p>
            <a:pPr marL="171450" indent="-171450">
              <a:buFontTx/>
              <a:buChar char="-"/>
            </a:pPr>
            <a:r>
              <a:rPr lang="de-DE" baseline="0" dirty="0" smtClean="0"/>
              <a:t>Auf Nachfrage:</a:t>
            </a:r>
          </a:p>
          <a:p>
            <a:pPr marL="171450" marR="0" indent="-171450" algn="l" defTabSz="449263" rtl="0" eaLnBrk="0" fontAlgn="base" latinLnBrk="0" hangingPunct="0">
              <a:lnSpc>
                <a:spcPct val="100000"/>
              </a:lnSpc>
              <a:spcBef>
                <a:spcPct val="30000"/>
              </a:spcBef>
              <a:spcAft>
                <a:spcPct val="0"/>
              </a:spcAft>
              <a:buClr>
                <a:srgbClr val="000000"/>
              </a:buClr>
              <a:buSzPct val="100000"/>
              <a:buFontTx/>
              <a:buChar char="-"/>
              <a:tabLst/>
              <a:defRPr/>
            </a:pPr>
            <a:r>
              <a:rPr lang="de-DE" altLang="de-DE" sz="1200" dirty="0" smtClean="0">
                <a:latin typeface="Arial" charset="0"/>
                <a:ea typeface="Microsoft YaHei" charset="-122"/>
              </a:rPr>
              <a:t>Warum gerade in 850 </a:t>
            </a:r>
            <a:r>
              <a:rPr lang="de-DE" altLang="de-DE" sz="1200" dirty="0" err="1" smtClean="0">
                <a:latin typeface="Arial" charset="0"/>
                <a:ea typeface="Microsoft YaHei" charset="-122"/>
              </a:rPr>
              <a:t>hpa</a:t>
            </a:r>
            <a:r>
              <a:rPr lang="de-DE" altLang="de-DE" sz="1200" dirty="0" smtClean="0">
                <a:latin typeface="Arial" charset="0"/>
                <a:ea typeface="Microsoft YaHei" charset="-122"/>
              </a:rPr>
              <a:t>: hier sind die meisten Wolken,</a:t>
            </a:r>
            <a:r>
              <a:rPr lang="de-DE" altLang="de-DE" sz="1200" baseline="0" dirty="0" smtClean="0">
                <a:latin typeface="Arial" charset="0"/>
                <a:ea typeface="Microsoft YaHei" charset="-122"/>
              </a:rPr>
              <a:t> deshalb wurde Analyse für das Zielgebiet in dieser Höhe gemacht und dann für die restl. Untersuchung beibehalten. Dipol ist auch anderen Höhen sichtbar (Folien in Reserve)</a:t>
            </a:r>
            <a:endParaRPr lang="de-DE" altLang="de-DE" sz="1200" dirty="0" smtClean="0">
              <a:latin typeface="Arial" charset="0"/>
              <a:ea typeface="Microsoft YaHei" charset="-122"/>
            </a:endParaRPr>
          </a:p>
          <a:p>
            <a:pPr marL="171450" indent="-171450">
              <a:buFontTx/>
              <a:buChar char="-"/>
            </a:pPr>
            <a:endParaRPr lang="de-DE" baseline="0" dirty="0" smtClean="0"/>
          </a:p>
          <a:p>
            <a:endParaRPr lang="de-DE" dirty="0"/>
          </a:p>
        </p:txBody>
      </p:sp>
    </p:spTree>
    <p:extLst>
      <p:ext uri="{BB962C8B-B14F-4D97-AF65-F5344CB8AC3E}">
        <p14:creationId xmlns:p14="http://schemas.microsoft.com/office/powerpoint/2010/main" val="2481208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E7690C41-5F4C-4815-9821-3B348D5E8A9C}" type="slidenum">
              <a:rPr lang="de-DE" altLang="de-DE"/>
              <a:pPr/>
              <a:t>18</a:t>
            </a:fld>
            <a:endParaRPr lang="de-DE" altLang="de-DE"/>
          </a:p>
        </p:txBody>
      </p:sp>
      <p:sp>
        <p:nvSpPr>
          <p:cNvPr id="83969"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C7A462BE-1B68-431E-AFB8-FF890F955A99}" type="slidenum">
              <a:rPr lang="de-DE" altLang="de-DE" sz="1200">
                <a:solidFill>
                  <a:srgbClr val="000000"/>
                </a:solidFill>
              </a:rPr>
              <a:pPr algn="ctr">
                <a:lnSpc>
                  <a:spcPct val="100000"/>
                </a:lnSpc>
              </a:pPr>
              <a:t>18</a:t>
            </a:fld>
            <a:endParaRPr lang="de-DE" altLang="de-DE" sz="1200">
              <a:solidFill>
                <a:srgbClr val="000000"/>
              </a:solidFill>
            </a:endParaRPr>
          </a:p>
        </p:txBody>
      </p:sp>
      <p:sp>
        <p:nvSpPr>
          <p:cNvPr id="83970"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Text Box 3"/>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344487" indent="-342900" eaLnBrk="1" hangingPunct="1">
              <a:spcBef>
                <a:spcPct val="0"/>
              </a:spcBef>
              <a:buFontTx/>
              <a:buChar char="-"/>
            </a:pPr>
            <a:r>
              <a:rPr lang="de-DE" altLang="de-DE" sz="2000" b="1" baseline="0" dirty="0" err="1" smtClean="0">
                <a:latin typeface="Arial" charset="0"/>
                <a:ea typeface="Microsoft YaHei" charset="-122"/>
              </a:rPr>
              <a:t>Anomaly</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of</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spatial</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mean</a:t>
            </a:r>
            <a:r>
              <a:rPr lang="de-DE" altLang="de-DE" sz="2000" b="1" baseline="0" dirty="0" smtClean="0">
                <a:latin typeface="Arial" charset="0"/>
                <a:ea typeface="Microsoft YaHei" charset="-122"/>
              </a:rPr>
              <a:t> </a:t>
            </a:r>
            <a:r>
              <a:rPr lang="de-DE" altLang="de-DE" sz="2000" b="0" baseline="0" dirty="0" err="1" smtClean="0">
                <a:latin typeface="Arial" charset="0"/>
                <a:ea typeface="Microsoft YaHei" charset="-122"/>
              </a:rPr>
              <a:t>of</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the</a:t>
            </a:r>
            <a:r>
              <a:rPr lang="de-DE" altLang="de-DE" sz="2000" b="0" baseline="0" dirty="0" smtClean="0">
                <a:latin typeface="Arial" charset="0"/>
                <a:ea typeface="Microsoft YaHei" charset="-122"/>
              </a:rPr>
              <a:t> Dipole </a:t>
            </a:r>
            <a:r>
              <a:rPr lang="de-DE" altLang="de-DE" sz="2000" b="0" baseline="0" dirty="0" err="1" smtClean="0">
                <a:latin typeface="Arial" charset="0"/>
                <a:ea typeface="Microsoft YaHei" charset="-122"/>
              </a:rPr>
              <a:t>centres</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normalized</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with</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the</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standard</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deviation</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of</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the</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spatial</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mean</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of</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the</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respective</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dipole</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over</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the</a:t>
            </a:r>
            <a:r>
              <a:rPr lang="de-DE" altLang="de-DE" sz="2000" b="0" baseline="0" dirty="0" smtClean="0">
                <a:latin typeface="Arial" charset="0"/>
                <a:ea typeface="Microsoft YaHei" charset="-122"/>
              </a:rPr>
              <a:t> time </a:t>
            </a:r>
            <a:r>
              <a:rPr lang="de-DE" altLang="de-DE" sz="2000" b="0" baseline="0" dirty="0" err="1" smtClean="0">
                <a:latin typeface="Arial" charset="0"/>
                <a:ea typeface="Microsoft YaHei" charset="-122"/>
              </a:rPr>
              <a:t>serie</a:t>
            </a:r>
            <a:r>
              <a:rPr lang="de-DE" altLang="de-DE" sz="2000" b="0" baseline="0" dirty="0" smtClean="0">
                <a:latin typeface="Arial" charset="0"/>
                <a:ea typeface="Microsoft YaHei" charset="-122"/>
              </a:rPr>
              <a:t> </a:t>
            </a:r>
            <a:r>
              <a:rPr lang="de-DE" altLang="de-DE" sz="2000" b="0" baseline="0" dirty="0" err="1" smtClean="0">
                <a:latin typeface="Arial" charset="0"/>
                <a:ea typeface="Microsoft YaHei" charset="-122"/>
              </a:rPr>
              <a:t>analyzed</a:t>
            </a:r>
            <a:endParaRPr lang="de-DE" altLang="de-DE" sz="2000" b="0" baseline="0" dirty="0" smtClean="0">
              <a:latin typeface="Arial" charset="0"/>
              <a:ea typeface="Microsoft YaHei" charset="-122"/>
            </a:endParaRPr>
          </a:p>
          <a:p>
            <a:pPr marL="344487" indent="-342900" eaLnBrk="1" hangingPunct="1">
              <a:spcBef>
                <a:spcPct val="0"/>
              </a:spcBef>
              <a:buFontTx/>
              <a:buChar char="-"/>
            </a:pPr>
            <a:endParaRPr lang="de-DE" altLang="de-DE" sz="2000" baseline="0" dirty="0" smtClean="0">
              <a:latin typeface="Arial" charset="0"/>
              <a:ea typeface="Microsoft YaHei" charset="-122"/>
            </a:endParaRPr>
          </a:p>
          <a:p>
            <a:pPr marL="344487" indent="-342900" eaLnBrk="1" hangingPunct="1">
              <a:spcBef>
                <a:spcPct val="0"/>
              </a:spcBef>
              <a:buFontTx/>
              <a:buChar char="-"/>
            </a:pPr>
            <a:r>
              <a:rPr lang="de-DE" altLang="de-DE" sz="2000" baseline="0" dirty="0" smtClean="0">
                <a:latin typeface="Arial" charset="0"/>
                <a:ea typeface="Microsoft YaHei" charset="-122"/>
              </a:rPr>
              <a:t>The </a:t>
            </a:r>
            <a:r>
              <a:rPr lang="de-DE" altLang="de-DE" sz="2000" b="1" baseline="0" dirty="0" err="1" smtClean="0">
                <a:latin typeface="Arial" charset="0"/>
                <a:ea typeface="Microsoft YaHei" charset="-122"/>
              </a:rPr>
              <a:t>exponential</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of</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the</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diferenz</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between</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these</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two</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values</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is</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defined</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as</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the</a:t>
            </a:r>
            <a:r>
              <a:rPr lang="de-DE" altLang="de-DE" sz="2000" b="1" baseline="0" dirty="0" smtClean="0">
                <a:latin typeface="Arial" charset="0"/>
                <a:ea typeface="Microsoft YaHei" charset="-122"/>
              </a:rPr>
              <a:t> GNDI</a:t>
            </a:r>
          </a:p>
          <a:p>
            <a:pPr marL="344487" indent="-342900" eaLnBrk="1" hangingPunct="1">
              <a:spcBef>
                <a:spcPct val="0"/>
              </a:spcBef>
              <a:buFontTx/>
              <a:buChar char="-"/>
            </a:pPr>
            <a:r>
              <a:rPr lang="de-DE" altLang="de-DE" sz="2000" baseline="0" dirty="0" err="1" smtClean="0">
                <a:latin typeface="Arial" charset="0"/>
                <a:ea typeface="Microsoft YaHei" charset="-122"/>
              </a:rPr>
              <a:t>Exponential</a:t>
            </a:r>
            <a:r>
              <a:rPr lang="de-DE" altLang="de-DE" sz="2000" baseline="0" dirty="0" smtClean="0">
                <a:latin typeface="Arial" charset="0"/>
                <a:ea typeface="Microsoft YaHei" charset="-122"/>
                <a:sym typeface="Wingdings" panose="05000000000000000000" pitchFamily="2" charset="2"/>
              </a:rPr>
              <a:t></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to</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more</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pronounce</a:t>
            </a:r>
            <a:r>
              <a:rPr lang="de-DE" altLang="de-DE" sz="2000" b="1" baseline="0" dirty="0" smtClean="0">
                <a:latin typeface="Arial" charset="0"/>
                <a:ea typeface="Microsoft YaHei" charset="-122"/>
              </a:rPr>
              <a:t> large </a:t>
            </a:r>
            <a:r>
              <a:rPr lang="de-DE" altLang="de-DE" sz="2000" b="1" baseline="0" dirty="0" err="1" smtClean="0">
                <a:latin typeface="Arial" charset="0"/>
                <a:ea typeface="Microsoft YaHei" charset="-122"/>
              </a:rPr>
              <a:t>differences</a:t>
            </a:r>
            <a:r>
              <a:rPr lang="de-DE" altLang="de-DE" sz="2000" b="1" baseline="0" dirty="0" smtClean="0">
                <a:latin typeface="Arial" charset="0"/>
                <a:ea typeface="Microsoft YaHei" charset="-122"/>
              </a:rPr>
              <a:t> (strong Dipole) </a:t>
            </a:r>
            <a:r>
              <a:rPr lang="de-DE" altLang="de-DE" sz="2000" baseline="0" dirty="0" err="1" smtClean="0">
                <a:latin typeface="Arial" charset="0"/>
                <a:ea typeface="Microsoft YaHei" charset="-122"/>
              </a:rPr>
              <a:t>over</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small</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differences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weak</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dipole</a:t>
            </a:r>
            <a:r>
              <a:rPr lang="de-DE" altLang="de-DE" sz="2000" baseline="0" dirty="0" smtClean="0">
                <a:latin typeface="Arial" charset="0"/>
                <a:ea typeface="Microsoft YaHei" charset="-122"/>
              </a:rPr>
              <a:t>).</a:t>
            </a:r>
          </a:p>
          <a:p>
            <a:pPr marL="344487" indent="-342900" eaLnBrk="1" hangingPunct="1">
              <a:spcBef>
                <a:spcPct val="0"/>
              </a:spcBef>
              <a:buFontTx/>
              <a:buChar char="-"/>
            </a:pPr>
            <a:endParaRPr lang="de-DE" altLang="de-DE" sz="2000" baseline="0" dirty="0" smtClean="0">
              <a:latin typeface="Arial" charset="0"/>
              <a:ea typeface="Microsoft YaHei" charset="-122"/>
            </a:endParaRPr>
          </a:p>
          <a:p>
            <a:pPr marL="344487" indent="-342900" eaLnBrk="1" hangingPunct="1">
              <a:spcBef>
                <a:spcPct val="0"/>
              </a:spcBef>
              <a:buFontTx/>
              <a:buChar char="-"/>
            </a:pPr>
            <a:r>
              <a:rPr lang="de-DE" altLang="de-DE" sz="2000" baseline="0" dirty="0" smtClean="0">
                <a:latin typeface="Arial" charset="0"/>
                <a:ea typeface="Microsoft YaHei" charset="-122"/>
              </a:rPr>
              <a:t>Time </a:t>
            </a:r>
            <a:r>
              <a:rPr lang="de-DE" altLang="de-DE" sz="2000" baseline="0" dirty="0" err="1" smtClean="0">
                <a:latin typeface="Arial" charset="0"/>
                <a:ea typeface="Microsoft YaHei" charset="-122"/>
              </a:rPr>
              <a:t>series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of</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GNDI:</a:t>
            </a:r>
          </a:p>
          <a:p>
            <a:pPr marL="1087437" lvl="1" indent="-342900" eaLnBrk="1" hangingPunct="1">
              <a:spcBef>
                <a:spcPct val="0"/>
              </a:spcBef>
              <a:buFontTx/>
              <a:buChar char="-"/>
            </a:pPr>
            <a:r>
              <a:rPr lang="de-DE" altLang="de-DE" sz="2000" baseline="0" dirty="0" err="1" smtClean="0">
                <a:latin typeface="Arial" charset="0"/>
                <a:ea typeface="Microsoft YaHei" charset="-122"/>
              </a:rPr>
              <a:t>Both</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years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with</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hot</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summers</a:t>
            </a:r>
            <a:r>
              <a:rPr lang="de-DE" altLang="de-DE" sz="2000" baseline="0" dirty="0" smtClean="0">
                <a:latin typeface="Arial" charset="0"/>
                <a:ea typeface="Microsoft YaHei" charset="-122"/>
              </a:rPr>
              <a:t> 1976 &amp; 2003 </a:t>
            </a:r>
            <a:r>
              <a:rPr lang="de-DE" altLang="de-DE" sz="2000" baseline="0" dirty="0" err="1" smtClean="0">
                <a:latin typeface="Arial" charset="0"/>
                <a:ea typeface="Microsoft YaHei" charset="-122"/>
              </a:rPr>
              <a:t>show</a:t>
            </a:r>
            <a:r>
              <a:rPr lang="de-DE" altLang="de-DE" sz="2000" baseline="0" dirty="0" smtClean="0">
                <a:latin typeface="Arial" charset="0"/>
                <a:ea typeface="Microsoft YaHei" charset="-122"/>
              </a:rPr>
              <a:t> a GNDI &gt; 20, </a:t>
            </a:r>
            <a:r>
              <a:rPr lang="de-DE" altLang="de-DE" sz="2000" baseline="0" dirty="0" err="1" smtClean="0">
                <a:latin typeface="Arial" charset="0"/>
                <a:ea typeface="Microsoft YaHei" charset="-122"/>
              </a:rPr>
              <a:t>as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does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year</a:t>
            </a:r>
            <a:r>
              <a:rPr lang="de-DE" altLang="de-DE" sz="2000" baseline="0" dirty="0" smtClean="0">
                <a:latin typeface="Arial" charset="0"/>
                <a:ea typeface="Microsoft YaHei" charset="-122"/>
              </a:rPr>
              <a:t> 1959.</a:t>
            </a:r>
          </a:p>
          <a:p>
            <a:pPr marL="1087437" lvl="1" indent="-342900" eaLnBrk="1" hangingPunct="1">
              <a:spcBef>
                <a:spcPct val="0"/>
              </a:spcBef>
              <a:buFontTx/>
              <a:buChar char="-"/>
            </a:pPr>
            <a:endParaRPr lang="de-DE" altLang="de-DE" sz="2000" baseline="0" dirty="0" smtClean="0">
              <a:latin typeface="Arial" charset="0"/>
              <a:ea typeface="Microsoft YaHei" charset="-122"/>
            </a:endParaRPr>
          </a:p>
          <a:p>
            <a:pPr marL="1087437" lvl="1" indent="-342900" eaLnBrk="1" hangingPunct="1">
              <a:spcBef>
                <a:spcPct val="0"/>
              </a:spcBef>
              <a:buFontTx/>
              <a:buChar char="-"/>
            </a:pPr>
            <a:r>
              <a:rPr lang="de-DE" altLang="de-DE" sz="2000" baseline="0" dirty="0" err="1" smtClean="0">
                <a:latin typeface="Arial" charset="0"/>
                <a:ea typeface="Microsoft YaHei" charset="-122"/>
              </a:rPr>
              <a:t>Let‘s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have</a:t>
            </a:r>
            <a:r>
              <a:rPr lang="de-DE" altLang="de-DE" sz="2000" baseline="0" dirty="0" smtClean="0">
                <a:latin typeface="Arial" charset="0"/>
                <a:ea typeface="Microsoft YaHei" charset="-122"/>
              </a:rPr>
              <a:t> a </a:t>
            </a:r>
            <a:r>
              <a:rPr lang="de-DE" altLang="de-DE" sz="2000" baseline="0" dirty="0" err="1" smtClean="0">
                <a:latin typeface="Arial" charset="0"/>
                <a:ea typeface="Microsoft YaHei" charset="-122"/>
              </a:rPr>
              <a:t>look</a:t>
            </a:r>
            <a:r>
              <a:rPr lang="de-DE" altLang="de-DE" sz="2000" baseline="0" dirty="0" smtClean="0">
                <a:latin typeface="Arial" charset="0"/>
                <a:ea typeface="Microsoft YaHei" charset="-122"/>
              </a:rPr>
              <a:t>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time </a:t>
            </a:r>
            <a:r>
              <a:rPr lang="de-DE" altLang="de-DE" sz="2000" baseline="0" dirty="0" err="1" smtClean="0">
                <a:latin typeface="Arial" charset="0"/>
                <a:ea typeface="Microsoft YaHei" charset="-122"/>
              </a:rPr>
              <a:t>series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of</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anomalies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of</a:t>
            </a:r>
            <a:r>
              <a:rPr lang="de-DE" altLang="de-DE" sz="2000" baseline="0" dirty="0" smtClean="0">
                <a:latin typeface="Arial" charset="0"/>
                <a:ea typeface="Microsoft YaHei" charset="-122"/>
              </a:rPr>
              <a:t> global </a:t>
            </a:r>
            <a:r>
              <a:rPr lang="de-DE" altLang="de-DE" sz="2000" baseline="0" dirty="0" err="1" smtClean="0">
                <a:latin typeface="Arial" charset="0"/>
                <a:ea typeface="Microsoft YaHei" charset="-122"/>
              </a:rPr>
              <a:t>radiation</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and</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precipitation</a:t>
            </a:r>
            <a:r>
              <a:rPr lang="de-DE" altLang="de-DE" sz="2000" baseline="0" dirty="0" smtClean="0">
                <a:latin typeface="Arial" charset="0"/>
                <a:ea typeface="Microsoft YaHei" charset="-122"/>
              </a:rPr>
              <a:t> in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target</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area</a:t>
            </a:r>
            <a:r>
              <a:rPr lang="de-DE" altLang="de-DE" sz="2000" baseline="0" dirty="0" smtClean="0">
                <a:latin typeface="Arial" charset="0"/>
                <a:ea typeface="Microsoft YaHei" charset="-122"/>
              </a:rPr>
              <a:t>:</a:t>
            </a:r>
            <a:endParaRPr lang="de-DE" altLang="de-DE" sz="2000" dirty="0" smtClean="0">
              <a:latin typeface="Arial" charset="0"/>
              <a:ea typeface="Microsoft YaHei" charset="-122"/>
            </a:endParaRPr>
          </a:p>
          <a:p>
            <a:pPr marL="215900" indent="-214313" eaLnBrk="1" hangingPunct="1">
              <a:spcBef>
                <a:spcPct val="0"/>
              </a:spcBef>
            </a:pPr>
            <a:r>
              <a:rPr lang="de-DE" altLang="de-DE" sz="2000" dirty="0" smtClean="0">
                <a:latin typeface="Arial" charset="0"/>
                <a:ea typeface="Microsoft YaHei" charset="-122"/>
              </a:rPr>
              <a:t>--------------------------------------------</a:t>
            </a:r>
          </a:p>
          <a:p>
            <a:pPr marL="344487" indent="-342900" eaLnBrk="1" hangingPunct="1">
              <a:spcBef>
                <a:spcPct val="0"/>
              </a:spcBef>
              <a:buFontTx/>
              <a:buChar char="-"/>
            </a:pPr>
            <a:r>
              <a:rPr lang="de-DE" altLang="de-DE" sz="2000" i="1" dirty="0" smtClean="0">
                <a:latin typeface="Arial" charset="0"/>
                <a:ea typeface="Microsoft YaHei" charset="-122"/>
              </a:rPr>
              <a:t>Anmerkung (auf</a:t>
            </a:r>
            <a:r>
              <a:rPr lang="de-DE" altLang="de-DE" sz="2000" i="1" baseline="0" dirty="0" smtClean="0">
                <a:latin typeface="Arial" charset="0"/>
                <a:ea typeface="Microsoft YaHei" charset="-122"/>
              </a:rPr>
              <a:t> Nachfrage)</a:t>
            </a:r>
            <a:r>
              <a:rPr lang="de-DE" altLang="de-DE" sz="2000" i="1" dirty="0" smtClean="0">
                <a:latin typeface="Arial" charset="0"/>
                <a:ea typeface="Microsoft YaHei" charset="-122"/>
              </a:rPr>
              <a:t>:</a:t>
            </a:r>
            <a:r>
              <a:rPr lang="de-DE" altLang="de-DE" sz="2000" i="1" baseline="0" dirty="0" smtClean="0">
                <a:latin typeface="Arial" charset="0"/>
                <a:ea typeface="Microsoft YaHei" charset="-122"/>
              </a:rPr>
              <a:t> </a:t>
            </a:r>
            <a:r>
              <a:rPr lang="de-DE" altLang="de-DE" sz="2000" i="1" dirty="0" smtClean="0">
                <a:latin typeface="Arial" charset="0"/>
                <a:ea typeface="Microsoft YaHei" charset="-122"/>
              </a:rPr>
              <a:t>Anomalie des Geopotentials im</a:t>
            </a:r>
            <a:r>
              <a:rPr lang="de-DE" altLang="de-DE" sz="2000" i="1" baseline="0" dirty="0" smtClean="0">
                <a:latin typeface="Arial" charset="0"/>
                <a:ea typeface="Microsoft YaHei" charset="-122"/>
              </a:rPr>
              <a:t> definierten Zentrum über der Nordsee &amp; Skandinavien im jeweiligen Jahr – langjährigen Anomalie</a:t>
            </a:r>
            <a:r>
              <a:rPr lang="de-DE" altLang="de-DE" sz="2000" b="1" i="1" baseline="0" dirty="0" smtClean="0">
                <a:solidFill>
                  <a:srgbClr val="FF0000"/>
                </a:solidFill>
                <a:latin typeface="Arial" charset="0"/>
                <a:ea typeface="Microsoft YaHei" charset="-122"/>
              </a:rPr>
              <a:t> </a:t>
            </a:r>
            <a:r>
              <a:rPr lang="de-DE" altLang="de-DE" sz="2000" b="0" i="1" baseline="0" dirty="0" smtClean="0">
                <a:solidFill>
                  <a:srgbClr val="C00000"/>
                </a:solidFill>
                <a:latin typeface="Arial" charset="0"/>
                <a:ea typeface="Microsoft YaHei" charset="-122"/>
              </a:rPr>
              <a:t>(</a:t>
            </a:r>
            <a:r>
              <a:rPr lang="de-DE" altLang="de-DE" sz="2000" b="0" i="1" baseline="0" dirty="0" smtClean="0">
                <a:solidFill>
                  <a:srgbClr val="C00000"/>
                </a:solidFill>
                <a:latin typeface="Arial" charset="0"/>
                <a:ea typeface="Microsoft YaHei" charset="-122"/>
                <a:sym typeface="Wingdings" panose="05000000000000000000" pitchFamily="2" charset="2"/>
              </a:rPr>
              <a:t> das ist </a:t>
            </a:r>
            <a:r>
              <a:rPr lang="de-DE" altLang="de-DE" sz="2000" b="0" i="1" baseline="0" dirty="0" err="1" smtClean="0">
                <a:solidFill>
                  <a:srgbClr val="C00000"/>
                </a:solidFill>
                <a:latin typeface="Arial" charset="0"/>
                <a:ea typeface="Microsoft YaHei" charset="-122"/>
                <a:sym typeface="Wingdings" panose="05000000000000000000" pitchFamily="2" charset="2"/>
              </a:rPr>
              <a:t>mathemat</a:t>
            </a:r>
            <a:r>
              <a:rPr lang="de-DE" altLang="de-DE" sz="2000" b="0" i="1" baseline="0" dirty="0" smtClean="0">
                <a:solidFill>
                  <a:srgbClr val="C00000"/>
                </a:solidFill>
                <a:latin typeface="Arial" charset="0"/>
                <a:ea typeface="Microsoft YaHei" charset="-122"/>
                <a:sym typeface="Wingdings" panose="05000000000000000000" pitchFamily="2" charset="2"/>
              </a:rPr>
              <a:t>. nicht sinnvoll, weil 0! Ist historisch so entstanden, weil ich auch mit den </a:t>
            </a:r>
            <a:r>
              <a:rPr lang="de-DE" altLang="de-DE" sz="2000" b="0" i="1" baseline="0" dirty="0" err="1" smtClean="0">
                <a:solidFill>
                  <a:srgbClr val="C00000"/>
                </a:solidFill>
                <a:latin typeface="Arial" charset="0"/>
                <a:ea typeface="Microsoft YaHei" charset="-122"/>
                <a:sym typeface="Wingdings" panose="05000000000000000000" pitchFamily="2" charset="2"/>
              </a:rPr>
              <a:t>Absolutwerten</a:t>
            </a:r>
            <a:r>
              <a:rPr lang="de-DE" altLang="de-DE" sz="2000" b="0" i="1" baseline="0" dirty="0" smtClean="0">
                <a:solidFill>
                  <a:srgbClr val="C00000"/>
                </a:solidFill>
                <a:latin typeface="Arial" charset="0"/>
                <a:ea typeface="Microsoft YaHei" charset="-122"/>
                <a:sym typeface="Wingdings" panose="05000000000000000000" pitchFamily="2" charset="2"/>
              </a:rPr>
              <a:t> experimentiert habe. Ändert aber am Endergebnis nichts, weil 0 abgezogen wird.) </a:t>
            </a:r>
            <a:endParaRPr lang="de-DE" altLang="de-DE" sz="2000" i="1" dirty="0" smtClean="0">
              <a:latin typeface="Arial" charset="0"/>
              <a:ea typeface="Microsoft YaHei" charset="-122"/>
            </a:endParaRPr>
          </a:p>
        </p:txBody>
      </p:sp>
    </p:spTree>
    <p:extLst>
      <p:ext uri="{BB962C8B-B14F-4D97-AF65-F5344CB8AC3E}">
        <p14:creationId xmlns:p14="http://schemas.microsoft.com/office/powerpoint/2010/main" val="2158183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E20C028-3AD2-4167-90D3-CE860CB02474}" type="slidenum">
              <a:rPr lang="de-DE" altLang="de-DE"/>
              <a:pPr/>
              <a:t>19</a:t>
            </a:fld>
            <a:endParaRPr lang="de-DE" altLang="de-DE"/>
          </a:p>
        </p:txBody>
      </p:sp>
      <p:sp>
        <p:nvSpPr>
          <p:cNvPr id="72705"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1587" indent="0" eaLnBrk="1">
              <a:spcBef>
                <a:spcPct val="0"/>
              </a:spcBef>
              <a:buFontTx/>
              <a:buNone/>
            </a:pPr>
            <a:r>
              <a:rPr lang="de-DE" altLang="de-DE" sz="2000" dirty="0" smtClean="0">
                <a:latin typeface="Arial" charset="0"/>
                <a:ea typeface="Microsoft YaHei" charset="-122"/>
              </a:rPr>
              <a:t>-  Also</a:t>
            </a:r>
            <a:r>
              <a:rPr lang="de-DE" altLang="de-DE" sz="2000" baseline="0" dirty="0" smtClean="0">
                <a:latin typeface="Arial" charset="0"/>
                <a:ea typeface="Microsoft YaHei" charset="-122"/>
              </a:rPr>
              <a:t> spring &amp; </a:t>
            </a:r>
            <a:r>
              <a:rPr lang="de-DE" altLang="de-DE" sz="2000" baseline="0" dirty="0" err="1" smtClean="0">
                <a:latin typeface="Arial" charset="0"/>
                <a:ea typeface="Microsoft YaHei" charset="-122"/>
              </a:rPr>
              <a:t>summer</a:t>
            </a:r>
            <a:r>
              <a:rPr lang="de-DE" altLang="de-DE" sz="2000" baseline="0" dirty="0" smtClean="0">
                <a:latin typeface="Arial" charset="0"/>
                <a:ea typeface="Microsoft YaHei" charset="-122"/>
              </a:rPr>
              <a:t> 1959 </a:t>
            </a:r>
            <a:r>
              <a:rPr lang="de-DE" altLang="de-DE" sz="2000" baseline="0" dirty="0" err="1" smtClean="0">
                <a:latin typeface="Arial" charset="0"/>
                <a:ea typeface="Microsoft YaHei" charset="-122"/>
              </a:rPr>
              <a:t>very</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above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average</a:t>
            </a:r>
            <a:r>
              <a:rPr lang="de-DE" altLang="de-DE" sz="2000" baseline="0" dirty="0" smtClean="0">
                <a:latin typeface="Arial" charset="0"/>
                <a:ea typeface="Microsoft YaHei" charset="-122"/>
              </a:rPr>
              <a:t> in </a:t>
            </a:r>
            <a:r>
              <a:rPr lang="de-DE" altLang="de-DE" sz="2000" baseline="0" dirty="0" err="1" smtClean="0">
                <a:latin typeface="Arial" charset="0"/>
                <a:ea typeface="Microsoft YaHei" charset="-122"/>
              </a:rPr>
              <a:t>terms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of</a:t>
            </a:r>
            <a:r>
              <a:rPr lang="de-DE" altLang="de-DE" sz="2000" baseline="0" dirty="0" smtClean="0">
                <a:latin typeface="Arial" charset="0"/>
                <a:ea typeface="Microsoft YaHei" charset="-122"/>
              </a:rPr>
              <a:t> global </a:t>
            </a:r>
            <a:r>
              <a:rPr lang="de-DE" altLang="de-DE" sz="2000" baseline="0" dirty="0" err="1" smtClean="0">
                <a:latin typeface="Arial" charset="0"/>
                <a:ea typeface="Microsoft YaHei" charset="-122"/>
              </a:rPr>
              <a:t>radiation</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and</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below</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average</a:t>
            </a:r>
            <a:r>
              <a:rPr lang="de-DE" altLang="de-DE" sz="2000" baseline="0" dirty="0" smtClean="0">
                <a:latin typeface="Arial" charset="0"/>
                <a:ea typeface="Microsoft YaHei" charset="-122"/>
              </a:rPr>
              <a:t> in </a:t>
            </a:r>
            <a:r>
              <a:rPr lang="de-DE" altLang="de-DE" sz="2000" baseline="0" dirty="0" err="1" smtClean="0">
                <a:latin typeface="Arial" charset="0"/>
                <a:ea typeface="Microsoft YaHei" charset="-122"/>
              </a:rPr>
              <a:t>terms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of</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precipitation</a:t>
            </a:r>
            <a:r>
              <a:rPr lang="de-DE" altLang="de-DE" sz="2000" baseline="0" dirty="0" smtClean="0">
                <a:latin typeface="Arial" charset="0"/>
                <a:ea typeface="Microsoft YaHei" charset="-122"/>
              </a:rPr>
              <a:t>.</a:t>
            </a:r>
          </a:p>
          <a:p>
            <a:pPr marL="344487" marR="0" lvl="1" indent="-342900" algn="l" defTabSz="449263" rtl="0" eaLnBrk="1" fontAlgn="base" latinLnBrk="0" hangingPunct="0">
              <a:lnSpc>
                <a:spcPct val="100000"/>
              </a:lnSpc>
              <a:spcBef>
                <a:spcPct val="0"/>
              </a:spcBef>
              <a:spcAft>
                <a:spcPct val="0"/>
              </a:spcAft>
              <a:buClr>
                <a:srgbClr val="000000"/>
              </a:buClr>
              <a:buSzPct val="100000"/>
              <a:buFontTx/>
              <a:buChar char="-"/>
              <a:tabLst/>
              <a:defRPr/>
            </a:pPr>
            <a:r>
              <a:rPr lang="de-DE" altLang="de-DE" sz="2000" baseline="0" dirty="0" smtClean="0">
                <a:latin typeface="Arial" charset="0"/>
                <a:ea typeface="Microsoft YaHei" charset="-122"/>
              </a:rPr>
              <a:t>1959 </a:t>
            </a:r>
            <a:r>
              <a:rPr lang="de-DE" altLang="de-DE" sz="2000" baseline="0" dirty="0" err="1" smtClean="0">
                <a:latin typeface="Arial" charset="0"/>
                <a:ea typeface="Microsoft YaHei" charset="-122"/>
              </a:rPr>
              <a:t>is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among</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20% </a:t>
            </a:r>
            <a:r>
              <a:rPr lang="de-DE" altLang="de-DE" sz="2000" baseline="0" dirty="0" err="1" smtClean="0">
                <a:latin typeface="Arial" charset="0"/>
                <a:ea typeface="Microsoft YaHei" charset="-122"/>
              </a:rPr>
              <a:t>of</a:t>
            </a:r>
            <a:r>
              <a:rPr lang="de-DE" altLang="de-DE" sz="2000" baseline="0" dirty="0" smtClean="0">
                <a:latin typeface="Arial" charset="0"/>
                <a:ea typeface="Microsoft YaHei" charset="-122"/>
              </a:rPr>
              <a:t> extreme </a:t>
            </a:r>
            <a:r>
              <a:rPr lang="de-DE" altLang="de-DE" sz="2000" baseline="0" dirty="0" err="1" smtClean="0">
                <a:latin typeface="Arial" charset="0"/>
                <a:ea typeface="Microsoft YaHei" charset="-122"/>
              </a:rPr>
              <a:t>summers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regards</a:t>
            </a:r>
            <a:r>
              <a:rPr lang="de-DE" altLang="de-DE" sz="2000" baseline="0" dirty="0" smtClean="0">
                <a:latin typeface="Arial" charset="0"/>
                <a:ea typeface="Microsoft YaHei" charset="-122"/>
              </a:rPr>
              <a:t> global </a:t>
            </a:r>
            <a:r>
              <a:rPr lang="de-DE" altLang="de-DE" sz="2000" baseline="0" dirty="0" err="1" smtClean="0">
                <a:latin typeface="Arial" charset="0"/>
                <a:ea typeface="Microsoft YaHei" charset="-122"/>
              </a:rPr>
              <a:t>radiation</a:t>
            </a:r>
            <a:r>
              <a:rPr lang="de-DE" altLang="de-DE" sz="2000" baseline="0" dirty="0" smtClean="0">
                <a:latin typeface="Arial" charset="0"/>
                <a:ea typeface="Microsoft YaHei" charset="-122"/>
              </a:rPr>
              <a:t> &amp; </a:t>
            </a:r>
            <a:r>
              <a:rPr lang="de-DE" altLang="de-DE" sz="2000" baseline="0" dirty="0" err="1" smtClean="0">
                <a:latin typeface="Arial" charset="0"/>
                <a:ea typeface="Microsoft YaHei" charset="-122"/>
              </a:rPr>
              <a:t>precipitation</a:t>
            </a:r>
            <a:endParaRPr lang="de-DE" altLang="de-DE" sz="2000" baseline="0" dirty="0" smtClean="0">
              <a:latin typeface="Arial" charset="0"/>
              <a:ea typeface="Microsoft YaHei" charset="-122"/>
            </a:endParaRPr>
          </a:p>
          <a:p>
            <a:pPr marL="344487" marR="0" lvl="1" indent="-342900" algn="l" defTabSz="449263" rtl="0" eaLnBrk="1" fontAlgn="base" latinLnBrk="0" hangingPunct="0">
              <a:lnSpc>
                <a:spcPct val="100000"/>
              </a:lnSpc>
              <a:spcBef>
                <a:spcPct val="0"/>
              </a:spcBef>
              <a:spcAft>
                <a:spcPct val="0"/>
              </a:spcAft>
              <a:buClr>
                <a:srgbClr val="000000"/>
              </a:buClr>
              <a:buSzPct val="100000"/>
              <a:buFontTx/>
              <a:buChar char="-"/>
              <a:tabLst/>
              <a:defRPr/>
            </a:pPr>
            <a:endParaRPr lang="de-DE" altLang="de-DE" sz="2000" baseline="0" dirty="0" smtClean="0">
              <a:latin typeface="Arial" charset="0"/>
              <a:ea typeface="Microsoft YaHei" charset="-122"/>
            </a:endParaRPr>
          </a:p>
          <a:p>
            <a:pPr marL="344487" marR="0" lvl="1" indent="-342900" algn="l" defTabSz="449263" rtl="0" eaLnBrk="1" fontAlgn="base" latinLnBrk="0" hangingPunct="0">
              <a:lnSpc>
                <a:spcPct val="100000"/>
              </a:lnSpc>
              <a:spcBef>
                <a:spcPct val="0"/>
              </a:spcBef>
              <a:spcAft>
                <a:spcPct val="0"/>
              </a:spcAft>
              <a:buClr>
                <a:srgbClr val="000000"/>
              </a:buClr>
              <a:buSzPct val="100000"/>
              <a:buFontTx/>
              <a:buChar char="-"/>
              <a:tabLst/>
              <a:defRPr/>
            </a:pPr>
            <a:r>
              <a:rPr lang="de-DE" altLang="de-DE" sz="2000" baseline="0" dirty="0" smtClean="0">
                <a:latin typeface="Arial" charset="0"/>
                <a:ea typeface="Microsoft YaHei" charset="-122"/>
              </a:rPr>
              <a:t>This </a:t>
            </a:r>
            <a:r>
              <a:rPr lang="de-DE" altLang="de-DE" sz="2000" baseline="0" dirty="0" err="1" smtClean="0">
                <a:latin typeface="Arial" charset="0"/>
                <a:ea typeface="Microsoft YaHei" charset="-122"/>
              </a:rPr>
              <a:t>is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confirms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connection</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between</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GNDU </a:t>
            </a:r>
            <a:r>
              <a:rPr lang="de-DE" altLang="de-DE" sz="2000" baseline="0" dirty="0" err="1" smtClean="0">
                <a:latin typeface="Arial" charset="0"/>
                <a:ea typeface="Microsoft YaHei" charset="-122"/>
              </a:rPr>
              <a:t>and</a:t>
            </a:r>
            <a:r>
              <a:rPr lang="de-DE" altLang="de-DE" sz="2000" baseline="0" dirty="0" smtClean="0">
                <a:latin typeface="Arial" charset="0"/>
                <a:ea typeface="Microsoft YaHei" charset="-122"/>
              </a:rPr>
              <a:t> extreme </a:t>
            </a:r>
            <a:r>
              <a:rPr lang="de-DE" altLang="de-DE" sz="2000" baseline="0" dirty="0" err="1" smtClean="0">
                <a:latin typeface="Arial" charset="0"/>
                <a:ea typeface="Microsoft YaHei" charset="-122"/>
              </a:rPr>
              <a:t>summers</a:t>
            </a:r>
            <a:r>
              <a:rPr lang="de-DE" altLang="de-DE" sz="2000" baseline="0" dirty="0" smtClean="0">
                <a:latin typeface="Arial" charset="0"/>
                <a:ea typeface="Microsoft YaHei" charset="-122"/>
              </a:rPr>
              <a:t> in Germany (</a:t>
            </a:r>
            <a:r>
              <a:rPr lang="de-DE" altLang="de-DE" sz="2000" baseline="0" dirty="0" err="1" smtClean="0">
                <a:latin typeface="Arial" charset="0"/>
                <a:ea typeface="Microsoft YaHei" charset="-122"/>
              </a:rPr>
              <a:t>target</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area</a:t>
            </a:r>
            <a:r>
              <a:rPr lang="de-DE" altLang="de-DE" sz="2000" baseline="0" dirty="0" smtClean="0">
                <a:latin typeface="Arial" charset="0"/>
                <a:ea typeface="Microsoft YaHei" charset="-122"/>
              </a:rPr>
              <a:t>).</a:t>
            </a:r>
            <a:endParaRPr lang="de-DE" altLang="de-DE" sz="2000" dirty="0" smtClean="0">
              <a:latin typeface="Arial" charset="0"/>
              <a:ea typeface="Microsoft YaHei" charset="-122"/>
            </a:endParaRPr>
          </a:p>
          <a:p>
            <a:pPr marL="344487" indent="-342900" eaLnBrk="1">
              <a:spcBef>
                <a:spcPct val="0"/>
              </a:spcBef>
              <a:buFontTx/>
              <a:buChar char="-"/>
            </a:pPr>
            <a:endParaRPr lang="de-DE" altLang="de-DE" sz="2000" dirty="0">
              <a:latin typeface="Arial" charset="0"/>
              <a:ea typeface="Microsoft YaHei" charset="-122"/>
            </a:endParaRPr>
          </a:p>
        </p:txBody>
      </p:sp>
      <p:sp>
        <p:nvSpPr>
          <p:cNvPr id="72707"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F57BB00E-A47F-400F-BB4C-F34C2F26DE8B}" type="slidenum">
              <a:rPr lang="de-DE" altLang="de-DE" sz="1500">
                <a:solidFill>
                  <a:srgbClr val="000000"/>
                </a:solidFill>
                <a:latin typeface="Verdana" pitchFamily="32" charset="0"/>
              </a:rPr>
              <a:pPr algn="ctr">
                <a:lnSpc>
                  <a:spcPct val="100000"/>
                </a:lnSpc>
              </a:pPr>
              <a:t>19</a:t>
            </a:fld>
            <a:endParaRPr lang="de-DE" altLang="de-DE" sz="1500">
              <a:solidFill>
                <a:srgbClr val="000000"/>
              </a:solidFill>
              <a:latin typeface="Verdana" pitchFamily="32" charset="0"/>
            </a:endParaRPr>
          </a:p>
        </p:txBody>
      </p:sp>
    </p:spTree>
    <p:extLst>
      <p:ext uri="{BB962C8B-B14F-4D97-AF65-F5344CB8AC3E}">
        <p14:creationId xmlns:p14="http://schemas.microsoft.com/office/powerpoint/2010/main" val="72828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BD3D4AF5-29DD-460C-BDE5-8F610D49E016}" type="slidenum">
              <a:rPr lang="de-DE" altLang="de-DE"/>
              <a:pPr/>
              <a:t>2</a:t>
            </a:fld>
            <a:endParaRPr lang="de-DE" altLang="de-DE"/>
          </a:p>
        </p:txBody>
      </p:sp>
      <p:sp>
        <p:nvSpPr>
          <p:cNvPr id="62465"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169863" indent="-169863" eaLnBrk="1">
              <a:spcBef>
                <a:spcPct val="0"/>
              </a:spcBef>
              <a:buSzPct val="45000"/>
              <a:buFont typeface="StarSymbol" charset="0"/>
              <a:buChar char="-"/>
            </a:pPr>
            <a:r>
              <a:rPr lang="de-DE" altLang="de-DE" sz="2000" dirty="0" err="1" smtClean="0">
                <a:latin typeface="Arial" charset="0"/>
                <a:ea typeface="Microsoft YaHei" charset="-122"/>
              </a:rPr>
              <a:t>Hauptfrutcharten</a:t>
            </a:r>
            <a:r>
              <a:rPr lang="de-DE" altLang="de-DE" sz="2000" dirty="0" smtClean="0">
                <a:latin typeface="Arial" charset="0"/>
                <a:ea typeface="Microsoft YaHei" charset="-122"/>
              </a:rPr>
              <a:t>:</a:t>
            </a:r>
            <a:r>
              <a:rPr lang="de-DE" altLang="de-DE" sz="2000" baseline="0" dirty="0" smtClean="0">
                <a:latin typeface="Arial" charset="0"/>
                <a:ea typeface="Microsoft YaHei" charset="-122"/>
              </a:rPr>
              <a:t> Weizen, Gerste, Roggen, Mais</a:t>
            </a:r>
          </a:p>
          <a:p>
            <a:pPr marL="169863" indent="-169863" eaLnBrk="1">
              <a:spcBef>
                <a:spcPct val="0"/>
              </a:spcBef>
              <a:buSzPct val="45000"/>
              <a:buFont typeface="StarSymbol" charset="0"/>
              <a:buChar char="-"/>
            </a:pPr>
            <a:endParaRPr lang="de-DE" altLang="de-DE" sz="2000" dirty="0" smtClean="0">
              <a:latin typeface="Arial" charset="0"/>
              <a:ea typeface="Microsoft YaHei" charset="-122"/>
            </a:endParaRPr>
          </a:p>
          <a:p>
            <a:pPr marL="169863" indent="-169863" eaLnBrk="1">
              <a:spcBef>
                <a:spcPct val="0"/>
              </a:spcBef>
              <a:buSzPct val="45000"/>
              <a:buFont typeface="StarSymbol" charset="0"/>
              <a:buChar char="-"/>
            </a:pPr>
            <a:r>
              <a:rPr lang="de-DE" altLang="de-DE" sz="2000" dirty="0" smtClean="0">
                <a:latin typeface="Arial" charset="0"/>
                <a:ea typeface="Microsoft YaHei" charset="-122"/>
              </a:rPr>
              <a:t>Wenn </a:t>
            </a:r>
            <a:r>
              <a:rPr lang="de-DE" altLang="de-DE" sz="2000" dirty="0">
                <a:latin typeface="Arial" charset="0"/>
                <a:ea typeface="Microsoft YaHei" charset="-122"/>
              </a:rPr>
              <a:t>solche Extremereignisse rechtzeitig vorhergesagt werden, können Anpassungs- und Vorbereitungsmaßnahmen getroffen werden.</a:t>
            </a:r>
          </a:p>
          <a:p>
            <a:pPr marL="169863" indent="-169863" eaLnBrk="1">
              <a:spcBef>
                <a:spcPct val="0"/>
              </a:spcBef>
              <a:buClrTx/>
              <a:buSzTx/>
              <a:buFontTx/>
              <a:buNone/>
            </a:pPr>
            <a:endParaRPr lang="de-DE" altLang="de-DE" sz="2000" dirty="0">
              <a:latin typeface="Arial" charset="0"/>
              <a:ea typeface="Microsoft YaHei" charset="-122"/>
            </a:endParaRPr>
          </a:p>
        </p:txBody>
      </p:sp>
      <p:sp>
        <p:nvSpPr>
          <p:cNvPr id="62467"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2C14BC53-5F6C-4802-A09E-EAC54DFA60D7}" type="slidenum">
              <a:rPr lang="de-DE" altLang="de-DE" sz="1500">
                <a:solidFill>
                  <a:srgbClr val="000000"/>
                </a:solidFill>
                <a:latin typeface="Verdana" pitchFamily="32" charset="0"/>
              </a:rPr>
              <a:pPr algn="ctr">
                <a:lnSpc>
                  <a:spcPct val="100000"/>
                </a:lnSpc>
              </a:pPr>
              <a:t>2</a:t>
            </a:fld>
            <a:endParaRPr lang="de-DE" altLang="de-DE" sz="1500">
              <a:solidFill>
                <a:srgbClr val="000000"/>
              </a:solidFill>
              <a:latin typeface="Verdana" pitchFamily="32" charset="0"/>
            </a:endParaRPr>
          </a:p>
        </p:txBody>
      </p:sp>
    </p:spTree>
    <p:extLst>
      <p:ext uri="{BB962C8B-B14F-4D97-AF65-F5344CB8AC3E}">
        <p14:creationId xmlns:p14="http://schemas.microsoft.com/office/powerpoint/2010/main" val="2738955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E7690C41-5F4C-4815-9821-3B348D5E8A9C}" type="slidenum">
              <a:rPr lang="de-DE" altLang="de-DE"/>
              <a:pPr/>
              <a:t>20</a:t>
            </a:fld>
            <a:endParaRPr lang="de-DE" altLang="de-DE"/>
          </a:p>
        </p:txBody>
      </p:sp>
      <p:sp>
        <p:nvSpPr>
          <p:cNvPr id="83969"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C7A462BE-1B68-431E-AFB8-FF890F955A99}" type="slidenum">
              <a:rPr lang="de-DE" altLang="de-DE" sz="1200">
                <a:solidFill>
                  <a:srgbClr val="000000"/>
                </a:solidFill>
              </a:rPr>
              <a:pPr algn="ctr">
                <a:lnSpc>
                  <a:spcPct val="100000"/>
                </a:lnSpc>
              </a:pPr>
              <a:t>20</a:t>
            </a:fld>
            <a:endParaRPr lang="de-DE" altLang="de-DE" sz="1200">
              <a:solidFill>
                <a:srgbClr val="000000"/>
              </a:solidFill>
            </a:endParaRPr>
          </a:p>
        </p:txBody>
      </p:sp>
      <p:sp>
        <p:nvSpPr>
          <p:cNvPr id="83970"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1" name="Text Box 3"/>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344487" indent="-342900" eaLnBrk="1" hangingPunct="1">
              <a:spcBef>
                <a:spcPct val="0"/>
              </a:spcBef>
              <a:buFontTx/>
              <a:buChar char="-"/>
            </a:pPr>
            <a:r>
              <a:rPr lang="de-DE" altLang="de-DE" sz="2000" b="1" baseline="0" dirty="0" smtClean="0">
                <a:latin typeface="Arial" charset="0"/>
                <a:ea typeface="Microsoft YaHei" charset="-122"/>
              </a:rPr>
              <a:t>1983</a:t>
            </a:r>
            <a:r>
              <a:rPr lang="de-DE" altLang="de-DE" sz="2000" b="0" baseline="0" dirty="0" smtClean="0">
                <a:latin typeface="Arial" charset="0"/>
                <a:ea typeface="Microsoft YaHei" charset="-122"/>
              </a:rPr>
              <a:t>:</a:t>
            </a:r>
            <a:r>
              <a:rPr lang="de-DE" altLang="de-DE" sz="2000" baseline="0" dirty="0" smtClean="0">
                <a:latin typeface="Arial" charset="0"/>
                <a:ea typeface="Microsoft YaHei" charset="-122"/>
              </a:rPr>
              <a:t> </a:t>
            </a:r>
            <a:r>
              <a:rPr lang="de-DE" altLang="de-DE" sz="2000" b="1" baseline="0" dirty="0" err="1" smtClean="0">
                <a:latin typeface="Arial" charset="0"/>
                <a:ea typeface="Microsoft YaHei" charset="-122"/>
              </a:rPr>
              <a:t>no</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pre-conditioning</a:t>
            </a:r>
            <a:r>
              <a:rPr lang="de-DE" altLang="de-DE" sz="2000" b="1" baseline="0" dirty="0" smtClean="0">
                <a:latin typeface="Arial" charset="0"/>
                <a:ea typeface="Microsoft YaHei" charset="-122"/>
              </a:rPr>
              <a:t> </a:t>
            </a:r>
            <a:r>
              <a:rPr lang="de-DE" altLang="de-DE" sz="2000" baseline="0" dirty="0" smtClean="0">
                <a:latin typeface="Arial" charset="0"/>
                <a:ea typeface="Microsoft YaHei" charset="-122"/>
              </a:rPr>
              <a:t>in Spring </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rPr>
              <a:t>what</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caused</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this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exteme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summer</a:t>
            </a:r>
            <a:r>
              <a:rPr lang="de-DE" altLang="de-DE" sz="2000" baseline="0" dirty="0" smtClean="0">
                <a:latin typeface="Arial" charset="0"/>
                <a:ea typeface="Microsoft YaHei" charset="-122"/>
              </a:rPr>
              <a:t>?</a:t>
            </a:r>
          </a:p>
          <a:p>
            <a:pPr marL="344487" indent="-342900" eaLnBrk="1" hangingPunct="1">
              <a:spcBef>
                <a:spcPct val="0"/>
              </a:spcBef>
              <a:buFontTx/>
              <a:buChar char="-"/>
            </a:pPr>
            <a:endParaRPr lang="de-DE" altLang="de-DE" sz="2000" baseline="0" dirty="0" smtClean="0">
              <a:latin typeface="Arial" charset="0"/>
              <a:ea typeface="Microsoft YaHei" charset="-122"/>
            </a:endParaRPr>
          </a:p>
          <a:p>
            <a:pPr marL="344487" indent="-342900" eaLnBrk="1" hangingPunct="1">
              <a:spcBef>
                <a:spcPct val="0"/>
              </a:spcBef>
              <a:buFontTx/>
              <a:buChar char="-"/>
            </a:pPr>
            <a:r>
              <a:rPr lang="de-DE" altLang="de-DE" sz="2000" b="1" baseline="0" dirty="0" smtClean="0">
                <a:latin typeface="Arial" charset="0"/>
                <a:ea typeface="Microsoft YaHei" charset="-122"/>
              </a:rPr>
              <a:t>2011</a:t>
            </a:r>
            <a:r>
              <a:rPr lang="de-DE" altLang="de-DE" sz="2000" baseline="0" dirty="0" smtClean="0">
                <a:latin typeface="Arial" charset="0"/>
                <a:ea typeface="Microsoft YaHei" charset="-122"/>
              </a:rPr>
              <a:t> </a:t>
            </a:r>
            <a:r>
              <a:rPr lang="de-DE" altLang="de-DE" sz="2000" b="1" baseline="0" dirty="0" err="1" smtClean="0">
                <a:latin typeface="Arial" charset="0"/>
                <a:ea typeface="Microsoft YaHei" charset="-122"/>
              </a:rPr>
              <a:t>What</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disrupted</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the</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connection</a:t>
            </a:r>
            <a:r>
              <a:rPr lang="de-DE" altLang="de-DE" sz="2000" b="1" baseline="0" dirty="0" smtClean="0">
                <a:latin typeface="Arial" charset="0"/>
                <a:ea typeface="Microsoft YaHei" charset="-122"/>
              </a:rPr>
              <a:t> </a:t>
            </a:r>
            <a:r>
              <a:rPr lang="de-DE" altLang="de-DE" sz="2000" baseline="0" dirty="0" err="1" smtClean="0">
                <a:latin typeface="Arial" charset="0"/>
                <a:ea typeface="Microsoft YaHei" charset="-122"/>
              </a:rPr>
              <a:t>between</a:t>
            </a:r>
            <a:r>
              <a:rPr lang="de-DE" altLang="de-DE" sz="2000" baseline="0" dirty="0" smtClean="0">
                <a:latin typeface="Arial" charset="0"/>
                <a:ea typeface="Microsoft YaHei" charset="-122"/>
              </a:rPr>
              <a:t> spring </a:t>
            </a:r>
            <a:r>
              <a:rPr lang="de-DE" altLang="de-DE" sz="2000" baseline="0" dirty="0" err="1" smtClean="0">
                <a:latin typeface="Arial" charset="0"/>
                <a:ea typeface="Microsoft YaHei" charset="-122"/>
              </a:rPr>
              <a:t>and</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summer</a:t>
            </a:r>
            <a:r>
              <a:rPr lang="de-DE" altLang="de-DE" sz="2000" baseline="0" dirty="0" smtClean="0">
                <a:latin typeface="Arial" charset="0"/>
                <a:ea typeface="Microsoft YaHei" charset="-122"/>
              </a:rPr>
              <a:t>?</a:t>
            </a:r>
          </a:p>
          <a:p>
            <a:pPr marL="344487" indent="-342900" eaLnBrk="1" hangingPunct="1">
              <a:spcBef>
                <a:spcPct val="0"/>
              </a:spcBef>
              <a:buFontTx/>
              <a:buChar char="-"/>
            </a:pPr>
            <a:endParaRPr lang="de-DE" altLang="de-DE" sz="2000" baseline="0" dirty="0" smtClean="0">
              <a:latin typeface="Arial" charset="0"/>
              <a:ea typeface="Microsoft YaHei" charset="-122"/>
            </a:endParaRPr>
          </a:p>
          <a:p>
            <a:pPr marL="344487" indent="-342900" eaLnBrk="1" hangingPunct="1">
              <a:spcBef>
                <a:spcPct val="0"/>
              </a:spcBef>
              <a:buFontTx/>
              <a:buChar char="-"/>
            </a:pPr>
            <a:r>
              <a:rPr lang="de-DE" altLang="de-DE" sz="2000" b="1" baseline="0" dirty="0" smtClean="0">
                <a:latin typeface="Arial" charset="0"/>
                <a:ea typeface="Microsoft YaHei" charset="-122"/>
              </a:rPr>
              <a:t>AO, NAO, SST </a:t>
            </a:r>
            <a:r>
              <a:rPr lang="de-DE" altLang="de-DE" sz="2000" baseline="0" dirty="0" err="1" smtClean="0">
                <a:latin typeface="Arial" charset="0"/>
                <a:ea typeface="Microsoft YaHei" charset="-122"/>
              </a:rPr>
              <a:t>have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been</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analysed</a:t>
            </a:r>
            <a:r>
              <a:rPr lang="de-DE" altLang="de-DE" sz="2000" baseline="0" dirty="0" smtClean="0">
                <a:latin typeface="Arial" charset="0"/>
                <a:ea typeface="Microsoft YaHei" charset="-122"/>
              </a:rPr>
              <a:t> </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no</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unusal</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features</a:t>
            </a:r>
            <a:r>
              <a:rPr lang="de-DE" altLang="de-DE" sz="2000" b="1" baseline="0" dirty="0" smtClean="0">
                <a:latin typeface="Arial" charset="0"/>
                <a:ea typeface="Microsoft YaHei" charset="-122"/>
                <a:sym typeface="Wingdings" panose="05000000000000000000" pitchFamily="2" charset="2"/>
              </a:rPr>
              <a:t> </a:t>
            </a:r>
            <a:r>
              <a:rPr lang="de-DE" altLang="de-DE" sz="2000" baseline="0" dirty="0" smtClean="0">
                <a:latin typeface="Arial" charset="0"/>
                <a:ea typeface="Microsoft YaHei" charset="-122"/>
                <a:sym typeface="Wingdings" panose="05000000000000000000" pitchFamily="2" charset="2"/>
              </a:rPr>
              <a:t>in </a:t>
            </a:r>
            <a:r>
              <a:rPr lang="de-DE" altLang="de-DE" sz="2000" baseline="0" dirty="0" err="1" smtClean="0">
                <a:latin typeface="Arial" charset="0"/>
                <a:ea typeface="Microsoft YaHei" charset="-122"/>
                <a:sym typeface="Wingdings" panose="05000000000000000000" pitchFamily="2" charset="2"/>
              </a:rPr>
              <a:t>the</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area</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that</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usualley</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determines</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our</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weather</a:t>
            </a:r>
            <a:r>
              <a:rPr lang="de-DE" altLang="de-DE" sz="2000" b="1" baseline="0" dirty="0" smtClean="0">
                <a:latin typeface="Arial" charset="0"/>
                <a:ea typeface="Microsoft YaHei" charset="-122"/>
                <a:sym typeface="Wingdings" panose="05000000000000000000" pitchFamily="2" charset="2"/>
              </a:rPr>
              <a:t> </a:t>
            </a:r>
          </a:p>
          <a:p>
            <a:pPr marL="344487" indent="-342900" eaLnBrk="1" hangingPunct="1">
              <a:spcBef>
                <a:spcPct val="0"/>
              </a:spcBef>
              <a:buFontTx/>
              <a:buChar char="-"/>
            </a:pPr>
            <a:r>
              <a:rPr lang="de-DE" altLang="de-DE" sz="2000" baseline="0" dirty="0" smtClean="0">
                <a:latin typeface="Arial" charset="0"/>
                <a:ea typeface="Microsoft YaHei" charset="-122"/>
                <a:sym typeface="Wingdings" panose="05000000000000000000" pitchFamily="2" charset="2"/>
              </a:rPr>
              <a:t> was </a:t>
            </a:r>
            <a:r>
              <a:rPr lang="de-DE" altLang="de-DE" sz="2000" baseline="0" dirty="0" err="1" smtClean="0">
                <a:latin typeface="Arial" charset="0"/>
                <a:ea typeface="Microsoft YaHei" charset="-122"/>
                <a:sym typeface="Wingdings" panose="05000000000000000000" pitchFamily="2" charset="2"/>
              </a:rPr>
              <a:t>there</a:t>
            </a:r>
            <a:r>
              <a:rPr lang="de-DE" altLang="de-DE" sz="2000" baseline="0" dirty="0" smtClean="0">
                <a:latin typeface="Arial" charset="0"/>
                <a:ea typeface="Microsoft YaHei" charset="-122"/>
                <a:sym typeface="Wingdings" panose="05000000000000000000" pitchFamily="2" charset="2"/>
              </a:rPr>
              <a:t> an </a:t>
            </a:r>
            <a:r>
              <a:rPr lang="de-DE" altLang="de-DE" sz="2000" b="1" baseline="0" dirty="0" err="1" smtClean="0">
                <a:latin typeface="Arial" charset="0"/>
                <a:ea typeface="Microsoft YaHei" charset="-122"/>
                <a:sym typeface="Wingdings" panose="05000000000000000000" pitchFamily="2" charset="2"/>
              </a:rPr>
              <a:t>event</a:t>
            </a:r>
            <a:r>
              <a:rPr lang="de-DE" altLang="de-DE" sz="2000" b="1" baseline="0" dirty="0" smtClean="0">
                <a:latin typeface="Arial" charset="0"/>
                <a:ea typeface="Microsoft YaHei" charset="-122"/>
                <a:sym typeface="Wingdings" panose="05000000000000000000" pitchFamily="2" charset="2"/>
              </a:rPr>
              <a:t> in larger </a:t>
            </a:r>
            <a:r>
              <a:rPr lang="de-DE" altLang="de-DE" sz="2000" b="1" baseline="0" dirty="0" err="1" smtClean="0">
                <a:latin typeface="Arial" charset="0"/>
                <a:ea typeface="Microsoft YaHei" charset="-122"/>
                <a:sym typeface="Wingdings" panose="05000000000000000000" pitchFamily="2" charset="2"/>
              </a:rPr>
              <a:t>distance</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which</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would</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have</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the</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potentiual</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to</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disrupt</a:t>
            </a:r>
            <a:r>
              <a:rPr lang="de-DE" altLang="de-DE" sz="2000" b="1"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this</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connection</a:t>
            </a:r>
            <a:r>
              <a:rPr lang="de-DE" altLang="de-DE" sz="2000" baseline="0" dirty="0" smtClean="0">
                <a:latin typeface="Arial" charset="0"/>
                <a:ea typeface="Microsoft YaHei" charset="-122"/>
                <a:sym typeface="Wingdings" panose="05000000000000000000" pitchFamily="2" charset="2"/>
              </a:rPr>
              <a:t>?</a:t>
            </a:r>
          </a:p>
          <a:p>
            <a:pPr marL="344487" indent="-342900" eaLnBrk="1" hangingPunct="1">
              <a:spcBef>
                <a:spcPct val="0"/>
              </a:spcBef>
              <a:buFontTx/>
              <a:buChar char="-"/>
            </a:pPr>
            <a:endParaRPr lang="de-DE" altLang="de-DE" sz="2000" baseline="0" dirty="0" smtClean="0">
              <a:latin typeface="Arial" charset="0"/>
              <a:ea typeface="Microsoft YaHei" charset="-122"/>
              <a:sym typeface="Wingdings" panose="05000000000000000000" pitchFamily="2" charset="2"/>
            </a:endParaRPr>
          </a:p>
          <a:p>
            <a:pPr marL="344487" indent="-342900" eaLnBrk="1" hangingPunct="1">
              <a:spcBef>
                <a:spcPct val="0"/>
              </a:spcBef>
              <a:buFontTx/>
              <a:buChar char="-"/>
            </a:pPr>
            <a:r>
              <a:rPr lang="de-DE" altLang="de-DE" sz="2000" b="1" baseline="0" dirty="0" err="1" smtClean="0">
                <a:latin typeface="Arial" charset="0"/>
                <a:ea typeface="Microsoft YaHei" charset="-122"/>
                <a:sym typeface="Wingdings" panose="05000000000000000000" pitchFamily="2" charset="2"/>
              </a:rPr>
              <a:t>Observations</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of</a:t>
            </a:r>
            <a:r>
              <a:rPr lang="de-DE" altLang="de-DE" sz="2000" b="1" baseline="0" dirty="0" smtClean="0">
                <a:latin typeface="Arial" charset="0"/>
                <a:ea typeface="Microsoft YaHei" charset="-122"/>
                <a:sym typeface="Wingdings" panose="05000000000000000000" pitchFamily="2" charset="2"/>
              </a:rPr>
              <a:t> ENSO</a:t>
            </a:r>
            <a:r>
              <a:rPr lang="de-DE" altLang="de-DE" sz="2000" baseline="0" dirty="0" smtClean="0">
                <a:latin typeface="Arial" charset="0"/>
                <a:ea typeface="Microsoft YaHei" charset="-122"/>
                <a:sym typeface="Wingdings" panose="05000000000000000000" pitchFamily="2" charset="2"/>
              </a:rPr>
              <a:t> fit  </a:t>
            </a:r>
            <a:r>
              <a:rPr lang="de-DE" altLang="de-DE" sz="2000" baseline="0" dirty="0" err="1" smtClean="0">
                <a:latin typeface="Arial" charset="0"/>
                <a:ea typeface="Microsoft YaHei" charset="-122"/>
                <a:sym typeface="Wingdings" panose="05000000000000000000" pitchFamily="2" charset="2"/>
              </a:rPr>
              <a:t>one</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of</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the</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strongest</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known</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oscillations</a:t>
            </a:r>
            <a:r>
              <a:rPr lang="de-DE" altLang="de-DE" sz="2000" b="1" baseline="0" dirty="0" smtClean="0">
                <a:latin typeface="Arial" charset="0"/>
                <a:ea typeface="Microsoft YaHei" charset="-122"/>
                <a:sym typeface="Wingdings" panose="05000000000000000000" pitchFamily="2" charset="2"/>
              </a:rPr>
              <a:t> in </a:t>
            </a:r>
            <a:r>
              <a:rPr lang="de-DE" altLang="de-DE" sz="2000" b="1" baseline="0" dirty="0" err="1" smtClean="0">
                <a:latin typeface="Arial" charset="0"/>
                <a:ea typeface="Microsoft YaHei" charset="-122"/>
                <a:sym typeface="Wingdings" panose="05000000000000000000" pitchFamily="2" charset="2"/>
              </a:rPr>
              <a:t>the</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climate</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system</a:t>
            </a:r>
            <a:r>
              <a:rPr lang="de-DE" altLang="de-DE" sz="2000" baseline="0" dirty="0" smtClean="0">
                <a:latin typeface="Arial" charset="0"/>
                <a:ea typeface="Microsoft YaHei" charset="-122"/>
                <a:sym typeface="Wingdings" panose="05000000000000000000" pitchFamily="2" charset="2"/>
              </a:rPr>
              <a:t>. </a:t>
            </a:r>
          </a:p>
          <a:p>
            <a:pPr marL="344487" indent="-342900" eaLnBrk="1" hangingPunct="1">
              <a:spcBef>
                <a:spcPct val="0"/>
              </a:spcBef>
              <a:buFontTx/>
              <a:buChar char="-"/>
            </a:pPr>
            <a:endParaRPr lang="de-DE" altLang="de-DE" sz="2000" b="1" baseline="0" dirty="0" smtClean="0">
              <a:latin typeface="Arial" charset="0"/>
              <a:ea typeface="Microsoft YaHei" charset="-122"/>
              <a:sym typeface="Wingdings" panose="05000000000000000000" pitchFamily="2" charset="2"/>
            </a:endParaRPr>
          </a:p>
          <a:p>
            <a:pPr marL="344487" indent="-342900" eaLnBrk="1" hangingPunct="1">
              <a:spcBef>
                <a:spcPct val="0"/>
              </a:spcBef>
              <a:buFontTx/>
              <a:buChar char="-"/>
            </a:pPr>
            <a:r>
              <a:rPr lang="de-DE" altLang="de-DE" sz="2000" b="1" baseline="0" dirty="0" err="1" smtClean="0">
                <a:latin typeface="Arial" charset="0"/>
                <a:ea typeface="Microsoft YaHei" charset="-122"/>
                <a:sym typeface="Wingdings" panose="05000000000000000000" pitchFamily="2" charset="2"/>
              </a:rPr>
              <a:t>Southpacific</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far</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away</a:t>
            </a:r>
            <a:r>
              <a:rPr lang="de-DE" altLang="de-DE" sz="2000" b="1" baseline="0" dirty="0" smtClean="0">
                <a:latin typeface="Arial" charset="0"/>
                <a:ea typeface="Microsoft YaHei" charset="-122"/>
                <a:sym typeface="Wingdings" panose="05000000000000000000" pitchFamily="2" charset="2"/>
              </a:rPr>
              <a:t>)</a:t>
            </a:r>
            <a:r>
              <a:rPr lang="de-DE" altLang="de-DE" sz="2000" b="0" baseline="0" dirty="0" smtClean="0">
                <a:latin typeface="Arial" charset="0"/>
                <a:ea typeface="Microsoft YaHei" charset="-122"/>
                <a:sym typeface="Wingdings" panose="05000000000000000000" pitchFamily="2" charset="2"/>
              </a:rPr>
              <a:t>, but </a:t>
            </a:r>
            <a:r>
              <a:rPr lang="de-DE" altLang="de-DE" sz="2000" b="0" baseline="0" dirty="0" err="1" smtClean="0">
                <a:latin typeface="Arial" charset="0"/>
                <a:ea typeface="Microsoft YaHei" charset="-122"/>
                <a:sym typeface="Wingdings" panose="05000000000000000000" pitchFamily="2" charset="2"/>
              </a:rPr>
              <a:t>impacts</a:t>
            </a:r>
            <a:r>
              <a:rPr lang="de-DE" altLang="de-DE" sz="2000" b="0" baseline="0" dirty="0" smtClean="0">
                <a:latin typeface="Arial" charset="0"/>
                <a:ea typeface="Microsoft YaHei" charset="-122"/>
                <a:sym typeface="Wingdings" panose="05000000000000000000" pitchFamily="2" charset="2"/>
              </a:rPr>
              <a:t> on Europe (in spring) </a:t>
            </a:r>
            <a:r>
              <a:rPr lang="de-DE" altLang="de-DE" sz="2000" b="0" baseline="0" dirty="0" err="1" smtClean="0">
                <a:latin typeface="Arial" charset="0"/>
                <a:ea typeface="Microsoft YaHei" charset="-122"/>
                <a:sym typeface="Wingdings" panose="05000000000000000000" pitchFamily="2" charset="2"/>
              </a:rPr>
              <a:t>are</a:t>
            </a:r>
            <a:r>
              <a:rPr lang="de-DE" altLang="de-DE" sz="2000" b="0" baseline="0" dirty="0" smtClean="0">
                <a:latin typeface="Arial" charset="0"/>
                <a:ea typeface="Microsoft YaHei" charset="-122"/>
                <a:sym typeface="Wingdings" panose="05000000000000000000" pitchFamily="2" charset="2"/>
              </a:rPr>
              <a:t> </a:t>
            </a:r>
            <a:r>
              <a:rPr lang="de-DE" altLang="de-DE" sz="2000" b="0" baseline="0" dirty="0" err="1" smtClean="0">
                <a:latin typeface="Arial" charset="0"/>
                <a:ea typeface="Microsoft YaHei" charset="-122"/>
                <a:sym typeface="Wingdings" panose="05000000000000000000" pitchFamily="2" charset="2"/>
              </a:rPr>
              <a:t>described</a:t>
            </a:r>
            <a:r>
              <a:rPr lang="de-DE" altLang="de-DE" sz="2000" b="0" baseline="0" dirty="0" smtClean="0">
                <a:latin typeface="Arial" charset="0"/>
                <a:ea typeface="Microsoft YaHei" charset="-122"/>
                <a:sym typeface="Wingdings" panose="05000000000000000000" pitchFamily="2" charset="2"/>
              </a:rPr>
              <a:t> in </a:t>
            </a:r>
            <a:r>
              <a:rPr lang="de-DE" altLang="de-DE" sz="2000" b="0" baseline="0" dirty="0" err="1" smtClean="0">
                <a:latin typeface="Arial" charset="0"/>
                <a:ea typeface="Microsoft YaHei" charset="-122"/>
                <a:sym typeface="Wingdings" panose="05000000000000000000" pitchFamily="2" charset="2"/>
              </a:rPr>
              <a:t>the</a:t>
            </a:r>
            <a:r>
              <a:rPr lang="de-DE" altLang="de-DE" sz="2000" b="0" baseline="0" dirty="0" smtClean="0">
                <a:latin typeface="Arial" charset="0"/>
                <a:ea typeface="Microsoft YaHei" charset="-122"/>
                <a:sym typeface="Wingdings" panose="05000000000000000000" pitchFamily="2" charset="2"/>
              </a:rPr>
              <a:t> </a:t>
            </a:r>
            <a:r>
              <a:rPr lang="de-DE" altLang="de-DE" sz="2000" b="0" baseline="0" dirty="0" err="1" smtClean="0">
                <a:latin typeface="Arial" charset="0"/>
                <a:ea typeface="Microsoft YaHei" charset="-122"/>
                <a:sym typeface="Wingdings" panose="05000000000000000000" pitchFamily="2" charset="2"/>
              </a:rPr>
              <a:t>literature</a:t>
            </a:r>
            <a:r>
              <a:rPr lang="de-DE" altLang="de-DE" sz="2000" b="0" baseline="0" dirty="0" smtClean="0">
                <a:latin typeface="Arial" charset="0"/>
                <a:ea typeface="Microsoft YaHei" charset="-122"/>
                <a:sym typeface="Wingdings" panose="05000000000000000000" pitchFamily="2" charset="2"/>
              </a:rPr>
              <a:t>. </a:t>
            </a:r>
            <a:endParaRPr lang="de-DE" altLang="de-DE" sz="2000" baseline="0" dirty="0" smtClean="0">
              <a:latin typeface="Arial" charset="0"/>
              <a:ea typeface="Microsoft YaHei" charset="-122"/>
              <a:sym typeface="Wingdings" panose="05000000000000000000" pitchFamily="2" charset="2"/>
            </a:endParaRPr>
          </a:p>
        </p:txBody>
      </p:sp>
    </p:spTree>
    <p:extLst>
      <p:ext uri="{BB962C8B-B14F-4D97-AF65-F5344CB8AC3E}">
        <p14:creationId xmlns:p14="http://schemas.microsoft.com/office/powerpoint/2010/main" val="3878173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6378914C-DE57-4128-890F-C9CCE3E0AC04}" type="slidenum">
              <a:rPr lang="de-DE" altLang="de-DE"/>
              <a:pPr/>
              <a:t>21</a:t>
            </a:fld>
            <a:endParaRPr lang="de-DE" altLang="de-DE"/>
          </a:p>
        </p:txBody>
      </p:sp>
      <p:sp>
        <p:nvSpPr>
          <p:cNvPr id="84993"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F87E74C2-7395-40B9-B9E2-0F4BBD53DD57}" type="slidenum">
              <a:rPr lang="de-DE" altLang="de-DE" sz="1200">
                <a:solidFill>
                  <a:srgbClr val="000000"/>
                </a:solidFill>
              </a:rPr>
              <a:pPr algn="ctr">
                <a:lnSpc>
                  <a:spcPct val="100000"/>
                </a:lnSpc>
              </a:pPr>
              <a:t>21</a:t>
            </a:fld>
            <a:endParaRPr lang="de-DE" altLang="de-DE" sz="1200">
              <a:solidFill>
                <a:srgbClr val="000000"/>
              </a:solidFill>
            </a:endParaRPr>
          </a:p>
        </p:txBody>
      </p:sp>
      <p:sp>
        <p:nvSpPr>
          <p:cNvPr id="84994"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5" name="Text Box 3"/>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344487" indent="-342900" eaLnBrk="1" hangingPunct="1">
              <a:spcBef>
                <a:spcPct val="0"/>
              </a:spcBef>
              <a:buFontTx/>
              <a:buChar char="-"/>
            </a:pPr>
            <a:r>
              <a:rPr lang="de-DE" altLang="de-DE" sz="2000" baseline="0" dirty="0" err="1" smtClean="0">
                <a:latin typeface="Arial" charset="0"/>
                <a:ea typeface="Microsoft YaHei" charset="-122"/>
              </a:rPr>
              <a:t>Fits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to</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what</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Frädrich</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and</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Brönniman</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describe</a:t>
            </a:r>
            <a:r>
              <a:rPr lang="de-DE" altLang="de-DE" sz="2000" baseline="0" dirty="0" smtClean="0">
                <a:latin typeface="Arial" charset="0"/>
                <a:ea typeface="Microsoft YaHei" charset="-122"/>
              </a:rPr>
              <a:t> on ENSO </a:t>
            </a:r>
            <a:r>
              <a:rPr lang="de-DE" altLang="de-DE" sz="2000" baseline="0" dirty="0" err="1" smtClean="0">
                <a:latin typeface="Arial" charset="0"/>
                <a:ea typeface="Microsoft YaHei" charset="-122"/>
              </a:rPr>
              <a:t>impacts</a:t>
            </a:r>
            <a:r>
              <a:rPr lang="de-DE" altLang="de-DE" sz="2000" baseline="0" dirty="0" smtClean="0">
                <a:latin typeface="Arial" charset="0"/>
                <a:ea typeface="Microsoft YaHei" charset="-122"/>
              </a:rPr>
              <a:t> on Europe:</a:t>
            </a:r>
          </a:p>
          <a:p>
            <a:pPr marL="344487" indent="-342900" eaLnBrk="1" hangingPunct="1">
              <a:spcBef>
                <a:spcPct val="0"/>
              </a:spcBef>
              <a:buFontTx/>
              <a:buChar char="-"/>
            </a:pPr>
            <a:endParaRPr lang="de-DE" altLang="de-DE" sz="2000" baseline="0" dirty="0" smtClean="0">
              <a:latin typeface="Arial" charset="0"/>
              <a:ea typeface="Microsoft YaHei" charset="-122"/>
              <a:sym typeface="Wingdings" panose="05000000000000000000" pitchFamily="2" charset="2"/>
            </a:endParaRPr>
          </a:p>
          <a:p>
            <a:pPr marL="1087437" lvl="1" indent="-342900" eaLnBrk="1" hangingPunct="1">
              <a:spcBef>
                <a:spcPct val="0"/>
              </a:spcBef>
              <a:buFontTx/>
              <a:buChar char="-"/>
            </a:pPr>
            <a:r>
              <a:rPr lang="de-DE" altLang="de-DE" sz="2000" baseline="0" dirty="0" err="1" smtClean="0">
                <a:latin typeface="Arial" charset="0"/>
                <a:ea typeface="Microsoft YaHei" charset="-122"/>
                <a:sym typeface="Wingdings" panose="05000000000000000000" pitchFamily="2" charset="2"/>
              </a:rPr>
              <a:t>Especially</a:t>
            </a:r>
            <a:r>
              <a:rPr lang="de-DE" altLang="de-DE" sz="2000" baseline="0" dirty="0" smtClean="0">
                <a:latin typeface="Arial" charset="0"/>
                <a:ea typeface="Microsoft YaHei" charset="-122"/>
                <a:sym typeface="Wingdings" panose="05000000000000000000" pitchFamily="2" charset="2"/>
              </a:rPr>
              <a:t> in </a:t>
            </a:r>
            <a:r>
              <a:rPr lang="de-DE" altLang="de-DE" sz="2000" baseline="0" dirty="0" err="1" smtClean="0">
                <a:latin typeface="Arial" charset="0"/>
                <a:ea typeface="Microsoft YaHei" charset="-122"/>
                <a:sym typeface="Wingdings" panose="05000000000000000000" pitchFamily="2" charset="2"/>
              </a:rPr>
              <a:t>the</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month</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of</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January</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February</a:t>
            </a:r>
            <a:r>
              <a:rPr lang="de-DE" altLang="de-DE" sz="2000" baseline="0" dirty="0" smtClean="0">
                <a:latin typeface="Arial" charset="0"/>
                <a:ea typeface="Microsoft YaHei" charset="-122"/>
                <a:sym typeface="Wingdings" panose="05000000000000000000" pitchFamily="2" charset="2"/>
              </a:rPr>
              <a:t>:</a:t>
            </a:r>
          </a:p>
          <a:p>
            <a:pPr marL="1087437" lvl="1" indent="-342900" eaLnBrk="1" hangingPunct="1">
              <a:spcBef>
                <a:spcPct val="0"/>
              </a:spcBef>
              <a:buFontTx/>
              <a:buChar char="-"/>
            </a:pPr>
            <a:endParaRPr lang="de-DE" altLang="de-DE" sz="2000" baseline="0" dirty="0" smtClean="0">
              <a:latin typeface="Arial" charset="0"/>
              <a:ea typeface="Microsoft YaHei" charset="-122"/>
              <a:sym typeface="Wingdings" panose="05000000000000000000" pitchFamily="2" charset="2"/>
            </a:endParaRPr>
          </a:p>
          <a:p>
            <a:pPr marL="1087437" marR="0" lvl="1" indent="-342900" algn="l" defTabSz="449263" rtl="0" eaLnBrk="1" fontAlgn="base" latinLnBrk="0" hangingPunct="1">
              <a:lnSpc>
                <a:spcPct val="100000"/>
              </a:lnSpc>
              <a:spcBef>
                <a:spcPct val="0"/>
              </a:spcBef>
              <a:spcAft>
                <a:spcPct val="0"/>
              </a:spcAft>
              <a:buClr>
                <a:srgbClr val="000000"/>
              </a:buClr>
              <a:buSzPct val="100000"/>
              <a:buFontTx/>
              <a:buChar char="-"/>
              <a:tabLst/>
              <a:defRPr/>
            </a:pPr>
            <a:r>
              <a:rPr lang="de-DE" altLang="de-DE" sz="2000" b="1" baseline="0" dirty="0" err="1" smtClean="0">
                <a:latin typeface="Arial" charset="0"/>
                <a:ea typeface="Microsoft YaHei" charset="-122"/>
                <a:sym typeface="Wingdings" panose="05000000000000000000" pitchFamily="2" charset="2"/>
              </a:rPr>
              <a:t>El</a:t>
            </a:r>
            <a:r>
              <a:rPr lang="de-DE" altLang="de-DE" sz="2000" b="1" baseline="0" dirty="0" smtClean="0">
                <a:latin typeface="Arial" charset="0"/>
                <a:ea typeface="Microsoft YaHei" charset="-122"/>
                <a:sym typeface="Wingdings" panose="05000000000000000000" pitchFamily="2" charset="2"/>
              </a:rPr>
              <a:t> Nino</a:t>
            </a:r>
            <a:r>
              <a:rPr lang="de-DE" altLang="de-DE" sz="2000" baseline="0" dirty="0" smtClean="0">
                <a:latin typeface="Arial" charset="0"/>
                <a:ea typeface="Microsoft YaHei" charset="-122"/>
                <a:sym typeface="Wingdings" panose="05000000000000000000" pitchFamily="2" charset="2"/>
              </a:rPr>
              <a:t>: Dominanz </a:t>
            </a:r>
            <a:r>
              <a:rPr lang="de-DE" altLang="de-DE" sz="2000" b="1" baseline="0" dirty="0" err="1" smtClean="0">
                <a:latin typeface="Arial" charset="0"/>
                <a:ea typeface="Microsoft YaHei" charset="-122"/>
                <a:sym typeface="Wingdings" panose="05000000000000000000" pitchFamily="2" charset="2"/>
              </a:rPr>
              <a:t>zyklonaler</a:t>
            </a:r>
            <a:r>
              <a:rPr lang="de-DE" altLang="de-DE" sz="2000" baseline="0" dirty="0" smtClean="0">
                <a:latin typeface="Arial" charset="0"/>
                <a:ea typeface="Microsoft YaHei" charset="-122"/>
                <a:sym typeface="Wingdings" panose="05000000000000000000" pitchFamily="2" charset="2"/>
              </a:rPr>
              <a:t> Wetterlagen in Süd- und Zentraleuropa, v.a. in den Monaten Januar, Februar  </a:t>
            </a:r>
            <a:r>
              <a:rPr lang="de-DE" altLang="de-DE" sz="2000" b="1" baseline="0" dirty="0" smtClean="0">
                <a:latin typeface="Arial" charset="0"/>
                <a:ea typeface="Microsoft YaHei" charset="-122"/>
                <a:sym typeface="Wingdings" panose="05000000000000000000" pitchFamily="2" charset="2"/>
              </a:rPr>
              <a:t>mehr Niederschlag </a:t>
            </a:r>
            <a:r>
              <a:rPr lang="de-DE" altLang="de-DE" sz="2000" baseline="0" dirty="0" smtClean="0">
                <a:latin typeface="Arial" charset="0"/>
                <a:ea typeface="Microsoft YaHei" charset="-122"/>
                <a:sym typeface="Wingdings" panose="05000000000000000000" pitchFamily="2" charset="2"/>
              </a:rPr>
              <a:t>als sonst (wie in 1983)</a:t>
            </a:r>
          </a:p>
          <a:p>
            <a:pPr marL="1087437" marR="0" lvl="1" indent="-342900" algn="l" defTabSz="449263" rtl="0" eaLnBrk="1" fontAlgn="base" latinLnBrk="0" hangingPunct="1">
              <a:lnSpc>
                <a:spcPct val="100000"/>
              </a:lnSpc>
              <a:spcBef>
                <a:spcPct val="0"/>
              </a:spcBef>
              <a:spcAft>
                <a:spcPct val="0"/>
              </a:spcAft>
              <a:buClr>
                <a:srgbClr val="000000"/>
              </a:buClr>
              <a:buSzPct val="100000"/>
              <a:buFontTx/>
              <a:buChar char="-"/>
              <a:tabLst/>
              <a:defRPr/>
            </a:pPr>
            <a:endParaRPr lang="de-DE" altLang="de-DE" sz="2000" baseline="0" dirty="0" smtClean="0">
              <a:latin typeface="Arial" charset="0"/>
              <a:ea typeface="Microsoft YaHei" charset="-122"/>
              <a:sym typeface="Wingdings" panose="05000000000000000000" pitchFamily="2" charset="2"/>
            </a:endParaRPr>
          </a:p>
          <a:p>
            <a:pPr marL="1087437" marR="0" lvl="1" indent="-342900" algn="l" defTabSz="449263" rtl="0" eaLnBrk="1" fontAlgn="base" latinLnBrk="0" hangingPunct="1">
              <a:lnSpc>
                <a:spcPct val="100000"/>
              </a:lnSpc>
              <a:spcBef>
                <a:spcPct val="0"/>
              </a:spcBef>
              <a:spcAft>
                <a:spcPct val="0"/>
              </a:spcAft>
              <a:buClr>
                <a:srgbClr val="000000"/>
              </a:buClr>
              <a:buSzPct val="100000"/>
              <a:buFontTx/>
              <a:buChar char="-"/>
              <a:tabLst/>
              <a:defRPr/>
            </a:pPr>
            <a:r>
              <a:rPr lang="de-DE" altLang="de-DE" sz="2000" b="1" baseline="0" dirty="0" smtClean="0">
                <a:latin typeface="Arial" charset="0"/>
                <a:ea typeface="Microsoft YaHei" charset="-122"/>
                <a:sym typeface="Wingdings" panose="05000000000000000000" pitchFamily="2" charset="2"/>
              </a:rPr>
              <a:t>La Nina</a:t>
            </a:r>
            <a:r>
              <a:rPr lang="de-DE" altLang="de-DE" sz="2000" baseline="0" dirty="0" smtClean="0">
                <a:latin typeface="Arial" charset="0"/>
                <a:ea typeface="Microsoft YaHei" charset="-122"/>
                <a:sym typeface="Wingdings" panose="05000000000000000000" pitchFamily="2" charset="2"/>
              </a:rPr>
              <a:t>: Dominanz </a:t>
            </a:r>
            <a:r>
              <a:rPr lang="de-DE" altLang="de-DE" sz="2000" baseline="0" dirty="0" err="1" smtClean="0">
                <a:latin typeface="Arial" charset="0"/>
                <a:ea typeface="Microsoft YaHei" charset="-122"/>
                <a:sym typeface="Wingdings" panose="05000000000000000000" pitchFamily="2" charset="2"/>
              </a:rPr>
              <a:t>antizyklonaler</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sym typeface="Wingdings" panose="05000000000000000000" pitchFamily="2" charset="2"/>
              </a:rPr>
              <a:t>Wetterlagen</a:t>
            </a:r>
            <a:r>
              <a:rPr lang="de-DE" altLang="de-DE" sz="2000" baseline="0" dirty="0" smtClean="0">
                <a:latin typeface="Arial" charset="0"/>
                <a:ea typeface="Microsoft YaHei" charset="-122"/>
                <a:sym typeface="Wingdings" panose="05000000000000000000" pitchFamily="2" charset="2"/>
              </a:rPr>
              <a:t>  </a:t>
            </a:r>
            <a:r>
              <a:rPr lang="de-DE" altLang="de-DE" sz="2000" b="1" baseline="0" dirty="0" smtClean="0">
                <a:latin typeface="Arial" charset="0"/>
                <a:ea typeface="Microsoft YaHei" charset="-122"/>
                <a:sym typeface="Wingdings" panose="05000000000000000000" pitchFamily="2" charset="2"/>
              </a:rPr>
              <a:t>weniger Niederschlag</a:t>
            </a:r>
            <a:r>
              <a:rPr lang="de-DE" altLang="de-DE" sz="2000" baseline="0" dirty="0" smtClean="0">
                <a:latin typeface="Arial" charset="0"/>
                <a:ea typeface="Microsoft YaHei" charset="-122"/>
                <a:sym typeface="Wingdings" panose="05000000000000000000" pitchFamily="2" charset="2"/>
              </a:rPr>
              <a:t>, </a:t>
            </a:r>
          </a:p>
          <a:p>
            <a:pPr marL="344487" marR="0" lvl="0" indent="-342900" algn="l" defTabSz="449263" rtl="0" eaLnBrk="1" fontAlgn="base" latinLnBrk="0" hangingPunct="1">
              <a:lnSpc>
                <a:spcPct val="100000"/>
              </a:lnSpc>
              <a:spcBef>
                <a:spcPct val="0"/>
              </a:spcBef>
              <a:spcAft>
                <a:spcPct val="0"/>
              </a:spcAft>
              <a:buClr>
                <a:srgbClr val="000000"/>
              </a:buClr>
              <a:buSzPct val="100000"/>
              <a:buFontTx/>
              <a:buChar char="-"/>
              <a:tabLst/>
              <a:defRPr/>
            </a:pPr>
            <a:endParaRPr lang="de-DE" altLang="de-DE" sz="2000" baseline="0" dirty="0" smtClean="0">
              <a:latin typeface="Arial" charset="0"/>
              <a:ea typeface="Microsoft YaHei" charset="-122"/>
              <a:sym typeface="Wingdings" panose="05000000000000000000" pitchFamily="2" charset="2"/>
            </a:endParaRPr>
          </a:p>
          <a:p>
            <a:pPr marL="344487" marR="0" lvl="0" indent="-342900" algn="l" defTabSz="449263" rtl="0" eaLnBrk="1" fontAlgn="base" latinLnBrk="0" hangingPunct="1">
              <a:lnSpc>
                <a:spcPct val="100000"/>
              </a:lnSpc>
              <a:spcBef>
                <a:spcPct val="0"/>
              </a:spcBef>
              <a:spcAft>
                <a:spcPct val="0"/>
              </a:spcAft>
              <a:buClr>
                <a:srgbClr val="000000"/>
              </a:buClr>
              <a:buSzPct val="100000"/>
              <a:buFontTx/>
              <a:buChar char="-"/>
              <a:tabLst/>
              <a:defRPr/>
            </a:pP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Assumption</a:t>
            </a:r>
            <a:r>
              <a:rPr lang="de-DE" altLang="de-DE" sz="2000" baseline="0" dirty="0" smtClean="0">
                <a:latin typeface="Arial" charset="0"/>
                <a:ea typeface="Microsoft YaHei" charset="-122"/>
                <a:sym typeface="Wingdings" panose="05000000000000000000" pitchFamily="2" charset="2"/>
              </a:rPr>
              <a:t>:</a:t>
            </a:r>
          </a:p>
          <a:p>
            <a:pPr marL="1087437" marR="0" lvl="1" indent="-342900" algn="l" defTabSz="449263" rtl="0" eaLnBrk="1" fontAlgn="base" latinLnBrk="0" hangingPunct="1">
              <a:lnSpc>
                <a:spcPct val="100000"/>
              </a:lnSpc>
              <a:spcBef>
                <a:spcPct val="0"/>
              </a:spcBef>
              <a:spcAft>
                <a:spcPct val="0"/>
              </a:spcAft>
              <a:buClr>
                <a:srgbClr val="000000"/>
              </a:buClr>
              <a:buSzPct val="100000"/>
              <a:buFontTx/>
              <a:buChar char="-"/>
              <a:tabLst/>
              <a:defRPr/>
            </a:pPr>
            <a:r>
              <a:rPr lang="de-DE" altLang="de-DE" sz="2000" baseline="0" dirty="0" smtClean="0">
                <a:latin typeface="Arial" charset="0"/>
                <a:ea typeface="Microsoft YaHei" charset="-122"/>
                <a:sym typeface="Wingdings" panose="05000000000000000000" pitchFamily="2" charset="2"/>
              </a:rPr>
              <a:t>1. </a:t>
            </a:r>
            <a:r>
              <a:rPr lang="de-DE" altLang="de-DE" sz="2000" b="1" baseline="0" dirty="0" err="1" smtClean="0">
                <a:latin typeface="Arial" charset="0"/>
                <a:ea typeface="Microsoft YaHei" charset="-122"/>
                <a:sym typeface="Wingdings" panose="05000000000000000000" pitchFamily="2" charset="2"/>
              </a:rPr>
              <a:t>El</a:t>
            </a:r>
            <a:r>
              <a:rPr lang="de-DE" altLang="de-DE" sz="2000" b="1" baseline="0" dirty="0" smtClean="0">
                <a:latin typeface="Arial" charset="0"/>
                <a:ea typeface="Microsoft YaHei" charset="-122"/>
                <a:sym typeface="Wingdings" panose="05000000000000000000" pitchFamily="2" charset="2"/>
              </a:rPr>
              <a:t> Nino </a:t>
            </a:r>
            <a:r>
              <a:rPr lang="de-DE" altLang="de-DE" sz="2000" baseline="0" dirty="0" err="1" smtClean="0">
                <a:latin typeface="Arial" charset="0"/>
                <a:ea typeface="Microsoft YaHei" charset="-122"/>
                <a:sym typeface="Wingdings" panose="05000000000000000000" pitchFamily="2" charset="2"/>
              </a:rPr>
              <a:t>reason</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that</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the</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summer</a:t>
            </a:r>
            <a:r>
              <a:rPr lang="de-DE" altLang="de-DE" sz="2000" b="1" baseline="0" dirty="0" smtClean="0">
                <a:latin typeface="Arial" charset="0"/>
                <a:ea typeface="Microsoft YaHei" charset="-122"/>
                <a:sym typeface="Wingdings" panose="05000000000000000000" pitchFamily="2" charset="2"/>
              </a:rPr>
              <a:t> was not </a:t>
            </a:r>
            <a:r>
              <a:rPr lang="de-DE" altLang="de-DE" sz="2000" b="1" baseline="0" dirty="0" err="1" smtClean="0">
                <a:latin typeface="Arial" charset="0"/>
                <a:ea typeface="Microsoft YaHei" charset="-122"/>
                <a:sym typeface="Wingdings" panose="05000000000000000000" pitchFamily="2" charset="2"/>
              </a:rPr>
              <a:t>pre-conditions</a:t>
            </a:r>
            <a:r>
              <a:rPr lang="de-DE" altLang="de-DE" sz="2000" b="1"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and</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sym typeface="Wingdings" panose="05000000000000000000" pitchFamily="2" charset="2"/>
              </a:rPr>
              <a:t>still </a:t>
            </a:r>
            <a:r>
              <a:rPr lang="de-DE" altLang="de-DE" sz="2000" b="1" baseline="0" dirty="0" err="1" smtClean="0">
                <a:latin typeface="Arial" charset="0"/>
                <a:ea typeface="Microsoft YaHei" charset="-122"/>
                <a:sym typeface="Wingdings" panose="05000000000000000000" pitchFamily="2" charset="2"/>
              </a:rPr>
              <a:t>became</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extremely</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hot</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and</a:t>
            </a:r>
            <a:r>
              <a:rPr lang="de-DE" altLang="de-DE" sz="2000" b="1" baseline="0" dirty="0" smtClean="0">
                <a:latin typeface="Arial" charset="0"/>
                <a:ea typeface="Microsoft YaHei" charset="-122"/>
                <a:sym typeface="Wingdings" panose="05000000000000000000" pitchFamily="2" charset="2"/>
              </a:rPr>
              <a:t> dry</a:t>
            </a:r>
            <a:r>
              <a:rPr lang="de-DE" altLang="de-DE" sz="2000" baseline="0" dirty="0" smtClean="0">
                <a:latin typeface="Arial" charset="0"/>
                <a:ea typeface="Microsoft YaHei" charset="-122"/>
                <a:sym typeface="Wingdings" panose="05000000000000000000" pitchFamily="2" charset="2"/>
              </a:rPr>
              <a:t>. </a:t>
            </a:r>
          </a:p>
          <a:p>
            <a:pPr marL="1087437" marR="0" lvl="1" indent="-342900" algn="l" defTabSz="449263" rtl="0" eaLnBrk="1" fontAlgn="base" latinLnBrk="0" hangingPunct="1">
              <a:lnSpc>
                <a:spcPct val="100000"/>
              </a:lnSpc>
              <a:spcBef>
                <a:spcPct val="0"/>
              </a:spcBef>
              <a:spcAft>
                <a:spcPct val="0"/>
              </a:spcAft>
              <a:buClr>
                <a:srgbClr val="000000"/>
              </a:buClr>
              <a:buSzPct val="100000"/>
              <a:buFontTx/>
              <a:buChar char="-"/>
              <a:tabLst/>
              <a:defRPr/>
            </a:pPr>
            <a:endParaRPr lang="de-DE" altLang="de-DE" sz="2000" b="1" baseline="0" dirty="0" smtClean="0">
              <a:latin typeface="Arial" charset="0"/>
              <a:ea typeface="Microsoft YaHei" charset="-122"/>
              <a:sym typeface="Wingdings" panose="05000000000000000000" pitchFamily="2" charset="2"/>
            </a:endParaRPr>
          </a:p>
          <a:p>
            <a:pPr marL="1087437" marR="0" lvl="1" indent="-342900" algn="l" defTabSz="449263" rtl="0" eaLnBrk="1" fontAlgn="base" latinLnBrk="0" hangingPunct="1">
              <a:lnSpc>
                <a:spcPct val="100000"/>
              </a:lnSpc>
              <a:spcBef>
                <a:spcPct val="0"/>
              </a:spcBef>
              <a:spcAft>
                <a:spcPct val="0"/>
              </a:spcAft>
              <a:buClr>
                <a:srgbClr val="000000"/>
              </a:buClr>
              <a:buSzPct val="100000"/>
              <a:buFontTx/>
              <a:buChar char="-"/>
              <a:tabLst/>
              <a:defRPr/>
            </a:pPr>
            <a:r>
              <a:rPr lang="de-DE" altLang="de-DE" sz="2000" baseline="0" dirty="0" smtClean="0">
                <a:latin typeface="Arial" charset="0"/>
                <a:ea typeface="Microsoft YaHei" charset="-122"/>
                <a:sym typeface="Wingdings" panose="05000000000000000000" pitchFamily="2" charset="2"/>
              </a:rPr>
              <a:t>2. </a:t>
            </a:r>
            <a:r>
              <a:rPr lang="de-DE" altLang="de-DE" sz="2000" b="1" baseline="0" dirty="0" smtClean="0">
                <a:latin typeface="Arial" charset="0"/>
                <a:ea typeface="Microsoft YaHei" charset="-122"/>
                <a:sym typeface="Wingdings" panose="05000000000000000000" pitchFamily="2" charset="2"/>
              </a:rPr>
              <a:t>La Nina </a:t>
            </a:r>
            <a:r>
              <a:rPr lang="de-DE" altLang="de-DE" sz="2000" baseline="0" dirty="0" err="1" smtClean="0">
                <a:latin typeface="Arial" charset="0"/>
                <a:ea typeface="Microsoft YaHei" charset="-122"/>
                <a:sym typeface="Wingdings" panose="05000000000000000000" pitchFamily="2" charset="2"/>
              </a:rPr>
              <a:t>reason</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that</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sym typeface="Wingdings" panose="05000000000000000000" pitchFamily="2" charset="2"/>
              </a:rPr>
              <a:t>spring was  </a:t>
            </a:r>
            <a:r>
              <a:rPr lang="de-DE" altLang="de-DE" sz="2000" b="1" baseline="0" dirty="0" err="1" smtClean="0">
                <a:latin typeface="Arial" charset="0"/>
                <a:ea typeface="Microsoft YaHei" charset="-122"/>
                <a:sym typeface="Wingdings" panose="05000000000000000000" pitchFamily="2" charset="2"/>
              </a:rPr>
              <a:t>sunny</a:t>
            </a:r>
            <a:r>
              <a:rPr lang="de-DE" altLang="de-DE" sz="2000" b="1" baseline="0" dirty="0" smtClean="0">
                <a:latin typeface="Arial" charset="0"/>
                <a:ea typeface="Microsoft YaHei" charset="-122"/>
                <a:sym typeface="Wingdings" panose="05000000000000000000" pitchFamily="2" charset="2"/>
              </a:rPr>
              <a:t> &amp; dry </a:t>
            </a:r>
            <a:r>
              <a:rPr lang="de-DE" altLang="de-DE" sz="2000" baseline="0" dirty="0" smtClean="0">
                <a:latin typeface="Arial" charset="0"/>
                <a:ea typeface="Microsoft YaHei" charset="-122"/>
                <a:sym typeface="Wingdings" panose="05000000000000000000" pitchFamily="2" charset="2"/>
              </a:rPr>
              <a:t>in Europa </a:t>
            </a:r>
            <a:r>
              <a:rPr lang="de-DE" altLang="de-DE" sz="2000" baseline="0" dirty="0" err="1" smtClean="0">
                <a:latin typeface="Arial" charset="0"/>
                <a:ea typeface="Microsoft YaHei" charset="-122"/>
                <a:sym typeface="Wingdings" panose="05000000000000000000" pitchFamily="2" charset="2"/>
              </a:rPr>
              <a:t>and</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yet</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the</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following</a:t>
            </a:r>
            <a:r>
              <a:rPr lang="de-DE" altLang="de-DE" sz="2000" b="1" baseline="0" dirty="0" smtClean="0">
                <a:latin typeface="Arial" charset="0"/>
                <a:ea typeface="Microsoft YaHei" charset="-122"/>
                <a:sym typeface="Wingdings" panose="05000000000000000000" pitchFamily="2" charset="2"/>
              </a:rPr>
              <a:t> </a:t>
            </a:r>
            <a:r>
              <a:rPr lang="de-DE" altLang="de-DE" sz="2000" b="1" baseline="0" dirty="0" err="1" smtClean="0">
                <a:latin typeface="Arial" charset="0"/>
                <a:ea typeface="Microsoft YaHei" charset="-122"/>
                <a:sym typeface="Wingdings" panose="05000000000000000000" pitchFamily="2" charset="2"/>
              </a:rPr>
              <a:t>summer</a:t>
            </a:r>
            <a:r>
              <a:rPr lang="de-DE" altLang="de-DE" sz="2000" b="1" baseline="0" dirty="0" smtClean="0">
                <a:latin typeface="Arial" charset="0"/>
                <a:ea typeface="Microsoft YaHei" charset="-122"/>
                <a:sym typeface="Wingdings" panose="05000000000000000000" pitchFamily="2" charset="2"/>
              </a:rPr>
              <a:t> was not extreme.</a:t>
            </a:r>
          </a:p>
          <a:p>
            <a:pPr marL="1087437" marR="0" lvl="1" indent="-342900" algn="l" defTabSz="449263" rtl="0" eaLnBrk="1" fontAlgn="base" latinLnBrk="0" hangingPunct="1">
              <a:lnSpc>
                <a:spcPct val="100000"/>
              </a:lnSpc>
              <a:spcBef>
                <a:spcPct val="0"/>
              </a:spcBef>
              <a:spcAft>
                <a:spcPct val="0"/>
              </a:spcAft>
              <a:buClr>
                <a:srgbClr val="000000"/>
              </a:buClr>
              <a:buSzPct val="100000"/>
              <a:buFontTx/>
              <a:buChar char="-"/>
              <a:tabLst/>
              <a:defRPr/>
            </a:pPr>
            <a:endParaRPr lang="de-DE" altLang="de-DE" sz="2000" baseline="0" dirty="0" smtClean="0">
              <a:latin typeface="Arial" charset="0"/>
              <a:ea typeface="Microsoft YaHei" charset="-122"/>
              <a:sym typeface="Wingdings" panose="05000000000000000000" pitchFamily="2" charset="2"/>
            </a:endParaRPr>
          </a:p>
          <a:p>
            <a:pPr marL="344487" marR="0" lvl="0" indent="-342900" algn="l" defTabSz="449263" rtl="0" eaLnBrk="1" fontAlgn="base" latinLnBrk="0" hangingPunct="1">
              <a:lnSpc>
                <a:spcPct val="100000"/>
              </a:lnSpc>
              <a:spcBef>
                <a:spcPct val="0"/>
              </a:spcBef>
              <a:spcAft>
                <a:spcPct val="0"/>
              </a:spcAft>
              <a:buClr>
                <a:srgbClr val="000000"/>
              </a:buClr>
              <a:buSzPct val="100000"/>
              <a:buFontTx/>
              <a:buChar char="-"/>
              <a:tabLst/>
              <a:defRPr/>
            </a:pPr>
            <a:r>
              <a:rPr lang="de-DE" altLang="de-DE" sz="200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sym typeface="Wingdings" panose="05000000000000000000" pitchFamily="2" charset="2"/>
              </a:rPr>
              <a:t>after </a:t>
            </a:r>
            <a:r>
              <a:rPr lang="de-DE" altLang="de-DE" sz="2000" b="1" baseline="0" dirty="0" err="1" smtClean="0">
                <a:latin typeface="Arial" charset="0"/>
                <a:ea typeface="Microsoft YaHei" charset="-122"/>
                <a:sym typeface="Wingdings" panose="05000000000000000000" pitchFamily="2" charset="2"/>
              </a:rPr>
              <a:t>very</a:t>
            </a:r>
            <a:r>
              <a:rPr lang="de-DE" altLang="de-DE" sz="2000" b="1" baseline="0" dirty="0" smtClean="0">
                <a:latin typeface="Arial" charset="0"/>
                <a:ea typeface="Microsoft YaHei" charset="-122"/>
                <a:sym typeface="Wingdings" panose="05000000000000000000" pitchFamily="2" charset="2"/>
              </a:rPr>
              <a:t> strong ENSO </a:t>
            </a:r>
            <a:r>
              <a:rPr lang="de-DE" altLang="de-DE" sz="2000" baseline="0" dirty="0" err="1" smtClean="0">
                <a:latin typeface="Arial" charset="0"/>
                <a:ea typeface="Microsoft YaHei" charset="-122"/>
                <a:sym typeface="Wingdings" panose="05000000000000000000" pitchFamily="2" charset="2"/>
              </a:rPr>
              <a:t>events</a:t>
            </a:r>
            <a:r>
              <a:rPr lang="de-DE" altLang="de-DE" sz="2000" baseline="0" dirty="0" smtClean="0">
                <a:latin typeface="Arial" charset="0"/>
                <a:ea typeface="Microsoft YaHei" charset="-122"/>
                <a:sym typeface="Wingdings" panose="05000000000000000000" pitchFamily="2" charset="2"/>
              </a:rPr>
              <a:t> </a:t>
            </a:r>
            <a:r>
              <a:rPr lang="de-DE" altLang="de-DE" sz="2000" baseline="0" dirty="0" err="1" smtClean="0">
                <a:latin typeface="Arial" charset="0"/>
                <a:ea typeface="Microsoft YaHei" charset="-122"/>
                <a:sym typeface="Wingdings" panose="05000000000000000000" pitchFamily="2" charset="2"/>
              </a:rPr>
              <a:t>the</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sym typeface="Wingdings" panose="05000000000000000000" pitchFamily="2" charset="2"/>
              </a:rPr>
              <a:t>GNDI </a:t>
            </a:r>
            <a:r>
              <a:rPr lang="de-DE" altLang="de-DE" sz="2000" b="1" baseline="0" dirty="0" err="1" smtClean="0">
                <a:latin typeface="Arial" charset="0"/>
                <a:ea typeface="Microsoft YaHei" charset="-122"/>
                <a:sym typeface="Wingdings" panose="05000000000000000000" pitchFamily="2" charset="2"/>
              </a:rPr>
              <a:t>is</a:t>
            </a:r>
            <a:r>
              <a:rPr lang="de-DE" altLang="de-DE" sz="2000" b="1" baseline="0" dirty="0" smtClean="0">
                <a:latin typeface="Arial" charset="0"/>
                <a:ea typeface="Microsoft YaHei" charset="-122"/>
                <a:sym typeface="Wingdings" panose="05000000000000000000" pitchFamily="2" charset="2"/>
              </a:rPr>
              <a:t> not </a:t>
            </a:r>
            <a:r>
              <a:rPr lang="de-DE" altLang="de-DE" sz="2000" b="1" baseline="0" dirty="0" err="1" smtClean="0">
                <a:latin typeface="Arial" charset="0"/>
                <a:ea typeface="Microsoft YaHei" charset="-122"/>
                <a:sym typeface="Wingdings" panose="05000000000000000000" pitchFamily="2" charset="2"/>
              </a:rPr>
              <a:t>reliable</a:t>
            </a:r>
            <a:r>
              <a:rPr lang="de-DE" altLang="de-DE" sz="2000" b="1" baseline="0" dirty="0" smtClean="0">
                <a:latin typeface="Arial" charset="0"/>
                <a:ea typeface="Microsoft YaHei" charset="-122"/>
                <a:sym typeface="Wingdings" panose="05000000000000000000" pitchFamily="2" charset="2"/>
              </a:rPr>
              <a:t> </a:t>
            </a:r>
            <a:r>
              <a:rPr lang="de-DE" altLang="de-DE" sz="2000" b="0" baseline="0" dirty="0" err="1" smtClean="0">
                <a:latin typeface="Arial" charset="0"/>
                <a:ea typeface="Microsoft YaHei" charset="-122"/>
                <a:sym typeface="Wingdings" panose="05000000000000000000" pitchFamily="2" charset="2"/>
              </a:rPr>
              <a:t>to</a:t>
            </a:r>
            <a:r>
              <a:rPr lang="de-DE" altLang="de-DE" sz="2000" b="0" baseline="0" dirty="0" smtClean="0">
                <a:latin typeface="Arial" charset="0"/>
                <a:ea typeface="Microsoft YaHei" charset="-122"/>
                <a:sym typeface="Wingdings" panose="05000000000000000000" pitchFamily="2" charset="2"/>
              </a:rPr>
              <a:t> </a:t>
            </a:r>
            <a:r>
              <a:rPr lang="de-DE" altLang="de-DE" sz="2000" b="0" baseline="0" dirty="0" err="1" smtClean="0">
                <a:latin typeface="Arial" charset="0"/>
                <a:ea typeface="Microsoft YaHei" charset="-122"/>
                <a:sym typeface="Wingdings" panose="05000000000000000000" pitchFamily="2" charset="2"/>
              </a:rPr>
              <a:t>predict</a:t>
            </a:r>
            <a:r>
              <a:rPr lang="de-DE" altLang="de-DE" sz="2000" b="0" baseline="0" dirty="0" smtClean="0">
                <a:latin typeface="Arial" charset="0"/>
                <a:ea typeface="Microsoft YaHei" charset="-122"/>
                <a:sym typeface="Wingdings" panose="05000000000000000000" pitchFamily="2" charset="2"/>
              </a:rPr>
              <a:t> an extreme </a:t>
            </a:r>
            <a:r>
              <a:rPr lang="de-DE" altLang="de-DE" sz="2000" b="0" baseline="0" dirty="0" err="1" smtClean="0">
                <a:latin typeface="Arial" charset="0"/>
                <a:ea typeface="Microsoft YaHei" charset="-122"/>
                <a:sym typeface="Wingdings" panose="05000000000000000000" pitchFamily="2" charset="2"/>
              </a:rPr>
              <a:t>summer</a:t>
            </a:r>
            <a:r>
              <a:rPr lang="de-DE" altLang="de-DE" sz="2000" b="0" baseline="0" dirty="0" smtClean="0">
                <a:latin typeface="Arial" charset="0"/>
                <a:ea typeface="Microsoft YaHei" charset="-122"/>
                <a:sym typeface="Wingdings" panose="05000000000000000000" pitchFamily="2" charset="2"/>
              </a:rPr>
              <a:t> </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sym typeface="Wingdings" panose="05000000000000000000" pitchFamily="2" charset="2"/>
              </a:rPr>
              <a:t>Indizes</a:t>
            </a:r>
            <a:r>
              <a:rPr lang="de-DE" altLang="de-DE" sz="2000" baseline="0" dirty="0" smtClean="0">
                <a:latin typeface="Arial" charset="0"/>
                <a:ea typeface="Microsoft YaHei" charset="-122"/>
                <a:sym typeface="Wingdings" panose="05000000000000000000" pitchFamily="2" charset="2"/>
              </a:rPr>
              <a:t> zur Frühwarnung GNDI &amp; </a:t>
            </a:r>
            <a:r>
              <a:rPr lang="de-DE" altLang="de-DE" sz="2000" b="1" baseline="0" dirty="0" smtClean="0">
                <a:latin typeface="Arial" charset="0"/>
                <a:ea typeface="Microsoft YaHei" charset="-122"/>
                <a:sym typeface="Wingdings" panose="05000000000000000000" pitchFamily="2" charset="2"/>
              </a:rPr>
              <a:t>ENSO berücksichtigt </a:t>
            </a:r>
            <a:r>
              <a:rPr lang="de-DE" altLang="de-DE" sz="2000" baseline="0" dirty="0" smtClean="0">
                <a:latin typeface="Arial" charset="0"/>
                <a:ea typeface="Microsoft YaHei" charset="-122"/>
                <a:sym typeface="Wingdings" panose="05000000000000000000" pitchFamily="2" charset="2"/>
              </a:rPr>
              <a:t> Central European </a:t>
            </a:r>
            <a:r>
              <a:rPr lang="de-DE" altLang="de-DE" sz="2000" baseline="0" dirty="0" err="1" smtClean="0">
                <a:latin typeface="Arial" charset="0"/>
                <a:ea typeface="Microsoft YaHei" charset="-122"/>
                <a:sym typeface="Wingdings" panose="05000000000000000000" pitchFamily="2" charset="2"/>
              </a:rPr>
              <a:t>Drought</a:t>
            </a:r>
            <a:r>
              <a:rPr lang="de-DE" altLang="de-DE" sz="2000" baseline="0" dirty="0" smtClean="0">
                <a:latin typeface="Arial" charset="0"/>
                <a:ea typeface="Microsoft YaHei" charset="-122"/>
                <a:sym typeface="Wingdings" panose="05000000000000000000" pitchFamily="2" charset="2"/>
              </a:rPr>
              <a:t> Index (CEDI) entwickelt:</a:t>
            </a:r>
          </a:p>
          <a:p>
            <a:pPr marL="1087437" marR="0" lvl="1" indent="-342900" algn="l" defTabSz="449263" rtl="0" eaLnBrk="1" fontAlgn="base" latinLnBrk="0" hangingPunct="1">
              <a:lnSpc>
                <a:spcPct val="100000"/>
              </a:lnSpc>
              <a:spcBef>
                <a:spcPct val="0"/>
              </a:spcBef>
              <a:spcAft>
                <a:spcPct val="0"/>
              </a:spcAft>
              <a:buClr>
                <a:srgbClr val="000000"/>
              </a:buClr>
              <a:buSzPct val="100000"/>
              <a:buFontTx/>
              <a:buChar char="-"/>
              <a:tabLst/>
              <a:defRPr/>
            </a:pPr>
            <a:endParaRPr lang="de-DE" altLang="de-DE" sz="2000" dirty="0">
              <a:latin typeface="Arial" charset="0"/>
              <a:ea typeface="Microsoft YaHei" charset="-122"/>
            </a:endParaRPr>
          </a:p>
        </p:txBody>
      </p:sp>
    </p:spTree>
    <p:extLst>
      <p:ext uri="{BB962C8B-B14F-4D97-AF65-F5344CB8AC3E}">
        <p14:creationId xmlns:p14="http://schemas.microsoft.com/office/powerpoint/2010/main" val="2765550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1A33042C-1C28-4763-94B4-FA836D114148}" type="slidenum">
              <a:rPr lang="de-DE" altLang="de-DE"/>
              <a:pPr/>
              <a:t>22</a:t>
            </a:fld>
            <a:endParaRPr lang="de-DE" altLang="de-DE"/>
          </a:p>
        </p:txBody>
      </p:sp>
      <p:sp>
        <p:nvSpPr>
          <p:cNvPr id="8601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B66C834F-0B51-475B-B935-D75AD491935A}" type="slidenum">
              <a:rPr lang="de-DE" altLang="de-DE" sz="1200">
                <a:solidFill>
                  <a:srgbClr val="000000"/>
                </a:solidFill>
              </a:rPr>
              <a:pPr algn="ctr">
                <a:lnSpc>
                  <a:spcPct val="100000"/>
                </a:lnSpc>
              </a:pPr>
              <a:t>22</a:t>
            </a:fld>
            <a:endParaRPr lang="de-DE" altLang="de-DE" sz="1200">
              <a:solidFill>
                <a:srgbClr val="000000"/>
              </a:solidFill>
            </a:endParaRPr>
          </a:p>
        </p:txBody>
      </p:sp>
      <p:sp>
        <p:nvSpPr>
          <p:cNvPr id="86018"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9" name="Text Box 3"/>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344487" indent="-342900" eaLnBrk="1" hangingPunct="1">
              <a:spcBef>
                <a:spcPct val="0"/>
              </a:spcBef>
              <a:buFontTx/>
              <a:buChar char="-"/>
            </a:pPr>
            <a:r>
              <a:rPr lang="de-DE" altLang="de-DE" sz="2000" dirty="0" smtClean="0">
                <a:latin typeface="Arial" charset="0"/>
                <a:ea typeface="Microsoft YaHei" charset="-122"/>
              </a:rPr>
              <a:t>CEDI: GNDI</a:t>
            </a:r>
            <a:r>
              <a:rPr lang="de-DE" altLang="de-DE" sz="2000" baseline="0" dirty="0" smtClean="0">
                <a:latin typeface="Arial" charset="0"/>
                <a:ea typeface="Microsoft YaHei" charset="-122"/>
              </a:rPr>
              <a:t> &amp; BEST </a:t>
            </a:r>
          </a:p>
          <a:p>
            <a:pPr marL="344487" indent="-342900" eaLnBrk="1" hangingPunct="1">
              <a:spcBef>
                <a:spcPct val="0"/>
              </a:spcBef>
              <a:buFontTx/>
              <a:buChar char="-"/>
            </a:pPr>
            <a:endParaRPr lang="de-DE" altLang="de-DE" sz="2000" baseline="0" dirty="0" smtClean="0">
              <a:latin typeface="Arial" charset="0"/>
              <a:ea typeface="Microsoft YaHei" charset="-122"/>
            </a:endParaRPr>
          </a:p>
          <a:p>
            <a:pPr marL="344487" indent="-342900" eaLnBrk="1" hangingPunct="1">
              <a:spcBef>
                <a:spcPct val="0"/>
              </a:spcBef>
              <a:buFontTx/>
              <a:buChar char="-"/>
            </a:pPr>
            <a:r>
              <a:rPr lang="de-DE" altLang="de-DE" sz="2000" baseline="0" dirty="0" smtClean="0">
                <a:latin typeface="Arial" charset="0"/>
                <a:ea typeface="Microsoft YaHei" charset="-122"/>
              </a:rPr>
              <a:t>BEST Index </a:t>
            </a:r>
            <a:r>
              <a:rPr lang="de-DE" altLang="de-DE" sz="2000" baseline="0" dirty="0" err="1" smtClean="0">
                <a:latin typeface="Arial" charset="0"/>
                <a:ea typeface="Microsoft YaHei" charset="-122"/>
              </a:rPr>
              <a:t>only</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if</a:t>
            </a:r>
            <a:r>
              <a:rPr lang="de-DE" altLang="de-DE" sz="2000" baseline="0" dirty="0" smtClean="0">
                <a:latin typeface="Arial" charset="0"/>
                <a:ea typeface="Microsoft YaHei" charset="-122"/>
              </a:rPr>
              <a:t> ENSO </a:t>
            </a:r>
            <a:r>
              <a:rPr lang="de-DE" altLang="de-DE" sz="2000" baseline="0" dirty="0" err="1" smtClean="0">
                <a:latin typeface="Arial" charset="0"/>
                <a:ea typeface="Microsoft YaHei" charset="-122"/>
              </a:rPr>
              <a:t>very</a:t>
            </a:r>
            <a:r>
              <a:rPr lang="de-DE" altLang="de-DE" sz="2000" baseline="0" dirty="0" smtClean="0">
                <a:latin typeface="Arial" charset="0"/>
                <a:ea typeface="Microsoft YaHei" charset="-122"/>
              </a:rPr>
              <a:t> strong (</a:t>
            </a:r>
            <a:r>
              <a:rPr lang="de-DE" altLang="de-DE" sz="2000" baseline="0" dirty="0" err="1" smtClean="0">
                <a:latin typeface="Arial" charset="0"/>
                <a:ea typeface="Microsoft YaHei" charset="-122"/>
              </a:rPr>
              <a:t>amount</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of</a:t>
            </a:r>
            <a:r>
              <a:rPr lang="de-DE" altLang="de-DE" sz="2000" baseline="0" dirty="0" smtClean="0">
                <a:latin typeface="Arial" charset="0"/>
                <a:ea typeface="Microsoft YaHei" charset="-122"/>
              </a:rPr>
              <a:t> BEST &gt; 2). Else CEDI = GNDI.</a:t>
            </a:r>
          </a:p>
          <a:p>
            <a:pPr marL="344487" indent="-342900" eaLnBrk="1" hangingPunct="1">
              <a:spcBef>
                <a:spcPct val="0"/>
              </a:spcBef>
              <a:buFontTx/>
              <a:buChar char="-"/>
            </a:pPr>
            <a:r>
              <a:rPr lang="de-DE" altLang="de-DE" sz="2000" baseline="0" dirty="0" smtClean="0">
                <a:latin typeface="Arial" charset="0"/>
                <a:ea typeface="Microsoft YaHei" charset="-122"/>
              </a:rPr>
              <a:t>Betrag BEST: Vorzeichen zeigt ob GNDI oder ENSO treibende Kraft für Sommer</a:t>
            </a:r>
          </a:p>
          <a:p>
            <a:pPr marL="344487" indent="-342900" eaLnBrk="1" hangingPunct="1">
              <a:spcBef>
                <a:spcPct val="0"/>
              </a:spcBef>
              <a:buFontTx/>
              <a:buChar char="-"/>
            </a:pPr>
            <a:endParaRPr lang="de-DE" altLang="de-DE" sz="2000" baseline="0" dirty="0" smtClean="0">
              <a:latin typeface="Arial" charset="0"/>
              <a:ea typeface="Microsoft YaHei" charset="-122"/>
            </a:endParaRPr>
          </a:p>
          <a:p>
            <a:pPr marL="344487" indent="-342900" eaLnBrk="1" hangingPunct="1">
              <a:spcBef>
                <a:spcPct val="0"/>
              </a:spcBef>
              <a:buFontTx/>
              <a:buChar char="-"/>
            </a:pPr>
            <a:r>
              <a:rPr lang="de-DE" altLang="de-DE" sz="2000" baseline="0" dirty="0" smtClean="0">
                <a:latin typeface="Arial" charset="0"/>
                <a:ea typeface="Microsoft YaHei" charset="-122"/>
              </a:rPr>
              <a:t>GNDI: </a:t>
            </a:r>
            <a:r>
              <a:rPr lang="de-DE" altLang="de-DE" sz="2000" u="sng" baseline="0" dirty="0" err="1" smtClean="0">
                <a:latin typeface="Arial" charset="0"/>
                <a:ea typeface="Microsoft YaHei" charset="-122"/>
              </a:rPr>
              <a:t>Exponential</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of</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difference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between</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anomalies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of</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dipolecentres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of</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Greenland</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and</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North See. </a:t>
            </a:r>
          </a:p>
          <a:p>
            <a:pPr marL="344487" indent="-342900" eaLnBrk="1" hangingPunct="1">
              <a:spcBef>
                <a:spcPct val="0"/>
              </a:spcBef>
              <a:buFontTx/>
              <a:buChar char="-"/>
            </a:pPr>
            <a:r>
              <a:rPr lang="de-DE" altLang="de-DE" sz="2000" baseline="0" dirty="0" smtClean="0">
                <a:latin typeface="Arial" charset="0"/>
                <a:ea typeface="Microsoft YaHei" charset="-122"/>
              </a:rPr>
              <a:t>High </a:t>
            </a:r>
            <a:r>
              <a:rPr lang="de-DE" altLang="de-DE" sz="2000" baseline="0" dirty="0" err="1" smtClean="0">
                <a:latin typeface="Arial" charset="0"/>
                <a:ea typeface="Microsoft YaHei" charset="-122"/>
              </a:rPr>
              <a:t>values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if</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difference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of</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anomylies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between</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these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centres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is</a:t>
            </a:r>
            <a:r>
              <a:rPr lang="de-DE" altLang="de-DE" sz="2000" baseline="0" dirty="0" smtClean="0">
                <a:latin typeface="Arial" charset="0"/>
                <a:ea typeface="Microsoft YaHei" charset="-122"/>
              </a:rPr>
              <a:t> high</a:t>
            </a:r>
          </a:p>
          <a:p>
            <a:pPr marL="344487" indent="-342900" eaLnBrk="1" hangingPunct="1">
              <a:spcBef>
                <a:spcPct val="0"/>
              </a:spcBef>
              <a:buFontTx/>
              <a:buChar char="-"/>
            </a:pPr>
            <a:endParaRPr lang="de-DE" altLang="de-DE" sz="2000" baseline="0" dirty="0" smtClean="0">
              <a:latin typeface="Arial" charset="0"/>
              <a:ea typeface="Microsoft YaHei" charset="-122"/>
            </a:endParaRPr>
          </a:p>
          <a:p>
            <a:pPr marL="344487" indent="-342900" eaLnBrk="1" hangingPunct="1">
              <a:spcBef>
                <a:spcPct val="0"/>
              </a:spcBef>
              <a:buFontTx/>
              <a:buChar char="-"/>
            </a:pPr>
            <a:r>
              <a:rPr lang="de-DE" altLang="de-DE" sz="2000" baseline="0" dirty="0" err="1" smtClean="0">
                <a:latin typeface="Arial" charset="0"/>
                <a:ea typeface="Microsoft YaHei" charset="-122"/>
              </a:rPr>
              <a:t>To</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put</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BEST </a:t>
            </a:r>
            <a:r>
              <a:rPr lang="de-DE" altLang="de-DE" sz="2000" baseline="0" dirty="0" err="1" smtClean="0">
                <a:latin typeface="Arial" charset="0"/>
                <a:ea typeface="Microsoft YaHei" charset="-122"/>
              </a:rPr>
              <a:t>index</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into</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relation</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to</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the</a:t>
            </a:r>
            <a:r>
              <a:rPr lang="de-DE" altLang="de-DE" sz="2000" baseline="0" dirty="0" smtClean="0">
                <a:latin typeface="Arial" charset="0"/>
                <a:ea typeface="Microsoft YaHei" charset="-122"/>
              </a:rPr>
              <a:t> GNDI, </a:t>
            </a:r>
            <a:r>
              <a:rPr lang="de-DE" altLang="de-DE" sz="2000" baseline="0" dirty="0" err="1" smtClean="0">
                <a:latin typeface="Arial" charset="0"/>
                <a:ea typeface="Microsoft YaHei" charset="-122"/>
              </a:rPr>
              <a:t>aslo</a:t>
            </a:r>
            <a:r>
              <a:rPr lang="de-DE" altLang="de-DE" sz="2000" baseline="0" dirty="0" smtClean="0">
                <a:latin typeface="Arial" charset="0"/>
                <a:ea typeface="Microsoft YaHei" charset="-122"/>
              </a:rPr>
              <a:t> ENSO </a:t>
            </a:r>
            <a:r>
              <a:rPr lang="de-DE" altLang="de-DE" sz="2000" baseline="0" dirty="0" err="1" smtClean="0">
                <a:latin typeface="Arial" charset="0"/>
                <a:ea typeface="Microsoft YaHei" charset="-122"/>
              </a:rPr>
              <a:t>needs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to</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be</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pornounced</a:t>
            </a:r>
            <a:r>
              <a:rPr lang="de-DE" altLang="de-DE" sz="2000" baseline="0" dirty="0" smtClean="0">
                <a:latin typeface="Arial" charset="0"/>
                <a:ea typeface="Microsoft YaHei" charset="-122"/>
              </a:rPr>
              <a:t>! </a:t>
            </a:r>
          </a:p>
          <a:p>
            <a:pPr marL="344487" indent="-342900" eaLnBrk="1" hangingPunct="1">
              <a:spcBef>
                <a:spcPct val="0"/>
              </a:spcBef>
              <a:buFontTx/>
              <a:buChar char="-"/>
            </a:pPr>
            <a:endParaRPr lang="de-DE" altLang="de-DE" sz="2000" baseline="0" dirty="0" smtClean="0">
              <a:latin typeface="Arial" charset="0"/>
              <a:ea typeface="Microsoft YaHei" charset="-122"/>
            </a:endParaRPr>
          </a:p>
          <a:p>
            <a:pPr marL="344487" indent="-342900" eaLnBrk="1" hangingPunct="1">
              <a:spcBef>
                <a:spcPct val="0"/>
              </a:spcBef>
              <a:buFontTx/>
              <a:buChar char="-"/>
            </a:pPr>
            <a:r>
              <a:rPr lang="de-DE" altLang="de-DE" sz="2000" baseline="0" dirty="0" smtClean="0">
                <a:latin typeface="Arial" charset="0"/>
                <a:ea typeface="Microsoft YaHei" charset="-122"/>
              </a:rPr>
              <a:t>CEDI </a:t>
            </a:r>
            <a:r>
              <a:rPr lang="de-DE" altLang="de-DE" sz="2000" baseline="0" dirty="0" err="1" smtClean="0">
                <a:latin typeface="Arial" charset="0"/>
                <a:ea typeface="Microsoft YaHei" charset="-122"/>
              </a:rPr>
              <a:t>is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useful</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for</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early</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warning</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of</a:t>
            </a:r>
            <a:r>
              <a:rPr lang="de-DE" altLang="de-DE" sz="2000" baseline="0" dirty="0" smtClean="0">
                <a:latin typeface="Arial" charset="0"/>
                <a:ea typeface="Microsoft YaHei" charset="-122"/>
              </a:rPr>
              <a:t> extreme </a:t>
            </a:r>
            <a:r>
              <a:rPr lang="de-DE" altLang="de-DE" sz="2000" baseline="0" dirty="0" err="1" smtClean="0">
                <a:latin typeface="Arial" charset="0"/>
                <a:ea typeface="Microsoft YaHei" charset="-122"/>
              </a:rPr>
              <a:t>summers</a:t>
            </a:r>
            <a:r>
              <a:rPr lang="de-DE" altLang="de-DE" sz="2000" baseline="0" dirty="0" smtClean="0">
                <a:latin typeface="Arial" charset="0"/>
                <a:ea typeface="Microsoft YaHei" charset="-122"/>
              </a:rPr>
              <a:t> 4 </a:t>
            </a:r>
            <a:r>
              <a:rPr lang="de-DE" altLang="de-DE" sz="2000" baseline="0" dirty="0" err="1" smtClean="0">
                <a:latin typeface="Arial" charset="0"/>
                <a:ea typeface="Microsoft YaHei" charset="-122"/>
              </a:rPr>
              <a:t>weeks</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ahaed</a:t>
            </a:r>
            <a:r>
              <a:rPr lang="de-DE" altLang="de-DE" sz="2000" baseline="0" dirty="0" smtClean="0">
                <a:latin typeface="Arial" charset="0"/>
                <a:ea typeface="Microsoft YaHei" charset="-122"/>
              </a:rPr>
              <a:t>.</a:t>
            </a:r>
            <a:endParaRPr lang="de-DE" altLang="de-DE" sz="2000" dirty="0" smtClean="0">
              <a:latin typeface="Arial" charset="0"/>
              <a:ea typeface="Microsoft YaHei" charset="-122"/>
            </a:endParaRPr>
          </a:p>
          <a:p>
            <a:pPr marL="169863" indent="-169863" eaLnBrk="1" hangingPunct="1">
              <a:spcBef>
                <a:spcPct val="0"/>
              </a:spcBef>
              <a:buClrTx/>
              <a:buSzTx/>
              <a:buFontTx/>
              <a:buNone/>
            </a:pPr>
            <a:endParaRPr lang="de-DE" altLang="de-DE" sz="2000" dirty="0">
              <a:latin typeface="Arial" charset="0"/>
              <a:ea typeface="Microsoft YaHei" charset="-122"/>
            </a:endParaRPr>
          </a:p>
        </p:txBody>
      </p:sp>
    </p:spTree>
    <p:extLst>
      <p:ext uri="{BB962C8B-B14F-4D97-AF65-F5344CB8AC3E}">
        <p14:creationId xmlns:p14="http://schemas.microsoft.com/office/powerpoint/2010/main" val="2251028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ltLang="de-DE" dirty="0" smtClean="0"/>
              <a:t>Beide</a:t>
            </a:r>
            <a:r>
              <a:rPr lang="de-DE" altLang="de-DE" baseline="0" dirty="0" smtClean="0"/>
              <a:t> Hypothesen können bestätigt werden, wenn sehr starke ENSO Ereignisse berücksichtig werden:</a:t>
            </a:r>
          </a:p>
          <a:p>
            <a:endParaRPr lang="de-DE" altLang="de-DE" baseline="0" dirty="0" smtClean="0"/>
          </a:p>
          <a:p>
            <a:pPr marL="171450" indent="-171450">
              <a:buFontTx/>
              <a:buChar char="-"/>
            </a:pPr>
            <a:r>
              <a:rPr lang="de-DE" altLang="de-DE" baseline="0" dirty="0" err="1" smtClean="0"/>
              <a:t>Charakt</a:t>
            </a:r>
            <a:r>
              <a:rPr lang="de-DE" altLang="de-DE" baseline="0" dirty="0" smtClean="0"/>
              <a:t>. Muster d. </a:t>
            </a:r>
            <a:r>
              <a:rPr lang="de-DE" altLang="de-DE" baseline="0" dirty="0" err="1" smtClean="0"/>
              <a:t>atmosph</a:t>
            </a:r>
            <a:r>
              <a:rPr lang="de-DE" altLang="de-DE" baseline="0" dirty="0" smtClean="0"/>
              <a:t>. Zirkulation in  Winter – Frühlingsübergangsperiode vor extremen Sommern </a:t>
            </a:r>
          </a:p>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23</a:t>
            </a:fld>
            <a:endParaRPr lang="de-DE"/>
          </a:p>
        </p:txBody>
      </p:sp>
    </p:spTree>
    <p:extLst>
      <p:ext uri="{BB962C8B-B14F-4D97-AF65-F5344CB8AC3E}">
        <p14:creationId xmlns:p14="http://schemas.microsoft.com/office/powerpoint/2010/main" val="1216157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787BD34-787C-4940-AEE6-C737BDFA9988}" type="slidenum">
              <a:rPr lang="de-DE" altLang="de-DE"/>
              <a:pPr/>
              <a:t>24</a:t>
            </a:fld>
            <a:endParaRPr lang="de-DE" altLang="de-DE"/>
          </a:p>
        </p:txBody>
      </p:sp>
      <p:sp>
        <p:nvSpPr>
          <p:cNvPr id="9011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417781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88BFC12A-DEBD-4568-BEF3-F129B914C506}" type="slidenum">
              <a:rPr lang="de-DE" altLang="de-DE"/>
              <a:pPr/>
              <a:t>25</a:t>
            </a:fld>
            <a:endParaRPr lang="de-DE" altLang="de-DE"/>
          </a:p>
        </p:txBody>
      </p:sp>
      <p:sp>
        <p:nvSpPr>
          <p:cNvPr id="88065"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pPr>
            <a:r>
              <a:rPr lang="de-DE" altLang="de-DE" sz="2000" dirty="0" smtClean="0">
                <a:latin typeface="Arial" charset="0"/>
                <a:ea typeface="Microsoft YaHei" charset="-122"/>
              </a:rPr>
              <a:t>Meine Arbeit lässt sich wie folgt zusammenfassen:</a:t>
            </a:r>
          </a:p>
          <a:p>
            <a:pPr marL="215900" indent="-214313" eaLnBrk="1">
              <a:spcBef>
                <a:spcPct val="0"/>
              </a:spcBef>
            </a:pPr>
            <a:endParaRPr lang="de-DE" altLang="de-DE" sz="2000" dirty="0" smtClean="0">
              <a:latin typeface="Arial" charset="0"/>
              <a:ea typeface="Microsoft YaHei" charset="-122"/>
            </a:endParaRPr>
          </a:p>
          <a:p>
            <a:pPr marL="344487" indent="-342900" eaLnBrk="1">
              <a:spcBef>
                <a:spcPct val="0"/>
              </a:spcBef>
              <a:buFontTx/>
              <a:buChar char="-"/>
            </a:pPr>
            <a:r>
              <a:rPr lang="de-DE" altLang="de-DE" sz="2000" baseline="0" dirty="0" smtClean="0">
                <a:latin typeface="Arial" charset="0"/>
                <a:ea typeface="Microsoft YaHei" charset="-122"/>
              </a:rPr>
              <a:t>Extrem sonnigen (und damit heißen) und trockene Sommern in Zentraleuropa geht oft eine sehr sonniges und trockenes Frühjahr (FMA) voraus. In diesen Jahren existiert im Frühjahr (FMA) ein Dipol im Geopotential zwischen Grönland und der Nordsee (GDNI &gt; 20)</a:t>
            </a:r>
          </a:p>
          <a:p>
            <a:pPr marL="344487" indent="-342900" eaLnBrk="1">
              <a:spcBef>
                <a:spcPct val="0"/>
              </a:spcBef>
              <a:buFontTx/>
              <a:buChar char="-"/>
            </a:pPr>
            <a:r>
              <a:rPr lang="de-DE" altLang="de-DE" sz="2000" baseline="0" dirty="0" smtClean="0">
                <a:latin typeface="Arial" charset="0"/>
                <a:ea typeface="Microsoft YaHei" charset="-122"/>
              </a:rPr>
              <a:t>Wenn im Winter davor ein sehr starkes La Nina Event eintrat, kann trotz eines sehr sonnigen und trockenen Frühjahrs, ein normaler Sommer folgen.</a:t>
            </a:r>
          </a:p>
          <a:p>
            <a:pPr marL="344487" indent="-342900" eaLnBrk="1">
              <a:spcBef>
                <a:spcPct val="0"/>
              </a:spcBef>
              <a:buFontTx/>
              <a:buChar char="-"/>
            </a:pPr>
            <a:r>
              <a:rPr lang="de-DE" altLang="de-DE" sz="2000" baseline="0" dirty="0" smtClean="0">
                <a:latin typeface="Arial" charset="0"/>
                <a:ea typeface="Microsoft YaHei" charset="-122"/>
              </a:rPr>
              <a:t>Wenn im Winter davor ein sehr starkes </a:t>
            </a:r>
            <a:r>
              <a:rPr lang="de-DE" altLang="de-DE" sz="2000" baseline="0" dirty="0" err="1" smtClean="0">
                <a:latin typeface="Arial" charset="0"/>
                <a:ea typeface="Microsoft YaHei" charset="-122"/>
              </a:rPr>
              <a:t>El</a:t>
            </a:r>
            <a:r>
              <a:rPr lang="de-DE" altLang="de-DE" sz="2000" baseline="0" dirty="0" smtClean="0">
                <a:latin typeface="Arial" charset="0"/>
                <a:ea typeface="Microsoft YaHei" charset="-122"/>
              </a:rPr>
              <a:t> Nino Event eintrat, kann ein extrem heißer &amp; trockener Sommer folgen, auch wenn das Frühjahr sonnenscheinarm und regenreich war und der Grönland – Nordsee – Dipol nicht existiert (bzw. GNDI &lt; 20)</a:t>
            </a:r>
            <a:endParaRPr lang="de-DE" altLang="de-DE" sz="2000" dirty="0">
              <a:latin typeface="Arial" charset="0"/>
              <a:ea typeface="Microsoft YaHei" charset="-122"/>
            </a:endParaRPr>
          </a:p>
        </p:txBody>
      </p:sp>
      <p:sp>
        <p:nvSpPr>
          <p:cNvPr id="88067"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696B9092-1C30-4DCE-8178-3BEFEBF1D0B9}" type="slidenum">
              <a:rPr lang="de-DE" altLang="de-DE" sz="1500">
                <a:solidFill>
                  <a:srgbClr val="000000"/>
                </a:solidFill>
                <a:latin typeface="Verdana" pitchFamily="32" charset="0"/>
              </a:rPr>
              <a:pPr algn="ctr">
                <a:lnSpc>
                  <a:spcPct val="100000"/>
                </a:lnSpc>
              </a:pPr>
              <a:t>25</a:t>
            </a:fld>
            <a:endParaRPr lang="de-DE" altLang="de-DE" sz="1500">
              <a:solidFill>
                <a:srgbClr val="000000"/>
              </a:solidFill>
              <a:latin typeface="Verdana" pitchFamily="32" charset="0"/>
            </a:endParaRPr>
          </a:p>
        </p:txBody>
      </p:sp>
    </p:spTree>
    <p:extLst>
      <p:ext uri="{BB962C8B-B14F-4D97-AF65-F5344CB8AC3E}">
        <p14:creationId xmlns:p14="http://schemas.microsoft.com/office/powerpoint/2010/main" val="3858842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88BFC12A-DEBD-4568-BEF3-F129B914C506}" type="slidenum">
              <a:rPr lang="de-DE" altLang="de-DE"/>
              <a:pPr/>
              <a:t>26</a:t>
            </a:fld>
            <a:endParaRPr lang="de-DE" altLang="de-DE"/>
          </a:p>
        </p:txBody>
      </p:sp>
      <p:sp>
        <p:nvSpPr>
          <p:cNvPr id="88065"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pPr>
            <a:r>
              <a:rPr lang="de-DE" altLang="de-DE" sz="2000" dirty="0" smtClean="0">
                <a:latin typeface="Arial" charset="0"/>
                <a:ea typeface="Microsoft YaHei" charset="-122"/>
              </a:rPr>
              <a:t>Aus diesen Erkenntnissen</a:t>
            </a:r>
            <a:r>
              <a:rPr lang="de-DE" altLang="de-DE" sz="2000" baseline="0" dirty="0" smtClean="0">
                <a:latin typeface="Arial" charset="0"/>
                <a:ea typeface="Microsoft YaHei" charset="-122"/>
              </a:rPr>
              <a:t> wurde der Central European </a:t>
            </a:r>
            <a:r>
              <a:rPr lang="de-DE" altLang="de-DE" sz="2000" baseline="0" dirty="0" err="1" smtClean="0">
                <a:latin typeface="Arial" charset="0"/>
                <a:ea typeface="Microsoft YaHei" charset="-122"/>
              </a:rPr>
              <a:t>Drought</a:t>
            </a:r>
            <a:r>
              <a:rPr lang="de-DE" altLang="de-DE" sz="2000" baseline="0" dirty="0" smtClean="0">
                <a:latin typeface="Arial" charset="0"/>
                <a:ea typeface="Microsoft YaHei" charset="-122"/>
              </a:rPr>
              <a:t> Index entwickelt, der das Potenzial hat zur Entwicklung eines Frühwarnsystems für extrem heiße &amp; trockene Sommer beizutragen.</a:t>
            </a:r>
          </a:p>
          <a:p>
            <a:pPr marL="215900" indent="-214313" eaLnBrk="1">
              <a:spcBef>
                <a:spcPct val="0"/>
              </a:spcBef>
            </a:pPr>
            <a:endParaRPr lang="de-DE" altLang="de-DE" sz="2000" baseline="0" dirty="0" smtClean="0">
              <a:latin typeface="Arial" charset="0"/>
              <a:ea typeface="Microsoft YaHei" charset="-122"/>
            </a:endParaRPr>
          </a:p>
          <a:p>
            <a:pPr marL="215900" indent="-214313" eaLnBrk="1">
              <a:spcBef>
                <a:spcPct val="0"/>
              </a:spcBef>
            </a:pPr>
            <a:r>
              <a:rPr lang="de-DE" altLang="de-DE" sz="2000" baseline="0" dirty="0" smtClean="0">
                <a:latin typeface="Arial" charset="0"/>
                <a:ea typeface="Microsoft YaHei" charset="-122"/>
              </a:rPr>
              <a:t>Es wäre </a:t>
            </a:r>
            <a:r>
              <a:rPr lang="de-DE" altLang="de-DE" sz="2000" b="1" baseline="0" dirty="0" smtClean="0">
                <a:latin typeface="Arial" charset="0"/>
                <a:ea typeface="Microsoft YaHei" charset="-122"/>
              </a:rPr>
              <a:t>wünschenswert die Gültigkeit des CEDI statistisch zu untermauern</a:t>
            </a:r>
            <a:r>
              <a:rPr lang="de-DE" altLang="de-DE" sz="2000" baseline="0" dirty="0" smtClean="0">
                <a:latin typeface="Arial" charset="0"/>
                <a:ea typeface="Microsoft YaHei" charset="-122"/>
              </a:rPr>
              <a:t>, dafür sind aber </a:t>
            </a:r>
            <a:r>
              <a:rPr lang="de-DE" altLang="de-DE" sz="2000" b="1" baseline="0" dirty="0" smtClean="0">
                <a:latin typeface="Arial" charset="0"/>
                <a:ea typeface="Microsoft YaHei" charset="-122"/>
              </a:rPr>
              <a:t>längere Datenzeitreihen nötig, die zur Zeit nicht zur Verfügung </a:t>
            </a:r>
            <a:r>
              <a:rPr lang="de-DE" altLang="de-DE" sz="2000" baseline="0" dirty="0" smtClean="0">
                <a:latin typeface="Arial" charset="0"/>
                <a:ea typeface="Microsoft YaHei" charset="-122"/>
              </a:rPr>
              <a:t>stehen. Der </a:t>
            </a:r>
            <a:r>
              <a:rPr lang="de-DE" altLang="de-DE" sz="2000" b="1" baseline="0" dirty="0" smtClean="0">
                <a:latin typeface="Arial" charset="0"/>
                <a:ea typeface="Microsoft YaHei" charset="-122"/>
              </a:rPr>
              <a:t>CEDI</a:t>
            </a:r>
            <a:r>
              <a:rPr lang="de-DE" altLang="de-DE" sz="2000" baseline="0" dirty="0" smtClean="0">
                <a:latin typeface="Arial" charset="0"/>
                <a:ea typeface="Microsoft YaHei" charset="-122"/>
              </a:rPr>
              <a:t> könnte </a:t>
            </a:r>
            <a:r>
              <a:rPr lang="de-DE" altLang="de-DE" sz="2000" b="1" baseline="0" dirty="0" smtClean="0">
                <a:latin typeface="Arial" charset="0"/>
                <a:ea typeface="Microsoft YaHei" charset="-122"/>
              </a:rPr>
              <a:t>aber in Zukunft recht einfach berechnet und beobachtet </a:t>
            </a:r>
            <a:r>
              <a:rPr lang="de-DE" altLang="de-DE" sz="2000" baseline="0" dirty="0" smtClean="0">
                <a:latin typeface="Arial" charset="0"/>
                <a:ea typeface="Microsoft YaHei" charset="-122"/>
              </a:rPr>
              <a:t>werden. Damit könnte der CEDI nach und nach besser validiert /definiert werden.</a:t>
            </a:r>
            <a:endParaRPr lang="de-DE" altLang="de-DE" sz="2000" dirty="0">
              <a:latin typeface="Arial" charset="0"/>
              <a:ea typeface="Microsoft YaHei" charset="-122"/>
            </a:endParaRPr>
          </a:p>
        </p:txBody>
      </p:sp>
      <p:sp>
        <p:nvSpPr>
          <p:cNvPr id="88067"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696B9092-1C30-4DCE-8178-3BEFEBF1D0B9}" type="slidenum">
              <a:rPr lang="de-DE" altLang="de-DE" sz="1500">
                <a:solidFill>
                  <a:srgbClr val="000000"/>
                </a:solidFill>
                <a:latin typeface="Verdana" pitchFamily="32" charset="0"/>
              </a:rPr>
              <a:pPr algn="ctr">
                <a:lnSpc>
                  <a:spcPct val="100000"/>
                </a:lnSpc>
              </a:pPr>
              <a:t>26</a:t>
            </a:fld>
            <a:endParaRPr lang="de-DE" altLang="de-DE" sz="1500">
              <a:solidFill>
                <a:srgbClr val="000000"/>
              </a:solidFill>
              <a:latin typeface="Verdana" pitchFamily="32" charset="0"/>
            </a:endParaRPr>
          </a:p>
        </p:txBody>
      </p:sp>
    </p:spTree>
    <p:extLst>
      <p:ext uri="{BB962C8B-B14F-4D97-AF65-F5344CB8AC3E}">
        <p14:creationId xmlns:p14="http://schemas.microsoft.com/office/powerpoint/2010/main" val="2520954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A4B6CA23-FFB6-4786-86F0-97B0F567B4D8}" type="slidenum">
              <a:rPr lang="de-DE" altLang="de-DE"/>
              <a:pPr/>
              <a:t>27</a:t>
            </a:fld>
            <a:endParaRPr lang="de-DE" altLang="de-DE"/>
          </a:p>
        </p:txBody>
      </p:sp>
      <p:sp>
        <p:nvSpPr>
          <p:cNvPr id="66561"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344487" indent="-342900" eaLnBrk="1">
              <a:spcBef>
                <a:spcPct val="0"/>
              </a:spcBef>
              <a:buFontTx/>
              <a:buChar char="-"/>
            </a:pPr>
            <a:r>
              <a:rPr lang="de-DE" altLang="de-DE" sz="2000" baseline="0" dirty="0" smtClean="0">
                <a:latin typeface="Arial" charset="0"/>
                <a:ea typeface="Microsoft YaHei" charset="-122"/>
              </a:rPr>
              <a:t>AP 1: </a:t>
            </a:r>
            <a:r>
              <a:rPr lang="de-DE" altLang="de-DE" sz="2000" b="1" baseline="0" dirty="0" smtClean="0">
                <a:latin typeface="Arial" charset="0"/>
                <a:ea typeface="Microsoft YaHei" charset="-122"/>
              </a:rPr>
              <a:t>mehrere Datensatze verfügbar</a:t>
            </a:r>
            <a:r>
              <a:rPr lang="de-DE" altLang="de-DE" sz="2000" b="0" baseline="0" dirty="0" smtClean="0">
                <a:latin typeface="Arial" charset="0"/>
                <a:ea typeface="Microsoft YaHei" charset="-122"/>
              </a:rPr>
              <a:t> </a:t>
            </a:r>
            <a:r>
              <a:rPr lang="de-DE" altLang="de-DE" sz="2000" b="0" baseline="0" dirty="0" smtClean="0">
                <a:latin typeface="Arial" charset="0"/>
                <a:ea typeface="Microsoft YaHei" charset="-122"/>
                <a:sym typeface="Wingdings" panose="05000000000000000000" pitchFamily="2" charset="2"/>
              </a:rPr>
              <a:t> Evaluierung</a:t>
            </a:r>
            <a:endParaRPr lang="de-DE" altLang="de-DE" sz="2000" baseline="0" dirty="0" smtClean="0">
              <a:latin typeface="Arial" charset="0"/>
              <a:ea typeface="Microsoft YaHei" charset="-122"/>
            </a:endParaRPr>
          </a:p>
          <a:p>
            <a:pPr marL="344487" indent="-342900" eaLnBrk="1">
              <a:spcBef>
                <a:spcPct val="0"/>
              </a:spcBef>
              <a:buFontTx/>
              <a:buChar char="-"/>
            </a:pPr>
            <a:endParaRPr lang="de-DE" altLang="de-DE" sz="2000" baseline="0" dirty="0" smtClean="0">
              <a:latin typeface="Arial" charset="0"/>
              <a:ea typeface="Microsoft YaHei" charset="-122"/>
            </a:endParaRPr>
          </a:p>
          <a:p>
            <a:pPr marL="344487" indent="-342900" eaLnBrk="1">
              <a:spcBef>
                <a:spcPct val="0"/>
              </a:spcBef>
              <a:buFontTx/>
              <a:buChar char="-"/>
            </a:pPr>
            <a:r>
              <a:rPr lang="de-DE" altLang="de-DE" sz="2000" b="1" baseline="0" dirty="0" smtClean="0">
                <a:latin typeface="Arial" charset="0"/>
                <a:ea typeface="Microsoft YaHei" charset="-122"/>
              </a:rPr>
              <a:t>Zusammensetzung aus satellitenbasierten Daten und Re-</a:t>
            </a:r>
            <a:r>
              <a:rPr lang="de-DE" altLang="de-DE" sz="2000" b="1" baseline="0" dirty="0" err="1" smtClean="0">
                <a:latin typeface="Arial" charset="0"/>
                <a:ea typeface="Microsoft YaHei" charset="-122"/>
              </a:rPr>
              <a:t>analysedaten</a:t>
            </a:r>
            <a:r>
              <a:rPr lang="de-DE" altLang="de-DE" sz="2000" b="1" baseline="0" dirty="0" smtClean="0">
                <a:latin typeface="Arial" charset="0"/>
                <a:ea typeface="Microsoft YaHei" charset="-122"/>
              </a:rPr>
              <a:t> d. EZMWF</a:t>
            </a:r>
            <a:r>
              <a:rPr lang="de-DE" altLang="de-DE" sz="2000" baseline="0" dirty="0" smtClean="0">
                <a:latin typeface="Arial" charset="0"/>
                <a:ea typeface="Microsoft YaHei" charset="-122"/>
              </a:rPr>
              <a:t>. </a:t>
            </a:r>
          </a:p>
          <a:p>
            <a:pPr marL="344487" indent="-342900" eaLnBrk="1">
              <a:spcBef>
                <a:spcPct val="0"/>
              </a:spcBef>
              <a:buFontTx/>
              <a:buChar char="-"/>
            </a:pPr>
            <a:r>
              <a:rPr lang="de-DE" altLang="de-DE" sz="2000" baseline="0" dirty="0" smtClean="0">
                <a:latin typeface="Arial" charset="0"/>
                <a:ea typeface="Microsoft YaHei" charset="-122"/>
              </a:rPr>
              <a:t>Re-analyse ist …</a:t>
            </a:r>
          </a:p>
          <a:p>
            <a:pPr marL="1587" indent="0" eaLnBrk="1">
              <a:spcBef>
                <a:spcPct val="0"/>
              </a:spcBef>
              <a:buFontTx/>
              <a:buNone/>
            </a:pPr>
            <a:r>
              <a:rPr lang="de-DE" altLang="de-DE" sz="2000" baseline="0" dirty="0" smtClean="0">
                <a:latin typeface="Arial" charset="0"/>
                <a:ea typeface="Microsoft YaHei" charset="-122"/>
              </a:rPr>
              <a:t>Details: 2011 Doktorandenkolloquium </a:t>
            </a:r>
            <a:r>
              <a:rPr lang="de-DE" altLang="de-DE" sz="2000" baseline="0" dirty="0" smtClean="0">
                <a:latin typeface="Arial" charset="0"/>
                <a:ea typeface="Microsoft YaHei" charset="-122"/>
                <a:sym typeface="Wingdings" panose="05000000000000000000" pitchFamily="2" charset="2"/>
              </a:rPr>
              <a:t> Konzentration auf die AP 2 und 3</a:t>
            </a:r>
          </a:p>
          <a:p>
            <a:pPr marL="344487" indent="-342900" eaLnBrk="1">
              <a:spcBef>
                <a:spcPct val="0"/>
              </a:spcBef>
              <a:buFontTx/>
              <a:buChar char="-"/>
            </a:pPr>
            <a:endParaRPr lang="de-DE" altLang="de-DE" sz="2000" baseline="0" dirty="0" smtClean="0">
              <a:latin typeface="Arial" charset="0"/>
              <a:ea typeface="Microsoft YaHei" charset="-122"/>
            </a:endParaRPr>
          </a:p>
          <a:p>
            <a:pPr marL="344487" indent="-342900" eaLnBrk="1">
              <a:spcBef>
                <a:spcPct val="0"/>
              </a:spcBef>
              <a:buFontTx/>
              <a:buChar char="-"/>
            </a:pPr>
            <a:r>
              <a:rPr lang="de-DE" altLang="de-DE" sz="2000" baseline="0" dirty="0" smtClean="0">
                <a:latin typeface="Arial" charset="0"/>
                <a:ea typeface="Microsoft YaHei" charset="-122"/>
              </a:rPr>
              <a:t>AP 2: </a:t>
            </a:r>
            <a:r>
              <a:rPr lang="de-DE" altLang="de-DE" sz="2000" b="1" baseline="0" dirty="0" smtClean="0">
                <a:latin typeface="Arial" charset="0"/>
                <a:ea typeface="Microsoft YaHei" charset="-122"/>
              </a:rPr>
              <a:t>Definition</a:t>
            </a:r>
            <a:r>
              <a:rPr lang="de-DE" altLang="de-DE" sz="2000" baseline="0" dirty="0" smtClean="0">
                <a:latin typeface="Arial" charset="0"/>
                <a:ea typeface="Microsoft YaHei" charset="-122"/>
              </a:rPr>
              <a:t> &amp; Auswahl der extremen Sommer, </a:t>
            </a:r>
          </a:p>
          <a:p>
            <a:pPr marL="344487" indent="-342900" eaLnBrk="1">
              <a:spcBef>
                <a:spcPct val="0"/>
              </a:spcBef>
              <a:buFontTx/>
              <a:buChar char="-"/>
            </a:pPr>
            <a:r>
              <a:rPr lang="de-DE" altLang="de-DE" sz="2000" b="1" baseline="0" dirty="0" smtClean="0">
                <a:latin typeface="Arial" charset="0"/>
                <a:ea typeface="Microsoft YaHei" charset="-122"/>
              </a:rPr>
              <a:t>Analyse</a:t>
            </a:r>
            <a:r>
              <a:rPr lang="de-DE" altLang="de-DE" sz="2000" baseline="0" dirty="0" smtClean="0">
                <a:latin typeface="Arial" charset="0"/>
                <a:ea typeface="Microsoft YaHei" charset="-122"/>
              </a:rPr>
              <a:t> der </a:t>
            </a:r>
            <a:r>
              <a:rPr lang="de-DE" altLang="de-DE" sz="2000" b="1" baseline="0" dirty="0" smtClean="0">
                <a:latin typeface="Arial" charset="0"/>
                <a:ea typeface="Microsoft YaHei" charset="-122"/>
              </a:rPr>
              <a:t>Ereignisse</a:t>
            </a:r>
            <a:r>
              <a:rPr lang="de-DE" altLang="de-DE" sz="2000" baseline="0" dirty="0" smtClean="0">
                <a:latin typeface="Arial" charset="0"/>
                <a:ea typeface="Microsoft YaHei" charset="-122"/>
              </a:rPr>
              <a:t> &amp; der </a:t>
            </a:r>
            <a:r>
              <a:rPr lang="de-DE" altLang="de-DE" sz="2000" b="1" baseline="0" dirty="0" smtClean="0">
                <a:latin typeface="Arial" charset="0"/>
                <a:ea typeface="Microsoft YaHei" charset="-122"/>
              </a:rPr>
              <a:t>vorhergehenden Winter – Frühjahrs-Übergangsperioden </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sym typeface="Wingdings" panose="05000000000000000000" pitchFamily="2" charset="2"/>
              </a:rPr>
              <a:t>langfristige Entwicklungsgeschichte </a:t>
            </a:r>
            <a:r>
              <a:rPr lang="de-DE" altLang="de-DE" sz="2000" b="0" baseline="0" dirty="0" smtClean="0">
                <a:latin typeface="Arial" charset="0"/>
                <a:ea typeface="Microsoft YaHei" charset="-122"/>
                <a:sym typeface="Wingdings" panose="05000000000000000000" pitchFamily="2" charset="2"/>
              </a:rPr>
              <a:t>zu </a:t>
            </a:r>
            <a:r>
              <a:rPr lang="de-DE" altLang="de-DE" sz="2000" b="0" baseline="0" dirty="0" err="1" smtClean="0">
                <a:latin typeface="Arial" charset="0"/>
                <a:ea typeface="Microsoft YaHei" charset="-122"/>
                <a:sym typeface="Wingdings" panose="05000000000000000000" pitchFamily="2" charset="2"/>
              </a:rPr>
              <a:t>beaobachten</a:t>
            </a:r>
            <a:r>
              <a:rPr lang="de-DE" altLang="de-DE" sz="2000" b="0" baseline="0" dirty="0" smtClean="0">
                <a:latin typeface="Arial" charset="0"/>
                <a:ea typeface="Microsoft YaHei" charset="-122"/>
                <a:sym typeface="Wingdings" panose="05000000000000000000" pitchFamily="2" charset="2"/>
              </a:rPr>
              <a:t>?</a:t>
            </a:r>
          </a:p>
          <a:p>
            <a:pPr marL="344487" indent="-342900" eaLnBrk="1">
              <a:spcBef>
                <a:spcPct val="0"/>
              </a:spcBef>
              <a:buFontTx/>
              <a:buChar char="-"/>
            </a:pPr>
            <a:endParaRPr lang="de-DE" altLang="de-DE" sz="2000" baseline="0" dirty="0" smtClean="0">
              <a:latin typeface="Arial" charset="0"/>
              <a:ea typeface="Microsoft YaHei" charset="-122"/>
            </a:endParaRPr>
          </a:p>
          <a:p>
            <a:pPr marL="344487" indent="-342900" eaLnBrk="1">
              <a:spcBef>
                <a:spcPct val="0"/>
              </a:spcBef>
              <a:buFontTx/>
              <a:buChar char="-"/>
            </a:pPr>
            <a:r>
              <a:rPr lang="de-DE" altLang="de-DE" sz="2000" baseline="0" dirty="0" smtClean="0">
                <a:latin typeface="Arial" charset="0"/>
                <a:ea typeface="Microsoft YaHei" charset="-122"/>
              </a:rPr>
              <a:t>AP 3: </a:t>
            </a:r>
            <a:r>
              <a:rPr lang="de-DE" altLang="de-DE" sz="2000" b="1" baseline="0" dirty="0" smtClean="0">
                <a:latin typeface="Arial" charset="0"/>
                <a:ea typeface="Microsoft YaHei" charset="-122"/>
              </a:rPr>
              <a:t>Identifikation</a:t>
            </a:r>
            <a:r>
              <a:rPr lang="de-DE" altLang="de-DE" sz="2000" baseline="0" dirty="0" smtClean="0">
                <a:latin typeface="Arial" charset="0"/>
                <a:ea typeface="Microsoft YaHei" charset="-122"/>
              </a:rPr>
              <a:t> </a:t>
            </a:r>
            <a:r>
              <a:rPr lang="de-DE" altLang="de-DE" sz="2000" b="1" baseline="0" dirty="0" smtClean="0">
                <a:latin typeface="Arial" charset="0"/>
                <a:ea typeface="Microsoft YaHei" charset="-122"/>
              </a:rPr>
              <a:t>charakteristischer Muster großräumige Zirkulation</a:t>
            </a:r>
          </a:p>
          <a:p>
            <a:pPr marL="344487" indent="-342900" eaLnBrk="1">
              <a:spcBef>
                <a:spcPct val="0"/>
              </a:spcBef>
              <a:buFontTx/>
              <a:buChar char="-"/>
            </a:pPr>
            <a:endParaRPr lang="de-DE" altLang="de-DE" sz="2000" b="1" baseline="0" dirty="0" smtClean="0">
              <a:latin typeface="Arial" charset="0"/>
              <a:ea typeface="Microsoft YaHei" charset="-122"/>
            </a:endParaRPr>
          </a:p>
          <a:p>
            <a:pPr marL="344487" indent="-342900" eaLnBrk="1">
              <a:spcBef>
                <a:spcPct val="0"/>
              </a:spcBef>
              <a:buFontTx/>
              <a:buChar char="-"/>
            </a:pPr>
            <a:r>
              <a:rPr lang="de-DE" altLang="de-DE" sz="2000" b="1" baseline="0" dirty="0" smtClean="0">
                <a:latin typeface="Arial" charset="0"/>
                <a:ea typeface="Microsoft YaHei" charset="-122"/>
              </a:rPr>
              <a:t>quantitative Erfassung möglicher Vorboten</a:t>
            </a:r>
            <a:endParaRPr lang="de-DE" altLang="de-DE" sz="2000" dirty="0">
              <a:latin typeface="Arial" charset="0"/>
              <a:ea typeface="Microsoft YaHei" charset="-122"/>
            </a:endParaRPr>
          </a:p>
        </p:txBody>
      </p:sp>
      <p:sp>
        <p:nvSpPr>
          <p:cNvPr id="66563"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86C34CE3-25A1-4A03-857D-F7D981A0BFE8}" type="slidenum">
              <a:rPr lang="de-DE" altLang="de-DE" sz="1500">
                <a:solidFill>
                  <a:srgbClr val="000000"/>
                </a:solidFill>
                <a:latin typeface="Verdana" pitchFamily="32" charset="0"/>
              </a:rPr>
              <a:pPr algn="ctr">
                <a:lnSpc>
                  <a:spcPct val="100000"/>
                </a:lnSpc>
              </a:pPr>
              <a:t>27</a:t>
            </a:fld>
            <a:endParaRPr lang="de-DE" altLang="de-DE" sz="1500">
              <a:solidFill>
                <a:srgbClr val="000000"/>
              </a:solidFill>
              <a:latin typeface="Verdana" pitchFamily="32" charset="0"/>
            </a:endParaRPr>
          </a:p>
        </p:txBody>
      </p:sp>
    </p:spTree>
    <p:extLst>
      <p:ext uri="{BB962C8B-B14F-4D97-AF65-F5344CB8AC3E}">
        <p14:creationId xmlns:p14="http://schemas.microsoft.com/office/powerpoint/2010/main" val="1817866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D7FC1CB-73AB-4F38-A2C4-A91A5F4CF39B}" type="slidenum">
              <a:rPr lang="de-DE" altLang="de-DE"/>
              <a:pPr/>
              <a:t>28</a:t>
            </a:fld>
            <a:endParaRPr lang="de-DE" altLang="de-DE"/>
          </a:p>
        </p:txBody>
      </p:sp>
      <p:sp>
        <p:nvSpPr>
          <p:cNvPr id="63489"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169863" indent="-169863" eaLnBrk="1">
              <a:spcBef>
                <a:spcPct val="0"/>
              </a:spcBef>
              <a:buSzPct val="45000"/>
              <a:buFont typeface="StarSymbol" charset="0"/>
              <a:buChar char="-"/>
            </a:pPr>
            <a:r>
              <a:rPr lang="de-DE" altLang="de-DE" sz="2000" baseline="0" dirty="0" smtClean="0">
                <a:latin typeface="Arial" charset="0"/>
                <a:ea typeface="Microsoft YaHei" charset="-122"/>
              </a:rPr>
              <a:t>Jahreszeitenvorhersage:</a:t>
            </a:r>
          </a:p>
          <a:p>
            <a:pPr marL="912813" marR="0" lvl="1" indent="-169863" algn="l" defTabSz="449263" rtl="0" eaLnBrk="1" fontAlgn="base" latinLnBrk="0" hangingPunct="0">
              <a:lnSpc>
                <a:spcPct val="100000"/>
              </a:lnSpc>
              <a:spcBef>
                <a:spcPct val="0"/>
              </a:spcBef>
              <a:spcAft>
                <a:spcPct val="0"/>
              </a:spcAft>
              <a:buClr>
                <a:srgbClr val="000000"/>
              </a:buClr>
              <a:buSzPct val="45000"/>
              <a:buFont typeface="StarSymbol" charset="0"/>
              <a:buChar char="-"/>
              <a:tabLst/>
              <a:defRPr/>
            </a:pPr>
            <a:r>
              <a:rPr lang="de-DE" altLang="de-DE" sz="2000" baseline="0" dirty="0" smtClean="0">
                <a:latin typeface="Arial" charset="0"/>
                <a:ea typeface="Microsoft YaHei" charset="-122"/>
              </a:rPr>
              <a:t>Ziel: vorherrschende </a:t>
            </a:r>
            <a:r>
              <a:rPr lang="de-DE" altLang="de-DE" sz="2000" b="1" u="none" baseline="0" dirty="0" smtClean="0">
                <a:solidFill>
                  <a:srgbClr val="FF0000"/>
                </a:solidFill>
                <a:latin typeface="Arial" charset="0"/>
                <a:ea typeface="Microsoft YaHei" charset="-122"/>
              </a:rPr>
              <a:t>Zirkulationsregime</a:t>
            </a:r>
            <a:r>
              <a:rPr lang="de-DE" altLang="de-DE" sz="2000" baseline="0" dirty="0" smtClean="0">
                <a:solidFill>
                  <a:srgbClr val="FF0000"/>
                </a:solidFill>
                <a:latin typeface="Arial" charset="0"/>
                <a:ea typeface="Microsoft YaHei" charset="-122"/>
              </a:rPr>
              <a:t> </a:t>
            </a:r>
            <a:r>
              <a:rPr lang="de-DE" altLang="de-DE" sz="2000" baseline="0" dirty="0" smtClean="0">
                <a:latin typeface="Arial" charset="0"/>
                <a:ea typeface="Microsoft YaHei" charset="-122"/>
              </a:rPr>
              <a:t>abschätzen</a:t>
            </a:r>
          </a:p>
          <a:p>
            <a:pPr marL="912813" marR="0" lvl="1" indent="-169863" algn="l" defTabSz="449263" rtl="0" eaLnBrk="1" fontAlgn="base" latinLnBrk="0" hangingPunct="0">
              <a:lnSpc>
                <a:spcPct val="100000"/>
              </a:lnSpc>
              <a:spcBef>
                <a:spcPct val="0"/>
              </a:spcBef>
              <a:spcAft>
                <a:spcPct val="0"/>
              </a:spcAft>
              <a:buClr>
                <a:srgbClr val="000000"/>
              </a:buClr>
              <a:buSzPct val="45000"/>
              <a:buFont typeface="StarSymbol" charset="0"/>
              <a:buChar char="-"/>
              <a:tabLst/>
              <a:defRPr/>
            </a:pPr>
            <a:r>
              <a:rPr lang="de-DE" altLang="de-DE" sz="2000" baseline="0" dirty="0" smtClean="0">
                <a:latin typeface="Arial" charset="0"/>
                <a:ea typeface="Microsoft YaHei" charset="-122"/>
              </a:rPr>
              <a:t>basiert auf </a:t>
            </a:r>
            <a:r>
              <a:rPr lang="de-DE" altLang="de-DE" sz="2000" b="1" baseline="0" dirty="0" smtClean="0">
                <a:latin typeface="Arial" charset="0"/>
                <a:ea typeface="Microsoft YaHei" charset="-122"/>
              </a:rPr>
              <a:t>Zirkulationsmustern</a:t>
            </a:r>
            <a:r>
              <a:rPr lang="de-DE" altLang="de-DE" sz="2000" baseline="0" dirty="0" smtClean="0">
                <a:latin typeface="Arial" charset="0"/>
                <a:ea typeface="Microsoft YaHei" charset="-122"/>
              </a:rPr>
              <a:t>, </a:t>
            </a:r>
            <a:r>
              <a:rPr lang="de-DE" altLang="de-DE" sz="2000" baseline="0" dirty="0" smtClean="0">
                <a:latin typeface="Arial" charset="0"/>
                <a:ea typeface="Microsoft YaHei" charset="-122"/>
                <a:sym typeface="Wingdings" panose="05000000000000000000" pitchFamily="2" charset="2"/>
              </a:rPr>
              <a:t> größere </a:t>
            </a:r>
            <a:r>
              <a:rPr lang="de-DE" altLang="de-DE" sz="2000" b="1" baseline="0" dirty="0" smtClean="0">
                <a:latin typeface="Arial" charset="0"/>
                <a:ea typeface="Microsoft YaHei" charset="-122"/>
              </a:rPr>
              <a:t>räumlich und zeitlich Skala (NAO &amp; ENSO)</a:t>
            </a:r>
            <a:r>
              <a:rPr lang="de-DE" altLang="de-DE" sz="2000" baseline="0" dirty="0" smtClean="0">
                <a:latin typeface="Arial" charset="0"/>
                <a:ea typeface="Microsoft YaHei" charset="-122"/>
              </a:rPr>
              <a:t>. </a:t>
            </a:r>
          </a:p>
          <a:p>
            <a:pPr marL="912813" marR="0" lvl="1" indent="-169863" algn="l" defTabSz="449263" rtl="0" eaLnBrk="1" fontAlgn="base" latinLnBrk="0" hangingPunct="0">
              <a:lnSpc>
                <a:spcPct val="100000"/>
              </a:lnSpc>
              <a:spcBef>
                <a:spcPct val="0"/>
              </a:spcBef>
              <a:spcAft>
                <a:spcPct val="0"/>
              </a:spcAft>
              <a:buClr>
                <a:srgbClr val="000000"/>
              </a:buClr>
              <a:buSzPct val="45000"/>
              <a:buFont typeface="StarSymbol" charset="0"/>
              <a:buChar char="-"/>
              <a:tabLst/>
              <a:defRPr/>
            </a:pPr>
            <a:endParaRPr lang="de-DE" altLang="de-DE" sz="2000" baseline="0" dirty="0" smtClean="0">
              <a:latin typeface="Arial" charset="0"/>
              <a:ea typeface="Microsoft YaHei" charset="-122"/>
            </a:endParaRPr>
          </a:p>
          <a:p>
            <a:pPr marL="912813" marR="0" lvl="1" indent="-169863" algn="l" defTabSz="449263" rtl="0" eaLnBrk="1" fontAlgn="base" latinLnBrk="0" hangingPunct="0">
              <a:lnSpc>
                <a:spcPct val="100000"/>
              </a:lnSpc>
              <a:spcBef>
                <a:spcPct val="0"/>
              </a:spcBef>
              <a:spcAft>
                <a:spcPct val="0"/>
              </a:spcAft>
              <a:buClr>
                <a:srgbClr val="000000"/>
              </a:buClr>
              <a:buSzPct val="45000"/>
              <a:buFont typeface="StarSymbol" charset="0"/>
              <a:buChar char="-"/>
              <a:tabLst/>
              <a:defRPr/>
            </a:pPr>
            <a:r>
              <a:rPr lang="de-DE" altLang="de-DE" sz="2000" b="1" baseline="0" dirty="0" smtClean="0">
                <a:latin typeface="Arial" charset="0"/>
                <a:ea typeface="Microsoft YaHei" charset="-122"/>
              </a:rPr>
              <a:t>Kopplung von Atmosphäre mit Ozean (und Erdoberfläche) </a:t>
            </a:r>
            <a:r>
              <a:rPr lang="de-DE" altLang="de-DE" sz="2000" baseline="0" dirty="0" smtClean="0">
                <a:latin typeface="Arial" charset="0"/>
                <a:ea typeface="Microsoft YaHei" charset="-122"/>
              </a:rPr>
              <a:t>wichtig, </a:t>
            </a:r>
            <a:r>
              <a:rPr lang="de-DE" altLang="de-DE" sz="2000" b="1" baseline="0" dirty="0" smtClean="0">
                <a:latin typeface="Arial" charset="0"/>
                <a:ea typeface="Microsoft YaHei" charset="-122"/>
              </a:rPr>
              <a:t>Ozean</a:t>
            </a:r>
            <a:r>
              <a:rPr lang="de-DE" altLang="de-DE" sz="2000" baseline="0" dirty="0" smtClean="0">
                <a:latin typeface="Arial" charset="0"/>
                <a:ea typeface="Microsoft YaHei" charset="-122"/>
              </a:rPr>
              <a:t> wichtiger</a:t>
            </a:r>
          </a:p>
          <a:p>
            <a:pPr marL="912813" marR="0" lvl="1" indent="-169863" algn="l" defTabSz="449263" rtl="0" eaLnBrk="1" fontAlgn="base" latinLnBrk="0" hangingPunct="0">
              <a:lnSpc>
                <a:spcPct val="100000"/>
              </a:lnSpc>
              <a:spcBef>
                <a:spcPct val="0"/>
              </a:spcBef>
              <a:spcAft>
                <a:spcPct val="0"/>
              </a:spcAft>
              <a:buClr>
                <a:srgbClr val="000000"/>
              </a:buClr>
              <a:buSzPct val="45000"/>
              <a:buFont typeface="StarSymbol" charset="0"/>
              <a:buChar char="-"/>
              <a:tabLst/>
              <a:defRPr/>
            </a:pPr>
            <a:endParaRPr lang="de-DE" altLang="de-DE" sz="2000" baseline="0" dirty="0" smtClean="0">
              <a:latin typeface="Arial" charset="0"/>
              <a:ea typeface="Microsoft YaHei" charset="-122"/>
            </a:endParaRPr>
          </a:p>
          <a:p>
            <a:pPr marL="912813" marR="0" lvl="1" indent="-169863" algn="l" defTabSz="449263" rtl="0" eaLnBrk="1" fontAlgn="base" latinLnBrk="0" hangingPunct="0">
              <a:lnSpc>
                <a:spcPct val="100000"/>
              </a:lnSpc>
              <a:spcBef>
                <a:spcPct val="0"/>
              </a:spcBef>
              <a:spcAft>
                <a:spcPct val="0"/>
              </a:spcAft>
              <a:buClr>
                <a:srgbClr val="000000"/>
              </a:buClr>
              <a:buSzPct val="45000"/>
              <a:buFont typeface="StarSymbol" charset="0"/>
              <a:buChar char="-"/>
              <a:tabLst/>
              <a:defRPr/>
            </a:pPr>
            <a:r>
              <a:rPr lang="de-DE" altLang="de-DE" sz="2000" baseline="0" dirty="0" smtClean="0">
                <a:latin typeface="Arial" charset="0"/>
                <a:ea typeface="Microsoft YaHei" charset="-122"/>
              </a:rPr>
              <a:t>in den </a:t>
            </a:r>
            <a:r>
              <a:rPr lang="de-DE" altLang="de-DE" sz="2000" b="1" baseline="0" dirty="0" smtClean="0">
                <a:latin typeface="Arial" charset="0"/>
                <a:ea typeface="Microsoft YaHei" charset="-122"/>
              </a:rPr>
              <a:t>Tropen besser weil</a:t>
            </a:r>
            <a:r>
              <a:rPr lang="de-DE" altLang="de-DE" sz="2000" b="0" baseline="0" dirty="0" smtClean="0">
                <a:latin typeface="Arial" charset="0"/>
                <a:ea typeface="Microsoft YaHei" charset="-122"/>
              </a:rPr>
              <a:t>:</a:t>
            </a:r>
          </a:p>
          <a:p>
            <a:pPr marL="912813" marR="0" lvl="1" indent="-169863" algn="l" defTabSz="449263" rtl="0" eaLnBrk="1" fontAlgn="base" latinLnBrk="0" hangingPunct="0">
              <a:lnSpc>
                <a:spcPct val="100000"/>
              </a:lnSpc>
              <a:spcBef>
                <a:spcPct val="0"/>
              </a:spcBef>
              <a:spcAft>
                <a:spcPct val="0"/>
              </a:spcAft>
              <a:buClr>
                <a:srgbClr val="000000"/>
              </a:buClr>
              <a:buSzPct val="45000"/>
              <a:buFont typeface="StarSymbol" charset="0"/>
              <a:buChar char="-"/>
              <a:tabLst/>
              <a:defRPr/>
            </a:pPr>
            <a:r>
              <a:rPr lang="de-DE" altLang="de-DE" sz="2000" b="1" baseline="0" dirty="0" smtClean="0">
                <a:latin typeface="Arial" charset="0"/>
                <a:ea typeface="Microsoft YaHei" charset="-122"/>
              </a:rPr>
              <a:t>niedrig-</a:t>
            </a:r>
            <a:r>
              <a:rPr lang="de-DE" altLang="de-DE" sz="2000" b="1" baseline="0" dirty="0" err="1" smtClean="0">
                <a:latin typeface="Arial" charset="0"/>
                <a:ea typeface="Microsoft YaHei" charset="-122"/>
              </a:rPr>
              <a:t>frequenten</a:t>
            </a:r>
            <a:r>
              <a:rPr lang="de-DE" altLang="de-DE" sz="2000" b="1" baseline="0" dirty="0" smtClean="0">
                <a:latin typeface="Arial" charset="0"/>
                <a:ea typeface="Microsoft YaHei" charset="-122"/>
              </a:rPr>
              <a:t> </a:t>
            </a:r>
            <a:r>
              <a:rPr lang="de-DE" altLang="de-DE" sz="2000" b="1" baseline="0" dirty="0" err="1" smtClean="0">
                <a:latin typeface="Arial" charset="0"/>
                <a:ea typeface="Microsoft YaHei" charset="-122"/>
              </a:rPr>
              <a:t>Zirkulationen</a:t>
            </a:r>
            <a:r>
              <a:rPr lang="de-DE" altLang="de-DE" sz="2000" b="1" baseline="0" dirty="0" smtClean="0">
                <a:latin typeface="Arial" charset="0"/>
                <a:ea typeface="Microsoft YaHei" charset="-122"/>
              </a:rPr>
              <a:t> einen größeren Einfluss </a:t>
            </a:r>
            <a:r>
              <a:rPr lang="de-DE" altLang="de-DE" sz="2000" baseline="0" dirty="0" smtClean="0">
                <a:latin typeface="Arial" charset="0"/>
                <a:ea typeface="Microsoft YaHei" charset="-122"/>
              </a:rPr>
              <a:t>als in höheren Breiten. </a:t>
            </a:r>
          </a:p>
          <a:p>
            <a:pPr marL="912813" marR="0" lvl="1" indent="-169863" algn="l" defTabSz="449263" rtl="0" eaLnBrk="1" fontAlgn="base" latinLnBrk="0" hangingPunct="0">
              <a:lnSpc>
                <a:spcPct val="100000"/>
              </a:lnSpc>
              <a:spcBef>
                <a:spcPct val="0"/>
              </a:spcBef>
              <a:spcAft>
                <a:spcPct val="0"/>
              </a:spcAft>
              <a:buClr>
                <a:srgbClr val="000000"/>
              </a:buClr>
              <a:buSzPct val="45000"/>
              <a:buFont typeface="StarSymbol" charset="0"/>
              <a:buChar char="-"/>
              <a:tabLst/>
              <a:defRPr/>
            </a:pPr>
            <a:r>
              <a:rPr lang="de-DE" altLang="de-DE" sz="2000" b="1" baseline="0" dirty="0" smtClean="0">
                <a:latin typeface="Arial" charset="0"/>
                <a:ea typeface="Microsoft YaHei" charset="-122"/>
              </a:rPr>
              <a:t>höheren Breiten: große interne Variabilität, </a:t>
            </a:r>
            <a:r>
              <a:rPr lang="de-DE" altLang="de-DE" sz="2000" b="1" baseline="0" dirty="0" err="1" smtClean="0">
                <a:latin typeface="Arial" charset="0"/>
                <a:ea typeface="Microsoft YaHei" charset="-122"/>
              </a:rPr>
              <a:t>klimatologische</a:t>
            </a:r>
            <a:r>
              <a:rPr lang="de-DE" altLang="de-DE" sz="2000" b="1" baseline="0" dirty="0" smtClean="0">
                <a:latin typeface="Arial" charset="0"/>
                <a:ea typeface="Microsoft YaHei" charset="-122"/>
              </a:rPr>
              <a:t> Variabilität größer</a:t>
            </a:r>
            <a:r>
              <a:rPr lang="de-DE" altLang="de-DE" sz="2000" baseline="0" dirty="0" smtClean="0">
                <a:latin typeface="Arial" charset="0"/>
                <a:ea typeface="Microsoft YaHei" charset="-122"/>
              </a:rPr>
              <a:t> als </a:t>
            </a:r>
            <a:r>
              <a:rPr lang="de-DE" altLang="de-DE" sz="2000" b="1" baseline="0" dirty="0" smtClean="0">
                <a:latin typeface="Arial" charset="0"/>
                <a:ea typeface="Microsoft YaHei" charset="-122"/>
              </a:rPr>
              <a:t>vorhersagbare Variabilität d. Signales mit jahreszeitlicher Relevanz</a:t>
            </a:r>
            <a:r>
              <a:rPr lang="de-DE" altLang="de-DE" sz="2000" baseline="0" dirty="0" smtClean="0">
                <a:latin typeface="Arial" charset="0"/>
                <a:ea typeface="Microsoft YaHei" charset="-122"/>
              </a:rPr>
              <a:t>.</a:t>
            </a:r>
          </a:p>
          <a:p>
            <a:pPr marL="1144587" lvl="2" indent="0" eaLnBrk="1">
              <a:spcBef>
                <a:spcPct val="0"/>
              </a:spcBef>
              <a:buFontTx/>
              <a:buNone/>
            </a:pPr>
            <a:endParaRPr lang="de-DE" altLang="de-DE" sz="2000" i="1" baseline="0" dirty="0" smtClean="0">
              <a:latin typeface="Arial" charset="0"/>
              <a:ea typeface="Microsoft YaHei" charset="-122"/>
            </a:endParaRPr>
          </a:p>
          <a:p>
            <a:pPr marL="1087437" lvl="1" indent="-342900" eaLnBrk="1">
              <a:spcBef>
                <a:spcPct val="0"/>
              </a:spcBef>
              <a:buFontTx/>
              <a:buChar char="-"/>
            </a:pPr>
            <a:r>
              <a:rPr lang="de-DE" altLang="de-DE" sz="2000" baseline="0" dirty="0" smtClean="0">
                <a:latin typeface="Arial" charset="0"/>
                <a:ea typeface="Microsoft YaHei" charset="-122"/>
              </a:rPr>
              <a:t>in </a:t>
            </a:r>
            <a:r>
              <a:rPr lang="de-DE" altLang="de-DE" sz="2000" b="1" baseline="0" dirty="0" smtClean="0">
                <a:latin typeface="Arial" charset="0"/>
                <a:ea typeface="Microsoft YaHei" charset="-122"/>
              </a:rPr>
              <a:t>höheren Breiten </a:t>
            </a:r>
            <a:r>
              <a:rPr lang="de-DE" altLang="de-DE" sz="2000" baseline="0" dirty="0" smtClean="0">
                <a:latin typeface="Arial" charset="0"/>
                <a:ea typeface="Microsoft YaHei" charset="-122"/>
              </a:rPr>
              <a:t>(Europa): haben </a:t>
            </a:r>
            <a:r>
              <a:rPr lang="de-DE" altLang="de-DE" sz="2000" b="1" baseline="0" dirty="0" smtClean="0">
                <a:latin typeface="Arial" charset="0"/>
                <a:ea typeface="Microsoft YaHei" charset="-122"/>
              </a:rPr>
              <a:t>Modelle Probleme </a:t>
            </a:r>
            <a:r>
              <a:rPr lang="de-DE" altLang="de-DE" sz="2000" baseline="0" dirty="0" smtClean="0">
                <a:latin typeface="Arial" charset="0"/>
                <a:ea typeface="Microsoft YaHei" charset="-122"/>
              </a:rPr>
              <a:t>(v.a. extrem heiße und trockene) </a:t>
            </a:r>
            <a:r>
              <a:rPr lang="de-DE" altLang="de-DE" sz="2000" b="1" baseline="0" dirty="0" smtClean="0">
                <a:latin typeface="Arial" charset="0"/>
                <a:ea typeface="Microsoft YaHei" charset="-122"/>
              </a:rPr>
              <a:t>Sommer richtig </a:t>
            </a:r>
            <a:r>
              <a:rPr lang="de-DE" altLang="de-DE" sz="2000" baseline="0" dirty="0" smtClean="0">
                <a:latin typeface="Arial" charset="0"/>
                <a:ea typeface="Microsoft YaHei" charset="-122"/>
              </a:rPr>
              <a:t>vorherzusagen</a:t>
            </a:r>
          </a:p>
          <a:p>
            <a:pPr marL="1087437" lvl="1" indent="-342900" eaLnBrk="1">
              <a:spcBef>
                <a:spcPct val="0"/>
              </a:spcBef>
              <a:buFontTx/>
              <a:buChar char="-"/>
            </a:pPr>
            <a:r>
              <a:rPr lang="de-DE" altLang="de-DE" sz="2000" baseline="0" dirty="0" smtClean="0">
                <a:latin typeface="Arial" charset="0"/>
                <a:ea typeface="Microsoft YaHei" charset="-122"/>
                <a:sym typeface="Wingdings" panose="05000000000000000000" pitchFamily="2" charset="2"/>
              </a:rPr>
              <a:t> bisher nicht genau verstanden, welche </a:t>
            </a:r>
            <a:r>
              <a:rPr lang="de-DE" altLang="de-DE" sz="2000" b="1" baseline="0" dirty="0" smtClean="0">
                <a:latin typeface="Arial" charset="0"/>
                <a:ea typeface="Microsoft YaHei" charset="-122"/>
                <a:sym typeface="Wingdings" panose="05000000000000000000" pitchFamily="2" charset="2"/>
              </a:rPr>
              <a:t>Prozesse für die Entstehung </a:t>
            </a:r>
            <a:r>
              <a:rPr lang="de-DE" altLang="de-DE" sz="2000" baseline="0" dirty="0" smtClean="0">
                <a:latin typeface="Arial" charset="0"/>
                <a:ea typeface="Microsoft YaHei" charset="-122"/>
                <a:sym typeface="Wingdings" panose="05000000000000000000" pitchFamily="2" charset="2"/>
              </a:rPr>
              <a:t>solcher Extremereignisse verantwortlich sind</a:t>
            </a:r>
          </a:p>
          <a:p>
            <a:pPr marL="169863" indent="-169863" eaLnBrk="1">
              <a:spcBef>
                <a:spcPct val="0"/>
              </a:spcBef>
              <a:buSzPct val="45000"/>
              <a:buFont typeface="StarSymbol" charset="0"/>
              <a:buChar char="-"/>
            </a:pPr>
            <a:endParaRPr lang="de-DE" altLang="de-DE" sz="2000" dirty="0">
              <a:latin typeface="Arial" charset="0"/>
              <a:ea typeface="Microsoft YaHei" charset="-122"/>
            </a:endParaRPr>
          </a:p>
          <a:p>
            <a:pPr marL="169863" indent="-169863" eaLnBrk="1">
              <a:spcBef>
                <a:spcPct val="0"/>
              </a:spcBef>
              <a:buSzPct val="45000"/>
              <a:buFont typeface="StarSymbol" charset="0"/>
              <a:buChar char="-"/>
            </a:pPr>
            <a:r>
              <a:rPr lang="de-DE" altLang="de-DE" sz="2000" dirty="0" smtClean="0">
                <a:latin typeface="Arial" charset="0"/>
                <a:ea typeface="Microsoft YaHei" charset="-122"/>
              </a:rPr>
              <a:t>besseres Verständnis der Prozesse nötig </a:t>
            </a:r>
            <a:r>
              <a:rPr lang="de-DE" altLang="de-DE" sz="2000" dirty="0" smtClean="0">
                <a:latin typeface="Arial" charset="0"/>
                <a:ea typeface="Microsoft YaHei" charset="-122"/>
                <a:sym typeface="Wingdings" panose="05000000000000000000" pitchFamily="2" charset="2"/>
              </a:rPr>
              <a:t> </a:t>
            </a:r>
            <a:r>
              <a:rPr lang="de-DE" altLang="de-DE" sz="2000" b="1" dirty="0" smtClean="0">
                <a:latin typeface="Arial" charset="0"/>
                <a:ea typeface="Microsoft YaHei" charset="-122"/>
              </a:rPr>
              <a:t>längere Vorwarnzeit  </a:t>
            </a:r>
            <a:r>
              <a:rPr lang="de-DE" altLang="de-DE" sz="2000" b="0" dirty="0" smtClean="0">
                <a:latin typeface="Arial" charset="0"/>
                <a:ea typeface="Microsoft YaHei" charset="-122"/>
                <a:sym typeface="Wingdings" panose="05000000000000000000" pitchFamily="2" charset="2"/>
              </a:rPr>
              <a:t> </a:t>
            </a:r>
            <a:r>
              <a:rPr lang="de-DE" altLang="de-DE" sz="2000" b="1" dirty="0" smtClean="0">
                <a:latin typeface="Arial" charset="0"/>
                <a:ea typeface="Microsoft YaHei" charset="-122"/>
              </a:rPr>
              <a:t>Anpassungs- </a:t>
            </a:r>
            <a:r>
              <a:rPr lang="de-DE" altLang="de-DE" sz="2000" b="1" dirty="0">
                <a:latin typeface="Arial" charset="0"/>
                <a:ea typeface="Microsoft YaHei" charset="-122"/>
              </a:rPr>
              <a:t>und Vorbereitungsmaßnahmen </a:t>
            </a:r>
            <a:r>
              <a:rPr lang="de-DE" altLang="de-DE" sz="2000" dirty="0" smtClean="0">
                <a:latin typeface="Arial" charset="0"/>
                <a:ea typeface="Microsoft YaHei" charset="-122"/>
              </a:rPr>
              <a:t>optimieren. </a:t>
            </a:r>
            <a:endParaRPr lang="de-DE" altLang="de-DE" sz="2000" dirty="0">
              <a:latin typeface="Arial" charset="0"/>
              <a:ea typeface="Microsoft YaHei" charset="-122"/>
            </a:endParaRPr>
          </a:p>
          <a:p>
            <a:pPr marL="169863" indent="-169863" eaLnBrk="1">
              <a:spcBef>
                <a:spcPct val="0"/>
              </a:spcBef>
              <a:buSzPct val="45000"/>
              <a:buFont typeface="StarSymbol" charset="0"/>
              <a:buChar char="-"/>
            </a:pPr>
            <a:endParaRPr lang="de-DE" altLang="de-DE" sz="2000" dirty="0" smtClean="0">
              <a:latin typeface="Arial" charset="0"/>
              <a:ea typeface="Microsoft YaHei" charset="-122"/>
            </a:endParaRPr>
          </a:p>
          <a:p>
            <a:pPr marL="1087437" lvl="1" indent="-342900" eaLnBrk="1">
              <a:spcBef>
                <a:spcPct val="0"/>
              </a:spcBef>
              <a:buFontTx/>
              <a:buChar char="-"/>
            </a:pPr>
            <a:r>
              <a:rPr lang="de-DE" altLang="de-DE" sz="2000" i="1" baseline="0" dirty="0" smtClean="0">
                <a:latin typeface="Arial" charset="0"/>
                <a:ea typeface="Microsoft YaHei" charset="-122"/>
              </a:rPr>
              <a:t>Im Hinterkopf haben und ggf. auf Nachfrage erwähnen: </a:t>
            </a:r>
          </a:p>
          <a:p>
            <a:pPr marL="1487487" lvl="2" indent="-342900" eaLnBrk="1">
              <a:spcBef>
                <a:spcPct val="0"/>
              </a:spcBef>
              <a:buFontTx/>
              <a:buChar char="-"/>
            </a:pPr>
            <a:r>
              <a:rPr lang="de-DE" altLang="de-DE" sz="2000" i="1" baseline="0" dirty="0" smtClean="0">
                <a:latin typeface="Arial" charset="0"/>
                <a:ea typeface="Microsoft YaHei" charset="-122"/>
              </a:rPr>
              <a:t>Tropen: lineare atmosphärische  Zusammenhänge sind groß im vgl. zu internen Wechselwirkungen</a:t>
            </a:r>
          </a:p>
          <a:p>
            <a:pPr marL="1487487" lvl="2" indent="-342900" eaLnBrk="1">
              <a:spcBef>
                <a:spcPct val="0"/>
              </a:spcBef>
              <a:buFontTx/>
              <a:buChar char="-"/>
            </a:pPr>
            <a:r>
              <a:rPr lang="de-DE" altLang="de-DE" sz="2000" i="1" baseline="0" dirty="0" smtClean="0">
                <a:latin typeface="Arial" charset="0"/>
                <a:ea typeface="Microsoft YaHei" charset="-122"/>
              </a:rPr>
              <a:t>Höhere Breiten: v.v., nicht-lineare Zusammenhänge sind wichtiger</a:t>
            </a:r>
          </a:p>
          <a:p>
            <a:pPr marL="169863" indent="-169863" eaLnBrk="1">
              <a:spcBef>
                <a:spcPct val="0"/>
              </a:spcBef>
              <a:buSzPct val="45000"/>
              <a:buFont typeface="StarSymbol" charset="0"/>
              <a:buChar char="-"/>
            </a:pPr>
            <a:endParaRPr lang="de-DE" altLang="de-DE" sz="2000" dirty="0">
              <a:latin typeface="Arial" charset="0"/>
              <a:ea typeface="Microsoft YaHei" charset="-122"/>
            </a:endParaRPr>
          </a:p>
        </p:txBody>
      </p:sp>
      <p:sp>
        <p:nvSpPr>
          <p:cNvPr id="63491"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AC333B01-E822-422A-AE64-4FF81A3EF161}" type="slidenum">
              <a:rPr lang="de-DE" altLang="de-DE" sz="1500">
                <a:solidFill>
                  <a:srgbClr val="000000"/>
                </a:solidFill>
                <a:latin typeface="Verdana" pitchFamily="32" charset="0"/>
              </a:rPr>
              <a:pPr algn="ctr">
                <a:lnSpc>
                  <a:spcPct val="100000"/>
                </a:lnSpc>
              </a:pPr>
              <a:t>28</a:t>
            </a:fld>
            <a:endParaRPr lang="de-DE" altLang="de-DE" sz="1500">
              <a:solidFill>
                <a:srgbClr val="000000"/>
              </a:solidFill>
              <a:latin typeface="Verdana" pitchFamily="32" charset="0"/>
            </a:endParaRPr>
          </a:p>
        </p:txBody>
      </p:sp>
    </p:spTree>
    <p:extLst>
      <p:ext uri="{BB962C8B-B14F-4D97-AF65-F5344CB8AC3E}">
        <p14:creationId xmlns:p14="http://schemas.microsoft.com/office/powerpoint/2010/main" val="4279328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Verdana" pitchFamily="34" charset="0"/>
              </a:defRPr>
            </a:lvl1pPr>
            <a:lvl2pPr marL="742950" indent="-285750">
              <a:defRPr sz="1500">
                <a:solidFill>
                  <a:schemeClr val="tx1"/>
                </a:solidFill>
                <a:latin typeface="Verdana" pitchFamily="34" charset="0"/>
              </a:defRPr>
            </a:lvl2pPr>
            <a:lvl3pPr marL="1143000" indent="-228600">
              <a:defRPr sz="1500">
                <a:solidFill>
                  <a:schemeClr val="tx1"/>
                </a:solidFill>
                <a:latin typeface="Verdana" pitchFamily="34" charset="0"/>
              </a:defRPr>
            </a:lvl3pPr>
            <a:lvl4pPr marL="1600200" indent="-228600">
              <a:defRPr sz="1500">
                <a:solidFill>
                  <a:schemeClr val="tx1"/>
                </a:solidFill>
                <a:latin typeface="Verdana" pitchFamily="34" charset="0"/>
              </a:defRPr>
            </a:lvl4pPr>
            <a:lvl5pPr marL="2057400" indent="-228600">
              <a:defRPr sz="1500">
                <a:solidFill>
                  <a:schemeClr val="tx1"/>
                </a:solidFill>
                <a:latin typeface="Verdana" pitchFamily="34" charset="0"/>
              </a:defRPr>
            </a:lvl5pPr>
            <a:lvl6pPr marL="2514600" indent="-228600" algn="ctr" eaLnBrk="0" fontAlgn="base" hangingPunct="0">
              <a:spcBef>
                <a:spcPct val="0"/>
              </a:spcBef>
              <a:spcAft>
                <a:spcPct val="0"/>
              </a:spcAft>
              <a:defRPr sz="1500">
                <a:solidFill>
                  <a:schemeClr val="tx1"/>
                </a:solidFill>
                <a:latin typeface="Verdana" pitchFamily="34" charset="0"/>
              </a:defRPr>
            </a:lvl6pPr>
            <a:lvl7pPr marL="2971800" indent="-228600" algn="ctr" eaLnBrk="0" fontAlgn="base" hangingPunct="0">
              <a:spcBef>
                <a:spcPct val="0"/>
              </a:spcBef>
              <a:spcAft>
                <a:spcPct val="0"/>
              </a:spcAft>
              <a:defRPr sz="1500">
                <a:solidFill>
                  <a:schemeClr val="tx1"/>
                </a:solidFill>
                <a:latin typeface="Verdana" pitchFamily="34" charset="0"/>
              </a:defRPr>
            </a:lvl7pPr>
            <a:lvl8pPr marL="3429000" indent="-228600" algn="ctr" eaLnBrk="0" fontAlgn="base" hangingPunct="0">
              <a:spcBef>
                <a:spcPct val="0"/>
              </a:spcBef>
              <a:spcAft>
                <a:spcPct val="0"/>
              </a:spcAft>
              <a:defRPr sz="1500">
                <a:solidFill>
                  <a:schemeClr val="tx1"/>
                </a:solidFill>
                <a:latin typeface="Verdana" pitchFamily="34" charset="0"/>
              </a:defRPr>
            </a:lvl8pPr>
            <a:lvl9pPr marL="3886200" indent="-228600" algn="ctr" eaLnBrk="0" fontAlgn="base" hangingPunct="0">
              <a:spcBef>
                <a:spcPct val="0"/>
              </a:spcBef>
              <a:spcAft>
                <a:spcPct val="0"/>
              </a:spcAft>
              <a:defRPr sz="1500">
                <a:solidFill>
                  <a:schemeClr val="tx1"/>
                </a:solidFill>
                <a:latin typeface="Verdana" pitchFamily="34" charset="0"/>
              </a:defRPr>
            </a:lvl9pPr>
          </a:lstStyle>
          <a:p>
            <a:fld id="{278EC7CA-1D4E-4F1E-9A59-9DDE7E2A8B9B}" type="slidenum">
              <a:rPr lang="de-DE" altLang="de-DE" sz="1200" smtClean="0">
                <a:latin typeface="Arial" charset="0"/>
              </a:rPr>
              <a:pPr/>
              <a:t>29</a:t>
            </a:fld>
            <a:endParaRPr lang="de-DE" altLang="de-DE" sz="1200"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altLang="de-DE" dirty="0" smtClean="0">
              <a:latin typeface="Arial" charset="0"/>
            </a:endParaRPr>
          </a:p>
        </p:txBody>
      </p:sp>
    </p:spTree>
    <p:extLst>
      <p:ext uri="{BB962C8B-B14F-4D97-AF65-F5344CB8AC3E}">
        <p14:creationId xmlns:p14="http://schemas.microsoft.com/office/powerpoint/2010/main" val="256783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E9881CE1-668E-4B9A-8405-95180AEF9442}" type="slidenum">
              <a:rPr lang="de-DE" altLang="de-DE"/>
              <a:pPr/>
              <a:t>3</a:t>
            </a:fld>
            <a:endParaRPr lang="de-DE" altLang="de-DE"/>
          </a:p>
        </p:txBody>
      </p:sp>
      <p:sp>
        <p:nvSpPr>
          <p:cNvPr id="64513"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pPr>
            <a:endParaRPr lang="de-DE" altLang="de-DE" sz="2000" dirty="0">
              <a:latin typeface="Arial" charset="0"/>
              <a:ea typeface="Microsoft YaHei" charset="-122"/>
            </a:endParaRPr>
          </a:p>
          <a:p>
            <a:pPr marL="169863" indent="-169863" eaLnBrk="1">
              <a:spcBef>
                <a:spcPct val="0"/>
              </a:spcBef>
              <a:buSzPct val="45000"/>
              <a:buFont typeface="StarSymbol" charset="0"/>
              <a:buChar char="-"/>
            </a:pPr>
            <a:r>
              <a:rPr lang="de-DE" altLang="de-DE" sz="2000" b="1" dirty="0" smtClean="0">
                <a:latin typeface="Arial" charset="0"/>
                <a:ea typeface="Microsoft YaHei" charset="-122"/>
              </a:rPr>
              <a:t>2. Vorboten</a:t>
            </a:r>
            <a:r>
              <a:rPr lang="de-DE" altLang="de-DE" sz="2000" dirty="0" smtClean="0">
                <a:latin typeface="Arial" charset="0"/>
                <a:ea typeface="Microsoft YaHei" charset="-122"/>
              </a:rPr>
              <a:t> </a:t>
            </a:r>
            <a:r>
              <a:rPr lang="de-DE" altLang="de-DE" sz="2000" b="1" baseline="0" dirty="0" smtClean="0">
                <a:latin typeface="Arial" charset="0"/>
                <a:ea typeface="Microsoft YaHei" charset="-122"/>
              </a:rPr>
              <a:t>identifizieren</a:t>
            </a:r>
            <a:r>
              <a:rPr lang="de-DE" altLang="de-DE" sz="2000" b="0" baseline="0" dirty="0" smtClean="0">
                <a:latin typeface="Arial" charset="0"/>
                <a:ea typeface="Microsoft YaHei" charset="-122"/>
              </a:rPr>
              <a:t> -&gt;</a:t>
            </a:r>
            <a:r>
              <a:rPr lang="de-DE" altLang="de-DE" sz="2000" baseline="0" dirty="0" smtClean="0">
                <a:latin typeface="Arial" charset="0"/>
                <a:ea typeface="Microsoft YaHei" charset="-122"/>
              </a:rPr>
              <a:t> </a:t>
            </a:r>
            <a:r>
              <a:rPr lang="de-DE" altLang="de-DE" sz="2000" b="1" baseline="0" dirty="0" smtClean="0">
                <a:latin typeface="Arial" charset="0"/>
                <a:ea typeface="Microsoft YaHei" charset="-122"/>
              </a:rPr>
              <a:t>Frühwarnung (?)</a:t>
            </a:r>
            <a:r>
              <a:rPr lang="de-DE" altLang="de-DE" sz="2000" baseline="0" dirty="0" smtClean="0">
                <a:latin typeface="Arial" charset="0"/>
                <a:ea typeface="Microsoft YaHei" charset="-122"/>
              </a:rPr>
              <a:t> Ideal: </a:t>
            </a:r>
            <a:r>
              <a:rPr lang="de-DE" altLang="de-DE" sz="2000" b="1" baseline="0" dirty="0" smtClean="0">
                <a:latin typeface="Arial" charset="0"/>
                <a:ea typeface="Microsoft YaHei" charset="-122"/>
              </a:rPr>
              <a:t>quantitatives Maß</a:t>
            </a:r>
            <a:r>
              <a:rPr lang="de-DE" altLang="de-DE" sz="2000" baseline="0" dirty="0" smtClean="0">
                <a:latin typeface="Arial" charset="0"/>
                <a:ea typeface="Microsoft YaHei" charset="-122"/>
              </a:rPr>
              <a:t>.</a:t>
            </a:r>
          </a:p>
          <a:p>
            <a:pPr marL="627063" lvl="1" indent="-169863" eaLnBrk="1">
              <a:spcBef>
                <a:spcPct val="0"/>
              </a:spcBef>
              <a:buSzPct val="45000"/>
              <a:buFont typeface="StarSymbol" charset="0"/>
              <a:buChar char="-"/>
            </a:pPr>
            <a:endParaRPr lang="de-DE" altLang="de-DE" sz="2000" dirty="0" smtClean="0">
              <a:latin typeface="Arial" charset="0"/>
              <a:ea typeface="Microsoft YaHei" charset="-122"/>
            </a:endParaRPr>
          </a:p>
          <a:p>
            <a:pPr marL="627063" lvl="1" indent="-169863" eaLnBrk="1">
              <a:spcBef>
                <a:spcPct val="0"/>
              </a:spcBef>
              <a:buSzPct val="45000"/>
              <a:buFont typeface="StarSymbol" charset="0"/>
              <a:buChar char="-"/>
            </a:pPr>
            <a:r>
              <a:rPr lang="de-DE" altLang="de-DE" sz="2000" b="1" dirty="0" smtClean="0">
                <a:latin typeface="Arial" charset="0"/>
                <a:ea typeface="Microsoft YaHei" charset="-122"/>
              </a:rPr>
              <a:t>Literatur:</a:t>
            </a:r>
            <a:r>
              <a:rPr lang="de-DE" altLang="de-DE" sz="2000" dirty="0" smtClean="0">
                <a:latin typeface="Arial" charset="0"/>
                <a:ea typeface="Microsoft YaHei" charset="-122"/>
              </a:rPr>
              <a:t> </a:t>
            </a:r>
            <a:r>
              <a:rPr lang="de-DE" altLang="de-DE" sz="2000" baseline="0" dirty="0" smtClean="0">
                <a:latin typeface="Arial" charset="0"/>
                <a:ea typeface="Microsoft YaHei" charset="-122"/>
              </a:rPr>
              <a:t>extreme Sommer häufig im Zusammenhang mit </a:t>
            </a:r>
            <a:r>
              <a:rPr lang="de-DE" altLang="de-DE" sz="2000" b="1" baseline="0" dirty="0" smtClean="0">
                <a:latin typeface="Arial" charset="0"/>
                <a:ea typeface="Microsoft YaHei" charset="-122"/>
              </a:rPr>
              <a:t>Trockenheit / Niederschlagsdefizit </a:t>
            </a:r>
            <a:r>
              <a:rPr lang="de-DE" altLang="de-DE" sz="2000" baseline="0" dirty="0" smtClean="0">
                <a:latin typeface="Arial" charset="0"/>
                <a:ea typeface="Microsoft YaHei" charset="-122"/>
              </a:rPr>
              <a:t>diskutiert </a:t>
            </a:r>
          </a:p>
          <a:p>
            <a:pPr marL="627063" lvl="1" indent="-169863" eaLnBrk="1">
              <a:spcBef>
                <a:spcPct val="0"/>
              </a:spcBef>
              <a:buSzPct val="45000"/>
              <a:buFont typeface="StarSymbol" charset="0"/>
              <a:buChar char="-"/>
            </a:pPr>
            <a:r>
              <a:rPr lang="de-DE" altLang="de-DE" sz="2000" baseline="0" dirty="0" smtClean="0">
                <a:latin typeface="Arial" charset="0"/>
                <a:ea typeface="Microsoft YaHei" charset="-122"/>
                <a:sym typeface="Wingdings" panose="05000000000000000000" pitchFamily="2" charset="2"/>
              </a:rPr>
              <a:t> auch vorausgehende Trockenheit vor dem Beginn der Hitze.</a:t>
            </a:r>
          </a:p>
          <a:p>
            <a:pPr marL="627063" lvl="1" indent="-169863" eaLnBrk="1">
              <a:spcBef>
                <a:spcPct val="0"/>
              </a:spcBef>
              <a:buSzPct val="45000"/>
              <a:buFont typeface="StarSymbol" charset="0"/>
              <a:buChar char="-"/>
            </a:pPr>
            <a:endParaRPr lang="de-DE" altLang="de-DE" sz="2000" baseline="0" dirty="0" smtClean="0">
              <a:latin typeface="Arial" charset="0"/>
              <a:ea typeface="Microsoft YaHei" charset="-122"/>
              <a:sym typeface="Wingdings" panose="05000000000000000000" pitchFamily="2" charset="2"/>
            </a:endParaRPr>
          </a:p>
          <a:p>
            <a:pPr marL="627063" lvl="1" indent="-169863" eaLnBrk="1">
              <a:spcBef>
                <a:spcPct val="0"/>
              </a:spcBef>
              <a:buSzPct val="45000"/>
              <a:buFont typeface="StarSymbol" charset="0"/>
              <a:buChar char="-"/>
            </a:pPr>
            <a:r>
              <a:rPr lang="de-DE" altLang="de-DE" sz="2000" baseline="0" dirty="0" smtClean="0">
                <a:latin typeface="Arial" charset="0"/>
                <a:ea typeface="Microsoft YaHei" charset="-122"/>
                <a:sym typeface="Wingdings" panose="05000000000000000000" pitchFamily="2" charset="2"/>
              </a:rPr>
              <a:t>Würde bedeuten: </a:t>
            </a:r>
            <a:r>
              <a:rPr lang="de-DE" altLang="de-DE" sz="2000" b="1" baseline="0" dirty="0" smtClean="0">
                <a:latin typeface="Arial" charset="0"/>
                <a:ea typeface="Microsoft YaHei" charset="-122"/>
                <a:sym typeface="Wingdings" panose="05000000000000000000" pitchFamily="2" charset="2"/>
              </a:rPr>
              <a:t>geringerer Bewölkung </a:t>
            </a:r>
            <a:r>
              <a:rPr lang="de-DE" altLang="de-DE" sz="2000" baseline="0" dirty="0" smtClean="0">
                <a:latin typeface="Arial" charset="0"/>
                <a:ea typeface="Microsoft YaHei" charset="-122"/>
                <a:sym typeface="Wingdings" panose="05000000000000000000" pitchFamily="2" charset="2"/>
              </a:rPr>
              <a:t></a:t>
            </a:r>
            <a:r>
              <a:rPr lang="de-DE" altLang="de-DE" sz="2000" b="1" baseline="0" dirty="0" smtClean="0">
                <a:latin typeface="Arial" charset="0"/>
                <a:ea typeface="Microsoft YaHei" charset="-122"/>
                <a:sym typeface="Wingdings" panose="05000000000000000000" pitchFamily="2" charset="2"/>
              </a:rPr>
              <a:t>erhöhte Globalstrahlung</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sym typeface="Wingdings" panose="05000000000000000000" pitchFamily="2" charset="2"/>
              </a:rPr>
              <a:t>vor dem Beginn der extremen Hitze</a:t>
            </a:r>
            <a:r>
              <a:rPr lang="de-DE" altLang="de-DE" sz="2000" baseline="0" dirty="0" smtClean="0">
                <a:latin typeface="Arial" charset="0"/>
                <a:ea typeface="Microsoft YaHei" charset="-122"/>
                <a:sym typeface="Wingdings" panose="05000000000000000000" pitchFamily="2" charset="2"/>
              </a:rPr>
              <a:t>.</a:t>
            </a:r>
          </a:p>
          <a:p>
            <a:pPr marL="627063" lvl="1" indent="-169863" eaLnBrk="1">
              <a:spcBef>
                <a:spcPct val="0"/>
              </a:spcBef>
              <a:buSzPct val="45000"/>
              <a:buFont typeface="StarSymbol" charset="0"/>
              <a:buChar char="-"/>
            </a:pPr>
            <a:endParaRPr lang="de-DE" altLang="de-DE" sz="2000" baseline="0" dirty="0" smtClean="0">
              <a:latin typeface="Arial" charset="0"/>
              <a:ea typeface="Microsoft YaHei" charset="-122"/>
              <a:sym typeface="Wingdings" panose="05000000000000000000" pitchFamily="2" charset="2"/>
            </a:endParaRPr>
          </a:p>
          <a:p>
            <a:pPr marL="627063" lvl="1" indent="-169863" eaLnBrk="1">
              <a:spcBef>
                <a:spcPct val="0"/>
              </a:spcBef>
              <a:buSzPct val="45000"/>
              <a:buFont typeface="StarSymbol" charset="0"/>
              <a:buChar char="-"/>
            </a:pPr>
            <a:r>
              <a:rPr lang="de-DE" altLang="de-DE" sz="2000" baseline="0" dirty="0" smtClean="0">
                <a:latin typeface="Arial" charset="0"/>
                <a:ea typeface="Microsoft YaHei" charset="-122"/>
                <a:sym typeface="Wingdings" panose="05000000000000000000" pitchFamily="2" charset="2"/>
              </a:rPr>
              <a:t>Beides (erhöhter Globalstrahlung / geringe Niederschlag) müsste in </a:t>
            </a:r>
            <a:r>
              <a:rPr lang="de-DE" altLang="de-DE" sz="2000" b="1" baseline="0" dirty="0" smtClean="0">
                <a:latin typeface="Arial" charset="0"/>
                <a:ea typeface="Microsoft YaHei" charset="-122"/>
                <a:sym typeface="Wingdings" panose="05000000000000000000" pitchFamily="2" charset="2"/>
              </a:rPr>
              <a:t>großräumiger Zirkulation seinen Ursprung </a:t>
            </a:r>
            <a:r>
              <a:rPr lang="de-DE" altLang="de-DE" sz="2000" baseline="0" dirty="0" smtClean="0">
                <a:latin typeface="Arial" charset="0"/>
                <a:ea typeface="Microsoft YaHei" charset="-122"/>
                <a:sym typeface="Wingdings" panose="05000000000000000000" pitchFamily="2" charset="2"/>
              </a:rPr>
              <a:t>haben / zu sehen sein.</a:t>
            </a:r>
            <a:endParaRPr lang="de-DE" altLang="de-DE" sz="2000" dirty="0">
              <a:latin typeface="Arial" charset="0"/>
              <a:ea typeface="Microsoft YaHei" charset="-122"/>
            </a:endParaRPr>
          </a:p>
        </p:txBody>
      </p:sp>
      <p:sp>
        <p:nvSpPr>
          <p:cNvPr id="64515"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815C7C51-6D38-4E4F-A945-B0BA34450C8B}" type="slidenum">
              <a:rPr lang="de-DE" altLang="de-DE" sz="1500">
                <a:solidFill>
                  <a:srgbClr val="000000"/>
                </a:solidFill>
                <a:latin typeface="Verdana" pitchFamily="32" charset="0"/>
              </a:rPr>
              <a:pPr algn="ctr">
                <a:lnSpc>
                  <a:spcPct val="100000"/>
                </a:lnSpc>
              </a:pPr>
              <a:t>3</a:t>
            </a:fld>
            <a:endParaRPr lang="de-DE" altLang="de-DE" sz="1500">
              <a:solidFill>
                <a:srgbClr val="000000"/>
              </a:solidFill>
              <a:latin typeface="Verdana" pitchFamily="32" charset="0"/>
            </a:endParaRPr>
          </a:p>
        </p:txBody>
      </p:sp>
    </p:spTree>
    <p:extLst>
      <p:ext uri="{BB962C8B-B14F-4D97-AF65-F5344CB8AC3E}">
        <p14:creationId xmlns:p14="http://schemas.microsoft.com/office/powerpoint/2010/main" val="3461534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Werte </a:t>
            </a:r>
            <a:r>
              <a:rPr lang="de-DE" b="1" baseline="0" dirty="0" smtClean="0"/>
              <a:t>1976 und 1983 sind zwar hoch, 2003 aber nahe 0 </a:t>
            </a:r>
            <a:r>
              <a:rPr lang="de-DE" baseline="0" dirty="0" smtClean="0">
                <a:sym typeface="Wingdings" panose="05000000000000000000" pitchFamily="2" charset="2"/>
              </a:rPr>
              <a:t> </a:t>
            </a:r>
            <a:r>
              <a:rPr lang="de-DE" dirty="0" smtClean="0"/>
              <a:t>NAO Index vor extremen Sommern</a:t>
            </a:r>
            <a:r>
              <a:rPr lang="de-DE" baseline="0" dirty="0" smtClean="0"/>
              <a:t> zeigt </a:t>
            </a:r>
            <a:r>
              <a:rPr lang="de-DE" b="1" baseline="0" dirty="0" smtClean="0"/>
              <a:t>keine charakteristisches Verhalten</a:t>
            </a:r>
            <a:r>
              <a:rPr lang="de-DE" baseline="0" dirty="0" smtClean="0"/>
              <a:t>. </a:t>
            </a:r>
            <a:endParaRPr lang="de-DE" dirty="0" smtClean="0"/>
          </a:p>
          <a:p>
            <a:r>
              <a:rPr lang="de-DE" dirty="0" smtClean="0"/>
              <a:t>Kein Zusammenhang</a:t>
            </a:r>
            <a:r>
              <a:rPr lang="de-DE" baseline="0" dirty="0" smtClean="0"/>
              <a:t> zwischen NAO im Winter / Frühjahr und nachfolgenden extremen Sommern erkennbar.</a:t>
            </a:r>
          </a:p>
          <a:p>
            <a:endParaRPr lang="de-DE" baseline="0" dirty="0" smtClean="0"/>
          </a:p>
          <a:p>
            <a:r>
              <a:rPr lang="de-DE" baseline="0" dirty="0" smtClean="0"/>
              <a:t>Auch in der </a:t>
            </a:r>
            <a:r>
              <a:rPr lang="de-DE" b="1" baseline="0" dirty="0" smtClean="0"/>
              <a:t>Literatur</a:t>
            </a:r>
            <a:r>
              <a:rPr lang="de-DE" b="0" baseline="0" dirty="0" smtClean="0"/>
              <a:t>:</a:t>
            </a:r>
            <a:r>
              <a:rPr lang="de-DE" baseline="0" dirty="0" smtClean="0"/>
              <a:t> </a:t>
            </a:r>
            <a:r>
              <a:rPr lang="de-DE" b="1" baseline="0" dirty="0" smtClean="0"/>
              <a:t>NAO stärker im Zusammenhang mit der Winterwitterung in Europa </a:t>
            </a:r>
            <a:r>
              <a:rPr lang="de-DE" baseline="0" dirty="0" smtClean="0"/>
              <a:t>gesehen, weniger mit der Witterung im Sommer.</a:t>
            </a:r>
          </a:p>
          <a:p>
            <a:endParaRPr lang="de-DE" baseline="0" dirty="0" smtClean="0"/>
          </a:p>
          <a:p>
            <a:endParaRPr lang="de-DE" baseline="0" dirty="0" smtClean="0"/>
          </a:p>
          <a:p>
            <a:pPr marL="1574800" lvl="2" indent="-430213" eaLnBrk="1" hangingPunct="1">
              <a:spcBef>
                <a:spcPct val="0"/>
              </a:spcBef>
              <a:buSzPct val="45000"/>
              <a:buFont typeface="StarSymbol" charset="0"/>
              <a:buChar char="-"/>
            </a:pPr>
            <a:r>
              <a:rPr lang="de-DE" altLang="de-DE" sz="2000" i="1" baseline="0" dirty="0" smtClean="0">
                <a:latin typeface="Arial" charset="0"/>
                <a:ea typeface="Microsoft YaHei" charset="-122"/>
              </a:rPr>
              <a:t>NAO+: Beide Druckgebiete stark, Zugbahnen der Tiefs über Nordatlantik nach Nord- / Mitteleuropa gelenkt </a:t>
            </a:r>
            <a:r>
              <a:rPr lang="de-DE" altLang="de-DE" sz="2000" i="1" baseline="0" dirty="0" smtClean="0">
                <a:latin typeface="Arial" charset="0"/>
                <a:ea typeface="Microsoft YaHei" charset="-122"/>
                <a:sym typeface="Wingdings" panose="05000000000000000000" pitchFamily="2" charset="2"/>
              </a:rPr>
              <a:t> feuchte-warme Witterung. Südeuropa  trockener als normal</a:t>
            </a:r>
          </a:p>
          <a:p>
            <a:pPr marL="1574800" lvl="2" indent="-430213" eaLnBrk="1" hangingPunct="1">
              <a:spcBef>
                <a:spcPct val="0"/>
              </a:spcBef>
              <a:buSzPct val="45000"/>
              <a:buFont typeface="StarSymbol" charset="0"/>
              <a:buChar char="-"/>
            </a:pPr>
            <a:endParaRPr lang="de-DE" altLang="de-DE" sz="2000" i="1" baseline="0" dirty="0" smtClean="0">
              <a:latin typeface="Arial" charset="0"/>
              <a:ea typeface="Microsoft YaHei" charset="-122"/>
              <a:sym typeface="Wingdings" panose="05000000000000000000" pitchFamily="2" charset="2"/>
            </a:endParaRPr>
          </a:p>
          <a:p>
            <a:pPr marL="1574800" lvl="2" indent="-430213" eaLnBrk="1" hangingPunct="1">
              <a:spcBef>
                <a:spcPct val="0"/>
              </a:spcBef>
              <a:buSzPct val="45000"/>
              <a:buFont typeface="StarSymbol" charset="0"/>
              <a:buChar char="-"/>
            </a:pPr>
            <a:r>
              <a:rPr lang="de-DE" altLang="de-DE" sz="2000" i="1" baseline="0" dirty="0" smtClean="0">
                <a:latin typeface="Arial" charset="0"/>
                <a:ea typeface="Microsoft YaHei" charset="-122"/>
                <a:sym typeface="Wingdings" panose="05000000000000000000" pitchFamily="2" charset="2"/>
              </a:rPr>
              <a:t>NAO - : Beide Druckgebiete schwach, Zugbahnen der Tiefs über Nordatlantik nach Südeuropa gelenkt  feuchter als normal. Nord-/Mitteleuropa  trockener &amp; kühler als normal</a:t>
            </a:r>
          </a:p>
          <a:p>
            <a:endParaRPr lang="de-DE" dirty="0"/>
          </a:p>
        </p:txBody>
      </p:sp>
      <p:sp>
        <p:nvSpPr>
          <p:cNvPr id="4" name="Foliennummernplatzhalter 3"/>
          <p:cNvSpPr>
            <a:spLocks noGrp="1"/>
          </p:cNvSpPr>
          <p:nvPr>
            <p:ph type="sldNum" sz="quarter" idx="10"/>
          </p:nvPr>
        </p:nvSpPr>
        <p:spPr/>
        <p:txBody>
          <a:bodyPr/>
          <a:lstStyle/>
          <a:p>
            <a:pPr>
              <a:defRPr/>
            </a:pPr>
            <a:fld id="{1D17F529-98F4-4AC0-B837-27B1B73665F9}" type="slidenum">
              <a:rPr lang="de-DE" smtClean="0"/>
              <a:pPr>
                <a:defRPr/>
              </a:pPr>
              <a:t>30</a:t>
            </a:fld>
            <a:endParaRPr lang="de-DE"/>
          </a:p>
        </p:txBody>
      </p:sp>
    </p:spTree>
    <p:extLst>
      <p:ext uri="{BB962C8B-B14F-4D97-AF65-F5344CB8AC3E}">
        <p14:creationId xmlns:p14="http://schemas.microsoft.com/office/powerpoint/2010/main" val="1913865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de-DE" baseline="0" dirty="0" smtClean="0"/>
              <a:t>Zeitserie des AO Index für die Saison DJFM.</a:t>
            </a:r>
          </a:p>
          <a:p>
            <a:endParaRPr lang="de-DE" dirty="0" smtClean="0"/>
          </a:p>
          <a:p>
            <a:r>
              <a:rPr lang="de-DE" dirty="0" smtClean="0"/>
              <a:t>Auch</a:t>
            </a:r>
            <a:r>
              <a:rPr lang="de-DE" baseline="0" dirty="0" smtClean="0"/>
              <a:t> der </a:t>
            </a:r>
            <a:r>
              <a:rPr lang="de-DE" dirty="0" smtClean="0"/>
              <a:t>AO Index vor extremen Sommern</a:t>
            </a:r>
            <a:r>
              <a:rPr lang="de-DE" baseline="0" dirty="0" smtClean="0"/>
              <a:t> zeigt kein charakteristisches Verhalten. </a:t>
            </a:r>
            <a:endParaRPr lang="de-DE" dirty="0" smtClean="0"/>
          </a:p>
          <a:p>
            <a:r>
              <a:rPr lang="de-DE" dirty="0" smtClean="0"/>
              <a:t>Kein Zusammenhang</a:t>
            </a:r>
            <a:r>
              <a:rPr lang="de-DE" baseline="0" dirty="0" smtClean="0"/>
              <a:t> zwischen AO im Winter / Frühjahr und nachfolgenden extremen Sommern erkennbar.</a:t>
            </a:r>
          </a:p>
          <a:p>
            <a:endParaRPr lang="de-DE" baseline="0" dirty="0" smtClean="0"/>
          </a:p>
          <a:p>
            <a:r>
              <a:rPr lang="de-DE" altLang="de-DE" sz="2000" i="1" baseline="0" dirty="0" smtClean="0">
                <a:latin typeface="Arial" charset="0"/>
                <a:ea typeface="Microsoft YaHei" charset="-122"/>
                <a:sym typeface="Wingdings" panose="05000000000000000000" pitchFamily="2" charset="2"/>
              </a:rPr>
              <a:t>AO+:  </a:t>
            </a:r>
            <a:r>
              <a:rPr lang="de-DE" sz="2000" dirty="0" smtClean="0"/>
              <a:t>+</a:t>
            </a:r>
            <a:r>
              <a:rPr lang="de-DE" sz="2000" baseline="0" dirty="0" smtClean="0"/>
              <a:t> : starker Wirbel (</a:t>
            </a:r>
            <a:r>
              <a:rPr lang="de-DE" altLang="de-DE" sz="2000" i="1" baseline="0" dirty="0" smtClean="0">
                <a:latin typeface="Arial" charset="0"/>
                <a:ea typeface="Microsoft YaHei" charset="-122"/>
                <a:sym typeface="Wingdings" panose="05000000000000000000" pitchFamily="2" charset="2"/>
              </a:rPr>
              <a:t>Druck im polaren Wirbel geringer als normal)</a:t>
            </a:r>
            <a:r>
              <a:rPr lang="de-DE" sz="2000" baseline="0" dirty="0" smtClean="0"/>
              <a:t>, Kaltluft bleibt im Polarkreis, </a:t>
            </a:r>
            <a:r>
              <a:rPr lang="de-DE" altLang="de-DE" sz="2000" i="1" baseline="0" dirty="0" smtClean="0">
                <a:latin typeface="Arial" charset="0"/>
                <a:ea typeface="Microsoft YaHei" charset="-122"/>
                <a:sym typeface="Wingdings" panose="05000000000000000000" pitchFamily="2" charset="2"/>
              </a:rPr>
              <a:t>starke westwärts wandernde Tiefdruckgebiete über dem Nordatlantik  Europa: warme Witterung (Dürre im Mittelmeerraum)</a:t>
            </a:r>
          </a:p>
          <a:p>
            <a:pPr marL="431800" lvl="0" indent="-430213" eaLnBrk="1" hangingPunct="1">
              <a:spcBef>
                <a:spcPct val="0"/>
              </a:spcBef>
              <a:buSzPct val="45000"/>
              <a:buFont typeface="StarSymbol" charset="0"/>
              <a:buChar char="-"/>
            </a:pPr>
            <a:endParaRPr lang="de-DE" altLang="de-DE" sz="2000" i="1" baseline="0" dirty="0" smtClean="0">
              <a:latin typeface="Arial" charset="0"/>
              <a:ea typeface="Microsoft YaHei" charset="-122"/>
              <a:sym typeface="Wingdings" panose="05000000000000000000" pitchFamily="2" charset="2"/>
            </a:endParaRPr>
          </a:p>
          <a:p>
            <a:pPr marL="1587" lvl="0" indent="0" eaLnBrk="1" hangingPunct="1">
              <a:spcBef>
                <a:spcPct val="0"/>
              </a:spcBef>
              <a:buSzPct val="45000"/>
              <a:buFont typeface="StarSymbol" charset="0"/>
              <a:buNone/>
            </a:pPr>
            <a:r>
              <a:rPr lang="de-DE" altLang="de-DE" sz="2000" i="1" baseline="0" dirty="0" smtClean="0">
                <a:latin typeface="Arial" charset="0"/>
                <a:ea typeface="Microsoft YaHei" charset="-122"/>
                <a:sym typeface="Wingdings" panose="05000000000000000000" pitchFamily="2" charset="2"/>
              </a:rPr>
              <a:t>AO-: Druck im polaren Wirbel höher als normal (</a:t>
            </a:r>
            <a:r>
              <a:rPr lang="de-DE" sz="2000" baseline="0" dirty="0" smtClean="0"/>
              <a:t>schwacher Wirbel), </a:t>
            </a:r>
            <a:r>
              <a:rPr lang="de-DE" altLang="de-DE" sz="2000" i="1" baseline="0" dirty="0" smtClean="0">
                <a:latin typeface="Arial" charset="0"/>
                <a:ea typeface="Microsoft YaHei" charset="-122"/>
                <a:sym typeface="Wingdings" panose="05000000000000000000" pitchFamily="2" charset="2"/>
              </a:rPr>
              <a:t>Kaltluftausbrüche weiter nach Süden als sonst (Kältewelle USA, Winter 2013/14), Tiefdruckgebiete weiter wandern weiter südl. über den Nordatlantik  Stürme im Mittelmeerraum, kalte Witterung über Europa</a:t>
            </a:r>
            <a:endParaRPr lang="de-DE" altLang="de-DE" sz="2000" i="1" dirty="0" smtClean="0">
              <a:latin typeface="Arial" charset="0"/>
              <a:ea typeface="Microsoft YaHei" charset="-122"/>
            </a:endParaRPr>
          </a:p>
          <a:p>
            <a:endParaRPr lang="de-DE" dirty="0"/>
          </a:p>
        </p:txBody>
      </p:sp>
      <p:sp>
        <p:nvSpPr>
          <p:cNvPr id="4" name="Foliennummernplatzhalter 3"/>
          <p:cNvSpPr>
            <a:spLocks noGrp="1"/>
          </p:cNvSpPr>
          <p:nvPr>
            <p:ph type="sldNum" sz="quarter" idx="10"/>
          </p:nvPr>
        </p:nvSpPr>
        <p:spPr/>
        <p:txBody>
          <a:bodyPr/>
          <a:lstStyle/>
          <a:p>
            <a:pPr>
              <a:defRPr/>
            </a:pPr>
            <a:fld id="{1D17F529-98F4-4AC0-B837-27B1B73665F9}" type="slidenum">
              <a:rPr lang="de-DE" smtClean="0"/>
              <a:pPr>
                <a:defRPr/>
              </a:pPr>
              <a:t>31</a:t>
            </a:fld>
            <a:endParaRPr lang="de-DE"/>
          </a:p>
        </p:txBody>
      </p:sp>
    </p:spTree>
    <p:extLst>
      <p:ext uri="{BB962C8B-B14F-4D97-AF65-F5344CB8AC3E}">
        <p14:creationId xmlns:p14="http://schemas.microsoft.com/office/powerpoint/2010/main" val="67382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71BE6E86-C718-417E-83ED-D62D25ACF842}" type="slidenum">
              <a:rPr lang="de-DE" altLang="de-DE"/>
              <a:pPr/>
              <a:t>4</a:t>
            </a:fld>
            <a:endParaRPr lang="de-DE" altLang="de-DE"/>
          </a:p>
        </p:txBody>
      </p:sp>
      <p:sp>
        <p:nvSpPr>
          <p:cNvPr id="97281"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79D5148C-5EBC-4567-B1B2-66AD050B2680}" type="slidenum">
              <a:rPr lang="de-DE" altLang="de-DE" sz="1200">
                <a:solidFill>
                  <a:srgbClr val="000000"/>
                </a:solidFill>
              </a:rPr>
              <a:pPr algn="ctr">
                <a:lnSpc>
                  <a:spcPct val="100000"/>
                </a:lnSpc>
              </a:pPr>
              <a:t>4</a:t>
            </a:fld>
            <a:endParaRPr lang="de-DE" altLang="de-DE" sz="1200">
              <a:solidFill>
                <a:srgbClr val="000000"/>
              </a:solidFill>
            </a:endParaRPr>
          </a:p>
        </p:txBody>
      </p:sp>
      <p:sp>
        <p:nvSpPr>
          <p:cNvPr id="97282"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3" name="Text Box 3"/>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hangingPunct="1">
              <a:spcBef>
                <a:spcPct val="0"/>
              </a:spcBef>
            </a:pPr>
            <a:endParaRPr lang="de-DE" altLang="de-DE" sz="2000" dirty="0">
              <a:latin typeface="Arial" charset="0"/>
              <a:ea typeface="Microsoft YaHei" charset="-122"/>
            </a:endParaRPr>
          </a:p>
        </p:txBody>
      </p:sp>
    </p:spTree>
    <p:extLst>
      <p:ext uri="{BB962C8B-B14F-4D97-AF65-F5344CB8AC3E}">
        <p14:creationId xmlns:p14="http://schemas.microsoft.com/office/powerpoint/2010/main" val="319857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B3BA57AF-4081-4812-AB7C-741C24C7207C}" type="slidenum">
              <a:rPr lang="de-DE" altLang="de-DE"/>
              <a:pPr/>
              <a:t>5</a:t>
            </a:fld>
            <a:endParaRPr lang="de-DE" altLang="de-DE"/>
          </a:p>
        </p:txBody>
      </p:sp>
      <p:sp>
        <p:nvSpPr>
          <p:cNvPr id="65537"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pPr>
            <a:r>
              <a:rPr lang="de-DE" altLang="de-DE" sz="2000" dirty="0" smtClean="0">
                <a:latin typeface="Arial" charset="0"/>
                <a:ea typeface="Microsoft YaHei" charset="-122"/>
              </a:rPr>
              <a:t>Daraus leiten sich folgende Arbeitshypothesen</a:t>
            </a:r>
            <a:r>
              <a:rPr lang="de-DE" altLang="de-DE" sz="2000" baseline="0" dirty="0" smtClean="0">
                <a:latin typeface="Arial" charset="0"/>
                <a:ea typeface="Microsoft YaHei" charset="-122"/>
              </a:rPr>
              <a:t> ab: …</a:t>
            </a:r>
            <a:endParaRPr lang="de-DE" altLang="de-DE" sz="2000" dirty="0">
              <a:latin typeface="Arial" charset="0"/>
              <a:ea typeface="Microsoft YaHei" charset="-122"/>
            </a:endParaRPr>
          </a:p>
        </p:txBody>
      </p:sp>
      <p:sp>
        <p:nvSpPr>
          <p:cNvPr id="65539"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B003B0C3-3292-4C4F-9DCC-3DD837FEE03C}" type="slidenum">
              <a:rPr lang="de-DE" altLang="de-DE" sz="1500">
                <a:solidFill>
                  <a:srgbClr val="000000"/>
                </a:solidFill>
                <a:latin typeface="Verdana" pitchFamily="32" charset="0"/>
              </a:rPr>
              <a:pPr algn="ctr">
                <a:lnSpc>
                  <a:spcPct val="100000"/>
                </a:lnSpc>
              </a:pPr>
              <a:t>5</a:t>
            </a:fld>
            <a:endParaRPr lang="de-DE" altLang="de-DE" sz="1500">
              <a:solidFill>
                <a:srgbClr val="000000"/>
              </a:solidFill>
              <a:latin typeface="Verdana" pitchFamily="32" charset="0"/>
            </a:endParaRPr>
          </a:p>
        </p:txBody>
      </p:sp>
    </p:spTree>
    <p:extLst>
      <p:ext uri="{BB962C8B-B14F-4D97-AF65-F5344CB8AC3E}">
        <p14:creationId xmlns:p14="http://schemas.microsoft.com/office/powerpoint/2010/main" val="264724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CB120F3-B780-4B87-A2FF-BBC93FC67ECD}" type="slidenum">
              <a:rPr lang="de-DE" altLang="de-DE"/>
              <a:pPr/>
              <a:t>6</a:t>
            </a:fld>
            <a:endParaRPr lang="de-DE" altLang="de-DE"/>
          </a:p>
        </p:txBody>
      </p:sp>
      <p:sp>
        <p:nvSpPr>
          <p:cNvPr id="67585"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74C367F6-8845-4B81-80AA-965B224A70EF}" type="slidenum">
              <a:rPr lang="de-DE" altLang="de-DE" sz="1200">
                <a:solidFill>
                  <a:srgbClr val="000000"/>
                </a:solidFill>
              </a:rPr>
              <a:pPr algn="ctr">
                <a:lnSpc>
                  <a:spcPct val="100000"/>
                </a:lnSpc>
              </a:pPr>
              <a:t>6</a:t>
            </a:fld>
            <a:endParaRPr lang="de-DE" altLang="de-DE" sz="1200">
              <a:solidFill>
                <a:srgbClr val="000000"/>
              </a:solidFill>
            </a:endParaRPr>
          </a:p>
        </p:txBody>
      </p:sp>
      <p:sp>
        <p:nvSpPr>
          <p:cNvPr id="67586"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Text Box 3"/>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431800" indent="-430213" eaLnBrk="1" hangingPunct="1">
              <a:spcBef>
                <a:spcPct val="0"/>
              </a:spcBef>
              <a:buSzPct val="45000"/>
              <a:buFont typeface="StarSymbol" charset="0"/>
              <a:buChar char="-"/>
            </a:pPr>
            <a:r>
              <a:rPr lang="de-DE" altLang="de-DE" sz="2000" baseline="0" dirty="0" smtClean="0">
                <a:latin typeface="Arial" charset="0"/>
                <a:ea typeface="Microsoft YaHei" charset="-122"/>
              </a:rPr>
              <a:t>Karte </a:t>
            </a:r>
            <a:r>
              <a:rPr lang="de-DE" altLang="de-DE" sz="2000" baseline="0" dirty="0" err="1" smtClean="0">
                <a:latin typeface="Arial" charset="0"/>
                <a:ea typeface="Microsoft YaHei" charset="-122"/>
              </a:rPr>
              <a:t>re</a:t>
            </a:r>
            <a:r>
              <a:rPr lang="de-DE" altLang="de-DE" sz="2000" baseline="0" dirty="0" smtClean="0">
                <a:latin typeface="Arial" charset="0"/>
                <a:ea typeface="Microsoft YaHei" charset="-122"/>
              </a:rPr>
              <a:t>: SIS MM Aug76 / Karte li: </a:t>
            </a:r>
            <a:r>
              <a:rPr lang="de-DE" altLang="de-DE" sz="2000" baseline="0" dirty="0" err="1" smtClean="0">
                <a:latin typeface="Arial" charset="0"/>
                <a:ea typeface="Microsoft YaHei" charset="-122"/>
              </a:rPr>
              <a:t>Geopot</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monAnom</a:t>
            </a:r>
            <a:r>
              <a:rPr lang="de-DE" altLang="de-DE" sz="2000" baseline="0" dirty="0" smtClean="0">
                <a:latin typeface="Arial" charset="0"/>
                <a:ea typeface="Microsoft YaHei" charset="-122"/>
              </a:rPr>
              <a:t>. Jun06 </a:t>
            </a:r>
          </a:p>
          <a:p>
            <a:pPr marL="431800" marR="0" indent="-430213" algn="l" defTabSz="449263" rtl="0" eaLnBrk="1" fontAlgn="base" latinLnBrk="0" hangingPunct="1">
              <a:lnSpc>
                <a:spcPct val="100000"/>
              </a:lnSpc>
              <a:spcBef>
                <a:spcPct val="0"/>
              </a:spcBef>
              <a:spcAft>
                <a:spcPct val="0"/>
              </a:spcAft>
              <a:buClr>
                <a:srgbClr val="000000"/>
              </a:buClr>
              <a:buSzPct val="45000"/>
              <a:buFont typeface="StarSymbol" charset="0"/>
              <a:buChar char="-"/>
              <a:tabLst/>
              <a:defRPr/>
            </a:pPr>
            <a:r>
              <a:rPr lang="de-DE" altLang="de-DE" sz="2000" baseline="0" dirty="0" smtClean="0">
                <a:latin typeface="Arial" charset="0"/>
                <a:ea typeface="Microsoft YaHei" charset="-122"/>
              </a:rPr>
              <a:t>Datenquellen!! (NAO / AO: National Center </a:t>
            </a:r>
            <a:r>
              <a:rPr lang="de-DE" altLang="de-DE" sz="2000" baseline="0" dirty="0" err="1" smtClean="0">
                <a:latin typeface="Arial" charset="0"/>
                <a:ea typeface="Microsoft YaHei" charset="-122"/>
              </a:rPr>
              <a:t>for</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Atm</a:t>
            </a:r>
            <a:r>
              <a:rPr lang="de-DE" altLang="de-DE" sz="2000" baseline="0" dirty="0" smtClean="0">
                <a:latin typeface="Arial" charset="0"/>
                <a:ea typeface="Microsoft YaHei" charset="-122"/>
              </a:rPr>
              <a:t>. Research, USA)</a:t>
            </a:r>
          </a:p>
          <a:p>
            <a:pPr marL="431800" indent="-430213" eaLnBrk="1" hangingPunct="1">
              <a:spcBef>
                <a:spcPct val="0"/>
              </a:spcBef>
              <a:buSzPct val="45000"/>
              <a:buFont typeface="StarSymbol" charset="0"/>
              <a:buChar char="-"/>
            </a:pPr>
            <a:endParaRPr lang="de-DE" altLang="de-DE" sz="2000" baseline="0" dirty="0" smtClean="0">
              <a:latin typeface="Arial" charset="0"/>
              <a:ea typeface="Microsoft YaHei" charset="-122"/>
            </a:endParaRPr>
          </a:p>
          <a:p>
            <a:pPr marL="431800" indent="-430213" eaLnBrk="1" hangingPunct="1">
              <a:spcBef>
                <a:spcPct val="0"/>
              </a:spcBef>
              <a:buSzPct val="45000"/>
              <a:buFont typeface="StarSymbol" charset="0"/>
              <a:buChar char="-"/>
            </a:pPr>
            <a:r>
              <a:rPr lang="de-DE" altLang="de-DE" sz="2000" baseline="0" dirty="0" smtClean="0">
                <a:latin typeface="Arial" charset="0"/>
                <a:ea typeface="Microsoft YaHei" charset="-122"/>
              </a:rPr>
              <a:t>Wettergeschehen Zielgebiet stark vom NA (</a:t>
            </a:r>
            <a:r>
              <a:rPr lang="de-DE" altLang="de-DE" sz="2000" baseline="0" dirty="0" err="1" smtClean="0">
                <a:latin typeface="Arial" charset="0"/>
                <a:ea typeface="Microsoft YaHei" charset="-122"/>
              </a:rPr>
              <a:t>Atm</a:t>
            </a:r>
            <a:r>
              <a:rPr lang="de-DE" altLang="de-DE" sz="2000" baseline="0" dirty="0" smtClean="0">
                <a:latin typeface="Arial" charset="0"/>
                <a:ea typeface="Microsoft YaHei" charset="-122"/>
              </a:rPr>
              <a:t>) beeinflusst</a:t>
            </a:r>
          </a:p>
          <a:p>
            <a:pPr marL="431800" indent="-430213" eaLnBrk="1" hangingPunct="1">
              <a:spcBef>
                <a:spcPct val="0"/>
              </a:spcBef>
              <a:buSzPct val="45000"/>
              <a:buFont typeface="StarSymbol" charset="0"/>
              <a:buChar char="-"/>
            </a:pPr>
            <a:r>
              <a:rPr lang="de-DE" altLang="de-DE" sz="2000" b="1" dirty="0" smtClean="0">
                <a:latin typeface="Arial" charset="0"/>
                <a:ea typeface="Microsoft YaHei" charset="-122"/>
              </a:rPr>
              <a:t>Aktionsraum</a:t>
            </a:r>
            <a:r>
              <a:rPr lang="de-DE" altLang="de-DE" sz="2000" dirty="0">
                <a:latin typeface="Arial" charset="0"/>
                <a:ea typeface="Microsoft YaHei" charset="-122"/>
              </a:rPr>
              <a:t>: </a:t>
            </a:r>
            <a:r>
              <a:rPr lang="de-DE" altLang="de-DE" sz="2000" dirty="0" smtClean="0">
                <a:latin typeface="Arial" charset="0"/>
                <a:ea typeface="Microsoft YaHei" charset="-122"/>
              </a:rPr>
              <a:t>Analyse </a:t>
            </a:r>
            <a:r>
              <a:rPr lang="de-DE" altLang="de-DE" sz="2000" b="1" dirty="0" smtClean="0">
                <a:latin typeface="Arial" charset="0"/>
                <a:ea typeface="Microsoft YaHei" charset="-122"/>
              </a:rPr>
              <a:t>großräumige</a:t>
            </a:r>
            <a:r>
              <a:rPr lang="de-DE" altLang="de-DE" sz="2000" b="1" baseline="0" dirty="0" smtClean="0">
                <a:latin typeface="Arial" charset="0"/>
                <a:ea typeface="Microsoft YaHei" charset="-122"/>
              </a:rPr>
              <a:t> </a:t>
            </a:r>
            <a:r>
              <a:rPr lang="de-DE" altLang="de-DE" sz="2000" b="1" dirty="0" smtClean="0">
                <a:latin typeface="Arial" charset="0"/>
                <a:ea typeface="Microsoft YaHei" charset="-122"/>
              </a:rPr>
              <a:t>Zirkulation</a:t>
            </a:r>
            <a:r>
              <a:rPr lang="de-DE" altLang="de-DE" sz="2000" dirty="0" smtClean="0">
                <a:latin typeface="Arial" charset="0"/>
                <a:ea typeface="Microsoft YaHei" charset="-122"/>
              </a:rPr>
              <a:t>. </a:t>
            </a:r>
          </a:p>
          <a:p>
            <a:pPr marL="431800" indent="-430213" eaLnBrk="1" hangingPunct="1">
              <a:spcBef>
                <a:spcPct val="0"/>
              </a:spcBef>
              <a:buSzPct val="45000"/>
              <a:buFont typeface="StarSymbol" charset="0"/>
              <a:buChar char="-"/>
            </a:pPr>
            <a:r>
              <a:rPr lang="de-DE" altLang="de-DE" sz="2000" dirty="0" smtClean="0">
                <a:latin typeface="Arial" charset="0"/>
                <a:ea typeface="Microsoft YaHei" charset="-122"/>
              </a:rPr>
              <a:t>anhand </a:t>
            </a:r>
            <a:r>
              <a:rPr lang="de-DE" altLang="de-DE" sz="2000" b="1" baseline="0" dirty="0" smtClean="0">
                <a:latin typeface="Arial" charset="0"/>
                <a:ea typeface="Microsoft YaHei" charset="-122"/>
              </a:rPr>
              <a:t>bekannter Muster / Steuerprozesse…</a:t>
            </a:r>
            <a:r>
              <a:rPr lang="de-DE" altLang="de-DE" sz="2000" baseline="0" dirty="0" smtClean="0">
                <a:latin typeface="Arial" charset="0"/>
                <a:ea typeface="Microsoft YaHei" charset="-122"/>
              </a:rPr>
              <a:t>:</a:t>
            </a:r>
          </a:p>
          <a:p>
            <a:pPr marL="1174750" lvl="1" indent="-430213" eaLnBrk="1" hangingPunct="1">
              <a:spcBef>
                <a:spcPct val="0"/>
              </a:spcBef>
              <a:buSzPct val="45000"/>
              <a:buFont typeface="StarSymbol" charset="0"/>
              <a:buChar char="-"/>
            </a:pPr>
            <a:endParaRPr lang="de-DE" altLang="de-DE" sz="2000" baseline="0" dirty="0" smtClean="0">
              <a:latin typeface="Arial" charset="0"/>
              <a:ea typeface="Microsoft YaHei" charset="-122"/>
            </a:endParaRPr>
          </a:p>
          <a:p>
            <a:pPr marL="1174750" lvl="1" indent="-430213" eaLnBrk="1" hangingPunct="1">
              <a:spcBef>
                <a:spcPct val="0"/>
              </a:spcBef>
              <a:buSzPct val="45000"/>
              <a:buFont typeface="StarSymbol" charset="0"/>
              <a:buChar char="-"/>
            </a:pPr>
            <a:r>
              <a:rPr lang="de-DE" altLang="de-DE" sz="2000" baseline="0" dirty="0" smtClean="0">
                <a:latin typeface="Arial" charset="0"/>
                <a:ea typeface="Microsoft YaHei" charset="-122"/>
              </a:rPr>
              <a:t>Lage der </a:t>
            </a:r>
            <a:r>
              <a:rPr lang="de-DE" altLang="de-DE" sz="2000" b="1" baseline="0" dirty="0" smtClean="0">
                <a:latin typeface="Arial" charset="0"/>
                <a:ea typeface="Microsoft YaHei" charset="-122"/>
              </a:rPr>
              <a:t>Hadley Zelle </a:t>
            </a:r>
            <a:r>
              <a:rPr lang="de-DE" altLang="de-DE" sz="2000" baseline="0" dirty="0" smtClean="0">
                <a:latin typeface="Arial" charset="0"/>
                <a:ea typeface="Microsoft YaHei" charset="-122"/>
              </a:rPr>
              <a:t>(Verbindung Tropen) </a:t>
            </a:r>
            <a:r>
              <a:rPr lang="de-DE" altLang="de-DE" sz="2000" baseline="0" dirty="0" smtClean="0">
                <a:latin typeface="Arial" charset="0"/>
                <a:ea typeface="Microsoft YaHei" charset="-122"/>
                <a:sym typeface="Wingdings" panose="05000000000000000000" pitchFamily="2" charset="2"/>
              </a:rPr>
              <a:t> Verschiebung nach N  Transport </a:t>
            </a:r>
            <a:r>
              <a:rPr lang="de-DE" altLang="de-DE" sz="2000" baseline="0" dirty="0" err="1" smtClean="0">
                <a:latin typeface="Arial" charset="0"/>
                <a:ea typeface="Microsoft YaHei" charset="-122"/>
                <a:sym typeface="Wingdings" panose="05000000000000000000" pitchFamily="2" charset="2"/>
              </a:rPr>
              <a:t>trop</a:t>
            </a:r>
            <a:r>
              <a:rPr lang="de-DE" altLang="de-DE" sz="2000" baseline="0" dirty="0" smtClean="0">
                <a:latin typeface="Arial" charset="0"/>
                <a:ea typeface="Microsoft YaHei" charset="-122"/>
                <a:sym typeface="Wingdings" panose="05000000000000000000" pitchFamily="2" charset="2"/>
              </a:rPr>
              <a:t>. Warmluft weiter N als sonst. </a:t>
            </a:r>
          </a:p>
          <a:p>
            <a:pPr marL="1174750" lvl="1" indent="-430213" eaLnBrk="1" hangingPunct="1">
              <a:spcBef>
                <a:spcPct val="0"/>
              </a:spcBef>
              <a:buSzPct val="45000"/>
              <a:buFont typeface="StarSymbol" charset="0"/>
              <a:buChar char="-"/>
            </a:pPr>
            <a:endParaRPr lang="de-DE" altLang="de-DE" sz="2000" baseline="0" dirty="0" smtClean="0">
              <a:latin typeface="Arial" charset="0"/>
              <a:ea typeface="Microsoft YaHei" charset="-122"/>
              <a:sym typeface="Wingdings" panose="05000000000000000000" pitchFamily="2" charset="2"/>
            </a:endParaRPr>
          </a:p>
          <a:p>
            <a:pPr marL="1174750" lvl="1" indent="-430213" eaLnBrk="1" hangingPunct="1">
              <a:spcBef>
                <a:spcPct val="0"/>
              </a:spcBef>
              <a:buSzPct val="45000"/>
              <a:buFont typeface="StarSymbol" charset="0"/>
              <a:buChar char="-"/>
            </a:pPr>
            <a:r>
              <a:rPr lang="de-DE" altLang="de-DE" sz="2000" b="1" baseline="0" dirty="0" smtClean="0">
                <a:latin typeface="Arial" charset="0"/>
                <a:ea typeface="Microsoft YaHei" charset="-122"/>
                <a:sym typeface="Wingdings" panose="05000000000000000000" pitchFamily="2" charset="2"/>
              </a:rPr>
              <a:t>Anomalien in der Ozeanzirkulation (SST) </a:t>
            </a:r>
            <a:r>
              <a:rPr lang="de-DE" altLang="de-DE" sz="200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sym typeface="Wingdings" panose="05000000000000000000" pitchFamily="2" charset="2"/>
              </a:rPr>
              <a:t>Ozean- und Atmosphärenzirkulation </a:t>
            </a:r>
            <a:r>
              <a:rPr lang="de-DE" altLang="de-DE" sz="2000" baseline="0" dirty="0" smtClean="0">
                <a:latin typeface="Arial" charset="0"/>
                <a:ea typeface="Microsoft YaHei" charset="-122"/>
                <a:sym typeface="Wingdings" panose="05000000000000000000" pitchFamily="2" charset="2"/>
              </a:rPr>
              <a:t>eng gekoppelt</a:t>
            </a:r>
          </a:p>
          <a:p>
            <a:pPr marL="1174750" lvl="1" indent="-430213" eaLnBrk="1" hangingPunct="1">
              <a:spcBef>
                <a:spcPct val="0"/>
              </a:spcBef>
              <a:buSzPct val="45000"/>
              <a:buFont typeface="StarSymbol" charset="0"/>
              <a:buChar char="-"/>
            </a:pPr>
            <a:endParaRPr lang="de-DE" altLang="de-DE" sz="2000" baseline="0" dirty="0" smtClean="0">
              <a:latin typeface="Arial" charset="0"/>
              <a:ea typeface="Microsoft YaHei" charset="-122"/>
              <a:sym typeface="Wingdings" panose="05000000000000000000" pitchFamily="2" charset="2"/>
            </a:endParaRPr>
          </a:p>
          <a:p>
            <a:pPr marL="1174750" lvl="1" indent="-430213" eaLnBrk="1" hangingPunct="1">
              <a:spcBef>
                <a:spcPct val="0"/>
              </a:spcBef>
              <a:buSzPct val="45000"/>
              <a:buFont typeface="StarSymbol" charset="0"/>
              <a:buChar char="-"/>
            </a:pPr>
            <a:r>
              <a:rPr lang="de-DE" altLang="de-DE" sz="2000" baseline="0" dirty="0" smtClean="0">
                <a:latin typeface="Arial" charset="0"/>
                <a:ea typeface="Microsoft YaHei" charset="-122"/>
                <a:sym typeface="Wingdings" panose="05000000000000000000" pitchFamily="2" charset="2"/>
              </a:rPr>
              <a:t>Analyse atmosphärische Zirkulation  </a:t>
            </a:r>
            <a:r>
              <a:rPr lang="de-DE" altLang="de-DE" sz="2000" b="1" baseline="0" dirty="0" smtClean="0">
                <a:latin typeface="Arial" charset="0"/>
                <a:ea typeface="Microsoft YaHei" charset="-122"/>
                <a:sym typeface="Wingdings" panose="05000000000000000000" pitchFamily="2" charset="2"/>
              </a:rPr>
              <a:t>Geopotential</a:t>
            </a:r>
            <a:r>
              <a:rPr lang="de-DE" altLang="de-DE" sz="2000" b="0" baseline="0" dirty="0" smtClean="0">
                <a:latin typeface="Arial" charset="0"/>
                <a:ea typeface="Microsoft YaHei" charset="-122"/>
                <a:sym typeface="Wingdings" panose="05000000000000000000" pitchFamily="2" charset="2"/>
              </a:rPr>
              <a:t> </a:t>
            </a:r>
            <a:r>
              <a:rPr lang="de-DE" altLang="de-DE" sz="2000" baseline="0" dirty="0" smtClean="0">
                <a:latin typeface="Arial" charset="0"/>
                <a:ea typeface="Microsoft YaHei" charset="-122"/>
                <a:sym typeface="Wingdings" panose="05000000000000000000" pitchFamily="2" charset="2"/>
              </a:rPr>
              <a:t> (Maß für Luftdruck)</a:t>
            </a:r>
          </a:p>
          <a:p>
            <a:pPr marL="1174750" lvl="1" indent="-430213" eaLnBrk="1" hangingPunct="1">
              <a:spcBef>
                <a:spcPct val="0"/>
              </a:spcBef>
              <a:buSzPct val="45000"/>
              <a:buFont typeface="StarSymbol" charset="0"/>
              <a:buChar char="-"/>
            </a:pPr>
            <a:endParaRPr lang="de-DE" altLang="de-DE" sz="2000" dirty="0">
              <a:latin typeface="Arial" charset="0"/>
              <a:ea typeface="Microsoft YaHei" charset="-122"/>
            </a:endParaRPr>
          </a:p>
          <a:p>
            <a:pPr marL="431800" lvl="0" indent="-430213" eaLnBrk="1" hangingPunct="1">
              <a:spcBef>
                <a:spcPct val="0"/>
              </a:spcBef>
              <a:buSzPct val="45000"/>
              <a:buFont typeface="StarSymbol" charset="0"/>
              <a:buChar char="-"/>
            </a:pPr>
            <a:r>
              <a:rPr lang="de-DE" altLang="de-DE" sz="2000" dirty="0" smtClean="0">
                <a:latin typeface="Arial" charset="0"/>
                <a:ea typeface="Microsoft YaHei" charset="-122"/>
              </a:rPr>
              <a:t>Ziel: </a:t>
            </a:r>
            <a:r>
              <a:rPr lang="de-DE" altLang="de-DE" sz="2000" b="1" baseline="0" dirty="0" err="1" smtClean="0">
                <a:latin typeface="Arial" charset="0"/>
                <a:ea typeface="Microsoft YaHei" charset="-122"/>
              </a:rPr>
              <a:t>charakt</a:t>
            </a:r>
            <a:r>
              <a:rPr lang="de-DE" altLang="de-DE" sz="2000" b="1" baseline="0" dirty="0" smtClean="0">
                <a:latin typeface="Arial" charset="0"/>
                <a:ea typeface="Microsoft YaHei" charset="-122"/>
              </a:rPr>
              <a:t>. Muster im Aktionsraum</a:t>
            </a:r>
            <a:r>
              <a:rPr lang="de-DE" altLang="de-DE" sz="2000" b="0" baseline="0" dirty="0" smtClean="0">
                <a:latin typeface="Arial" charset="0"/>
                <a:ea typeface="Microsoft YaHei" charset="-122"/>
              </a:rPr>
              <a:t> </a:t>
            </a:r>
            <a:r>
              <a:rPr lang="de-DE" altLang="de-DE" sz="2000" b="0" baseline="0" dirty="0" smtClean="0">
                <a:latin typeface="Arial" charset="0"/>
                <a:ea typeface="Microsoft YaHei" charset="-122"/>
                <a:sym typeface="Wingdings" panose="05000000000000000000" pitchFamily="2" charset="2"/>
              </a:rPr>
              <a:t> </a:t>
            </a:r>
            <a:r>
              <a:rPr lang="de-DE" altLang="de-DE" sz="2000" b="1" baseline="0" dirty="0" smtClean="0">
                <a:latin typeface="Arial" charset="0"/>
                <a:ea typeface="Microsoft YaHei" charset="-122"/>
              </a:rPr>
              <a:t>Entwicklung eines Index </a:t>
            </a:r>
            <a:r>
              <a:rPr lang="de-DE" altLang="de-DE" sz="2000" b="0" baseline="0" dirty="0" smtClean="0">
                <a:latin typeface="Arial" charset="0"/>
                <a:ea typeface="Microsoft YaHei" charset="-122"/>
                <a:sym typeface="Wingdings" panose="05000000000000000000" pitchFamily="2" charset="2"/>
              </a:rPr>
              <a:t></a:t>
            </a:r>
            <a:r>
              <a:rPr lang="de-DE" altLang="de-DE" sz="2000" baseline="0" dirty="0" smtClean="0">
                <a:latin typeface="Arial" charset="0"/>
                <a:ea typeface="Microsoft YaHei" charset="-122"/>
              </a:rPr>
              <a:t> </a:t>
            </a:r>
            <a:r>
              <a:rPr lang="de-DE" altLang="de-DE" sz="2000" b="1" baseline="0" dirty="0" smtClean="0">
                <a:latin typeface="Arial" charset="0"/>
                <a:ea typeface="Microsoft YaHei" charset="-122"/>
              </a:rPr>
              <a:t>Frühwarnung</a:t>
            </a:r>
            <a:r>
              <a:rPr lang="de-DE" altLang="de-DE" sz="2000" baseline="0" dirty="0" smtClean="0">
                <a:latin typeface="Arial" charset="0"/>
                <a:ea typeface="Microsoft YaHei" charset="-122"/>
              </a:rPr>
              <a:t> </a:t>
            </a:r>
            <a:r>
              <a:rPr lang="de-DE" altLang="de-DE" sz="2000" baseline="0" dirty="0" err="1" smtClean="0">
                <a:latin typeface="Arial" charset="0"/>
                <a:ea typeface="Microsoft YaHei" charset="-122"/>
              </a:rPr>
              <a:t>Zielg</a:t>
            </a:r>
            <a:r>
              <a:rPr lang="de-DE" altLang="de-DE" sz="2000" baseline="0" dirty="0" smtClean="0">
                <a:latin typeface="Arial" charset="0"/>
                <a:ea typeface="Microsoft YaHei" charset="-122"/>
              </a:rPr>
              <a:t>.</a:t>
            </a:r>
          </a:p>
          <a:p>
            <a:pPr marL="431800" lvl="0" indent="-430213" eaLnBrk="1" hangingPunct="1">
              <a:spcBef>
                <a:spcPct val="0"/>
              </a:spcBef>
              <a:buSzPct val="45000"/>
              <a:buFont typeface="StarSymbol" charset="0"/>
              <a:buChar char="-"/>
            </a:pPr>
            <a:endParaRPr lang="de-DE" altLang="de-DE" sz="2000" baseline="0" dirty="0" smtClean="0">
              <a:latin typeface="Arial" charset="0"/>
              <a:ea typeface="Microsoft YaHei" charset="-122"/>
            </a:endParaRPr>
          </a:p>
          <a:p>
            <a:pPr marL="431800" marR="0" lvl="0" indent="-430213" algn="l" defTabSz="449263" rtl="0" eaLnBrk="1" fontAlgn="base" latinLnBrk="0" hangingPunct="1">
              <a:lnSpc>
                <a:spcPct val="100000"/>
              </a:lnSpc>
              <a:spcBef>
                <a:spcPct val="0"/>
              </a:spcBef>
              <a:spcAft>
                <a:spcPct val="0"/>
              </a:spcAft>
              <a:buClr>
                <a:srgbClr val="000000"/>
              </a:buClr>
              <a:buSzPct val="45000"/>
              <a:buFont typeface="StarSymbol" charset="0"/>
              <a:buChar char="-"/>
              <a:tabLst/>
              <a:defRPr/>
            </a:pPr>
            <a:r>
              <a:rPr lang="de-DE" altLang="de-DE" sz="2000" dirty="0" smtClean="0">
                <a:latin typeface="Arial" charset="0"/>
                <a:ea typeface="Microsoft YaHei" charset="-122"/>
              </a:rPr>
              <a:t>Analyse  </a:t>
            </a:r>
            <a:r>
              <a:rPr lang="de-DE" altLang="de-DE" sz="2000" b="1" dirty="0" smtClean="0">
                <a:latin typeface="Arial" charset="0"/>
                <a:ea typeface="Microsoft YaHei" charset="-122"/>
              </a:rPr>
              <a:t>Aktionsraum zunächst Rasterdaten</a:t>
            </a:r>
            <a:r>
              <a:rPr lang="de-DE" altLang="de-DE" sz="2000" b="0" baseline="0" dirty="0" smtClean="0">
                <a:latin typeface="Arial" charset="0"/>
                <a:ea typeface="Microsoft YaHei" charset="-122"/>
              </a:rPr>
              <a:t> </a:t>
            </a:r>
            <a:r>
              <a:rPr lang="de-DE" altLang="de-DE" sz="2000" b="0" baseline="0" dirty="0" smtClean="0">
                <a:latin typeface="Arial" charset="0"/>
                <a:ea typeface="Microsoft YaHei" charset="-122"/>
                <a:sym typeface="Wingdings" panose="05000000000000000000" pitchFamily="2" charset="2"/>
              </a:rPr>
              <a:t> </a:t>
            </a:r>
            <a:r>
              <a:rPr lang="de-DE" altLang="de-DE" sz="2000" b="1" dirty="0" smtClean="0">
                <a:latin typeface="Arial" charset="0"/>
                <a:ea typeface="Microsoft YaHei" charset="-122"/>
              </a:rPr>
              <a:t>Muster identifizieren</a:t>
            </a:r>
            <a:r>
              <a:rPr lang="de-DE" altLang="de-DE" sz="2000" b="0" baseline="0" dirty="0" smtClean="0">
                <a:latin typeface="Arial" charset="0"/>
                <a:ea typeface="Microsoft YaHei" charset="-122"/>
              </a:rPr>
              <a:t> </a:t>
            </a:r>
            <a:r>
              <a:rPr lang="de-DE" altLang="de-DE" sz="2000" b="0" baseline="0" dirty="0" smtClean="0">
                <a:latin typeface="Arial" charset="0"/>
                <a:ea typeface="Microsoft YaHei" charset="-122"/>
                <a:sym typeface="Wingdings" panose="05000000000000000000" pitchFamily="2" charset="2"/>
              </a:rPr>
              <a:t></a:t>
            </a:r>
            <a:r>
              <a:rPr lang="de-DE" altLang="de-DE" sz="2000" b="1" baseline="0" dirty="0" smtClean="0">
                <a:latin typeface="Arial" charset="0"/>
                <a:ea typeface="Microsoft YaHei" charset="-122"/>
              </a:rPr>
              <a:t>Index</a:t>
            </a:r>
            <a:r>
              <a:rPr lang="de-DE" altLang="de-DE" sz="2000" baseline="0" dirty="0" smtClean="0">
                <a:latin typeface="Arial" charset="0"/>
                <a:ea typeface="Microsoft YaHei" charset="-122"/>
              </a:rPr>
              <a:t> mit </a:t>
            </a:r>
            <a:r>
              <a:rPr lang="de-DE" altLang="de-DE" sz="2000" b="1" baseline="0" dirty="0" smtClean="0">
                <a:latin typeface="Arial" charset="0"/>
                <a:ea typeface="Microsoft YaHei" charset="-122"/>
              </a:rPr>
              <a:t>aggregierten Daten (AP3)</a:t>
            </a:r>
            <a:r>
              <a:rPr lang="de-DE" altLang="de-DE" sz="2000" baseline="0" dirty="0" smtClean="0">
                <a:latin typeface="Arial" charset="0"/>
                <a:ea typeface="Microsoft YaHei" charset="-122"/>
              </a:rPr>
              <a:t>.</a:t>
            </a:r>
          </a:p>
          <a:p>
            <a:pPr marL="431800" marR="0" lvl="0" indent="-430213" algn="l" defTabSz="449263" rtl="0" eaLnBrk="1" fontAlgn="base" latinLnBrk="0" hangingPunct="1">
              <a:lnSpc>
                <a:spcPct val="100000"/>
              </a:lnSpc>
              <a:spcBef>
                <a:spcPct val="0"/>
              </a:spcBef>
              <a:spcAft>
                <a:spcPct val="0"/>
              </a:spcAft>
              <a:buClr>
                <a:srgbClr val="000000"/>
              </a:buClr>
              <a:buSzPct val="45000"/>
              <a:buFont typeface="StarSymbol" charset="0"/>
              <a:buChar char="-"/>
              <a:tabLst/>
              <a:defRPr/>
            </a:pPr>
            <a:endParaRPr lang="de-DE" altLang="de-DE" sz="2000" b="1" dirty="0" smtClean="0">
              <a:latin typeface="Arial" charset="0"/>
              <a:ea typeface="Microsoft YaHei" charset="-122"/>
            </a:endParaRPr>
          </a:p>
          <a:p>
            <a:pPr marL="431800" indent="-430213" eaLnBrk="1" hangingPunct="1">
              <a:spcBef>
                <a:spcPct val="0"/>
              </a:spcBef>
              <a:buSzPct val="45000"/>
              <a:buFont typeface="StarSymbol" charset="0"/>
              <a:buChar char="-"/>
            </a:pPr>
            <a:r>
              <a:rPr lang="de-DE" altLang="de-DE" sz="2000" b="1" dirty="0" smtClean="0">
                <a:latin typeface="Arial" charset="0"/>
                <a:ea typeface="Microsoft YaHei" charset="-122"/>
              </a:rPr>
              <a:t>AP</a:t>
            </a:r>
            <a:r>
              <a:rPr lang="de-DE" altLang="de-DE" sz="2000" b="1" baseline="0" dirty="0" smtClean="0">
                <a:latin typeface="Arial" charset="0"/>
                <a:ea typeface="Microsoft YaHei" charset="-122"/>
              </a:rPr>
              <a:t> 2:</a:t>
            </a:r>
            <a:r>
              <a:rPr lang="de-DE" altLang="de-DE" sz="2000" baseline="0" dirty="0" smtClean="0">
                <a:latin typeface="Arial" charset="0"/>
                <a:ea typeface="Microsoft YaHei" charset="-122"/>
              </a:rPr>
              <a:t> </a:t>
            </a:r>
            <a:r>
              <a:rPr lang="de-DE" altLang="de-DE" sz="2000" b="1" dirty="0" smtClean="0">
                <a:latin typeface="Arial" charset="0"/>
                <a:ea typeface="Microsoft YaHei" charset="-122"/>
              </a:rPr>
              <a:t>Auswahl extremer Sommer mit aggregierten </a:t>
            </a:r>
            <a:r>
              <a:rPr lang="de-DE" altLang="de-DE" sz="2000" b="1" baseline="0" dirty="0" smtClean="0">
                <a:latin typeface="Arial" charset="0"/>
                <a:ea typeface="Microsoft YaHei" charset="-122"/>
              </a:rPr>
              <a:t>Rasterdaten </a:t>
            </a:r>
          </a:p>
          <a:p>
            <a:pPr marL="431800" indent="-430213" eaLnBrk="1" hangingPunct="1">
              <a:spcBef>
                <a:spcPct val="0"/>
              </a:spcBef>
              <a:buSzPct val="45000"/>
              <a:buFont typeface="StarSymbol" charset="0"/>
              <a:buChar char="-"/>
            </a:pPr>
            <a:r>
              <a:rPr lang="de-DE" altLang="de-DE" sz="2000" dirty="0" smtClean="0">
                <a:latin typeface="Arial" charset="0"/>
                <a:ea typeface="Microsoft YaHei" charset="-122"/>
              </a:rPr>
              <a:t>Damit </a:t>
            </a:r>
            <a:r>
              <a:rPr lang="de-DE" altLang="de-DE" sz="2000" baseline="0" dirty="0" smtClean="0">
                <a:latin typeface="Arial" charset="0"/>
                <a:ea typeface="Microsoft YaHei" charset="-122"/>
              </a:rPr>
              <a:t>geht es jetzt weiter:</a:t>
            </a:r>
            <a:endParaRPr lang="de-DE" altLang="de-DE" sz="2000" dirty="0">
              <a:latin typeface="Arial" charset="0"/>
              <a:ea typeface="Microsoft YaHei" charset="-122"/>
            </a:endParaRPr>
          </a:p>
        </p:txBody>
      </p:sp>
      <p:sp>
        <p:nvSpPr>
          <p:cNvPr id="67588" name="Text Box 4"/>
          <p:cNvSpPr txBox="1">
            <a:spLocks noChangeArrowheads="1"/>
          </p:cNvSpPr>
          <p:nvPr/>
        </p:nvSpPr>
        <p:spPr bwMode="auto">
          <a:xfrm>
            <a:off x="479425" y="5975350"/>
            <a:ext cx="621665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r>
              <a:rPr lang="de-DE" altLang="de-DE"/>
              <a:t>Zielgebiet: Auswahl und Analyse extremer Sommer. Dazu räumliche Rasterdaten über 3-Monatszeitraum JJA (und FMA) zusammenfassen. Das geht wie folgt:</a:t>
            </a:r>
          </a:p>
        </p:txBody>
      </p:sp>
    </p:spTree>
    <p:extLst>
      <p:ext uri="{BB962C8B-B14F-4D97-AF65-F5344CB8AC3E}">
        <p14:creationId xmlns:p14="http://schemas.microsoft.com/office/powerpoint/2010/main" val="130633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Verdana" pitchFamily="34" charset="0"/>
              </a:defRPr>
            </a:lvl1pPr>
            <a:lvl2pPr marL="742950" indent="-285750">
              <a:defRPr sz="1500">
                <a:solidFill>
                  <a:schemeClr val="tx1"/>
                </a:solidFill>
                <a:latin typeface="Verdana" pitchFamily="34" charset="0"/>
              </a:defRPr>
            </a:lvl2pPr>
            <a:lvl3pPr marL="1143000" indent="-228600">
              <a:defRPr sz="1500">
                <a:solidFill>
                  <a:schemeClr val="tx1"/>
                </a:solidFill>
                <a:latin typeface="Verdana" pitchFamily="34" charset="0"/>
              </a:defRPr>
            </a:lvl3pPr>
            <a:lvl4pPr marL="1600200" indent="-228600">
              <a:defRPr sz="1500">
                <a:solidFill>
                  <a:schemeClr val="tx1"/>
                </a:solidFill>
                <a:latin typeface="Verdana" pitchFamily="34" charset="0"/>
              </a:defRPr>
            </a:lvl4pPr>
            <a:lvl5pPr marL="2057400" indent="-228600">
              <a:defRPr sz="1500">
                <a:solidFill>
                  <a:schemeClr val="tx1"/>
                </a:solidFill>
                <a:latin typeface="Verdana" pitchFamily="34" charset="0"/>
              </a:defRPr>
            </a:lvl5pPr>
            <a:lvl6pPr marL="2514600" indent="-228600" algn="ctr" eaLnBrk="0" fontAlgn="base" hangingPunct="0">
              <a:spcBef>
                <a:spcPct val="0"/>
              </a:spcBef>
              <a:spcAft>
                <a:spcPct val="0"/>
              </a:spcAft>
              <a:defRPr sz="1500">
                <a:solidFill>
                  <a:schemeClr val="tx1"/>
                </a:solidFill>
                <a:latin typeface="Verdana" pitchFamily="34" charset="0"/>
              </a:defRPr>
            </a:lvl6pPr>
            <a:lvl7pPr marL="2971800" indent="-228600" algn="ctr" eaLnBrk="0" fontAlgn="base" hangingPunct="0">
              <a:spcBef>
                <a:spcPct val="0"/>
              </a:spcBef>
              <a:spcAft>
                <a:spcPct val="0"/>
              </a:spcAft>
              <a:defRPr sz="1500">
                <a:solidFill>
                  <a:schemeClr val="tx1"/>
                </a:solidFill>
                <a:latin typeface="Verdana" pitchFamily="34" charset="0"/>
              </a:defRPr>
            </a:lvl7pPr>
            <a:lvl8pPr marL="3429000" indent="-228600" algn="ctr" eaLnBrk="0" fontAlgn="base" hangingPunct="0">
              <a:spcBef>
                <a:spcPct val="0"/>
              </a:spcBef>
              <a:spcAft>
                <a:spcPct val="0"/>
              </a:spcAft>
              <a:defRPr sz="1500">
                <a:solidFill>
                  <a:schemeClr val="tx1"/>
                </a:solidFill>
                <a:latin typeface="Verdana" pitchFamily="34" charset="0"/>
              </a:defRPr>
            </a:lvl8pPr>
            <a:lvl9pPr marL="3886200" indent="-228600" algn="ctr" eaLnBrk="0" fontAlgn="base" hangingPunct="0">
              <a:spcBef>
                <a:spcPct val="0"/>
              </a:spcBef>
              <a:spcAft>
                <a:spcPct val="0"/>
              </a:spcAft>
              <a:defRPr sz="1500">
                <a:solidFill>
                  <a:schemeClr val="tx1"/>
                </a:solidFill>
                <a:latin typeface="Verdana" pitchFamily="34" charset="0"/>
              </a:defRPr>
            </a:lvl9pPr>
          </a:lstStyle>
          <a:p>
            <a:fld id="{278EC7CA-1D4E-4F1E-9A59-9DDE7E2A8B9B}" type="slidenum">
              <a:rPr lang="de-DE" altLang="de-DE" sz="1200" smtClean="0">
                <a:latin typeface="Arial" charset="0"/>
              </a:rPr>
              <a:pPr/>
              <a:t>7</a:t>
            </a:fld>
            <a:endParaRPr lang="de-DE" altLang="de-DE" sz="1200"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de-DE" altLang="de-DE" b="1" baseline="0" dirty="0" smtClean="0">
                <a:latin typeface="Arial" charset="0"/>
              </a:rPr>
              <a:t>Monatsmittelwerte (hier Bsp. SIS JJA)</a:t>
            </a:r>
            <a:endParaRPr lang="de-DE" altLang="de-DE" baseline="0" dirty="0" smtClean="0">
              <a:latin typeface="Arial" charset="0"/>
            </a:endParaRPr>
          </a:p>
          <a:p>
            <a:pPr marL="171450" indent="-171450" eaLnBrk="1" hangingPunct="1">
              <a:buFontTx/>
              <a:buChar char="-"/>
            </a:pPr>
            <a:r>
              <a:rPr lang="de-DE" altLang="de-DE" b="1" baseline="0" dirty="0" smtClean="0">
                <a:latin typeface="Arial" charset="0"/>
              </a:rPr>
              <a:t>jeweils 3-monatige Zeiträume </a:t>
            </a:r>
            <a:r>
              <a:rPr lang="de-DE" altLang="de-DE" baseline="0" dirty="0" smtClean="0">
                <a:latin typeface="Arial" charset="0"/>
              </a:rPr>
              <a:t>analysiert:</a:t>
            </a:r>
          </a:p>
          <a:p>
            <a:pPr marL="914400" lvl="1" indent="-171450" eaLnBrk="1" hangingPunct="1">
              <a:buFontTx/>
              <a:buChar char="-"/>
            </a:pPr>
            <a:r>
              <a:rPr lang="de-DE" altLang="de-DE" baseline="0" dirty="0" smtClean="0">
                <a:latin typeface="Arial" charset="0"/>
              </a:rPr>
              <a:t>Sommer: </a:t>
            </a:r>
            <a:r>
              <a:rPr lang="de-DE" altLang="de-DE" b="1" baseline="0" dirty="0" smtClean="0">
                <a:latin typeface="Arial" charset="0"/>
              </a:rPr>
              <a:t>JJA</a:t>
            </a:r>
          </a:p>
          <a:p>
            <a:pPr marL="914400" lvl="1" indent="-171450" eaLnBrk="1" hangingPunct="1">
              <a:buFontTx/>
              <a:buChar char="-"/>
            </a:pPr>
            <a:r>
              <a:rPr lang="de-DE" altLang="de-DE" baseline="0" dirty="0" smtClean="0">
                <a:latin typeface="Arial" charset="0"/>
              </a:rPr>
              <a:t>Winter – Frühlings-Übergang: </a:t>
            </a:r>
            <a:r>
              <a:rPr lang="de-DE" altLang="de-DE" b="1" baseline="0" dirty="0" smtClean="0">
                <a:latin typeface="Arial" charset="0"/>
              </a:rPr>
              <a:t>FMA</a:t>
            </a:r>
            <a:r>
              <a:rPr lang="de-DE" altLang="de-DE" baseline="0" dirty="0" smtClean="0">
                <a:latin typeface="Arial" charset="0"/>
              </a:rPr>
              <a:t> (</a:t>
            </a:r>
            <a:r>
              <a:rPr lang="de-DE" altLang="de-DE" b="1" baseline="0" dirty="0" smtClean="0">
                <a:latin typeface="Arial" charset="0"/>
              </a:rPr>
              <a:t>Frühjahr</a:t>
            </a:r>
            <a:r>
              <a:rPr lang="de-DE" altLang="de-DE" b="0" baseline="0" dirty="0" smtClean="0">
                <a:latin typeface="Arial" charset="0"/>
              </a:rPr>
              <a:t>)</a:t>
            </a:r>
          </a:p>
        </p:txBody>
      </p:sp>
    </p:spTree>
    <p:extLst>
      <p:ext uri="{BB962C8B-B14F-4D97-AF65-F5344CB8AC3E}">
        <p14:creationId xmlns:p14="http://schemas.microsoft.com/office/powerpoint/2010/main" val="2244474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95BD3C98-3621-46FB-BD33-4525B31A73B3}" type="slidenum">
              <a:rPr lang="de-DE" altLang="de-DE"/>
              <a:pPr/>
              <a:t>8</a:t>
            </a:fld>
            <a:endParaRPr lang="de-DE" altLang="de-DE"/>
          </a:p>
        </p:txBody>
      </p:sp>
      <p:sp>
        <p:nvSpPr>
          <p:cNvPr id="70657"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A9DE7D59-AB26-4E7F-87F0-8CEFB4E92FFB}" type="slidenum">
              <a:rPr lang="de-DE" altLang="de-DE" sz="1200">
                <a:solidFill>
                  <a:srgbClr val="000000"/>
                </a:solidFill>
              </a:rPr>
              <a:pPr algn="ctr">
                <a:lnSpc>
                  <a:spcPct val="100000"/>
                </a:lnSpc>
              </a:pPr>
              <a:t>8</a:t>
            </a:fld>
            <a:endParaRPr lang="de-DE" altLang="de-DE" sz="1200">
              <a:solidFill>
                <a:srgbClr val="000000"/>
              </a:solidFill>
            </a:endParaRPr>
          </a:p>
        </p:txBody>
      </p:sp>
      <p:sp>
        <p:nvSpPr>
          <p:cNvPr id="70658" name="Rectangle 2"/>
          <p:cNvSpPr txBox="1">
            <a:spLocks noGrp="1" noRot="1" noChangeAspect="1" noChangeArrowheads="1"/>
          </p:cNvSpPr>
          <p:nvPr>
            <p:ph type="sldImg"/>
          </p:nvPr>
        </p:nvSpPr>
        <p:spPr bwMode="auto">
          <a:xfrm>
            <a:off x="446088" y="717550"/>
            <a:ext cx="6021387" cy="3387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Text Box 3"/>
          <p:cNvSpPr txBox="1">
            <a:spLocks noGrp="1" noChangeArrowheads="1"/>
          </p:cNvSpPr>
          <p:nvPr>
            <p:ph type="body" idx="1"/>
          </p:nvPr>
        </p:nvSpPr>
        <p:spPr bwMode="auto">
          <a:xfrm>
            <a:off x="898525" y="4367213"/>
            <a:ext cx="5046663"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344487" indent="-342900" eaLnBrk="1" hangingPunct="1">
              <a:spcBef>
                <a:spcPct val="0"/>
              </a:spcBef>
              <a:buFontTx/>
              <a:buChar char="-"/>
              <a:tabLst>
                <a:tab pos="723900" algn="l"/>
                <a:tab pos="1447800" algn="l"/>
                <a:tab pos="2171700" algn="l"/>
                <a:tab pos="2895600" algn="l"/>
                <a:tab pos="3619500" algn="l"/>
                <a:tab pos="4343400" algn="l"/>
              </a:tabLst>
            </a:pPr>
            <a:r>
              <a:rPr lang="de-DE" altLang="de-DE" sz="2000" baseline="0" dirty="0" smtClean="0">
                <a:latin typeface="Arial" charset="0"/>
                <a:ea typeface="Microsoft YaHei" charset="-122"/>
              </a:rPr>
              <a:t>Zeitreihe der Anomalie der saisonalen Flächenmittel der Globalstrahlung. </a:t>
            </a:r>
          </a:p>
          <a:p>
            <a:pPr marL="344487" indent="-342900" eaLnBrk="1" hangingPunct="1">
              <a:spcBef>
                <a:spcPct val="0"/>
              </a:spcBef>
              <a:buFontTx/>
              <a:buChar char="-"/>
              <a:tabLst>
                <a:tab pos="723900" algn="l"/>
                <a:tab pos="1447800" algn="l"/>
                <a:tab pos="2171700" algn="l"/>
                <a:tab pos="2895600" algn="l"/>
                <a:tab pos="3619500" algn="l"/>
                <a:tab pos="4343400" algn="l"/>
              </a:tabLst>
            </a:pPr>
            <a:endParaRPr lang="de-DE" altLang="de-DE" sz="2000" baseline="0" dirty="0" smtClean="0">
              <a:latin typeface="Arial" charset="0"/>
              <a:ea typeface="Microsoft YaHei" charset="-122"/>
            </a:endParaRPr>
          </a:p>
          <a:p>
            <a:pPr marL="344487" indent="-342900" eaLnBrk="1" hangingPunct="1">
              <a:spcBef>
                <a:spcPct val="0"/>
              </a:spcBef>
              <a:buFontTx/>
              <a:buChar char="-"/>
              <a:tabLst>
                <a:tab pos="723900" algn="l"/>
                <a:tab pos="1447800" algn="l"/>
                <a:tab pos="2171700" algn="l"/>
                <a:tab pos="2895600" algn="l"/>
                <a:tab pos="3619500" algn="l"/>
                <a:tab pos="4343400" algn="l"/>
              </a:tabLst>
            </a:pPr>
            <a:r>
              <a:rPr lang="de-DE" altLang="de-DE" sz="2000" baseline="0" dirty="0" smtClean="0">
                <a:latin typeface="Arial" charset="0"/>
                <a:ea typeface="Microsoft YaHei" charset="-122"/>
              </a:rPr>
              <a:t>Grün: Frühjahr, Rot: Sommer</a:t>
            </a:r>
            <a:endParaRPr lang="de-DE" altLang="de-DE" sz="2000" dirty="0" smtClean="0">
              <a:latin typeface="Arial" charset="0"/>
              <a:ea typeface="Microsoft YaHei" charset="-122"/>
            </a:endParaRPr>
          </a:p>
          <a:p>
            <a:pPr marL="215900" indent="-214313" eaLnBrk="1" hangingPunct="1">
              <a:spcBef>
                <a:spcPct val="0"/>
              </a:spcBef>
              <a:tabLst>
                <a:tab pos="723900" algn="l"/>
                <a:tab pos="1447800" algn="l"/>
                <a:tab pos="2171700" algn="l"/>
                <a:tab pos="2895600" algn="l"/>
                <a:tab pos="3619500" algn="l"/>
                <a:tab pos="4343400" algn="l"/>
              </a:tabLst>
            </a:pPr>
            <a:endParaRPr lang="de-DE" altLang="de-DE" sz="2000" dirty="0">
              <a:latin typeface="Arial" charset="0"/>
              <a:ea typeface="Microsoft YaHei" charset="-122"/>
            </a:endParaRPr>
          </a:p>
        </p:txBody>
      </p:sp>
    </p:spTree>
    <p:extLst>
      <p:ext uri="{BB962C8B-B14F-4D97-AF65-F5344CB8AC3E}">
        <p14:creationId xmlns:p14="http://schemas.microsoft.com/office/powerpoint/2010/main" val="57433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DF3AAA57-AB03-4BC8-893E-374EC35CAAD8}" type="slidenum">
              <a:rPr lang="de-DE" altLang="de-DE"/>
              <a:pPr/>
              <a:t>9</a:t>
            </a:fld>
            <a:endParaRPr lang="de-DE" altLang="de-DE"/>
          </a:p>
        </p:txBody>
      </p:sp>
      <p:sp>
        <p:nvSpPr>
          <p:cNvPr id="71681"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lnSpc>
                <a:spcPct val="100000"/>
              </a:lnSpc>
            </a:pPr>
            <a:fld id="{B89D7513-4EC2-43C1-8065-F5F9C56830CC}" type="slidenum">
              <a:rPr lang="de-DE" altLang="de-DE" sz="1200">
                <a:solidFill>
                  <a:srgbClr val="000000"/>
                </a:solidFill>
              </a:rPr>
              <a:pPr algn="ctr">
                <a:lnSpc>
                  <a:spcPct val="100000"/>
                </a:lnSpc>
              </a:pPr>
              <a:t>9</a:t>
            </a:fld>
            <a:endParaRPr lang="de-DE" altLang="de-DE" sz="1200">
              <a:solidFill>
                <a:srgbClr val="000000"/>
              </a:solidFill>
            </a:endParaRPr>
          </a:p>
        </p:txBody>
      </p:sp>
      <p:sp>
        <p:nvSpPr>
          <p:cNvPr id="71682" name="Rectangle 2"/>
          <p:cNvSpPr txBox="1">
            <a:spLocks noGrp="1" noRot="1" noChangeAspect="1" noChangeArrowheads="1"/>
          </p:cNvSpPr>
          <p:nvPr>
            <p:ph type="sldImg"/>
          </p:nvPr>
        </p:nvSpPr>
        <p:spPr bwMode="auto">
          <a:xfrm>
            <a:off x="446088" y="717550"/>
            <a:ext cx="6021387" cy="3387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Text Box 3"/>
          <p:cNvSpPr txBox="1">
            <a:spLocks noGrp="1" noChangeArrowheads="1"/>
          </p:cNvSpPr>
          <p:nvPr>
            <p:ph type="body" idx="1"/>
          </p:nvPr>
        </p:nvSpPr>
        <p:spPr bwMode="auto">
          <a:xfrm>
            <a:off x="898525" y="4367213"/>
            <a:ext cx="5046663"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344487" indent="-342900" eaLnBrk="1" hangingPunct="1">
              <a:spcBef>
                <a:spcPct val="0"/>
              </a:spcBef>
              <a:buFontTx/>
              <a:buChar char="-"/>
              <a:tabLst>
                <a:tab pos="723900" algn="l"/>
                <a:tab pos="1447800" algn="l"/>
                <a:tab pos="2171700" algn="l"/>
                <a:tab pos="2895600" algn="l"/>
                <a:tab pos="3619500" algn="l"/>
                <a:tab pos="4343400" algn="l"/>
              </a:tabLst>
            </a:pPr>
            <a:r>
              <a:rPr lang="de-DE" altLang="de-DE" sz="2000" baseline="0" dirty="0" smtClean="0">
                <a:latin typeface="Arial" charset="0"/>
                <a:ea typeface="Microsoft YaHei" charset="-122"/>
              </a:rPr>
              <a:t>Zeitreihe der Anomalie der saisonalen Flächenmittel des Niederschlags. </a:t>
            </a:r>
          </a:p>
          <a:p>
            <a:pPr marL="344487" indent="-342900" eaLnBrk="1" hangingPunct="1">
              <a:spcBef>
                <a:spcPct val="0"/>
              </a:spcBef>
              <a:buFontTx/>
              <a:buChar char="-"/>
              <a:tabLst>
                <a:tab pos="723900" algn="l"/>
                <a:tab pos="1447800" algn="l"/>
                <a:tab pos="2171700" algn="l"/>
                <a:tab pos="2895600" algn="l"/>
                <a:tab pos="3619500" algn="l"/>
                <a:tab pos="4343400" algn="l"/>
              </a:tabLst>
            </a:pPr>
            <a:endParaRPr lang="de-DE" altLang="de-DE" sz="2000" baseline="0" dirty="0" smtClean="0">
              <a:latin typeface="Arial" charset="0"/>
              <a:ea typeface="Microsoft YaHei" charset="-122"/>
            </a:endParaRPr>
          </a:p>
          <a:p>
            <a:pPr marL="344487" indent="-342900" eaLnBrk="1" hangingPunct="1">
              <a:spcBef>
                <a:spcPct val="0"/>
              </a:spcBef>
              <a:buFontTx/>
              <a:buChar char="-"/>
              <a:tabLst>
                <a:tab pos="723900" algn="l"/>
                <a:tab pos="1447800" algn="l"/>
                <a:tab pos="2171700" algn="l"/>
                <a:tab pos="2895600" algn="l"/>
                <a:tab pos="3619500" algn="l"/>
                <a:tab pos="4343400" algn="l"/>
              </a:tabLst>
            </a:pPr>
            <a:r>
              <a:rPr lang="de-DE" altLang="de-DE" sz="2000" baseline="0" dirty="0" smtClean="0">
                <a:latin typeface="Arial" charset="0"/>
                <a:ea typeface="Microsoft YaHei" charset="-122"/>
              </a:rPr>
              <a:t>Grün: Frühjahr, Rot: Sommer</a:t>
            </a:r>
            <a:endParaRPr lang="de-DE" altLang="de-DE" sz="2000" dirty="0" smtClean="0">
              <a:latin typeface="Arial" charset="0"/>
              <a:ea typeface="Microsoft YaHei" charset="-122"/>
            </a:endParaRPr>
          </a:p>
          <a:p>
            <a:pPr marL="1587" indent="0" eaLnBrk="1" hangingPunct="1">
              <a:spcBef>
                <a:spcPct val="0"/>
              </a:spcBef>
              <a:buFontTx/>
              <a:buNone/>
              <a:tabLst>
                <a:tab pos="723900" algn="l"/>
                <a:tab pos="1447800" algn="l"/>
                <a:tab pos="2171700" algn="l"/>
                <a:tab pos="2895600" algn="l"/>
                <a:tab pos="3619500" algn="l"/>
                <a:tab pos="4343400" algn="l"/>
              </a:tabLst>
            </a:pPr>
            <a:endParaRPr lang="de-DE" altLang="de-DE" sz="2000" dirty="0" smtClean="0">
              <a:latin typeface="Arial" charset="0"/>
              <a:ea typeface="Microsoft YaHei" charset="-122"/>
            </a:endParaRPr>
          </a:p>
          <a:p>
            <a:pPr marL="215900" indent="-214313" eaLnBrk="1" hangingPunct="1">
              <a:spcBef>
                <a:spcPct val="0"/>
              </a:spcBef>
              <a:tabLst>
                <a:tab pos="723900" algn="l"/>
                <a:tab pos="1447800" algn="l"/>
                <a:tab pos="2171700" algn="l"/>
                <a:tab pos="2895600" algn="l"/>
                <a:tab pos="3619500" algn="l"/>
                <a:tab pos="4343400" algn="l"/>
              </a:tabLst>
            </a:pPr>
            <a:endParaRPr lang="de-DE" altLang="de-DE" sz="2000" dirty="0">
              <a:latin typeface="Arial" charset="0"/>
              <a:ea typeface="Microsoft YaHei" charset="-122"/>
            </a:endParaRPr>
          </a:p>
        </p:txBody>
      </p:sp>
    </p:spTree>
    <p:extLst>
      <p:ext uri="{BB962C8B-B14F-4D97-AF65-F5344CB8AC3E}">
        <p14:creationId xmlns:p14="http://schemas.microsoft.com/office/powerpoint/2010/main" val="34637363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4.wmf"/><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8093207" y="230589"/>
            <a:ext cx="4098795"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44308" tIns="44308" rIns="44308" bIns="44308" numCol="1" rtlCol="0" anchor="t" anchorCtr="0" compatLnSpc="1">
            <a:prstTxWarp prst="textNoShape">
              <a:avLst/>
            </a:prstTxWarp>
          </a:bodyPr>
          <a:lstStyle/>
          <a:p>
            <a:pPr marL="0" marR="0" indent="0" algn="l" defTabSz="1125444" rtl="0" eaLnBrk="0" fontAlgn="base" latinLnBrk="0" hangingPunct="0">
              <a:lnSpc>
                <a:spcPct val="100000"/>
              </a:lnSpc>
              <a:spcBef>
                <a:spcPct val="50000"/>
              </a:spcBef>
              <a:spcAft>
                <a:spcPct val="0"/>
              </a:spcAft>
              <a:buClrTx/>
              <a:buSzTx/>
              <a:buFontTx/>
              <a:buNone/>
              <a:tabLst/>
            </a:pPr>
            <a:endParaRPr kumimoji="0" lang="en-GB" sz="1108" b="1" i="0" u="none" strike="noStrike" cap="none" normalizeH="0" baseline="0" smtClean="0">
              <a:ln>
                <a:noFill/>
              </a:ln>
              <a:solidFill>
                <a:schemeClr val="bg1"/>
              </a:solidFill>
              <a:effectLst/>
              <a:latin typeface="Tahoma" pitchFamily="34" charset="0"/>
            </a:endParaRPr>
          </a:p>
        </p:txBody>
      </p:sp>
      <p:grpSp>
        <p:nvGrpSpPr>
          <p:cNvPr id="5" name="Group 4"/>
          <p:cNvGrpSpPr/>
          <p:nvPr userDrawn="1"/>
        </p:nvGrpSpPr>
        <p:grpSpPr>
          <a:xfrm>
            <a:off x="8097605" y="6145001"/>
            <a:ext cx="3858471"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sz="1108"/>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sz="1108"/>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sz="1108"/>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sz="1108"/>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sz="1108"/>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sz="1108"/>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sz="1108"/>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sz="1108"/>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sz="1108"/>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sz="1108"/>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sz="1108"/>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sz="1108"/>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sz="1108"/>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sz="1108"/>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sz="1108"/>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sz="1108"/>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sz="1108"/>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sz="1108"/>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sz="1108"/>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sz="1108"/>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sz="1108"/>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sz="1108"/>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sz="1108"/>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sz="1108"/>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sz="1108"/>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sz="1108"/>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sz="1108"/>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sz="1108"/>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sz="1108"/>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sz="1108"/>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sz="1108"/>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sz="1108"/>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sz="1108"/>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sz="1108"/>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sz="1108"/>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sz="1108"/>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sz="1108"/>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sz="1108"/>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sz="1108"/>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sz="1108"/>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sz="1108"/>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sz="1108"/>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sz="1108"/>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sz="1108"/>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sz="1108"/>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sz="1108"/>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sz="1108"/>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sz="1108"/>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sz="1108"/>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sz="1108"/>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sz="1108"/>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sz="1108"/>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sz="1108"/>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sz="1108"/>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sz="1108"/>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sz="1108"/>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sz="1108"/>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sz="1108"/>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sz="1108"/>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sz="1108"/>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sz="1108"/>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sz="1108"/>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sz="1108"/>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sz="1108"/>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sz="1108"/>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sz="1108"/>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sz="1108"/>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sz="1108"/>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sz="1108"/>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sz="1108"/>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sz="1108"/>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sz="1108"/>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sz="1108"/>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sz="1108"/>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sz="1108"/>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sz="1108"/>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sz="1108"/>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sz="1108"/>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sz="1108"/>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sz="1108"/>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sz="1108"/>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sz="1108"/>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sz="1108"/>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sz="1108"/>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sz="1108"/>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sz="1108"/>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sz="1108"/>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sz="1108"/>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sz="1108"/>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sz="1108"/>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sz="1108"/>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sz="1108"/>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sz="1108"/>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sz="1108"/>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mc:AlternateContent xmlns:mc="http://schemas.openxmlformats.org/markup-compatibility/2006">
                <mc:Choice xmlns:v="urn:schemas-microsoft-com:vml" Requires="v">
                  <p:oleObj spid="_x0000_s365936" name="Clip" r:id="rId4" imgW="3809524" imgH="2619048" progId="">
                    <p:embed/>
                  </p:oleObj>
                </mc:Choice>
                <mc:Fallback>
                  <p:oleObj name="Clip" r:id="rId4" imgW="3809524" imgH="2619048" progId="">
                    <p:embed/>
                    <p:pic>
                      <p:nvPicPr>
                        <p:cNvPr id="0" name="Object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677" y="5298398"/>
                          <a:ext cx="168034"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sz="1108"/>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sz="1108"/>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sz="1108"/>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sz="1108"/>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sz="1108"/>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sz="1108"/>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sz="1108"/>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sz="1108"/>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sz="1108"/>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sz="1108"/>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sz="1108"/>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sz="1108"/>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sz="1108"/>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sz="1108"/>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sz="1108"/>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mc:AlternateContent xmlns:mc="http://schemas.openxmlformats.org/markup-compatibility/2006">
                <mc:Choice xmlns:v="urn:schemas-microsoft-com:vml" Requires="v">
                  <p:oleObj spid="_x0000_s365937" name="Clip" r:id="rId6" imgW="2835360" imgH="1920600" progId="">
                    <p:embed/>
                  </p:oleObj>
                </mc:Choice>
                <mc:Fallback>
                  <p:oleObj name="Clip" r:id="rId6" imgW="2835360" imgH="1920600" progId="">
                    <p:embed/>
                    <p:pic>
                      <p:nvPicPr>
                        <p:cNvPr id="0" name="Object 2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889" y="5298398"/>
                          <a:ext cx="159887" cy="104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sz="1108"/>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sz="1108"/>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sz="1108"/>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sz="1108"/>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sz="1108"/>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sz="1108"/>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sz="1108"/>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sz="1108"/>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sz="1108"/>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sz="1108"/>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sz="1108"/>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sz="1108"/>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sz="1108"/>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sz="1108"/>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sz="1108"/>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sz="1108"/>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sz="1108"/>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sz="1108"/>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sz="1108"/>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sz="1108"/>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sz="1108"/>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sz="1108"/>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sz="1108"/>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sz="1108"/>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sz="1108"/>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sz="1108"/>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sz="1108"/>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sz="1108"/>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sz="1108"/>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sz="1108"/>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sz="1108"/>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sz="1108"/>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sz="1108"/>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sz="1108"/>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sz="1108"/>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sz="1108"/>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sz="1108"/>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sz="1108"/>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sz="1108"/>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sz="1108"/>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sz="1108"/>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sz="1108"/>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sz="1108"/>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sz="1108"/>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sz="1108"/>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sz="1108"/>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sz="1108"/>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sz="1108"/>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sz="1108"/>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sz="1108"/>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sz="1108"/>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sz="1108"/>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sz="1108"/>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sz="1108"/>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sz="1108"/>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sz="1108"/>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sz="1108"/>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sz="1108"/>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sz="1108"/>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sz="1108"/>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sz="1108"/>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sz="1108"/>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sz="1108"/>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sz="1108"/>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sz="1108"/>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sz="1108"/>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sz="1108"/>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sz="1108"/>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sz="1108"/>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sz="1108"/>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sz="1108">
                  <a:latin typeface="Arial" pitchFamily="34" charset="0"/>
                  <a:cs typeface="Arial" pitchFamily="34" charset="0"/>
                </a:endParaRPr>
              </a:p>
            </p:txBody>
          </p:sp>
        </p:grpSp>
        <p:pic>
          <p:nvPicPr>
            <p:cNvPr id="34" name="Picture 268"/>
            <p:cNvPicPr>
              <a:picLocks noChangeAspect="1" noChangeArrowheads="1"/>
            </p:cNvPicPr>
            <p:nvPr userDrawn="1"/>
          </p:nvPicPr>
          <p:blipFill>
            <a:blip r:embed="rId8"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sz="1108"/>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sz="1108"/>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sz="1108"/>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sz="1108"/>
              </a:p>
            </p:txBody>
          </p:sp>
        </p:grpSp>
      </p:grpSp>
      <p:sp>
        <p:nvSpPr>
          <p:cNvPr id="247" name="Rectangle 246"/>
          <p:cNvSpPr/>
          <p:nvPr userDrawn="1"/>
        </p:nvSpPr>
        <p:spPr bwMode="auto">
          <a:xfrm>
            <a:off x="10852843" y="6598214"/>
            <a:ext cx="1134139" cy="244549"/>
          </a:xfrm>
          <a:prstGeom prst="rect">
            <a:avLst/>
          </a:prstGeom>
          <a:solidFill>
            <a:srgbClr val="F1F1F1"/>
          </a:solidFill>
          <a:ln w="9525" cap="flat" cmpd="sng" algn="ctr">
            <a:noFill/>
            <a:prstDash val="solid"/>
            <a:round/>
            <a:headEnd type="none" w="med" len="med"/>
            <a:tailEnd type="none" w="med" len="med"/>
          </a:ln>
          <a:effectLst/>
        </p:spPr>
        <p:txBody>
          <a:bodyPr vert="horz" wrap="square" lIns="44308" tIns="44308" rIns="44308" bIns="44308" numCol="1" rtlCol="0" anchor="t" anchorCtr="0" compatLnSpc="1">
            <a:prstTxWarp prst="textNoShape">
              <a:avLst/>
            </a:prstTxWarp>
          </a:bodyPr>
          <a:lstStyle/>
          <a:p>
            <a:pPr marL="0" marR="0" indent="0" algn="l" defTabSz="1125444" rtl="0" eaLnBrk="0" fontAlgn="base" latinLnBrk="0" hangingPunct="0">
              <a:lnSpc>
                <a:spcPct val="100000"/>
              </a:lnSpc>
              <a:spcBef>
                <a:spcPct val="50000"/>
              </a:spcBef>
              <a:spcAft>
                <a:spcPct val="0"/>
              </a:spcAft>
              <a:buClrTx/>
              <a:buSzTx/>
              <a:buFontTx/>
              <a:buNone/>
              <a:tabLst/>
            </a:pPr>
            <a:endParaRPr kumimoji="0" lang="en-GB" sz="1108" b="1" i="0" u="none" strike="noStrike" cap="none" normalizeH="0" baseline="0" smtClean="0">
              <a:ln>
                <a:noFill/>
              </a:ln>
              <a:solidFill>
                <a:schemeClr val="bg1"/>
              </a:solidFill>
              <a:effectLst/>
              <a:latin typeface="Tahoma" pitchFamily="34" charset="0"/>
            </a:endParaRPr>
          </a:p>
        </p:txBody>
      </p:sp>
      <p:pic>
        <p:nvPicPr>
          <p:cNvPr id="246" name="Picture 11" descr="EUMETSATLogo_hor_noTagline_solid_CMYK UPDATED version.png"/>
          <p:cNvPicPr>
            <a:picLocks noChangeAspect="1"/>
          </p:cNvPicPr>
          <p:nvPr userDrawn="1"/>
        </p:nvPicPr>
        <p:blipFill>
          <a:blip r:embed="rId9" cstate="print"/>
          <a:srcRect/>
          <a:stretch>
            <a:fillRect/>
          </a:stretch>
        </p:blipFill>
        <p:spPr bwMode="auto">
          <a:xfrm>
            <a:off x="8835298" y="553831"/>
            <a:ext cx="2614613" cy="482600"/>
          </a:xfrm>
          <a:prstGeom prst="rect">
            <a:avLst/>
          </a:prstGeom>
          <a:noFill/>
          <a:ln w="9525">
            <a:noFill/>
            <a:miter lim="800000"/>
            <a:headEnd/>
            <a:tailEnd/>
          </a:ln>
        </p:spPr>
      </p:pic>
      <p:pic>
        <p:nvPicPr>
          <p:cNvPr id="248" name="Content Placeholder 3" descr="msg.png"/>
          <p:cNvPicPr>
            <a:picLocks noChangeAspect="1"/>
          </p:cNvPicPr>
          <p:nvPr userDrawn="1"/>
        </p:nvPicPr>
        <p:blipFill>
          <a:blip r:embed="rId10" cstate="print"/>
          <a:srcRect/>
          <a:stretch>
            <a:fillRect/>
          </a:stretch>
        </p:blipFill>
        <p:spPr bwMode="auto">
          <a:xfrm>
            <a:off x="932150" y="5108992"/>
            <a:ext cx="1095942" cy="1106347"/>
          </a:xfrm>
          <a:prstGeom prst="rect">
            <a:avLst/>
          </a:prstGeom>
          <a:noFill/>
          <a:ln w="9525">
            <a:noFill/>
            <a:miter lim="800000"/>
            <a:headEnd/>
            <a:tailEnd/>
          </a:ln>
        </p:spPr>
      </p:pic>
      <p:pic>
        <p:nvPicPr>
          <p:cNvPr id="249" name="Content Placeholder 3" descr="msg.png"/>
          <p:cNvPicPr>
            <a:picLocks noChangeAspect="1"/>
          </p:cNvPicPr>
          <p:nvPr userDrawn="1"/>
        </p:nvPicPr>
        <p:blipFill>
          <a:blip r:embed="rId10" cstate="print"/>
          <a:srcRect/>
          <a:stretch>
            <a:fillRect/>
          </a:stretch>
        </p:blipFill>
        <p:spPr bwMode="auto">
          <a:xfrm>
            <a:off x="1948701" y="5244217"/>
            <a:ext cx="1095942" cy="1106347"/>
          </a:xfrm>
          <a:prstGeom prst="rect">
            <a:avLst/>
          </a:prstGeom>
          <a:noFill/>
          <a:ln w="9525">
            <a:noFill/>
            <a:miter lim="800000"/>
            <a:headEnd/>
            <a:tailEnd/>
          </a:ln>
        </p:spPr>
      </p:pic>
      <p:pic>
        <p:nvPicPr>
          <p:cNvPr id="250" name="Content Placeholder 3" descr="msg.png"/>
          <p:cNvPicPr>
            <a:picLocks noChangeAspect="1"/>
          </p:cNvPicPr>
          <p:nvPr userDrawn="1"/>
        </p:nvPicPr>
        <p:blipFill>
          <a:blip r:embed="rId10" cstate="print"/>
          <a:srcRect/>
          <a:stretch>
            <a:fillRect/>
          </a:stretch>
        </p:blipFill>
        <p:spPr bwMode="auto">
          <a:xfrm>
            <a:off x="2970656" y="4939417"/>
            <a:ext cx="1095942" cy="1106347"/>
          </a:xfrm>
          <a:prstGeom prst="rect">
            <a:avLst/>
          </a:prstGeom>
          <a:noFill/>
          <a:ln w="9525">
            <a:noFill/>
            <a:miter lim="800000"/>
            <a:headEnd/>
            <a:tailEnd/>
          </a:ln>
        </p:spPr>
      </p:pic>
      <p:pic>
        <p:nvPicPr>
          <p:cNvPr id="254" name="Picture 5" descr="jason-big.png"/>
          <p:cNvPicPr>
            <a:picLocks noChangeAspect="1"/>
          </p:cNvPicPr>
          <p:nvPr userDrawn="1"/>
        </p:nvPicPr>
        <p:blipFill>
          <a:blip r:embed="rId11" cstate="print"/>
          <a:srcRect/>
          <a:stretch>
            <a:fillRect/>
          </a:stretch>
        </p:blipFill>
        <p:spPr bwMode="auto">
          <a:xfrm rot="445958">
            <a:off x="2919287" y="3156926"/>
            <a:ext cx="1191409" cy="850181"/>
          </a:xfrm>
          <a:prstGeom prst="rect">
            <a:avLst/>
          </a:prstGeom>
          <a:noFill/>
          <a:ln w="9525">
            <a:noFill/>
            <a:miter lim="800000"/>
            <a:headEnd/>
            <a:tailEnd/>
          </a:ln>
        </p:spPr>
      </p:pic>
      <p:sp>
        <p:nvSpPr>
          <p:cNvPr id="2" name="Oval 1"/>
          <p:cNvSpPr/>
          <p:nvPr userDrawn="1"/>
        </p:nvSpPr>
        <p:spPr bwMode="auto">
          <a:xfrm>
            <a:off x="2314237" y="1608858"/>
            <a:ext cx="1558951" cy="1558951"/>
          </a:xfrm>
          <a:prstGeom prst="ellipse">
            <a:avLst/>
          </a:prstGeom>
          <a:gradFill flip="none" rotWithShape="1">
            <a:gsLst>
              <a:gs pos="67000">
                <a:schemeClr val="bg1">
                  <a:alpha val="0"/>
                </a:schemeClr>
              </a:gs>
              <a:gs pos="0">
                <a:srgbClr val="FFC000">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2" name="Picture 6" descr="metop.png"/>
          <p:cNvPicPr>
            <a:picLocks noChangeAspect="1"/>
          </p:cNvPicPr>
          <p:nvPr userDrawn="1"/>
        </p:nvPicPr>
        <p:blipFill>
          <a:blip r:embed="rId12" cstate="print"/>
          <a:srcRect/>
          <a:stretch>
            <a:fillRect/>
          </a:stretch>
        </p:blipFill>
        <p:spPr bwMode="auto">
          <a:xfrm rot="20313837">
            <a:off x="2737293" y="1966704"/>
            <a:ext cx="968240" cy="727054"/>
          </a:xfrm>
          <a:prstGeom prst="rect">
            <a:avLst/>
          </a:prstGeom>
          <a:noFill/>
          <a:ln w="9525">
            <a:noFill/>
            <a:miter lim="800000"/>
            <a:headEnd/>
            <a:tailEnd/>
          </a:ln>
        </p:spPr>
      </p:pic>
      <p:sp>
        <p:nvSpPr>
          <p:cNvPr id="258" name="Oval 257"/>
          <p:cNvSpPr/>
          <p:nvPr userDrawn="1"/>
        </p:nvSpPr>
        <p:spPr bwMode="auto">
          <a:xfrm>
            <a:off x="160257" y="447025"/>
            <a:ext cx="1998280" cy="1998280"/>
          </a:xfrm>
          <a:prstGeom prst="ellipse">
            <a:avLst/>
          </a:prstGeom>
          <a:gradFill flip="none" rotWithShape="1">
            <a:gsLst>
              <a:gs pos="67000">
                <a:schemeClr val="bg1">
                  <a:alpha val="0"/>
                </a:schemeClr>
              </a:gs>
              <a:gs pos="0">
                <a:srgbClr val="FFC000">
                  <a:alpha val="59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3" name="Picture 6" descr="metop.png"/>
          <p:cNvPicPr>
            <a:picLocks noChangeAspect="1"/>
          </p:cNvPicPr>
          <p:nvPr userDrawn="1"/>
        </p:nvPicPr>
        <p:blipFill>
          <a:blip r:embed="rId12" cstate="print"/>
          <a:srcRect/>
          <a:stretch>
            <a:fillRect/>
          </a:stretch>
        </p:blipFill>
        <p:spPr bwMode="auto">
          <a:xfrm rot="20313837">
            <a:off x="1270996" y="3937937"/>
            <a:ext cx="1768882" cy="1328258"/>
          </a:xfrm>
          <a:prstGeom prst="rect">
            <a:avLst/>
          </a:prstGeom>
          <a:noFill/>
          <a:ln w="9525">
            <a:noFill/>
            <a:miter lim="800000"/>
            <a:headEnd/>
            <a:tailEnd/>
          </a:ln>
        </p:spPr>
      </p:pic>
      <p:pic>
        <p:nvPicPr>
          <p:cNvPr id="256" name="Picture 255" descr="sentinel3.png"/>
          <p:cNvPicPr>
            <a:picLocks noChangeAspect="1"/>
          </p:cNvPicPr>
          <p:nvPr userDrawn="1"/>
        </p:nvPicPr>
        <p:blipFill rotWithShape="1">
          <a:blip r:embed="rId13" cstate="print"/>
          <a:srcRect l="5998" t="2705" r="25074"/>
          <a:stretch/>
        </p:blipFill>
        <p:spPr>
          <a:xfrm>
            <a:off x="667857" y="1145124"/>
            <a:ext cx="843209" cy="669798"/>
          </a:xfrm>
          <a:prstGeom prst="rect">
            <a:avLst/>
          </a:prstGeom>
        </p:spPr>
      </p:pic>
      <p:sp>
        <p:nvSpPr>
          <p:cNvPr id="259" name="Oval 258"/>
          <p:cNvSpPr/>
          <p:nvPr userDrawn="1"/>
        </p:nvSpPr>
        <p:spPr bwMode="auto">
          <a:xfrm>
            <a:off x="228845" y="2573024"/>
            <a:ext cx="1998280" cy="1998280"/>
          </a:xfrm>
          <a:prstGeom prst="ellipse">
            <a:avLst/>
          </a:prstGeom>
          <a:gradFill flip="none" rotWithShape="1">
            <a:gsLst>
              <a:gs pos="67000">
                <a:schemeClr val="bg1">
                  <a:alpha val="0"/>
                </a:schemeClr>
              </a:gs>
              <a:gs pos="0">
                <a:srgbClr val="FFC000">
                  <a:alpha val="59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7" name="Picture 256" descr="sentinel3.png"/>
          <p:cNvPicPr>
            <a:picLocks noChangeAspect="1"/>
          </p:cNvPicPr>
          <p:nvPr userDrawn="1"/>
        </p:nvPicPr>
        <p:blipFill rotWithShape="1">
          <a:blip r:embed="rId13" cstate="print"/>
          <a:srcRect l="5998" t="2705" r="25074"/>
          <a:stretch/>
        </p:blipFill>
        <p:spPr>
          <a:xfrm>
            <a:off x="523299" y="3178572"/>
            <a:ext cx="1409372" cy="1119526"/>
          </a:xfrm>
          <a:prstGeom prst="rect">
            <a:avLst/>
          </a:prstGeom>
        </p:spPr>
      </p:pic>
      <p:sp>
        <p:nvSpPr>
          <p:cNvPr id="260" name="Oval 259"/>
          <p:cNvSpPr/>
          <p:nvPr userDrawn="1"/>
        </p:nvSpPr>
        <p:spPr bwMode="auto">
          <a:xfrm>
            <a:off x="3697435" y="1918079"/>
            <a:ext cx="1558951" cy="1558951"/>
          </a:xfrm>
          <a:prstGeom prst="ellipse">
            <a:avLst/>
          </a:prstGeom>
          <a:gradFill flip="none" rotWithShape="1">
            <a:gsLst>
              <a:gs pos="57000">
                <a:schemeClr val="bg1">
                  <a:alpha val="0"/>
                </a:schemeClr>
              </a:gs>
              <a:gs pos="0">
                <a:schemeClr val="accent2">
                  <a:lumMod val="75000"/>
                  <a:alpha val="48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5" name="Picture 5" descr="jason-big.png"/>
          <p:cNvPicPr>
            <a:picLocks noChangeAspect="1"/>
          </p:cNvPicPr>
          <p:nvPr userDrawn="1"/>
        </p:nvPicPr>
        <p:blipFill>
          <a:blip r:embed="rId11" cstate="print"/>
          <a:srcRect/>
          <a:stretch>
            <a:fillRect/>
          </a:stretch>
        </p:blipFill>
        <p:spPr bwMode="auto">
          <a:xfrm rot="445958">
            <a:off x="4079004" y="2466463"/>
            <a:ext cx="795814" cy="567887"/>
          </a:xfrm>
          <a:prstGeom prst="rect">
            <a:avLst/>
          </a:prstGeom>
          <a:noFill/>
          <a:ln w="9525">
            <a:noFill/>
            <a:miter lim="800000"/>
            <a:headEnd/>
            <a:tailEnd/>
          </a:ln>
        </p:spPr>
      </p:pic>
      <p:sp>
        <p:nvSpPr>
          <p:cNvPr id="261" name="Oval 260"/>
          <p:cNvSpPr/>
          <p:nvPr userDrawn="1"/>
        </p:nvSpPr>
        <p:spPr bwMode="auto">
          <a:xfrm>
            <a:off x="5546139" y="3626136"/>
            <a:ext cx="1558951" cy="1558951"/>
          </a:xfrm>
          <a:prstGeom prst="ellipse">
            <a:avLst/>
          </a:prstGeom>
          <a:gradFill flip="none" rotWithShape="1">
            <a:gsLst>
              <a:gs pos="57000">
                <a:schemeClr val="bg1">
                  <a:alpha val="0"/>
                </a:schemeClr>
              </a:gs>
              <a:gs pos="0">
                <a:srgbClr val="00B5E2">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51" name="Content Placeholder 3" descr="msg.png"/>
          <p:cNvPicPr>
            <a:picLocks noChangeAspect="1"/>
          </p:cNvPicPr>
          <p:nvPr userDrawn="1"/>
        </p:nvPicPr>
        <p:blipFill>
          <a:blip r:embed="rId10" cstate="print"/>
          <a:srcRect/>
          <a:stretch>
            <a:fillRect/>
          </a:stretch>
        </p:blipFill>
        <p:spPr bwMode="auto">
          <a:xfrm rot="19090163">
            <a:off x="5949465" y="4025891"/>
            <a:ext cx="752301" cy="759443"/>
          </a:xfrm>
          <a:prstGeom prst="rect">
            <a:avLst/>
          </a:prstGeom>
          <a:noFill/>
          <a:ln w="9525">
            <a:noFill/>
            <a:miter lim="800000"/>
            <a:headEnd/>
            <a:tailEnd/>
          </a:ln>
        </p:spPr>
      </p:pic>
      <p:sp>
        <p:nvSpPr>
          <p:cNvPr id="265" name="Oval 264"/>
          <p:cNvSpPr/>
          <p:nvPr userDrawn="1"/>
        </p:nvSpPr>
        <p:spPr bwMode="auto">
          <a:xfrm>
            <a:off x="427125" y="1786399"/>
            <a:ext cx="1558951" cy="1417228"/>
          </a:xfrm>
          <a:prstGeom prst="ellipse">
            <a:avLst/>
          </a:prstGeom>
          <a:gradFill flip="none" rotWithShape="1">
            <a:gsLst>
              <a:gs pos="67000">
                <a:schemeClr val="bg1">
                  <a:alpha val="0"/>
                </a:schemeClr>
              </a:gs>
              <a:gs pos="0">
                <a:srgbClr val="FFC000">
                  <a:alpha val="43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66" name="Picture 6" descr="metop.png"/>
          <p:cNvPicPr>
            <a:picLocks noChangeAspect="1"/>
          </p:cNvPicPr>
          <p:nvPr userDrawn="1"/>
        </p:nvPicPr>
        <p:blipFill>
          <a:blip r:embed="rId12" cstate="print"/>
          <a:srcRect/>
          <a:stretch>
            <a:fillRect/>
          </a:stretch>
        </p:blipFill>
        <p:spPr bwMode="auto">
          <a:xfrm rot="20313837">
            <a:off x="729832" y="1901522"/>
            <a:ext cx="1280557" cy="961574"/>
          </a:xfrm>
          <a:prstGeom prst="rect">
            <a:avLst/>
          </a:prstGeom>
          <a:noFill/>
          <a:ln w="9525">
            <a:noFill/>
            <a:miter lim="800000"/>
            <a:headEnd/>
            <a:tailEnd/>
          </a:ln>
        </p:spPr>
      </p:pic>
      <p:sp>
        <p:nvSpPr>
          <p:cNvPr id="262" name="Rectangle 261"/>
          <p:cNvSpPr/>
          <p:nvPr userDrawn="1"/>
        </p:nvSpPr>
        <p:spPr bwMode="auto">
          <a:xfrm>
            <a:off x="228845" y="6598213"/>
            <a:ext cx="353547" cy="244549"/>
          </a:xfrm>
          <a:prstGeom prst="rect">
            <a:avLst/>
          </a:prstGeom>
          <a:solidFill>
            <a:srgbClr val="F2F2F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9907"/>
          </a:xfrm>
        </p:spPr>
        <p:txBody>
          <a:bodyPr/>
          <a:lstStyle>
            <a:lvl1pPr marL="221544">
              <a:defRPr/>
            </a:lvl1pPr>
          </a:lstStyle>
          <a:p>
            <a:r>
              <a:rPr lang="en-US" smtClean="0"/>
              <a:t>Click to edit Master title style</a:t>
            </a:r>
            <a:endParaRPr lang="en-GB" dirty="0"/>
          </a:p>
        </p:txBody>
      </p:sp>
      <p:sp>
        <p:nvSpPr>
          <p:cNvPr id="3" name="Content Placeholder 2"/>
          <p:cNvSpPr>
            <a:spLocks noGrp="1"/>
          </p:cNvSpPr>
          <p:nvPr>
            <p:ph idx="1"/>
          </p:nvPr>
        </p:nvSpPr>
        <p:spPr>
          <a:xfrm>
            <a:off x="328248" y="1237127"/>
            <a:ext cx="11627339" cy="5262675"/>
          </a:xfrm>
        </p:spPr>
        <p:txBody>
          <a:bodyPr>
            <a:normAutofit/>
          </a:bodyPr>
          <a:lstStyle>
            <a:lvl1pPr marL="310162" indent="-310162">
              <a:spcBef>
                <a:spcPts val="0"/>
              </a:spcBef>
              <a:defRPr/>
            </a:lvl1pPr>
            <a:lvl2pPr>
              <a:defRPr/>
            </a:lvl2pPr>
            <a:lvl3pPr>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380901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b="5000"/>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2" y="4"/>
            <a:ext cx="12191998" cy="10081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29700" name="Rectangle 58"/>
          <p:cNvSpPr>
            <a:spLocks noGrp="1" noChangeArrowheads="1"/>
          </p:cNvSpPr>
          <p:nvPr>
            <p:ph type="body" idx="1"/>
          </p:nvPr>
        </p:nvSpPr>
        <p:spPr bwMode="auto">
          <a:xfrm>
            <a:off x="328248" y="1290111"/>
            <a:ext cx="11627339" cy="526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61" title="[DM_E_CONFID]"/>
          <p:cNvSpPr>
            <a:spLocks noChangeArrowheads="1"/>
          </p:cNvSpPr>
          <p:nvPr userDrawn="1"/>
        </p:nvSpPr>
        <p:spPr bwMode="auto">
          <a:xfrm>
            <a:off x="4736126" y="6649210"/>
            <a:ext cx="3113648" cy="151580"/>
          </a:xfrm>
          <a:prstGeom prst="rect">
            <a:avLst/>
          </a:prstGeom>
          <a:noFill/>
          <a:ln w="9525">
            <a:noFill/>
            <a:miter lim="800000"/>
            <a:headEnd/>
            <a:tailEnd/>
          </a:ln>
        </p:spPr>
        <p:txBody>
          <a:bodyPr wrap="square" lIns="0" tIns="0" rIns="0" bIns="0">
            <a:spAutoFit/>
          </a:bodyPr>
          <a:lstStyle/>
          <a:p>
            <a:pPr algn="ctr" eaLnBrk="0" hangingPunct="0">
              <a:defRPr/>
            </a:pPr>
            <a:r>
              <a:rPr lang="de-DE" sz="985" b="0" baseline="0" smtClean="0">
                <a:solidFill>
                  <a:srgbClr val="00B5E2"/>
                </a:solidFill>
                <a:latin typeface="Arial" pitchFamily="34" charset="0"/>
                <a:cs typeface="Arial" pitchFamily="34" charset="0"/>
              </a:rPr>
              <a:t>Classification</a:t>
            </a:r>
            <a:endParaRPr lang="de-DE" sz="985" b="0" baseline="0" dirty="0">
              <a:solidFill>
                <a:srgbClr val="00B5E2"/>
              </a:solidFill>
              <a:latin typeface="Arial" pitchFamily="34" charset="0"/>
              <a:cs typeface="Arial" pitchFamily="34" charset="0"/>
            </a:endParaRPr>
          </a:p>
        </p:txBody>
      </p:sp>
      <p:sp>
        <p:nvSpPr>
          <p:cNvPr id="13" name="Rectangle 61" title="[DM_E_DOC_NO], v[DM_E_VER_NO], [DM_E_ISS_DATE]"/>
          <p:cNvSpPr>
            <a:spLocks noChangeArrowheads="1"/>
          </p:cNvSpPr>
          <p:nvPr userDrawn="1"/>
        </p:nvSpPr>
        <p:spPr bwMode="auto">
          <a:xfrm>
            <a:off x="665872" y="6649210"/>
            <a:ext cx="3395003" cy="151580"/>
          </a:xfrm>
          <a:prstGeom prst="rect">
            <a:avLst/>
          </a:prstGeom>
          <a:noFill/>
          <a:ln w="9525">
            <a:noFill/>
            <a:miter lim="800000"/>
            <a:headEnd/>
            <a:tailEnd/>
          </a:ln>
        </p:spPr>
        <p:txBody>
          <a:bodyPr wrap="square" lIns="0" tIns="0" rIns="0" bIns="0">
            <a:spAutoFit/>
          </a:bodyPr>
          <a:lstStyle/>
          <a:p>
            <a:pPr eaLnBrk="0" hangingPunct="0">
              <a:defRPr/>
            </a:pPr>
            <a:r>
              <a:rPr lang="en-US" sz="985" b="0" baseline="0" smtClean="0">
                <a:solidFill>
                  <a:srgbClr val="00B5E2"/>
                </a:solidFill>
                <a:latin typeface="Arial" pitchFamily="34" charset="0"/>
                <a:cs typeface="Arial" pitchFamily="34" charset="0"/>
              </a:rPr>
              <a:t>EUM/GES/TEM/07/2025, v2W, 5 March 2019</a:t>
            </a:r>
            <a:endParaRPr lang="de-DE" sz="985" b="0" baseline="0" dirty="0">
              <a:solidFill>
                <a:srgbClr val="00B5E2"/>
              </a:solidFill>
              <a:latin typeface="Arial" pitchFamily="34" charset="0"/>
              <a:cs typeface="Arial" pitchFamily="34" charset="0"/>
            </a:endParaRPr>
          </a:p>
        </p:txBody>
      </p:sp>
      <p:sp>
        <p:nvSpPr>
          <p:cNvPr id="2" name="Rectangle 1"/>
          <p:cNvSpPr/>
          <p:nvPr userDrawn="1"/>
        </p:nvSpPr>
        <p:spPr>
          <a:xfrm>
            <a:off x="218080" y="6593586"/>
            <a:ext cx="359394" cy="262829"/>
          </a:xfrm>
          <a:prstGeom prst="rect">
            <a:avLst/>
          </a:prstGeom>
        </p:spPr>
        <p:txBody>
          <a:bodyPr wrap="none">
            <a:spAutoFit/>
          </a:bodyPr>
          <a:lstStyle/>
          <a:p>
            <a:fld id="{FF9CC606-8418-49EA-9DB7-3FFD72983DD3}" type="slidenum">
              <a:rPr lang="de-DE" sz="1108" b="0" smtClean="0">
                <a:solidFill>
                  <a:srgbClr val="00B5E2"/>
                </a:solidFill>
                <a:latin typeface="Arial" pitchFamily="34" charset="0"/>
                <a:cs typeface="Arial" pitchFamily="34" charset="0"/>
              </a:rPr>
              <a:pPr/>
              <a:t>‹#›</a:t>
            </a:fld>
            <a:endParaRPr lang="en-GB" sz="1108" dirty="0"/>
          </a:p>
        </p:txBody>
      </p:sp>
      <p:pic>
        <p:nvPicPr>
          <p:cNvPr id="8" name="Picture 6"/>
          <p:cNvPicPr>
            <a:picLocks noChangeAspect="1" noChangeArrowheads="1"/>
          </p:cNvPicPr>
          <p:nvPr userDrawn="1"/>
        </p:nvPicPr>
        <p:blipFill>
          <a:blip r:embed="rId6" cstate="print"/>
          <a:srcRect/>
          <a:stretch>
            <a:fillRect/>
          </a:stretch>
        </p:blipFill>
        <p:spPr bwMode="auto">
          <a:xfrm>
            <a:off x="11147550" y="6650388"/>
            <a:ext cx="808037"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670" r:id="rId1"/>
    <p:sldLayoutId id="2147487664" r:id="rId2"/>
    <p:sldLayoutId id="2147487672" r:id="rId3"/>
  </p:sldLayoutIdLst>
  <p:transition/>
  <p:timing>
    <p:tnLst>
      <p:par>
        <p:cTn id="1" dur="indefinite" restart="never" nodeType="tmRoot"/>
      </p:par>
    </p:tnLst>
  </p:timing>
  <p:txStyles>
    <p:titleStyle>
      <a:lvl1pPr marL="220791" algn="l" rtl="0" eaLnBrk="1" fontAlgn="base" hangingPunct="1">
        <a:spcBef>
          <a:spcPct val="0"/>
        </a:spcBef>
        <a:spcAft>
          <a:spcPct val="0"/>
        </a:spcAft>
        <a:defRPr sz="3446" b="1">
          <a:solidFill>
            <a:schemeClr val="bg1"/>
          </a:solidFill>
          <a:latin typeface="Arial" pitchFamily="34" charset="0"/>
          <a:ea typeface="+mj-ea"/>
          <a:cs typeface="Arial" pitchFamily="34" charset="0"/>
        </a:defRPr>
      </a:lvl1pPr>
      <a:lvl2pPr marL="220791" algn="l" rtl="0" eaLnBrk="1" fontAlgn="base" hangingPunct="1">
        <a:spcBef>
          <a:spcPct val="0"/>
        </a:spcBef>
        <a:spcAft>
          <a:spcPct val="0"/>
        </a:spcAft>
        <a:defRPr sz="3446" b="1">
          <a:solidFill>
            <a:schemeClr val="bg1"/>
          </a:solidFill>
          <a:latin typeface="Arial" pitchFamily="34" charset="0"/>
          <a:cs typeface="Arial" pitchFamily="34" charset="0"/>
        </a:defRPr>
      </a:lvl2pPr>
      <a:lvl3pPr marL="220791" algn="l" rtl="0" eaLnBrk="1" fontAlgn="base" hangingPunct="1">
        <a:spcBef>
          <a:spcPct val="0"/>
        </a:spcBef>
        <a:spcAft>
          <a:spcPct val="0"/>
        </a:spcAft>
        <a:defRPr sz="3446" b="1">
          <a:solidFill>
            <a:schemeClr val="bg1"/>
          </a:solidFill>
          <a:latin typeface="Arial" pitchFamily="34" charset="0"/>
          <a:cs typeface="Arial" pitchFamily="34" charset="0"/>
        </a:defRPr>
      </a:lvl3pPr>
      <a:lvl4pPr marL="220791" algn="l" rtl="0" eaLnBrk="1" fontAlgn="base" hangingPunct="1">
        <a:spcBef>
          <a:spcPct val="0"/>
        </a:spcBef>
        <a:spcAft>
          <a:spcPct val="0"/>
        </a:spcAft>
        <a:defRPr sz="3446" b="1">
          <a:solidFill>
            <a:schemeClr val="bg1"/>
          </a:solidFill>
          <a:latin typeface="Arial" pitchFamily="34" charset="0"/>
          <a:cs typeface="Arial" pitchFamily="34" charset="0"/>
        </a:defRPr>
      </a:lvl4pPr>
      <a:lvl5pPr marL="220791" algn="l" rtl="0" eaLnBrk="1" fontAlgn="base" hangingPunct="1">
        <a:spcBef>
          <a:spcPct val="0"/>
        </a:spcBef>
        <a:spcAft>
          <a:spcPct val="0"/>
        </a:spcAft>
        <a:defRPr sz="3446" b="1">
          <a:solidFill>
            <a:schemeClr val="bg1"/>
          </a:solidFill>
          <a:latin typeface="Arial" pitchFamily="34" charset="0"/>
          <a:cs typeface="Arial" pitchFamily="34" charset="0"/>
        </a:defRPr>
      </a:lvl5pPr>
      <a:lvl6pPr marL="562722" algn="l" rtl="0" eaLnBrk="1" fontAlgn="base" hangingPunct="1">
        <a:spcBef>
          <a:spcPct val="0"/>
        </a:spcBef>
        <a:spcAft>
          <a:spcPct val="0"/>
        </a:spcAft>
        <a:defRPr sz="3446" b="1">
          <a:solidFill>
            <a:schemeClr val="bg1"/>
          </a:solidFill>
          <a:latin typeface="Century Gothic" pitchFamily="34" charset="0"/>
        </a:defRPr>
      </a:lvl6pPr>
      <a:lvl7pPr marL="1125444" algn="l" rtl="0" eaLnBrk="1" fontAlgn="base" hangingPunct="1">
        <a:spcBef>
          <a:spcPct val="0"/>
        </a:spcBef>
        <a:spcAft>
          <a:spcPct val="0"/>
        </a:spcAft>
        <a:defRPr sz="3446" b="1">
          <a:solidFill>
            <a:schemeClr val="bg1"/>
          </a:solidFill>
          <a:latin typeface="Century Gothic" pitchFamily="34" charset="0"/>
        </a:defRPr>
      </a:lvl7pPr>
      <a:lvl8pPr marL="1688165" algn="l" rtl="0" eaLnBrk="1" fontAlgn="base" hangingPunct="1">
        <a:spcBef>
          <a:spcPct val="0"/>
        </a:spcBef>
        <a:spcAft>
          <a:spcPct val="0"/>
        </a:spcAft>
        <a:defRPr sz="3446" b="1">
          <a:solidFill>
            <a:schemeClr val="bg1"/>
          </a:solidFill>
          <a:latin typeface="Century Gothic" pitchFamily="34" charset="0"/>
        </a:defRPr>
      </a:lvl8pPr>
      <a:lvl9pPr marL="2250887" algn="l" rtl="0" eaLnBrk="1" fontAlgn="base" hangingPunct="1">
        <a:spcBef>
          <a:spcPct val="0"/>
        </a:spcBef>
        <a:spcAft>
          <a:spcPct val="0"/>
        </a:spcAft>
        <a:defRPr sz="3446" b="1">
          <a:solidFill>
            <a:schemeClr val="bg1"/>
          </a:solidFill>
          <a:latin typeface="Century Gothic" pitchFamily="34" charset="0"/>
        </a:defRPr>
      </a:lvl9pPr>
    </p:titleStyle>
    <p:bodyStyle>
      <a:lvl1pPr marL="328254" indent="-328254" algn="l" rtl="0" eaLnBrk="1" fontAlgn="base" hangingPunct="1">
        <a:spcBef>
          <a:spcPct val="20000"/>
        </a:spcBef>
        <a:spcAft>
          <a:spcPct val="0"/>
        </a:spcAft>
        <a:buFont typeface="Arial" pitchFamily="34" charset="0"/>
        <a:buChar char="•"/>
        <a:defRPr sz="4431">
          <a:solidFill>
            <a:schemeClr val="tx2"/>
          </a:solidFill>
          <a:latin typeface="Arial" pitchFamily="34" charset="0"/>
          <a:ea typeface="+mn-ea"/>
          <a:cs typeface="Arial" pitchFamily="34" charset="0"/>
        </a:defRPr>
      </a:lvl1pPr>
      <a:lvl2pPr marL="914423" indent="-351701" algn="l" rtl="0" eaLnBrk="1" fontAlgn="base" hangingPunct="1">
        <a:spcBef>
          <a:spcPct val="20000"/>
        </a:spcBef>
        <a:spcAft>
          <a:spcPct val="0"/>
        </a:spcAft>
        <a:buFont typeface="Arial" pitchFamily="34" charset="0"/>
        <a:buChar char="•"/>
        <a:defRPr sz="3939">
          <a:solidFill>
            <a:schemeClr val="tx2"/>
          </a:solidFill>
          <a:latin typeface="Arial" pitchFamily="34"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a:solidFill>
            <a:schemeClr val="tx2"/>
          </a:solidFill>
          <a:latin typeface="Arial" pitchFamily="34"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a:solidFill>
            <a:schemeClr val="tx2"/>
          </a:solidFill>
          <a:latin typeface="Arial" pitchFamily="34"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a:solidFill>
            <a:schemeClr val="tx2"/>
          </a:solidFill>
          <a:latin typeface="Arial" pitchFamily="34"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p:bodyStyle>
    <p:otherStyle>
      <a:defPPr>
        <a:defRPr lang="en-US"/>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8.w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6251116" y="2681207"/>
            <a:ext cx="5799015" cy="1906291"/>
          </a:xfrm>
          <a:prstGeom prst="rect">
            <a:avLst/>
          </a:prstGeom>
        </p:spPr>
        <p:txBody>
          <a:bodyPr anchor="t"/>
          <a:lstStyle>
            <a:lvl1pPr marL="0" indent="0" algn="r">
              <a:lnSpc>
                <a:spcPts val="3400"/>
              </a:lnSpc>
              <a:buNone/>
              <a:defRPr sz="2400" b="0" cap="none" baseline="0">
                <a:solidFill>
                  <a:srgbClr val="00205B"/>
                </a:solidFill>
              </a:defRPr>
            </a:lvl1pPr>
          </a:lstStyle>
          <a:p>
            <a:pPr lvl="0">
              <a:spcBef>
                <a:spcPct val="20000"/>
              </a:spcBef>
              <a:defRPr/>
            </a:pPr>
            <a:r>
              <a:rPr lang="en-US" sz="2000" kern="0" dirty="0" smtClean="0">
                <a:solidFill>
                  <a:schemeClr val="bg1"/>
                </a:solidFill>
                <a:latin typeface="Arial" pitchFamily="34" charset="0"/>
                <a:cs typeface="Arial" pitchFamily="34" charset="0"/>
              </a:rPr>
              <a:t>Signs in </a:t>
            </a:r>
            <a:r>
              <a:rPr lang="en-US" sz="2000" kern="0" dirty="0">
                <a:solidFill>
                  <a:schemeClr val="bg1"/>
                </a:solidFill>
                <a:latin typeface="Arial" pitchFamily="34" charset="0"/>
                <a:cs typeface="Arial" pitchFamily="34" charset="0"/>
              </a:rPr>
              <a:t>E</a:t>
            </a:r>
            <a:r>
              <a:rPr lang="en-US" sz="2000" kern="0" dirty="0" smtClean="0">
                <a:solidFill>
                  <a:schemeClr val="bg1"/>
                </a:solidFill>
                <a:latin typeface="Arial" pitchFamily="34" charset="0"/>
                <a:cs typeface="Arial" pitchFamily="34" charset="0"/>
              </a:rPr>
              <a:t>arly Spring?</a:t>
            </a:r>
          </a:p>
          <a:p>
            <a:pPr lvl="0">
              <a:spcBef>
                <a:spcPct val="20000"/>
              </a:spcBef>
              <a:defRPr/>
            </a:pPr>
            <a:r>
              <a:rPr lang="en-US" sz="2000" kern="0" dirty="0" smtClean="0">
                <a:solidFill>
                  <a:schemeClr val="bg1"/>
                </a:solidFill>
                <a:latin typeface="Arial" pitchFamily="34" charset="0"/>
                <a:cs typeface="Arial" pitchFamily="34" charset="0"/>
              </a:rPr>
              <a:t>Christine Träger-Chatterjee</a:t>
            </a:r>
            <a:endParaRPr lang="en-GB" sz="2000" kern="0" dirty="0">
              <a:solidFill>
                <a:schemeClr val="bg1"/>
              </a:solidFill>
              <a:latin typeface="Arial" pitchFamily="34" charset="0"/>
              <a:cs typeface="Arial" pitchFamily="34" charset="0"/>
            </a:endParaRPr>
          </a:p>
        </p:txBody>
      </p:sp>
      <p:sp>
        <p:nvSpPr>
          <p:cNvPr id="3" name="TextBox 2" title="[DM_DOCNAME]"/>
          <p:cNvSpPr txBox="1"/>
          <p:nvPr/>
        </p:nvSpPr>
        <p:spPr>
          <a:xfrm>
            <a:off x="3159138" y="1491607"/>
            <a:ext cx="8755200" cy="1050115"/>
          </a:xfrm>
          <a:prstGeom prst="rect">
            <a:avLst/>
          </a:prstGeom>
          <a:noFill/>
        </p:spPr>
        <p:txBody>
          <a:bodyPr wrap="square" rtlCol="0" anchor="b" anchorCtr="0">
            <a:noAutofit/>
          </a:bodyPr>
          <a:lstStyle/>
          <a:p>
            <a:pPr algn="r">
              <a:defRPr/>
            </a:pPr>
            <a:r>
              <a:rPr lang="en-GB" sz="2800" kern="0" dirty="0" smtClean="0">
                <a:latin typeface="Arial" panose="020B0604020202020204" pitchFamily="34" charset="0"/>
                <a:cs typeface="Arial" panose="020B0604020202020204" pitchFamily="34" charset="0"/>
              </a:rPr>
              <a:t>Extreme heat and drought in summer in Germany </a:t>
            </a:r>
            <a:endParaRPr lang="en-GB" sz="2800" kern="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1187451"/>
            <a:ext cx="9140825" cy="274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3587751"/>
            <a:ext cx="9140825" cy="274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3795713"/>
            <a:ext cx="190500"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Rectangle 6"/>
          <p:cNvSpPr>
            <a:spLocks noChangeArrowheads="1"/>
          </p:cNvSpPr>
          <p:nvPr/>
        </p:nvSpPr>
        <p:spPr bwMode="auto">
          <a:xfrm>
            <a:off x="9264651" y="1685926"/>
            <a:ext cx="144463" cy="282575"/>
          </a:xfrm>
          <a:prstGeom prst="rect">
            <a:avLst/>
          </a:prstGeom>
          <a:solidFill>
            <a:srgbClr val="FFFFFF"/>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3" name="Rectangle 7"/>
          <p:cNvSpPr>
            <a:spLocks noChangeArrowheads="1"/>
          </p:cNvSpPr>
          <p:nvPr/>
        </p:nvSpPr>
        <p:spPr bwMode="auto">
          <a:xfrm>
            <a:off x="2544763" y="1746250"/>
            <a:ext cx="215900" cy="355600"/>
          </a:xfrm>
          <a:prstGeom prst="rect">
            <a:avLst/>
          </a:prstGeom>
          <a:solidFill>
            <a:srgbClr val="FFFFFF"/>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5" name="Rectangle 9"/>
          <p:cNvSpPr>
            <a:spLocks noChangeArrowheads="1"/>
          </p:cNvSpPr>
          <p:nvPr/>
        </p:nvSpPr>
        <p:spPr bwMode="auto">
          <a:xfrm rot="16200000">
            <a:off x="2279881" y="1966340"/>
            <a:ext cx="28052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       </a:t>
            </a:r>
          </a:p>
        </p:txBody>
      </p:sp>
      <p:sp>
        <p:nvSpPr>
          <p:cNvPr id="19466" name="Rectangle 10"/>
          <p:cNvSpPr>
            <a:spLocks noChangeArrowheads="1"/>
          </p:cNvSpPr>
          <p:nvPr/>
        </p:nvSpPr>
        <p:spPr bwMode="auto">
          <a:xfrm rot="16200000">
            <a:off x="4834738" y="5749734"/>
            <a:ext cx="3270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a:solidFill>
                  <a:srgbClr val="000000"/>
                </a:solidFill>
                <a:latin typeface="Verdana" pitchFamily="32" charset="0"/>
              </a:rPr>
              <a:t>1976</a:t>
            </a:r>
          </a:p>
        </p:txBody>
      </p:sp>
      <p:sp>
        <p:nvSpPr>
          <p:cNvPr id="19467" name="Rectangle 11"/>
          <p:cNvSpPr>
            <a:spLocks noChangeArrowheads="1"/>
          </p:cNvSpPr>
          <p:nvPr/>
        </p:nvSpPr>
        <p:spPr bwMode="auto">
          <a:xfrm rot="16200000">
            <a:off x="5907888" y="5667184"/>
            <a:ext cx="3270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a:solidFill>
                  <a:srgbClr val="000000"/>
                </a:solidFill>
                <a:latin typeface="Verdana" pitchFamily="32" charset="0"/>
              </a:rPr>
              <a:t>1983</a:t>
            </a:r>
          </a:p>
        </p:txBody>
      </p:sp>
      <p:sp>
        <p:nvSpPr>
          <p:cNvPr id="19468" name="Rectangle 12"/>
          <p:cNvSpPr>
            <a:spLocks noChangeArrowheads="1"/>
          </p:cNvSpPr>
          <p:nvPr/>
        </p:nvSpPr>
        <p:spPr bwMode="auto">
          <a:xfrm rot="16200000">
            <a:off x="8930488" y="5562409"/>
            <a:ext cx="3270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a:solidFill>
                  <a:srgbClr val="000000"/>
                </a:solidFill>
                <a:latin typeface="Verdana" pitchFamily="32" charset="0"/>
              </a:rPr>
              <a:t>2003</a:t>
            </a:r>
          </a:p>
        </p:txBody>
      </p:sp>
      <p:sp>
        <p:nvSpPr>
          <p:cNvPr id="19469" name="Rectangle 13"/>
          <p:cNvSpPr>
            <a:spLocks noChangeArrowheads="1"/>
          </p:cNvSpPr>
          <p:nvPr/>
        </p:nvSpPr>
        <p:spPr bwMode="auto">
          <a:xfrm rot="16200000">
            <a:off x="8959063" y="1669859"/>
            <a:ext cx="3270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a:solidFill>
                  <a:srgbClr val="000000"/>
                </a:solidFill>
                <a:latin typeface="Verdana" pitchFamily="32" charset="0"/>
              </a:rPr>
              <a:t>2003</a:t>
            </a:r>
          </a:p>
        </p:txBody>
      </p:sp>
      <p:sp>
        <p:nvSpPr>
          <p:cNvPr id="19471" name="Rectangle 15"/>
          <p:cNvSpPr>
            <a:spLocks noChangeArrowheads="1"/>
          </p:cNvSpPr>
          <p:nvPr/>
        </p:nvSpPr>
        <p:spPr bwMode="auto">
          <a:xfrm rot="16200000">
            <a:off x="10130410" y="1817496"/>
            <a:ext cx="367088"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 2011</a:t>
            </a:r>
          </a:p>
        </p:txBody>
      </p:sp>
      <p:sp>
        <p:nvSpPr>
          <p:cNvPr id="19481" name="Rectangle 25"/>
          <p:cNvSpPr>
            <a:spLocks noChangeArrowheads="1"/>
          </p:cNvSpPr>
          <p:nvPr/>
        </p:nvSpPr>
        <p:spPr bwMode="auto">
          <a:xfrm>
            <a:off x="4419600" y="5303839"/>
            <a:ext cx="249238" cy="357187"/>
          </a:xfrm>
          <a:prstGeom prst="rect">
            <a:avLst/>
          </a:prstGeom>
          <a:solidFill>
            <a:srgbClr val="FFFFFF"/>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506" name="Rectangle 50"/>
          <p:cNvSpPr>
            <a:spLocks noChangeArrowheads="1"/>
          </p:cNvSpPr>
          <p:nvPr/>
        </p:nvSpPr>
        <p:spPr bwMode="auto">
          <a:xfrm rot="16200000">
            <a:off x="5777707" y="1615364"/>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1983</a:t>
            </a:r>
          </a:p>
        </p:txBody>
      </p:sp>
      <p:sp>
        <p:nvSpPr>
          <p:cNvPr id="19507" name="Rectangle 51"/>
          <p:cNvSpPr>
            <a:spLocks noChangeArrowheads="1"/>
          </p:cNvSpPr>
          <p:nvPr/>
        </p:nvSpPr>
        <p:spPr bwMode="auto">
          <a:xfrm rot="16200000">
            <a:off x="4742657" y="1598248"/>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1976</a:t>
            </a:r>
          </a:p>
        </p:txBody>
      </p:sp>
      <p:sp>
        <p:nvSpPr>
          <p:cNvPr id="19508" name="Rectangle 52"/>
          <p:cNvSpPr>
            <a:spLocks noChangeArrowheads="1"/>
          </p:cNvSpPr>
          <p:nvPr/>
        </p:nvSpPr>
        <p:spPr bwMode="auto">
          <a:xfrm rot="16200000">
            <a:off x="8806657" y="1435976"/>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2003</a:t>
            </a:r>
          </a:p>
        </p:txBody>
      </p:sp>
      <p:sp>
        <p:nvSpPr>
          <p:cNvPr id="19509" name="Rectangle 53"/>
          <p:cNvSpPr>
            <a:spLocks noChangeArrowheads="1"/>
          </p:cNvSpPr>
          <p:nvPr/>
        </p:nvSpPr>
        <p:spPr bwMode="auto">
          <a:xfrm rot="16200000">
            <a:off x="7463632" y="1649048"/>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1994</a:t>
            </a:r>
          </a:p>
        </p:txBody>
      </p:sp>
      <p:sp>
        <p:nvSpPr>
          <p:cNvPr id="19510" name="Rectangle 54"/>
          <p:cNvSpPr>
            <a:spLocks noChangeArrowheads="1"/>
          </p:cNvSpPr>
          <p:nvPr/>
        </p:nvSpPr>
        <p:spPr bwMode="auto">
          <a:xfrm rot="16200000">
            <a:off x="9273382" y="1409779"/>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2006</a:t>
            </a:r>
          </a:p>
        </p:txBody>
      </p:sp>
      <p:sp>
        <p:nvSpPr>
          <p:cNvPr id="19511" name="AutoShape 55"/>
          <p:cNvSpPr>
            <a:spLocks noChangeArrowheads="1"/>
          </p:cNvSpPr>
          <p:nvPr/>
        </p:nvSpPr>
        <p:spPr bwMode="auto">
          <a:xfrm>
            <a:off x="4991100" y="1278286"/>
            <a:ext cx="103188" cy="193675"/>
          </a:xfrm>
          <a:prstGeom prst="downArrow">
            <a:avLst>
              <a:gd name="adj1" fmla="val 50000"/>
              <a:gd name="adj2" fmla="val 46923"/>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12" name="AutoShape 56"/>
          <p:cNvSpPr>
            <a:spLocks noChangeArrowheads="1"/>
          </p:cNvSpPr>
          <p:nvPr/>
        </p:nvSpPr>
        <p:spPr bwMode="auto">
          <a:xfrm>
            <a:off x="6016625" y="1295401"/>
            <a:ext cx="103188" cy="195263"/>
          </a:xfrm>
          <a:prstGeom prst="downArrow">
            <a:avLst>
              <a:gd name="adj1" fmla="val 50000"/>
              <a:gd name="adj2" fmla="val 47308"/>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13" name="AutoShape 57"/>
          <p:cNvSpPr>
            <a:spLocks noChangeArrowheads="1"/>
          </p:cNvSpPr>
          <p:nvPr/>
        </p:nvSpPr>
        <p:spPr bwMode="auto">
          <a:xfrm>
            <a:off x="7721600" y="1325911"/>
            <a:ext cx="103188" cy="193675"/>
          </a:xfrm>
          <a:prstGeom prst="downArrow">
            <a:avLst>
              <a:gd name="adj1" fmla="val 50000"/>
              <a:gd name="adj2" fmla="val 46923"/>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514" name="AutoShape 58"/>
          <p:cNvSpPr>
            <a:spLocks noChangeArrowheads="1"/>
          </p:cNvSpPr>
          <p:nvPr/>
        </p:nvSpPr>
        <p:spPr bwMode="auto">
          <a:xfrm>
            <a:off x="9050339" y="1111251"/>
            <a:ext cx="103187" cy="193675"/>
          </a:xfrm>
          <a:prstGeom prst="downArrow">
            <a:avLst>
              <a:gd name="adj1" fmla="val 50000"/>
              <a:gd name="adj2" fmla="val 46923"/>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15" name="AutoShape 59"/>
          <p:cNvSpPr>
            <a:spLocks noChangeArrowheads="1"/>
          </p:cNvSpPr>
          <p:nvPr/>
        </p:nvSpPr>
        <p:spPr bwMode="auto">
          <a:xfrm>
            <a:off x="9532939" y="1095373"/>
            <a:ext cx="103187" cy="195262"/>
          </a:xfrm>
          <a:prstGeom prst="downArrow">
            <a:avLst>
              <a:gd name="adj1" fmla="val 50000"/>
              <a:gd name="adj2" fmla="val 47308"/>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516" name="Rectangle 60"/>
          <p:cNvSpPr>
            <a:spLocks noChangeArrowheads="1"/>
          </p:cNvSpPr>
          <p:nvPr/>
        </p:nvSpPr>
        <p:spPr bwMode="auto">
          <a:xfrm rot="16200000">
            <a:off x="5795169" y="5728123"/>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1983</a:t>
            </a:r>
          </a:p>
        </p:txBody>
      </p:sp>
      <p:sp>
        <p:nvSpPr>
          <p:cNvPr id="19517" name="Rectangle 61"/>
          <p:cNvSpPr>
            <a:spLocks noChangeArrowheads="1"/>
          </p:cNvSpPr>
          <p:nvPr/>
        </p:nvSpPr>
        <p:spPr bwMode="auto">
          <a:xfrm rot="16200000">
            <a:off x="4717257" y="5793664"/>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1976</a:t>
            </a:r>
          </a:p>
        </p:txBody>
      </p:sp>
      <p:sp>
        <p:nvSpPr>
          <p:cNvPr id="19518" name="Rectangle 62"/>
          <p:cNvSpPr>
            <a:spLocks noChangeArrowheads="1"/>
          </p:cNvSpPr>
          <p:nvPr/>
        </p:nvSpPr>
        <p:spPr bwMode="auto">
          <a:xfrm rot="16200000">
            <a:off x="8813007" y="5616679"/>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2003</a:t>
            </a:r>
          </a:p>
        </p:txBody>
      </p:sp>
      <p:sp>
        <p:nvSpPr>
          <p:cNvPr id="19519" name="AutoShape 63"/>
          <p:cNvSpPr>
            <a:spLocks noChangeArrowheads="1"/>
          </p:cNvSpPr>
          <p:nvPr/>
        </p:nvSpPr>
        <p:spPr bwMode="auto">
          <a:xfrm>
            <a:off x="4962525" y="6229351"/>
            <a:ext cx="103188" cy="193675"/>
          </a:xfrm>
          <a:prstGeom prst="upArrow">
            <a:avLst>
              <a:gd name="adj1" fmla="val 50000"/>
              <a:gd name="adj2" fmla="val 46923"/>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20" name="Rectangle 64"/>
          <p:cNvSpPr>
            <a:spLocks noChangeArrowheads="1"/>
          </p:cNvSpPr>
          <p:nvPr/>
        </p:nvSpPr>
        <p:spPr bwMode="auto">
          <a:xfrm rot="16200000">
            <a:off x="4256880" y="5453937"/>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1973</a:t>
            </a:r>
          </a:p>
        </p:txBody>
      </p:sp>
      <p:sp>
        <p:nvSpPr>
          <p:cNvPr id="19521" name="AutoShape 65"/>
          <p:cNvSpPr>
            <a:spLocks noChangeArrowheads="1"/>
          </p:cNvSpPr>
          <p:nvPr/>
        </p:nvSpPr>
        <p:spPr bwMode="auto">
          <a:xfrm>
            <a:off x="4497387" y="5897561"/>
            <a:ext cx="104775" cy="195262"/>
          </a:xfrm>
          <a:prstGeom prst="upArrow">
            <a:avLst>
              <a:gd name="adj1" fmla="val 50000"/>
              <a:gd name="adj2" fmla="val 46591"/>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522" name="AutoShape 66"/>
          <p:cNvSpPr>
            <a:spLocks noChangeArrowheads="1"/>
          </p:cNvSpPr>
          <p:nvPr/>
        </p:nvSpPr>
        <p:spPr bwMode="auto">
          <a:xfrm>
            <a:off x="6049169" y="6220987"/>
            <a:ext cx="104775" cy="193675"/>
          </a:xfrm>
          <a:prstGeom prst="upArrow">
            <a:avLst>
              <a:gd name="adj1" fmla="val 50000"/>
              <a:gd name="adj2" fmla="val 46212"/>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23" name="AutoShape 67"/>
          <p:cNvSpPr>
            <a:spLocks noChangeArrowheads="1"/>
          </p:cNvSpPr>
          <p:nvPr/>
        </p:nvSpPr>
        <p:spPr bwMode="auto">
          <a:xfrm>
            <a:off x="9059864" y="6084917"/>
            <a:ext cx="104775" cy="195262"/>
          </a:xfrm>
          <a:prstGeom prst="upArrow">
            <a:avLst>
              <a:gd name="adj1" fmla="val 50000"/>
              <a:gd name="adj2" fmla="val 46591"/>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24" name="Rectangle 68"/>
          <p:cNvSpPr>
            <a:spLocks noChangeArrowheads="1"/>
          </p:cNvSpPr>
          <p:nvPr/>
        </p:nvSpPr>
        <p:spPr bwMode="auto">
          <a:xfrm>
            <a:off x="3086100" y="5318125"/>
            <a:ext cx="171450" cy="234950"/>
          </a:xfrm>
          <a:prstGeom prst="rect">
            <a:avLst/>
          </a:prstGeom>
          <a:solidFill>
            <a:srgbClr val="FFFFFF"/>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525" name="Rectangle 69"/>
          <p:cNvSpPr>
            <a:spLocks noChangeArrowheads="1"/>
          </p:cNvSpPr>
          <p:nvPr/>
        </p:nvSpPr>
        <p:spPr bwMode="auto">
          <a:xfrm rot="16200000">
            <a:off x="2890044" y="5488864"/>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1964</a:t>
            </a:r>
          </a:p>
        </p:txBody>
      </p:sp>
      <p:sp>
        <p:nvSpPr>
          <p:cNvPr id="19526" name="AutoShape 70"/>
          <p:cNvSpPr>
            <a:spLocks noChangeArrowheads="1"/>
          </p:cNvSpPr>
          <p:nvPr/>
        </p:nvSpPr>
        <p:spPr bwMode="auto">
          <a:xfrm>
            <a:off x="3132138" y="5926138"/>
            <a:ext cx="95250" cy="176212"/>
          </a:xfrm>
          <a:prstGeom prst="upArrow">
            <a:avLst>
              <a:gd name="adj1" fmla="val 50000"/>
              <a:gd name="adj2" fmla="val 46250"/>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2" name="Rectangle 27"/>
          <p:cNvSpPr>
            <a:spLocks noChangeArrowheads="1"/>
          </p:cNvSpPr>
          <p:nvPr/>
        </p:nvSpPr>
        <p:spPr bwMode="auto">
          <a:xfrm>
            <a:off x="2487867" y="1772816"/>
            <a:ext cx="109645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Anomaly</a:t>
            </a:r>
            <a:r>
              <a:rPr lang="de-DE" altLang="de-DE" sz="1200" dirty="0" smtClean="0">
                <a:latin typeface="Verdana" pitchFamily="32" charset="0"/>
              </a:rPr>
              <a:t> </a:t>
            </a:r>
            <a:r>
              <a:rPr lang="de-DE" altLang="de-DE" sz="1200" dirty="0">
                <a:latin typeface="Verdana" pitchFamily="32" charset="0"/>
              </a:rPr>
              <a:t>JJA</a:t>
            </a:r>
          </a:p>
        </p:txBody>
      </p:sp>
      <p:sp>
        <p:nvSpPr>
          <p:cNvPr id="56" name="Rectangle 15"/>
          <p:cNvSpPr>
            <a:spLocks noChangeArrowheads="1"/>
          </p:cNvSpPr>
          <p:nvPr/>
        </p:nvSpPr>
        <p:spPr bwMode="auto">
          <a:xfrm rot="16200000">
            <a:off x="10163686" y="5640509"/>
            <a:ext cx="367088"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 2011</a:t>
            </a:r>
          </a:p>
        </p:txBody>
      </p:sp>
      <p:sp>
        <p:nvSpPr>
          <p:cNvPr id="58" name="Rectangle 28"/>
          <p:cNvSpPr>
            <a:spLocks noChangeArrowheads="1"/>
          </p:cNvSpPr>
          <p:nvPr/>
        </p:nvSpPr>
        <p:spPr bwMode="auto">
          <a:xfrm rot="16200000">
            <a:off x="367139" y="4811761"/>
            <a:ext cx="2702663" cy="33358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hangingPunct="1">
              <a:lnSpc>
                <a:spcPct val="100000"/>
              </a:lnSpc>
            </a:pPr>
            <a:r>
              <a:rPr lang="de-DE" altLang="de-DE" sz="1400" dirty="0" err="1" smtClean="0">
                <a:latin typeface="Verdana" pitchFamily="32" charset="0"/>
              </a:rPr>
              <a:t>Precipitation</a:t>
            </a:r>
            <a:r>
              <a:rPr lang="de-DE" altLang="de-DE" sz="1400" dirty="0" smtClean="0">
                <a:latin typeface="Verdana" pitchFamily="32" charset="0"/>
              </a:rPr>
              <a:t> </a:t>
            </a:r>
            <a:r>
              <a:rPr lang="de-DE" altLang="de-DE" sz="1400" dirty="0">
                <a:latin typeface="Verdana" pitchFamily="32" charset="0"/>
              </a:rPr>
              <a:t>[</a:t>
            </a:r>
            <a:r>
              <a:rPr lang="de-DE" altLang="de-DE" sz="1400" dirty="0" smtClean="0">
                <a:latin typeface="Verdana" pitchFamily="32" charset="0"/>
              </a:rPr>
              <a:t>mm/</a:t>
            </a:r>
            <a:r>
              <a:rPr lang="de-DE" altLang="de-DE" sz="1400" dirty="0" err="1" smtClean="0">
                <a:latin typeface="Verdana" pitchFamily="32" charset="0"/>
              </a:rPr>
              <a:t>month</a:t>
            </a:r>
            <a:r>
              <a:rPr lang="de-DE" altLang="de-DE" sz="1400" dirty="0" smtClean="0">
                <a:latin typeface="Verdana" pitchFamily="32" charset="0"/>
              </a:rPr>
              <a:t>]</a:t>
            </a:r>
            <a:endParaRPr lang="de-DE" altLang="de-DE" sz="1400" dirty="0">
              <a:latin typeface="Verdana" pitchFamily="32" charset="0"/>
            </a:endParaRPr>
          </a:p>
        </p:txBody>
      </p:sp>
      <p:sp>
        <p:nvSpPr>
          <p:cNvPr id="59" name="Rectangle 43"/>
          <p:cNvSpPr>
            <a:spLocks noChangeArrowheads="1"/>
          </p:cNvSpPr>
          <p:nvPr/>
        </p:nvSpPr>
        <p:spPr bwMode="auto">
          <a:xfrm rot="16200000">
            <a:off x="1843131" y="3771222"/>
            <a:ext cx="245260" cy="25664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p>
            <a:pPr hangingPunct="1">
              <a:lnSpc>
                <a:spcPct val="100000"/>
              </a:lnSpc>
            </a:pPr>
            <a:r>
              <a:rPr lang="de-DE" altLang="de-DE" dirty="0">
                <a:solidFill>
                  <a:srgbClr val="000000"/>
                </a:solidFill>
                <a:latin typeface="Verdana" pitchFamily="32" charset="0"/>
              </a:rPr>
              <a:t>150</a:t>
            </a:r>
          </a:p>
        </p:txBody>
      </p:sp>
      <p:sp>
        <p:nvSpPr>
          <p:cNvPr id="60" name="Rectangle 43"/>
          <p:cNvSpPr>
            <a:spLocks noChangeArrowheads="1"/>
          </p:cNvSpPr>
          <p:nvPr/>
        </p:nvSpPr>
        <p:spPr bwMode="auto">
          <a:xfrm rot="16200000">
            <a:off x="1859756" y="4182177"/>
            <a:ext cx="24526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61" name="Rectangle 43"/>
          <p:cNvSpPr>
            <a:spLocks noChangeArrowheads="1"/>
          </p:cNvSpPr>
          <p:nvPr/>
        </p:nvSpPr>
        <p:spPr bwMode="auto">
          <a:xfrm rot="16200000">
            <a:off x="1905543" y="4514337"/>
            <a:ext cx="16350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62" name="Rectangle 43"/>
          <p:cNvSpPr>
            <a:spLocks noChangeArrowheads="1"/>
          </p:cNvSpPr>
          <p:nvPr/>
        </p:nvSpPr>
        <p:spPr bwMode="auto">
          <a:xfrm rot="16200000">
            <a:off x="1939211" y="4851633"/>
            <a:ext cx="8175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0</a:t>
            </a:r>
          </a:p>
        </p:txBody>
      </p:sp>
      <p:sp>
        <p:nvSpPr>
          <p:cNvPr id="63" name="Rectangle 43"/>
          <p:cNvSpPr>
            <a:spLocks noChangeArrowheads="1"/>
          </p:cNvSpPr>
          <p:nvPr/>
        </p:nvSpPr>
        <p:spPr bwMode="auto">
          <a:xfrm rot="16200000">
            <a:off x="1872575" y="5174406"/>
            <a:ext cx="219612"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64" name="Rectangle 43"/>
          <p:cNvSpPr>
            <a:spLocks noChangeArrowheads="1"/>
          </p:cNvSpPr>
          <p:nvPr/>
        </p:nvSpPr>
        <p:spPr bwMode="auto">
          <a:xfrm rot="16200000">
            <a:off x="1837570" y="5507878"/>
            <a:ext cx="30136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65" name="Rectangle 43"/>
          <p:cNvSpPr>
            <a:spLocks noChangeArrowheads="1"/>
          </p:cNvSpPr>
          <p:nvPr/>
        </p:nvSpPr>
        <p:spPr bwMode="auto">
          <a:xfrm rot="16200000">
            <a:off x="1836819" y="5839409"/>
            <a:ext cx="30136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-150</a:t>
            </a:r>
          </a:p>
        </p:txBody>
      </p:sp>
      <p:sp>
        <p:nvSpPr>
          <p:cNvPr id="67" name="Rectangle 28"/>
          <p:cNvSpPr>
            <a:spLocks noChangeArrowheads="1"/>
          </p:cNvSpPr>
          <p:nvPr/>
        </p:nvSpPr>
        <p:spPr bwMode="auto">
          <a:xfrm rot="16200000">
            <a:off x="400702" y="2152478"/>
            <a:ext cx="2574423" cy="33358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hangingPunct="1">
              <a:lnSpc>
                <a:spcPct val="100000"/>
              </a:lnSpc>
            </a:pPr>
            <a:r>
              <a:rPr lang="de-DE" altLang="de-DE" sz="1400" dirty="0" smtClean="0">
                <a:latin typeface="Verdana" pitchFamily="32" charset="0"/>
              </a:rPr>
              <a:t>Global Radiation </a:t>
            </a:r>
            <a:r>
              <a:rPr lang="de-DE" altLang="de-DE" sz="1400" dirty="0">
                <a:latin typeface="Verdana" pitchFamily="32" charset="0"/>
              </a:rPr>
              <a:t>[W/m</a:t>
            </a:r>
            <a:r>
              <a:rPr lang="de-DE" altLang="de-DE" sz="1400" baseline="30000" dirty="0">
                <a:latin typeface="Verdana" pitchFamily="32" charset="0"/>
              </a:rPr>
              <a:t>-2</a:t>
            </a:r>
            <a:r>
              <a:rPr lang="de-DE" altLang="de-DE" sz="1400" dirty="0">
                <a:latin typeface="Verdana" pitchFamily="32" charset="0"/>
              </a:rPr>
              <a:t>]</a:t>
            </a:r>
          </a:p>
        </p:txBody>
      </p:sp>
      <p:sp>
        <p:nvSpPr>
          <p:cNvPr id="68" name="Rectangle 43"/>
          <p:cNvSpPr>
            <a:spLocks noChangeArrowheads="1"/>
          </p:cNvSpPr>
          <p:nvPr/>
        </p:nvSpPr>
        <p:spPr bwMode="auto">
          <a:xfrm rot="16200000">
            <a:off x="1812571" y="1379063"/>
            <a:ext cx="245260" cy="25664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p>
            <a:pPr hangingPunct="1">
              <a:lnSpc>
                <a:spcPct val="100000"/>
              </a:lnSpc>
            </a:pPr>
            <a:r>
              <a:rPr lang="de-DE" altLang="de-DE" dirty="0">
                <a:solidFill>
                  <a:srgbClr val="000000"/>
                </a:solidFill>
                <a:latin typeface="Verdana" pitchFamily="32" charset="0"/>
              </a:rPr>
              <a:t>150</a:t>
            </a:r>
          </a:p>
        </p:txBody>
      </p:sp>
      <p:sp>
        <p:nvSpPr>
          <p:cNvPr id="69" name="Rectangle 43"/>
          <p:cNvSpPr>
            <a:spLocks noChangeArrowheads="1"/>
          </p:cNvSpPr>
          <p:nvPr/>
        </p:nvSpPr>
        <p:spPr bwMode="auto">
          <a:xfrm rot="16200000">
            <a:off x="1829196" y="1790018"/>
            <a:ext cx="24526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70" name="Rectangle 43"/>
          <p:cNvSpPr>
            <a:spLocks noChangeArrowheads="1"/>
          </p:cNvSpPr>
          <p:nvPr/>
        </p:nvSpPr>
        <p:spPr bwMode="auto">
          <a:xfrm rot="16200000">
            <a:off x="1874983" y="2122178"/>
            <a:ext cx="16350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71" name="Rectangle 43"/>
          <p:cNvSpPr>
            <a:spLocks noChangeArrowheads="1"/>
          </p:cNvSpPr>
          <p:nvPr/>
        </p:nvSpPr>
        <p:spPr bwMode="auto">
          <a:xfrm rot="16200000">
            <a:off x="1908651" y="2459474"/>
            <a:ext cx="8175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0</a:t>
            </a:r>
          </a:p>
        </p:txBody>
      </p:sp>
      <p:sp>
        <p:nvSpPr>
          <p:cNvPr id="72" name="Rectangle 43"/>
          <p:cNvSpPr>
            <a:spLocks noChangeArrowheads="1"/>
          </p:cNvSpPr>
          <p:nvPr/>
        </p:nvSpPr>
        <p:spPr bwMode="auto">
          <a:xfrm rot="16200000">
            <a:off x="1842015" y="2782247"/>
            <a:ext cx="219612"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73" name="Rectangle 43"/>
          <p:cNvSpPr>
            <a:spLocks noChangeArrowheads="1"/>
          </p:cNvSpPr>
          <p:nvPr/>
        </p:nvSpPr>
        <p:spPr bwMode="auto">
          <a:xfrm rot="16200000">
            <a:off x="1807010" y="3115719"/>
            <a:ext cx="30136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74" name="Rectangle 43"/>
          <p:cNvSpPr>
            <a:spLocks noChangeArrowheads="1"/>
          </p:cNvSpPr>
          <p:nvPr/>
        </p:nvSpPr>
        <p:spPr bwMode="auto">
          <a:xfrm rot="16200000">
            <a:off x="1806259" y="3447250"/>
            <a:ext cx="30136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-150</a:t>
            </a:r>
          </a:p>
        </p:txBody>
      </p:sp>
      <p:cxnSp>
        <p:nvCxnSpPr>
          <p:cNvPr id="19472" name="AutoShape 16"/>
          <p:cNvCxnSpPr>
            <a:cxnSpLocks noChangeShapeType="1"/>
          </p:cNvCxnSpPr>
          <p:nvPr/>
        </p:nvCxnSpPr>
        <p:spPr bwMode="auto">
          <a:xfrm rot="5400000">
            <a:off x="3845720" y="3704913"/>
            <a:ext cx="2346325" cy="1587"/>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74" name="AutoShape 18"/>
          <p:cNvCxnSpPr>
            <a:cxnSpLocks noChangeShapeType="1"/>
          </p:cNvCxnSpPr>
          <p:nvPr/>
        </p:nvCxnSpPr>
        <p:spPr bwMode="auto">
          <a:xfrm rot="5400000">
            <a:off x="7943057" y="3704912"/>
            <a:ext cx="2346325" cy="1588"/>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78" name="AutoShape 22"/>
          <p:cNvCxnSpPr>
            <a:cxnSpLocks noChangeShapeType="1"/>
          </p:cNvCxnSpPr>
          <p:nvPr/>
        </p:nvCxnSpPr>
        <p:spPr bwMode="auto">
          <a:xfrm rot="5400000">
            <a:off x="9383713" y="3535575"/>
            <a:ext cx="1884363" cy="1588"/>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8"/>
          <p:cNvCxnSpPr>
            <a:cxnSpLocks noChangeShapeType="1"/>
          </p:cNvCxnSpPr>
          <p:nvPr/>
        </p:nvCxnSpPr>
        <p:spPr bwMode="auto">
          <a:xfrm rot="5400000">
            <a:off x="4923633" y="3699401"/>
            <a:ext cx="2346325" cy="1588"/>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Rechteck 1"/>
          <p:cNvSpPr/>
          <p:nvPr/>
        </p:nvSpPr>
        <p:spPr bwMode="auto">
          <a:xfrm>
            <a:off x="2208610" y="1533050"/>
            <a:ext cx="923529" cy="22465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solidFill>
                <a:srgbClr val="006600"/>
              </a:solidFill>
              <a:latin typeface="Arial" charset="0"/>
              <a:ea typeface="Microsoft YaHei" charset="-122"/>
            </a:endParaRPr>
          </a:p>
        </p:txBody>
      </p:sp>
      <p:sp>
        <p:nvSpPr>
          <p:cNvPr id="76" name="Rechteck 75"/>
          <p:cNvSpPr/>
          <p:nvPr/>
        </p:nvSpPr>
        <p:spPr bwMode="auto">
          <a:xfrm>
            <a:off x="2294334" y="1810111"/>
            <a:ext cx="114380" cy="126711"/>
          </a:xfrm>
          <a:prstGeom prst="rect">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19475" name="Rectangle 19"/>
          <p:cNvSpPr>
            <a:spLocks noChangeArrowheads="1"/>
          </p:cNvSpPr>
          <p:nvPr/>
        </p:nvSpPr>
        <p:spPr bwMode="auto">
          <a:xfrm>
            <a:off x="4970463" y="3048770"/>
            <a:ext cx="888362"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marL="285750" indent="-284163">
              <a:defRPr>
                <a:solidFill>
                  <a:srgbClr val="000000"/>
                </a:solidFill>
                <a:latin typeface="Arial" charset="0"/>
                <a:ea typeface="Microsoft YaHei" charset="-122"/>
              </a:defRPr>
            </a:lvl1pPr>
            <a:lvl2pPr>
              <a:defRPr>
                <a:solidFill>
                  <a:srgbClr val="000000"/>
                </a:solidFill>
                <a:latin typeface="Arial" charset="0"/>
                <a:ea typeface="Microsoft YaHei" charset="-122"/>
              </a:defRPr>
            </a:lvl2pPr>
            <a:lvl3pPr>
              <a:defRPr>
                <a:solidFill>
                  <a:srgbClr val="000000"/>
                </a:solidFill>
                <a:latin typeface="Arial" charset="0"/>
                <a:ea typeface="Microsoft YaHei" charset="-122"/>
              </a:defRPr>
            </a:lvl3pPr>
            <a:lvl4pPr>
              <a:defRPr>
                <a:solidFill>
                  <a:srgbClr val="000000"/>
                </a:solidFill>
                <a:latin typeface="Arial" charset="0"/>
                <a:ea typeface="Microsoft YaHei" charset="-122"/>
              </a:defRPr>
            </a:lvl4pPr>
            <a:lvl5pPr>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9pPr>
          </a:lstStyle>
          <a:p>
            <a:pPr hangingPunct="1">
              <a:lnSpc>
                <a:spcPct val="100000"/>
              </a:lnSpc>
              <a:buClr>
                <a:srgbClr val="00B050"/>
              </a:buClr>
              <a:buSzPct val="150000"/>
              <a:buFont typeface="Wingdings" charset="0"/>
              <a:buChar char="ü"/>
            </a:pPr>
            <a:r>
              <a:rPr lang="de-DE" altLang="de-DE" sz="3600" dirty="0">
                <a:latin typeface="Verdana" pitchFamily="32" charset="0"/>
              </a:rPr>
              <a:t> </a:t>
            </a:r>
          </a:p>
        </p:txBody>
      </p:sp>
      <p:sp>
        <p:nvSpPr>
          <p:cNvPr id="19476" name="Rectangle 20"/>
          <p:cNvSpPr>
            <a:spLocks noChangeArrowheads="1"/>
          </p:cNvSpPr>
          <p:nvPr/>
        </p:nvSpPr>
        <p:spPr bwMode="auto">
          <a:xfrm>
            <a:off x="9021763" y="3068961"/>
            <a:ext cx="888362"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marL="285750" indent="-284163">
              <a:defRPr>
                <a:solidFill>
                  <a:srgbClr val="000000"/>
                </a:solidFill>
                <a:latin typeface="Arial" charset="0"/>
                <a:ea typeface="Microsoft YaHei" charset="-122"/>
              </a:defRPr>
            </a:lvl1pPr>
            <a:lvl2pPr>
              <a:defRPr>
                <a:solidFill>
                  <a:srgbClr val="000000"/>
                </a:solidFill>
                <a:latin typeface="Arial" charset="0"/>
                <a:ea typeface="Microsoft YaHei" charset="-122"/>
              </a:defRPr>
            </a:lvl2pPr>
            <a:lvl3pPr>
              <a:defRPr>
                <a:solidFill>
                  <a:srgbClr val="000000"/>
                </a:solidFill>
                <a:latin typeface="Arial" charset="0"/>
                <a:ea typeface="Microsoft YaHei" charset="-122"/>
              </a:defRPr>
            </a:lvl3pPr>
            <a:lvl4pPr>
              <a:defRPr>
                <a:solidFill>
                  <a:srgbClr val="000000"/>
                </a:solidFill>
                <a:latin typeface="Arial" charset="0"/>
                <a:ea typeface="Microsoft YaHei" charset="-122"/>
              </a:defRPr>
            </a:lvl4pPr>
            <a:lvl5pPr>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9pPr>
          </a:lstStyle>
          <a:p>
            <a:pPr hangingPunct="1">
              <a:lnSpc>
                <a:spcPct val="100000"/>
              </a:lnSpc>
              <a:buClr>
                <a:srgbClr val="00B050"/>
              </a:buClr>
              <a:buSzPct val="150000"/>
              <a:buFont typeface="Wingdings" charset="0"/>
              <a:buChar char="ü"/>
            </a:pPr>
            <a:r>
              <a:rPr lang="de-DE" altLang="de-DE" sz="3600" dirty="0">
                <a:latin typeface="Verdana" pitchFamily="32" charset="0"/>
              </a:rPr>
              <a:t> </a:t>
            </a:r>
          </a:p>
        </p:txBody>
      </p:sp>
      <p:sp>
        <p:nvSpPr>
          <p:cNvPr id="19477" name="Rectangle 21"/>
          <p:cNvSpPr>
            <a:spLocks noChangeArrowheads="1"/>
          </p:cNvSpPr>
          <p:nvPr/>
        </p:nvSpPr>
        <p:spPr bwMode="auto">
          <a:xfrm>
            <a:off x="6099175" y="2928120"/>
            <a:ext cx="534418"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p>
            <a:pPr hangingPunct="1">
              <a:lnSpc>
                <a:spcPct val="100000"/>
              </a:lnSpc>
            </a:pPr>
            <a:r>
              <a:rPr lang="de-DE" altLang="de-DE" sz="3600" dirty="0">
                <a:solidFill>
                  <a:srgbClr val="FF0000"/>
                </a:solidFill>
                <a:latin typeface="Verdana" pitchFamily="32" charset="0"/>
              </a:rPr>
              <a:t>X</a:t>
            </a:r>
          </a:p>
        </p:txBody>
      </p:sp>
      <p:sp>
        <p:nvSpPr>
          <p:cNvPr id="19479" name="Rectangle 23"/>
          <p:cNvSpPr>
            <a:spLocks noChangeArrowheads="1"/>
          </p:cNvSpPr>
          <p:nvPr/>
        </p:nvSpPr>
        <p:spPr bwMode="auto">
          <a:xfrm>
            <a:off x="9923463" y="2924944"/>
            <a:ext cx="43815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pPr>
            <a:r>
              <a:rPr lang="de-DE" altLang="de-DE" sz="3600" dirty="0">
                <a:solidFill>
                  <a:srgbClr val="FF0000"/>
                </a:solidFill>
                <a:latin typeface="Verdana" pitchFamily="32" charset="0"/>
              </a:rPr>
              <a:t>X</a:t>
            </a:r>
          </a:p>
        </p:txBody>
      </p:sp>
      <p:sp>
        <p:nvSpPr>
          <p:cNvPr id="51" name="Rectangle 26"/>
          <p:cNvSpPr>
            <a:spLocks noChangeArrowheads="1"/>
          </p:cNvSpPr>
          <p:nvPr/>
        </p:nvSpPr>
        <p:spPr bwMode="auto">
          <a:xfrm>
            <a:off x="2484692" y="1541933"/>
            <a:ext cx="1171796" cy="23010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Anomaly</a:t>
            </a:r>
            <a:r>
              <a:rPr lang="de-DE" altLang="de-DE" sz="1200" dirty="0" smtClean="0">
                <a:latin typeface="Verdana" pitchFamily="32" charset="0"/>
              </a:rPr>
              <a:t> </a:t>
            </a:r>
            <a:r>
              <a:rPr lang="de-DE" altLang="de-DE" sz="1200" dirty="0">
                <a:latin typeface="Verdana" pitchFamily="32" charset="0"/>
              </a:rPr>
              <a:t>FMA</a:t>
            </a:r>
          </a:p>
        </p:txBody>
      </p:sp>
      <p:sp>
        <p:nvSpPr>
          <p:cNvPr id="3" name="Rechteck 2"/>
          <p:cNvSpPr/>
          <p:nvPr/>
        </p:nvSpPr>
        <p:spPr bwMode="auto">
          <a:xfrm>
            <a:off x="2294334" y="1588662"/>
            <a:ext cx="114380" cy="133706"/>
          </a:xfrm>
          <a:prstGeom prst="rect">
            <a:avLst/>
          </a:prstGeom>
          <a:solidFill>
            <a:srgbClr val="006600"/>
          </a:solidFill>
          <a:ln w="9525" cap="flat" cmpd="sng" algn="ctr">
            <a:solidFill>
              <a:srgbClr val="00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4" name="Rechteck 3"/>
          <p:cNvSpPr/>
          <p:nvPr/>
        </p:nvSpPr>
        <p:spPr bwMode="auto">
          <a:xfrm>
            <a:off x="2207568" y="3900488"/>
            <a:ext cx="924570" cy="31653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84" name="Rectangle 27"/>
          <p:cNvSpPr>
            <a:spLocks noChangeArrowheads="1"/>
          </p:cNvSpPr>
          <p:nvPr/>
        </p:nvSpPr>
        <p:spPr bwMode="auto">
          <a:xfrm>
            <a:off x="2401101" y="4075450"/>
            <a:ext cx="109645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Anomaly</a:t>
            </a:r>
            <a:r>
              <a:rPr lang="de-DE" altLang="de-DE" sz="1200" dirty="0" smtClean="0">
                <a:latin typeface="Verdana" pitchFamily="32" charset="0"/>
              </a:rPr>
              <a:t> </a:t>
            </a:r>
            <a:r>
              <a:rPr lang="de-DE" altLang="de-DE" sz="1200" dirty="0">
                <a:latin typeface="Verdana" pitchFamily="32" charset="0"/>
              </a:rPr>
              <a:t>JJA</a:t>
            </a:r>
          </a:p>
        </p:txBody>
      </p:sp>
      <p:sp>
        <p:nvSpPr>
          <p:cNvPr id="85" name="Rechteck 84"/>
          <p:cNvSpPr/>
          <p:nvPr/>
        </p:nvSpPr>
        <p:spPr bwMode="auto">
          <a:xfrm>
            <a:off x="2207568" y="4112745"/>
            <a:ext cx="114380" cy="126711"/>
          </a:xfrm>
          <a:prstGeom prst="rect">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200" b="0">
              <a:latin typeface="Arial" charset="0"/>
              <a:ea typeface="Microsoft YaHei" charset="-122"/>
            </a:endParaRPr>
          </a:p>
        </p:txBody>
      </p:sp>
      <p:sp>
        <p:nvSpPr>
          <p:cNvPr id="86" name="Rectangle 26"/>
          <p:cNvSpPr>
            <a:spLocks noChangeArrowheads="1"/>
          </p:cNvSpPr>
          <p:nvPr/>
        </p:nvSpPr>
        <p:spPr bwMode="auto">
          <a:xfrm>
            <a:off x="2397926" y="3875546"/>
            <a:ext cx="1171796" cy="23010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Anomaly</a:t>
            </a:r>
            <a:r>
              <a:rPr lang="de-DE" altLang="de-DE" sz="1200" dirty="0" smtClean="0">
                <a:latin typeface="Verdana" pitchFamily="32" charset="0"/>
              </a:rPr>
              <a:t> </a:t>
            </a:r>
            <a:r>
              <a:rPr lang="de-DE" altLang="de-DE" sz="1200" dirty="0">
                <a:latin typeface="Verdana" pitchFamily="32" charset="0"/>
              </a:rPr>
              <a:t>FMA</a:t>
            </a:r>
          </a:p>
        </p:txBody>
      </p:sp>
      <p:sp>
        <p:nvSpPr>
          <p:cNvPr id="87" name="Rechteck 86"/>
          <p:cNvSpPr/>
          <p:nvPr/>
        </p:nvSpPr>
        <p:spPr bwMode="auto">
          <a:xfrm>
            <a:off x="2207568" y="3922275"/>
            <a:ext cx="114380" cy="133706"/>
          </a:xfrm>
          <a:prstGeom prst="rect">
            <a:avLst/>
          </a:prstGeom>
          <a:solidFill>
            <a:srgbClr val="006600"/>
          </a:solidFill>
          <a:ln w="9525" cap="flat" cmpd="sng" algn="ctr">
            <a:solidFill>
              <a:srgbClr val="00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200" b="0">
              <a:latin typeface="Arial" charset="0"/>
              <a:ea typeface="Microsoft YaHei" charset="-122"/>
            </a:endParaRPr>
          </a:p>
        </p:txBody>
      </p:sp>
      <p:sp>
        <p:nvSpPr>
          <p:cNvPr id="91" name="AutoShape 57"/>
          <p:cNvSpPr>
            <a:spLocks noChangeArrowheads="1"/>
          </p:cNvSpPr>
          <p:nvPr/>
        </p:nvSpPr>
        <p:spPr bwMode="auto">
          <a:xfrm>
            <a:off x="4989994" y="1279035"/>
            <a:ext cx="113507" cy="193675"/>
          </a:xfrm>
          <a:prstGeom prst="downArrow">
            <a:avLst>
              <a:gd name="adj1" fmla="val 50000"/>
              <a:gd name="adj2" fmla="val 46923"/>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 name="AutoShape 57"/>
          <p:cNvSpPr>
            <a:spLocks noChangeArrowheads="1"/>
          </p:cNvSpPr>
          <p:nvPr/>
        </p:nvSpPr>
        <p:spPr bwMode="auto">
          <a:xfrm>
            <a:off x="6013538" y="1291110"/>
            <a:ext cx="103188" cy="193675"/>
          </a:xfrm>
          <a:prstGeom prst="downArrow">
            <a:avLst>
              <a:gd name="adj1" fmla="val 50000"/>
              <a:gd name="adj2" fmla="val 46923"/>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3" name="AutoShape 59"/>
          <p:cNvSpPr>
            <a:spLocks noChangeArrowheads="1"/>
          </p:cNvSpPr>
          <p:nvPr/>
        </p:nvSpPr>
        <p:spPr bwMode="auto">
          <a:xfrm>
            <a:off x="9058423" y="1114470"/>
            <a:ext cx="103187" cy="195262"/>
          </a:xfrm>
          <a:prstGeom prst="downArrow">
            <a:avLst>
              <a:gd name="adj1" fmla="val 50000"/>
              <a:gd name="adj2" fmla="val 47308"/>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4" name="AutoShape 65"/>
          <p:cNvSpPr>
            <a:spLocks noChangeArrowheads="1"/>
          </p:cNvSpPr>
          <p:nvPr/>
        </p:nvSpPr>
        <p:spPr bwMode="auto">
          <a:xfrm>
            <a:off x="4962746" y="6227162"/>
            <a:ext cx="104775" cy="195262"/>
          </a:xfrm>
          <a:prstGeom prst="upArrow">
            <a:avLst>
              <a:gd name="adj1" fmla="val 50000"/>
              <a:gd name="adj2" fmla="val 46591"/>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5" name="AutoShape 65"/>
          <p:cNvSpPr>
            <a:spLocks noChangeArrowheads="1"/>
          </p:cNvSpPr>
          <p:nvPr/>
        </p:nvSpPr>
        <p:spPr bwMode="auto">
          <a:xfrm>
            <a:off x="6053230" y="6215178"/>
            <a:ext cx="104775" cy="195262"/>
          </a:xfrm>
          <a:prstGeom prst="upArrow">
            <a:avLst>
              <a:gd name="adj1" fmla="val 50000"/>
              <a:gd name="adj2" fmla="val 46591"/>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6" name="AutoShape 65"/>
          <p:cNvSpPr>
            <a:spLocks noChangeArrowheads="1"/>
          </p:cNvSpPr>
          <p:nvPr/>
        </p:nvSpPr>
        <p:spPr bwMode="auto">
          <a:xfrm>
            <a:off x="9067202" y="6093296"/>
            <a:ext cx="104775" cy="195262"/>
          </a:xfrm>
          <a:prstGeom prst="upArrow">
            <a:avLst>
              <a:gd name="adj1" fmla="val 50000"/>
              <a:gd name="adj2" fmla="val 46591"/>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 name="Rechteck 4"/>
          <p:cNvSpPr/>
          <p:nvPr/>
        </p:nvSpPr>
        <p:spPr bwMode="auto">
          <a:xfrm>
            <a:off x="10244704" y="1645378"/>
            <a:ext cx="138500" cy="39021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90" name="Rechteck 89"/>
          <p:cNvSpPr/>
          <p:nvPr/>
        </p:nvSpPr>
        <p:spPr bwMode="auto">
          <a:xfrm>
            <a:off x="10272464" y="5540020"/>
            <a:ext cx="138500" cy="39021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88" name="Rectangle 53"/>
          <p:cNvSpPr>
            <a:spLocks noChangeArrowheads="1"/>
          </p:cNvSpPr>
          <p:nvPr/>
        </p:nvSpPr>
        <p:spPr bwMode="auto">
          <a:xfrm rot="16200000">
            <a:off x="9998891" y="1605348"/>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2011</a:t>
            </a:r>
          </a:p>
        </p:txBody>
      </p:sp>
      <p:sp>
        <p:nvSpPr>
          <p:cNvPr id="89" name="Rectangle 53"/>
          <p:cNvSpPr>
            <a:spLocks noChangeArrowheads="1"/>
          </p:cNvSpPr>
          <p:nvPr/>
        </p:nvSpPr>
        <p:spPr bwMode="auto">
          <a:xfrm rot="16200000">
            <a:off x="10029782" y="5648159"/>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2011</a:t>
            </a:r>
          </a:p>
        </p:txBody>
      </p:sp>
      <p:sp>
        <p:nvSpPr>
          <p:cNvPr id="97" name="Rectangle 1"/>
          <p:cNvSpPr>
            <a:spLocks noGrp="1" noChangeArrowheads="1"/>
          </p:cNvSpPr>
          <p:nvPr>
            <p:ph type="title" idx="4294967295"/>
          </p:nvPr>
        </p:nvSpPr>
        <p:spPr>
          <a:xfrm>
            <a:off x="93488" y="178950"/>
            <a:ext cx="11878236" cy="574675"/>
          </a:xfrm>
          <a:ln/>
        </p:spPr>
        <p:txBody>
          <a:bodyPr/>
          <a:lstStyle/>
          <a:p>
            <a:pPr marL="182563"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Highly</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extreme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summer</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seasons</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br>
              <a:rPr lang="de-DE" altLang="de-DE" sz="2600" dirty="0" smtClean="0">
                <a:latin typeface="Verdana" panose="020B0604030504040204" pitchFamily="34" charset="0"/>
                <a:ea typeface="Verdana" panose="020B0604030504040204" pitchFamily="34" charset="0"/>
                <a:cs typeface="Verdana" panose="020B0604030504040204" pitchFamily="34" charset="0"/>
              </a:rPr>
            </a:br>
            <a:r>
              <a:rPr lang="de-DE" altLang="de-DE" sz="2600" dirty="0" smtClean="0">
                <a:latin typeface="Verdana" panose="020B0604030504040204" pitchFamily="34" charset="0"/>
                <a:ea typeface="Verdana" panose="020B0604030504040204" pitchFamily="34" charset="0"/>
                <a:cs typeface="Verdana" panose="020B0604030504040204" pitchFamily="34" charset="0"/>
              </a:rPr>
              <a:t>Global Radiation &amp;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Precipitation</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121798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5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5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5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5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5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9513"/>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9509"/>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9515"/>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951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9526"/>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952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9520"/>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9521"/>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95"/>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9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4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4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47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47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4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09" grpId="0" animBg="1"/>
      <p:bldP spid="19510" grpId="0" animBg="1"/>
      <p:bldP spid="19511" grpId="0" animBg="1"/>
      <p:bldP spid="19512" grpId="0" animBg="1"/>
      <p:bldP spid="19513" grpId="0" animBg="1"/>
      <p:bldP spid="19514" grpId="0" animBg="1"/>
      <p:bldP spid="19515" grpId="0" animBg="1"/>
      <p:bldP spid="19519" grpId="0" animBg="1"/>
      <p:bldP spid="19520" grpId="0" animBg="1"/>
      <p:bldP spid="19521" grpId="0" animBg="1"/>
      <p:bldP spid="19522" grpId="0" animBg="1"/>
      <p:bldP spid="19523" grpId="0" animBg="1"/>
      <p:bldP spid="19525" grpId="0" animBg="1"/>
      <p:bldP spid="19526" grpId="0" animBg="1"/>
      <p:bldP spid="19475" grpId="0"/>
      <p:bldP spid="19476" grpId="0"/>
      <p:bldP spid="19477" grpId="0"/>
      <p:bldP spid="19479" grpId="0"/>
      <p:bldP spid="91" grpId="0" animBg="1"/>
      <p:bldP spid="92" grpId="0" animBg="1"/>
      <p:bldP spid="93" grpId="0" animBg="1"/>
      <p:bldP spid="94" grpId="0" animBg="1"/>
      <p:bldP spid="95" grpId="0" animBg="1"/>
      <p:bldP spid="96" grpId="0" animBg="1"/>
      <p:bldP spid="88" grpId="0" animBg="1"/>
      <p:bldP spid="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943" y="3650111"/>
            <a:ext cx="2570163" cy="2570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7" name="Rectangle 27"/>
          <p:cNvSpPr>
            <a:spLocks noChangeArrowheads="1"/>
          </p:cNvSpPr>
          <p:nvPr/>
        </p:nvSpPr>
        <p:spPr bwMode="auto">
          <a:xfrm>
            <a:off x="8641127" y="4304160"/>
            <a:ext cx="197170" cy="12311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800" dirty="0">
                <a:solidFill>
                  <a:srgbClr val="000000"/>
                </a:solidFill>
                <a:latin typeface="+mn-lt"/>
              </a:rPr>
              <a:t>500</a:t>
            </a:r>
          </a:p>
        </p:txBody>
      </p:sp>
      <p:sp>
        <p:nvSpPr>
          <p:cNvPr id="20508" name="Rectangle 28"/>
          <p:cNvSpPr>
            <a:spLocks noChangeArrowheads="1"/>
          </p:cNvSpPr>
          <p:nvPr/>
        </p:nvSpPr>
        <p:spPr bwMode="auto">
          <a:xfrm>
            <a:off x="8650652" y="5343973"/>
            <a:ext cx="243656" cy="12311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800" dirty="0">
                <a:solidFill>
                  <a:srgbClr val="000000"/>
                </a:solidFill>
                <a:latin typeface="+mn-lt"/>
              </a:rPr>
              <a:t>-500</a:t>
            </a:r>
          </a:p>
        </p:txBody>
      </p:sp>
      <p:sp>
        <p:nvSpPr>
          <p:cNvPr id="20509" name="Rectangle 29"/>
          <p:cNvSpPr>
            <a:spLocks noChangeArrowheads="1"/>
          </p:cNvSpPr>
          <p:nvPr/>
        </p:nvSpPr>
        <p:spPr bwMode="auto">
          <a:xfrm>
            <a:off x="8650655" y="4828036"/>
            <a:ext cx="65724" cy="12311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800">
                <a:solidFill>
                  <a:srgbClr val="000000"/>
                </a:solidFill>
                <a:latin typeface="+mn-lt"/>
              </a:rPr>
              <a:t>0</a:t>
            </a:r>
          </a:p>
        </p:txBody>
      </p:sp>
      <p:sp>
        <p:nvSpPr>
          <p:cNvPr id="20510" name="Rectangle 30"/>
          <p:cNvSpPr>
            <a:spLocks noChangeArrowheads="1"/>
          </p:cNvSpPr>
          <p:nvPr/>
        </p:nvSpPr>
        <p:spPr bwMode="auto">
          <a:xfrm>
            <a:off x="7133005" y="3734249"/>
            <a:ext cx="932948" cy="24622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00000"/>
              </a:lnSpc>
            </a:pPr>
            <a:r>
              <a:rPr lang="de-DE" altLang="de-DE" sz="1600" dirty="0">
                <a:latin typeface="+mn-lt"/>
              </a:rPr>
              <a:t>JJA 2003</a:t>
            </a:r>
          </a:p>
        </p:txBody>
      </p:sp>
      <p:pic>
        <p:nvPicPr>
          <p:cNvPr id="2051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020" y="1098998"/>
            <a:ext cx="2570163" cy="2570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7" name="Rectangle 37"/>
          <p:cNvSpPr>
            <a:spLocks noChangeArrowheads="1"/>
          </p:cNvSpPr>
          <p:nvPr/>
        </p:nvSpPr>
        <p:spPr bwMode="auto">
          <a:xfrm>
            <a:off x="7180632" y="1181549"/>
            <a:ext cx="932948" cy="24622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00000"/>
              </a:lnSpc>
            </a:pPr>
            <a:r>
              <a:rPr lang="de-DE" altLang="de-DE" sz="1600" dirty="0">
                <a:latin typeface="+mn-lt"/>
              </a:rPr>
              <a:t>JJA 1976</a:t>
            </a:r>
          </a:p>
        </p:txBody>
      </p:sp>
      <p:pic>
        <p:nvPicPr>
          <p:cNvPr id="20519"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7531" y="3602486"/>
            <a:ext cx="2570163" cy="2570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1" name="Rectangle 41"/>
          <p:cNvSpPr>
            <a:spLocks noChangeArrowheads="1"/>
          </p:cNvSpPr>
          <p:nvPr/>
        </p:nvSpPr>
        <p:spPr bwMode="auto">
          <a:xfrm>
            <a:off x="5856242" y="4253360"/>
            <a:ext cx="197170" cy="12311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800" dirty="0">
                <a:solidFill>
                  <a:srgbClr val="000000"/>
                </a:solidFill>
                <a:latin typeface="+mn-lt"/>
              </a:rPr>
              <a:t>500</a:t>
            </a:r>
          </a:p>
        </p:txBody>
      </p:sp>
      <p:sp>
        <p:nvSpPr>
          <p:cNvPr id="20522" name="Rectangle 42"/>
          <p:cNvSpPr>
            <a:spLocks noChangeArrowheads="1"/>
          </p:cNvSpPr>
          <p:nvPr/>
        </p:nvSpPr>
        <p:spPr bwMode="auto">
          <a:xfrm>
            <a:off x="5861003" y="5297936"/>
            <a:ext cx="243656" cy="12311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800" dirty="0">
                <a:solidFill>
                  <a:srgbClr val="000000"/>
                </a:solidFill>
                <a:latin typeface="+mn-lt"/>
              </a:rPr>
              <a:t>-500</a:t>
            </a:r>
          </a:p>
        </p:txBody>
      </p:sp>
      <p:sp>
        <p:nvSpPr>
          <p:cNvPr id="20523" name="Rectangle 43"/>
          <p:cNvSpPr>
            <a:spLocks noChangeArrowheads="1"/>
          </p:cNvSpPr>
          <p:nvPr/>
        </p:nvSpPr>
        <p:spPr bwMode="auto">
          <a:xfrm>
            <a:off x="5851480" y="4777236"/>
            <a:ext cx="65724" cy="12311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800">
                <a:solidFill>
                  <a:srgbClr val="000000"/>
                </a:solidFill>
                <a:latin typeface="+mn-lt"/>
              </a:rPr>
              <a:t>0</a:t>
            </a:r>
          </a:p>
        </p:txBody>
      </p:sp>
      <p:sp>
        <p:nvSpPr>
          <p:cNvPr id="20524" name="Rectangle 44"/>
          <p:cNvSpPr>
            <a:spLocks noChangeArrowheads="1"/>
          </p:cNvSpPr>
          <p:nvPr/>
        </p:nvSpPr>
        <p:spPr bwMode="auto">
          <a:xfrm>
            <a:off x="4337005" y="3673924"/>
            <a:ext cx="1023938" cy="24606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00000"/>
              </a:lnSpc>
            </a:pPr>
            <a:r>
              <a:rPr lang="de-DE" altLang="de-DE" sz="1600" dirty="0">
                <a:latin typeface="+mn-lt"/>
              </a:rPr>
              <a:t>FMA 2003</a:t>
            </a:r>
          </a:p>
        </p:txBody>
      </p:sp>
      <p:pic>
        <p:nvPicPr>
          <p:cNvPr id="20526"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310" y="1098998"/>
            <a:ext cx="2570163" cy="2570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7" name="Rectangle 47"/>
          <p:cNvSpPr>
            <a:spLocks noChangeArrowheads="1"/>
          </p:cNvSpPr>
          <p:nvPr/>
        </p:nvSpPr>
        <p:spPr bwMode="auto">
          <a:xfrm>
            <a:off x="5739898" y="1313310"/>
            <a:ext cx="392736"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dirty="0">
                <a:solidFill>
                  <a:srgbClr val="000000"/>
                </a:solidFill>
                <a:latin typeface="+mn-lt"/>
              </a:rPr>
              <a:t>m</a:t>
            </a:r>
            <a:r>
              <a:rPr lang="de-DE" altLang="de-DE" sz="1100" baseline="30000" dirty="0" smtClean="0">
                <a:solidFill>
                  <a:srgbClr val="000000"/>
                </a:solidFill>
                <a:latin typeface="+mn-lt"/>
              </a:rPr>
              <a:t>2 </a:t>
            </a:r>
            <a:r>
              <a:rPr lang="de-DE" altLang="de-DE" sz="1100" dirty="0" smtClean="0">
                <a:solidFill>
                  <a:srgbClr val="000000"/>
                </a:solidFill>
                <a:latin typeface="+mn-lt"/>
              </a:rPr>
              <a:t>s</a:t>
            </a:r>
            <a:r>
              <a:rPr lang="de-DE" altLang="de-DE" sz="1100" baseline="30000" dirty="0" smtClean="0">
                <a:solidFill>
                  <a:srgbClr val="000000"/>
                </a:solidFill>
                <a:latin typeface="+mn-lt"/>
              </a:rPr>
              <a:t>-2</a:t>
            </a:r>
            <a:endParaRPr lang="de-DE" altLang="de-DE" sz="1100" baseline="30000" dirty="0">
              <a:solidFill>
                <a:srgbClr val="000000"/>
              </a:solidFill>
              <a:latin typeface="+mn-lt"/>
            </a:endParaRPr>
          </a:p>
        </p:txBody>
      </p:sp>
      <p:sp>
        <p:nvSpPr>
          <p:cNvPr id="20528" name="Rectangle 48"/>
          <p:cNvSpPr>
            <a:spLocks noChangeArrowheads="1"/>
          </p:cNvSpPr>
          <p:nvPr/>
        </p:nvSpPr>
        <p:spPr bwMode="auto">
          <a:xfrm>
            <a:off x="5852610" y="1760986"/>
            <a:ext cx="196850" cy="12382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800" dirty="0">
                <a:solidFill>
                  <a:srgbClr val="000000"/>
                </a:solidFill>
                <a:latin typeface="+mn-lt"/>
              </a:rPr>
              <a:t>500</a:t>
            </a:r>
          </a:p>
        </p:txBody>
      </p:sp>
      <p:sp>
        <p:nvSpPr>
          <p:cNvPr id="20529" name="Rectangle 49"/>
          <p:cNvSpPr>
            <a:spLocks noChangeArrowheads="1"/>
          </p:cNvSpPr>
          <p:nvPr/>
        </p:nvSpPr>
        <p:spPr bwMode="auto">
          <a:xfrm>
            <a:off x="5852610" y="2792861"/>
            <a:ext cx="242888" cy="12382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800" dirty="0">
                <a:solidFill>
                  <a:srgbClr val="000000"/>
                </a:solidFill>
                <a:latin typeface="+mn-lt"/>
              </a:rPr>
              <a:t>-500</a:t>
            </a:r>
          </a:p>
        </p:txBody>
      </p:sp>
      <p:sp>
        <p:nvSpPr>
          <p:cNvPr id="20530" name="Rectangle 50"/>
          <p:cNvSpPr>
            <a:spLocks noChangeArrowheads="1"/>
          </p:cNvSpPr>
          <p:nvPr/>
        </p:nvSpPr>
        <p:spPr bwMode="auto">
          <a:xfrm>
            <a:off x="5839910" y="2275336"/>
            <a:ext cx="65088" cy="12382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800">
                <a:solidFill>
                  <a:srgbClr val="000000"/>
                </a:solidFill>
                <a:latin typeface="+mn-lt"/>
              </a:rPr>
              <a:t>0</a:t>
            </a:r>
          </a:p>
        </p:txBody>
      </p:sp>
      <p:sp>
        <p:nvSpPr>
          <p:cNvPr id="20531" name="Rectangle 51"/>
          <p:cNvSpPr>
            <a:spLocks noChangeArrowheads="1"/>
          </p:cNvSpPr>
          <p:nvPr/>
        </p:nvSpPr>
        <p:spPr bwMode="auto">
          <a:xfrm>
            <a:off x="4217484" y="1170435"/>
            <a:ext cx="1023938" cy="24606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nSpc>
                <a:spcPct val="100000"/>
              </a:lnSpc>
            </a:pPr>
            <a:r>
              <a:rPr lang="de-DE" altLang="de-DE" sz="1600" dirty="0">
                <a:latin typeface="+mn-lt"/>
              </a:rPr>
              <a:t>FMA 1976</a:t>
            </a:r>
          </a:p>
        </p:txBody>
      </p:sp>
      <p:sp>
        <p:nvSpPr>
          <p:cNvPr id="20533" name="Rectangle 53"/>
          <p:cNvSpPr>
            <a:spLocks noChangeArrowheads="1"/>
          </p:cNvSpPr>
          <p:nvPr/>
        </p:nvSpPr>
        <p:spPr bwMode="auto">
          <a:xfrm>
            <a:off x="4654047" y="1707010"/>
            <a:ext cx="277938" cy="229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p>
            <a:pPr hangingPunct="1">
              <a:lnSpc>
                <a:spcPct val="100000"/>
              </a:lnSpc>
            </a:pPr>
            <a:r>
              <a:rPr lang="de-DE" altLang="de-DE" dirty="0">
                <a:latin typeface="Verdana" pitchFamily="32" charset="0"/>
              </a:rPr>
              <a:t>H</a:t>
            </a:r>
          </a:p>
        </p:txBody>
      </p:sp>
      <p:sp>
        <p:nvSpPr>
          <p:cNvPr id="20534" name="Rectangle 54"/>
          <p:cNvSpPr>
            <a:spLocks noChangeArrowheads="1"/>
          </p:cNvSpPr>
          <p:nvPr/>
        </p:nvSpPr>
        <p:spPr bwMode="auto">
          <a:xfrm>
            <a:off x="4646568" y="4258123"/>
            <a:ext cx="277938" cy="229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p>
            <a:pPr hangingPunct="1">
              <a:lnSpc>
                <a:spcPct val="100000"/>
              </a:lnSpc>
            </a:pPr>
            <a:r>
              <a:rPr lang="de-DE" altLang="de-DE" dirty="0">
                <a:latin typeface="Verdana" pitchFamily="32" charset="0"/>
              </a:rPr>
              <a:t>H</a:t>
            </a:r>
          </a:p>
        </p:txBody>
      </p:sp>
      <p:sp>
        <p:nvSpPr>
          <p:cNvPr id="35" name="Rectangle 1"/>
          <p:cNvSpPr>
            <a:spLocks noGrp="1" noChangeArrowheads="1"/>
          </p:cNvSpPr>
          <p:nvPr>
            <p:ph type="title" idx="4294967295"/>
          </p:nvPr>
        </p:nvSpPr>
        <p:spPr>
          <a:xfrm>
            <a:off x="161818" y="224770"/>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Anomaly</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a:latin typeface="Verdana" panose="020B0604030504040204" pitchFamily="34" charset="0"/>
                <a:ea typeface="Verdana" panose="020B0604030504040204" pitchFamily="34" charset="0"/>
                <a:cs typeface="Verdana" panose="020B0604030504040204" pitchFamily="34" charset="0"/>
              </a:rPr>
              <a:t>Geopotential in 850 hPa</a:t>
            </a:r>
          </a:p>
        </p:txBody>
      </p:sp>
      <p:sp>
        <p:nvSpPr>
          <p:cNvPr id="72" name="Rectangle 47"/>
          <p:cNvSpPr>
            <a:spLocks noChangeArrowheads="1"/>
          </p:cNvSpPr>
          <p:nvPr/>
        </p:nvSpPr>
        <p:spPr bwMode="auto">
          <a:xfrm>
            <a:off x="8512402" y="1311352"/>
            <a:ext cx="392736"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dirty="0">
                <a:solidFill>
                  <a:srgbClr val="000000"/>
                </a:solidFill>
                <a:latin typeface="+mn-lt"/>
              </a:rPr>
              <a:t>m</a:t>
            </a:r>
            <a:r>
              <a:rPr lang="de-DE" altLang="de-DE" sz="1100" baseline="30000" dirty="0" smtClean="0">
                <a:solidFill>
                  <a:srgbClr val="000000"/>
                </a:solidFill>
                <a:latin typeface="+mn-lt"/>
              </a:rPr>
              <a:t>2 </a:t>
            </a:r>
            <a:r>
              <a:rPr lang="de-DE" altLang="de-DE" sz="1100" dirty="0" smtClean="0">
                <a:solidFill>
                  <a:srgbClr val="000000"/>
                </a:solidFill>
                <a:latin typeface="+mn-lt"/>
              </a:rPr>
              <a:t>s</a:t>
            </a:r>
            <a:r>
              <a:rPr lang="de-DE" altLang="de-DE" sz="1100" baseline="30000" dirty="0" smtClean="0">
                <a:solidFill>
                  <a:srgbClr val="000000"/>
                </a:solidFill>
                <a:latin typeface="+mn-lt"/>
              </a:rPr>
              <a:t>-2</a:t>
            </a:r>
            <a:endParaRPr lang="de-DE" altLang="de-DE" sz="1100" baseline="30000" dirty="0">
              <a:solidFill>
                <a:srgbClr val="000000"/>
              </a:solidFill>
              <a:latin typeface="+mn-lt"/>
            </a:endParaRPr>
          </a:p>
        </p:txBody>
      </p:sp>
      <p:sp>
        <p:nvSpPr>
          <p:cNvPr id="73" name="Rectangle 48"/>
          <p:cNvSpPr>
            <a:spLocks noChangeArrowheads="1"/>
          </p:cNvSpPr>
          <p:nvPr/>
        </p:nvSpPr>
        <p:spPr bwMode="auto">
          <a:xfrm>
            <a:off x="8610825" y="1768554"/>
            <a:ext cx="196850" cy="12382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800" dirty="0">
                <a:solidFill>
                  <a:srgbClr val="000000"/>
                </a:solidFill>
                <a:latin typeface="+mn-lt"/>
              </a:rPr>
              <a:t>500</a:t>
            </a:r>
          </a:p>
        </p:txBody>
      </p:sp>
      <p:sp>
        <p:nvSpPr>
          <p:cNvPr id="74" name="Rectangle 49"/>
          <p:cNvSpPr>
            <a:spLocks noChangeArrowheads="1"/>
          </p:cNvSpPr>
          <p:nvPr/>
        </p:nvSpPr>
        <p:spPr bwMode="auto">
          <a:xfrm>
            <a:off x="8610825" y="2800429"/>
            <a:ext cx="242888" cy="12382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800" dirty="0">
                <a:solidFill>
                  <a:srgbClr val="000000"/>
                </a:solidFill>
                <a:latin typeface="+mn-lt"/>
              </a:rPr>
              <a:t>-500</a:t>
            </a:r>
          </a:p>
        </p:txBody>
      </p:sp>
      <p:sp>
        <p:nvSpPr>
          <p:cNvPr id="75" name="Rectangle 50"/>
          <p:cNvSpPr>
            <a:spLocks noChangeArrowheads="1"/>
          </p:cNvSpPr>
          <p:nvPr/>
        </p:nvSpPr>
        <p:spPr bwMode="auto">
          <a:xfrm>
            <a:off x="8612414" y="2273378"/>
            <a:ext cx="65088" cy="12382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800">
                <a:solidFill>
                  <a:srgbClr val="000000"/>
                </a:solidFill>
                <a:latin typeface="+mn-lt"/>
              </a:rPr>
              <a:t>0</a:t>
            </a:r>
          </a:p>
        </p:txBody>
      </p:sp>
      <p:sp>
        <p:nvSpPr>
          <p:cNvPr id="85" name="Rectangle 47"/>
          <p:cNvSpPr>
            <a:spLocks noChangeArrowheads="1"/>
          </p:cNvSpPr>
          <p:nvPr/>
        </p:nvSpPr>
        <p:spPr bwMode="auto">
          <a:xfrm>
            <a:off x="5733135" y="3815312"/>
            <a:ext cx="392736"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dirty="0">
                <a:solidFill>
                  <a:srgbClr val="000000"/>
                </a:solidFill>
                <a:latin typeface="+mn-lt"/>
              </a:rPr>
              <a:t>m</a:t>
            </a:r>
            <a:r>
              <a:rPr lang="de-DE" altLang="de-DE" sz="1100" baseline="30000" dirty="0" smtClean="0">
                <a:solidFill>
                  <a:srgbClr val="000000"/>
                </a:solidFill>
                <a:latin typeface="+mn-lt"/>
              </a:rPr>
              <a:t>2 </a:t>
            </a:r>
            <a:r>
              <a:rPr lang="de-DE" altLang="de-DE" sz="1100" dirty="0" smtClean="0">
                <a:solidFill>
                  <a:srgbClr val="000000"/>
                </a:solidFill>
                <a:latin typeface="+mn-lt"/>
              </a:rPr>
              <a:t>s</a:t>
            </a:r>
            <a:r>
              <a:rPr lang="de-DE" altLang="de-DE" sz="1100" baseline="30000" dirty="0" smtClean="0">
                <a:solidFill>
                  <a:srgbClr val="000000"/>
                </a:solidFill>
                <a:latin typeface="+mn-lt"/>
              </a:rPr>
              <a:t>-2</a:t>
            </a:r>
            <a:endParaRPr lang="de-DE" altLang="de-DE" sz="1100" baseline="30000" dirty="0">
              <a:solidFill>
                <a:srgbClr val="000000"/>
              </a:solidFill>
              <a:latin typeface="+mn-lt"/>
            </a:endParaRPr>
          </a:p>
        </p:txBody>
      </p:sp>
      <p:sp>
        <p:nvSpPr>
          <p:cNvPr id="122" name="Rectangle 47"/>
          <p:cNvSpPr>
            <a:spLocks noChangeArrowheads="1"/>
          </p:cNvSpPr>
          <p:nvPr/>
        </p:nvSpPr>
        <p:spPr bwMode="auto">
          <a:xfrm>
            <a:off x="8508905" y="3836395"/>
            <a:ext cx="392736"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dirty="0">
                <a:solidFill>
                  <a:srgbClr val="000000"/>
                </a:solidFill>
                <a:latin typeface="+mn-lt"/>
              </a:rPr>
              <a:t>m</a:t>
            </a:r>
            <a:r>
              <a:rPr lang="de-DE" altLang="de-DE" sz="1100" baseline="30000" dirty="0" smtClean="0">
                <a:solidFill>
                  <a:srgbClr val="000000"/>
                </a:solidFill>
                <a:latin typeface="+mn-lt"/>
              </a:rPr>
              <a:t>2 </a:t>
            </a:r>
            <a:r>
              <a:rPr lang="de-DE" altLang="de-DE" sz="1100" dirty="0" smtClean="0">
                <a:solidFill>
                  <a:srgbClr val="000000"/>
                </a:solidFill>
                <a:latin typeface="+mn-lt"/>
              </a:rPr>
              <a:t>s</a:t>
            </a:r>
            <a:r>
              <a:rPr lang="de-DE" altLang="de-DE" sz="1100" baseline="30000" dirty="0" smtClean="0">
                <a:solidFill>
                  <a:srgbClr val="000000"/>
                </a:solidFill>
                <a:latin typeface="+mn-lt"/>
              </a:rPr>
              <a:t>-2</a:t>
            </a:r>
            <a:endParaRPr lang="de-DE" altLang="de-DE" sz="1100" baseline="30000" dirty="0">
              <a:solidFill>
                <a:srgbClr val="000000"/>
              </a:solidFill>
              <a:latin typeface="+mn-lt"/>
            </a:endParaRPr>
          </a:p>
        </p:txBody>
      </p:sp>
      <p:sp>
        <p:nvSpPr>
          <p:cNvPr id="124" name="Rectangle 14"/>
          <p:cNvSpPr>
            <a:spLocks noChangeArrowheads="1"/>
          </p:cNvSpPr>
          <p:nvPr/>
        </p:nvSpPr>
        <p:spPr bwMode="auto">
          <a:xfrm>
            <a:off x="121880" y="6144913"/>
            <a:ext cx="4027362"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723900" algn="l"/>
                <a:tab pos="1447800" algn="l"/>
                <a:tab pos="2171700" algn="l"/>
                <a:tab pos="2895600" algn="l"/>
                <a:tab pos="3619500" algn="l"/>
                <a:tab pos="4343400" algn="l"/>
                <a:tab pos="5067300" algn="l"/>
              </a:tabLst>
            </a:pPr>
            <a:r>
              <a:rPr lang="de-DE" altLang="de-DE" sz="1000" b="0" dirty="0">
                <a:solidFill>
                  <a:schemeClr val="tx1"/>
                </a:solidFill>
                <a:latin typeface="Verdana" pitchFamily="32" charset="0"/>
              </a:rPr>
              <a:t>Träger-Chatterjee et al. (2013): NHESS, Vol. 13 </a:t>
            </a:r>
            <a:r>
              <a:rPr lang="de-DE" altLang="de-DE" sz="1000" b="0" dirty="0" smtClean="0">
                <a:solidFill>
                  <a:schemeClr val="tx1"/>
                </a:solidFill>
                <a:latin typeface="Verdana" pitchFamily="32" charset="0"/>
              </a:rPr>
              <a:t>(</a:t>
            </a:r>
            <a:r>
              <a:rPr lang="de-DE" altLang="de-DE" sz="1000" b="0" dirty="0" err="1" smtClean="0">
                <a:solidFill>
                  <a:schemeClr val="tx1"/>
                </a:solidFill>
                <a:latin typeface="Verdana" pitchFamily="32" charset="0"/>
              </a:rPr>
              <a:t>adjusted</a:t>
            </a:r>
            <a:r>
              <a:rPr lang="de-DE" altLang="de-DE" sz="1000" b="0" dirty="0" smtClean="0">
                <a:solidFill>
                  <a:schemeClr val="tx1"/>
                </a:solidFill>
                <a:latin typeface="Verdana" pitchFamily="32" charset="0"/>
              </a:rPr>
              <a:t>)</a:t>
            </a:r>
            <a:endParaRPr lang="de-DE" altLang="de-DE" sz="1000" b="0" dirty="0">
              <a:solidFill>
                <a:schemeClr val="tx1"/>
              </a:solidFill>
              <a:latin typeface="Verdana" pitchFamily="32" charset="0"/>
            </a:endParaRPr>
          </a:p>
        </p:txBody>
      </p:sp>
    </p:spTree>
    <p:extLst>
      <p:ext uri="{BB962C8B-B14F-4D97-AF65-F5344CB8AC3E}">
        <p14:creationId xmlns:p14="http://schemas.microsoft.com/office/powerpoint/2010/main" val="30384445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085656" y="1427163"/>
            <a:ext cx="4330824" cy="4754562"/>
          </a:xfrm>
          <a:prstGeom prst="rect">
            <a:avLst/>
          </a:prstGeom>
          <a:solidFill>
            <a:srgbClr val="FF9966">
              <a:alpha val="49804"/>
            </a:srgbClr>
          </a:solidFill>
          <a:ln>
            <a:noFill/>
          </a:ln>
          <a:effectLst/>
          <a:extLst/>
        </p:spPr>
        <p:txBody>
          <a:bodyPr wrap="none" anchor="ctr"/>
          <a:lstStyle/>
          <a:p>
            <a:endParaRPr lang="de-DE">
              <a:solidFill>
                <a:srgbClr val="000000"/>
              </a:solidFill>
            </a:endParaRPr>
          </a:p>
        </p:txBody>
      </p:sp>
      <p:sp>
        <p:nvSpPr>
          <p:cNvPr id="21506" name="Rectangle 2"/>
          <p:cNvSpPr>
            <a:spLocks noChangeArrowheads="1"/>
          </p:cNvSpPr>
          <p:nvPr/>
        </p:nvSpPr>
        <p:spPr bwMode="auto">
          <a:xfrm>
            <a:off x="1764910" y="1430338"/>
            <a:ext cx="4320747" cy="4754562"/>
          </a:xfrm>
          <a:prstGeom prst="rect">
            <a:avLst/>
          </a:prstGeom>
          <a:solidFill>
            <a:srgbClr val="FFFF66">
              <a:alpha val="49804"/>
            </a:srgbClr>
          </a:solidFill>
          <a:ln>
            <a:noFill/>
          </a:ln>
          <a:effectLst/>
          <a:extLst/>
        </p:spPr>
        <p:txBody>
          <a:bodyPr wrap="none" anchor="ctr"/>
          <a:lstStyle/>
          <a:p>
            <a:endParaRPr lang="de-DE">
              <a:solidFill>
                <a:srgbClr val="000000"/>
              </a:solidFill>
            </a:endParaRPr>
          </a:p>
        </p:txBody>
      </p:sp>
      <p:sp>
        <p:nvSpPr>
          <p:cNvPr id="21507" name="Rectangle 3"/>
          <p:cNvSpPr>
            <a:spLocks noChangeArrowheads="1"/>
          </p:cNvSpPr>
          <p:nvPr/>
        </p:nvSpPr>
        <p:spPr bwMode="auto">
          <a:xfrm>
            <a:off x="2128019" y="1430339"/>
            <a:ext cx="1092263"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2000" dirty="0">
                <a:latin typeface="Verdana" pitchFamily="32" charset="0"/>
              </a:rPr>
              <a:t>s</a:t>
            </a:r>
            <a:r>
              <a:rPr lang="de-DE" altLang="de-DE" sz="2000" dirty="0" smtClean="0">
                <a:latin typeface="Verdana" pitchFamily="32" charset="0"/>
              </a:rPr>
              <a:t>pring</a:t>
            </a:r>
            <a:endParaRPr lang="de-DE" altLang="de-DE" sz="2000" dirty="0">
              <a:latin typeface="Verdana" pitchFamily="32" charset="0"/>
            </a:endParaRPr>
          </a:p>
        </p:txBody>
      </p:sp>
      <p:sp>
        <p:nvSpPr>
          <p:cNvPr id="21508" name="Rectangle 4"/>
          <p:cNvSpPr>
            <a:spLocks noChangeArrowheads="1"/>
          </p:cNvSpPr>
          <p:nvPr/>
        </p:nvSpPr>
        <p:spPr bwMode="auto">
          <a:xfrm>
            <a:off x="2148656" y="2594413"/>
            <a:ext cx="1590798" cy="325346"/>
          </a:xfrm>
          <a:prstGeom prst="rect">
            <a:avLst/>
          </a:prstGeom>
          <a:noFill/>
          <a:ln w="1905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hangingPunct="1">
              <a:lnSpc>
                <a:spcPct val="100000"/>
              </a:lnSpc>
            </a:pPr>
            <a:r>
              <a:rPr lang="de-DE" altLang="de-DE" sz="1500" dirty="0">
                <a:latin typeface="Verdana" pitchFamily="32" charset="0"/>
              </a:rPr>
              <a:t>+ </a:t>
            </a:r>
            <a:r>
              <a:rPr lang="de-DE" altLang="de-DE" sz="1500" dirty="0" smtClean="0">
                <a:latin typeface="Verdana" pitchFamily="32" charset="0"/>
              </a:rPr>
              <a:t>Irradiation</a:t>
            </a:r>
            <a:endParaRPr lang="de-DE" altLang="de-DE" sz="1500" dirty="0">
              <a:latin typeface="Verdana" pitchFamily="32" charset="0"/>
            </a:endParaRPr>
          </a:p>
        </p:txBody>
      </p:sp>
      <p:sp>
        <p:nvSpPr>
          <p:cNvPr id="21510" name="Rectangle 6"/>
          <p:cNvSpPr>
            <a:spLocks noChangeArrowheads="1"/>
          </p:cNvSpPr>
          <p:nvPr/>
        </p:nvSpPr>
        <p:spPr bwMode="auto">
          <a:xfrm>
            <a:off x="4837401" y="2274807"/>
            <a:ext cx="2619503" cy="325346"/>
          </a:xfrm>
          <a:prstGeom prst="rect">
            <a:avLst/>
          </a:prstGeom>
          <a:noFill/>
          <a:ln w="936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hangingPunct="1">
              <a:lnSpc>
                <a:spcPct val="100000"/>
              </a:lnSpc>
            </a:pPr>
            <a:r>
              <a:rPr lang="de-DE" altLang="de-DE" sz="1500" dirty="0">
                <a:latin typeface="Verdana" pitchFamily="32" charset="0"/>
              </a:rPr>
              <a:t>+ </a:t>
            </a:r>
            <a:r>
              <a:rPr lang="de-DE" altLang="de-DE" sz="1500" dirty="0" err="1" smtClean="0">
                <a:latin typeface="Verdana" pitchFamily="32" charset="0"/>
              </a:rPr>
              <a:t>Evapotranspiration</a:t>
            </a:r>
            <a:endParaRPr lang="de-DE" altLang="de-DE" sz="1500" dirty="0">
              <a:latin typeface="Verdana" pitchFamily="32" charset="0"/>
            </a:endParaRPr>
          </a:p>
        </p:txBody>
      </p:sp>
      <p:sp>
        <p:nvSpPr>
          <p:cNvPr id="21511" name="Freeform 7"/>
          <p:cNvSpPr>
            <a:spLocks/>
          </p:cNvSpPr>
          <p:nvPr/>
        </p:nvSpPr>
        <p:spPr bwMode="auto">
          <a:xfrm flipH="1">
            <a:off x="6038752" y="2594413"/>
            <a:ext cx="45719" cy="1038564"/>
          </a:xfrm>
          <a:custGeom>
            <a:avLst/>
            <a:gdLst>
              <a:gd name="T0" fmla="*/ 0 w 1"/>
              <a:gd name="T1" fmla="*/ 0 h 1483"/>
              <a:gd name="T2" fmla="*/ 0 w 1"/>
              <a:gd name="T3" fmla="*/ 1482 h 1483"/>
            </a:gdLst>
            <a:ahLst/>
            <a:cxnLst>
              <a:cxn ang="0">
                <a:pos x="T0" y="T1"/>
              </a:cxn>
              <a:cxn ang="0">
                <a:pos x="T2" y="T3"/>
              </a:cxn>
            </a:cxnLst>
            <a:rect l="0" t="0" r="r" b="b"/>
            <a:pathLst>
              <a:path w="1" h="1483">
                <a:moveTo>
                  <a:pt x="0" y="0"/>
                </a:moveTo>
                <a:lnTo>
                  <a:pt x="0" y="1482"/>
                </a:lnTo>
              </a:path>
            </a:pathLst>
          </a:custGeom>
          <a:solidFill>
            <a:srgbClr val="00B8FF"/>
          </a:solidFill>
          <a:ln w="571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sp>
        <p:nvSpPr>
          <p:cNvPr id="21512" name="Rectangle 8"/>
          <p:cNvSpPr>
            <a:spLocks noChangeArrowheads="1"/>
          </p:cNvSpPr>
          <p:nvPr/>
        </p:nvSpPr>
        <p:spPr bwMode="auto">
          <a:xfrm>
            <a:off x="5131570" y="3641758"/>
            <a:ext cx="1768731" cy="325346"/>
          </a:xfrm>
          <a:prstGeom prst="rect">
            <a:avLst/>
          </a:prstGeom>
          <a:noFill/>
          <a:ln w="1905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723900" algn="l"/>
                <a:tab pos="1447800" algn="l"/>
              </a:tabLst>
            </a:pPr>
            <a:r>
              <a:rPr lang="de-DE" altLang="de-DE" sz="1500" dirty="0">
                <a:solidFill>
                  <a:srgbClr val="000000"/>
                </a:solidFill>
                <a:latin typeface="Verdana" pitchFamily="32" charset="0"/>
              </a:rPr>
              <a:t>- </a:t>
            </a:r>
            <a:r>
              <a:rPr lang="de-DE" altLang="de-DE" sz="1500" dirty="0" err="1">
                <a:solidFill>
                  <a:srgbClr val="000000"/>
                </a:solidFill>
                <a:latin typeface="Verdana" pitchFamily="32" charset="0"/>
              </a:rPr>
              <a:t>S</a:t>
            </a:r>
            <a:r>
              <a:rPr lang="de-DE" altLang="de-DE" sz="1500" dirty="0" err="1" smtClean="0">
                <a:solidFill>
                  <a:srgbClr val="000000"/>
                </a:solidFill>
                <a:latin typeface="Verdana" pitchFamily="32" charset="0"/>
              </a:rPr>
              <a:t>oil</a:t>
            </a:r>
            <a:r>
              <a:rPr lang="de-DE" altLang="de-DE" sz="1500" dirty="0" smtClean="0">
                <a:solidFill>
                  <a:srgbClr val="000000"/>
                </a:solidFill>
                <a:latin typeface="Verdana" pitchFamily="32" charset="0"/>
              </a:rPr>
              <a:t> </a:t>
            </a:r>
            <a:r>
              <a:rPr lang="de-DE" altLang="de-DE" sz="1500" dirty="0" err="1" smtClean="0">
                <a:solidFill>
                  <a:srgbClr val="000000"/>
                </a:solidFill>
                <a:latin typeface="Verdana" pitchFamily="32" charset="0"/>
              </a:rPr>
              <a:t>moisture</a:t>
            </a:r>
            <a:endParaRPr lang="de-DE" altLang="de-DE" sz="1500" dirty="0">
              <a:solidFill>
                <a:srgbClr val="000000"/>
              </a:solidFill>
              <a:latin typeface="Verdana" pitchFamily="32" charset="0"/>
            </a:endParaRPr>
          </a:p>
        </p:txBody>
      </p:sp>
      <p:sp>
        <p:nvSpPr>
          <p:cNvPr id="21513" name="Rectangle 9"/>
          <p:cNvSpPr>
            <a:spLocks noChangeArrowheads="1"/>
          </p:cNvSpPr>
          <p:nvPr/>
        </p:nvSpPr>
        <p:spPr bwMode="auto">
          <a:xfrm>
            <a:off x="6319019" y="1430339"/>
            <a:ext cx="1356759"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2000" dirty="0" err="1">
                <a:latin typeface="Verdana" pitchFamily="32" charset="0"/>
              </a:rPr>
              <a:t>s</a:t>
            </a:r>
            <a:r>
              <a:rPr lang="de-DE" altLang="de-DE" sz="2000" dirty="0" err="1" smtClean="0">
                <a:latin typeface="Verdana" pitchFamily="32" charset="0"/>
              </a:rPr>
              <a:t>ummer</a:t>
            </a:r>
            <a:endParaRPr lang="de-DE" altLang="de-DE" sz="2000" dirty="0">
              <a:latin typeface="Verdana" pitchFamily="32" charset="0"/>
            </a:endParaRPr>
          </a:p>
        </p:txBody>
      </p:sp>
      <p:sp>
        <p:nvSpPr>
          <p:cNvPr id="21514" name="Freeform 10"/>
          <p:cNvSpPr>
            <a:spLocks/>
          </p:cNvSpPr>
          <p:nvPr/>
        </p:nvSpPr>
        <p:spPr bwMode="auto">
          <a:xfrm>
            <a:off x="6062801" y="2351836"/>
            <a:ext cx="1984539" cy="1197864"/>
          </a:xfrm>
          <a:custGeom>
            <a:avLst/>
            <a:gdLst>
              <a:gd name="T0" fmla="*/ 0 w 4248"/>
              <a:gd name="T1" fmla="*/ 3175 h 3176"/>
              <a:gd name="T2" fmla="*/ 4247 w 4248"/>
              <a:gd name="T3" fmla="*/ 0 h 3176"/>
            </a:gdLst>
            <a:ahLst/>
            <a:cxnLst>
              <a:cxn ang="0">
                <a:pos x="T0" y="T1"/>
              </a:cxn>
              <a:cxn ang="0">
                <a:pos x="T2" y="T3"/>
              </a:cxn>
            </a:cxnLst>
            <a:rect l="0" t="0" r="r" b="b"/>
            <a:pathLst>
              <a:path w="4248" h="3176">
                <a:moveTo>
                  <a:pt x="0" y="3175"/>
                </a:moveTo>
                <a:lnTo>
                  <a:pt x="4247" y="0"/>
                </a:lnTo>
              </a:path>
            </a:pathLst>
          </a:custGeom>
          <a:solidFill>
            <a:srgbClr val="00B8FF"/>
          </a:solidFill>
          <a:ln w="571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sp>
        <p:nvSpPr>
          <p:cNvPr id="21515" name="Freeform 11"/>
          <p:cNvSpPr>
            <a:spLocks/>
          </p:cNvSpPr>
          <p:nvPr/>
        </p:nvSpPr>
        <p:spPr bwMode="auto">
          <a:xfrm>
            <a:off x="8758708" y="2514601"/>
            <a:ext cx="49511" cy="482352"/>
          </a:xfrm>
          <a:custGeom>
            <a:avLst/>
            <a:gdLst>
              <a:gd name="T0" fmla="*/ 0 w 1"/>
              <a:gd name="T1" fmla="*/ 0 h 2179"/>
              <a:gd name="T2" fmla="*/ 0 w 1"/>
              <a:gd name="T3" fmla="*/ 2178 h 2179"/>
            </a:gdLst>
            <a:ahLst/>
            <a:cxnLst>
              <a:cxn ang="0">
                <a:pos x="T0" y="T1"/>
              </a:cxn>
              <a:cxn ang="0">
                <a:pos x="T2" y="T3"/>
              </a:cxn>
            </a:cxnLst>
            <a:rect l="0" t="0" r="r" b="b"/>
            <a:pathLst>
              <a:path w="1" h="2179">
                <a:moveTo>
                  <a:pt x="0" y="0"/>
                </a:moveTo>
                <a:lnTo>
                  <a:pt x="0" y="2178"/>
                </a:lnTo>
              </a:path>
            </a:pathLst>
          </a:custGeom>
          <a:solidFill>
            <a:srgbClr val="00B8FF"/>
          </a:solidFill>
          <a:ln w="571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solidFill>
                <a:srgbClr val="000000"/>
              </a:solidFill>
            </a:endParaRPr>
          </a:p>
        </p:txBody>
      </p:sp>
      <p:sp>
        <p:nvSpPr>
          <p:cNvPr id="21516" name="Rectangle 12"/>
          <p:cNvSpPr>
            <a:spLocks noChangeArrowheads="1"/>
          </p:cNvSpPr>
          <p:nvPr/>
        </p:nvSpPr>
        <p:spPr bwMode="auto">
          <a:xfrm>
            <a:off x="8047339" y="2189163"/>
            <a:ext cx="1536296" cy="325346"/>
          </a:xfrm>
          <a:prstGeom prst="rect">
            <a:avLst/>
          </a:prstGeom>
          <a:noFill/>
          <a:ln w="936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marL="215900" indent="-215900">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marL="0" indent="0">
              <a:buSzPct val="45000"/>
            </a:pPr>
            <a:r>
              <a:rPr lang="de-DE" altLang="de-DE" sz="1500" dirty="0">
                <a:latin typeface="Verdana" pitchFamily="32" charset="0"/>
              </a:rPr>
              <a:t>- </a:t>
            </a:r>
            <a:r>
              <a:rPr lang="de-DE" altLang="de-DE" sz="1500" dirty="0" err="1">
                <a:latin typeface="Verdana" pitchFamily="32" charset="0"/>
              </a:rPr>
              <a:t>C</a:t>
            </a:r>
            <a:r>
              <a:rPr lang="de-DE" altLang="de-DE" sz="1500" dirty="0" err="1" smtClean="0">
                <a:latin typeface="Verdana" pitchFamily="32" charset="0"/>
              </a:rPr>
              <a:t>onvection</a:t>
            </a:r>
            <a:endParaRPr lang="de-DE" altLang="de-DE" sz="1500" dirty="0">
              <a:latin typeface="Verdana" pitchFamily="32" charset="0"/>
            </a:endParaRPr>
          </a:p>
        </p:txBody>
      </p:sp>
      <p:grpSp>
        <p:nvGrpSpPr>
          <p:cNvPr id="14" name="Group 13"/>
          <p:cNvGrpSpPr/>
          <p:nvPr/>
        </p:nvGrpSpPr>
        <p:grpSpPr>
          <a:xfrm>
            <a:off x="2626379" y="1847415"/>
            <a:ext cx="531813" cy="531812"/>
            <a:chOff x="2626379" y="1847415"/>
            <a:chExt cx="531813" cy="531812"/>
          </a:xfrm>
        </p:grpSpPr>
        <p:sp>
          <p:nvSpPr>
            <p:cNvPr id="21521" name="Rectangle 17"/>
            <p:cNvSpPr>
              <a:spLocks noChangeArrowheads="1"/>
            </p:cNvSpPr>
            <p:nvPr/>
          </p:nvSpPr>
          <p:spPr bwMode="auto">
            <a:xfrm>
              <a:off x="2729567" y="1942665"/>
              <a:ext cx="341313" cy="325437"/>
            </a:xfrm>
            <a:prstGeom prst="rect">
              <a:avLst/>
            </a:prstGeom>
            <a:no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lnSpc>
                  <a:spcPct val="100000"/>
                </a:lnSpc>
              </a:pPr>
              <a:r>
                <a:rPr lang="de-DE" altLang="de-DE" sz="1500" dirty="0">
                  <a:solidFill>
                    <a:srgbClr val="000000"/>
                  </a:solidFill>
                  <a:latin typeface="Verdana" pitchFamily="32" charset="0"/>
                </a:rPr>
                <a:t>H</a:t>
              </a:r>
            </a:p>
          </p:txBody>
        </p:sp>
        <p:sp>
          <p:nvSpPr>
            <p:cNvPr id="21522" name="Oval 18"/>
            <p:cNvSpPr>
              <a:spLocks noChangeArrowheads="1"/>
            </p:cNvSpPr>
            <p:nvPr/>
          </p:nvSpPr>
          <p:spPr bwMode="auto">
            <a:xfrm>
              <a:off x="2626379" y="1847415"/>
              <a:ext cx="531813" cy="531812"/>
            </a:xfrm>
            <a:prstGeom prst="ellipse">
              <a:avLst/>
            </a:prstGeom>
            <a:noFill/>
            <a:ln w="2857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solidFill>
                  <a:srgbClr val="000000"/>
                </a:solidFill>
              </a:endParaRPr>
            </a:p>
          </p:txBody>
        </p:sp>
      </p:grpSp>
      <p:cxnSp>
        <p:nvCxnSpPr>
          <p:cNvPr id="21523" name="AutoShape 19"/>
          <p:cNvCxnSpPr>
            <a:cxnSpLocks noChangeShapeType="1"/>
          </p:cNvCxnSpPr>
          <p:nvPr/>
        </p:nvCxnSpPr>
        <p:spPr bwMode="auto">
          <a:xfrm rot="16200000" flipH="1">
            <a:off x="8169148" y="4722208"/>
            <a:ext cx="1278142" cy="1"/>
          </a:xfrm>
          <a:prstGeom prst="bentConnector3">
            <a:avLst>
              <a:gd name="adj1" fmla="val 50000"/>
            </a:avLst>
          </a:prstGeom>
          <a:solidFill>
            <a:srgbClr val="00B8FF"/>
          </a:solidFill>
          <a:ln w="571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24" name="Rectangle 20"/>
          <p:cNvSpPr>
            <a:spLocks noChangeArrowheads="1"/>
          </p:cNvSpPr>
          <p:nvPr/>
        </p:nvSpPr>
        <p:spPr bwMode="auto">
          <a:xfrm>
            <a:off x="7457256" y="5389564"/>
            <a:ext cx="2324973" cy="556179"/>
          </a:xfrm>
          <a:prstGeom prst="rect">
            <a:avLst/>
          </a:prstGeom>
          <a:noFill/>
          <a:ln w="1905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723900" algn="l"/>
                <a:tab pos="1447800" algn="l"/>
              </a:tabLst>
            </a:pPr>
            <a:r>
              <a:rPr lang="de-DE" altLang="de-DE" sz="1500" dirty="0">
                <a:solidFill>
                  <a:srgbClr val="000000"/>
                </a:solidFill>
                <a:latin typeface="Verdana" pitchFamily="32" charset="0"/>
              </a:rPr>
              <a:t>- </a:t>
            </a:r>
            <a:r>
              <a:rPr lang="de-DE" altLang="de-DE" sz="1500" dirty="0" smtClean="0">
                <a:solidFill>
                  <a:srgbClr val="000000"/>
                </a:solidFill>
                <a:latin typeface="Verdana" pitchFamily="32" charset="0"/>
              </a:rPr>
              <a:t>latent </a:t>
            </a:r>
            <a:r>
              <a:rPr lang="de-DE" altLang="de-DE" sz="1500" dirty="0" err="1" smtClean="0">
                <a:solidFill>
                  <a:srgbClr val="000000"/>
                </a:solidFill>
                <a:latin typeface="Verdana" pitchFamily="32" charset="0"/>
              </a:rPr>
              <a:t>heat</a:t>
            </a:r>
            <a:r>
              <a:rPr lang="de-DE" altLang="de-DE" sz="1500" dirty="0" smtClean="0">
                <a:solidFill>
                  <a:srgbClr val="000000"/>
                </a:solidFill>
                <a:latin typeface="Verdana" pitchFamily="32" charset="0"/>
              </a:rPr>
              <a:t> </a:t>
            </a:r>
            <a:r>
              <a:rPr lang="de-DE" altLang="de-DE" sz="1500" dirty="0" err="1" smtClean="0">
                <a:solidFill>
                  <a:srgbClr val="000000"/>
                </a:solidFill>
                <a:latin typeface="Verdana" pitchFamily="32" charset="0"/>
              </a:rPr>
              <a:t>flux</a:t>
            </a:r>
            <a:endParaRPr lang="de-DE" altLang="de-DE" sz="1500" dirty="0">
              <a:solidFill>
                <a:srgbClr val="000000"/>
              </a:solidFill>
              <a:latin typeface="Verdana" pitchFamily="32" charset="0"/>
            </a:endParaRPr>
          </a:p>
          <a:p>
            <a:pPr>
              <a:tabLst>
                <a:tab pos="723900" algn="l"/>
                <a:tab pos="1447800" algn="l"/>
              </a:tabLst>
            </a:pPr>
            <a:r>
              <a:rPr lang="de-DE" altLang="de-DE" sz="1500" dirty="0">
                <a:solidFill>
                  <a:srgbClr val="000000"/>
                </a:solidFill>
                <a:latin typeface="Verdana" pitchFamily="32" charset="0"/>
              </a:rPr>
              <a:t>+ </a:t>
            </a:r>
            <a:r>
              <a:rPr lang="de-DE" altLang="de-DE" sz="1500" dirty="0" smtClean="0">
                <a:solidFill>
                  <a:srgbClr val="000000"/>
                </a:solidFill>
                <a:latin typeface="Verdana" pitchFamily="32" charset="0"/>
              </a:rPr>
              <a:t>sensible </a:t>
            </a:r>
            <a:r>
              <a:rPr lang="de-DE" altLang="de-DE" sz="1500" dirty="0" err="1" smtClean="0">
                <a:solidFill>
                  <a:srgbClr val="000000"/>
                </a:solidFill>
                <a:latin typeface="Verdana" pitchFamily="32" charset="0"/>
              </a:rPr>
              <a:t>heat</a:t>
            </a:r>
            <a:r>
              <a:rPr lang="de-DE" altLang="de-DE" sz="1500" dirty="0" smtClean="0">
                <a:solidFill>
                  <a:srgbClr val="000000"/>
                </a:solidFill>
                <a:latin typeface="Verdana" pitchFamily="32" charset="0"/>
              </a:rPr>
              <a:t> </a:t>
            </a:r>
            <a:r>
              <a:rPr lang="de-DE" altLang="de-DE" sz="1500" dirty="0" err="1" smtClean="0">
                <a:solidFill>
                  <a:srgbClr val="000000"/>
                </a:solidFill>
                <a:latin typeface="Verdana" pitchFamily="32" charset="0"/>
              </a:rPr>
              <a:t>flux</a:t>
            </a:r>
            <a:endParaRPr lang="de-DE" altLang="de-DE" sz="1500" dirty="0">
              <a:solidFill>
                <a:srgbClr val="000000"/>
              </a:solidFill>
              <a:latin typeface="Verdana" pitchFamily="32" charset="0"/>
            </a:endParaRPr>
          </a:p>
        </p:txBody>
      </p:sp>
      <p:sp>
        <p:nvSpPr>
          <p:cNvPr id="21549" name="Rectangle 45"/>
          <p:cNvSpPr>
            <a:spLocks noChangeArrowheads="1"/>
          </p:cNvSpPr>
          <p:nvPr/>
        </p:nvSpPr>
        <p:spPr bwMode="auto">
          <a:xfrm>
            <a:off x="6507932" y="4293096"/>
            <a:ext cx="1813615" cy="325346"/>
          </a:xfrm>
          <a:prstGeom prst="rect">
            <a:avLst/>
          </a:prstGeom>
          <a:noFill/>
          <a:ln w="1905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723900" algn="l"/>
                <a:tab pos="1447800" algn="l"/>
              </a:tabLst>
            </a:pPr>
            <a:r>
              <a:rPr lang="de-DE" altLang="de-DE" sz="1500" dirty="0">
                <a:solidFill>
                  <a:srgbClr val="000000"/>
                </a:solidFill>
                <a:latin typeface="Verdana" pitchFamily="32" charset="0"/>
              </a:rPr>
              <a:t>+ </a:t>
            </a:r>
            <a:r>
              <a:rPr lang="de-DE" altLang="de-DE" sz="1500" dirty="0" err="1" smtClean="0">
                <a:solidFill>
                  <a:srgbClr val="000000"/>
                </a:solidFill>
                <a:latin typeface="Verdana" pitchFamily="32" charset="0"/>
              </a:rPr>
              <a:t>Temperature</a:t>
            </a:r>
            <a:endParaRPr lang="de-DE" altLang="de-DE" sz="1500" dirty="0">
              <a:solidFill>
                <a:srgbClr val="000000"/>
              </a:solidFill>
              <a:latin typeface="Verdana" pitchFamily="32" charset="0"/>
            </a:endParaRPr>
          </a:p>
        </p:txBody>
      </p:sp>
      <p:cxnSp>
        <p:nvCxnSpPr>
          <p:cNvPr id="5" name="Gerade Verbindung mit Pfeil 4"/>
          <p:cNvCxnSpPr/>
          <p:nvPr/>
        </p:nvCxnSpPr>
        <p:spPr bwMode="auto">
          <a:xfrm flipH="1" flipV="1">
            <a:off x="7350618" y="4628071"/>
            <a:ext cx="1019452" cy="749301"/>
          </a:xfrm>
          <a:prstGeom prst="straightConnector1">
            <a:avLst/>
          </a:prstGeom>
          <a:solidFill>
            <a:srgbClr val="00B8FF"/>
          </a:solidFill>
          <a:ln w="571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ctangle 1"/>
          <p:cNvSpPr>
            <a:spLocks noGrp="1" noChangeArrowheads="1"/>
          </p:cNvSpPr>
          <p:nvPr>
            <p:ph type="title" idx="4294967295"/>
          </p:nvPr>
        </p:nvSpPr>
        <p:spPr>
          <a:xfrm>
            <a:off x="204907" y="200508"/>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Feedback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loop</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solar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irradtion</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soil</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moisture</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sp>
        <p:nvSpPr>
          <p:cNvPr id="45" name="Rectangle 4"/>
          <p:cNvSpPr>
            <a:spLocks noChangeArrowheads="1"/>
          </p:cNvSpPr>
          <p:nvPr/>
        </p:nvSpPr>
        <p:spPr bwMode="auto">
          <a:xfrm>
            <a:off x="2174471" y="3077548"/>
            <a:ext cx="1635682" cy="325346"/>
          </a:xfrm>
          <a:prstGeom prst="rect">
            <a:avLst/>
          </a:prstGeom>
          <a:noFill/>
          <a:ln w="1905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hangingPunct="1">
              <a:lnSpc>
                <a:spcPct val="100000"/>
              </a:lnSpc>
            </a:pPr>
            <a:r>
              <a:rPr lang="de-DE" altLang="de-DE" sz="1500" dirty="0">
                <a:latin typeface="Verdana" pitchFamily="32" charset="0"/>
              </a:rPr>
              <a:t>- </a:t>
            </a:r>
            <a:r>
              <a:rPr lang="de-DE" altLang="de-DE" sz="1500" dirty="0" err="1" smtClean="0">
                <a:latin typeface="Verdana" pitchFamily="32" charset="0"/>
              </a:rPr>
              <a:t>Precipiation</a:t>
            </a:r>
            <a:endParaRPr lang="de-DE" altLang="de-DE" sz="1500" dirty="0">
              <a:latin typeface="Verdana" pitchFamily="32" charset="0"/>
            </a:endParaRPr>
          </a:p>
        </p:txBody>
      </p:sp>
      <p:sp>
        <p:nvSpPr>
          <p:cNvPr id="7" name="Rechteck 6"/>
          <p:cNvSpPr/>
          <p:nvPr/>
        </p:nvSpPr>
        <p:spPr bwMode="auto">
          <a:xfrm>
            <a:off x="1991835" y="2445610"/>
            <a:ext cx="2023765" cy="1086186"/>
          </a:xfrm>
          <a:prstGeom prst="rect">
            <a:avLst/>
          </a:prstGeom>
          <a:no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solidFill>
                <a:srgbClr val="000000"/>
              </a:solidFill>
              <a:latin typeface="Arial" charset="0"/>
              <a:ea typeface="Microsoft YaHei" charset="-122"/>
            </a:endParaRPr>
          </a:p>
        </p:txBody>
      </p:sp>
      <p:sp>
        <p:nvSpPr>
          <p:cNvPr id="50" name="Rectangle 4"/>
          <p:cNvSpPr>
            <a:spLocks noChangeArrowheads="1"/>
          </p:cNvSpPr>
          <p:nvPr/>
        </p:nvSpPr>
        <p:spPr bwMode="auto">
          <a:xfrm>
            <a:off x="8057258" y="3199333"/>
            <a:ext cx="1590798" cy="325346"/>
          </a:xfrm>
          <a:prstGeom prst="rect">
            <a:avLst/>
          </a:prstGeom>
          <a:noFill/>
          <a:ln w="1905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hangingPunct="1">
              <a:lnSpc>
                <a:spcPct val="100000"/>
              </a:lnSpc>
            </a:pPr>
            <a:r>
              <a:rPr lang="de-DE" altLang="de-DE" sz="1500" dirty="0">
                <a:latin typeface="Verdana" pitchFamily="32" charset="0"/>
              </a:rPr>
              <a:t>+ </a:t>
            </a:r>
            <a:r>
              <a:rPr lang="de-DE" altLang="de-DE" sz="1500" dirty="0" smtClean="0">
                <a:latin typeface="Verdana" pitchFamily="32" charset="0"/>
              </a:rPr>
              <a:t>Irradiation</a:t>
            </a:r>
            <a:endParaRPr lang="de-DE" altLang="de-DE" sz="1500" dirty="0">
              <a:latin typeface="Verdana" pitchFamily="32" charset="0"/>
            </a:endParaRPr>
          </a:p>
        </p:txBody>
      </p:sp>
      <p:sp>
        <p:nvSpPr>
          <p:cNvPr id="51" name="Rectangle 4"/>
          <p:cNvSpPr>
            <a:spLocks noChangeArrowheads="1"/>
          </p:cNvSpPr>
          <p:nvPr/>
        </p:nvSpPr>
        <p:spPr bwMode="auto">
          <a:xfrm>
            <a:off x="8058095" y="3632977"/>
            <a:ext cx="1723847" cy="325346"/>
          </a:xfrm>
          <a:prstGeom prst="rect">
            <a:avLst/>
          </a:prstGeom>
          <a:noFill/>
          <a:ln w="19050"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hangingPunct="1">
              <a:lnSpc>
                <a:spcPct val="100000"/>
              </a:lnSpc>
            </a:pPr>
            <a:r>
              <a:rPr lang="de-DE" altLang="de-DE" sz="1500" dirty="0">
                <a:latin typeface="Verdana" pitchFamily="32" charset="0"/>
              </a:rPr>
              <a:t>- </a:t>
            </a:r>
            <a:r>
              <a:rPr lang="de-DE" altLang="de-DE" sz="1500" dirty="0" err="1" smtClean="0">
                <a:latin typeface="Verdana" pitchFamily="32" charset="0"/>
              </a:rPr>
              <a:t>Precipitation</a:t>
            </a:r>
            <a:endParaRPr lang="de-DE" altLang="de-DE" sz="1500" dirty="0">
              <a:latin typeface="Verdana" pitchFamily="32" charset="0"/>
            </a:endParaRPr>
          </a:p>
        </p:txBody>
      </p:sp>
      <p:sp>
        <p:nvSpPr>
          <p:cNvPr id="52" name="Rechteck 51"/>
          <p:cNvSpPr/>
          <p:nvPr/>
        </p:nvSpPr>
        <p:spPr bwMode="auto">
          <a:xfrm>
            <a:off x="7894470" y="2996952"/>
            <a:ext cx="2023766" cy="1086186"/>
          </a:xfrm>
          <a:prstGeom prst="rect">
            <a:avLst/>
          </a:prstGeom>
          <a:no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solidFill>
                <a:srgbClr val="000000"/>
              </a:solidFill>
              <a:latin typeface="Arial" charset="0"/>
              <a:ea typeface="Microsoft YaHei" charset="-122"/>
            </a:endParaRPr>
          </a:p>
        </p:txBody>
      </p:sp>
      <p:cxnSp>
        <p:nvCxnSpPr>
          <p:cNvPr id="13" name="Gewinkelte Verbindung 12"/>
          <p:cNvCxnSpPr>
            <a:stCxn id="50" idx="1"/>
            <a:endCxn id="21510" idx="3"/>
          </p:cNvCxnSpPr>
          <p:nvPr/>
        </p:nvCxnSpPr>
        <p:spPr bwMode="auto">
          <a:xfrm rot="10800000">
            <a:off x="7456904" y="2437480"/>
            <a:ext cx="600354" cy="924526"/>
          </a:xfrm>
          <a:prstGeom prst="bentConnector3">
            <a:avLst/>
          </a:prstGeom>
          <a:solidFill>
            <a:srgbClr val="00B8FF"/>
          </a:solidFill>
          <a:ln w="571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mit Pfeil 8"/>
          <p:cNvCxnSpPr>
            <a:endCxn id="21510" idx="1"/>
          </p:cNvCxnSpPr>
          <p:nvPr/>
        </p:nvCxnSpPr>
        <p:spPr bwMode="auto">
          <a:xfrm flipV="1">
            <a:off x="4015350" y="2437480"/>
            <a:ext cx="822051" cy="329882"/>
          </a:xfrm>
          <a:prstGeom prst="straightConnector1">
            <a:avLst/>
          </a:prstGeom>
          <a:solidFill>
            <a:srgbClr val="00B8FF"/>
          </a:solidFill>
          <a:ln w="571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Gerade Verbindung mit Pfeil 2"/>
          <p:cNvCxnSpPr/>
          <p:nvPr/>
        </p:nvCxnSpPr>
        <p:spPr bwMode="auto">
          <a:xfrm flipH="1">
            <a:off x="6961214" y="3795651"/>
            <a:ext cx="1096880" cy="11969"/>
          </a:xfrm>
          <a:prstGeom prst="straightConnector1">
            <a:avLst/>
          </a:prstGeom>
          <a:solidFill>
            <a:srgbClr val="00B8FF"/>
          </a:solidFill>
          <a:ln w="571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winkelte Verbindung 19"/>
          <p:cNvCxnSpPr>
            <a:endCxn id="21524" idx="1"/>
          </p:cNvCxnSpPr>
          <p:nvPr/>
        </p:nvCxnSpPr>
        <p:spPr bwMode="auto">
          <a:xfrm rot="16200000" flipH="1">
            <a:off x="5924981" y="4135378"/>
            <a:ext cx="1691767" cy="1372783"/>
          </a:xfrm>
          <a:prstGeom prst="bentConnector2">
            <a:avLst/>
          </a:prstGeom>
          <a:solidFill>
            <a:srgbClr val="00B8FF"/>
          </a:solidFill>
          <a:ln w="571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winkelte Verbindung 21"/>
          <p:cNvCxnSpPr/>
          <p:nvPr/>
        </p:nvCxnSpPr>
        <p:spPr bwMode="auto">
          <a:xfrm>
            <a:off x="4039649" y="3253360"/>
            <a:ext cx="1091920" cy="542291"/>
          </a:xfrm>
          <a:prstGeom prst="bentConnector3">
            <a:avLst/>
          </a:prstGeom>
          <a:solidFill>
            <a:srgbClr val="00B8FF"/>
          </a:solidFill>
          <a:ln w="571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oup 11"/>
          <p:cNvGrpSpPr/>
          <p:nvPr/>
        </p:nvGrpSpPr>
        <p:grpSpPr>
          <a:xfrm>
            <a:off x="8549580" y="1538301"/>
            <a:ext cx="531813" cy="531812"/>
            <a:chOff x="8549580" y="1538301"/>
            <a:chExt cx="531813" cy="531812"/>
          </a:xfrm>
        </p:grpSpPr>
        <p:sp>
          <p:nvSpPr>
            <p:cNvPr id="37" name="Rectangle 17"/>
            <p:cNvSpPr>
              <a:spLocks noChangeArrowheads="1"/>
            </p:cNvSpPr>
            <p:nvPr/>
          </p:nvSpPr>
          <p:spPr bwMode="auto">
            <a:xfrm>
              <a:off x="8652768" y="1633551"/>
              <a:ext cx="341313" cy="325437"/>
            </a:xfrm>
            <a:prstGeom prst="rect">
              <a:avLst/>
            </a:prstGeom>
            <a:no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lnSpc>
                  <a:spcPct val="100000"/>
                </a:lnSpc>
              </a:pPr>
              <a:r>
                <a:rPr lang="de-DE" altLang="de-DE" sz="1500" dirty="0">
                  <a:solidFill>
                    <a:srgbClr val="000000"/>
                  </a:solidFill>
                  <a:latin typeface="Verdana" pitchFamily="32" charset="0"/>
                </a:rPr>
                <a:t>H</a:t>
              </a:r>
            </a:p>
          </p:txBody>
        </p:sp>
        <p:sp>
          <p:nvSpPr>
            <p:cNvPr id="38" name="Oval 18"/>
            <p:cNvSpPr>
              <a:spLocks noChangeArrowheads="1"/>
            </p:cNvSpPr>
            <p:nvPr/>
          </p:nvSpPr>
          <p:spPr bwMode="auto">
            <a:xfrm>
              <a:off x="8549580" y="1538301"/>
              <a:ext cx="531813" cy="531812"/>
            </a:xfrm>
            <a:prstGeom prst="ellipse">
              <a:avLst/>
            </a:prstGeom>
            <a:noFill/>
            <a:ln w="2857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solidFill>
                  <a:srgbClr val="000000"/>
                </a:solidFill>
              </a:endParaRPr>
            </a:p>
          </p:txBody>
        </p:sp>
      </p:grpSp>
      <p:sp>
        <p:nvSpPr>
          <p:cNvPr id="44" name="Rectangle 14"/>
          <p:cNvSpPr>
            <a:spLocks noChangeArrowheads="1"/>
          </p:cNvSpPr>
          <p:nvPr/>
        </p:nvSpPr>
        <p:spPr bwMode="auto">
          <a:xfrm>
            <a:off x="121880" y="6144913"/>
            <a:ext cx="4027362"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723900" algn="l"/>
                <a:tab pos="1447800" algn="l"/>
                <a:tab pos="2171700" algn="l"/>
                <a:tab pos="2895600" algn="l"/>
                <a:tab pos="3619500" algn="l"/>
                <a:tab pos="4343400" algn="l"/>
                <a:tab pos="5067300" algn="l"/>
              </a:tabLst>
            </a:pPr>
            <a:r>
              <a:rPr lang="de-DE" altLang="de-DE" sz="1000" b="0" dirty="0">
                <a:solidFill>
                  <a:schemeClr val="tx1"/>
                </a:solidFill>
                <a:latin typeface="Verdana" pitchFamily="32" charset="0"/>
              </a:rPr>
              <a:t>Träger-Chatterjee et al. (2013): NHESS, Vol. 13 </a:t>
            </a:r>
            <a:r>
              <a:rPr lang="de-DE" altLang="de-DE" sz="1000" b="0" dirty="0" smtClean="0">
                <a:solidFill>
                  <a:schemeClr val="tx1"/>
                </a:solidFill>
                <a:latin typeface="Verdana" pitchFamily="32" charset="0"/>
              </a:rPr>
              <a:t>(</a:t>
            </a:r>
            <a:r>
              <a:rPr lang="de-DE" altLang="de-DE" sz="1000" b="0" dirty="0" err="1" smtClean="0">
                <a:solidFill>
                  <a:schemeClr val="tx1"/>
                </a:solidFill>
                <a:latin typeface="Verdana" pitchFamily="32" charset="0"/>
              </a:rPr>
              <a:t>adjusted</a:t>
            </a:r>
            <a:r>
              <a:rPr lang="de-DE" altLang="de-DE" sz="1000" b="0" dirty="0" smtClean="0">
                <a:solidFill>
                  <a:schemeClr val="tx1"/>
                </a:solidFill>
                <a:latin typeface="Verdana" pitchFamily="32" charset="0"/>
              </a:rPr>
              <a:t>)</a:t>
            </a:r>
            <a:endParaRPr lang="de-DE" altLang="de-DE" sz="1000" b="0" dirty="0">
              <a:solidFill>
                <a:schemeClr val="tx1"/>
              </a:solidFill>
              <a:latin typeface="Verdana" pitchFamily="32" charset="0"/>
            </a:endParaRPr>
          </a:p>
        </p:txBody>
      </p:sp>
    </p:spTree>
    <p:extLst>
      <p:ext uri="{BB962C8B-B14F-4D97-AF65-F5344CB8AC3E}">
        <p14:creationId xmlns:p14="http://schemas.microsoft.com/office/powerpoint/2010/main" val="9829180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15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5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152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52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54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animBg="1"/>
      <p:bldP spid="21512" grpId="0" animBg="1"/>
      <p:bldP spid="21514" grpId="0" animBg="1"/>
      <p:bldP spid="21515" grpId="0" animBg="1"/>
      <p:bldP spid="21516" grpId="0" animBg="1"/>
      <p:bldP spid="21524" grpId="0" animBg="1"/>
      <p:bldP spid="21549" grpId="0" animBg="1"/>
      <p:bldP spid="50" grpId="0" animBg="1"/>
      <p:bldP spid="51"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1187451"/>
            <a:ext cx="9140825" cy="274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3587751"/>
            <a:ext cx="9140825" cy="274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3795713"/>
            <a:ext cx="190500"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Rectangle 6"/>
          <p:cNvSpPr>
            <a:spLocks noChangeArrowheads="1"/>
          </p:cNvSpPr>
          <p:nvPr/>
        </p:nvSpPr>
        <p:spPr bwMode="auto">
          <a:xfrm>
            <a:off x="9264651" y="1685926"/>
            <a:ext cx="144463" cy="282575"/>
          </a:xfrm>
          <a:prstGeom prst="rect">
            <a:avLst/>
          </a:prstGeom>
          <a:solidFill>
            <a:srgbClr val="FFFFFF"/>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3" name="Rectangle 7"/>
          <p:cNvSpPr>
            <a:spLocks noChangeArrowheads="1"/>
          </p:cNvSpPr>
          <p:nvPr/>
        </p:nvSpPr>
        <p:spPr bwMode="auto">
          <a:xfrm>
            <a:off x="2544763" y="1746250"/>
            <a:ext cx="215900" cy="355600"/>
          </a:xfrm>
          <a:prstGeom prst="rect">
            <a:avLst/>
          </a:prstGeom>
          <a:solidFill>
            <a:srgbClr val="FFFFFF"/>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5" name="Rectangle 9"/>
          <p:cNvSpPr>
            <a:spLocks noChangeArrowheads="1"/>
          </p:cNvSpPr>
          <p:nvPr/>
        </p:nvSpPr>
        <p:spPr bwMode="auto">
          <a:xfrm rot="16200000">
            <a:off x="2279881" y="1966340"/>
            <a:ext cx="28052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       </a:t>
            </a:r>
          </a:p>
        </p:txBody>
      </p:sp>
      <p:sp>
        <p:nvSpPr>
          <p:cNvPr id="19466" name="Rectangle 10"/>
          <p:cNvSpPr>
            <a:spLocks noChangeArrowheads="1"/>
          </p:cNvSpPr>
          <p:nvPr/>
        </p:nvSpPr>
        <p:spPr bwMode="auto">
          <a:xfrm rot="16200000">
            <a:off x="4834738" y="5749734"/>
            <a:ext cx="3270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a:solidFill>
                  <a:srgbClr val="000000"/>
                </a:solidFill>
                <a:latin typeface="Verdana" pitchFamily="32" charset="0"/>
              </a:rPr>
              <a:t>1976</a:t>
            </a:r>
          </a:p>
        </p:txBody>
      </p:sp>
      <p:sp>
        <p:nvSpPr>
          <p:cNvPr id="19467" name="Rectangle 11"/>
          <p:cNvSpPr>
            <a:spLocks noChangeArrowheads="1"/>
          </p:cNvSpPr>
          <p:nvPr/>
        </p:nvSpPr>
        <p:spPr bwMode="auto">
          <a:xfrm rot="16200000">
            <a:off x="5907888" y="5667184"/>
            <a:ext cx="3270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a:solidFill>
                  <a:srgbClr val="000000"/>
                </a:solidFill>
                <a:latin typeface="Verdana" pitchFamily="32" charset="0"/>
              </a:rPr>
              <a:t>1983</a:t>
            </a:r>
          </a:p>
        </p:txBody>
      </p:sp>
      <p:sp>
        <p:nvSpPr>
          <p:cNvPr id="19468" name="Rectangle 12"/>
          <p:cNvSpPr>
            <a:spLocks noChangeArrowheads="1"/>
          </p:cNvSpPr>
          <p:nvPr/>
        </p:nvSpPr>
        <p:spPr bwMode="auto">
          <a:xfrm rot="16200000">
            <a:off x="8930488" y="5562409"/>
            <a:ext cx="3270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a:solidFill>
                  <a:srgbClr val="000000"/>
                </a:solidFill>
                <a:latin typeface="Verdana" pitchFamily="32" charset="0"/>
              </a:rPr>
              <a:t>2003</a:t>
            </a:r>
          </a:p>
        </p:txBody>
      </p:sp>
      <p:sp>
        <p:nvSpPr>
          <p:cNvPr id="19469" name="Rectangle 13"/>
          <p:cNvSpPr>
            <a:spLocks noChangeArrowheads="1"/>
          </p:cNvSpPr>
          <p:nvPr/>
        </p:nvSpPr>
        <p:spPr bwMode="auto">
          <a:xfrm rot="16200000">
            <a:off x="8959063" y="1669859"/>
            <a:ext cx="3270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a:solidFill>
                  <a:srgbClr val="000000"/>
                </a:solidFill>
                <a:latin typeface="Verdana" pitchFamily="32" charset="0"/>
              </a:rPr>
              <a:t>2003</a:t>
            </a:r>
          </a:p>
        </p:txBody>
      </p:sp>
      <p:sp>
        <p:nvSpPr>
          <p:cNvPr id="19471" name="Rectangle 15"/>
          <p:cNvSpPr>
            <a:spLocks noChangeArrowheads="1"/>
          </p:cNvSpPr>
          <p:nvPr/>
        </p:nvSpPr>
        <p:spPr bwMode="auto">
          <a:xfrm rot="16200000">
            <a:off x="10130410" y="1817496"/>
            <a:ext cx="367088"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 2011</a:t>
            </a:r>
          </a:p>
        </p:txBody>
      </p:sp>
      <p:sp>
        <p:nvSpPr>
          <p:cNvPr id="19481" name="Rectangle 25"/>
          <p:cNvSpPr>
            <a:spLocks noChangeArrowheads="1"/>
          </p:cNvSpPr>
          <p:nvPr/>
        </p:nvSpPr>
        <p:spPr bwMode="auto">
          <a:xfrm>
            <a:off x="4419600" y="5303839"/>
            <a:ext cx="249238" cy="357187"/>
          </a:xfrm>
          <a:prstGeom prst="rect">
            <a:avLst/>
          </a:prstGeom>
          <a:solidFill>
            <a:srgbClr val="FFFFFF"/>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506" name="Rectangle 50"/>
          <p:cNvSpPr>
            <a:spLocks noChangeArrowheads="1"/>
          </p:cNvSpPr>
          <p:nvPr/>
        </p:nvSpPr>
        <p:spPr bwMode="auto">
          <a:xfrm rot="16200000">
            <a:off x="5777707" y="1615364"/>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1983</a:t>
            </a:r>
          </a:p>
        </p:txBody>
      </p:sp>
      <p:sp>
        <p:nvSpPr>
          <p:cNvPr id="19507" name="Rectangle 51"/>
          <p:cNvSpPr>
            <a:spLocks noChangeArrowheads="1"/>
          </p:cNvSpPr>
          <p:nvPr/>
        </p:nvSpPr>
        <p:spPr bwMode="auto">
          <a:xfrm rot="16200000">
            <a:off x="4742657" y="1598248"/>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1976</a:t>
            </a:r>
          </a:p>
        </p:txBody>
      </p:sp>
      <p:sp>
        <p:nvSpPr>
          <p:cNvPr id="19508" name="Rectangle 52"/>
          <p:cNvSpPr>
            <a:spLocks noChangeArrowheads="1"/>
          </p:cNvSpPr>
          <p:nvPr/>
        </p:nvSpPr>
        <p:spPr bwMode="auto">
          <a:xfrm rot="16200000">
            <a:off x="8806657" y="1435976"/>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2003</a:t>
            </a:r>
          </a:p>
        </p:txBody>
      </p:sp>
      <p:sp>
        <p:nvSpPr>
          <p:cNvPr id="19511" name="AutoShape 55"/>
          <p:cNvSpPr>
            <a:spLocks noChangeArrowheads="1"/>
          </p:cNvSpPr>
          <p:nvPr/>
        </p:nvSpPr>
        <p:spPr bwMode="auto">
          <a:xfrm>
            <a:off x="4991100" y="1278286"/>
            <a:ext cx="103188" cy="193675"/>
          </a:xfrm>
          <a:prstGeom prst="downArrow">
            <a:avLst>
              <a:gd name="adj1" fmla="val 50000"/>
              <a:gd name="adj2" fmla="val 46923"/>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12" name="AutoShape 56"/>
          <p:cNvSpPr>
            <a:spLocks noChangeArrowheads="1"/>
          </p:cNvSpPr>
          <p:nvPr/>
        </p:nvSpPr>
        <p:spPr bwMode="auto">
          <a:xfrm>
            <a:off x="6016625" y="1295401"/>
            <a:ext cx="103188" cy="195263"/>
          </a:xfrm>
          <a:prstGeom prst="downArrow">
            <a:avLst>
              <a:gd name="adj1" fmla="val 50000"/>
              <a:gd name="adj2" fmla="val 47308"/>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14" name="AutoShape 58"/>
          <p:cNvSpPr>
            <a:spLocks noChangeArrowheads="1"/>
          </p:cNvSpPr>
          <p:nvPr/>
        </p:nvSpPr>
        <p:spPr bwMode="auto">
          <a:xfrm>
            <a:off x="9050339" y="1111251"/>
            <a:ext cx="103187" cy="193675"/>
          </a:xfrm>
          <a:prstGeom prst="downArrow">
            <a:avLst>
              <a:gd name="adj1" fmla="val 50000"/>
              <a:gd name="adj2" fmla="val 46923"/>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16" name="Rectangle 60"/>
          <p:cNvSpPr>
            <a:spLocks noChangeArrowheads="1"/>
          </p:cNvSpPr>
          <p:nvPr/>
        </p:nvSpPr>
        <p:spPr bwMode="auto">
          <a:xfrm rot="16200000">
            <a:off x="5795169" y="5751175"/>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1983</a:t>
            </a:r>
          </a:p>
        </p:txBody>
      </p:sp>
      <p:sp>
        <p:nvSpPr>
          <p:cNvPr id="19517" name="Rectangle 61"/>
          <p:cNvSpPr>
            <a:spLocks noChangeArrowheads="1"/>
          </p:cNvSpPr>
          <p:nvPr/>
        </p:nvSpPr>
        <p:spPr bwMode="auto">
          <a:xfrm rot="16200000">
            <a:off x="4717257" y="5793664"/>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1976</a:t>
            </a:r>
          </a:p>
        </p:txBody>
      </p:sp>
      <p:sp>
        <p:nvSpPr>
          <p:cNvPr id="19518" name="Rectangle 62"/>
          <p:cNvSpPr>
            <a:spLocks noChangeArrowheads="1"/>
          </p:cNvSpPr>
          <p:nvPr/>
        </p:nvSpPr>
        <p:spPr bwMode="auto">
          <a:xfrm rot="16200000">
            <a:off x="8813007" y="5616679"/>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2003</a:t>
            </a:r>
          </a:p>
        </p:txBody>
      </p:sp>
      <p:sp>
        <p:nvSpPr>
          <p:cNvPr id="19519" name="AutoShape 63"/>
          <p:cNvSpPr>
            <a:spLocks noChangeArrowheads="1"/>
          </p:cNvSpPr>
          <p:nvPr/>
        </p:nvSpPr>
        <p:spPr bwMode="auto">
          <a:xfrm>
            <a:off x="4962525" y="6229351"/>
            <a:ext cx="103188" cy="193675"/>
          </a:xfrm>
          <a:prstGeom prst="upArrow">
            <a:avLst>
              <a:gd name="adj1" fmla="val 50000"/>
              <a:gd name="adj2" fmla="val 46923"/>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22" name="AutoShape 66"/>
          <p:cNvSpPr>
            <a:spLocks noChangeArrowheads="1"/>
          </p:cNvSpPr>
          <p:nvPr/>
        </p:nvSpPr>
        <p:spPr bwMode="auto">
          <a:xfrm>
            <a:off x="6049169" y="6220987"/>
            <a:ext cx="104775" cy="193675"/>
          </a:xfrm>
          <a:prstGeom prst="upArrow">
            <a:avLst>
              <a:gd name="adj1" fmla="val 50000"/>
              <a:gd name="adj2" fmla="val 46212"/>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23" name="AutoShape 67"/>
          <p:cNvSpPr>
            <a:spLocks noChangeArrowheads="1"/>
          </p:cNvSpPr>
          <p:nvPr/>
        </p:nvSpPr>
        <p:spPr bwMode="auto">
          <a:xfrm>
            <a:off x="9059864" y="6084917"/>
            <a:ext cx="104775" cy="195262"/>
          </a:xfrm>
          <a:prstGeom prst="upArrow">
            <a:avLst>
              <a:gd name="adj1" fmla="val 50000"/>
              <a:gd name="adj2" fmla="val 46591"/>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24" name="Rectangle 68"/>
          <p:cNvSpPr>
            <a:spLocks noChangeArrowheads="1"/>
          </p:cNvSpPr>
          <p:nvPr/>
        </p:nvSpPr>
        <p:spPr bwMode="auto">
          <a:xfrm>
            <a:off x="3086100" y="5318125"/>
            <a:ext cx="171450" cy="234950"/>
          </a:xfrm>
          <a:prstGeom prst="rect">
            <a:avLst/>
          </a:prstGeom>
          <a:solidFill>
            <a:srgbClr val="FFFFFF"/>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2" name="Rectangle 27"/>
          <p:cNvSpPr>
            <a:spLocks noChangeArrowheads="1"/>
          </p:cNvSpPr>
          <p:nvPr/>
        </p:nvSpPr>
        <p:spPr bwMode="auto">
          <a:xfrm>
            <a:off x="2487867" y="1772816"/>
            <a:ext cx="109645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Anomaly</a:t>
            </a:r>
            <a:r>
              <a:rPr lang="de-DE" altLang="de-DE" sz="1200" dirty="0" smtClean="0">
                <a:latin typeface="Verdana" pitchFamily="32" charset="0"/>
              </a:rPr>
              <a:t> </a:t>
            </a:r>
            <a:r>
              <a:rPr lang="de-DE" altLang="de-DE" sz="1200" dirty="0">
                <a:latin typeface="Verdana" pitchFamily="32" charset="0"/>
              </a:rPr>
              <a:t>JJA</a:t>
            </a:r>
          </a:p>
        </p:txBody>
      </p:sp>
      <p:sp>
        <p:nvSpPr>
          <p:cNvPr id="56" name="Rectangle 15"/>
          <p:cNvSpPr>
            <a:spLocks noChangeArrowheads="1"/>
          </p:cNvSpPr>
          <p:nvPr/>
        </p:nvSpPr>
        <p:spPr bwMode="auto">
          <a:xfrm rot="16200000">
            <a:off x="10163686" y="5640509"/>
            <a:ext cx="367088"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 2011</a:t>
            </a:r>
          </a:p>
        </p:txBody>
      </p:sp>
      <p:sp>
        <p:nvSpPr>
          <p:cNvPr id="57" name="Rectangle 1"/>
          <p:cNvSpPr>
            <a:spLocks noGrp="1" noChangeArrowheads="1"/>
          </p:cNvSpPr>
          <p:nvPr>
            <p:ph type="title" idx="4294967295"/>
          </p:nvPr>
        </p:nvSpPr>
        <p:spPr>
          <a:xfrm>
            <a:off x="258763" y="225721"/>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Anomaly</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in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Later</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Winter / Early Spring</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sp>
        <p:nvSpPr>
          <p:cNvPr id="58" name="Rectangle 28"/>
          <p:cNvSpPr>
            <a:spLocks noChangeArrowheads="1"/>
          </p:cNvSpPr>
          <p:nvPr/>
        </p:nvSpPr>
        <p:spPr bwMode="auto">
          <a:xfrm rot="16200000">
            <a:off x="367139" y="4811761"/>
            <a:ext cx="2702663" cy="33358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hangingPunct="1">
              <a:lnSpc>
                <a:spcPct val="100000"/>
              </a:lnSpc>
            </a:pPr>
            <a:r>
              <a:rPr lang="de-DE" altLang="de-DE" sz="1400" dirty="0" err="1" smtClean="0">
                <a:latin typeface="Verdana" pitchFamily="32" charset="0"/>
              </a:rPr>
              <a:t>Precipitation</a:t>
            </a:r>
            <a:r>
              <a:rPr lang="de-DE" altLang="de-DE" sz="1400" dirty="0" smtClean="0">
                <a:latin typeface="Verdana" pitchFamily="32" charset="0"/>
              </a:rPr>
              <a:t> </a:t>
            </a:r>
            <a:r>
              <a:rPr lang="de-DE" altLang="de-DE" sz="1400" dirty="0">
                <a:latin typeface="Verdana" pitchFamily="32" charset="0"/>
              </a:rPr>
              <a:t>[</a:t>
            </a:r>
            <a:r>
              <a:rPr lang="de-DE" altLang="de-DE" sz="1400" dirty="0" smtClean="0">
                <a:latin typeface="Verdana" pitchFamily="32" charset="0"/>
              </a:rPr>
              <a:t>mm/</a:t>
            </a:r>
            <a:r>
              <a:rPr lang="de-DE" altLang="de-DE" sz="1400" dirty="0" err="1" smtClean="0">
                <a:latin typeface="Verdana" pitchFamily="32" charset="0"/>
              </a:rPr>
              <a:t>month</a:t>
            </a:r>
            <a:r>
              <a:rPr lang="de-DE" altLang="de-DE" sz="1400" dirty="0" smtClean="0">
                <a:latin typeface="Verdana" pitchFamily="32" charset="0"/>
              </a:rPr>
              <a:t>]</a:t>
            </a:r>
            <a:endParaRPr lang="de-DE" altLang="de-DE" sz="1400" dirty="0">
              <a:latin typeface="Verdana" pitchFamily="32" charset="0"/>
            </a:endParaRPr>
          </a:p>
        </p:txBody>
      </p:sp>
      <p:sp>
        <p:nvSpPr>
          <p:cNvPr id="59" name="Rectangle 43"/>
          <p:cNvSpPr>
            <a:spLocks noChangeArrowheads="1"/>
          </p:cNvSpPr>
          <p:nvPr/>
        </p:nvSpPr>
        <p:spPr bwMode="auto">
          <a:xfrm rot="16200000">
            <a:off x="1843131" y="3771222"/>
            <a:ext cx="245260" cy="25664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p>
            <a:pPr hangingPunct="1">
              <a:lnSpc>
                <a:spcPct val="100000"/>
              </a:lnSpc>
            </a:pPr>
            <a:r>
              <a:rPr lang="de-DE" altLang="de-DE" dirty="0">
                <a:solidFill>
                  <a:srgbClr val="000000"/>
                </a:solidFill>
                <a:latin typeface="Verdana" pitchFamily="32" charset="0"/>
              </a:rPr>
              <a:t>150</a:t>
            </a:r>
          </a:p>
        </p:txBody>
      </p:sp>
      <p:sp>
        <p:nvSpPr>
          <p:cNvPr id="60" name="Rectangle 43"/>
          <p:cNvSpPr>
            <a:spLocks noChangeArrowheads="1"/>
          </p:cNvSpPr>
          <p:nvPr/>
        </p:nvSpPr>
        <p:spPr bwMode="auto">
          <a:xfrm rot="16200000">
            <a:off x="1859756" y="4182177"/>
            <a:ext cx="24526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61" name="Rectangle 43"/>
          <p:cNvSpPr>
            <a:spLocks noChangeArrowheads="1"/>
          </p:cNvSpPr>
          <p:nvPr/>
        </p:nvSpPr>
        <p:spPr bwMode="auto">
          <a:xfrm rot="16200000">
            <a:off x="1905543" y="4514337"/>
            <a:ext cx="16350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62" name="Rectangle 43"/>
          <p:cNvSpPr>
            <a:spLocks noChangeArrowheads="1"/>
          </p:cNvSpPr>
          <p:nvPr/>
        </p:nvSpPr>
        <p:spPr bwMode="auto">
          <a:xfrm rot="16200000">
            <a:off x="1939211" y="4851633"/>
            <a:ext cx="8175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0</a:t>
            </a:r>
          </a:p>
        </p:txBody>
      </p:sp>
      <p:sp>
        <p:nvSpPr>
          <p:cNvPr id="63" name="Rectangle 43"/>
          <p:cNvSpPr>
            <a:spLocks noChangeArrowheads="1"/>
          </p:cNvSpPr>
          <p:nvPr/>
        </p:nvSpPr>
        <p:spPr bwMode="auto">
          <a:xfrm rot="16200000">
            <a:off x="1872575" y="5174406"/>
            <a:ext cx="219612"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64" name="Rectangle 43"/>
          <p:cNvSpPr>
            <a:spLocks noChangeArrowheads="1"/>
          </p:cNvSpPr>
          <p:nvPr/>
        </p:nvSpPr>
        <p:spPr bwMode="auto">
          <a:xfrm rot="16200000">
            <a:off x="1837570" y="5507878"/>
            <a:ext cx="30136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65" name="Rectangle 43"/>
          <p:cNvSpPr>
            <a:spLocks noChangeArrowheads="1"/>
          </p:cNvSpPr>
          <p:nvPr/>
        </p:nvSpPr>
        <p:spPr bwMode="auto">
          <a:xfrm rot="16200000">
            <a:off x="1836819" y="5839409"/>
            <a:ext cx="30136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-150</a:t>
            </a:r>
          </a:p>
        </p:txBody>
      </p:sp>
      <p:sp>
        <p:nvSpPr>
          <p:cNvPr id="67" name="Rectangle 28"/>
          <p:cNvSpPr>
            <a:spLocks noChangeArrowheads="1"/>
          </p:cNvSpPr>
          <p:nvPr/>
        </p:nvSpPr>
        <p:spPr bwMode="auto">
          <a:xfrm rot="16200000">
            <a:off x="400702" y="2152478"/>
            <a:ext cx="2574423" cy="33358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hangingPunct="1">
              <a:lnSpc>
                <a:spcPct val="100000"/>
              </a:lnSpc>
            </a:pPr>
            <a:r>
              <a:rPr lang="de-DE" altLang="de-DE" sz="1400" dirty="0" smtClean="0">
                <a:latin typeface="Verdana" pitchFamily="32" charset="0"/>
              </a:rPr>
              <a:t>Global Radiation </a:t>
            </a:r>
            <a:r>
              <a:rPr lang="de-DE" altLang="de-DE" sz="1400" dirty="0">
                <a:latin typeface="Verdana" pitchFamily="32" charset="0"/>
              </a:rPr>
              <a:t>[W/m</a:t>
            </a:r>
            <a:r>
              <a:rPr lang="de-DE" altLang="de-DE" sz="1400" baseline="30000" dirty="0">
                <a:latin typeface="Verdana" pitchFamily="32" charset="0"/>
              </a:rPr>
              <a:t>-2</a:t>
            </a:r>
            <a:r>
              <a:rPr lang="de-DE" altLang="de-DE" sz="1400" dirty="0">
                <a:latin typeface="Verdana" pitchFamily="32" charset="0"/>
              </a:rPr>
              <a:t>]</a:t>
            </a:r>
          </a:p>
        </p:txBody>
      </p:sp>
      <p:sp>
        <p:nvSpPr>
          <p:cNvPr id="68" name="Rectangle 43"/>
          <p:cNvSpPr>
            <a:spLocks noChangeArrowheads="1"/>
          </p:cNvSpPr>
          <p:nvPr/>
        </p:nvSpPr>
        <p:spPr bwMode="auto">
          <a:xfrm rot="16200000">
            <a:off x="1812571" y="1379063"/>
            <a:ext cx="245260" cy="25664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p>
            <a:pPr hangingPunct="1">
              <a:lnSpc>
                <a:spcPct val="100000"/>
              </a:lnSpc>
            </a:pPr>
            <a:r>
              <a:rPr lang="de-DE" altLang="de-DE" dirty="0">
                <a:solidFill>
                  <a:srgbClr val="000000"/>
                </a:solidFill>
                <a:latin typeface="Verdana" pitchFamily="32" charset="0"/>
              </a:rPr>
              <a:t>150</a:t>
            </a:r>
          </a:p>
        </p:txBody>
      </p:sp>
      <p:sp>
        <p:nvSpPr>
          <p:cNvPr id="69" name="Rectangle 43"/>
          <p:cNvSpPr>
            <a:spLocks noChangeArrowheads="1"/>
          </p:cNvSpPr>
          <p:nvPr/>
        </p:nvSpPr>
        <p:spPr bwMode="auto">
          <a:xfrm rot="16200000">
            <a:off x="1829196" y="1790018"/>
            <a:ext cx="24526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70" name="Rectangle 43"/>
          <p:cNvSpPr>
            <a:spLocks noChangeArrowheads="1"/>
          </p:cNvSpPr>
          <p:nvPr/>
        </p:nvSpPr>
        <p:spPr bwMode="auto">
          <a:xfrm rot="16200000">
            <a:off x="1874983" y="2122178"/>
            <a:ext cx="16350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71" name="Rectangle 43"/>
          <p:cNvSpPr>
            <a:spLocks noChangeArrowheads="1"/>
          </p:cNvSpPr>
          <p:nvPr/>
        </p:nvSpPr>
        <p:spPr bwMode="auto">
          <a:xfrm rot="16200000">
            <a:off x="1908651" y="2459474"/>
            <a:ext cx="8175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0</a:t>
            </a:r>
          </a:p>
        </p:txBody>
      </p:sp>
      <p:sp>
        <p:nvSpPr>
          <p:cNvPr id="72" name="Rectangle 43"/>
          <p:cNvSpPr>
            <a:spLocks noChangeArrowheads="1"/>
          </p:cNvSpPr>
          <p:nvPr/>
        </p:nvSpPr>
        <p:spPr bwMode="auto">
          <a:xfrm rot="16200000">
            <a:off x="1842015" y="2782247"/>
            <a:ext cx="219612"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73" name="Rectangle 43"/>
          <p:cNvSpPr>
            <a:spLocks noChangeArrowheads="1"/>
          </p:cNvSpPr>
          <p:nvPr/>
        </p:nvSpPr>
        <p:spPr bwMode="auto">
          <a:xfrm rot="16200000">
            <a:off x="1807010" y="3115719"/>
            <a:ext cx="30136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74" name="Rectangle 43"/>
          <p:cNvSpPr>
            <a:spLocks noChangeArrowheads="1"/>
          </p:cNvSpPr>
          <p:nvPr/>
        </p:nvSpPr>
        <p:spPr bwMode="auto">
          <a:xfrm rot="16200000">
            <a:off x="1806259" y="3447250"/>
            <a:ext cx="30136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-150</a:t>
            </a:r>
          </a:p>
        </p:txBody>
      </p:sp>
      <p:cxnSp>
        <p:nvCxnSpPr>
          <p:cNvPr id="19472" name="AutoShape 16"/>
          <p:cNvCxnSpPr>
            <a:cxnSpLocks noChangeShapeType="1"/>
          </p:cNvCxnSpPr>
          <p:nvPr/>
        </p:nvCxnSpPr>
        <p:spPr bwMode="auto">
          <a:xfrm rot="5400000">
            <a:off x="3845720" y="3704913"/>
            <a:ext cx="2346325" cy="1587"/>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74" name="AutoShape 18"/>
          <p:cNvCxnSpPr>
            <a:cxnSpLocks noChangeShapeType="1"/>
          </p:cNvCxnSpPr>
          <p:nvPr/>
        </p:nvCxnSpPr>
        <p:spPr bwMode="auto">
          <a:xfrm rot="5400000">
            <a:off x="7943057" y="3704912"/>
            <a:ext cx="2346325" cy="1588"/>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78" name="AutoShape 22"/>
          <p:cNvCxnSpPr>
            <a:cxnSpLocks noChangeShapeType="1"/>
          </p:cNvCxnSpPr>
          <p:nvPr/>
        </p:nvCxnSpPr>
        <p:spPr bwMode="auto">
          <a:xfrm rot="5400000">
            <a:off x="9383713" y="3535575"/>
            <a:ext cx="1884363" cy="1588"/>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8"/>
          <p:cNvCxnSpPr>
            <a:cxnSpLocks noChangeShapeType="1"/>
          </p:cNvCxnSpPr>
          <p:nvPr/>
        </p:nvCxnSpPr>
        <p:spPr bwMode="auto">
          <a:xfrm rot="5400000">
            <a:off x="4923633" y="3699401"/>
            <a:ext cx="2346325" cy="1588"/>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Rechteck 1"/>
          <p:cNvSpPr/>
          <p:nvPr/>
        </p:nvSpPr>
        <p:spPr bwMode="auto">
          <a:xfrm>
            <a:off x="2208610" y="1533050"/>
            <a:ext cx="923529" cy="22465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solidFill>
                <a:srgbClr val="006600"/>
              </a:solidFill>
              <a:latin typeface="Arial" charset="0"/>
              <a:ea typeface="Microsoft YaHei" charset="-122"/>
            </a:endParaRPr>
          </a:p>
        </p:txBody>
      </p:sp>
      <p:sp>
        <p:nvSpPr>
          <p:cNvPr id="76" name="Rechteck 75"/>
          <p:cNvSpPr/>
          <p:nvPr/>
        </p:nvSpPr>
        <p:spPr bwMode="auto">
          <a:xfrm>
            <a:off x="2294334" y="1810111"/>
            <a:ext cx="114380" cy="126711"/>
          </a:xfrm>
          <a:prstGeom prst="rect">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19475" name="Rectangle 19"/>
          <p:cNvSpPr>
            <a:spLocks noChangeArrowheads="1"/>
          </p:cNvSpPr>
          <p:nvPr/>
        </p:nvSpPr>
        <p:spPr bwMode="auto">
          <a:xfrm>
            <a:off x="4970463" y="3048770"/>
            <a:ext cx="888362"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marL="285750" indent="-284163">
              <a:defRPr>
                <a:solidFill>
                  <a:srgbClr val="000000"/>
                </a:solidFill>
                <a:latin typeface="Arial" charset="0"/>
                <a:ea typeface="Microsoft YaHei" charset="-122"/>
              </a:defRPr>
            </a:lvl1pPr>
            <a:lvl2pPr>
              <a:defRPr>
                <a:solidFill>
                  <a:srgbClr val="000000"/>
                </a:solidFill>
                <a:latin typeface="Arial" charset="0"/>
                <a:ea typeface="Microsoft YaHei" charset="-122"/>
              </a:defRPr>
            </a:lvl2pPr>
            <a:lvl3pPr>
              <a:defRPr>
                <a:solidFill>
                  <a:srgbClr val="000000"/>
                </a:solidFill>
                <a:latin typeface="Arial" charset="0"/>
                <a:ea typeface="Microsoft YaHei" charset="-122"/>
              </a:defRPr>
            </a:lvl3pPr>
            <a:lvl4pPr>
              <a:defRPr>
                <a:solidFill>
                  <a:srgbClr val="000000"/>
                </a:solidFill>
                <a:latin typeface="Arial" charset="0"/>
                <a:ea typeface="Microsoft YaHei" charset="-122"/>
              </a:defRPr>
            </a:lvl4pPr>
            <a:lvl5pPr>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9pPr>
          </a:lstStyle>
          <a:p>
            <a:pPr hangingPunct="1">
              <a:lnSpc>
                <a:spcPct val="100000"/>
              </a:lnSpc>
              <a:buClr>
                <a:srgbClr val="00B050"/>
              </a:buClr>
              <a:buSzPct val="150000"/>
              <a:buFont typeface="Wingdings" charset="0"/>
              <a:buChar char="ü"/>
            </a:pPr>
            <a:r>
              <a:rPr lang="de-DE" altLang="de-DE" sz="3600" dirty="0">
                <a:latin typeface="Verdana" pitchFamily="32" charset="0"/>
              </a:rPr>
              <a:t> </a:t>
            </a:r>
          </a:p>
        </p:txBody>
      </p:sp>
      <p:sp>
        <p:nvSpPr>
          <p:cNvPr id="19476" name="Rectangle 20"/>
          <p:cNvSpPr>
            <a:spLocks noChangeArrowheads="1"/>
          </p:cNvSpPr>
          <p:nvPr/>
        </p:nvSpPr>
        <p:spPr bwMode="auto">
          <a:xfrm>
            <a:off x="9021763" y="3068961"/>
            <a:ext cx="888362"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marL="285750" indent="-284163">
              <a:defRPr>
                <a:solidFill>
                  <a:srgbClr val="000000"/>
                </a:solidFill>
                <a:latin typeface="Arial" charset="0"/>
                <a:ea typeface="Microsoft YaHei" charset="-122"/>
              </a:defRPr>
            </a:lvl1pPr>
            <a:lvl2pPr>
              <a:defRPr>
                <a:solidFill>
                  <a:srgbClr val="000000"/>
                </a:solidFill>
                <a:latin typeface="Arial" charset="0"/>
                <a:ea typeface="Microsoft YaHei" charset="-122"/>
              </a:defRPr>
            </a:lvl2pPr>
            <a:lvl3pPr>
              <a:defRPr>
                <a:solidFill>
                  <a:srgbClr val="000000"/>
                </a:solidFill>
                <a:latin typeface="Arial" charset="0"/>
                <a:ea typeface="Microsoft YaHei" charset="-122"/>
              </a:defRPr>
            </a:lvl3pPr>
            <a:lvl4pPr>
              <a:defRPr>
                <a:solidFill>
                  <a:srgbClr val="000000"/>
                </a:solidFill>
                <a:latin typeface="Arial" charset="0"/>
                <a:ea typeface="Microsoft YaHei" charset="-122"/>
              </a:defRPr>
            </a:lvl4pPr>
            <a:lvl5pPr>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9pPr>
          </a:lstStyle>
          <a:p>
            <a:pPr hangingPunct="1">
              <a:lnSpc>
                <a:spcPct val="100000"/>
              </a:lnSpc>
              <a:buClr>
                <a:srgbClr val="00B050"/>
              </a:buClr>
              <a:buSzPct val="150000"/>
              <a:buFont typeface="Wingdings" charset="0"/>
              <a:buChar char="ü"/>
            </a:pPr>
            <a:r>
              <a:rPr lang="de-DE" altLang="de-DE" sz="3600" dirty="0">
                <a:latin typeface="Verdana" pitchFamily="32" charset="0"/>
              </a:rPr>
              <a:t> </a:t>
            </a:r>
          </a:p>
        </p:txBody>
      </p:sp>
      <p:sp>
        <p:nvSpPr>
          <p:cNvPr id="19477" name="Rectangle 21"/>
          <p:cNvSpPr>
            <a:spLocks noChangeArrowheads="1"/>
          </p:cNvSpPr>
          <p:nvPr/>
        </p:nvSpPr>
        <p:spPr bwMode="auto">
          <a:xfrm>
            <a:off x="6099175" y="2928120"/>
            <a:ext cx="534418"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p>
            <a:pPr hangingPunct="1">
              <a:lnSpc>
                <a:spcPct val="100000"/>
              </a:lnSpc>
            </a:pPr>
            <a:r>
              <a:rPr lang="de-DE" altLang="de-DE" sz="3600" dirty="0">
                <a:solidFill>
                  <a:srgbClr val="FF0000"/>
                </a:solidFill>
                <a:latin typeface="Verdana" pitchFamily="32" charset="0"/>
              </a:rPr>
              <a:t>X</a:t>
            </a:r>
          </a:p>
        </p:txBody>
      </p:sp>
      <p:sp>
        <p:nvSpPr>
          <p:cNvPr id="19479" name="Rectangle 23"/>
          <p:cNvSpPr>
            <a:spLocks noChangeArrowheads="1"/>
          </p:cNvSpPr>
          <p:nvPr/>
        </p:nvSpPr>
        <p:spPr bwMode="auto">
          <a:xfrm>
            <a:off x="9923463" y="2924944"/>
            <a:ext cx="43815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pPr>
            <a:r>
              <a:rPr lang="de-DE" altLang="de-DE" sz="3600" dirty="0">
                <a:solidFill>
                  <a:srgbClr val="FF0000"/>
                </a:solidFill>
                <a:latin typeface="Verdana" pitchFamily="32" charset="0"/>
              </a:rPr>
              <a:t>X</a:t>
            </a:r>
          </a:p>
        </p:txBody>
      </p:sp>
      <p:sp>
        <p:nvSpPr>
          <p:cNvPr id="51" name="Rectangle 26"/>
          <p:cNvSpPr>
            <a:spLocks noChangeArrowheads="1"/>
          </p:cNvSpPr>
          <p:nvPr/>
        </p:nvSpPr>
        <p:spPr bwMode="auto">
          <a:xfrm>
            <a:off x="2484692" y="1541933"/>
            <a:ext cx="1171796" cy="23010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Anomaly</a:t>
            </a:r>
            <a:r>
              <a:rPr lang="de-DE" altLang="de-DE" sz="1200" dirty="0" smtClean="0">
                <a:latin typeface="Verdana" pitchFamily="32" charset="0"/>
              </a:rPr>
              <a:t> </a:t>
            </a:r>
            <a:r>
              <a:rPr lang="de-DE" altLang="de-DE" sz="1200" dirty="0">
                <a:latin typeface="Verdana" pitchFamily="32" charset="0"/>
              </a:rPr>
              <a:t>FMA</a:t>
            </a:r>
          </a:p>
        </p:txBody>
      </p:sp>
      <p:sp>
        <p:nvSpPr>
          <p:cNvPr id="3" name="Rechteck 2"/>
          <p:cNvSpPr/>
          <p:nvPr/>
        </p:nvSpPr>
        <p:spPr bwMode="auto">
          <a:xfrm>
            <a:off x="2294334" y="1588662"/>
            <a:ext cx="114380" cy="133706"/>
          </a:xfrm>
          <a:prstGeom prst="rect">
            <a:avLst/>
          </a:prstGeom>
          <a:solidFill>
            <a:srgbClr val="006600"/>
          </a:solidFill>
          <a:ln w="9525" cap="flat" cmpd="sng" algn="ctr">
            <a:solidFill>
              <a:srgbClr val="00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4" name="Rechteck 3"/>
          <p:cNvSpPr/>
          <p:nvPr/>
        </p:nvSpPr>
        <p:spPr bwMode="auto">
          <a:xfrm>
            <a:off x="2207568" y="3900488"/>
            <a:ext cx="924570" cy="31653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84" name="Rectangle 27"/>
          <p:cNvSpPr>
            <a:spLocks noChangeArrowheads="1"/>
          </p:cNvSpPr>
          <p:nvPr/>
        </p:nvSpPr>
        <p:spPr bwMode="auto">
          <a:xfrm>
            <a:off x="2401101" y="4075450"/>
            <a:ext cx="109645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Anomaly</a:t>
            </a:r>
            <a:r>
              <a:rPr lang="de-DE" altLang="de-DE" sz="1200" dirty="0" smtClean="0">
                <a:latin typeface="Verdana" pitchFamily="32" charset="0"/>
              </a:rPr>
              <a:t> </a:t>
            </a:r>
            <a:r>
              <a:rPr lang="de-DE" altLang="de-DE" sz="1200" dirty="0">
                <a:latin typeface="Verdana" pitchFamily="32" charset="0"/>
              </a:rPr>
              <a:t>JJA</a:t>
            </a:r>
          </a:p>
        </p:txBody>
      </p:sp>
      <p:sp>
        <p:nvSpPr>
          <p:cNvPr id="85" name="Rechteck 84"/>
          <p:cNvSpPr/>
          <p:nvPr/>
        </p:nvSpPr>
        <p:spPr bwMode="auto">
          <a:xfrm>
            <a:off x="2207568" y="4112745"/>
            <a:ext cx="114380" cy="126711"/>
          </a:xfrm>
          <a:prstGeom prst="rect">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200" b="0">
              <a:latin typeface="Arial" charset="0"/>
              <a:ea typeface="Microsoft YaHei" charset="-122"/>
            </a:endParaRPr>
          </a:p>
        </p:txBody>
      </p:sp>
      <p:sp>
        <p:nvSpPr>
          <p:cNvPr id="86" name="Rectangle 26"/>
          <p:cNvSpPr>
            <a:spLocks noChangeArrowheads="1"/>
          </p:cNvSpPr>
          <p:nvPr/>
        </p:nvSpPr>
        <p:spPr bwMode="auto">
          <a:xfrm>
            <a:off x="2397926" y="3875546"/>
            <a:ext cx="1171796" cy="23010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Anomaly</a:t>
            </a:r>
            <a:r>
              <a:rPr lang="de-DE" altLang="de-DE" sz="1200" dirty="0" smtClean="0">
                <a:latin typeface="Verdana" pitchFamily="32" charset="0"/>
              </a:rPr>
              <a:t> </a:t>
            </a:r>
            <a:r>
              <a:rPr lang="de-DE" altLang="de-DE" sz="1200" dirty="0">
                <a:latin typeface="Verdana" pitchFamily="32" charset="0"/>
              </a:rPr>
              <a:t>FMA</a:t>
            </a:r>
          </a:p>
        </p:txBody>
      </p:sp>
      <p:sp>
        <p:nvSpPr>
          <p:cNvPr id="87" name="Rechteck 86"/>
          <p:cNvSpPr/>
          <p:nvPr/>
        </p:nvSpPr>
        <p:spPr bwMode="auto">
          <a:xfrm>
            <a:off x="2207568" y="3922275"/>
            <a:ext cx="114380" cy="133706"/>
          </a:xfrm>
          <a:prstGeom prst="rect">
            <a:avLst/>
          </a:prstGeom>
          <a:solidFill>
            <a:srgbClr val="006600"/>
          </a:solidFill>
          <a:ln w="9525" cap="flat" cmpd="sng" algn="ctr">
            <a:solidFill>
              <a:srgbClr val="00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200" b="0">
              <a:latin typeface="Arial" charset="0"/>
              <a:ea typeface="Microsoft YaHei" charset="-122"/>
            </a:endParaRPr>
          </a:p>
        </p:txBody>
      </p:sp>
      <p:sp>
        <p:nvSpPr>
          <p:cNvPr id="88" name="Rectangle 53"/>
          <p:cNvSpPr>
            <a:spLocks noChangeArrowheads="1"/>
          </p:cNvSpPr>
          <p:nvPr/>
        </p:nvSpPr>
        <p:spPr bwMode="auto">
          <a:xfrm rot="16200000">
            <a:off x="10029783" y="1586478"/>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2011</a:t>
            </a:r>
          </a:p>
        </p:txBody>
      </p:sp>
      <p:sp>
        <p:nvSpPr>
          <p:cNvPr id="89" name="Rectangle 53"/>
          <p:cNvSpPr>
            <a:spLocks noChangeArrowheads="1"/>
          </p:cNvSpPr>
          <p:nvPr/>
        </p:nvSpPr>
        <p:spPr bwMode="auto">
          <a:xfrm rot="16200000">
            <a:off x="10060674" y="5648159"/>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2011</a:t>
            </a:r>
          </a:p>
        </p:txBody>
      </p:sp>
      <p:sp>
        <p:nvSpPr>
          <p:cNvPr id="91" name="AutoShape 57"/>
          <p:cNvSpPr>
            <a:spLocks noChangeArrowheads="1"/>
          </p:cNvSpPr>
          <p:nvPr/>
        </p:nvSpPr>
        <p:spPr bwMode="auto">
          <a:xfrm>
            <a:off x="4989994" y="1279035"/>
            <a:ext cx="113507" cy="193675"/>
          </a:xfrm>
          <a:prstGeom prst="downArrow">
            <a:avLst>
              <a:gd name="adj1" fmla="val 50000"/>
              <a:gd name="adj2" fmla="val 46923"/>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 name="AutoShape 57"/>
          <p:cNvSpPr>
            <a:spLocks noChangeArrowheads="1"/>
          </p:cNvSpPr>
          <p:nvPr/>
        </p:nvSpPr>
        <p:spPr bwMode="auto">
          <a:xfrm>
            <a:off x="6013538" y="1291110"/>
            <a:ext cx="103188" cy="193675"/>
          </a:xfrm>
          <a:prstGeom prst="downArrow">
            <a:avLst>
              <a:gd name="adj1" fmla="val 50000"/>
              <a:gd name="adj2" fmla="val 46923"/>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3" name="AutoShape 59"/>
          <p:cNvSpPr>
            <a:spLocks noChangeArrowheads="1"/>
          </p:cNvSpPr>
          <p:nvPr/>
        </p:nvSpPr>
        <p:spPr bwMode="auto">
          <a:xfrm>
            <a:off x="9058423" y="1114470"/>
            <a:ext cx="103187" cy="195262"/>
          </a:xfrm>
          <a:prstGeom prst="downArrow">
            <a:avLst>
              <a:gd name="adj1" fmla="val 50000"/>
              <a:gd name="adj2" fmla="val 47308"/>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4" name="AutoShape 65"/>
          <p:cNvSpPr>
            <a:spLocks noChangeArrowheads="1"/>
          </p:cNvSpPr>
          <p:nvPr/>
        </p:nvSpPr>
        <p:spPr bwMode="auto">
          <a:xfrm>
            <a:off x="4962746" y="6227162"/>
            <a:ext cx="104775" cy="195262"/>
          </a:xfrm>
          <a:prstGeom prst="upArrow">
            <a:avLst>
              <a:gd name="adj1" fmla="val 50000"/>
              <a:gd name="adj2" fmla="val 46591"/>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5" name="AutoShape 65"/>
          <p:cNvSpPr>
            <a:spLocks noChangeArrowheads="1"/>
          </p:cNvSpPr>
          <p:nvPr/>
        </p:nvSpPr>
        <p:spPr bwMode="auto">
          <a:xfrm>
            <a:off x="6053230" y="6215178"/>
            <a:ext cx="104775" cy="195262"/>
          </a:xfrm>
          <a:prstGeom prst="upArrow">
            <a:avLst>
              <a:gd name="adj1" fmla="val 50000"/>
              <a:gd name="adj2" fmla="val 46591"/>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6" name="AutoShape 65"/>
          <p:cNvSpPr>
            <a:spLocks noChangeArrowheads="1"/>
          </p:cNvSpPr>
          <p:nvPr/>
        </p:nvSpPr>
        <p:spPr bwMode="auto">
          <a:xfrm>
            <a:off x="9067202" y="6093296"/>
            <a:ext cx="104775" cy="195262"/>
          </a:xfrm>
          <a:prstGeom prst="upArrow">
            <a:avLst>
              <a:gd name="adj1" fmla="val 50000"/>
              <a:gd name="adj2" fmla="val 46591"/>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extLst>
      <p:ext uri="{BB962C8B-B14F-4D97-AF65-F5344CB8AC3E}">
        <p14:creationId xmlns:p14="http://schemas.microsoft.com/office/powerpoint/2010/main" val="94580959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30919" y="1113099"/>
            <a:ext cx="6017320"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pPr algn="ctr">
              <a:spcBef>
                <a:spcPts val="600"/>
              </a:spcBef>
            </a:pPr>
            <a:r>
              <a:rPr lang="de-DE" altLang="de-DE" sz="2400" dirty="0" smtClean="0">
                <a:solidFill>
                  <a:schemeClr val="tx1"/>
                </a:solidFill>
                <a:latin typeface="Verdana" pitchFamily="32" charset="0"/>
              </a:rPr>
              <a:t>Are </a:t>
            </a:r>
            <a:r>
              <a:rPr lang="de-DE" altLang="de-DE" sz="2400" dirty="0" err="1" smtClean="0">
                <a:solidFill>
                  <a:schemeClr val="tx1"/>
                </a:solidFill>
                <a:latin typeface="Verdana" pitchFamily="32" charset="0"/>
              </a:rPr>
              <a:t>there</a:t>
            </a:r>
            <a:r>
              <a:rPr lang="de-DE" altLang="de-DE" sz="2400" dirty="0" smtClean="0">
                <a:solidFill>
                  <a:schemeClr val="tx1"/>
                </a:solidFill>
                <a:latin typeface="Verdana" pitchFamily="32" charset="0"/>
              </a:rPr>
              <a:t> </a:t>
            </a:r>
            <a:r>
              <a:rPr lang="de-DE" altLang="de-DE" sz="2400" dirty="0" err="1" smtClean="0">
                <a:solidFill>
                  <a:schemeClr val="tx1"/>
                </a:solidFill>
                <a:latin typeface="Verdana" pitchFamily="32" charset="0"/>
              </a:rPr>
              <a:t>characteric</a:t>
            </a:r>
            <a:r>
              <a:rPr lang="de-DE" altLang="de-DE" sz="2400" dirty="0" smtClean="0">
                <a:solidFill>
                  <a:schemeClr val="tx1"/>
                </a:solidFill>
                <a:latin typeface="Verdana" pitchFamily="32" charset="0"/>
              </a:rPr>
              <a:t> large </a:t>
            </a:r>
            <a:r>
              <a:rPr lang="de-DE" altLang="de-DE" sz="2400" dirty="0" err="1" smtClean="0">
                <a:solidFill>
                  <a:schemeClr val="tx1"/>
                </a:solidFill>
                <a:latin typeface="Verdana" pitchFamily="32" charset="0"/>
              </a:rPr>
              <a:t>scale</a:t>
            </a:r>
            <a:r>
              <a:rPr lang="de-DE" altLang="de-DE" sz="2400" dirty="0" smtClean="0">
                <a:solidFill>
                  <a:schemeClr val="tx1"/>
                </a:solidFill>
                <a:latin typeface="Verdana" pitchFamily="32" charset="0"/>
              </a:rPr>
              <a:t> </a:t>
            </a:r>
            <a:r>
              <a:rPr lang="de-DE" altLang="de-DE" sz="2400" dirty="0" err="1" smtClean="0">
                <a:solidFill>
                  <a:schemeClr val="tx1"/>
                </a:solidFill>
                <a:latin typeface="Verdana" pitchFamily="32" charset="0"/>
              </a:rPr>
              <a:t>circulation</a:t>
            </a:r>
            <a:r>
              <a:rPr lang="de-DE" altLang="de-DE" sz="2400" dirty="0" smtClean="0">
                <a:solidFill>
                  <a:schemeClr val="tx1"/>
                </a:solidFill>
                <a:latin typeface="Verdana" pitchFamily="32" charset="0"/>
              </a:rPr>
              <a:t> </a:t>
            </a:r>
            <a:r>
              <a:rPr lang="de-DE" altLang="de-DE" sz="2400" dirty="0" err="1" smtClean="0">
                <a:solidFill>
                  <a:schemeClr val="tx1"/>
                </a:solidFill>
                <a:latin typeface="Verdana" pitchFamily="32" charset="0"/>
              </a:rPr>
              <a:t>patterns</a:t>
            </a:r>
            <a:r>
              <a:rPr lang="de-DE" altLang="de-DE" sz="2400" dirty="0" smtClean="0">
                <a:solidFill>
                  <a:schemeClr val="tx1"/>
                </a:solidFill>
                <a:latin typeface="Verdana" pitchFamily="32" charset="0"/>
              </a:rPr>
              <a:t> </a:t>
            </a:r>
            <a:r>
              <a:rPr lang="de-DE" altLang="de-DE" sz="2400" dirty="0" err="1" smtClean="0">
                <a:solidFill>
                  <a:schemeClr val="tx1"/>
                </a:solidFill>
                <a:latin typeface="Verdana" pitchFamily="32" charset="0"/>
              </a:rPr>
              <a:t>prior</a:t>
            </a:r>
            <a:r>
              <a:rPr lang="de-DE" altLang="de-DE" sz="2400" dirty="0" smtClean="0">
                <a:solidFill>
                  <a:schemeClr val="tx1"/>
                </a:solidFill>
                <a:latin typeface="Verdana" pitchFamily="32" charset="0"/>
              </a:rPr>
              <a:t> </a:t>
            </a:r>
            <a:r>
              <a:rPr lang="de-DE" altLang="de-DE" sz="2400" dirty="0" err="1" smtClean="0">
                <a:solidFill>
                  <a:schemeClr val="tx1"/>
                </a:solidFill>
                <a:latin typeface="Verdana" pitchFamily="32" charset="0"/>
              </a:rPr>
              <a:t>to</a:t>
            </a:r>
            <a:r>
              <a:rPr lang="de-DE" altLang="de-DE" sz="2400" dirty="0" smtClean="0">
                <a:solidFill>
                  <a:schemeClr val="tx1"/>
                </a:solidFill>
                <a:latin typeface="Verdana" pitchFamily="32" charset="0"/>
              </a:rPr>
              <a:t> extreme </a:t>
            </a:r>
            <a:r>
              <a:rPr lang="de-DE" altLang="de-DE" sz="2400" dirty="0" err="1" smtClean="0">
                <a:solidFill>
                  <a:schemeClr val="tx1"/>
                </a:solidFill>
                <a:latin typeface="Verdana" pitchFamily="32" charset="0"/>
              </a:rPr>
              <a:t>summers</a:t>
            </a:r>
            <a:r>
              <a:rPr lang="de-DE" altLang="de-DE" sz="2400" dirty="0" smtClean="0">
                <a:solidFill>
                  <a:schemeClr val="tx1"/>
                </a:solidFill>
                <a:latin typeface="Verdana" pitchFamily="32" charset="0"/>
              </a:rPr>
              <a:t>?</a:t>
            </a:r>
          </a:p>
        </p:txBody>
      </p:sp>
      <p:sp>
        <p:nvSpPr>
          <p:cNvPr id="22552" name="Rectangle 24"/>
          <p:cNvSpPr>
            <a:spLocks noChangeArrowheads="1"/>
          </p:cNvSpPr>
          <p:nvPr/>
        </p:nvSpPr>
        <p:spPr bwMode="auto">
          <a:xfrm>
            <a:off x="252963" y="3368056"/>
            <a:ext cx="5302593" cy="2556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pPr>
              <a:spcBef>
                <a:spcPts val="0"/>
              </a:spcBef>
            </a:pPr>
            <a:r>
              <a:rPr lang="de-DE" altLang="de-DE" sz="2000" dirty="0" smtClean="0">
                <a:solidFill>
                  <a:schemeClr val="tx1"/>
                </a:solidFill>
                <a:latin typeface="Verdana" pitchFamily="32" charset="0"/>
              </a:rPr>
              <a:t>Analysis </a:t>
            </a:r>
            <a:r>
              <a:rPr lang="de-DE" altLang="de-DE" sz="2000" dirty="0" err="1" smtClean="0">
                <a:solidFill>
                  <a:schemeClr val="tx1"/>
                </a:solidFill>
                <a:latin typeface="Verdana" pitchFamily="32" charset="0"/>
              </a:rPr>
              <a:t>of</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known</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circulation</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patterns</a:t>
            </a:r>
            <a:r>
              <a:rPr lang="de-DE" altLang="de-DE" sz="2000" dirty="0" smtClean="0">
                <a:solidFill>
                  <a:schemeClr val="tx1"/>
                </a:solidFill>
                <a:latin typeface="Verdana" pitchFamily="32" charset="0"/>
              </a:rPr>
              <a:t>:</a:t>
            </a:r>
            <a:r>
              <a:rPr lang="de-DE" altLang="de-DE" sz="2000" dirty="0">
                <a:solidFill>
                  <a:schemeClr val="tx1"/>
                </a:solidFill>
                <a:latin typeface="Verdana" pitchFamily="32" charset="0"/>
              </a:rPr>
              <a:t/>
            </a:r>
            <a:br>
              <a:rPr lang="de-DE" altLang="de-DE" sz="2000" dirty="0">
                <a:solidFill>
                  <a:schemeClr val="tx1"/>
                </a:solidFill>
                <a:latin typeface="Verdana" pitchFamily="32" charset="0"/>
              </a:rPr>
            </a:br>
            <a:endParaRPr lang="de-DE" altLang="de-DE" sz="2000" dirty="0">
              <a:solidFill>
                <a:schemeClr val="tx1"/>
              </a:solidFill>
              <a:latin typeface="Verdana" pitchFamily="32" charset="0"/>
            </a:endParaRPr>
          </a:p>
          <a:p>
            <a:pPr marL="342900" indent="-342900">
              <a:spcBef>
                <a:spcPts val="0"/>
              </a:spcBef>
              <a:buFont typeface="Arial" panose="020B0604020202020204" pitchFamily="34" charset="0"/>
              <a:buChar char="•"/>
            </a:pPr>
            <a:r>
              <a:rPr lang="de-DE" altLang="de-DE" sz="2000" dirty="0" smtClean="0">
                <a:solidFill>
                  <a:schemeClr val="tx1"/>
                </a:solidFill>
                <a:latin typeface="Verdana" pitchFamily="32" charset="0"/>
              </a:rPr>
              <a:t>Position </a:t>
            </a:r>
            <a:r>
              <a:rPr lang="de-DE" altLang="de-DE" sz="2000" dirty="0" err="1" smtClean="0">
                <a:solidFill>
                  <a:schemeClr val="tx1"/>
                </a:solidFill>
                <a:latin typeface="Verdana" pitchFamily="32" charset="0"/>
              </a:rPr>
              <a:t>of</a:t>
            </a:r>
            <a:r>
              <a:rPr lang="de-DE" altLang="de-DE" sz="2000" dirty="0" smtClean="0">
                <a:solidFill>
                  <a:schemeClr val="tx1"/>
                </a:solidFill>
                <a:latin typeface="Verdana" pitchFamily="32" charset="0"/>
              </a:rPr>
              <a:t> </a:t>
            </a:r>
            <a:r>
              <a:rPr lang="de-DE" altLang="de-DE" sz="2000" dirty="0">
                <a:solidFill>
                  <a:schemeClr val="tx1"/>
                </a:solidFill>
                <a:latin typeface="Verdana" pitchFamily="32" charset="0"/>
              </a:rPr>
              <a:t>Hadley Zelle</a:t>
            </a:r>
            <a:br>
              <a:rPr lang="de-DE" altLang="de-DE" sz="2000" dirty="0">
                <a:solidFill>
                  <a:schemeClr val="tx1"/>
                </a:solidFill>
                <a:latin typeface="Verdana" pitchFamily="32" charset="0"/>
              </a:rPr>
            </a:br>
            <a:endParaRPr lang="de-DE" altLang="de-DE" sz="2000" dirty="0">
              <a:solidFill>
                <a:schemeClr val="tx1"/>
              </a:solidFill>
              <a:latin typeface="Verdana" pitchFamily="32" charset="0"/>
            </a:endParaRPr>
          </a:p>
          <a:p>
            <a:pPr marL="342900" indent="-342900">
              <a:spcBef>
                <a:spcPts val="0"/>
              </a:spcBef>
              <a:buFont typeface="Arial" panose="020B0604020202020204" pitchFamily="34" charset="0"/>
              <a:buChar char="•"/>
            </a:pPr>
            <a:r>
              <a:rPr lang="de-DE" altLang="de-DE" sz="2000" dirty="0" smtClean="0">
                <a:solidFill>
                  <a:schemeClr val="tx1"/>
                </a:solidFill>
                <a:latin typeface="Verdana" pitchFamily="32" charset="0"/>
              </a:rPr>
              <a:t>North </a:t>
            </a:r>
            <a:r>
              <a:rPr lang="de-DE" altLang="de-DE" sz="2000" dirty="0" err="1" smtClean="0">
                <a:solidFill>
                  <a:schemeClr val="tx1"/>
                </a:solidFill>
                <a:latin typeface="Verdana" pitchFamily="32" charset="0"/>
              </a:rPr>
              <a:t>Atlantic</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Oscillation</a:t>
            </a:r>
            <a:r>
              <a:rPr lang="de-DE" altLang="de-DE" sz="2000" dirty="0" smtClean="0">
                <a:solidFill>
                  <a:schemeClr val="tx1"/>
                </a:solidFill>
                <a:latin typeface="Verdana" pitchFamily="32" charset="0"/>
              </a:rPr>
              <a:t> </a:t>
            </a:r>
            <a:r>
              <a:rPr lang="de-DE" altLang="de-DE" sz="2000" dirty="0">
                <a:solidFill>
                  <a:schemeClr val="tx1"/>
                </a:solidFill>
                <a:latin typeface="Verdana" pitchFamily="32" charset="0"/>
              </a:rPr>
              <a:t>(NAO)</a:t>
            </a:r>
            <a:br>
              <a:rPr lang="de-DE" altLang="de-DE" sz="2000" dirty="0">
                <a:solidFill>
                  <a:schemeClr val="tx1"/>
                </a:solidFill>
                <a:latin typeface="Verdana" pitchFamily="32" charset="0"/>
              </a:rPr>
            </a:br>
            <a:r>
              <a:rPr lang="de-DE" altLang="de-DE" sz="2000" dirty="0">
                <a:solidFill>
                  <a:schemeClr val="tx1"/>
                </a:solidFill>
                <a:latin typeface="Verdana" pitchFamily="32" charset="0"/>
              </a:rPr>
              <a:t> </a:t>
            </a:r>
          </a:p>
          <a:p>
            <a:pPr marL="342900" indent="-342900">
              <a:spcBef>
                <a:spcPts val="0"/>
              </a:spcBef>
              <a:buFont typeface="Arial" panose="020B0604020202020204" pitchFamily="34" charset="0"/>
              <a:buChar char="•"/>
            </a:pPr>
            <a:r>
              <a:rPr lang="de-DE" altLang="de-DE" sz="2000" dirty="0" err="1" smtClean="0">
                <a:solidFill>
                  <a:schemeClr val="tx1"/>
                </a:solidFill>
                <a:latin typeface="Verdana" pitchFamily="32" charset="0"/>
              </a:rPr>
              <a:t>Arctic</a:t>
            </a:r>
            <a:r>
              <a:rPr lang="de-DE" altLang="de-DE" sz="2000" dirty="0" smtClean="0">
                <a:solidFill>
                  <a:schemeClr val="tx1"/>
                </a:solidFill>
                <a:latin typeface="Verdana" pitchFamily="32" charset="0"/>
              </a:rPr>
              <a:t> </a:t>
            </a:r>
            <a:r>
              <a:rPr lang="de-DE" altLang="de-DE" sz="2000" dirty="0">
                <a:solidFill>
                  <a:schemeClr val="tx1"/>
                </a:solidFill>
                <a:latin typeface="Verdana" pitchFamily="32" charset="0"/>
              </a:rPr>
              <a:t>Oszillation (AO)</a:t>
            </a:r>
          </a:p>
        </p:txBody>
      </p:sp>
      <p:sp>
        <p:nvSpPr>
          <p:cNvPr id="3" name="Textfeld 2"/>
          <p:cNvSpPr txBox="1"/>
          <p:nvPr/>
        </p:nvSpPr>
        <p:spPr>
          <a:xfrm>
            <a:off x="1338918" y="3907756"/>
            <a:ext cx="1667444" cy="584775"/>
          </a:xfrm>
          <a:prstGeom prst="rect">
            <a:avLst/>
          </a:prstGeom>
          <a:noFill/>
        </p:spPr>
        <p:txBody>
          <a:bodyPr wrap="none" rtlCol="0">
            <a:spAutoFit/>
          </a:bodyPr>
          <a:lstStyle/>
          <a:p>
            <a:r>
              <a:rPr lang="de-DE" sz="3200" dirty="0">
                <a:solidFill>
                  <a:srgbClr val="FF0000"/>
                </a:solidFill>
              </a:rPr>
              <a:t>X X </a:t>
            </a:r>
            <a:r>
              <a:rPr lang="de-DE" sz="3200" dirty="0" err="1">
                <a:solidFill>
                  <a:srgbClr val="FF0000"/>
                </a:solidFill>
              </a:rPr>
              <a:t>X</a:t>
            </a:r>
            <a:r>
              <a:rPr lang="de-DE" sz="3200" dirty="0">
                <a:solidFill>
                  <a:srgbClr val="FF0000"/>
                </a:solidFill>
              </a:rPr>
              <a:t> </a:t>
            </a:r>
            <a:r>
              <a:rPr lang="de-DE" sz="3200" dirty="0" err="1">
                <a:solidFill>
                  <a:srgbClr val="FF0000"/>
                </a:solidFill>
              </a:rPr>
              <a:t>X</a:t>
            </a:r>
            <a:endParaRPr lang="de-DE" sz="3200" dirty="0">
              <a:solidFill>
                <a:srgbClr val="FF0000"/>
              </a:solidFill>
            </a:endParaRPr>
          </a:p>
        </p:txBody>
      </p:sp>
      <p:sp>
        <p:nvSpPr>
          <p:cNvPr id="6" name="Pfeil nach unten 5"/>
          <p:cNvSpPr/>
          <p:nvPr/>
        </p:nvSpPr>
        <p:spPr bwMode="auto">
          <a:xfrm rot="2060763">
            <a:off x="4220663" y="2381004"/>
            <a:ext cx="720080" cy="902714"/>
          </a:xfrm>
          <a:prstGeom prst="down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7" name="Textfeld 6"/>
          <p:cNvSpPr txBox="1"/>
          <p:nvPr/>
        </p:nvSpPr>
        <p:spPr>
          <a:xfrm>
            <a:off x="4028786" y="3954558"/>
            <a:ext cx="2856108" cy="707886"/>
          </a:xfrm>
          <a:prstGeom prst="rect">
            <a:avLst/>
          </a:prstGeom>
          <a:noFill/>
        </p:spPr>
        <p:txBody>
          <a:bodyPr wrap="square" rtlCol="0">
            <a:spAutoFit/>
          </a:bodyPr>
          <a:lstStyle/>
          <a:p>
            <a:pPr marL="342900" indent="-342900">
              <a:buFont typeface="Wingdings" panose="05000000000000000000" pitchFamily="2" charset="2"/>
              <a:buChar char="à"/>
            </a:pPr>
            <a:r>
              <a:rPr lang="de-DE" altLang="de-DE" sz="2000" dirty="0" err="1" smtClean="0">
                <a:solidFill>
                  <a:srgbClr val="FF0000"/>
                </a:solidFill>
                <a:latin typeface="Verdana" pitchFamily="32" charset="0"/>
                <a:sym typeface="Wingdings" panose="05000000000000000000" pitchFamily="2" charset="2"/>
              </a:rPr>
              <a:t>No</a:t>
            </a:r>
            <a:r>
              <a:rPr lang="de-DE" altLang="de-DE" sz="2000" dirty="0" smtClean="0">
                <a:solidFill>
                  <a:srgbClr val="FF0000"/>
                </a:solidFill>
                <a:latin typeface="Verdana" pitchFamily="32" charset="0"/>
                <a:sym typeface="Wingdings" panose="05000000000000000000" pitchFamily="2" charset="2"/>
              </a:rPr>
              <a:t> </a:t>
            </a:r>
            <a:r>
              <a:rPr lang="de-DE" altLang="de-DE" sz="2000" dirty="0" err="1" smtClean="0">
                <a:solidFill>
                  <a:srgbClr val="FF0000"/>
                </a:solidFill>
                <a:latin typeface="Verdana" pitchFamily="32" charset="0"/>
                <a:sym typeface="Wingdings" panose="05000000000000000000" pitchFamily="2" charset="2"/>
              </a:rPr>
              <a:t>changes</a:t>
            </a:r>
            <a:r>
              <a:rPr lang="de-DE" altLang="de-DE" sz="2000" dirty="0" smtClean="0">
                <a:solidFill>
                  <a:srgbClr val="FF0000"/>
                </a:solidFill>
                <a:latin typeface="Verdana" pitchFamily="32" charset="0"/>
                <a:sym typeface="Wingdings" panose="05000000000000000000" pitchFamily="2" charset="2"/>
              </a:rPr>
              <a:t> </a:t>
            </a:r>
            <a:r>
              <a:rPr lang="de-DE" altLang="de-DE" sz="2000" dirty="0" err="1" smtClean="0">
                <a:solidFill>
                  <a:srgbClr val="FF0000"/>
                </a:solidFill>
                <a:latin typeface="Verdana" pitchFamily="32" charset="0"/>
                <a:sym typeface="Wingdings" panose="05000000000000000000" pitchFamily="2" charset="2"/>
              </a:rPr>
              <a:t>recognized</a:t>
            </a:r>
            <a:endParaRPr lang="de-DE" sz="2000" dirty="0"/>
          </a:p>
        </p:txBody>
      </p:sp>
      <p:sp>
        <p:nvSpPr>
          <p:cNvPr id="12" name="Rectangle 24"/>
          <p:cNvSpPr>
            <a:spLocks noChangeArrowheads="1"/>
          </p:cNvSpPr>
          <p:nvPr/>
        </p:nvSpPr>
        <p:spPr bwMode="auto">
          <a:xfrm>
            <a:off x="6700477" y="3228558"/>
            <a:ext cx="5086831"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pPr hangingPunct="1">
              <a:lnSpc>
                <a:spcPct val="100000"/>
              </a:lnSpc>
            </a:pPr>
            <a:r>
              <a:rPr lang="de-DE" altLang="de-DE" sz="2000" dirty="0" smtClean="0">
                <a:solidFill>
                  <a:schemeClr val="tx1"/>
                </a:solidFill>
                <a:latin typeface="Verdana" pitchFamily="32" charset="0"/>
              </a:rPr>
              <a:t>Analysis </a:t>
            </a:r>
            <a:r>
              <a:rPr lang="de-DE" altLang="de-DE" sz="2000" dirty="0" err="1" smtClean="0">
                <a:solidFill>
                  <a:schemeClr val="tx1"/>
                </a:solidFill>
                <a:latin typeface="Verdana" pitchFamily="32" charset="0"/>
              </a:rPr>
              <a:t>of</a:t>
            </a:r>
            <a:r>
              <a:rPr lang="de-DE" altLang="de-DE" sz="2000" dirty="0" smtClean="0">
                <a:solidFill>
                  <a:schemeClr val="tx1"/>
                </a:solidFill>
                <a:latin typeface="Verdana" pitchFamily="32" charset="0"/>
              </a:rPr>
              <a:t> North </a:t>
            </a:r>
            <a:r>
              <a:rPr lang="de-DE" altLang="de-DE" sz="2000" dirty="0" err="1" smtClean="0">
                <a:solidFill>
                  <a:schemeClr val="tx1"/>
                </a:solidFill>
                <a:latin typeface="Verdana" pitchFamily="32" charset="0"/>
              </a:rPr>
              <a:t>Atlantic</a:t>
            </a:r>
            <a:r>
              <a:rPr lang="de-DE" altLang="de-DE" sz="2000" dirty="0" smtClean="0">
                <a:solidFill>
                  <a:schemeClr val="tx1"/>
                </a:solidFill>
                <a:latin typeface="Verdana" pitchFamily="32" charset="0"/>
              </a:rPr>
              <a:t>: </a:t>
            </a:r>
            <a:r>
              <a:rPr lang="de-DE" altLang="de-DE" sz="2000" dirty="0">
                <a:solidFill>
                  <a:schemeClr val="tx1"/>
                </a:solidFill>
                <a:latin typeface="Verdana" pitchFamily="32" charset="0"/>
              </a:rPr>
              <a:t/>
            </a:r>
            <a:br>
              <a:rPr lang="de-DE" altLang="de-DE" sz="2000" dirty="0">
                <a:solidFill>
                  <a:schemeClr val="tx1"/>
                </a:solidFill>
                <a:latin typeface="Verdana" pitchFamily="32" charset="0"/>
              </a:rPr>
            </a:br>
            <a:endParaRPr lang="de-DE" altLang="de-DE" sz="2000" dirty="0">
              <a:solidFill>
                <a:schemeClr val="tx1"/>
              </a:solidFill>
              <a:latin typeface="Verdana" pitchFamily="32" charset="0"/>
            </a:endParaRPr>
          </a:p>
          <a:p>
            <a:pPr marL="342900" indent="-342900">
              <a:buFont typeface="Arial" panose="020B0604020202020204" pitchFamily="34" charset="0"/>
              <a:buChar char="•"/>
            </a:pPr>
            <a:r>
              <a:rPr lang="de-DE" altLang="de-DE" sz="2000" dirty="0" smtClean="0">
                <a:solidFill>
                  <a:schemeClr val="tx1"/>
                </a:solidFill>
                <a:latin typeface="Verdana" pitchFamily="32" charset="0"/>
              </a:rPr>
              <a:t>SST</a:t>
            </a:r>
          </a:p>
          <a:p>
            <a:pPr marL="342900" indent="-342900">
              <a:buFont typeface="Arial" panose="020B0604020202020204" pitchFamily="34" charset="0"/>
              <a:buChar char="•"/>
            </a:pPr>
            <a:endParaRPr lang="de-DE" altLang="de-DE" sz="2000" dirty="0">
              <a:solidFill>
                <a:schemeClr val="tx1"/>
              </a:solidFill>
              <a:latin typeface="Verdana" pitchFamily="32" charset="0"/>
            </a:endParaRPr>
          </a:p>
          <a:p>
            <a:pPr marL="342900" indent="-342900">
              <a:buFont typeface="Arial" panose="020B0604020202020204" pitchFamily="34" charset="0"/>
              <a:buChar char="•"/>
            </a:pPr>
            <a:r>
              <a:rPr lang="de-DE" altLang="de-DE" sz="2000" dirty="0" err="1" smtClean="0">
                <a:solidFill>
                  <a:schemeClr val="tx1"/>
                </a:solidFill>
                <a:latin typeface="Verdana" pitchFamily="32" charset="0"/>
              </a:rPr>
              <a:t>atmospheric</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circulation</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using</a:t>
            </a:r>
            <a:r>
              <a:rPr lang="de-DE" altLang="de-DE" sz="2000" dirty="0" smtClean="0">
                <a:solidFill>
                  <a:schemeClr val="tx1"/>
                </a:solidFill>
                <a:latin typeface="Verdana" pitchFamily="32" charset="0"/>
              </a:rPr>
              <a:t> geopotential</a:t>
            </a:r>
            <a:endParaRPr lang="de-DE" altLang="de-DE" sz="2000" dirty="0">
              <a:solidFill>
                <a:schemeClr val="tx1"/>
              </a:solidFill>
              <a:latin typeface="Verdana" pitchFamily="32" charset="0"/>
            </a:endParaRPr>
          </a:p>
        </p:txBody>
      </p:sp>
      <p:sp>
        <p:nvSpPr>
          <p:cNvPr id="13" name="Pfeil nach unten 5"/>
          <p:cNvSpPr/>
          <p:nvPr/>
        </p:nvSpPr>
        <p:spPr bwMode="auto">
          <a:xfrm rot="19383307">
            <a:off x="6027290" y="2410657"/>
            <a:ext cx="720080" cy="902714"/>
          </a:xfrm>
          <a:prstGeom prst="down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Tree>
    <p:extLst>
      <p:ext uri="{BB962C8B-B14F-4D97-AF65-F5344CB8AC3E}">
        <p14:creationId xmlns:p14="http://schemas.microsoft.com/office/powerpoint/2010/main" val="14122895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2" grpId="0"/>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335" y="3673599"/>
            <a:ext cx="5486400" cy="2743200"/>
          </a:xfrm>
          <a:prstGeom prst="rect">
            <a:avLst/>
          </a:prstGeom>
        </p:spPr>
      </p:pic>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1968" y="1143000"/>
            <a:ext cx="5486400" cy="2743200"/>
          </a:xfrm>
          <a:prstGeom prst="rect">
            <a:avLst/>
          </a:prstGeom>
        </p:spPr>
      </p:pic>
      <p:sp>
        <p:nvSpPr>
          <p:cNvPr id="28697" name="Text Box 25"/>
          <p:cNvSpPr txBox="1">
            <a:spLocks noChangeArrowheads="1"/>
          </p:cNvSpPr>
          <p:nvPr/>
        </p:nvSpPr>
        <p:spPr bwMode="auto">
          <a:xfrm>
            <a:off x="5121806" y="1131343"/>
            <a:ext cx="2663527" cy="236375"/>
          </a:xfrm>
          <a:prstGeom prst="rect">
            <a:avLst/>
          </a:prstGeom>
          <a:solidFill>
            <a:schemeClr val="bg1"/>
          </a:solidFill>
          <a:ln>
            <a:noFill/>
          </a:ln>
          <a:effectLst/>
          <a:extLst/>
        </p:spPr>
        <p:txBody>
          <a:bodyPr wrap="none" lIns="0" tIns="0" rIns="0" bIns="0" anchor="ctr" anchorCtr="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r>
              <a:rPr lang="de-DE" altLang="de-DE" sz="1400" dirty="0" err="1" smtClean="0">
                <a:latin typeface="Verdana" panose="020B0604030504040204" pitchFamily="34" charset="0"/>
                <a:ea typeface="Verdana" panose="020B0604030504040204" pitchFamily="34" charset="0"/>
                <a:cs typeface="Verdana" panose="020B0604030504040204" pitchFamily="34" charset="0"/>
              </a:rPr>
              <a:t>Anomaly</a:t>
            </a:r>
            <a:r>
              <a:rPr lang="de-DE" altLang="de-DE" sz="1400" dirty="0" smtClean="0">
                <a:latin typeface="Verdana" panose="020B0604030504040204" pitchFamily="34" charset="0"/>
                <a:ea typeface="Verdana" panose="020B0604030504040204" pitchFamily="34" charset="0"/>
                <a:cs typeface="Verdana" panose="020B0604030504040204" pitchFamily="34" charset="0"/>
              </a:rPr>
              <a:t> </a:t>
            </a:r>
            <a:r>
              <a:rPr lang="de-DE" altLang="de-DE" sz="1400" dirty="0">
                <a:latin typeface="Verdana" panose="020B0604030504040204" pitchFamily="34" charset="0"/>
                <a:ea typeface="Verdana" panose="020B0604030504040204" pitchFamily="34" charset="0"/>
                <a:cs typeface="Verdana" panose="020B0604030504040204" pitchFamily="34" charset="0"/>
              </a:rPr>
              <a:t>Geopotential in 850 hPa</a:t>
            </a:r>
          </a:p>
        </p:txBody>
      </p:sp>
      <p:sp>
        <p:nvSpPr>
          <p:cNvPr id="8" name="Rectangle 7"/>
          <p:cNvSpPr>
            <a:spLocks noChangeArrowheads="1"/>
          </p:cNvSpPr>
          <p:nvPr/>
        </p:nvSpPr>
        <p:spPr bwMode="auto">
          <a:xfrm>
            <a:off x="8607136" y="1169400"/>
            <a:ext cx="62026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[m</a:t>
            </a:r>
            <a:r>
              <a:rPr lang="de-DE" altLang="de-DE" sz="1200" baseline="30000" dirty="0">
                <a:solidFill>
                  <a:srgbClr val="000000"/>
                </a:solidFill>
                <a:latin typeface="Verdana" pitchFamily="32" charset="0"/>
              </a:rPr>
              <a:t>2</a:t>
            </a:r>
            <a:r>
              <a:rPr lang="de-DE" altLang="de-DE" sz="1200" dirty="0">
                <a:solidFill>
                  <a:srgbClr val="000000"/>
                </a:solidFill>
                <a:latin typeface="Verdana" pitchFamily="32" charset="0"/>
              </a:rPr>
              <a:t>s</a:t>
            </a:r>
            <a:r>
              <a:rPr lang="de-DE" altLang="de-DE" sz="1200" baseline="30000" dirty="0">
                <a:solidFill>
                  <a:srgbClr val="000000"/>
                </a:solidFill>
                <a:latin typeface="Verdana" pitchFamily="32" charset="0"/>
              </a:rPr>
              <a:t>-2</a:t>
            </a:r>
            <a:r>
              <a:rPr lang="de-DE" altLang="de-DE" sz="1200" dirty="0">
                <a:solidFill>
                  <a:srgbClr val="000000"/>
                </a:solidFill>
                <a:latin typeface="Verdana" pitchFamily="32" charset="0"/>
              </a:rPr>
              <a:t>]</a:t>
            </a:r>
          </a:p>
        </p:txBody>
      </p:sp>
      <p:sp>
        <p:nvSpPr>
          <p:cNvPr id="12" name="Rectangle 7"/>
          <p:cNvSpPr>
            <a:spLocks noChangeArrowheads="1"/>
          </p:cNvSpPr>
          <p:nvPr/>
        </p:nvSpPr>
        <p:spPr bwMode="auto">
          <a:xfrm>
            <a:off x="8714581" y="3709159"/>
            <a:ext cx="62026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[m</a:t>
            </a:r>
            <a:r>
              <a:rPr lang="de-DE" altLang="de-DE" sz="1200" baseline="30000" dirty="0">
                <a:solidFill>
                  <a:srgbClr val="000000"/>
                </a:solidFill>
                <a:latin typeface="Verdana" pitchFamily="32" charset="0"/>
              </a:rPr>
              <a:t>2</a:t>
            </a:r>
            <a:r>
              <a:rPr lang="de-DE" altLang="de-DE" sz="1200" dirty="0">
                <a:solidFill>
                  <a:srgbClr val="000000"/>
                </a:solidFill>
                <a:latin typeface="Verdana" pitchFamily="32" charset="0"/>
              </a:rPr>
              <a:t>s</a:t>
            </a:r>
            <a:r>
              <a:rPr lang="de-DE" altLang="de-DE" sz="1200" baseline="30000" dirty="0">
                <a:solidFill>
                  <a:srgbClr val="000000"/>
                </a:solidFill>
                <a:latin typeface="Verdana" pitchFamily="32" charset="0"/>
              </a:rPr>
              <a:t>-2</a:t>
            </a:r>
            <a:r>
              <a:rPr lang="de-DE" altLang="de-DE" sz="1200" dirty="0">
                <a:solidFill>
                  <a:srgbClr val="000000"/>
                </a:solidFill>
                <a:latin typeface="Verdana" pitchFamily="32" charset="0"/>
              </a:rPr>
              <a:t>]</a:t>
            </a:r>
          </a:p>
        </p:txBody>
      </p:sp>
      <p:sp>
        <p:nvSpPr>
          <p:cNvPr id="13" name="Rectangle 4"/>
          <p:cNvSpPr>
            <a:spLocks noChangeArrowheads="1"/>
          </p:cNvSpPr>
          <p:nvPr/>
        </p:nvSpPr>
        <p:spPr bwMode="auto">
          <a:xfrm>
            <a:off x="624136" y="1510651"/>
            <a:ext cx="2124597" cy="583321"/>
          </a:xfrm>
          <a:prstGeom prst="rect">
            <a:avLst/>
          </a:prstGeom>
          <a:noFill/>
          <a:ln>
            <a:noFill/>
          </a:ln>
          <a:effectLst/>
          <a:extLst/>
        </p:spPr>
        <p:txBody>
          <a:bodyPr wrap="none" lIns="90000" tIns="45000" rIns="90000" bIns="45000">
            <a:spAutoFit/>
          </a:bodyPr>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hangingPunct="1">
              <a:lnSpc>
                <a:spcPct val="100000"/>
              </a:lnSpc>
            </a:pPr>
            <a:r>
              <a:rPr lang="de-DE" altLang="de-DE" sz="1600" dirty="0">
                <a:latin typeface="Verdana" pitchFamily="32" charset="0"/>
              </a:rPr>
              <a:t>FMA </a:t>
            </a:r>
            <a:r>
              <a:rPr lang="de-DE" altLang="de-DE" sz="1600" dirty="0" err="1" smtClean="0">
                <a:latin typeface="Verdana" pitchFamily="32" charset="0"/>
              </a:rPr>
              <a:t>prior</a:t>
            </a:r>
            <a:r>
              <a:rPr lang="de-DE" altLang="de-DE" sz="1600" dirty="0" smtClean="0">
                <a:latin typeface="Verdana" pitchFamily="32" charset="0"/>
              </a:rPr>
              <a:t> </a:t>
            </a:r>
            <a:r>
              <a:rPr lang="de-DE" altLang="de-DE" sz="1600" dirty="0" err="1" smtClean="0">
                <a:latin typeface="Verdana" pitchFamily="32" charset="0"/>
              </a:rPr>
              <a:t>to</a:t>
            </a:r>
            <a:r>
              <a:rPr lang="de-DE" altLang="de-DE" sz="1600" dirty="0" smtClean="0">
                <a:latin typeface="Verdana" pitchFamily="32" charset="0"/>
              </a:rPr>
              <a:t> </a:t>
            </a:r>
            <a:r>
              <a:rPr lang="de-DE" altLang="de-DE" sz="1600" dirty="0" err="1" smtClean="0">
                <a:latin typeface="Verdana" pitchFamily="32" charset="0"/>
              </a:rPr>
              <a:t>hot</a:t>
            </a:r>
            <a:r>
              <a:rPr lang="de-DE" altLang="de-DE" sz="1600" dirty="0" smtClean="0">
                <a:latin typeface="Verdana" pitchFamily="32" charset="0"/>
              </a:rPr>
              <a:t> </a:t>
            </a:r>
            <a:br>
              <a:rPr lang="de-DE" altLang="de-DE" sz="1600" dirty="0" smtClean="0">
                <a:latin typeface="Verdana" pitchFamily="32" charset="0"/>
              </a:rPr>
            </a:br>
            <a:r>
              <a:rPr lang="de-DE" altLang="de-DE" sz="1600" dirty="0" err="1" smtClean="0">
                <a:latin typeface="Verdana" pitchFamily="32" charset="0"/>
              </a:rPr>
              <a:t>summers</a:t>
            </a:r>
            <a:r>
              <a:rPr lang="de-DE" altLang="de-DE" sz="1600" dirty="0" smtClean="0">
                <a:latin typeface="Verdana" pitchFamily="32" charset="0"/>
              </a:rPr>
              <a:t> </a:t>
            </a:r>
            <a:r>
              <a:rPr lang="de-DE" altLang="de-DE" sz="1600" dirty="0">
                <a:latin typeface="Verdana" pitchFamily="32" charset="0"/>
              </a:rPr>
              <a:t>(1976)</a:t>
            </a:r>
          </a:p>
        </p:txBody>
      </p:sp>
      <p:sp>
        <p:nvSpPr>
          <p:cNvPr id="14" name="Rectangle 3"/>
          <p:cNvSpPr>
            <a:spLocks noChangeArrowheads="1"/>
          </p:cNvSpPr>
          <p:nvPr/>
        </p:nvSpPr>
        <p:spPr bwMode="auto">
          <a:xfrm>
            <a:off x="524907" y="3767780"/>
            <a:ext cx="2559012" cy="58332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pPr>
            <a:r>
              <a:rPr lang="de-DE" altLang="de-DE" sz="1600" dirty="0">
                <a:latin typeface="Verdana" pitchFamily="32" charset="0"/>
              </a:rPr>
              <a:t>FMA </a:t>
            </a:r>
            <a:r>
              <a:rPr lang="de-DE" altLang="de-DE" sz="1600" dirty="0" err="1">
                <a:latin typeface="Verdana" pitchFamily="32" charset="0"/>
              </a:rPr>
              <a:t>prior</a:t>
            </a:r>
            <a:r>
              <a:rPr lang="de-DE" altLang="de-DE" sz="1600" dirty="0">
                <a:latin typeface="Verdana" pitchFamily="32" charset="0"/>
              </a:rPr>
              <a:t> </a:t>
            </a:r>
            <a:r>
              <a:rPr lang="de-DE" altLang="de-DE" sz="1600" dirty="0" err="1">
                <a:latin typeface="Verdana" pitchFamily="32" charset="0"/>
              </a:rPr>
              <a:t>to</a:t>
            </a:r>
            <a:r>
              <a:rPr lang="de-DE" altLang="de-DE" sz="1600" dirty="0" smtClean="0">
                <a:latin typeface="Verdana" pitchFamily="32" charset="0"/>
              </a:rPr>
              <a:t> normal </a:t>
            </a:r>
            <a:endParaRPr lang="de-DE" altLang="de-DE" sz="1600" dirty="0">
              <a:latin typeface="Verdana" pitchFamily="32" charset="0"/>
            </a:endParaRPr>
          </a:p>
          <a:p>
            <a:pPr hangingPunct="1">
              <a:lnSpc>
                <a:spcPct val="100000"/>
              </a:lnSpc>
            </a:pPr>
            <a:r>
              <a:rPr lang="de-DE" altLang="de-DE" sz="1600" dirty="0" err="1" smtClean="0">
                <a:latin typeface="Verdana" pitchFamily="32" charset="0"/>
              </a:rPr>
              <a:t>summers</a:t>
            </a:r>
            <a:r>
              <a:rPr lang="de-DE" altLang="de-DE" sz="1600" dirty="0" smtClean="0">
                <a:latin typeface="Verdana" pitchFamily="32" charset="0"/>
              </a:rPr>
              <a:t> </a:t>
            </a:r>
            <a:r>
              <a:rPr lang="de-DE" altLang="de-DE" sz="1600" dirty="0">
                <a:latin typeface="Verdana" pitchFamily="32" charset="0"/>
              </a:rPr>
              <a:t>(2005)</a:t>
            </a:r>
          </a:p>
        </p:txBody>
      </p:sp>
      <p:sp>
        <p:nvSpPr>
          <p:cNvPr id="15" name="Rectangle 7"/>
          <p:cNvSpPr>
            <a:spLocks noChangeArrowheads="1"/>
          </p:cNvSpPr>
          <p:nvPr/>
        </p:nvSpPr>
        <p:spPr bwMode="auto">
          <a:xfrm>
            <a:off x="8886031" y="3942582"/>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1000</a:t>
            </a:r>
          </a:p>
        </p:txBody>
      </p:sp>
      <p:sp>
        <p:nvSpPr>
          <p:cNvPr id="17" name="Rectangle 7"/>
          <p:cNvSpPr>
            <a:spLocks noChangeArrowheads="1"/>
          </p:cNvSpPr>
          <p:nvPr/>
        </p:nvSpPr>
        <p:spPr bwMode="auto">
          <a:xfrm>
            <a:off x="8884071" y="4405988"/>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500</a:t>
            </a:r>
          </a:p>
        </p:txBody>
      </p:sp>
      <p:sp>
        <p:nvSpPr>
          <p:cNvPr id="18" name="Rectangle 7"/>
          <p:cNvSpPr>
            <a:spLocks noChangeArrowheads="1"/>
          </p:cNvSpPr>
          <p:nvPr/>
        </p:nvSpPr>
        <p:spPr bwMode="auto">
          <a:xfrm>
            <a:off x="8886031" y="4860534"/>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0</a:t>
            </a:r>
          </a:p>
        </p:txBody>
      </p:sp>
      <p:sp>
        <p:nvSpPr>
          <p:cNvPr id="19" name="Rectangle 7"/>
          <p:cNvSpPr>
            <a:spLocks noChangeArrowheads="1"/>
          </p:cNvSpPr>
          <p:nvPr/>
        </p:nvSpPr>
        <p:spPr bwMode="auto">
          <a:xfrm>
            <a:off x="8885262" y="5327234"/>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-500</a:t>
            </a:r>
          </a:p>
        </p:txBody>
      </p:sp>
      <p:sp>
        <p:nvSpPr>
          <p:cNvPr id="20" name="Rectangle 7"/>
          <p:cNvSpPr>
            <a:spLocks noChangeArrowheads="1"/>
          </p:cNvSpPr>
          <p:nvPr/>
        </p:nvSpPr>
        <p:spPr bwMode="auto">
          <a:xfrm>
            <a:off x="8888685" y="5802715"/>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-1000</a:t>
            </a:r>
          </a:p>
        </p:txBody>
      </p:sp>
      <p:sp>
        <p:nvSpPr>
          <p:cNvPr id="21" name="Rectangle 7"/>
          <p:cNvSpPr>
            <a:spLocks noChangeArrowheads="1"/>
          </p:cNvSpPr>
          <p:nvPr/>
        </p:nvSpPr>
        <p:spPr bwMode="auto">
          <a:xfrm>
            <a:off x="8839597" y="1407285"/>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1000</a:t>
            </a:r>
          </a:p>
        </p:txBody>
      </p:sp>
      <p:sp>
        <p:nvSpPr>
          <p:cNvPr id="22" name="Rectangle 7"/>
          <p:cNvSpPr>
            <a:spLocks noChangeArrowheads="1"/>
          </p:cNvSpPr>
          <p:nvPr/>
        </p:nvSpPr>
        <p:spPr bwMode="auto">
          <a:xfrm>
            <a:off x="8837637" y="1870691"/>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500</a:t>
            </a:r>
          </a:p>
        </p:txBody>
      </p:sp>
      <p:sp>
        <p:nvSpPr>
          <p:cNvPr id="23" name="Rectangle 7"/>
          <p:cNvSpPr>
            <a:spLocks noChangeArrowheads="1"/>
          </p:cNvSpPr>
          <p:nvPr/>
        </p:nvSpPr>
        <p:spPr bwMode="auto">
          <a:xfrm>
            <a:off x="8839597" y="2325237"/>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0</a:t>
            </a:r>
          </a:p>
        </p:txBody>
      </p:sp>
      <p:sp>
        <p:nvSpPr>
          <p:cNvPr id="24" name="Rectangle 7"/>
          <p:cNvSpPr>
            <a:spLocks noChangeArrowheads="1"/>
          </p:cNvSpPr>
          <p:nvPr/>
        </p:nvSpPr>
        <p:spPr bwMode="auto">
          <a:xfrm>
            <a:off x="8838828" y="2791937"/>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-500</a:t>
            </a:r>
          </a:p>
        </p:txBody>
      </p:sp>
      <p:sp>
        <p:nvSpPr>
          <p:cNvPr id="25" name="Rectangle 7"/>
          <p:cNvSpPr>
            <a:spLocks noChangeArrowheads="1"/>
          </p:cNvSpPr>
          <p:nvPr/>
        </p:nvSpPr>
        <p:spPr bwMode="auto">
          <a:xfrm>
            <a:off x="8842251" y="3267418"/>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-1000</a:t>
            </a:r>
          </a:p>
        </p:txBody>
      </p:sp>
      <p:sp>
        <p:nvSpPr>
          <p:cNvPr id="26" name="Rectangle 7"/>
          <p:cNvSpPr>
            <a:spLocks noChangeArrowheads="1"/>
          </p:cNvSpPr>
          <p:nvPr/>
        </p:nvSpPr>
        <p:spPr bwMode="auto">
          <a:xfrm>
            <a:off x="5647896" y="3698419"/>
            <a:ext cx="1807815"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err="1" smtClean="0">
                <a:solidFill>
                  <a:srgbClr val="000000"/>
                </a:solidFill>
                <a:latin typeface="Verdana" pitchFamily="32" charset="0"/>
              </a:rPr>
              <a:t>Longitude</a:t>
            </a:r>
            <a:r>
              <a:rPr lang="de-DE" altLang="de-DE" sz="1200" dirty="0" smtClean="0">
                <a:solidFill>
                  <a:srgbClr val="000000"/>
                </a:solidFill>
                <a:latin typeface="Verdana" pitchFamily="32" charset="0"/>
              </a:rPr>
              <a:t>[° </a:t>
            </a:r>
            <a:r>
              <a:rPr lang="de-DE" altLang="de-DE" sz="1200" dirty="0">
                <a:solidFill>
                  <a:srgbClr val="000000"/>
                </a:solidFill>
                <a:latin typeface="Verdana" pitchFamily="32" charset="0"/>
              </a:rPr>
              <a:t>E]</a:t>
            </a:r>
          </a:p>
        </p:txBody>
      </p:sp>
      <p:sp>
        <p:nvSpPr>
          <p:cNvPr id="27" name="Rectangle 7"/>
          <p:cNvSpPr>
            <a:spLocks noChangeArrowheads="1"/>
          </p:cNvSpPr>
          <p:nvPr/>
        </p:nvSpPr>
        <p:spPr bwMode="auto">
          <a:xfrm rot="16200000">
            <a:off x="3124330" y="2310777"/>
            <a:ext cx="1726227"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err="1" smtClean="0">
                <a:solidFill>
                  <a:srgbClr val="000000"/>
                </a:solidFill>
                <a:latin typeface="Verdana" pitchFamily="32" charset="0"/>
              </a:rPr>
              <a:t>Latitude</a:t>
            </a:r>
            <a:r>
              <a:rPr lang="de-DE" altLang="de-DE" sz="1200" dirty="0" smtClean="0">
                <a:solidFill>
                  <a:srgbClr val="000000"/>
                </a:solidFill>
                <a:latin typeface="Verdana" pitchFamily="32" charset="0"/>
              </a:rPr>
              <a:t> </a:t>
            </a:r>
            <a:r>
              <a:rPr lang="de-DE" altLang="de-DE" sz="1200" dirty="0">
                <a:solidFill>
                  <a:srgbClr val="000000"/>
                </a:solidFill>
                <a:latin typeface="Verdana" pitchFamily="32" charset="0"/>
              </a:rPr>
              <a:t>[° N]</a:t>
            </a:r>
          </a:p>
        </p:txBody>
      </p:sp>
      <p:sp>
        <p:nvSpPr>
          <p:cNvPr id="28" name="Rectangle 7"/>
          <p:cNvSpPr>
            <a:spLocks noChangeArrowheads="1"/>
          </p:cNvSpPr>
          <p:nvPr/>
        </p:nvSpPr>
        <p:spPr bwMode="auto">
          <a:xfrm>
            <a:off x="5286615" y="6211520"/>
            <a:ext cx="1911978"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err="1" smtClean="0">
                <a:solidFill>
                  <a:srgbClr val="000000"/>
                </a:solidFill>
                <a:latin typeface="Verdana" pitchFamily="32" charset="0"/>
              </a:rPr>
              <a:t>Longitude</a:t>
            </a:r>
            <a:r>
              <a:rPr lang="de-DE" altLang="de-DE" sz="1200" dirty="0" smtClean="0">
                <a:solidFill>
                  <a:srgbClr val="000000"/>
                </a:solidFill>
                <a:latin typeface="Verdana" pitchFamily="32" charset="0"/>
              </a:rPr>
              <a:t> [° </a:t>
            </a:r>
            <a:r>
              <a:rPr lang="de-DE" altLang="de-DE" sz="1200" dirty="0">
                <a:solidFill>
                  <a:srgbClr val="000000"/>
                </a:solidFill>
                <a:latin typeface="Verdana" pitchFamily="32" charset="0"/>
              </a:rPr>
              <a:t>E]</a:t>
            </a:r>
          </a:p>
        </p:txBody>
      </p:sp>
      <p:sp>
        <p:nvSpPr>
          <p:cNvPr id="29" name="Rectangle 7"/>
          <p:cNvSpPr>
            <a:spLocks noChangeArrowheads="1"/>
          </p:cNvSpPr>
          <p:nvPr/>
        </p:nvSpPr>
        <p:spPr bwMode="auto">
          <a:xfrm rot="16200000">
            <a:off x="3196355" y="4840937"/>
            <a:ext cx="1639330"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err="1" smtClean="0">
                <a:solidFill>
                  <a:srgbClr val="000000"/>
                </a:solidFill>
                <a:latin typeface="Verdana" pitchFamily="32" charset="0"/>
              </a:rPr>
              <a:t>Latitude</a:t>
            </a:r>
            <a:r>
              <a:rPr lang="de-DE" altLang="de-DE" sz="1200" dirty="0" smtClean="0">
                <a:solidFill>
                  <a:srgbClr val="000000"/>
                </a:solidFill>
                <a:latin typeface="Verdana" pitchFamily="32" charset="0"/>
              </a:rPr>
              <a:t> </a:t>
            </a:r>
            <a:r>
              <a:rPr lang="de-DE" altLang="de-DE" sz="1200" dirty="0">
                <a:solidFill>
                  <a:srgbClr val="000000"/>
                </a:solidFill>
                <a:latin typeface="Verdana" pitchFamily="32" charset="0"/>
              </a:rPr>
              <a:t>[° N]</a:t>
            </a:r>
          </a:p>
        </p:txBody>
      </p:sp>
      <p:sp>
        <p:nvSpPr>
          <p:cNvPr id="30" name="Rectangle 7"/>
          <p:cNvSpPr>
            <a:spLocks noChangeArrowheads="1"/>
          </p:cNvSpPr>
          <p:nvPr/>
        </p:nvSpPr>
        <p:spPr bwMode="auto">
          <a:xfrm>
            <a:off x="4092345" y="1510651"/>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80</a:t>
            </a:r>
          </a:p>
        </p:txBody>
      </p:sp>
      <p:sp>
        <p:nvSpPr>
          <p:cNvPr id="34" name="Rectangle 7"/>
          <p:cNvSpPr>
            <a:spLocks noChangeArrowheads="1"/>
          </p:cNvSpPr>
          <p:nvPr/>
        </p:nvSpPr>
        <p:spPr bwMode="auto">
          <a:xfrm>
            <a:off x="4079776" y="1989946"/>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60</a:t>
            </a:r>
          </a:p>
        </p:txBody>
      </p:sp>
      <p:sp>
        <p:nvSpPr>
          <p:cNvPr id="35" name="Rectangle 7"/>
          <p:cNvSpPr>
            <a:spLocks noChangeArrowheads="1"/>
          </p:cNvSpPr>
          <p:nvPr/>
        </p:nvSpPr>
        <p:spPr bwMode="auto">
          <a:xfrm>
            <a:off x="4089301" y="2450947"/>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40</a:t>
            </a:r>
          </a:p>
        </p:txBody>
      </p:sp>
      <p:sp>
        <p:nvSpPr>
          <p:cNvPr id="36" name="Rectangle 7"/>
          <p:cNvSpPr>
            <a:spLocks noChangeArrowheads="1"/>
          </p:cNvSpPr>
          <p:nvPr/>
        </p:nvSpPr>
        <p:spPr bwMode="auto">
          <a:xfrm>
            <a:off x="4098826" y="2924945"/>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20</a:t>
            </a:r>
          </a:p>
        </p:txBody>
      </p:sp>
      <p:sp>
        <p:nvSpPr>
          <p:cNvPr id="37" name="Rectangle 7"/>
          <p:cNvSpPr>
            <a:spLocks noChangeArrowheads="1"/>
          </p:cNvSpPr>
          <p:nvPr/>
        </p:nvSpPr>
        <p:spPr bwMode="auto">
          <a:xfrm>
            <a:off x="4120920" y="4047272"/>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80</a:t>
            </a:r>
          </a:p>
        </p:txBody>
      </p:sp>
      <p:sp>
        <p:nvSpPr>
          <p:cNvPr id="38" name="Rectangle 7"/>
          <p:cNvSpPr>
            <a:spLocks noChangeArrowheads="1"/>
          </p:cNvSpPr>
          <p:nvPr/>
        </p:nvSpPr>
        <p:spPr bwMode="auto">
          <a:xfrm>
            <a:off x="4108351" y="4526567"/>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60</a:t>
            </a:r>
          </a:p>
        </p:txBody>
      </p:sp>
      <p:sp>
        <p:nvSpPr>
          <p:cNvPr id="39" name="Rectangle 7"/>
          <p:cNvSpPr>
            <a:spLocks noChangeArrowheads="1"/>
          </p:cNvSpPr>
          <p:nvPr/>
        </p:nvSpPr>
        <p:spPr bwMode="auto">
          <a:xfrm>
            <a:off x="4117876" y="4987568"/>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40</a:t>
            </a:r>
          </a:p>
        </p:txBody>
      </p:sp>
      <p:sp>
        <p:nvSpPr>
          <p:cNvPr id="40" name="Rectangle 7"/>
          <p:cNvSpPr>
            <a:spLocks noChangeArrowheads="1"/>
          </p:cNvSpPr>
          <p:nvPr/>
        </p:nvSpPr>
        <p:spPr bwMode="auto">
          <a:xfrm>
            <a:off x="4127401" y="5461566"/>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20</a:t>
            </a:r>
          </a:p>
        </p:txBody>
      </p:sp>
      <p:sp>
        <p:nvSpPr>
          <p:cNvPr id="41" name="Rectangle 7"/>
          <p:cNvSpPr>
            <a:spLocks noChangeArrowheads="1"/>
          </p:cNvSpPr>
          <p:nvPr/>
        </p:nvSpPr>
        <p:spPr bwMode="auto">
          <a:xfrm>
            <a:off x="4502299" y="3531315"/>
            <a:ext cx="36004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-150</a:t>
            </a:r>
          </a:p>
        </p:txBody>
      </p:sp>
      <p:sp>
        <p:nvSpPr>
          <p:cNvPr id="42" name="Rectangle 7"/>
          <p:cNvSpPr>
            <a:spLocks noChangeArrowheads="1"/>
          </p:cNvSpPr>
          <p:nvPr/>
        </p:nvSpPr>
        <p:spPr bwMode="auto">
          <a:xfrm>
            <a:off x="5068838" y="3520059"/>
            <a:ext cx="36004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a:t>
            </a:r>
          </a:p>
        </p:txBody>
      </p:sp>
      <p:sp>
        <p:nvSpPr>
          <p:cNvPr id="43" name="Rectangle 7"/>
          <p:cNvSpPr>
            <a:spLocks noChangeArrowheads="1"/>
          </p:cNvSpPr>
          <p:nvPr/>
        </p:nvSpPr>
        <p:spPr bwMode="auto">
          <a:xfrm>
            <a:off x="5635377" y="3538053"/>
            <a:ext cx="31127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a:t>
            </a:r>
          </a:p>
        </p:txBody>
      </p:sp>
      <p:sp>
        <p:nvSpPr>
          <p:cNvPr id="44" name="Rectangle 7"/>
          <p:cNvSpPr>
            <a:spLocks noChangeArrowheads="1"/>
          </p:cNvSpPr>
          <p:nvPr/>
        </p:nvSpPr>
        <p:spPr bwMode="auto">
          <a:xfrm>
            <a:off x="6350164" y="3538052"/>
            <a:ext cx="13861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0</a:t>
            </a:r>
          </a:p>
        </p:txBody>
      </p:sp>
      <p:sp>
        <p:nvSpPr>
          <p:cNvPr id="45" name="Rectangle 7"/>
          <p:cNvSpPr>
            <a:spLocks noChangeArrowheads="1"/>
          </p:cNvSpPr>
          <p:nvPr/>
        </p:nvSpPr>
        <p:spPr bwMode="auto">
          <a:xfrm>
            <a:off x="6864424" y="3517350"/>
            <a:ext cx="25873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a:t>
            </a:r>
          </a:p>
        </p:txBody>
      </p:sp>
      <p:sp>
        <p:nvSpPr>
          <p:cNvPr id="47" name="Rectangle 7"/>
          <p:cNvSpPr>
            <a:spLocks noChangeArrowheads="1"/>
          </p:cNvSpPr>
          <p:nvPr/>
        </p:nvSpPr>
        <p:spPr bwMode="auto">
          <a:xfrm>
            <a:off x="7373094" y="3515467"/>
            <a:ext cx="29869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a:t>
            </a:r>
          </a:p>
        </p:txBody>
      </p:sp>
      <p:sp>
        <p:nvSpPr>
          <p:cNvPr id="48" name="Rectangle 7"/>
          <p:cNvSpPr>
            <a:spLocks noChangeArrowheads="1"/>
          </p:cNvSpPr>
          <p:nvPr/>
        </p:nvSpPr>
        <p:spPr bwMode="auto">
          <a:xfrm>
            <a:off x="7938493" y="3521790"/>
            <a:ext cx="289173"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150</a:t>
            </a:r>
          </a:p>
        </p:txBody>
      </p:sp>
      <p:sp>
        <p:nvSpPr>
          <p:cNvPr id="49" name="Rectangle 7"/>
          <p:cNvSpPr>
            <a:spLocks noChangeArrowheads="1"/>
          </p:cNvSpPr>
          <p:nvPr/>
        </p:nvSpPr>
        <p:spPr bwMode="auto">
          <a:xfrm>
            <a:off x="4530874" y="6059467"/>
            <a:ext cx="36004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-150</a:t>
            </a:r>
          </a:p>
        </p:txBody>
      </p:sp>
      <p:sp>
        <p:nvSpPr>
          <p:cNvPr id="50" name="Rectangle 7"/>
          <p:cNvSpPr>
            <a:spLocks noChangeArrowheads="1"/>
          </p:cNvSpPr>
          <p:nvPr/>
        </p:nvSpPr>
        <p:spPr bwMode="auto">
          <a:xfrm>
            <a:off x="5097413" y="6048211"/>
            <a:ext cx="36004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a:t>
            </a:r>
          </a:p>
        </p:txBody>
      </p:sp>
      <p:sp>
        <p:nvSpPr>
          <p:cNvPr id="51" name="Rectangle 7"/>
          <p:cNvSpPr>
            <a:spLocks noChangeArrowheads="1"/>
          </p:cNvSpPr>
          <p:nvPr/>
        </p:nvSpPr>
        <p:spPr bwMode="auto">
          <a:xfrm>
            <a:off x="5666113" y="6066751"/>
            <a:ext cx="335697"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a:t>
            </a:r>
          </a:p>
        </p:txBody>
      </p:sp>
      <p:sp>
        <p:nvSpPr>
          <p:cNvPr id="52" name="Rectangle 7"/>
          <p:cNvSpPr>
            <a:spLocks noChangeArrowheads="1"/>
          </p:cNvSpPr>
          <p:nvPr/>
        </p:nvSpPr>
        <p:spPr bwMode="auto">
          <a:xfrm>
            <a:off x="6378739" y="6037629"/>
            <a:ext cx="13861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0</a:t>
            </a:r>
          </a:p>
        </p:txBody>
      </p:sp>
      <p:sp>
        <p:nvSpPr>
          <p:cNvPr id="53" name="Rectangle 7"/>
          <p:cNvSpPr>
            <a:spLocks noChangeArrowheads="1"/>
          </p:cNvSpPr>
          <p:nvPr/>
        </p:nvSpPr>
        <p:spPr bwMode="auto">
          <a:xfrm>
            <a:off x="6892999" y="6045502"/>
            <a:ext cx="25873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a:t>
            </a:r>
          </a:p>
        </p:txBody>
      </p:sp>
      <p:sp>
        <p:nvSpPr>
          <p:cNvPr id="54" name="Rectangle 7"/>
          <p:cNvSpPr>
            <a:spLocks noChangeArrowheads="1"/>
          </p:cNvSpPr>
          <p:nvPr/>
        </p:nvSpPr>
        <p:spPr bwMode="auto">
          <a:xfrm>
            <a:off x="7401669" y="6043619"/>
            <a:ext cx="29869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a:t>
            </a:r>
          </a:p>
        </p:txBody>
      </p:sp>
      <p:sp>
        <p:nvSpPr>
          <p:cNvPr id="55" name="Rectangle 7"/>
          <p:cNvSpPr>
            <a:spLocks noChangeArrowheads="1"/>
          </p:cNvSpPr>
          <p:nvPr/>
        </p:nvSpPr>
        <p:spPr bwMode="auto">
          <a:xfrm>
            <a:off x="7967068" y="6049942"/>
            <a:ext cx="289173"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150</a:t>
            </a:r>
          </a:p>
        </p:txBody>
      </p:sp>
      <p:sp>
        <p:nvSpPr>
          <p:cNvPr id="56" name="Rectangle 1"/>
          <p:cNvSpPr>
            <a:spLocks noGrp="1" noChangeArrowheads="1"/>
          </p:cNvSpPr>
          <p:nvPr>
            <p:ph type="title" idx="4294967295"/>
          </p:nvPr>
        </p:nvSpPr>
        <p:spPr>
          <a:xfrm>
            <a:off x="154269" y="233913"/>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Analysis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of</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atmospheric</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circulation</a:t>
            </a:r>
            <a:endParaRPr lang="de-DE" altLang="de-DE"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09652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993" y="1143000"/>
            <a:ext cx="5486400" cy="2743200"/>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849" y="3691888"/>
            <a:ext cx="5486400" cy="2743200"/>
          </a:xfrm>
          <a:prstGeom prst="rect">
            <a:avLst/>
          </a:prstGeom>
        </p:spPr>
      </p:pic>
      <p:sp>
        <p:nvSpPr>
          <p:cNvPr id="12" name="Rectangle 7"/>
          <p:cNvSpPr>
            <a:spLocks noChangeArrowheads="1"/>
          </p:cNvSpPr>
          <p:nvPr/>
        </p:nvSpPr>
        <p:spPr bwMode="auto">
          <a:xfrm>
            <a:off x="8404161" y="1217025"/>
            <a:ext cx="62026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[m</a:t>
            </a:r>
            <a:r>
              <a:rPr lang="de-DE" altLang="de-DE" sz="1200" baseline="30000" dirty="0">
                <a:solidFill>
                  <a:srgbClr val="000000"/>
                </a:solidFill>
                <a:latin typeface="Verdana" pitchFamily="32" charset="0"/>
              </a:rPr>
              <a:t>2</a:t>
            </a:r>
            <a:r>
              <a:rPr lang="de-DE" altLang="de-DE" sz="1200" dirty="0">
                <a:solidFill>
                  <a:srgbClr val="000000"/>
                </a:solidFill>
                <a:latin typeface="Verdana" pitchFamily="32" charset="0"/>
              </a:rPr>
              <a:t>s</a:t>
            </a:r>
            <a:r>
              <a:rPr lang="de-DE" altLang="de-DE" sz="1200" baseline="30000" dirty="0">
                <a:solidFill>
                  <a:srgbClr val="000000"/>
                </a:solidFill>
                <a:latin typeface="Verdana" pitchFamily="32" charset="0"/>
              </a:rPr>
              <a:t>-2</a:t>
            </a:r>
            <a:r>
              <a:rPr lang="de-DE" altLang="de-DE" sz="1200" dirty="0">
                <a:solidFill>
                  <a:srgbClr val="000000"/>
                </a:solidFill>
                <a:latin typeface="Verdana" pitchFamily="32" charset="0"/>
              </a:rPr>
              <a:t>]</a:t>
            </a:r>
          </a:p>
        </p:txBody>
      </p:sp>
      <p:sp>
        <p:nvSpPr>
          <p:cNvPr id="13" name="Rectangle 7"/>
          <p:cNvSpPr>
            <a:spLocks noChangeArrowheads="1"/>
          </p:cNvSpPr>
          <p:nvPr/>
        </p:nvSpPr>
        <p:spPr bwMode="auto">
          <a:xfrm>
            <a:off x="8476169" y="3748390"/>
            <a:ext cx="62026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[m</a:t>
            </a:r>
            <a:r>
              <a:rPr lang="de-DE" altLang="de-DE" sz="1200" baseline="30000" dirty="0">
                <a:solidFill>
                  <a:srgbClr val="000000"/>
                </a:solidFill>
                <a:latin typeface="Verdana" pitchFamily="32" charset="0"/>
              </a:rPr>
              <a:t>2</a:t>
            </a:r>
            <a:r>
              <a:rPr lang="de-DE" altLang="de-DE" sz="1200" dirty="0">
                <a:solidFill>
                  <a:srgbClr val="000000"/>
                </a:solidFill>
                <a:latin typeface="Verdana" pitchFamily="32" charset="0"/>
              </a:rPr>
              <a:t>s</a:t>
            </a:r>
            <a:r>
              <a:rPr lang="de-DE" altLang="de-DE" sz="1200" baseline="30000" dirty="0">
                <a:solidFill>
                  <a:srgbClr val="000000"/>
                </a:solidFill>
                <a:latin typeface="Verdana" pitchFamily="32" charset="0"/>
              </a:rPr>
              <a:t>-2</a:t>
            </a:r>
            <a:r>
              <a:rPr lang="de-DE" altLang="de-DE" sz="1200" dirty="0">
                <a:solidFill>
                  <a:srgbClr val="000000"/>
                </a:solidFill>
                <a:latin typeface="Verdana" pitchFamily="32" charset="0"/>
              </a:rPr>
              <a:t>]</a:t>
            </a:r>
          </a:p>
        </p:txBody>
      </p:sp>
      <p:sp>
        <p:nvSpPr>
          <p:cNvPr id="14" name="Text Box 25"/>
          <p:cNvSpPr txBox="1">
            <a:spLocks noChangeArrowheads="1"/>
          </p:cNvSpPr>
          <p:nvPr/>
        </p:nvSpPr>
        <p:spPr bwMode="auto">
          <a:xfrm>
            <a:off x="4871865" y="1131343"/>
            <a:ext cx="2663527" cy="236375"/>
          </a:xfrm>
          <a:prstGeom prst="rect">
            <a:avLst/>
          </a:prstGeom>
          <a:solidFill>
            <a:schemeClr val="bg1"/>
          </a:solidFill>
          <a:ln>
            <a:noFill/>
          </a:ln>
          <a:effectLst/>
          <a:extLst/>
        </p:spPr>
        <p:txBody>
          <a:bodyPr wrap="none" lIns="0" tIns="0" rIns="0" bIns="0" anchor="ctr" anchorCtr="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r>
              <a:rPr lang="de-DE" altLang="de-DE" sz="1400" dirty="0" err="1" smtClean="0">
                <a:latin typeface="Verdana" panose="020B0604030504040204" pitchFamily="34" charset="0"/>
                <a:ea typeface="Verdana" panose="020B0604030504040204" pitchFamily="34" charset="0"/>
                <a:cs typeface="Verdana" panose="020B0604030504040204" pitchFamily="34" charset="0"/>
              </a:rPr>
              <a:t>Anomaly</a:t>
            </a:r>
            <a:r>
              <a:rPr lang="de-DE" altLang="de-DE" sz="1400" dirty="0" smtClean="0">
                <a:latin typeface="Verdana" panose="020B0604030504040204" pitchFamily="34" charset="0"/>
                <a:ea typeface="Verdana" panose="020B0604030504040204" pitchFamily="34" charset="0"/>
                <a:cs typeface="Verdana" panose="020B0604030504040204" pitchFamily="34" charset="0"/>
              </a:rPr>
              <a:t> </a:t>
            </a:r>
            <a:r>
              <a:rPr lang="de-DE" altLang="de-DE" sz="1400" dirty="0">
                <a:latin typeface="Verdana" panose="020B0604030504040204" pitchFamily="34" charset="0"/>
                <a:ea typeface="Verdana" panose="020B0604030504040204" pitchFamily="34" charset="0"/>
                <a:cs typeface="Verdana" panose="020B0604030504040204" pitchFamily="34" charset="0"/>
              </a:rPr>
              <a:t>Geopotential in 850 hPa</a:t>
            </a:r>
          </a:p>
        </p:txBody>
      </p:sp>
      <p:sp>
        <p:nvSpPr>
          <p:cNvPr id="17" name="Rectangle 7"/>
          <p:cNvSpPr>
            <a:spLocks noChangeArrowheads="1"/>
          </p:cNvSpPr>
          <p:nvPr/>
        </p:nvSpPr>
        <p:spPr bwMode="auto">
          <a:xfrm>
            <a:off x="8623841" y="3961630"/>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1000</a:t>
            </a:r>
          </a:p>
        </p:txBody>
      </p:sp>
      <p:sp>
        <p:nvSpPr>
          <p:cNvPr id="18" name="Rectangle 7"/>
          <p:cNvSpPr>
            <a:spLocks noChangeArrowheads="1"/>
          </p:cNvSpPr>
          <p:nvPr/>
        </p:nvSpPr>
        <p:spPr bwMode="auto">
          <a:xfrm>
            <a:off x="8621881" y="4425036"/>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500</a:t>
            </a:r>
          </a:p>
        </p:txBody>
      </p:sp>
      <p:sp>
        <p:nvSpPr>
          <p:cNvPr id="19" name="Rectangle 7"/>
          <p:cNvSpPr>
            <a:spLocks noChangeArrowheads="1"/>
          </p:cNvSpPr>
          <p:nvPr/>
        </p:nvSpPr>
        <p:spPr bwMode="auto">
          <a:xfrm>
            <a:off x="8623841" y="4879582"/>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0</a:t>
            </a:r>
          </a:p>
        </p:txBody>
      </p:sp>
      <p:sp>
        <p:nvSpPr>
          <p:cNvPr id="20" name="Rectangle 7"/>
          <p:cNvSpPr>
            <a:spLocks noChangeArrowheads="1"/>
          </p:cNvSpPr>
          <p:nvPr/>
        </p:nvSpPr>
        <p:spPr bwMode="auto">
          <a:xfrm>
            <a:off x="8623072" y="5346282"/>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-500</a:t>
            </a:r>
          </a:p>
        </p:txBody>
      </p:sp>
      <p:sp>
        <p:nvSpPr>
          <p:cNvPr id="21" name="Rectangle 7"/>
          <p:cNvSpPr>
            <a:spLocks noChangeArrowheads="1"/>
          </p:cNvSpPr>
          <p:nvPr/>
        </p:nvSpPr>
        <p:spPr bwMode="auto">
          <a:xfrm>
            <a:off x="8626495" y="5821763"/>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-1000</a:t>
            </a:r>
          </a:p>
        </p:txBody>
      </p:sp>
      <p:sp>
        <p:nvSpPr>
          <p:cNvPr id="22" name="Rectangle 7"/>
          <p:cNvSpPr>
            <a:spLocks noChangeArrowheads="1"/>
          </p:cNvSpPr>
          <p:nvPr/>
        </p:nvSpPr>
        <p:spPr bwMode="auto">
          <a:xfrm>
            <a:off x="8639235" y="1414394"/>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1000</a:t>
            </a:r>
          </a:p>
        </p:txBody>
      </p:sp>
      <p:sp>
        <p:nvSpPr>
          <p:cNvPr id="23" name="Rectangle 7"/>
          <p:cNvSpPr>
            <a:spLocks noChangeArrowheads="1"/>
          </p:cNvSpPr>
          <p:nvPr/>
        </p:nvSpPr>
        <p:spPr bwMode="auto">
          <a:xfrm>
            <a:off x="8642126" y="1880216"/>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500</a:t>
            </a:r>
          </a:p>
        </p:txBody>
      </p:sp>
      <p:sp>
        <p:nvSpPr>
          <p:cNvPr id="24" name="Rectangle 7"/>
          <p:cNvSpPr>
            <a:spLocks noChangeArrowheads="1"/>
          </p:cNvSpPr>
          <p:nvPr/>
        </p:nvSpPr>
        <p:spPr bwMode="auto">
          <a:xfrm>
            <a:off x="8644086" y="2344287"/>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0</a:t>
            </a:r>
          </a:p>
        </p:txBody>
      </p:sp>
      <p:sp>
        <p:nvSpPr>
          <p:cNvPr id="25" name="Rectangle 7"/>
          <p:cNvSpPr>
            <a:spLocks noChangeArrowheads="1"/>
          </p:cNvSpPr>
          <p:nvPr/>
        </p:nvSpPr>
        <p:spPr bwMode="auto">
          <a:xfrm>
            <a:off x="8643317" y="2801462"/>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-500</a:t>
            </a:r>
          </a:p>
        </p:txBody>
      </p:sp>
      <p:sp>
        <p:nvSpPr>
          <p:cNvPr id="26" name="Rectangle 7"/>
          <p:cNvSpPr>
            <a:spLocks noChangeArrowheads="1"/>
          </p:cNvSpPr>
          <p:nvPr/>
        </p:nvSpPr>
        <p:spPr bwMode="auto">
          <a:xfrm>
            <a:off x="8632451" y="3267418"/>
            <a:ext cx="6202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-1000</a:t>
            </a:r>
          </a:p>
        </p:txBody>
      </p:sp>
      <p:sp>
        <p:nvSpPr>
          <p:cNvPr id="27" name="Rectangle 7"/>
          <p:cNvSpPr>
            <a:spLocks noChangeArrowheads="1"/>
          </p:cNvSpPr>
          <p:nvPr/>
        </p:nvSpPr>
        <p:spPr bwMode="auto">
          <a:xfrm>
            <a:off x="5412010" y="3728209"/>
            <a:ext cx="1572022"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err="1" smtClean="0">
                <a:solidFill>
                  <a:srgbClr val="000000"/>
                </a:solidFill>
                <a:latin typeface="Verdana" pitchFamily="32" charset="0"/>
              </a:rPr>
              <a:t>Longitude</a:t>
            </a:r>
            <a:r>
              <a:rPr lang="de-DE" altLang="de-DE" sz="1200" dirty="0" smtClean="0">
                <a:solidFill>
                  <a:srgbClr val="000000"/>
                </a:solidFill>
                <a:latin typeface="Verdana" pitchFamily="32" charset="0"/>
              </a:rPr>
              <a:t> [° E]</a:t>
            </a:r>
            <a:endParaRPr lang="de-DE" altLang="de-DE" sz="1200" dirty="0">
              <a:solidFill>
                <a:srgbClr val="000000"/>
              </a:solidFill>
              <a:latin typeface="Verdana" pitchFamily="32" charset="0"/>
            </a:endParaRPr>
          </a:p>
        </p:txBody>
      </p:sp>
      <p:sp>
        <p:nvSpPr>
          <p:cNvPr id="28" name="Rectangle 7"/>
          <p:cNvSpPr>
            <a:spLocks noChangeArrowheads="1"/>
          </p:cNvSpPr>
          <p:nvPr/>
        </p:nvSpPr>
        <p:spPr bwMode="auto">
          <a:xfrm rot="16200000">
            <a:off x="3050039" y="2348877"/>
            <a:ext cx="142663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err="1" smtClean="0">
                <a:solidFill>
                  <a:srgbClr val="000000"/>
                </a:solidFill>
                <a:latin typeface="Verdana" pitchFamily="32" charset="0"/>
              </a:rPr>
              <a:t>Latitude</a:t>
            </a:r>
            <a:r>
              <a:rPr lang="de-DE" altLang="de-DE" sz="1200" dirty="0" smtClean="0">
                <a:solidFill>
                  <a:srgbClr val="000000"/>
                </a:solidFill>
                <a:latin typeface="Verdana" pitchFamily="32" charset="0"/>
              </a:rPr>
              <a:t> </a:t>
            </a:r>
            <a:r>
              <a:rPr lang="de-DE" altLang="de-DE" sz="1200" dirty="0">
                <a:solidFill>
                  <a:srgbClr val="000000"/>
                </a:solidFill>
                <a:latin typeface="Verdana" pitchFamily="32" charset="0"/>
              </a:rPr>
              <a:t>[° N]</a:t>
            </a:r>
          </a:p>
        </p:txBody>
      </p:sp>
      <p:sp>
        <p:nvSpPr>
          <p:cNvPr id="29" name="Rectangle 7"/>
          <p:cNvSpPr>
            <a:spLocks noChangeArrowheads="1"/>
          </p:cNvSpPr>
          <p:nvPr/>
        </p:nvSpPr>
        <p:spPr bwMode="auto">
          <a:xfrm>
            <a:off x="5402485" y="6249620"/>
            <a:ext cx="1572022"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err="1" smtClean="0">
                <a:solidFill>
                  <a:srgbClr val="000000"/>
                </a:solidFill>
                <a:latin typeface="Verdana" pitchFamily="32" charset="0"/>
              </a:rPr>
              <a:t>Longitude</a:t>
            </a:r>
            <a:r>
              <a:rPr lang="de-DE" altLang="de-DE" sz="1200" dirty="0" smtClean="0">
                <a:solidFill>
                  <a:srgbClr val="000000"/>
                </a:solidFill>
                <a:latin typeface="Verdana" pitchFamily="32" charset="0"/>
              </a:rPr>
              <a:t> [° </a:t>
            </a:r>
            <a:r>
              <a:rPr lang="de-DE" altLang="de-DE" sz="1200" dirty="0">
                <a:solidFill>
                  <a:srgbClr val="000000"/>
                </a:solidFill>
                <a:latin typeface="Verdana" pitchFamily="32" charset="0"/>
              </a:rPr>
              <a:t>E]</a:t>
            </a:r>
          </a:p>
        </p:txBody>
      </p:sp>
      <p:sp>
        <p:nvSpPr>
          <p:cNvPr id="30" name="Rectangle 7"/>
          <p:cNvSpPr>
            <a:spLocks noChangeArrowheads="1"/>
          </p:cNvSpPr>
          <p:nvPr/>
        </p:nvSpPr>
        <p:spPr bwMode="auto">
          <a:xfrm rot="16200000">
            <a:off x="2972269" y="4879037"/>
            <a:ext cx="1639330"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err="1" smtClean="0">
                <a:solidFill>
                  <a:srgbClr val="000000"/>
                </a:solidFill>
                <a:latin typeface="Verdana" pitchFamily="32" charset="0"/>
              </a:rPr>
              <a:t>Latitude</a:t>
            </a:r>
            <a:r>
              <a:rPr lang="de-DE" altLang="de-DE" sz="1200" dirty="0" smtClean="0">
                <a:solidFill>
                  <a:srgbClr val="000000"/>
                </a:solidFill>
                <a:latin typeface="Verdana" pitchFamily="32" charset="0"/>
              </a:rPr>
              <a:t> </a:t>
            </a:r>
            <a:r>
              <a:rPr lang="de-DE" altLang="de-DE" sz="1200" dirty="0">
                <a:solidFill>
                  <a:srgbClr val="000000"/>
                </a:solidFill>
                <a:latin typeface="Verdana" pitchFamily="32" charset="0"/>
              </a:rPr>
              <a:t>[° N]</a:t>
            </a:r>
          </a:p>
        </p:txBody>
      </p:sp>
      <p:sp>
        <p:nvSpPr>
          <p:cNvPr id="31" name="Rectangle 7"/>
          <p:cNvSpPr>
            <a:spLocks noChangeArrowheads="1"/>
          </p:cNvSpPr>
          <p:nvPr/>
        </p:nvSpPr>
        <p:spPr bwMode="auto">
          <a:xfrm>
            <a:off x="3868259" y="1510651"/>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80</a:t>
            </a:r>
          </a:p>
        </p:txBody>
      </p:sp>
      <p:sp>
        <p:nvSpPr>
          <p:cNvPr id="32" name="Rectangle 7"/>
          <p:cNvSpPr>
            <a:spLocks noChangeArrowheads="1"/>
          </p:cNvSpPr>
          <p:nvPr/>
        </p:nvSpPr>
        <p:spPr bwMode="auto">
          <a:xfrm>
            <a:off x="3855690" y="1989946"/>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60</a:t>
            </a:r>
          </a:p>
        </p:txBody>
      </p:sp>
      <p:sp>
        <p:nvSpPr>
          <p:cNvPr id="33" name="Rectangle 7"/>
          <p:cNvSpPr>
            <a:spLocks noChangeArrowheads="1"/>
          </p:cNvSpPr>
          <p:nvPr/>
        </p:nvSpPr>
        <p:spPr bwMode="auto">
          <a:xfrm>
            <a:off x="3865215" y="2450947"/>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40</a:t>
            </a:r>
          </a:p>
        </p:txBody>
      </p:sp>
      <p:sp>
        <p:nvSpPr>
          <p:cNvPr id="34" name="Rectangle 7"/>
          <p:cNvSpPr>
            <a:spLocks noChangeArrowheads="1"/>
          </p:cNvSpPr>
          <p:nvPr/>
        </p:nvSpPr>
        <p:spPr bwMode="auto">
          <a:xfrm>
            <a:off x="3874740" y="2924945"/>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20</a:t>
            </a:r>
          </a:p>
        </p:txBody>
      </p:sp>
      <p:sp>
        <p:nvSpPr>
          <p:cNvPr id="35" name="Rectangle 7"/>
          <p:cNvSpPr>
            <a:spLocks noChangeArrowheads="1"/>
          </p:cNvSpPr>
          <p:nvPr/>
        </p:nvSpPr>
        <p:spPr bwMode="auto">
          <a:xfrm>
            <a:off x="3896834" y="4085372"/>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80</a:t>
            </a:r>
          </a:p>
        </p:txBody>
      </p:sp>
      <p:sp>
        <p:nvSpPr>
          <p:cNvPr id="36" name="Rectangle 7"/>
          <p:cNvSpPr>
            <a:spLocks noChangeArrowheads="1"/>
          </p:cNvSpPr>
          <p:nvPr/>
        </p:nvSpPr>
        <p:spPr bwMode="auto">
          <a:xfrm>
            <a:off x="3884265" y="4564667"/>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60</a:t>
            </a:r>
          </a:p>
        </p:txBody>
      </p:sp>
      <p:sp>
        <p:nvSpPr>
          <p:cNvPr id="37" name="Rectangle 7"/>
          <p:cNvSpPr>
            <a:spLocks noChangeArrowheads="1"/>
          </p:cNvSpPr>
          <p:nvPr/>
        </p:nvSpPr>
        <p:spPr bwMode="auto">
          <a:xfrm>
            <a:off x="3893790" y="5025668"/>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40</a:t>
            </a:r>
          </a:p>
        </p:txBody>
      </p:sp>
      <p:sp>
        <p:nvSpPr>
          <p:cNvPr id="38" name="Rectangle 7"/>
          <p:cNvSpPr>
            <a:spLocks noChangeArrowheads="1"/>
          </p:cNvSpPr>
          <p:nvPr/>
        </p:nvSpPr>
        <p:spPr bwMode="auto">
          <a:xfrm>
            <a:off x="3903315" y="5499666"/>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20</a:t>
            </a:r>
          </a:p>
        </p:txBody>
      </p:sp>
      <p:sp>
        <p:nvSpPr>
          <p:cNvPr id="39" name="Rectangle 7"/>
          <p:cNvSpPr>
            <a:spLocks noChangeArrowheads="1"/>
          </p:cNvSpPr>
          <p:nvPr/>
        </p:nvSpPr>
        <p:spPr bwMode="auto">
          <a:xfrm>
            <a:off x="4278213" y="3545600"/>
            <a:ext cx="36004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-150</a:t>
            </a:r>
          </a:p>
        </p:txBody>
      </p:sp>
      <p:sp>
        <p:nvSpPr>
          <p:cNvPr id="40" name="Rectangle 7"/>
          <p:cNvSpPr>
            <a:spLocks noChangeArrowheads="1"/>
          </p:cNvSpPr>
          <p:nvPr/>
        </p:nvSpPr>
        <p:spPr bwMode="auto">
          <a:xfrm>
            <a:off x="4844752" y="3553396"/>
            <a:ext cx="36004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a:t>
            </a:r>
          </a:p>
        </p:txBody>
      </p:sp>
      <p:sp>
        <p:nvSpPr>
          <p:cNvPr id="41" name="Rectangle 7"/>
          <p:cNvSpPr>
            <a:spLocks noChangeArrowheads="1"/>
          </p:cNvSpPr>
          <p:nvPr/>
        </p:nvSpPr>
        <p:spPr bwMode="auto">
          <a:xfrm>
            <a:off x="5410373" y="3547575"/>
            <a:ext cx="312192"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a:t>
            </a:r>
          </a:p>
        </p:txBody>
      </p:sp>
      <p:sp>
        <p:nvSpPr>
          <p:cNvPr id="42" name="Rectangle 7"/>
          <p:cNvSpPr>
            <a:spLocks noChangeArrowheads="1"/>
          </p:cNvSpPr>
          <p:nvPr/>
        </p:nvSpPr>
        <p:spPr bwMode="auto">
          <a:xfrm>
            <a:off x="6135604" y="3547574"/>
            <a:ext cx="13861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0</a:t>
            </a:r>
          </a:p>
        </p:txBody>
      </p:sp>
      <p:sp>
        <p:nvSpPr>
          <p:cNvPr id="43" name="Rectangle 7"/>
          <p:cNvSpPr>
            <a:spLocks noChangeArrowheads="1"/>
          </p:cNvSpPr>
          <p:nvPr/>
        </p:nvSpPr>
        <p:spPr bwMode="auto">
          <a:xfrm>
            <a:off x="6659391" y="3536398"/>
            <a:ext cx="232603"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a:t>
            </a:r>
          </a:p>
        </p:txBody>
      </p:sp>
      <p:sp>
        <p:nvSpPr>
          <p:cNvPr id="44" name="Rectangle 7"/>
          <p:cNvSpPr>
            <a:spLocks noChangeArrowheads="1"/>
          </p:cNvSpPr>
          <p:nvPr/>
        </p:nvSpPr>
        <p:spPr bwMode="auto">
          <a:xfrm>
            <a:off x="7158534" y="3534515"/>
            <a:ext cx="29869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a:t>
            </a:r>
          </a:p>
        </p:txBody>
      </p:sp>
      <p:sp>
        <p:nvSpPr>
          <p:cNvPr id="45" name="Rectangle 7"/>
          <p:cNvSpPr>
            <a:spLocks noChangeArrowheads="1"/>
          </p:cNvSpPr>
          <p:nvPr/>
        </p:nvSpPr>
        <p:spPr bwMode="auto">
          <a:xfrm>
            <a:off x="7728696" y="3545601"/>
            <a:ext cx="289173"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150</a:t>
            </a:r>
          </a:p>
        </p:txBody>
      </p:sp>
      <p:sp>
        <p:nvSpPr>
          <p:cNvPr id="46" name="Rectangle 7"/>
          <p:cNvSpPr>
            <a:spLocks noChangeArrowheads="1"/>
          </p:cNvSpPr>
          <p:nvPr/>
        </p:nvSpPr>
        <p:spPr bwMode="auto">
          <a:xfrm>
            <a:off x="4306788" y="6097567"/>
            <a:ext cx="36004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-150</a:t>
            </a:r>
          </a:p>
        </p:txBody>
      </p:sp>
      <p:sp>
        <p:nvSpPr>
          <p:cNvPr id="47" name="Rectangle 7"/>
          <p:cNvSpPr>
            <a:spLocks noChangeArrowheads="1"/>
          </p:cNvSpPr>
          <p:nvPr/>
        </p:nvSpPr>
        <p:spPr bwMode="auto">
          <a:xfrm>
            <a:off x="4873327" y="6086311"/>
            <a:ext cx="36004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a:t>
            </a:r>
          </a:p>
        </p:txBody>
      </p:sp>
      <p:sp>
        <p:nvSpPr>
          <p:cNvPr id="48" name="Rectangle 7"/>
          <p:cNvSpPr>
            <a:spLocks noChangeArrowheads="1"/>
          </p:cNvSpPr>
          <p:nvPr/>
        </p:nvSpPr>
        <p:spPr bwMode="auto">
          <a:xfrm>
            <a:off x="5457615" y="6104305"/>
            <a:ext cx="293525"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a:t>
            </a:r>
          </a:p>
        </p:txBody>
      </p:sp>
      <p:sp>
        <p:nvSpPr>
          <p:cNvPr id="49" name="Rectangle 7"/>
          <p:cNvSpPr>
            <a:spLocks noChangeArrowheads="1"/>
          </p:cNvSpPr>
          <p:nvPr/>
        </p:nvSpPr>
        <p:spPr bwMode="auto">
          <a:xfrm>
            <a:off x="6102260" y="6075729"/>
            <a:ext cx="13861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0</a:t>
            </a:r>
          </a:p>
        </p:txBody>
      </p:sp>
      <p:sp>
        <p:nvSpPr>
          <p:cNvPr id="50" name="Rectangle 7"/>
          <p:cNvSpPr>
            <a:spLocks noChangeArrowheads="1"/>
          </p:cNvSpPr>
          <p:nvPr/>
        </p:nvSpPr>
        <p:spPr bwMode="auto">
          <a:xfrm>
            <a:off x="6668913" y="6083602"/>
            <a:ext cx="25873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a:t>
            </a:r>
          </a:p>
        </p:txBody>
      </p:sp>
      <p:sp>
        <p:nvSpPr>
          <p:cNvPr id="51" name="Rectangle 7"/>
          <p:cNvSpPr>
            <a:spLocks noChangeArrowheads="1"/>
          </p:cNvSpPr>
          <p:nvPr/>
        </p:nvSpPr>
        <p:spPr bwMode="auto">
          <a:xfrm>
            <a:off x="7177583" y="6081719"/>
            <a:ext cx="29869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a:t>
            </a:r>
          </a:p>
        </p:txBody>
      </p:sp>
      <p:sp>
        <p:nvSpPr>
          <p:cNvPr id="52" name="Rectangle 7"/>
          <p:cNvSpPr>
            <a:spLocks noChangeArrowheads="1"/>
          </p:cNvSpPr>
          <p:nvPr/>
        </p:nvSpPr>
        <p:spPr bwMode="auto">
          <a:xfrm>
            <a:off x="7742982" y="6088042"/>
            <a:ext cx="289173"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150</a:t>
            </a:r>
          </a:p>
        </p:txBody>
      </p:sp>
      <p:sp>
        <p:nvSpPr>
          <p:cNvPr id="53" name="Rectangle 5"/>
          <p:cNvSpPr>
            <a:spLocks noChangeArrowheads="1"/>
          </p:cNvSpPr>
          <p:nvPr/>
        </p:nvSpPr>
        <p:spPr bwMode="auto">
          <a:xfrm>
            <a:off x="2324819" y="1309445"/>
            <a:ext cx="1205868" cy="583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hangingPunct="1">
              <a:lnSpc>
                <a:spcPct val="100000"/>
              </a:lnSpc>
            </a:pPr>
            <a:r>
              <a:rPr lang="de-DE" altLang="de-DE" sz="1600" dirty="0">
                <a:latin typeface="Verdana" pitchFamily="32" charset="0"/>
              </a:rPr>
              <a:t>FMA 1976</a:t>
            </a:r>
          </a:p>
        </p:txBody>
      </p:sp>
      <p:sp>
        <p:nvSpPr>
          <p:cNvPr id="54" name="Rectangle 5"/>
          <p:cNvSpPr>
            <a:spLocks noChangeArrowheads="1"/>
          </p:cNvSpPr>
          <p:nvPr/>
        </p:nvSpPr>
        <p:spPr bwMode="auto">
          <a:xfrm>
            <a:off x="2299959" y="4028004"/>
            <a:ext cx="1326455" cy="33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hangingPunct="1">
              <a:lnSpc>
                <a:spcPct val="100000"/>
              </a:lnSpc>
            </a:pPr>
            <a:r>
              <a:rPr lang="de-DE" altLang="de-DE" sz="1600" dirty="0">
                <a:latin typeface="Verdana" pitchFamily="32" charset="0"/>
              </a:rPr>
              <a:t>FMA 2003</a:t>
            </a:r>
          </a:p>
        </p:txBody>
      </p:sp>
      <p:sp>
        <p:nvSpPr>
          <p:cNvPr id="55" name="Rectangle 5"/>
          <p:cNvSpPr>
            <a:spLocks noChangeArrowheads="1"/>
          </p:cNvSpPr>
          <p:nvPr/>
        </p:nvSpPr>
        <p:spPr bwMode="auto">
          <a:xfrm>
            <a:off x="107289" y="3284942"/>
            <a:ext cx="3405205"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ctr" hangingPunct="1">
              <a:lnSpc>
                <a:spcPct val="100000"/>
              </a:lnSpc>
            </a:pPr>
            <a:r>
              <a:rPr lang="de-DE" altLang="de-DE" sz="1400" dirty="0" err="1" smtClean="0">
                <a:solidFill>
                  <a:srgbClr val="FF0000"/>
                </a:solidFill>
                <a:latin typeface="Verdana" pitchFamily="32" charset="0"/>
              </a:rPr>
              <a:t>Greenland</a:t>
            </a:r>
            <a:r>
              <a:rPr lang="de-DE" altLang="de-DE" sz="1400" dirty="0" smtClean="0">
                <a:solidFill>
                  <a:srgbClr val="FF0000"/>
                </a:solidFill>
                <a:latin typeface="Verdana" pitchFamily="32" charset="0"/>
              </a:rPr>
              <a:t> – North See </a:t>
            </a:r>
            <a:r>
              <a:rPr lang="de-DE" altLang="de-DE" sz="1400" dirty="0">
                <a:solidFill>
                  <a:srgbClr val="FF0000"/>
                </a:solidFill>
                <a:latin typeface="Verdana" pitchFamily="32" charset="0"/>
              </a:rPr>
              <a:t>- </a:t>
            </a:r>
            <a:r>
              <a:rPr lang="de-DE" altLang="de-DE" sz="1400" dirty="0" smtClean="0">
                <a:solidFill>
                  <a:srgbClr val="FF0000"/>
                </a:solidFill>
                <a:latin typeface="Verdana" pitchFamily="32" charset="0"/>
              </a:rPr>
              <a:t>Dipole</a:t>
            </a:r>
            <a:endParaRPr lang="de-DE" altLang="de-DE" sz="1400" dirty="0">
              <a:solidFill>
                <a:srgbClr val="FF0000"/>
              </a:solidFill>
              <a:latin typeface="Verdana" pitchFamily="32" charset="0"/>
            </a:endParaRPr>
          </a:p>
        </p:txBody>
      </p:sp>
      <p:sp>
        <p:nvSpPr>
          <p:cNvPr id="56" name="Rectangle 30"/>
          <p:cNvSpPr>
            <a:spLocks noChangeArrowheads="1"/>
          </p:cNvSpPr>
          <p:nvPr/>
        </p:nvSpPr>
        <p:spPr bwMode="auto">
          <a:xfrm>
            <a:off x="154269" y="5762147"/>
            <a:ext cx="1887353" cy="556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723900" algn="l"/>
                <a:tab pos="1447800" algn="l"/>
                <a:tab pos="2171700" algn="l"/>
                <a:tab pos="2895600" algn="l"/>
                <a:tab pos="3619500" algn="l"/>
                <a:tab pos="4343400" algn="l"/>
                <a:tab pos="5067300" algn="l"/>
              </a:tabLst>
            </a:pPr>
            <a:r>
              <a:rPr lang="de-DE" altLang="de-DE" sz="1000" b="0" dirty="0">
                <a:solidFill>
                  <a:srgbClr val="000000"/>
                </a:solidFill>
                <a:latin typeface="Verdana" pitchFamily="32" charset="0"/>
              </a:rPr>
              <a:t>Träger-Chatterjee et al. :</a:t>
            </a:r>
          </a:p>
          <a:p>
            <a:pPr>
              <a:tabLst>
                <a:tab pos="723900" algn="l"/>
                <a:tab pos="1447800" algn="l"/>
                <a:tab pos="2171700" algn="l"/>
                <a:tab pos="2895600" algn="l"/>
                <a:tab pos="3619500" algn="l"/>
                <a:tab pos="4343400" algn="l"/>
                <a:tab pos="5067300" algn="l"/>
              </a:tabLst>
            </a:pPr>
            <a:r>
              <a:rPr lang="de-DE" altLang="de-DE" sz="1000" b="0" dirty="0" err="1">
                <a:solidFill>
                  <a:srgbClr val="000000"/>
                </a:solidFill>
                <a:latin typeface="Verdana" pitchFamily="32" charset="0"/>
              </a:rPr>
              <a:t>Advances</a:t>
            </a:r>
            <a:r>
              <a:rPr lang="de-DE" altLang="de-DE" sz="1000" b="0" dirty="0">
                <a:solidFill>
                  <a:srgbClr val="000000"/>
                </a:solidFill>
                <a:latin typeface="Verdana" pitchFamily="32" charset="0"/>
              </a:rPr>
              <a:t> in </a:t>
            </a:r>
            <a:r>
              <a:rPr lang="de-DE" altLang="de-DE" sz="1000" b="0" dirty="0" err="1">
                <a:solidFill>
                  <a:srgbClr val="000000"/>
                </a:solidFill>
                <a:latin typeface="Verdana" pitchFamily="32" charset="0"/>
              </a:rPr>
              <a:t>Meteorology</a:t>
            </a:r>
            <a:r>
              <a:rPr lang="de-DE" altLang="de-DE" sz="1000" b="0" dirty="0">
                <a:solidFill>
                  <a:srgbClr val="000000"/>
                </a:solidFill>
                <a:latin typeface="Verdana" pitchFamily="32" charset="0"/>
              </a:rPr>
              <a:t>, </a:t>
            </a:r>
            <a:br>
              <a:rPr lang="de-DE" altLang="de-DE" sz="1000" b="0" dirty="0">
                <a:solidFill>
                  <a:srgbClr val="000000"/>
                </a:solidFill>
                <a:latin typeface="Verdana" pitchFamily="32" charset="0"/>
              </a:rPr>
            </a:br>
            <a:r>
              <a:rPr lang="de-DE" altLang="de-DE" sz="1000" b="0" dirty="0" err="1">
                <a:solidFill>
                  <a:srgbClr val="000000"/>
                </a:solidFill>
                <a:latin typeface="Verdana" pitchFamily="32" charset="0"/>
              </a:rPr>
              <a:t>Vol</a:t>
            </a:r>
            <a:r>
              <a:rPr lang="de-DE" altLang="de-DE" sz="1000" b="0" dirty="0">
                <a:solidFill>
                  <a:srgbClr val="000000"/>
                </a:solidFill>
                <a:latin typeface="Verdana" pitchFamily="32" charset="0"/>
              </a:rPr>
              <a:t> </a:t>
            </a:r>
            <a:r>
              <a:rPr lang="de-DE" altLang="de-DE" sz="1000" b="0" dirty="0" smtClean="0">
                <a:solidFill>
                  <a:srgbClr val="000000"/>
                </a:solidFill>
                <a:latin typeface="Verdana" pitchFamily="32" charset="0"/>
              </a:rPr>
              <a:t>2014 (</a:t>
            </a:r>
            <a:r>
              <a:rPr lang="de-DE" altLang="de-DE" sz="1000" b="0" dirty="0" err="1" smtClean="0">
                <a:solidFill>
                  <a:srgbClr val="000000"/>
                </a:solidFill>
                <a:latin typeface="Verdana" pitchFamily="32" charset="0"/>
              </a:rPr>
              <a:t>adjusted</a:t>
            </a:r>
            <a:r>
              <a:rPr lang="de-DE" altLang="de-DE" sz="1000" b="0" dirty="0" smtClean="0">
                <a:solidFill>
                  <a:srgbClr val="000000"/>
                </a:solidFill>
                <a:latin typeface="Verdana" pitchFamily="32" charset="0"/>
              </a:rPr>
              <a:t>)</a:t>
            </a:r>
            <a:endParaRPr lang="de-DE" altLang="de-DE" sz="1000" b="0" dirty="0">
              <a:solidFill>
                <a:srgbClr val="000000"/>
              </a:solidFill>
              <a:latin typeface="Verdana" pitchFamily="32" charset="0"/>
            </a:endParaRPr>
          </a:p>
        </p:txBody>
      </p:sp>
      <p:sp>
        <p:nvSpPr>
          <p:cNvPr id="59" name="Rectangle 1"/>
          <p:cNvSpPr>
            <a:spLocks noGrp="1" noChangeArrowheads="1"/>
          </p:cNvSpPr>
          <p:nvPr>
            <p:ph type="title" idx="4294967295"/>
          </p:nvPr>
        </p:nvSpPr>
        <p:spPr>
          <a:xfrm>
            <a:off x="154269" y="233913"/>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Analysis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of</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atmospheric</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circulation</a:t>
            </a:r>
            <a:endParaRPr lang="de-DE" altLang="de-DE"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177356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792" y="1143000"/>
            <a:ext cx="5486400" cy="274320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008" y="3682704"/>
            <a:ext cx="5486400" cy="2743200"/>
          </a:xfrm>
          <a:prstGeom prst="rect">
            <a:avLst/>
          </a:prstGeom>
        </p:spPr>
      </p:pic>
      <p:sp>
        <p:nvSpPr>
          <p:cNvPr id="6" name="Rechteck 5"/>
          <p:cNvSpPr/>
          <p:nvPr/>
        </p:nvSpPr>
        <p:spPr bwMode="auto">
          <a:xfrm>
            <a:off x="5649325" y="1912145"/>
            <a:ext cx="192881" cy="283369"/>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10" name="Rechteck 9"/>
          <p:cNvSpPr/>
          <p:nvPr/>
        </p:nvSpPr>
        <p:spPr bwMode="auto">
          <a:xfrm>
            <a:off x="5706028" y="4441776"/>
            <a:ext cx="192881" cy="283369"/>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11" name="Rechteck 10"/>
          <p:cNvSpPr/>
          <p:nvPr/>
        </p:nvSpPr>
        <p:spPr bwMode="auto">
          <a:xfrm>
            <a:off x="6261306" y="4577509"/>
            <a:ext cx="136395" cy="232617"/>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12" name="Rechteck 11"/>
          <p:cNvSpPr/>
          <p:nvPr/>
        </p:nvSpPr>
        <p:spPr bwMode="auto">
          <a:xfrm>
            <a:off x="6195874" y="2027589"/>
            <a:ext cx="136395" cy="232617"/>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14" name="Rectangle 7"/>
          <p:cNvSpPr>
            <a:spLocks noChangeArrowheads="1"/>
          </p:cNvSpPr>
          <p:nvPr/>
        </p:nvSpPr>
        <p:spPr bwMode="auto">
          <a:xfrm>
            <a:off x="8506512" y="1250364"/>
            <a:ext cx="62026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[m</a:t>
            </a:r>
            <a:r>
              <a:rPr lang="de-DE" altLang="de-DE" sz="1200" baseline="30000" dirty="0">
                <a:solidFill>
                  <a:srgbClr val="000000"/>
                </a:solidFill>
                <a:latin typeface="Verdana" pitchFamily="32" charset="0"/>
              </a:rPr>
              <a:t>2</a:t>
            </a:r>
            <a:r>
              <a:rPr lang="de-DE" altLang="de-DE" sz="1200" dirty="0">
                <a:solidFill>
                  <a:srgbClr val="000000"/>
                </a:solidFill>
                <a:latin typeface="Verdana" pitchFamily="32" charset="0"/>
              </a:rPr>
              <a:t>s</a:t>
            </a:r>
            <a:r>
              <a:rPr lang="de-DE" altLang="de-DE" sz="1200" baseline="30000" dirty="0">
                <a:solidFill>
                  <a:srgbClr val="000000"/>
                </a:solidFill>
                <a:latin typeface="Verdana" pitchFamily="32" charset="0"/>
              </a:rPr>
              <a:t>-2</a:t>
            </a:r>
            <a:r>
              <a:rPr lang="de-DE" altLang="de-DE" sz="1200" dirty="0">
                <a:solidFill>
                  <a:srgbClr val="000000"/>
                </a:solidFill>
                <a:latin typeface="Verdana" pitchFamily="32" charset="0"/>
              </a:rPr>
              <a:t>]</a:t>
            </a:r>
          </a:p>
        </p:txBody>
      </p:sp>
      <p:sp>
        <p:nvSpPr>
          <p:cNvPr id="15" name="Rectangle 7"/>
          <p:cNvSpPr>
            <a:spLocks noChangeArrowheads="1"/>
          </p:cNvSpPr>
          <p:nvPr/>
        </p:nvSpPr>
        <p:spPr bwMode="auto">
          <a:xfrm>
            <a:off x="8578520" y="3748390"/>
            <a:ext cx="62026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[m</a:t>
            </a:r>
            <a:r>
              <a:rPr lang="de-DE" altLang="de-DE" sz="1200" baseline="30000" dirty="0">
                <a:solidFill>
                  <a:srgbClr val="000000"/>
                </a:solidFill>
                <a:latin typeface="Verdana" pitchFamily="32" charset="0"/>
              </a:rPr>
              <a:t>2</a:t>
            </a:r>
            <a:r>
              <a:rPr lang="de-DE" altLang="de-DE" sz="1200" dirty="0">
                <a:solidFill>
                  <a:srgbClr val="000000"/>
                </a:solidFill>
                <a:latin typeface="Verdana" pitchFamily="32" charset="0"/>
              </a:rPr>
              <a:t>s</a:t>
            </a:r>
            <a:r>
              <a:rPr lang="de-DE" altLang="de-DE" sz="1200" baseline="30000" dirty="0">
                <a:solidFill>
                  <a:srgbClr val="000000"/>
                </a:solidFill>
                <a:latin typeface="Verdana" pitchFamily="32" charset="0"/>
              </a:rPr>
              <a:t>-2</a:t>
            </a:r>
            <a:r>
              <a:rPr lang="de-DE" altLang="de-DE" sz="1200" dirty="0">
                <a:solidFill>
                  <a:srgbClr val="000000"/>
                </a:solidFill>
                <a:latin typeface="Verdana" pitchFamily="32" charset="0"/>
              </a:rPr>
              <a:t>]</a:t>
            </a:r>
          </a:p>
        </p:txBody>
      </p:sp>
      <p:sp>
        <p:nvSpPr>
          <p:cNvPr id="23" name="Rectangle 7"/>
          <p:cNvSpPr>
            <a:spLocks noChangeArrowheads="1"/>
          </p:cNvSpPr>
          <p:nvPr/>
        </p:nvSpPr>
        <p:spPr bwMode="auto">
          <a:xfrm>
            <a:off x="8752143" y="3953215"/>
            <a:ext cx="39129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1000</a:t>
            </a:r>
          </a:p>
        </p:txBody>
      </p:sp>
      <p:sp>
        <p:nvSpPr>
          <p:cNvPr id="24" name="Rectangle 7"/>
          <p:cNvSpPr>
            <a:spLocks noChangeArrowheads="1"/>
          </p:cNvSpPr>
          <p:nvPr/>
        </p:nvSpPr>
        <p:spPr bwMode="auto">
          <a:xfrm>
            <a:off x="8757327" y="4416621"/>
            <a:ext cx="290937"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500</a:t>
            </a:r>
          </a:p>
        </p:txBody>
      </p:sp>
      <p:sp>
        <p:nvSpPr>
          <p:cNvPr id="25" name="Rectangle 7"/>
          <p:cNvSpPr>
            <a:spLocks noChangeArrowheads="1"/>
          </p:cNvSpPr>
          <p:nvPr/>
        </p:nvSpPr>
        <p:spPr bwMode="auto">
          <a:xfrm>
            <a:off x="8752143" y="4883072"/>
            <a:ext cx="10936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0</a:t>
            </a:r>
          </a:p>
        </p:txBody>
      </p:sp>
      <p:sp>
        <p:nvSpPr>
          <p:cNvPr id="26" name="Rectangle 7"/>
          <p:cNvSpPr>
            <a:spLocks noChangeArrowheads="1"/>
          </p:cNvSpPr>
          <p:nvPr/>
        </p:nvSpPr>
        <p:spPr bwMode="auto">
          <a:xfrm>
            <a:off x="8748993" y="5342629"/>
            <a:ext cx="39444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-500</a:t>
            </a:r>
          </a:p>
        </p:txBody>
      </p:sp>
      <p:sp>
        <p:nvSpPr>
          <p:cNvPr id="27" name="Rectangle 7"/>
          <p:cNvSpPr>
            <a:spLocks noChangeArrowheads="1"/>
          </p:cNvSpPr>
          <p:nvPr/>
        </p:nvSpPr>
        <p:spPr bwMode="auto">
          <a:xfrm>
            <a:off x="8754796" y="5813348"/>
            <a:ext cx="505395"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-1000</a:t>
            </a:r>
          </a:p>
        </p:txBody>
      </p:sp>
      <p:sp>
        <p:nvSpPr>
          <p:cNvPr id="28" name="Rectangle 7"/>
          <p:cNvSpPr>
            <a:spLocks noChangeArrowheads="1"/>
          </p:cNvSpPr>
          <p:nvPr/>
        </p:nvSpPr>
        <p:spPr bwMode="auto">
          <a:xfrm>
            <a:off x="8689043" y="1434786"/>
            <a:ext cx="437735"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1000</a:t>
            </a:r>
          </a:p>
        </p:txBody>
      </p:sp>
      <p:sp>
        <p:nvSpPr>
          <p:cNvPr id="29" name="Rectangle 7"/>
          <p:cNvSpPr>
            <a:spLocks noChangeArrowheads="1"/>
          </p:cNvSpPr>
          <p:nvPr/>
        </p:nvSpPr>
        <p:spPr bwMode="auto">
          <a:xfrm>
            <a:off x="8689464" y="1881324"/>
            <a:ext cx="310133"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500</a:t>
            </a:r>
          </a:p>
        </p:txBody>
      </p:sp>
      <p:sp>
        <p:nvSpPr>
          <p:cNvPr id="30" name="Rectangle 7"/>
          <p:cNvSpPr>
            <a:spLocks noChangeArrowheads="1"/>
          </p:cNvSpPr>
          <p:nvPr/>
        </p:nvSpPr>
        <p:spPr bwMode="auto">
          <a:xfrm>
            <a:off x="8691424" y="2345394"/>
            <a:ext cx="131677"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0</a:t>
            </a:r>
          </a:p>
        </p:txBody>
      </p:sp>
      <p:sp>
        <p:nvSpPr>
          <p:cNvPr id="31" name="Rectangle 7"/>
          <p:cNvSpPr>
            <a:spLocks noChangeArrowheads="1"/>
          </p:cNvSpPr>
          <p:nvPr/>
        </p:nvSpPr>
        <p:spPr bwMode="auto">
          <a:xfrm>
            <a:off x="8695415" y="2809713"/>
            <a:ext cx="367133"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-500</a:t>
            </a:r>
          </a:p>
        </p:txBody>
      </p:sp>
      <p:sp>
        <p:nvSpPr>
          <p:cNvPr id="32" name="Rectangle 7"/>
          <p:cNvSpPr>
            <a:spLocks noChangeArrowheads="1"/>
          </p:cNvSpPr>
          <p:nvPr/>
        </p:nvSpPr>
        <p:spPr bwMode="auto">
          <a:xfrm>
            <a:off x="8691696" y="3278051"/>
            <a:ext cx="458886"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-1000</a:t>
            </a:r>
          </a:p>
        </p:txBody>
      </p:sp>
      <p:sp>
        <p:nvSpPr>
          <p:cNvPr id="33" name="Rectangle 7"/>
          <p:cNvSpPr>
            <a:spLocks noChangeArrowheads="1"/>
          </p:cNvSpPr>
          <p:nvPr/>
        </p:nvSpPr>
        <p:spPr bwMode="auto">
          <a:xfrm>
            <a:off x="5509351" y="3700742"/>
            <a:ext cx="1572022"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err="1" smtClean="0">
                <a:solidFill>
                  <a:srgbClr val="000000"/>
                </a:solidFill>
                <a:latin typeface="Verdana" pitchFamily="32" charset="0"/>
              </a:rPr>
              <a:t>Longitude</a:t>
            </a:r>
            <a:r>
              <a:rPr lang="de-DE" altLang="de-DE" sz="1200" dirty="0" smtClean="0">
                <a:solidFill>
                  <a:srgbClr val="000000"/>
                </a:solidFill>
                <a:latin typeface="Verdana" pitchFamily="32" charset="0"/>
              </a:rPr>
              <a:t> [° </a:t>
            </a:r>
            <a:r>
              <a:rPr lang="de-DE" altLang="de-DE" sz="1200" dirty="0">
                <a:solidFill>
                  <a:srgbClr val="000000"/>
                </a:solidFill>
                <a:latin typeface="Verdana" pitchFamily="32" charset="0"/>
              </a:rPr>
              <a:t>E]</a:t>
            </a:r>
          </a:p>
        </p:txBody>
      </p:sp>
      <p:sp>
        <p:nvSpPr>
          <p:cNvPr id="34" name="Rectangle 7"/>
          <p:cNvSpPr>
            <a:spLocks noChangeArrowheads="1"/>
          </p:cNvSpPr>
          <p:nvPr/>
        </p:nvSpPr>
        <p:spPr bwMode="auto">
          <a:xfrm rot="16200000">
            <a:off x="2997585" y="2131379"/>
            <a:ext cx="1726227" cy="25736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72000">
            <a:spAutoFit/>
          </a:bodyPr>
          <a:lstStyle/>
          <a:p>
            <a:pPr hangingPunct="1">
              <a:lnSpc>
                <a:spcPct val="100000"/>
              </a:lnSpc>
            </a:pPr>
            <a:r>
              <a:rPr lang="de-DE" altLang="de-DE" sz="1200" dirty="0" err="1" smtClean="0">
                <a:solidFill>
                  <a:srgbClr val="000000"/>
                </a:solidFill>
                <a:latin typeface="Verdana" pitchFamily="32" charset="0"/>
              </a:rPr>
              <a:t>Latitude</a:t>
            </a:r>
            <a:r>
              <a:rPr lang="de-DE" altLang="de-DE" sz="1200" dirty="0" smtClean="0">
                <a:solidFill>
                  <a:srgbClr val="000000"/>
                </a:solidFill>
                <a:latin typeface="Verdana" pitchFamily="32" charset="0"/>
              </a:rPr>
              <a:t> </a:t>
            </a:r>
            <a:r>
              <a:rPr lang="de-DE" altLang="de-DE" sz="1200" dirty="0">
                <a:solidFill>
                  <a:srgbClr val="000000"/>
                </a:solidFill>
                <a:latin typeface="Verdana" pitchFamily="32" charset="0"/>
              </a:rPr>
              <a:t>[° N]</a:t>
            </a:r>
          </a:p>
        </p:txBody>
      </p:sp>
      <p:sp>
        <p:nvSpPr>
          <p:cNvPr id="35" name="Rectangle 7"/>
          <p:cNvSpPr>
            <a:spLocks noChangeArrowheads="1"/>
          </p:cNvSpPr>
          <p:nvPr/>
        </p:nvSpPr>
        <p:spPr bwMode="auto">
          <a:xfrm>
            <a:off x="5499826" y="6222153"/>
            <a:ext cx="1572022"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err="1" smtClean="0">
                <a:solidFill>
                  <a:srgbClr val="000000"/>
                </a:solidFill>
                <a:latin typeface="Verdana" pitchFamily="32" charset="0"/>
              </a:rPr>
              <a:t>Longitude</a:t>
            </a:r>
            <a:r>
              <a:rPr lang="de-DE" altLang="de-DE" sz="1200" dirty="0" smtClean="0">
                <a:solidFill>
                  <a:srgbClr val="000000"/>
                </a:solidFill>
                <a:latin typeface="Verdana" pitchFamily="32" charset="0"/>
              </a:rPr>
              <a:t> [° </a:t>
            </a:r>
            <a:r>
              <a:rPr lang="de-DE" altLang="de-DE" sz="1200" dirty="0">
                <a:solidFill>
                  <a:srgbClr val="000000"/>
                </a:solidFill>
                <a:latin typeface="Verdana" pitchFamily="32" charset="0"/>
              </a:rPr>
              <a:t>E]</a:t>
            </a:r>
          </a:p>
        </p:txBody>
      </p:sp>
      <p:sp>
        <p:nvSpPr>
          <p:cNvPr id="36" name="Rectangle 7"/>
          <p:cNvSpPr>
            <a:spLocks noChangeArrowheads="1"/>
          </p:cNvSpPr>
          <p:nvPr/>
        </p:nvSpPr>
        <p:spPr bwMode="auto">
          <a:xfrm rot="16200000">
            <a:off x="3278862" y="4815219"/>
            <a:ext cx="1205458" cy="25736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72000">
            <a:spAutoFit/>
          </a:bodyPr>
          <a:lstStyle/>
          <a:p>
            <a:pPr hangingPunct="1">
              <a:lnSpc>
                <a:spcPct val="100000"/>
              </a:lnSpc>
            </a:pPr>
            <a:r>
              <a:rPr lang="de-DE" altLang="de-DE" sz="1200" dirty="0" err="1" smtClean="0">
                <a:solidFill>
                  <a:srgbClr val="000000"/>
                </a:solidFill>
                <a:latin typeface="Verdana" pitchFamily="32" charset="0"/>
              </a:rPr>
              <a:t>Latitude</a:t>
            </a:r>
            <a:r>
              <a:rPr lang="de-DE" altLang="de-DE" sz="1200" dirty="0" smtClean="0">
                <a:solidFill>
                  <a:srgbClr val="000000"/>
                </a:solidFill>
                <a:latin typeface="Verdana" pitchFamily="32" charset="0"/>
              </a:rPr>
              <a:t> </a:t>
            </a:r>
            <a:r>
              <a:rPr lang="de-DE" altLang="de-DE" sz="1200" dirty="0">
                <a:solidFill>
                  <a:srgbClr val="000000"/>
                </a:solidFill>
                <a:latin typeface="Verdana" pitchFamily="32" charset="0"/>
              </a:rPr>
              <a:t>[° N]</a:t>
            </a:r>
          </a:p>
        </p:txBody>
      </p:sp>
      <p:sp>
        <p:nvSpPr>
          <p:cNvPr id="37" name="Rectangle 7"/>
          <p:cNvSpPr>
            <a:spLocks noChangeArrowheads="1"/>
          </p:cNvSpPr>
          <p:nvPr/>
        </p:nvSpPr>
        <p:spPr bwMode="auto">
          <a:xfrm>
            <a:off x="3965600" y="1521284"/>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80</a:t>
            </a:r>
          </a:p>
        </p:txBody>
      </p:sp>
      <p:sp>
        <p:nvSpPr>
          <p:cNvPr id="38" name="Rectangle 7"/>
          <p:cNvSpPr>
            <a:spLocks noChangeArrowheads="1"/>
          </p:cNvSpPr>
          <p:nvPr/>
        </p:nvSpPr>
        <p:spPr bwMode="auto">
          <a:xfrm>
            <a:off x="3953031" y="2000579"/>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60</a:t>
            </a:r>
          </a:p>
        </p:txBody>
      </p:sp>
      <p:sp>
        <p:nvSpPr>
          <p:cNvPr id="39" name="Rectangle 7"/>
          <p:cNvSpPr>
            <a:spLocks noChangeArrowheads="1"/>
          </p:cNvSpPr>
          <p:nvPr/>
        </p:nvSpPr>
        <p:spPr bwMode="auto">
          <a:xfrm>
            <a:off x="3962556" y="2461580"/>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40</a:t>
            </a:r>
          </a:p>
        </p:txBody>
      </p:sp>
      <p:sp>
        <p:nvSpPr>
          <p:cNvPr id="40" name="Rectangle 7"/>
          <p:cNvSpPr>
            <a:spLocks noChangeArrowheads="1"/>
          </p:cNvSpPr>
          <p:nvPr/>
        </p:nvSpPr>
        <p:spPr bwMode="auto">
          <a:xfrm>
            <a:off x="3972081" y="2935578"/>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20</a:t>
            </a:r>
          </a:p>
        </p:txBody>
      </p:sp>
      <p:sp>
        <p:nvSpPr>
          <p:cNvPr id="41" name="Rectangle 7"/>
          <p:cNvSpPr>
            <a:spLocks noChangeArrowheads="1"/>
          </p:cNvSpPr>
          <p:nvPr/>
        </p:nvSpPr>
        <p:spPr bwMode="auto">
          <a:xfrm>
            <a:off x="3994175" y="4057905"/>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80</a:t>
            </a:r>
          </a:p>
        </p:txBody>
      </p:sp>
      <p:sp>
        <p:nvSpPr>
          <p:cNvPr id="42" name="Rectangle 7"/>
          <p:cNvSpPr>
            <a:spLocks noChangeArrowheads="1"/>
          </p:cNvSpPr>
          <p:nvPr/>
        </p:nvSpPr>
        <p:spPr bwMode="auto">
          <a:xfrm>
            <a:off x="3981606" y="4537200"/>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60</a:t>
            </a:r>
          </a:p>
        </p:txBody>
      </p:sp>
      <p:sp>
        <p:nvSpPr>
          <p:cNvPr id="43" name="Rectangle 7"/>
          <p:cNvSpPr>
            <a:spLocks noChangeArrowheads="1"/>
          </p:cNvSpPr>
          <p:nvPr/>
        </p:nvSpPr>
        <p:spPr bwMode="auto">
          <a:xfrm>
            <a:off x="3991131" y="4998201"/>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40</a:t>
            </a:r>
          </a:p>
        </p:txBody>
      </p:sp>
      <p:sp>
        <p:nvSpPr>
          <p:cNvPr id="44" name="Rectangle 7"/>
          <p:cNvSpPr>
            <a:spLocks noChangeArrowheads="1"/>
          </p:cNvSpPr>
          <p:nvPr/>
        </p:nvSpPr>
        <p:spPr bwMode="auto">
          <a:xfrm>
            <a:off x="4000656" y="5472199"/>
            <a:ext cx="205744"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20</a:t>
            </a:r>
          </a:p>
        </p:txBody>
      </p:sp>
      <p:sp>
        <p:nvSpPr>
          <p:cNvPr id="45" name="Rectangle 7"/>
          <p:cNvSpPr>
            <a:spLocks noChangeArrowheads="1"/>
          </p:cNvSpPr>
          <p:nvPr/>
        </p:nvSpPr>
        <p:spPr bwMode="auto">
          <a:xfrm>
            <a:off x="4375554" y="3541948"/>
            <a:ext cx="36004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-150</a:t>
            </a:r>
          </a:p>
        </p:txBody>
      </p:sp>
      <p:sp>
        <p:nvSpPr>
          <p:cNvPr id="46" name="Rectangle 7"/>
          <p:cNvSpPr>
            <a:spLocks noChangeArrowheads="1"/>
          </p:cNvSpPr>
          <p:nvPr/>
        </p:nvSpPr>
        <p:spPr bwMode="auto">
          <a:xfrm>
            <a:off x="4942093" y="3530692"/>
            <a:ext cx="36004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a:t>
            </a:r>
          </a:p>
        </p:txBody>
      </p:sp>
      <p:sp>
        <p:nvSpPr>
          <p:cNvPr id="47" name="Rectangle 7"/>
          <p:cNvSpPr>
            <a:spLocks noChangeArrowheads="1"/>
          </p:cNvSpPr>
          <p:nvPr/>
        </p:nvSpPr>
        <p:spPr bwMode="auto">
          <a:xfrm>
            <a:off x="5499826" y="3548686"/>
            <a:ext cx="32008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a:t>
            </a:r>
          </a:p>
        </p:txBody>
      </p:sp>
      <p:sp>
        <p:nvSpPr>
          <p:cNvPr id="48" name="Rectangle 7"/>
          <p:cNvSpPr>
            <a:spLocks noChangeArrowheads="1"/>
          </p:cNvSpPr>
          <p:nvPr/>
        </p:nvSpPr>
        <p:spPr bwMode="auto">
          <a:xfrm>
            <a:off x="6223419" y="3548685"/>
            <a:ext cx="13861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0</a:t>
            </a:r>
          </a:p>
        </p:txBody>
      </p:sp>
      <p:sp>
        <p:nvSpPr>
          <p:cNvPr id="49" name="Rectangle 7"/>
          <p:cNvSpPr>
            <a:spLocks noChangeArrowheads="1"/>
          </p:cNvSpPr>
          <p:nvPr/>
        </p:nvSpPr>
        <p:spPr bwMode="auto">
          <a:xfrm>
            <a:off x="6737679" y="3527983"/>
            <a:ext cx="25873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a:t>
            </a:r>
          </a:p>
        </p:txBody>
      </p:sp>
      <p:sp>
        <p:nvSpPr>
          <p:cNvPr id="50" name="Rectangle 7"/>
          <p:cNvSpPr>
            <a:spLocks noChangeArrowheads="1"/>
          </p:cNvSpPr>
          <p:nvPr/>
        </p:nvSpPr>
        <p:spPr bwMode="auto">
          <a:xfrm>
            <a:off x="7246349" y="3526100"/>
            <a:ext cx="29869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a:t>
            </a:r>
          </a:p>
        </p:txBody>
      </p:sp>
      <p:sp>
        <p:nvSpPr>
          <p:cNvPr id="51" name="Rectangle 7"/>
          <p:cNvSpPr>
            <a:spLocks noChangeArrowheads="1"/>
          </p:cNvSpPr>
          <p:nvPr/>
        </p:nvSpPr>
        <p:spPr bwMode="auto">
          <a:xfrm>
            <a:off x="7811748" y="3532423"/>
            <a:ext cx="289173"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150</a:t>
            </a:r>
          </a:p>
        </p:txBody>
      </p:sp>
      <p:sp>
        <p:nvSpPr>
          <p:cNvPr id="52" name="Rectangle 7"/>
          <p:cNvSpPr>
            <a:spLocks noChangeArrowheads="1"/>
          </p:cNvSpPr>
          <p:nvPr/>
        </p:nvSpPr>
        <p:spPr bwMode="auto">
          <a:xfrm>
            <a:off x="4404129" y="6070100"/>
            <a:ext cx="36004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-150</a:t>
            </a:r>
          </a:p>
        </p:txBody>
      </p:sp>
      <p:sp>
        <p:nvSpPr>
          <p:cNvPr id="53" name="Rectangle 7"/>
          <p:cNvSpPr>
            <a:spLocks noChangeArrowheads="1"/>
          </p:cNvSpPr>
          <p:nvPr/>
        </p:nvSpPr>
        <p:spPr bwMode="auto">
          <a:xfrm>
            <a:off x="4970668" y="6058844"/>
            <a:ext cx="360040"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a:t>
            </a:r>
          </a:p>
        </p:txBody>
      </p:sp>
      <p:sp>
        <p:nvSpPr>
          <p:cNvPr id="54" name="Rectangle 7"/>
          <p:cNvSpPr>
            <a:spLocks noChangeArrowheads="1"/>
          </p:cNvSpPr>
          <p:nvPr/>
        </p:nvSpPr>
        <p:spPr bwMode="auto">
          <a:xfrm>
            <a:off x="5577342" y="6076838"/>
            <a:ext cx="271139"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a:t>
            </a:r>
          </a:p>
        </p:txBody>
      </p:sp>
      <p:sp>
        <p:nvSpPr>
          <p:cNvPr id="55" name="Rectangle 7"/>
          <p:cNvSpPr>
            <a:spLocks noChangeArrowheads="1"/>
          </p:cNvSpPr>
          <p:nvPr/>
        </p:nvSpPr>
        <p:spPr bwMode="auto">
          <a:xfrm>
            <a:off x="6251994" y="6048262"/>
            <a:ext cx="13861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0</a:t>
            </a:r>
          </a:p>
        </p:txBody>
      </p:sp>
      <p:sp>
        <p:nvSpPr>
          <p:cNvPr id="56" name="Rectangle 7"/>
          <p:cNvSpPr>
            <a:spLocks noChangeArrowheads="1"/>
          </p:cNvSpPr>
          <p:nvPr/>
        </p:nvSpPr>
        <p:spPr bwMode="auto">
          <a:xfrm>
            <a:off x="6766254" y="6056135"/>
            <a:ext cx="25873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50</a:t>
            </a:r>
          </a:p>
        </p:txBody>
      </p:sp>
      <p:sp>
        <p:nvSpPr>
          <p:cNvPr id="57" name="Rectangle 7"/>
          <p:cNvSpPr>
            <a:spLocks noChangeArrowheads="1"/>
          </p:cNvSpPr>
          <p:nvPr/>
        </p:nvSpPr>
        <p:spPr bwMode="auto">
          <a:xfrm>
            <a:off x="7274924" y="6054252"/>
            <a:ext cx="298698"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100</a:t>
            </a:r>
          </a:p>
        </p:txBody>
      </p:sp>
      <p:sp>
        <p:nvSpPr>
          <p:cNvPr id="58" name="Rectangle 7"/>
          <p:cNvSpPr>
            <a:spLocks noChangeArrowheads="1"/>
          </p:cNvSpPr>
          <p:nvPr/>
        </p:nvSpPr>
        <p:spPr bwMode="auto">
          <a:xfrm>
            <a:off x="7840323" y="6060575"/>
            <a:ext cx="289173" cy="1615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50" dirty="0">
                <a:solidFill>
                  <a:srgbClr val="000000"/>
                </a:solidFill>
                <a:latin typeface="Verdana" pitchFamily="32" charset="0"/>
              </a:rPr>
              <a:t>150</a:t>
            </a:r>
          </a:p>
        </p:txBody>
      </p:sp>
      <p:sp>
        <p:nvSpPr>
          <p:cNvPr id="60" name="Text Box 25"/>
          <p:cNvSpPr txBox="1">
            <a:spLocks noChangeArrowheads="1"/>
          </p:cNvSpPr>
          <p:nvPr/>
        </p:nvSpPr>
        <p:spPr bwMode="auto">
          <a:xfrm>
            <a:off x="5179767" y="1131343"/>
            <a:ext cx="2663527" cy="236375"/>
          </a:xfrm>
          <a:prstGeom prst="rect">
            <a:avLst/>
          </a:prstGeom>
          <a:solidFill>
            <a:schemeClr val="bg1"/>
          </a:solidFill>
          <a:ln>
            <a:noFill/>
          </a:ln>
          <a:effectLst/>
          <a:extLst/>
        </p:spPr>
        <p:txBody>
          <a:bodyPr wrap="none" lIns="0" tIns="0" rIns="0" bIns="0" anchor="ctr" anchorCtr="0"/>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a:r>
              <a:rPr lang="de-DE" altLang="de-DE" sz="1400" dirty="0" err="1" smtClean="0">
                <a:latin typeface="Verdana" panose="020B0604030504040204" pitchFamily="34" charset="0"/>
                <a:ea typeface="Verdana" panose="020B0604030504040204" pitchFamily="34" charset="0"/>
              </a:rPr>
              <a:t>Anomaly</a:t>
            </a:r>
            <a:r>
              <a:rPr lang="de-DE" altLang="de-DE" sz="1400" dirty="0" smtClean="0">
                <a:latin typeface="Verdana" panose="020B0604030504040204" pitchFamily="34" charset="0"/>
                <a:ea typeface="Verdana" panose="020B0604030504040204" pitchFamily="34" charset="0"/>
              </a:rPr>
              <a:t> </a:t>
            </a:r>
            <a:r>
              <a:rPr lang="de-DE" altLang="de-DE" sz="1400" dirty="0">
                <a:latin typeface="Verdana" panose="020B0604030504040204" pitchFamily="34" charset="0"/>
                <a:ea typeface="Verdana" panose="020B0604030504040204" pitchFamily="34" charset="0"/>
              </a:rPr>
              <a:t>Geopotential in 850 hPa</a:t>
            </a:r>
          </a:p>
        </p:txBody>
      </p:sp>
      <p:sp>
        <p:nvSpPr>
          <p:cNvPr id="63" name="Rectangle 5"/>
          <p:cNvSpPr>
            <a:spLocks noChangeArrowheads="1"/>
          </p:cNvSpPr>
          <p:nvPr/>
        </p:nvSpPr>
        <p:spPr bwMode="auto">
          <a:xfrm>
            <a:off x="2333633" y="1309444"/>
            <a:ext cx="1326455" cy="33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hangingPunct="1">
              <a:lnSpc>
                <a:spcPct val="100000"/>
              </a:lnSpc>
            </a:pPr>
            <a:r>
              <a:rPr lang="de-DE" altLang="de-DE" sz="1600" dirty="0">
                <a:latin typeface="Verdana" pitchFamily="32" charset="0"/>
              </a:rPr>
              <a:t>FMA 1976</a:t>
            </a:r>
          </a:p>
        </p:txBody>
      </p:sp>
      <p:sp>
        <p:nvSpPr>
          <p:cNvPr id="64" name="Rectangle 5"/>
          <p:cNvSpPr>
            <a:spLocks noChangeArrowheads="1"/>
          </p:cNvSpPr>
          <p:nvPr/>
        </p:nvSpPr>
        <p:spPr bwMode="auto">
          <a:xfrm>
            <a:off x="2405641" y="4028004"/>
            <a:ext cx="1326455" cy="33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hangingPunct="1">
              <a:lnSpc>
                <a:spcPct val="100000"/>
              </a:lnSpc>
            </a:pPr>
            <a:r>
              <a:rPr lang="de-DE" altLang="de-DE" sz="1600" dirty="0">
                <a:latin typeface="Verdana" pitchFamily="32" charset="0"/>
              </a:rPr>
              <a:t>FMA 2003</a:t>
            </a:r>
          </a:p>
        </p:txBody>
      </p:sp>
      <p:sp>
        <p:nvSpPr>
          <p:cNvPr id="61" name="Rectangle 30"/>
          <p:cNvSpPr>
            <a:spLocks noChangeArrowheads="1"/>
          </p:cNvSpPr>
          <p:nvPr/>
        </p:nvSpPr>
        <p:spPr bwMode="auto">
          <a:xfrm>
            <a:off x="225299" y="5813348"/>
            <a:ext cx="1717435" cy="510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723900" algn="l"/>
                <a:tab pos="1447800" algn="l"/>
                <a:tab pos="2171700" algn="l"/>
                <a:tab pos="2895600" algn="l"/>
                <a:tab pos="3619500" algn="l"/>
                <a:tab pos="4343400" algn="l"/>
                <a:tab pos="5067300" algn="l"/>
              </a:tabLst>
            </a:pPr>
            <a:r>
              <a:rPr lang="de-DE" altLang="de-DE" b="0" dirty="0">
                <a:solidFill>
                  <a:srgbClr val="000000"/>
                </a:solidFill>
                <a:latin typeface="Verdana" pitchFamily="32" charset="0"/>
              </a:rPr>
              <a:t>Träger-Chatterjee et al. :</a:t>
            </a:r>
          </a:p>
          <a:p>
            <a:pPr>
              <a:tabLst>
                <a:tab pos="723900" algn="l"/>
                <a:tab pos="1447800" algn="l"/>
                <a:tab pos="2171700" algn="l"/>
                <a:tab pos="2895600" algn="l"/>
                <a:tab pos="3619500" algn="l"/>
                <a:tab pos="4343400" algn="l"/>
                <a:tab pos="5067300" algn="l"/>
              </a:tabLst>
            </a:pPr>
            <a:r>
              <a:rPr lang="de-DE" altLang="de-DE" b="0" dirty="0" err="1">
                <a:solidFill>
                  <a:srgbClr val="000000"/>
                </a:solidFill>
                <a:latin typeface="Verdana" pitchFamily="32" charset="0"/>
              </a:rPr>
              <a:t>Advances</a:t>
            </a:r>
            <a:r>
              <a:rPr lang="de-DE" altLang="de-DE" b="0" dirty="0">
                <a:solidFill>
                  <a:srgbClr val="000000"/>
                </a:solidFill>
                <a:latin typeface="Verdana" pitchFamily="32" charset="0"/>
              </a:rPr>
              <a:t> in </a:t>
            </a:r>
            <a:r>
              <a:rPr lang="de-DE" altLang="de-DE" b="0" dirty="0" err="1">
                <a:solidFill>
                  <a:srgbClr val="000000"/>
                </a:solidFill>
                <a:latin typeface="Verdana" pitchFamily="32" charset="0"/>
              </a:rPr>
              <a:t>Meteorology</a:t>
            </a:r>
            <a:r>
              <a:rPr lang="de-DE" altLang="de-DE" b="0" dirty="0">
                <a:solidFill>
                  <a:srgbClr val="000000"/>
                </a:solidFill>
                <a:latin typeface="Verdana" pitchFamily="32" charset="0"/>
              </a:rPr>
              <a:t>, </a:t>
            </a:r>
            <a:br>
              <a:rPr lang="de-DE" altLang="de-DE" b="0" dirty="0">
                <a:solidFill>
                  <a:srgbClr val="000000"/>
                </a:solidFill>
                <a:latin typeface="Verdana" pitchFamily="32" charset="0"/>
              </a:rPr>
            </a:br>
            <a:r>
              <a:rPr lang="de-DE" altLang="de-DE" b="0" dirty="0" err="1">
                <a:solidFill>
                  <a:srgbClr val="000000"/>
                </a:solidFill>
                <a:latin typeface="Verdana" pitchFamily="32" charset="0"/>
              </a:rPr>
              <a:t>Vol</a:t>
            </a:r>
            <a:r>
              <a:rPr lang="de-DE" altLang="de-DE" b="0" dirty="0">
                <a:solidFill>
                  <a:srgbClr val="000000"/>
                </a:solidFill>
                <a:latin typeface="Verdana" pitchFamily="32" charset="0"/>
              </a:rPr>
              <a:t> </a:t>
            </a:r>
            <a:r>
              <a:rPr lang="de-DE" altLang="de-DE" b="0" dirty="0" smtClean="0">
                <a:solidFill>
                  <a:srgbClr val="000000"/>
                </a:solidFill>
                <a:latin typeface="Verdana" pitchFamily="32" charset="0"/>
              </a:rPr>
              <a:t>2014 (</a:t>
            </a:r>
            <a:r>
              <a:rPr lang="de-DE" altLang="de-DE" b="0" dirty="0" err="1" smtClean="0">
                <a:solidFill>
                  <a:srgbClr val="000000"/>
                </a:solidFill>
                <a:latin typeface="Verdana" pitchFamily="32" charset="0"/>
              </a:rPr>
              <a:t>adjusted</a:t>
            </a:r>
            <a:r>
              <a:rPr lang="de-DE" altLang="de-DE" b="0" dirty="0" smtClean="0">
                <a:solidFill>
                  <a:srgbClr val="000000"/>
                </a:solidFill>
                <a:latin typeface="Verdana" pitchFamily="32" charset="0"/>
              </a:rPr>
              <a:t>)</a:t>
            </a:r>
            <a:endParaRPr lang="de-DE" altLang="de-DE" b="0" dirty="0">
              <a:solidFill>
                <a:srgbClr val="000000"/>
              </a:solidFill>
              <a:latin typeface="Verdana" pitchFamily="32" charset="0"/>
            </a:endParaRPr>
          </a:p>
        </p:txBody>
      </p:sp>
      <p:sp>
        <p:nvSpPr>
          <p:cNvPr id="62" name="Rectangle 1"/>
          <p:cNvSpPr>
            <a:spLocks noGrp="1" noChangeArrowheads="1"/>
          </p:cNvSpPr>
          <p:nvPr>
            <p:ph type="title" idx="4294967295"/>
          </p:nvPr>
        </p:nvSpPr>
        <p:spPr>
          <a:xfrm>
            <a:off x="154269" y="233913"/>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Analysis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of</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atmospheric</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circulation</a:t>
            </a:r>
            <a:endParaRPr lang="de-DE" alt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66" name="Rectangle 5"/>
          <p:cNvSpPr>
            <a:spLocks noChangeArrowheads="1"/>
          </p:cNvSpPr>
          <p:nvPr/>
        </p:nvSpPr>
        <p:spPr bwMode="auto">
          <a:xfrm>
            <a:off x="303620" y="3327027"/>
            <a:ext cx="3405205"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ctr" hangingPunct="1">
              <a:lnSpc>
                <a:spcPct val="100000"/>
              </a:lnSpc>
            </a:pPr>
            <a:r>
              <a:rPr lang="de-DE" altLang="de-DE" sz="1400" dirty="0" err="1" smtClean="0">
                <a:solidFill>
                  <a:srgbClr val="FF0000"/>
                </a:solidFill>
                <a:latin typeface="Verdana" pitchFamily="32" charset="0"/>
              </a:rPr>
              <a:t>Greenland</a:t>
            </a:r>
            <a:r>
              <a:rPr lang="de-DE" altLang="de-DE" sz="1400" dirty="0" smtClean="0">
                <a:solidFill>
                  <a:srgbClr val="FF0000"/>
                </a:solidFill>
                <a:latin typeface="Verdana" pitchFamily="32" charset="0"/>
              </a:rPr>
              <a:t> – North See </a:t>
            </a:r>
            <a:r>
              <a:rPr lang="de-DE" altLang="de-DE" sz="1400" dirty="0">
                <a:solidFill>
                  <a:srgbClr val="FF0000"/>
                </a:solidFill>
                <a:latin typeface="Verdana" pitchFamily="32" charset="0"/>
              </a:rPr>
              <a:t>- </a:t>
            </a:r>
            <a:r>
              <a:rPr lang="de-DE" altLang="de-DE" sz="1400" dirty="0" smtClean="0">
                <a:solidFill>
                  <a:srgbClr val="FF0000"/>
                </a:solidFill>
                <a:latin typeface="Verdana" pitchFamily="32" charset="0"/>
              </a:rPr>
              <a:t>Dipole</a:t>
            </a:r>
            <a:endParaRPr lang="de-DE" altLang="de-DE" sz="1400" dirty="0">
              <a:solidFill>
                <a:srgbClr val="FF0000"/>
              </a:solidFill>
              <a:latin typeface="Verdana" pitchFamily="32" charset="0"/>
            </a:endParaRPr>
          </a:p>
        </p:txBody>
      </p:sp>
    </p:spTree>
    <p:extLst>
      <p:ext uri="{BB962C8B-B14F-4D97-AF65-F5344CB8AC3E}">
        <p14:creationId xmlns:p14="http://schemas.microsoft.com/office/powerpoint/2010/main" val="54630158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4776638" y="1425575"/>
            <a:ext cx="4572000" cy="4572000"/>
            <a:chOff x="3252638" y="1425575"/>
            <a:chExt cx="4572000" cy="4572000"/>
          </a:xfrm>
        </p:grpSpPr>
        <p:grpSp>
          <p:nvGrpSpPr>
            <p:cNvPr id="2" name="Gruppieren 1"/>
            <p:cNvGrpSpPr/>
            <p:nvPr/>
          </p:nvGrpSpPr>
          <p:grpSpPr>
            <a:xfrm>
              <a:off x="3252638" y="1425575"/>
              <a:ext cx="4572000" cy="4572000"/>
              <a:chOff x="3252638" y="1425575"/>
              <a:chExt cx="4572000" cy="457200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638" y="1425575"/>
                <a:ext cx="4572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7"/>
              <p:cNvSpPr>
                <a:spLocks noChangeArrowheads="1"/>
              </p:cNvSpPr>
              <p:nvPr/>
            </p:nvSpPr>
            <p:spPr bwMode="auto">
              <a:xfrm rot="16200000">
                <a:off x="3100943" y="3499406"/>
                <a:ext cx="489850" cy="18466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GNDI</a:t>
                </a:r>
              </a:p>
            </p:txBody>
          </p:sp>
          <p:sp>
            <p:nvSpPr>
              <p:cNvPr id="22" name="Rectangle 7"/>
              <p:cNvSpPr>
                <a:spLocks noChangeArrowheads="1"/>
              </p:cNvSpPr>
              <p:nvPr/>
            </p:nvSpPr>
            <p:spPr bwMode="auto">
              <a:xfrm>
                <a:off x="5508104" y="5725371"/>
                <a:ext cx="489850" cy="18466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smtClean="0">
                    <a:solidFill>
                      <a:srgbClr val="000000"/>
                    </a:solidFill>
                    <a:latin typeface="Verdana" pitchFamily="32" charset="0"/>
                  </a:rPr>
                  <a:t>Year</a:t>
                </a:r>
                <a:endParaRPr lang="de-DE" altLang="de-DE" sz="1200" dirty="0">
                  <a:solidFill>
                    <a:srgbClr val="000000"/>
                  </a:solidFill>
                  <a:latin typeface="Verdana" pitchFamily="32" charset="0"/>
                </a:endParaRPr>
              </a:p>
            </p:txBody>
          </p:sp>
          <p:sp>
            <p:nvSpPr>
              <p:cNvPr id="24" name="Rectangle 7"/>
              <p:cNvSpPr>
                <a:spLocks noChangeArrowheads="1"/>
              </p:cNvSpPr>
              <p:nvPr/>
            </p:nvSpPr>
            <p:spPr bwMode="auto">
              <a:xfrm>
                <a:off x="3515217" y="2020196"/>
                <a:ext cx="244925" cy="18466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40</a:t>
                </a:r>
              </a:p>
            </p:txBody>
          </p:sp>
          <p:sp>
            <p:nvSpPr>
              <p:cNvPr id="25" name="Rectangle 7"/>
              <p:cNvSpPr>
                <a:spLocks noChangeArrowheads="1"/>
              </p:cNvSpPr>
              <p:nvPr/>
            </p:nvSpPr>
            <p:spPr bwMode="auto">
              <a:xfrm>
                <a:off x="3438203" y="2696074"/>
                <a:ext cx="277770"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30</a:t>
                </a:r>
              </a:p>
            </p:txBody>
          </p:sp>
          <p:sp>
            <p:nvSpPr>
              <p:cNvPr id="26" name="Rectangle 7"/>
              <p:cNvSpPr>
                <a:spLocks noChangeArrowheads="1"/>
              </p:cNvSpPr>
              <p:nvPr/>
            </p:nvSpPr>
            <p:spPr bwMode="auto">
              <a:xfrm>
                <a:off x="3515217" y="3371580"/>
                <a:ext cx="217601"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a:t>
                </a:r>
              </a:p>
            </p:txBody>
          </p:sp>
          <p:sp>
            <p:nvSpPr>
              <p:cNvPr id="27" name="Rectangle 7"/>
              <p:cNvSpPr>
                <a:spLocks noChangeArrowheads="1"/>
              </p:cNvSpPr>
              <p:nvPr/>
            </p:nvSpPr>
            <p:spPr bwMode="auto">
              <a:xfrm>
                <a:off x="3515218" y="4080473"/>
                <a:ext cx="22712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10</a:t>
                </a:r>
              </a:p>
            </p:txBody>
          </p:sp>
          <p:sp>
            <p:nvSpPr>
              <p:cNvPr id="28" name="Rectangle 7"/>
              <p:cNvSpPr>
                <a:spLocks noChangeArrowheads="1"/>
              </p:cNvSpPr>
              <p:nvPr/>
            </p:nvSpPr>
            <p:spPr bwMode="auto">
              <a:xfrm>
                <a:off x="3547966" y="4735188"/>
                <a:ext cx="16728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 0</a:t>
                </a:r>
              </a:p>
            </p:txBody>
          </p:sp>
          <p:sp>
            <p:nvSpPr>
              <p:cNvPr id="29" name="Rectangle 7"/>
              <p:cNvSpPr>
                <a:spLocks noChangeArrowheads="1"/>
              </p:cNvSpPr>
              <p:nvPr/>
            </p:nvSpPr>
            <p:spPr bwMode="auto">
              <a:xfrm>
                <a:off x="3879371" y="5426174"/>
                <a:ext cx="493239"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1960</a:t>
                </a:r>
              </a:p>
            </p:txBody>
          </p:sp>
          <p:sp>
            <p:nvSpPr>
              <p:cNvPr id="30" name="Rectangle 7"/>
              <p:cNvSpPr>
                <a:spLocks noChangeArrowheads="1"/>
              </p:cNvSpPr>
              <p:nvPr/>
            </p:nvSpPr>
            <p:spPr bwMode="auto">
              <a:xfrm>
                <a:off x="4540019" y="5426174"/>
                <a:ext cx="45932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1970</a:t>
                </a:r>
              </a:p>
            </p:txBody>
          </p:sp>
          <p:sp>
            <p:nvSpPr>
              <p:cNvPr id="31" name="Rectangle 7"/>
              <p:cNvSpPr>
                <a:spLocks noChangeArrowheads="1"/>
              </p:cNvSpPr>
              <p:nvPr/>
            </p:nvSpPr>
            <p:spPr bwMode="auto">
              <a:xfrm>
                <a:off x="5166752" y="5445224"/>
                <a:ext cx="478451"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1980</a:t>
                </a:r>
              </a:p>
            </p:txBody>
          </p:sp>
          <p:sp>
            <p:nvSpPr>
              <p:cNvPr id="32" name="Rectangle 7"/>
              <p:cNvSpPr>
                <a:spLocks noChangeArrowheads="1"/>
              </p:cNvSpPr>
              <p:nvPr/>
            </p:nvSpPr>
            <p:spPr bwMode="auto">
              <a:xfrm>
                <a:off x="5827779" y="5435699"/>
                <a:ext cx="458945"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1990</a:t>
                </a:r>
              </a:p>
            </p:txBody>
          </p:sp>
          <p:sp>
            <p:nvSpPr>
              <p:cNvPr id="33" name="Rectangle 7"/>
              <p:cNvSpPr>
                <a:spLocks noChangeArrowheads="1"/>
              </p:cNvSpPr>
              <p:nvPr/>
            </p:nvSpPr>
            <p:spPr bwMode="auto">
              <a:xfrm>
                <a:off x="6485376" y="5445224"/>
                <a:ext cx="504533"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2000</a:t>
                </a:r>
              </a:p>
            </p:txBody>
          </p:sp>
          <p:sp>
            <p:nvSpPr>
              <p:cNvPr id="34" name="Rectangle 7"/>
              <p:cNvSpPr>
                <a:spLocks noChangeArrowheads="1"/>
              </p:cNvSpPr>
              <p:nvPr/>
            </p:nvSpPr>
            <p:spPr bwMode="auto">
              <a:xfrm>
                <a:off x="7133448" y="5445224"/>
                <a:ext cx="48368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2010</a:t>
                </a:r>
              </a:p>
            </p:txBody>
          </p:sp>
          <p:sp>
            <p:nvSpPr>
              <p:cNvPr id="35" name="Rectangle 7"/>
              <p:cNvSpPr>
                <a:spLocks noChangeArrowheads="1"/>
              </p:cNvSpPr>
              <p:nvPr/>
            </p:nvSpPr>
            <p:spPr bwMode="auto">
              <a:xfrm>
                <a:off x="3836658" y="2335411"/>
                <a:ext cx="45306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1959</a:t>
                </a:r>
              </a:p>
            </p:txBody>
          </p:sp>
          <p:sp>
            <p:nvSpPr>
              <p:cNvPr id="36" name="Rectangle 7"/>
              <p:cNvSpPr>
                <a:spLocks noChangeArrowheads="1"/>
              </p:cNvSpPr>
              <p:nvPr/>
            </p:nvSpPr>
            <p:spPr bwMode="auto">
              <a:xfrm>
                <a:off x="4935149" y="2868355"/>
                <a:ext cx="45663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1976</a:t>
                </a:r>
              </a:p>
            </p:txBody>
          </p:sp>
          <p:sp>
            <p:nvSpPr>
              <p:cNvPr id="37" name="Rectangle 7"/>
              <p:cNvSpPr>
                <a:spLocks noChangeArrowheads="1"/>
              </p:cNvSpPr>
              <p:nvPr/>
            </p:nvSpPr>
            <p:spPr bwMode="auto">
              <a:xfrm>
                <a:off x="6700979" y="2132856"/>
                <a:ext cx="44340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2003</a:t>
                </a:r>
              </a:p>
            </p:txBody>
          </p:sp>
          <p:sp>
            <p:nvSpPr>
              <p:cNvPr id="38" name="Rectangle 7"/>
              <p:cNvSpPr>
                <a:spLocks noChangeArrowheads="1"/>
              </p:cNvSpPr>
              <p:nvPr/>
            </p:nvSpPr>
            <p:spPr bwMode="auto">
              <a:xfrm>
                <a:off x="7207721" y="2164214"/>
                <a:ext cx="470828"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2011</a:t>
                </a:r>
              </a:p>
            </p:txBody>
          </p:sp>
        </p:grpSp>
        <p:sp>
          <p:nvSpPr>
            <p:cNvPr id="39" name="Rectangle 7"/>
            <p:cNvSpPr>
              <a:spLocks noChangeArrowheads="1"/>
            </p:cNvSpPr>
            <p:nvPr/>
          </p:nvSpPr>
          <p:spPr bwMode="auto">
            <a:xfrm>
              <a:off x="5411713" y="4900518"/>
              <a:ext cx="410351" cy="36933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1983</a:t>
              </a:r>
            </a:p>
          </p:txBody>
        </p:sp>
      </p:grpSp>
      <p:sp>
        <p:nvSpPr>
          <p:cNvPr id="30729" name="Line 9"/>
          <p:cNvSpPr>
            <a:spLocks noChangeShapeType="1"/>
          </p:cNvSpPr>
          <p:nvPr/>
        </p:nvSpPr>
        <p:spPr bwMode="auto">
          <a:xfrm>
            <a:off x="5383163" y="3467100"/>
            <a:ext cx="3684637" cy="0"/>
          </a:xfrm>
          <a:prstGeom prst="line">
            <a:avLst/>
          </a:prstGeom>
          <a:noFill/>
          <a:ln w="936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9" name="Rectangle 1"/>
          <p:cNvSpPr>
            <a:spLocks noGrp="1" noChangeArrowheads="1"/>
          </p:cNvSpPr>
          <p:nvPr>
            <p:ph type="title" idx="4294967295"/>
          </p:nvPr>
        </p:nvSpPr>
        <p:spPr>
          <a:xfrm>
            <a:off x="173896" y="232732"/>
            <a:ext cx="9408094"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Greenland</a:t>
            </a:r>
            <a:r>
              <a:rPr lang="de-DE" altLang="de-DE" sz="2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altLang="de-DE" sz="26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altLang="de-DE" sz="2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North See </a:t>
            </a:r>
            <a:r>
              <a:rPr lang="de-DE" altLang="de-DE" sz="26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altLang="de-DE" sz="2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Dipole – Index (GNDI)</a:t>
            </a:r>
            <a:endParaRPr lang="de-DE" altLang="de-DE"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0724" name="Oval 4"/>
          <p:cNvSpPr>
            <a:spLocks noChangeArrowheads="1"/>
          </p:cNvSpPr>
          <p:nvPr/>
        </p:nvSpPr>
        <p:spPr bwMode="auto">
          <a:xfrm>
            <a:off x="5311140" y="2266950"/>
            <a:ext cx="502920" cy="4191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25" name="Oval 5"/>
          <p:cNvSpPr>
            <a:spLocks noChangeArrowheads="1"/>
          </p:cNvSpPr>
          <p:nvPr/>
        </p:nvSpPr>
        <p:spPr bwMode="auto">
          <a:xfrm>
            <a:off x="6412865" y="2789238"/>
            <a:ext cx="502920" cy="4191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26" name="Oval 6"/>
          <p:cNvSpPr>
            <a:spLocks noChangeArrowheads="1"/>
          </p:cNvSpPr>
          <p:nvPr/>
        </p:nvSpPr>
        <p:spPr bwMode="auto">
          <a:xfrm>
            <a:off x="8165465" y="2044700"/>
            <a:ext cx="502920" cy="4191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0" name="Textfeld 39"/>
          <p:cNvSpPr txBox="1"/>
          <p:nvPr/>
        </p:nvSpPr>
        <p:spPr>
          <a:xfrm>
            <a:off x="56751" y="6118560"/>
            <a:ext cx="4434525" cy="233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defPPr>
              <a:defRPr lang="en-GB"/>
            </a:defPPr>
            <a:lvl1pPr hangingPunct="1">
              <a:lnSpc>
                <a:spcPct val="100000"/>
              </a:lnSpc>
              <a:tabLst>
                <a:tab pos="723900" algn="l"/>
                <a:tab pos="1447800" algn="l"/>
                <a:tab pos="2171700" algn="l"/>
                <a:tab pos="2895600" algn="l"/>
                <a:tab pos="3619500" algn="l"/>
                <a:tab pos="4343400" algn="l"/>
                <a:tab pos="5067300" algn="l"/>
              </a:tabLst>
              <a:defRPr sz="1200">
                <a:solidFill>
                  <a:srgbClr val="000000"/>
                </a:solidFill>
                <a:latin typeface="Verdana" pitchFamily="32" charset="0"/>
              </a:defRPr>
            </a:lvl1pPr>
          </a:lstStyle>
          <a:p>
            <a:r>
              <a:rPr lang="de-DE" sz="900" b="0" dirty="0"/>
              <a:t>Träger-Chatterjee, et al. : </a:t>
            </a:r>
            <a:r>
              <a:rPr lang="de-DE" sz="900" b="0" dirty="0" err="1"/>
              <a:t>Advances</a:t>
            </a:r>
            <a:r>
              <a:rPr lang="de-DE" sz="900" b="0" dirty="0"/>
              <a:t> in </a:t>
            </a:r>
            <a:r>
              <a:rPr lang="de-DE" sz="900" b="0" dirty="0" err="1"/>
              <a:t>Meteorology</a:t>
            </a:r>
            <a:r>
              <a:rPr lang="de-DE" sz="900" b="0" dirty="0"/>
              <a:t>, </a:t>
            </a:r>
            <a:r>
              <a:rPr lang="de-DE" sz="900" b="0" dirty="0" err="1"/>
              <a:t>Vol</a:t>
            </a:r>
            <a:r>
              <a:rPr lang="de-DE" sz="900" b="0" dirty="0"/>
              <a:t> 2014 </a:t>
            </a:r>
            <a:r>
              <a:rPr lang="de-DE" sz="900" b="0" dirty="0" smtClean="0"/>
              <a:t>(</a:t>
            </a:r>
            <a:r>
              <a:rPr lang="de-DE" sz="900" b="0" dirty="0" err="1" smtClean="0"/>
              <a:t>adjusted</a:t>
            </a:r>
            <a:r>
              <a:rPr lang="de-DE" sz="900" b="0" dirty="0" smtClean="0"/>
              <a:t>)</a:t>
            </a:r>
            <a:endParaRPr lang="de-DE" sz="900" b="0" dirty="0"/>
          </a:p>
        </p:txBody>
      </p:sp>
      <mc:AlternateContent xmlns:mc="http://schemas.openxmlformats.org/markup-compatibility/2006" xmlns:a14="http://schemas.microsoft.com/office/drawing/2010/main">
        <mc:Choice Requires="a14">
          <p:sp>
            <p:nvSpPr>
              <p:cNvPr id="41" name="Rechteck 13"/>
              <p:cNvSpPr/>
              <p:nvPr/>
            </p:nvSpPr>
            <p:spPr>
              <a:xfrm>
                <a:off x="551680" y="2694362"/>
                <a:ext cx="26057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800" i="1" smtClean="0">
                          <a:solidFill>
                            <a:schemeClr val="tx1"/>
                          </a:solidFill>
                          <a:latin typeface="Cambria Math"/>
                        </a:rPr>
                        <m:t>𝐺𝑁𝐷𝐼</m:t>
                      </m:r>
                      <m:r>
                        <a:rPr lang="de-DE" sz="1800" i="1" smtClean="0">
                          <a:solidFill>
                            <a:schemeClr val="tx1"/>
                          </a:solidFill>
                          <a:latin typeface="Cambria Math"/>
                        </a:rPr>
                        <m:t>=</m:t>
                      </m:r>
                      <m:r>
                        <m:rPr>
                          <m:sty m:val="p"/>
                        </m:rPr>
                        <a:rPr lang="de-DE" sz="1800" b="0" i="0" smtClean="0">
                          <a:solidFill>
                            <a:schemeClr val="tx1"/>
                          </a:solidFill>
                          <a:latin typeface="Cambria Math"/>
                        </a:rPr>
                        <m:t>exp</m:t>
                      </m:r>
                      <m:r>
                        <a:rPr lang="de-DE" sz="1800" b="0" i="1" smtClean="0">
                          <a:solidFill>
                            <a:schemeClr val="tx1"/>
                          </a:solidFill>
                          <a:latin typeface="Cambria Math"/>
                        </a:rPr>
                        <m:t>⁡(</m:t>
                      </m:r>
                      <m:r>
                        <a:rPr lang="de-DE" sz="1800" b="0" i="1" smtClean="0">
                          <a:solidFill>
                            <a:schemeClr val="tx1"/>
                          </a:solidFill>
                          <a:latin typeface="Cambria Math"/>
                        </a:rPr>
                        <m:t>𝑁𝐴</m:t>
                      </m:r>
                      <m:r>
                        <a:rPr lang="de-DE" sz="1800" b="0" i="1" smtClean="0">
                          <a:solidFill>
                            <a:schemeClr val="tx1"/>
                          </a:solidFill>
                          <a:latin typeface="Cambria Math"/>
                        </a:rPr>
                        <m:t> −</m:t>
                      </m:r>
                      <m:r>
                        <a:rPr lang="de-DE" sz="1800" b="0" i="1" smtClean="0">
                          <a:solidFill>
                            <a:schemeClr val="tx1"/>
                          </a:solidFill>
                          <a:latin typeface="Cambria Math"/>
                        </a:rPr>
                        <m:t>𝐺𝐴</m:t>
                      </m:r>
                      <m:r>
                        <a:rPr lang="de-DE" sz="1800" b="0" i="1" smtClean="0">
                          <a:solidFill>
                            <a:schemeClr val="tx1"/>
                          </a:solidFill>
                          <a:latin typeface="Cambria Math"/>
                        </a:rPr>
                        <m:t>)</m:t>
                      </m:r>
                    </m:oMath>
                  </m:oMathPara>
                </a14:m>
                <a:endParaRPr lang="de-DE" sz="1800" dirty="0">
                  <a:solidFill>
                    <a:schemeClr val="tx1"/>
                  </a:solidFill>
                </a:endParaRPr>
              </a:p>
            </p:txBody>
          </p:sp>
        </mc:Choice>
        <mc:Fallback xmlns="">
          <p:sp>
            <p:nvSpPr>
              <p:cNvPr id="41" name="Rechteck 13"/>
              <p:cNvSpPr>
                <a:spLocks noRot="1" noChangeAspect="1" noMove="1" noResize="1" noEditPoints="1" noAdjustHandles="1" noChangeArrowheads="1" noChangeShapeType="1" noTextEdit="1"/>
              </p:cNvSpPr>
              <p:nvPr/>
            </p:nvSpPr>
            <p:spPr>
              <a:xfrm>
                <a:off x="551680" y="2694362"/>
                <a:ext cx="2605778" cy="369332"/>
              </a:xfrm>
              <a:prstGeom prst="rect">
                <a:avLst/>
              </a:prstGeom>
              <a:blipFill>
                <a:blip r:embed="rId4"/>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hteck 14"/>
              <p:cNvSpPr/>
              <p:nvPr/>
            </p:nvSpPr>
            <p:spPr>
              <a:xfrm>
                <a:off x="1208206" y="3288388"/>
                <a:ext cx="1349600" cy="6558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800" i="1" smtClean="0">
                          <a:solidFill>
                            <a:schemeClr val="tx1"/>
                          </a:solidFill>
                          <a:latin typeface="Cambria Math"/>
                        </a:rPr>
                        <m:t>𝑁𝐴</m:t>
                      </m:r>
                      <m:r>
                        <a:rPr lang="de-DE" sz="1800" i="1" smtClean="0">
                          <a:solidFill>
                            <a:schemeClr val="tx1"/>
                          </a:solidFill>
                          <a:latin typeface="Cambria Math"/>
                        </a:rPr>
                        <m:t>= </m:t>
                      </m:r>
                      <m:f>
                        <m:fPr>
                          <m:ctrlPr>
                            <a:rPr lang="de-DE" sz="1800" i="1">
                              <a:solidFill>
                                <a:schemeClr val="tx1"/>
                              </a:solidFill>
                              <a:latin typeface="Cambria Math" panose="02040503050406030204" pitchFamily="18" charset="0"/>
                            </a:rPr>
                          </m:ctrlPr>
                        </m:fPr>
                        <m:num>
                          <m:sSubSup>
                            <m:sSubSupPr>
                              <m:ctrlPr>
                                <a:rPr lang="de-DE" sz="1800" i="1">
                                  <a:solidFill>
                                    <a:schemeClr val="tx1"/>
                                  </a:solidFill>
                                  <a:latin typeface="Cambria Math" panose="02040503050406030204" pitchFamily="18" charset="0"/>
                                </a:rPr>
                              </m:ctrlPr>
                            </m:sSubSupPr>
                            <m:e>
                              <m:r>
                                <a:rPr lang="de-DE" sz="1800" i="1">
                                  <a:solidFill>
                                    <a:schemeClr val="tx1"/>
                                  </a:solidFill>
                                  <a:latin typeface="Cambria Math"/>
                                </a:rPr>
                                <m:t>𝐴</m:t>
                              </m:r>
                            </m:e>
                            <m:sub>
                              <m:r>
                                <a:rPr lang="de-DE" sz="1800" i="1">
                                  <a:solidFill>
                                    <a:schemeClr val="tx1"/>
                                  </a:solidFill>
                                  <a:latin typeface="Cambria Math"/>
                                </a:rPr>
                                <m:t>𝑦</m:t>
                              </m:r>
                            </m:sub>
                            <m:sup>
                              <m:r>
                                <a:rPr lang="de-DE" sz="1800" i="1">
                                  <a:solidFill>
                                    <a:schemeClr val="tx1"/>
                                  </a:solidFill>
                                  <a:latin typeface="Cambria Math"/>
                                </a:rPr>
                                <m:t>𝑁</m:t>
                              </m:r>
                            </m:sup>
                          </m:sSubSup>
                        </m:num>
                        <m:den>
                          <m:r>
                            <a:rPr lang="de-DE" sz="1800" i="1">
                              <a:solidFill>
                                <a:schemeClr val="tx1"/>
                              </a:solidFill>
                              <a:latin typeface="Cambria Math"/>
                            </a:rPr>
                            <m:t>𝜎</m:t>
                          </m:r>
                          <m:sSup>
                            <m:sSupPr>
                              <m:ctrlPr>
                                <a:rPr lang="de-DE" sz="1800" i="1">
                                  <a:solidFill>
                                    <a:schemeClr val="tx1"/>
                                  </a:solidFill>
                                  <a:latin typeface="Cambria Math" panose="02040503050406030204" pitchFamily="18" charset="0"/>
                                </a:rPr>
                              </m:ctrlPr>
                            </m:sSupPr>
                            <m:e>
                              <m:r>
                                <a:rPr lang="de-DE" sz="1800" i="1">
                                  <a:solidFill>
                                    <a:schemeClr val="tx1"/>
                                  </a:solidFill>
                                  <a:latin typeface="Cambria Math"/>
                                </a:rPr>
                                <m:t>𝐴</m:t>
                              </m:r>
                            </m:e>
                            <m:sup>
                              <m:r>
                                <a:rPr lang="de-DE" sz="1800" i="1">
                                  <a:solidFill>
                                    <a:schemeClr val="tx1"/>
                                  </a:solidFill>
                                  <a:latin typeface="Cambria Math"/>
                                </a:rPr>
                                <m:t>𝑁</m:t>
                              </m:r>
                            </m:sup>
                          </m:sSup>
                        </m:den>
                      </m:f>
                    </m:oMath>
                  </m:oMathPara>
                </a14:m>
                <a:endParaRPr lang="de-DE" sz="1800" dirty="0">
                  <a:solidFill>
                    <a:schemeClr val="tx1"/>
                  </a:solidFill>
                </a:endParaRPr>
              </a:p>
            </p:txBody>
          </p:sp>
        </mc:Choice>
        <mc:Fallback xmlns="">
          <p:sp>
            <p:nvSpPr>
              <p:cNvPr id="42" name="Rechteck 14"/>
              <p:cNvSpPr>
                <a:spLocks noRot="1" noChangeAspect="1" noMove="1" noResize="1" noEditPoints="1" noAdjustHandles="1" noChangeArrowheads="1" noChangeShapeType="1" noTextEdit="1"/>
              </p:cNvSpPr>
              <p:nvPr/>
            </p:nvSpPr>
            <p:spPr>
              <a:xfrm>
                <a:off x="1208206" y="3288388"/>
                <a:ext cx="1349600" cy="65588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echteck 15"/>
              <p:cNvSpPr/>
              <p:nvPr/>
            </p:nvSpPr>
            <p:spPr>
              <a:xfrm>
                <a:off x="1186540" y="4196671"/>
                <a:ext cx="1314591" cy="657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800" i="1" smtClean="0">
                          <a:solidFill>
                            <a:schemeClr val="tx1"/>
                          </a:solidFill>
                          <a:latin typeface="Cambria Math"/>
                        </a:rPr>
                        <m:t>𝐺𝐴</m:t>
                      </m:r>
                      <m:r>
                        <a:rPr lang="de-DE" sz="1800" i="1" smtClean="0">
                          <a:solidFill>
                            <a:schemeClr val="tx1"/>
                          </a:solidFill>
                          <a:latin typeface="Cambria Math"/>
                        </a:rPr>
                        <m:t>= </m:t>
                      </m:r>
                      <m:f>
                        <m:fPr>
                          <m:ctrlPr>
                            <a:rPr lang="de-DE" sz="1800" i="1">
                              <a:solidFill>
                                <a:schemeClr val="tx1"/>
                              </a:solidFill>
                              <a:latin typeface="Cambria Math" panose="02040503050406030204" pitchFamily="18" charset="0"/>
                            </a:rPr>
                          </m:ctrlPr>
                        </m:fPr>
                        <m:num>
                          <m:sSubSup>
                            <m:sSubSupPr>
                              <m:ctrlPr>
                                <a:rPr lang="de-DE" sz="1800" i="1">
                                  <a:solidFill>
                                    <a:schemeClr val="tx1"/>
                                  </a:solidFill>
                                  <a:latin typeface="Cambria Math" panose="02040503050406030204" pitchFamily="18" charset="0"/>
                                </a:rPr>
                              </m:ctrlPr>
                            </m:sSubSupPr>
                            <m:e>
                              <m:r>
                                <a:rPr lang="de-DE" sz="1800" i="1">
                                  <a:solidFill>
                                    <a:schemeClr val="tx1"/>
                                  </a:solidFill>
                                  <a:latin typeface="Cambria Math"/>
                                </a:rPr>
                                <m:t>𝐴</m:t>
                              </m:r>
                            </m:e>
                            <m:sub>
                              <m:r>
                                <a:rPr lang="de-DE" sz="1800" i="1">
                                  <a:solidFill>
                                    <a:schemeClr val="tx1"/>
                                  </a:solidFill>
                                  <a:latin typeface="Cambria Math"/>
                                </a:rPr>
                                <m:t>𝑦</m:t>
                              </m:r>
                            </m:sub>
                            <m:sup>
                              <m:r>
                                <a:rPr lang="de-DE" sz="1800" i="1">
                                  <a:solidFill>
                                    <a:schemeClr val="tx1"/>
                                  </a:solidFill>
                                  <a:latin typeface="Cambria Math"/>
                                </a:rPr>
                                <m:t>𝐺</m:t>
                              </m:r>
                            </m:sup>
                          </m:sSubSup>
                        </m:num>
                        <m:den>
                          <m:r>
                            <a:rPr lang="de-DE" sz="1800" i="1">
                              <a:solidFill>
                                <a:schemeClr val="tx1"/>
                              </a:solidFill>
                              <a:latin typeface="Cambria Math"/>
                            </a:rPr>
                            <m:t>𝜎</m:t>
                          </m:r>
                          <m:sSup>
                            <m:sSupPr>
                              <m:ctrlPr>
                                <a:rPr lang="de-DE" sz="1800" i="1">
                                  <a:solidFill>
                                    <a:schemeClr val="tx1"/>
                                  </a:solidFill>
                                  <a:latin typeface="Cambria Math" panose="02040503050406030204" pitchFamily="18" charset="0"/>
                                </a:rPr>
                              </m:ctrlPr>
                            </m:sSupPr>
                            <m:e>
                              <m:r>
                                <a:rPr lang="de-DE" sz="1800" i="1">
                                  <a:solidFill>
                                    <a:schemeClr val="tx1"/>
                                  </a:solidFill>
                                  <a:latin typeface="Cambria Math"/>
                                </a:rPr>
                                <m:t>𝐴</m:t>
                              </m:r>
                            </m:e>
                            <m:sup>
                              <m:r>
                                <a:rPr lang="de-DE" sz="1800" i="1">
                                  <a:solidFill>
                                    <a:schemeClr val="tx1"/>
                                  </a:solidFill>
                                  <a:latin typeface="Cambria Math"/>
                                </a:rPr>
                                <m:t>𝐺</m:t>
                              </m:r>
                            </m:sup>
                          </m:sSup>
                        </m:den>
                      </m:f>
                    </m:oMath>
                  </m:oMathPara>
                </a14:m>
                <a:endParaRPr lang="de-DE" sz="1800" dirty="0">
                  <a:solidFill>
                    <a:schemeClr val="tx1"/>
                  </a:solidFill>
                </a:endParaRPr>
              </a:p>
            </p:txBody>
          </p:sp>
        </mc:Choice>
        <mc:Fallback xmlns="">
          <p:sp>
            <p:nvSpPr>
              <p:cNvPr id="43" name="Rechteck 15"/>
              <p:cNvSpPr>
                <a:spLocks noRot="1" noChangeAspect="1" noMove="1" noResize="1" noEditPoints="1" noAdjustHandles="1" noChangeArrowheads="1" noChangeShapeType="1" noTextEdit="1"/>
              </p:cNvSpPr>
              <p:nvPr/>
            </p:nvSpPr>
            <p:spPr>
              <a:xfrm>
                <a:off x="1186540" y="4196671"/>
                <a:ext cx="1314591" cy="657488"/>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069789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P spid="30724" grpId="0" animBg="1"/>
      <p:bldP spid="30725" grpId="0" animBg="1"/>
      <p:bldP spid="307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1187451"/>
            <a:ext cx="9140825" cy="274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3587751"/>
            <a:ext cx="9140825" cy="274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3795713"/>
            <a:ext cx="190500" cy="5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Rectangle 6"/>
          <p:cNvSpPr>
            <a:spLocks noChangeArrowheads="1"/>
          </p:cNvSpPr>
          <p:nvPr/>
        </p:nvSpPr>
        <p:spPr bwMode="auto">
          <a:xfrm>
            <a:off x="9264651" y="1685926"/>
            <a:ext cx="144463" cy="282575"/>
          </a:xfrm>
          <a:prstGeom prst="rect">
            <a:avLst/>
          </a:prstGeom>
          <a:solidFill>
            <a:srgbClr val="FFFFFF"/>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3" name="Rectangle 7"/>
          <p:cNvSpPr>
            <a:spLocks noChangeArrowheads="1"/>
          </p:cNvSpPr>
          <p:nvPr/>
        </p:nvSpPr>
        <p:spPr bwMode="auto">
          <a:xfrm>
            <a:off x="2544763" y="1746250"/>
            <a:ext cx="215900" cy="355600"/>
          </a:xfrm>
          <a:prstGeom prst="rect">
            <a:avLst/>
          </a:prstGeom>
          <a:solidFill>
            <a:srgbClr val="FFFFFF"/>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5" name="Rectangle 9"/>
          <p:cNvSpPr>
            <a:spLocks noChangeArrowheads="1"/>
          </p:cNvSpPr>
          <p:nvPr/>
        </p:nvSpPr>
        <p:spPr bwMode="auto">
          <a:xfrm rot="16200000">
            <a:off x="2279881" y="1966340"/>
            <a:ext cx="28052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       </a:t>
            </a:r>
          </a:p>
        </p:txBody>
      </p:sp>
      <p:sp>
        <p:nvSpPr>
          <p:cNvPr id="19466" name="Rectangle 10"/>
          <p:cNvSpPr>
            <a:spLocks noChangeArrowheads="1"/>
          </p:cNvSpPr>
          <p:nvPr/>
        </p:nvSpPr>
        <p:spPr bwMode="auto">
          <a:xfrm rot="16200000">
            <a:off x="4834738" y="5749734"/>
            <a:ext cx="3270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a:solidFill>
                  <a:srgbClr val="000000"/>
                </a:solidFill>
                <a:latin typeface="Verdana" pitchFamily="32" charset="0"/>
              </a:rPr>
              <a:t>1976</a:t>
            </a:r>
          </a:p>
        </p:txBody>
      </p:sp>
      <p:sp>
        <p:nvSpPr>
          <p:cNvPr id="19467" name="Rectangle 11"/>
          <p:cNvSpPr>
            <a:spLocks noChangeArrowheads="1"/>
          </p:cNvSpPr>
          <p:nvPr/>
        </p:nvSpPr>
        <p:spPr bwMode="auto">
          <a:xfrm rot="16200000">
            <a:off x="5907888" y="5667184"/>
            <a:ext cx="3270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a:solidFill>
                  <a:srgbClr val="000000"/>
                </a:solidFill>
                <a:latin typeface="Verdana" pitchFamily="32" charset="0"/>
              </a:rPr>
              <a:t>1983</a:t>
            </a:r>
          </a:p>
        </p:txBody>
      </p:sp>
      <p:sp>
        <p:nvSpPr>
          <p:cNvPr id="19468" name="Rectangle 12"/>
          <p:cNvSpPr>
            <a:spLocks noChangeArrowheads="1"/>
          </p:cNvSpPr>
          <p:nvPr/>
        </p:nvSpPr>
        <p:spPr bwMode="auto">
          <a:xfrm rot="16200000">
            <a:off x="8930488" y="5562409"/>
            <a:ext cx="3270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a:solidFill>
                  <a:srgbClr val="000000"/>
                </a:solidFill>
                <a:latin typeface="Verdana" pitchFamily="32" charset="0"/>
              </a:rPr>
              <a:t>2003</a:t>
            </a:r>
          </a:p>
        </p:txBody>
      </p:sp>
      <p:sp>
        <p:nvSpPr>
          <p:cNvPr id="19469" name="Rectangle 13"/>
          <p:cNvSpPr>
            <a:spLocks noChangeArrowheads="1"/>
          </p:cNvSpPr>
          <p:nvPr/>
        </p:nvSpPr>
        <p:spPr bwMode="auto">
          <a:xfrm rot="16200000">
            <a:off x="8959063" y="1669859"/>
            <a:ext cx="3270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a:solidFill>
                  <a:srgbClr val="000000"/>
                </a:solidFill>
                <a:latin typeface="Verdana" pitchFamily="32" charset="0"/>
              </a:rPr>
              <a:t>2003</a:t>
            </a:r>
          </a:p>
        </p:txBody>
      </p:sp>
      <p:sp>
        <p:nvSpPr>
          <p:cNvPr id="19471" name="Rectangle 15"/>
          <p:cNvSpPr>
            <a:spLocks noChangeArrowheads="1"/>
          </p:cNvSpPr>
          <p:nvPr/>
        </p:nvSpPr>
        <p:spPr bwMode="auto">
          <a:xfrm rot="16200000">
            <a:off x="10130410" y="1817496"/>
            <a:ext cx="367088"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 2011</a:t>
            </a:r>
          </a:p>
        </p:txBody>
      </p:sp>
      <p:sp>
        <p:nvSpPr>
          <p:cNvPr id="19481" name="Rectangle 25"/>
          <p:cNvSpPr>
            <a:spLocks noChangeArrowheads="1"/>
          </p:cNvSpPr>
          <p:nvPr/>
        </p:nvSpPr>
        <p:spPr bwMode="auto">
          <a:xfrm>
            <a:off x="4419600" y="5303839"/>
            <a:ext cx="249238" cy="357187"/>
          </a:xfrm>
          <a:prstGeom prst="rect">
            <a:avLst/>
          </a:prstGeom>
          <a:solidFill>
            <a:srgbClr val="FFFFFF"/>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506" name="Rectangle 50"/>
          <p:cNvSpPr>
            <a:spLocks noChangeArrowheads="1"/>
          </p:cNvSpPr>
          <p:nvPr/>
        </p:nvSpPr>
        <p:spPr bwMode="auto">
          <a:xfrm rot="16200000">
            <a:off x="5777707" y="1615364"/>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1983</a:t>
            </a:r>
          </a:p>
        </p:txBody>
      </p:sp>
      <p:sp>
        <p:nvSpPr>
          <p:cNvPr id="19507" name="Rectangle 51"/>
          <p:cNvSpPr>
            <a:spLocks noChangeArrowheads="1"/>
          </p:cNvSpPr>
          <p:nvPr/>
        </p:nvSpPr>
        <p:spPr bwMode="auto">
          <a:xfrm rot="16200000">
            <a:off x="4742657" y="1598248"/>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1976</a:t>
            </a:r>
          </a:p>
        </p:txBody>
      </p:sp>
      <p:sp>
        <p:nvSpPr>
          <p:cNvPr id="19508" name="Rectangle 52"/>
          <p:cNvSpPr>
            <a:spLocks noChangeArrowheads="1"/>
          </p:cNvSpPr>
          <p:nvPr/>
        </p:nvSpPr>
        <p:spPr bwMode="auto">
          <a:xfrm rot="16200000">
            <a:off x="8806657" y="1435976"/>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2003</a:t>
            </a:r>
          </a:p>
        </p:txBody>
      </p:sp>
      <p:sp>
        <p:nvSpPr>
          <p:cNvPr id="19511" name="AutoShape 55"/>
          <p:cNvSpPr>
            <a:spLocks noChangeArrowheads="1"/>
          </p:cNvSpPr>
          <p:nvPr/>
        </p:nvSpPr>
        <p:spPr bwMode="auto">
          <a:xfrm>
            <a:off x="4991100" y="1278286"/>
            <a:ext cx="103188" cy="193675"/>
          </a:xfrm>
          <a:prstGeom prst="downArrow">
            <a:avLst>
              <a:gd name="adj1" fmla="val 50000"/>
              <a:gd name="adj2" fmla="val 46923"/>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12" name="AutoShape 56"/>
          <p:cNvSpPr>
            <a:spLocks noChangeArrowheads="1"/>
          </p:cNvSpPr>
          <p:nvPr/>
        </p:nvSpPr>
        <p:spPr bwMode="auto">
          <a:xfrm>
            <a:off x="6016625" y="1295401"/>
            <a:ext cx="103188" cy="195263"/>
          </a:xfrm>
          <a:prstGeom prst="downArrow">
            <a:avLst>
              <a:gd name="adj1" fmla="val 50000"/>
              <a:gd name="adj2" fmla="val 47308"/>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14" name="AutoShape 58"/>
          <p:cNvSpPr>
            <a:spLocks noChangeArrowheads="1"/>
          </p:cNvSpPr>
          <p:nvPr/>
        </p:nvSpPr>
        <p:spPr bwMode="auto">
          <a:xfrm>
            <a:off x="9050339" y="1111251"/>
            <a:ext cx="103187" cy="193675"/>
          </a:xfrm>
          <a:prstGeom prst="downArrow">
            <a:avLst>
              <a:gd name="adj1" fmla="val 50000"/>
              <a:gd name="adj2" fmla="val 46923"/>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16" name="Rectangle 60"/>
          <p:cNvSpPr>
            <a:spLocks noChangeArrowheads="1"/>
          </p:cNvSpPr>
          <p:nvPr/>
        </p:nvSpPr>
        <p:spPr bwMode="auto">
          <a:xfrm rot="16200000">
            <a:off x="5795169" y="5751175"/>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1983</a:t>
            </a:r>
          </a:p>
        </p:txBody>
      </p:sp>
      <p:sp>
        <p:nvSpPr>
          <p:cNvPr id="19517" name="Rectangle 61"/>
          <p:cNvSpPr>
            <a:spLocks noChangeArrowheads="1"/>
          </p:cNvSpPr>
          <p:nvPr/>
        </p:nvSpPr>
        <p:spPr bwMode="auto">
          <a:xfrm rot="16200000">
            <a:off x="4717257" y="5793664"/>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1976</a:t>
            </a:r>
          </a:p>
        </p:txBody>
      </p:sp>
      <p:sp>
        <p:nvSpPr>
          <p:cNvPr id="19518" name="Rectangle 62"/>
          <p:cNvSpPr>
            <a:spLocks noChangeArrowheads="1"/>
          </p:cNvSpPr>
          <p:nvPr/>
        </p:nvSpPr>
        <p:spPr bwMode="auto">
          <a:xfrm rot="16200000">
            <a:off x="8813007" y="5616679"/>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2003</a:t>
            </a:r>
          </a:p>
        </p:txBody>
      </p:sp>
      <p:sp>
        <p:nvSpPr>
          <p:cNvPr id="19519" name="AutoShape 63"/>
          <p:cNvSpPr>
            <a:spLocks noChangeArrowheads="1"/>
          </p:cNvSpPr>
          <p:nvPr/>
        </p:nvSpPr>
        <p:spPr bwMode="auto">
          <a:xfrm>
            <a:off x="4962525" y="6229351"/>
            <a:ext cx="103188" cy="193675"/>
          </a:xfrm>
          <a:prstGeom prst="upArrow">
            <a:avLst>
              <a:gd name="adj1" fmla="val 50000"/>
              <a:gd name="adj2" fmla="val 46923"/>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22" name="AutoShape 66"/>
          <p:cNvSpPr>
            <a:spLocks noChangeArrowheads="1"/>
          </p:cNvSpPr>
          <p:nvPr/>
        </p:nvSpPr>
        <p:spPr bwMode="auto">
          <a:xfrm>
            <a:off x="6049169" y="6220987"/>
            <a:ext cx="104775" cy="193675"/>
          </a:xfrm>
          <a:prstGeom prst="upArrow">
            <a:avLst>
              <a:gd name="adj1" fmla="val 50000"/>
              <a:gd name="adj2" fmla="val 46212"/>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23" name="AutoShape 67"/>
          <p:cNvSpPr>
            <a:spLocks noChangeArrowheads="1"/>
          </p:cNvSpPr>
          <p:nvPr/>
        </p:nvSpPr>
        <p:spPr bwMode="auto">
          <a:xfrm>
            <a:off x="9059864" y="6084917"/>
            <a:ext cx="104775" cy="195262"/>
          </a:xfrm>
          <a:prstGeom prst="upArrow">
            <a:avLst>
              <a:gd name="adj1" fmla="val 50000"/>
              <a:gd name="adj2" fmla="val 46591"/>
            </a:avLst>
          </a:prstGeom>
          <a:solidFill>
            <a:srgbClr val="FF9900"/>
          </a:solidFill>
          <a:ln w="25560" cap="flat">
            <a:solidFill>
              <a:srgbClr val="FF9900"/>
            </a:solidFill>
            <a:round/>
            <a:headEnd/>
            <a:tailEnd/>
          </a:ln>
          <a:effectLst/>
          <a:extLst/>
        </p:spPr>
        <p:txBody>
          <a:bodyPr wrap="none" anchor="ctr"/>
          <a:lstStyle/>
          <a:p>
            <a:endParaRPr lang="de-DE"/>
          </a:p>
        </p:txBody>
      </p:sp>
      <p:sp>
        <p:nvSpPr>
          <p:cNvPr id="19524" name="Rectangle 68"/>
          <p:cNvSpPr>
            <a:spLocks noChangeArrowheads="1"/>
          </p:cNvSpPr>
          <p:nvPr/>
        </p:nvSpPr>
        <p:spPr bwMode="auto">
          <a:xfrm>
            <a:off x="3086100" y="5318125"/>
            <a:ext cx="171450" cy="234950"/>
          </a:xfrm>
          <a:prstGeom prst="rect">
            <a:avLst/>
          </a:prstGeom>
          <a:solidFill>
            <a:srgbClr val="FFFFFF"/>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2" name="Rectangle 27"/>
          <p:cNvSpPr>
            <a:spLocks noChangeArrowheads="1"/>
          </p:cNvSpPr>
          <p:nvPr/>
        </p:nvSpPr>
        <p:spPr bwMode="auto">
          <a:xfrm>
            <a:off x="2940115" y="1731720"/>
            <a:ext cx="109645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Anomaly</a:t>
            </a:r>
            <a:r>
              <a:rPr lang="de-DE" altLang="de-DE" sz="1200" dirty="0" smtClean="0">
                <a:latin typeface="Verdana" pitchFamily="32" charset="0"/>
              </a:rPr>
              <a:t> </a:t>
            </a:r>
            <a:r>
              <a:rPr lang="de-DE" altLang="de-DE" sz="1200" dirty="0">
                <a:latin typeface="Verdana" pitchFamily="32" charset="0"/>
              </a:rPr>
              <a:t>JJA</a:t>
            </a:r>
          </a:p>
        </p:txBody>
      </p:sp>
      <p:sp>
        <p:nvSpPr>
          <p:cNvPr id="56" name="Rectangle 15"/>
          <p:cNvSpPr>
            <a:spLocks noChangeArrowheads="1"/>
          </p:cNvSpPr>
          <p:nvPr/>
        </p:nvSpPr>
        <p:spPr bwMode="auto">
          <a:xfrm rot="16200000">
            <a:off x="10163686" y="5640509"/>
            <a:ext cx="367088"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 2011</a:t>
            </a:r>
          </a:p>
        </p:txBody>
      </p:sp>
      <p:sp>
        <p:nvSpPr>
          <p:cNvPr id="57" name="Rectangle 1"/>
          <p:cNvSpPr>
            <a:spLocks noGrp="1" noChangeArrowheads="1"/>
          </p:cNvSpPr>
          <p:nvPr>
            <p:ph type="title" idx="4294967295"/>
          </p:nvPr>
        </p:nvSpPr>
        <p:spPr>
          <a:xfrm>
            <a:off x="338931" y="241694"/>
            <a:ext cx="10833654"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Extreme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summer</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seasons</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Radiation </a:t>
            </a:r>
            <a:r>
              <a:rPr lang="de-DE" altLang="de-DE" sz="2600" dirty="0">
                <a:latin typeface="Verdana" panose="020B0604030504040204" pitchFamily="34" charset="0"/>
                <a:ea typeface="Verdana" panose="020B0604030504040204" pitchFamily="34" charset="0"/>
                <a:cs typeface="Verdana" panose="020B0604030504040204" pitchFamily="34" charset="0"/>
              </a:rPr>
              <a:t>&amp;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Precipitation</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sp>
        <p:nvSpPr>
          <p:cNvPr id="58" name="Rectangle 28"/>
          <p:cNvSpPr>
            <a:spLocks noChangeArrowheads="1"/>
          </p:cNvSpPr>
          <p:nvPr/>
        </p:nvSpPr>
        <p:spPr bwMode="auto">
          <a:xfrm rot="16200000">
            <a:off x="560299" y="4827149"/>
            <a:ext cx="2316340" cy="30280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Precipitation</a:t>
            </a:r>
            <a:r>
              <a:rPr lang="de-DE" altLang="de-DE" sz="1200" dirty="0" smtClean="0">
                <a:latin typeface="Verdana" pitchFamily="32" charset="0"/>
              </a:rPr>
              <a:t> </a:t>
            </a:r>
            <a:r>
              <a:rPr lang="de-DE" altLang="de-DE" sz="1200" dirty="0">
                <a:latin typeface="Verdana" pitchFamily="32" charset="0"/>
              </a:rPr>
              <a:t>[</a:t>
            </a:r>
            <a:r>
              <a:rPr lang="de-DE" altLang="de-DE" sz="1200" dirty="0" smtClean="0">
                <a:latin typeface="Verdana" pitchFamily="32" charset="0"/>
              </a:rPr>
              <a:t>mm/</a:t>
            </a:r>
            <a:r>
              <a:rPr lang="de-DE" altLang="de-DE" sz="1200" dirty="0" err="1" smtClean="0">
                <a:latin typeface="Verdana" pitchFamily="32" charset="0"/>
              </a:rPr>
              <a:t>month</a:t>
            </a:r>
            <a:r>
              <a:rPr lang="de-DE" altLang="de-DE" sz="1200" dirty="0" smtClean="0">
                <a:latin typeface="Verdana" pitchFamily="32" charset="0"/>
              </a:rPr>
              <a:t>]</a:t>
            </a:r>
            <a:endParaRPr lang="de-DE" altLang="de-DE" sz="1200" dirty="0">
              <a:latin typeface="Verdana" pitchFamily="32" charset="0"/>
            </a:endParaRPr>
          </a:p>
        </p:txBody>
      </p:sp>
      <p:sp>
        <p:nvSpPr>
          <p:cNvPr id="59" name="Rectangle 43"/>
          <p:cNvSpPr>
            <a:spLocks noChangeArrowheads="1"/>
          </p:cNvSpPr>
          <p:nvPr/>
        </p:nvSpPr>
        <p:spPr bwMode="auto">
          <a:xfrm rot="16200000">
            <a:off x="1843131" y="3771222"/>
            <a:ext cx="245260" cy="25664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p>
            <a:pPr hangingPunct="1">
              <a:lnSpc>
                <a:spcPct val="100000"/>
              </a:lnSpc>
            </a:pPr>
            <a:r>
              <a:rPr lang="de-DE" altLang="de-DE" dirty="0">
                <a:solidFill>
                  <a:srgbClr val="000000"/>
                </a:solidFill>
                <a:latin typeface="Verdana" pitchFamily="32" charset="0"/>
              </a:rPr>
              <a:t>150</a:t>
            </a:r>
          </a:p>
        </p:txBody>
      </p:sp>
      <p:sp>
        <p:nvSpPr>
          <p:cNvPr id="60" name="Rectangle 43"/>
          <p:cNvSpPr>
            <a:spLocks noChangeArrowheads="1"/>
          </p:cNvSpPr>
          <p:nvPr/>
        </p:nvSpPr>
        <p:spPr bwMode="auto">
          <a:xfrm rot="16200000">
            <a:off x="1859756" y="4182177"/>
            <a:ext cx="24526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61" name="Rectangle 43"/>
          <p:cNvSpPr>
            <a:spLocks noChangeArrowheads="1"/>
          </p:cNvSpPr>
          <p:nvPr/>
        </p:nvSpPr>
        <p:spPr bwMode="auto">
          <a:xfrm rot="16200000">
            <a:off x="1905543" y="4514337"/>
            <a:ext cx="16350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62" name="Rectangle 43"/>
          <p:cNvSpPr>
            <a:spLocks noChangeArrowheads="1"/>
          </p:cNvSpPr>
          <p:nvPr/>
        </p:nvSpPr>
        <p:spPr bwMode="auto">
          <a:xfrm rot="16200000">
            <a:off x="1939211" y="4851633"/>
            <a:ext cx="8175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0</a:t>
            </a:r>
          </a:p>
        </p:txBody>
      </p:sp>
      <p:sp>
        <p:nvSpPr>
          <p:cNvPr id="63" name="Rectangle 43"/>
          <p:cNvSpPr>
            <a:spLocks noChangeArrowheads="1"/>
          </p:cNvSpPr>
          <p:nvPr/>
        </p:nvSpPr>
        <p:spPr bwMode="auto">
          <a:xfrm rot="16200000">
            <a:off x="1872575" y="5174406"/>
            <a:ext cx="219612"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64" name="Rectangle 43"/>
          <p:cNvSpPr>
            <a:spLocks noChangeArrowheads="1"/>
          </p:cNvSpPr>
          <p:nvPr/>
        </p:nvSpPr>
        <p:spPr bwMode="auto">
          <a:xfrm rot="16200000">
            <a:off x="1837570" y="5507878"/>
            <a:ext cx="30136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65" name="Rectangle 43"/>
          <p:cNvSpPr>
            <a:spLocks noChangeArrowheads="1"/>
          </p:cNvSpPr>
          <p:nvPr/>
        </p:nvSpPr>
        <p:spPr bwMode="auto">
          <a:xfrm rot="16200000">
            <a:off x="1836819" y="5839409"/>
            <a:ext cx="30136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-150</a:t>
            </a:r>
          </a:p>
        </p:txBody>
      </p:sp>
      <p:sp>
        <p:nvSpPr>
          <p:cNvPr id="67" name="Rectangle 28"/>
          <p:cNvSpPr>
            <a:spLocks noChangeArrowheads="1"/>
          </p:cNvSpPr>
          <p:nvPr/>
        </p:nvSpPr>
        <p:spPr bwMode="auto">
          <a:xfrm rot="16200000">
            <a:off x="583444" y="2167866"/>
            <a:ext cx="2208938" cy="30280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hangingPunct="1">
              <a:lnSpc>
                <a:spcPct val="100000"/>
              </a:lnSpc>
            </a:pPr>
            <a:r>
              <a:rPr lang="de-DE" altLang="de-DE" sz="1200" dirty="0" smtClean="0">
                <a:latin typeface="Verdana" pitchFamily="32" charset="0"/>
              </a:rPr>
              <a:t>Global Radiation </a:t>
            </a:r>
            <a:r>
              <a:rPr lang="de-DE" altLang="de-DE" sz="1200" dirty="0">
                <a:latin typeface="Verdana" pitchFamily="32" charset="0"/>
              </a:rPr>
              <a:t>[W/m</a:t>
            </a:r>
            <a:r>
              <a:rPr lang="de-DE" altLang="de-DE" sz="1200" baseline="30000" dirty="0">
                <a:latin typeface="Verdana" pitchFamily="32" charset="0"/>
              </a:rPr>
              <a:t>-2</a:t>
            </a:r>
            <a:r>
              <a:rPr lang="de-DE" altLang="de-DE" sz="1200" dirty="0">
                <a:latin typeface="Verdana" pitchFamily="32" charset="0"/>
              </a:rPr>
              <a:t>]</a:t>
            </a:r>
          </a:p>
        </p:txBody>
      </p:sp>
      <p:sp>
        <p:nvSpPr>
          <p:cNvPr id="68" name="Rectangle 43"/>
          <p:cNvSpPr>
            <a:spLocks noChangeArrowheads="1"/>
          </p:cNvSpPr>
          <p:nvPr/>
        </p:nvSpPr>
        <p:spPr bwMode="auto">
          <a:xfrm rot="16200000">
            <a:off x="1812571" y="1379063"/>
            <a:ext cx="245260" cy="25664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p>
            <a:pPr hangingPunct="1">
              <a:lnSpc>
                <a:spcPct val="100000"/>
              </a:lnSpc>
            </a:pPr>
            <a:r>
              <a:rPr lang="de-DE" altLang="de-DE" dirty="0">
                <a:solidFill>
                  <a:srgbClr val="000000"/>
                </a:solidFill>
                <a:latin typeface="Verdana" pitchFamily="32" charset="0"/>
              </a:rPr>
              <a:t>150</a:t>
            </a:r>
          </a:p>
        </p:txBody>
      </p:sp>
      <p:sp>
        <p:nvSpPr>
          <p:cNvPr id="69" name="Rectangle 43"/>
          <p:cNvSpPr>
            <a:spLocks noChangeArrowheads="1"/>
          </p:cNvSpPr>
          <p:nvPr/>
        </p:nvSpPr>
        <p:spPr bwMode="auto">
          <a:xfrm rot="16200000">
            <a:off x="1829196" y="1790018"/>
            <a:ext cx="24526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70" name="Rectangle 43"/>
          <p:cNvSpPr>
            <a:spLocks noChangeArrowheads="1"/>
          </p:cNvSpPr>
          <p:nvPr/>
        </p:nvSpPr>
        <p:spPr bwMode="auto">
          <a:xfrm rot="16200000">
            <a:off x="1874983" y="2122178"/>
            <a:ext cx="16350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71" name="Rectangle 43"/>
          <p:cNvSpPr>
            <a:spLocks noChangeArrowheads="1"/>
          </p:cNvSpPr>
          <p:nvPr/>
        </p:nvSpPr>
        <p:spPr bwMode="auto">
          <a:xfrm rot="16200000">
            <a:off x="1908651" y="2459474"/>
            <a:ext cx="8175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0</a:t>
            </a:r>
          </a:p>
        </p:txBody>
      </p:sp>
      <p:sp>
        <p:nvSpPr>
          <p:cNvPr id="72" name="Rectangle 43"/>
          <p:cNvSpPr>
            <a:spLocks noChangeArrowheads="1"/>
          </p:cNvSpPr>
          <p:nvPr/>
        </p:nvSpPr>
        <p:spPr bwMode="auto">
          <a:xfrm rot="16200000">
            <a:off x="1842015" y="2782247"/>
            <a:ext cx="219612"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73" name="Rectangle 43"/>
          <p:cNvSpPr>
            <a:spLocks noChangeArrowheads="1"/>
          </p:cNvSpPr>
          <p:nvPr/>
        </p:nvSpPr>
        <p:spPr bwMode="auto">
          <a:xfrm rot="16200000">
            <a:off x="1807010" y="3115719"/>
            <a:ext cx="30136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74" name="Rectangle 43"/>
          <p:cNvSpPr>
            <a:spLocks noChangeArrowheads="1"/>
          </p:cNvSpPr>
          <p:nvPr/>
        </p:nvSpPr>
        <p:spPr bwMode="auto">
          <a:xfrm rot="16200000">
            <a:off x="1806259" y="3447250"/>
            <a:ext cx="30136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-150</a:t>
            </a:r>
          </a:p>
        </p:txBody>
      </p:sp>
      <p:cxnSp>
        <p:nvCxnSpPr>
          <p:cNvPr id="19472" name="AutoShape 16"/>
          <p:cNvCxnSpPr>
            <a:cxnSpLocks noChangeShapeType="1"/>
          </p:cNvCxnSpPr>
          <p:nvPr/>
        </p:nvCxnSpPr>
        <p:spPr bwMode="auto">
          <a:xfrm rot="5400000">
            <a:off x="3845720" y="3704913"/>
            <a:ext cx="2346325" cy="1587"/>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74" name="AutoShape 18"/>
          <p:cNvCxnSpPr>
            <a:cxnSpLocks noChangeShapeType="1"/>
          </p:cNvCxnSpPr>
          <p:nvPr/>
        </p:nvCxnSpPr>
        <p:spPr bwMode="auto">
          <a:xfrm rot="5400000">
            <a:off x="7943057" y="3704912"/>
            <a:ext cx="2346325" cy="1588"/>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78" name="AutoShape 22"/>
          <p:cNvCxnSpPr>
            <a:cxnSpLocks noChangeShapeType="1"/>
          </p:cNvCxnSpPr>
          <p:nvPr/>
        </p:nvCxnSpPr>
        <p:spPr bwMode="auto">
          <a:xfrm rot="5400000">
            <a:off x="9383713" y="3535575"/>
            <a:ext cx="1884363" cy="1588"/>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8"/>
          <p:cNvCxnSpPr>
            <a:cxnSpLocks noChangeShapeType="1"/>
          </p:cNvCxnSpPr>
          <p:nvPr/>
        </p:nvCxnSpPr>
        <p:spPr bwMode="auto">
          <a:xfrm rot="5400000">
            <a:off x="4923633" y="3699401"/>
            <a:ext cx="2346325" cy="1588"/>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Rechteck 1"/>
          <p:cNvSpPr/>
          <p:nvPr/>
        </p:nvSpPr>
        <p:spPr bwMode="auto">
          <a:xfrm>
            <a:off x="2208610" y="1533050"/>
            <a:ext cx="923529" cy="224659"/>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solidFill>
                <a:srgbClr val="006600"/>
              </a:solidFill>
              <a:latin typeface="Arial" charset="0"/>
              <a:ea typeface="Microsoft YaHei" charset="-122"/>
            </a:endParaRPr>
          </a:p>
        </p:txBody>
      </p:sp>
      <p:sp>
        <p:nvSpPr>
          <p:cNvPr id="76" name="Rechteck 75"/>
          <p:cNvSpPr/>
          <p:nvPr/>
        </p:nvSpPr>
        <p:spPr bwMode="auto">
          <a:xfrm>
            <a:off x="2746582" y="1769015"/>
            <a:ext cx="114380" cy="126711"/>
          </a:xfrm>
          <a:prstGeom prst="rect">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19475" name="Rectangle 19"/>
          <p:cNvSpPr>
            <a:spLocks noChangeArrowheads="1"/>
          </p:cNvSpPr>
          <p:nvPr/>
        </p:nvSpPr>
        <p:spPr bwMode="auto">
          <a:xfrm>
            <a:off x="4970463" y="3048770"/>
            <a:ext cx="888362"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marL="285750" indent="-284163">
              <a:defRPr>
                <a:solidFill>
                  <a:srgbClr val="000000"/>
                </a:solidFill>
                <a:latin typeface="Arial" charset="0"/>
                <a:ea typeface="Microsoft YaHei" charset="-122"/>
              </a:defRPr>
            </a:lvl1pPr>
            <a:lvl2pPr>
              <a:defRPr>
                <a:solidFill>
                  <a:srgbClr val="000000"/>
                </a:solidFill>
                <a:latin typeface="Arial" charset="0"/>
                <a:ea typeface="Microsoft YaHei" charset="-122"/>
              </a:defRPr>
            </a:lvl2pPr>
            <a:lvl3pPr>
              <a:defRPr>
                <a:solidFill>
                  <a:srgbClr val="000000"/>
                </a:solidFill>
                <a:latin typeface="Arial" charset="0"/>
                <a:ea typeface="Microsoft YaHei" charset="-122"/>
              </a:defRPr>
            </a:lvl3pPr>
            <a:lvl4pPr>
              <a:defRPr>
                <a:solidFill>
                  <a:srgbClr val="000000"/>
                </a:solidFill>
                <a:latin typeface="Arial" charset="0"/>
                <a:ea typeface="Microsoft YaHei" charset="-122"/>
              </a:defRPr>
            </a:lvl4pPr>
            <a:lvl5pPr>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9pPr>
          </a:lstStyle>
          <a:p>
            <a:pPr hangingPunct="1">
              <a:lnSpc>
                <a:spcPct val="100000"/>
              </a:lnSpc>
              <a:buClr>
                <a:srgbClr val="00B050"/>
              </a:buClr>
              <a:buSzPct val="150000"/>
              <a:buFont typeface="Wingdings" charset="0"/>
              <a:buChar char="ü"/>
            </a:pPr>
            <a:r>
              <a:rPr lang="de-DE" altLang="de-DE" sz="3600" dirty="0">
                <a:latin typeface="Verdana" pitchFamily="32" charset="0"/>
              </a:rPr>
              <a:t> </a:t>
            </a:r>
          </a:p>
        </p:txBody>
      </p:sp>
      <p:sp>
        <p:nvSpPr>
          <p:cNvPr id="19476" name="Rectangle 20"/>
          <p:cNvSpPr>
            <a:spLocks noChangeArrowheads="1"/>
          </p:cNvSpPr>
          <p:nvPr/>
        </p:nvSpPr>
        <p:spPr bwMode="auto">
          <a:xfrm>
            <a:off x="9021763" y="3068961"/>
            <a:ext cx="888362"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marL="285750" indent="-284163">
              <a:defRPr>
                <a:solidFill>
                  <a:srgbClr val="000000"/>
                </a:solidFill>
                <a:latin typeface="Arial" charset="0"/>
                <a:ea typeface="Microsoft YaHei" charset="-122"/>
              </a:defRPr>
            </a:lvl1pPr>
            <a:lvl2pPr>
              <a:defRPr>
                <a:solidFill>
                  <a:srgbClr val="000000"/>
                </a:solidFill>
                <a:latin typeface="Arial" charset="0"/>
                <a:ea typeface="Microsoft YaHei" charset="-122"/>
              </a:defRPr>
            </a:lvl2pPr>
            <a:lvl3pPr>
              <a:defRPr>
                <a:solidFill>
                  <a:srgbClr val="000000"/>
                </a:solidFill>
                <a:latin typeface="Arial" charset="0"/>
                <a:ea typeface="Microsoft YaHei" charset="-122"/>
              </a:defRPr>
            </a:lvl3pPr>
            <a:lvl4pPr>
              <a:defRPr>
                <a:solidFill>
                  <a:srgbClr val="000000"/>
                </a:solidFill>
                <a:latin typeface="Arial" charset="0"/>
                <a:ea typeface="Microsoft YaHei" charset="-122"/>
              </a:defRPr>
            </a:lvl4pPr>
            <a:lvl5pPr>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9pPr>
          </a:lstStyle>
          <a:p>
            <a:pPr hangingPunct="1">
              <a:lnSpc>
                <a:spcPct val="100000"/>
              </a:lnSpc>
              <a:buClr>
                <a:srgbClr val="00B050"/>
              </a:buClr>
              <a:buSzPct val="150000"/>
              <a:buFont typeface="Wingdings" charset="0"/>
              <a:buChar char="ü"/>
            </a:pPr>
            <a:r>
              <a:rPr lang="de-DE" altLang="de-DE" sz="3600" dirty="0">
                <a:latin typeface="Verdana" pitchFamily="32" charset="0"/>
              </a:rPr>
              <a:t> </a:t>
            </a:r>
          </a:p>
        </p:txBody>
      </p:sp>
      <p:sp>
        <p:nvSpPr>
          <p:cNvPr id="19477" name="Rectangle 21"/>
          <p:cNvSpPr>
            <a:spLocks noChangeArrowheads="1"/>
          </p:cNvSpPr>
          <p:nvPr/>
        </p:nvSpPr>
        <p:spPr bwMode="auto">
          <a:xfrm>
            <a:off x="6099175" y="2928120"/>
            <a:ext cx="534418"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p>
            <a:pPr hangingPunct="1">
              <a:lnSpc>
                <a:spcPct val="100000"/>
              </a:lnSpc>
            </a:pPr>
            <a:r>
              <a:rPr lang="de-DE" altLang="de-DE" sz="3600" dirty="0">
                <a:solidFill>
                  <a:srgbClr val="FF0000"/>
                </a:solidFill>
                <a:latin typeface="Verdana" pitchFamily="32" charset="0"/>
              </a:rPr>
              <a:t>X</a:t>
            </a:r>
          </a:p>
        </p:txBody>
      </p:sp>
      <p:sp>
        <p:nvSpPr>
          <p:cNvPr id="19479" name="Rectangle 23"/>
          <p:cNvSpPr>
            <a:spLocks noChangeArrowheads="1"/>
          </p:cNvSpPr>
          <p:nvPr/>
        </p:nvSpPr>
        <p:spPr bwMode="auto">
          <a:xfrm>
            <a:off x="9923463" y="2924944"/>
            <a:ext cx="43815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pPr>
            <a:r>
              <a:rPr lang="de-DE" altLang="de-DE" sz="3600" dirty="0">
                <a:solidFill>
                  <a:srgbClr val="FF0000"/>
                </a:solidFill>
                <a:latin typeface="Verdana" pitchFamily="32" charset="0"/>
              </a:rPr>
              <a:t>X</a:t>
            </a:r>
          </a:p>
        </p:txBody>
      </p:sp>
      <p:sp>
        <p:nvSpPr>
          <p:cNvPr id="51" name="Rectangle 26"/>
          <p:cNvSpPr>
            <a:spLocks noChangeArrowheads="1"/>
          </p:cNvSpPr>
          <p:nvPr/>
        </p:nvSpPr>
        <p:spPr bwMode="auto">
          <a:xfrm>
            <a:off x="2936940" y="1500837"/>
            <a:ext cx="1171796" cy="23010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Anomaly</a:t>
            </a:r>
            <a:r>
              <a:rPr lang="de-DE" altLang="de-DE" sz="1200" dirty="0" smtClean="0">
                <a:latin typeface="Verdana" pitchFamily="32" charset="0"/>
              </a:rPr>
              <a:t> </a:t>
            </a:r>
            <a:r>
              <a:rPr lang="de-DE" altLang="de-DE" sz="1200" dirty="0">
                <a:latin typeface="Verdana" pitchFamily="32" charset="0"/>
              </a:rPr>
              <a:t>FMA</a:t>
            </a:r>
          </a:p>
        </p:txBody>
      </p:sp>
      <p:sp>
        <p:nvSpPr>
          <p:cNvPr id="3" name="Rechteck 2"/>
          <p:cNvSpPr/>
          <p:nvPr/>
        </p:nvSpPr>
        <p:spPr bwMode="auto">
          <a:xfrm>
            <a:off x="2746582" y="1547566"/>
            <a:ext cx="114380" cy="133706"/>
          </a:xfrm>
          <a:prstGeom prst="rect">
            <a:avLst/>
          </a:prstGeom>
          <a:solidFill>
            <a:srgbClr val="006600"/>
          </a:solidFill>
          <a:ln w="9525" cap="flat" cmpd="sng" algn="ctr">
            <a:solidFill>
              <a:srgbClr val="00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4" name="Rechteck 3"/>
          <p:cNvSpPr/>
          <p:nvPr/>
        </p:nvSpPr>
        <p:spPr bwMode="auto">
          <a:xfrm>
            <a:off x="2207568" y="3900488"/>
            <a:ext cx="924570" cy="31653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88" name="Rectangle 53"/>
          <p:cNvSpPr>
            <a:spLocks noChangeArrowheads="1"/>
          </p:cNvSpPr>
          <p:nvPr/>
        </p:nvSpPr>
        <p:spPr bwMode="auto">
          <a:xfrm rot="16200000">
            <a:off x="10029783" y="1586478"/>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2011</a:t>
            </a:r>
          </a:p>
        </p:txBody>
      </p:sp>
      <p:sp>
        <p:nvSpPr>
          <p:cNvPr id="89" name="Rectangle 53"/>
          <p:cNvSpPr>
            <a:spLocks noChangeArrowheads="1"/>
          </p:cNvSpPr>
          <p:nvPr/>
        </p:nvSpPr>
        <p:spPr bwMode="auto">
          <a:xfrm rot="16200000">
            <a:off x="10060674" y="5648159"/>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2011</a:t>
            </a:r>
          </a:p>
        </p:txBody>
      </p:sp>
      <p:cxnSp>
        <p:nvCxnSpPr>
          <p:cNvPr id="82" name="AutoShape 16"/>
          <p:cNvCxnSpPr>
            <a:cxnSpLocks noChangeShapeType="1"/>
          </p:cNvCxnSpPr>
          <p:nvPr/>
        </p:nvCxnSpPr>
        <p:spPr bwMode="auto">
          <a:xfrm rot="5400000">
            <a:off x="1243732" y="3725163"/>
            <a:ext cx="2346325" cy="1587"/>
          </a:xfrm>
          <a:prstGeom prst="bentConnector2">
            <a:avLst/>
          </a:prstGeom>
          <a:noFill/>
          <a:ln w="25560" cap="flat">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3" name="Rectangle 51"/>
          <p:cNvSpPr>
            <a:spLocks noChangeArrowheads="1"/>
          </p:cNvSpPr>
          <p:nvPr/>
        </p:nvSpPr>
        <p:spPr bwMode="auto">
          <a:xfrm rot="16200000">
            <a:off x="2139794" y="1667602"/>
            <a:ext cx="598488"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mn-lt"/>
              </a:rPr>
              <a:t>1959</a:t>
            </a:r>
          </a:p>
        </p:txBody>
      </p:sp>
      <p:grpSp>
        <p:nvGrpSpPr>
          <p:cNvPr id="90" name="Gruppieren 89"/>
          <p:cNvGrpSpPr/>
          <p:nvPr/>
        </p:nvGrpSpPr>
        <p:grpSpPr>
          <a:xfrm>
            <a:off x="2348004" y="2852936"/>
            <a:ext cx="1011888" cy="797348"/>
            <a:chOff x="802738" y="3353092"/>
            <a:chExt cx="1011888" cy="797348"/>
          </a:xfrm>
        </p:grpSpPr>
        <p:sp>
          <p:nvSpPr>
            <p:cNvPr id="97" name="Rectangle 19"/>
            <p:cNvSpPr>
              <a:spLocks noChangeArrowheads="1"/>
            </p:cNvSpPr>
            <p:nvPr/>
          </p:nvSpPr>
          <p:spPr bwMode="auto">
            <a:xfrm>
              <a:off x="868859" y="3505563"/>
              <a:ext cx="888362"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marL="285750" indent="-284163">
                <a:defRPr>
                  <a:solidFill>
                    <a:srgbClr val="000000"/>
                  </a:solidFill>
                  <a:latin typeface="Arial" charset="0"/>
                  <a:ea typeface="Microsoft YaHei" charset="-122"/>
                </a:defRPr>
              </a:lvl1pPr>
              <a:lvl2pPr>
                <a:defRPr>
                  <a:solidFill>
                    <a:srgbClr val="000000"/>
                  </a:solidFill>
                  <a:latin typeface="Arial" charset="0"/>
                  <a:ea typeface="Microsoft YaHei" charset="-122"/>
                </a:defRPr>
              </a:lvl2pPr>
              <a:lvl3pPr>
                <a:defRPr>
                  <a:solidFill>
                    <a:srgbClr val="000000"/>
                  </a:solidFill>
                  <a:latin typeface="Arial" charset="0"/>
                  <a:ea typeface="Microsoft YaHei" charset="-122"/>
                </a:defRPr>
              </a:lvl3pPr>
              <a:lvl4pPr>
                <a:defRPr>
                  <a:solidFill>
                    <a:srgbClr val="000000"/>
                  </a:solidFill>
                  <a:latin typeface="Arial" charset="0"/>
                  <a:ea typeface="Microsoft YaHei" charset="-122"/>
                </a:defRPr>
              </a:lvl4pPr>
              <a:lvl5pPr>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Microsoft YaHei" charset="-122"/>
                </a:defRPr>
              </a:lvl9pPr>
            </a:lstStyle>
            <a:p>
              <a:pPr hangingPunct="1">
                <a:lnSpc>
                  <a:spcPct val="100000"/>
                </a:lnSpc>
                <a:buClr>
                  <a:srgbClr val="00B050"/>
                </a:buClr>
                <a:buSzPct val="150000"/>
                <a:buFont typeface="Wingdings" charset="0"/>
                <a:buChar char="ü"/>
              </a:pPr>
              <a:r>
                <a:rPr lang="de-DE" altLang="de-DE" sz="3600" dirty="0">
                  <a:latin typeface="Verdana" pitchFamily="32" charset="0"/>
                </a:rPr>
                <a:t> </a:t>
              </a:r>
            </a:p>
          </p:txBody>
        </p:sp>
        <p:sp>
          <p:nvSpPr>
            <p:cNvPr id="98" name="Rectangle 21"/>
            <p:cNvSpPr>
              <a:spLocks noChangeArrowheads="1"/>
            </p:cNvSpPr>
            <p:nvPr/>
          </p:nvSpPr>
          <p:spPr bwMode="auto">
            <a:xfrm>
              <a:off x="802738" y="3360187"/>
              <a:ext cx="434712"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p>
              <a:pPr marL="1587">
                <a:buClr>
                  <a:srgbClr val="00B050"/>
                </a:buClr>
                <a:buSzPct val="150000"/>
              </a:pPr>
              <a:r>
                <a:rPr lang="de-DE" altLang="de-DE" sz="3600" dirty="0">
                  <a:solidFill>
                    <a:srgbClr val="000000"/>
                  </a:solidFill>
                  <a:latin typeface="Verdana" pitchFamily="32" charset="0"/>
                </a:rPr>
                <a:t>(</a:t>
              </a:r>
            </a:p>
          </p:txBody>
        </p:sp>
        <p:sp>
          <p:nvSpPr>
            <p:cNvPr id="99" name="Rectangle 21"/>
            <p:cNvSpPr>
              <a:spLocks noChangeArrowheads="1"/>
            </p:cNvSpPr>
            <p:nvPr/>
          </p:nvSpPr>
          <p:spPr bwMode="auto">
            <a:xfrm>
              <a:off x="1379914" y="3353092"/>
              <a:ext cx="434712"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p>
              <a:pPr marL="1587">
                <a:buClr>
                  <a:srgbClr val="00B050"/>
                </a:buClr>
                <a:buSzPct val="150000"/>
              </a:pPr>
              <a:r>
                <a:rPr lang="de-DE" altLang="de-DE" sz="3600" dirty="0">
                  <a:solidFill>
                    <a:srgbClr val="000000"/>
                  </a:solidFill>
                  <a:latin typeface="Verdana" pitchFamily="32" charset="0"/>
                </a:rPr>
                <a:t>)</a:t>
              </a:r>
            </a:p>
          </p:txBody>
        </p:sp>
      </p:grpSp>
      <p:sp>
        <p:nvSpPr>
          <p:cNvPr id="100" name="AutoShape 55"/>
          <p:cNvSpPr>
            <a:spLocks noChangeArrowheads="1"/>
          </p:cNvSpPr>
          <p:nvPr/>
        </p:nvSpPr>
        <p:spPr bwMode="auto">
          <a:xfrm>
            <a:off x="2404543" y="1292853"/>
            <a:ext cx="103188" cy="193675"/>
          </a:xfrm>
          <a:prstGeom prst="downArrow">
            <a:avLst>
              <a:gd name="adj1" fmla="val 50000"/>
              <a:gd name="adj2" fmla="val 46923"/>
            </a:avLst>
          </a:prstGeom>
          <a:solidFill>
            <a:srgbClr val="808000"/>
          </a:solidFill>
          <a:ln w="25560" cap="flat">
            <a:solidFill>
              <a:srgbClr val="808000"/>
            </a:solidFill>
            <a:round/>
            <a:headEnd/>
            <a:tailEnd/>
          </a:ln>
          <a:effectLst/>
          <a:extLst/>
        </p:spPr>
        <p:txBody>
          <a:bodyPr wrap="none" anchor="ctr"/>
          <a:lstStyle/>
          <a:p>
            <a:endParaRPr lang="de-DE"/>
          </a:p>
        </p:txBody>
      </p:sp>
      <p:sp>
        <p:nvSpPr>
          <p:cNvPr id="101" name="AutoShape 4"/>
          <p:cNvSpPr>
            <a:spLocks noChangeArrowheads="1"/>
          </p:cNvSpPr>
          <p:nvPr/>
        </p:nvSpPr>
        <p:spPr bwMode="auto">
          <a:xfrm>
            <a:off x="2279577" y="5427786"/>
            <a:ext cx="227013" cy="120650"/>
          </a:xfrm>
          <a:prstGeom prst="rightArrow">
            <a:avLst>
              <a:gd name="adj1" fmla="val 50000"/>
              <a:gd name="adj2" fmla="val 47040"/>
            </a:avLst>
          </a:prstGeom>
          <a:solidFill>
            <a:srgbClr val="FF9900"/>
          </a:solidFill>
          <a:ln w="25560" cap="flat">
            <a:solidFill>
              <a:srgbClr val="FF9900"/>
            </a:solidFill>
            <a:round/>
            <a:headEnd/>
            <a:tailEnd/>
          </a:ln>
          <a:effectLst/>
          <a:extLst/>
        </p:spPr>
        <p:txBody>
          <a:bodyPr wrap="none" anchor="ctr"/>
          <a:lstStyle/>
          <a:p>
            <a:endParaRPr lang="de-DE"/>
          </a:p>
        </p:txBody>
      </p:sp>
      <p:sp>
        <p:nvSpPr>
          <p:cNvPr id="102" name="Rectangle 5"/>
          <p:cNvSpPr>
            <a:spLocks noChangeArrowheads="1"/>
          </p:cNvSpPr>
          <p:nvPr/>
        </p:nvSpPr>
        <p:spPr bwMode="auto">
          <a:xfrm>
            <a:off x="2507630" y="5301208"/>
            <a:ext cx="1630872" cy="33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pPr hangingPunct="1">
              <a:lnSpc>
                <a:spcPct val="100000"/>
              </a:lnSpc>
            </a:pPr>
            <a:r>
              <a:rPr lang="de-DE" altLang="de-DE" sz="1600" dirty="0"/>
              <a:t>10% </a:t>
            </a:r>
            <a:r>
              <a:rPr lang="de-DE" altLang="de-DE" sz="1600" dirty="0" err="1" smtClean="0"/>
              <a:t>Percentile</a:t>
            </a:r>
            <a:endParaRPr lang="de-DE" altLang="de-DE" sz="1600" dirty="0"/>
          </a:p>
        </p:txBody>
      </p:sp>
      <p:sp>
        <p:nvSpPr>
          <p:cNvPr id="103" name="Rectangle 5"/>
          <p:cNvSpPr>
            <a:spLocks noChangeArrowheads="1"/>
          </p:cNvSpPr>
          <p:nvPr/>
        </p:nvSpPr>
        <p:spPr bwMode="auto">
          <a:xfrm>
            <a:off x="2521366" y="5609878"/>
            <a:ext cx="1630872" cy="33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pPr hangingPunct="1">
              <a:lnSpc>
                <a:spcPct val="100000"/>
              </a:lnSpc>
            </a:pPr>
            <a:r>
              <a:rPr lang="de-DE" altLang="de-DE" sz="1600" dirty="0"/>
              <a:t>20% </a:t>
            </a:r>
            <a:r>
              <a:rPr lang="de-DE" altLang="de-DE" sz="1600" dirty="0" err="1" smtClean="0"/>
              <a:t>Percentile</a:t>
            </a:r>
            <a:endParaRPr lang="de-DE" altLang="de-DE" sz="1600" dirty="0"/>
          </a:p>
        </p:txBody>
      </p:sp>
      <p:sp>
        <p:nvSpPr>
          <p:cNvPr id="104" name="AutoShape 4"/>
          <p:cNvSpPr>
            <a:spLocks noChangeArrowheads="1"/>
          </p:cNvSpPr>
          <p:nvPr/>
        </p:nvSpPr>
        <p:spPr bwMode="auto">
          <a:xfrm>
            <a:off x="2276152" y="5704727"/>
            <a:ext cx="227013" cy="120650"/>
          </a:xfrm>
          <a:prstGeom prst="rightArrow">
            <a:avLst>
              <a:gd name="adj1" fmla="val 50000"/>
              <a:gd name="adj2" fmla="val 47040"/>
            </a:avLst>
          </a:prstGeom>
          <a:solidFill>
            <a:srgbClr val="808000"/>
          </a:solidFill>
          <a:ln w="25560" cap="flat">
            <a:solidFill>
              <a:srgbClr val="808000"/>
            </a:solidFill>
            <a:round/>
            <a:headEnd/>
            <a:tailEnd/>
          </a:ln>
          <a:effectLst/>
          <a:extLst/>
        </p:spPr>
        <p:txBody>
          <a:bodyPr wrap="none" anchor="ctr"/>
          <a:lstStyle/>
          <a:p>
            <a:endParaRPr lang="de-DE"/>
          </a:p>
        </p:txBody>
      </p:sp>
    </p:spTree>
    <p:extLst>
      <p:ext uri="{BB962C8B-B14F-4D97-AF65-F5344CB8AC3E}">
        <p14:creationId xmlns:p14="http://schemas.microsoft.com/office/powerpoint/2010/main" val="40970125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142875" y="226034"/>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Impacts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of</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hot</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a:latin typeface="Verdana" panose="020B0604030504040204" pitchFamily="34" charset="0"/>
                <a:ea typeface="Verdana" panose="020B0604030504040204" pitchFamily="34" charset="0"/>
                <a:cs typeface="Verdana" panose="020B0604030504040204" pitchFamily="34" charset="0"/>
              </a:rPr>
              <a:t>&amp; </a:t>
            </a:r>
            <a:r>
              <a:rPr lang="de-DE" altLang="de-DE" sz="2600" dirty="0" smtClean="0">
                <a:latin typeface="Verdana" panose="020B0604030504040204" pitchFamily="34" charset="0"/>
                <a:ea typeface="Verdana" panose="020B0604030504040204" pitchFamily="34" charset="0"/>
                <a:cs typeface="Verdana" panose="020B0604030504040204" pitchFamily="34" charset="0"/>
              </a:rPr>
              <a:t>dry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summers</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grpSp>
        <p:nvGrpSpPr>
          <p:cNvPr id="9240" name="Group 24"/>
          <p:cNvGrpSpPr>
            <a:grpSpLocks/>
          </p:cNvGrpSpPr>
          <p:nvPr/>
        </p:nvGrpSpPr>
        <p:grpSpPr bwMode="auto">
          <a:xfrm>
            <a:off x="1846883" y="1314228"/>
            <a:ext cx="5329238" cy="3051175"/>
            <a:chOff x="119" y="983"/>
            <a:chExt cx="3357" cy="1922"/>
          </a:xfrm>
        </p:grpSpPr>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 y="983"/>
              <a:ext cx="1239" cy="19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42" name="Rectangle 26"/>
            <p:cNvSpPr>
              <a:spLocks noChangeArrowheads="1"/>
            </p:cNvSpPr>
            <p:nvPr/>
          </p:nvSpPr>
          <p:spPr bwMode="auto">
            <a:xfrm>
              <a:off x="119" y="983"/>
              <a:ext cx="2125" cy="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00000"/>
                </a:lnSpc>
              </a:pPr>
              <a:r>
                <a:rPr lang="de-DE" altLang="de-DE" sz="1600" dirty="0" err="1" smtClean="0">
                  <a:solidFill>
                    <a:schemeClr val="tx1"/>
                  </a:solidFill>
                  <a:latin typeface="+mn-lt"/>
                </a:rPr>
                <a:t>Health</a:t>
              </a:r>
              <a:endParaRPr lang="de-DE" altLang="de-DE" sz="1600" dirty="0">
                <a:solidFill>
                  <a:schemeClr val="tx1"/>
                </a:solidFill>
                <a:latin typeface="+mn-lt"/>
              </a:endParaRPr>
            </a:p>
            <a:p>
              <a:pPr marL="285750" indent="-285750">
                <a:buFont typeface="Wingdings"/>
                <a:buChar char="è"/>
              </a:pPr>
              <a:r>
                <a:rPr lang="de-DE" altLang="de-DE" sz="1600" dirty="0" err="1" smtClean="0">
                  <a:solidFill>
                    <a:schemeClr val="tx1"/>
                  </a:solidFill>
                  <a:latin typeface="+mn-lt"/>
                  <a:sym typeface="Wingdings" panose="05000000000000000000" pitchFamily="2" charset="2"/>
                </a:rPr>
                <a:t>increased</a:t>
              </a:r>
              <a:r>
                <a:rPr lang="de-DE" altLang="de-DE" sz="1600" dirty="0" smtClean="0">
                  <a:solidFill>
                    <a:schemeClr val="tx1"/>
                  </a:solidFill>
                  <a:latin typeface="+mn-lt"/>
                  <a:sym typeface="Wingdings" panose="05000000000000000000" pitchFamily="2" charset="2"/>
                </a:rPr>
                <a:t> </a:t>
              </a:r>
              <a:r>
                <a:rPr lang="de-DE" altLang="de-DE" sz="1600" dirty="0" err="1" smtClean="0">
                  <a:solidFill>
                    <a:schemeClr val="tx1"/>
                  </a:solidFill>
                  <a:latin typeface="+mn-lt"/>
                  <a:sym typeface="Wingdings" panose="05000000000000000000" pitchFamily="2" charset="2"/>
                </a:rPr>
                <a:t>cardiovascular</a:t>
              </a:r>
              <a:r>
                <a:rPr lang="de-DE" altLang="de-DE" sz="1600" dirty="0" smtClean="0">
                  <a:solidFill>
                    <a:schemeClr val="tx1"/>
                  </a:solidFill>
                  <a:latin typeface="+mn-lt"/>
                  <a:sym typeface="Wingdings" panose="05000000000000000000" pitchFamily="2" charset="2"/>
                </a:rPr>
                <a:t> </a:t>
              </a:r>
              <a:r>
                <a:rPr lang="de-DE" altLang="de-DE" sz="1600" dirty="0" err="1" smtClean="0">
                  <a:solidFill>
                    <a:schemeClr val="tx1"/>
                  </a:solidFill>
                  <a:latin typeface="+mn-lt"/>
                  <a:sym typeface="Wingdings" panose="05000000000000000000" pitchFamily="2" charset="2"/>
                </a:rPr>
                <a:t>issues</a:t>
              </a:r>
              <a:endParaRPr lang="de-DE" altLang="de-DE" sz="1600" dirty="0">
                <a:solidFill>
                  <a:schemeClr val="tx1"/>
                </a:solidFill>
                <a:latin typeface="+mn-lt"/>
                <a:sym typeface="Wingdings" panose="05000000000000000000" pitchFamily="2" charset="2"/>
              </a:endParaRPr>
            </a:p>
            <a:p>
              <a:pPr marL="285750" indent="-285750">
                <a:buFont typeface="Wingdings"/>
                <a:buChar char="è"/>
              </a:pPr>
              <a:r>
                <a:rPr lang="de-DE" altLang="de-DE" sz="1600" dirty="0">
                  <a:solidFill>
                    <a:schemeClr val="tx1"/>
                  </a:solidFill>
                  <a:latin typeface="+mn-lt"/>
                  <a:sym typeface="Wingdings" panose="05000000000000000000" pitchFamily="2" charset="2"/>
                </a:rPr>
                <a:t>70.000 </a:t>
              </a:r>
              <a:r>
                <a:rPr lang="de-DE" altLang="de-DE" sz="1600" dirty="0" err="1" smtClean="0">
                  <a:solidFill>
                    <a:schemeClr val="tx1"/>
                  </a:solidFill>
                  <a:latin typeface="+mn-lt"/>
                  <a:sym typeface="Wingdings" panose="05000000000000000000" pitchFamily="2" charset="2"/>
                </a:rPr>
                <a:t>died</a:t>
              </a:r>
              <a:r>
                <a:rPr lang="de-DE" altLang="de-DE" sz="1600" dirty="0" smtClean="0">
                  <a:solidFill>
                    <a:schemeClr val="tx1"/>
                  </a:solidFill>
                  <a:latin typeface="+mn-lt"/>
                  <a:sym typeface="Wingdings" panose="05000000000000000000" pitchFamily="2" charset="2"/>
                </a:rPr>
                <a:t> due </a:t>
              </a:r>
              <a:r>
                <a:rPr lang="de-DE" altLang="de-DE" sz="1600" dirty="0" err="1" smtClean="0">
                  <a:solidFill>
                    <a:schemeClr val="tx1"/>
                  </a:solidFill>
                  <a:latin typeface="+mn-lt"/>
                  <a:sym typeface="Wingdings" panose="05000000000000000000" pitchFamily="2" charset="2"/>
                </a:rPr>
                <a:t>to</a:t>
              </a:r>
              <a:r>
                <a:rPr lang="de-DE" altLang="de-DE" sz="1600" dirty="0" smtClean="0">
                  <a:solidFill>
                    <a:schemeClr val="tx1"/>
                  </a:solidFill>
                  <a:latin typeface="+mn-lt"/>
                  <a:sym typeface="Wingdings" panose="05000000000000000000" pitchFamily="2" charset="2"/>
                </a:rPr>
                <a:t> </a:t>
              </a:r>
              <a:r>
                <a:rPr lang="de-DE" altLang="de-DE" sz="1600" dirty="0" err="1" smtClean="0">
                  <a:solidFill>
                    <a:schemeClr val="tx1"/>
                  </a:solidFill>
                  <a:latin typeface="+mn-lt"/>
                  <a:sym typeface="Wingdings" panose="05000000000000000000" pitchFamily="2" charset="2"/>
                </a:rPr>
                <a:t>heat</a:t>
              </a:r>
              <a:r>
                <a:rPr lang="de-DE" altLang="de-DE" sz="1600" dirty="0" smtClean="0">
                  <a:solidFill>
                    <a:schemeClr val="tx1"/>
                  </a:solidFill>
                  <a:latin typeface="+mn-lt"/>
                  <a:sym typeface="Wingdings" panose="05000000000000000000" pitchFamily="2" charset="2"/>
                </a:rPr>
                <a:t> stress in Europa</a:t>
              </a:r>
              <a:r>
                <a:rPr lang="de-DE" altLang="de-DE" sz="1600" dirty="0">
                  <a:solidFill>
                    <a:schemeClr val="tx1"/>
                  </a:solidFill>
                  <a:latin typeface="+mn-lt"/>
                  <a:sym typeface="Wingdings" panose="05000000000000000000" pitchFamily="2" charset="2"/>
                </a:rPr>
                <a:t>, </a:t>
              </a:r>
              <a:r>
                <a:rPr lang="de-DE" altLang="de-DE" sz="1600" dirty="0" err="1" smtClean="0">
                  <a:solidFill>
                    <a:schemeClr val="tx1"/>
                  </a:solidFill>
                  <a:latin typeface="+mn-lt"/>
                  <a:sym typeface="Wingdings" panose="05000000000000000000" pitchFamily="2" charset="2"/>
                </a:rPr>
                <a:t>summer</a:t>
              </a:r>
              <a:r>
                <a:rPr lang="de-DE" altLang="de-DE" sz="1600" dirty="0" smtClean="0">
                  <a:solidFill>
                    <a:schemeClr val="tx1"/>
                  </a:solidFill>
                  <a:latin typeface="+mn-lt"/>
                  <a:sym typeface="Wingdings" panose="05000000000000000000" pitchFamily="2" charset="2"/>
                </a:rPr>
                <a:t> </a:t>
              </a:r>
              <a:r>
                <a:rPr lang="de-DE" altLang="de-DE" sz="1600" dirty="0">
                  <a:solidFill>
                    <a:schemeClr val="tx1"/>
                  </a:solidFill>
                  <a:latin typeface="+mn-lt"/>
                  <a:sym typeface="Wingdings" panose="05000000000000000000" pitchFamily="2" charset="2"/>
                </a:rPr>
                <a:t>2003 </a:t>
              </a:r>
              <a:r>
                <a:rPr lang="de-DE" altLang="de-DE" sz="1000" dirty="0">
                  <a:solidFill>
                    <a:schemeClr val="tx1"/>
                  </a:solidFill>
                  <a:latin typeface="+mn-lt"/>
                </a:rPr>
                <a:t>(WHO, 2010)</a:t>
              </a:r>
            </a:p>
          </p:txBody>
        </p:sp>
      </p:grpSp>
      <p:sp>
        <p:nvSpPr>
          <p:cNvPr id="9246" name="Rectangle 30"/>
          <p:cNvSpPr>
            <a:spLocks noChangeArrowheads="1"/>
          </p:cNvSpPr>
          <p:nvPr/>
        </p:nvSpPr>
        <p:spPr bwMode="auto">
          <a:xfrm>
            <a:off x="7289801" y="1268761"/>
            <a:ext cx="3300413" cy="1321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hangingPunct="1">
              <a:lnSpc>
                <a:spcPct val="100000"/>
              </a:lnSpc>
            </a:pPr>
            <a:r>
              <a:rPr lang="de-DE" altLang="de-DE" sz="1600" dirty="0" err="1" smtClean="0">
                <a:solidFill>
                  <a:schemeClr val="tx1"/>
                </a:solidFill>
                <a:latin typeface="+mn-lt"/>
              </a:rPr>
              <a:t>Infrastructur</a:t>
            </a:r>
            <a:endParaRPr lang="de-DE" altLang="de-DE" sz="1600" dirty="0">
              <a:solidFill>
                <a:schemeClr val="tx1"/>
              </a:solidFill>
              <a:latin typeface="+mn-lt"/>
            </a:endParaRPr>
          </a:p>
          <a:p>
            <a:pPr marL="285750" indent="-285750">
              <a:buFont typeface="Wingdings"/>
              <a:buChar char="è"/>
            </a:pPr>
            <a:r>
              <a:rPr lang="de-DE" altLang="de-DE" sz="1600" dirty="0" err="1" smtClean="0">
                <a:solidFill>
                  <a:schemeClr val="tx1"/>
                </a:solidFill>
                <a:latin typeface="+mn-lt"/>
              </a:rPr>
              <a:t>Availability</a:t>
            </a:r>
            <a:r>
              <a:rPr lang="de-DE" altLang="de-DE" sz="1600" dirty="0" smtClean="0">
                <a:solidFill>
                  <a:schemeClr val="tx1"/>
                </a:solidFill>
                <a:latin typeface="+mn-lt"/>
              </a:rPr>
              <a:t> </a:t>
            </a:r>
            <a:r>
              <a:rPr lang="de-DE" altLang="de-DE" sz="1600" dirty="0" err="1" smtClean="0">
                <a:solidFill>
                  <a:schemeClr val="tx1"/>
                </a:solidFill>
                <a:latin typeface="+mn-lt"/>
              </a:rPr>
              <a:t>of</a:t>
            </a:r>
            <a:r>
              <a:rPr lang="de-DE" altLang="de-DE" sz="1600" dirty="0" smtClean="0">
                <a:solidFill>
                  <a:schemeClr val="tx1"/>
                </a:solidFill>
                <a:latin typeface="+mn-lt"/>
              </a:rPr>
              <a:t> </a:t>
            </a:r>
            <a:r>
              <a:rPr lang="de-DE" altLang="de-DE" sz="1600" dirty="0" err="1" smtClean="0">
                <a:solidFill>
                  <a:schemeClr val="tx1"/>
                </a:solidFill>
                <a:latin typeface="+mn-lt"/>
              </a:rPr>
              <a:t>cooling</a:t>
            </a:r>
            <a:r>
              <a:rPr lang="de-DE" altLang="de-DE" sz="1600" dirty="0" smtClean="0">
                <a:solidFill>
                  <a:schemeClr val="tx1"/>
                </a:solidFill>
                <a:latin typeface="+mn-lt"/>
              </a:rPr>
              <a:t> </a:t>
            </a:r>
            <a:r>
              <a:rPr lang="de-DE" altLang="de-DE" sz="1600" dirty="0" err="1" smtClean="0">
                <a:solidFill>
                  <a:schemeClr val="tx1"/>
                </a:solidFill>
                <a:latin typeface="+mn-lt"/>
              </a:rPr>
              <a:t>water</a:t>
            </a:r>
            <a:endParaRPr lang="de-DE" altLang="de-DE" sz="1600" dirty="0">
              <a:solidFill>
                <a:schemeClr val="tx1"/>
              </a:solidFill>
              <a:latin typeface="+mn-lt"/>
            </a:endParaRPr>
          </a:p>
          <a:p>
            <a:pPr marL="285750" indent="-285750">
              <a:buFont typeface="Wingdings"/>
              <a:buChar char="è"/>
            </a:pPr>
            <a:r>
              <a:rPr lang="de-DE" altLang="de-DE" sz="1600" dirty="0" err="1" smtClean="0">
                <a:solidFill>
                  <a:schemeClr val="tx1"/>
                </a:solidFill>
                <a:latin typeface="+mn-lt"/>
              </a:rPr>
              <a:t>reduced</a:t>
            </a:r>
            <a:r>
              <a:rPr lang="de-DE" altLang="de-DE" sz="1600" dirty="0" smtClean="0">
                <a:solidFill>
                  <a:schemeClr val="tx1"/>
                </a:solidFill>
                <a:latin typeface="+mn-lt"/>
              </a:rPr>
              <a:t> </a:t>
            </a:r>
            <a:r>
              <a:rPr lang="de-DE" altLang="de-DE" sz="1600" dirty="0" err="1" smtClean="0">
                <a:solidFill>
                  <a:schemeClr val="tx1"/>
                </a:solidFill>
                <a:latin typeface="+mn-lt"/>
              </a:rPr>
              <a:t>performance</a:t>
            </a:r>
            <a:r>
              <a:rPr lang="de-DE" altLang="de-DE" sz="1600" dirty="0" smtClean="0">
                <a:solidFill>
                  <a:schemeClr val="tx1"/>
                </a:solidFill>
                <a:latin typeface="+mn-lt"/>
              </a:rPr>
              <a:t> </a:t>
            </a:r>
            <a:r>
              <a:rPr lang="de-DE" altLang="de-DE" sz="1600" dirty="0" err="1" smtClean="0">
                <a:solidFill>
                  <a:schemeClr val="tx1"/>
                </a:solidFill>
                <a:latin typeface="+mn-lt"/>
              </a:rPr>
              <a:t>of</a:t>
            </a:r>
            <a:r>
              <a:rPr lang="de-DE" altLang="de-DE" sz="1600" dirty="0" smtClean="0">
                <a:solidFill>
                  <a:schemeClr val="tx1"/>
                </a:solidFill>
                <a:latin typeface="+mn-lt"/>
              </a:rPr>
              <a:t> power </a:t>
            </a:r>
            <a:r>
              <a:rPr lang="de-DE" altLang="de-DE" sz="1600" dirty="0" err="1" smtClean="0">
                <a:solidFill>
                  <a:schemeClr val="tx1"/>
                </a:solidFill>
                <a:latin typeface="+mn-lt"/>
              </a:rPr>
              <a:t>plants</a:t>
            </a:r>
            <a:endParaRPr lang="de-DE" altLang="de-DE" sz="1600" dirty="0">
              <a:solidFill>
                <a:schemeClr val="tx1"/>
              </a:solidFill>
              <a:latin typeface="+mn-lt"/>
            </a:endParaRPr>
          </a:p>
        </p:txBody>
      </p:sp>
      <p:sp>
        <p:nvSpPr>
          <p:cNvPr id="3" name="Textfeld 2"/>
          <p:cNvSpPr txBox="1"/>
          <p:nvPr/>
        </p:nvSpPr>
        <p:spPr>
          <a:xfrm>
            <a:off x="5240181" y="4097285"/>
            <a:ext cx="1805302" cy="276999"/>
          </a:xfrm>
          <a:prstGeom prst="rect">
            <a:avLst/>
          </a:prstGeom>
          <a:solidFill>
            <a:schemeClr val="bg1">
              <a:lumMod val="50000"/>
              <a:alpha val="90000"/>
            </a:schemeClr>
          </a:solidFill>
        </p:spPr>
        <p:txBody>
          <a:bodyPr wrap="none" rtlCol="0">
            <a:spAutoFit/>
          </a:bodyPr>
          <a:lstStyle/>
          <a:p>
            <a:r>
              <a:rPr lang="de-DE" sz="1200" dirty="0" smtClean="0">
                <a:latin typeface="+mn-lt"/>
              </a:rPr>
              <a:t>Source: </a:t>
            </a:r>
            <a:r>
              <a:rPr lang="de-DE" sz="1200" dirty="0">
                <a:latin typeface="+mn-lt"/>
              </a:rPr>
              <a:t>www.faz.net</a:t>
            </a:r>
          </a:p>
        </p:txBody>
      </p:sp>
      <p:grpSp>
        <p:nvGrpSpPr>
          <p:cNvPr id="5" name="Gruppieren 4"/>
          <p:cNvGrpSpPr/>
          <p:nvPr/>
        </p:nvGrpSpPr>
        <p:grpSpPr>
          <a:xfrm>
            <a:off x="1775520" y="2819400"/>
            <a:ext cx="3232150" cy="3506788"/>
            <a:chOff x="228600" y="2819400"/>
            <a:chExt cx="3232150" cy="3506788"/>
          </a:xfrm>
        </p:grpSpPr>
        <p:grpSp>
          <p:nvGrpSpPr>
            <p:cNvPr id="9243" name="Group 27"/>
            <p:cNvGrpSpPr>
              <a:grpSpLocks/>
            </p:cNvGrpSpPr>
            <p:nvPr/>
          </p:nvGrpSpPr>
          <p:grpSpPr bwMode="auto">
            <a:xfrm>
              <a:off x="228600" y="2819400"/>
              <a:ext cx="3232150" cy="3506788"/>
              <a:chOff x="144" y="1776"/>
              <a:chExt cx="2036" cy="2209"/>
            </a:xfrm>
          </p:grpSpPr>
          <p:pic>
            <p:nvPicPr>
              <p:cNvPr id="924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776"/>
                <a:ext cx="2036" cy="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45" name="Rectangle 29"/>
              <p:cNvSpPr>
                <a:spLocks noChangeArrowheads="1"/>
              </p:cNvSpPr>
              <p:nvPr/>
            </p:nvSpPr>
            <p:spPr bwMode="auto">
              <a:xfrm>
                <a:off x="144" y="2842"/>
                <a:ext cx="1676" cy="1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00000"/>
                  </a:lnSpc>
                </a:pPr>
                <a:r>
                  <a:rPr lang="de-DE" altLang="de-DE" sz="1600" dirty="0">
                    <a:solidFill>
                      <a:schemeClr val="tx1"/>
                    </a:solidFill>
                    <a:latin typeface="+mn-lt"/>
                  </a:rPr>
                  <a:t>Vegetation</a:t>
                </a:r>
              </a:p>
              <a:p>
                <a:pPr marL="285750" indent="-285750">
                  <a:buFont typeface="Wingdings"/>
                  <a:buChar char="è"/>
                </a:pPr>
                <a:r>
                  <a:rPr lang="de-DE" altLang="de-DE" sz="1600" dirty="0" err="1">
                    <a:solidFill>
                      <a:schemeClr val="tx1"/>
                    </a:solidFill>
                    <a:latin typeface="+mn-lt"/>
                  </a:rPr>
                  <a:t>e</a:t>
                </a:r>
                <a:r>
                  <a:rPr lang="de-DE" altLang="de-DE" sz="1600" dirty="0" err="1" smtClean="0">
                    <a:solidFill>
                      <a:schemeClr val="tx1"/>
                    </a:solidFill>
                    <a:latin typeface="+mn-lt"/>
                  </a:rPr>
                  <a:t>nhanced</a:t>
                </a:r>
                <a:r>
                  <a:rPr lang="de-DE" altLang="de-DE" sz="1600" dirty="0" smtClean="0">
                    <a:solidFill>
                      <a:schemeClr val="tx1"/>
                    </a:solidFill>
                    <a:latin typeface="+mn-lt"/>
                  </a:rPr>
                  <a:t> </a:t>
                </a:r>
                <a:r>
                  <a:rPr lang="de-DE" altLang="de-DE" sz="1600" dirty="0" err="1" smtClean="0">
                    <a:solidFill>
                      <a:schemeClr val="tx1"/>
                    </a:solidFill>
                    <a:latin typeface="+mn-lt"/>
                  </a:rPr>
                  <a:t>risk</a:t>
                </a:r>
                <a:r>
                  <a:rPr lang="de-DE" altLang="de-DE" sz="1600" dirty="0" smtClean="0">
                    <a:solidFill>
                      <a:schemeClr val="tx1"/>
                    </a:solidFill>
                    <a:latin typeface="+mn-lt"/>
                  </a:rPr>
                  <a:t> </a:t>
                </a:r>
                <a:r>
                  <a:rPr lang="de-DE" altLang="de-DE" sz="1600" dirty="0" err="1" smtClean="0">
                    <a:solidFill>
                      <a:schemeClr val="tx1"/>
                    </a:solidFill>
                    <a:latin typeface="+mn-lt"/>
                  </a:rPr>
                  <a:t>of</a:t>
                </a:r>
                <a:r>
                  <a:rPr lang="de-DE" altLang="de-DE" sz="1600" dirty="0" smtClean="0">
                    <a:solidFill>
                      <a:schemeClr val="tx1"/>
                    </a:solidFill>
                    <a:latin typeface="+mn-lt"/>
                  </a:rPr>
                  <a:t> </a:t>
                </a:r>
                <a:r>
                  <a:rPr lang="de-DE" altLang="de-DE" sz="1600" dirty="0" err="1" smtClean="0">
                    <a:solidFill>
                      <a:schemeClr val="tx1"/>
                    </a:solidFill>
                    <a:latin typeface="+mn-lt"/>
                  </a:rPr>
                  <a:t>fire</a:t>
                </a:r>
                <a:endParaRPr lang="de-DE" altLang="de-DE" sz="1600" dirty="0">
                  <a:solidFill>
                    <a:schemeClr val="tx1"/>
                  </a:solidFill>
                  <a:latin typeface="+mn-lt"/>
                </a:endParaRPr>
              </a:p>
              <a:p>
                <a:pPr marL="263525" indent="-261938"/>
                <a:r>
                  <a:rPr lang="de-DE" altLang="de-DE" sz="1600" dirty="0">
                    <a:solidFill>
                      <a:schemeClr val="tx1"/>
                    </a:solidFill>
                    <a:latin typeface="+mn-lt"/>
                    <a:sym typeface="Wingdings" panose="05000000000000000000" pitchFamily="2" charset="2"/>
                  </a:rPr>
                  <a:t></a:t>
                </a:r>
                <a:r>
                  <a:rPr lang="de-DE" altLang="de-DE" sz="1600" dirty="0">
                    <a:solidFill>
                      <a:schemeClr val="tx1"/>
                    </a:solidFill>
                    <a:latin typeface="+mn-lt"/>
                  </a:rPr>
                  <a:t> </a:t>
                </a:r>
                <a:r>
                  <a:rPr lang="de-DE" altLang="de-DE" sz="1600" dirty="0" err="1" smtClean="0">
                    <a:solidFill>
                      <a:schemeClr val="tx1"/>
                    </a:solidFill>
                    <a:latin typeface="+mn-lt"/>
                  </a:rPr>
                  <a:t>Harvest</a:t>
                </a:r>
                <a:r>
                  <a:rPr lang="de-DE" altLang="de-DE" sz="1600" dirty="0" smtClean="0">
                    <a:solidFill>
                      <a:schemeClr val="tx1"/>
                    </a:solidFill>
                    <a:latin typeface="+mn-lt"/>
                  </a:rPr>
                  <a:t> </a:t>
                </a:r>
                <a:r>
                  <a:rPr lang="de-DE" altLang="de-DE" sz="1600" dirty="0" err="1" smtClean="0">
                    <a:solidFill>
                      <a:schemeClr val="tx1"/>
                    </a:solidFill>
                    <a:latin typeface="+mn-lt"/>
                  </a:rPr>
                  <a:t>losses</a:t>
                </a:r>
                <a:r>
                  <a:rPr lang="de-DE" altLang="de-DE" sz="1600" dirty="0" smtClean="0">
                    <a:solidFill>
                      <a:schemeClr val="tx1"/>
                    </a:solidFill>
                    <a:latin typeface="+mn-lt"/>
                  </a:rPr>
                  <a:t> – </a:t>
                </a:r>
                <a:br>
                  <a:rPr lang="de-DE" altLang="de-DE" sz="1600" dirty="0" smtClean="0">
                    <a:solidFill>
                      <a:schemeClr val="tx1"/>
                    </a:solidFill>
                    <a:latin typeface="+mn-lt"/>
                  </a:rPr>
                </a:br>
                <a:r>
                  <a:rPr lang="de-DE" altLang="de-DE" sz="1600" dirty="0" smtClean="0">
                    <a:solidFill>
                      <a:schemeClr val="tx1"/>
                    </a:solidFill>
                    <a:latin typeface="+mn-lt"/>
                  </a:rPr>
                  <a:t>3 </a:t>
                </a:r>
                <a:r>
                  <a:rPr lang="de-DE" altLang="de-DE" sz="1600" dirty="0" err="1" smtClean="0">
                    <a:solidFill>
                      <a:schemeClr val="tx1"/>
                    </a:solidFill>
                    <a:latin typeface="+mn-lt"/>
                  </a:rPr>
                  <a:t>bill</a:t>
                </a:r>
                <a:r>
                  <a:rPr lang="de-DE" altLang="de-DE" sz="1600" dirty="0" smtClean="0">
                    <a:solidFill>
                      <a:schemeClr val="tx1"/>
                    </a:solidFill>
                    <a:latin typeface="+mn-lt"/>
                  </a:rPr>
                  <a:t>. </a:t>
                </a:r>
                <a:r>
                  <a:rPr lang="de-DE" altLang="de-DE" sz="1600" dirty="0">
                    <a:solidFill>
                      <a:schemeClr val="tx1"/>
                    </a:solidFill>
                    <a:latin typeface="+mn-lt"/>
                  </a:rPr>
                  <a:t>Euro </a:t>
                </a:r>
                <a:r>
                  <a:rPr lang="de-DE" altLang="de-DE" sz="1600" dirty="0" err="1" smtClean="0">
                    <a:solidFill>
                      <a:schemeClr val="tx1"/>
                    </a:solidFill>
                    <a:latin typeface="+mn-lt"/>
                  </a:rPr>
                  <a:t>loss</a:t>
                </a:r>
                <a:r>
                  <a:rPr lang="de-DE" altLang="de-DE" sz="1600" dirty="0" smtClean="0">
                    <a:solidFill>
                      <a:schemeClr val="tx1"/>
                    </a:solidFill>
                    <a:latin typeface="+mn-lt"/>
                  </a:rPr>
                  <a:t> </a:t>
                </a:r>
                <a:r>
                  <a:rPr lang="de-DE" altLang="de-DE" sz="1600" dirty="0" err="1" smtClean="0">
                    <a:solidFill>
                      <a:schemeClr val="tx1"/>
                    </a:solidFill>
                    <a:latin typeface="+mn-lt"/>
                  </a:rPr>
                  <a:t>of</a:t>
                </a:r>
                <a:r>
                  <a:rPr lang="de-DE" altLang="de-DE" sz="1600" dirty="0" smtClean="0">
                    <a:solidFill>
                      <a:schemeClr val="tx1"/>
                    </a:solidFill>
                    <a:latin typeface="+mn-lt"/>
                  </a:rPr>
                  <a:t> </a:t>
                </a:r>
                <a:r>
                  <a:rPr lang="de-DE" altLang="de-DE" sz="1600" dirty="0" err="1" smtClean="0">
                    <a:solidFill>
                      <a:schemeClr val="tx1"/>
                    </a:solidFill>
                    <a:latin typeface="+mn-lt"/>
                  </a:rPr>
                  <a:t>main</a:t>
                </a:r>
                <a:r>
                  <a:rPr lang="de-DE" altLang="de-DE" sz="1600" dirty="0" smtClean="0">
                    <a:solidFill>
                      <a:schemeClr val="tx1"/>
                    </a:solidFill>
                    <a:latin typeface="+mn-lt"/>
                  </a:rPr>
                  <a:t> </a:t>
                </a:r>
                <a:r>
                  <a:rPr lang="de-DE" altLang="de-DE" sz="1600" dirty="0" err="1" smtClean="0">
                    <a:solidFill>
                      <a:schemeClr val="tx1"/>
                    </a:solidFill>
                    <a:latin typeface="+mn-lt"/>
                  </a:rPr>
                  <a:t>crops</a:t>
                </a:r>
                <a:r>
                  <a:rPr lang="de-DE" altLang="de-DE" sz="1600" dirty="0" smtClean="0">
                    <a:solidFill>
                      <a:schemeClr val="tx1"/>
                    </a:solidFill>
                    <a:latin typeface="+mn-lt"/>
                  </a:rPr>
                  <a:t> in Europe, </a:t>
                </a:r>
                <a:r>
                  <a:rPr lang="de-DE" altLang="de-DE" sz="1600" dirty="0">
                    <a:solidFill>
                      <a:schemeClr val="tx1"/>
                    </a:solidFill>
                    <a:latin typeface="+mn-lt"/>
                  </a:rPr>
                  <a:t>Sommer 2003 </a:t>
                </a:r>
                <a:r>
                  <a:rPr lang="de-DE" altLang="de-DE" sz="1000" dirty="0">
                    <a:solidFill>
                      <a:schemeClr val="tx1"/>
                    </a:solidFill>
                    <a:latin typeface="+mn-lt"/>
                  </a:rPr>
                  <a:t>(</a:t>
                </a:r>
                <a:r>
                  <a:rPr lang="de-DE" altLang="de-DE" sz="1000" dirty="0" err="1" smtClean="0">
                    <a:solidFill>
                      <a:schemeClr val="tx1"/>
                    </a:solidFill>
                    <a:latin typeface="+mn-lt"/>
                  </a:rPr>
                  <a:t>Munich</a:t>
                </a:r>
                <a:r>
                  <a:rPr lang="de-DE" altLang="de-DE" sz="1000" dirty="0" smtClean="0">
                    <a:solidFill>
                      <a:schemeClr val="tx1"/>
                    </a:solidFill>
                    <a:latin typeface="+mn-lt"/>
                  </a:rPr>
                  <a:t> Re, </a:t>
                </a:r>
                <a:r>
                  <a:rPr lang="de-DE" altLang="de-DE" sz="1000" dirty="0">
                    <a:solidFill>
                      <a:schemeClr val="tx1"/>
                    </a:solidFill>
                    <a:latin typeface="+mn-lt"/>
                  </a:rPr>
                  <a:t>2004)</a:t>
                </a:r>
              </a:p>
            </p:txBody>
          </p:sp>
        </p:grpSp>
        <p:sp>
          <p:nvSpPr>
            <p:cNvPr id="17" name="Textfeld 16"/>
            <p:cNvSpPr txBox="1"/>
            <p:nvPr/>
          </p:nvSpPr>
          <p:spPr>
            <a:xfrm>
              <a:off x="251520" y="4149080"/>
              <a:ext cx="2127505" cy="276999"/>
            </a:xfrm>
            <a:prstGeom prst="rect">
              <a:avLst/>
            </a:prstGeom>
            <a:solidFill>
              <a:schemeClr val="bg1">
                <a:lumMod val="50000"/>
                <a:alpha val="90000"/>
              </a:schemeClr>
            </a:solidFill>
          </p:spPr>
          <p:txBody>
            <a:bodyPr wrap="none" rtlCol="0">
              <a:spAutoFit/>
            </a:bodyPr>
            <a:lstStyle/>
            <a:p>
              <a:r>
                <a:rPr lang="de-DE" sz="1200" dirty="0" smtClean="0">
                  <a:latin typeface="+mn-lt"/>
                </a:rPr>
                <a:t>Source: </a:t>
              </a:r>
              <a:r>
                <a:rPr lang="de-DE" sz="1200" dirty="0">
                  <a:latin typeface="+mn-lt"/>
                </a:rPr>
                <a:t>http://oe1.orf.at</a:t>
              </a:r>
            </a:p>
          </p:txBody>
        </p:sp>
      </p:grpSp>
      <p:grpSp>
        <p:nvGrpSpPr>
          <p:cNvPr id="7" name="Gruppieren 6"/>
          <p:cNvGrpSpPr/>
          <p:nvPr/>
        </p:nvGrpSpPr>
        <p:grpSpPr>
          <a:xfrm>
            <a:off x="4524375" y="2601913"/>
            <a:ext cx="5964238" cy="3660776"/>
            <a:chOff x="3000375" y="2601913"/>
            <a:chExt cx="5964238" cy="3660776"/>
          </a:xfrm>
        </p:grpSpPr>
        <p:grpSp>
          <p:nvGrpSpPr>
            <p:cNvPr id="6" name="Gruppieren 5"/>
            <p:cNvGrpSpPr/>
            <p:nvPr/>
          </p:nvGrpSpPr>
          <p:grpSpPr>
            <a:xfrm>
              <a:off x="3000375" y="2601913"/>
              <a:ext cx="5964238" cy="3660776"/>
              <a:chOff x="3000375" y="2601913"/>
              <a:chExt cx="5964238" cy="3660776"/>
            </a:xfrm>
          </p:grpSpPr>
          <p:grpSp>
            <p:nvGrpSpPr>
              <p:cNvPr id="9247" name="Group 31"/>
              <p:cNvGrpSpPr>
                <a:grpSpLocks/>
              </p:cNvGrpSpPr>
              <p:nvPr/>
            </p:nvGrpSpPr>
            <p:grpSpPr bwMode="auto">
              <a:xfrm>
                <a:off x="3000375" y="2601913"/>
                <a:ext cx="5964238" cy="3660776"/>
                <a:chOff x="1890" y="1639"/>
                <a:chExt cx="3757" cy="2306"/>
              </a:xfrm>
            </p:grpSpPr>
            <p:pic>
              <p:nvPicPr>
                <p:cNvPr id="9248"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1639"/>
                  <a:ext cx="1951" cy="14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49" name="Rectangle 33"/>
                <p:cNvSpPr>
                  <a:spLocks noChangeArrowheads="1"/>
                </p:cNvSpPr>
                <p:nvPr/>
              </p:nvSpPr>
              <p:spPr bwMode="auto">
                <a:xfrm>
                  <a:off x="3703" y="3112"/>
                  <a:ext cx="1944" cy="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marL="285750" indent="-284163">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00000"/>
                    </a:lnSpc>
                  </a:pPr>
                  <a:r>
                    <a:rPr lang="de-DE" altLang="de-DE" sz="1600" dirty="0" smtClean="0">
                      <a:solidFill>
                        <a:schemeClr val="tx1"/>
                      </a:solidFill>
                      <a:latin typeface="+mn-lt"/>
                    </a:rPr>
                    <a:t>Traffic</a:t>
                  </a:r>
                  <a:endParaRPr lang="de-DE" altLang="de-DE" sz="1600" dirty="0">
                    <a:solidFill>
                      <a:schemeClr val="tx1"/>
                    </a:solidFill>
                    <a:latin typeface="+mn-lt"/>
                  </a:endParaRPr>
                </a:p>
                <a:p>
                  <a:pPr marL="287337" indent="-285750">
                    <a:buFont typeface="Wingdings" charset="0"/>
                    <a:buChar char="è"/>
                  </a:pPr>
                  <a:r>
                    <a:rPr lang="de-DE" altLang="de-DE" sz="1600" dirty="0" err="1">
                      <a:solidFill>
                        <a:schemeClr val="tx1"/>
                      </a:solidFill>
                      <a:latin typeface="+mn-lt"/>
                    </a:rPr>
                    <a:t>r</a:t>
                  </a:r>
                  <a:r>
                    <a:rPr lang="de-DE" altLang="de-DE" sz="1600" dirty="0" err="1" smtClean="0">
                      <a:solidFill>
                        <a:schemeClr val="tx1"/>
                      </a:solidFill>
                      <a:latin typeface="+mn-lt"/>
                    </a:rPr>
                    <a:t>istrictions</a:t>
                  </a:r>
                  <a:r>
                    <a:rPr lang="de-DE" altLang="de-DE" sz="1600" dirty="0" smtClean="0">
                      <a:solidFill>
                        <a:schemeClr val="tx1"/>
                      </a:solidFill>
                      <a:latin typeface="+mn-lt"/>
                    </a:rPr>
                    <a:t> </a:t>
                  </a:r>
                  <a:r>
                    <a:rPr lang="de-DE" altLang="de-DE" sz="1600" dirty="0" err="1" smtClean="0">
                      <a:solidFill>
                        <a:schemeClr val="tx1"/>
                      </a:solidFill>
                      <a:latin typeface="+mn-lt"/>
                    </a:rPr>
                    <a:t>to</a:t>
                  </a:r>
                  <a:r>
                    <a:rPr lang="de-DE" altLang="de-DE" sz="1600" dirty="0" smtClean="0">
                      <a:solidFill>
                        <a:schemeClr val="tx1"/>
                      </a:solidFill>
                      <a:latin typeface="+mn-lt"/>
                    </a:rPr>
                    <a:t> </a:t>
                  </a:r>
                  <a:r>
                    <a:rPr lang="de-DE" altLang="de-DE" sz="1600" dirty="0" err="1" smtClean="0">
                      <a:solidFill>
                        <a:schemeClr val="tx1"/>
                      </a:solidFill>
                      <a:latin typeface="+mn-lt"/>
                    </a:rPr>
                    <a:t>inland</a:t>
                  </a:r>
                  <a:r>
                    <a:rPr lang="de-DE" altLang="de-DE" sz="1600" dirty="0" smtClean="0">
                      <a:solidFill>
                        <a:schemeClr val="tx1"/>
                      </a:solidFill>
                      <a:latin typeface="+mn-lt"/>
                    </a:rPr>
                    <a:t> </a:t>
                  </a:r>
                  <a:r>
                    <a:rPr lang="de-DE" altLang="de-DE" sz="1600" dirty="0">
                      <a:solidFill>
                        <a:schemeClr val="tx1"/>
                      </a:solidFill>
                      <a:latin typeface="+mn-lt"/>
                    </a:rPr>
                    <a:t/>
                  </a:r>
                  <a:br>
                    <a:rPr lang="de-DE" altLang="de-DE" sz="1600" dirty="0">
                      <a:solidFill>
                        <a:schemeClr val="tx1"/>
                      </a:solidFill>
                      <a:latin typeface="+mn-lt"/>
                    </a:rPr>
                  </a:br>
                  <a:r>
                    <a:rPr lang="de-DE" altLang="de-DE" sz="1600" dirty="0" err="1" smtClean="0">
                      <a:solidFill>
                        <a:schemeClr val="tx1"/>
                      </a:solidFill>
                      <a:latin typeface="+mn-lt"/>
                    </a:rPr>
                    <a:t>water</a:t>
                  </a:r>
                  <a:r>
                    <a:rPr lang="de-DE" altLang="de-DE" sz="1600" dirty="0" smtClean="0">
                      <a:solidFill>
                        <a:schemeClr val="tx1"/>
                      </a:solidFill>
                      <a:latin typeface="+mn-lt"/>
                    </a:rPr>
                    <a:t> </a:t>
                  </a:r>
                  <a:r>
                    <a:rPr lang="de-DE" altLang="de-DE" sz="1600" dirty="0" err="1" smtClean="0">
                      <a:solidFill>
                        <a:schemeClr val="tx1"/>
                      </a:solidFill>
                      <a:latin typeface="+mn-lt"/>
                    </a:rPr>
                    <a:t>transport</a:t>
                  </a:r>
                  <a:endParaRPr lang="de-DE" altLang="de-DE" sz="1600" dirty="0">
                    <a:solidFill>
                      <a:schemeClr val="tx1"/>
                    </a:solidFill>
                    <a:latin typeface="+mn-lt"/>
                  </a:endParaRPr>
                </a:p>
                <a:p>
                  <a:pPr marL="287337" indent="-285750">
                    <a:buFont typeface="Wingdings" charset="0"/>
                    <a:buChar char="è"/>
                  </a:pPr>
                  <a:r>
                    <a:rPr lang="de-DE" altLang="de-DE" sz="1600" dirty="0" err="1">
                      <a:solidFill>
                        <a:schemeClr val="tx1"/>
                      </a:solidFill>
                      <a:latin typeface="+mn-lt"/>
                    </a:rPr>
                    <a:t>d</a:t>
                  </a:r>
                  <a:r>
                    <a:rPr lang="de-DE" altLang="de-DE" sz="1600" dirty="0" err="1" smtClean="0">
                      <a:solidFill>
                        <a:schemeClr val="tx1"/>
                      </a:solidFill>
                      <a:latin typeface="+mn-lt"/>
                    </a:rPr>
                    <a:t>amages</a:t>
                  </a:r>
                  <a:r>
                    <a:rPr lang="de-DE" altLang="de-DE" sz="1600" dirty="0" smtClean="0">
                      <a:solidFill>
                        <a:schemeClr val="tx1"/>
                      </a:solidFill>
                      <a:latin typeface="+mn-lt"/>
                    </a:rPr>
                    <a:t> </a:t>
                  </a:r>
                  <a:r>
                    <a:rPr lang="de-DE" altLang="de-DE" sz="1600" dirty="0" err="1" smtClean="0">
                      <a:solidFill>
                        <a:schemeClr val="tx1"/>
                      </a:solidFill>
                      <a:latin typeface="+mn-lt"/>
                    </a:rPr>
                    <a:t>to</a:t>
                  </a:r>
                  <a:r>
                    <a:rPr lang="de-DE" altLang="de-DE" sz="1600" dirty="0" smtClean="0">
                      <a:solidFill>
                        <a:schemeClr val="tx1"/>
                      </a:solidFill>
                      <a:latin typeface="+mn-lt"/>
                    </a:rPr>
                    <a:t> </a:t>
                  </a:r>
                  <a:r>
                    <a:rPr lang="de-DE" altLang="de-DE" sz="1600" dirty="0" err="1" smtClean="0">
                      <a:solidFill>
                        <a:schemeClr val="tx1"/>
                      </a:solidFill>
                      <a:latin typeface="+mn-lt"/>
                    </a:rPr>
                    <a:t>streets</a:t>
                  </a:r>
                  <a:r>
                    <a:rPr lang="de-DE" altLang="de-DE" sz="1600" dirty="0" smtClean="0">
                      <a:solidFill>
                        <a:schemeClr val="tx1"/>
                      </a:solidFill>
                      <a:latin typeface="+mn-lt"/>
                    </a:rPr>
                    <a:t> </a:t>
                  </a:r>
                  <a:r>
                    <a:rPr lang="de-DE" altLang="de-DE" sz="1600" dirty="0" err="1" smtClean="0">
                      <a:solidFill>
                        <a:schemeClr val="tx1"/>
                      </a:solidFill>
                      <a:latin typeface="+mn-lt"/>
                    </a:rPr>
                    <a:t>and</a:t>
                  </a:r>
                  <a:r>
                    <a:rPr lang="de-DE" altLang="de-DE" sz="1600" dirty="0" smtClean="0">
                      <a:solidFill>
                        <a:schemeClr val="tx1"/>
                      </a:solidFill>
                      <a:latin typeface="+mn-lt"/>
                    </a:rPr>
                    <a:t> </a:t>
                  </a:r>
                  <a:r>
                    <a:rPr lang="de-DE" altLang="de-DE" sz="1600" dirty="0" err="1" smtClean="0">
                      <a:solidFill>
                        <a:schemeClr val="tx1"/>
                      </a:solidFill>
                      <a:latin typeface="+mn-lt"/>
                    </a:rPr>
                    <a:t>rails</a:t>
                  </a:r>
                  <a:endParaRPr lang="de-DE" altLang="de-DE" sz="1600" dirty="0">
                    <a:solidFill>
                      <a:schemeClr val="tx1"/>
                    </a:solidFill>
                    <a:latin typeface="+mn-lt"/>
                  </a:endParaRPr>
                </a:p>
              </p:txBody>
            </p:sp>
            <p:pic>
              <p:nvPicPr>
                <p:cNvPr id="925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 y="2938"/>
                  <a:ext cx="1799" cy="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8" name="Textfeld 17"/>
              <p:cNvSpPr txBox="1"/>
              <p:nvPr/>
            </p:nvSpPr>
            <p:spPr>
              <a:xfrm>
                <a:off x="5899575" y="4583847"/>
                <a:ext cx="2614818" cy="276999"/>
              </a:xfrm>
              <a:prstGeom prst="rect">
                <a:avLst/>
              </a:prstGeom>
              <a:solidFill>
                <a:schemeClr val="bg1">
                  <a:lumMod val="50000"/>
                  <a:alpha val="90000"/>
                </a:schemeClr>
              </a:solidFill>
            </p:spPr>
            <p:txBody>
              <a:bodyPr wrap="none" rtlCol="0">
                <a:spAutoFit/>
              </a:bodyPr>
              <a:lstStyle/>
              <a:p>
                <a:r>
                  <a:rPr lang="de-DE" sz="1200" dirty="0" smtClean="0">
                    <a:latin typeface="+mn-lt"/>
                  </a:rPr>
                  <a:t>Source: </a:t>
                </a:r>
                <a:r>
                  <a:rPr lang="de-DE" sz="1200" dirty="0">
                    <a:latin typeface="+mn-lt"/>
                  </a:rPr>
                  <a:t>http://undine.bafg.de/</a:t>
                </a:r>
              </a:p>
            </p:txBody>
          </p:sp>
        </p:grpSp>
        <p:sp>
          <p:nvSpPr>
            <p:cNvPr id="19" name="Textfeld 18"/>
            <p:cNvSpPr txBox="1"/>
            <p:nvPr/>
          </p:nvSpPr>
          <p:spPr>
            <a:xfrm>
              <a:off x="3035237" y="5949280"/>
              <a:ext cx="2316660" cy="276999"/>
            </a:xfrm>
            <a:prstGeom prst="rect">
              <a:avLst/>
            </a:prstGeom>
            <a:solidFill>
              <a:schemeClr val="bg1">
                <a:lumMod val="50000"/>
                <a:alpha val="90000"/>
              </a:schemeClr>
            </a:solidFill>
          </p:spPr>
          <p:txBody>
            <a:bodyPr wrap="none" rtlCol="0">
              <a:spAutoFit/>
            </a:bodyPr>
            <a:lstStyle/>
            <a:p>
              <a:r>
                <a:rPr lang="de-DE" sz="1200" dirty="0" smtClean="0">
                  <a:latin typeface="+mn-lt"/>
                </a:rPr>
                <a:t>Source: </a:t>
              </a:r>
              <a:r>
                <a:rPr lang="de-DE" sz="1200" dirty="0">
                  <a:latin typeface="+mn-lt"/>
                </a:rPr>
                <a:t>http://www.br.de/</a:t>
              </a:r>
            </a:p>
          </p:txBody>
        </p:sp>
      </p:grpSp>
      <p:sp>
        <p:nvSpPr>
          <p:cNvPr id="2" name="Textfeld 1"/>
          <p:cNvSpPr txBox="1"/>
          <p:nvPr/>
        </p:nvSpPr>
        <p:spPr>
          <a:xfrm>
            <a:off x="3445751" y="3027246"/>
            <a:ext cx="5727851" cy="1200329"/>
          </a:xfrm>
          <a:prstGeom prst="rect">
            <a:avLst/>
          </a:prstGeom>
          <a:solidFill>
            <a:srgbClr val="FF0000">
              <a:alpha val="76000"/>
            </a:srgbClr>
          </a:solidFill>
        </p:spPr>
        <p:txBody>
          <a:bodyPr wrap="none" rtlCol="0">
            <a:spAutoFit/>
          </a:bodyPr>
          <a:lstStyle/>
          <a:p>
            <a:pPr algn="ctr"/>
            <a:r>
              <a:rPr lang="de-DE" altLang="de-DE" sz="2400" dirty="0" err="1" smtClean="0">
                <a:latin typeface="Verdana" pitchFamily="32" charset="0"/>
              </a:rPr>
              <a:t>Optimization</a:t>
            </a:r>
            <a:r>
              <a:rPr lang="de-DE" altLang="de-DE" sz="2400" dirty="0" smtClean="0">
                <a:latin typeface="Verdana" pitchFamily="32" charset="0"/>
              </a:rPr>
              <a:t> </a:t>
            </a:r>
            <a:r>
              <a:rPr lang="de-DE" altLang="de-DE" sz="2400" dirty="0" err="1" smtClean="0">
                <a:latin typeface="Verdana" pitchFamily="32" charset="0"/>
              </a:rPr>
              <a:t>of</a:t>
            </a:r>
            <a:r>
              <a:rPr lang="de-DE" altLang="de-DE" sz="2400" dirty="0" smtClean="0">
                <a:latin typeface="Verdana" pitchFamily="32" charset="0"/>
              </a:rPr>
              <a:t> </a:t>
            </a:r>
            <a:r>
              <a:rPr lang="de-DE" altLang="de-DE" sz="2400" dirty="0" err="1" smtClean="0">
                <a:latin typeface="Verdana" pitchFamily="32" charset="0"/>
              </a:rPr>
              <a:t>mitigation</a:t>
            </a:r>
            <a:r>
              <a:rPr lang="de-DE" altLang="de-DE" sz="2400" dirty="0" smtClean="0">
                <a:latin typeface="Verdana" pitchFamily="32" charset="0"/>
              </a:rPr>
              <a:t>- </a:t>
            </a:r>
            <a:r>
              <a:rPr lang="de-DE" altLang="de-DE" sz="2400" dirty="0" err="1" smtClean="0">
                <a:latin typeface="Verdana" pitchFamily="32" charset="0"/>
              </a:rPr>
              <a:t>and</a:t>
            </a:r>
            <a:r>
              <a:rPr lang="de-DE" altLang="de-DE" sz="2400" dirty="0" smtClean="0">
                <a:latin typeface="Verdana" pitchFamily="32" charset="0"/>
              </a:rPr>
              <a:t> </a:t>
            </a:r>
            <a:r>
              <a:rPr lang="de-DE" altLang="de-DE" sz="2400" dirty="0">
                <a:latin typeface="Verdana" pitchFamily="32" charset="0"/>
              </a:rPr>
              <a:t/>
            </a:r>
            <a:br>
              <a:rPr lang="de-DE" altLang="de-DE" sz="2400" dirty="0">
                <a:latin typeface="Verdana" pitchFamily="32" charset="0"/>
              </a:rPr>
            </a:br>
            <a:r>
              <a:rPr lang="de-DE" altLang="de-DE" sz="2400" dirty="0" err="1" smtClean="0">
                <a:latin typeface="Verdana" pitchFamily="32" charset="0"/>
              </a:rPr>
              <a:t>prevention</a:t>
            </a:r>
            <a:r>
              <a:rPr lang="de-DE" altLang="de-DE" sz="2400" dirty="0" smtClean="0">
                <a:latin typeface="Verdana" pitchFamily="32" charset="0"/>
              </a:rPr>
              <a:t> </a:t>
            </a:r>
            <a:r>
              <a:rPr lang="de-DE" altLang="de-DE" sz="2400" dirty="0" err="1" smtClean="0">
                <a:latin typeface="Verdana" pitchFamily="32" charset="0"/>
              </a:rPr>
              <a:t>measures</a:t>
            </a:r>
            <a:r>
              <a:rPr lang="de-DE" altLang="de-DE" sz="2400" dirty="0" smtClean="0">
                <a:latin typeface="Verdana" pitchFamily="32" charset="0"/>
              </a:rPr>
              <a:t> </a:t>
            </a:r>
            <a:endParaRPr lang="de-DE" altLang="de-DE" sz="2400" dirty="0">
              <a:latin typeface="Verdana" pitchFamily="32" charset="0"/>
            </a:endParaRPr>
          </a:p>
          <a:p>
            <a:pPr algn="ctr"/>
            <a:r>
              <a:rPr lang="de-DE" altLang="de-DE" sz="2400" dirty="0">
                <a:latin typeface="Verdana" pitchFamily="32" charset="0"/>
                <a:sym typeface="Wingdings" panose="05000000000000000000" pitchFamily="2" charset="2"/>
              </a:rPr>
              <a:t> </a:t>
            </a:r>
            <a:r>
              <a:rPr lang="de-DE" altLang="de-DE" sz="2400" dirty="0" err="1" smtClean="0">
                <a:latin typeface="Verdana" pitchFamily="32" charset="0"/>
                <a:sym typeface="Wingdings" panose="05000000000000000000" pitchFamily="2" charset="2"/>
              </a:rPr>
              <a:t>longer</a:t>
            </a:r>
            <a:r>
              <a:rPr lang="de-DE" altLang="de-DE" sz="2400" dirty="0" smtClean="0">
                <a:latin typeface="Verdana" pitchFamily="32" charset="0"/>
                <a:sym typeface="Wingdings" panose="05000000000000000000" pitchFamily="2" charset="2"/>
              </a:rPr>
              <a:t> </a:t>
            </a:r>
            <a:r>
              <a:rPr lang="de-DE" altLang="de-DE" sz="2400" dirty="0" err="1" smtClean="0">
                <a:latin typeface="Verdana" pitchFamily="32" charset="0"/>
                <a:sym typeface="Wingdings" panose="05000000000000000000" pitchFamily="2" charset="2"/>
              </a:rPr>
              <a:t>lead</a:t>
            </a:r>
            <a:r>
              <a:rPr lang="de-DE" altLang="de-DE" sz="2400" dirty="0" smtClean="0">
                <a:latin typeface="Verdana" pitchFamily="32" charset="0"/>
                <a:sym typeface="Wingdings" panose="05000000000000000000" pitchFamily="2" charset="2"/>
              </a:rPr>
              <a:t> time</a:t>
            </a:r>
            <a:endParaRPr lang="de-DE" sz="2400" dirty="0"/>
          </a:p>
        </p:txBody>
      </p:sp>
    </p:spTree>
    <p:extLst>
      <p:ext uri="{BB962C8B-B14F-4D97-AF65-F5344CB8AC3E}">
        <p14:creationId xmlns:p14="http://schemas.microsoft.com/office/powerpoint/2010/main" val="34590059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25575"/>
            <a:ext cx="4572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 name="Gruppieren 2"/>
          <p:cNvGrpSpPr/>
          <p:nvPr/>
        </p:nvGrpSpPr>
        <p:grpSpPr>
          <a:xfrm>
            <a:off x="4777535" y="2020197"/>
            <a:ext cx="4432506" cy="3889843"/>
            <a:chOff x="3253534" y="2020196"/>
            <a:chExt cx="4432506" cy="3889843"/>
          </a:xfrm>
        </p:grpSpPr>
        <p:sp>
          <p:nvSpPr>
            <p:cNvPr id="30729" name="Line 9"/>
            <p:cNvSpPr>
              <a:spLocks noChangeShapeType="1"/>
            </p:cNvSpPr>
            <p:nvPr/>
          </p:nvSpPr>
          <p:spPr bwMode="auto">
            <a:xfrm>
              <a:off x="3819525" y="3465585"/>
              <a:ext cx="3733800" cy="1443"/>
            </a:xfrm>
            <a:prstGeom prst="line">
              <a:avLst/>
            </a:prstGeom>
            <a:noFill/>
            <a:ln w="936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4" name="Rectangle 7"/>
            <p:cNvSpPr>
              <a:spLocks noChangeArrowheads="1"/>
            </p:cNvSpPr>
            <p:nvPr/>
          </p:nvSpPr>
          <p:spPr bwMode="auto">
            <a:xfrm rot="16200000">
              <a:off x="3100943" y="3499406"/>
              <a:ext cx="489850" cy="18466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GNDI</a:t>
              </a:r>
            </a:p>
          </p:txBody>
        </p:sp>
        <p:sp>
          <p:nvSpPr>
            <p:cNvPr id="25" name="Rectangle 7"/>
            <p:cNvSpPr>
              <a:spLocks noChangeArrowheads="1"/>
            </p:cNvSpPr>
            <p:nvPr/>
          </p:nvSpPr>
          <p:spPr bwMode="auto">
            <a:xfrm>
              <a:off x="5508104" y="5725371"/>
              <a:ext cx="489850" cy="18466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smtClean="0">
                  <a:solidFill>
                    <a:srgbClr val="000000"/>
                  </a:solidFill>
                  <a:latin typeface="Verdana" pitchFamily="32" charset="0"/>
                </a:rPr>
                <a:t>Year</a:t>
              </a:r>
              <a:endParaRPr lang="de-DE" altLang="de-DE" sz="1200" dirty="0">
                <a:solidFill>
                  <a:srgbClr val="000000"/>
                </a:solidFill>
                <a:latin typeface="Verdana" pitchFamily="32" charset="0"/>
              </a:endParaRPr>
            </a:p>
          </p:txBody>
        </p:sp>
        <p:sp>
          <p:nvSpPr>
            <p:cNvPr id="26" name="Rectangle 7"/>
            <p:cNvSpPr>
              <a:spLocks noChangeArrowheads="1"/>
            </p:cNvSpPr>
            <p:nvPr/>
          </p:nvSpPr>
          <p:spPr bwMode="auto">
            <a:xfrm>
              <a:off x="3515217" y="2020196"/>
              <a:ext cx="244925" cy="18466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40</a:t>
              </a:r>
            </a:p>
          </p:txBody>
        </p:sp>
        <p:sp>
          <p:nvSpPr>
            <p:cNvPr id="27" name="Rectangle 7"/>
            <p:cNvSpPr>
              <a:spLocks noChangeArrowheads="1"/>
            </p:cNvSpPr>
            <p:nvPr/>
          </p:nvSpPr>
          <p:spPr bwMode="auto">
            <a:xfrm>
              <a:off x="3499675" y="2696074"/>
              <a:ext cx="277770"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30</a:t>
              </a:r>
            </a:p>
          </p:txBody>
        </p:sp>
        <p:sp>
          <p:nvSpPr>
            <p:cNvPr id="28" name="Rectangle 7"/>
            <p:cNvSpPr>
              <a:spLocks noChangeArrowheads="1"/>
            </p:cNvSpPr>
            <p:nvPr/>
          </p:nvSpPr>
          <p:spPr bwMode="auto">
            <a:xfrm>
              <a:off x="3515217" y="3371580"/>
              <a:ext cx="217601"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a:t>
              </a:r>
            </a:p>
          </p:txBody>
        </p:sp>
        <p:sp>
          <p:nvSpPr>
            <p:cNvPr id="29" name="Rectangle 7"/>
            <p:cNvSpPr>
              <a:spLocks noChangeArrowheads="1"/>
            </p:cNvSpPr>
            <p:nvPr/>
          </p:nvSpPr>
          <p:spPr bwMode="auto">
            <a:xfrm>
              <a:off x="3515218" y="4080473"/>
              <a:ext cx="22712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10</a:t>
              </a:r>
            </a:p>
          </p:txBody>
        </p:sp>
        <p:sp>
          <p:nvSpPr>
            <p:cNvPr id="30" name="Rectangle 7"/>
            <p:cNvSpPr>
              <a:spLocks noChangeArrowheads="1"/>
            </p:cNvSpPr>
            <p:nvPr/>
          </p:nvSpPr>
          <p:spPr bwMode="auto">
            <a:xfrm>
              <a:off x="3547966" y="4735188"/>
              <a:ext cx="16728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 0</a:t>
              </a:r>
            </a:p>
          </p:txBody>
        </p:sp>
        <p:sp>
          <p:nvSpPr>
            <p:cNvPr id="31" name="Rectangle 7"/>
            <p:cNvSpPr>
              <a:spLocks noChangeArrowheads="1"/>
            </p:cNvSpPr>
            <p:nvPr/>
          </p:nvSpPr>
          <p:spPr bwMode="auto">
            <a:xfrm>
              <a:off x="3836659" y="5426174"/>
              <a:ext cx="47402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1960</a:t>
              </a:r>
            </a:p>
          </p:txBody>
        </p:sp>
        <p:sp>
          <p:nvSpPr>
            <p:cNvPr id="32" name="Rectangle 7"/>
            <p:cNvSpPr>
              <a:spLocks noChangeArrowheads="1"/>
            </p:cNvSpPr>
            <p:nvPr/>
          </p:nvSpPr>
          <p:spPr bwMode="auto">
            <a:xfrm>
              <a:off x="4469545" y="5426174"/>
              <a:ext cx="480825"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1970</a:t>
              </a:r>
            </a:p>
          </p:txBody>
        </p:sp>
        <p:sp>
          <p:nvSpPr>
            <p:cNvPr id="33" name="Rectangle 7"/>
            <p:cNvSpPr>
              <a:spLocks noChangeArrowheads="1"/>
            </p:cNvSpPr>
            <p:nvPr/>
          </p:nvSpPr>
          <p:spPr bwMode="auto">
            <a:xfrm>
              <a:off x="5179707" y="5445224"/>
              <a:ext cx="480863"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1980</a:t>
              </a:r>
            </a:p>
          </p:txBody>
        </p:sp>
        <p:sp>
          <p:nvSpPr>
            <p:cNvPr id="34" name="Rectangle 7"/>
            <p:cNvSpPr>
              <a:spLocks noChangeArrowheads="1"/>
            </p:cNvSpPr>
            <p:nvPr/>
          </p:nvSpPr>
          <p:spPr bwMode="auto">
            <a:xfrm>
              <a:off x="5827779" y="5435699"/>
              <a:ext cx="501302"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1990</a:t>
              </a:r>
            </a:p>
          </p:txBody>
        </p:sp>
        <p:sp>
          <p:nvSpPr>
            <p:cNvPr id="35" name="Rectangle 7"/>
            <p:cNvSpPr>
              <a:spLocks noChangeArrowheads="1"/>
            </p:cNvSpPr>
            <p:nvPr/>
          </p:nvSpPr>
          <p:spPr bwMode="auto">
            <a:xfrm>
              <a:off x="6485376" y="5445224"/>
              <a:ext cx="466112"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2000</a:t>
              </a:r>
            </a:p>
          </p:txBody>
        </p:sp>
        <p:sp>
          <p:nvSpPr>
            <p:cNvPr id="36" name="Rectangle 7"/>
            <p:cNvSpPr>
              <a:spLocks noChangeArrowheads="1"/>
            </p:cNvSpPr>
            <p:nvPr/>
          </p:nvSpPr>
          <p:spPr bwMode="auto">
            <a:xfrm>
              <a:off x="7133448" y="5445224"/>
              <a:ext cx="507648"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2010</a:t>
              </a:r>
            </a:p>
          </p:txBody>
        </p:sp>
        <p:sp>
          <p:nvSpPr>
            <p:cNvPr id="37" name="Rectangle 7"/>
            <p:cNvSpPr>
              <a:spLocks noChangeArrowheads="1"/>
            </p:cNvSpPr>
            <p:nvPr/>
          </p:nvSpPr>
          <p:spPr bwMode="auto">
            <a:xfrm>
              <a:off x="3836658" y="2335411"/>
              <a:ext cx="45306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1959</a:t>
              </a:r>
            </a:p>
          </p:txBody>
        </p:sp>
        <p:sp>
          <p:nvSpPr>
            <p:cNvPr id="38" name="Rectangle 7"/>
            <p:cNvSpPr>
              <a:spLocks noChangeArrowheads="1"/>
            </p:cNvSpPr>
            <p:nvPr/>
          </p:nvSpPr>
          <p:spPr bwMode="auto">
            <a:xfrm>
              <a:off x="4935149" y="2868355"/>
              <a:ext cx="456635"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1976</a:t>
              </a:r>
            </a:p>
          </p:txBody>
        </p:sp>
        <p:sp>
          <p:nvSpPr>
            <p:cNvPr id="39" name="Rectangle 7"/>
            <p:cNvSpPr>
              <a:spLocks noChangeArrowheads="1"/>
            </p:cNvSpPr>
            <p:nvPr/>
          </p:nvSpPr>
          <p:spPr bwMode="auto">
            <a:xfrm>
              <a:off x="6641127" y="2132856"/>
              <a:ext cx="470203"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2003</a:t>
              </a:r>
            </a:p>
          </p:txBody>
        </p:sp>
        <p:sp>
          <p:nvSpPr>
            <p:cNvPr id="40" name="Rectangle 7"/>
            <p:cNvSpPr>
              <a:spLocks noChangeArrowheads="1"/>
            </p:cNvSpPr>
            <p:nvPr/>
          </p:nvSpPr>
          <p:spPr bwMode="auto">
            <a:xfrm>
              <a:off x="5411713" y="4900518"/>
              <a:ext cx="449971"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1983</a:t>
              </a:r>
            </a:p>
          </p:txBody>
        </p:sp>
        <p:sp>
          <p:nvSpPr>
            <p:cNvPr id="41" name="Rectangle 7"/>
            <p:cNvSpPr>
              <a:spLocks noChangeArrowheads="1"/>
            </p:cNvSpPr>
            <p:nvPr/>
          </p:nvSpPr>
          <p:spPr bwMode="auto">
            <a:xfrm>
              <a:off x="7229418" y="2161431"/>
              <a:ext cx="456622"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2011</a:t>
              </a:r>
            </a:p>
          </p:txBody>
        </p:sp>
      </p:grpSp>
      <p:sp>
        <p:nvSpPr>
          <p:cNvPr id="30724" name="Oval 4"/>
          <p:cNvSpPr>
            <a:spLocks noChangeArrowheads="1"/>
          </p:cNvSpPr>
          <p:nvPr/>
        </p:nvSpPr>
        <p:spPr bwMode="auto">
          <a:xfrm>
            <a:off x="5311140" y="2266950"/>
            <a:ext cx="502920" cy="4191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25" name="Oval 5"/>
          <p:cNvSpPr>
            <a:spLocks noChangeArrowheads="1"/>
          </p:cNvSpPr>
          <p:nvPr/>
        </p:nvSpPr>
        <p:spPr bwMode="auto">
          <a:xfrm>
            <a:off x="6412865" y="2789238"/>
            <a:ext cx="502920" cy="4191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28" name="Oval 8"/>
          <p:cNvSpPr>
            <a:spLocks noChangeArrowheads="1"/>
          </p:cNvSpPr>
          <p:nvPr/>
        </p:nvSpPr>
        <p:spPr bwMode="auto">
          <a:xfrm>
            <a:off x="6882765" y="4762500"/>
            <a:ext cx="502920" cy="419100"/>
          </a:xfrm>
          <a:prstGeom prst="ellipse">
            <a:avLst/>
          </a:prstGeom>
          <a:noFill/>
          <a:ln w="1908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26" name="Oval 6"/>
          <p:cNvSpPr>
            <a:spLocks noChangeArrowheads="1"/>
          </p:cNvSpPr>
          <p:nvPr/>
        </p:nvSpPr>
        <p:spPr bwMode="auto">
          <a:xfrm>
            <a:off x="8165465" y="2054225"/>
            <a:ext cx="502920" cy="4191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27" name="Oval 7"/>
          <p:cNvSpPr>
            <a:spLocks noChangeArrowheads="1"/>
          </p:cNvSpPr>
          <p:nvPr/>
        </p:nvSpPr>
        <p:spPr bwMode="auto">
          <a:xfrm>
            <a:off x="8687753" y="2100263"/>
            <a:ext cx="502920" cy="419100"/>
          </a:xfrm>
          <a:prstGeom prst="ellipse">
            <a:avLst/>
          </a:prstGeom>
          <a:noFill/>
          <a:ln w="1908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3" name="Rectangle 1"/>
          <p:cNvSpPr>
            <a:spLocks noGrp="1" noChangeArrowheads="1"/>
          </p:cNvSpPr>
          <p:nvPr>
            <p:ph type="title" idx="4294967295"/>
          </p:nvPr>
        </p:nvSpPr>
        <p:spPr>
          <a:xfrm>
            <a:off x="173896" y="232732"/>
            <a:ext cx="9408094"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Greenland</a:t>
            </a:r>
            <a:r>
              <a:rPr lang="de-DE" altLang="de-DE" sz="2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altLang="de-DE" sz="26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altLang="de-DE" sz="2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North See </a:t>
            </a:r>
            <a:r>
              <a:rPr lang="de-DE" altLang="de-DE" sz="26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altLang="de-DE" sz="2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Dipole – Index (GNDI)</a:t>
            </a:r>
            <a:endParaRPr lang="de-DE" altLang="de-DE" sz="16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44" name="Rechteck 13"/>
              <p:cNvSpPr/>
              <p:nvPr/>
            </p:nvSpPr>
            <p:spPr>
              <a:xfrm>
                <a:off x="551680" y="2694362"/>
                <a:ext cx="26057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800" i="1" smtClean="0">
                          <a:solidFill>
                            <a:schemeClr val="tx1"/>
                          </a:solidFill>
                          <a:latin typeface="Cambria Math"/>
                        </a:rPr>
                        <m:t>𝐺𝑁𝐷𝐼</m:t>
                      </m:r>
                      <m:r>
                        <a:rPr lang="de-DE" sz="1800" i="1" smtClean="0">
                          <a:solidFill>
                            <a:schemeClr val="tx1"/>
                          </a:solidFill>
                          <a:latin typeface="Cambria Math"/>
                        </a:rPr>
                        <m:t>=</m:t>
                      </m:r>
                      <m:r>
                        <m:rPr>
                          <m:sty m:val="p"/>
                        </m:rPr>
                        <a:rPr lang="de-DE" sz="1800" b="0" i="0" smtClean="0">
                          <a:solidFill>
                            <a:schemeClr val="tx1"/>
                          </a:solidFill>
                          <a:latin typeface="Cambria Math"/>
                        </a:rPr>
                        <m:t>exp</m:t>
                      </m:r>
                      <m:r>
                        <a:rPr lang="de-DE" sz="1800" b="0" i="1" smtClean="0">
                          <a:solidFill>
                            <a:schemeClr val="tx1"/>
                          </a:solidFill>
                          <a:latin typeface="Cambria Math"/>
                        </a:rPr>
                        <m:t>⁡(</m:t>
                      </m:r>
                      <m:r>
                        <a:rPr lang="de-DE" sz="1800" b="0" i="1" smtClean="0">
                          <a:solidFill>
                            <a:schemeClr val="tx1"/>
                          </a:solidFill>
                          <a:latin typeface="Cambria Math"/>
                        </a:rPr>
                        <m:t>𝑁𝐴</m:t>
                      </m:r>
                      <m:r>
                        <a:rPr lang="de-DE" sz="1800" b="0" i="1" smtClean="0">
                          <a:solidFill>
                            <a:schemeClr val="tx1"/>
                          </a:solidFill>
                          <a:latin typeface="Cambria Math"/>
                        </a:rPr>
                        <m:t> −</m:t>
                      </m:r>
                      <m:r>
                        <a:rPr lang="de-DE" sz="1800" b="0" i="1" smtClean="0">
                          <a:solidFill>
                            <a:schemeClr val="tx1"/>
                          </a:solidFill>
                          <a:latin typeface="Cambria Math"/>
                        </a:rPr>
                        <m:t>𝐺𝐴</m:t>
                      </m:r>
                      <m:r>
                        <a:rPr lang="de-DE" sz="1800" b="0" i="1" smtClean="0">
                          <a:solidFill>
                            <a:schemeClr val="tx1"/>
                          </a:solidFill>
                          <a:latin typeface="Cambria Math"/>
                        </a:rPr>
                        <m:t>)</m:t>
                      </m:r>
                    </m:oMath>
                  </m:oMathPara>
                </a14:m>
                <a:endParaRPr lang="de-DE" sz="1800" dirty="0">
                  <a:solidFill>
                    <a:schemeClr val="tx1"/>
                  </a:solidFill>
                </a:endParaRPr>
              </a:p>
            </p:txBody>
          </p:sp>
        </mc:Choice>
        <mc:Fallback xmlns="">
          <p:sp>
            <p:nvSpPr>
              <p:cNvPr id="44" name="Rechteck 13"/>
              <p:cNvSpPr>
                <a:spLocks noRot="1" noChangeAspect="1" noMove="1" noResize="1" noEditPoints="1" noAdjustHandles="1" noChangeArrowheads="1" noChangeShapeType="1" noTextEdit="1"/>
              </p:cNvSpPr>
              <p:nvPr/>
            </p:nvSpPr>
            <p:spPr>
              <a:xfrm>
                <a:off x="551680" y="2694362"/>
                <a:ext cx="2605778" cy="369332"/>
              </a:xfrm>
              <a:prstGeom prst="rect">
                <a:avLst/>
              </a:prstGeom>
              <a:blipFill>
                <a:blip r:embed="rId4"/>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hteck 14"/>
              <p:cNvSpPr/>
              <p:nvPr/>
            </p:nvSpPr>
            <p:spPr>
              <a:xfrm>
                <a:off x="1208206" y="3288388"/>
                <a:ext cx="1349600" cy="6558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800" i="1" smtClean="0">
                          <a:solidFill>
                            <a:schemeClr val="tx1"/>
                          </a:solidFill>
                          <a:latin typeface="Cambria Math"/>
                        </a:rPr>
                        <m:t>𝑁𝐴</m:t>
                      </m:r>
                      <m:r>
                        <a:rPr lang="de-DE" sz="1800" i="1" smtClean="0">
                          <a:solidFill>
                            <a:schemeClr val="tx1"/>
                          </a:solidFill>
                          <a:latin typeface="Cambria Math"/>
                        </a:rPr>
                        <m:t>= </m:t>
                      </m:r>
                      <m:f>
                        <m:fPr>
                          <m:ctrlPr>
                            <a:rPr lang="de-DE" sz="1800" i="1">
                              <a:solidFill>
                                <a:schemeClr val="tx1"/>
                              </a:solidFill>
                              <a:latin typeface="Cambria Math" panose="02040503050406030204" pitchFamily="18" charset="0"/>
                            </a:rPr>
                          </m:ctrlPr>
                        </m:fPr>
                        <m:num>
                          <m:sSubSup>
                            <m:sSubSupPr>
                              <m:ctrlPr>
                                <a:rPr lang="de-DE" sz="1800" i="1">
                                  <a:solidFill>
                                    <a:schemeClr val="tx1"/>
                                  </a:solidFill>
                                  <a:latin typeface="Cambria Math" panose="02040503050406030204" pitchFamily="18" charset="0"/>
                                </a:rPr>
                              </m:ctrlPr>
                            </m:sSubSupPr>
                            <m:e>
                              <m:r>
                                <a:rPr lang="de-DE" sz="1800" i="1">
                                  <a:solidFill>
                                    <a:schemeClr val="tx1"/>
                                  </a:solidFill>
                                  <a:latin typeface="Cambria Math"/>
                                </a:rPr>
                                <m:t>𝐴</m:t>
                              </m:r>
                            </m:e>
                            <m:sub>
                              <m:r>
                                <a:rPr lang="de-DE" sz="1800" i="1">
                                  <a:solidFill>
                                    <a:schemeClr val="tx1"/>
                                  </a:solidFill>
                                  <a:latin typeface="Cambria Math"/>
                                </a:rPr>
                                <m:t>𝑦</m:t>
                              </m:r>
                            </m:sub>
                            <m:sup>
                              <m:r>
                                <a:rPr lang="de-DE" sz="1800" i="1">
                                  <a:solidFill>
                                    <a:schemeClr val="tx1"/>
                                  </a:solidFill>
                                  <a:latin typeface="Cambria Math"/>
                                </a:rPr>
                                <m:t>𝑁</m:t>
                              </m:r>
                            </m:sup>
                          </m:sSubSup>
                        </m:num>
                        <m:den>
                          <m:r>
                            <a:rPr lang="de-DE" sz="1800" i="1">
                              <a:solidFill>
                                <a:schemeClr val="tx1"/>
                              </a:solidFill>
                              <a:latin typeface="Cambria Math"/>
                            </a:rPr>
                            <m:t>𝜎</m:t>
                          </m:r>
                          <m:sSup>
                            <m:sSupPr>
                              <m:ctrlPr>
                                <a:rPr lang="de-DE" sz="1800" i="1">
                                  <a:solidFill>
                                    <a:schemeClr val="tx1"/>
                                  </a:solidFill>
                                  <a:latin typeface="Cambria Math" panose="02040503050406030204" pitchFamily="18" charset="0"/>
                                </a:rPr>
                              </m:ctrlPr>
                            </m:sSupPr>
                            <m:e>
                              <m:r>
                                <a:rPr lang="de-DE" sz="1800" i="1">
                                  <a:solidFill>
                                    <a:schemeClr val="tx1"/>
                                  </a:solidFill>
                                  <a:latin typeface="Cambria Math"/>
                                </a:rPr>
                                <m:t>𝐴</m:t>
                              </m:r>
                            </m:e>
                            <m:sup>
                              <m:r>
                                <a:rPr lang="de-DE" sz="1800" i="1">
                                  <a:solidFill>
                                    <a:schemeClr val="tx1"/>
                                  </a:solidFill>
                                  <a:latin typeface="Cambria Math"/>
                                </a:rPr>
                                <m:t>𝑁</m:t>
                              </m:r>
                            </m:sup>
                          </m:sSup>
                        </m:den>
                      </m:f>
                    </m:oMath>
                  </m:oMathPara>
                </a14:m>
                <a:endParaRPr lang="de-DE" sz="1800" dirty="0">
                  <a:solidFill>
                    <a:schemeClr val="tx1"/>
                  </a:solidFill>
                </a:endParaRPr>
              </a:p>
            </p:txBody>
          </p:sp>
        </mc:Choice>
        <mc:Fallback xmlns="">
          <p:sp>
            <p:nvSpPr>
              <p:cNvPr id="45" name="Rechteck 14"/>
              <p:cNvSpPr>
                <a:spLocks noRot="1" noChangeAspect="1" noMove="1" noResize="1" noEditPoints="1" noAdjustHandles="1" noChangeArrowheads="1" noChangeShapeType="1" noTextEdit="1"/>
              </p:cNvSpPr>
              <p:nvPr/>
            </p:nvSpPr>
            <p:spPr>
              <a:xfrm>
                <a:off x="1208206" y="3288388"/>
                <a:ext cx="1349600" cy="65588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Rechteck 15"/>
              <p:cNvSpPr/>
              <p:nvPr/>
            </p:nvSpPr>
            <p:spPr>
              <a:xfrm>
                <a:off x="1186540" y="4196671"/>
                <a:ext cx="1314591" cy="657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800" i="1" smtClean="0">
                          <a:solidFill>
                            <a:schemeClr val="tx1"/>
                          </a:solidFill>
                          <a:latin typeface="Cambria Math"/>
                        </a:rPr>
                        <m:t>𝐺𝐴</m:t>
                      </m:r>
                      <m:r>
                        <a:rPr lang="de-DE" sz="1800" i="1" smtClean="0">
                          <a:solidFill>
                            <a:schemeClr val="tx1"/>
                          </a:solidFill>
                          <a:latin typeface="Cambria Math"/>
                        </a:rPr>
                        <m:t>= </m:t>
                      </m:r>
                      <m:f>
                        <m:fPr>
                          <m:ctrlPr>
                            <a:rPr lang="de-DE" sz="1800" i="1">
                              <a:solidFill>
                                <a:schemeClr val="tx1"/>
                              </a:solidFill>
                              <a:latin typeface="Cambria Math" panose="02040503050406030204" pitchFamily="18" charset="0"/>
                            </a:rPr>
                          </m:ctrlPr>
                        </m:fPr>
                        <m:num>
                          <m:sSubSup>
                            <m:sSubSupPr>
                              <m:ctrlPr>
                                <a:rPr lang="de-DE" sz="1800" i="1">
                                  <a:solidFill>
                                    <a:schemeClr val="tx1"/>
                                  </a:solidFill>
                                  <a:latin typeface="Cambria Math" panose="02040503050406030204" pitchFamily="18" charset="0"/>
                                </a:rPr>
                              </m:ctrlPr>
                            </m:sSubSupPr>
                            <m:e>
                              <m:r>
                                <a:rPr lang="de-DE" sz="1800" i="1">
                                  <a:solidFill>
                                    <a:schemeClr val="tx1"/>
                                  </a:solidFill>
                                  <a:latin typeface="Cambria Math"/>
                                </a:rPr>
                                <m:t>𝐴</m:t>
                              </m:r>
                            </m:e>
                            <m:sub>
                              <m:r>
                                <a:rPr lang="de-DE" sz="1800" i="1">
                                  <a:solidFill>
                                    <a:schemeClr val="tx1"/>
                                  </a:solidFill>
                                  <a:latin typeface="Cambria Math"/>
                                </a:rPr>
                                <m:t>𝑦</m:t>
                              </m:r>
                            </m:sub>
                            <m:sup>
                              <m:r>
                                <a:rPr lang="de-DE" sz="1800" i="1">
                                  <a:solidFill>
                                    <a:schemeClr val="tx1"/>
                                  </a:solidFill>
                                  <a:latin typeface="Cambria Math"/>
                                </a:rPr>
                                <m:t>𝐺</m:t>
                              </m:r>
                            </m:sup>
                          </m:sSubSup>
                        </m:num>
                        <m:den>
                          <m:r>
                            <a:rPr lang="de-DE" sz="1800" i="1">
                              <a:solidFill>
                                <a:schemeClr val="tx1"/>
                              </a:solidFill>
                              <a:latin typeface="Cambria Math"/>
                            </a:rPr>
                            <m:t>𝜎</m:t>
                          </m:r>
                          <m:sSup>
                            <m:sSupPr>
                              <m:ctrlPr>
                                <a:rPr lang="de-DE" sz="1800" i="1">
                                  <a:solidFill>
                                    <a:schemeClr val="tx1"/>
                                  </a:solidFill>
                                  <a:latin typeface="Cambria Math" panose="02040503050406030204" pitchFamily="18" charset="0"/>
                                </a:rPr>
                              </m:ctrlPr>
                            </m:sSupPr>
                            <m:e>
                              <m:r>
                                <a:rPr lang="de-DE" sz="1800" i="1">
                                  <a:solidFill>
                                    <a:schemeClr val="tx1"/>
                                  </a:solidFill>
                                  <a:latin typeface="Cambria Math"/>
                                </a:rPr>
                                <m:t>𝐴</m:t>
                              </m:r>
                            </m:e>
                            <m:sup>
                              <m:r>
                                <a:rPr lang="de-DE" sz="1800" i="1">
                                  <a:solidFill>
                                    <a:schemeClr val="tx1"/>
                                  </a:solidFill>
                                  <a:latin typeface="Cambria Math"/>
                                </a:rPr>
                                <m:t>𝐺</m:t>
                              </m:r>
                            </m:sup>
                          </m:sSup>
                        </m:den>
                      </m:f>
                    </m:oMath>
                  </m:oMathPara>
                </a14:m>
                <a:endParaRPr lang="de-DE" sz="1800" dirty="0">
                  <a:solidFill>
                    <a:schemeClr val="tx1"/>
                  </a:solidFill>
                </a:endParaRPr>
              </a:p>
            </p:txBody>
          </p:sp>
        </mc:Choice>
        <mc:Fallback xmlns="">
          <p:sp>
            <p:nvSpPr>
              <p:cNvPr id="46" name="Rechteck 15"/>
              <p:cNvSpPr>
                <a:spLocks noRot="1" noChangeAspect="1" noMove="1" noResize="1" noEditPoints="1" noAdjustHandles="1" noChangeArrowheads="1" noChangeShapeType="1" noTextEdit="1"/>
              </p:cNvSpPr>
              <p:nvPr/>
            </p:nvSpPr>
            <p:spPr>
              <a:xfrm>
                <a:off x="1186540" y="4196671"/>
                <a:ext cx="1314591" cy="657488"/>
              </a:xfrm>
              <a:prstGeom prst="rect">
                <a:avLst/>
              </a:prstGeom>
              <a:blipFill>
                <a:blip r:embed="rId6"/>
                <a:stretch>
                  <a:fillRect/>
                </a:stretch>
              </a:blipFill>
            </p:spPr>
            <p:txBody>
              <a:bodyPr/>
              <a:lstStyle/>
              <a:p>
                <a:r>
                  <a:rPr lang="en-GB">
                    <a:noFill/>
                  </a:rPr>
                  <a:t> </a:t>
                </a:r>
              </a:p>
            </p:txBody>
          </p:sp>
        </mc:Fallback>
      </mc:AlternateContent>
      <p:sp>
        <p:nvSpPr>
          <p:cNvPr id="47" name="Textfeld 39"/>
          <p:cNvSpPr txBox="1"/>
          <p:nvPr/>
        </p:nvSpPr>
        <p:spPr>
          <a:xfrm>
            <a:off x="110539" y="6118560"/>
            <a:ext cx="4434525" cy="233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defPPr>
              <a:defRPr lang="en-GB"/>
            </a:defPPr>
            <a:lvl1pPr hangingPunct="1">
              <a:lnSpc>
                <a:spcPct val="100000"/>
              </a:lnSpc>
              <a:tabLst>
                <a:tab pos="723900" algn="l"/>
                <a:tab pos="1447800" algn="l"/>
                <a:tab pos="2171700" algn="l"/>
                <a:tab pos="2895600" algn="l"/>
                <a:tab pos="3619500" algn="l"/>
                <a:tab pos="4343400" algn="l"/>
                <a:tab pos="5067300" algn="l"/>
              </a:tabLst>
              <a:defRPr sz="1200">
                <a:solidFill>
                  <a:srgbClr val="000000"/>
                </a:solidFill>
                <a:latin typeface="Verdana" pitchFamily="32" charset="0"/>
              </a:defRPr>
            </a:lvl1pPr>
          </a:lstStyle>
          <a:p>
            <a:r>
              <a:rPr lang="de-DE" sz="900" b="0" dirty="0"/>
              <a:t>Träger-Chatterjee, et al. : </a:t>
            </a:r>
            <a:r>
              <a:rPr lang="de-DE" sz="900" b="0" dirty="0" err="1"/>
              <a:t>Advances</a:t>
            </a:r>
            <a:r>
              <a:rPr lang="de-DE" sz="900" b="0" dirty="0"/>
              <a:t> in </a:t>
            </a:r>
            <a:r>
              <a:rPr lang="de-DE" sz="900" b="0" dirty="0" err="1"/>
              <a:t>Meteorology</a:t>
            </a:r>
            <a:r>
              <a:rPr lang="de-DE" sz="900" b="0" dirty="0"/>
              <a:t>, </a:t>
            </a:r>
            <a:r>
              <a:rPr lang="de-DE" sz="900" b="0" dirty="0" err="1"/>
              <a:t>Vol</a:t>
            </a:r>
            <a:r>
              <a:rPr lang="de-DE" sz="900" b="0" dirty="0"/>
              <a:t> 2014 </a:t>
            </a:r>
            <a:r>
              <a:rPr lang="de-DE" sz="900" b="0" dirty="0" smtClean="0"/>
              <a:t>(</a:t>
            </a:r>
            <a:r>
              <a:rPr lang="de-DE" sz="900" b="0" dirty="0" err="1" smtClean="0"/>
              <a:t>adjusted</a:t>
            </a:r>
            <a:r>
              <a:rPr lang="de-DE" sz="900" b="0" dirty="0" smtClean="0"/>
              <a:t>)</a:t>
            </a:r>
            <a:endParaRPr lang="de-DE" sz="900" b="0" dirty="0"/>
          </a:p>
        </p:txBody>
      </p:sp>
    </p:spTree>
    <p:extLst>
      <p:ext uri="{BB962C8B-B14F-4D97-AF65-F5344CB8AC3E}">
        <p14:creationId xmlns:p14="http://schemas.microsoft.com/office/powerpoint/2010/main" val="397774026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360" y="600996"/>
            <a:ext cx="5715000" cy="5715000"/>
          </a:xfrm>
          <a:prstGeom prst="rect">
            <a:avLst/>
          </a:prstGeom>
        </p:spPr>
      </p:pic>
      <p:sp>
        <p:nvSpPr>
          <p:cNvPr id="31747" name="Rectangle 3"/>
          <p:cNvSpPr>
            <a:spLocks noChangeArrowheads="1"/>
          </p:cNvSpPr>
          <p:nvPr/>
        </p:nvSpPr>
        <p:spPr bwMode="auto">
          <a:xfrm>
            <a:off x="8824842" y="2542089"/>
            <a:ext cx="1065013" cy="398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2000" dirty="0" err="1">
                <a:solidFill>
                  <a:srgbClr val="FF0000"/>
                </a:solidFill>
              </a:rPr>
              <a:t>El</a:t>
            </a:r>
            <a:r>
              <a:rPr lang="de-DE" altLang="de-DE" sz="2000" dirty="0">
                <a:solidFill>
                  <a:srgbClr val="FF0000"/>
                </a:solidFill>
              </a:rPr>
              <a:t> </a:t>
            </a:r>
            <a:r>
              <a:rPr lang="de-DE" altLang="de-DE" sz="2000" dirty="0" err="1">
                <a:solidFill>
                  <a:srgbClr val="FF0000"/>
                </a:solidFill>
              </a:rPr>
              <a:t>Niño</a:t>
            </a:r>
            <a:endParaRPr lang="de-DE" altLang="de-DE" sz="2000" dirty="0">
              <a:solidFill>
                <a:srgbClr val="FF0000"/>
              </a:solidFill>
            </a:endParaRPr>
          </a:p>
        </p:txBody>
      </p:sp>
      <p:sp>
        <p:nvSpPr>
          <p:cNvPr id="31748" name="Rectangle 4"/>
          <p:cNvSpPr>
            <a:spLocks noChangeArrowheads="1"/>
          </p:cNvSpPr>
          <p:nvPr/>
        </p:nvSpPr>
        <p:spPr bwMode="auto">
          <a:xfrm>
            <a:off x="8810094" y="3864397"/>
            <a:ext cx="1108294" cy="398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2000" dirty="0">
                <a:solidFill>
                  <a:schemeClr val="tx1">
                    <a:lumMod val="60000"/>
                    <a:lumOff val="40000"/>
                  </a:schemeClr>
                </a:solidFill>
              </a:rPr>
              <a:t>La </a:t>
            </a:r>
            <a:r>
              <a:rPr lang="de-DE" altLang="de-DE" sz="2000" dirty="0" err="1">
                <a:solidFill>
                  <a:schemeClr val="tx1">
                    <a:lumMod val="60000"/>
                    <a:lumOff val="40000"/>
                  </a:schemeClr>
                </a:solidFill>
              </a:rPr>
              <a:t>Niña</a:t>
            </a:r>
            <a:endParaRPr lang="de-DE" altLang="de-DE" sz="2000" dirty="0">
              <a:solidFill>
                <a:schemeClr val="tx1">
                  <a:lumMod val="60000"/>
                  <a:lumOff val="40000"/>
                </a:schemeClr>
              </a:solidFill>
            </a:endParaRPr>
          </a:p>
        </p:txBody>
      </p:sp>
      <p:sp>
        <p:nvSpPr>
          <p:cNvPr id="31749" name="AutoShape 5"/>
          <p:cNvSpPr>
            <a:spLocks noChangeArrowheads="1"/>
          </p:cNvSpPr>
          <p:nvPr/>
        </p:nvSpPr>
        <p:spPr bwMode="auto">
          <a:xfrm rot="2520000">
            <a:off x="8661230" y="5083519"/>
            <a:ext cx="215900" cy="107950"/>
          </a:xfrm>
          <a:prstGeom prst="leftArrow">
            <a:avLst>
              <a:gd name="adj1" fmla="val 50000"/>
              <a:gd name="adj2" fmla="val 50000"/>
            </a:avLst>
          </a:prstGeom>
          <a:solidFill>
            <a:schemeClr val="tx1">
              <a:lumMod val="60000"/>
              <a:lumOff val="40000"/>
            </a:schemeClr>
          </a:solidFill>
          <a:ln w="25560" cap="flat">
            <a:solidFill>
              <a:schemeClr val="tx1">
                <a:lumMod val="60000"/>
                <a:lumOff val="40000"/>
              </a:schemeClr>
            </a:solidFill>
            <a:round/>
            <a:headEnd/>
            <a:tailEnd/>
          </a:ln>
          <a:effectLst/>
          <a:extLst/>
        </p:spPr>
        <p:txBody>
          <a:bodyPr wrap="none" anchor="ctr"/>
          <a:lstStyle/>
          <a:p>
            <a:endParaRPr lang="de-DE"/>
          </a:p>
        </p:txBody>
      </p:sp>
      <p:sp>
        <p:nvSpPr>
          <p:cNvPr id="31750" name="AutoShape 6"/>
          <p:cNvSpPr>
            <a:spLocks noChangeArrowheads="1"/>
          </p:cNvSpPr>
          <p:nvPr/>
        </p:nvSpPr>
        <p:spPr bwMode="auto">
          <a:xfrm rot="18960000">
            <a:off x="6319221" y="1647631"/>
            <a:ext cx="215900" cy="107950"/>
          </a:xfrm>
          <a:prstGeom prst="leftArrow">
            <a:avLst>
              <a:gd name="adj1" fmla="val 50000"/>
              <a:gd name="adj2" fmla="val 50000"/>
            </a:avLst>
          </a:prstGeom>
          <a:solidFill>
            <a:srgbClr val="FF0000"/>
          </a:solidFill>
          <a:ln w="25560" cap="flat">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1751" name="Line 7"/>
          <p:cNvSpPr>
            <a:spLocks noChangeShapeType="1"/>
          </p:cNvSpPr>
          <p:nvPr/>
        </p:nvSpPr>
        <p:spPr bwMode="auto">
          <a:xfrm>
            <a:off x="3762248" y="3359150"/>
            <a:ext cx="4824536" cy="3096"/>
          </a:xfrm>
          <a:prstGeom prst="line">
            <a:avLst/>
          </a:prstGeom>
          <a:noFill/>
          <a:ln w="936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8" name="Rectangle 1"/>
          <p:cNvSpPr>
            <a:spLocks noGrp="1" noChangeArrowheads="1"/>
          </p:cNvSpPr>
          <p:nvPr>
            <p:ph type="title" idx="4294967295"/>
          </p:nvPr>
        </p:nvSpPr>
        <p:spPr>
          <a:xfrm>
            <a:off x="395529" y="116015"/>
            <a:ext cx="8967267" cy="574675"/>
          </a:xfrm>
          <a:ln/>
        </p:spPr>
        <p:txBody>
          <a:bodyPr/>
          <a:lstStyle/>
          <a:p>
            <a:pPr marL="0" indent="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ENSO </a:t>
            </a:r>
            <a:r>
              <a:rPr lang="de-DE" altLang="de-DE" sz="2600" dirty="0">
                <a:latin typeface="Verdana" panose="020B0604030504040204" pitchFamily="34" charset="0"/>
                <a:ea typeface="Verdana" panose="020B0604030504040204" pitchFamily="34" charset="0"/>
                <a:cs typeface="Verdana" panose="020B0604030504040204" pitchFamily="34" charset="0"/>
              </a:rPr>
              <a:t>Index </a:t>
            </a:r>
            <a:r>
              <a:rPr lang="de-DE" altLang="de-DE" sz="1400" dirty="0" smtClean="0">
                <a:latin typeface="Verdana" panose="020B0604030504040204" pitchFamily="34" charset="0"/>
                <a:ea typeface="Verdana" panose="020B0604030504040204" pitchFamily="34" charset="0"/>
                <a:cs typeface="Verdana" panose="020B0604030504040204" pitchFamily="34" charset="0"/>
              </a:rPr>
              <a:t>(</a:t>
            </a:r>
            <a:r>
              <a:rPr lang="de-DE" altLang="de-DE" sz="1400" dirty="0" err="1" smtClean="0">
                <a:latin typeface="Verdana" panose="020B0604030504040204" pitchFamily="34" charset="0"/>
                <a:ea typeface="Verdana" panose="020B0604030504040204" pitchFamily="34" charset="0"/>
                <a:cs typeface="Verdana" panose="020B0604030504040204" pitchFamily="34" charset="0"/>
              </a:rPr>
              <a:t>according</a:t>
            </a:r>
            <a:r>
              <a:rPr lang="de-DE" altLang="de-DE" sz="1400" dirty="0" smtClean="0">
                <a:latin typeface="Verdana" panose="020B0604030504040204" pitchFamily="34" charset="0"/>
                <a:ea typeface="Verdana" panose="020B0604030504040204" pitchFamily="34" charset="0"/>
                <a:cs typeface="Verdana" panose="020B0604030504040204" pitchFamily="34" charset="0"/>
              </a:rPr>
              <a:t> </a:t>
            </a:r>
            <a:r>
              <a:rPr lang="de-DE" altLang="de-DE" sz="1400" dirty="0" err="1" smtClean="0">
                <a:latin typeface="Verdana" panose="020B0604030504040204" pitchFamily="34" charset="0"/>
                <a:ea typeface="Verdana" panose="020B0604030504040204" pitchFamily="34" charset="0"/>
                <a:cs typeface="Verdana" panose="020B0604030504040204" pitchFamily="34" charset="0"/>
              </a:rPr>
              <a:t>to</a:t>
            </a:r>
            <a:r>
              <a:rPr lang="de-DE" altLang="de-DE" sz="1400" dirty="0" smtClean="0">
                <a:latin typeface="Verdana" panose="020B0604030504040204" pitchFamily="34" charset="0"/>
                <a:ea typeface="Verdana" panose="020B0604030504040204" pitchFamily="34" charset="0"/>
                <a:cs typeface="Verdana" panose="020B0604030504040204" pitchFamily="34" charset="0"/>
              </a:rPr>
              <a:t> Smith </a:t>
            </a:r>
            <a:r>
              <a:rPr lang="de-DE" altLang="de-DE" sz="1400" dirty="0">
                <a:latin typeface="Verdana" panose="020B0604030504040204" pitchFamily="34" charset="0"/>
                <a:ea typeface="Verdana" panose="020B0604030504040204" pitchFamily="34" charset="0"/>
                <a:cs typeface="Verdana" panose="020B0604030504040204" pitchFamily="34" charset="0"/>
              </a:rPr>
              <a:t>/ </a:t>
            </a:r>
            <a:r>
              <a:rPr lang="de-DE" altLang="de-DE" sz="1400" dirty="0" err="1">
                <a:latin typeface="Verdana" panose="020B0604030504040204" pitchFamily="34" charset="0"/>
                <a:ea typeface="Verdana" panose="020B0604030504040204" pitchFamily="34" charset="0"/>
                <a:cs typeface="Verdana" panose="020B0604030504040204" pitchFamily="34" charset="0"/>
              </a:rPr>
              <a:t>Sardeshmukh</a:t>
            </a:r>
            <a:r>
              <a:rPr lang="de-DE" altLang="de-DE" sz="1400" dirty="0">
                <a:latin typeface="Verdana" panose="020B0604030504040204" pitchFamily="34" charset="0"/>
                <a:ea typeface="Verdana" panose="020B0604030504040204" pitchFamily="34" charset="0"/>
                <a:cs typeface="Verdana" panose="020B0604030504040204" pitchFamily="34" charset="0"/>
              </a:rPr>
              <a:t>)</a:t>
            </a:r>
          </a:p>
        </p:txBody>
      </p:sp>
      <p:sp>
        <p:nvSpPr>
          <p:cNvPr id="20" name="Textfeld 6"/>
          <p:cNvSpPr txBox="1">
            <a:spLocks noChangeArrowheads="1"/>
          </p:cNvSpPr>
          <p:nvPr/>
        </p:nvSpPr>
        <p:spPr bwMode="auto">
          <a:xfrm rot="-5400000">
            <a:off x="1971815" y="3222745"/>
            <a:ext cx="2446751" cy="28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400" dirty="0" err="1" smtClean="0">
                <a:solidFill>
                  <a:srgbClr val="000000"/>
                </a:solidFill>
                <a:latin typeface="+mn-lt"/>
              </a:rPr>
              <a:t>Mean</a:t>
            </a:r>
            <a:r>
              <a:rPr lang="de-DE" altLang="de-DE" sz="1400" dirty="0" smtClean="0">
                <a:solidFill>
                  <a:srgbClr val="000000"/>
                </a:solidFill>
                <a:latin typeface="+mn-lt"/>
              </a:rPr>
              <a:t> </a:t>
            </a:r>
            <a:r>
              <a:rPr lang="de-DE" altLang="de-DE" sz="1400" dirty="0" err="1" smtClean="0">
                <a:solidFill>
                  <a:srgbClr val="000000"/>
                </a:solidFill>
                <a:latin typeface="+mn-lt"/>
              </a:rPr>
              <a:t>value</a:t>
            </a:r>
            <a:r>
              <a:rPr lang="de-DE" altLang="de-DE" sz="1400" dirty="0" smtClean="0">
                <a:solidFill>
                  <a:srgbClr val="000000"/>
                </a:solidFill>
                <a:latin typeface="+mn-lt"/>
              </a:rPr>
              <a:t> BEST </a:t>
            </a:r>
            <a:r>
              <a:rPr lang="de-DE" altLang="de-DE" sz="1400" dirty="0" err="1" smtClean="0">
                <a:solidFill>
                  <a:srgbClr val="000000"/>
                </a:solidFill>
                <a:latin typeface="+mn-lt"/>
              </a:rPr>
              <a:t>index</a:t>
            </a:r>
            <a:r>
              <a:rPr lang="de-DE" altLang="de-DE" sz="1400" dirty="0" smtClean="0">
                <a:solidFill>
                  <a:srgbClr val="000000"/>
                </a:solidFill>
                <a:latin typeface="+mn-lt"/>
              </a:rPr>
              <a:t> </a:t>
            </a:r>
            <a:r>
              <a:rPr lang="de-DE" altLang="de-DE" sz="1400" dirty="0">
                <a:solidFill>
                  <a:srgbClr val="000000"/>
                </a:solidFill>
                <a:latin typeface="+mn-lt"/>
              </a:rPr>
              <a:t>DJ</a:t>
            </a:r>
          </a:p>
        </p:txBody>
      </p:sp>
      <p:sp>
        <p:nvSpPr>
          <p:cNvPr id="21" name="Textfeld 6"/>
          <p:cNvSpPr txBox="1">
            <a:spLocks noChangeArrowheads="1"/>
          </p:cNvSpPr>
          <p:nvPr/>
        </p:nvSpPr>
        <p:spPr bwMode="auto">
          <a:xfrm>
            <a:off x="5955800" y="5939785"/>
            <a:ext cx="486278" cy="28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400" dirty="0" smtClean="0">
                <a:solidFill>
                  <a:srgbClr val="000000"/>
                </a:solidFill>
                <a:latin typeface="+mn-lt"/>
              </a:rPr>
              <a:t>Year</a:t>
            </a:r>
            <a:endParaRPr lang="de-DE" altLang="de-DE" sz="1400" dirty="0">
              <a:solidFill>
                <a:srgbClr val="000000"/>
              </a:solidFill>
              <a:latin typeface="+mn-lt"/>
            </a:endParaRPr>
          </a:p>
        </p:txBody>
      </p:sp>
      <p:sp>
        <p:nvSpPr>
          <p:cNvPr id="22" name="Rectangle 7"/>
          <p:cNvSpPr>
            <a:spLocks noChangeArrowheads="1"/>
          </p:cNvSpPr>
          <p:nvPr/>
        </p:nvSpPr>
        <p:spPr bwMode="auto">
          <a:xfrm>
            <a:off x="3431704" y="1240996"/>
            <a:ext cx="122462" cy="18466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4</a:t>
            </a:r>
          </a:p>
        </p:txBody>
      </p:sp>
      <p:sp>
        <p:nvSpPr>
          <p:cNvPr id="23" name="Rectangle 7"/>
          <p:cNvSpPr>
            <a:spLocks noChangeArrowheads="1"/>
          </p:cNvSpPr>
          <p:nvPr/>
        </p:nvSpPr>
        <p:spPr bwMode="auto">
          <a:xfrm>
            <a:off x="4032252" y="2937039"/>
            <a:ext cx="441472"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1959</a:t>
            </a:r>
          </a:p>
        </p:txBody>
      </p:sp>
      <p:sp>
        <p:nvSpPr>
          <p:cNvPr id="24" name="Rectangle 7"/>
          <p:cNvSpPr>
            <a:spLocks noChangeArrowheads="1"/>
          </p:cNvSpPr>
          <p:nvPr/>
        </p:nvSpPr>
        <p:spPr bwMode="auto">
          <a:xfrm>
            <a:off x="3431704" y="2261277"/>
            <a:ext cx="122462" cy="18466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a:t>
            </a:r>
          </a:p>
        </p:txBody>
      </p:sp>
      <p:sp>
        <p:nvSpPr>
          <p:cNvPr id="25" name="Rectangle 7"/>
          <p:cNvSpPr>
            <a:spLocks noChangeArrowheads="1"/>
          </p:cNvSpPr>
          <p:nvPr/>
        </p:nvSpPr>
        <p:spPr bwMode="auto">
          <a:xfrm>
            <a:off x="3431704" y="3309194"/>
            <a:ext cx="122462" cy="18466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0</a:t>
            </a:r>
          </a:p>
        </p:txBody>
      </p:sp>
      <p:sp>
        <p:nvSpPr>
          <p:cNvPr id="26" name="Rectangle 7"/>
          <p:cNvSpPr>
            <a:spLocks noChangeArrowheads="1"/>
          </p:cNvSpPr>
          <p:nvPr/>
        </p:nvSpPr>
        <p:spPr bwMode="auto">
          <a:xfrm>
            <a:off x="3431704" y="4290656"/>
            <a:ext cx="19822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a:t>
            </a:r>
          </a:p>
        </p:txBody>
      </p:sp>
      <p:sp>
        <p:nvSpPr>
          <p:cNvPr id="27" name="Rectangle 7"/>
          <p:cNvSpPr>
            <a:spLocks noChangeArrowheads="1"/>
          </p:cNvSpPr>
          <p:nvPr/>
        </p:nvSpPr>
        <p:spPr bwMode="auto">
          <a:xfrm>
            <a:off x="3431704" y="5341125"/>
            <a:ext cx="19822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-4</a:t>
            </a:r>
          </a:p>
        </p:txBody>
      </p:sp>
      <p:sp>
        <p:nvSpPr>
          <p:cNvPr id="28" name="Rectangle 7"/>
          <p:cNvSpPr>
            <a:spLocks noChangeArrowheads="1"/>
          </p:cNvSpPr>
          <p:nvPr/>
        </p:nvSpPr>
        <p:spPr bwMode="auto">
          <a:xfrm>
            <a:off x="3886836" y="5761402"/>
            <a:ext cx="47057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1960</a:t>
            </a:r>
          </a:p>
        </p:txBody>
      </p:sp>
      <p:sp>
        <p:nvSpPr>
          <p:cNvPr id="29" name="Rectangle 7"/>
          <p:cNvSpPr>
            <a:spLocks noChangeArrowheads="1"/>
          </p:cNvSpPr>
          <p:nvPr/>
        </p:nvSpPr>
        <p:spPr bwMode="auto">
          <a:xfrm>
            <a:off x="4742038" y="5761860"/>
            <a:ext cx="444063"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1970</a:t>
            </a:r>
          </a:p>
        </p:txBody>
      </p:sp>
      <p:sp>
        <p:nvSpPr>
          <p:cNvPr id="30" name="Rectangle 7"/>
          <p:cNvSpPr>
            <a:spLocks noChangeArrowheads="1"/>
          </p:cNvSpPr>
          <p:nvPr/>
        </p:nvSpPr>
        <p:spPr bwMode="auto">
          <a:xfrm>
            <a:off x="5550009" y="5766162"/>
            <a:ext cx="444063"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1980</a:t>
            </a:r>
          </a:p>
        </p:txBody>
      </p:sp>
      <p:sp>
        <p:nvSpPr>
          <p:cNvPr id="31" name="Rectangle 7"/>
          <p:cNvSpPr>
            <a:spLocks noChangeArrowheads="1"/>
          </p:cNvSpPr>
          <p:nvPr/>
        </p:nvSpPr>
        <p:spPr bwMode="auto">
          <a:xfrm>
            <a:off x="6378700" y="5771385"/>
            <a:ext cx="469169"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1990</a:t>
            </a:r>
          </a:p>
        </p:txBody>
      </p:sp>
      <p:sp>
        <p:nvSpPr>
          <p:cNvPr id="32" name="Rectangle 7"/>
          <p:cNvSpPr>
            <a:spLocks noChangeArrowheads="1"/>
          </p:cNvSpPr>
          <p:nvPr/>
        </p:nvSpPr>
        <p:spPr bwMode="auto">
          <a:xfrm>
            <a:off x="7311057" y="5748974"/>
            <a:ext cx="485475"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2000</a:t>
            </a:r>
          </a:p>
        </p:txBody>
      </p:sp>
      <p:sp>
        <p:nvSpPr>
          <p:cNvPr id="33" name="Rectangle 7"/>
          <p:cNvSpPr>
            <a:spLocks noChangeArrowheads="1"/>
          </p:cNvSpPr>
          <p:nvPr/>
        </p:nvSpPr>
        <p:spPr bwMode="auto">
          <a:xfrm>
            <a:off x="8138964" y="5766162"/>
            <a:ext cx="501700"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2010</a:t>
            </a:r>
          </a:p>
        </p:txBody>
      </p:sp>
      <p:sp>
        <p:nvSpPr>
          <p:cNvPr id="34" name="Rectangle 7"/>
          <p:cNvSpPr>
            <a:spLocks noChangeArrowheads="1"/>
          </p:cNvSpPr>
          <p:nvPr/>
        </p:nvSpPr>
        <p:spPr bwMode="auto">
          <a:xfrm>
            <a:off x="5516487" y="4099186"/>
            <a:ext cx="439313"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1976</a:t>
            </a:r>
          </a:p>
        </p:txBody>
      </p:sp>
      <p:sp>
        <p:nvSpPr>
          <p:cNvPr id="35" name="Rectangle 7"/>
          <p:cNvSpPr>
            <a:spLocks noChangeArrowheads="1"/>
          </p:cNvSpPr>
          <p:nvPr/>
        </p:nvSpPr>
        <p:spPr bwMode="auto">
          <a:xfrm>
            <a:off x="5807969" y="1815421"/>
            <a:ext cx="481203"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1983</a:t>
            </a:r>
          </a:p>
        </p:txBody>
      </p:sp>
      <p:sp>
        <p:nvSpPr>
          <p:cNvPr id="37" name="Rectangle 7"/>
          <p:cNvSpPr>
            <a:spLocks noChangeArrowheads="1"/>
          </p:cNvSpPr>
          <p:nvPr/>
        </p:nvSpPr>
        <p:spPr bwMode="auto">
          <a:xfrm>
            <a:off x="8149136" y="4840484"/>
            <a:ext cx="449298"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2011</a:t>
            </a:r>
          </a:p>
        </p:txBody>
      </p:sp>
      <p:sp>
        <p:nvSpPr>
          <p:cNvPr id="31753" name="Oval 9"/>
          <p:cNvSpPr>
            <a:spLocks noChangeArrowheads="1"/>
          </p:cNvSpPr>
          <p:nvPr/>
        </p:nvSpPr>
        <p:spPr bwMode="auto">
          <a:xfrm>
            <a:off x="3762248" y="2821478"/>
            <a:ext cx="713132" cy="487717"/>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1757" name="Oval 13"/>
          <p:cNvSpPr>
            <a:spLocks noChangeArrowheads="1"/>
          </p:cNvSpPr>
          <p:nvPr/>
        </p:nvSpPr>
        <p:spPr bwMode="auto">
          <a:xfrm>
            <a:off x="5347345" y="3974024"/>
            <a:ext cx="634940" cy="428015"/>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6" name="Rectangle 7"/>
          <p:cNvSpPr>
            <a:spLocks noChangeArrowheads="1"/>
          </p:cNvSpPr>
          <p:nvPr/>
        </p:nvSpPr>
        <p:spPr bwMode="auto">
          <a:xfrm>
            <a:off x="7598355" y="2539190"/>
            <a:ext cx="442781"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2003</a:t>
            </a:r>
          </a:p>
        </p:txBody>
      </p:sp>
      <p:sp>
        <p:nvSpPr>
          <p:cNvPr id="10" name="Rechteck 9"/>
          <p:cNvSpPr/>
          <p:nvPr/>
        </p:nvSpPr>
        <p:spPr bwMode="auto">
          <a:xfrm>
            <a:off x="6105110" y="2000088"/>
            <a:ext cx="268063" cy="13276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31756" name="Oval 12"/>
          <p:cNvSpPr>
            <a:spLocks noChangeArrowheads="1"/>
          </p:cNvSpPr>
          <p:nvPr/>
        </p:nvSpPr>
        <p:spPr bwMode="auto">
          <a:xfrm>
            <a:off x="5735960" y="1701607"/>
            <a:ext cx="553212" cy="538623"/>
          </a:xfrm>
          <a:prstGeom prst="ellipse">
            <a:avLst/>
          </a:prstGeom>
          <a:noFill/>
          <a:ln w="1908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5" name="Rechteck 44"/>
          <p:cNvSpPr/>
          <p:nvPr/>
        </p:nvSpPr>
        <p:spPr bwMode="auto">
          <a:xfrm>
            <a:off x="7796532" y="2737496"/>
            <a:ext cx="268063" cy="13276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31754" name="Oval 10"/>
          <p:cNvSpPr>
            <a:spLocks noChangeArrowheads="1"/>
          </p:cNvSpPr>
          <p:nvPr/>
        </p:nvSpPr>
        <p:spPr bwMode="auto">
          <a:xfrm>
            <a:off x="7517111" y="2453008"/>
            <a:ext cx="544553" cy="467406"/>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 name="Rechteck 45"/>
          <p:cNvSpPr/>
          <p:nvPr/>
        </p:nvSpPr>
        <p:spPr bwMode="auto">
          <a:xfrm>
            <a:off x="8041136" y="4702484"/>
            <a:ext cx="268063" cy="13276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31755" name="Oval 11"/>
          <p:cNvSpPr>
            <a:spLocks noChangeArrowheads="1"/>
          </p:cNvSpPr>
          <p:nvPr/>
        </p:nvSpPr>
        <p:spPr bwMode="auto">
          <a:xfrm>
            <a:off x="8086047" y="4705325"/>
            <a:ext cx="554617" cy="419100"/>
          </a:xfrm>
          <a:prstGeom prst="ellipse">
            <a:avLst/>
          </a:prstGeom>
          <a:noFill/>
          <a:ln w="19080" cap="flat">
            <a:solidFill>
              <a:schemeClr val="tx1">
                <a:lumMod val="60000"/>
                <a:lumOff val="4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solidFill>
                <a:schemeClr val="accent6"/>
              </a:solidFill>
            </a:endParaRPr>
          </a:p>
        </p:txBody>
      </p:sp>
      <p:sp>
        <p:nvSpPr>
          <p:cNvPr id="39" name="Textfeld 39"/>
          <p:cNvSpPr txBox="1"/>
          <p:nvPr/>
        </p:nvSpPr>
        <p:spPr>
          <a:xfrm>
            <a:off x="110539" y="6118560"/>
            <a:ext cx="4434525" cy="233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defPPr>
              <a:defRPr lang="en-GB"/>
            </a:defPPr>
            <a:lvl1pPr hangingPunct="1">
              <a:lnSpc>
                <a:spcPct val="100000"/>
              </a:lnSpc>
              <a:tabLst>
                <a:tab pos="723900" algn="l"/>
                <a:tab pos="1447800" algn="l"/>
                <a:tab pos="2171700" algn="l"/>
                <a:tab pos="2895600" algn="l"/>
                <a:tab pos="3619500" algn="l"/>
                <a:tab pos="4343400" algn="l"/>
                <a:tab pos="5067300" algn="l"/>
              </a:tabLst>
              <a:defRPr sz="1200">
                <a:solidFill>
                  <a:srgbClr val="000000"/>
                </a:solidFill>
                <a:latin typeface="Verdana" pitchFamily="32" charset="0"/>
              </a:defRPr>
            </a:lvl1pPr>
          </a:lstStyle>
          <a:p>
            <a:r>
              <a:rPr lang="de-DE" sz="900" b="0" dirty="0"/>
              <a:t>Träger-Chatterjee, et al. : </a:t>
            </a:r>
            <a:r>
              <a:rPr lang="de-DE" sz="900" b="0" dirty="0" err="1"/>
              <a:t>Advances</a:t>
            </a:r>
            <a:r>
              <a:rPr lang="de-DE" sz="900" b="0" dirty="0"/>
              <a:t> in </a:t>
            </a:r>
            <a:r>
              <a:rPr lang="de-DE" sz="900" b="0" dirty="0" err="1"/>
              <a:t>Meteorology</a:t>
            </a:r>
            <a:r>
              <a:rPr lang="de-DE" sz="900" b="0" dirty="0"/>
              <a:t>, </a:t>
            </a:r>
            <a:r>
              <a:rPr lang="de-DE" sz="900" b="0" dirty="0" err="1"/>
              <a:t>Vol</a:t>
            </a:r>
            <a:r>
              <a:rPr lang="de-DE" sz="900" b="0" dirty="0"/>
              <a:t> 2014 </a:t>
            </a:r>
            <a:r>
              <a:rPr lang="de-DE" sz="900" b="0" dirty="0" smtClean="0"/>
              <a:t>(</a:t>
            </a:r>
            <a:r>
              <a:rPr lang="de-DE" sz="900" b="0" dirty="0" err="1" smtClean="0"/>
              <a:t>adjusted</a:t>
            </a:r>
            <a:r>
              <a:rPr lang="de-DE" sz="900" b="0" dirty="0" smtClean="0"/>
              <a:t>)</a:t>
            </a:r>
            <a:endParaRPr lang="de-DE" sz="900" b="0" dirty="0"/>
          </a:p>
        </p:txBody>
      </p:sp>
    </p:spTree>
    <p:extLst>
      <p:ext uri="{BB962C8B-B14F-4D97-AF65-F5344CB8AC3E}">
        <p14:creationId xmlns:p14="http://schemas.microsoft.com/office/powerpoint/2010/main" val="23284859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p:cNvSpPr>
            <a:spLocks noGrp="1" noChangeArrowheads="1"/>
          </p:cNvSpPr>
          <p:nvPr>
            <p:ph type="title" idx="4294967295"/>
          </p:nvPr>
        </p:nvSpPr>
        <p:spPr>
          <a:xfrm>
            <a:off x="476957" y="300964"/>
            <a:ext cx="10342162"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Central </a:t>
            </a:r>
            <a:r>
              <a:rPr lang="de-DE" altLang="de-DE" sz="2600" dirty="0">
                <a:solidFill>
                  <a:srgbClr val="FF0000"/>
                </a:solidFill>
                <a:latin typeface="Verdana" panose="020B0604030504040204" pitchFamily="34" charset="0"/>
                <a:ea typeface="Verdana" panose="020B0604030504040204" pitchFamily="34" charset="0"/>
                <a:cs typeface="Verdana" panose="020B0604030504040204" pitchFamily="34" charset="0"/>
              </a:rPr>
              <a:t>– European – </a:t>
            </a:r>
            <a:r>
              <a:rPr lang="de-DE" altLang="de-DE" sz="2600" dirty="0" err="1">
                <a:solidFill>
                  <a:srgbClr val="FF0000"/>
                </a:solidFill>
                <a:latin typeface="Verdana" panose="020B0604030504040204" pitchFamily="34" charset="0"/>
                <a:ea typeface="Verdana" panose="020B0604030504040204" pitchFamily="34" charset="0"/>
                <a:cs typeface="Verdana" panose="020B0604030504040204" pitchFamily="34" charset="0"/>
              </a:rPr>
              <a:t>Drought</a:t>
            </a:r>
            <a:r>
              <a:rPr lang="de-DE" altLang="de-DE" sz="2600" dirty="0">
                <a:solidFill>
                  <a:srgbClr val="FF0000"/>
                </a:solidFill>
                <a:latin typeface="Verdana" panose="020B0604030504040204" pitchFamily="34" charset="0"/>
                <a:ea typeface="Verdana" panose="020B0604030504040204" pitchFamily="34" charset="0"/>
                <a:cs typeface="Verdana" panose="020B0604030504040204" pitchFamily="34" charset="0"/>
              </a:rPr>
              <a:t> – </a:t>
            </a:r>
            <a:r>
              <a:rPr lang="de-DE" altLang="de-DE" sz="2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Index </a:t>
            </a:r>
            <a:r>
              <a:rPr lang="de-DE" altLang="de-DE"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(CEDI</a:t>
            </a:r>
            <a:r>
              <a:rPr lang="de-DE" altLang="de-DE" sz="2000" dirty="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de-DE" altLang="de-DE" sz="1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 name="Gruppieren 4"/>
          <p:cNvGrpSpPr/>
          <p:nvPr/>
        </p:nvGrpSpPr>
        <p:grpSpPr>
          <a:xfrm>
            <a:off x="3927400" y="1838609"/>
            <a:ext cx="4618484" cy="4618484"/>
            <a:chOff x="2403400" y="1838608"/>
            <a:chExt cx="4618484" cy="4618484"/>
          </a:xfrm>
        </p:grpSpPr>
        <p:grpSp>
          <p:nvGrpSpPr>
            <p:cNvPr id="2" name="Gruppieren 1"/>
            <p:cNvGrpSpPr/>
            <p:nvPr/>
          </p:nvGrpSpPr>
          <p:grpSpPr>
            <a:xfrm>
              <a:off x="2403400" y="1838608"/>
              <a:ext cx="4618484" cy="4618484"/>
              <a:chOff x="2401788" y="1795966"/>
              <a:chExt cx="4618484" cy="4618484"/>
            </a:xfrm>
          </p:grpSpPr>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788" y="1795966"/>
                <a:ext cx="4618484" cy="4618484"/>
              </a:xfrm>
              <a:prstGeom prst="rect">
                <a:avLst/>
              </a:prstGeom>
            </p:spPr>
          </p:pic>
          <p:sp>
            <p:nvSpPr>
              <p:cNvPr id="40" name="Textfeld 6"/>
              <p:cNvSpPr txBox="1">
                <a:spLocks noChangeArrowheads="1"/>
              </p:cNvSpPr>
              <p:nvPr/>
            </p:nvSpPr>
            <p:spPr bwMode="auto">
              <a:xfrm>
                <a:off x="4745721" y="6074249"/>
                <a:ext cx="486278" cy="28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400" dirty="0" smtClean="0">
                    <a:solidFill>
                      <a:srgbClr val="000000"/>
                    </a:solidFill>
                    <a:latin typeface="+mn-lt"/>
                  </a:rPr>
                  <a:t>Year</a:t>
                </a:r>
                <a:endParaRPr lang="de-DE" altLang="de-DE" sz="1400" dirty="0">
                  <a:solidFill>
                    <a:srgbClr val="000000"/>
                  </a:solidFill>
                  <a:latin typeface="+mn-lt"/>
                </a:endParaRPr>
              </a:p>
            </p:txBody>
          </p:sp>
          <p:grpSp>
            <p:nvGrpSpPr>
              <p:cNvPr id="11" name="Gruppieren 10"/>
              <p:cNvGrpSpPr/>
              <p:nvPr/>
            </p:nvGrpSpPr>
            <p:grpSpPr>
              <a:xfrm>
                <a:off x="2491187" y="1795966"/>
                <a:ext cx="4529085" cy="4256450"/>
                <a:chOff x="2491187" y="1772816"/>
                <a:chExt cx="4529085" cy="4256450"/>
              </a:xfrm>
            </p:grpSpPr>
            <p:sp>
              <p:nvSpPr>
                <p:cNvPr id="39" name="Textfeld 6"/>
                <p:cNvSpPr txBox="1">
                  <a:spLocks noChangeArrowheads="1"/>
                </p:cNvSpPr>
                <p:nvPr/>
              </p:nvSpPr>
              <p:spPr bwMode="auto">
                <a:xfrm rot="16200000">
                  <a:off x="2372084" y="3742631"/>
                  <a:ext cx="526353" cy="28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400" dirty="0">
                      <a:solidFill>
                        <a:srgbClr val="000000"/>
                      </a:solidFill>
                      <a:latin typeface="+mn-lt"/>
                    </a:rPr>
                    <a:t>CEDI</a:t>
                  </a:r>
                </a:p>
              </p:txBody>
            </p:sp>
            <p:sp>
              <p:nvSpPr>
                <p:cNvPr id="41" name="Rectangle 7"/>
                <p:cNvSpPr>
                  <a:spLocks noChangeArrowheads="1"/>
                </p:cNvSpPr>
                <p:nvPr/>
              </p:nvSpPr>
              <p:spPr bwMode="auto">
                <a:xfrm>
                  <a:off x="2764863" y="2359674"/>
                  <a:ext cx="23790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40</a:t>
                  </a:r>
                </a:p>
              </p:txBody>
            </p:sp>
            <p:sp>
              <p:nvSpPr>
                <p:cNvPr id="42" name="Rectangle 7"/>
                <p:cNvSpPr>
                  <a:spLocks noChangeArrowheads="1"/>
                </p:cNvSpPr>
                <p:nvPr/>
              </p:nvSpPr>
              <p:spPr bwMode="auto">
                <a:xfrm>
                  <a:off x="3056240" y="5825550"/>
                  <a:ext cx="493931"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1960</a:t>
                  </a:r>
                </a:p>
              </p:txBody>
            </p:sp>
            <p:sp>
              <p:nvSpPr>
                <p:cNvPr id="43" name="Rectangle 7"/>
                <p:cNvSpPr>
                  <a:spLocks noChangeArrowheads="1"/>
                </p:cNvSpPr>
                <p:nvPr/>
              </p:nvSpPr>
              <p:spPr bwMode="auto">
                <a:xfrm>
                  <a:off x="3787893" y="5825550"/>
                  <a:ext cx="434502"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1970</a:t>
                  </a:r>
                </a:p>
              </p:txBody>
            </p:sp>
            <p:sp>
              <p:nvSpPr>
                <p:cNvPr id="44" name="Rectangle 7"/>
                <p:cNvSpPr>
                  <a:spLocks noChangeArrowheads="1"/>
                </p:cNvSpPr>
                <p:nvPr/>
              </p:nvSpPr>
              <p:spPr bwMode="auto">
                <a:xfrm>
                  <a:off x="4421267" y="5844600"/>
                  <a:ext cx="463966"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1980</a:t>
                  </a:r>
                </a:p>
              </p:txBody>
            </p:sp>
            <p:sp>
              <p:nvSpPr>
                <p:cNvPr id="45" name="Rectangle 7"/>
                <p:cNvSpPr>
                  <a:spLocks noChangeArrowheads="1"/>
                </p:cNvSpPr>
                <p:nvPr/>
              </p:nvSpPr>
              <p:spPr bwMode="auto">
                <a:xfrm>
                  <a:off x="5146103" y="5835075"/>
                  <a:ext cx="499448"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1990</a:t>
                  </a:r>
                </a:p>
              </p:txBody>
            </p:sp>
            <p:sp>
              <p:nvSpPr>
                <p:cNvPr id="46" name="Rectangle 7"/>
                <p:cNvSpPr>
                  <a:spLocks noChangeArrowheads="1"/>
                </p:cNvSpPr>
                <p:nvPr/>
              </p:nvSpPr>
              <p:spPr bwMode="auto">
                <a:xfrm>
                  <a:off x="5803700" y="5844600"/>
                  <a:ext cx="43817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2000</a:t>
                  </a:r>
                </a:p>
              </p:txBody>
            </p:sp>
            <p:sp>
              <p:nvSpPr>
                <p:cNvPr id="47" name="Rectangle 7"/>
                <p:cNvSpPr>
                  <a:spLocks noChangeArrowheads="1"/>
                </p:cNvSpPr>
                <p:nvPr/>
              </p:nvSpPr>
              <p:spPr bwMode="auto">
                <a:xfrm>
                  <a:off x="6451772" y="5844600"/>
                  <a:ext cx="452940"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2010</a:t>
                  </a:r>
                </a:p>
              </p:txBody>
            </p:sp>
            <p:sp>
              <p:nvSpPr>
                <p:cNvPr id="48" name="Rectangle 7"/>
                <p:cNvSpPr>
                  <a:spLocks noChangeArrowheads="1"/>
                </p:cNvSpPr>
                <p:nvPr/>
              </p:nvSpPr>
              <p:spPr bwMode="auto">
                <a:xfrm>
                  <a:off x="2769133" y="3309309"/>
                  <a:ext cx="237904"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a:t>
                  </a:r>
                </a:p>
              </p:txBody>
            </p:sp>
            <p:sp>
              <p:nvSpPr>
                <p:cNvPr id="50" name="Rectangle 7"/>
                <p:cNvSpPr>
                  <a:spLocks noChangeArrowheads="1"/>
                </p:cNvSpPr>
                <p:nvPr/>
              </p:nvSpPr>
              <p:spPr bwMode="auto">
                <a:xfrm>
                  <a:off x="2835137" y="4242188"/>
                  <a:ext cx="118952"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0</a:t>
                  </a:r>
                </a:p>
              </p:txBody>
            </p:sp>
            <p:sp>
              <p:nvSpPr>
                <p:cNvPr id="51" name="Rectangle 7"/>
                <p:cNvSpPr>
                  <a:spLocks noChangeArrowheads="1"/>
                </p:cNvSpPr>
                <p:nvPr/>
              </p:nvSpPr>
              <p:spPr bwMode="auto">
                <a:xfrm>
                  <a:off x="2715051" y="5176975"/>
                  <a:ext cx="293365"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a:t>
                  </a:r>
                </a:p>
              </p:txBody>
            </p:sp>
            <p:sp>
              <p:nvSpPr>
                <p:cNvPr id="52" name="Rectangle 7"/>
                <p:cNvSpPr>
                  <a:spLocks noChangeArrowheads="1"/>
                </p:cNvSpPr>
                <p:nvPr/>
              </p:nvSpPr>
              <p:spPr bwMode="auto">
                <a:xfrm>
                  <a:off x="3131840" y="2568280"/>
                  <a:ext cx="477612"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1959</a:t>
                  </a:r>
                </a:p>
              </p:txBody>
            </p:sp>
            <p:sp>
              <p:nvSpPr>
                <p:cNvPr id="53" name="Rectangle 7"/>
                <p:cNvSpPr>
                  <a:spLocks noChangeArrowheads="1"/>
                </p:cNvSpPr>
                <p:nvPr/>
              </p:nvSpPr>
              <p:spPr bwMode="auto">
                <a:xfrm>
                  <a:off x="4245658" y="2965590"/>
                  <a:ext cx="453218"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1976</a:t>
                  </a:r>
                </a:p>
              </p:txBody>
            </p:sp>
            <p:sp>
              <p:nvSpPr>
                <p:cNvPr id="54" name="Rectangle 7"/>
                <p:cNvSpPr>
                  <a:spLocks noChangeArrowheads="1"/>
                </p:cNvSpPr>
                <p:nvPr/>
              </p:nvSpPr>
              <p:spPr bwMode="auto">
                <a:xfrm>
                  <a:off x="6010041" y="2423509"/>
                  <a:ext cx="441731"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2003</a:t>
                  </a:r>
                </a:p>
              </p:txBody>
            </p:sp>
            <p:sp>
              <p:nvSpPr>
                <p:cNvPr id="55" name="Rectangle 7"/>
                <p:cNvSpPr>
                  <a:spLocks noChangeArrowheads="1"/>
                </p:cNvSpPr>
                <p:nvPr/>
              </p:nvSpPr>
              <p:spPr bwMode="auto">
                <a:xfrm>
                  <a:off x="6522617" y="3408994"/>
                  <a:ext cx="442628"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2011</a:t>
                  </a:r>
                </a:p>
              </p:txBody>
            </p:sp>
            <p:sp>
              <p:nvSpPr>
                <p:cNvPr id="56" name="Oval 4"/>
                <p:cNvSpPr>
                  <a:spLocks noChangeArrowheads="1"/>
                </p:cNvSpPr>
                <p:nvPr/>
              </p:nvSpPr>
              <p:spPr bwMode="auto">
                <a:xfrm>
                  <a:off x="3056240" y="2460657"/>
                  <a:ext cx="553212" cy="3810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7" name="Oval 5"/>
                <p:cNvSpPr>
                  <a:spLocks noChangeArrowheads="1"/>
                </p:cNvSpPr>
                <p:nvPr/>
              </p:nvSpPr>
              <p:spPr bwMode="auto">
                <a:xfrm>
                  <a:off x="4182110" y="2837531"/>
                  <a:ext cx="553212" cy="3810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8" name="Oval 7"/>
                <p:cNvSpPr>
                  <a:spLocks noChangeArrowheads="1"/>
                </p:cNvSpPr>
                <p:nvPr/>
              </p:nvSpPr>
              <p:spPr bwMode="auto">
                <a:xfrm>
                  <a:off x="5901955" y="2332332"/>
                  <a:ext cx="608533" cy="3810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9" name="Oval 8"/>
                <p:cNvSpPr>
                  <a:spLocks noChangeArrowheads="1"/>
                </p:cNvSpPr>
                <p:nvPr/>
              </p:nvSpPr>
              <p:spPr bwMode="auto">
                <a:xfrm>
                  <a:off x="6467060" y="3292658"/>
                  <a:ext cx="553212" cy="3810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 name="Rechteck 9"/>
                <p:cNvSpPr/>
                <p:nvPr/>
              </p:nvSpPr>
              <p:spPr bwMode="auto">
                <a:xfrm>
                  <a:off x="4698876" y="1772816"/>
                  <a:ext cx="647707" cy="21602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grpSp>
        </p:grpSp>
        <p:grpSp>
          <p:nvGrpSpPr>
            <p:cNvPr id="3" name="Gruppieren 2"/>
            <p:cNvGrpSpPr/>
            <p:nvPr/>
          </p:nvGrpSpPr>
          <p:grpSpPr>
            <a:xfrm>
              <a:off x="4611924" y="5076982"/>
              <a:ext cx="553212" cy="381000"/>
              <a:chOff x="4611924" y="5076982"/>
              <a:chExt cx="553212" cy="381000"/>
            </a:xfrm>
          </p:grpSpPr>
          <p:sp>
            <p:nvSpPr>
              <p:cNvPr id="30" name="Rectangle 7"/>
              <p:cNvSpPr>
                <a:spLocks noChangeArrowheads="1"/>
              </p:cNvSpPr>
              <p:nvPr/>
            </p:nvSpPr>
            <p:spPr bwMode="auto">
              <a:xfrm>
                <a:off x="4687712" y="5152841"/>
                <a:ext cx="460003" cy="184666"/>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200" dirty="0">
                    <a:solidFill>
                      <a:srgbClr val="000000"/>
                    </a:solidFill>
                    <a:latin typeface="Verdana" pitchFamily="32" charset="0"/>
                  </a:rPr>
                  <a:t>1983</a:t>
                </a:r>
              </a:p>
            </p:txBody>
          </p:sp>
          <p:sp>
            <p:nvSpPr>
              <p:cNvPr id="31" name="Oval 8"/>
              <p:cNvSpPr>
                <a:spLocks noChangeArrowheads="1"/>
              </p:cNvSpPr>
              <p:nvPr/>
            </p:nvSpPr>
            <p:spPr bwMode="auto">
              <a:xfrm>
                <a:off x="4611924" y="5076982"/>
                <a:ext cx="553212" cy="3810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mc:AlternateContent xmlns:mc="http://schemas.openxmlformats.org/markup-compatibility/2006" xmlns:a14="http://schemas.microsoft.com/office/drawing/2010/main">
        <mc:Choice Requires="a14">
          <p:sp>
            <p:nvSpPr>
              <p:cNvPr id="34" name="Rechteck 2"/>
              <p:cNvSpPr/>
              <p:nvPr/>
            </p:nvSpPr>
            <p:spPr>
              <a:xfrm>
                <a:off x="144375" y="1337461"/>
                <a:ext cx="5626895" cy="7101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800" i="1" smtClean="0">
                          <a:solidFill>
                            <a:schemeClr val="tx1"/>
                          </a:solidFill>
                          <a:latin typeface="Cambria Math"/>
                        </a:rPr>
                        <m:t>𝐶𝐸𝐷𝐼</m:t>
                      </m:r>
                      <m:r>
                        <a:rPr lang="de-DE" sz="1800" i="1" smtClean="0">
                          <a:solidFill>
                            <a:schemeClr val="tx1"/>
                          </a:solidFill>
                          <a:latin typeface="Cambria Math"/>
                        </a:rPr>
                        <m:t>=</m:t>
                      </m:r>
                      <m:d>
                        <m:dPr>
                          <m:begChr m:val="{"/>
                          <m:endChr m:val=""/>
                          <m:ctrlPr>
                            <a:rPr lang="de-DE" sz="1800" i="1">
                              <a:solidFill>
                                <a:schemeClr val="tx1"/>
                              </a:solidFill>
                              <a:latin typeface="Cambria Math" panose="02040503050406030204" pitchFamily="18" charset="0"/>
                            </a:rPr>
                          </m:ctrlPr>
                        </m:dPr>
                        <m:e>
                          <m:eqArr>
                            <m:eqArrPr>
                              <m:ctrlPr>
                                <a:rPr lang="de-DE" sz="1800" i="1">
                                  <a:solidFill>
                                    <a:schemeClr val="tx1"/>
                                  </a:solidFill>
                                  <a:latin typeface="Cambria Math" panose="02040503050406030204" pitchFamily="18" charset="0"/>
                                </a:rPr>
                              </m:ctrlPr>
                            </m:eqArrPr>
                            <m:e>
                              <m:r>
                                <a:rPr lang="de-DE" sz="1800" i="1">
                                  <a:solidFill>
                                    <a:schemeClr val="tx1"/>
                                  </a:solidFill>
                                  <a:latin typeface="Cambria Math"/>
                                </a:rPr>
                                <m:t>𝐺𝑁𝐷𝐼</m:t>
                              </m:r>
                              <m:r>
                                <a:rPr lang="de-DE" sz="1800" i="1">
                                  <a:solidFill>
                                    <a:schemeClr val="tx1"/>
                                  </a:solidFill>
                                  <a:latin typeface="Cambria Math"/>
                                </a:rPr>
                                <m:t>−</m:t>
                              </m:r>
                              <m:sSup>
                                <m:sSupPr>
                                  <m:ctrlPr>
                                    <a:rPr lang="de-DE" sz="1800" i="1" smtClean="0">
                                      <a:solidFill>
                                        <a:schemeClr val="tx1"/>
                                      </a:solidFill>
                                      <a:latin typeface="Cambria Math" panose="02040503050406030204" pitchFamily="18" charset="0"/>
                                    </a:rPr>
                                  </m:ctrlPr>
                                </m:sSupPr>
                                <m:e>
                                  <m:r>
                                    <a:rPr lang="de-DE" sz="1800" b="0" i="1" smtClean="0">
                                      <a:solidFill>
                                        <a:schemeClr val="tx1"/>
                                      </a:solidFill>
                                      <a:latin typeface="Cambria Math"/>
                                    </a:rPr>
                                    <m:t>|</m:t>
                                  </m:r>
                                  <m:sSub>
                                    <m:sSubPr>
                                      <m:ctrlPr>
                                        <a:rPr lang="de-DE" sz="1800" i="1">
                                          <a:solidFill>
                                            <a:schemeClr val="tx1"/>
                                          </a:solidFill>
                                          <a:latin typeface="Cambria Math" panose="02040503050406030204" pitchFamily="18" charset="0"/>
                                        </a:rPr>
                                      </m:ctrlPr>
                                    </m:sSubPr>
                                    <m:e>
                                      <m:r>
                                        <a:rPr lang="de-DE" sz="1800" i="1">
                                          <a:solidFill>
                                            <a:schemeClr val="tx1"/>
                                          </a:solidFill>
                                          <a:latin typeface="Cambria Math"/>
                                        </a:rPr>
                                        <m:t>𝐵𝐸𝑆𝑇</m:t>
                                      </m:r>
                                    </m:e>
                                    <m:sub>
                                      <m:r>
                                        <a:rPr lang="de-DE" sz="1800" i="1">
                                          <a:solidFill>
                                            <a:schemeClr val="tx1"/>
                                          </a:solidFill>
                                          <a:latin typeface="Cambria Math"/>
                                        </a:rPr>
                                        <m:t>𝑑𝑗</m:t>
                                      </m:r>
                                    </m:sub>
                                  </m:sSub>
                                  <m:r>
                                    <a:rPr lang="de-DE" sz="1800" b="0" i="1" smtClean="0">
                                      <a:solidFill>
                                        <a:schemeClr val="tx1"/>
                                      </a:solidFill>
                                      <a:latin typeface="Cambria Math"/>
                                    </a:rPr>
                                    <m:t>|</m:t>
                                  </m:r>
                                </m:e>
                                <m:sup>
                                  <m:r>
                                    <a:rPr lang="de-DE" sz="1800" i="1">
                                      <a:solidFill>
                                        <a:schemeClr val="tx1"/>
                                      </a:solidFill>
                                      <a:latin typeface="Cambria Math"/>
                                    </a:rPr>
                                    <m:t>3</m:t>
                                  </m:r>
                                </m:sup>
                              </m:sSup>
                              <m:r>
                                <a:rPr lang="de-DE" sz="1800" i="1">
                                  <a:solidFill>
                                    <a:schemeClr val="tx1"/>
                                  </a:solidFill>
                                  <a:latin typeface="Cambria Math"/>
                                </a:rPr>
                                <m:t>   , </m:t>
                              </m:r>
                              <m:r>
                                <a:rPr lang="en-GB" sz="1800" b="1" i="1" smtClean="0">
                                  <a:solidFill>
                                    <a:schemeClr val="tx1"/>
                                  </a:solidFill>
                                  <a:latin typeface="Cambria Math" panose="02040503050406030204" pitchFamily="18" charset="0"/>
                                </a:rPr>
                                <m:t>𝒊𝒇</m:t>
                              </m:r>
                              <m:r>
                                <a:rPr lang="de-DE" sz="1800" i="1">
                                  <a:solidFill>
                                    <a:schemeClr val="tx1"/>
                                  </a:solidFill>
                                  <a:latin typeface="Cambria Math"/>
                                </a:rPr>
                                <m:t> |</m:t>
                              </m:r>
                              <m:sSub>
                                <m:sSubPr>
                                  <m:ctrlPr>
                                    <a:rPr lang="de-DE" sz="1800" i="1">
                                      <a:solidFill>
                                        <a:schemeClr val="tx1"/>
                                      </a:solidFill>
                                      <a:latin typeface="Cambria Math" panose="02040503050406030204" pitchFamily="18" charset="0"/>
                                    </a:rPr>
                                  </m:ctrlPr>
                                </m:sSubPr>
                                <m:e>
                                  <m:r>
                                    <a:rPr lang="de-DE" sz="1800" i="1">
                                      <a:solidFill>
                                        <a:schemeClr val="tx1"/>
                                      </a:solidFill>
                                      <a:latin typeface="Cambria Math"/>
                                    </a:rPr>
                                    <m:t>𝐵𝐸𝑆𝑇</m:t>
                                  </m:r>
                                </m:e>
                                <m:sub>
                                  <m:r>
                                    <a:rPr lang="de-DE" sz="1800" i="1">
                                      <a:solidFill>
                                        <a:schemeClr val="tx1"/>
                                      </a:solidFill>
                                      <a:latin typeface="Cambria Math"/>
                                    </a:rPr>
                                    <m:t>𝑑𝑗</m:t>
                                  </m:r>
                                </m:sub>
                              </m:sSub>
                              <m:r>
                                <a:rPr lang="de-DE" sz="1800" i="1">
                                  <a:solidFill>
                                    <a:schemeClr val="tx1"/>
                                  </a:solidFill>
                                  <a:latin typeface="Cambria Math"/>
                                </a:rPr>
                                <m:t>|≥2</m:t>
                              </m:r>
                            </m:e>
                            <m:e>
                              <m:r>
                                <a:rPr lang="de-DE" sz="1800" i="1">
                                  <a:solidFill>
                                    <a:schemeClr val="tx1"/>
                                  </a:solidFill>
                                  <a:latin typeface="Cambria Math"/>
                                </a:rPr>
                                <m:t>𝐺𝑁𝐷𝐼</m:t>
                              </m:r>
                              <m:r>
                                <a:rPr lang="de-DE" sz="1800" i="1">
                                  <a:solidFill>
                                    <a:schemeClr val="tx1"/>
                                  </a:solidFill>
                                  <a:latin typeface="Cambria Math"/>
                                </a:rPr>
                                <m:t>             </m:t>
                              </m:r>
                              <m:r>
                                <a:rPr lang="en-GB" sz="1800" b="1" i="1" smtClean="0">
                                  <a:solidFill>
                                    <a:schemeClr val="tx1"/>
                                  </a:solidFill>
                                  <a:latin typeface="Cambria Math" panose="02040503050406030204" pitchFamily="18" charset="0"/>
                                </a:rPr>
                                <m:t>𝒆𝒍𝒔𝒆</m:t>
                              </m:r>
                              <m:r>
                                <a:rPr lang="de-DE" sz="1800" i="1">
                                  <a:solidFill>
                                    <a:schemeClr val="tx1"/>
                                  </a:solidFill>
                                  <a:latin typeface="Cambria Math"/>
                                </a:rPr>
                                <m:t>       </m:t>
                              </m:r>
                            </m:e>
                          </m:eqArr>
                        </m:e>
                      </m:d>
                    </m:oMath>
                  </m:oMathPara>
                </a14:m>
                <a:endParaRPr lang="de-DE" sz="1800" dirty="0">
                  <a:solidFill>
                    <a:schemeClr val="tx1"/>
                  </a:solidFill>
                </a:endParaRPr>
              </a:p>
            </p:txBody>
          </p:sp>
        </mc:Choice>
        <mc:Fallback xmlns="">
          <p:sp>
            <p:nvSpPr>
              <p:cNvPr id="34" name="Rechteck 2"/>
              <p:cNvSpPr>
                <a:spLocks noRot="1" noChangeAspect="1" noMove="1" noResize="1" noEditPoints="1" noAdjustHandles="1" noChangeArrowheads="1" noChangeShapeType="1" noTextEdit="1"/>
              </p:cNvSpPr>
              <p:nvPr/>
            </p:nvSpPr>
            <p:spPr>
              <a:xfrm>
                <a:off x="144375" y="1337461"/>
                <a:ext cx="5626895" cy="710194"/>
              </a:xfrm>
              <a:prstGeom prst="rect">
                <a:avLst/>
              </a:prstGeom>
              <a:blipFill>
                <a:blip r:embed="rId4"/>
                <a:stretch>
                  <a:fillRect/>
                </a:stretch>
              </a:blipFill>
            </p:spPr>
            <p:txBody>
              <a:bodyPr/>
              <a:lstStyle/>
              <a:p>
                <a:r>
                  <a:rPr lang="en-GB">
                    <a:noFill/>
                  </a:rPr>
                  <a:t> </a:t>
                </a:r>
              </a:p>
            </p:txBody>
          </p:sp>
        </mc:Fallback>
      </mc:AlternateContent>
      <p:sp>
        <p:nvSpPr>
          <p:cNvPr id="35" name="Textfeld 39"/>
          <p:cNvSpPr txBox="1"/>
          <p:nvPr/>
        </p:nvSpPr>
        <p:spPr>
          <a:xfrm>
            <a:off x="110539" y="6118560"/>
            <a:ext cx="4434525" cy="233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defPPr>
              <a:defRPr lang="en-GB"/>
            </a:defPPr>
            <a:lvl1pPr hangingPunct="1">
              <a:lnSpc>
                <a:spcPct val="100000"/>
              </a:lnSpc>
              <a:tabLst>
                <a:tab pos="723900" algn="l"/>
                <a:tab pos="1447800" algn="l"/>
                <a:tab pos="2171700" algn="l"/>
                <a:tab pos="2895600" algn="l"/>
                <a:tab pos="3619500" algn="l"/>
                <a:tab pos="4343400" algn="l"/>
                <a:tab pos="5067300" algn="l"/>
              </a:tabLst>
              <a:defRPr sz="1200">
                <a:solidFill>
                  <a:srgbClr val="000000"/>
                </a:solidFill>
                <a:latin typeface="Verdana" pitchFamily="32" charset="0"/>
              </a:defRPr>
            </a:lvl1pPr>
          </a:lstStyle>
          <a:p>
            <a:r>
              <a:rPr lang="de-DE" sz="900" b="0" dirty="0"/>
              <a:t>Träger-Chatterjee, et al. : </a:t>
            </a:r>
            <a:r>
              <a:rPr lang="de-DE" sz="900" b="0" dirty="0" err="1"/>
              <a:t>Advances</a:t>
            </a:r>
            <a:r>
              <a:rPr lang="de-DE" sz="900" b="0" dirty="0"/>
              <a:t> in </a:t>
            </a:r>
            <a:r>
              <a:rPr lang="de-DE" sz="900" b="0" dirty="0" err="1"/>
              <a:t>Meteorology</a:t>
            </a:r>
            <a:r>
              <a:rPr lang="de-DE" sz="900" b="0" dirty="0"/>
              <a:t>, </a:t>
            </a:r>
            <a:r>
              <a:rPr lang="de-DE" sz="900" b="0" dirty="0" err="1"/>
              <a:t>Vol</a:t>
            </a:r>
            <a:r>
              <a:rPr lang="de-DE" sz="900" b="0" dirty="0"/>
              <a:t> 2014 </a:t>
            </a:r>
            <a:r>
              <a:rPr lang="de-DE" sz="900" b="0" dirty="0" smtClean="0"/>
              <a:t>(</a:t>
            </a:r>
            <a:r>
              <a:rPr lang="de-DE" sz="900" b="0" dirty="0" err="1" smtClean="0"/>
              <a:t>adjusted</a:t>
            </a:r>
            <a:r>
              <a:rPr lang="de-DE" sz="900" b="0" dirty="0" smtClean="0"/>
              <a:t>)</a:t>
            </a:r>
            <a:endParaRPr lang="de-DE" sz="900" b="0" dirty="0"/>
          </a:p>
        </p:txBody>
      </p:sp>
    </p:spTree>
    <p:extLst>
      <p:ext uri="{BB962C8B-B14F-4D97-AF65-F5344CB8AC3E}">
        <p14:creationId xmlns:p14="http://schemas.microsoft.com/office/powerpoint/2010/main" val="28287457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a:t>
            </a:r>
            <a:endParaRPr lang="en-GB" dirty="0"/>
          </a:p>
        </p:txBody>
      </p:sp>
      <p:sp>
        <p:nvSpPr>
          <p:cNvPr id="4" name="Text Box 2"/>
          <p:cNvSpPr txBox="1">
            <a:spLocks noChangeArrowheads="1"/>
          </p:cNvSpPr>
          <p:nvPr/>
        </p:nvSpPr>
        <p:spPr bwMode="auto">
          <a:xfrm>
            <a:off x="1252497" y="1600201"/>
            <a:ext cx="9820195"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marL="103188">
              <a:lnSpc>
                <a:spcPct val="150000"/>
              </a:lnSpc>
              <a:spcAft>
                <a:spcPts val="1200"/>
              </a:spcAft>
            </a:pPr>
            <a:r>
              <a:rPr lang="de-DE" altLang="de-DE" sz="2000" dirty="0" err="1" smtClean="0">
                <a:solidFill>
                  <a:schemeClr val="tx1"/>
                </a:solidFill>
                <a:latin typeface="Verdana" pitchFamily="32" charset="0"/>
              </a:rPr>
              <a:t>Extremely</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hot</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very</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sunny</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and</a:t>
            </a:r>
            <a:r>
              <a:rPr lang="de-DE" altLang="de-DE" sz="2000" dirty="0" smtClean="0">
                <a:solidFill>
                  <a:schemeClr val="tx1"/>
                </a:solidFill>
                <a:latin typeface="Verdana" pitchFamily="32" charset="0"/>
              </a:rPr>
              <a:t> dry </a:t>
            </a:r>
            <a:r>
              <a:rPr lang="de-DE" altLang="de-DE" sz="2000" dirty="0" err="1" smtClean="0">
                <a:solidFill>
                  <a:schemeClr val="tx1"/>
                </a:solidFill>
                <a:latin typeface="Verdana" pitchFamily="32" charset="0"/>
              </a:rPr>
              <a:t>summers</a:t>
            </a:r>
            <a:r>
              <a:rPr lang="de-DE" altLang="de-DE" sz="2000" dirty="0" smtClean="0">
                <a:solidFill>
                  <a:schemeClr val="tx1"/>
                </a:solidFill>
                <a:latin typeface="Verdana" pitchFamily="32" charset="0"/>
              </a:rPr>
              <a:t> in </a:t>
            </a:r>
            <a:r>
              <a:rPr lang="de-DE" altLang="de-DE" sz="2000" dirty="0" err="1" smtClean="0">
                <a:solidFill>
                  <a:schemeClr val="tx1"/>
                </a:solidFill>
                <a:latin typeface="Verdana" pitchFamily="32" charset="0"/>
              </a:rPr>
              <a:t>central</a:t>
            </a:r>
            <a:r>
              <a:rPr lang="de-DE" altLang="de-DE" sz="2000" dirty="0" smtClean="0">
                <a:solidFill>
                  <a:schemeClr val="tx1"/>
                </a:solidFill>
                <a:latin typeface="Verdana" pitchFamily="32" charset="0"/>
              </a:rPr>
              <a:t> Europe follow </a:t>
            </a:r>
            <a:r>
              <a:rPr lang="de-DE" altLang="de-DE" sz="2000" dirty="0" err="1" smtClean="0">
                <a:solidFill>
                  <a:schemeClr val="tx1"/>
                </a:solidFill>
                <a:latin typeface="Verdana" pitchFamily="32" charset="0"/>
              </a:rPr>
              <a:t>later</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winter</a:t>
            </a:r>
            <a:r>
              <a:rPr lang="de-DE" altLang="de-DE" sz="2000" dirty="0" smtClean="0">
                <a:solidFill>
                  <a:schemeClr val="tx1"/>
                </a:solidFill>
                <a:latin typeface="Verdana" pitchFamily="32" charset="0"/>
              </a:rPr>
              <a:t> – </a:t>
            </a:r>
            <a:r>
              <a:rPr lang="de-DE" altLang="de-DE" sz="2000" dirty="0" err="1" smtClean="0">
                <a:solidFill>
                  <a:schemeClr val="tx1"/>
                </a:solidFill>
                <a:latin typeface="Verdana" pitchFamily="32" charset="0"/>
              </a:rPr>
              <a:t>early</a:t>
            </a:r>
            <a:r>
              <a:rPr lang="de-DE" altLang="de-DE" sz="2000" dirty="0" smtClean="0">
                <a:solidFill>
                  <a:schemeClr val="tx1"/>
                </a:solidFill>
                <a:latin typeface="Verdana" pitchFamily="32" charset="0"/>
              </a:rPr>
              <a:t> spring </a:t>
            </a:r>
            <a:r>
              <a:rPr lang="de-DE" altLang="de-DE" sz="2000" dirty="0" err="1" smtClean="0">
                <a:solidFill>
                  <a:schemeClr val="tx1"/>
                </a:solidFill>
                <a:latin typeface="Verdana" pitchFamily="32" charset="0"/>
              </a:rPr>
              <a:t>seasons</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with</a:t>
            </a:r>
            <a:r>
              <a:rPr lang="de-DE" altLang="de-DE" sz="2000" dirty="0" smtClean="0">
                <a:solidFill>
                  <a:schemeClr val="tx1"/>
                </a:solidFill>
                <a:latin typeface="Verdana" pitchFamily="32" charset="0"/>
              </a:rPr>
              <a:t> …</a:t>
            </a:r>
          </a:p>
          <a:p>
            <a:pPr marL="1527175" indent="-631825">
              <a:lnSpc>
                <a:spcPct val="150000"/>
              </a:lnSpc>
              <a:spcAft>
                <a:spcPts val="1200"/>
              </a:spcAft>
            </a:pPr>
            <a:r>
              <a:rPr lang="de-DE" altLang="de-DE" sz="2000" dirty="0" smtClean="0">
                <a:solidFill>
                  <a:srgbClr val="FF3300"/>
                </a:solidFill>
                <a:latin typeface="Verdana" pitchFamily="32" charset="0"/>
              </a:rPr>
              <a:t>H1</a:t>
            </a:r>
            <a:r>
              <a:rPr lang="de-DE" altLang="de-DE" sz="2000" dirty="0">
                <a:solidFill>
                  <a:srgbClr val="FF3300"/>
                </a:solidFill>
                <a:latin typeface="Verdana" pitchFamily="32" charset="0"/>
              </a:rPr>
              <a:t>:  … </a:t>
            </a:r>
            <a:r>
              <a:rPr lang="de-DE" altLang="de-DE" sz="2000" dirty="0" err="1" smtClean="0">
                <a:solidFill>
                  <a:srgbClr val="FF3300"/>
                </a:solidFill>
                <a:latin typeface="Verdana" pitchFamily="32" charset="0"/>
              </a:rPr>
              <a:t>above</a:t>
            </a:r>
            <a:r>
              <a:rPr lang="de-DE" altLang="de-DE" sz="2000" dirty="0" smtClean="0">
                <a:solidFill>
                  <a:srgbClr val="FF3300"/>
                </a:solidFill>
                <a:latin typeface="Verdana" pitchFamily="32" charset="0"/>
              </a:rPr>
              <a:t> </a:t>
            </a:r>
            <a:r>
              <a:rPr lang="de-DE" altLang="de-DE" sz="2000" dirty="0" err="1" smtClean="0">
                <a:solidFill>
                  <a:srgbClr val="FF3300"/>
                </a:solidFill>
                <a:latin typeface="Verdana" pitchFamily="32" charset="0"/>
              </a:rPr>
              <a:t>average</a:t>
            </a:r>
            <a:r>
              <a:rPr lang="de-DE" altLang="de-DE" sz="2000" dirty="0" smtClean="0">
                <a:solidFill>
                  <a:srgbClr val="FF3300"/>
                </a:solidFill>
                <a:latin typeface="Verdana" pitchFamily="32" charset="0"/>
              </a:rPr>
              <a:t> solar </a:t>
            </a:r>
            <a:r>
              <a:rPr lang="de-DE" altLang="de-DE" sz="2000" dirty="0" err="1" smtClean="0">
                <a:solidFill>
                  <a:srgbClr val="FF3300"/>
                </a:solidFill>
                <a:latin typeface="Verdana" pitchFamily="32" charset="0"/>
              </a:rPr>
              <a:t>irradiations</a:t>
            </a:r>
            <a:r>
              <a:rPr lang="de-DE" altLang="de-DE" sz="2000" dirty="0" smtClean="0">
                <a:solidFill>
                  <a:srgbClr val="FF3300"/>
                </a:solidFill>
                <a:latin typeface="Verdana" pitchFamily="32" charset="0"/>
              </a:rPr>
              <a:t> </a:t>
            </a:r>
            <a:r>
              <a:rPr lang="de-DE" altLang="de-DE" sz="2000" dirty="0" err="1" smtClean="0">
                <a:solidFill>
                  <a:srgbClr val="FF3300"/>
                </a:solidFill>
                <a:latin typeface="Verdana" pitchFamily="32" charset="0"/>
              </a:rPr>
              <a:t>and</a:t>
            </a:r>
            <a:r>
              <a:rPr lang="de-DE" altLang="de-DE" sz="2000" dirty="0" smtClean="0">
                <a:solidFill>
                  <a:srgbClr val="FF3300"/>
                </a:solidFill>
                <a:latin typeface="Verdana" pitchFamily="32" charset="0"/>
              </a:rPr>
              <a:t> </a:t>
            </a:r>
            <a:r>
              <a:rPr lang="de-DE" altLang="de-DE" sz="2000" dirty="0" err="1" smtClean="0">
                <a:solidFill>
                  <a:srgbClr val="FF3300"/>
                </a:solidFill>
                <a:latin typeface="Verdana" pitchFamily="32" charset="0"/>
              </a:rPr>
              <a:t>below</a:t>
            </a:r>
            <a:r>
              <a:rPr lang="de-DE" altLang="de-DE" sz="2000" dirty="0" smtClean="0">
                <a:solidFill>
                  <a:srgbClr val="FF3300"/>
                </a:solidFill>
                <a:latin typeface="Verdana" pitchFamily="32" charset="0"/>
              </a:rPr>
              <a:t> </a:t>
            </a:r>
            <a:r>
              <a:rPr lang="de-DE" altLang="de-DE" sz="2000" dirty="0" err="1" smtClean="0">
                <a:solidFill>
                  <a:srgbClr val="FF3300"/>
                </a:solidFill>
                <a:latin typeface="Verdana" pitchFamily="32" charset="0"/>
              </a:rPr>
              <a:t>average</a:t>
            </a:r>
            <a:r>
              <a:rPr lang="de-DE" altLang="de-DE" sz="2000" dirty="0" smtClean="0">
                <a:solidFill>
                  <a:srgbClr val="FF3300"/>
                </a:solidFill>
                <a:latin typeface="Verdana" pitchFamily="32" charset="0"/>
              </a:rPr>
              <a:t> </a:t>
            </a:r>
            <a:r>
              <a:rPr lang="de-DE" altLang="de-DE" sz="2000" dirty="0" err="1" smtClean="0">
                <a:solidFill>
                  <a:srgbClr val="FF3300"/>
                </a:solidFill>
                <a:latin typeface="Verdana" pitchFamily="32" charset="0"/>
              </a:rPr>
              <a:t>precipitation</a:t>
            </a:r>
            <a:r>
              <a:rPr lang="de-DE" altLang="de-DE" sz="2000" dirty="0" smtClean="0">
                <a:solidFill>
                  <a:srgbClr val="FF3300"/>
                </a:solidFill>
                <a:latin typeface="Verdana" pitchFamily="32" charset="0"/>
              </a:rPr>
              <a:t/>
            </a:r>
            <a:br>
              <a:rPr lang="de-DE" altLang="de-DE" sz="2000" dirty="0" smtClean="0">
                <a:solidFill>
                  <a:srgbClr val="FF3300"/>
                </a:solidFill>
                <a:latin typeface="Verdana" pitchFamily="32" charset="0"/>
              </a:rPr>
            </a:br>
            <a:r>
              <a:rPr lang="de-DE" altLang="de-DE" sz="2000" dirty="0" smtClean="0">
                <a:solidFill>
                  <a:schemeClr val="tx1"/>
                </a:solidFill>
                <a:latin typeface="Verdana" pitchFamily="32" charset="0"/>
                <a:sym typeface="Wingdings" panose="05000000000000000000" pitchFamily="2" charset="2"/>
              </a:rPr>
              <a:t> </a:t>
            </a:r>
            <a:r>
              <a:rPr lang="de-DE" altLang="de-DE" sz="2000" dirty="0" err="1" smtClean="0">
                <a:solidFill>
                  <a:schemeClr val="tx1"/>
                </a:solidFill>
                <a:latin typeface="Verdana" pitchFamily="32" charset="0"/>
                <a:sym typeface="Wingdings" panose="05000000000000000000" pitchFamily="2" charset="2"/>
              </a:rPr>
              <a:t>if</a:t>
            </a:r>
            <a:r>
              <a:rPr lang="de-DE" altLang="de-DE" sz="2000" dirty="0" smtClean="0">
                <a:solidFill>
                  <a:schemeClr val="tx1"/>
                </a:solidFill>
                <a:latin typeface="Verdana" pitchFamily="32" charset="0"/>
                <a:sym typeface="Wingdings" panose="05000000000000000000" pitchFamily="2" charset="2"/>
              </a:rPr>
              <a:t> </a:t>
            </a:r>
            <a:r>
              <a:rPr lang="de-DE" altLang="de-DE" sz="2000" dirty="0" err="1" smtClean="0">
                <a:solidFill>
                  <a:schemeClr val="tx1"/>
                </a:solidFill>
                <a:latin typeface="Verdana" pitchFamily="32" charset="0"/>
                <a:sym typeface="Wingdings" panose="05000000000000000000" pitchFamily="2" charset="2"/>
              </a:rPr>
              <a:t>no</a:t>
            </a:r>
            <a:r>
              <a:rPr lang="de-DE" altLang="de-DE" sz="2000" dirty="0" smtClean="0">
                <a:solidFill>
                  <a:schemeClr val="tx1"/>
                </a:solidFill>
                <a:latin typeface="Verdana" pitchFamily="32" charset="0"/>
                <a:sym typeface="Wingdings" panose="05000000000000000000" pitchFamily="2" charset="2"/>
              </a:rPr>
              <a:t> extreme ENSO</a:t>
            </a:r>
            <a:endParaRPr lang="de-DE" altLang="de-DE" sz="2000" dirty="0" smtClean="0">
              <a:solidFill>
                <a:schemeClr val="tx1"/>
              </a:solidFill>
              <a:latin typeface="Verdana" pitchFamily="32" charset="0"/>
            </a:endParaRPr>
          </a:p>
          <a:p>
            <a:pPr marL="1527175" indent="-631825">
              <a:lnSpc>
                <a:spcPct val="150000"/>
              </a:lnSpc>
              <a:spcAft>
                <a:spcPts val="1200"/>
              </a:spcAft>
            </a:pPr>
            <a:r>
              <a:rPr lang="de-DE" altLang="de-DE" sz="2000" dirty="0" smtClean="0">
                <a:solidFill>
                  <a:srgbClr val="00B050"/>
                </a:solidFill>
                <a:latin typeface="Verdana" pitchFamily="32" charset="0"/>
              </a:rPr>
              <a:t>H2</a:t>
            </a:r>
            <a:r>
              <a:rPr lang="de-DE" altLang="de-DE" sz="2000" dirty="0">
                <a:solidFill>
                  <a:srgbClr val="00B050"/>
                </a:solidFill>
                <a:latin typeface="Verdana" pitchFamily="32" charset="0"/>
              </a:rPr>
              <a:t>: … </a:t>
            </a:r>
            <a:r>
              <a:rPr lang="de-DE" altLang="de-DE" sz="2000" dirty="0" err="1" smtClean="0">
                <a:solidFill>
                  <a:srgbClr val="00B050"/>
                </a:solidFill>
                <a:latin typeface="Verdana" pitchFamily="32" charset="0"/>
              </a:rPr>
              <a:t>characteristic</a:t>
            </a:r>
            <a:r>
              <a:rPr lang="de-DE" altLang="de-DE" sz="2000" dirty="0" smtClean="0">
                <a:solidFill>
                  <a:srgbClr val="00B050"/>
                </a:solidFill>
                <a:latin typeface="Verdana" pitchFamily="32" charset="0"/>
              </a:rPr>
              <a:t> </a:t>
            </a:r>
            <a:r>
              <a:rPr lang="de-DE" altLang="de-DE" sz="2000" dirty="0" err="1" smtClean="0">
                <a:solidFill>
                  <a:srgbClr val="00B050"/>
                </a:solidFill>
                <a:latin typeface="Verdana" pitchFamily="32" charset="0"/>
              </a:rPr>
              <a:t>atmospheric</a:t>
            </a:r>
            <a:r>
              <a:rPr lang="de-DE" altLang="de-DE" sz="2000" dirty="0" smtClean="0">
                <a:solidFill>
                  <a:srgbClr val="00B050"/>
                </a:solidFill>
                <a:latin typeface="Verdana" pitchFamily="32" charset="0"/>
              </a:rPr>
              <a:t> </a:t>
            </a:r>
            <a:r>
              <a:rPr lang="de-DE" altLang="de-DE" sz="2000" dirty="0" err="1" smtClean="0">
                <a:solidFill>
                  <a:srgbClr val="00B050"/>
                </a:solidFill>
                <a:latin typeface="Verdana" pitchFamily="32" charset="0"/>
              </a:rPr>
              <a:t>circulation</a:t>
            </a:r>
            <a:r>
              <a:rPr lang="de-DE" altLang="de-DE" sz="2000" dirty="0" smtClean="0">
                <a:solidFill>
                  <a:srgbClr val="00B050"/>
                </a:solidFill>
                <a:latin typeface="Verdana" pitchFamily="32" charset="0"/>
              </a:rPr>
              <a:t> </a:t>
            </a:r>
            <a:r>
              <a:rPr lang="de-DE" altLang="de-DE" sz="2000" dirty="0" err="1" smtClean="0">
                <a:solidFill>
                  <a:srgbClr val="00B050"/>
                </a:solidFill>
                <a:latin typeface="Verdana" pitchFamily="32" charset="0"/>
              </a:rPr>
              <a:t>patterns</a:t>
            </a:r>
            <a:r>
              <a:rPr lang="de-DE" altLang="de-DE" sz="2000" dirty="0" smtClean="0">
                <a:solidFill>
                  <a:srgbClr val="00B050"/>
                </a:solidFill>
                <a:latin typeface="Verdana" pitchFamily="32" charset="0"/>
              </a:rPr>
              <a:t/>
            </a:r>
            <a:br>
              <a:rPr lang="de-DE" altLang="de-DE" sz="2000" dirty="0" smtClean="0">
                <a:solidFill>
                  <a:srgbClr val="00B050"/>
                </a:solidFill>
                <a:latin typeface="Verdana" pitchFamily="32" charset="0"/>
              </a:rPr>
            </a:br>
            <a:r>
              <a:rPr lang="de-DE" altLang="de-DE" sz="2000" dirty="0" smtClean="0">
                <a:solidFill>
                  <a:srgbClr val="00B050"/>
                </a:solidFill>
                <a:latin typeface="Verdana" pitchFamily="32" charset="0"/>
                <a:sym typeface="Wingdings" panose="05000000000000000000" pitchFamily="2" charset="2"/>
              </a:rPr>
              <a:t> </a:t>
            </a:r>
            <a:r>
              <a:rPr lang="de-DE" altLang="de-DE" sz="2000" dirty="0" err="1" smtClean="0">
                <a:solidFill>
                  <a:srgbClr val="00B050"/>
                </a:solidFill>
                <a:latin typeface="Verdana" pitchFamily="32" charset="0"/>
                <a:sym typeface="Wingdings" panose="05000000000000000000" pitchFamily="2" charset="2"/>
              </a:rPr>
              <a:t>Greenland</a:t>
            </a:r>
            <a:r>
              <a:rPr lang="de-DE" altLang="de-DE" sz="2000" dirty="0" smtClean="0">
                <a:solidFill>
                  <a:srgbClr val="00B050"/>
                </a:solidFill>
                <a:latin typeface="Verdana" pitchFamily="32" charset="0"/>
                <a:sym typeface="Wingdings" panose="05000000000000000000" pitchFamily="2" charset="2"/>
              </a:rPr>
              <a:t> – North See – Dipole, </a:t>
            </a:r>
            <a:r>
              <a:rPr lang="de-DE" altLang="de-DE" sz="2000" dirty="0" err="1" smtClean="0">
                <a:solidFill>
                  <a:srgbClr val="00B050"/>
                </a:solidFill>
                <a:latin typeface="Verdana" pitchFamily="32" charset="0"/>
                <a:sym typeface="Wingdings" panose="05000000000000000000" pitchFamily="2" charset="2"/>
              </a:rPr>
              <a:t>if</a:t>
            </a:r>
            <a:r>
              <a:rPr lang="de-DE" altLang="de-DE" sz="2000" dirty="0" smtClean="0">
                <a:solidFill>
                  <a:srgbClr val="00B050"/>
                </a:solidFill>
                <a:latin typeface="Verdana" pitchFamily="32" charset="0"/>
                <a:sym typeface="Wingdings" panose="05000000000000000000" pitchFamily="2" charset="2"/>
              </a:rPr>
              <a:t> </a:t>
            </a:r>
            <a:r>
              <a:rPr lang="de-DE" altLang="de-DE" sz="2000" dirty="0" err="1" smtClean="0">
                <a:solidFill>
                  <a:srgbClr val="00B050"/>
                </a:solidFill>
                <a:latin typeface="Verdana" pitchFamily="32" charset="0"/>
                <a:sym typeface="Wingdings" panose="05000000000000000000" pitchFamily="2" charset="2"/>
              </a:rPr>
              <a:t>no</a:t>
            </a:r>
            <a:r>
              <a:rPr lang="de-DE" altLang="de-DE" sz="2000" dirty="0" smtClean="0">
                <a:solidFill>
                  <a:srgbClr val="00B050"/>
                </a:solidFill>
                <a:latin typeface="Verdana" pitchFamily="32" charset="0"/>
                <a:sym typeface="Wingdings" panose="05000000000000000000" pitchFamily="2" charset="2"/>
              </a:rPr>
              <a:t> extreme </a:t>
            </a:r>
            <a:r>
              <a:rPr lang="de-DE" altLang="de-DE" sz="2000" dirty="0">
                <a:solidFill>
                  <a:srgbClr val="00B050"/>
                </a:solidFill>
                <a:latin typeface="Verdana" panose="020B0604030504040204" pitchFamily="34" charset="0"/>
                <a:ea typeface="Verdana" panose="020B0604030504040204" pitchFamily="34" charset="0"/>
              </a:rPr>
              <a:t>La </a:t>
            </a:r>
            <a:r>
              <a:rPr lang="de-DE" altLang="de-DE" sz="2000" dirty="0" err="1" smtClean="0">
                <a:solidFill>
                  <a:srgbClr val="00B050"/>
                </a:solidFill>
                <a:latin typeface="Verdana" panose="020B0604030504040204" pitchFamily="34" charset="0"/>
                <a:ea typeface="Verdana" panose="020B0604030504040204" pitchFamily="34" charset="0"/>
              </a:rPr>
              <a:t>Niña</a:t>
            </a:r>
            <a:endParaRPr lang="de-DE" altLang="de-DE" sz="2000" dirty="0">
              <a:solidFill>
                <a:srgbClr val="00B050"/>
              </a:solidFill>
              <a:latin typeface="Verdana" panose="020B0604030504040204" pitchFamily="34" charset="0"/>
              <a:ea typeface="Verdana" panose="020B0604030504040204" pitchFamily="34" charset="0"/>
            </a:endParaRPr>
          </a:p>
          <a:p>
            <a:pPr marL="1527175" indent="-631825">
              <a:lnSpc>
                <a:spcPct val="150000"/>
              </a:lnSpc>
              <a:spcAft>
                <a:spcPts val="1200"/>
              </a:spcAft>
            </a:pPr>
            <a:r>
              <a:rPr lang="de-DE" altLang="de-DE" sz="2000" dirty="0" smtClean="0">
                <a:solidFill>
                  <a:srgbClr val="00B050"/>
                </a:solidFill>
                <a:latin typeface="Verdana" panose="020B0604030504040204" pitchFamily="34" charset="0"/>
                <a:ea typeface="Verdana" panose="020B0604030504040204" pitchFamily="34" charset="0"/>
              </a:rPr>
              <a:t>	</a:t>
            </a:r>
            <a:r>
              <a:rPr lang="de-DE" altLang="de-DE" sz="2000" dirty="0" smtClean="0">
                <a:solidFill>
                  <a:srgbClr val="00B050"/>
                </a:solidFill>
                <a:latin typeface="Verdana" panose="020B0604030504040204" pitchFamily="34" charset="0"/>
                <a:ea typeface="Verdana" panose="020B0604030504040204" pitchFamily="34" charset="0"/>
                <a:sym typeface="Wingdings" panose="05000000000000000000" pitchFamily="2" charset="2"/>
              </a:rPr>
              <a:t> </a:t>
            </a:r>
            <a:r>
              <a:rPr lang="de-DE" altLang="de-DE" sz="2000" dirty="0" err="1" smtClean="0">
                <a:solidFill>
                  <a:srgbClr val="00B050"/>
                </a:solidFill>
                <a:latin typeface="Verdana" panose="020B0604030504040204" pitchFamily="34" charset="0"/>
                <a:ea typeface="Verdana" panose="020B0604030504040204" pitchFamily="34" charset="0"/>
                <a:sym typeface="Wingdings" panose="05000000000000000000" pitchFamily="2" charset="2"/>
              </a:rPr>
              <a:t>very</a:t>
            </a:r>
            <a:r>
              <a:rPr lang="de-DE" altLang="de-DE" sz="2000" dirty="0" smtClean="0">
                <a:solidFill>
                  <a:srgbClr val="00B050"/>
                </a:solidFill>
                <a:latin typeface="Verdana" panose="020B0604030504040204" pitchFamily="34" charset="0"/>
                <a:ea typeface="Verdana" panose="020B0604030504040204" pitchFamily="34" charset="0"/>
                <a:sym typeface="Wingdings" panose="05000000000000000000" pitchFamily="2" charset="2"/>
              </a:rPr>
              <a:t> strong </a:t>
            </a:r>
            <a:r>
              <a:rPr lang="de-DE" altLang="de-DE" sz="2000" dirty="0" err="1" smtClean="0">
                <a:solidFill>
                  <a:srgbClr val="00B050"/>
                </a:solidFill>
                <a:latin typeface="Verdana" panose="020B0604030504040204" pitchFamily="34" charset="0"/>
                <a:ea typeface="Verdana" panose="020B0604030504040204" pitchFamily="34" charset="0"/>
                <a:sym typeface="Wingdings" panose="05000000000000000000" pitchFamily="2" charset="2"/>
              </a:rPr>
              <a:t>El</a:t>
            </a:r>
            <a:r>
              <a:rPr lang="de-DE" altLang="de-DE" sz="2000" dirty="0" smtClean="0">
                <a:solidFill>
                  <a:srgbClr val="00B050"/>
                </a:solidFill>
                <a:latin typeface="Verdana" panose="020B0604030504040204" pitchFamily="34" charset="0"/>
                <a:ea typeface="Verdana" panose="020B0604030504040204" pitchFamily="34" charset="0"/>
                <a:sym typeface="Wingdings" panose="05000000000000000000" pitchFamily="2" charset="2"/>
              </a:rPr>
              <a:t> </a:t>
            </a:r>
            <a:r>
              <a:rPr lang="de-DE" altLang="de-DE" sz="2000" dirty="0" err="1" smtClean="0">
                <a:solidFill>
                  <a:srgbClr val="00B050"/>
                </a:solidFill>
                <a:latin typeface="Verdana" panose="020B0604030504040204" pitchFamily="34" charset="0"/>
                <a:ea typeface="Verdana" panose="020B0604030504040204" pitchFamily="34" charset="0"/>
                <a:sym typeface="Wingdings" panose="05000000000000000000" pitchFamily="2" charset="2"/>
              </a:rPr>
              <a:t>Ni</a:t>
            </a:r>
            <a:r>
              <a:rPr lang="de-DE" altLang="de-DE" sz="2000" dirty="0" err="1">
                <a:solidFill>
                  <a:srgbClr val="00B050"/>
                </a:solidFill>
                <a:latin typeface="Verdana" panose="020B0604030504040204" pitchFamily="34" charset="0"/>
                <a:ea typeface="Verdana" panose="020B0604030504040204" pitchFamily="34" charset="0"/>
              </a:rPr>
              <a:t>ñ</a:t>
            </a:r>
            <a:r>
              <a:rPr lang="de-DE" altLang="de-DE" sz="2000" dirty="0" err="1" smtClean="0">
                <a:solidFill>
                  <a:srgbClr val="00B050"/>
                </a:solidFill>
                <a:latin typeface="Verdana" panose="020B0604030504040204" pitchFamily="34" charset="0"/>
                <a:ea typeface="Verdana" panose="020B0604030504040204" pitchFamily="34" charset="0"/>
                <a:sym typeface="Wingdings" panose="05000000000000000000" pitchFamily="2" charset="2"/>
              </a:rPr>
              <a:t>o</a:t>
            </a:r>
            <a:endParaRPr lang="de-DE" altLang="de-DE" sz="2000" dirty="0">
              <a:solidFill>
                <a:srgbClr val="00B050"/>
              </a:solidFill>
              <a:latin typeface="Verdana" panose="020B0604030504040204" pitchFamily="34" charset="0"/>
              <a:ea typeface="Verdana" panose="020B0604030504040204" pitchFamily="34" charset="0"/>
            </a:endParaRPr>
          </a:p>
          <a:p>
            <a:pPr marL="1527175" indent="-631825">
              <a:lnSpc>
                <a:spcPct val="150000"/>
              </a:lnSpc>
              <a:spcAft>
                <a:spcPts val="1200"/>
              </a:spcAft>
            </a:pPr>
            <a:endParaRPr lang="de-DE" altLang="de-DE" sz="2000" dirty="0">
              <a:solidFill>
                <a:srgbClr val="00B050"/>
              </a:solidFill>
              <a:latin typeface="Verdana" pitchFamily="32" charset="0"/>
            </a:endParaRPr>
          </a:p>
        </p:txBody>
      </p:sp>
    </p:spTree>
    <p:extLst>
      <p:ext uri="{BB962C8B-B14F-4D97-AF65-F5344CB8AC3E}">
        <p14:creationId xmlns:p14="http://schemas.microsoft.com/office/powerpoint/2010/main" val="309653108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504790" y="1638620"/>
            <a:ext cx="82296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gn="ctr">
              <a:lnSpc>
                <a:spcPct val="102000"/>
              </a:lnSpc>
              <a:spcAft>
                <a:spcPts val="1350"/>
              </a:spcAft>
            </a:pPr>
            <a:endParaRPr lang="de-DE" altLang="de-DE" sz="3000" dirty="0">
              <a:latin typeface="Verdana" pitchFamily="32" charset="0"/>
            </a:endParaRPr>
          </a:p>
          <a:p>
            <a:pPr algn="ctr">
              <a:lnSpc>
                <a:spcPct val="102000"/>
              </a:lnSpc>
              <a:spcAft>
                <a:spcPts val="1350"/>
              </a:spcAft>
            </a:pPr>
            <a:endParaRPr lang="de-DE" altLang="de-DE" sz="3000" dirty="0">
              <a:latin typeface="Verdana" pitchFamily="32" charset="0"/>
            </a:endParaRPr>
          </a:p>
          <a:p>
            <a:pPr algn="ctr">
              <a:lnSpc>
                <a:spcPct val="102000"/>
              </a:lnSpc>
              <a:spcAft>
                <a:spcPts val="1350"/>
              </a:spcAft>
            </a:pPr>
            <a:r>
              <a:rPr lang="de-DE" altLang="de-DE" sz="3000" dirty="0" err="1" smtClean="0">
                <a:solidFill>
                  <a:schemeClr val="tx1"/>
                </a:solidFill>
                <a:latin typeface="Verdana" pitchFamily="32" charset="0"/>
              </a:rPr>
              <a:t>Thank</a:t>
            </a:r>
            <a:r>
              <a:rPr lang="de-DE" altLang="de-DE" sz="3000" dirty="0" smtClean="0">
                <a:solidFill>
                  <a:schemeClr val="tx1"/>
                </a:solidFill>
                <a:latin typeface="Verdana" pitchFamily="32" charset="0"/>
              </a:rPr>
              <a:t> </a:t>
            </a:r>
            <a:r>
              <a:rPr lang="de-DE" altLang="de-DE" sz="3000" dirty="0" err="1" smtClean="0">
                <a:solidFill>
                  <a:schemeClr val="tx1"/>
                </a:solidFill>
                <a:latin typeface="Verdana" pitchFamily="32" charset="0"/>
              </a:rPr>
              <a:t>you</a:t>
            </a:r>
            <a:r>
              <a:rPr lang="de-DE" altLang="de-DE" sz="3000" dirty="0" smtClean="0">
                <a:solidFill>
                  <a:schemeClr val="tx1"/>
                </a:solidFill>
                <a:latin typeface="Verdana" pitchFamily="32" charset="0"/>
              </a:rPr>
              <a:t>!</a:t>
            </a:r>
            <a:endParaRPr lang="de-DE" altLang="de-DE" sz="3000" dirty="0">
              <a:solidFill>
                <a:schemeClr val="tx1"/>
              </a:solidFill>
              <a:latin typeface="Verdana" pitchFamily="32" charset="0"/>
            </a:endParaRPr>
          </a:p>
        </p:txBody>
      </p:sp>
    </p:spTree>
    <p:extLst>
      <p:ext uri="{BB962C8B-B14F-4D97-AF65-F5344CB8AC3E}">
        <p14:creationId xmlns:p14="http://schemas.microsoft.com/office/powerpoint/2010/main" val="40989681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hteck 25"/>
          <p:cNvSpPr/>
          <p:nvPr/>
        </p:nvSpPr>
        <p:spPr bwMode="auto">
          <a:xfrm>
            <a:off x="4682152" y="4940256"/>
            <a:ext cx="3165030" cy="1441072"/>
          </a:xfrm>
          <a:prstGeom prst="rect">
            <a:avLst/>
          </a:prstGeom>
          <a:solidFill>
            <a:srgbClr val="99CCFF"/>
          </a:solidFill>
          <a:ln w="9525" cap="flat" cmpd="sng" algn="ctr">
            <a:solidFill>
              <a:srgbClr val="99CC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47" name="Rechteck 46"/>
          <p:cNvSpPr/>
          <p:nvPr/>
        </p:nvSpPr>
        <p:spPr bwMode="auto">
          <a:xfrm>
            <a:off x="4662484" y="3327840"/>
            <a:ext cx="3165030" cy="1413784"/>
          </a:xfrm>
          <a:prstGeom prst="rect">
            <a:avLst/>
          </a:prstGeom>
          <a:solidFill>
            <a:srgbClr val="FFFF66"/>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8" name="Rechteck 7"/>
          <p:cNvSpPr/>
          <p:nvPr/>
        </p:nvSpPr>
        <p:spPr bwMode="auto">
          <a:xfrm>
            <a:off x="4659162" y="1743664"/>
            <a:ext cx="3165030" cy="1325296"/>
          </a:xfrm>
          <a:prstGeom prst="rect">
            <a:avLst/>
          </a:prstGeom>
          <a:solidFill>
            <a:srgbClr val="FFFF66"/>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2" name="Textfeld 1"/>
          <p:cNvSpPr txBox="1"/>
          <p:nvPr/>
        </p:nvSpPr>
        <p:spPr>
          <a:xfrm>
            <a:off x="8196620" y="1844824"/>
            <a:ext cx="2088232" cy="369332"/>
          </a:xfrm>
          <a:prstGeom prst="rect">
            <a:avLst/>
          </a:prstGeom>
          <a:solidFill>
            <a:srgbClr val="FFC000"/>
          </a:solidFill>
          <a:ln>
            <a:solidFill>
              <a:srgbClr val="FFC000"/>
            </a:solidFill>
          </a:ln>
        </p:spPr>
        <p:txBody>
          <a:bodyPr wrap="square" rtlCol="0">
            <a:spAutoFit/>
          </a:bodyPr>
          <a:lstStyle/>
          <a:p>
            <a:pPr algn="ctr"/>
            <a:r>
              <a:rPr lang="de-DE" dirty="0"/>
              <a:t>extrem </a:t>
            </a:r>
          </a:p>
          <a:p>
            <a:pPr algn="ctr"/>
            <a:r>
              <a:rPr lang="de-DE" dirty="0"/>
              <a:t>heiß &amp; trocken</a:t>
            </a:r>
          </a:p>
        </p:txBody>
      </p:sp>
      <p:sp>
        <p:nvSpPr>
          <p:cNvPr id="6" name="Textfeld 5"/>
          <p:cNvSpPr txBox="1"/>
          <p:nvPr/>
        </p:nvSpPr>
        <p:spPr>
          <a:xfrm>
            <a:off x="4623939" y="1772817"/>
            <a:ext cx="3309048" cy="369332"/>
          </a:xfrm>
          <a:prstGeom prst="rect">
            <a:avLst/>
          </a:prstGeom>
          <a:noFill/>
        </p:spPr>
        <p:txBody>
          <a:bodyPr wrap="square" rtlCol="0">
            <a:spAutoFit/>
          </a:bodyPr>
          <a:lstStyle/>
          <a:p>
            <a:pPr marL="180975" indent="-180975">
              <a:buFont typeface="Arial" panose="020B0604020202020204" pitchFamily="34" charset="0"/>
              <a:buChar char="•"/>
            </a:pPr>
            <a:r>
              <a:rPr lang="de-DE" dirty="0"/>
              <a:t>sehr sonnig &amp; trocken</a:t>
            </a:r>
          </a:p>
          <a:p>
            <a:pPr marL="180975" indent="-180975">
              <a:buFont typeface="Arial" panose="020B0604020202020204" pitchFamily="34" charset="0"/>
              <a:buChar char="•"/>
            </a:pPr>
            <a:r>
              <a:rPr lang="de-DE" dirty="0"/>
              <a:t>GNDI &gt; 20</a:t>
            </a:r>
          </a:p>
        </p:txBody>
      </p:sp>
      <p:sp>
        <p:nvSpPr>
          <p:cNvPr id="9" name="Textfeld 8"/>
          <p:cNvSpPr txBox="1"/>
          <p:nvPr/>
        </p:nvSpPr>
        <p:spPr>
          <a:xfrm>
            <a:off x="1771264" y="5113012"/>
            <a:ext cx="2386307" cy="369332"/>
          </a:xfrm>
          <a:prstGeom prst="rect">
            <a:avLst/>
          </a:prstGeom>
          <a:solidFill>
            <a:srgbClr val="FF6600"/>
          </a:solidFill>
          <a:ln>
            <a:solidFill>
              <a:srgbClr val="FF6600"/>
            </a:solidFill>
          </a:ln>
        </p:spPr>
        <p:txBody>
          <a:bodyPr wrap="square" rtlCol="0">
            <a:spAutoFit/>
          </a:bodyPr>
          <a:lstStyle/>
          <a:p>
            <a:pPr algn="ctr"/>
            <a:r>
              <a:rPr lang="de-DE" dirty="0"/>
              <a:t>Sehr starkes </a:t>
            </a:r>
          </a:p>
          <a:p>
            <a:pPr algn="ctr"/>
            <a:r>
              <a:rPr lang="de-DE" altLang="de-DE" dirty="0" err="1">
                <a:latin typeface="Verdana" pitchFamily="32" charset="0"/>
              </a:rPr>
              <a:t>El</a:t>
            </a:r>
            <a:r>
              <a:rPr lang="de-DE" altLang="de-DE" dirty="0">
                <a:latin typeface="Verdana" pitchFamily="32" charset="0"/>
              </a:rPr>
              <a:t> </a:t>
            </a:r>
            <a:r>
              <a:rPr lang="de-DE" altLang="de-DE" dirty="0" err="1">
                <a:latin typeface="Verdana" pitchFamily="32" charset="0"/>
              </a:rPr>
              <a:t>Niño</a:t>
            </a:r>
            <a:r>
              <a:rPr lang="de-DE" altLang="de-DE" dirty="0">
                <a:latin typeface="Verdana" pitchFamily="32" charset="0"/>
              </a:rPr>
              <a:t> Ereignis</a:t>
            </a:r>
            <a:r>
              <a:rPr lang="de-DE" dirty="0"/>
              <a:t> </a:t>
            </a: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8233" y="2360490"/>
            <a:ext cx="1665609" cy="708471"/>
          </a:xfrm>
          <a:prstGeom prst="rect">
            <a:avLst/>
          </a:prstGeom>
        </p:spPr>
      </p:pic>
      <p:sp>
        <p:nvSpPr>
          <p:cNvPr id="14" name="Textfeld 13"/>
          <p:cNvSpPr txBox="1"/>
          <p:nvPr/>
        </p:nvSpPr>
        <p:spPr>
          <a:xfrm>
            <a:off x="1771264" y="3682972"/>
            <a:ext cx="2304256" cy="369332"/>
          </a:xfrm>
          <a:prstGeom prst="rect">
            <a:avLst/>
          </a:prstGeom>
          <a:solidFill>
            <a:srgbClr val="00B0F0"/>
          </a:solidFill>
          <a:ln>
            <a:solidFill>
              <a:srgbClr val="00B0F0"/>
            </a:solidFill>
          </a:ln>
        </p:spPr>
        <p:txBody>
          <a:bodyPr wrap="square" rtlCol="0">
            <a:spAutoFit/>
          </a:bodyPr>
          <a:lstStyle/>
          <a:p>
            <a:pPr algn="ctr"/>
            <a:r>
              <a:rPr lang="de-DE" dirty="0"/>
              <a:t>Sehr starkes </a:t>
            </a:r>
          </a:p>
          <a:p>
            <a:pPr algn="ctr"/>
            <a:r>
              <a:rPr lang="de-DE" dirty="0">
                <a:latin typeface="Verdana" pitchFamily="32" charset="0"/>
              </a:rPr>
              <a:t>La</a:t>
            </a:r>
            <a:r>
              <a:rPr lang="de-DE" altLang="de-DE" dirty="0">
                <a:latin typeface="Verdana" pitchFamily="32" charset="0"/>
              </a:rPr>
              <a:t> </a:t>
            </a:r>
            <a:r>
              <a:rPr lang="de-DE" altLang="de-DE" dirty="0" err="1">
                <a:latin typeface="Verdana" pitchFamily="32" charset="0"/>
              </a:rPr>
              <a:t>Niña</a:t>
            </a:r>
            <a:r>
              <a:rPr lang="de-DE" altLang="de-DE" dirty="0">
                <a:latin typeface="Verdana" pitchFamily="32" charset="0"/>
              </a:rPr>
              <a:t> Ereignis</a:t>
            </a:r>
            <a:r>
              <a:rPr lang="de-DE" dirty="0"/>
              <a:t> </a:t>
            </a:r>
          </a:p>
        </p:txBody>
      </p:sp>
      <p:sp>
        <p:nvSpPr>
          <p:cNvPr id="15" name="Textfeld 14"/>
          <p:cNvSpPr txBox="1"/>
          <p:nvPr/>
        </p:nvSpPr>
        <p:spPr>
          <a:xfrm>
            <a:off x="8300697" y="1236633"/>
            <a:ext cx="2088232" cy="230832"/>
          </a:xfrm>
          <a:prstGeom prst="rect">
            <a:avLst/>
          </a:prstGeom>
          <a:noFill/>
        </p:spPr>
        <p:txBody>
          <a:bodyPr wrap="square" rtlCol="0">
            <a:spAutoFit/>
          </a:bodyPr>
          <a:lstStyle/>
          <a:p>
            <a:pPr algn="ctr"/>
            <a:r>
              <a:rPr lang="de-DE" dirty="0"/>
              <a:t>Sommer</a:t>
            </a:r>
          </a:p>
        </p:txBody>
      </p:sp>
      <p:sp>
        <p:nvSpPr>
          <p:cNvPr id="16" name="Textfeld 15"/>
          <p:cNvSpPr txBox="1"/>
          <p:nvPr/>
        </p:nvSpPr>
        <p:spPr>
          <a:xfrm>
            <a:off x="8371583" y="3940606"/>
            <a:ext cx="1430685" cy="230832"/>
          </a:xfrm>
          <a:prstGeom prst="rect">
            <a:avLst/>
          </a:prstGeom>
          <a:solidFill>
            <a:schemeClr val="accent3">
              <a:lumMod val="85000"/>
            </a:schemeClr>
          </a:solidFill>
          <a:ln>
            <a:solidFill>
              <a:schemeClr val="accent3">
                <a:lumMod val="85000"/>
              </a:schemeClr>
            </a:solidFill>
          </a:ln>
        </p:spPr>
        <p:txBody>
          <a:bodyPr wrap="square" rtlCol="0">
            <a:spAutoFit/>
          </a:bodyPr>
          <a:lstStyle/>
          <a:p>
            <a:pPr algn="ctr"/>
            <a:r>
              <a:rPr lang="de-DE" dirty="0"/>
              <a:t>normal</a:t>
            </a:r>
          </a:p>
        </p:txBody>
      </p:sp>
      <p:sp>
        <p:nvSpPr>
          <p:cNvPr id="17" name="Textfeld 16"/>
          <p:cNvSpPr txBox="1"/>
          <p:nvPr/>
        </p:nvSpPr>
        <p:spPr>
          <a:xfrm>
            <a:off x="5603092" y="1249679"/>
            <a:ext cx="1091781" cy="230832"/>
          </a:xfrm>
          <a:prstGeom prst="rect">
            <a:avLst/>
          </a:prstGeom>
          <a:noFill/>
        </p:spPr>
        <p:txBody>
          <a:bodyPr wrap="square" rtlCol="0">
            <a:spAutoFit/>
          </a:bodyPr>
          <a:lstStyle/>
          <a:p>
            <a:r>
              <a:rPr lang="de-DE" dirty="0"/>
              <a:t>Frühjahr</a:t>
            </a:r>
          </a:p>
        </p:txBody>
      </p:sp>
      <p:sp>
        <p:nvSpPr>
          <p:cNvPr id="18" name="Textfeld 17"/>
          <p:cNvSpPr txBox="1"/>
          <p:nvPr/>
        </p:nvSpPr>
        <p:spPr>
          <a:xfrm>
            <a:off x="2336106" y="1234084"/>
            <a:ext cx="1250433" cy="230832"/>
          </a:xfrm>
          <a:prstGeom prst="rect">
            <a:avLst/>
          </a:prstGeom>
          <a:noFill/>
        </p:spPr>
        <p:txBody>
          <a:bodyPr wrap="square" rtlCol="0">
            <a:spAutoFit/>
          </a:bodyPr>
          <a:lstStyle/>
          <a:p>
            <a:pPr algn="ctr"/>
            <a:r>
              <a:rPr lang="de-DE" dirty="0"/>
              <a:t>Winter</a:t>
            </a:r>
          </a:p>
        </p:txBody>
      </p:sp>
      <p:sp>
        <p:nvSpPr>
          <p:cNvPr id="19" name="Textfeld 18"/>
          <p:cNvSpPr txBox="1"/>
          <p:nvPr/>
        </p:nvSpPr>
        <p:spPr>
          <a:xfrm>
            <a:off x="4640362" y="4932684"/>
            <a:ext cx="3255839" cy="765200"/>
          </a:xfrm>
          <a:prstGeom prst="rect">
            <a:avLst/>
          </a:prstGeom>
          <a:noFill/>
          <a:ln>
            <a:noFill/>
          </a:ln>
        </p:spPr>
        <p:txBody>
          <a:bodyPr wrap="square" tIns="36000" rIns="36000" bIns="36000" rtlCol="0">
            <a:spAutoFit/>
          </a:bodyPr>
          <a:lstStyle/>
          <a:p>
            <a:pPr marL="180975" indent="-180975">
              <a:buFont typeface="Arial" panose="020B0604020202020204" pitchFamily="34" charset="0"/>
              <a:buChar char="•"/>
            </a:pPr>
            <a:r>
              <a:rPr lang="de-DE" dirty="0"/>
              <a:t>sonnenarm &amp; regenreich</a:t>
            </a:r>
          </a:p>
          <a:p>
            <a:pPr marL="180975" indent="-180975">
              <a:buFont typeface="Arial" panose="020B0604020202020204" pitchFamily="34" charset="0"/>
              <a:buChar char="•"/>
            </a:pPr>
            <a:r>
              <a:rPr lang="de-DE" dirty="0"/>
              <a:t>GNDI &lt; 20</a:t>
            </a:r>
          </a:p>
          <a:p>
            <a:pPr algn="ctr"/>
            <a:endParaRPr lang="de-DE" dirty="0"/>
          </a:p>
          <a:p>
            <a:pPr algn="ctr"/>
            <a:endParaRPr lang="de-DE" dirty="0"/>
          </a:p>
          <a:p>
            <a:pPr algn="ctr"/>
            <a:endParaRPr lang="de-DE" dirty="0"/>
          </a:p>
        </p:txBody>
      </p:sp>
      <p:sp>
        <p:nvSpPr>
          <p:cNvPr id="34" name="Textfeld 33"/>
          <p:cNvSpPr txBox="1"/>
          <p:nvPr/>
        </p:nvSpPr>
        <p:spPr>
          <a:xfrm>
            <a:off x="8112224" y="5184532"/>
            <a:ext cx="2088232" cy="369332"/>
          </a:xfrm>
          <a:prstGeom prst="rect">
            <a:avLst/>
          </a:prstGeom>
          <a:solidFill>
            <a:srgbClr val="FFC000"/>
          </a:solidFill>
          <a:ln>
            <a:solidFill>
              <a:srgbClr val="FFC000"/>
            </a:solidFill>
          </a:ln>
        </p:spPr>
        <p:txBody>
          <a:bodyPr wrap="square" rtlCol="0">
            <a:spAutoFit/>
          </a:bodyPr>
          <a:lstStyle/>
          <a:p>
            <a:pPr algn="ctr"/>
            <a:r>
              <a:rPr lang="de-DE" dirty="0"/>
              <a:t>extrem </a:t>
            </a:r>
          </a:p>
          <a:p>
            <a:pPr algn="ctr"/>
            <a:r>
              <a:rPr lang="de-DE" dirty="0"/>
              <a:t>heiß &amp; trocken</a:t>
            </a:r>
          </a:p>
        </p:txBody>
      </p:sp>
      <p:pic>
        <p:nvPicPr>
          <p:cNvPr id="42" name="Grafik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512" y="5517710"/>
            <a:ext cx="1665609" cy="832805"/>
          </a:xfrm>
          <a:prstGeom prst="rect">
            <a:avLst/>
          </a:prstGeom>
        </p:spPr>
      </p:pic>
      <p:sp>
        <p:nvSpPr>
          <p:cNvPr id="43" name="Textfeld 42"/>
          <p:cNvSpPr txBox="1"/>
          <p:nvPr/>
        </p:nvSpPr>
        <p:spPr>
          <a:xfrm>
            <a:off x="5439748" y="5658972"/>
            <a:ext cx="1787669" cy="584775"/>
          </a:xfrm>
          <a:prstGeom prst="rect">
            <a:avLst/>
          </a:prstGeom>
          <a:noFill/>
        </p:spPr>
        <p:txBody>
          <a:bodyPr wrap="none" rtlCol="0">
            <a:spAutoFit/>
          </a:bodyPr>
          <a:lstStyle/>
          <a:p>
            <a:r>
              <a:rPr lang="de-DE" sz="3200" dirty="0"/>
              <a:t>X </a:t>
            </a:r>
            <a:r>
              <a:rPr lang="de-DE" sz="3200" dirty="0" err="1"/>
              <a:t>X</a:t>
            </a:r>
            <a:r>
              <a:rPr lang="de-DE" sz="3200" dirty="0"/>
              <a:t> </a:t>
            </a:r>
            <a:r>
              <a:rPr lang="de-DE" sz="3200" dirty="0" err="1"/>
              <a:t>X</a:t>
            </a:r>
            <a:r>
              <a:rPr lang="de-DE" sz="3200" dirty="0"/>
              <a:t> </a:t>
            </a:r>
            <a:r>
              <a:rPr lang="de-DE" sz="3200" dirty="0" err="1"/>
              <a:t>X</a:t>
            </a:r>
            <a:r>
              <a:rPr lang="de-DE" sz="3200" dirty="0"/>
              <a:t> </a:t>
            </a:r>
          </a:p>
        </p:txBody>
      </p:sp>
      <p:sp>
        <p:nvSpPr>
          <p:cNvPr id="45" name="Textfeld 44"/>
          <p:cNvSpPr txBox="1"/>
          <p:nvPr/>
        </p:nvSpPr>
        <p:spPr>
          <a:xfrm>
            <a:off x="4627261" y="3356993"/>
            <a:ext cx="3309048" cy="369332"/>
          </a:xfrm>
          <a:prstGeom prst="rect">
            <a:avLst/>
          </a:prstGeom>
          <a:noFill/>
        </p:spPr>
        <p:txBody>
          <a:bodyPr wrap="square" rtlCol="0">
            <a:spAutoFit/>
          </a:bodyPr>
          <a:lstStyle/>
          <a:p>
            <a:pPr marL="180975" indent="-180975">
              <a:buFont typeface="Arial" panose="020B0604020202020204" pitchFamily="34" charset="0"/>
              <a:buChar char="•"/>
            </a:pPr>
            <a:r>
              <a:rPr lang="de-DE" dirty="0"/>
              <a:t>sehr sonnig &amp; trocken</a:t>
            </a:r>
          </a:p>
          <a:p>
            <a:pPr marL="180975" indent="-180975">
              <a:buFont typeface="Arial" panose="020B0604020202020204" pitchFamily="34" charset="0"/>
              <a:buChar char="•"/>
            </a:pPr>
            <a:r>
              <a:rPr lang="de-DE" dirty="0"/>
              <a:t>GNDI &gt; 20</a:t>
            </a:r>
          </a:p>
        </p:txBody>
      </p:sp>
      <p:pic>
        <p:nvPicPr>
          <p:cNvPr id="46" name="Grafik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555" y="3944666"/>
            <a:ext cx="1665609" cy="708471"/>
          </a:xfrm>
          <a:prstGeom prst="rect">
            <a:avLst/>
          </a:prstGeom>
        </p:spPr>
      </p:pic>
      <p:cxnSp>
        <p:nvCxnSpPr>
          <p:cNvPr id="4" name="Gerade Verbindung 3"/>
          <p:cNvCxnSpPr/>
          <p:nvPr/>
        </p:nvCxnSpPr>
        <p:spPr bwMode="auto">
          <a:xfrm>
            <a:off x="1703513" y="3196880"/>
            <a:ext cx="8685417"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a:off x="1770849" y="4871369"/>
            <a:ext cx="8685417"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tangle 1"/>
          <p:cNvSpPr>
            <a:spLocks noGrp="1" noChangeArrowheads="1"/>
          </p:cNvSpPr>
          <p:nvPr>
            <p:ph type="title" idx="4294967295"/>
          </p:nvPr>
        </p:nvSpPr>
        <p:spPr>
          <a:xfrm>
            <a:off x="1676400" y="685801"/>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a:solidFill>
                  <a:schemeClr val="tx1"/>
                </a:solidFill>
                <a:latin typeface="Verdana" panose="020B0604030504040204" pitchFamily="34" charset="0"/>
                <a:ea typeface="Verdana" panose="020B0604030504040204" pitchFamily="34" charset="0"/>
                <a:cs typeface="Verdana" panose="020B0604030504040204" pitchFamily="34" charset="0"/>
              </a:rPr>
              <a:t>Zusammenfassung</a:t>
            </a:r>
            <a:endParaRPr lang="de-DE" alt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5" name="Group 3"/>
          <p:cNvGraphicFramePr>
            <a:graphicFrameLocks noGrp="1"/>
          </p:cNvGraphicFramePr>
          <p:nvPr>
            <p:extLst/>
          </p:nvPr>
        </p:nvGraphicFramePr>
        <p:xfrm>
          <a:off x="1676400" y="152400"/>
          <a:ext cx="8812213" cy="468288"/>
        </p:xfrm>
        <a:graphic>
          <a:graphicData uri="http://schemas.openxmlformats.org/drawingml/2006/table">
            <a:tbl>
              <a:tblPr/>
              <a:tblGrid>
                <a:gridCol w="1298357">
                  <a:extLst>
                    <a:ext uri="{9D8B030D-6E8A-4147-A177-3AD203B41FA5}">
                      <a16:colId xmlns:a16="http://schemas.microsoft.com/office/drawing/2014/main" val="20000"/>
                    </a:ext>
                  </a:extLst>
                </a:gridCol>
                <a:gridCol w="2329156">
                  <a:extLst>
                    <a:ext uri="{9D8B030D-6E8A-4147-A177-3AD203B41FA5}">
                      <a16:colId xmlns:a16="http://schemas.microsoft.com/office/drawing/2014/main" val="20001"/>
                    </a:ext>
                  </a:extLst>
                </a:gridCol>
                <a:gridCol w="2958945">
                  <a:extLst>
                    <a:ext uri="{9D8B030D-6E8A-4147-A177-3AD203B41FA5}">
                      <a16:colId xmlns:a16="http://schemas.microsoft.com/office/drawing/2014/main" val="20002"/>
                    </a:ext>
                  </a:extLst>
                </a:gridCol>
                <a:gridCol w="2225755">
                  <a:extLst>
                    <a:ext uri="{9D8B030D-6E8A-4147-A177-3AD203B41FA5}">
                      <a16:colId xmlns:a16="http://schemas.microsoft.com/office/drawing/2014/main" val="20003"/>
                    </a:ext>
                  </a:extLst>
                </a:gridCol>
              </a:tblGrid>
              <a:tr h="468288">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Einleitung</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t>
                      </a:r>
                      <a:endParaRPr kumimoji="0" lang="de-DE" altLang="de-DE" sz="1200" b="0" i="0" u="none" strike="noStrike" cap="none" normalizeH="0" baseline="0" dirty="0" smtClean="0">
                        <a:ln>
                          <a:noFill/>
                        </a:ln>
                        <a:solidFill>
                          <a:srgbClr val="333399"/>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l"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AP2: extreme Sommer</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t>
                      </a:r>
                      <a:endParaRPr kumimoji="0" lang="de-DE" altLang="de-DE" sz="1200" b="0" i="0" u="none" strike="noStrike" cap="none" normalizeH="0" baseline="0" dirty="0" smtClean="0">
                        <a:ln>
                          <a:noFill/>
                        </a:ln>
                        <a:solidFill>
                          <a:srgbClr val="333399"/>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AP3: atmosphärische Vorläufer</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t>
                      </a:r>
                      <a:endParaRPr kumimoji="0" lang="de-DE" altLang="de-DE" sz="1200" b="0" i="0" u="none" strike="noStrike" cap="none" normalizeH="0" baseline="0" dirty="0" smtClean="0">
                        <a:ln>
                          <a:noFill/>
                        </a:ln>
                        <a:solidFill>
                          <a:srgbClr val="333399"/>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chemeClr val="bg1"/>
                          </a:solidFill>
                          <a:effectLst/>
                          <a:latin typeface="Verdana" pitchFamily="32" charset="0"/>
                          <a:ea typeface="Microsoft YaHei" charset="-122"/>
                        </a:rPr>
                        <a:t>Zusammenfassung</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chemeClr val="bg1"/>
                          </a:solidFill>
                          <a:effectLst/>
                          <a:latin typeface="Verdana" pitchFamily="32" charset="0"/>
                          <a:ea typeface="Microsoft YaHei" charset="-122"/>
                        </a:rPr>
                        <a:t>••</a:t>
                      </a:r>
                      <a:r>
                        <a:rPr kumimoji="0" lang="de-DE" altLang="de-DE" sz="1200" b="0" i="0" u="none" strike="noStrike" cap="none" normalizeH="0" baseline="0" dirty="0" smtClean="0">
                          <a:ln>
                            <a:noFill/>
                          </a:ln>
                          <a:solidFill>
                            <a:schemeClr val="bg1"/>
                          </a:solidFill>
                          <a:effectLst/>
                          <a:latin typeface="Verdana" pitchFamily="32" charset="0"/>
                          <a:ea typeface="Microsoft YaHei" charset="-122"/>
                        </a:rPr>
                        <a:t>o</a:t>
                      </a: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9363532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 name="Rechteck 46"/>
          <p:cNvSpPr/>
          <p:nvPr/>
        </p:nvSpPr>
        <p:spPr bwMode="auto">
          <a:xfrm>
            <a:off x="3400707" y="2902623"/>
            <a:ext cx="1880942" cy="1173394"/>
          </a:xfrm>
          <a:prstGeom prst="rect">
            <a:avLst/>
          </a:prstGeom>
          <a:solidFill>
            <a:srgbClr val="FFFF66"/>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200" b="0">
              <a:latin typeface="Arial" charset="0"/>
              <a:ea typeface="Microsoft YaHei" charset="-122"/>
            </a:endParaRPr>
          </a:p>
        </p:txBody>
      </p:sp>
      <p:sp>
        <p:nvSpPr>
          <p:cNvPr id="8" name="Rechteck 7"/>
          <p:cNvSpPr/>
          <p:nvPr/>
        </p:nvSpPr>
        <p:spPr bwMode="auto">
          <a:xfrm>
            <a:off x="3437492" y="1649335"/>
            <a:ext cx="1844156" cy="1130538"/>
          </a:xfrm>
          <a:prstGeom prst="rect">
            <a:avLst/>
          </a:prstGeom>
          <a:solidFill>
            <a:srgbClr val="FFFF66"/>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200" b="0">
              <a:latin typeface="Arial" charset="0"/>
              <a:ea typeface="Microsoft YaHei" charset="-122"/>
            </a:endParaRPr>
          </a:p>
        </p:txBody>
      </p:sp>
      <p:sp>
        <p:nvSpPr>
          <p:cNvPr id="2" name="Textfeld 1"/>
          <p:cNvSpPr txBox="1"/>
          <p:nvPr/>
        </p:nvSpPr>
        <p:spPr>
          <a:xfrm>
            <a:off x="5567418" y="1849464"/>
            <a:ext cx="1243817" cy="646331"/>
          </a:xfrm>
          <a:prstGeom prst="rect">
            <a:avLst/>
          </a:prstGeom>
          <a:solidFill>
            <a:srgbClr val="FFC000"/>
          </a:solidFill>
          <a:ln>
            <a:solidFill>
              <a:srgbClr val="FFC000"/>
            </a:solidFill>
          </a:ln>
        </p:spPr>
        <p:txBody>
          <a:bodyPr wrap="square" rtlCol="0">
            <a:spAutoFit/>
          </a:bodyPr>
          <a:lstStyle/>
          <a:p>
            <a:pPr algn="ctr"/>
            <a:r>
              <a:rPr lang="de-DE" sz="1200" dirty="0"/>
              <a:t>extrem </a:t>
            </a:r>
          </a:p>
          <a:p>
            <a:pPr algn="ctr"/>
            <a:r>
              <a:rPr lang="de-DE" sz="1200" dirty="0"/>
              <a:t>heiß &amp; trocken</a:t>
            </a:r>
          </a:p>
        </p:txBody>
      </p:sp>
      <p:sp>
        <p:nvSpPr>
          <p:cNvPr id="6" name="Textfeld 5"/>
          <p:cNvSpPr txBox="1"/>
          <p:nvPr/>
        </p:nvSpPr>
        <p:spPr>
          <a:xfrm>
            <a:off x="3365483" y="1678489"/>
            <a:ext cx="3309048" cy="461665"/>
          </a:xfrm>
          <a:prstGeom prst="rect">
            <a:avLst/>
          </a:prstGeom>
          <a:noFill/>
        </p:spPr>
        <p:txBody>
          <a:bodyPr wrap="square" rtlCol="0">
            <a:spAutoFit/>
          </a:bodyPr>
          <a:lstStyle/>
          <a:p>
            <a:pPr marL="180975" indent="-180975">
              <a:buFont typeface="Arial" panose="020B0604020202020204" pitchFamily="34" charset="0"/>
              <a:buChar char="•"/>
            </a:pPr>
            <a:r>
              <a:rPr lang="de-DE" sz="1200" dirty="0"/>
              <a:t>sehr sonnig &amp; trocken</a:t>
            </a:r>
          </a:p>
          <a:p>
            <a:pPr marL="180975" indent="-180975">
              <a:buFont typeface="Arial" panose="020B0604020202020204" pitchFamily="34" charset="0"/>
              <a:buChar char="•"/>
            </a:pPr>
            <a:r>
              <a:rPr lang="de-DE" sz="1200" dirty="0"/>
              <a:t>GNDI &gt; 20</a:t>
            </a:r>
          </a:p>
        </p:txBody>
      </p:sp>
      <p:sp>
        <p:nvSpPr>
          <p:cNvPr id="9" name="Textfeld 8"/>
          <p:cNvSpPr txBox="1"/>
          <p:nvPr/>
        </p:nvSpPr>
        <p:spPr>
          <a:xfrm>
            <a:off x="1771264" y="4237936"/>
            <a:ext cx="1444417" cy="646331"/>
          </a:xfrm>
          <a:prstGeom prst="rect">
            <a:avLst/>
          </a:prstGeom>
          <a:solidFill>
            <a:srgbClr val="FF6600"/>
          </a:solidFill>
          <a:ln>
            <a:solidFill>
              <a:srgbClr val="FF6600"/>
            </a:solidFill>
          </a:ln>
        </p:spPr>
        <p:txBody>
          <a:bodyPr wrap="square" rtlCol="0">
            <a:spAutoFit/>
          </a:bodyPr>
          <a:lstStyle/>
          <a:p>
            <a:pPr algn="ctr"/>
            <a:r>
              <a:rPr lang="de-DE" sz="1200" dirty="0"/>
              <a:t>Sehr starkes </a:t>
            </a:r>
          </a:p>
          <a:p>
            <a:pPr algn="ctr"/>
            <a:r>
              <a:rPr lang="de-DE" altLang="de-DE" sz="1200" dirty="0" err="1">
                <a:latin typeface="Verdana" pitchFamily="32" charset="0"/>
              </a:rPr>
              <a:t>El</a:t>
            </a:r>
            <a:r>
              <a:rPr lang="de-DE" altLang="de-DE" sz="1200" dirty="0">
                <a:latin typeface="Verdana" pitchFamily="32" charset="0"/>
              </a:rPr>
              <a:t> </a:t>
            </a:r>
            <a:r>
              <a:rPr lang="de-DE" altLang="de-DE" sz="1200" dirty="0" err="1">
                <a:latin typeface="Verdana" pitchFamily="32" charset="0"/>
              </a:rPr>
              <a:t>Niño</a:t>
            </a:r>
            <a:r>
              <a:rPr lang="de-DE" altLang="de-DE" sz="1200" dirty="0">
                <a:latin typeface="Verdana" pitchFamily="32" charset="0"/>
              </a:rPr>
              <a:t> Ereignis</a:t>
            </a:r>
            <a:r>
              <a:rPr lang="de-DE" sz="1200" dirty="0"/>
              <a:t> </a:t>
            </a: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524" y="2106666"/>
            <a:ext cx="1294484" cy="550612"/>
          </a:xfrm>
          <a:prstGeom prst="rect">
            <a:avLst/>
          </a:prstGeom>
        </p:spPr>
      </p:pic>
      <p:sp>
        <p:nvSpPr>
          <p:cNvPr id="14" name="Textfeld 13"/>
          <p:cNvSpPr txBox="1"/>
          <p:nvPr/>
        </p:nvSpPr>
        <p:spPr>
          <a:xfrm>
            <a:off x="1771264" y="3067906"/>
            <a:ext cx="1444416" cy="646331"/>
          </a:xfrm>
          <a:prstGeom prst="rect">
            <a:avLst/>
          </a:prstGeom>
          <a:solidFill>
            <a:srgbClr val="00B0F0"/>
          </a:solidFill>
          <a:ln>
            <a:solidFill>
              <a:srgbClr val="00B0F0"/>
            </a:solidFill>
          </a:ln>
        </p:spPr>
        <p:txBody>
          <a:bodyPr wrap="square" rtlCol="0">
            <a:spAutoFit/>
          </a:bodyPr>
          <a:lstStyle/>
          <a:p>
            <a:pPr algn="ctr"/>
            <a:r>
              <a:rPr lang="de-DE" sz="1200" dirty="0"/>
              <a:t>Sehr starkes </a:t>
            </a:r>
          </a:p>
          <a:p>
            <a:pPr algn="ctr"/>
            <a:r>
              <a:rPr lang="de-DE" sz="1200" dirty="0">
                <a:latin typeface="Verdana" pitchFamily="32" charset="0"/>
              </a:rPr>
              <a:t>La</a:t>
            </a:r>
            <a:r>
              <a:rPr lang="de-DE" altLang="de-DE" sz="1200" dirty="0">
                <a:latin typeface="Verdana" pitchFamily="32" charset="0"/>
              </a:rPr>
              <a:t> </a:t>
            </a:r>
            <a:r>
              <a:rPr lang="de-DE" altLang="de-DE" sz="1200" dirty="0" err="1">
                <a:latin typeface="Verdana" pitchFamily="32" charset="0"/>
              </a:rPr>
              <a:t>Niña</a:t>
            </a:r>
            <a:r>
              <a:rPr lang="de-DE" altLang="de-DE" sz="1200" dirty="0">
                <a:latin typeface="Verdana" pitchFamily="32" charset="0"/>
              </a:rPr>
              <a:t> Ereignis</a:t>
            </a:r>
            <a:r>
              <a:rPr lang="de-DE" sz="1200" dirty="0"/>
              <a:t> </a:t>
            </a:r>
          </a:p>
        </p:txBody>
      </p:sp>
      <p:sp>
        <p:nvSpPr>
          <p:cNvPr id="15" name="Textfeld 14"/>
          <p:cNvSpPr txBox="1"/>
          <p:nvPr/>
        </p:nvSpPr>
        <p:spPr>
          <a:xfrm>
            <a:off x="5443082" y="1339714"/>
            <a:ext cx="1571788" cy="276999"/>
          </a:xfrm>
          <a:prstGeom prst="rect">
            <a:avLst/>
          </a:prstGeom>
          <a:noFill/>
        </p:spPr>
        <p:txBody>
          <a:bodyPr wrap="square" rtlCol="0">
            <a:spAutoFit/>
          </a:bodyPr>
          <a:lstStyle/>
          <a:p>
            <a:pPr algn="ctr"/>
            <a:r>
              <a:rPr lang="de-DE" sz="1200" dirty="0"/>
              <a:t>Sommer</a:t>
            </a:r>
          </a:p>
        </p:txBody>
      </p:sp>
      <p:sp>
        <p:nvSpPr>
          <p:cNvPr id="16" name="Textfeld 15"/>
          <p:cNvSpPr txBox="1"/>
          <p:nvPr/>
        </p:nvSpPr>
        <p:spPr>
          <a:xfrm>
            <a:off x="5587099" y="3225274"/>
            <a:ext cx="912487" cy="276999"/>
          </a:xfrm>
          <a:prstGeom prst="rect">
            <a:avLst/>
          </a:prstGeom>
          <a:solidFill>
            <a:schemeClr val="accent3">
              <a:lumMod val="85000"/>
            </a:schemeClr>
          </a:solidFill>
          <a:ln>
            <a:solidFill>
              <a:schemeClr val="accent3">
                <a:lumMod val="85000"/>
              </a:schemeClr>
            </a:solidFill>
          </a:ln>
        </p:spPr>
        <p:txBody>
          <a:bodyPr wrap="square" rtlCol="0">
            <a:spAutoFit/>
          </a:bodyPr>
          <a:lstStyle/>
          <a:p>
            <a:pPr algn="ctr"/>
            <a:r>
              <a:rPr lang="de-DE" sz="1200" dirty="0"/>
              <a:t>normal</a:t>
            </a:r>
          </a:p>
        </p:txBody>
      </p:sp>
      <p:sp>
        <p:nvSpPr>
          <p:cNvPr id="17" name="Textfeld 16"/>
          <p:cNvSpPr txBox="1"/>
          <p:nvPr/>
        </p:nvSpPr>
        <p:spPr>
          <a:xfrm>
            <a:off x="4013556" y="1299367"/>
            <a:ext cx="1091781" cy="276999"/>
          </a:xfrm>
          <a:prstGeom prst="rect">
            <a:avLst/>
          </a:prstGeom>
          <a:noFill/>
        </p:spPr>
        <p:txBody>
          <a:bodyPr wrap="square" rtlCol="0">
            <a:spAutoFit/>
          </a:bodyPr>
          <a:lstStyle/>
          <a:p>
            <a:r>
              <a:rPr lang="de-DE" sz="1200" dirty="0"/>
              <a:t>Frühjahr</a:t>
            </a:r>
          </a:p>
        </p:txBody>
      </p:sp>
      <p:sp>
        <p:nvSpPr>
          <p:cNvPr id="18" name="Textfeld 17"/>
          <p:cNvSpPr txBox="1"/>
          <p:nvPr/>
        </p:nvSpPr>
        <p:spPr>
          <a:xfrm>
            <a:off x="1847529" y="1283772"/>
            <a:ext cx="1250433" cy="276999"/>
          </a:xfrm>
          <a:prstGeom prst="rect">
            <a:avLst/>
          </a:prstGeom>
          <a:noFill/>
        </p:spPr>
        <p:txBody>
          <a:bodyPr wrap="square" rtlCol="0">
            <a:spAutoFit/>
          </a:bodyPr>
          <a:lstStyle/>
          <a:p>
            <a:pPr algn="ctr"/>
            <a:r>
              <a:rPr lang="de-DE" sz="1200" dirty="0"/>
              <a:t>Winter</a:t>
            </a:r>
          </a:p>
        </p:txBody>
      </p:sp>
      <p:sp>
        <p:nvSpPr>
          <p:cNvPr id="19" name="Textfeld 18"/>
          <p:cNvSpPr txBox="1"/>
          <p:nvPr/>
        </p:nvSpPr>
        <p:spPr>
          <a:xfrm>
            <a:off x="3376847" y="4220033"/>
            <a:ext cx="2148876" cy="1477328"/>
          </a:xfrm>
          <a:prstGeom prst="rect">
            <a:avLst/>
          </a:prstGeom>
          <a:solidFill>
            <a:srgbClr val="99CCFF"/>
          </a:solidFill>
          <a:ln>
            <a:solidFill>
              <a:srgbClr val="99CCFF"/>
            </a:solidFill>
          </a:ln>
        </p:spPr>
        <p:txBody>
          <a:bodyPr wrap="square" lIns="0" tIns="0" rIns="0" bIns="0" rtlCol="0">
            <a:spAutoFit/>
          </a:bodyPr>
          <a:lstStyle/>
          <a:p>
            <a:pPr marL="180975" indent="-180975">
              <a:buFont typeface="Arial" panose="020B0604020202020204" pitchFamily="34" charset="0"/>
              <a:buChar char="•"/>
            </a:pPr>
            <a:r>
              <a:rPr lang="de-DE" sz="1200" dirty="0"/>
              <a:t>sonnenarm &amp; regenreich</a:t>
            </a:r>
          </a:p>
          <a:p>
            <a:pPr marL="180975" indent="-180975">
              <a:buFont typeface="Arial" panose="020B0604020202020204" pitchFamily="34" charset="0"/>
              <a:buChar char="•"/>
            </a:pPr>
            <a:r>
              <a:rPr lang="de-DE" sz="1200" dirty="0"/>
              <a:t>GNDI &lt; 20</a:t>
            </a:r>
          </a:p>
          <a:p>
            <a:pPr marL="180975" indent="-180975">
              <a:buFont typeface="Arial" panose="020B0604020202020204" pitchFamily="34" charset="0"/>
              <a:buChar char="•"/>
            </a:pPr>
            <a:endParaRPr lang="de-DE" sz="1200" dirty="0"/>
          </a:p>
          <a:p>
            <a:pPr marL="180975" indent="-180975">
              <a:buFont typeface="Arial" panose="020B0604020202020204" pitchFamily="34" charset="0"/>
              <a:buChar char="•"/>
            </a:pPr>
            <a:endParaRPr lang="de-DE" sz="1200" dirty="0"/>
          </a:p>
          <a:p>
            <a:pPr algn="ctr"/>
            <a:endParaRPr lang="de-DE" sz="1200" dirty="0"/>
          </a:p>
          <a:p>
            <a:pPr algn="ctr"/>
            <a:endParaRPr lang="de-DE" sz="1200" dirty="0"/>
          </a:p>
          <a:p>
            <a:pPr algn="ctr"/>
            <a:endParaRPr lang="de-DE" sz="1200" dirty="0"/>
          </a:p>
          <a:p>
            <a:pPr algn="ctr"/>
            <a:endParaRPr lang="de-DE" sz="1200" dirty="0"/>
          </a:p>
        </p:txBody>
      </p:sp>
      <p:sp>
        <p:nvSpPr>
          <p:cNvPr id="34" name="Textfeld 33"/>
          <p:cNvSpPr txBox="1"/>
          <p:nvPr/>
        </p:nvSpPr>
        <p:spPr>
          <a:xfrm>
            <a:off x="5587098" y="4364050"/>
            <a:ext cx="1224136" cy="646331"/>
          </a:xfrm>
          <a:prstGeom prst="rect">
            <a:avLst/>
          </a:prstGeom>
          <a:solidFill>
            <a:srgbClr val="FFC000"/>
          </a:solidFill>
          <a:ln>
            <a:solidFill>
              <a:srgbClr val="FFC000"/>
            </a:solidFill>
          </a:ln>
        </p:spPr>
        <p:txBody>
          <a:bodyPr wrap="square" rtlCol="0">
            <a:spAutoFit/>
          </a:bodyPr>
          <a:lstStyle/>
          <a:p>
            <a:pPr algn="ctr"/>
            <a:r>
              <a:rPr lang="de-DE" sz="1200" dirty="0"/>
              <a:t>extrem </a:t>
            </a:r>
          </a:p>
          <a:p>
            <a:pPr algn="ctr"/>
            <a:r>
              <a:rPr lang="de-DE" sz="1200" dirty="0"/>
              <a:t>heiß &amp; trocken</a:t>
            </a:r>
          </a:p>
        </p:txBody>
      </p:sp>
      <p:pic>
        <p:nvPicPr>
          <p:cNvPr id="42" name="Grafik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516" y="4638085"/>
            <a:ext cx="1665609" cy="832805"/>
          </a:xfrm>
          <a:prstGeom prst="rect">
            <a:avLst/>
          </a:prstGeom>
        </p:spPr>
      </p:pic>
      <p:sp>
        <p:nvSpPr>
          <p:cNvPr id="43" name="Textfeld 42"/>
          <p:cNvSpPr txBox="1"/>
          <p:nvPr/>
        </p:nvSpPr>
        <p:spPr>
          <a:xfrm>
            <a:off x="3782364" y="4836574"/>
            <a:ext cx="1322972" cy="461665"/>
          </a:xfrm>
          <a:prstGeom prst="rect">
            <a:avLst/>
          </a:prstGeom>
          <a:noFill/>
        </p:spPr>
        <p:txBody>
          <a:bodyPr wrap="square" rtlCol="0">
            <a:spAutoFit/>
          </a:bodyPr>
          <a:lstStyle/>
          <a:p>
            <a:r>
              <a:rPr lang="de-DE" sz="2400" dirty="0"/>
              <a:t>X </a:t>
            </a:r>
            <a:r>
              <a:rPr lang="de-DE" sz="2400" dirty="0" err="1"/>
              <a:t>X</a:t>
            </a:r>
            <a:r>
              <a:rPr lang="de-DE" sz="2400" dirty="0"/>
              <a:t> </a:t>
            </a:r>
            <a:r>
              <a:rPr lang="de-DE" sz="2400" dirty="0" err="1"/>
              <a:t>X</a:t>
            </a:r>
            <a:r>
              <a:rPr lang="de-DE" sz="2400" dirty="0"/>
              <a:t> </a:t>
            </a:r>
            <a:r>
              <a:rPr lang="de-DE" sz="2400" dirty="0" err="1"/>
              <a:t>X</a:t>
            </a:r>
            <a:r>
              <a:rPr lang="de-DE" sz="2400" dirty="0"/>
              <a:t> </a:t>
            </a:r>
          </a:p>
        </p:txBody>
      </p:sp>
      <p:sp>
        <p:nvSpPr>
          <p:cNvPr id="45" name="Textfeld 44"/>
          <p:cNvSpPr txBox="1"/>
          <p:nvPr/>
        </p:nvSpPr>
        <p:spPr>
          <a:xfrm>
            <a:off x="3365483" y="2931777"/>
            <a:ext cx="2304256" cy="461665"/>
          </a:xfrm>
          <a:prstGeom prst="rect">
            <a:avLst/>
          </a:prstGeom>
          <a:noFill/>
        </p:spPr>
        <p:txBody>
          <a:bodyPr wrap="square" rtlCol="0">
            <a:spAutoFit/>
          </a:bodyPr>
          <a:lstStyle/>
          <a:p>
            <a:pPr marL="180975" indent="-180975">
              <a:buFont typeface="Arial" panose="020B0604020202020204" pitchFamily="34" charset="0"/>
              <a:buChar char="•"/>
            </a:pPr>
            <a:r>
              <a:rPr lang="de-DE" sz="1200" dirty="0"/>
              <a:t>sehr sonnig &amp; trocken</a:t>
            </a:r>
          </a:p>
          <a:p>
            <a:pPr marL="180975" indent="-180975">
              <a:buFont typeface="Arial" panose="020B0604020202020204" pitchFamily="34" charset="0"/>
              <a:buChar char="•"/>
            </a:pPr>
            <a:r>
              <a:rPr lang="de-DE" sz="1200" dirty="0"/>
              <a:t>GNDI &gt; 20</a:t>
            </a:r>
          </a:p>
        </p:txBody>
      </p:sp>
      <p:pic>
        <p:nvPicPr>
          <p:cNvPr id="46" name="Grafik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524" y="3379627"/>
            <a:ext cx="1294485" cy="550612"/>
          </a:xfrm>
          <a:prstGeom prst="rect">
            <a:avLst/>
          </a:prstGeom>
        </p:spPr>
      </p:pic>
      <p:cxnSp>
        <p:nvCxnSpPr>
          <p:cNvPr id="4" name="Gerade Verbindung 3"/>
          <p:cNvCxnSpPr/>
          <p:nvPr/>
        </p:nvCxnSpPr>
        <p:spPr bwMode="auto">
          <a:xfrm>
            <a:off x="1703512" y="2851881"/>
            <a:ext cx="5544616"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flipV="1">
            <a:off x="1770848" y="4139161"/>
            <a:ext cx="5477280" cy="886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Legende mit Pfeil nach rechts 9"/>
          <p:cNvSpPr/>
          <p:nvPr/>
        </p:nvSpPr>
        <p:spPr bwMode="auto">
          <a:xfrm>
            <a:off x="1631504" y="1269023"/>
            <a:ext cx="6912768" cy="4387706"/>
          </a:xfrm>
          <a:prstGeom prst="rightArrowCallout">
            <a:avLst>
              <a:gd name="adj1" fmla="val 29204"/>
              <a:gd name="adj2" fmla="val 25932"/>
              <a:gd name="adj3" fmla="val 14024"/>
              <a:gd name="adj4" fmla="val 82560"/>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12" name="Textfeld 11"/>
          <p:cNvSpPr txBox="1"/>
          <p:nvPr/>
        </p:nvSpPr>
        <p:spPr>
          <a:xfrm>
            <a:off x="8688288" y="2575024"/>
            <a:ext cx="1728192" cy="1323439"/>
          </a:xfrm>
          <a:prstGeom prst="rect">
            <a:avLst/>
          </a:prstGeom>
          <a:noFill/>
        </p:spPr>
        <p:txBody>
          <a:bodyPr wrap="square" rtlCol="0">
            <a:spAutoFit/>
          </a:bodyPr>
          <a:lstStyle/>
          <a:p>
            <a:r>
              <a:rPr lang="de-DE" sz="2000" dirty="0">
                <a:solidFill>
                  <a:srgbClr val="FF0000"/>
                </a:solidFill>
                <a:latin typeface="+mj-lt"/>
              </a:rPr>
              <a:t>C</a:t>
            </a:r>
            <a:r>
              <a:rPr lang="de-DE" sz="2000" dirty="0">
                <a:latin typeface="+mj-lt"/>
              </a:rPr>
              <a:t>entral</a:t>
            </a:r>
          </a:p>
          <a:p>
            <a:r>
              <a:rPr lang="de-DE" sz="2000" dirty="0">
                <a:solidFill>
                  <a:srgbClr val="FF0000"/>
                </a:solidFill>
                <a:latin typeface="+mj-lt"/>
              </a:rPr>
              <a:t>E</a:t>
            </a:r>
            <a:r>
              <a:rPr lang="de-DE" sz="2000" dirty="0">
                <a:latin typeface="+mj-lt"/>
              </a:rPr>
              <a:t>uropean</a:t>
            </a:r>
          </a:p>
          <a:p>
            <a:r>
              <a:rPr lang="de-DE" sz="2000" dirty="0" err="1">
                <a:solidFill>
                  <a:srgbClr val="FF0000"/>
                </a:solidFill>
                <a:latin typeface="+mj-lt"/>
              </a:rPr>
              <a:t>D</a:t>
            </a:r>
            <a:r>
              <a:rPr lang="de-DE" sz="2000" dirty="0" err="1">
                <a:latin typeface="+mj-lt"/>
              </a:rPr>
              <a:t>rought</a:t>
            </a:r>
            <a:endParaRPr lang="de-DE" sz="2000" dirty="0">
              <a:latin typeface="+mj-lt"/>
            </a:endParaRPr>
          </a:p>
          <a:p>
            <a:r>
              <a:rPr lang="de-DE" sz="2000" dirty="0">
                <a:solidFill>
                  <a:srgbClr val="FF0000"/>
                </a:solidFill>
                <a:latin typeface="+mj-lt"/>
              </a:rPr>
              <a:t>I</a:t>
            </a:r>
            <a:r>
              <a:rPr lang="de-DE" sz="2000" dirty="0">
                <a:latin typeface="+mj-lt"/>
              </a:rPr>
              <a:t>ndex</a:t>
            </a:r>
          </a:p>
        </p:txBody>
      </p:sp>
      <p:grpSp>
        <p:nvGrpSpPr>
          <p:cNvPr id="30" name="Gruppieren 29"/>
          <p:cNvGrpSpPr/>
          <p:nvPr/>
        </p:nvGrpSpPr>
        <p:grpSpPr>
          <a:xfrm>
            <a:off x="8508776" y="3710090"/>
            <a:ext cx="1828800" cy="1828800"/>
            <a:chOff x="4218668" y="1717675"/>
            <a:chExt cx="1828800" cy="1828800"/>
          </a:xfrm>
        </p:grpSpPr>
        <p:pic>
          <p:nvPicPr>
            <p:cNvPr id="3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8668" y="1717675"/>
              <a:ext cx="1828800"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 name="Oval 4"/>
            <p:cNvSpPr>
              <a:spLocks noChangeArrowheads="1"/>
            </p:cNvSpPr>
            <p:nvPr/>
          </p:nvSpPr>
          <p:spPr bwMode="auto">
            <a:xfrm>
              <a:off x="4470188" y="1973808"/>
              <a:ext cx="182880" cy="1524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 name="Line 31"/>
            <p:cNvSpPr>
              <a:spLocks noChangeShapeType="1"/>
            </p:cNvSpPr>
            <p:nvPr/>
          </p:nvSpPr>
          <p:spPr bwMode="auto">
            <a:xfrm>
              <a:off x="4461059" y="2387013"/>
              <a:ext cx="1448435" cy="635"/>
            </a:xfrm>
            <a:prstGeom prst="line">
              <a:avLst/>
            </a:prstGeom>
            <a:noFill/>
            <a:ln w="936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9" name="Line 32"/>
            <p:cNvSpPr>
              <a:spLocks noChangeShapeType="1"/>
            </p:cNvSpPr>
            <p:nvPr/>
          </p:nvSpPr>
          <p:spPr bwMode="auto">
            <a:xfrm>
              <a:off x="4454709" y="3129675"/>
              <a:ext cx="1448435" cy="635"/>
            </a:xfrm>
            <a:prstGeom prst="line">
              <a:avLst/>
            </a:prstGeom>
            <a:noFill/>
            <a:ln w="936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40" name="Oval 4"/>
          <p:cNvSpPr>
            <a:spLocks noChangeArrowheads="1"/>
          </p:cNvSpPr>
          <p:nvPr/>
        </p:nvSpPr>
        <p:spPr bwMode="auto">
          <a:xfrm>
            <a:off x="9213610" y="4182421"/>
            <a:ext cx="182880" cy="1524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1" name="Oval 4"/>
          <p:cNvSpPr>
            <a:spLocks noChangeArrowheads="1"/>
          </p:cNvSpPr>
          <p:nvPr/>
        </p:nvSpPr>
        <p:spPr bwMode="auto">
          <a:xfrm>
            <a:off x="9387276" y="5131233"/>
            <a:ext cx="182880" cy="1524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8" name="Oval 4"/>
          <p:cNvSpPr>
            <a:spLocks noChangeArrowheads="1"/>
          </p:cNvSpPr>
          <p:nvPr/>
        </p:nvSpPr>
        <p:spPr bwMode="auto">
          <a:xfrm>
            <a:off x="9912187" y="3915481"/>
            <a:ext cx="182880" cy="1524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9" name="Oval 4"/>
          <p:cNvSpPr>
            <a:spLocks noChangeArrowheads="1"/>
          </p:cNvSpPr>
          <p:nvPr/>
        </p:nvSpPr>
        <p:spPr bwMode="auto">
          <a:xfrm>
            <a:off x="10032688" y="4568399"/>
            <a:ext cx="182880" cy="152400"/>
          </a:xfrm>
          <a:prstGeom prst="ellipse">
            <a:avLst/>
          </a:prstGeom>
          <a:noFill/>
          <a:ln w="19080" cap="flat">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0" name="Rectangle 1"/>
          <p:cNvSpPr>
            <a:spLocks noChangeArrowheads="1"/>
          </p:cNvSpPr>
          <p:nvPr/>
        </p:nvSpPr>
        <p:spPr bwMode="auto">
          <a:xfrm>
            <a:off x="1847529" y="5747584"/>
            <a:ext cx="8276599" cy="612461"/>
          </a:xfrm>
          <a:prstGeom prst="rect">
            <a:avLst/>
          </a:prstGeom>
          <a:solidFill>
            <a:srgbClr val="92D050"/>
          </a:solidFill>
          <a:ln>
            <a:noFill/>
          </a:ln>
          <a:effectLst/>
          <a:extLst/>
        </p:spPr>
        <p:txBody>
          <a:bodyPr bIns="72000"/>
          <a:lstStyle>
            <a:lvl1pPr marL="409575" indent="-3048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2000"/>
              </a:lnSpc>
              <a:spcAft>
                <a:spcPts val="1350"/>
              </a:spcAft>
              <a:buSzPct val="80000"/>
              <a:buFont typeface="Wingdings" charset="0"/>
              <a:buChar char=""/>
            </a:pPr>
            <a:r>
              <a:rPr lang="de-DE" altLang="de-DE" dirty="0">
                <a:latin typeface="Verdana" pitchFamily="32" charset="0"/>
              </a:rPr>
              <a:t>Längere Beobachtungszeitreihen nötig, um Ergebnis statistisch zu untermauern</a:t>
            </a:r>
          </a:p>
        </p:txBody>
      </p:sp>
      <p:sp>
        <p:nvSpPr>
          <p:cNvPr id="35" name="Rectangle 1"/>
          <p:cNvSpPr>
            <a:spLocks noGrp="1" noChangeArrowheads="1"/>
          </p:cNvSpPr>
          <p:nvPr>
            <p:ph type="title" idx="4294967295"/>
          </p:nvPr>
        </p:nvSpPr>
        <p:spPr>
          <a:xfrm>
            <a:off x="1676400" y="685801"/>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a:solidFill>
                  <a:schemeClr val="tx1"/>
                </a:solidFill>
                <a:latin typeface="Verdana" panose="020B0604030504040204" pitchFamily="34" charset="0"/>
                <a:ea typeface="Verdana" panose="020B0604030504040204" pitchFamily="34" charset="0"/>
                <a:cs typeface="Verdana" panose="020B0604030504040204" pitchFamily="34" charset="0"/>
              </a:rPr>
              <a:t>Zusammenfassung</a:t>
            </a:r>
            <a:endParaRPr lang="de-DE" altLang="de-DE"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6" name="Group 3"/>
          <p:cNvGraphicFramePr>
            <a:graphicFrameLocks noGrp="1"/>
          </p:cNvGraphicFramePr>
          <p:nvPr>
            <p:extLst/>
          </p:nvPr>
        </p:nvGraphicFramePr>
        <p:xfrm>
          <a:off x="1676400" y="148144"/>
          <a:ext cx="8812213" cy="468288"/>
        </p:xfrm>
        <a:graphic>
          <a:graphicData uri="http://schemas.openxmlformats.org/drawingml/2006/table">
            <a:tbl>
              <a:tblPr/>
              <a:tblGrid>
                <a:gridCol w="1298357">
                  <a:extLst>
                    <a:ext uri="{9D8B030D-6E8A-4147-A177-3AD203B41FA5}">
                      <a16:colId xmlns:a16="http://schemas.microsoft.com/office/drawing/2014/main" val="20000"/>
                    </a:ext>
                  </a:extLst>
                </a:gridCol>
                <a:gridCol w="2329156">
                  <a:extLst>
                    <a:ext uri="{9D8B030D-6E8A-4147-A177-3AD203B41FA5}">
                      <a16:colId xmlns:a16="http://schemas.microsoft.com/office/drawing/2014/main" val="20001"/>
                    </a:ext>
                  </a:extLst>
                </a:gridCol>
                <a:gridCol w="2958945">
                  <a:extLst>
                    <a:ext uri="{9D8B030D-6E8A-4147-A177-3AD203B41FA5}">
                      <a16:colId xmlns:a16="http://schemas.microsoft.com/office/drawing/2014/main" val="20002"/>
                    </a:ext>
                  </a:extLst>
                </a:gridCol>
                <a:gridCol w="2225755">
                  <a:extLst>
                    <a:ext uri="{9D8B030D-6E8A-4147-A177-3AD203B41FA5}">
                      <a16:colId xmlns:a16="http://schemas.microsoft.com/office/drawing/2014/main" val="20003"/>
                    </a:ext>
                  </a:extLst>
                </a:gridCol>
              </a:tblGrid>
              <a:tr h="468288">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Einleitung</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t>
                      </a:r>
                      <a:endParaRPr kumimoji="0" lang="de-DE" altLang="de-DE" sz="1200" b="0" i="0" u="none" strike="noStrike" cap="none" normalizeH="0" baseline="0" dirty="0" smtClean="0">
                        <a:ln>
                          <a:noFill/>
                        </a:ln>
                        <a:solidFill>
                          <a:srgbClr val="333399"/>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l"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AP2: extreme Sommer</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t>
                      </a:r>
                      <a:endParaRPr kumimoji="0" lang="de-DE" altLang="de-DE" sz="1200" b="0" i="0" u="none" strike="noStrike" cap="none" normalizeH="0" baseline="0" dirty="0" smtClean="0">
                        <a:ln>
                          <a:noFill/>
                        </a:ln>
                        <a:solidFill>
                          <a:srgbClr val="333399"/>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AP3: atmosphärische Vorläufer</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t>
                      </a:r>
                      <a:endParaRPr kumimoji="0" lang="de-DE" altLang="de-DE" sz="1200" b="0" i="0" u="none" strike="noStrike" cap="none" normalizeH="0" baseline="0" dirty="0" smtClean="0">
                        <a:ln>
                          <a:noFill/>
                        </a:ln>
                        <a:solidFill>
                          <a:srgbClr val="333399"/>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chemeClr val="bg1"/>
                          </a:solidFill>
                          <a:effectLst/>
                          <a:latin typeface="Verdana" pitchFamily="32" charset="0"/>
                          <a:ea typeface="Microsoft YaHei" charset="-122"/>
                        </a:rPr>
                        <a:t>Zusammenfassung</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chemeClr val="bg1"/>
                          </a:solidFill>
                          <a:effectLst/>
                          <a:latin typeface="Verdana" pitchFamily="32" charset="0"/>
                          <a:ea typeface="Microsoft YaHei" charset="-122"/>
                        </a:rPr>
                        <a:t>•••</a:t>
                      </a:r>
                      <a:endParaRPr kumimoji="0" lang="de-DE" altLang="de-DE" sz="1200" b="0" i="0" u="none" strike="noStrike" cap="none" normalizeH="0" baseline="0" dirty="0" smtClean="0">
                        <a:ln>
                          <a:noFill/>
                        </a:ln>
                        <a:solidFill>
                          <a:schemeClr val="bg1"/>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bl>
          </a:graphicData>
        </a:graphic>
      </p:graphicFrame>
      <p:sp>
        <p:nvSpPr>
          <p:cNvPr id="3" name="Textfeld 2"/>
          <p:cNvSpPr txBox="1"/>
          <p:nvPr/>
        </p:nvSpPr>
        <p:spPr>
          <a:xfrm>
            <a:off x="7608169" y="1338551"/>
            <a:ext cx="2729408" cy="369332"/>
          </a:xfrm>
          <a:prstGeom prst="rect">
            <a:avLst/>
          </a:prstGeom>
          <a:noFill/>
        </p:spPr>
        <p:txBody>
          <a:bodyPr wrap="square" rtlCol="0">
            <a:spAutoFit/>
          </a:bodyPr>
          <a:lstStyle/>
          <a:p>
            <a:r>
              <a:rPr lang="de-DE" dirty="0">
                <a:latin typeface="+mn-lt"/>
              </a:rPr>
              <a:t>Warnung vor extrem sonnigen (heißen) &amp; trockenen Sommern:</a:t>
            </a:r>
          </a:p>
        </p:txBody>
      </p:sp>
    </p:spTree>
    <p:extLst>
      <p:ext uri="{BB962C8B-B14F-4D97-AF65-F5344CB8AC3E}">
        <p14:creationId xmlns:p14="http://schemas.microsoft.com/office/powerpoint/2010/main" val="333908242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6750397" y="6053138"/>
            <a:ext cx="3635216" cy="457200"/>
          </a:xfrm>
          <a:prstGeom prst="ellipse">
            <a:avLst/>
          </a:prstGeom>
          <a:solidFill>
            <a:srgbClr val="FFCC99">
              <a:alpha val="48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15" name="Oval 3"/>
          <p:cNvSpPr>
            <a:spLocks noChangeArrowheads="1"/>
          </p:cNvSpPr>
          <p:nvPr/>
        </p:nvSpPr>
        <p:spPr bwMode="auto">
          <a:xfrm>
            <a:off x="7034069" y="4032250"/>
            <a:ext cx="3216275" cy="457200"/>
          </a:xfrm>
          <a:prstGeom prst="ellipse">
            <a:avLst/>
          </a:prstGeom>
          <a:solidFill>
            <a:srgbClr val="FFCC99">
              <a:alpha val="48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16" name="Freeform 4"/>
          <p:cNvSpPr>
            <a:spLocks noChangeArrowheads="1"/>
          </p:cNvSpPr>
          <p:nvPr/>
        </p:nvSpPr>
        <p:spPr bwMode="auto">
          <a:xfrm>
            <a:off x="3002310" y="4618038"/>
            <a:ext cx="7343775" cy="1447800"/>
          </a:xfrm>
          <a:custGeom>
            <a:avLst/>
            <a:gdLst>
              <a:gd name="G0" fmla="*/ 1 0 51712"/>
              <a:gd name="G1" fmla="*/ G0 4784 1"/>
              <a:gd name="G2" fmla="*/ G1 1 4784"/>
              <a:gd name="G3" fmla="*/ 1 0 51712"/>
              <a:gd name="G4" fmla="*/ G3 50668 1"/>
              <a:gd name="G5" fmla="*/ G4 1 50668"/>
              <a:gd name="G6" fmla="*/ 4784 4784 1"/>
              <a:gd name="G7" fmla="*/ G6 1 4784"/>
              <a:gd name="G8" fmla="*/ 1 0 51712"/>
              <a:gd name="G9" fmla="*/ G8 50668 1"/>
              <a:gd name="G10" fmla="*/ G9 1 50668"/>
              <a:gd name="G11" fmla="*/ 4784 4784 1"/>
              <a:gd name="G12" fmla="*/ G11 1 4784"/>
              <a:gd name="G13" fmla="*/ 50668 50668 1"/>
              <a:gd name="G14" fmla="*/ G13 1 50668"/>
              <a:gd name="G15" fmla="*/ 1 0 51712"/>
              <a:gd name="G16" fmla="*/ G15 4784 1"/>
              <a:gd name="G17" fmla="*/ G16 1 4784"/>
              <a:gd name="G18" fmla="*/ 50668 50668 1"/>
              <a:gd name="G19" fmla="*/ G18 1 50668"/>
              <a:gd name="G20" fmla="*/ 1 0 51712"/>
              <a:gd name="G21" fmla="*/ G20 4784 1"/>
              <a:gd name="G22" fmla="*/ G21 1 4784"/>
              <a:gd name="G23" fmla="*/ 1 0 51712"/>
              <a:gd name="G24" fmla="*/ G23 50668 1"/>
              <a:gd name="G25" fmla="*/ G24 1 50668"/>
              <a:gd name="G26" fmla="+- 4784 0 0"/>
              <a:gd name="G27" fmla="+- 50668 0 0"/>
              <a:gd name="T0" fmla="*/ 0 w 7344816"/>
              <a:gd name="T1" fmla="*/ 0 h 1033708"/>
              <a:gd name="T2" fmla="*/ 7344816 w 7344816"/>
              <a:gd name="T3" fmla="*/ 0 h 1033708"/>
              <a:gd name="T4" fmla="*/ 7344816 w 7344816"/>
              <a:gd name="T5" fmla="*/ 1033708 h 1033708"/>
              <a:gd name="T6" fmla="*/ 0 w 7344816"/>
              <a:gd name="T7" fmla="*/ 1033708 h 1033708"/>
              <a:gd name="T8" fmla="*/ 0 w 7344816"/>
              <a:gd name="T9" fmla="*/ 0 h 1033708"/>
            </a:gdLst>
            <a:ahLst/>
            <a:cxnLst>
              <a:cxn ang="0">
                <a:pos x="T0" y="T1"/>
              </a:cxn>
              <a:cxn ang="0">
                <a:pos x="T2" y="T3"/>
              </a:cxn>
              <a:cxn ang="0">
                <a:pos x="T4" y="T5"/>
              </a:cxn>
              <a:cxn ang="0">
                <a:pos x="T6" y="T7"/>
              </a:cxn>
              <a:cxn ang="0">
                <a:pos x="T8" y="T9"/>
              </a:cxn>
            </a:cxnLst>
            <a:rect l="0" t="0" r="r" b="b"/>
            <a:pathLst>
              <a:path w="7344816" h="1033708">
                <a:moveTo>
                  <a:pt x="0" y="0"/>
                </a:moveTo>
                <a:lnTo>
                  <a:pt x="7344816" y="0"/>
                </a:lnTo>
                <a:lnTo>
                  <a:pt x="7344816" y="1033708"/>
                </a:lnTo>
                <a:lnTo>
                  <a:pt x="0" y="1033708"/>
                </a:lnTo>
                <a:lnTo>
                  <a:pt x="0" y="0"/>
                </a:lnTo>
                <a:close/>
              </a:path>
            </a:pathLst>
          </a:custGeom>
          <a:solidFill>
            <a:srgbClr val="BFBFBF"/>
          </a:solidFill>
          <a:ln w="25560" cap="flat">
            <a:solidFill>
              <a:srgbClr val="BFBFB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13760" tIns="113760" rIns="113760" bIns="5893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pPr>
              <a:lnSpc>
                <a:spcPct val="90000"/>
              </a:lnSpc>
              <a:spcAft>
                <a:spcPts val="638"/>
              </a:spcAft>
            </a:pPr>
            <a:r>
              <a:rPr lang="de-DE" altLang="de-DE" dirty="0">
                <a:solidFill>
                  <a:srgbClr val="003399"/>
                </a:solidFill>
                <a:latin typeface="Verdana" pitchFamily="32" charset="0"/>
              </a:rPr>
              <a:t>AP 3: </a:t>
            </a:r>
            <a:r>
              <a:rPr lang="de-DE" altLang="de-DE" dirty="0">
                <a:solidFill>
                  <a:schemeClr val="tx1"/>
                </a:solidFill>
                <a:latin typeface="Verdana" pitchFamily="32" charset="0"/>
              </a:rPr>
              <a:t>Identifikation atmosphärischer Vorboten  </a:t>
            </a:r>
          </a:p>
        </p:txBody>
      </p:sp>
      <p:sp>
        <p:nvSpPr>
          <p:cNvPr id="13317" name="Freeform 5"/>
          <p:cNvSpPr>
            <a:spLocks noChangeArrowheads="1"/>
          </p:cNvSpPr>
          <p:nvPr/>
        </p:nvSpPr>
        <p:spPr bwMode="auto">
          <a:xfrm>
            <a:off x="3002310" y="2681288"/>
            <a:ext cx="7343775" cy="1884362"/>
          </a:xfrm>
          <a:custGeom>
            <a:avLst/>
            <a:gdLst>
              <a:gd name="G0" fmla="*/ 1 0 51712"/>
              <a:gd name="G1" fmla="*/ G0 4784 1"/>
              <a:gd name="G2" fmla="*/ G1 1 4784"/>
              <a:gd name="G3" fmla="*/ 32523 16979 1"/>
              <a:gd name="G4" fmla="*/ G3 1 16979"/>
              <a:gd name="G5" fmla="*/ 270 4784 1"/>
              <a:gd name="G6" fmla="*/ G5 1 4784"/>
              <a:gd name="G7" fmla="*/ 32523 16979 1"/>
              <a:gd name="G8" fmla="*/ G7 1 16979"/>
              <a:gd name="G9" fmla="*/ 270 4784 1"/>
              <a:gd name="G10" fmla="*/ G9 1 4784"/>
              <a:gd name="G11" fmla="*/ 4245 16979 1"/>
              <a:gd name="G12" fmla="*/ G11 1 16979"/>
              <a:gd name="G13" fmla="*/ 63683 4784 1"/>
              <a:gd name="G14" fmla="*/ G13 1 4784"/>
              <a:gd name="G15" fmla="*/ 4245 16979 1"/>
              <a:gd name="G16" fmla="*/ G15 1 16979"/>
              <a:gd name="G17" fmla="*/ 2392 4784 1"/>
              <a:gd name="G18" fmla="*/ G17 1 4784"/>
              <a:gd name="G19" fmla="*/ 1 0 51712"/>
              <a:gd name="G20" fmla="*/ G19 16979 1"/>
              <a:gd name="G21" fmla="*/ G20 1 16979"/>
              <a:gd name="G22" fmla="*/ 6637 4784 1"/>
              <a:gd name="G23" fmla="*/ G22 1 4784"/>
              <a:gd name="G24" fmla="*/ 4245 16979 1"/>
              <a:gd name="G25" fmla="*/ G24 1 16979"/>
              <a:gd name="G26" fmla="*/ 4514 4784 1"/>
              <a:gd name="G27" fmla="*/ G26 1 4784"/>
              <a:gd name="G28" fmla="*/ 4245 16979 1"/>
              <a:gd name="G29" fmla="*/ G28 1 16979"/>
              <a:gd name="G30" fmla="*/ 4514 4784 1"/>
              <a:gd name="G31" fmla="*/ G30 1 4784"/>
              <a:gd name="G32" fmla="*/ 32523 16979 1"/>
              <a:gd name="G33" fmla="*/ G32 1 16979"/>
              <a:gd name="G34" fmla="*/ 4784 4784 1"/>
              <a:gd name="G35" fmla="*/ G34 1 4784"/>
              <a:gd name="G36" fmla="*/ 32523 16979 1"/>
              <a:gd name="G37" fmla="*/ G36 1 16979"/>
              <a:gd name="G38" fmla="*/ 4784 4784 1"/>
              <a:gd name="G39" fmla="*/ G38 1 4784"/>
              <a:gd name="G40" fmla="*/ 16979 16979 1"/>
              <a:gd name="G41" fmla="*/ G40 1 16979"/>
              <a:gd name="G42" fmla="*/ 1 0 51712"/>
              <a:gd name="G43" fmla="*/ G42 4784 1"/>
              <a:gd name="G44" fmla="*/ G43 1 4784"/>
              <a:gd name="G45" fmla="*/ 16979 16979 1"/>
              <a:gd name="G46" fmla="*/ G45 1 16979"/>
              <a:gd name="G47" fmla="*/ 1 0 51712"/>
              <a:gd name="G48" fmla="*/ G47 4784 1"/>
              <a:gd name="G49" fmla="*/ G48 1 4784"/>
              <a:gd name="G50" fmla="*/ 32523 16979 1"/>
              <a:gd name="G51" fmla="*/ G50 1 16979"/>
              <a:gd name="G52" fmla="+- 4784 0 0"/>
              <a:gd name="G53" fmla="+- 16979 0 0"/>
              <a:gd name="T0" fmla="*/ 7344816 w 7344816"/>
              <a:gd name="T1" fmla="*/ 1033032 h 1589843"/>
              <a:gd name="T2" fmla="*/ 3871138 w 7344816"/>
              <a:gd name="T3" fmla="*/ 1033032 h 1589843"/>
              <a:gd name="T4" fmla="*/ 3871138 w 7344816"/>
              <a:gd name="T5" fmla="*/ 1192382 h 1589843"/>
              <a:gd name="T6" fmla="*/ 4069869 w 7344816"/>
              <a:gd name="T7" fmla="*/ 1192382 h 1589843"/>
              <a:gd name="T8" fmla="*/ 3672408 w 7344816"/>
              <a:gd name="T9" fmla="*/ 1589842 h 1589843"/>
              <a:gd name="T10" fmla="*/ 3274947 w 7344816"/>
              <a:gd name="T11" fmla="*/ 1192382 h 1589843"/>
              <a:gd name="T12" fmla="*/ 3473678 w 7344816"/>
              <a:gd name="T13" fmla="*/ 1192382 h 1589843"/>
              <a:gd name="T14" fmla="*/ 3473678 w 7344816"/>
              <a:gd name="T15" fmla="*/ 1033032 h 1589843"/>
              <a:gd name="T16" fmla="*/ 0 w 7344816"/>
              <a:gd name="T17" fmla="*/ 1033032 h 1589843"/>
              <a:gd name="T18" fmla="*/ 0 w 7344816"/>
              <a:gd name="T19" fmla="*/ 1 h 1589843"/>
              <a:gd name="T20" fmla="*/ 7344816 w 7344816"/>
              <a:gd name="T21" fmla="*/ 1 h 1589843"/>
              <a:gd name="T22" fmla="*/ 7344816 w 7344816"/>
              <a:gd name="T23" fmla="*/ 1033032 h 1589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44816" h="1589843">
                <a:moveTo>
                  <a:pt x="7344816" y="1033032"/>
                </a:moveTo>
                <a:lnTo>
                  <a:pt x="3871138" y="1033032"/>
                </a:lnTo>
                <a:lnTo>
                  <a:pt x="3871138" y="1192382"/>
                </a:lnTo>
                <a:lnTo>
                  <a:pt x="4069869" y="1192382"/>
                </a:lnTo>
                <a:lnTo>
                  <a:pt x="3672408" y="1589842"/>
                </a:lnTo>
                <a:lnTo>
                  <a:pt x="3274947" y="1192382"/>
                </a:lnTo>
                <a:lnTo>
                  <a:pt x="3473678" y="1192382"/>
                </a:lnTo>
                <a:lnTo>
                  <a:pt x="3473678" y="1033032"/>
                </a:lnTo>
                <a:lnTo>
                  <a:pt x="0" y="1033032"/>
                </a:lnTo>
                <a:lnTo>
                  <a:pt x="0" y="1"/>
                </a:lnTo>
                <a:lnTo>
                  <a:pt x="7344816" y="1"/>
                </a:lnTo>
                <a:lnTo>
                  <a:pt x="7344816" y="1033032"/>
                </a:lnTo>
                <a:close/>
              </a:path>
            </a:pathLst>
          </a:custGeom>
          <a:solidFill>
            <a:srgbClr val="BFBFBF">
              <a:alpha val="89999"/>
            </a:srgbClr>
          </a:solidFill>
          <a:ln w="25560" cap="flat">
            <a:solidFill>
              <a:srgbClr val="BFBFBF">
                <a:alpha val="89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13760" tIns="113760" rIns="113760" bIns="1145520"/>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pPr algn="ctr">
              <a:lnSpc>
                <a:spcPct val="90000"/>
              </a:lnSpc>
              <a:spcAft>
                <a:spcPts val="638"/>
              </a:spcAft>
            </a:pPr>
            <a:r>
              <a:rPr lang="de-DE" altLang="de-DE" dirty="0">
                <a:solidFill>
                  <a:srgbClr val="FF3300"/>
                </a:solidFill>
                <a:latin typeface="Verdana" pitchFamily="32" charset="0"/>
              </a:rPr>
              <a:t>AP 2: </a:t>
            </a:r>
            <a:r>
              <a:rPr lang="de-DE" altLang="de-DE" dirty="0">
                <a:solidFill>
                  <a:schemeClr val="tx1"/>
                </a:solidFill>
                <a:latin typeface="Verdana" pitchFamily="32" charset="0"/>
              </a:rPr>
              <a:t>Definition, Analyse extrem heißer &amp; trockener Sommer</a:t>
            </a:r>
          </a:p>
        </p:txBody>
      </p:sp>
      <p:sp>
        <p:nvSpPr>
          <p:cNvPr id="13318" name="Freeform 6"/>
          <p:cNvSpPr>
            <a:spLocks noChangeArrowheads="1"/>
          </p:cNvSpPr>
          <p:nvPr/>
        </p:nvSpPr>
        <p:spPr bwMode="auto">
          <a:xfrm>
            <a:off x="6672609" y="3165476"/>
            <a:ext cx="3671888" cy="638175"/>
          </a:xfrm>
          <a:custGeom>
            <a:avLst/>
            <a:gdLst>
              <a:gd name="G0" fmla="*/ 1 0 51712"/>
              <a:gd name="G1" fmla="*/ G0 2392 1"/>
              <a:gd name="G2" fmla="*/ G1 1 2392"/>
              <a:gd name="G3" fmla="*/ 1 0 51712"/>
              <a:gd name="G4" fmla="*/ G3 51312 1"/>
              <a:gd name="G5" fmla="*/ G4 1 51312"/>
              <a:gd name="G6" fmla="*/ 2392 2392 1"/>
              <a:gd name="G7" fmla="*/ G6 1 2392"/>
              <a:gd name="G8" fmla="*/ 1 0 51712"/>
              <a:gd name="G9" fmla="*/ G8 51312 1"/>
              <a:gd name="G10" fmla="*/ G9 1 51312"/>
              <a:gd name="G11" fmla="*/ 2392 2392 1"/>
              <a:gd name="G12" fmla="*/ G11 1 2392"/>
              <a:gd name="G13" fmla="*/ 51312 51312 1"/>
              <a:gd name="G14" fmla="*/ G13 1 51312"/>
              <a:gd name="G15" fmla="*/ 1 0 51712"/>
              <a:gd name="G16" fmla="*/ G15 2392 1"/>
              <a:gd name="G17" fmla="*/ G16 1 2392"/>
              <a:gd name="G18" fmla="*/ 51312 51312 1"/>
              <a:gd name="G19" fmla="*/ G18 1 51312"/>
              <a:gd name="G20" fmla="*/ 1 0 51712"/>
              <a:gd name="G21" fmla="*/ G20 2392 1"/>
              <a:gd name="G22" fmla="*/ G21 1 2392"/>
              <a:gd name="G23" fmla="*/ 1 0 51712"/>
              <a:gd name="G24" fmla="*/ G23 51312 1"/>
              <a:gd name="G25" fmla="*/ G24 1 51312"/>
              <a:gd name="G26" fmla="+- 2392 0 0"/>
              <a:gd name="G27" fmla="+- 51312 0 0"/>
              <a:gd name="T0" fmla="*/ 0 w 3672408"/>
              <a:gd name="T1" fmla="*/ 0 h 772208"/>
              <a:gd name="T2" fmla="*/ 3672408 w 3672408"/>
              <a:gd name="T3" fmla="*/ 0 h 772208"/>
              <a:gd name="T4" fmla="*/ 3672408 w 3672408"/>
              <a:gd name="T5" fmla="*/ 772208 h 772208"/>
              <a:gd name="T6" fmla="*/ 0 w 3672408"/>
              <a:gd name="T7" fmla="*/ 772208 h 772208"/>
              <a:gd name="T8" fmla="*/ 0 w 3672408"/>
              <a:gd name="T9" fmla="*/ 0 h 772208"/>
            </a:gdLst>
            <a:ahLst/>
            <a:cxnLst>
              <a:cxn ang="0">
                <a:pos x="T0" y="T1"/>
              </a:cxn>
              <a:cxn ang="0">
                <a:pos x="T2" y="T3"/>
              </a:cxn>
              <a:cxn ang="0">
                <a:pos x="T4" y="T5"/>
              </a:cxn>
              <a:cxn ang="0">
                <a:pos x="T6" y="T7"/>
              </a:cxn>
              <a:cxn ang="0">
                <a:pos x="T8" y="T9"/>
              </a:cxn>
            </a:cxnLst>
            <a:rect l="0" t="0" r="r" b="b"/>
            <a:pathLst>
              <a:path w="3672408" h="772208">
                <a:moveTo>
                  <a:pt x="0" y="0"/>
                </a:moveTo>
                <a:lnTo>
                  <a:pt x="3672408" y="0"/>
                </a:lnTo>
                <a:lnTo>
                  <a:pt x="3672408" y="772208"/>
                </a:lnTo>
                <a:lnTo>
                  <a:pt x="0" y="772208"/>
                </a:lnTo>
                <a:lnTo>
                  <a:pt x="0" y="0"/>
                </a:lnTo>
                <a:close/>
              </a:path>
            </a:pathLst>
          </a:custGeom>
          <a:solidFill>
            <a:srgbClr val="F2F2F2">
              <a:alpha val="89999"/>
            </a:srgbClr>
          </a:solidFill>
          <a:ln w="25560" cap="flat">
            <a:solidFill>
              <a:srgbClr val="BFBFBF">
                <a:alpha val="89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5320" tIns="15120" rIns="85320" bIns="15120" anchor="ctr"/>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algn="ctr">
              <a:lnSpc>
                <a:spcPct val="90000"/>
              </a:lnSpc>
              <a:spcAft>
                <a:spcPts val="638"/>
              </a:spcAft>
            </a:pPr>
            <a:r>
              <a:rPr lang="de-DE" altLang="de-DE" sz="1400">
                <a:latin typeface="Verdana" pitchFamily="32" charset="0"/>
              </a:rPr>
              <a:t>Analyse der vorhergehenden</a:t>
            </a:r>
            <a:br>
              <a:rPr lang="de-DE" altLang="de-DE" sz="1400">
                <a:latin typeface="Verdana" pitchFamily="32" charset="0"/>
              </a:rPr>
            </a:br>
            <a:r>
              <a:rPr lang="de-DE" altLang="de-DE" sz="1400">
                <a:latin typeface="Verdana" pitchFamily="32" charset="0"/>
              </a:rPr>
              <a:t>Winter – Frühjahrs - Übergangsperioden</a:t>
            </a:r>
          </a:p>
        </p:txBody>
      </p:sp>
      <p:sp>
        <p:nvSpPr>
          <p:cNvPr id="13319" name="Freeform 7"/>
          <p:cNvSpPr>
            <a:spLocks noChangeArrowheads="1"/>
          </p:cNvSpPr>
          <p:nvPr/>
        </p:nvSpPr>
        <p:spPr bwMode="auto">
          <a:xfrm>
            <a:off x="3002310" y="1241425"/>
            <a:ext cx="7343775" cy="1373188"/>
          </a:xfrm>
          <a:custGeom>
            <a:avLst/>
            <a:gdLst>
              <a:gd name="G0" fmla="*/ 1 0 51712"/>
              <a:gd name="G1" fmla="*/ G0 4784 1"/>
              <a:gd name="G2" fmla="*/ G1 1 4784"/>
              <a:gd name="G3" fmla="*/ 32523 16979 1"/>
              <a:gd name="G4" fmla="*/ G3 1 16979"/>
              <a:gd name="G5" fmla="*/ 270 4784 1"/>
              <a:gd name="G6" fmla="*/ G5 1 4784"/>
              <a:gd name="G7" fmla="*/ 32523 16979 1"/>
              <a:gd name="G8" fmla="*/ G7 1 16979"/>
              <a:gd name="G9" fmla="*/ 270 4784 1"/>
              <a:gd name="G10" fmla="*/ G9 1 4784"/>
              <a:gd name="G11" fmla="*/ 4245 16979 1"/>
              <a:gd name="G12" fmla="*/ G11 1 16979"/>
              <a:gd name="G13" fmla="*/ 63683 4784 1"/>
              <a:gd name="G14" fmla="*/ G13 1 4784"/>
              <a:gd name="G15" fmla="*/ 4245 16979 1"/>
              <a:gd name="G16" fmla="*/ G15 1 16979"/>
              <a:gd name="G17" fmla="*/ 2392 4784 1"/>
              <a:gd name="G18" fmla="*/ G17 1 4784"/>
              <a:gd name="G19" fmla="*/ 1 0 51712"/>
              <a:gd name="G20" fmla="*/ G19 16979 1"/>
              <a:gd name="G21" fmla="*/ G20 1 16979"/>
              <a:gd name="G22" fmla="*/ 6637 4784 1"/>
              <a:gd name="G23" fmla="*/ G22 1 4784"/>
              <a:gd name="G24" fmla="*/ 4245 16979 1"/>
              <a:gd name="G25" fmla="*/ G24 1 16979"/>
              <a:gd name="G26" fmla="*/ 4514 4784 1"/>
              <a:gd name="G27" fmla="*/ G26 1 4784"/>
              <a:gd name="G28" fmla="*/ 4245 16979 1"/>
              <a:gd name="G29" fmla="*/ G28 1 16979"/>
              <a:gd name="G30" fmla="*/ 4514 4784 1"/>
              <a:gd name="G31" fmla="*/ G30 1 4784"/>
              <a:gd name="G32" fmla="*/ 32523 16979 1"/>
              <a:gd name="G33" fmla="*/ G32 1 16979"/>
              <a:gd name="G34" fmla="*/ 4784 4784 1"/>
              <a:gd name="G35" fmla="*/ G34 1 4784"/>
              <a:gd name="G36" fmla="*/ 32523 16979 1"/>
              <a:gd name="G37" fmla="*/ G36 1 16979"/>
              <a:gd name="G38" fmla="*/ 4784 4784 1"/>
              <a:gd name="G39" fmla="*/ G38 1 4784"/>
              <a:gd name="G40" fmla="*/ 16979 16979 1"/>
              <a:gd name="G41" fmla="*/ G40 1 16979"/>
              <a:gd name="G42" fmla="*/ 1 0 51712"/>
              <a:gd name="G43" fmla="*/ G42 4784 1"/>
              <a:gd name="G44" fmla="*/ G43 1 4784"/>
              <a:gd name="G45" fmla="*/ 16979 16979 1"/>
              <a:gd name="G46" fmla="*/ G45 1 16979"/>
              <a:gd name="G47" fmla="*/ 1 0 51712"/>
              <a:gd name="G48" fmla="*/ G47 4784 1"/>
              <a:gd name="G49" fmla="*/ G48 1 4784"/>
              <a:gd name="G50" fmla="*/ 32523 16979 1"/>
              <a:gd name="G51" fmla="*/ G50 1 16979"/>
              <a:gd name="G52" fmla="+- 4784 0 0"/>
              <a:gd name="G53" fmla="+- 16979 0 0"/>
              <a:gd name="T0" fmla="*/ 7344816 w 7344816"/>
              <a:gd name="T1" fmla="*/ 1033032 h 1589843"/>
              <a:gd name="T2" fmla="*/ 3871138 w 7344816"/>
              <a:gd name="T3" fmla="*/ 1033032 h 1589843"/>
              <a:gd name="T4" fmla="*/ 3871138 w 7344816"/>
              <a:gd name="T5" fmla="*/ 1192382 h 1589843"/>
              <a:gd name="T6" fmla="*/ 4069869 w 7344816"/>
              <a:gd name="T7" fmla="*/ 1192382 h 1589843"/>
              <a:gd name="T8" fmla="*/ 3672408 w 7344816"/>
              <a:gd name="T9" fmla="*/ 1589842 h 1589843"/>
              <a:gd name="T10" fmla="*/ 3274947 w 7344816"/>
              <a:gd name="T11" fmla="*/ 1192382 h 1589843"/>
              <a:gd name="T12" fmla="*/ 3473678 w 7344816"/>
              <a:gd name="T13" fmla="*/ 1192382 h 1589843"/>
              <a:gd name="T14" fmla="*/ 3473678 w 7344816"/>
              <a:gd name="T15" fmla="*/ 1033032 h 1589843"/>
              <a:gd name="T16" fmla="*/ 0 w 7344816"/>
              <a:gd name="T17" fmla="*/ 1033032 h 1589843"/>
              <a:gd name="T18" fmla="*/ 0 w 7344816"/>
              <a:gd name="T19" fmla="*/ 1 h 1589843"/>
              <a:gd name="T20" fmla="*/ 7344816 w 7344816"/>
              <a:gd name="T21" fmla="*/ 1 h 1589843"/>
              <a:gd name="T22" fmla="*/ 7344816 w 7344816"/>
              <a:gd name="T23" fmla="*/ 1033032 h 1589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44816" h="1589843">
                <a:moveTo>
                  <a:pt x="7344816" y="1033032"/>
                </a:moveTo>
                <a:lnTo>
                  <a:pt x="3871138" y="1033032"/>
                </a:lnTo>
                <a:lnTo>
                  <a:pt x="3871138" y="1192382"/>
                </a:lnTo>
                <a:lnTo>
                  <a:pt x="4069869" y="1192382"/>
                </a:lnTo>
                <a:lnTo>
                  <a:pt x="3672408" y="1589842"/>
                </a:lnTo>
                <a:lnTo>
                  <a:pt x="3274947" y="1192382"/>
                </a:lnTo>
                <a:lnTo>
                  <a:pt x="3473678" y="1192382"/>
                </a:lnTo>
                <a:lnTo>
                  <a:pt x="3473678" y="1033032"/>
                </a:lnTo>
                <a:lnTo>
                  <a:pt x="0" y="1033032"/>
                </a:lnTo>
                <a:lnTo>
                  <a:pt x="0" y="1"/>
                </a:lnTo>
                <a:lnTo>
                  <a:pt x="7344816" y="1"/>
                </a:lnTo>
                <a:lnTo>
                  <a:pt x="7344816" y="1033032"/>
                </a:lnTo>
                <a:close/>
              </a:path>
            </a:pathLst>
          </a:custGeom>
          <a:solidFill>
            <a:srgbClr val="BFBFBF"/>
          </a:solidFill>
          <a:ln w="25560" cap="flat">
            <a:solidFill>
              <a:srgbClr val="BFBFB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13760" tIns="113760" rIns="113760" bIns="1145520" anchor="ct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ea typeface="Microsoft YaHei" charset="-122"/>
              </a:defRPr>
            </a:lvl9pPr>
          </a:lstStyle>
          <a:p>
            <a:pPr algn="ctr">
              <a:lnSpc>
                <a:spcPct val="90000"/>
              </a:lnSpc>
              <a:spcAft>
                <a:spcPts val="638"/>
              </a:spcAft>
            </a:pPr>
            <a:r>
              <a:rPr lang="de-DE" altLang="de-DE" dirty="0">
                <a:solidFill>
                  <a:srgbClr val="FF3300"/>
                </a:solidFill>
                <a:latin typeface="Verdana" pitchFamily="32" charset="0"/>
              </a:rPr>
              <a:t>AP 1: </a:t>
            </a:r>
            <a:r>
              <a:rPr lang="de-DE" altLang="de-DE" dirty="0">
                <a:solidFill>
                  <a:schemeClr val="tx1"/>
                </a:solidFill>
                <a:latin typeface="Verdana" pitchFamily="32" charset="0"/>
              </a:rPr>
              <a:t>Zusammensetzung des Globalstrahlungs-Datensatzes </a:t>
            </a:r>
          </a:p>
        </p:txBody>
      </p:sp>
      <p:sp>
        <p:nvSpPr>
          <p:cNvPr id="13320" name="Freeform 8"/>
          <p:cNvSpPr>
            <a:spLocks noChangeArrowheads="1"/>
          </p:cNvSpPr>
          <p:nvPr/>
        </p:nvSpPr>
        <p:spPr bwMode="auto">
          <a:xfrm>
            <a:off x="3002309" y="1677988"/>
            <a:ext cx="3671888" cy="476250"/>
          </a:xfrm>
          <a:custGeom>
            <a:avLst/>
            <a:gdLst>
              <a:gd name="G0" fmla="*/ 1 0 51712"/>
              <a:gd name="G1" fmla="*/ G0 2392 1"/>
              <a:gd name="G2" fmla="*/ G1 1 2392"/>
              <a:gd name="G3" fmla="*/ 1 0 51712"/>
              <a:gd name="G4" fmla="*/ G3 16611 1"/>
              <a:gd name="G5" fmla="*/ G4 1 16611"/>
              <a:gd name="G6" fmla="*/ 2392 2392 1"/>
              <a:gd name="G7" fmla="*/ G6 1 2392"/>
              <a:gd name="G8" fmla="*/ 1 0 51712"/>
              <a:gd name="G9" fmla="*/ G8 16611 1"/>
              <a:gd name="G10" fmla="*/ G9 1 16611"/>
              <a:gd name="G11" fmla="*/ 2392 2392 1"/>
              <a:gd name="G12" fmla="*/ G11 1 2392"/>
              <a:gd name="G13" fmla="*/ 16611 16611 1"/>
              <a:gd name="G14" fmla="*/ G13 1 16611"/>
              <a:gd name="G15" fmla="*/ 1 0 51712"/>
              <a:gd name="G16" fmla="*/ G15 2392 1"/>
              <a:gd name="G17" fmla="*/ G16 1 2392"/>
              <a:gd name="G18" fmla="*/ 16611 16611 1"/>
              <a:gd name="G19" fmla="*/ G18 1 16611"/>
              <a:gd name="G20" fmla="*/ 1 0 51712"/>
              <a:gd name="G21" fmla="*/ G20 2392 1"/>
              <a:gd name="G22" fmla="*/ G21 1 2392"/>
              <a:gd name="G23" fmla="*/ 1 0 51712"/>
              <a:gd name="G24" fmla="*/ G23 16611 1"/>
              <a:gd name="G25" fmla="*/ G24 1 16611"/>
              <a:gd name="G26" fmla="+- 2392 0 0"/>
              <a:gd name="G27" fmla="+- 16611 0 0"/>
              <a:gd name="T0" fmla="*/ 0 w 3672408"/>
              <a:gd name="T1" fmla="*/ 0 h 475363"/>
              <a:gd name="T2" fmla="*/ 3672408 w 3672408"/>
              <a:gd name="T3" fmla="*/ 0 h 475363"/>
              <a:gd name="T4" fmla="*/ 3672408 w 3672408"/>
              <a:gd name="T5" fmla="*/ 475363 h 475363"/>
              <a:gd name="T6" fmla="*/ 0 w 3672408"/>
              <a:gd name="T7" fmla="*/ 475363 h 475363"/>
              <a:gd name="T8" fmla="*/ 0 w 3672408"/>
              <a:gd name="T9" fmla="*/ 0 h 475363"/>
            </a:gdLst>
            <a:ahLst/>
            <a:cxnLst>
              <a:cxn ang="0">
                <a:pos x="T0" y="T1"/>
              </a:cxn>
              <a:cxn ang="0">
                <a:pos x="T2" y="T3"/>
              </a:cxn>
              <a:cxn ang="0">
                <a:pos x="T4" y="T5"/>
              </a:cxn>
              <a:cxn ang="0">
                <a:pos x="T6" y="T7"/>
              </a:cxn>
              <a:cxn ang="0">
                <a:pos x="T8" y="T9"/>
              </a:cxn>
            </a:cxnLst>
            <a:rect l="0" t="0" r="r" b="b"/>
            <a:pathLst>
              <a:path w="3672408" h="475363">
                <a:moveTo>
                  <a:pt x="0" y="0"/>
                </a:moveTo>
                <a:lnTo>
                  <a:pt x="3672408" y="0"/>
                </a:lnTo>
                <a:lnTo>
                  <a:pt x="3672408" y="475363"/>
                </a:lnTo>
                <a:lnTo>
                  <a:pt x="0" y="475363"/>
                </a:lnTo>
                <a:lnTo>
                  <a:pt x="0" y="0"/>
                </a:lnTo>
                <a:close/>
              </a:path>
            </a:pathLst>
          </a:custGeom>
          <a:solidFill>
            <a:srgbClr val="FFFFFF">
              <a:alpha val="89999"/>
            </a:srgbClr>
          </a:solidFill>
          <a:ln w="25560" cap="flat">
            <a:solidFill>
              <a:srgbClr val="BFBFBF">
                <a:alpha val="89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5320" tIns="15120" rIns="85320" bIns="15120" anchor="ctr"/>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algn="ctr">
              <a:lnSpc>
                <a:spcPct val="90000"/>
              </a:lnSpc>
              <a:spcAft>
                <a:spcPts val="638"/>
              </a:spcAft>
            </a:pPr>
            <a:r>
              <a:rPr lang="de-DE" altLang="de-DE" sz="1400" dirty="0">
                <a:latin typeface="Verdana" pitchFamily="32" charset="0"/>
              </a:rPr>
              <a:t>Validation des CM SAF Datensatzes</a:t>
            </a:r>
          </a:p>
        </p:txBody>
      </p:sp>
      <p:sp>
        <p:nvSpPr>
          <p:cNvPr id="13321" name="Freeform 9"/>
          <p:cNvSpPr>
            <a:spLocks noChangeArrowheads="1"/>
          </p:cNvSpPr>
          <p:nvPr/>
        </p:nvSpPr>
        <p:spPr bwMode="auto">
          <a:xfrm>
            <a:off x="6672609" y="1677988"/>
            <a:ext cx="3671888" cy="476250"/>
          </a:xfrm>
          <a:custGeom>
            <a:avLst/>
            <a:gdLst>
              <a:gd name="G0" fmla="*/ 1 0 51712"/>
              <a:gd name="G1" fmla="*/ G0 2392 1"/>
              <a:gd name="G2" fmla="*/ G1 1 2392"/>
              <a:gd name="G3" fmla="*/ 1 0 51712"/>
              <a:gd name="G4" fmla="*/ G3 16611 1"/>
              <a:gd name="G5" fmla="*/ G4 1 16611"/>
              <a:gd name="G6" fmla="*/ 2392 2392 1"/>
              <a:gd name="G7" fmla="*/ G6 1 2392"/>
              <a:gd name="G8" fmla="*/ 1 0 51712"/>
              <a:gd name="G9" fmla="*/ G8 16611 1"/>
              <a:gd name="G10" fmla="*/ G9 1 16611"/>
              <a:gd name="G11" fmla="*/ 2392 2392 1"/>
              <a:gd name="G12" fmla="*/ G11 1 2392"/>
              <a:gd name="G13" fmla="*/ 16611 16611 1"/>
              <a:gd name="G14" fmla="*/ G13 1 16611"/>
              <a:gd name="G15" fmla="*/ 1 0 51712"/>
              <a:gd name="G16" fmla="*/ G15 2392 1"/>
              <a:gd name="G17" fmla="*/ G16 1 2392"/>
              <a:gd name="G18" fmla="*/ 16611 16611 1"/>
              <a:gd name="G19" fmla="*/ G18 1 16611"/>
              <a:gd name="G20" fmla="*/ 1 0 51712"/>
              <a:gd name="G21" fmla="*/ G20 2392 1"/>
              <a:gd name="G22" fmla="*/ G21 1 2392"/>
              <a:gd name="G23" fmla="*/ 1 0 51712"/>
              <a:gd name="G24" fmla="*/ G23 16611 1"/>
              <a:gd name="G25" fmla="*/ G24 1 16611"/>
              <a:gd name="G26" fmla="+- 2392 0 0"/>
              <a:gd name="G27" fmla="+- 16611 0 0"/>
              <a:gd name="T0" fmla="*/ 0 w 3672408"/>
              <a:gd name="T1" fmla="*/ 0 h 475363"/>
              <a:gd name="T2" fmla="*/ 3672408 w 3672408"/>
              <a:gd name="T3" fmla="*/ 0 h 475363"/>
              <a:gd name="T4" fmla="*/ 3672408 w 3672408"/>
              <a:gd name="T5" fmla="*/ 475363 h 475363"/>
              <a:gd name="T6" fmla="*/ 0 w 3672408"/>
              <a:gd name="T7" fmla="*/ 475363 h 475363"/>
              <a:gd name="T8" fmla="*/ 0 w 3672408"/>
              <a:gd name="T9" fmla="*/ 0 h 475363"/>
            </a:gdLst>
            <a:ahLst/>
            <a:cxnLst>
              <a:cxn ang="0">
                <a:pos x="T0" y="T1"/>
              </a:cxn>
              <a:cxn ang="0">
                <a:pos x="T2" y="T3"/>
              </a:cxn>
              <a:cxn ang="0">
                <a:pos x="T4" y="T5"/>
              </a:cxn>
              <a:cxn ang="0">
                <a:pos x="T6" y="T7"/>
              </a:cxn>
              <a:cxn ang="0">
                <a:pos x="T8" y="T9"/>
              </a:cxn>
            </a:cxnLst>
            <a:rect l="0" t="0" r="r" b="b"/>
            <a:pathLst>
              <a:path w="3672408" h="475363">
                <a:moveTo>
                  <a:pt x="0" y="0"/>
                </a:moveTo>
                <a:lnTo>
                  <a:pt x="3672408" y="0"/>
                </a:lnTo>
                <a:lnTo>
                  <a:pt x="3672408" y="475363"/>
                </a:lnTo>
                <a:lnTo>
                  <a:pt x="0" y="475363"/>
                </a:lnTo>
                <a:lnTo>
                  <a:pt x="0" y="0"/>
                </a:lnTo>
                <a:close/>
              </a:path>
            </a:pathLst>
          </a:custGeom>
          <a:solidFill>
            <a:srgbClr val="FFFFFF">
              <a:alpha val="89999"/>
            </a:srgbClr>
          </a:solidFill>
          <a:ln w="25560" cap="flat">
            <a:solidFill>
              <a:srgbClr val="BFBFBF">
                <a:alpha val="89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15120" rIns="36000" bIns="15120" anchor="ctr"/>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a:lnSpc>
                <a:spcPct val="90000"/>
              </a:lnSpc>
              <a:spcAft>
                <a:spcPts val="638"/>
              </a:spcAft>
            </a:pPr>
            <a:r>
              <a:rPr lang="de-DE" altLang="de-DE" sz="1400" dirty="0">
                <a:latin typeface="Verdana" pitchFamily="32" charset="0"/>
              </a:rPr>
              <a:t>Evaluierung von ERA-40 und </a:t>
            </a:r>
            <a:br>
              <a:rPr lang="de-DE" altLang="de-DE" sz="1400" dirty="0">
                <a:latin typeface="Verdana" pitchFamily="32" charset="0"/>
              </a:rPr>
            </a:br>
            <a:r>
              <a:rPr lang="de-DE" altLang="de-DE" sz="1400" dirty="0">
                <a:latin typeface="Verdana" pitchFamily="32" charset="0"/>
              </a:rPr>
              <a:t>ERA-interim Globalstrahlungsdaten</a:t>
            </a:r>
          </a:p>
        </p:txBody>
      </p:sp>
      <p:sp>
        <p:nvSpPr>
          <p:cNvPr id="13322" name="Freeform 10"/>
          <p:cNvSpPr>
            <a:spLocks noChangeArrowheads="1"/>
          </p:cNvSpPr>
          <p:nvPr/>
        </p:nvSpPr>
        <p:spPr bwMode="auto">
          <a:xfrm>
            <a:off x="3002310" y="3165476"/>
            <a:ext cx="3660775" cy="638175"/>
          </a:xfrm>
          <a:custGeom>
            <a:avLst/>
            <a:gdLst>
              <a:gd name="G0" fmla="*/ 1 0 51712"/>
              <a:gd name="G1" fmla="*/ G0 2392 1"/>
              <a:gd name="G2" fmla="*/ G1 1 2392"/>
              <a:gd name="G3" fmla="*/ 1 0 51712"/>
              <a:gd name="G4" fmla="*/ G3 5741 1"/>
              <a:gd name="G5" fmla="*/ G4 1 5741"/>
              <a:gd name="G6" fmla="*/ 2392 2392 1"/>
              <a:gd name="G7" fmla="*/ G6 1 2392"/>
              <a:gd name="G8" fmla="*/ 1 0 51712"/>
              <a:gd name="G9" fmla="*/ G8 5741 1"/>
              <a:gd name="G10" fmla="*/ G9 1 5741"/>
              <a:gd name="G11" fmla="*/ 2392 2392 1"/>
              <a:gd name="G12" fmla="*/ G11 1 2392"/>
              <a:gd name="G13" fmla="*/ 5741 5741 1"/>
              <a:gd name="G14" fmla="*/ G13 1 5741"/>
              <a:gd name="G15" fmla="*/ 1 0 51712"/>
              <a:gd name="G16" fmla="*/ G15 2392 1"/>
              <a:gd name="G17" fmla="*/ G16 1 2392"/>
              <a:gd name="G18" fmla="*/ 5741 5741 1"/>
              <a:gd name="G19" fmla="*/ G18 1 5741"/>
              <a:gd name="G20" fmla="*/ 1 0 51712"/>
              <a:gd name="G21" fmla="*/ G20 2392 1"/>
              <a:gd name="G22" fmla="*/ G21 1 2392"/>
              <a:gd name="G23" fmla="*/ 1 0 51712"/>
              <a:gd name="G24" fmla="*/ G23 5741 1"/>
              <a:gd name="G25" fmla="*/ G24 1 5741"/>
              <a:gd name="G26" fmla="+- 2392 0 0"/>
              <a:gd name="G27" fmla="+- 5741 0 0"/>
              <a:gd name="T0" fmla="*/ 0 w 3672408"/>
              <a:gd name="T1" fmla="*/ 0 h 792173"/>
              <a:gd name="T2" fmla="*/ 3672408 w 3672408"/>
              <a:gd name="T3" fmla="*/ 0 h 792173"/>
              <a:gd name="T4" fmla="*/ 3672408 w 3672408"/>
              <a:gd name="T5" fmla="*/ 792173 h 792173"/>
              <a:gd name="T6" fmla="*/ 0 w 3672408"/>
              <a:gd name="T7" fmla="*/ 792173 h 792173"/>
              <a:gd name="T8" fmla="*/ 0 w 3672408"/>
              <a:gd name="T9" fmla="*/ 0 h 792173"/>
            </a:gdLst>
            <a:ahLst/>
            <a:cxnLst>
              <a:cxn ang="0">
                <a:pos x="T0" y="T1"/>
              </a:cxn>
              <a:cxn ang="0">
                <a:pos x="T2" y="T3"/>
              </a:cxn>
              <a:cxn ang="0">
                <a:pos x="T4" y="T5"/>
              </a:cxn>
              <a:cxn ang="0">
                <a:pos x="T6" y="T7"/>
              </a:cxn>
              <a:cxn ang="0">
                <a:pos x="T8" y="T9"/>
              </a:cxn>
            </a:cxnLst>
            <a:rect l="0" t="0" r="r" b="b"/>
            <a:pathLst>
              <a:path w="3672408" h="792173">
                <a:moveTo>
                  <a:pt x="0" y="0"/>
                </a:moveTo>
                <a:lnTo>
                  <a:pt x="3672408" y="0"/>
                </a:lnTo>
                <a:lnTo>
                  <a:pt x="3672408" y="792173"/>
                </a:lnTo>
                <a:lnTo>
                  <a:pt x="0" y="792173"/>
                </a:lnTo>
                <a:lnTo>
                  <a:pt x="0" y="0"/>
                </a:lnTo>
                <a:close/>
              </a:path>
            </a:pathLst>
          </a:custGeom>
          <a:solidFill>
            <a:srgbClr val="F2F2F2">
              <a:alpha val="89999"/>
            </a:srgbClr>
          </a:solidFill>
          <a:ln w="25560" cap="flat">
            <a:solidFill>
              <a:srgbClr val="BFBFBF">
                <a:alpha val="89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5320" tIns="15120" rIns="85320" bIns="15120" anchor="ctr"/>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algn="ctr">
              <a:lnSpc>
                <a:spcPct val="90000"/>
              </a:lnSpc>
              <a:spcAft>
                <a:spcPts val="638"/>
              </a:spcAft>
            </a:pPr>
            <a:r>
              <a:rPr lang="de-DE" altLang="de-DE" sz="1400" dirty="0">
                <a:latin typeface="Verdana" pitchFamily="32" charset="0"/>
              </a:rPr>
              <a:t>Auswahl der extremsten Sommer bzgl. Solarstrahlung und Niederschlag im Zeitraum 1958 - 2011</a:t>
            </a:r>
          </a:p>
        </p:txBody>
      </p:sp>
      <p:sp>
        <p:nvSpPr>
          <p:cNvPr id="13323" name="Freeform 11"/>
          <p:cNvSpPr>
            <a:spLocks noChangeArrowheads="1"/>
          </p:cNvSpPr>
          <p:nvPr/>
        </p:nvSpPr>
        <p:spPr bwMode="auto">
          <a:xfrm>
            <a:off x="3049934" y="5059364"/>
            <a:ext cx="3671888" cy="993775"/>
          </a:xfrm>
          <a:custGeom>
            <a:avLst/>
            <a:gdLst>
              <a:gd name="G0" fmla="*/ 1 0 51712"/>
              <a:gd name="G1" fmla="*/ G0 2392 1"/>
              <a:gd name="G2" fmla="*/ G1 1 2392"/>
              <a:gd name="G3" fmla="*/ 1 0 51712"/>
              <a:gd name="G4" fmla="*/ G3 16611 1"/>
              <a:gd name="G5" fmla="*/ G4 1 16611"/>
              <a:gd name="G6" fmla="*/ 2392 2392 1"/>
              <a:gd name="G7" fmla="*/ G6 1 2392"/>
              <a:gd name="G8" fmla="*/ 1 0 51712"/>
              <a:gd name="G9" fmla="*/ G8 16611 1"/>
              <a:gd name="G10" fmla="*/ G9 1 16611"/>
              <a:gd name="G11" fmla="*/ 2392 2392 1"/>
              <a:gd name="G12" fmla="*/ G11 1 2392"/>
              <a:gd name="G13" fmla="*/ 16611 16611 1"/>
              <a:gd name="G14" fmla="*/ G13 1 16611"/>
              <a:gd name="G15" fmla="*/ 1 0 51712"/>
              <a:gd name="G16" fmla="*/ G15 2392 1"/>
              <a:gd name="G17" fmla="*/ G16 1 2392"/>
              <a:gd name="G18" fmla="*/ 16611 16611 1"/>
              <a:gd name="G19" fmla="*/ G18 1 16611"/>
              <a:gd name="G20" fmla="*/ 1 0 51712"/>
              <a:gd name="G21" fmla="*/ G20 2392 1"/>
              <a:gd name="G22" fmla="*/ G21 1 2392"/>
              <a:gd name="G23" fmla="*/ 1 0 51712"/>
              <a:gd name="G24" fmla="*/ G23 16611 1"/>
              <a:gd name="G25" fmla="*/ G24 1 16611"/>
              <a:gd name="G26" fmla="+- 2392 0 0"/>
              <a:gd name="G27" fmla="+- 16611 0 0"/>
              <a:gd name="T0" fmla="*/ 0 w 3672408"/>
              <a:gd name="T1" fmla="*/ 0 h 475363"/>
              <a:gd name="T2" fmla="*/ 3672408 w 3672408"/>
              <a:gd name="T3" fmla="*/ 0 h 475363"/>
              <a:gd name="T4" fmla="*/ 3672408 w 3672408"/>
              <a:gd name="T5" fmla="*/ 475363 h 475363"/>
              <a:gd name="T6" fmla="*/ 0 w 3672408"/>
              <a:gd name="T7" fmla="*/ 475363 h 475363"/>
              <a:gd name="T8" fmla="*/ 0 w 3672408"/>
              <a:gd name="T9" fmla="*/ 0 h 475363"/>
            </a:gdLst>
            <a:ahLst/>
            <a:cxnLst>
              <a:cxn ang="0">
                <a:pos x="T0" y="T1"/>
              </a:cxn>
              <a:cxn ang="0">
                <a:pos x="T2" y="T3"/>
              </a:cxn>
              <a:cxn ang="0">
                <a:pos x="T4" y="T5"/>
              </a:cxn>
              <a:cxn ang="0">
                <a:pos x="T6" y="T7"/>
              </a:cxn>
              <a:cxn ang="0">
                <a:pos x="T8" y="T9"/>
              </a:cxn>
            </a:cxnLst>
            <a:rect l="0" t="0" r="r" b="b"/>
            <a:pathLst>
              <a:path w="3672408" h="475363">
                <a:moveTo>
                  <a:pt x="0" y="0"/>
                </a:moveTo>
                <a:lnTo>
                  <a:pt x="3672408" y="0"/>
                </a:lnTo>
                <a:lnTo>
                  <a:pt x="3672408" y="475363"/>
                </a:lnTo>
                <a:lnTo>
                  <a:pt x="0" y="475363"/>
                </a:lnTo>
                <a:lnTo>
                  <a:pt x="0" y="0"/>
                </a:lnTo>
                <a:close/>
              </a:path>
            </a:pathLst>
          </a:custGeom>
          <a:solidFill>
            <a:srgbClr val="F2F2F2">
              <a:alpha val="89999"/>
            </a:srgbClr>
          </a:solidFill>
          <a:ln w="25560" cap="flat">
            <a:solidFill>
              <a:srgbClr val="BFBFBF">
                <a:alpha val="89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5320" tIns="15120" rIns="85320" bIns="15120" anchor="ctr"/>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algn="ctr">
              <a:lnSpc>
                <a:spcPct val="90000"/>
              </a:lnSpc>
              <a:spcAft>
                <a:spcPts val="638"/>
              </a:spcAft>
            </a:pPr>
            <a:r>
              <a:rPr lang="de-DE" altLang="de-DE" sz="1400">
                <a:latin typeface="Verdana" pitchFamily="32" charset="0"/>
              </a:rPr>
              <a:t>Analyse der großräumigen atmosphärischen Zirkulation der Winter – Frühjahrs – Übergangsperioden vor den extremen Sommern</a:t>
            </a:r>
          </a:p>
        </p:txBody>
      </p:sp>
      <p:sp>
        <p:nvSpPr>
          <p:cNvPr id="13324" name="Freeform 12"/>
          <p:cNvSpPr>
            <a:spLocks noChangeArrowheads="1"/>
          </p:cNvSpPr>
          <p:nvPr/>
        </p:nvSpPr>
        <p:spPr bwMode="auto">
          <a:xfrm>
            <a:off x="6750398" y="5059364"/>
            <a:ext cx="3595687" cy="993775"/>
          </a:xfrm>
          <a:custGeom>
            <a:avLst/>
            <a:gdLst>
              <a:gd name="G0" fmla="*/ 1 0 51712"/>
              <a:gd name="G1" fmla="*/ G0 2392 1"/>
              <a:gd name="G2" fmla="*/ G1 1 2392"/>
              <a:gd name="G3" fmla="*/ 1 0 51712"/>
              <a:gd name="G4" fmla="*/ G3 16611 1"/>
              <a:gd name="G5" fmla="*/ G4 1 16611"/>
              <a:gd name="G6" fmla="*/ 2392 2392 1"/>
              <a:gd name="G7" fmla="*/ G6 1 2392"/>
              <a:gd name="G8" fmla="*/ 1 0 51712"/>
              <a:gd name="G9" fmla="*/ G8 16611 1"/>
              <a:gd name="G10" fmla="*/ G9 1 16611"/>
              <a:gd name="G11" fmla="*/ 2392 2392 1"/>
              <a:gd name="G12" fmla="*/ G11 1 2392"/>
              <a:gd name="G13" fmla="*/ 16611 16611 1"/>
              <a:gd name="G14" fmla="*/ G13 1 16611"/>
              <a:gd name="G15" fmla="*/ 1 0 51712"/>
              <a:gd name="G16" fmla="*/ G15 2392 1"/>
              <a:gd name="G17" fmla="*/ G16 1 2392"/>
              <a:gd name="G18" fmla="*/ 16611 16611 1"/>
              <a:gd name="G19" fmla="*/ G18 1 16611"/>
              <a:gd name="G20" fmla="*/ 1 0 51712"/>
              <a:gd name="G21" fmla="*/ G20 2392 1"/>
              <a:gd name="G22" fmla="*/ G21 1 2392"/>
              <a:gd name="G23" fmla="*/ 1 0 51712"/>
              <a:gd name="G24" fmla="*/ G23 16611 1"/>
              <a:gd name="G25" fmla="*/ G24 1 16611"/>
              <a:gd name="G26" fmla="+- 2392 0 0"/>
              <a:gd name="G27" fmla="+- 16611 0 0"/>
              <a:gd name="T0" fmla="*/ 0 w 3672408"/>
              <a:gd name="T1" fmla="*/ 0 h 475363"/>
              <a:gd name="T2" fmla="*/ 3672408 w 3672408"/>
              <a:gd name="T3" fmla="*/ 0 h 475363"/>
              <a:gd name="T4" fmla="*/ 3672408 w 3672408"/>
              <a:gd name="T5" fmla="*/ 475363 h 475363"/>
              <a:gd name="T6" fmla="*/ 0 w 3672408"/>
              <a:gd name="T7" fmla="*/ 475363 h 475363"/>
              <a:gd name="T8" fmla="*/ 0 w 3672408"/>
              <a:gd name="T9" fmla="*/ 0 h 475363"/>
            </a:gdLst>
            <a:ahLst/>
            <a:cxnLst>
              <a:cxn ang="0">
                <a:pos x="T0" y="T1"/>
              </a:cxn>
              <a:cxn ang="0">
                <a:pos x="T2" y="T3"/>
              </a:cxn>
              <a:cxn ang="0">
                <a:pos x="T4" y="T5"/>
              </a:cxn>
              <a:cxn ang="0">
                <a:pos x="T6" y="T7"/>
              </a:cxn>
              <a:cxn ang="0">
                <a:pos x="T8" y="T9"/>
              </a:cxn>
            </a:cxnLst>
            <a:rect l="0" t="0" r="r" b="b"/>
            <a:pathLst>
              <a:path w="3672408" h="475363">
                <a:moveTo>
                  <a:pt x="0" y="0"/>
                </a:moveTo>
                <a:lnTo>
                  <a:pt x="3672408" y="0"/>
                </a:lnTo>
                <a:lnTo>
                  <a:pt x="3672408" y="475363"/>
                </a:lnTo>
                <a:lnTo>
                  <a:pt x="0" y="475363"/>
                </a:lnTo>
                <a:lnTo>
                  <a:pt x="0" y="0"/>
                </a:lnTo>
                <a:close/>
              </a:path>
            </a:pathLst>
          </a:custGeom>
          <a:solidFill>
            <a:srgbClr val="F2F2F2">
              <a:alpha val="89999"/>
            </a:srgbClr>
          </a:solidFill>
          <a:ln w="25560" cap="flat">
            <a:solidFill>
              <a:srgbClr val="BFBFBF">
                <a:alpha val="89999"/>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5320" tIns="15120" rIns="85320" bIns="15120" anchor="ct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ctr">
              <a:lnSpc>
                <a:spcPct val="90000"/>
              </a:lnSpc>
              <a:spcAft>
                <a:spcPts val="638"/>
              </a:spcAft>
            </a:pPr>
            <a:r>
              <a:rPr lang="de-DE" altLang="de-DE" sz="1400">
                <a:latin typeface="Verdana" pitchFamily="32" charset="0"/>
              </a:rPr>
              <a:t>Identifikation potenzieller </a:t>
            </a:r>
            <a:br>
              <a:rPr lang="de-DE" altLang="de-DE" sz="1400">
                <a:latin typeface="Verdana" pitchFamily="32" charset="0"/>
              </a:rPr>
            </a:br>
            <a:r>
              <a:rPr lang="de-DE" altLang="de-DE" sz="1400">
                <a:latin typeface="Verdana" pitchFamily="32" charset="0"/>
              </a:rPr>
              <a:t>atmosphärischer Vorläufer </a:t>
            </a:r>
            <a:br>
              <a:rPr lang="de-DE" altLang="de-DE" sz="1400">
                <a:latin typeface="Verdana" pitchFamily="32" charset="0"/>
              </a:rPr>
            </a:br>
            <a:r>
              <a:rPr lang="de-DE" altLang="de-DE" sz="1400">
                <a:latin typeface="Verdana" pitchFamily="32" charset="0"/>
              </a:rPr>
              <a:t>extremer Sommer</a:t>
            </a:r>
          </a:p>
        </p:txBody>
      </p:sp>
      <p:sp>
        <p:nvSpPr>
          <p:cNvPr id="13325" name="Oval 13"/>
          <p:cNvSpPr>
            <a:spLocks noChangeArrowheads="1"/>
          </p:cNvSpPr>
          <p:nvPr/>
        </p:nvSpPr>
        <p:spPr bwMode="auto">
          <a:xfrm>
            <a:off x="7055197" y="2154238"/>
            <a:ext cx="3330416" cy="457200"/>
          </a:xfrm>
          <a:prstGeom prst="ellipse">
            <a:avLst/>
          </a:prstGeom>
          <a:solidFill>
            <a:srgbClr val="FFCC99">
              <a:alpha val="48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26" name="Rectangle 14"/>
          <p:cNvSpPr>
            <a:spLocks noChangeArrowheads="1"/>
          </p:cNvSpPr>
          <p:nvPr/>
        </p:nvSpPr>
        <p:spPr bwMode="auto">
          <a:xfrm>
            <a:off x="7148781" y="2224088"/>
            <a:ext cx="3140364" cy="494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spcAft>
                <a:spcPts val="1350"/>
              </a:spcAft>
            </a:pPr>
            <a:r>
              <a:rPr lang="de-DE" altLang="de-DE" sz="1300" dirty="0">
                <a:latin typeface="Wingdings" charset="0"/>
              </a:rPr>
              <a:t></a:t>
            </a:r>
            <a:r>
              <a:rPr lang="de-DE" altLang="de-DE" sz="1300" dirty="0">
                <a:latin typeface="Verdana" pitchFamily="32" charset="0"/>
              </a:rPr>
              <a:t> </a:t>
            </a:r>
            <a:r>
              <a:rPr lang="de-DE" altLang="de-DE" sz="1300" dirty="0" err="1">
                <a:latin typeface="Verdana" pitchFamily="32" charset="0"/>
              </a:rPr>
              <a:t>MetZet</a:t>
            </a:r>
            <a:r>
              <a:rPr lang="de-DE" altLang="de-DE" sz="1300" dirty="0">
                <a:latin typeface="Verdana" pitchFamily="32" charset="0"/>
              </a:rPr>
              <a:t> 2010, Vol. 19, 631-640</a:t>
            </a:r>
          </a:p>
        </p:txBody>
      </p:sp>
      <p:sp>
        <p:nvSpPr>
          <p:cNvPr id="13327" name="Rectangle 15"/>
          <p:cNvSpPr>
            <a:spLocks noChangeArrowheads="1"/>
          </p:cNvSpPr>
          <p:nvPr/>
        </p:nvSpPr>
        <p:spPr bwMode="auto">
          <a:xfrm>
            <a:off x="7039961" y="4102100"/>
            <a:ext cx="3345653" cy="494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spcAft>
                <a:spcPts val="1350"/>
              </a:spcAft>
            </a:pPr>
            <a:r>
              <a:rPr lang="de-DE" altLang="de-DE" sz="1300" dirty="0">
                <a:latin typeface="Wingdings" charset="0"/>
              </a:rPr>
              <a:t></a:t>
            </a:r>
            <a:r>
              <a:rPr lang="de-DE" altLang="de-DE" sz="1300" dirty="0">
                <a:latin typeface="Verdana" pitchFamily="32" charset="0"/>
              </a:rPr>
              <a:t> NHESS 2013, Vol. 13, 1243-1257</a:t>
            </a:r>
          </a:p>
        </p:txBody>
      </p:sp>
      <p:sp>
        <p:nvSpPr>
          <p:cNvPr id="13328" name="Rectangle 16"/>
          <p:cNvSpPr>
            <a:spLocks noChangeArrowheads="1"/>
          </p:cNvSpPr>
          <p:nvPr/>
        </p:nvSpPr>
        <p:spPr bwMode="auto">
          <a:xfrm>
            <a:off x="6750398" y="6137276"/>
            <a:ext cx="4890219" cy="294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spcAft>
                <a:spcPts val="1350"/>
              </a:spcAft>
            </a:pPr>
            <a:r>
              <a:rPr lang="de-DE" altLang="de-DE" sz="1300" dirty="0">
                <a:latin typeface="Wingdings" charset="0"/>
              </a:rPr>
              <a:t></a:t>
            </a:r>
            <a:r>
              <a:rPr lang="de-DE" altLang="de-DE" sz="1300" dirty="0">
                <a:latin typeface="Verdana" pitchFamily="32" charset="0"/>
              </a:rPr>
              <a:t>Adv. Met., Vol. 2014, </a:t>
            </a:r>
            <a:r>
              <a:rPr lang="de-DE" altLang="de-DE" sz="1300" dirty="0" err="1">
                <a:latin typeface="Verdana" pitchFamily="32" charset="0"/>
              </a:rPr>
              <a:t>Article</a:t>
            </a:r>
            <a:r>
              <a:rPr lang="de-DE" altLang="de-DE" sz="1300" dirty="0">
                <a:latin typeface="Verdana" pitchFamily="32" charset="0"/>
              </a:rPr>
              <a:t> ID: 427916 </a:t>
            </a:r>
          </a:p>
        </p:txBody>
      </p:sp>
      <p:sp>
        <p:nvSpPr>
          <p:cNvPr id="13351" name="AutoShape 39"/>
          <p:cNvSpPr>
            <a:spLocks/>
          </p:cNvSpPr>
          <p:nvPr/>
        </p:nvSpPr>
        <p:spPr bwMode="auto">
          <a:xfrm>
            <a:off x="2619722" y="1524000"/>
            <a:ext cx="304800" cy="2209800"/>
          </a:xfrm>
          <a:prstGeom prst="leftBrace">
            <a:avLst>
              <a:gd name="adj1" fmla="val 60417"/>
              <a:gd name="adj2" fmla="val 50000"/>
            </a:avLst>
          </a:pr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z="2800" dirty="0"/>
          </a:p>
        </p:txBody>
      </p:sp>
      <p:sp>
        <p:nvSpPr>
          <p:cNvPr id="13352" name="Rectangle 40"/>
          <p:cNvSpPr>
            <a:spLocks noChangeArrowheads="1"/>
          </p:cNvSpPr>
          <p:nvPr/>
        </p:nvSpPr>
        <p:spPr bwMode="auto">
          <a:xfrm>
            <a:off x="1554394" y="2423027"/>
            <a:ext cx="1281418" cy="398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2000" dirty="0">
                <a:solidFill>
                  <a:srgbClr val="FF3300"/>
                </a:solidFill>
                <a:latin typeface="Verdana" pitchFamily="32" charset="0"/>
              </a:rPr>
              <a:t>Test H1</a:t>
            </a:r>
          </a:p>
        </p:txBody>
      </p:sp>
      <p:sp>
        <p:nvSpPr>
          <p:cNvPr id="13353" name="Rectangle 41"/>
          <p:cNvSpPr>
            <a:spLocks noChangeArrowheads="1"/>
          </p:cNvSpPr>
          <p:nvPr/>
        </p:nvSpPr>
        <p:spPr bwMode="auto">
          <a:xfrm>
            <a:off x="1598051" y="4621214"/>
            <a:ext cx="1281418" cy="398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2000" dirty="0">
                <a:solidFill>
                  <a:srgbClr val="003399"/>
                </a:solidFill>
                <a:latin typeface="Verdana" pitchFamily="32" charset="0"/>
              </a:rPr>
              <a:t>Test H2</a:t>
            </a:r>
          </a:p>
        </p:txBody>
      </p:sp>
      <p:sp>
        <p:nvSpPr>
          <p:cNvPr id="24" name="Rectangle 1"/>
          <p:cNvSpPr>
            <a:spLocks noGrp="1" noChangeArrowheads="1"/>
          </p:cNvSpPr>
          <p:nvPr>
            <p:ph type="title" idx="4294967295"/>
          </p:nvPr>
        </p:nvSpPr>
        <p:spPr>
          <a:xfrm>
            <a:off x="162645" y="208757"/>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Work Packages</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hteck 1"/>
          <p:cNvSpPr/>
          <p:nvPr/>
        </p:nvSpPr>
        <p:spPr bwMode="auto">
          <a:xfrm>
            <a:off x="2772122" y="2518657"/>
            <a:ext cx="7788374" cy="391071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Tree>
    <p:extLst>
      <p:ext uri="{BB962C8B-B14F-4D97-AF65-F5344CB8AC3E}">
        <p14:creationId xmlns:p14="http://schemas.microsoft.com/office/powerpoint/2010/main" val="29849987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81200" y="1412776"/>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09575" indent="-3048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20738" indent="-2714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a:lnSpc>
                <a:spcPct val="102000"/>
              </a:lnSpc>
              <a:spcAft>
                <a:spcPts val="1350"/>
              </a:spcAft>
              <a:buSzPct val="75000"/>
              <a:buFont typeface="Wingdings" charset="0"/>
              <a:buChar char=""/>
            </a:pPr>
            <a:r>
              <a:rPr lang="de-DE" altLang="de-DE" sz="2000" dirty="0">
                <a:solidFill>
                  <a:schemeClr val="tx1"/>
                </a:solidFill>
                <a:latin typeface="Verdana" pitchFamily="32" charset="0"/>
              </a:rPr>
              <a:t>Aktuelle numerische Wettervorhersagemodelle</a:t>
            </a:r>
          </a:p>
          <a:p>
            <a:pPr lvl="1">
              <a:lnSpc>
                <a:spcPct val="102000"/>
              </a:lnSpc>
              <a:spcAft>
                <a:spcPts val="1075"/>
              </a:spcAft>
              <a:buSzPct val="75000"/>
              <a:buFont typeface="Symbol" charset="2"/>
              <a:buChar char=""/>
            </a:pPr>
            <a:r>
              <a:rPr lang="de-DE" altLang="de-DE" dirty="0">
                <a:solidFill>
                  <a:schemeClr val="tx1"/>
                </a:solidFill>
                <a:latin typeface="Verdana" pitchFamily="32" charset="0"/>
              </a:rPr>
              <a:t>Vorhersagezeitraum 1 – 2 Wochen bei abnehmender Verlässlichkeit</a:t>
            </a:r>
          </a:p>
          <a:p>
            <a:pPr lvl="1">
              <a:lnSpc>
                <a:spcPct val="102000"/>
              </a:lnSpc>
              <a:spcAft>
                <a:spcPts val="1075"/>
              </a:spcAft>
              <a:buSzPct val="75000"/>
              <a:buFont typeface="Symbol" charset="2"/>
              <a:buChar char=""/>
            </a:pPr>
            <a:r>
              <a:rPr lang="de-DE" altLang="de-DE" dirty="0">
                <a:solidFill>
                  <a:schemeClr val="tx1"/>
                </a:solidFill>
                <a:latin typeface="Verdana" pitchFamily="32" charset="0"/>
              </a:rPr>
              <a:t>relativ sichere Vorhersage für die nächsten 2 – 3 Tage</a:t>
            </a:r>
          </a:p>
          <a:p>
            <a:pPr>
              <a:lnSpc>
                <a:spcPct val="102000"/>
              </a:lnSpc>
              <a:spcAft>
                <a:spcPts val="1350"/>
              </a:spcAft>
              <a:buSzPct val="75000"/>
              <a:buFont typeface="Wingdings" charset="0"/>
              <a:buChar char=""/>
            </a:pPr>
            <a:r>
              <a:rPr lang="de-DE" altLang="de-DE" sz="2000" dirty="0">
                <a:solidFill>
                  <a:schemeClr val="tx1"/>
                </a:solidFill>
                <a:latin typeface="Verdana" pitchFamily="32" charset="0"/>
              </a:rPr>
              <a:t>Jahreszeitenvorhersage</a:t>
            </a:r>
          </a:p>
          <a:p>
            <a:pPr lvl="1">
              <a:lnSpc>
                <a:spcPct val="102000"/>
              </a:lnSpc>
              <a:spcAft>
                <a:spcPts val="1075"/>
              </a:spcAft>
              <a:buSzPct val="75000"/>
              <a:buFont typeface="Symbol" charset="2"/>
              <a:buChar char=""/>
            </a:pPr>
            <a:r>
              <a:rPr lang="de-DE" altLang="de-DE" dirty="0">
                <a:solidFill>
                  <a:schemeClr val="tx1"/>
                </a:solidFill>
                <a:latin typeface="Verdana" pitchFamily="32" charset="0"/>
              </a:rPr>
              <a:t>großräumige Zirkulationsmuster auf größerer zeitlicher Skala als synoptische Zirkulationsmuster</a:t>
            </a:r>
          </a:p>
          <a:p>
            <a:pPr lvl="1">
              <a:lnSpc>
                <a:spcPct val="102000"/>
              </a:lnSpc>
              <a:spcAft>
                <a:spcPts val="1075"/>
              </a:spcAft>
              <a:buSzPct val="75000"/>
              <a:buFont typeface="Symbol" charset="2"/>
              <a:buChar char=""/>
            </a:pPr>
            <a:r>
              <a:rPr lang="de-DE" altLang="de-DE" dirty="0">
                <a:solidFill>
                  <a:schemeClr val="tx1"/>
                </a:solidFill>
                <a:latin typeface="Verdana" pitchFamily="32" charset="0"/>
              </a:rPr>
              <a:t>Kopplung mit Ozean und Erdoberfläche</a:t>
            </a:r>
          </a:p>
          <a:p>
            <a:pPr lvl="1">
              <a:lnSpc>
                <a:spcPct val="102000"/>
              </a:lnSpc>
              <a:spcAft>
                <a:spcPts val="1075"/>
              </a:spcAft>
              <a:buSzPct val="75000"/>
              <a:buFont typeface="Symbol" charset="2"/>
              <a:buChar char=""/>
            </a:pPr>
            <a:r>
              <a:rPr lang="de-DE" altLang="de-DE" dirty="0">
                <a:solidFill>
                  <a:schemeClr val="tx1"/>
                </a:solidFill>
                <a:latin typeface="Verdana" pitchFamily="32" charset="0"/>
              </a:rPr>
              <a:t>Probleme in außertropischen Gebieten</a:t>
            </a:r>
          </a:p>
          <a:p>
            <a:pPr lvl="1">
              <a:lnSpc>
                <a:spcPct val="102000"/>
              </a:lnSpc>
              <a:spcAft>
                <a:spcPts val="1075"/>
              </a:spcAft>
              <a:buSzPct val="75000"/>
              <a:buFont typeface="Symbol" charset="2"/>
              <a:buChar char=""/>
            </a:pPr>
            <a:r>
              <a:rPr lang="de-DE" altLang="de-DE" dirty="0">
                <a:solidFill>
                  <a:schemeClr val="tx1"/>
                </a:solidFill>
                <a:latin typeface="Verdana" pitchFamily="32" charset="0"/>
              </a:rPr>
              <a:t>Europa v.a. Vorhersage extrem heißer &amp; trockener Sommer schwierig weil Prozesse nicht richtig verstanden </a:t>
            </a:r>
          </a:p>
          <a:p>
            <a:pPr marL="450850" indent="-346075">
              <a:lnSpc>
                <a:spcPct val="102000"/>
              </a:lnSpc>
              <a:spcAft>
                <a:spcPts val="1350"/>
              </a:spcAft>
              <a:buSzPct val="75000"/>
            </a:pPr>
            <a:r>
              <a:rPr lang="de-DE" altLang="de-DE" sz="2000" dirty="0">
                <a:solidFill>
                  <a:srgbClr val="FF0000"/>
                </a:solidFill>
                <a:latin typeface="Verdana" pitchFamily="32" charset="0"/>
                <a:sym typeface="Wingdings" panose="05000000000000000000" pitchFamily="2" charset="2"/>
              </a:rPr>
              <a:t> </a:t>
            </a:r>
            <a:r>
              <a:rPr lang="de-DE" altLang="de-DE" sz="2000" dirty="0">
                <a:solidFill>
                  <a:srgbClr val="FF0000"/>
                </a:solidFill>
                <a:latin typeface="Verdana" pitchFamily="32" charset="0"/>
              </a:rPr>
              <a:t>Besseres Verständnis der Entstehung extremer Sommer nötig</a:t>
            </a:r>
            <a:r>
              <a:rPr lang="de-DE" altLang="de-DE" dirty="0">
                <a:solidFill>
                  <a:srgbClr val="FF0000"/>
                </a:solidFill>
                <a:latin typeface="Verdana" pitchFamily="32" charset="0"/>
              </a:rPr>
              <a:t>!</a:t>
            </a:r>
          </a:p>
        </p:txBody>
      </p:sp>
      <p:sp>
        <p:nvSpPr>
          <p:cNvPr id="6" name="Rectangle 1"/>
          <p:cNvSpPr>
            <a:spLocks noGrp="1" noChangeArrowheads="1"/>
          </p:cNvSpPr>
          <p:nvPr>
            <p:ph type="title" idx="4294967295"/>
          </p:nvPr>
        </p:nvSpPr>
        <p:spPr>
          <a:xfrm>
            <a:off x="154961" y="209391"/>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Research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needs</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483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ext Box 22"/>
          <p:cNvSpPr txBox="1">
            <a:spLocks noChangeArrowheads="1"/>
          </p:cNvSpPr>
          <p:nvPr/>
        </p:nvSpPr>
        <p:spPr bwMode="auto">
          <a:xfrm>
            <a:off x="3400338" y="3962400"/>
            <a:ext cx="5572657" cy="1387176"/>
          </a:xfrm>
          <a:prstGeom prst="rect">
            <a:avLst/>
          </a:prstGeom>
          <a:solidFill>
            <a:srgbClr val="F6A198"/>
          </a:solidFill>
          <a:ln>
            <a:noFill/>
          </a:ln>
          <a:extLst/>
        </p:spPr>
        <p:txBody>
          <a:bodyPr wrap="none" lIns="90000" tIns="46800" rIns="90000" bIns="4680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lnSpc>
                <a:spcPct val="150000"/>
              </a:lnSpc>
            </a:pPr>
            <a:r>
              <a:rPr lang="de-DE" altLang="de-DE" sz="2000" dirty="0"/>
              <a:t>Ermittlung der 5 extremsten Sommer</a:t>
            </a:r>
          </a:p>
          <a:p>
            <a:pPr algn="ctr">
              <a:lnSpc>
                <a:spcPct val="150000"/>
              </a:lnSpc>
            </a:pPr>
            <a:r>
              <a:rPr lang="de-DE" altLang="de-DE" sz="1800" dirty="0"/>
              <a:t>5 strahlungsreichsten Sommer</a:t>
            </a:r>
          </a:p>
          <a:p>
            <a:pPr algn="ctr">
              <a:lnSpc>
                <a:spcPct val="150000"/>
              </a:lnSpc>
            </a:pPr>
            <a:r>
              <a:rPr lang="de-DE" altLang="de-DE" sz="1800" dirty="0"/>
              <a:t>5 niederschlagsärmsten Sommer</a:t>
            </a:r>
          </a:p>
        </p:txBody>
      </p:sp>
      <p:sp>
        <p:nvSpPr>
          <p:cNvPr id="22" name="Text Box 23"/>
          <p:cNvSpPr txBox="1">
            <a:spLocks noChangeArrowheads="1"/>
          </p:cNvSpPr>
          <p:nvPr/>
        </p:nvSpPr>
        <p:spPr bwMode="auto">
          <a:xfrm>
            <a:off x="3613184" y="1889125"/>
            <a:ext cx="5094962" cy="138717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lnSpc>
                <a:spcPct val="150000"/>
              </a:lnSpc>
            </a:pPr>
            <a:r>
              <a:rPr lang="de-DE" altLang="de-DE" sz="2000" dirty="0"/>
              <a:t>Zeitreihe saisonaler Flächenmittel</a:t>
            </a:r>
          </a:p>
          <a:p>
            <a:pPr algn="ctr">
              <a:lnSpc>
                <a:spcPct val="150000"/>
              </a:lnSpc>
            </a:pPr>
            <a:r>
              <a:rPr lang="de-DE" altLang="de-DE" sz="1800" dirty="0"/>
              <a:t>Globalstrahlung</a:t>
            </a:r>
          </a:p>
          <a:p>
            <a:pPr algn="ctr">
              <a:lnSpc>
                <a:spcPct val="150000"/>
              </a:lnSpc>
            </a:pPr>
            <a:r>
              <a:rPr lang="de-DE" altLang="de-DE" sz="1800" dirty="0"/>
              <a:t>Niederschlag</a:t>
            </a:r>
          </a:p>
        </p:txBody>
      </p:sp>
      <p:sp>
        <p:nvSpPr>
          <p:cNvPr id="23" name="AutoShape 26"/>
          <p:cNvSpPr>
            <a:spLocks noChangeArrowheads="1"/>
          </p:cNvSpPr>
          <p:nvPr/>
        </p:nvSpPr>
        <p:spPr bwMode="auto">
          <a:xfrm>
            <a:off x="5958066" y="3276600"/>
            <a:ext cx="457200" cy="685800"/>
          </a:xfrm>
          <a:prstGeom prst="downArrow">
            <a:avLst>
              <a:gd name="adj1" fmla="val 50000"/>
              <a:gd name="adj2" fmla="val 37500"/>
            </a:avLst>
          </a:prstGeom>
          <a:solidFill>
            <a:schemeClr val="tx2"/>
          </a:solidFill>
          <a:ln w="9525">
            <a:solidFill>
              <a:schemeClr val="tx1"/>
            </a:solidFill>
            <a:miter lim="800000"/>
            <a:headEnd/>
            <a:tailEnd/>
          </a:ln>
        </p:spPr>
        <p:txBody>
          <a:bodyPr wrap="none" lIns="90000" tIns="46800" rIns="90000" bIns="46800" anchor="ctr"/>
          <a:lstStyle>
            <a:lvl1pPr>
              <a:defRPr sz="1500">
                <a:solidFill>
                  <a:schemeClr val="tx1"/>
                </a:solidFill>
                <a:latin typeface="Verdana" pitchFamily="34" charset="0"/>
              </a:defRPr>
            </a:lvl1pPr>
            <a:lvl2pPr marL="742950" indent="-285750">
              <a:defRPr sz="1500">
                <a:solidFill>
                  <a:schemeClr val="tx1"/>
                </a:solidFill>
                <a:latin typeface="Verdana" pitchFamily="34" charset="0"/>
              </a:defRPr>
            </a:lvl2pPr>
            <a:lvl3pPr marL="1143000" indent="-228600">
              <a:defRPr sz="1500">
                <a:solidFill>
                  <a:schemeClr val="tx1"/>
                </a:solidFill>
                <a:latin typeface="Verdana" pitchFamily="34" charset="0"/>
              </a:defRPr>
            </a:lvl3pPr>
            <a:lvl4pPr marL="1600200" indent="-228600">
              <a:defRPr sz="1500">
                <a:solidFill>
                  <a:schemeClr val="tx1"/>
                </a:solidFill>
                <a:latin typeface="Verdana" pitchFamily="34" charset="0"/>
              </a:defRPr>
            </a:lvl4pPr>
            <a:lvl5pPr marL="2057400" indent="-228600">
              <a:defRPr sz="1500">
                <a:solidFill>
                  <a:schemeClr val="tx1"/>
                </a:solidFill>
                <a:latin typeface="Verdana" pitchFamily="34" charset="0"/>
              </a:defRPr>
            </a:lvl5pPr>
            <a:lvl6pPr marL="2514600" indent="-228600" algn="ctr" eaLnBrk="0" fontAlgn="base" hangingPunct="0">
              <a:spcBef>
                <a:spcPct val="0"/>
              </a:spcBef>
              <a:spcAft>
                <a:spcPct val="0"/>
              </a:spcAft>
              <a:defRPr sz="1500">
                <a:solidFill>
                  <a:schemeClr val="tx1"/>
                </a:solidFill>
                <a:latin typeface="Verdana" pitchFamily="34" charset="0"/>
              </a:defRPr>
            </a:lvl6pPr>
            <a:lvl7pPr marL="2971800" indent="-228600" algn="ctr" eaLnBrk="0" fontAlgn="base" hangingPunct="0">
              <a:spcBef>
                <a:spcPct val="0"/>
              </a:spcBef>
              <a:spcAft>
                <a:spcPct val="0"/>
              </a:spcAft>
              <a:defRPr sz="1500">
                <a:solidFill>
                  <a:schemeClr val="tx1"/>
                </a:solidFill>
                <a:latin typeface="Verdana" pitchFamily="34" charset="0"/>
              </a:defRPr>
            </a:lvl7pPr>
            <a:lvl8pPr marL="3429000" indent="-228600" algn="ctr" eaLnBrk="0" fontAlgn="base" hangingPunct="0">
              <a:spcBef>
                <a:spcPct val="0"/>
              </a:spcBef>
              <a:spcAft>
                <a:spcPct val="0"/>
              </a:spcAft>
              <a:defRPr sz="1500">
                <a:solidFill>
                  <a:schemeClr val="tx1"/>
                </a:solidFill>
                <a:latin typeface="Verdana" pitchFamily="34" charset="0"/>
              </a:defRPr>
            </a:lvl8pPr>
            <a:lvl9pPr marL="3886200" indent="-228600" algn="ctr" eaLnBrk="0" fontAlgn="base" hangingPunct="0">
              <a:spcBef>
                <a:spcPct val="0"/>
              </a:spcBef>
              <a:spcAft>
                <a:spcPct val="0"/>
              </a:spcAft>
              <a:defRPr sz="1500">
                <a:solidFill>
                  <a:schemeClr val="tx1"/>
                </a:solidFill>
                <a:latin typeface="Verdana" pitchFamily="34" charset="0"/>
              </a:defRPr>
            </a:lvl9pPr>
          </a:lstStyle>
          <a:p>
            <a:endParaRPr lang="de-DE" altLang="de-DE"/>
          </a:p>
        </p:txBody>
      </p:sp>
      <p:sp>
        <p:nvSpPr>
          <p:cNvPr id="8" name="Rectangle 1"/>
          <p:cNvSpPr>
            <a:spLocks noGrp="1" noChangeArrowheads="1"/>
          </p:cNvSpPr>
          <p:nvPr>
            <p:ph type="title" idx="4294967295"/>
          </p:nvPr>
        </p:nvSpPr>
        <p:spPr>
          <a:xfrm>
            <a:off x="209995" y="214611"/>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Identification</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of</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Extreme Events</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996587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53250" y="1444893"/>
            <a:ext cx="1102658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09575" indent="-3048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marL="820738" indent="-2714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marL="447675" indent="-342900">
              <a:lnSpc>
                <a:spcPct val="102000"/>
              </a:lnSpc>
              <a:spcAft>
                <a:spcPts val="1350"/>
              </a:spcAft>
              <a:buSzPct val="100000"/>
              <a:buFont typeface="Arial" panose="020B0604020202020204" pitchFamily="34" charset="0"/>
              <a:buChar char="•"/>
            </a:pPr>
            <a:r>
              <a:rPr lang="de-DE" altLang="de-DE" sz="2000" dirty="0" smtClean="0">
                <a:solidFill>
                  <a:schemeClr val="tx1"/>
                </a:solidFill>
                <a:latin typeface="Verdana" panose="020B0604030504040204" pitchFamily="34" charset="0"/>
                <a:ea typeface="Verdana" panose="020B0604030504040204" pitchFamily="34" charset="0"/>
              </a:rPr>
              <a:t>Analyse extreme </a:t>
            </a:r>
            <a:r>
              <a:rPr lang="de-DE" altLang="de-DE" sz="2000" dirty="0" err="1" smtClean="0">
                <a:solidFill>
                  <a:schemeClr val="tx1"/>
                </a:solidFill>
                <a:latin typeface="Verdana" panose="020B0604030504040204" pitchFamily="34" charset="0"/>
                <a:ea typeface="Verdana" panose="020B0604030504040204" pitchFamily="34" charset="0"/>
              </a:rPr>
              <a:t>heat</a:t>
            </a:r>
            <a:r>
              <a:rPr lang="de-DE" altLang="de-DE" sz="2000" dirty="0" smtClean="0">
                <a:solidFill>
                  <a:schemeClr val="tx1"/>
                </a:solidFill>
                <a:latin typeface="Verdana" panose="020B0604030504040204" pitchFamily="34" charset="0"/>
                <a:ea typeface="Verdana" panose="020B0604030504040204" pitchFamily="34" charset="0"/>
              </a:rPr>
              <a:t> </a:t>
            </a:r>
            <a:r>
              <a:rPr lang="de-DE" altLang="de-DE" sz="2000" dirty="0" err="1" smtClean="0">
                <a:solidFill>
                  <a:schemeClr val="tx1"/>
                </a:solidFill>
                <a:latin typeface="Verdana" panose="020B0604030504040204" pitchFamily="34" charset="0"/>
                <a:ea typeface="Verdana" panose="020B0604030504040204" pitchFamily="34" charset="0"/>
              </a:rPr>
              <a:t>summers</a:t>
            </a:r>
            <a:r>
              <a:rPr lang="de-DE" altLang="de-DE" sz="2000" dirty="0" smtClean="0">
                <a:solidFill>
                  <a:schemeClr val="tx1"/>
                </a:solidFill>
                <a:latin typeface="Verdana" panose="020B0604030504040204" pitchFamily="34" charset="0"/>
                <a:ea typeface="Verdana" panose="020B0604030504040204" pitchFamily="34" charset="0"/>
              </a:rPr>
              <a:t> </a:t>
            </a:r>
            <a:r>
              <a:rPr lang="de-DE" altLang="de-DE" sz="2000" dirty="0" smtClean="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altLang="de-DE" sz="2000" dirty="0" err="1" smtClean="0">
                <a:solidFill>
                  <a:schemeClr val="tx1"/>
                </a:solidFill>
                <a:latin typeface="Verdana" panose="020B0604030504040204" pitchFamily="34" charset="0"/>
                <a:ea typeface="Verdana" panose="020B0604030504040204" pitchFamily="34" charset="0"/>
                <a:sym typeface="Wingdings" panose="05000000000000000000" pitchFamily="2" charset="2"/>
              </a:rPr>
              <a:t>better</a:t>
            </a:r>
            <a:r>
              <a:rPr lang="de-DE" altLang="de-DE" sz="2000" dirty="0" smtClean="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altLang="de-DE" sz="2000" dirty="0" err="1" smtClean="0">
                <a:solidFill>
                  <a:schemeClr val="tx1"/>
                </a:solidFill>
                <a:latin typeface="Verdana" panose="020B0604030504040204" pitchFamily="34" charset="0"/>
                <a:ea typeface="Verdana" panose="020B0604030504040204" pitchFamily="34" charset="0"/>
                <a:sym typeface="Wingdings" panose="05000000000000000000" pitchFamily="2" charset="2"/>
              </a:rPr>
              <a:t>understanding</a:t>
            </a:r>
            <a:r>
              <a:rPr lang="de-DE" altLang="de-DE" sz="2000" dirty="0" smtClean="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altLang="de-DE" sz="2000" dirty="0" err="1" smtClean="0">
                <a:solidFill>
                  <a:schemeClr val="tx1"/>
                </a:solidFill>
                <a:latin typeface="Verdana" panose="020B0604030504040204" pitchFamily="34" charset="0"/>
                <a:ea typeface="Verdana" panose="020B0604030504040204" pitchFamily="34" charset="0"/>
                <a:sym typeface="Wingdings" panose="05000000000000000000" pitchFamily="2" charset="2"/>
              </a:rPr>
              <a:t>of</a:t>
            </a:r>
            <a:r>
              <a:rPr lang="de-DE" altLang="de-DE" sz="2000" dirty="0" smtClean="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altLang="de-DE" sz="2000" dirty="0" err="1" smtClean="0">
                <a:solidFill>
                  <a:schemeClr val="tx1"/>
                </a:solidFill>
                <a:latin typeface="Verdana" panose="020B0604030504040204" pitchFamily="34" charset="0"/>
                <a:ea typeface="Verdana" panose="020B0604030504040204" pitchFamily="34" charset="0"/>
                <a:sym typeface="Wingdings" panose="05000000000000000000" pitchFamily="2" charset="2"/>
              </a:rPr>
              <a:t>driving</a:t>
            </a:r>
            <a:r>
              <a:rPr lang="de-DE" altLang="de-DE" sz="2000" dirty="0" smtClean="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altLang="de-DE" sz="2000" dirty="0" err="1" smtClean="0">
                <a:solidFill>
                  <a:schemeClr val="tx1"/>
                </a:solidFill>
                <a:latin typeface="Verdana" panose="020B0604030504040204" pitchFamily="34" charset="0"/>
                <a:ea typeface="Verdana" panose="020B0604030504040204" pitchFamily="34" charset="0"/>
                <a:sym typeface="Wingdings" panose="05000000000000000000" pitchFamily="2" charset="2"/>
              </a:rPr>
              <a:t>processes</a:t>
            </a:r>
            <a:endParaRPr lang="de-DE" altLang="de-DE" sz="2000" dirty="0" smtClean="0">
              <a:solidFill>
                <a:schemeClr val="tx1"/>
              </a:solidFill>
              <a:latin typeface="Verdana" panose="020B0604030504040204" pitchFamily="34" charset="0"/>
              <a:ea typeface="Verdana" panose="020B0604030504040204" pitchFamily="34" charset="0"/>
            </a:endParaRPr>
          </a:p>
          <a:p>
            <a:pPr marL="447675" indent="-342900">
              <a:lnSpc>
                <a:spcPct val="102000"/>
              </a:lnSpc>
              <a:spcAft>
                <a:spcPts val="1350"/>
              </a:spcAft>
              <a:buSzPct val="100000"/>
              <a:buFont typeface="Arial" panose="020B0604020202020204" pitchFamily="34" charset="0"/>
              <a:buChar char="•"/>
            </a:pPr>
            <a:r>
              <a:rPr lang="de-DE" altLang="de-DE" sz="2000" dirty="0" err="1" smtClean="0">
                <a:solidFill>
                  <a:schemeClr val="tx1"/>
                </a:solidFill>
                <a:latin typeface="Verdana" panose="020B0604030504040204" pitchFamily="34" charset="0"/>
                <a:ea typeface="Verdana" panose="020B0604030504040204" pitchFamily="34" charset="0"/>
              </a:rPr>
              <a:t>Attempt</a:t>
            </a:r>
            <a:r>
              <a:rPr lang="de-DE" altLang="de-DE" sz="2000" dirty="0" smtClean="0">
                <a:solidFill>
                  <a:schemeClr val="tx1"/>
                </a:solidFill>
                <a:latin typeface="Verdana" panose="020B0604030504040204" pitchFamily="34" charset="0"/>
                <a:ea typeface="Verdana" panose="020B0604030504040204" pitchFamily="34" charset="0"/>
              </a:rPr>
              <a:t> </a:t>
            </a:r>
            <a:r>
              <a:rPr lang="de-DE" altLang="de-DE" sz="2000" dirty="0" err="1" smtClean="0">
                <a:solidFill>
                  <a:schemeClr val="tx1"/>
                </a:solidFill>
                <a:latin typeface="Verdana" panose="020B0604030504040204" pitchFamily="34" charset="0"/>
                <a:ea typeface="Verdana" panose="020B0604030504040204" pitchFamily="34" charset="0"/>
              </a:rPr>
              <a:t>to</a:t>
            </a:r>
            <a:r>
              <a:rPr lang="de-DE" altLang="de-DE" sz="2000" dirty="0" smtClean="0">
                <a:solidFill>
                  <a:schemeClr val="tx1"/>
                </a:solidFill>
                <a:latin typeface="Verdana" panose="020B0604030504040204" pitchFamily="34" charset="0"/>
                <a:ea typeface="Verdana" panose="020B0604030504040204" pitchFamily="34" charset="0"/>
              </a:rPr>
              <a:t> </a:t>
            </a:r>
            <a:r>
              <a:rPr lang="de-DE" altLang="de-DE" sz="2000" dirty="0" err="1" smtClean="0">
                <a:solidFill>
                  <a:schemeClr val="tx1"/>
                </a:solidFill>
                <a:latin typeface="Verdana" panose="020B0604030504040204" pitchFamily="34" charset="0"/>
                <a:ea typeface="Verdana" panose="020B0604030504040204" pitchFamily="34" charset="0"/>
              </a:rPr>
              <a:t>identify</a:t>
            </a:r>
            <a:r>
              <a:rPr lang="de-DE" altLang="de-DE" sz="2000" dirty="0" smtClean="0">
                <a:solidFill>
                  <a:schemeClr val="tx1"/>
                </a:solidFill>
                <a:latin typeface="Verdana" panose="020B0604030504040204" pitchFamily="34" charset="0"/>
                <a:ea typeface="Verdana" panose="020B0604030504040204" pitchFamily="34" charset="0"/>
              </a:rPr>
              <a:t> </a:t>
            </a:r>
            <a:r>
              <a:rPr lang="de-DE" altLang="de-DE" sz="2000" dirty="0" err="1" smtClean="0">
                <a:solidFill>
                  <a:schemeClr val="tx1"/>
                </a:solidFill>
                <a:latin typeface="Verdana" panose="020B0604030504040204" pitchFamily="34" charset="0"/>
                <a:ea typeface="Verdana" panose="020B0604030504040204" pitchFamily="34" charset="0"/>
              </a:rPr>
              <a:t>pre</a:t>
            </a:r>
            <a:r>
              <a:rPr lang="de-DE" altLang="de-DE" sz="2000" dirty="0" smtClean="0">
                <a:solidFill>
                  <a:schemeClr val="tx1"/>
                </a:solidFill>
                <a:latin typeface="Verdana" panose="020B0604030504040204" pitchFamily="34" charset="0"/>
                <a:ea typeface="Verdana" panose="020B0604030504040204" pitchFamily="34" charset="0"/>
              </a:rPr>
              <a:t>-cursors </a:t>
            </a:r>
            <a:r>
              <a:rPr lang="de-DE" altLang="de-DE" sz="2000" dirty="0" err="1" smtClean="0">
                <a:solidFill>
                  <a:schemeClr val="tx1"/>
                </a:solidFill>
                <a:latin typeface="Verdana" panose="020B0604030504040204" pitchFamily="34" charset="0"/>
                <a:ea typeface="Verdana" panose="020B0604030504040204" pitchFamily="34" charset="0"/>
              </a:rPr>
              <a:t>of</a:t>
            </a:r>
            <a:r>
              <a:rPr lang="de-DE" altLang="de-DE" sz="2000" dirty="0" smtClean="0">
                <a:solidFill>
                  <a:schemeClr val="tx1"/>
                </a:solidFill>
                <a:latin typeface="Verdana" panose="020B0604030504040204" pitchFamily="34" charset="0"/>
                <a:ea typeface="Verdana" panose="020B0604030504040204" pitchFamily="34" charset="0"/>
              </a:rPr>
              <a:t> extreme </a:t>
            </a:r>
            <a:r>
              <a:rPr lang="de-DE" altLang="de-DE" sz="2000" dirty="0" err="1" smtClean="0">
                <a:solidFill>
                  <a:schemeClr val="tx1"/>
                </a:solidFill>
                <a:latin typeface="Verdana" panose="020B0604030504040204" pitchFamily="34" charset="0"/>
                <a:ea typeface="Verdana" panose="020B0604030504040204" pitchFamily="34" charset="0"/>
              </a:rPr>
              <a:t>heat</a:t>
            </a:r>
            <a:r>
              <a:rPr lang="de-DE" altLang="de-DE" sz="2000" dirty="0" smtClean="0">
                <a:solidFill>
                  <a:schemeClr val="tx1"/>
                </a:solidFill>
                <a:latin typeface="Verdana" panose="020B0604030504040204" pitchFamily="34" charset="0"/>
                <a:ea typeface="Verdana" panose="020B0604030504040204" pitchFamily="34" charset="0"/>
              </a:rPr>
              <a:t> </a:t>
            </a:r>
            <a:r>
              <a:rPr lang="de-DE" altLang="de-DE" sz="2000" dirty="0" err="1" smtClean="0">
                <a:solidFill>
                  <a:schemeClr val="tx1"/>
                </a:solidFill>
                <a:latin typeface="Verdana" panose="020B0604030504040204" pitchFamily="34" charset="0"/>
                <a:ea typeface="Verdana" panose="020B0604030504040204" pitchFamily="34" charset="0"/>
              </a:rPr>
              <a:t>summers</a:t>
            </a:r>
            <a:r>
              <a:rPr lang="de-DE" altLang="de-DE" sz="2000" dirty="0" smtClean="0">
                <a:solidFill>
                  <a:schemeClr val="tx1"/>
                </a:solidFill>
                <a:latin typeface="Verdana" panose="020B0604030504040204" pitchFamily="34" charset="0"/>
                <a:ea typeface="Verdana" panose="020B0604030504040204" pitchFamily="34" charset="0"/>
              </a:rPr>
              <a:t> </a:t>
            </a:r>
            <a:r>
              <a:rPr lang="de-DE" altLang="de-DE" sz="2000" dirty="0" smtClean="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altLang="de-DE" sz="2000" dirty="0" err="1" smtClean="0">
                <a:solidFill>
                  <a:schemeClr val="tx1"/>
                </a:solidFill>
                <a:latin typeface="Verdana" panose="020B0604030504040204" pitchFamily="34" charset="0"/>
                <a:ea typeface="Verdana" panose="020B0604030504040204" pitchFamily="34" charset="0"/>
                <a:sym typeface="Wingdings" panose="05000000000000000000" pitchFamily="2" charset="2"/>
              </a:rPr>
              <a:t>development</a:t>
            </a:r>
            <a:r>
              <a:rPr lang="de-DE" altLang="de-DE" sz="2000" dirty="0" smtClean="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altLang="de-DE" sz="2000" dirty="0" err="1" smtClean="0">
                <a:solidFill>
                  <a:schemeClr val="tx1"/>
                </a:solidFill>
                <a:latin typeface="Verdana" panose="020B0604030504040204" pitchFamily="34" charset="0"/>
                <a:ea typeface="Verdana" panose="020B0604030504040204" pitchFamily="34" charset="0"/>
                <a:sym typeface="Wingdings" panose="05000000000000000000" pitchFamily="2" charset="2"/>
              </a:rPr>
              <a:t>of</a:t>
            </a:r>
            <a:r>
              <a:rPr lang="de-DE" altLang="de-DE" sz="2000" dirty="0" smtClean="0">
                <a:solidFill>
                  <a:schemeClr val="tx1"/>
                </a:solidFill>
                <a:latin typeface="Verdana" panose="020B0604030504040204" pitchFamily="34" charset="0"/>
                <a:ea typeface="Verdana" panose="020B0604030504040204" pitchFamily="34" charset="0"/>
                <a:sym typeface="Wingdings" panose="05000000000000000000" pitchFamily="2" charset="2"/>
              </a:rPr>
              <a:t> an </a:t>
            </a:r>
            <a:r>
              <a:rPr lang="de-DE" altLang="de-DE" sz="2000" dirty="0" err="1" smtClean="0">
                <a:solidFill>
                  <a:schemeClr val="tx1"/>
                </a:solidFill>
                <a:latin typeface="Verdana" panose="020B0604030504040204" pitchFamily="34" charset="0"/>
                <a:ea typeface="Verdana" panose="020B0604030504040204" pitchFamily="34" charset="0"/>
                <a:sym typeface="Wingdings" panose="05000000000000000000" pitchFamily="2" charset="2"/>
              </a:rPr>
              <a:t>early</a:t>
            </a:r>
            <a:r>
              <a:rPr lang="de-DE" altLang="de-DE" sz="2000" dirty="0" smtClean="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altLang="de-DE" sz="2000" dirty="0" err="1" smtClean="0">
                <a:solidFill>
                  <a:schemeClr val="tx1"/>
                </a:solidFill>
                <a:latin typeface="Verdana" panose="020B0604030504040204" pitchFamily="34" charset="0"/>
                <a:ea typeface="Verdana" panose="020B0604030504040204" pitchFamily="34" charset="0"/>
                <a:sym typeface="Wingdings" panose="05000000000000000000" pitchFamily="2" charset="2"/>
              </a:rPr>
              <a:t>warning</a:t>
            </a:r>
            <a:r>
              <a:rPr lang="de-DE" altLang="de-DE" sz="2000" dirty="0" smtClean="0">
                <a:solidFill>
                  <a:schemeClr val="tx1"/>
                </a:solidFill>
                <a:latin typeface="Verdana" panose="020B0604030504040204" pitchFamily="34" charset="0"/>
                <a:ea typeface="Verdana" panose="020B0604030504040204" pitchFamily="34" charset="0"/>
                <a:sym typeface="Wingdings" panose="05000000000000000000" pitchFamily="2" charset="2"/>
              </a:rPr>
              <a:t> </a:t>
            </a:r>
            <a:r>
              <a:rPr lang="de-DE" altLang="de-DE" sz="2000" dirty="0" err="1" smtClean="0">
                <a:solidFill>
                  <a:schemeClr val="tx1"/>
                </a:solidFill>
                <a:latin typeface="Verdana" panose="020B0604030504040204" pitchFamily="34" charset="0"/>
                <a:ea typeface="Verdana" panose="020B0604030504040204" pitchFamily="34" charset="0"/>
                <a:sym typeface="Wingdings" panose="05000000000000000000" pitchFamily="2" charset="2"/>
              </a:rPr>
              <a:t>system</a:t>
            </a:r>
            <a:endParaRPr lang="de-DE" altLang="de-DE" sz="2000" dirty="0" smtClean="0">
              <a:solidFill>
                <a:schemeClr val="tx1"/>
              </a:solidFill>
              <a:latin typeface="Verdana" panose="020B0604030504040204" pitchFamily="34" charset="0"/>
              <a:ea typeface="Verdana" panose="020B0604030504040204" pitchFamily="34" charset="0"/>
            </a:endParaRPr>
          </a:p>
          <a:p>
            <a:pPr lvl="1">
              <a:lnSpc>
                <a:spcPct val="102000"/>
              </a:lnSpc>
              <a:spcAft>
                <a:spcPts val="1075"/>
              </a:spcAft>
              <a:buSzPct val="100000"/>
              <a:buFont typeface="Arial" panose="020B0604020202020204" pitchFamily="34" charset="0"/>
              <a:buChar char="•"/>
            </a:pPr>
            <a:r>
              <a:rPr lang="de-DE" altLang="de-DE" sz="1600" dirty="0" err="1">
                <a:solidFill>
                  <a:schemeClr val="tx1"/>
                </a:solidFill>
                <a:latin typeface="Verdana" panose="020B0604030504040204" pitchFamily="34" charset="0"/>
                <a:ea typeface="Verdana" panose="020B0604030504040204" pitchFamily="34" charset="0"/>
                <a:cs typeface="Arial" panose="020B0604020202020204" pitchFamily="34" charset="0"/>
              </a:rPr>
              <a:t>l</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ow</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precipitation</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in spring </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drought</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in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summer</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a:t>
            </a:r>
          </a:p>
          <a:p>
            <a:pPr lvl="1">
              <a:lnSpc>
                <a:spcPct val="102000"/>
              </a:lnSpc>
              <a:spcAft>
                <a:spcPts val="1075"/>
              </a:spcAft>
              <a:buSzPct val="100000"/>
              <a:buFont typeface="Arial" panose="020B0604020202020204" pitchFamily="34" charset="0"/>
              <a:buChar char="•"/>
            </a:pP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increased</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global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radiation</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in spring </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de-DE" altLang="de-DE" sz="1600" dirty="0" err="1">
                <a:solidFill>
                  <a:schemeClr val="tx1"/>
                </a:solidFill>
                <a:latin typeface="Verdana" panose="020B0604030504040204" pitchFamily="34" charset="0"/>
                <a:ea typeface="Verdana" panose="020B0604030504040204" pitchFamily="34" charset="0"/>
                <a:cs typeface="Arial" panose="020B0604020202020204" pitchFamily="34" charset="0"/>
              </a:rPr>
              <a:t>increased</a:t>
            </a:r>
            <a:r>
              <a:rPr lang="de-DE" altLang="de-DE" sz="1600" dirty="0">
                <a:solidFill>
                  <a:schemeClr val="tx1"/>
                </a:solidFill>
                <a:latin typeface="Verdana" panose="020B0604030504040204" pitchFamily="34" charset="0"/>
                <a:ea typeface="Verdana" panose="020B0604030504040204" pitchFamily="34" charset="0"/>
                <a:cs typeface="Arial" panose="020B0604020202020204" pitchFamily="34" charset="0"/>
              </a:rPr>
              <a:t> global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radiation</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heat</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de-DE" altLang="de-DE" sz="1600" dirty="0">
                <a:solidFill>
                  <a:schemeClr val="tx1"/>
                </a:solidFill>
                <a:latin typeface="Verdana" panose="020B0604030504040204" pitchFamily="34" charset="0"/>
                <a:ea typeface="Verdana" panose="020B0604030504040204" pitchFamily="34" charset="0"/>
                <a:cs typeface="Arial" panose="020B0604020202020204" pitchFamily="34" charset="0"/>
              </a:rPr>
              <a:t>in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summer</a:t>
            </a:r>
            <a:r>
              <a:rPr lang="de-DE" altLang="de-DE" sz="1600" dirty="0">
                <a:solidFill>
                  <a:schemeClr val="tx1"/>
                </a:solidFill>
                <a:latin typeface="Verdana" panose="020B0604030504040204" pitchFamily="34" charset="0"/>
                <a:ea typeface="Verdana" panose="020B0604030504040204" pitchFamily="34" charset="0"/>
                <a:cs typeface="Arial" panose="020B0604020202020204" pitchFamily="34" charset="0"/>
              </a:rPr>
              <a:t>?</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endParaRPr lang="de-DE" altLang="de-DE" sz="160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lvl="1">
              <a:lnSpc>
                <a:spcPct val="102000"/>
              </a:lnSpc>
              <a:spcAft>
                <a:spcPts val="1075"/>
              </a:spcAft>
              <a:buSzPct val="100000"/>
              <a:buFont typeface="Arial" panose="020B0604020202020204" pitchFamily="34" charset="0"/>
              <a:buChar char="•"/>
            </a:pP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pre-conditioning</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of</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hot</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and</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dry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summers</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a:t>
            </a:r>
          </a:p>
          <a:p>
            <a:pPr lvl="1">
              <a:lnSpc>
                <a:spcPct val="102000"/>
              </a:lnSpc>
              <a:spcAft>
                <a:spcPts val="1075"/>
              </a:spcAft>
              <a:buSzPct val="100000"/>
              <a:buFont typeface="Arial" panose="020B0604020202020204" pitchFamily="34" charset="0"/>
              <a:buChar char="•"/>
            </a:pPr>
            <a:r>
              <a:rPr lang="de-DE" altLang="de-DE" sz="1600" dirty="0" err="1">
                <a:solidFill>
                  <a:schemeClr val="tx1"/>
                </a:solidFill>
                <a:latin typeface="Verdana" panose="020B0604030504040204" pitchFamily="34" charset="0"/>
                <a:ea typeface="Verdana" panose="020B0604030504040204" pitchFamily="34" charset="0"/>
                <a:cs typeface="Arial" panose="020B0604020202020204" pitchFamily="34" charset="0"/>
              </a:rPr>
              <a:t>p</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articular</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patterns</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in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the</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large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scale</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r>
              <a:rPr lang="de-DE" altLang="de-DE" sz="1600" dirty="0" err="1" smtClean="0">
                <a:solidFill>
                  <a:schemeClr val="tx1"/>
                </a:solidFill>
                <a:latin typeface="Verdana" panose="020B0604030504040204" pitchFamily="34" charset="0"/>
                <a:ea typeface="Verdana" panose="020B0604030504040204" pitchFamily="34" charset="0"/>
                <a:cs typeface="Arial" panose="020B0604020202020204" pitchFamily="34" charset="0"/>
              </a:rPr>
              <a:t>circulation</a:t>
            </a:r>
            <a:r>
              <a:rPr lang="de-DE" altLang="de-DE" sz="1600" dirty="0" smtClean="0">
                <a:solidFill>
                  <a:schemeClr val="tx1"/>
                </a:solidFill>
                <a:latin typeface="Verdana" panose="020B0604030504040204" pitchFamily="34" charset="0"/>
                <a:ea typeface="Verdana" panose="020B0604030504040204" pitchFamily="34" charset="0"/>
                <a:cs typeface="Arial" panose="020B0604020202020204" pitchFamily="34" charset="0"/>
              </a:rPr>
              <a:t>? </a:t>
            </a:r>
            <a:endParaRPr lang="de-DE" altLang="de-DE" sz="160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5" name="Rectangle 1"/>
          <p:cNvSpPr>
            <a:spLocks noGrp="1" noChangeArrowheads="1"/>
          </p:cNvSpPr>
          <p:nvPr>
            <p:ph type="title" idx="4294967295"/>
          </p:nvPr>
        </p:nvSpPr>
        <p:spPr>
          <a:xfrm>
            <a:off x="154961" y="209391"/>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Aim</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of</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the</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Study</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325228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Diagramm 7"/>
          <p:cNvGraphicFramePr>
            <a:graphicFrameLocks/>
          </p:cNvGraphicFramePr>
          <p:nvPr>
            <p:extLst/>
          </p:nvPr>
        </p:nvGraphicFramePr>
        <p:xfrm>
          <a:off x="2286000" y="1524000"/>
          <a:ext cx="6629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Ellipse 10"/>
          <p:cNvSpPr/>
          <p:nvPr/>
        </p:nvSpPr>
        <p:spPr bwMode="auto">
          <a:xfrm>
            <a:off x="4711700" y="2527300"/>
            <a:ext cx="228600" cy="1905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lgn="ctr" defTabSz="868363" eaLnBrk="0" hangingPunct="0"/>
            <a:endParaRPr lang="de-DE" sz="1500" b="0">
              <a:latin typeface="Verdana" pitchFamily="34" charset="0"/>
            </a:endParaRPr>
          </a:p>
        </p:txBody>
      </p:sp>
      <p:sp>
        <p:nvSpPr>
          <p:cNvPr id="12" name="Ellipse 11"/>
          <p:cNvSpPr/>
          <p:nvPr/>
        </p:nvSpPr>
        <p:spPr bwMode="auto">
          <a:xfrm>
            <a:off x="7556500" y="3187700"/>
            <a:ext cx="228600" cy="1905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lgn="ctr" defTabSz="868363" eaLnBrk="0" hangingPunct="0"/>
            <a:endParaRPr lang="de-DE" sz="1500" b="0">
              <a:latin typeface="Verdana" pitchFamily="34" charset="0"/>
            </a:endParaRPr>
          </a:p>
        </p:txBody>
      </p:sp>
      <p:sp>
        <p:nvSpPr>
          <p:cNvPr id="14" name="Ellipse 13"/>
          <p:cNvSpPr/>
          <p:nvPr/>
        </p:nvSpPr>
        <p:spPr bwMode="auto">
          <a:xfrm>
            <a:off x="5448300" y="2501900"/>
            <a:ext cx="228600" cy="1905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lgn="ctr" defTabSz="868363" eaLnBrk="0" hangingPunct="0"/>
            <a:endParaRPr lang="de-DE" sz="1500" b="0">
              <a:latin typeface="Verdana" pitchFamily="34" charset="0"/>
            </a:endParaRPr>
          </a:p>
        </p:txBody>
      </p:sp>
      <p:sp>
        <p:nvSpPr>
          <p:cNvPr id="13" name="Textfeld 7"/>
          <p:cNvSpPr txBox="1">
            <a:spLocks noChangeArrowheads="1"/>
          </p:cNvSpPr>
          <p:nvPr/>
        </p:nvSpPr>
        <p:spPr bwMode="auto">
          <a:xfrm rot="-5400000">
            <a:off x="5317488" y="2051596"/>
            <a:ext cx="527956" cy="28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400" dirty="0">
                <a:latin typeface="+mn-lt"/>
              </a:rPr>
              <a:t>1983</a:t>
            </a:r>
          </a:p>
        </p:txBody>
      </p:sp>
      <p:sp>
        <p:nvSpPr>
          <p:cNvPr id="15" name="Textfeld 6"/>
          <p:cNvSpPr txBox="1">
            <a:spLocks noChangeArrowheads="1"/>
          </p:cNvSpPr>
          <p:nvPr/>
        </p:nvSpPr>
        <p:spPr bwMode="auto">
          <a:xfrm rot="-5400000">
            <a:off x="4554693" y="2063502"/>
            <a:ext cx="527956" cy="28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400" dirty="0">
                <a:latin typeface="+mn-lt"/>
              </a:rPr>
              <a:t>1976</a:t>
            </a:r>
          </a:p>
        </p:txBody>
      </p:sp>
      <p:sp>
        <p:nvSpPr>
          <p:cNvPr id="16" name="Textfeld 8"/>
          <p:cNvSpPr txBox="1">
            <a:spLocks noChangeArrowheads="1"/>
          </p:cNvSpPr>
          <p:nvPr/>
        </p:nvSpPr>
        <p:spPr bwMode="auto">
          <a:xfrm rot="-5400000">
            <a:off x="7450866" y="2755635"/>
            <a:ext cx="527956" cy="288147"/>
          </a:xfrm>
          <a:prstGeom prst="rect">
            <a:avLst/>
          </a:prstGeom>
          <a:noFill/>
          <a:ln>
            <a:noFill/>
          </a:ln>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400" dirty="0">
                <a:latin typeface="+mn-lt"/>
              </a:rPr>
              <a:t>2003</a:t>
            </a:r>
          </a:p>
        </p:txBody>
      </p:sp>
      <p:sp>
        <p:nvSpPr>
          <p:cNvPr id="20" name="Textfeld 19"/>
          <p:cNvSpPr txBox="1"/>
          <p:nvPr/>
        </p:nvSpPr>
        <p:spPr>
          <a:xfrm>
            <a:off x="1828801" y="6145559"/>
            <a:ext cx="6505605"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defPPr>
              <a:defRPr lang="en-GB"/>
            </a:defPPr>
            <a:lvl1pPr hangingPunct="1">
              <a:lnSpc>
                <a:spcPct val="100000"/>
              </a:lnSpc>
              <a:tabLst>
                <a:tab pos="723900" algn="l"/>
                <a:tab pos="1447800" algn="l"/>
                <a:tab pos="2171700" algn="l"/>
                <a:tab pos="2895600" algn="l"/>
                <a:tab pos="3619500" algn="l"/>
                <a:tab pos="4343400" algn="l"/>
                <a:tab pos="5067300" algn="l"/>
              </a:tabLst>
              <a:defRPr sz="1200">
                <a:solidFill>
                  <a:srgbClr val="000000"/>
                </a:solidFill>
                <a:latin typeface="Verdana" pitchFamily="32" charset="0"/>
              </a:defRPr>
            </a:lvl1pPr>
          </a:lstStyle>
          <a:p>
            <a:r>
              <a:rPr lang="de-DE" dirty="0"/>
              <a:t>Träger-Chatterjee, et al.: </a:t>
            </a:r>
            <a:r>
              <a:rPr lang="de-DE" dirty="0" err="1"/>
              <a:t>Advances</a:t>
            </a:r>
            <a:r>
              <a:rPr lang="de-DE" dirty="0"/>
              <a:t> in </a:t>
            </a:r>
            <a:r>
              <a:rPr lang="de-DE" dirty="0" err="1"/>
              <a:t>Meteorology</a:t>
            </a:r>
            <a:r>
              <a:rPr lang="de-DE" dirty="0"/>
              <a:t>, </a:t>
            </a:r>
            <a:r>
              <a:rPr lang="de-DE" dirty="0" err="1"/>
              <a:t>Vol</a:t>
            </a:r>
            <a:r>
              <a:rPr lang="de-DE" dirty="0"/>
              <a:t> 2014 (verändert)</a:t>
            </a:r>
          </a:p>
        </p:txBody>
      </p:sp>
      <p:sp>
        <p:nvSpPr>
          <p:cNvPr id="21" name="Rectangle 47"/>
          <p:cNvSpPr>
            <a:spLocks noChangeArrowheads="1"/>
          </p:cNvSpPr>
          <p:nvPr/>
        </p:nvSpPr>
        <p:spPr bwMode="auto">
          <a:xfrm>
            <a:off x="4545186" y="1700516"/>
            <a:ext cx="2774950" cy="3168645"/>
          </a:xfrm>
          <a:prstGeom prst="rect">
            <a:avLst/>
          </a:prstGeom>
          <a:solidFill>
            <a:srgbClr val="FFFFFF">
              <a:alpha val="64999"/>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hangingPunct="1">
              <a:lnSpc>
                <a:spcPct val="100000"/>
              </a:lnSpc>
            </a:pPr>
            <a:r>
              <a:rPr lang="de-DE" altLang="de-DE" sz="20000" dirty="0">
                <a:solidFill>
                  <a:srgbClr val="FF0000"/>
                </a:solidFill>
                <a:latin typeface="Verdana" pitchFamily="32" charset="0"/>
              </a:rPr>
              <a:t>X</a:t>
            </a:r>
          </a:p>
        </p:txBody>
      </p:sp>
      <p:sp>
        <p:nvSpPr>
          <p:cNvPr id="17" name="Rectangle 1"/>
          <p:cNvSpPr>
            <a:spLocks noGrp="1" noChangeArrowheads="1"/>
          </p:cNvSpPr>
          <p:nvPr>
            <p:ph type="title" idx="4294967295"/>
          </p:nvPr>
        </p:nvSpPr>
        <p:spPr>
          <a:xfrm>
            <a:off x="1676400" y="685801"/>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a:latin typeface="Verdana" panose="020B0604030504040204" pitchFamily="34" charset="0"/>
                <a:ea typeface="Verdana" panose="020B0604030504040204" pitchFamily="34" charset="0"/>
                <a:cs typeface="Verdana" panose="020B0604030504040204" pitchFamily="34" charset="0"/>
              </a:rPr>
              <a:t>NAO Index </a:t>
            </a:r>
            <a:r>
              <a:rPr lang="de-DE" altLang="de-DE" sz="1600" dirty="0">
                <a:latin typeface="Verdana" panose="020B0604030504040204" pitchFamily="34" charset="0"/>
                <a:ea typeface="Verdana" panose="020B0604030504040204" pitchFamily="34" charset="0"/>
                <a:cs typeface="Verdana" panose="020B0604030504040204" pitchFamily="34" charset="0"/>
              </a:rPr>
              <a:t>(nach </a:t>
            </a:r>
            <a:r>
              <a:rPr lang="de-DE" altLang="de-DE" sz="1600" dirty="0" err="1">
                <a:latin typeface="Verdana" panose="020B0604030504040204" pitchFamily="34" charset="0"/>
                <a:ea typeface="Verdana" panose="020B0604030504040204" pitchFamily="34" charset="0"/>
                <a:cs typeface="Verdana" panose="020B0604030504040204" pitchFamily="34" charset="0"/>
              </a:rPr>
              <a:t>Hurrell</a:t>
            </a:r>
            <a:r>
              <a:rPr lang="de-DE" altLang="de-DE" sz="1600" dirty="0">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19" name="Group 3"/>
          <p:cNvGraphicFramePr>
            <a:graphicFrameLocks noGrp="1"/>
          </p:cNvGraphicFramePr>
          <p:nvPr>
            <p:extLst/>
          </p:nvPr>
        </p:nvGraphicFramePr>
        <p:xfrm>
          <a:off x="1676400" y="152400"/>
          <a:ext cx="8812213" cy="468288"/>
        </p:xfrm>
        <a:graphic>
          <a:graphicData uri="http://schemas.openxmlformats.org/drawingml/2006/table">
            <a:tbl>
              <a:tblPr/>
              <a:tblGrid>
                <a:gridCol w="1298357">
                  <a:extLst>
                    <a:ext uri="{9D8B030D-6E8A-4147-A177-3AD203B41FA5}">
                      <a16:colId xmlns:a16="http://schemas.microsoft.com/office/drawing/2014/main" val="20000"/>
                    </a:ext>
                  </a:extLst>
                </a:gridCol>
                <a:gridCol w="2329156">
                  <a:extLst>
                    <a:ext uri="{9D8B030D-6E8A-4147-A177-3AD203B41FA5}">
                      <a16:colId xmlns:a16="http://schemas.microsoft.com/office/drawing/2014/main" val="20001"/>
                    </a:ext>
                  </a:extLst>
                </a:gridCol>
                <a:gridCol w="2958945">
                  <a:extLst>
                    <a:ext uri="{9D8B030D-6E8A-4147-A177-3AD203B41FA5}">
                      <a16:colId xmlns:a16="http://schemas.microsoft.com/office/drawing/2014/main" val="20002"/>
                    </a:ext>
                  </a:extLst>
                </a:gridCol>
                <a:gridCol w="2225755">
                  <a:extLst>
                    <a:ext uri="{9D8B030D-6E8A-4147-A177-3AD203B41FA5}">
                      <a16:colId xmlns:a16="http://schemas.microsoft.com/office/drawing/2014/main" val="20003"/>
                    </a:ext>
                  </a:extLst>
                </a:gridCol>
              </a:tblGrid>
              <a:tr h="468288">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Einleitung</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t>
                      </a:r>
                      <a:endParaRPr kumimoji="0" lang="de-DE" altLang="de-DE" sz="1200" b="0" i="0" u="none" strike="noStrike" cap="none" normalizeH="0" baseline="0" dirty="0" smtClean="0">
                        <a:ln>
                          <a:noFill/>
                        </a:ln>
                        <a:solidFill>
                          <a:srgbClr val="333399"/>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l"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AP2: extreme Sommer</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t>
                      </a:r>
                      <a:endParaRPr kumimoji="0" lang="de-DE" altLang="de-DE" sz="1200" b="0" i="0" u="none" strike="noStrike" cap="none" normalizeH="0" baseline="0" dirty="0" smtClean="0">
                        <a:ln>
                          <a:noFill/>
                        </a:ln>
                        <a:solidFill>
                          <a:srgbClr val="333399"/>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chemeClr val="bg1"/>
                          </a:solidFill>
                          <a:effectLst/>
                          <a:latin typeface="Verdana" pitchFamily="32" charset="0"/>
                          <a:ea typeface="Microsoft YaHei" charset="-122"/>
                        </a:rPr>
                        <a:t>AP3: atmosphärische Vorläufer</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de-DE" altLang="de-DE" sz="1200" b="1" i="0" u="none" strike="noStrike" cap="none" normalizeH="0" baseline="0" dirty="0" smtClean="0">
                          <a:ln>
                            <a:noFill/>
                          </a:ln>
                          <a:solidFill>
                            <a:schemeClr val="bg1"/>
                          </a:solidFill>
                          <a:effectLst/>
                          <a:latin typeface="Verdana" pitchFamily="32" charset="0"/>
                          <a:ea typeface="Microsoft YaHei" charset="-122"/>
                        </a:rPr>
                        <a:t>••</a:t>
                      </a:r>
                      <a:r>
                        <a:rPr kumimoji="0" lang="de-DE" altLang="de-DE" sz="1200" b="0" i="0" u="none" strike="noStrike" cap="none" normalizeH="0" baseline="0" dirty="0" err="1" smtClean="0">
                          <a:ln>
                            <a:noFill/>
                          </a:ln>
                          <a:solidFill>
                            <a:schemeClr val="bg1"/>
                          </a:solidFill>
                          <a:effectLst/>
                          <a:latin typeface="Verdana" pitchFamily="32" charset="0"/>
                          <a:ea typeface="Microsoft YaHei" charset="-122"/>
                        </a:rPr>
                        <a:t>oooooooooo</a:t>
                      </a:r>
                      <a:endParaRPr kumimoji="0" lang="de-DE" altLang="de-DE" sz="1200" b="0" i="0" u="none" strike="noStrike" cap="none" normalizeH="0" baseline="0" dirty="0" smtClean="0">
                        <a:ln>
                          <a:noFill/>
                        </a:ln>
                        <a:solidFill>
                          <a:schemeClr val="bg1"/>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rgbClr val="333399"/>
                    </a:solidFill>
                  </a:tcPr>
                </a:tc>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Zusammenfassung</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0" i="0" u="none" strike="noStrike" cap="none" normalizeH="0" baseline="0" dirty="0" err="1" smtClean="0">
                          <a:ln>
                            <a:noFill/>
                          </a:ln>
                          <a:solidFill>
                            <a:srgbClr val="333399"/>
                          </a:solidFill>
                          <a:effectLst/>
                          <a:latin typeface="Verdana" pitchFamily="32" charset="0"/>
                          <a:ea typeface="Microsoft YaHei" charset="-122"/>
                        </a:rPr>
                        <a:t>ooo</a:t>
                      </a:r>
                      <a:endParaRPr kumimoji="0" lang="de-DE" altLang="de-DE" sz="1200" b="0" i="0" u="none" strike="noStrike" cap="none" normalizeH="0" baseline="0" dirty="0" smtClean="0">
                        <a:ln>
                          <a:noFill/>
                        </a:ln>
                        <a:solidFill>
                          <a:srgbClr val="333399"/>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 name="Textfeld 6"/>
          <p:cNvSpPr txBox="1">
            <a:spLocks noChangeArrowheads="1"/>
          </p:cNvSpPr>
          <p:nvPr/>
        </p:nvSpPr>
        <p:spPr bwMode="auto">
          <a:xfrm rot="-5400000">
            <a:off x="1599884" y="3222745"/>
            <a:ext cx="1762268" cy="28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400" dirty="0">
                <a:latin typeface="+mn-lt"/>
              </a:rPr>
              <a:t>NAO Index (DJFM)</a:t>
            </a:r>
          </a:p>
        </p:txBody>
      </p:sp>
      <p:sp>
        <p:nvSpPr>
          <p:cNvPr id="22" name="Textfeld 6"/>
          <p:cNvSpPr txBox="1">
            <a:spLocks noChangeArrowheads="1"/>
          </p:cNvSpPr>
          <p:nvPr/>
        </p:nvSpPr>
        <p:spPr bwMode="auto">
          <a:xfrm>
            <a:off x="5591944" y="5495026"/>
            <a:ext cx="463836" cy="28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400" dirty="0">
                <a:latin typeface="+mn-lt"/>
              </a:rPr>
              <a:t>Jahr</a:t>
            </a:r>
          </a:p>
        </p:txBody>
      </p:sp>
    </p:spTree>
    <p:extLst>
      <p:ext uri="{BB962C8B-B14F-4D97-AF65-F5344CB8AC3E}">
        <p14:creationId xmlns:p14="http://schemas.microsoft.com/office/powerpoint/2010/main" val="4236634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uppieren 2"/>
          <p:cNvGrpSpPr/>
          <p:nvPr/>
        </p:nvGrpSpPr>
        <p:grpSpPr>
          <a:xfrm>
            <a:off x="2437978" y="1717898"/>
            <a:ext cx="6610350" cy="3943350"/>
            <a:chOff x="762000" y="1447800"/>
            <a:chExt cx="6610350" cy="3943350"/>
          </a:xfrm>
        </p:grpSpPr>
        <p:graphicFrame>
          <p:nvGraphicFramePr>
            <p:cNvPr id="9" name="Diagramm 8"/>
            <p:cNvGraphicFramePr>
              <a:graphicFrameLocks/>
            </p:cNvGraphicFramePr>
            <p:nvPr>
              <p:extLst/>
            </p:nvPr>
          </p:nvGraphicFramePr>
          <p:xfrm>
            <a:off x="762000" y="1447800"/>
            <a:ext cx="6610350" cy="3943350"/>
          </p:xfrm>
          <a:graphic>
            <a:graphicData uri="http://schemas.openxmlformats.org/drawingml/2006/chart">
              <c:chart xmlns:c="http://schemas.openxmlformats.org/drawingml/2006/chart" xmlns:r="http://schemas.openxmlformats.org/officeDocument/2006/relationships" r:id="rId3"/>
            </a:graphicData>
          </a:graphic>
        </p:graphicFrame>
        <p:sp>
          <p:nvSpPr>
            <p:cNvPr id="11" name="Ellipse 10"/>
            <p:cNvSpPr/>
            <p:nvPr/>
          </p:nvSpPr>
          <p:spPr bwMode="auto">
            <a:xfrm>
              <a:off x="3187700" y="2768600"/>
              <a:ext cx="228600" cy="1905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lgn="ctr" defTabSz="868363" eaLnBrk="0" hangingPunct="0"/>
              <a:endParaRPr lang="de-DE" sz="1500" b="0">
                <a:latin typeface="Verdana" pitchFamily="34" charset="0"/>
              </a:endParaRPr>
            </a:p>
          </p:txBody>
        </p:sp>
        <p:sp>
          <p:nvSpPr>
            <p:cNvPr id="12" name="Ellipse 11"/>
            <p:cNvSpPr/>
            <p:nvPr/>
          </p:nvSpPr>
          <p:spPr bwMode="auto">
            <a:xfrm>
              <a:off x="6007100" y="3136900"/>
              <a:ext cx="228600" cy="1905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lgn="ctr" defTabSz="868363" eaLnBrk="0" hangingPunct="0"/>
              <a:endParaRPr lang="de-DE" sz="1500" b="0">
                <a:latin typeface="Verdana" pitchFamily="34" charset="0"/>
              </a:endParaRPr>
            </a:p>
          </p:txBody>
        </p:sp>
        <p:sp>
          <p:nvSpPr>
            <p:cNvPr id="13" name="Ellipse 12"/>
            <p:cNvSpPr/>
            <p:nvPr/>
          </p:nvSpPr>
          <p:spPr bwMode="auto">
            <a:xfrm>
              <a:off x="3924300" y="2959100"/>
              <a:ext cx="228600" cy="1905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lgn="ctr" defTabSz="868363" eaLnBrk="0" hangingPunct="0"/>
              <a:endParaRPr lang="de-DE" sz="1500" b="0">
                <a:latin typeface="Verdana" pitchFamily="34" charset="0"/>
              </a:endParaRPr>
            </a:p>
          </p:txBody>
        </p:sp>
        <p:sp>
          <p:nvSpPr>
            <p:cNvPr id="15" name="Textfeld 7"/>
            <p:cNvSpPr txBox="1">
              <a:spLocks noChangeArrowheads="1"/>
            </p:cNvSpPr>
            <p:nvPr/>
          </p:nvSpPr>
          <p:spPr bwMode="auto">
            <a:xfrm rot="-5400000">
              <a:off x="3851073" y="2663455"/>
              <a:ext cx="354012" cy="227013"/>
            </a:xfrm>
            <a:prstGeom prst="rect">
              <a:avLst/>
            </a:prstGeom>
            <a:noFill/>
            <a:ln>
              <a:noFill/>
            </a:ln>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000" dirty="0"/>
                <a:t>1983</a:t>
              </a:r>
            </a:p>
          </p:txBody>
        </p:sp>
        <p:sp>
          <p:nvSpPr>
            <p:cNvPr id="16" name="Textfeld 6"/>
            <p:cNvSpPr txBox="1">
              <a:spLocks noChangeArrowheads="1"/>
            </p:cNvSpPr>
            <p:nvPr/>
          </p:nvSpPr>
          <p:spPr bwMode="auto">
            <a:xfrm rot="16200000">
              <a:off x="3129144" y="2485073"/>
              <a:ext cx="354832" cy="226591"/>
            </a:xfrm>
            <a:prstGeom prst="rect">
              <a:avLst/>
            </a:prstGeom>
            <a:noFill/>
            <a:ln>
              <a:noFill/>
            </a:ln>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000" dirty="0"/>
                <a:t>1976</a:t>
              </a:r>
            </a:p>
          </p:txBody>
        </p:sp>
        <p:sp>
          <p:nvSpPr>
            <p:cNvPr id="17" name="Textfeld 8"/>
            <p:cNvSpPr txBox="1">
              <a:spLocks noChangeArrowheads="1"/>
            </p:cNvSpPr>
            <p:nvPr/>
          </p:nvSpPr>
          <p:spPr bwMode="auto">
            <a:xfrm rot="-5400000">
              <a:off x="5993034" y="2828150"/>
              <a:ext cx="354012" cy="227012"/>
            </a:xfrm>
            <a:prstGeom prst="rect">
              <a:avLst/>
            </a:prstGeom>
            <a:noFill/>
            <a:ln>
              <a:noFill/>
            </a:ln>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000" dirty="0"/>
                <a:t>2003</a:t>
              </a:r>
            </a:p>
          </p:txBody>
        </p:sp>
      </p:grpSp>
      <p:sp>
        <p:nvSpPr>
          <p:cNvPr id="23" name="Rectangle 47"/>
          <p:cNvSpPr>
            <a:spLocks noChangeArrowheads="1"/>
          </p:cNvSpPr>
          <p:nvPr/>
        </p:nvSpPr>
        <p:spPr bwMode="auto">
          <a:xfrm>
            <a:off x="4514555" y="1822676"/>
            <a:ext cx="2774950" cy="3168645"/>
          </a:xfrm>
          <a:prstGeom prst="rect">
            <a:avLst/>
          </a:prstGeom>
          <a:solidFill>
            <a:srgbClr val="FFFFFF">
              <a:alpha val="64999"/>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algn="ctr" hangingPunct="1">
              <a:lnSpc>
                <a:spcPct val="100000"/>
              </a:lnSpc>
            </a:pPr>
            <a:r>
              <a:rPr lang="de-DE" altLang="de-DE" sz="20000" dirty="0">
                <a:solidFill>
                  <a:srgbClr val="FF0000"/>
                </a:solidFill>
                <a:latin typeface="Verdana" pitchFamily="32" charset="0"/>
              </a:rPr>
              <a:t>X</a:t>
            </a:r>
          </a:p>
        </p:txBody>
      </p:sp>
      <p:sp>
        <p:nvSpPr>
          <p:cNvPr id="20" name="Rectangle 1"/>
          <p:cNvSpPr>
            <a:spLocks noGrp="1" noChangeArrowheads="1"/>
          </p:cNvSpPr>
          <p:nvPr>
            <p:ph type="title" idx="4294967295"/>
          </p:nvPr>
        </p:nvSpPr>
        <p:spPr>
          <a:xfrm>
            <a:off x="1676400" y="685801"/>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a:latin typeface="Verdana" panose="020B0604030504040204" pitchFamily="34" charset="0"/>
                <a:ea typeface="Verdana" panose="020B0604030504040204" pitchFamily="34" charset="0"/>
                <a:cs typeface="Verdana" panose="020B0604030504040204" pitchFamily="34" charset="0"/>
              </a:rPr>
              <a:t>AO Index </a:t>
            </a:r>
            <a:r>
              <a:rPr lang="de-DE" altLang="de-DE" sz="1600" dirty="0">
                <a:latin typeface="Verdana" panose="020B0604030504040204" pitchFamily="34" charset="0"/>
                <a:ea typeface="Verdana" panose="020B0604030504040204" pitchFamily="34" charset="0"/>
                <a:cs typeface="Verdana" panose="020B0604030504040204" pitchFamily="34" charset="0"/>
              </a:rPr>
              <a:t>(nach </a:t>
            </a:r>
            <a:r>
              <a:rPr lang="de-DE" altLang="de-DE" sz="1600" dirty="0" err="1">
                <a:latin typeface="Verdana" panose="020B0604030504040204" pitchFamily="34" charset="0"/>
                <a:ea typeface="Verdana" panose="020B0604030504040204" pitchFamily="34" charset="0"/>
                <a:cs typeface="Verdana" panose="020B0604030504040204" pitchFamily="34" charset="0"/>
              </a:rPr>
              <a:t>Hurrell</a:t>
            </a:r>
            <a:r>
              <a:rPr lang="de-DE" altLang="de-DE" sz="1600" dirty="0">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18" name="Group 3"/>
          <p:cNvGraphicFramePr>
            <a:graphicFrameLocks noGrp="1"/>
          </p:cNvGraphicFramePr>
          <p:nvPr>
            <p:extLst/>
          </p:nvPr>
        </p:nvGraphicFramePr>
        <p:xfrm>
          <a:off x="1676400" y="152400"/>
          <a:ext cx="8812213" cy="468288"/>
        </p:xfrm>
        <a:graphic>
          <a:graphicData uri="http://schemas.openxmlformats.org/drawingml/2006/table">
            <a:tbl>
              <a:tblPr/>
              <a:tblGrid>
                <a:gridCol w="1298357">
                  <a:extLst>
                    <a:ext uri="{9D8B030D-6E8A-4147-A177-3AD203B41FA5}">
                      <a16:colId xmlns:a16="http://schemas.microsoft.com/office/drawing/2014/main" val="20000"/>
                    </a:ext>
                  </a:extLst>
                </a:gridCol>
                <a:gridCol w="2329156">
                  <a:extLst>
                    <a:ext uri="{9D8B030D-6E8A-4147-A177-3AD203B41FA5}">
                      <a16:colId xmlns:a16="http://schemas.microsoft.com/office/drawing/2014/main" val="20001"/>
                    </a:ext>
                  </a:extLst>
                </a:gridCol>
                <a:gridCol w="2958945">
                  <a:extLst>
                    <a:ext uri="{9D8B030D-6E8A-4147-A177-3AD203B41FA5}">
                      <a16:colId xmlns:a16="http://schemas.microsoft.com/office/drawing/2014/main" val="20002"/>
                    </a:ext>
                  </a:extLst>
                </a:gridCol>
                <a:gridCol w="2225755">
                  <a:extLst>
                    <a:ext uri="{9D8B030D-6E8A-4147-A177-3AD203B41FA5}">
                      <a16:colId xmlns:a16="http://schemas.microsoft.com/office/drawing/2014/main" val="20003"/>
                    </a:ext>
                  </a:extLst>
                </a:gridCol>
              </a:tblGrid>
              <a:tr h="468288">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Einleitung</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t>
                      </a:r>
                      <a:endParaRPr kumimoji="0" lang="de-DE" altLang="de-DE" sz="1200" b="0" i="0" u="none" strike="noStrike" cap="none" normalizeH="0" baseline="0" dirty="0" smtClean="0">
                        <a:ln>
                          <a:noFill/>
                        </a:ln>
                        <a:solidFill>
                          <a:srgbClr val="333399"/>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l"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AP2: extreme Sommer</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a:t>
                      </a:r>
                      <a:endParaRPr kumimoji="0" lang="de-DE" altLang="de-DE" sz="1200" b="0" i="0" u="none" strike="noStrike" cap="none" normalizeH="0" baseline="0" dirty="0" smtClean="0">
                        <a:ln>
                          <a:noFill/>
                        </a:ln>
                        <a:solidFill>
                          <a:srgbClr val="333399"/>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chemeClr val="bg1"/>
                    </a:solidFill>
                  </a:tcPr>
                </a:tc>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chemeClr val="bg1"/>
                          </a:solidFill>
                          <a:effectLst/>
                          <a:latin typeface="Verdana" pitchFamily="32" charset="0"/>
                          <a:ea typeface="Microsoft YaHei" charset="-122"/>
                        </a:rPr>
                        <a:t>AP3: atmosphärische Vorläufer</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de-DE" altLang="de-DE" sz="1200" b="1" i="0" u="none" strike="noStrike" cap="none" normalizeH="0" baseline="0" dirty="0" smtClean="0">
                          <a:ln>
                            <a:noFill/>
                          </a:ln>
                          <a:solidFill>
                            <a:schemeClr val="bg1"/>
                          </a:solidFill>
                          <a:effectLst/>
                          <a:latin typeface="Verdana" pitchFamily="32" charset="0"/>
                          <a:ea typeface="Microsoft YaHei" charset="-122"/>
                        </a:rPr>
                        <a:t>•••</a:t>
                      </a:r>
                      <a:r>
                        <a:rPr kumimoji="0" lang="de-DE" altLang="de-DE" sz="1200" b="0" i="0" u="none" strike="noStrike" cap="none" normalizeH="0" baseline="0" dirty="0" err="1" smtClean="0">
                          <a:ln>
                            <a:noFill/>
                          </a:ln>
                          <a:solidFill>
                            <a:schemeClr val="bg1"/>
                          </a:solidFill>
                          <a:effectLst/>
                          <a:latin typeface="Verdana" pitchFamily="32" charset="0"/>
                          <a:ea typeface="Microsoft YaHei" charset="-122"/>
                        </a:rPr>
                        <a:t>ooooooooo</a:t>
                      </a:r>
                      <a:endParaRPr kumimoji="0" lang="de-DE" altLang="de-DE" sz="1200" b="0" i="0" u="none" strike="noStrike" cap="none" normalizeH="0" baseline="0" dirty="0" smtClean="0">
                        <a:ln>
                          <a:noFill/>
                        </a:ln>
                        <a:solidFill>
                          <a:schemeClr val="bg1"/>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solidFill>
                      <a:srgbClr val="333399"/>
                    </a:solidFill>
                  </a:tcPr>
                </a:tc>
                <a:tc>
                  <a:txBody>
                    <a:bodyPr/>
                    <a:lstStyle>
                      <a:lvl1pPr>
                        <a:lnSpc>
                          <a:spcPct val="103000"/>
                        </a:lnSpc>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Verdana" pitchFamily="32" charset="0"/>
                          <a:ea typeface="Microsoft YaHei" charset="-122"/>
                        </a:defRPr>
                      </a:lvl1pPr>
                      <a:lvl2pPr>
                        <a:lnSpc>
                          <a:spcPct val="103000"/>
                        </a:lnSpc>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rgbClr val="000000"/>
                          </a:solidFill>
                          <a:latin typeface="Verdana" pitchFamily="32" charset="0"/>
                          <a:ea typeface="Microsoft YaHei" charset="-122"/>
                        </a:defRPr>
                      </a:lvl2pPr>
                      <a:lvl3pPr>
                        <a:lnSpc>
                          <a:spcPct val="103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200">
                          <a:solidFill>
                            <a:srgbClr val="000000"/>
                          </a:solidFill>
                          <a:latin typeface="Verdana" pitchFamily="32" charset="0"/>
                          <a:ea typeface="Microsoft YaHei" charset="-122"/>
                        </a:defRPr>
                      </a:lvl3pPr>
                      <a:lvl4pPr>
                        <a:lnSpc>
                          <a:spcPct val="103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000">
                          <a:solidFill>
                            <a:srgbClr val="000000"/>
                          </a:solidFill>
                          <a:latin typeface="Verdana" pitchFamily="32" charset="0"/>
                          <a:ea typeface="Microsoft YaHei" charset="-122"/>
                        </a:defRPr>
                      </a:lvl4pPr>
                      <a:lvl5pPr>
                        <a:lnSpc>
                          <a:spcPct val="103000"/>
                        </a:lnSpc>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5pPr>
                      <a:lvl6pPr marL="25146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6pPr>
                      <a:lvl7pPr marL="29718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7pPr>
                      <a:lvl8pPr marL="34290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8pPr>
                      <a:lvl9pPr marL="3886200" indent="-228600" defTabSz="449263" fontAlgn="base" hangingPunct="0">
                        <a:lnSpc>
                          <a:spcPct val="10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Verdana" pitchFamily="32" charset="0"/>
                          <a:ea typeface="Microsoft YaHei" charset="-122"/>
                        </a:defRPr>
                      </a:lvl9pPr>
                    </a:lstStyle>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1" i="0" u="none" strike="noStrike" cap="none" normalizeH="0" baseline="0" dirty="0" smtClean="0">
                          <a:ln>
                            <a:noFill/>
                          </a:ln>
                          <a:solidFill>
                            <a:srgbClr val="333399"/>
                          </a:solidFill>
                          <a:effectLst/>
                          <a:latin typeface="Verdana" pitchFamily="32" charset="0"/>
                          <a:ea typeface="Microsoft YaHei" charset="-122"/>
                        </a:rPr>
                        <a:t>Zusammenfassung</a:t>
                      </a:r>
                    </a:p>
                    <a:p>
                      <a:pPr marL="0" marR="0" lvl="0" indent="0" algn="ctr" defTabSz="449263" rtl="0" eaLnBrk="1" fontAlgn="base" latinLnBrk="0" hangingPunct="1">
                        <a:lnSpc>
                          <a:spcPct val="101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de-DE" altLang="de-DE" sz="1200" b="0" i="0" u="none" strike="noStrike" cap="none" normalizeH="0" baseline="0" dirty="0" err="1" smtClean="0">
                          <a:ln>
                            <a:noFill/>
                          </a:ln>
                          <a:solidFill>
                            <a:srgbClr val="333399"/>
                          </a:solidFill>
                          <a:effectLst/>
                          <a:latin typeface="Verdana" pitchFamily="32" charset="0"/>
                          <a:ea typeface="Microsoft YaHei" charset="-122"/>
                        </a:rPr>
                        <a:t>ooo</a:t>
                      </a:r>
                      <a:endParaRPr kumimoji="0" lang="de-DE" altLang="de-DE" sz="1200" b="0" i="0" u="none" strike="noStrike" cap="none" normalizeH="0" baseline="0" dirty="0" smtClean="0">
                        <a:ln>
                          <a:noFill/>
                        </a:ln>
                        <a:solidFill>
                          <a:srgbClr val="333399"/>
                        </a:solidFill>
                        <a:effectLst/>
                        <a:latin typeface="Verdana" pitchFamily="32" charset="0"/>
                        <a:ea typeface="Microsoft YaHei" charset="-122"/>
                      </a:endParaRPr>
                    </a:p>
                  </a:txBody>
                  <a:tcPr horzOverflow="overflow">
                    <a:lnL w="11520" cap="flat" cmpd="sng" algn="ctr">
                      <a:solidFill>
                        <a:srgbClr val="333399"/>
                      </a:solidFill>
                      <a:prstDash val="solid"/>
                      <a:round/>
                      <a:headEnd type="none" w="med" len="med"/>
                      <a:tailEnd type="none" w="med" len="med"/>
                    </a:lnL>
                    <a:lnR w="11520" cap="flat" cmpd="sng" algn="ctr">
                      <a:solidFill>
                        <a:srgbClr val="333399"/>
                      </a:solidFill>
                      <a:prstDash val="solid"/>
                      <a:round/>
                      <a:headEnd type="none" w="med" len="med"/>
                      <a:tailEnd type="none" w="med" len="med"/>
                    </a:lnR>
                    <a:lnT w="11520" cap="flat" cmpd="sng" algn="ctr">
                      <a:solidFill>
                        <a:srgbClr val="333399"/>
                      </a:solidFill>
                      <a:prstDash val="solid"/>
                      <a:round/>
                      <a:headEnd type="none" w="med" len="med"/>
                      <a:tailEnd type="none" w="med" len="med"/>
                    </a:lnT>
                    <a:lnB w="1152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9" name="Textfeld 6"/>
          <p:cNvSpPr txBox="1">
            <a:spLocks noChangeArrowheads="1"/>
          </p:cNvSpPr>
          <p:nvPr/>
        </p:nvSpPr>
        <p:spPr bwMode="auto">
          <a:xfrm rot="-5400000">
            <a:off x="1515890" y="3244687"/>
            <a:ext cx="2262405" cy="28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400" dirty="0">
                <a:latin typeface="+mn-lt"/>
              </a:rPr>
              <a:t>NAM (AO) Index (DJFM)</a:t>
            </a:r>
          </a:p>
        </p:txBody>
      </p:sp>
      <p:sp>
        <p:nvSpPr>
          <p:cNvPr id="21" name="Textfeld 6"/>
          <p:cNvSpPr txBox="1">
            <a:spLocks noChangeArrowheads="1"/>
          </p:cNvSpPr>
          <p:nvPr/>
        </p:nvSpPr>
        <p:spPr bwMode="auto">
          <a:xfrm>
            <a:off x="5763018" y="5374453"/>
            <a:ext cx="463836" cy="28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altLang="de-DE" sz="1400" dirty="0">
                <a:latin typeface="+mn-lt"/>
              </a:rPr>
              <a:t>Jahr</a:t>
            </a:r>
          </a:p>
        </p:txBody>
      </p:sp>
      <p:sp>
        <p:nvSpPr>
          <p:cNvPr id="22" name="Textfeld 21"/>
          <p:cNvSpPr txBox="1"/>
          <p:nvPr/>
        </p:nvSpPr>
        <p:spPr>
          <a:xfrm>
            <a:off x="1828801" y="6145559"/>
            <a:ext cx="6558503"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defPPr>
              <a:defRPr lang="en-GB"/>
            </a:defPPr>
            <a:lvl1pPr hangingPunct="1">
              <a:lnSpc>
                <a:spcPct val="100000"/>
              </a:lnSpc>
              <a:tabLst>
                <a:tab pos="723900" algn="l"/>
                <a:tab pos="1447800" algn="l"/>
                <a:tab pos="2171700" algn="l"/>
                <a:tab pos="2895600" algn="l"/>
                <a:tab pos="3619500" algn="l"/>
                <a:tab pos="4343400" algn="l"/>
                <a:tab pos="5067300" algn="l"/>
              </a:tabLst>
              <a:defRPr sz="1200">
                <a:solidFill>
                  <a:srgbClr val="000000"/>
                </a:solidFill>
                <a:latin typeface="Verdana" pitchFamily="32" charset="0"/>
              </a:defRPr>
            </a:lvl1pPr>
          </a:lstStyle>
          <a:p>
            <a:r>
              <a:rPr lang="de-DE" dirty="0"/>
              <a:t>Träger-Chatterjee, et al. : </a:t>
            </a:r>
            <a:r>
              <a:rPr lang="de-DE" dirty="0" err="1"/>
              <a:t>Advances</a:t>
            </a:r>
            <a:r>
              <a:rPr lang="de-DE" dirty="0"/>
              <a:t> in </a:t>
            </a:r>
            <a:r>
              <a:rPr lang="de-DE" dirty="0" err="1"/>
              <a:t>Meteorology</a:t>
            </a:r>
            <a:r>
              <a:rPr lang="de-DE" dirty="0"/>
              <a:t>, </a:t>
            </a:r>
            <a:r>
              <a:rPr lang="de-DE" dirty="0" err="1"/>
              <a:t>Vol</a:t>
            </a:r>
            <a:r>
              <a:rPr lang="de-DE" dirty="0"/>
              <a:t> 2014 (verändert)</a:t>
            </a:r>
          </a:p>
        </p:txBody>
      </p:sp>
    </p:spTree>
    <p:extLst>
      <p:ext uri="{BB962C8B-B14F-4D97-AF65-F5344CB8AC3E}">
        <p14:creationId xmlns:p14="http://schemas.microsoft.com/office/powerpoint/2010/main" val="2568890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1"/>
          <p:cNvGrpSpPr>
            <a:grpSpLocks/>
          </p:cNvGrpSpPr>
          <p:nvPr/>
        </p:nvGrpSpPr>
        <p:grpSpPr bwMode="auto">
          <a:xfrm>
            <a:off x="2190751" y="1438276"/>
            <a:ext cx="7713664" cy="4537075"/>
            <a:chOff x="420" y="906"/>
            <a:chExt cx="4859" cy="2858"/>
          </a:xfrm>
        </p:grpSpPr>
        <p:grpSp>
          <p:nvGrpSpPr>
            <p:cNvPr id="44034" name="Group 2"/>
            <p:cNvGrpSpPr>
              <a:grpSpLocks/>
            </p:cNvGrpSpPr>
            <p:nvPr/>
          </p:nvGrpSpPr>
          <p:grpSpPr bwMode="auto">
            <a:xfrm>
              <a:off x="420" y="906"/>
              <a:ext cx="4859" cy="2858"/>
              <a:chOff x="420" y="906"/>
              <a:chExt cx="4859" cy="2858"/>
            </a:xfrm>
          </p:grpSpPr>
          <p:sp>
            <p:nvSpPr>
              <p:cNvPr id="44035" name="Rectangle 3"/>
              <p:cNvSpPr>
                <a:spLocks noChangeArrowheads="1"/>
              </p:cNvSpPr>
              <p:nvPr/>
            </p:nvSpPr>
            <p:spPr bwMode="auto">
              <a:xfrm>
                <a:off x="420" y="906"/>
                <a:ext cx="4859" cy="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36" name="Rectangle 4"/>
              <p:cNvSpPr>
                <a:spLocks noChangeArrowheads="1"/>
              </p:cNvSpPr>
              <p:nvPr/>
            </p:nvSpPr>
            <p:spPr bwMode="auto">
              <a:xfrm>
                <a:off x="450" y="936"/>
                <a:ext cx="4793" cy="2585"/>
              </a:xfrm>
              <a:prstGeom prst="rect">
                <a:avLst/>
              </a:prstGeom>
              <a:solidFill>
                <a:srgbClr val="FFFFFF"/>
              </a:solidFill>
              <a:ln w="9525" cap="flat">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37" name="Rectangle 5"/>
              <p:cNvSpPr>
                <a:spLocks noChangeArrowheads="1"/>
              </p:cNvSpPr>
              <p:nvPr/>
            </p:nvSpPr>
            <p:spPr bwMode="auto">
              <a:xfrm>
                <a:off x="894" y="1632"/>
                <a:ext cx="3743" cy="148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38" name="Rectangle 6"/>
              <p:cNvSpPr>
                <a:spLocks noChangeArrowheads="1"/>
              </p:cNvSpPr>
              <p:nvPr/>
            </p:nvSpPr>
            <p:spPr bwMode="auto">
              <a:xfrm>
                <a:off x="894" y="1632"/>
                <a:ext cx="3743" cy="1487"/>
              </a:xfrm>
              <a:prstGeom prst="rect">
                <a:avLst/>
              </a:prstGeom>
              <a:noFill/>
              <a:ln w="9360" cap="flat">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39" name="Line 7"/>
              <p:cNvSpPr>
                <a:spLocks noChangeShapeType="1"/>
              </p:cNvSpPr>
              <p:nvPr/>
            </p:nvSpPr>
            <p:spPr bwMode="auto">
              <a:xfrm>
                <a:off x="894" y="1632"/>
                <a:ext cx="0" cy="14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40" name="Line 8"/>
              <p:cNvSpPr>
                <a:spLocks noChangeShapeType="1"/>
              </p:cNvSpPr>
              <p:nvPr/>
            </p:nvSpPr>
            <p:spPr bwMode="auto">
              <a:xfrm>
                <a:off x="870" y="3120"/>
                <a:ext cx="23"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41" name="Line 9"/>
              <p:cNvSpPr>
                <a:spLocks noChangeShapeType="1"/>
              </p:cNvSpPr>
              <p:nvPr/>
            </p:nvSpPr>
            <p:spPr bwMode="auto">
              <a:xfrm>
                <a:off x="870" y="2874"/>
                <a:ext cx="23"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42" name="Line 10"/>
              <p:cNvSpPr>
                <a:spLocks noChangeShapeType="1"/>
              </p:cNvSpPr>
              <p:nvPr/>
            </p:nvSpPr>
            <p:spPr bwMode="auto">
              <a:xfrm>
                <a:off x="870" y="2622"/>
                <a:ext cx="23"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43" name="Line 11"/>
              <p:cNvSpPr>
                <a:spLocks noChangeShapeType="1"/>
              </p:cNvSpPr>
              <p:nvPr/>
            </p:nvSpPr>
            <p:spPr bwMode="auto">
              <a:xfrm>
                <a:off x="870" y="2376"/>
                <a:ext cx="23"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44" name="Line 12"/>
              <p:cNvSpPr>
                <a:spLocks noChangeShapeType="1"/>
              </p:cNvSpPr>
              <p:nvPr/>
            </p:nvSpPr>
            <p:spPr bwMode="auto">
              <a:xfrm>
                <a:off x="870" y="2130"/>
                <a:ext cx="23"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45" name="Line 13"/>
              <p:cNvSpPr>
                <a:spLocks noChangeShapeType="1"/>
              </p:cNvSpPr>
              <p:nvPr/>
            </p:nvSpPr>
            <p:spPr bwMode="auto">
              <a:xfrm>
                <a:off x="870" y="1878"/>
                <a:ext cx="23"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46" name="Line 14"/>
              <p:cNvSpPr>
                <a:spLocks noChangeShapeType="1"/>
              </p:cNvSpPr>
              <p:nvPr/>
            </p:nvSpPr>
            <p:spPr bwMode="auto">
              <a:xfrm>
                <a:off x="870" y="1632"/>
                <a:ext cx="23"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47" name="Line 15"/>
              <p:cNvSpPr>
                <a:spLocks noChangeShapeType="1"/>
              </p:cNvSpPr>
              <p:nvPr/>
            </p:nvSpPr>
            <p:spPr bwMode="auto">
              <a:xfrm>
                <a:off x="894" y="3120"/>
                <a:ext cx="3743" cy="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48" name="Line 16"/>
              <p:cNvSpPr>
                <a:spLocks noChangeShapeType="1"/>
              </p:cNvSpPr>
              <p:nvPr/>
            </p:nvSpPr>
            <p:spPr bwMode="auto">
              <a:xfrm flipV="1">
                <a:off x="894" y="3119"/>
                <a:ext cx="0" cy="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49" name="Line 17"/>
              <p:cNvSpPr>
                <a:spLocks noChangeShapeType="1"/>
              </p:cNvSpPr>
              <p:nvPr/>
            </p:nvSpPr>
            <p:spPr bwMode="auto">
              <a:xfrm flipV="1">
                <a:off x="1236" y="3119"/>
                <a:ext cx="0" cy="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50" name="Line 18"/>
              <p:cNvSpPr>
                <a:spLocks noChangeShapeType="1"/>
              </p:cNvSpPr>
              <p:nvPr/>
            </p:nvSpPr>
            <p:spPr bwMode="auto">
              <a:xfrm flipV="1">
                <a:off x="1572" y="3119"/>
                <a:ext cx="0" cy="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51" name="Line 19"/>
              <p:cNvSpPr>
                <a:spLocks noChangeShapeType="1"/>
              </p:cNvSpPr>
              <p:nvPr/>
            </p:nvSpPr>
            <p:spPr bwMode="auto">
              <a:xfrm flipV="1">
                <a:off x="1914" y="3119"/>
                <a:ext cx="0" cy="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52" name="Line 20"/>
              <p:cNvSpPr>
                <a:spLocks noChangeShapeType="1"/>
              </p:cNvSpPr>
              <p:nvPr/>
            </p:nvSpPr>
            <p:spPr bwMode="auto">
              <a:xfrm flipV="1">
                <a:off x="2256" y="3119"/>
                <a:ext cx="0" cy="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53" name="Line 21"/>
              <p:cNvSpPr>
                <a:spLocks noChangeShapeType="1"/>
              </p:cNvSpPr>
              <p:nvPr/>
            </p:nvSpPr>
            <p:spPr bwMode="auto">
              <a:xfrm flipV="1">
                <a:off x="2598" y="3119"/>
                <a:ext cx="0" cy="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54" name="Line 22"/>
              <p:cNvSpPr>
                <a:spLocks noChangeShapeType="1"/>
              </p:cNvSpPr>
              <p:nvPr/>
            </p:nvSpPr>
            <p:spPr bwMode="auto">
              <a:xfrm flipV="1">
                <a:off x="2934" y="3119"/>
                <a:ext cx="0" cy="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55" name="Line 23"/>
              <p:cNvSpPr>
                <a:spLocks noChangeShapeType="1"/>
              </p:cNvSpPr>
              <p:nvPr/>
            </p:nvSpPr>
            <p:spPr bwMode="auto">
              <a:xfrm flipV="1">
                <a:off x="3276" y="3119"/>
                <a:ext cx="0" cy="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56" name="Line 24"/>
              <p:cNvSpPr>
                <a:spLocks noChangeShapeType="1"/>
              </p:cNvSpPr>
              <p:nvPr/>
            </p:nvSpPr>
            <p:spPr bwMode="auto">
              <a:xfrm flipV="1">
                <a:off x="3618" y="3119"/>
                <a:ext cx="0" cy="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57" name="Line 25"/>
              <p:cNvSpPr>
                <a:spLocks noChangeShapeType="1"/>
              </p:cNvSpPr>
              <p:nvPr/>
            </p:nvSpPr>
            <p:spPr bwMode="auto">
              <a:xfrm flipV="1">
                <a:off x="3960" y="3119"/>
                <a:ext cx="0" cy="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58" name="Line 26"/>
              <p:cNvSpPr>
                <a:spLocks noChangeShapeType="1"/>
              </p:cNvSpPr>
              <p:nvPr/>
            </p:nvSpPr>
            <p:spPr bwMode="auto">
              <a:xfrm flipV="1">
                <a:off x="4296" y="3119"/>
                <a:ext cx="0" cy="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59" name="Line 27"/>
              <p:cNvSpPr>
                <a:spLocks noChangeShapeType="1"/>
              </p:cNvSpPr>
              <p:nvPr/>
            </p:nvSpPr>
            <p:spPr bwMode="auto">
              <a:xfrm flipV="1">
                <a:off x="4638" y="3119"/>
                <a:ext cx="0" cy="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060" name="Freeform 28"/>
              <p:cNvSpPr>
                <a:spLocks noChangeArrowheads="1"/>
              </p:cNvSpPr>
              <p:nvPr/>
            </p:nvSpPr>
            <p:spPr bwMode="auto">
              <a:xfrm>
                <a:off x="894" y="2064"/>
                <a:ext cx="3743" cy="935"/>
              </a:xfrm>
              <a:custGeom>
                <a:avLst/>
                <a:gdLst>
                  <a:gd name="G0" fmla="*/ 1 0 51712"/>
                  <a:gd name="G1" fmla="*/ G0 624 1"/>
                  <a:gd name="G2" fmla="*/ G1 1 624"/>
                  <a:gd name="G3" fmla="*/ 906 156 1"/>
                  <a:gd name="G4" fmla="*/ G3 1 156"/>
                  <a:gd name="G5" fmla="*/ 342 624 1"/>
                  <a:gd name="G6" fmla="*/ G5 1 624"/>
                  <a:gd name="G7" fmla="*/ 804 156 1"/>
                  <a:gd name="G8" fmla="*/ G7 1 156"/>
                  <a:gd name="G9" fmla="*/ 678 624 1"/>
                  <a:gd name="G10" fmla="*/ G9 1 624"/>
                  <a:gd name="G11" fmla="*/ 552 156 1"/>
                  <a:gd name="G12" fmla="*/ G11 1 156"/>
                  <a:gd name="G13" fmla="*/ 1020 624 1"/>
                  <a:gd name="G14" fmla="*/ G13 1 624"/>
                  <a:gd name="G15" fmla="*/ 186 156 1"/>
                  <a:gd name="G16" fmla="*/ G15 1 156"/>
                  <a:gd name="G17" fmla="*/ 1362 624 1"/>
                  <a:gd name="G18" fmla="*/ G17 1 624"/>
                  <a:gd name="G19" fmla="*/ 258 156 1"/>
                  <a:gd name="G20" fmla="*/ G19 1 156"/>
                  <a:gd name="G21" fmla="*/ 1704 624 1"/>
                  <a:gd name="G22" fmla="*/ G21 1 624"/>
                  <a:gd name="G23" fmla="*/ 1 0 51712"/>
                  <a:gd name="G24" fmla="*/ G23 156 1"/>
                  <a:gd name="G25" fmla="*/ G24 1 156"/>
                  <a:gd name="G26" fmla="*/ 2040 624 1"/>
                  <a:gd name="G27" fmla="*/ G26 1 624"/>
                  <a:gd name="G28" fmla="*/ 48 156 1"/>
                  <a:gd name="G29" fmla="*/ G28 1 156"/>
                  <a:gd name="G30" fmla="*/ 2382 624 1"/>
                  <a:gd name="G31" fmla="*/ G30 1 624"/>
                  <a:gd name="G32" fmla="*/ 162 156 1"/>
                  <a:gd name="G33" fmla="*/ G32 1 156"/>
                  <a:gd name="G34" fmla="*/ 2724 624 1"/>
                  <a:gd name="G35" fmla="*/ G34 1 624"/>
                  <a:gd name="G36" fmla="*/ 462 156 1"/>
                  <a:gd name="G37" fmla="*/ G36 1 156"/>
                  <a:gd name="G38" fmla="*/ 3066 624 1"/>
                  <a:gd name="G39" fmla="*/ G38 1 624"/>
                  <a:gd name="G40" fmla="*/ 696 156 1"/>
                  <a:gd name="G41" fmla="*/ G40 1 156"/>
                  <a:gd name="G42" fmla="*/ 3402 624 1"/>
                  <a:gd name="G43" fmla="*/ G42 1 624"/>
                  <a:gd name="G44" fmla="*/ 894 156 1"/>
                  <a:gd name="G45" fmla="*/ G44 1 156"/>
                  <a:gd name="G46" fmla="*/ 3744 624 1"/>
                  <a:gd name="G47" fmla="*/ G46 1 624"/>
                  <a:gd name="G48" fmla="*/ 936 156 1"/>
                  <a:gd name="G49" fmla="*/ G48 1 156"/>
                  <a:gd name="G50" fmla="*/ 1 0 51712"/>
                  <a:gd name="G51" fmla="*/ 1 0 51712"/>
                  <a:gd name="G52" fmla="*/ 1 0 51712"/>
                  <a:gd name="G53" fmla="*/ 1 0 51712"/>
                  <a:gd name="G54" fmla="*/ 1 0 51712"/>
                  <a:gd name="G55" fmla="*/ 1 0 51712"/>
                  <a:gd name="G56" fmla="*/ 1 0 51712"/>
                  <a:gd name="G57" fmla="*/ 1 0 51712"/>
                  <a:gd name="G58" fmla="*/ 1 0 51712"/>
                  <a:gd name="G59" fmla="*/ 1 0 51712"/>
                  <a:gd name="G60" fmla="*/ 1 0 51712"/>
                  <a:gd name="G61" fmla="*/ 1 0 51712"/>
                  <a:gd name="G62" fmla="*/ 1 0 51712"/>
                  <a:gd name="G63" fmla="*/ G62 624 1"/>
                  <a:gd name="G64" fmla="*/ G63 1 624"/>
                  <a:gd name="G65" fmla="*/ 1 0 51712"/>
                  <a:gd name="G66" fmla="*/ G65 156 1"/>
                  <a:gd name="G67" fmla="*/ G66 1 156"/>
                  <a:gd name="G68" fmla="*/ 624 624 1"/>
                  <a:gd name="G69" fmla="*/ G68 1 624"/>
                  <a:gd name="G70" fmla="*/ 156 156 1"/>
                  <a:gd name="G71" fmla="*/ G70 1 156"/>
                  <a:gd name="T0" fmla="*/ 0 w 624"/>
                  <a:gd name="T1" fmla="*/ 151 h 156"/>
                  <a:gd name="T2" fmla="*/ 57 w 624"/>
                  <a:gd name="T3" fmla="*/ 134 h 156"/>
                  <a:gd name="T4" fmla="*/ 113 w 624"/>
                  <a:gd name="T5" fmla="*/ 92 h 156"/>
                  <a:gd name="T6" fmla="*/ 170 w 624"/>
                  <a:gd name="T7" fmla="*/ 31 h 156"/>
                  <a:gd name="T8" fmla="*/ 227 w 624"/>
                  <a:gd name="T9" fmla="*/ 43 h 156"/>
                  <a:gd name="T10" fmla="*/ 284 w 624"/>
                  <a:gd name="T11" fmla="*/ 0 h 156"/>
                  <a:gd name="T12" fmla="*/ 340 w 624"/>
                  <a:gd name="T13" fmla="*/ 8 h 156"/>
                  <a:gd name="T14" fmla="*/ 397 w 624"/>
                  <a:gd name="T15" fmla="*/ 27 h 156"/>
                  <a:gd name="T16" fmla="*/ 454 w 624"/>
                  <a:gd name="T17" fmla="*/ 77 h 156"/>
                  <a:gd name="T18" fmla="*/ 511 w 624"/>
                  <a:gd name="T19" fmla="*/ 116 h 156"/>
                  <a:gd name="T20" fmla="*/ 567 w 624"/>
                  <a:gd name="T21" fmla="*/ 149 h 156"/>
                  <a:gd name="T22" fmla="*/ 624 w 624"/>
                  <a:gd name="T2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4" h="156">
                    <a:moveTo>
                      <a:pt x="0" y="151"/>
                    </a:moveTo>
                    <a:lnTo>
                      <a:pt x="57" y="134"/>
                    </a:lnTo>
                    <a:lnTo>
                      <a:pt x="113" y="92"/>
                    </a:lnTo>
                    <a:lnTo>
                      <a:pt x="170" y="31"/>
                    </a:lnTo>
                    <a:lnTo>
                      <a:pt x="227" y="43"/>
                    </a:lnTo>
                    <a:lnTo>
                      <a:pt x="284" y="0"/>
                    </a:lnTo>
                    <a:lnTo>
                      <a:pt x="340" y="8"/>
                    </a:lnTo>
                    <a:lnTo>
                      <a:pt x="397" y="27"/>
                    </a:lnTo>
                    <a:lnTo>
                      <a:pt x="454" y="77"/>
                    </a:lnTo>
                    <a:lnTo>
                      <a:pt x="511" y="116"/>
                    </a:lnTo>
                    <a:lnTo>
                      <a:pt x="567" y="149"/>
                    </a:lnTo>
                    <a:lnTo>
                      <a:pt x="624" y="156"/>
                    </a:lnTo>
                  </a:path>
                </a:pathLst>
              </a:custGeom>
              <a:noFill/>
              <a:ln w="2844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61" name="Freeform 29"/>
              <p:cNvSpPr>
                <a:spLocks noChangeArrowheads="1"/>
              </p:cNvSpPr>
              <p:nvPr/>
            </p:nvSpPr>
            <p:spPr bwMode="auto">
              <a:xfrm>
                <a:off x="894" y="1860"/>
                <a:ext cx="3743" cy="1133"/>
              </a:xfrm>
              <a:custGeom>
                <a:avLst/>
                <a:gdLst>
                  <a:gd name="G0" fmla="*/ 1 0 51712"/>
                  <a:gd name="G1" fmla="*/ G0 624 1"/>
                  <a:gd name="G2" fmla="*/ G1 1 624"/>
                  <a:gd name="G3" fmla="*/ 1116 189 1"/>
                  <a:gd name="G4" fmla="*/ G3 1 189"/>
                  <a:gd name="G5" fmla="*/ 342 624 1"/>
                  <a:gd name="G6" fmla="*/ G5 1 624"/>
                  <a:gd name="G7" fmla="*/ 924 189 1"/>
                  <a:gd name="G8" fmla="*/ G7 1 189"/>
                  <a:gd name="G9" fmla="*/ 678 624 1"/>
                  <a:gd name="G10" fmla="*/ G9 1 624"/>
                  <a:gd name="G11" fmla="*/ 648 189 1"/>
                  <a:gd name="G12" fmla="*/ G11 1 189"/>
                  <a:gd name="G13" fmla="*/ 1020 624 1"/>
                  <a:gd name="G14" fmla="*/ G13 1 624"/>
                  <a:gd name="G15" fmla="*/ 372 189 1"/>
                  <a:gd name="G16" fmla="*/ G15 1 189"/>
                  <a:gd name="G17" fmla="*/ 1362 624 1"/>
                  <a:gd name="G18" fmla="*/ G17 1 624"/>
                  <a:gd name="G19" fmla="*/ 222 189 1"/>
                  <a:gd name="G20" fmla="*/ G19 1 189"/>
                  <a:gd name="G21" fmla="*/ 1704 624 1"/>
                  <a:gd name="G22" fmla="*/ G21 1 624"/>
                  <a:gd name="G23" fmla="*/ 1 0 51712"/>
                  <a:gd name="G24" fmla="*/ G23 189 1"/>
                  <a:gd name="G25" fmla="*/ G24 1 189"/>
                  <a:gd name="G26" fmla="*/ 2040 624 1"/>
                  <a:gd name="G27" fmla="*/ G26 1 624"/>
                  <a:gd name="G28" fmla="*/ 156 189 1"/>
                  <a:gd name="G29" fmla="*/ G28 1 189"/>
                  <a:gd name="G30" fmla="*/ 2382 624 1"/>
                  <a:gd name="G31" fmla="*/ G30 1 624"/>
                  <a:gd name="G32" fmla="*/ 186 189 1"/>
                  <a:gd name="G33" fmla="*/ G32 1 189"/>
                  <a:gd name="G34" fmla="*/ 2724 624 1"/>
                  <a:gd name="G35" fmla="*/ G34 1 624"/>
                  <a:gd name="G36" fmla="*/ 510 189 1"/>
                  <a:gd name="G37" fmla="*/ G36 1 189"/>
                  <a:gd name="G38" fmla="*/ 3066 624 1"/>
                  <a:gd name="G39" fmla="*/ G38 1 624"/>
                  <a:gd name="G40" fmla="*/ 864 189 1"/>
                  <a:gd name="G41" fmla="*/ G40 1 189"/>
                  <a:gd name="G42" fmla="*/ 3402 624 1"/>
                  <a:gd name="G43" fmla="*/ G42 1 624"/>
                  <a:gd name="G44" fmla="*/ 1050 189 1"/>
                  <a:gd name="G45" fmla="*/ G44 1 189"/>
                  <a:gd name="G46" fmla="*/ 3744 624 1"/>
                  <a:gd name="G47" fmla="*/ G46 1 624"/>
                  <a:gd name="G48" fmla="*/ 1134 189 1"/>
                  <a:gd name="G49" fmla="*/ G48 1 189"/>
                  <a:gd name="G50" fmla="*/ 1 0 51712"/>
                  <a:gd name="G51" fmla="*/ 1 0 51712"/>
                  <a:gd name="G52" fmla="*/ 1 0 51712"/>
                  <a:gd name="G53" fmla="*/ 1 0 51712"/>
                  <a:gd name="G54" fmla="*/ 1 0 51712"/>
                  <a:gd name="G55" fmla="*/ 1 0 51712"/>
                  <a:gd name="G56" fmla="*/ 1 0 51712"/>
                  <a:gd name="G57" fmla="*/ 1 0 51712"/>
                  <a:gd name="G58" fmla="*/ 1 0 51712"/>
                  <a:gd name="G59" fmla="*/ 1 0 51712"/>
                  <a:gd name="G60" fmla="*/ 1 0 51712"/>
                  <a:gd name="G61" fmla="*/ 1 0 51712"/>
                  <a:gd name="G62" fmla="*/ 1 0 51712"/>
                  <a:gd name="G63" fmla="*/ G62 624 1"/>
                  <a:gd name="G64" fmla="*/ G63 1 624"/>
                  <a:gd name="G65" fmla="*/ 1 0 51712"/>
                  <a:gd name="G66" fmla="*/ G65 189 1"/>
                  <a:gd name="G67" fmla="*/ G66 1 189"/>
                  <a:gd name="G68" fmla="*/ 624 624 1"/>
                  <a:gd name="G69" fmla="*/ G68 1 624"/>
                  <a:gd name="G70" fmla="*/ 189 189 1"/>
                  <a:gd name="G71" fmla="*/ G70 1 189"/>
                  <a:gd name="T0" fmla="*/ 0 w 624"/>
                  <a:gd name="T1" fmla="*/ 186 h 189"/>
                  <a:gd name="T2" fmla="*/ 57 w 624"/>
                  <a:gd name="T3" fmla="*/ 154 h 189"/>
                  <a:gd name="T4" fmla="*/ 113 w 624"/>
                  <a:gd name="T5" fmla="*/ 108 h 189"/>
                  <a:gd name="T6" fmla="*/ 170 w 624"/>
                  <a:gd name="T7" fmla="*/ 62 h 189"/>
                  <a:gd name="T8" fmla="*/ 227 w 624"/>
                  <a:gd name="T9" fmla="*/ 37 h 189"/>
                  <a:gd name="T10" fmla="*/ 284 w 624"/>
                  <a:gd name="T11" fmla="*/ 0 h 189"/>
                  <a:gd name="T12" fmla="*/ 340 w 624"/>
                  <a:gd name="T13" fmla="*/ 26 h 189"/>
                  <a:gd name="T14" fmla="*/ 397 w 624"/>
                  <a:gd name="T15" fmla="*/ 31 h 189"/>
                  <a:gd name="T16" fmla="*/ 454 w 624"/>
                  <a:gd name="T17" fmla="*/ 85 h 189"/>
                  <a:gd name="T18" fmla="*/ 511 w 624"/>
                  <a:gd name="T19" fmla="*/ 144 h 189"/>
                  <a:gd name="T20" fmla="*/ 567 w 624"/>
                  <a:gd name="T21" fmla="*/ 175 h 189"/>
                  <a:gd name="T22" fmla="*/ 624 w 624"/>
                  <a:gd name="T23"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4" h="189">
                    <a:moveTo>
                      <a:pt x="0" y="186"/>
                    </a:moveTo>
                    <a:lnTo>
                      <a:pt x="57" y="154"/>
                    </a:lnTo>
                    <a:lnTo>
                      <a:pt x="113" y="108"/>
                    </a:lnTo>
                    <a:lnTo>
                      <a:pt x="170" y="62"/>
                    </a:lnTo>
                    <a:lnTo>
                      <a:pt x="227" y="37"/>
                    </a:lnTo>
                    <a:lnTo>
                      <a:pt x="284" y="0"/>
                    </a:lnTo>
                    <a:lnTo>
                      <a:pt x="340" y="26"/>
                    </a:lnTo>
                    <a:lnTo>
                      <a:pt x="397" y="31"/>
                    </a:lnTo>
                    <a:lnTo>
                      <a:pt x="454" y="85"/>
                    </a:lnTo>
                    <a:lnTo>
                      <a:pt x="511" y="144"/>
                    </a:lnTo>
                    <a:lnTo>
                      <a:pt x="567" y="175"/>
                    </a:lnTo>
                    <a:lnTo>
                      <a:pt x="624" y="189"/>
                    </a:lnTo>
                  </a:path>
                </a:pathLst>
              </a:custGeom>
              <a:noFill/>
              <a:ln w="28440" cap="flat">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62" name="Freeform 30"/>
              <p:cNvSpPr>
                <a:spLocks noChangeArrowheads="1"/>
              </p:cNvSpPr>
              <p:nvPr/>
            </p:nvSpPr>
            <p:spPr bwMode="auto">
              <a:xfrm>
                <a:off x="894" y="1968"/>
                <a:ext cx="3743" cy="1055"/>
              </a:xfrm>
              <a:custGeom>
                <a:avLst/>
                <a:gdLst>
                  <a:gd name="G0" fmla="*/ 1 0 51712"/>
                  <a:gd name="G1" fmla="*/ G0 624 1"/>
                  <a:gd name="G2" fmla="*/ G1 1 624"/>
                  <a:gd name="G3" fmla="*/ 996 176 1"/>
                  <a:gd name="G4" fmla="*/ G3 1 176"/>
                  <a:gd name="G5" fmla="*/ 342 624 1"/>
                  <a:gd name="G6" fmla="*/ G5 1 624"/>
                  <a:gd name="G7" fmla="*/ 888 176 1"/>
                  <a:gd name="G8" fmla="*/ G7 1 176"/>
                  <a:gd name="G9" fmla="*/ 678 624 1"/>
                  <a:gd name="G10" fmla="*/ G9 1 624"/>
                  <a:gd name="G11" fmla="*/ 654 176 1"/>
                  <a:gd name="G12" fmla="*/ G11 1 176"/>
                  <a:gd name="G13" fmla="*/ 1020 624 1"/>
                  <a:gd name="G14" fmla="*/ G13 1 624"/>
                  <a:gd name="G15" fmla="*/ 348 176 1"/>
                  <a:gd name="G16" fmla="*/ G15 1 176"/>
                  <a:gd name="G17" fmla="*/ 1362 624 1"/>
                  <a:gd name="G18" fmla="*/ G17 1 624"/>
                  <a:gd name="G19" fmla="*/ 150 176 1"/>
                  <a:gd name="G20" fmla="*/ G19 1 176"/>
                  <a:gd name="G21" fmla="*/ 1704 624 1"/>
                  <a:gd name="G22" fmla="*/ G21 1 624"/>
                  <a:gd name="G23" fmla="*/ 1 0 51712"/>
                  <a:gd name="G24" fmla="*/ G23 176 1"/>
                  <a:gd name="G25" fmla="*/ G24 1 176"/>
                  <a:gd name="G26" fmla="*/ 2040 624 1"/>
                  <a:gd name="G27" fmla="*/ G26 1 624"/>
                  <a:gd name="G28" fmla="*/ 174 176 1"/>
                  <a:gd name="G29" fmla="*/ G28 1 176"/>
                  <a:gd name="G30" fmla="*/ 2382 624 1"/>
                  <a:gd name="G31" fmla="*/ G30 1 624"/>
                  <a:gd name="G32" fmla="*/ 318 176 1"/>
                  <a:gd name="G33" fmla="*/ G32 1 176"/>
                  <a:gd name="G34" fmla="*/ 2724 624 1"/>
                  <a:gd name="G35" fmla="*/ G34 1 624"/>
                  <a:gd name="G36" fmla="*/ 438 176 1"/>
                  <a:gd name="G37" fmla="*/ G36 1 176"/>
                  <a:gd name="G38" fmla="*/ 3066 624 1"/>
                  <a:gd name="G39" fmla="*/ G38 1 624"/>
                  <a:gd name="G40" fmla="*/ 696 176 1"/>
                  <a:gd name="G41" fmla="*/ G40 1 176"/>
                  <a:gd name="G42" fmla="*/ 3402 624 1"/>
                  <a:gd name="G43" fmla="*/ G42 1 624"/>
                  <a:gd name="G44" fmla="*/ 972 176 1"/>
                  <a:gd name="G45" fmla="*/ G44 1 176"/>
                  <a:gd name="G46" fmla="*/ 3744 624 1"/>
                  <a:gd name="G47" fmla="*/ G46 1 624"/>
                  <a:gd name="G48" fmla="*/ 1056 176 1"/>
                  <a:gd name="G49" fmla="*/ G48 1 176"/>
                  <a:gd name="G50" fmla="*/ 1 0 51712"/>
                  <a:gd name="G51" fmla="*/ 1 0 51712"/>
                  <a:gd name="G52" fmla="*/ 1 0 51712"/>
                  <a:gd name="G53" fmla="*/ 1 0 51712"/>
                  <a:gd name="G54" fmla="*/ 1 0 51712"/>
                  <a:gd name="G55" fmla="*/ 1 0 51712"/>
                  <a:gd name="G56" fmla="*/ 1 0 51712"/>
                  <a:gd name="G57" fmla="*/ 1 0 51712"/>
                  <a:gd name="G58" fmla="*/ 1 0 51712"/>
                  <a:gd name="G59" fmla="*/ 1 0 51712"/>
                  <a:gd name="G60" fmla="*/ 1 0 51712"/>
                  <a:gd name="G61" fmla="*/ 1 0 51712"/>
                  <a:gd name="G62" fmla="*/ 1 0 51712"/>
                  <a:gd name="G63" fmla="*/ G62 624 1"/>
                  <a:gd name="G64" fmla="*/ G63 1 624"/>
                  <a:gd name="G65" fmla="*/ 1 0 51712"/>
                  <a:gd name="G66" fmla="*/ G65 176 1"/>
                  <a:gd name="G67" fmla="*/ G66 1 176"/>
                  <a:gd name="G68" fmla="*/ 624 624 1"/>
                  <a:gd name="G69" fmla="*/ G68 1 624"/>
                  <a:gd name="G70" fmla="*/ 176 176 1"/>
                  <a:gd name="G71" fmla="*/ G70 1 176"/>
                  <a:gd name="T0" fmla="*/ 0 w 624"/>
                  <a:gd name="T1" fmla="*/ 166 h 176"/>
                  <a:gd name="T2" fmla="*/ 57 w 624"/>
                  <a:gd name="T3" fmla="*/ 148 h 176"/>
                  <a:gd name="T4" fmla="*/ 113 w 624"/>
                  <a:gd name="T5" fmla="*/ 109 h 176"/>
                  <a:gd name="T6" fmla="*/ 170 w 624"/>
                  <a:gd name="T7" fmla="*/ 58 h 176"/>
                  <a:gd name="T8" fmla="*/ 227 w 624"/>
                  <a:gd name="T9" fmla="*/ 25 h 176"/>
                  <a:gd name="T10" fmla="*/ 284 w 624"/>
                  <a:gd name="T11" fmla="*/ 0 h 176"/>
                  <a:gd name="T12" fmla="*/ 340 w 624"/>
                  <a:gd name="T13" fmla="*/ 29 h 176"/>
                  <a:gd name="T14" fmla="*/ 397 w 624"/>
                  <a:gd name="T15" fmla="*/ 53 h 176"/>
                  <a:gd name="T16" fmla="*/ 454 w 624"/>
                  <a:gd name="T17" fmla="*/ 73 h 176"/>
                  <a:gd name="T18" fmla="*/ 511 w 624"/>
                  <a:gd name="T19" fmla="*/ 116 h 176"/>
                  <a:gd name="T20" fmla="*/ 567 w 624"/>
                  <a:gd name="T21" fmla="*/ 162 h 176"/>
                  <a:gd name="T22" fmla="*/ 624 w 624"/>
                  <a:gd name="T23"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4" h="176">
                    <a:moveTo>
                      <a:pt x="0" y="166"/>
                    </a:moveTo>
                    <a:lnTo>
                      <a:pt x="57" y="148"/>
                    </a:lnTo>
                    <a:lnTo>
                      <a:pt x="113" y="109"/>
                    </a:lnTo>
                    <a:lnTo>
                      <a:pt x="170" y="58"/>
                    </a:lnTo>
                    <a:lnTo>
                      <a:pt x="227" y="25"/>
                    </a:lnTo>
                    <a:lnTo>
                      <a:pt x="284" y="0"/>
                    </a:lnTo>
                    <a:lnTo>
                      <a:pt x="340" y="29"/>
                    </a:lnTo>
                    <a:lnTo>
                      <a:pt x="397" y="53"/>
                    </a:lnTo>
                    <a:lnTo>
                      <a:pt x="454" y="73"/>
                    </a:lnTo>
                    <a:lnTo>
                      <a:pt x="511" y="116"/>
                    </a:lnTo>
                    <a:lnTo>
                      <a:pt x="567" y="162"/>
                    </a:lnTo>
                    <a:lnTo>
                      <a:pt x="624" y="176"/>
                    </a:lnTo>
                  </a:path>
                </a:pathLst>
              </a:custGeom>
              <a:noFill/>
              <a:ln w="28440" cap="flat">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63" name="Rectangle 31"/>
              <p:cNvSpPr>
                <a:spLocks noChangeArrowheads="1"/>
              </p:cNvSpPr>
              <p:nvPr/>
            </p:nvSpPr>
            <p:spPr bwMode="auto">
              <a:xfrm>
                <a:off x="876" y="2952"/>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64" name="Rectangle 32"/>
              <p:cNvSpPr>
                <a:spLocks noChangeArrowheads="1"/>
              </p:cNvSpPr>
              <p:nvPr/>
            </p:nvSpPr>
            <p:spPr bwMode="auto">
              <a:xfrm>
                <a:off x="1218" y="2850"/>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65" name="Rectangle 33"/>
              <p:cNvSpPr>
                <a:spLocks noChangeArrowheads="1"/>
              </p:cNvSpPr>
              <p:nvPr/>
            </p:nvSpPr>
            <p:spPr bwMode="auto">
              <a:xfrm>
                <a:off x="1554" y="2598"/>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66" name="Rectangle 34"/>
              <p:cNvSpPr>
                <a:spLocks noChangeArrowheads="1"/>
              </p:cNvSpPr>
              <p:nvPr/>
            </p:nvSpPr>
            <p:spPr bwMode="auto">
              <a:xfrm>
                <a:off x="1896" y="2232"/>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67" name="Rectangle 35"/>
              <p:cNvSpPr>
                <a:spLocks noChangeArrowheads="1"/>
              </p:cNvSpPr>
              <p:nvPr/>
            </p:nvSpPr>
            <p:spPr bwMode="auto">
              <a:xfrm>
                <a:off x="2238" y="2304"/>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68" name="Rectangle 36"/>
              <p:cNvSpPr>
                <a:spLocks noChangeArrowheads="1"/>
              </p:cNvSpPr>
              <p:nvPr/>
            </p:nvSpPr>
            <p:spPr bwMode="auto">
              <a:xfrm>
                <a:off x="2580" y="2046"/>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69" name="Rectangle 37"/>
              <p:cNvSpPr>
                <a:spLocks noChangeArrowheads="1"/>
              </p:cNvSpPr>
              <p:nvPr/>
            </p:nvSpPr>
            <p:spPr bwMode="auto">
              <a:xfrm>
                <a:off x="2916" y="2094"/>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70" name="Rectangle 38"/>
              <p:cNvSpPr>
                <a:spLocks noChangeArrowheads="1"/>
              </p:cNvSpPr>
              <p:nvPr/>
            </p:nvSpPr>
            <p:spPr bwMode="auto">
              <a:xfrm>
                <a:off x="3258" y="2208"/>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71" name="Rectangle 39"/>
              <p:cNvSpPr>
                <a:spLocks noChangeArrowheads="1"/>
              </p:cNvSpPr>
              <p:nvPr/>
            </p:nvSpPr>
            <p:spPr bwMode="auto">
              <a:xfrm>
                <a:off x="3600" y="2508"/>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72" name="Rectangle 40"/>
              <p:cNvSpPr>
                <a:spLocks noChangeArrowheads="1"/>
              </p:cNvSpPr>
              <p:nvPr/>
            </p:nvSpPr>
            <p:spPr bwMode="auto">
              <a:xfrm>
                <a:off x="3942" y="2742"/>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73" name="Rectangle 41"/>
              <p:cNvSpPr>
                <a:spLocks noChangeArrowheads="1"/>
              </p:cNvSpPr>
              <p:nvPr/>
            </p:nvSpPr>
            <p:spPr bwMode="auto">
              <a:xfrm>
                <a:off x="4278" y="2940"/>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74" name="Rectangle 42"/>
              <p:cNvSpPr>
                <a:spLocks noChangeArrowheads="1"/>
              </p:cNvSpPr>
              <p:nvPr/>
            </p:nvSpPr>
            <p:spPr bwMode="auto">
              <a:xfrm>
                <a:off x="4620" y="2982"/>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75" name="Rectangle 43"/>
              <p:cNvSpPr>
                <a:spLocks noChangeArrowheads="1"/>
              </p:cNvSpPr>
              <p:nvPr/>
            </p:nvSpPr>
            <p:spPr bwMode="auto">
              <a:xfrm>
                <a:off x="870" y="2940"/>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76" name="Rectangle 44"/>
              <p:cNvSpPr>
                <a:spLocks noChangeArrowheads="1"/>
              </p:cNvSpPr>
              <p:nvPr/>
            </p:nvSpPr>
            <p:spPr bwMode="auto">
              <a:xfrm>
                <a:off x="1212" y="2832"/>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77" name="Rectangle 45"/>
              <p:cNvSpPr>
                <a:spLocks noChangeArrowheads="1"/>
              </p:cNvSpPr>
              <p:nvPr/>
            </p:nvSpPr>
            <p:spPr bwMode="auto">
              <a:xfrm>
                <a:off x="1548" y="2598"/>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78" name="Rectangle 46"/>
              <p:cNvSpPr>
                <a:spLocks noChangeArrowheads="1"/>
              </p:cNvSpPr>
              <p:nvPr/>
            </p:nvSpPr>
            <p:spPr bwMode="auto">
              <a:xfrm>
                <a:off x="1890" y="2292"/>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79" name="Rectangle 47"/>
              <p:cNvSpPr>
                <a:spLocks noChangeArrowheads="1"/>
              </p:cNvSpPr>
              <p:nvPr/>
            </p:nvSpPr>
            <p:spPr bwMode="auto">
              <a:xfrm>
                <a:off x="2232" y="2094"/>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80" name="Rectangle 48"/>
              <p:cNvSpPr>
                <a:spLocks noChangeArrowheads="1"/>
              </p:cNvSpPr>
              <p:nvPr/>
            </p:nvSpPr>
            <p:spPr bwMode="auto">
              <a:xfrm>
                <a:off x="2574" y="1944"/>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81" name="Rectangle 49"/>
              <p:cNvSpPr>
                <a:spLocks noChangeArrowheads="1"/>
              </p:cNvSpPr>
              <p:nvPr/>
            </p:nvSpPr>
            <p:spPr bwMode="auto">
              <a:xfrm>
                <a:off x="2910" y="2118"/>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82" name="Rectangle 50"/>
              <p:cNvSpPr>
                <a:spLocks noChangeArrowheads="1"/>
              </p:cNvSpPr>
              <p:nvPr/>
            </p:nvSpPr>
            <p:spPr bwMode="auto">
              <a:xfrm>
                <a:off x="3252" y="2262"/>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83" name="Rectangle 51"/>
              <p:cNvSpPr>
                <a:spLocks noChangeArrowheads="1"/>
              </p:cNvSpPr>
              <p:nvPr/>
            </p:nvSpPr>
            <p:spPr bwMode="auto">
              <a:xfrm>
                <a:off x="3594" y="2382"/>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84" name="Rectangle 52"/>
              <p:cNvSpPr>
                <a:spLocks noChangeArrowheads="1"/>
              </p:cNvSpPr>
              <p:nvPr/>
            </p:nvSpPr>
            <p:spPr bwMode="auto">
              <a:xfrm>
                <a:off x="3936" y="2640"/>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85" name="Rectangle 53"/>
              <p:cNvSpPr>
                <a:spLocks noChangeArrowheads="1"/>
              </p:cNvSpPr>
              <p:nvPr/>
            </p:nvSpPr>
            <p:spPr bwMode="auto">
              <a:xfrm>
                <a:off x="4272" y="2916"/>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86" name="Rectangle 54"/>
              <p:cNvSpPr>
                <a:spLocks noChangeArrowheads="1"/>
              </p:cNvSpPr>
              <p:nvPr/>
            </p:nvSpPr>
            <p:spPr bwMode="auto">
              <a:xfrm>
                <a:off x="4614" y="3000"/>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087" name="Rectangle 55"/>
              <p:cNvSpPr>
                <a:spLocks noChangeArrowheads="1"/>
              </p:cNvSpPr>
              <p:nvPr/>
            </p:nvSpPr>
            <p:spPr bwMode="auto">
              <a:xfrm>
                <a:off x="1639" y="1026"/>
                <a:ext cx="2612" cy="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a:lnSpc>
                    <a:spcPct val="100000"/>
                  </a:lnSpc>
                </a:pPr>
                <a:r>
                  <a:rPr lang="de-DE" altLang="de-DE" sz="1300" dirty="0" smtClean="0"/>
                  <a:t>Global </a:t>
                </a:r>
                <a:r>
                  <a:rPr lang="de-DE" altLang="de-DE" sz="1300" dirty="0" err="1" smtClean="0"/>
                  <a:t>radiation</a:t>
                </a:r>
                <a:r>
                  <a:rPr lang="de-DE" altLang="de-DE" sz="1300" dirty="0" smtClean="0"/>
                  <a:t> </a:t>
                </a:r>
                <a:r>
                  <a:rPr lang="de-DE" altLang="de-DE" sz="1300" dirty="0" err="1" smtClean="0"/>
                  <a:t>central</a:t>
                </a:r>
                <a:r>
                  <a:rPr lang="de-DE" altLang="de-DE" sz="1300" dirty="0" smtClean="0"/>
                  <a:t> Europe 1996</a:t>
                </a:r>
                <a:r>
                  <a:rPr lang="de-DE" altLang="de-DE" sz="1300" dirty="0"/>
                  <a:t>, 2003 und 2005</a:t>
                </a:r>
              </a:p>
            </p:txBody>
          </p:sp>
          <p:sp>
            <p:nvSpPr>
              <p:cNvPr id="44088" name="Rectangle 56"/>
              <p:cNvSpPr>
                <a:spLocks noChangeArrowheads="1"/>
              </p:cNvSpPr>
              <p:nvPr/>
            </p:nvSpPr>
            <p:spPr bwMode="auto">
              <a:xfrm>
                <a:off x="460" y="3648"/>
                <a:ext cx="4452"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a:lnSpc>
                    <a:spcPct val="100000"/>
                  </a:lnSpc>
                </a:pPr>
                <a:r>
                  <a:rPr lang="de-DE" altLang="de-DE" sz="1200" dirty="0" smtClean="0"/>
                  <a:t>Data Source: </a:t>
                </a:r>
                <a:r>
                  <a:rPr lang="de-DE" altLang="de-DE" sz="1200" dirty="0"/>
                  <a:t>CM SAF </a:t>
                </a:r>
                <a:r>
                  <a:rPr lang="de-DE" altLang="de-DE" sz="1200" dirty="0" err="1" smtClean="0"/>
                  <a:t>Climate</a:t>
                </a:r>
                <a:r>
                  <a:rPr lang="de-DE" altLang="de-DE" sz="1200" dirty="0" smtClean="0"/>
                  <a:t> Data </a:t>
                </a:r>
                <a:r>
                  <a:rPr lang="de-DE" altLang="de-DE" sz="1200" dirty="0" err="1" smtClean="0"/>
                  <a:t>Record</a:t>
                </a:r>
                <a:r>
                  <a:rPr lang="de-DE" altLang="de-DE" sz="1200" dirty="0" smtClean="0"/>
                  <a:t> SARAH </a:t>
                </a:r>
                <a:r>
                  <a:rPr lang="de-DE" altLang="de-DE" sz="1200" dirty="0" err="1" smtClean="0"/>
                  <a:t>based</a:t>
                </a:r>
                <a:r>
                  <a:rPr lang="de-DE" altLang="de-DE" sz="1200" dirty="0" smtClean="0"/>
                  <a:t> on </a:t>
                </a:r>
                <a:r>
                  <a:rPr lang="de-DE" altLang="de-DE" sz="1200" dirty="0"/>
                  <a:t>METEOSAT-MVIRI </a:t>
                </a:r>
                <a:r>
                  <a:rPr lang="de-DE" altLang="de-DE" sz="1200" dirty="0" smtClean="0"/>
                  <a:t>(</a:t>
                </a:r>
                <a:r>
                  <a:rPr lang="de-DE" altLang="de-DE" sz="1200" dirty="0" err="1" smtClean="0"/>
                  <a:t>monthly</a:t>
                </a:r>
                <a:r>
                  <a:rPr lang="de-DE" altLang="de-DE" sz="1200" dirty="0" smtClean="0"/>
                  <a:t> </a:t>
                </a:r>
                <a:r>
                  <a:rPr lang="de-DE" altLang="de-DE" sz="1200" dirty="0" err="1" smtClean="0"/>
                  <a:t>means</a:t>
                </a:r>
                <a:r>
                  <a:rPr lang="de-DE" altLang="de-DE" sz="1200" dirty="0" smtClean="0"/>
                  <a:t>)</a:t>
                </a:r>
                <a:endParaRPr lang="de-DE" altLang="de-DE" sz="1200" dirty="0"/>
              </a:p>
            </p:txBody>
          </p:sp>
          <p:sp>
            <p:nvSpPr>
              <p:cNvPr id="44089" name="Rectangle 57"/>
              <p:cNvSpPr>
                <a:spLocks noChangeArrowheads="1"/>
              </p:cNvSpPr>
              <p:nvPr/>
            </p:nvSpPr>
            <p:spPr bwMode="auto">
              <a:xfrm>
                <a:off x="806" y="3072"/>
                <a:ext cx="57"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0</a:t>
                </a:r>
              </a:p>
            </p:txBody>
          </p:sp>
          <p:sp>
            <p:nvSpPr>
              <p:cNvPr id="44090" name="Rectangle 58"/>
              <p:cNvSpPr>
                <a:spLocks noChangeArrowheads="1"/>
              </p:cNvSpPr>
              <p:nvPr/>
            </p:nvSpPr>
            <p:spPr bwMode="auto">
              <a:xfrm>
                <a:off x="761" y="2826"/>
                <a:ext cx="113"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50</a:t>
                </a:r>
              </a:p>
            </p:txBody>
          </p:sp>
          <p:sp>
            <p:nvSpPr>
              <p:cNvPr id="44091" name="Rectangle 59"/>
              <p:cNvSpPr>
                <a:spLocks noChangeArrowheads="1"/>
              </p:cNvSpPr>
              <p:nvPr/>
            </p:nvSpPr>
            <p:spPr bwMode="auto">
              <a:xfrm>
                <a:off x="712" y="2574"/>
                <a:ext cx="170"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100</a:t>
                </a:r>
              </a:p>
            </p:txBody>
          </p:sp>
          <p:sp>
            <p:nvSpPr>
              <p:cNvPr id="44092" name="Rectangle 60"/>
              <p:cNvSpPr>
                <a:spLocks noChangeArrowheads="1"/>
              </p:cNvSpPr>
              <p:nvPr/>
            </p:nvSpPr>
            <p:spPr bwMode="auto">
              <a:xfrm>
                <a:off x="712" y="2328"/>
                <a:ext cx="170"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150</a:t>
                </a:r>
              </a:p>
            </p:txBody>
          </p:sp>
          <p:sp>
            <p:nvSpPr>
              <p:cNvPr id="44093" name="Rectangle 61"/>
              <p:cNvSpPr>
                <a:spLocks noChangeArrowheads="1"/>
              </p:cNvSpPr>
              <p:nvPr/>
            </p:nvSpPr>
            <p:spPr bwMode="auto">
              <a:xfrm>
                <a:off x="712" y="2082"/>
                <a:ext cx="170"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200</a:t>
                </a:r>
              </a:p>
            </p:txBody>
          </p:sp>
          <p:sp>
            <p:nvSpPr>
              <p:cNvPr id="44094" name="Rectangle 62"/>
              <p:cNvSpPr>
                <a:spLocks noChangeArrowheads="1"/>
              </p:cNvSpPr>
              <p:nvPr/>
            </p:nvSpPr>
            <p:spPr bwMode="auto">
              <a:xfrm>
                <a:off x="712" y="1830"/>
                <a:ext cx="170"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250</a:t>
                </a:r>
              </a:p>
            </p:txBody>
          </p:sp>
          <p:sp>
            <p:nvSpPr>
              <p:cNvPr id="44095" name="Rectangle 63"/>
              <p:cNvSpPr>
                <a:spLocks noChangeArrowheads="1"/>
              </p:cNvSpPr>
              <p:nvPr/>
            </p:nvSpPr>
            <p:spPr bwMode="auto">
              <a:xfrm>
                <a:off x="712" y="1584"/>
                <a:ext cx="170"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300</a:t>
                </a:r>
              </a:p>
            </p:txBody>
          </p:sp>
          <p:sp>
            <p:nvSpPr>
              <p:cNvPr id="44096" name="Rectangle 64"/>
              <p:cNvSpPr>
                <a:spLocks noChangeArrowheads="1"/>
              </p:cNvSpPr>
              <p:nvPr/>
            </p:nvSpPr>
            <p:spPr bwMode="auto">
              <a:xfrm>
                <a:off x="849" y="3192"/>
                <a:ext cx="154"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Jan</a:t>
                </a:r>
              </a:p>
            </p:txBody>
          </p:sp>
          <p:sp>
            <p:nvSpPr>
              <p:cNvPr id="44097" name="Rectangle 65"/>
              <p:cNvSpPr>
                <a:spLocks noChangeArrowheads="1"/>
              </p:cNvSpPr>
              <p:nvPr/>
            </p:nvSpPr>
            <p:spPr bwMode="auto">
              <a:xfrm>
                <a:off x="1187" y="3192"/>
                <a:ext cx="161"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Feb</a:t>
                </a:r>
              </a:p>
            </p:txBody>
          </p:sp>
          <p:sp>
            <p:nvSpPr>
              <p:cNvPr id="44098" name="Rectangle 66"/>
              <p:cNvSpPr>
                <a:spLocks noChangeArrowheads="1"/>
              </p:cNvSpPr>
              <p:nvPr/>
            </p:nvSpPr>
            <p:spPr bwMode="auto">
              <a:xfrm>
                <a:off x="1523" y="3192"/>
                <a:ext cx="172"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Mar</a:t>
                </a:r>
              </a:p>
            </p:txBody>
          </p:sp>
          <p:sp>
            <p:nvSpPr>
              <p:cNvPr id="44099" name="Rectangle 67"/>
              <p:cNvSpPr>
                <a:spLocks noChangeArrowheads="1"/>
              </p:cNvSpPr>
              <p:nvPr/>
            </p:nvSpPr>
            <p:spPr bwMode="auto">
              <a:xfrm>
                <a:off x="1869" y="3192"/>
                <a:ext cx="154"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Apr</a:t>
                </a:r>
              </a:p>
            </p:txBody>
          </p:sp>
          <p:sp>
            <p:nvSpPr>
              <p:cNvPr id="44100" name="Rectangle 68"/>
              <p:cNvSpPr>
                <a:spLocks noChangeArrowheads="1"/>
              </p:cNvSpPr>
              <p:nvPr/>
            </p:nvSpPr>
            <p:spPr bwMode="auto">
              <a:xfrm>
                <a:off x="2200" y="3192"/>
                <a:ext cx="185"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May</a:t>
                </a:r>
              </a:p>
            </p:txBody>
          </p:sp>
          <p:sp>
            <p:nvSpPr>
              <p:cNvPr id="44101" name="Rectangle 69"/>
              <p:cNvSpPr>
                <a:spLocks noChangeArrowheads="1"/>
              </p:cNvSpPr>
              <p:nvPr/>
            </p:nvSpPr>
            <p:spPr bwMode="auto">
              <a:xfrm>
                <a:off x="2553" y="3192"/>
                <a:ext cx="158"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Jun</a:t>
                </a:r>
              </a:p>
            </p:txBody>
          </p:sp>
          <p:sp>
            <p:nvSpPr>
              <p:cNvPr id="44102" name="Rectangle 70"/>
              <p:cNvSpPr>
                <a:spLocks noChangeArrowheads="1"/>
              </p:cNvSpPr>
              <p:nvPr/>
            </p:nvSpPr>
            <p:spPr bwMode="auto">
              <a:xfrm>
                <a:off x="2907" y="3192"/>
                <a:ext cx="128"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Jul</a:t>
                </a:r>
              </a:p>
            </p:txBody>
          </p:sp>
          <p:sp>
            <p:nvSpPr>
              <p:cNvPr id="44103" name="Rectangle 71"/>
              <p:cNvSpPr>
                <a:spLocks noChangeArrowheads="1"/>
              </p:cNvSpPr>
              <p:nvPr/>
            </p:nvSpPr>
            <p:spPr bwMode="auto">
              <a:xfrm>
                <a:off x="3227" y="3192"/>
                <a:ext cx="173"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Aug</a:t>
                </a:r>
              </a:p>
            </p:txBody>
          </p:sp>
          <p:sp>
            <p:nvSpPr>
              <p:cNvPr id="44104" name="Rectangle 72"/>
              <p:cNvSpPr>
                <a:spLocks noChangeArrowheads="1"/>
              </p:cNvSpPr>
              <p:nvPr/>
            </p:nvSpPr>
            <p:spPr bwMode="auto">
              <a:xfrm>
                <a:off x="3569" y="3192"/>
                <a:ext cx="165"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Sep</a:t>
                </a:r>
              </a:p>
            </p:txBody>
          </p:sp>
          <p:sp>
            <p:nvSpPr>
              <p:cNvPr id="44105" name="Rectangle 73"/>
              <p:cNvSpPr>
                <a:spLocks noChangeArrowheads="1"/>
              </p:cNvSpPr>
              <p:nvPr/>
            </p:nvSpPr>
            <p:spPr bwMode="auto">
              <a:xfrm>
                <a:off x="3915" y="3192"/>
                <a:ext cx="152"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Oct</a:t>
                </a:r>
              </a:p>
            </p:txBody>
          </p:sp>
          <p:sp>
            <p:nvSpPr>
              <p:cNvPr id="44106" name="Rectangle 74"/>
              <p:cNvSpPr>
                <a:spLocks noChangeArrowheads="1"/>
              </p:cNvSpPr>
              <p:nvPr/>
            </p:nvSpPr>
            <p:spPr bwMode="auto">
              <a:xfrm>
                <a:off x="4247" y="3192"/>
                <a:ext cx="175"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Nov</a:t>
                </a:r>
              </a:p>
            </p:txBody>
          </p:sp>
          <p:sp>
            <p:nvSpPr>
              <p:cNvPr id="44107" name="Rectangle 75"/>
              <p:cNvSpPr>
                <a:spLocks noChangeArrowheads="1"/>
              </p:cNvSpPr>
              <p:nvPr/>
            </p:nvSpPr>
            <p:spPr bwMode="auto">
              <a:xfrm>
                <a:off x="4589" y="3192"/>
                <a:ext cx="167"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Dec</a:t>
                </a:r>
              </a:p>
            </p:txBody>
          </p:sp>
          <p:sp>
            <p:nvSpPr>
              <p:cNvPr id="44108" name="Rectangle 76"/>
              <p:cNvSpPr>
                <a:spLocks noChangeArrowheads="1"/>
              </p:cNvSpPr>
              <p:nvPr/>
            </p:nvSpPr>
            <p:spPr bwMode="auto">
              <a:xfrm>
                <a:off x="2659" y="3336"/>
                <a:ext cx="282"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Monat</a:t>
                </a:r>
              </a:p>
            </p:txBody>
          </p:sp>
          <p:sp>
            <p:nvSpPr>
              <p:cNvPr id="44109" name="Rectangle 77"/>
              <p:cNvSpPr>
                <a:spLocks noChangeArrowheads="1"/>
              </p:cNvSpPr>
              <p:nvPr/>
            </p:nvSpPr>
            <p:spPr bwMode="auto">
              <a:xfrm rot="16200000">
                <a:off x="516" y="2320"/>
                <a:ext cx="176"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Wm</a:t>
                </a:r>
              </a:p>
            </p:txBody>
          </p:sp>
          <p:sp>
            <p:nvSpPr>
              <p:cNvPr id="44110" name="Rectangle 78"/>
              <p:cNvSpPr>
                <a:spLocks noChangeArrowheads="1"/>
              </p:cNvSpPr>
              <p:nvPr/>
            </p:nvSpPr>
            <p:spPr bwMode="auto">
              <a:xfrm rot="16200000">
                <a:off x="536" y="2258"/>
                <a:ext cx="61" cy="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700">
                    <a:solidFill>
                      <a:srgbClr val="000000"/>
                    </a:solidFill>
                  </a:rPr>
                  <a:t>-2</a:t>
                </a:r>
              </a:p>
            </p:txBody>
          </p:sp>
          <p:sp>
            <p:nvSpPr>
              <p:cNvPr id="44111" name="Rectangle 79"/>
              <p:cNvSpPr>
                <a:spLocks noChangeArrowheads="1"/>
              </p:cNvSpPr>
              <p:nvPr/>
            </p:nvSpPr>
            <p:spPr bwMode="auto">
              <a:xfrm>
                <a:off x="4782" y="2178"/>
                <a:ext cx="437" cy="40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112" name="Line 80"/>
              <p:cNvSpPr>
                <a:spLocks noChangeShapeType="1"/>
              </p:cNvSpPr>
              <p:nvPr/>
            </p:nvSpPr>
            <p:spPr bwMode="auto">
              <a:xfrm>
                <a:off x="4588" y="2244"/>
                <a:ext cx="167" cy="0"/>
              </a:xfrm>
              <a:prstGeom prst="line">
                <a:avLst/>
              </a:prstGeom>
              <a:noFill/>
              <a:ln w="2844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113" name="Rectangle 81"/>
              <p:cNvSpPr>
                <a:spLocks noChangeArrowheads="1"/>
              </p:cNvSpPr>
              <p:nvPr/>
            </p:nvSpPr>
            <p:spPr bwMode="auto">
              <a:xfrm>
                <a:off x="4878" y="2226"/>
                <a:ext cx="35"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114" name="Rectangle 82"/>
              <p:cNvSpPr>
                <a:spLocks noChangeArrowheads="1"/>
              </p:cNvSpPr>
              <p:nvPr/>
            </p:nvSpPr>
            <p:spPr bwMode="auto">
              <a:xfrm>
                <a:off x="4802" y="2202"/>
                <a:ext cx="226"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dirty="0">
                    <a:solidFill>
                      <a:srgbClr val="000000"/>
                    </a:solidFill>
                  </a:rPr>
                  <a:t>1996</a:t>
                </a:r>
              </a:p>
            </p:txBody>
          </p:sp>
          <p:sp>
            <p:nvSpPr>
              <p:cNvPr id="44115" name="Line 83"/>
              <p:cNvSpPr>
                <a:spLocks noChangeShapeType="1"/>
              </p:cNvSpPr>
              <p:nvPr/>
            </p:nvSpPr>
            <p:spPr bwMode="auto">
              <a:xfrm>
                <a:off x="4588" y="2376"/>
                <a:ext cx="167" cy="0"/>
              </a:xfrm>
              <a:prstGeom prst="line">
                <a:avLst/>
              </a:prstGeom>
              <a:noFill/>
              <a:ln w="28440" cap="flat">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116" name="Rectangle 84"/>
              <p:cNvSpPr>
                <a:spLocks noChangeArrowheads="1"/>
              </p:cNvSpPr>
              <p:nvPr/>
            </p:nvSpPr>
            <p:spPr bwMode="auto">
              <a:xfrm>
                <a:off x="4802" y="2334"/>
                <a:ext cx="226"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2003</a:t>
                </a:r>
              </a:p>
            </p:txBody>
          </p:sp>
          <p:sp>
            <p:nvSpPr>
              <p:cNvPr id="44117" name="Line 85"/>
              <p:cNvSpPr>
                <a:spLocks noChangeShapeType="1"/>
              </p:cNvSpPr>
              <p:nvPr/>
            </p:nvSpPr>
            <p:spPr bwMode="auto">
              <a:xfrm>
                <a:off x="4588" y="2508"/>
                <a:ext cx="167" cy="0"/>
              </a:xfrm>
              <a:prstGeom prst="line">
                <a:avLst/>
              </a:prstGeom>
              <a:noFill/>
              <a:ln w="28440" cap="flat">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44118" name="Rectangle 86"/>
              <p:cNvSpPr>
                <a:spLocks noChangeArrowheads="1"/>
              </p:cNvSpPr>
              <p:nvPr/>
            </p:nvSpPr>
            <p:spPr bwMode="auto">
              <a:xfrm>
                <a:off x="4872" y="2484"/>
                <a:ext cx="47" cy="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4119" name="Rectangle 87"/>
              <p:cNvSpPr>
                <a:spLocks noChangeArrowheads="1"/>
              </p:cNvSpPr>
              <p:nvPr/>
            </p:nvSpPr>
            <p:spPr bwMode="auto">
              <a:xfrm>
                <a:off x="4802" y="2466"/>
                <a:ext cx="226" cy="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nSpc>
                    <a:spcPct val="100000"/>
                  </a:lnSpc>
                </a:pPr>
                <a:r>
                  <a:rPr lang="de-DE" altLang="de-DE" sz="1100">
                    <a:solidFill>
                      <a:srgbClr val="000000"/>
                    </a:solidFill>
                  </a:rPr>
                  <a:t>2005</a:t>
                </a:r>
              </a:p>
            </p:txBody>
          </p:sp>
          <p:sp>
            <p:nvSpPr>
              <p:cNvPr id="44120" name="Rectangle 88"/>
              <p:cNvSpPr>
                <a:spLocks noChangeArrowheads="1"/>
              </p:cNvSpPr>
              <p:nvPr/>
            </p:nvSpPr>
            <p:spPr bwMode="auto">
              <a:xfrm>
                <a:off x="450" y="936"/>
                <a:ext cx="4793" cy="2585"/>
              </a:xfrm>
              <a:prstGeom prst="rect">
                <a:avLst/>
              </a:prstGeom>
              <a:noFill/>
              <a:ln w="9525" cap="flat">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44121" name="Rectangle 89"/>
            <p:cNvSpPr>
              <a:spLocks noChangeArrowheads="1"/>
            </p:cNvSpPr>
            <p:nvPr/>
          </p:nvSpPr>
          <p:spPr bwMode="auto">
            <a:xfrm>
              <a:off x="2761" y="1555"/>
              <a:ext cx="1661" cy="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nSpc>
                  <a:spcPct val="100000"/>
                </a:lnSpc>
              </a:pPr>
              <a:r>
                <a:rPr lang="de-DE" altLang="de-DE" sz="1100" dirty="0" err="1" smtClean="0">
                  <a:latin typeface="Verdana" pitchFamily="32" charset="0"/>
                </a:rPr>
                <a:t>Extremely</a:t>
              </a:r>
              <a:r>
                <a:rPr lang="de-DE" altLang="de-DE" sz="1100" dirty="0" smtClean="0">
                  <a:latin typeface="Verdana" pitchFamily="32" charset="0"/>
                </a:rPr>
                <a:t> </a:t>
              </a:r>
              <a:r>
                <a:rPr lang="de-DE" altLang="de-DE" sz="1100" dirty="0" err="1" smtClean="0">
                  <a:latin typeface="Verdana" pitchFamily="32" charset="0"/>
                </a:rPr>
                <a:t>hot</a:t>
              </a:r>
              <a:r>
                <a:rPr lang="de-DE" altLang="de-DE" sz="1100" dirty="0" smtClean="0">
                  <a:latin typeface="Verdana" pitchFamily="32" charset="0"/>
                </a:rPr>
                <a:t> </a:t>
              </a:r>
              <a:r>
                <a:rPr lang="de-DE" altLang="de-DE" sz="1100" dirty="0" err="1" smtClean="0">
                  <a:latin typeface="Verdana" pitchFamily="32" charset="0"/>
                </a:rPr>
                <a:t>and</a:t>
              </a:r>
              <a:r>
                <a:rPr lang="de-DE" altLang="de-DE" sz="1100" dirty="0" smtClean="0">
                  <a:latin typeface="Verdana" pitchFamily="32" charset="0"/>
                </a:rPr>
                <a:t> dry </a:t>
              </a:r>
              <a:r>
                <a:rPr lang="de-DE" altLang="de-DE" sz="1100" dirty="0" err="1" smtClean="0">
                  <a:latin typeface="Verdana" pitchFamily="32" charset="0"/>
                </a:rPr>
                <a:t>summer</a:t>
              </a:r>
              <a:endParaRPr lang="de-DE" altLang="de-DE" sz="1100" dirty="0">
                <a:latin typeface="Verdana" pitchFamily="32" charset="0"/>
              </a:endParaRPr>
            </a:p>
          </p:txBody>
        </p:sp>
        <p:sp>
          <p:nvSpPr>
            <p:cNvPr id="44124" name="Rectangle 92"/>
            <p:cNvSpPr>
              <a:spLocks noChangeArrowheads="1"/>
            </p:cNvSpPr>
            <p:nvPr/>
          </p:nvSpPr>
          <p:spPr bwMode="auto">
            <a:xfrm>
              <a:off x="864" y="1850"/>
              <a:ext cx="1146"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Lst>
                <a:defRPr>
                  <a:solidFill>
                    <a:srgbClr val="000000"/>
                  </a:solidFill>
                  <a:latin typeface="Arial" charset="0"/>
                  <a:ea typeface="Microsoft YaHei" charset="-122"/>
                </a:defRPr>
              </a:lvl1pPr>
              <a:lvl2pPr>
                <a:tabLst>
                  <a:tab pos="723900" algn="l"/>
                  <a:tab pos="1447800" algn="l"/>
                </a:tabLst>
                <a:defRPr>
                  <a:solidFill>
                    <a:srgbClr val="000000"/>
                  </a:solidFill>
                  <a:latin typeface="Arial" charset="0"/>
                  <a:ea typeface="Microsoft YaHei" charset="-122"/>
                </a:defRPr>
              </a:lvl2pPr>
              <a:lvl3pPr>
                <a:tabLst>
                  <a:tab pos="723900" algn="l"/>
                  <a:tab pos="1447800" algn="l"/>
                </a:tabLst>
                <a:defRPr>
                  <a:solidFill>
                    <a:srgbClr val="000000"/>
                  </a:solidFill>
                  <a:latin typeface="Arial" charset="0"/>
                  <a:ea typeface="Microsoft YaHei" charset="-122"/>
                </a:defRPr>
              </a:lvl3pPr>
              <a:lvl4pPr>
                <a:tabLst>
                  <a:tab pos="723900" algn="l"/>
                  <a:tab pos="1447800" algn="l"/>
                </a:tabLst>
                <a:defRPr>
                  <a:solidFill>
                    <a:srgbClr val="000000"/>
                  </a:solidFill>
                  <a:latin typeface="Arial" charset="0"/>
                  <a:ea typeface="Microsoft YaHei" charset="-122"/>
                </a:defRPr>
              </a:lvl4pPr>
              <a:lvl5pPr>
                <a:tabLst>
                  <a:tab pos="723900" algn="l"/>
                  <a:tab pos="14478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ea typeface="Microsoft YaHei" charset="-122"/>
                </a:defRPr>
              </a:lvl9pPr>
            </a:lstStyle>
            <a:p>
              <a:pPr>
                <a:lnSpc>
                  <a:spcPct val="100000"/>
                </a:lnSpc>
              </a:pPr>
              <a:r>
                <a:rPr lang="de-DE" altLang="de-DE" sz="1100" dirty="0" err="1" smtClean="0">
                  <a:latin typeface="Verdana" pitchFamily="32" charset="0"/>
                </a:rPr>
                <a:t>Above</a:t>
              </a:r>
              <a:r>
                <a:rPr lang="de-DE" altLang="de-DE" sz="1100" dirty="0" smtClean="0">
                  <a:latin typeface="Verdana" pitchFamily="32" charset="0"/>
                </a:rPr>
                <a:t> </a:t>
              </a:r>
              <a:r>
                <a:rPr lang="de-DE" altLang="de-DE" sz="1100" dirty="0" err="1" smtClean="0">
                  <a:latin typeface="Verdana" pitchFamily="32" charset="0"/>
                </a:rPr>
                <a:t>average</a:t>
              </a:r>
              <a:r>
                <a:rPr lang="de-DE" altLang="de-DE" sz="1100" dirty="0" smtClean="0">
                  <a:latin typeface="Verdana" pitchFamily="32" charset="0"/>
                </a:rPr>
                <a:t> global </a:t>
              </a:r>
              <a:r>
                <a:rPr lang="de-DE" altLang="de-DE" sz="1100" dirty="0" err="1" smtClean="0">
                  <a:latin typeface="Verdana" pitchFamily="32" charset="0"/>
                </a:rPr>
                <a:t>radiation</a:t>
              </a:r>
              <a:r>
                <a:rPr lang="de-DE" altLang="de-DE" sz="1100" dirty="0" smtClean="0">
                  <a:latin typeface="Verdana" pitchFamily="32" charset="0"/>
                </a:rPr>
                <a:t> in </a:t>
              </a:r>
              <a:r>
                <a:rPr lang="de-DE" altLang="de-DE" sz="1100" dirty="0" err="1" smtClean="0">
                  <a:latin typeface="Verdana" pitchFamily="32" charset="0"/>
                </a:rPr>
                <a:t>later</a:t>
              </a:r>
              <a:r>
                <a:rPr lang="de-DE" altLang="de-DE" sz="1100" dirty="0" smtClean="0">
                  <a:latin typeface="Verdana" pitchFamily="32" charset="0"/>
                </a:rPr>
                <a:t> </a:t>
              </a:r>
              <a:r>
                <a:rPr lang="de-DE" altLang="de-DE" sz="1100" dirty="0" err="1" smtClean="0">
                  <a:latin typeface="Verdana" pitchFamily="32" charset="0"/>
                </a:rPr>
                <a:t>winter</a:t>
              </a:r>
              <a:r>
                <a:rPr lang="de-DE" altLang="de-DE" sz="1100" dirty="0" smtClean="0">
                  <a:latin typeface="Verdana" pitchFamily="32" charset="0"/>
                </a:rPr>
                <a:t> – </a:t>
              </a:r>
              <a:r>
                <a:rPr lang="de-DE" altLang="de-DE" sz="1100" dirty="0" err="1" smtClean="0">
                  <a:latin typeface="Verdana" pitchFamily="32" charset="0"/>
                </a:rPr>
                <a:t>early</a:t>
              </a:r>
              <a:r>
                <a:rPr lang="de-DE" altLang="de-DE" sz="1100" dirty="0" smtClean="0">
                  <a:latin typeface="Verdana" pitchFamily="32" charset="0"/>
                </a:rPr>
                <a:t> spring</a:t>
              </a:r>
            </a:p>
          </p:txBody>
        </p:sp>
      </p:grpSp>
      <p:sp>
        <p:nvSpPr>
          <p:cNvPr id="44125" name="Rectangle 93"/>
          <p:cNvSpPr>
            <a:spLocks noChangeArrowheads="1"/>
          </p:cNvSpPr>
          <p:nvPr/>
        </p:nvSpPr>
        <p:spPr bwMode="auto">
          <a:xfrm>
            <a:off x="2833688" y="1905001"/>
            <a:ext cx="6661150" cy="384175"/>
          </a:xfrm>
          <a:prstGeom prst="rect">
            <a:avLst/>
          </a:prstGeom>
          <a:solidFill>
            <a:srgbClr val="FFCC00">
              <a:alpha val="75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Microsoft YaHei" charset="-122"/>
              </a:defRPr>
            </a:lvl9pPr>
          </a:lstStyle>
          <a:p>
            <a:pPr>
              <a:spcBef>
                <a:spcPts val="900"/>
              </a:spcBef>
            </a:pPr>
            <a:r>
              <a:rPr lang="de-DE" altLang="de-DE" sz="1900" dirty="0" err="1" smtClean="0">
                <a:latin typeface="Verdana" pitchFamily="32" charset="0"/>
              </a:rPr>
              <a:t>Is</a:t>
            </a:r>
            <a:r>
              <a:rPr lang="de-DE" altLang="de-DE" sz="1900" dirty="0" smtClean="0">
                <a:latin typeface="Verdana" pitchFamily="32" charset="0"/>
              </a:rPr>
              <a:t> </a:t>
            </a:r>
            <a:r>
              <a:rPr lang="de-DE" altLang="de-DE" sz="1900" dirty="0" err="1" smtClean="0">
                <a:latin typeface="Verdana" pitchFamily="32" charset="0"/>
              </a:rPr>
              <a:t>it</a:t>
            </a:r>
            <a:r>
              <a:rPr lang="de-DE" altLang="de-DE" sz="1900" dirty="0" smtClean="0">
                <a:latin typeface="Verdana" pitchFamily="32" charset="0"/>
              </a:rPr>
              <a:t> </a:t>
            </a:r>
            <a:r>
              <a:rPr lang="de-DE" altLang="de-DE" sz="1900" dirty="0" err="1" smtClean="0">
                <a:latin typeface="Verdana" pitchFamily="32" charset="0"/>
              </a:rPr>
              <a:t>always</a:t>
            </a:r>
            <a:r>
              <a:rPr lang="de-DE" altLang="de-DE" sz="1900" dirty="0" smtClean="0">
                <a:latin typeface="Verdana" pitchFamily="32" charset="0"/>
              </a:rPr>
              <a:t> like </a:t>
            </a:r>
            <a:r>
              <a:rPr lang="de-DE" altLang="de-DE" sz="1900" dirty="0" err="1" smtClean="0">
                <a:latin typeface="Verdana" pitchFamily="32" charset="0"/>
              </a:rPr>
              <a:t>this</a:t>
            </a:r>
            <a:r>
              <a:rPr lang="de-DE" altLang="de-DE" sz="1900" dirty="0" smtClean="0">
                <a:latin typeface="Verdana" pitchFamily="32" charset="0"/>
              </a:rPr>
              <a:t>?</a:t>
            </a:r>
            <a:endParaRPr lang="de-DE" altLang="de-DE" sz="1900" dirty="0">
              <a:latin typeface="Verdana" pitchFamily="32" charset="0"/>
            </a:endParaRPr>
          </a:p>
        </p:txBody>
      </p:sp>
      <p:sp>
        <p:nvSpPr>
          <p:cNvPr id="44126" name="Rectangle 94"/>
          <p:cNvSpPr>
            <a:spLocks noGrp="1" noChangeArrowheads="1"/>
          </p:cNvSpPr>
          <p:nvPr>
            <p:ph type="title" idx="4294967295"/>
          </p:nvPr>
        </p:nvSpPr>
        <p:spPr>
          <a:xfrm>
            <a:off x="179663" y="133351"/>
            <a:ext cx="82296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Annual c</a:t>
            </a:r>
            <a:r>
              <a:rPr lang="en-GB" altLang="de-DE" sz="2600" dirty="0" err="1" smtClean="0">
                <a:latin typeface="Verdana" panose="020B0604030504040204" pitchFamily="34" charset="0"/>
                <a:ea typeface="Verdana" panose="020B0604030504040204" pitchFamily="34" charset="0"/>
                <a:cs typeface="Verdana" panose="020B0604030504040204" pitchFamily="34" charset="0"/>
              </a:rPr>
              <a:t>ycle</a:t>
            </a:r>
            <a:r>
              <a:rPr lang="en-GB" altLang="de-DE" sz="2600" dirty="0" smtClean="0">
                <a:latin typeface="Verdana" panose="020B0604030504040204" pitchFamily="34" charset="0"/>
                <a:ea typeface="Verdana" panose="020B0604030504040204" pitchFamily="34" charset="0"/>
                <a:cs typeface="Verdana" panose="020B0604030504040204" pitchFamily="34" charset="0"/>
              </a:rPr>
              <a:t> of</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global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radiation</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cxnSp>
        <p:nvCxnSpPr>
          <p:cNvPr id="3" name="Straight Arrow Connector 2"/>
          <p:cNvCxnSpPr/>
          <p:nvPr/>
        </p:nvCxnSpPr>
        <p:spPr bwMode="auto">
          <a:xfrm>
            <a:off x="3626864" y="3788228"/>
            <a:ext cx="238205" cy="268941"/>
          </a:xfrm>
          <a:prstGeom prst="straightConnector1">
            <a:avLst/>
          </a:prstGeom>
          <a:ln w="254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8" name="Straight Arrow Connector 97"/>
          <p:cNvCxnSpPr/>
          <p:nvPr/>
        </p:nvCxnSpPr>
        <p:spPr bwMode="auto">
          <a:xfrm flipH="1">
            <a:off x="5955288" y="2707516"/>
            <a:ext cx="274638" cy="310030"/>
          </a:xfrm>
          <a:prstGeom prst="straightConnector1">
            <a:avLst/>
          </a:prstGeom>
          <a:ln w="25400">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795399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4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402904" y="1600201"/>
            <a:ext cx="7293496"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marL="103188">
              <a:lnSpc>
                <a:spcPct val="150000"/>
              </a:lnSpc>
              <a:spcAft>
                <a:spcPts val="1200"/>
              </a:spcAft>
            </a:pPr>
            <a:r>
              <a:rPr lang="de-DE" altLang="de-DE" sz="2000" dirty="0" err="1" smtClean="0">
                <a:solidFill>
                  <a:schemeClr val="tx1"/>
                </a:solidFill>
                <a:latin typeface="Verdana" pitchFamily="32" charset="0"/>
              </a:rPr>
              <a:t>Extremely</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hot</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very</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sunny</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and</a:t>
            </a:r>
            <a:r>
              <a:rPr lang="de-DE" altLang="de-DE" sz="2000" dirty="0" smtClean="0">
                <a:solidFill>
                  <a:schemeClr val="tx1"/>
                </a:solidFill>
                <a:latin typeface="Verdana" pitchFamily="32" charset="0"/>
              </a:rPr>
              <a:t> dry </a:t>
            </a:r>
            <a:r>
              <a:rPr lang="de-DE" altLang="de-DE" sz="2000" dirty="0" err="1" smtClean="0">
                <a:solidFill>
                  <a:schemeClr val="tx1"/>
                </a:solidFill>
                <a:latin typeface="Verdana" pitchFamily="32" charset="0"/>
              </a:rPr>
              <a:t>summers</a:t>
            </a:r>
            <a:r>
              <a:rPr lang="de-DE" altLang="de-DE" sz="2000" dirty="0" smtClean="0">
                <a:solidFill>
                  <a:schemeClr val="tx1"/>
                </a:solidFill>
                <a:latin typeface="Verdana" pitchFamily="32" charset="0"/>
              </a:rPr>
              <a:t> in </a:t>
            </a:r>
            <a:r>
              <a:rPr lang="de-DE" altLang="de-DE" sz="2000" dirty="0" err="1" smtClean="0">
                <a:solidFill>
                  <a:schemeClr val="tx1"/>
                </a:solidFill>
                <a:latin typeface="Verdana" pitchFamily="32" charset="0"/>
              </a:rPr>
              <a:t>central</a:t>
            </a:r>
            <a:r>
              <a:rPr lang="de-DE" altLang="de-DE" sz="2000" dirty="0" smtClean="0">
                <a:solidFill>
                  <a:schemeClr val="tx1"/>
                </a:solidFill>
                <a:latin typeface="Verdana" pitchFamily="32" charset="0"/>
              </a:rPr>
              <a:t> Europe follow </a:t>
            </a:r>
            <a:r>
              <a:rPr lang="de-DE" altLang="de-DE" sz="2000" dirty="0" err="1" smtClean="0">
                <a:solidFill>
                  <a:schemeClr val="tx1"/>
                </a:solidFill>
                <a:latin typeface="Verdana" pitchFamily="32" charset="0"/>
              </a:rPr>
              <a:t>later</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winter</a:t>
            </a:r>
            <a:r>
              <a:rPr lang="de-DE" altLang="de-DE" sz="2000" dirty="0" smtClean="0">
                <a:solidFill>
                  <a:schemeClr val="tx1"/>
                </a:solidFill>
                <a:latin typeface="Verdana" pitchFamily="32" charset="0"/>
              </a:rPr>
              <a:t> – </a:t>
            </a:r>
            <a:r>
              <a:rPr lang="de-DE" altLang="de-DE" sz="2000" dirty="0" err="1" smtClean="0">
                <a:solidFill>
                  <a:schemeClr val="tx1"/>
                </a:solidFill>
                <a:latin typeface="Verdana" pitchFamily="32" charset="0"/>
              </a:rPr>
              <a:t>early</a:t>
            </a:r>
            <a:r>
              <a:rPr lang="de-DE" altLang="de-DE" sz="2000" dirty="0" smtClean="0">
                <a:solidFill>
                  <a:schemeClr val="tx1"/>
                </a:solidFill>
                <a:latin typeface="Verdana" pitchFamily="32" charset="0"/>
              </a:rPr>
              <a:t> spring </a:t>
            </a:r>
            <a:r>
              <a:rPr lang="de-DE" altLang="de-DE" sz="2000" dirty="0" err="1" smtClean="0">
                <a:solidFill>
                  <a:schemeClr val="tx1"/>
                </a:solidFill>
                <a:latin typeface="Verdana" pitchFamily="32" charset="0"/>
              </a:rPr>
              <a:t>seasons</a:t>
            </a:r>
            <a:r>
              <a:rPr lang="de-DE" altLang="de-DE" sz="2000" dirty="0" smtClean="0">
                <a:solidFill>
                  <a:schemeClr val="tx1"/>
                </a:solidFill>
                <a:latin typeface="Verdana" pitchFamily="32" charset="0"/>
              </a:rPr>
              <a:t> </a:t>
            </a:r>
            <a:r>
              <a:rPr lang="de-DE" altLang="de-DE" sz="2000" dirty="0" err="1" smtClean="0">
                <a:solidFill>
                  <a:schemeClr val="tx1"/>
                </a:solidFill>
                <a:latin typeface="Verdana" pitchFamily="32" charset="0"/>
              </a:rPr>
              <a:t>with</a:t>
            </a:r>
            <a:r>
              <a:rPr lang="de-DE" altLang="de-DE" sz="2000" dirty="0" smtClean="0">
                <a:solidFill>
                  <a:schemeClr val="tx1"/>
                </a:solidFill>
                <a:latin typeface="Verdana" pitchFamily="32" charset="0"/>
              </a:rPr>
              <a:t> …</a:t>
            </a:r>
          </a:p>
          <a:p>
            <a:pPr marL="1527175" indent="-631825">
              <a:lnSpc>
                <a:spcPct val="150000"/>
              </a:lnSpc>
              <a:spcAft>
                <a:spcPts val="1200"/>
              </a:spcAft>
            </a:pPr>
            <a:r>
              <a:rPr lang="de-DE" altLang="de-DE" sz="2000" dirty="0" smtClean="0">
                <a:solidFill>
                  <a:srgbClr val="FF3300"/>
                </a:solidFill>
                <a:latin typeface="Verdana" pitchFamily="32" charset="0"/>
              </a:rPr>
              <a:t>H1</a:t>
            </a:r>
            <a:r>
              <a:rPr lang="de-DE" altLang="de-DE" sz="2000" dirty="0">
                <a:solidFill>
                  <a:srgbClr val="FF3300"/>
                </a:solidFill>
                <a:latin typeface="Verdana" pitchFamily="32" charset="0"/>
              </a:rPr>
              <a:t>:  … </a:t>
            </a:r>
            <a:r>
              <a:rPr lang="de-DE" altLang="de-DE" sz="2000" dirty="0" err="1" smtClean="0">
                <a:solidFill>
                  <a:srgbClr val="FF3300"/>
                </a:solidFill>
                <a:latin typeface="Verdana" pitchFamily="32" charset="0"/>
              </a:rPr>
              <a:t>above</a:t>
            </a:r>
            <a:r>
              <a:rPr lang="de-DE" altLang="de-DE" sz="2000" dirty="0" smtClean="0">
                <a:solidFill>
                  <a:srgbClr val="FF3300"/>
                </a:solidFill>
                <a:latin typeface="Verdana" pitchFamily="32" charset="0"/>
              </a:rPr>
              <a:t> </a:t>
            </a:r>
            <a:r>
              <a:rPr lang="de-DE" altLang="de-DE" sz="2000" dirty="0" err="1" smtClean="0">
                <a:solidFill>
                  <a:srgbClr val="FF3300"/>
                </a:solidFill>
                <a:latin typeface="Verdana" pitchFamily="32" charset="0"/>
              </a:rPr>
              <a:t>average</a:t>
            </a:r>
            <a:r>
              <a:rPr lang="de-DE" altLang="de-DE" sz="2000" dirty="0" smtClean="0">
                <a:solidFill>
                  <a:srgbClr val="FF3300"/>
                </a:solidFill>
                <a:latin typeface="Verdana" pitchFamily="32" charset="0"/>
              </a:rPr>
              <a:t> solar </a:t>
            </a:r>
            <a:r>
              <a:rPr lang="de-DE" altLang="de-DE" sz="2000" dirty="0" err="1" smtClean="0">
                <a:solidFill>
                  <a:srgbClr val="FF3300"/>
                </a:solidFill>
                <a:latin typeface="Verdana" pitchFamily="32" charset="0"/>
              </a:rPr>
              <a:t>irradiations</a:t>
            </a:r>
            <a:r>
              <a:rPr lang="de-DE" altLang="de-DE" sz="2000" dirty="0" smtClean="0">
                <a:solidFill>
                  <a:srgbClr val="FF3300"/>
                </a:solidFill>
                <a:latin typeface="Verdana" pitchFamily="32" charset="0"/>
              </a:rPr>
              <a:t> </a:t>
            </a:r>
            <a:r>
              <a:rPr lang="de-DE" altLang="de-DE" sz="2000" dirty="0" err="1" smtClean="0">
                <a:solidFill>
                  <a:srgbClr val="FF3300"/>
                </a:solidFill>
                <a:latin typeface="Verdana" pitchFamily="32" charset="0"/>
              </a:rPr>
              <a:t>and</a:t>
            </a:r>
            <a:r>
              <a:rPr lang="de-DE" altLang="de-DE" sz="2000" dirty="0" smtClean="0">
                <a:solidFill>
                  <a:srgbClr val="FF3300"/>
                </a:solidFill>
                <a:latin typeface="Verdana" pitchFamily="32" charset="0"/>
              </a:rPr>
              <a:t> </a:t>
            </a:r>
            <a:r>
              <a:rPr lang="de-DE" altLang="de-DE" sz="2000" dirty="0" err="1" smtClean="0">
                <a:solidFill>
                  <a:srgbClr val="FF3300"/>
                </a:solidFill>
                <a:latin typeface="Verdana" pitchFamily="32" charset="0"/>
              </a:rPr>
              <a:t>below</a:t>
            </a:r>
            <a:r>
              <a:rPr lang="de-DE" altLang="de-DE" sz="2000" dirty="0" smtClean="0">
                <a:solidFill>
                  <a:srgbClr val="FF3300"/>
                </a:solidFill>
                <a:latin typeface="Verdana" pitchFamily="32" charset="0"/>
              </a:rPr>
              <a:t> </a:t>
            </a:r>
            <a:r>
              <a:rPr lang="de-DE" altLang="de-DE" sz="2000" dirty="0" err="1" smtClean="0">
                <a:solidFill>
                  <a:srgbClr val="FF3300"/>
                </a:solidFill>
                <a:latin typeface="Verdana" pitchFamily="32" charset="0"/>
              </a:rPr>
              <a:t>average</a:t>
            </a:r>
            <a:r>
              <a:rPr lang="de-DE" altLang="de-DE" sz="2000" dirty="0" smtClean="0">
                <a:solidFill>
                  <a:srgbClr val="FF3300"/>
                </a:solidFill>
                <a:latin typeface="Verdana" pitchFamily="32" charset="0"/>
              </a:rPr>
              <a:t> </a:t>
            </a:r>
            <a:r>
              <a:rPr lang="de-DE" altLang="de-DE" sz="2000" dirty="0" err="1" smtClean="0">
                <a:solidFill>
                  <a:srgbClr val="FF3300"/>
                </a:solidFill>
                <a:latin typeface="Verdana" pitchFamily="32" charset="0"/>
              </a:rPr>
              <a:t>precipitation</a:t>
            </a:r>
            <a:endParaRPr lang="de-DE" altLang="de-DE" sz="2000" dirty="0" smtClean="0">
              <a:solidFill>
                <a:srgbClr val="FF3300"/>
              </a:solidFill>
              <a:latin typeface="Verdana" pitchFamily="32" charset="0"/>
            </a:endParaRPr>
          </a:p>
          <a:p>
            <a:pPr marL="1527175" indent="-631825">
              <a:lnSpc>
                <a:spcPct val="150000"/>
              </a:lnSpc>
              <a:spcAft>
                <a:spcPts val="1200"/>
              </a:spcAft>
            </a:pPr>
            <a:r>
              <a:rPr lang="de-DE" altLang="de-DE" sz="2000" dirty="0" smtClean="0">
                <a:solidFill>
                  <a:srgbClr val="00B050"/>
                </a:solidFill>
                <a:latin typeface="Verdana" pitchFamily="32" charset="0"/>
              </a:rPr>
              <a:t>H2</a:t>
            </a:r>
            <a:r>
              <a:rPr lang="de-DE" altLang="de-DE" sz="2000" dirty="0">
                <a:solidFill>
                  <a:srgbClr val="00B050"/>
                </a:solidFill>
                <a:latin typeface="Verdana" pitchFamily="32" charset="0"/>
              </a:rPr>
              <a:t>: … </a:t>
            </a:r>
            <a:r>
              <a:rPr lang="de-DE" altLang="de-DE" sz="2000" dirty="0" err="1" smtClean="0">
                <a:solidFill>
                  <a:srgbClr val="00B050"/>
                </a:solidFill>
                <a:latin typeface="Verdana" pitchFamily="32" charset="0"/>
              </a:rPr>
              <a:t>characteristic</a:t>
            </a:r>
            <a:r>
              <a:rPr lang="de-DE" altLang="de-DE" sz="2000" dirty="0" smtClean="0">
                <a:solidFill>
                  <a:srgbClr val="00B050"/>
                </a:solidFill>
                <a:latin typeface="Verdana" pitchFamily="32" charset="0"/>
              </a:rPr>
              <a:t> </a:t>
            </a:r>
            <a:r>
              <a:rPr lang="de-DE" altLang="de-DE" sz="2000" dirty="0" err="1" smtClean="0">
                <a:solidFill>
                  <a:srgbClr val="00B050"/>
                </a:solidFill>
                <a:latin typeface="Verdana" pitchFamily="32" charset="0"/>
              </a:rPr>
              <a:t>atmospheric</a:t>
            </a:r>
            <a:r>
              <a:rPr lang="de-DE" altLang="de-DE" sz="2000" dirty="0" smtClean="0">
                <a:solidFill>
                  <a:srgbClr val="00B050"/>
                </a:solidFill>
                <a:latin typeface="Verdana" pitchFamily="32" charset="0"/>
              </a:rPr>
              <a:t> </a:t>
            </a:r>
            <a:r>
              <a:rPr lang="de-DE" altLang="de-DE" sz="2000" dirty="0" err="1" smtClean="0">
                <a:solidFill>
                  <a:srgbClr val="00B050"/>
                </a:solidFill>
                <a:latin typeface="Verdana" pitchFamily="32" charset="0"/>
              </a:rPr>
              <a:t>circulation</a:t>
            </a:r>
            <a:r>
              <a:rPr lang="de-DE" altLang="de-DE" sz="2000" dirty="0" smtClean="0">
                <a:solidFill>
                  <a:srgbClr val="00B050"/>
                </a:solidFill>
                <a:latin typeface="Verdana" pitchFamily="32" charset="0"/>
              </a:rPr>
              <a:t> </a:t>
            </a:r>
            <a:r>
              <a:rPr lang="de-DE" altLang="de-DE" sz="2000" dirty="0" err="1" smtClean="0">
                <a:solidFill>
                  <a:srgbClr val="00B050"/>
                </a:solidFill>
                <a:latin typeface="Verdana" pitchFamily="32" charset="0"/>
              </a:rPr>
              <a:t>patterns</a:t>
            </a:r>
            <a:endParaRPr lang="de-DE" altLang="de-DE" sz="2000" dirty="0">
              <a:solidFill>
                <a:srgbClr val="00B050"/>
              </a:solidFill>
              <a:latin typeface="Verdana" pitchFamily="32" charset="0"/>
            </a:endParaRPr>
          </a:p>
        </p:txBody>
      </p:sp>
      <p:sp>
        <p:nvSpPr>
          <p:cNvPr id="5" name="Rectangle 1"/>
          <p:cNvSpPr>
            <a:spLocks noGrp="1" noChangeArrowheads="1"/>
          </p:cNvSpPr>
          <p:nvPr>
            <p:ph type="title" idx="4294967295"/>
          </p:nvPr>
        </p:nvSpPr>
        <p:spPr>
          <a:xfrm>
            <a:off x="139593" y="217075"/>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Working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hypothesis</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9815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 name="Gruppieren 14335"/>
          <p:cNvGrpSpPr/>
          <p:nvPr/>
        </p:nvGrpSpPr>
        <p:grpSpPr>
          <a:xfrm>
            <a:off x="222837" y="1301055"/>
            <a:ext cx="5179039" cy="2105980"/>
            <a:chOff x="216024" y="1853108"/>
            <a:chExt cx="4283968" cy="2105980"/>
          </a:xfrm>
        </p:grpSpPr>
        <p:grpSp>
          <p:nvGrpSpPr>
            <p:cNvPr id="15" name="Gruppieren 14"/>
            <p:cNvGrpSpPr/>
            <p:nvPr/>
          </p:nvGrpSpPr>
          <p:grpSpPr>
            <a:xfrm>
              <a:off x="216024" y="1853108"/>
              <a:ext cx="4283968" cy="2105980"/>
              <a:chOff x="216024" y="1853108"/>
              <a:chExt cx="4283968" cy="210598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24" y="1853108"/>
                <a:ext cx="4211960" cy="2105980"/>
              </a:xfrm>
              <a:prstGeom prst="rect">
                <a:avLst/>
              </a:prstGeom>
            </p:spPr>
          </p:pic>
          <p:sp>
            <p:nvSpPr>
              <p:cNvPr id="14" name="Rechteck 13"/>
              <p:cNvSpPr/>
              <p:nvPr/>
            </p:nvSpPr>
            <p:spPr bwMode="auto">
              <a:xfrm>
                <a:off x="4103948" y="2147381"/>
                <a:ext cx="396044" cy="146615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grpSp>
        <p:sp>
          <p:nvSpPr>
            <p:cNvPr id="18" name="Rechteck 17"/>
            <p:cNvSpPr/>
            <p:nvPr/>
          </p:nvSpPr>
          <p:spPr bwMode="auto">
            <a:xfrm>
              <a:off x="1547664" y="1920358"/>
              <a:ext cx="1440160" cy="15313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grpSp>
      <p:sp>
        <p:nvSpPr>
          <p:cNvPr id="16" name="Rectangle 25"/>
          <p:cNvSpPr>
            <a:spLocks noChangeArrowheads="1"/>
          </p:cNvSpPr>
          <p:nvPr/>
        </p:nvSpPr>
        <p:spPr bwMode="auto">
          <a:xfrm>
            <a:off x="465794" y="1256823"/>
            <a:ext cx="1829645" cy="27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Microsoft YaHei" charset="-122"/>
              </a:defRPr>
            </a:lvl9pPr>
          </a:lstStyle>
          <a:p>
            <a:pPr hangingPunct="1">
              <a:lnSpc>
                <a:spcPct val="100000"/>
              </a:lnSpc>
            </a:pPr>
            <a:r>
              <a:rPr lang="de-DE" altLang="de-DE" sz="1200" dirty="0" smtClean="0">
                <a:solidFill>
                  <a:schemeClr val="tx1"/>
                </a:solidFill>
                <a:latin typeface="Verdana" pitchFamily="32" charset="0"/>
              </a:rPr>
              <a:t>„Region </a:t>
            </a:r>
            <a:r>
              <a:rPr lang="de-DE" altLang="de-DE" sz="1200" dirty="0" err="1" smtClean="0">
                <a:solidFill>
                  <a:schemeClr val="tx1"/>
                </a:solidFill>
                <a:latin typeface="Verdana" pitchFamily="32" charset="0"/>
              </a:rPr>
              <a:t>of</a:t>
            </a:r>
            <a:r>
              <a:rPr lang="de-DE" altLang="de-DE" sz="1200" dirty="0" smtClean="0">
                <a:solidFill>
                  <a:schemeClr val="tx1"/>
                </a:solidFill>
                <a:latin typeface="Verdana" pitchFamily="32" charset="0"/>
              </a:rPr>
              <a:t> </a:t>
            </a:r>
            <a:r>
              <a:rPr lang="de-DE" altLang="de-DE" sz="1200" dirty="0" err="1" smtClean="0">
                <a:solidFill>
                  <a:schemeClr val="tx1"/>
                </a:solidFill>
                <a:latin typeface="Verdana" pitchFamily="32" charset="0"/>
              </a:rPr>
              <a:t>action</a:t>
            </a:r>
            <a:r>
              <a:rPr lang="de-DE" altLang="de-DE" sz="1200" dirty="0" smtClean="0">
                <a:solidFill>
                  <a:schemeClr val="tx1"/>
                </a:solidFill>
                <a:latin typeface="Verdana" pitchFamily="32" charset="0"/>
              </a:rPr>
              <a:t>“:</a:t>
            </a:r>
            <a:endParaRPr lang="de-DE" altLang="de-DE" sz="1200" dirty="0">
              <a:solidFill>
                <a:schemeClr val="tx1"/>
              </a:solidFill>
              <a:latin typeface="Verdana" pitchFamily="32" charset="0"/>
            </a:endParaRPr>
          </a:p>
        </p:txBody>
      </p:sp>
      <p:sp>
        <p:nvSpPr>
          <p:cNvPr id="6" name="Rechteck 5"/>
          <p:cNvSpPr/>
          <p:nvPr/>
        </p:nvSpPr>
        <p:spPr bwMode="auto">
          <a:xfrm>
            <a:off x="1479797" y="1672336"/>
            <a:ext cx="1368152" cy="909513"/>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graphicFrame>
        <p:nvGraphicFramePr>
          <p:cNvPr id="7" name="Tabelle 6"/>
          <p:cNvGraphicFramePr>
            <a:graphicFrameLocks noGrp="1"/>
          </p:cNvGraphicFramePr>
          <p:nvPr>
            <p:extLst>
              <p:ext uri="{D42A27DB-BD31-4B8C-83A1-F6EECF244321}">
                <p14:modId xmlns:p14="http://schemas.microsoft.com/office/powerpoint/2010/main" val="77202961"/>
              </p:ext>
            </p:extLst>
          </p:nvPr>
        </p:nvGraphicFramePr>
        <p:xfrm>
          <a:off x="388564" y="3774772"/>
          <a:ext cx="4785503" cy="2560320"/>
        </p:xfrm>
        <a:graphic>
          <a:graphicData uri="http://schemas.openxmlformats.org/drawingml/2006/table">
            <a:tbl>
              <a:tblPr firstRow="1" bandRow="1">
                <a:tableStyleId>{616DA210-FB5B-4158-B5E0-FEB733F419BA}</a:tableStyleId>
              </a:tblPr>
              <a:tblGrid>
                <a:gridCol w="1874541">
                  <a:extLst>
                    <a:ext uri="{9D8B030D-6E8A-4147-A177-3AD203B41FA5}">
                      <a16:colId xmlns:a16="http://schemas.microsoft.com/office/drawing/2014/main" val="20000"/>
                    </a:ext>
                  </a:extLst>
                </a:gridCol>
                <a:gridCol w="1455481">
                  <a:extLst>
                    <a:ext uri="{9D8B030D-6E8A-4147-A177-3AD203B41FA5}">
                      <a16:colId xmlns:a16="http://schemas.microsoft.com/office/drawing/2014/main" val="20001"/>
                    </a:ext>
                  </a:extLst>
                </a:gridCol>
                <a:gridCol w="1455481">
                  <a:extLst>
                    <a:ext uri="{9D8B030D-6E8A-4147-A177-3AD203B41FA5}">
                      <a16:colId xmlns:a16="http://schemas.microsoft.com/office/drawing/2014/main" val="770599138"/>
                    </a:ext>
                  </a:extLst>
                </a:gridCol>
              </a:tblGrid>
              <a:tr h="343871">
                <a:tc>
                  <a:txBody>
                    <a:bodyPr/>
                    <a:lstStyle/>
                    <a:p>
                      <a:r>
                        <a:rPr lang="de-DE" sz="1600" dirty="0" smtClean="0"/>
                        <a:t>Data</a:t>
                      </a:r>
                      <a:endParaRPr lang="de-DE" sz="1600" dirty="0"/>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de-DE" sz="1600" dirty="0" smtClean="0"/>
                        <a:t>Data </a:t>
                      </a:r>
                      <a:r>
                        <a:rPr lang="de-DE" sz="1600" dirty="0" err="1" smtClean="0"/>
                        <a:t>source</a:t>
                      </a:r>
                      <a:endParaRPr lang="de-DE" sz="1600" dirty="0" smtClean="0"/>
                    </a:p>
                    <a:p>
                      <a:endParaRPr lang="de-DE" sz="1600" dirty="0"/>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de-DE" sz="1600" dirty="0" smtClean="0"/>
                        <a:t>Analysis</a:t>
                      </a:r>
                      <a:r>
                        <a:rPr lang="de-DE" sz="1600" baseline="0" dirty="0" smtClean="0"/>
                        <a:t> </a:t>
                      </a:r>
                      <a:r>
                        <a:rPr lang="de-DE" sz="1600" baseline="0" dirty="0" err="1" smtClean="0"/>
                        <a:t>of</a:t>
                      </a:r>
                      <a:r>
                        <a:rPr lang="de-DE" sz="1600" baseline="0" dirty="0" smtClean="0"/>
                        <a:t> </a:t>
                      </a:r>
                      <a:endParaRPr lang="de-DE" sz="1600" dirty="0"/>
                    </a:p>
                  </a:txBody>
                  <a:tcPr/>
                </a:tc>
                <a:extLst>
                  <a:ext uri="{0D108BD9-81ED-4DB2-BD59-A6C34878D82A}">
                    <a16:rowId xmlns:a16="http://schemas.microsoft.com/office/drawing/2014/main" val="10000"/>
                  </a:ext>
                </a:extLst>
              </a:tr>
              <a:tr h="370840">
                <a:tc>
                  <a:txBody>
                    <a:bodyPr/>
                    <a:lstStyle/>
                    <a:p>
                      <a:r>
                        <a:rPr lang="de-DE" sz="1600" dirty="0" err="1" smtClean="0"/>
                        <a:t>existing</a:t>
                      </a:r>
                      <a:r>
                        <a:rPr lang="de-DE" sz="1600" dirty="0" smtClean="0"/>
                        <a:t> </a:t>
                      </a:r>
                      <a:r>
                        <a:rPr lang="de-DE" sz="1600" dirty="0" err="1" smtClean="0"/>
                        <a:t>indices</a:t>
                      </a:r>
                      <a:endParaRPr lang="de-DE" sz="1600" dirty="0"/>
                    </a:p>
                  </a:txBody>
                  <a:tcPr/>
                </a:tc>
                <a:tc>
                  <a:txBody>
                    <a:bodyPr/>
                    <a:lstStyle/>
                    <a:p>
                      <a:r>
                        <a:rPr lang="de-DE" sz="1600" baseline="0" dirty="0" err="1" smtClean="0"/>
                        <a:t>Hurrell‘s</a:t>
                      </a:r>
                      <a:r>
                        <a:rPr lang="de-DE" sz="1600" baseline="0" dirty="0" smtClean="0"/>
                        <a:t> NAO &amp; AO </a:t>
                      </a:r>
                      <a:r>
                        <a:rPr lang="de-DE" sz="1600" baseline="0" dirty="0" err="1" smtClean="0"/>
                        <a:t>index</a:t>
                      </a:r>
                      <a:r>
                        <a:rPr lang="de-DE" sz="1600" baseline="0" dirty="0" smtClean="0"/>
                        <a:t> (NCAR)</a:t>
                      </a:r>
                      <a:endParaRPr lang="de-DE" sz="1600" dirty="0"/>
                    </a:p>
                  </a:txBody>
                  <a:tcPr/>
                </a:tc>
                <a:tc>
                  <a:txBody>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de-DE" sz="1600" dirty="0" smtClean="0"/>
                        <a:t>NAO &amp;</a:t>
                      </a:r>
                      <a:r>
                        <a:rPr lang="de-DE" sz="1600" baseline="0" dirty="0" smtClean="0"/>
                        <a:t> AO</a:t>
                      </a:r>
                      <a:endParaRPr lang="de-DE" sz="1600" dirty="0" smtClean="0"/>
                    </a:p>
                    <a:p>
                      <a:endParaRPr lang="de-DE" sz="1600" dirty="0"/>
                    </a:p>
                  </a:txBody>
                  <a:tcPr/>
                </a:tc>
                <a:extLst>
                  <a:ext uri="{0D108BD9-81ED-4DB2-BD59-A6C34878D82A}">
                    <a16:rowId xmlns:a16="http://schemas.microsoft.com/office/drawing/2014/main" val="10001"/>
                  </a:ext>
                </a:extLst>
              </a:tr>
              <a:tr h="370840">
                <a:tc>
                  <a:txBody>
                    <a:bodyPr/>
                    <a:lstStyle/>
                    <a:p>
                      <a:r>
                        <a:rPr lang="de-DE" sz="1600" dirty="0" smtClean="0"/>
                        <a:t>SST</a:t>
                      </a:r>
                      <a:endParaRPr lang="de-DE" sz="1600" dirty="0"/>
                    </a:p>
                  </a:txBody>
                  <a:tcPr/>
                </a:tc>
                <a:tc>
                  <a:txBody>
                    <a:bodyPr/>
                    <a:lstStyle/>
                    <a:p>
                      <a:r>
                        <a:rPr lang="de-DE" sz="1600" dirty="0" smtClean="0"/>
                        <a:t>ERA40</a:t>
                      </a:r>
                      <a:endParaRPr lang="de-DE" sz="1600" dirty="0"/>
                    </a:p>
                  </a:txBody>
                  <a:tcPr/>
                </a:tc>
                <a:tc>
                  <a:txBody>
                    <a:bodyPr/>
                    <a:lstStyle/>
                    <a:p>
                      <a:r>
                        <a:rPr lang="de-DE" sz="1600" dirty="0" err="1" smtClean="0"/>
                        <a:t>Ocean</a:t>
                      </a:r>
                      <a:r>
                        <a:rPr lang="de-DE" sz="1600" dirty="0" smtClean="0"/>
                        <a:t> </a:t>
                      </a:r>
                      <a:r>
                        <a:rPr lang="de-DE" sz="1600" dirty="0" err="1" smtClean="0"/>
                        <a:t>anomalies</a:t>
                      </a:r>
                      <a:endParaRPr lang="de-DE" sz="1600" dirty="0"/>
                    </a:p>
                  </a:txBody>
                  <a:tcPr/>
                </a:tc>
                <a:extLst>
                  <a:ext uri="{0D108BD9-81ED-4DB2-BD59-A6C34878D82A}">
                    <a16:rowId xmlns:a16="http://schemas.microsoft.com/office/drawing/2014/main" val="10003"/>
                  </a:ext>
                </a:extLst>
              </a:tr>
              <a:tr h="370840">
                <a:tc>
                  <a:txBody>
                    <a:bodyPr/>
                    <a:lstStyle/>
                    <a:p>
                      <a:r>
                        <a:rPr lang="de-DE" sz="1600" dirty="0" smtClean="0"/>
                        <a:t>geopotential</a:t>
                      </a:r>
                      <a:r>
                        <a:rPr lang="de-DE" sz="1600" baseline="0" dirty="0" smtClean="0"/>
                        <a:t> </a:t>
                      </a:r>
                    </a:p>
                  </a:txBody>
                  <a:tcPr/>
                </a:tc>
                <a:tc>
                  <a:txBody>
                    <a:bodyPr/>
                    <a:lstStyle/>
                    <a:p>
                      <a:r>
                        <a:rPr lang="de-DE" sz="1600" dirty="0" smtClean="0"/>
                        <a:t>ERA40</a:t>
                      </a:r>
                      <a:endParaRPr lang="de-DE" sz="1600" dirty="0"/>
                    </a:p>
                  </a:txBody>
                  <a:tcPr/>
                </a:tc>
                <a:tc>
                  <a:txBody>
                    <a:bodyPr/>
                    <a:lstStyle/>
                    <a:p>
                      <a:r>
                        <a:rPr lang="de-DE" sz="1600" dirty="0" err="1" smtClean="0"/>
                        <a:t>Atmospheric</a:t>
                      </a:r>
                      <a:r>
                        <a:rPr lang="de-DE" sz="1600" dirty="0" smtClean="0"/>
                        <a:t> </a:t>
                      </a:r>
                      <a:r>
                        <a:rPr lang="de-DE" sz="1600" dirty="0" err="1" smtClean="0"/>
                        <a:t>circulation</a:t>
                      </a:r>
                      <a:endParaRPr lang="de-DE" sz="1600" dirty="0"/>
                    </a:p>
                  </a:txBody>
                  <a:tcPr/>
                </a:tc>
                <a:extLst>
                  <a:ext uri="{0D108BD9-81ED-4DB2-BD59-A6C34878D82A}">
                    <a16:rowId xmlns:a16="http://schemas.microsoft.com/office/drawing/2014/main" val="10004"/>
                  </a:ext>
                </a:extLst>
              </a:tr>
            </a:tbl>
          </a:graphicData>
        </a:graphic>
      </p:graphicFrame>
      <p:sp>
        <p:nvSpPr>
          <p:cNvPr id="20" name="Rectangle 26"/>
          <p:cNvSpPr>
            <a:spLocks noChangeArrowheads="1"/>
          </p:cNvSpPr>
          <p:nvPr/>
        </p:nvSpPr>
        <p:spPr bwMode="auto">
          <a:xfrm>
            <a:off x="6739136" y="1255635"/>
            <a:ext cx="36576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hangingPunct="1">
              <a:lnSpc>
                <a:spcPct val="100000"/>
              </a:lnSpc>
            </a:pPr>
            <a:r>
              <a:rPr lang="de-DE" altLang="de-DE" sz="1100" dirty="0" smtClean="0">
                <a:solidFill>
                  <a:schemeClr val="tx1"/>
                </a:solidFill>
                <a:latin typeface="Verdana" pitchFamily="32" charset="0"/>
              </a:rPr>
              <a:t>Target </a:t>
            </a:r>
            <a:r>
              <a:rPr lang="de-DE" altLang="de-DE" sz="1100" dirty="0" err="1" smtClean="0">
                <a:solidFill>
                  <a:schemeClr val="tx1"/>
                </a:solidFill>
                <a:latin typeface="Verdana" pitchFamily="32" charset="0"/>
              </a:rPr>
              <a:t>area</a:t>
            </a:r>
            <a:r>
              <a:rPr lang="de-DE" altLang="de-DE" sz="1100" dirty="0" smtClean="0">
                <a:solidFill>
                  <a:schemeClr val="tx1"/>
                </a:solidFill>
                <a:latin typeface="Verdana" pitchFamily="32" charset="0"/>
              </a:rPr>
              <a:t> („</a:t>
            </a:r>
            <a:r>
              <a:rPr lang="de-DE" altLang="de-DE" sz="1100" dirty="0" err="1" smtClean="0">
                <a:solidFill>
                  <a:schemeClr val="tx1"/>
                </a:solidFill>
                <a:latin typeface="Verdana" pitchFamily="32" charset="0"/>
              </a:rPr>
              <a:t>region</a:t>
            </a:r>
            <a:r>
              <a:rPr lang="de-DE" altLang="de-DE" sz="1100" dirty="0" smtClean="0">
                <a:solidFill>
                  <a:schemeClr val="tx1"/>
                </a:solidFill>
                <a:latin typeface="Verdana" pitchFamily="32" charset="0"/>
              </a:rPr>
              <a:t> </a:t>
            </a:r>
            <a:r>
              <a:rPr lang="de-DE" altLang="de-DE" sz="1100" dirty="0" err="1" smtClean="0">
                <a:solidFill>
                  <a:schemeClr val="tx1"/>
                </a:solidFill>
                <a:latin typeface="Verdana" pitchFamily="32" charset="0"/>
              </a:rPr>
              <a:t>of</a:t>
            </a:r>
            <a:r>
              <a:rPr lang="de-DE" altLang="de-DE" sz="1100" dirty="0" smtClean="0">
                <a:solidFill>
                  <a:schemeClr val="tx1"/>
                </a:solidFill>
                <a:latin typeface="Verdana" pitchFamily="32" charset="0"/>
              </a:rPr>
              <a:t> </a:t>
            </a:r>
            <a:r>
              <a:rPr lang="de-DE" altLang="de-DE" sz="1100" dirty="0" err="1" smtClean="0">
                <a:solidFill>
                  <a:schemeClr val="tx1"/>
                </a:solidFill>
                <a:latin typeface="Verdana" pitchFamily="32" charset="0"/>
              </a:rPr>
              <a:t>reaction</a:t>
            </a:r>
            <a:r>
              <a:rPr lang="de-DE" altLang="de-DE" sz="1100" dirty="0" smtClean="0">
                <a:solidFill>
                  <a:schemeClr val="tx1"/>
                </a:solidFill>
                <a:latin typeface="Verdana" pitchFamily="32" charset="0"/>
              </a:rPr>
              <a:t>“):</a:t>
            </a:r>
            <a:endParaRPr lang="de-DE" altLang="de-DE" sz="1100" dirty="0">
              <a:solidFill>
                <a:schemeClr val="tx1"/>
              </a:solidFill>
              <a:latin typeface="Verdana" pitchFamily="32" charset="0"/>
            </a:endParaRPr>
          </a:p>
        </p:txBody>
      </p:sp>
      <p:graphicFrame>
        <p:nvGraphicFramePr>
          <p:cNvPr id="21" name="Tabelle 20"/>
          <p:cNvGraphicFramePr>
            <a:graphicFrameLocks noGrp="1"/>
          </p:cNvGraphicFramePr>
          <p:nvPr>
            <p:extLst>
              <p:ext uri="{D42A27DB-BD31-4B8C-83A1-F6EECF244321}">
                <p14:modId xmlns:p14="http://schemas.microsoft.com/office/powerpoint/2010/main" val="443745451"/>
              </p:ext>
            </p:extLst>
          </p:nvPr>
        </p:nvGraphicFramePr>
        <p:xfrm>
          <a:off x="6058451" y="4521864"/>
          <a:ext cx="5736541" cy="1683544"/>
        </p:xfrm>
        <a:graphic>
          <a:graphicData uri="http://schemas.openxmlformats.org/drawingml/2006/table">
            <a:tbl>
              <a:tblPr firstRow="1" bandRow="1">
                <a:tableStyleId>{616DA210-FB5B-4158-B5E0-FEB733F419BA}</a:tableStyleId>
              </a:tblPr>
              <a:tblGrid>
                <a:gridCol w="1815360">
                  <a:extLst>
                    <a:ext uri="{9D8B030D-6E8A-4147-A177-3AD203B41FA5}">
                      <a16:colId xmlns:a16="http://schemas.microsoft.com/office/drawing/2014/main" val="20000"/>
                    </a:ext>
                  </a:extLst>
                </a:gridCol>
                <a:gridCol w="1815360">
                  <a:extLst>
                    <a:ext uri="{9D8B030D-6E8A-4147-A177-3AD203B41FA5}">
                      <a16:colId xmlns:a16="http://schemas.microsoft.com/office/drawing/2014/main" val="328161194"/>
                    </a:ext>
                  </a:extLst>
                </a:gridCol>
                <a:gridCol w="2105821">
                  <a:extLst>
                    <a:ext uri="{9D8B030D-6E8A-4147-A177-3AD203B41FA5}">
                      <a16:colId xmlns:a16="http://schemas.microsoft.com/office/drawing/2014/main" val="20001"/>
                    </a:ext>
                  </a:extLst>
                </a:gridCol>
              </a:tblGrid>
              <a:tr h="362744">
                <a:tc>
                  <a:txBody>
                    <a:bodyPr/>
                    <a:lstStyle/>
                    <a:p>
                      <a:r>
                        <a:rPr lang="de-DE" sz="1600" dirty="0" smtClean="0"/>
                        <a:t>Data</a:t>
                      </a:r>
                      <a:endParaRPr lang="de-DE" sz="1600" dirty="0"/>
                    </a:p>
                  </a:txBody>
                  <a:tcPr/>
                </a:tc>
                <a:tc>
                  <a:txBody>
                    <a:bodyPr/>
                    <a:lstStyle/>
                    <a:p>
                      <a:r>
                        <a:rPr lang="de-DE" sz="1600" dirty="0" smtClean="0"/>
                        <a:t>Data Source</a:t>
                      </a:r>
                      <a:endParaRPr lang="de-DE" sz="1600" dirty="0"/>
                    </a:p>
                  </a:txBody>
                  <a:tcPr/>
                </a:tc>
                <a:tc>
                  <a:txBody>
                    <a:bodyPr/>
                    <a:lstStyle/>
                    <a:p>
                      <a:r>
                        <a:rPr lang="de-DE" sz="1600" dirty="0" err="1" smtClean="0"/>
                        <a:t>Used</a:t>
                      </a:r>
                      <a:r>
                        <a:rPr lang="de-DE" sz="1600" baseline="0" dirty="0" smtClean="0"/>
                        <a:t> </a:t>
                      </a:r>
                      <a:r>
                        <a:rPr lang="de-DE" sz="1600" baseline="0" dirty="0" err="1" smtClean="0"/>
                        <a:t>for</a:t>
                      </a:r>
                      <a:endParaRPr lang="de-DE" sz="1600" dirty="0"/>
                    </a:p>
                  </a:txBody>
                  <a:tcPr/>
                </a:tc>
                <a:extLst>
                  <a:ext uri="{0D108BD9-81ED-4DB2-BD59-A6C34878D82A}">
                    <a16:rowId xmlns:a16="http://schemas.microsoft.com/office/drawing/2014/main" val="10000"/>
                  </a:ext>
                </a:extLst>
              </a:tr>
              <a:tr h="370840">
                <a:tc>
                  <a:txBody>
                    <a:bodyPr/>
                    <a:lstStyle/>
                    <a:p>
                      <a:r>
                        <a:rPr lang="de-DE" sz="1600" dirty="0" smtClean="0"/>
                        <a:t>global </a:t>
                      </a:r>
                      <a:r>
                        <a:rPr lang="de-DE" sz="1600" dirty="0" err="1" smtClean="0"/>
                        <a:t>radiation</a:t>
                      </a:r>
                      <a:endParaRPr lang="de-DE" sz="1600" dirty="0"/>
                    </a:p>
                  </a:txBody>
                  <a:tcPr/>
                </a:tc>
                <a:tc>
                  <a:txBody>
                    <a:bodyPr/>
                    <a:lstStyle/>
                    <a:p>
                      <a:r>
                        <a:rPr lang="de-DE" sz="1600" dirty="0" smtClean="0"/>
                        <a:t>ERA</a:t>
                      </a:r>
                      <a:r>
                        <a:rPr lang="de-DE" sz="1600" baseline="0" dirty="0" smtClean="0"/>
                        <a:t>40 &amp; CMSAF</a:t>
                      </a:r>
                      <a:endParaRPr lang="de-DE" sz="1600" dirty="0"/>
                    </a:p>
                  </a:txBody>
                  <a:tcPr/>
                </a:tc>
                <a:tc rowSpan="3">
                  <a:txBody>
                    <a:bodyPr/>
                    <a:lstStyle/>
                    <a:p>
                      <a:pPr marL="176213" indent="-176213">
                        <a:buFont typeface="Arial" panose="020B0604020202020204" pitchFamily="34" charset="0"/>
                        <a:buChar char="•"/>
                      </a:pPr>
                      <a:r>
                        <a:rPr lang="de-DE" sz="1600" dirty="0" err="1" smtClean="0"/>
                        <a:t>Identification</a:t>
                      </a:r>
                      <a:r>
                        <a:rPr lang="de-DE" sz="1600" baseline="0" dirty="0" smtClean="0"/>
                        <a:t> </a:t>
                      </a:r>
                      <a:r>
                        <a:rPr lang="de-DE" sz="1600" baseline="0" dirty="0" err="1" smtClean="0"/>
                        <a:t>of</a:t>
                      </a:r>
                      <a:r>
                        <a:rPr lang="de-DE" sz="1600" baseline="0" dirty="0" smtClean="0"/>
                        <a:t> </a:t>
                      </a:r>
                      <a:r>
                        <a:rPr lang="de-DE" sz="1600" baseline="0" smtClean="0"/>
                        <a:t>extreme summers </a:t>
                      </a:r>
                      <a:endParaRPr lang="de-DE" sz="1600" baseline="0" dirty="0" smtClean="0"/>
                    </a:p>
                    <a:p>
                      <a:pPr marL="176213" indent="-176213">
                        <a:buFont typeface="Arial" panose="020B0604020202020204" pitchFamily="34" charset="0"/>
                        <a:buChar char="•"/>
                      </a:pPr>
                      <a:r>
                        <a:rPr lang="de-DE" sz="1600" baseline="0" dirty="0" smtClean="0"/>
                        <a:t>Analysis </a:t>
                      </a:r>
                      <a:r>
                        <a:rPr lang="de-DE" sz="1600" baseline="0" dirty="0" err="1" smtClean="0"/>
                        <a:t>of</a:t>
                      </a:r>
                      <a:r>
                        <a:rPr lang="de-DE" sz="1600" baseline="0" dirty="0" smtClean="0"/>
                        <a:t> </a:t>
                      </a:r>
                      <a:r>
                        <a:rPr lang="de-DE" sz="1600" baseline="0" dirty="0" err="1" smtClean="0"/>
                        <a:t>interdependencies</a:t>
                      </a:r>
                      <a:endParaRPr lang="de-DE"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de-DE" sz="1600" dirty="0" err="1" smtClean="0"/>
                        <a:t>precipitation</a:t>
                      </a:r>
                      <a:endParaRPr lang="de-DE" sz="1600" dirty="0"/>
                    </a:p>
                  </a:txBody>
                  <a:tcPr/>
                </a:tc>
                <a:tc>
                  <a:txBody>
                    <a:bodyPr/>
                    <a:lstStyle/>
                    <a:p>
                      <a:r>
                        <a:rPr lang="de-DE" sz="1600" dirty="0" smtClean="0"/>
                        <a:t>GPCP</a:t>
                      </a:r>
                      <a:endParaRPr lang="de-DE" sz="1600" dirty="0"/>
                    </a:p>
                  </a:txBody>
                  <a:tcPr/>
                </a:tc>
                <a:tc vMerge="1">
                  <a:txBody>
                    <a:bodyPr/>
                    <a:lstStyle/>
                    <a:p>
                      <a:endParaRPr lang="de-DE" sz="1600" dirty="0"/>
                    </a:p>
                  </a:txBody>
                  <a:tcPr/>
                </a:tc>
                <a:extLst>
                  <a:ext uri="{0D108BD9-81ED-4DB2-BD59-A6C34878D82A}">
                    <a16:rowId xmlns:a16="http://schemas.microsoft.com/office/drawing/2014/main" val="10002"/>
                  </a:ext>
                </a:extLst>
              </a:tr>
              <a:tr h="370840">
                <a:tc>
                  <a:txBody>
                    <a:bodyPr/>
                    <a:lstStyle/>
                    <a:p>
                      <a:r>
                        <a:rPr lang="de-DE" sz="1600" dirty="0" err="1" smtClean="0"/>
                        <a:t>soil</a:t>
                      </a:r>
                      <a:r>
                        <a:rPr lang="de-DE" sz="1600" baseline="0" dirty="0" smtClean="0"/>
                        <a:t> </a:t>
                      </a:r>
                      <a:r>
                        <a:rPr lang="de-DE" sz="1600" baseline="0" dirty="0" err="1" smtClean="0"/>
                        <a:t>moisture</a:t>
                      </a:r>
                      <a:endParaRPr lang="de-DE" sz="1600" dirty="0"/>
                    </a:p>
                  </a:txBody>
                  <a:tcPr/>
                </a:tc>
                <a:tc>
                  <a:txBody>
                    <a:bodyPr/>
                    <a:lstStyle/>
                    <a:p>
                      <a:r>
                        <a:rPr lang="de-DE" sz="1600" dirty="0" smtClean="0"/>
                        <a:t>ERA40</a:t>
                      </a:r>
                      <a:r>
                        <a:rPr lang="de-DE" sz="1600" baseline="0" dirty="0" smtClean="0"/>
                        <a:t> &amp; </a:t>
                      </a:r>
                      <a:r>
                        <a:rPr lang="de-DE" sz="1600" baseline="0" dirty="0" err="1" smtClean="0"/>
                        <a:t>ERAinterim</a:t>
                      </a:r>
                      <a:endParaRPr lang="de-DE" sz="1600" dirty="0"/>
                    </a:p>
                  </a:txBody>
                  <a:tcPr/>
                </a:tc>
                <a:tc vMerge="1">
                  <a:txBody>
                    <a:bodyPr/>
                    <a:lstStyle/>
                    <a:p>
                      <a:endParaRPr lang="de-DE" sz="1600" dirty="0"/>
                    </a:p>
                  </a:txBody>
                  <a:tcPr/>
                </a:tc>
                <a:extLst>
                  <a:ext uri="{0D108BD9-81ED-4DB2-BD59-A6C34878D82A}">
                    <a16:rowId xmlns:a16="http://schemas.microsoft.com/office/drawing/2014/main" val="10003"/>
                  </a:ext>
                </a:extLst>
              </a:tr>
            </a:tbl>
          </a:graphicData>
        </a:graphic>
      </p:graphicFrame>
      <p:sp>
        <p:nvSpPr>
          <p:cNvPr id="2" name="Textfeld 1"/>
          <p:cNvSpPr txBox="1"/>
          <p:nvPr/>
        </p:nvSpPr>
        <p:spPr>
          <a:xfrm>
            <a:off x="6158592" y="5624901"/>
            <a:ext cx="1116011" cy="400110"/>
          </a:xfrm>
          <a:prstGeom prst="rect">
            <a:avLst/>
          </a:prstGeom>
          <a:noFill/>
        </p:spPr>
        <p:txBody>
          <a:bodyPr wrap="none" rtlCol="0">
            <a:spAutoFit/>
          </a:bodyPr>
          <a:lstStyle/>
          <a:p>
            <a:r>
              <a:rPr lang="de-DE" sz="2000" dirty="0">
                <a:solidFill>
                  <a:srgbClr val="FF0000"/>
                </a:solidFill>
              </a:rPr>
              <a:t>X </a:t>
            </a:r>
            <a:r>
              <a:rPr lang="de-DE" sz="2000" dirty="0" err="1">
                <a:solidFill>
                  <a:srgbClr val="FF0000"/>
                </a:solidFill>
              </a:rPr>
              <a:t>X</a:t>
            </a:r>
            <a:r>
              <a:rPr lang="de-DE" sz="2000" dirty="0">
                <a:solidFill>
                  <a:srgbClr val="FF0000"/>
                </a:solidFill>
              </a:rPr>
              <a:t> </a:t>
            </a:r>
            <a:r>
              <a:rPr lang="de-DE" sz="2000" dirty="0" err="1">
                <a:solidFill>
                  <a:srgbClr val="FF0000"/>
                </a:solidFill>
              </a:rPr>
              <a:t>X</a:t>
            </a:r>
            <a:r>
              <a:rPr lang="de-DE" sz="2000" dirty="0">
                <a:solidFill>
                  <a:srgbClr val="FF0000"/>
                </a:solidFill>
              </a:rPr>
              <a:t> </a:t>
            </a:r>
            <a:r>
              <a:rPr lang="de-DE" sz="2000" dirty="0" err="1">
                <a:solidFill>
                  <a:srgbClr val="FF0000"/>
                </a:solidFill>
              </a:rPr>
              <a:t>X</a:t>
            </a:r>
            <a:endParaRPr lang="de-DE" sz="2000" dirty="0">
              <a:solidFill>
                <a:srgbClr val="FF0000"/>
              </a:solidFill>
            </a:endParaRPr>
          </a:p>
        </p:txBody>
      </p:sp>
      <p:sp>
        <p:nvSpPr>
          <p:cNvPr id="8" name="Geschweifte Klammer rechts 7"/>
          <p:cNvSpPr/>
          <p:nvPr/>
        </p:nvSpPr>
        <p:spPr bwMode="auto">
          <a:xfrm>
            <a:off x="5219342" y="5267355"/>
            <a:ext cx="216024" cy="1016027"/>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grpSp>
        <p:nvGrpSpPr>
          <p:cNvPr id="19" name="Gruppieren 18"/>
          <p:cNvGrpSpPr/>
          <p:nvPr/>
        </p:nvGrpSpPr>
        <p:grpSpPr>
          <a:xfrm>
            <a:off x="5491328" y="4881440"/>
            <a:ext cx="549981" cy="1453652"/>
            <a:chOff x="4220899" y="5273324"/>
            <a:chExt cx="549981" cy="1453652"/>
          </a:xfrm>
        </p:grpSpPr>
        <p:sp>
          <p:nvSpPr>
            <p:cNvPr id="14366" name="Rectangle 30"/>
            <p:cNvSpPr>
              <a:spLocks noChangeArrowheads="1"/>
            </p:cNvSpPr>
            <p:nvPr/>
          </p:nvSpPr>
          <p:spPr bwMode="auto">
            <a:xfrm rot="16200000">
              <a:off x="3700490" y="5900244"/>
              <a:ext cx="1347141"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400" dirty="0" smtClean="0">
                  <a:solidFill>
                    <a:schemeClr val="tx1"/>
                  </a:solidFill>
                  <a:latin typeface="Verdana" pitchFamily="32" charset="0"/>
                </a:rPr>
                <a:t>Raster </a:t>
              </a:r>
              <a:r>
                <a:rPr lang="de-DE" altLang="de-DE" sz="1400" dirty="0" err="1" smtClean="0">
                  <a:solidFill>
                    <a:schemeClr val="tx1"/>
                  </a:solidFill>
                  <a:latin typeface="Verdana" pitchFamily="32" charset="0"/>
                </a:rPr>
                <a:t>data</a:t>
              </a:r>
              <a:endParaRPr lang="de-DE" altLang="de-DE" sz="1400" dirty="0">
                <a:solidFill>
                  <a:schemeClr val="tx1"/>
                </a:solidFill>
                <a:latin typeface="Verdana" pitchFamily="32" charset="0"/>
              </a:endParaRPr>
            </a:p>
          </p:txBody>
        </p:sp>
        <p:sp>
          <p:nvSpPr>
            <p:cNvPr id="9" name="Geschweifte Klammer links 8"/>
            <p:cNvSpPr/>
            <p:nvPr/>
          </p:nvSpPr>
          <p:spPr bwMode="auto">
            <a:xfrm>
              <a:off x="4626864" y="5273324"/>
              <a:ext cx="144016" cy="1353760"/>
            </a:xfrm>
            <a:prstGeom prst="lef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grpSp>
      <p:sp>
        <p:nvSpPr>
          <p:cNvPr id="17" name="Rechteck 16"/>
          <p:cNvSpPr/>
          <p:nvPr/>
        </p:nvSpPr>
        <p:spPr bwMode="auto">
          <a:xfrm>
            <a:off x="6799262" y="1592484"/>
            <a:ext cx="2865438" cy="2865438"/>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26" name="Rectangle 1"/>
          <p:cNvSpPr>
            <a:spLocks noGrp="1" noChangeArrowheads="1"/>
          </p:cNvSpPr>
          <p:nvPr>
            <p:ph type="title" idx="4294967295"/>
          </p:nvPr>
        </p:nvSpPr>
        <p:spPr>
          <a:xfrm>
            <a:off x="142646" y="230730"/>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Data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and</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Region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of</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Interest</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Gruppieren 11"/>
          <p:cNvGrpSpPr/>
          <p:nvPr/>
        </p:nvGrpSpPr>
        <p:grpSpPr>
          <a:xfrm>
            <a:off x="6799263" y="1592485"/>
            <a:ext cx="2865438" cy="2865438"/>
            <a:chOff x="5275262" y="1945948"/>
            <a:chExt cx="2865438" cy="2865438"/>
          </a:xfrm>
        </p:grpSpPr>
        <p:grpSp>
          <p:nvGrpSpPr>
            <p:cNvPr id="10" name="Gruppieren 9"/>
            <p:cNvGrpSpPr/>
            <p:nvPr/>
          </p:nvGrpSpPr>
          <p:grpSpPr>
            <a:xfrm>
              <a:off x="5275262" y="1945948"/>
              <a:ext cx="2865438" cy="2865438"/>
              <a:chOff x="5275262" y="1945948"/>
              <a:chExt cx="2865438" cy="2865438"/>
            </a:xfrm>
          </p:grpSpPr>
          <p:pic>
            <p:nvPicPr>
              <p:cNvPr id="1433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5262" y="1945948"/>
                <a:ext cx="2865438" cy="2865438"/>
              </a:xfrm>
              <a:prstGeom prst="rect">
                <a:avLst/>
              </a:prstGeom>
              <a:noFill/>
              <a:ln w="31750" cap="flat">
                <a:no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hteck 3"/>
              <p:cNvSpPr/>
              <p:nvPr/>
            </p:nvSpPr>
            <p:spPr bwMode="auto">
              <a:xfrm>
                <a:off x="6014388" y="2036561"/>
                <a:ext cx="1381835" cy="17306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grpSp>
        <p:sp>
          <p:nvSpPr>
            <p:cNvPr id="11" name="Rechteck 10"/>
            <p:cNvSpPr/>
            <p:nvPr/>
          </p:nvSpPr>
          <p:spPr bwMode="auto">
            <a:xfrm>
              <a:off x="7711774" y="2341418"/>
              <a:ext cx="400348" cy="202624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grpSp>
      <p:sp>
        <p:nvSpPr>
          <p:cNvPr id="3" name="Pfeil nach rechts 2"/>
          <p:cNvSpPr/>
          <p:nvPr/>
        </p:nvSpPr>
        <p:spPr bwMode="auto">
          <a:xfrm>
            <a:off x="4199409" y="1972384"/>
            <a:ext cx="2599852" cy="339696"/>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22" name="Rectangle 30"/>
          <p:cNvSpPr>
            <a:spLocks noChangeArrowheads="1"/>
          </p:cNvSpPr>
          <p:nvPr/>
        </p:nvSpPr>
        <p:spPr bwMode="auto">
          <a:xfrm>
            <a:off x="5135513" y="1905105"/>
            <a:ext cx="1194856" cy="460211"/>
          </a:xfrm>
          <a:prstGeom prst="rect">
            <a:avLst/>
          </a:prstGeom>
          <a:solidFill>
            <a:schemeClr val="bg1"/>
          </a:solidFill>
          <a:ln w="28575">
            <a:solidFill>
              <a:schemeClr val="tx1"/>
            </a:solidFill>
          </a:ln>
          <a:effectLst/>
          <a:extLst/>
        </p:spPr>
        <p:txBody>
          <a:bodyPr wrap="none" lIns="90000" tIns="45000" rIns="9000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2400" dirty="0">
                <a:solidFill>
                  <a:schemeClr val="tx1"/>
                </a:solidFill>
                <a:latin typeface="Verdana" pitchFamily="32" charset="0"/>
              </a:rPr>
              <a:t>Index</a:t>
            </a:r>
          </a:p>
        </p:txBody>
      </p:sp>
      <p:sp>
        <p:nvSpPr>
          <p:cNvPr id="25" name="TextBox 24"/>
          <p:cNvSpPr txBox="1"/>
          <p:nvPr/>
        </p:nvSpPr>
        <p:spPr>
          <a:xfrm>
            <a:off x="7211051" y="506058"/>
            <a:ext cx="1249060" cy="230832"/>
          </a:xfrm>
          <a:prstGeom prst="rect">
            <a:avLst/>
          </a:prstGeom>
          <a:noFill/>
        </p:spPr>
        <p:txBody>
          <a:bodyPr wrap="none" rtlCol="0">
            <a:spAutoFit/>
          </a:bodyPr>
          <a:lstStyle/>
          <a:p>
            <a:r>
              <a:rPr lang="en-GB" dirty="0"/>
              <a:t>Add data sources </a:t>
            </a:r>
          </a:p>
        </p:txBody>
      </p:sp>
    </p:spTree>
    <p:extLst>
      <p:ext uri="{BB962C8B-B14F-4D97-AF65-F5344CB8AC3E}">
        <p14:creationId xmlns:p14="http://schemas.microsoft.com/office/powerpoint/2010/main" val="37236317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P spid="2" grpId="0"/>
      <p:bldP spid="8" grpId="0" animBg="1"/>
      <p:bldP spid="17" grpId="0" animBg="1"/>
      <p:bldP spid="3"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1986964" y="2664161"/>
            <a:ext cx="6477000" cy="3453058"/>
            <a:chOff x="1600200" y="2856262"/>
            <a:chExt cx="6477000" cy="3453058"/>
          </a:xfrm>
        </p:grpSpPr>
        <p:grpSp>
          <p:nvGrpSpPr>
            <p:cNvPr id="2" name="Group 26"/>
            <p:cNvGrpSpPr>
              <a:grpSpLocks/>
            </p:cNvGrpSpPr>
            <p:nvPr/>
          </p:nvGrpSpPr>
          <p:grpSpPr bwMode="auto">
            <a:xfrm>
              <a:off x="3613150" y="4023320"/>
              <a:ext cx="2286000" cy="2286000"/>
              <a:chOff x="2250" y="2256"/>
              <a:chExt cx="1152" cy="1152"/>
            </a:xfrm>
          </p:grpSpPr>
          <p:pic>
            <p:nvPicPr>
              <p:cNvPr id="17430" name="Picture 18" descr="sismm_jjasum_1976_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0" y="2256"/>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Rectangle 25"/>
              <p:cNvSpPr>
                <a:spLocks noChangeArrowheads="1"/>
              </p:cNvSpPr>
              <p:nvPr/>
            </p:nvSpPr>
            <p:spPr bwMode="auto">
              <a:xfrm>
                <a:off x="2592" y="2310"/>
                <a:ext cx="432" cy="48"/>
              </a:xfrm>
              <a:prstGeom prst="rect">
                <a:avLst/>
              </a:prstGeom>
              <a:solidFill>
                <a:schemeClr val="bg1"/>
              </a:solidFill>
              <a:ln w="9525">
                <a:solidFill>
                  <a:schemeClr val="bg1"/>
                </a:solidFill>
                <a:miter lim="800000"/>
                <a:headEnd/>
                <a:tailEnd/>
              </a:ln>
            </p:spPr>
            <p:txBody>
              <a:bodyPr wrap="none" lIns="90000" tIns="46800" rIns="90000" bIns="46800" anchor="ctr"/>
              <a:lstStyle>
                <a:lvl1pPr>
                  <a:defRPr sz="1500">
                    <a:solidFill>
                      <a:schemeClr val="tx1"/>
                    </a:solidFill>
                    <a:latin typeface="Verdana" pitchFamily="34" charset="0"/>
                  </a:defRPr>
                </a:lvl1pPr>
                <a:lvl2pPr marL="742950" indent="-285750">
                  <a:defRPr sz="1500">
                    <a:solidFill>
                      <a:schemeClr val="tx1"/>
                    </a:solidFill>
                    <a:latin typeface="Verdana" pitchFamily="34" charset="0"/>
                  </a:defRPr>
                </a:lvl2pPr>
                <a:lvl3pPr marL="1143000" indent="-228600">
                  <a:defRPr sz="1500">
                    <a:solidFill>
                      <a:schemeClr val="tx1"/>
                    </a:solidFill>
                    <a:latin typeface="Verdana" pitchFamily="34" charset="0"/>
                  </a:defRPr>
                </a:lvl3pPr>
                <a:lvl4pPr marL="1600200" indent="-228600">
                  <a:defRPr sz="1500">
                    <a:solidFill>
                      <a:schemeClr val="tx1"/>
                    </a:solidFill>
                    <a:latin typeface="Verdana" pitchFamily="34" charset="0"/>
                  </a:defRPr>
                </a:lvl4pPr>
                <a:lvl5pPr marL="2057400" indent="-228600">
                  <a:defRPr sz="1500">
                    <a:solidFill>
                      <a:schemeClr val="tx1"/>
                    </a:solidFill>
                    <a:latin typeface="Verdana" pitchFamily="34" charset="0"/>
                  </a:defRPr>
                </a:lvl5pPr>
                <a:lvl6pPr marL="2514600" indent="-228600" algn="ctr" eaLnBrk="0" fontAlgn="base" hangingPunct="0">
                  <a:spcBef>
                    <a:spcPct val="0"/>
                  </a:spcBef>
                  <a:spcAft>
                    <a:spcPct val="0"/>
                  </a:spcAft>
                  <a:defRPr sz="1500">
                    <a:solidFill>
                      <a:schemeClr val="tx1"/>
                    </a:solidFill>
                    <a:latin typeface="Verdana" pitchFamily="34" charset="0"/>
                  </a:defRPr>
                </a:lvl6pPr>
                <a:lvl7pPr marL="2971800" indent="-228600" algn="ctr" eaLnBrk="0" fontAlgn="base" hangingPunct="0">
                  <a:spcBef>
                    <a:spcPct val="0"/>
                  </a:spcBef>
                  <a:spcAft>
                    <a:spcPct val="0"/>
                  </a:spcAft>
                  <a:defRPr sz="1500">
                    <a:solidFill>
                      <a:schemeClr val="tx1"/>
                    </a:solidFill>
                    <a:latin typeface="Verdana" pitchFamily="34" charset="0"/>
                  </a:defRPr>
                </a:lvl7pPr>
                <a:lvl8pPr marL="3429000" indent="-228600" algn="ctr" eaLnBrk="0" fontAlgn="base" hangingPunct="0">
                  <a:spcBef>
                    <a:spcPct val="0"/>
                  </a:spcBef>
                  <a:spcAft>
                    <a:spcPct val="0"/>
                  </a:spcAft>
                  <a:defRPr sz="1500">
                    <a:solidFill>
                      <a:schemeClr val="tx1"/>
                    </a:solidFill>
                    <a:latin typeface="Verdana" pitchFamily="34" charset="0"/>
                  </a:defRPr>
                </a:lvl8pPr>
                <a:lvl9pPr marL="3886200" indent="-228600" algn="ctr" eaLnBrk="0" fontAlgn="base" hangingPunct="0">
                  <a:spcBef>
                    <a:spcPct val="0"/>
                  </a:spcBef>
                  <a:spcAft>
                    <a:spcPct val="0"/>
                  </a:spcAft>
                  <a:defRPr sz="1500">
                    <a:solidFill>
                      <a:schemeClr val="tx1"/>
                    </a:solidFill>
                    <a:latin typeface="Verdana" pitchFamily="34" charset="0"/>
                  </a:defRPr>
                </a:lvl9pPr>
              </a:lstStyle>
              <a:p>
                <a:endParaRPr lang="de-DE" altLang="de-DE"/>
              </a:p>
            </p:txBody>
          </p:sp>
        </p:grpSp>
        <p:sp>
          <p:nvSpPr>
            <p:cNvPr id="93" name="Rechteck 92"/>
            <p:cNvSpPr/>
            <p:nvPr/>
          </p:nvSpPr>
          <p:spPr bwMode="auto">
            <a:xfrm>
              <a:off x="3635896" y="4904675"/>
              <a:ext cx="155134" cy="51593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grpSp>
          <p:nvGrpSpPr>
            <p:cNvPr id="3" name="Group 24"/>
            <p:cNvGrpSpPr>
              <a:grpSpLocks/>
            </p:cNvGrpSpPr>
            <p:nvPr/>
          </p:nvGrpSpPr>
          <p:grpSpPr bwMode="auto">
            <a:xfrm>
              <a:off x="1600200" y="2856262"/>
              <a:ext cx="6477000" cy="1071563"/>
              <a:chOff x="576" y="1793"/>
              <a:chExt cx="4992" cy="675"/>
            </a:xfrm>
          </p:grpSpPr>
          <p:sp>
            <p:nvSpPr>
              <p:cNvPr id="17428" name="AutoShape 14"/>
              <p:cNvSpPr>
                <a:spLocks noChangeArrowheads="1"/>
              </p:cNvSpPr>
              <p:nvPr/>
            </p:nvSpPr>
            <p:spPr bwMode="auto">
              <a:xfrm rot="5400000">
                <a:off x="2664" y="-196"/>
                <a:ext cx="672" cy="4656"/>
              </a:xfrm>
              <a:prstGeom prst="bracePair">
                <a:avLst>
                  <a:gd name="adj" fmla="val 8333"/>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sz="1500">
                    <a:solidFill>
                      <a:schemeClr val="tx1"/>
                    </a:solidFill>
                    <a:latin typeface="Verdana" pitchFamily="34" charset="0"/>
                  </a:defRPr>
                </a:lvl1pPr>
                <a:lvl2pPr marL="742950" indent="-285750">
                  <a:defRPr sz="1500">
                    <a:solidFill>
                      <a:schemeClr val="tx1"/>
                    </a:solidFill>
                    <a:latin typeface="Verdana" pitchFamily="34" charset="0"/>
                  </a:defRPr>
                </a:lvl2pPr>
                <a:lvl3pPr marL="1143000" indent="-228600">
                  <a:defRPr sz="1500">
                    <a:solidFill>
                      <a:schemeClr val="tx1"/>
                    </a:solidFill>
                    <a:latin typeface="Verdana" pitchFamily="34" charset="0"/>
                  </a:defRPr>
                </a:lvl3pPr>
                <a:lvl4pPr marL="1600200" indent="-228600">
                  <a:defRPr sz="1500">
                    <a:solidFill>
                      <a:schemeClr val="tx1"/>
                    </a:solidFill>
                    <a:latin typeface="Verdana" pitchFamily="34" charset="0"/>
                  </a:defRPr>
                </a:lvl4pPr>
                <a:lvl5pPr marL="2057400" indent="-228600">
                  <a:defRPr sz="1500">
                    <a:solidFill>
                      <a:schemeClr val="tx1"/>
                    </a:solidFill>
                    <a:latin typeface="Verdana" pitchFamily="34" charset="0"/>
                  </a:defRPr>
                </a:lvl5pPr>
                <a:lvl6pPr marL="2514600" indent="-228600" algn="ctr" eaLnBrk="0" fontAlgn="base" hangingPunct="0">
                  <a:spcBef>
                    <a:spcPct val="0"/>
                  </a:spcBef>
                  <a:spcAft>
                    <a:spcPct val="0"/>
                  </a:spcAft>
                  <a:defRPr sz="1500">
                    <a:solidFill>
                      <a:schemeClr val="tx1"/>
                    </a:solidFill>
                    <a:latin typeface="Verdana" pitchFamily="34" charset="0"/>
                  </a:defRPr>
                </a:lvl6pPr>
                <a:lvl7pPr marL="2971800" indent="-228600" algn="ctr" eaLnBrk="0" fontAlgn="base" hangingPunct="0">
                  <a:spcBef>
                    <a:spcPct val="0"/>
                  </a:spcBef>
                  <a:spcAft>
                    <a:spcPct val="0"/>
                  </a:spcAft>
                  <a:defRPr sz="1500">
                    <a:solidFill>
                      <a:schemeClr val="tx1"/>
                    </a:solidFill>
                    <a:latin typeface="Verdana" pitchFamily="34" charset="0"/>
                  </a:defRPr>
                </a:lvl7pPr>
                <a:lvl8pPr marL="3429000" indent="-228600" algn="ctr" eaLnBrk="0" fontAlgn="base" hangingPunct="0">
                  <a:spcBef>
                    <a:spcPct val="0"/>
                  </a:spcBef>
                  <a:spcAft>
                    <a:spcPct val="0"/>
                  </a:spcAft>
                  <a:defRPr sz="1500">
                    <a:solidFill>
                      <a:schemeClr val="tx1"/>
                    </a:solidFill>
                    <a:latin typeface="Verdana" pitchFamily="34" charset="0"/>
                  </a:defRPr>
                </a:lvl8pPr>
                <a:lvl9pPr marL="3886200" indent="-228600" algn="ctr" eaLnBrk="0" fontAlgn="base" hangingPunct="0">
                  <a:spcBef>
                    <a:spcPct val="0"/>
                  </a:spcBef>
                  <a:spcAft>
                    <a:spcPct val="0"/>
                  </a:spcAft>
                  <a:defRPr sz="1500">
                    <a:solidFill>
                      <a:schemeClr val="tx1"/>
                    </a:solidFill>
                    <a:latin typeface="Verdana" pitchFamily="34" charset="0"/>
                  </a:defRPr>
                </a:lvl9pPr>
              </a:lstStyle>
              <a:p>
                <a:endParaRPr lang="de-DE" altLang="de-DE"/>
              </a:p>
            </p:txBody>
          </p:sp>
          <p:sp>
            <p:nvSpPr>
              <p:cNvPr id="17429" name="Rectangle 16"/>
              <p:cNvSpPr>
                <a:spLocks noChangeArrowheads="1"/>
              </p:cNvSpPr>
              <p:nvPr/>
            </p:nvSpPr>
            <p:spPr bwMode="auto">
              <a:xfrm>
                <a:off x="576" y="1793"/>
                <a:ext cx="499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defRPr sz="1500">
                    <a:solidFill>
                      <a:schemeClr val="tx1"/>
                    </a:solidFill>
                    <a:latin typeface="Verdana" pitchFamily="34" charset="0"/>
                  </a:defRPr>
                </a:lvl1pPr>
                <a:lvl2pPr marL="742950" indent="-285750">
                  <a:defRPr sz="1500">
                    <a:solidFill>
                      <a:schemeClr val="tx1"/>
                    </a:solidFill>
                    <a:latin typeface="Verdana" pitchFamily="34" charset="0"/>
                  </a:defRPr>
                </a:lvl2pPr>
                <a:lvl3pPr marL="1143000" indent="-228600">
                  <a:defRPr sz="1500">
                    <a:solidFill>
                      <a:schemeClr val="tx1"/>
                    </a:solidFill>
                    <a:latin typeface="Verdana" pitchFamily="34" charset="0"/>
                  </a:defRPr>
                </a:lvl3pPr>
                <a:lvl4pPr marL="1600200" indent="-228600">
                  <a:defRPr sz="1500">
                    <a:solidFill>
                      <a:schemeClr val="tx1"/>
                    </a:solidFill>
                    <a:latin typeface="Verdana" pitchFamily="34" charset="0"/>
                  </a:defRPr>
                </a:lvl4pPr>
                <a:lvl5pPr marL="2057400" indent="-228600">
                  <a:defRPr sz="1500">
                    <a:solidFill>
                      <a:schemeClr val="tx1"/>
                    </a:solidFill>
                    <a:latin typeface="Verdana" pitchFamily="34" charset="0"/>
                  </a:defRPr>
                </a:lvl5pPr>
                <a:lvl6pPr marL="2514600" indent="-228600" algn="ctr" eaLnBrk="0" fontAlgn="base" hangingPunct="0">
                  <a:spcBef>
                    <a:spcPct val="0"/>
                  </a:spcBef>
                  <a:spcAft>
                    <a:spcPct val="0"/>
                  </a:spcAft>
                  <a:defRPr sz="1500">
                    <a:solidFill>
                      <a:schemeClr val="tx1"/>
                    </a:solidFill>
                    <a:latin typeface="Verdana" pitchFamily="34" charset="0"/>
                  </a:defRPr>
                </a:lvl6pPr>
                <a:lvl7pPr marL="2971800" indent="-228600" algn="ctr" eaLnBrk="0" fontAlgn="base" hangingPunct="0">
                  <a:spcBef>
                    <a:spcPct val="0"/>
                  </a:spcBef>
                  <a:spcAft>
                    <a:spcPct val="0"/>
                  </a:spcAft>
                  <a:defRPr sz="1500">
                    <a:solidFill>
                      <a:schemeClr val="tx1"/>
                    </a:solidFill>
                    <a:latin typeface="Verdana" pitchFamily="34" charset="0"/>
                  </a:defRPr>
                </a:lvl7pPr>
                <a:lvl8pPr marL="3429000" indent="-228600" algn="ctr" eaLnBrk="0" fontAlgn="base" hangingPunct="0">
                  <a:spcBef>
                    <a:spcPct val="0"/>
                  </a:spcBef>
                  <a:spcAft>
                    <a:spcPct val="0"/>
                  </a:spcAft>
                  <a:defRPr sz="1500">
                    <a:solidFill>
                      <a:schemeClr val="tx1"/>
                    </a:solidFill>
                    <a:latin typeface="Verdana" pitchFamily="34" charset="0"/>
                  </a:defRPr>
                </a:lvl8pPr>
                <a:lvl9pPr marL="3886200" indent="-228600" algn="ctr" eaLnBrk="0" fontAlgn="base" hangingPunct="0">
                  <a:spcBef>
                    <a:spcPct val="0"/>
                  </a:spcBef>
                  <a:spcAft>
                    <a:spcPct val="0"/>
                  </a:spcAft>
                  <a:defRPr sz="1500">
                    <a:solidFill>
                      <a:schemeClr val="tx1"/>
                    </a:solidFill>
                    <a:latin typeface="Verdana" pitchFamily="34" charset="0"/>
                  </a:defRPr>
                </a:lvl9pPr>
              </a:lstStyle>
              <a:p>
                <a:endParaRPr lang="de-DE" altLang="de-DE"/>
              </a:p>
            </p:txBody>
          </p:sp>
        </p:grpSp>
        <p:sp>
          <p:nvSpPr>
            <p:cNvPr id="181265" name="Text Box 17"/>
            <p:cNvSpPr txBox="1">
              <a:spLocks noChangeArrowheads="1"/>
            </p:cNvSpPr>
            <p:nvPr/>
          </p:nvSpPr>
          <p:spPr bwMode="auto">
            <a:xfrm>
              <a:off x="4559300" y="3889207"/>
              <a:ext cx="401370" cy="47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r>
                <a:rPr lang="el-GR" altLang="de-DE" sz="2500" dirty="0"/>
                <a:t>Σ</a:t>
              </a:r>
            </a:p>
          </p:txBody>
        </p:sp>
        <p:sp>
          <p:nvSpPr>
            <p:cNvPr id="108" name="Rectangle 7"/>
            <p:cNvSpPr>
              <a:spLocks noChangeArrowheads="1"/>
            </p:cNvSpPr>
            <p:nvPr/>
          </p:nvSpPr>
          <p:spPr bwMode="auto">
            <a:xfrm>
              <a:off x="5734672" y="4324049"/>
              <a:ext cx="357778"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700</a:t>
              </a:r>
            </a:p>
          </p:txBody>
        </p:sp>
        <p:sp>
          <p:nvSpPr>
            <p:cNvPr id="109" name="Rectangle 7"/>
            <p:cNvSpPr>
              <a:spLocks noChangeArrowheads="1"/>
            </p:cNvSpPr>
            <p:nvPr/>
          </p:nvSpPr>
          <p:spPr bwMode="auto">
            <a:xfrm>
              <a:off x="5733918" y="4535317"/>
              <a:ext cx="24789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600</a:t>
              </a:r>
            </a:p>
          </p:txBody>
        </p:sp>
        <p:sp>
          <p:nvSpPr>
            <p:cNvPr id="110" name="Rectangle 7"/>
            <p:cNvSpPr>
              <a:spLocks noChangeArrowheads="1"/>
            </p:cNvSpPr>
            <p:nvPr/>
          </p:nvSpPr>
          <p:spPr bwMode="auto">
            <a:xfrm>
              <a:off x="5734532" y="4746790"/>
              <a:ext cx="24728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500</a:t>
              </a:r>
            </a:p>
          </p:txBody>
        </p:sp>
        <p:sp>
          <p:nvSpPr>
            <p:cNvPr id="111" name="Rectangle 7"/>
            <p:cNvSpPr>
              <a:spLocks noChangeArrowheads="1"/>
            </p:cNvSpPr>
            <p:nvPr/>
          </p:nvSpPr>
          <p:spPr bwMode="auto">
            <a:xfrm>
              <a:off x="5724128" y="4953656"/>
              <a:ext cx="25768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400</a:t>
              </a:r>
            </a:p>
          </p:txBody>
        </p:sp>
        <p:sp>
          <p:nvSpPr>
            <p:cNvPr id="112" name="Rectangle 7"/>
            <p:cNvSpPr>
              <a:spLocks noChangeArrowheads="1"/>
            </p:cNvSpPr>
            <p:nvPr/>
          </p:nvSpPr>
          <p:spPr bwMode="auto">
            <a:xfrm>
              <a:off x="5736083" y="5379135"/>
              <a:ext cx="271113"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200</a:t>
              </a:r>
            </a:p>
          </p:txBody>
        </p:sp>
        <p:sp>
          <p:nvSpPr>
            <p:cNvPr id="113" name="Rectangle 7"/>
            <p:cNvSpPr>
              <a:spLocks noChangeArrowheads="1"/>
            </p:cNvSpPr>
            <p:nvPr/>
          </p:nvSpPr>
          <p:spPr bwMode="auto">
            <a:xfrm>
              <a:off x="5733091" y="5172066"/>
              <a:ext cx="25768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300</a:t>
              </a:r>
            </a:p>
          </p:txBody>
        </p:sp>
        <p:sp>
          <p:nvSpPr>
            <p:cNvPr id="115" name="Rectangle 7"/>
            <p:cNvSpPr>
              <a:spLocks noChangeArrowheads="1"/>
            </p:cNvSpPr>
            <p:nvPr/>
          </p:nvSpPr>
          <p:spPr bwMode="auto">
            <a:xfrm>
              <a:off x="5740794" y="5594757"/>
              <a:ext cx="296108"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114" name="Rectangle 7"/>
            <p:cNvSpPr>
              <a:spLocks noChangeArrowheads="1"/>
            </p:cNvSpPr>
            <p:nvPr/>
          </p:nvSpPr>
          <p:spPr bwMode="auto">
            <a:xfrm>
              <a:off x="5736084" y="5807639"/>
              <a:ext cx="11154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0</a:t>
              </a:r>
            </a:p>
          </p:txBody>
        </p:sp>
      </p:grpSp>
      <p:pic>
        <p:nvPicPr>
          <p:cNvPr id="17413" name="Picture 6" descr="sismm_197606_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0507" y="127325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bwMode="auto">
          <a:xfrm>
            <a:off x="1570507" y="2155905"/>
            <a:ext cx="155134" cy="51593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pic>
        <p:nvPicPr>
          <p:cNvPr id="17412" name="Picture 5" descr="sismm_197608_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1704" y="129179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sismm_197607_a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0564" y="127325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8"/>
          <p:cNvSpPr txBox="1">
            <a:spLocks noChangeArrowheads="1"/>
          </p:cNvSpPr>
          <p:nvPr/>
        </p:nvSpPr>
        <p:spPr bwMode="auto">
          <a:xfrm>
            <a:off x="253441" y="1961417"/>
            <a:ext cx="117562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r>
              <a:rPr lang="de-DE" altLang="de-DE" sz="1600" dirty="0" err="1" smtClean="0"/>
              <a:t>Monthly</a:t>
            </a:r>
            <a:r>
              <a:rPr lang="de-DE" altLang="de-DE" sz="1600" dirty="0" smtClean="0"/>
              <a:t> </a:t>
            </a:r>
          </a:p>
          <a:p>
            <a:r>
              <a:rPr lang="de-DE" altLang="de-DE" sz="1600" dirty="0" err="1" smtClean="0"/>
              <a:t>means</a:t>
            </a:r>
            <a:endParaRPr lang="de-DE" altLang="de-DE" sz="1600" dirty="0"/>
          </a:p>
        </p:txBody>
      </p:sp>
      <p:sp>
        <p:nvSpPr>
          <p:cNvPr id="17416" name="Text Box 9"/>
          <p:cNvSpPr txBox="1">
            <a:spLocks noChangeArrowheads="1"/>
          </p:cNvSpPr>
          <p:nvPr/>
        </p:nvSpPr>
        <p:spPr bwMode="auto">
          <a:xfrm>
            <a:off x="1354580" y="1177215"/>
            <a:ext cx="2396220" cy="371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r>
              <a:rPr lang="de-DE" altLang="de-DE" sz="1800" dirty="0" smtClean="0">
                <a:solidFill>
                  <a:srgbClr val="FF0000"/>
                </a:solidFill>
              </a:rPr>
              <a:t>J</a:t>
            </a:r>
            <a:r>
              <a:rPr lang="de-DE" altLang="de-DE" sz="1800" dirty="0" smtClean="0"/>
              <a:t>une</a:t>
            </a:r>
            <a:endParaRPr lang="de-DE" altLang="de-DE" sz="1800" dirty="0"/>
          </a:p>
        </p:txBody>
      </p:sp>
      <p:sp>
        <p:nvSpPr>
          <p:cNvPr id="181268" name="AutoShape 20"/>
          <p:cNvSpPr>
            <a:spLocks noChangeArrowheads="1"/>
          </p:cNvSpPr>
          <p:nvPr/>
        </p:nvSpPr>
        <p:spPr bwMode="auto">
          <a:xfrm>
            <a:off x="6580327" y="4104229"/>
            <a:ext cx="510846" cy="173902"/>
          </a:xfrm>
          <a:prstGeom prst="rightArrow">
            <a:avLst>
              <a:gd name="adj1" fmla="val 50000"/>
              <a:gd name="adj2" fmla="val 75000"/>
            </a:avLst>
          </a:prstGeom>
          <a:solidFill>
            <a:schemeClr val="tx1"/>
          </a:solidFill>
          <a:ln w="9525">
            <a:solidFill>
              <a:schemeClr val="tx1"/>
            </a:solidFill>
            <a:miter lim="800000"/>
            <a:headEnd/>
            <a:tailEnd/>
          </a:ln>
        </p:spPr>
        <p:txBody>
          <a:bodyPr wrap="none" lIns="90000" tIns="46800" rIns="90000" bIns="46800" anchor="ctr"/>
          <a:lstStyle>
            <a:lvl1pPr>
              <a:defRPr sz="1500">
                <a:solidFill>
                  <a:schemeClr val="tx1"/>
                </a:solidFill>
                <a:latin typeface="Verdana" pitchFamily="34" charset="0"/>
              </a:defRPr>
            </a:lvl1pPr>
            <a:lvl2pPr marL="742950" indent="-285750">
              <a:defRPr sz="1500">
                <a:solidFill>
                  <a:schemeClr val="tx1"/>
                </a:solidFill>
                <a:latin typeface="Verdana" pitchFamily="34" charset="0"/>
              </a:defRPr>
            </a:lvl2pPr>
            <a:lvl3pPr marL="1143000" indent="-228600">
              <a:defRPr sz="1500">
                <a:solidFill>
                  <a:schemeClr val="tx1"/>
                </a:solidFill>
                <a:latin typeface="Verdana" pitchFamily="34" charset="0"/>
              </a:defRPr>
            </a:lvl3pPr>
            <a:lvl4pPr marL="1600200" indent="-228600">
              <a:defRPr sz="1500">
                <a:solidFill>
                  <a:schemeClr val="tx1"/>
                </a:solidFill>
                <a:latin typeface="Verdana" pitchFamily="34" charset="0"/>
              </a:defRPr>
            </a:lvl4pPr>
            <a:lvl5pPr marL="2057400" indent="-228600">
              <a:defRPr sz="1500">
                <a:solidFill>
                  <a:schemeClr val="tx1"/>
                </a:solidFill>
                <a:latin typeface="Verdana" pitchFamily="34" charset="0"/>
              </a:defRPr>
            </a:lvl5pPr>
            <a:lvl6pPr marL="2514600" indent="-228600" algn="ctr" eaLnBrk="0" fontAlgn="base" hangingPunct="0">
              <a:spcBef>
                <a:spcPct val="0"/>
              </a:spcBef>
              <a:spcAft>
                <a:spcPct val="0"/>
              </a:spcAft>
              <a:defRPr sz="1500">
                <a:solidFill>
                  <a:schemeClr val="tx1"/>
                </a:solidFill>
                <a:latin typeface="Verdana" pitchFamily="34" charset="0"/>
              </a:defRPr>
            </a:lvl6pPr>
            <a:lvl7pPr marL="2971800" indent="-228600" algn="ctr" eaLnBrk="0" fontAlgn="base" hangingPunct="0">
              <a:spcBef>
                <a:spcPct val="0"/>
              </a:spcBef>
              <a:spcAft>
                <a:spcPct val="0"/>
              </a:spcAft>
              <a:defRPr sz="1500">
                <a:solidFill>
                  <a:schemeClr val="tx1"/>
                </a:solidFill>
                <a:latin typeface="Verdana" pitchFamily="34" charset="0"/>
              </a:defRPr>
            </a:lvl7pPr>
            <a:lvl8pPr marL="3429000" indent="-228600" algn="ctr" eaLnBrk="0" fontAlgn="base" hangingPunct="0">
              <a:spcBef>
                <a:spcPct val="0"/>
              </a:spcBef>
              <a:spcAft>
                <a:spcPct val="0"/>
              </a:spcAft>
              <a:defRPr sz="1500">
                <a:solidFill>
                  <a:schemeClr val="tx1"/>
                </a:solidFill>
                <a:latin typeface="Verdana" pitchFamily="34" charset="0"/>
              </a:defRPr>
            </a:lvl8pPr>
            <a:lvl9pPr marL="3886200" indent="-228600" algn="ctr" eaLnBrk="0" fontAlgn="base" hangingPunct="0">
              <a:spcBef>
                <a:spcPct val="0"/>
              </a:spcBef>
              <a:spcAft>
                <a:spcPct val="0"/>
              </a:spcAft>
              <a:defRPr sz="1500">
                <a:solidFill>
                  <a:schemeClr val="tx1"/>
                </a:solidFill>
                <a:latin typeface="Verdana" pitchFamily="34" charset="0"/>
              </a:defRPr>
            </a:lvl9pPr>
          </a:lstStyle>
          <a:p>
            <a:endParaRPr lang="de-DE" altLang="de-DE"/>
          </a:p>
        </p:txBody>
      </p:sp>
      <p:sp>
        <p:nvSpPr>
          <p:cNvPr id="181269" name="Text Box 21"/>
          <p:cNvSpPr txBox="1">
            <a:spLocks noChangeArrowheads="1"/>
          </p:cNvSpPr>
          <p:nvPr/>
        </p:nvSpPr>
        <p:spPr bwMode="auto">
          <a:xfrm>
            <a:off x="7073266" y="4607105"/>
            <a:ext cx="2886024" cy="1571842"/>
          </a:xfrm>
          <a:prstGeom prst="rect">
            <a:avLst/>
          </a:prstGeom>
          <a:solidFill>
            <a:schemeClr val="bg1">
              <a:lumMod val="85000"/>
            </a:schemeClr>
          </a:solidFill>
          <a:ln w="12700">
            <a:solidFill>
              <a:schemeClr val="tx1">
                <a:lumMod val="50000"/>
                <a:lumOff val="50000"/>
              </a:schemeClr>
            </a:solidFill>
          </a:ln>
          <a:extLst/>
        </p:spPr>
        <p:txBody>
          <a:bodyPr wrap="none" lIns="90000" tIns="46800" rIns="90000" bIns="46800">
            <a:spAutoFit/>
          </a:bodyPr>
          <a:lstStyle>
            <a:lvl1pPr defTabSz="868363">
              <a:defRPr sz="1500">
                <a:solidFill>
                  <a:schemeClr val="tx1"/>
                </a:solidFill>
                <a:latin typeface="Verdana" pitchFamily="34" charset="0"/>
              </a:defRPr>
            </a:lvl1pPr>
            <a:lvl2pPr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lnSpc>
                <a:spcPct val="150000"/>
              </a:lnSpc>
            </a:pPr>
            <a:r>
              <a:rPr lang="de-DE" altLang="de-DE" sz="1600" dirty="0" smtClean="0"/>
              <a:t>Time </a:t>
            </a:r>
            <a:r>
              <a:rPr lang="de-DE" altLang="de-DE" sz="1600" dirty="0" err="1" smtClean="0"/>
              <a:t>series</a:t>
            </a:r>
            <a:r>
              <a:rPr lang="de-DE" altLang="de-DE" sz="1600" dirty="0" smtClean="0"/>
              <a:t> </a:t>
            </a:r>
            <a:r>
              <a:rPr lang="de-DE" altLang="de-DE" sz="1600" dirty="0" err="1" smtClean="0"/>
              <a:t>of</a:t>
            </a:r>
            <a:r>
              <a:rPr lang="de-DE" altLang="de-DE" sz="1600" dirty="0" smtClean="0"/>
              <a:t> </a:t>
            </a:r>
            <a:r>
              <a:rPr lang="de-DE" altLang="de-DE" sz="1600" dirty="0" err="1" smtClean="0"/>
              <a:t>seasonal</a:t>
            </a:r>
            <a:endParaRPr lang="de-DE" altLang="de-DE" sz="1600" dirty="0"/>
          </a:p>
          <a:p>
            <a:pPr algn="ctr">
              <a:lnSpc>
                <a:spcPct val="150000"/>
              </a:lnSpc>
            </a:pPr>
            <a:r>
              <a:rPr lang="de-DE" altLang="de-DE" sz="1600" dirty="0" err="1" smtClean="0"/>
              <a:t>spatial</a:t>
            </a:r>
            <a:r>
              <a:rPr lang="de-DE" altLang="de-DE" sz="1600" dirty="0" smtClean="0"/>
              <a:t> </a:t>
            </a:r>
            <a:r>
              <a:rPr lang="de-DE" altLang="de-DE" sz="1600" dirty="0" err="1" smtClean="0"/>
              <a:t>means</a:t>
            </a:r>
            <a:r>
              <a:rPr lang="de-DE" altLang="de-DE" sz="1600" dirty="0" smtClean="0"/>
              <a:t> </a:t>
            </a:r>
            <a:r>
              <a:rPr lang="de-DE" altLang="de-DE" sz="1600" dirty="0" err="1" smtClean="0"/>
              <a:t>of</a:t>
            </a:r>
            <a:r>
              <a:rPr lang="de-DE" altLang="de-DE" sz="1600" dirty="0" smtClean="0"/>
              <a:t> </a:t>
            </a:r>
            <a:r>
              <a:rPr lang="de-DE" altLang="de-DE" sz="1600" dirty="0" smtClean="0">
                <a:solidFill>
                  <a:srgbClr val="FF0000"/>
                </a:solidFill>
              </a:rPr>
              <a:t>JJA </a:t>
            </a:r>
          </a:p>
          <a:p>
            <a:pPr marL="176213" indent="-176213" algn="ctr">
              <a:lnSpc>
                <a:spcPct val="150000"/>
              </a:lnSpc>
              <a:buFont typeface="Arial" panose="020B0604020202020204" pitchFamily="34" charset="0"/>
              <a:buChar char="•"/>
            </a:pPr>
            <a:r>
              <a:rPr lang="de-DE" altLang="de-DE" sz="1600" dirty="0" smtClean="0"/>
              <a:t>Global Radiation</a:t>
            </a:r>
            <a:endParaRPr lang="de-DE" altLang="de-DE" sz="1600" dirty="0"/>
          </a:p>
          <a:p>
            <a:pPr marL="171450" indent="-171450" algn="ctr">
              <a:lnSpc>
                <a:spcPct val="150000"/>
              </a:lnSpc>
              <a:buFont typeface="Arial" panose="020B0604020202020204" pitchFamily="34" charset="0"/>
              <a:buChar char="•"/>
            </a:pPr>
            <a:r>
              <a:rPr lang="de-DE" altLang="de-DE" sz="1600" dirty="0" err="1" smtClean="0"/>
              <a:t>Precipitation</a:t>
            </a:r>
            <a:endParaRPr lang="de-DE" altLang="de-DE" sz="1600" dirty="0"/>
          </a:p>
        </p:txBody>
      </p:sp>
      <p:graphicFrame>
        <p:nvGraphicFramePr>
          <p:cNvPr id="181270" name="Object 22"/>
          <p:cNvGraphicFramePr>
            <a:graphicFrameLocks noGrp="1" noChangeAspect="1"/>
          </p:cNvGraphicFramePr>
          <p:nvPr>
            <p:ph idx="1"/>
            <p:extLst>
              <p:ext uri="{D42A27DB-BD31-4B8C-83A1-F6EECF244321}">
                <p14:modId xmlns:p14="http://schemas.microsoft.com/office/powerpoint/2010/main" val="1419159816"/>
              </p:ext>
            </p:extLst>
          </p:nvPr>
        </p:nvGraphicFramePr>
        <p:xfrm>
          <a:off x="7294944" y="3729580"/>
          <a:ext cx="1192213" cy="887413"/>
        </p:xfrm>
        <a:graphic>
          <a:graphicData uri="http://schemas.openxmlformats.org/presentationml/2006/ole">
            <mc:AlternateContent xmlns:mc="http://schemas.openxmlformats.org/markup-compatibility/2006">
              <mc:Choice xmlns:v="urn:schemas-microsoft-com:vml" Requires="v">
                <p:oleObj spid="_x0000_s366627" name="Formel" r:id="rId8" imgW="596880" imgH="444240" progId="Equation.3">
                  <p:embed/>
                </p:oleObj>
              </mc:Choice>
              <mc:Fallback>
                <p:oleObj name="Formel" r:id="rId8" imgW="596880" imgH="444240" progId="Equation.3">
                  <p:embed/>
                  <p:pic>
                    <p:nvPicPr>
                      <p:cNvPr id="181270" name="Object 22"/>
                      <p:cNvPicPr>
                        <a:picLocks noChangeAspect="1" noChangeArrowheads="1"/>
                      </p:cNvPicPr>
                      <p:nvPr/>
                    </p:nvPicPr>
                    <p:blipFill>
                      <a:blip r:embed="rId9"/>
                      <a:srcRect/>
                      <a:stretch>
                        <a:fillRect/>
                      </a:stretch>
                    </p:blipFill>
                    <p:spPr bwMode="auto">
                      <a:xfrm>
                        <a:off x="7294944" y="3729580"/>
                        <a:ext cx="1192213"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Rectangle 1"/>
          <p:cNvSpPr>
            <a:spLocks noGrp="1" noChangeArrowheads="1"/>
          </p:cNvSpPr>
          <p:nvPr>
            <p:ph type="title" idx="4294967295"/>
          </p:nvPr>
        </p:nvSpPr>
        <p:spPr>
          <a:xfrm>
            <a:off x="140205" y="187658"/>
            <a:ext cx="8763000"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smtClean="0">
                <a:latin typeface="Verdana" panose="020B0604030504040204" pitchFamily="34" charset="0"/>
                <a:ea typeface="Verdana" panose="020B0604030504040204" pitchFamily="34" charset="0"/>
                <a:cs typeface="Verdana" panose="020B0604030504040204" pitchFamily="34" charset="0"/>
              </a:rPr>
              <a:t>Data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aggregation</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sp>
        <p:nvSpPr>
          <p:cNvPr id="24" name="Text Box 9"/>
          <p:cNvSpPr txBox="1">
            <a:spLocks noChangeArrowheads="1"/>
          </p:cNvSpPr>
          <p:nvPr/>
        </p:nvSpPr>
        <p:spPr bwMode="auto">
          <a:xfrm>
            <a:off x="4243494" y="1163258"/>
            <a:ext cx="1954964" cy="371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r>
              <a:rPr lang="de-DE" altLang="de-DE" sz="1800" dirty="0" err="1" smtClean="0">
                <a:solidFill>
                  <a:srgbClr val="FF0000"/>
                </a:solidFill>
              </a:rPr>
              <a:t>J</a:t>
            </a:r>
            <a:r>
              <a:rPr lang="de-DE" altLang="de-DE" sz="1800" dirty="0" err="1" smtClean="0"/>
              <a:t>uly</a:t>
            </a:r>
            <a:endParaRPr lang="de-DE" altLang="de-DE" sz="1800" dirty="0"/>
          </a:p>
        </p:txBody>
      </p:sp>
      <p:sp>
        <p:nvSpPr>
          <p:cNvPr id="25" name="Text Box 9"/>
          <p:cNvSpPr txBox="1">
            <a:spLocks noChangeArrowheads="1"/>
          </p:cNvSpPr>
          <p:nvPr/>
        </p:nvSpPr>
        <p:spPr bwMode="auto">
          <a:xfrm>
            <a:off x="6630968" y="1156660"/>
            <a:ext cx="2314690" cy="371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r>
              <a:rPr lang="de-DE" altLang="de-DE" sz="1800" dirty="0" smtClean="0">
                <a:solidFill>
                  <a:srgbClr val="FF0000"/>
                </a:solidFill>
              </a:rPr>
              <a:t>A</a:t>
            </a:r>
            <a:r>
              <a:rPr lang="de-DE" altLang="de-DE" sz="1800" dirty="0" smtClean="0"/>
              <a:t>ugust</a:t>
            </a:r>
            <a:endParaRPr lang="de-DE" altLang="de-DE" sz="1800" dirty="0"/>
          </a:p>
        </p:txBody>
      </p:sp>
      <p:sp>
        <p:nvSpPr>
          <p:cNvPr id="35" name="Rechteck 34"/>
          <p:cNvSpPr/>
          <p:nvPr/>
        </p:nvSpPr>
        <p:spPr bwMode="auto">
          <a:xfrm>
            <a:off x="4121794" y="2151126"/>
            <a:ext cx="155134" cy="51593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42" name="Rechteck 41"/>
          <p:cNvSpPr/>
          <p:nvPr/>
        </p:nvSpPr>
        <p:spPr bwMode="auto">
          <a:xfrm>
            <a:off x="6713095" y="2161289"/>
            <a:ext cx="155134" cy="51593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70" name="Rectangle 7"/>
          <p:cNvSpPr>
            <a:spLocks noChangeArrowheads="1"/>
          </p:cNvSpPr>
          <p:nvPr/>
        </p:nvSpPr>
        <p:spPr bwMode="auto">
          <a:xfrm>
            <a:off x="8790218" y="1592367"/>
            <a:ext cx="339975"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300</a:t>
            </a:r>
          </a:p>
        </p:txBody>
      </p:sp>
      <p:sp>
        <p:nvSpPr>
          <p:cNvPr id="71" name="Rectangle 7"/>
          <p:cNvSpPr>
            <a:spLocks noChangeArrowheads="1"/>
          </p:cNvSpPr>
          <p:nvPr/>
        </p:nvSpPr>
        <p:spPr bwMode="auto">
          <a:xfrm>
            <a:off x="8789465" y="1836969"/>
            <a:ext cx="24789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250</a:t>
            </a:r>
          </a:p>
        </p:txBody>
      </p:sp>
      <p:sp>
        <p:nvSpPr>
          <p:cNvPr id="72" name="Rectangle 7"/>
          <p:cNvSpPr>
            <a:spLocks noChangeArrowheads="1"/>
          </p:cNvSpPr>
          <p:nvPr/>
        </p:nvSpPr>
        <p:spPr bwMode="auto">
          <a:xfrm>
            <a:off x="8790079" y="2086538"/>
            <a:ext cx="24728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200</a:t>
            </a:r>
          </a:p>
        </p:txBody>
      </p:sp>
      <p:sp>
        <p:nvSpPr>
          <p:cNvPr id="73" name="Rectangle 7"/>
          <p:cNvSpPr>
            <a:spLocks noChangeArrowheads="1"/>
          </p:cNvSpPr>
          <p:nvPr/>
        </p:nvSpPr>
        <p:spPr bwMode="auto">
          <a:xfrm>
            <a:off x="8779675" y="2336262"/>
            <a:ext cx="25768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150</a:t>
            </a:r>
          </a:p>
        </p:txBody>
      </p:sp>
      <p:sp>
        <p:nvSpPr>
          <p:cNvPr id="74" name="Rectangle 7"/>
          <p:cNvSpPr>
            <a:spLocks noChangeArrowheads="1"/>
          </p:cNvSpPr>
          <p:nvPr/>
        </p:nvSpPr>
        <p:spPr bwMode="auto">
          <a:xfrm>
            <a:off x="8791631" y="2821266"/>
            <a:ext cx="16560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75" name="Rectangle 7"/>
          <p:cNvSpPr>
            <a:spLocks noChangeArrowheads="1"/>
          </p:cNvSpPr>
          <p:nvPr/>
        </p:nvSpPr>
        <p:spPr bwMode="auto">
          <a:xfrm>
            <a:off x="8788638" y="2576101"/>
            <a:ext cx="25768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76" name="Rectangle 7"/>
          <p:cNvSpPr>
            <a:spLocks noChangeArrowheads="1"/>
          </p:cNvSpPr>
          <p:nvPr/>
        </p:nvSpPr>
        <p:spPr bwMode="auto">
          <a:xfrm>
            <a:off x="8791631" y="3075957"/>
            <a:ext cx="11154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0</a:t>
            </a:r>
          </a:p>
        </p:txBody>
      </p:sp>
      <p:sp>
        <p:nvSpPr>
          <p:cNvPr id="94" name="Rectangle 7"/>
          <p:cNvSpPr>
            <a:spLocks noChangeArrowheads="1"/>
          </p:cNvSpPr>
          <p:nvPr/>
        </p:nvSpPr>
        <p:spPr bwMode="auto">
          <a:xfrm>
            <a:off x="6232074" y="1571733"/>
            <a:ext cx="331012"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300</a:t>
            </a:r>
          </a:p>
        </p:txBody>
      </p:sp>
      <p:sp>
        <p:nvSpPr>
          <p:cNvPr id="95" name="Rectangle 7"/>
          <p:cNvSpPr>
            <a:spLocks noChangeArrowheads="1"/>
          </p:cNvSpPr>
          <p:nvPr/>
        </p:nvSpPr>
        <p:spPr bwMode="auto">
          <a:xfrm>
            <a:off x="6231320" y="1816335"/>
            <a:ext cx="24789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250</a:t>
            </a:r>
          </a:p>
        </p:txBody>
      </p:sp>
      <p:sp>
        <p:nvSpPr>
          <p:cNvPr id="96" name="Rectangle 7"/>
          <p:cNvSpPr>
            <a:spLocks noChangeArrowheads="1"/>
          </p:cNvSpPr>
          <p:nvPr/>
        </p:nvSpPr>
        <p:spPr bwMode="auto">
          <a:xfrm>
            <a:off x="6231934" y="2065904"/>
            <a:ext cx="24728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200</a:t>
            </a:r>
          </a:p>
        </p:txBody>
      </p:sp>
      <p:sp>
        <p:nvSpPr>
          <p:cNvPr id="97" name="Rectangle 7"/>
          <p:cNvSpPr>
            <a:spLocks noChangeArrowheads="1"/>
          </p:cNvSpPr>
          <p:nvPr/>
        </p:nvSpPr>
        <p:spPr bwMode="auto">
          <a:xfrm>
            <a:off x="6221530" y="2315628"/>
            <a:ext cx="25768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150</a:t>
            </a:r>
          </a:p>
        </p:txBody>
      </p:sp>
      <p:sp>
        <p:nvSpPr>
          <p:cNvPr id="98" name="Rectangle 7"/>
          <p:cNvSpPr>
            <a:spLocks noChangeArrowheads="1"/>
          </p:cNvSpPr>
          <p:nvPr/>
        </p:nvSpPr>
        <p:spPr bwMode="auto">
          <a:xfrm>
            <a:off x="6233486" y="2800632"/>
            <a:ext cx="16560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99" name="Rectangle 7"/>
          <p:cNvSpPr>
            <a:spLocks noChangeArrowheads="1"/>
          </p:cNvSpPr>
          <p:nvPr/>
        </p:nvSpPr>
        <p:spPr bwMode="auto">
          <a:xfrm>
            <a:off x="6230493" y="2555467"/>
            <a:ext cx="25768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100" name="Rectangle 7"/>
          <p:cNvSpPr>
            <a:spLocks noChangeArrowheads="1"/>
          </p:cNvSpPr>
          <p:nvPr/>
        </p:nvSpPr>
        <p:spPr bwMode="auto">
          <a:xfrm>
            <a:off x="6233486" y="3055323"/>
            <a:ext cx="11154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0</a:t>
            </a:r>
          </a:p>
        </p:txBody>
      </p:sp>
      <p:sp>
        <p:nvSpPr>
          <p:cNvPr id="101" name="Rectangle 7"/>
          <p:cNvSpPr>
            <a:spLocks noChangeArrowheads="1"/>
          </p:cNvSpPr>
          <p:nvPr/>
        </p:nvSpPr>
        <p:spPr bwMode="auto">
          <a:xfrm>
            <a:off x="3693617" y="1581257"/>
            <a:ext cx="320021"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300</a:t>
            </a:r>
          </a:p>
        </p:txBody>
      </p:sp>
      <p:sp>
        <p:nvSpPr>
          <p:cNvPr id="102" name="Rectangle 7"/>
          <p:cNvSpPr>
            <a:spLocks noChangeArrowheads="1"/>
          </p:cNvSpPr>
          <p:nvPr/>
        </p:nvSpPr>
        <p:spPr bwMode="auto">
          <a:xfrm>
            <a:off x="3692864" y="1825859"/>
            <a:ext cx="24789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250</a:t>
            </a:r>
          </a:p>
        </p:txBody>
      </p:sp>
      <p:sp>
        <p:nvSpPr>
          <p:cNvPr id="103" name="Rectangle 7"/>
          <p:cNvSpPr>
            <a:spLocks noChangeArrowheads="1"/>
          </p:cNvSpPr>
          <p:nvPr/>
        </p:nvSpPr>
        <p:spPr bwMode="auto">
          <a:xfrm>
            <a:off x="3693478" y="2075428"/>
            <a:ext cx="24728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200</a:t>
            </a:r>
          </a:p>
        </p:txBody>
      </p:sp>
      <p:sp>
        <p:nvSpPr>
          <p:cNvPr id="104" name="Rectangle 7"/>
          <p:cNvSpPr>
            <a:spLocks noChangeArrowheads="1"/>
          </p:cNvSpPr>
          <p:nvPr/>
        </p:nvSpPr>
        <p:spPr bwMode="auto">
          <a:xfrm>
            <a:off x="3683074" y="2325152"/>
            <a:ext cx="25768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150</a:t>
            </a:r>
          </a:p>
        </p:txBody>
      </p:sp>
      <p:sp>
        <p:nvSpPr>
          <p:cNvPr id="105" name="Rectangle 7"/>
          <p:cNvSpPr>
            <a:spLocks noChangeArrowheads="1"/>
          </p:cNvSpPr>
          <p:nvPr/>
        </p:nvSpPr>
        <p:spPr bwMode="auto">
          <a:xfrm>
            <a:off x="3695030" y="2810156"/>
            <a:ext cx="16560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50</a:t>
            </a:r>
          </a:p>
        </p:txBody>
      </p:sp>
      <p:sp>
        <p:nvSpPr>
          <p:cNvPr id="106" name="Rectangle 7"/>
          <p:cNvSpPr>
            <a:spLocks noChangeArrowheads="1"/>
          </p:cNvSpPr>
          <p:nvPr/>
        </p:nvSpPr>
        <p:spPr bwMode="auto">
          <a:xfrm>
            <a:off x="3692037" y="2564991"/>
            <a:ext cx="257684"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100</a:t>
            </a:r>
          </a:p>
        </p:txBody>
      </p:sp>
      <p:sp>
        <p:nvSpPr>
          <p:cNvPr id="107" name="Rectangle 7"/>
          <p:cNvSpPr>
            <a:spLocks noChangeArrowheads="1"/>
          </p:cNvSpPr>
          <p:nvPr/>
        </p:nvSpPr>
        <p:spPr bwMode="auto">
          <a:xfrm>
            <a:off x="3695030" y="3064847"/>
            <a:ext cx="111540"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dirty="0">
                <a:solidFill>
                  <a:srgbClr val="000000"/>
                </a:solidFill>
                <a:latin typeface="Verdana" pitchFamily="32" charset="0"/>
              </a:rPr>
              <a:t>0</a:t>
            </a:r>
          </a:p>
        </p:txBody>
      </p:sp>
      <p:sp>
        <p:nvSpPr>
          <p:cNvPr id="117" name="Text Box 8"/>
          <p:cNvSpPr txBox="1">
            <a:spLocks noChangeArrowheads="1"/>
          </p:cNvSpPr>
          <p:nvPr/>
        </p:nvSpPr>
        <p:spPr bwMode="auto">
          <a:xfrm>
            <a:off x="1896460" y="2777500"/>
            <a:ext cx="1541289" cy="442035"/>
          </a:xfrm>
          <a:prstGeom prst="rect">
            <a:avLst/>
          </a:prstGeom>
          <a:noFill/>
          <a:ln>
            <a:noFill/>
          </a:ln>
          <a:extLst/>
        </p:spPr>
        <p:txBody>
          <a:bodyPr wrap="square" lIns="36000" tIns="36000" rIns="36000" bIns="3600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r>
              <a:rPr lang="de-DE" altLang="de-DE" sz="1200" dirty="0" smtClean="0"/>
              <a:t>Global Radiation June </a:t>
            </a:r>
            <a:r>
              <a:rPr lang="de-DE" altLang="de-DE" sz="1200" dirty="0"/>
              <a:t>1976</a:t>
            </a:r>
          </a:p>
        </p:txBody>
      </p:sp>
      <p:sp>
        <p:nvSpPr>
          <p:cNvPr id="120" name="Text Box 8"/>
          <p:cNvSpPr txBox="1">
            <a:spLocks noChangeArrowheads="1"/>
          </p:cNvSpPr>
          <p:nvPr/>
        </p:nvSpPr>
        <p:spPr bwMode="auto">
          <a:xfrm>
            <a:off x="4451714" y="2778113"/>
            <a:ext cx="1541289" cy="442035"/>
          </a:xfrm>
          <a:prstGeom prst="rect">
            <a:avLst/>
          </a:prstGeom>
          <a:noFill/>
          <a:ln>
            <a:noFill/>
          </a:ln>
          <a:extLst/>
        </p:spPr>
        <p:txBody>
          <a:bodyPr wrap="square" lIns="36000" tIns="36000" rIns="36000" bIns="3600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r>
              <a:rPr lang="de-DE" altLang="de-DE" sz="1200" dirty="0"/>
              <a:t>Global Radiation</a:t>
            </a:r>
            <a:r>
              <a:rPr lang="de-DE" altLang="de-DE" sz="1200" dirty="0" smtClean="0"/>
              <a:t> </a:t>
            </a:r>
            <a:r>
              <a:rPr lang="de-DE" altLang="de-DE" sz="1200" dirty="0" err="1" smtClean="0"/>
              <a:t>July</a:t>
            </a:r>
            <a:r>
              <a:rPr lang="de-DE" altLang="de-DE" sz="1200" dirty="0" smtClean="0"/>
              <a:t> </a:t>
            </a:r>
            <a:r>
              <a:rPr lang="de-DE" altLang="de-DE" sz="1200" dirty="0"/>
              <a:t>1976</a:t>
            </a:r>
          </a:p>
        </p:txBody>
      </p:sp>
      <p:sp>
        <p:nvSpPr>
          <p:cNvPr id="121" name="Text Box 8"/>
          <p:cNvSpPr txBox="1">
            <a:spLocks noChangeArrowheads="1"/>
          </p:cNvSpPr>
          <p:nvPr/>
        </p:nvSpPr>
        <p:spPr bwMode="auto">
          <a:xfrm>
            <a:off x="6974989" y="2784193"/>
            <a:ext cx="1541289" cy="442035"/>
          </a:xfrm>
          <a:prstGeom prst="rect">
            <a:avLst/>
          </a:prstGeom>
          <a:noFill/>
          <a:ln>
            <a:noFill/>
          </a:ln>
          <a:extLst/>
        </p:spPr>
        <p:txBody>
          <a:bodyPr wrap="square" lIns="36000" tIns="36000" rIns="36000" bIns="3600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r>
              <a:rPr lang="de-DE" altLang="de-DE" sz="1200" dirty="0"/>
              <a:t>Global Radiation</a:t>
            </a:r>
            <a:r>
              <a:rPr lang="de-DE" altLang="de-DE" sz="1200" dirty="0" smtClean="0"/>
              <a:t> </a:t>
            </a:r>
            <a:r>
              <a:rPr lang="de-DE" altLang="de-DE" sz="1200" dirty="0"/>
              <a:t>Aug 1976</a:t>
            </a:r>
          </a:p>
        </p:txBody>
      </p:sp>
      <p:sp>
        <p:nvSpPr>
          <p:cNvPr id="122" name="Rectangle 7"/>
          <p:cNvSpPr>
            <a:spLocks noChangeArrowheads="1"/>
          </p:cNvSpPr>
          <p:nvPr/>
        </p:nvSpPr>
        <p:spPr bwMode="auto">
          <a:xfrm>
            <a:off x="3628945" y="1398501"/>
            <a:ext cx="471283" cy="15388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00" dirty="0">
                <a:solidFill>
                  <a:srgbClr val="000000"/>
                </a:solidFill>
                <a:latin typeface="Verdana" pitchFamily="32" charset="0"/>
              </a:rPr>
              <a:t>Wm</a:t>
            </a:r>
            <a:r>
              <a:rPr lang="de-DE" altLang="de-DE" sz="1000" baseline="30000" dirty="0">
                <a:solidFill>
                  <a:srgbClr val="000000"/>
                </a:solidFill>
                <a:latin typeface="Verdana" pitchFamily="32" charset="0"/>
              </a:rPr>
              <a:t>-2</a:t>
            </a:r>
          </a:p>
        </p:txBody>
      </p:sp>
      <p:sp>
        <p:nvSpPr>
          <p:cNvPr id="123" name="Rectangle 7"/>
          <p:cNvSpPr>
            <a:spLocks noChangeArrowheads="1"/>
          </p:cNvSpPr>
          <p:nvPr/>
        </p:nvSpPr>
        <p:spPr bwMode="auto">
          <a:xfrm>
            <a:off x="6117540" y="1404871"/>
            <a:ext cx="471283" cy="15388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00" dirty="0">
                <a:solidFill>
                  <a:srgbClr val="000000"/>
                </a:solidFill>
                <a:latin typeface="Verdana" pitchFamily="32" charset="0"/>
              </a:rPr>
              <a:t>Wm</a:t>
            </a:r>
            <a:r>
              <a:rPr lang="de-DE" altLang="de-DE" sz="1000" baseline="30000" dirty="0">
                <a:solidFill>
                  <a:srgbClr val="000000"/>
                </a:solidFill>
                <a:latin typeface="Verdana" pitchFamily="32" charset="0"/>
              </a:rPr>
              <a:t>-2</a:t>
            </a:r>
          </a:p>
        </p:txBody>
      </p:sp>
      <p:sp>
        <p:nvSpPr>
          <p:cNvPr id="124" name="Rectangle 7"/>
          <p:cNvSpPr>
            <a:spLocks noChangeArrowheads="1"/>
          </p:cNvSpPr>
          <p:nvPr/>
        </p:nvSpPr>
        <p:spPr bwMode="auto">
          <a:xfrm>
            <a:off x="8703181" y="1394145"/>
            <a:ext cx="471283" cy="15388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00" dirty="0">
                <a:solidFill>
                  <a:srgbClr val="000000"/>
                </a:solidFill>
                <a:latin typeface="Verdana" pitchFamily="32" charset="0"/>
              </a:rPr>
              <a:t>Wm</a:t>
            </a:r>
            <a:r>
              <a:rPr lang="de-DE" altLang="de-DE" sz="1000" baseline="30000" dirty="0">
                <a:solidFill>
                  <a:srgbClr val="000000"/>
                </a:solidFill>
                <a:latin typeface="Verdana" pitchFamily="32" charset="0"/>
              </a:rPr>
              <a:t>-2</a:t>
            </a:r>
          </a:p>
        </p:txBody>
      </p:sp>
      <p:sp>
        <p:nvSpPr>
          <p:cNvPr id="119" name="Text Box 8"/>
          <p:cNvSpPr txBox="1">
            <a:spLocks noChangeArrowheads="1"/>
          </p:cNvSpPr>
          <p:nvPr/>
        </p:nvSpPr>
        <p:spPr bwMode="auto">
          <a:xfrm>
            <a:off x="4345126" y="5261368"/>
            <a:ext cx="1541289" cy="442035"/>
          </a:xfrm>
          <a:prstGeom prst="rect">
            <a:avLst/>
          </a:prstGeom>
          <a:noFill/>
          <a:ln>
            <a:noFill/>
          </a:ln>
          <a:extLst/>
        </p:spPr>
        <p:txBody>
          <a:bodyPr wrap="square" lIns="36000" tIns="36000" rIns="36000" bIns="3600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r>
              <a:rPr lang="de-DE" altLang="de-DE" sz="1200" dirty="0" smtClean="0"/>
              <a:t>Global Radiation JJA </a:t>
            </a:r>
            <a:r>
              <a:rPr lang="de-DE" altLang="de-DE" sz="1200" dirty="0"/>
              <a:t>1976</a:t>
            </a:r>
          </a:p>
        </p:txBody>
      </p:sp>
      <p:sp>
        <p:nvSpPr>
          <p:cNvPr id="126" name="Rectangle 7"/>
          <p:cNvSpPr>
            <a:spLocks noChangeArrowheads="1"/>
          </p:cNvSpPr>
          <p:nvPr/>
        </p:nvSpPr>
        <p:spPr bwMode="auto">
          <a:xfrm>
            <a:off x="6082125" y="3967173"/>
            <a:ext cx="471283" cy="15388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hangingPunct="1">
              <a:lnSpc>
                <a:spcPct val="100000"/>
              </a:lnSpc>
            </a:pPr>
            <a:r>
              <a:rPr lang="de-DE" altLang="de-DE" sz="1000" dirty="0">
                <a:solidFill>
                  <a:srgbClr val="000000"/>
                </a:solidFill>
                <a:latin typeface="Verdana" pitchFamily="32" charset="0"/>
              </a:rPr>
              <a:t>Wm</a:t>
            </a:r>
            <a:r>
              <a:rPr lang="de-DE" altLang="de-DE" sz="1000" baseline="30000" dirty="0">
                <a:solidFill>
                  <a:srgbClr val="000000"/>
                </a:solidFill>
                <a:latin typeface="Verdana" pitchFamily="32" charset="0"/>
              </a:rPr>
              <a:t>-2</a:t>
            </a:r>
          </a:p>
        </p:txBody>
      </p:sp>
      <p:sp>
        <p:nvSpPr>
          <p:cNvPr id="127" name="Text Box 9"/>
          <p:cNvSpPr txBox="1">
            <a:spLocks noChangeArrowheads="1"/>
          </p:cNvSpPr>
          <p:nvPr/>
        </p:nvSpPr>
        <p:spPr bwMode="auto">
          <a:xfrm>
            <a:off x="1525058" y="1228856"/>
            <a:ext cx="2061462"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r>
              <a:rPr lang="de-DE" altLang="de-DE" sz="1800" dirty="0" err="1" smtClean="0">
                <a:solidFill>
                  <a:srgbClr val="00CC00"/>
                </a:solidFill>
              </a:rPr>
              <a:t>F</a:t>
            </a:r>
            <a:r>
              <a:rPr lang="de-DE" altLang="de-DE" sz="1800" dirty="0" err="1" smtClean="0"/>
              <a:t>ebruary</a:t>
            </a:r>
            <a:r>
              <a:rPr lang="de-DE" altLang="de-DE" sz="1800" dirty="0" smtClean="0"/>
              <a:t> </a:t>
            </a:r>
            <a:r>
              <a:rPr lang="de-DE" altLang="de-DE" sz="1800" dirty="0"/>
              <a:t>| </a:t>
            </a:r>
            <a:r>
              <a:rPr lang="de-DE" altLang="de-DE" sz="1800" dirty="0" smtClean="0">
                <a:solidFill>
                  <a:srgbClr val="FF0000"/>
                </a:solidFill>
              </a:rPr>
              <a:t>J</a:t>
            </a:r>
            <a:r>
              <a:rPr lang="de-DE" altLang="de-DE" sz="1800" dirty="0" smtClean="0"/>
              <a:t>une</a:t>
            </a:r>
            <a:endParaRPr lang="de-DE" altLang="de-DE" sz="1800" dirty="0"/>
          </a:p>
        </p:txBody>
      </p:sp>
      <p:sp>
        <p:nvSpPr>
          <p:cNvPr id="128" name="Text Box 9"/>
          <p:cNvSpPr txBox="1">
            <a:spLocks noChangeArrowheads="1"/>
          </p:cNvSpPr>
          <p:nvPr/>
        </p:nvSpPr>
        <p:spPr bwMode="auto">
          <a:xfrm>
            <a:off x="4344188" y="1184163"/>
            <a:ext cx="1775143" cy="371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r>
              <a:rPr lang="de-DE" altLang="de-DE" sz="1800" dirty="0" smtClean="0">
                <a:solidFill>
                  <a:srgbClr val="00CC00"/>
                </a:solidFill>
              </a:rPr>
              <a:t>M</a:t>
            </a:r>
            <a:r>
              <a:rPr lang="de-DE" altLang="de-DE" sz="1800" dirty="0" smtClean="0"/>
              <a:t>arch </a:t>
            </a:r>
            <a:r>
              <a:rPr lang="de-DE" altLang="de-DE" sz="1800" dirty="0"/>
              <a:t>|</a:t>
            </a:r>
            <a:r>
              <a:rPr lang="de-DE" altLang="de-DE" sz="1800" dirty="0">
                <a:solidFill>
                  <a:srgbClr val="00CC00"/>
                </a:solidFill>
              </a:rPr>
              <a:t> </a:t>
            </a:r>
            <a:r>
              <a:rPr lang="de-DE" altLang="de-DE" sz="1800" dirty="0" err="1" smtClean="0">
                <a:solidFill>
                  <a:srgbClr val="FF0000"/>
                </a:solidFill>
              </a:rPr>
              <a:t>J</a:t>
            </a:r>
            <a:r>
              <a:rPr lang="de-DE" altLang="de-DE" sz="1800" dirty="0" err="1" smtClean="0"/>
              <a:t>uly</a:t>
            </a:r>
            <a:endParaRPr lang="de-DE" altLang="de-DE" sz="1800" dirty="0"/>
          </a:p>
        </p:txBody>
      </p:sp>
      <p:sp>
        <p:nvSpPr>
          <p:cNvPr id="129" name="Text Box 9"/>
          <p:cNvSpPr txBox="1">
            <a:spLocks noChangeArrowheads="1"/>
          </p:cNvSpPr>
          <p:nvPr/>
        </p:nvSpPr>
        <p:spPr bwMode="auto">
          <a:xfrm>
            <a:off x="6832729" y="1215985"/>
            <a:ext cx="180979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8363">
              <a:defRPr sz="1500">
                <a:solidFill>
                  <a:schemeClr val="tx1"/>
                </a:solidFill>
                <a:latin typeface="Verdana" pitchFamily="34" charset="0"/>
              </a:defRPr>
            </a:lvl1pPr>
            <a:lvl2pPr marL="742950" indent="-285750"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r>
              <a:rPr lang="de-DE" altLang="de-DE" sz="1800" dirty="0">
                <a:solidFill>
                  <a:srgbClr val="00CC00"/>
                </a:solidFill>
              </a:rPr>
              <a:t>A</a:t>
            </a:r>
            <a:r>
              <a:rPr lang="de-DE" altLang="de-DE" sz="1800" dirty="0"/>
              <a:t>pril | </a:t>
            </a:r>
            <a:r>
              <a:rPr lang="de-DE" altLang="de-DE" sz="1800" dirty="0">
                <a:solidFill>
                  <a:srgbClr val="FF0000"/>
                </a:solidFill>
              </a:rPr>
              <a:t>A</a:t>
            </a:r>
            <a:r>
              <a:rPr lang="de-DE" altLang="de-DE" sz="1800" dirty="0"/>
              <a:t>ugust</a:t>
            </a:r>
          </a:p>
        </p:txBody>
      </p:sp>
      <p:sp>
        <p:nvSpPr>
          <p:cNvPr id="133" name="Text Box 21"/>
          <p:cNvSpPr txBox="1">
            <a:spLocks noChangeArrowheads="1"/>
          </p:cNvSpPr>
          <p:nvPr/>
        </p:nvSpPr>
        <p:spPr bwMode="auto">
          <a:xfrm>
            <a:off x="6620056" y="4579055"/>
            <a:ext cx="3684233" cy="1609215"/>
          </a:xfrm>
          <a:prstGeom prst="rect">
            <a:avLst/>
          </a:prstGeom>
          <a:solidFill>
            <a:schemeClr val="bg1">
              <a:lumMod val="85000"/>
            </a:schemeClr>
          </a:solidFill>
          <a:ln w="12700">
            <a:solidFill>
              <a:schemeClr val="tx1">
                <a:lumMod val="50000"/>
                <a:lumOff val="50000"/>
              </a:schemeClr>
            </a:solidFill>
          </a:ln>
          <a:extLst/>
        </p:spPr>
        <p:txBody>
          <a:bodyPr wrap="square" lIns="90000" tIns="46800" rIns="90000" bIns="46800">
            <a:spAutoFit/>
          </a:bodyPr>
          <a:lstStyle>
            <a:lvl1pPr defTabSz="868363">
              <a:defRPr sz="1500">
                <a:solidFill>
                  <a:schemeClr val="tx1"/>
                </a:solidFill>
                <a:latin typeface="Verdana" pitchFamily="34" charset="0"/>
              </a:defRPr>
            </a:lvl1pPr>
            <a:lvl2pPr defTabSz="868363">
              <a:defRPr sz="1500">
                <a:solidFill>
                  <a:schemeClr val="tx1"/>
                </a:solidFill>
                <a:latin typeface="Verdana" pitchFamily="34" charset="0"/>
              </a:defRPr>
            </a:lvl2pPr>
            <a:lvl3pPr marL="1143000" indent="-228600" defTabSz="868363">
              <a:defRPr sz="1500">
                <a:solidFill>
                  <a:schemeClr val="tx1"/>
                </a:solidFill>
                <a:latin typeface="Verdana" pitchFamily="34" charset="0"/>
              </a:defRPr>
            </a:lvl3pPr>
            <a:lvl4pPr marL="1600200" indent="-228600" defTabSz="868363">
              <a:defRPr sz="1500">
                <a:solidFill>
                  <a:schemeClr val="tx1"/>
                </a:solidFill>
                <a:latin typeface="Verdana" pitchFamily="34" charset="0"/>
              </a:defRPr>
            </a:lvl4pPr>
            <a:lvl5pPr marL="2057400" indent="-228600" defTabSz="868363">
              <a:defRPr sz="1500">
                <a:solidFill>
                  <a:schemeClr val="tx1"/>
                </a:solidFill>
                <a:latin typeface="Verdana" pitchFamily="34" charset="0"/>
              </a:defRPr>
            </a:lvl5pPr>
            <a:lvl6pPr marL="2514600" indent="-228600" algn="ctr" defTabSz="868363" eaLnBrk="0" fontAlgn="base" hangingPunct="0">
              <a:spcBef>
                <a:spcPct val="0"/>
              </a:spcBef>
              <a:spcAft>
                <a:spcPct val="0"/>
              </a:spcAft>
              <a:defRPr sz="1500">
                <a:solidFill>
                  <a:schemeClr val="tx1"/>
                </a:solidFill>
                <a:latin typeface="Verdana" pitchFamily="34" charset="0"/>
              </a:defRPr>
            </a:lvl6pPr>
            <a:lvl7pPr marL="2971800" indent="-228600" algn="ctr" defTabSz="868363" eaLnBrk="0" fontAlgn="base" hangingPunct="0">
              <a:spcBef>
                <a:spcPct val="0"/>
              </a:spcBef>
              <a:spcAft>
                <a:spcPct val="0"/>
              </a:spcAft>
              <a:defRPr sz="1500">
                <a:solidFill>
                  <a:schemeClr val="tx1"/>
                </a:solidFill>
                <a:latin typeface="Verdana" pitchFamily="34" charset="0"/>
              </a:defRPr>
            </a:lvl7pPr>
            <a:lvl8pPr marL="3429000" indent="-228600" algn="ctr" defTabSz="868363" eaLnBrk="0" fontAlgn="base" hangingPunct="0">
              <a:spcBef>
                <a:spcPct val="0"/>
              </a:spcBef>
              <a:spcAft>
                <a:spcPct val="0"/>
              </a:spcAft>
              <a:defRPr sz="1500">
                <a:solidFill>
                  <a:schemeClr val="tx1"/>
                </a:solidFill>
                <a:latin typeface="Verdana" pitchFamily="34" charset="0"/>
              </a:defRPr>
            </a:lvl8pPr>
            <a:lvl9pPr marL="3886200" indent="-228600" algn="ctr" defTabSz="868363" eaLnBrk="0" fontAlgn="base" hangingPunct="0">
              <a:spcBef>
                <a:spcPct val="0"/>
              </a:spcBef>
              <a:spcAft>
                <a:spcPct val="0"/>
              </a:spcAft>
              <a:defRPr sz="1500">
                <a:solidFill>
                  <a:schemeClr val="tx1"/>
                </a:solidFill>
                <a:latin typeface="Verdana" pitchFamily="34" charset="0"/>
              </a:defRPr>
            </a:lvl9pPr>
          </a:lstStyle>
          <a:p>
            <a:pPr algn="ctr">
              <a:lnSpc>
                <a:spcPct val="150000"/>
              </a:lnSpc>
            </a:pPr>
            <a:r>
              <a:rPr lang="de-DE" altLang="de-DE" sz="1600" dirty="0" smtClean="0"/>
              <a:t>Time </a:t>
            </a:r>
            <a:r>
              <a:rPr lang="de-DE" altLang="de-DE" sz="1600" dirty="0" err="1" smtClean="0"/>
              <a:t>series</a:t>
            </a:r>
            <a:r>
              <a:rPr lang="de-DE" altLang="de-DE" sz="1600" dirty="0" smtClean="0"/>
              <a:t> </a:t>
            </a:r>
            <a:r>
              <a:rPr lang="de-DE" altLang="de-DE" sz="1600" dirty="0" err="1" smtClean="0"/>
              <a:t>of</a:t>
            </a:r>
            <a:r>
              <a:rPr lang="de-DE" altLang="de-DE" sz="1600" dirty="0" smtClean="0"/>
              <a:t> </a:t>
            </a:r>
            <a:r>
              <a:rPr lang="de-DE" altLang="de-DE" sz="1600" dirty="0" err="1" smtClean="0"/>
              <a:t>seasonal</a:t>
            </a:r>
            <a:endParaRPr lang="de-DE" altLang="de-DE" sz="1600" dirty="0"/>
          </a:p>
          <a:p>
            <a:pPr algn="ctr">
              <a:lnSpc>
                <a:spcPct val="150000"/>
              </a:lnSpc>
            </a:pPr>
            <a:r>
              <a:rPr lang="de-DE" altLang="de-DE" sz="1600" dirty="0" err="1" smtClean="0"/>
              <a:t>spatial</a:t>
            </a:r>
            <a:r>
              <a:rPr lang="de-DE" altLang="de-DE" sz="1600" dirty="0" smtClean="0"/>
              <a:t> </a:t>
            </a:r>
            <a:r>
              <a:rPr lang="de-DE" altLang="de-DE" sz="1600" dirty="0" err="1" smtClean="0"/>
              <a:t>means</a:t>
            </a:r>
            <a:r>
              <a:rPr lang="de-DE" altLang="de-DE" sz="1600" dirty="0" smtClean="0"/>
              <a:t> </a:t>
            </a:r>
            <a:r>
              <a:rPr lang="de-DE" altLang="de-DE" sz="1600" dirty="0" err="1" smtClean="0"/>
              <a:t>of</a:t>
            </a:r>
            <a:r>
              <a:rPr lang="de-DE" altLang="de-DE" sz="1600" dirty="0" smtClean="0"/>
              <a:t> </a:t>
            </a:r>
            <a:r>
              <a:rPr lang="de-DE" altLang="de-DE" sz="1600" dirty="0" smtClean="0">
                <a:solidFill>
                  <a:srgbClr val="FF0000"/>
                </a:solidFill>
              </a:rPr>
              <a:t>JJA </a:t>
            </a:r>
            <a:r>
              <a:rPr lang="de-DE" altLang="de-DE" sz="1600" dirty="0" err="1" smtClean="0"/>
              <a:t>and</a:t>
            </a:r>
            <a:r>
              <a:rPr lang="de-DE" altLang="de-DE" sz="1600" dirty="0" smtClean="0">
                <a:solidFill>
                  <a:srgbClr val="FF0000"/>
                </a:solidFill>
              </a:rPr>
              <a:t> </a:t>
            </a:r>
            <a:r>
              <a:rPr lang="de-DE" altLang="de-DE" sz="1600" dirty="0" smtClean="0">
                <a:solidFill>
                  <a:srgbClr val="92D050"/>
                </a:solidFill>
              </a:rPr>
              <a:t>FMA</a:t>
            </a:r>
            <a:r>
              <a:rPr lang="de-DE" altLang="de-DE" sz="1600" dirty="0" smtClean="0">
                <a:solidFill>
                  <a:srgbClr val="FF0000"/>
                </a:solidFill>
              </a:rPr>
              <a:t> </a:t>
            </a:r>
          </a:p>
          <a:p>
            <a:pPr marL="176213" indent="-176213" algn="ctr">
              <a:lnSpc>
                <a:spcPct val="150000"/>
              </a:lnSpc>
              <a:buFont typeface="Arial" panose="020B0604020202020204" pitchFamily="34" charset="0"/>
              <a:buChar char="•"/>
            </a:pPr>
            <a:r>
              <a:rPr lang="de-DE" altLang="de-DE" sz="1600" dirty="0" smtClean="0"/>
              <a:t>Global Radiation</a:t>
            </a:r>
            <a:endParaRPr lang="de-DE" altLang="de-DE" sz="1600" dirty="0"/>
          </a:p>
          <a:p>
            <a:pPr marL="171450" indent="-171450" algn="ctr">
              <a:lnSpc>
                <a:spcPct val="150000"/>
              </a:lnSpc>
              <a:buFont typeface="Arial" panose="020B0604020202020204" pitchFamily="34" charset="0"/>
              <a:buChar char="•"/>
            </a:pPr>
            <a:r>
              <a:rPr lang="de-DE" altLang="de-DE" sz="1600" dirty="0" err="1" smtClean="0"/>
              <a:t>Precipitation</a:t>
            </a:r>
            <a:endParaRPr lang="de-DE" altLang="de-DE" sz="1600" dirty="0"/>
          </a:p>
        </p:txBody>
      </p:sp>
    </p:spTree>
    <p:extLst>
      <p:ext uri="{BB962C8B-B14F-4D97-AF65-F5344CB8AC3E}">
        <p14:creationId xmlns:p14="http://schemas.microsoft.com/office/powerpoint/2010/main" val="405848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2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8" grpId="0" animBg="1"/>
      <p:bldP spid="181269" grpId="0" animBg="1"/>
      <p:bldP spid="119" grpId="0"/>
      <p:bldP spid="126" grpId="0" animBg="1"/>
      <p:bldP spid="127" grpId="0" animBg="1"/>
      <p:bldP spid="128" grpId="0" animBg="1"/>
      <p:bldP spid="129" grpId="0" animBg="1"/>
      <p:bldP spid="1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21" y="1600200"/>
            <a:ext cx="9144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2"/>
          <p:cNvSpPr>
            <a:spLocks noChangeArrowheads="1"/>
          </p:cNvSpPr>
          <p:nvPr/>
        </p:nvSpPr>
        <p:spPr bwMode="auto">
          <a:xfrm rot="16200000">
            <a:off x="4967684" y="2638998"/>
            <a:ext cx="656196"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1983</a:t>
            </a:r>
          </a:p>
        </p:txBody>
      </p:sp>
      <p:sp>
        <p:nvSpPr>
          <p:cNvPr id="17411" name="Rectangle 3"/>
          <p:cNvSpPr>
            <a:spLocks noChangeArrowheads="1"/>
          </p:cNvSpPr>
          <p:nvPr/>
        </p:nvSpPr>
        <p:spPr bwMode="auto">
          <a:xfrm rot="16200000">
            <a:off x="3894531" y="2767890"/>
            <a:ext cx="656196"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1976</a:t>
            </a:r>
          </a:p>
        </p:txBody>
      </p:sp>
      <p:sp>
        <p:nvSpPr>
          <p:cNvPr id="17412" name="Rectangle 4"/>
          <p:cNvSpPr>
            <a:spLocks noChangeArrowheads="1"/>
          </p:cNvSpPr>
          <p:nvPr/>
        </p:nvSpPr>
        <p:spPr bwMode="auto">
          <a:xfrm rot="16200000">
            <a:off x="7995839" y="2331352"/>
            <a:ext cx="656196"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2003</a:t>
            </a:r>
          </a:p>
        </p:txBody>
      </p:sp>
      <p:sp>
        <p:nvSpPr>
          <p:cNvPr id="17413" name="Rectangle 5"/>
          <p:cNvSpPr>
            <a:spLocks noChangeArrowheads="1"/>
          </p:cNvSpPr>
          <p:nvPr/>
        </p:nvSpPr>
        <p:spPr bwMode="auto">
          <a:xfrm rot="16200000">
            <a:off x="6629795" y="2700320"/>
            <a:ext cx="656196"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1994</a:t>
            </a:r>
          </a:p>
        </p:txBody>
      </p:sp>
      <p:sp>
        <p:nvSpPr>
          <p:cNvPr id="17414" name="Rectangle 6"/>
          <p:cNvSpPr>
            <a:spLocks noChangeArrowheads="1"/>
          </p:cNvSpPr>
          <p:nvPr/>
        </p:nvSpPr>
        <p:spPr bwMode="auto">
          <a:xfrm rot="16200000">
            <a:off x="8457802" y="2253420"/>
            <a:ext cx="656196"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2006</a:t>
            </a:r>
          </a:p>
        </p:txBody>
      </p:sp>
      <p:sp>
        <p:nvSpPr>
          <p:cNvPr id="17415" name="AutoShape 7"/>
          <p:cNvSpPr>
            <a:spLocks noChangeArrowheads="1"/>
          </p:cNvSpPr>
          <p:nvPr/>
        </p:nvSpPr>
        <p:spPr bwMode="auto">
          <a:xfrm>
            <a:off x="4176593" y="2420889"/>
            <a:ext cx="103187" cy="193675"/>
          </a:xfrm>
          <a:prstGeom prst="downArrow">
            <a:avLst>
              <a:gd name="adj1" fmla="val 50000"/>
              <a:gd name="adj2" fmla="val 46923"/>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6" name="AutoShape 8"/>
          <p:cNvSpPr>
            <a:spLocks noChangeArrowheads="1"/>
          </p:cNvSpPr>
          <p:nvPr/>
        </p:nvSpPr>
        <p:spPr bwMode="auto">
          <a:xfrm>
            <a:off x="5244984" y="2310214"/>
            <a:ext cx="103187" cy="195263"/>
          </a:xfrm>
          <a:prstGeom prst="downArrow">
            <a:avLst>
              <a:gd name="adj1" fmla="val 50000"/>
              <a:gd name="adj2" fmla="val 47308"/>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7" name="AutoShape 9"/>
          <p:cNvSpPr>
            <a:spLocks noChangeArrowheads="1"/>
          </p:cNvSpPr>
          <p:nvPr/>
        </p:nvSpPr>
        <p:spPr bwMode="auto">
          <a:xfrm>
            <a:off x="6916619" y="2348881"/>
            <a:ext cx="103187" cy="193675"/>
          </a:xfrm>
          <a:prstGeom prst="downArrow">
            <a:avLst>
              <a:gd name="adj1" fmla="val 50000"/>
              <a:gd name="adj2" fmla="val 46923"/>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8" name="AutoShape 10"/>
          <p:cNvSpPr>
            <a:spLocks noChangeArrowheads="1"/>
          </p:cNvSpPr>
          <p:nvPr/>
        </p:nvSpPr>
        <p:spPr bwMode="auto">
          <a:xfrm>
            <a:off x="8262814" y="2012656"/>
            <a:ext cx="103188" cy="193675"/>
          </a:xfrm>
          <a:prstGeom prst="downArrow">
            <a:avLst>
              <a:gd name="adj1" fmla="val 50000"/>
              <a:gd name="adj2" fmla="val 46923"/>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9" name="AutoShape 11"/>
          <p:cNvSpPr>
            <a:spLocks noChangeArrowheads="1"/>
          </p:cNvSpPr>
          <p:nvPr/>
        </p:nvSpPr>
        <p:spPr bwMode="auto">
          <a:xfrm>
            <a:off x="8756531" y="1916833"/>
            <a:ext cx="103188" cy="195263"/>
          </a:xfrm>
          <a:prstGeom prst="downArrow">
            <a:avLst>
              <a:gd name="adj1" fmla="val 50000"/>
              <a:gd name="adj2" fmla="val 47308"/>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20" name="Rectangle 12"/>
          <p:cNvSpPr>
            <a:spLocks noChangeArrowheads="1"/>
          </p:cNvSpPr>
          <p:nvPr/>
        </p:nvSpPr>
        <p:spPr bwMode="auto">
          <a:xfrm>
            <a:off x="8962909" y="2735263"/>
            <a:ext cx="215900" cy="355600"/>
          </a:xfrm>
          <a:prstGeom prst="rect">
            <a:avLst/>
          </a:prstGeom>
          <a:solidFill>
            <a:srgbClr val="FFFFFF"/>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21" name="Rectangle 13"/>
          <p:cNvSpPr>
            <a:spLocks noChangeArrowheads="1"/>
          </p:cNvSpPr>
          <p:nvPr/>
        </p:nvSpPr>
        <p:spPr bwMode="auto">
          <a:xfrm>
            <a:off x="1820746" y="2930526"/>
            <a:ext cx="215900" cy="354013"/>
          </a:xfrm>
          <a:prstGeom prst="rect">
            <a:avLst/>
          </a:prstGeom>
          <a:solidFill>
            <a:srgbClr val="FFFFFF"/>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22" name="Rectangle 14"/>
          <p:cNvSpPr>
            <a:spLocks noChangeArrowheads="1"/>
          </p:cNvSpPr>
          <p:nvPr/>
        </p:nvSpPr>
        <p:spPr bwMode="auto">
          <a:xfrm>
            <a:off x="121880" y="6144913"/>
            <a:ext cx="4027362"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723900" algn="l"/>
                <a:tab pos="1447800" algn="l"/>
                <a:tab pos="2171700" algn="l"/>
                <a:tab pos="2895600" algn="l"/>
                <a:tab pos="3619500" algn="l"/>
                <a:tab pos="4343400" algn="l"/>
                <a:tab pos="5067300" algn="l"/>
              </a:tabLst>
            </a:pPr>
            <a:r>
              <a:rPr lang="de-DE" altLang="de-DE" sz="1000" b="0" dirty="0">
                <a:solidFill>
                  <a:schemeClr val="tx1"/>
                </a:solidFill>
                <a:latin typeface="Verdana" pitchFamily="32" charset="0"/>
              </a:rPr>
              <a:t>Träger-Chatterjee et al. (2013): NHESS, Vol. 13 </a:t>
            </a:r>
            <a:r>
              <a:rPr lang="de-DE" altLang="de-DE" sz="1000" b="0" dirty="0" smtClean="0">
                <a:solidFill>
                  <a:schemeClr val="tx1"/>
                </a:solidFill>
                <a:latin typeface="Verdana" pitchFamily="32" charset="0"/>
              </a:rPr>
              <a:t>(</a:t>
            </a:r>
            <a:r>
              <a:rPr lang="de-DE" altLang="de-DE" sz="1000" b="0" dirty="0" err="1" smtClean="0">
                <a:solidFill>
                  <a:schemeClr val="tx1"/>
                </a:solidFill>
                <a:latin typeface="Verdana" pitchFamily="32" charset="0"/>
              </a:rPr>
              <a:t>adjusted</a:t>
            </a:r>
            <a:r>
              <a:rPr lang="de-DE" altLang="de-DE" sz="1000" b="0" dirty="0" smtClean="0">
                <a:solidFill>
                  <a:schemeClr val="tx1"/>
                </a:solidFill>
                <a:latin typeface="Verdana" pitchFamily="32" charset="0"/>
              </a:rPr>
              <a:t>)</a:t>
            </a:r>
            <a:endParaRPr lang="de-DE" altLang="de-DE" sz="1000" b="0" dirty="0">
              <a:solidFill>
                <a:schemeClr val="tx1"/>
              </a:solidFill>
              <a:latin typeface="Verdana" pitchFamily="32" charset="0"/>
            </a:endParaRPr>
          </a:p>
        </p:txBody>
      </p:sp>
      <p:sp>
        <p:nvSpPr>
          <p:cNvPr id="17446" name="Rectangle 38"/>
          <p:cNvSpPr>
            <a:spLocks noChangeArrowheads="1"/>
          </p:cNvSpPr>
          <p:nvPr/>
        </p:nvSpPr>
        <p:spPr bwMode="auto">
          <a:xfrm>
            <a:off x="1506422" y="2913064"/>
            <a:ext cx="314325" cy="371475"/>
          </a:xfrm>
          <a:prstGeom prst="rect">
            <a:avLst/>
          </a:prstGeom>
          <a:solidFill>
            <a:srgbClr val="FFFFFF"/>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47" name="Rectangle 39"/>
          <p:cNvSpPr>
            <a:spLocks noChangeArrowheads="1"/>
          </p:cNvSpPr>
          <p:nvPr/>
        </p:nvSpPr>
        <p:spPr bwMode="auto">
          <a:xfrm>
            <a:off x="9421697" y="2651126"/>
            <a:ext cx="314325" cy="371475"/>
          </a:xfrm>
          <a:prstGeom prst="rect">
            <a:avLst/>
          </a:prstGeom>
          <a:solidFill>
            <a:srgbClr val="FFFFFF"/>
          </a:solidFill>
          <a:ln>
            <a:noFill/>
          </a:ln>
          <a:effectLst/>
          <a:extLst>
            <a:ext uri="{91240B29-F687-4F45-9708-019B960494DF}">
              <a14:hiddenLine xmlns:a14="http://schemas.microsoft.com/office/drawing/2010/main" w="9360"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48" name="Rectangle 40"/>
          <p:cNvSpPr>
            <a:spLocks noChangeArrowheads="1"/>
          </p:cNvSpPr>
          <p:nvPr/>
        </p:nvSpPr>
        <p:spPr bwMode="auto">
          <a:xfrm>
            <a:off x="1639328" y="2154239"/>
            <a:ext cx="1429879" cy="260883"/>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400" dirty="0">
                <a:latin typeface="Verdana" pitchFamily="32" charset="0"/>
              </a:rPr>
              <a:t>Anomalie FMA</a:t>
            </a:r>
          </a:p>
        </p:txBody>
      </p:sp>
      <p:sp>
        <p:nvSpPr>
          <p:cNvPr id="17449" name="Rectangle 41"/>
          <p:cNvSpPr>
            <a:spLocks noChangeArrowheads="1"/>
          </p:cNvSpPr>
          <p:nvPr/>
        </p:nvSpPr>
        <p:spPr bwMode="auto">
          <a:xfrm>
            <a:off x="1642502" y="2339975"/>
            <a:ext cx="1341714" cy="21544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400" dirty="0">
                <a:latin typeface="Verdana" pitchFamily="32" charset="0"/>
              </a:rPr>
              <a:t>Anomalie JJA</a:t>
            </a:r>
          </a:p>
        </p:txBody>
      </p:sp>
      <p:sp>
        <p:nvSpPr>
          <p:cNvPr id="17450" name="Rectangle 42"/>
          <p:cNvSpPr>
            <a:spLocks noChangeArrowheads="1"/>
          </p:cNvSpPr>
          <p:nvPr/>
        </p:nvSpPr>
        <p:spPr bwMode="auto">
          <a:xfrm rot="16200000">
            <a:off x="-550758" y="3500641"/>
            <a:ext cx="2909451" cy="30280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Anomaly</a:t>
            </a:r>
            <a:r>
              <a:rPr lang="de-DE" altLang="de-DE" sz="1200" dirty="0" smtClean="0">
                <a:latin typeface="Verdana" pitchFamily="32" charset="0"/>
              </a:rPr>
              <a:t> Global Radiation </a:t>
            </a:r>
            <a:r>
              <a:rPr lang="de-DE" altLang="de-DE" sz="1200" dirty="0">
                <a:latin typeface="Verdana" pitchFamily="32" charset="0"/>
              </a:rPr>
              <a:t>[Wm</a:t>
            </a:r>
            <a:r>
              <a:rPr lang="de-DE" altLang="de-DE" sz="1200" baseline="30000" dirty="0">
                <a:latin typeface="Verdana" pitchFamily="32" charset="0"/>
              </a:rPr>
              <a:t>-2</a:t>
            </a:r>
            <a:r>
              <a:rPr lang="de-DE" altLang="de-DE" sz="1200" dirty="0">
                <a:latin typeface="Verdana" pitchFamily="32" charset="0"/>
              </a:rPr>
              <a:t>]</a:t>
            </a:r>
          </a:p>
        </p:txBody>
      </p:sp>
      <p:sp>
        <p:nvSpPr>
          <p:cNvPr id="17451" name="Rectangle 43"/>
          <p:cNvSpPr>
            <a:spLocks noChangeArrowheads="1"/>
          </p:cNvSpPr>
          <p:nvPr/>
        </p:nvSpPr>
        <p:spPr bwMode="auto">
          <a:xfrm rot="16200000">
            <a:off x="995369" y="2027197"/>
            <a:ext cx="302968" cy="287420"/>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p>
            <a:pPr hangingPunct="1">
              <a:lnSpc>
                <a:spcPct val="100000"/>
              </a:lnSpc>
            </a:pPr>
            <a:r>
              <a:rPr lang="de-DE" altLang="de-DE" sz="1100" dirty="0">
                <a:solidFill>
                  <a:srgbClr val="000000"/>
                </a:solidFill>
                <a:latin typeface="Verdana" pitchFamily="32" charset="0"/>
              </a:rPr>
              <a:t>150</a:t>
            </a:r>
          </a:p>
        </p:txBody>
      </p:sp>
      <p:sp>
        <p:nvSpPr>
          <p:cNvPr id="24" name="Rectangle 1"/>
          <p:cNvSpPr>
            <a:spLocks noGrp="1" noChangeArrowheads="1"/>
          </p:cNvSpPr>
          <p:nvPr>
            <p:ph type="title" idx="4294967295"/>
          </p:nvPr>
        </p:nvSpPr>
        <p:spPr>
          <a:xfrm>
            <a:off x="93488" y="178950"/>
            <a:ext cx="10533529"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Highly</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extreme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summer</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seasons</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Global Radiation</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sp>
        <p:nvSpPr>
          <p:cNvPr id="25" name="Rectangle 43"/>
          <p:cNvSpPr>
            <a:spLocks noChangeArrowheads="1"/>
          </p:cNvSpPr>
          <p:nvPr/>
        </p:nvSpPr>
        <p:spPr bwMode="auto">
          <a:xfrm rot="16200000">
            <a:off x="1026282" y="2603471"/>
            <a:ext cx="302968" cy="16927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sz="1100" dirty="0">
                <a:solidFill>
                  <a:srgbClr val="000000"/>
                </a:solidFill>
                <a:latin typeface="Verdana" pitchFamily="32" charset="0"/>
              </a:rPr>
              <a:t>100</a:t>
            </a:r>
          </a:p>
        </p:txBody>
      </p:sp>
      <p:sp>
        <p:nvSpPr>
          <p:cNvPr id="31" name="Rectangle 43"/>
          <p:cNvSpPr>
            <a:spLocks noChangeArrowheads="1"/>
          </p:cNvSpPr>
          <p:nvPr/>
        </p:nvSpPr>
        <p:spPr bwMode="auto">
          <a:xfrm rot="16200000">
            <a:off x="1081329" y="3178544"/>
            <a:ext cx="201978" cy="16927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sz="1100" dirty="0">
                <a:solidFill>
                  <a:srgbClr val="000000"/>
                </a:solidFill>
                <a:latin typeface="Verdana" pitchFamily="32" charset="0"/>
              </a:rPr>
              <a:t>50</a:t>
            </a:r>
          </a:p>
        </p:txBody>
      </p:sp>
      <p:sp>
        <p:nvSpPr>
          <p:cNvPr id="32" name="Rectangle 43"/>
          <p:cNvSpPr>
            <a:spLocks noChangeArrowheads="1"/>
          </p:cNvSpPr>
          <p:nvPr/>
        </p:nvSpPr>
        <p:spPr bwMode="auto">
          <a:xfrm rot="16200000">
            <a:off x="1143667" y="3732620"/>
            <a:ext cx="100990" cy="16927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sz="1100" dirty="0">
                <a:solidFill>
                  <a:srgbClr val="000000"/>
                </a:solidFill>
                <a:latin typeface="Verdana" pitchFamily="32" charset="0"/>
              </a:rPr>
              <a:t>0</a:t>
            </a:r>
          </a:p>
        </p:txBody>
      </p:sp>
      <p:sp>
        <p:nvSpPr>
          <p:cNvPr id="33" name="Rectangle 43"/>
          <p:cNvSpPr>
            <a:spLocks noChangeArrowheads="1"/>
          </p:cNvSpPr>
          <p:nvPr/>
        </p:nvSpPr>
        <p:spPr bwMode="auto">
          <a:xfrm rot="16200000">
            <a:off x="1066924" y="4280982"/>
            <a:ext cx="269304" cy="16927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sz="1100" dirty="0">
                <a:solidFill>
                  <a:srgbClr val="000000"/>
                </a:solidFill>
                <a:latin typeface="Verdana" pitchFamily="32" charset="0"/>
              </a:rPr>
              <a:t>-50</a:t>
            </a:r>
          </a:p>
        </p:txBody>
      </p:sp>
      <p:sp>
        <p:nvSpPr>
          <p:cNvPr id="34" name="Rectangle 43"/>
          <p:cNvSpPr>
            <a:spLocks noChangeArrowheads="1"/>
          </p:cNvSpPr>
          <p:nvPr/>
        </p:nvSpPr>
        <p:spPr bwMode="auto">
          <a:xfrm rot="16200000">
            <a:off x="1036231" y="4840223"/>
            <a:ext cx="370294" cy="16927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sz="1100" dirty="0">
                <a:solidFill>
                  <a:srgbClr val="000000"/>
                </a:solidFill>
                <a:latin typeface="Verdana" pitchFamily="32" charset="0"/>
              </a:rPr>
              <a:t>-100</a:t>
            </a:r>
          </a:p>
        </p:txBody>
      </p:sp>
      <p:sp>
        <p:nvSpPr>
          <p:cNvPr id="35" name="Rectangle 43"/>
          <p:cNvSpPr>
            <a:spLocks noChangeArrowheads="1"/>
          </p:cNvSpPr>
          <p:nvPr/>
        </p:nvSpPr>
        <p:spPr bwMode="auto">
          <a:xfrm rot="16200000">
            <a:off x="1025954" y="5381326"/>
            <a:ext cx="370294" cy="16927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sz="1100" dirty="0">
                <a:solidFill>
                  <a:srgbClr val="000000"/>
                </a:solidFill>
                <a:latin typeface="Verdana" pitchFamily="32" charset="0"/>
              </a:rPr>
              <a:t>-150</a:t>
            </a:r>
          </a:p>
        </p:txBody>
      </p:sp>
      <p:sp>
        <p:nvSpPr>
          <p:cNvPr id="37" name="Rectangle 7"/>
          <p:cNvSpPr>
            <a:spLocks noChangeArrowheads="1"/>
          </p:cNvSpPr>
          <p:nvPr/>
        </p:nvSpPr>
        <p:spPr bwMode="auto">
          <a:xfrm>
            <a:off x="1479831" y="2108437"/>
            <a:ext cx="1013927" cy="493302"/>
          </a:xfrm>
          <a:prstGeom prst="rect">
            <a:avLst/>
          </a:prstGeom>
          <a:solidFill>
            <a:srgbClr val="FFFFFF"/>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8" name="Rectangle 27"/>
          <p:cNvSpPr>
            <a:spLocks noChangeArrowheads="1"/>
          </p:cNvSpPr>
          <p:nvPr/>
        </p:nvSpPr>
        <p:spPr bwMode="auto">
          <a:xfrm>
            <a:off x="1730613" y="2390692"/>
            <a:ext cx="1460336" cy="24622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600" dirty="0" err="1" smtClean="0">
                <a:latin typeface="Verdana" pitchFamily="32" charset="0"/>
              </a:rPr>
              <a:t>Anomaly</a:t>
            </a:r>
            <a:r>
              <a:rPr lang="de-DE" altLang="de-DE" sz="1600" dirty="0" smtClean="0">
                <a:latin typeface="Verdana" pitchFamily="32" charset="0"/>
              </a:rPr>
              <a:t> </a:t>
            </a:r>
            <a:r>
              <a:rPr lang="de-DE" altLang="de-DE" sz="1600" dirty="0">
                <a:latin typeface="Verdana" pitchFamily="32" charset="0"/>
              </a:rPr>
              <a:t>JJA</a:t>
            </a:r>
          </a:p>
        </p:txBody>
      </p:sp>
      <p:sp>
        <p:nvSpPr>
          <p:cNvPr id="39" name="Rechteck 38"/>
          <p:cNvSpPr/>
          <p:nvPr/>
        </p:nvSpPr>
        <p:spPr bwMode="auto">
          <a:xfrm>
            <a:off x="1537080" y="2458808"/>
            <a:ext cx="114380" cy="126711"/>
          </a:xfrm>
          <a:prstGeom prst="rect">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40" name="Rectangle 26"/>
          <p:cNvSpPr>
            <a:spLocks noChangeArrowheads="1"/>
          </p:cNvSpPr>
          <p:nvPr/>
        </p:nvSpPr>
        <p:spPr bwMode="auto">
          <a:xfrm>
            <a:off x="1734531" y="2108438"/>
            <a:ext cx="1559722" cy="29166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600" dirty="0" err="1" smtClean="0">
                <a:latin typeface="Verdana" pitchFamily="32" charset="0"/>
              </a:rPr>
              <a:t>Anomaly</a:t>
            </a:r>
            <a:r>
              <a:rPr lang="de-DE" altLang="de-DE" sz="1600" dirty="0" smtClean="0">
                <a:latin typeface="Verdana" pitchFamily="32" charset="0"/>
              </a:rPr>
              <a:t> </a:t>
            </a:r>
            <a:r>
              <a:rPr lang="de-DE" altLang="de-DE" sz="1600" dirty="0">
                <a:latin typeface="Verdana" pitchFamily="32" charset="0"/>
              </a:rPr>
              <a:t>FMA</a:t>
            </a:r>
          </a:p>
        </p:txBody>
      </p:sp>
      <p:sp>
        <p:nvSpPr>
          <p:cNvPr id="41" name="Rechteck 40"/>
          <p:cNvSpPr/>
          <p:nvPr/>
        </p:nvSpPr>
        <p:spPr bwMode="auto">
          <a:xfrm>
            <a:off x="1544173" y="2155167"/>
            <a:ext cx="114380" cy="133706"/>
          </a:xfrm>
          <a:prstGeom prst="rect">
            <a:avLst/>
          </a:prstGeom>
          <a:solidFill>
            <a:srgbClr val="006600"/>
          </a:solidFill>
          <a:ln w="9525" cap="flat" cmpd="sng" algn="ctr">
            <a:solidFill>
              <a:srgbClr val="00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600" b="0">
              <a:latin typeface="Arial" charset="0"/>
              <a:ea typeface="Microsoft YaHei" charset="-122"/>
            </a:endParaRPr>
          </a:p>
        </p:txBody>
      </p:sp>
    </p:spTree>
    <p:extLst>
      <p:ext uri="{BB962C8B-B14F-4D97-AF65-F5344CB8AC3E}">
        <p14:creationId xmlns:p14="http://schemas.microsoft.com/office/powerpoint/2010/main" val="28774719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1387475"/>
            <a:ext cx="9144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60" name="Rectangle 28"/>
          <p:cNvSpPr>
            <a:spLocks noChangeArrowheads="1"/>
          </p:cNvSpPr>
          <p:nvPr/>
        </p:nvSpPr>
        <p:spPr bwMode="auto">
          <a:xfrm rot="16200000">
            <a:off x="160351" y="3502229"/>
            <a:ext cx="3116238" cy="30280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hangingPunct="1">
              <a:lnSpc>
                <a:spcPct val="100000"/>
              </a:lnSpc>
            </a:pPr>
            <a:r>
              <a:rPr lang="de-DE" altLang="de-DE" sz="1200" dirty="0" err="1" smtClean="0">
                <a:latin typeface="Verdana" pitchFamily="32" charset="0"/>
              </a:rPr>
              <a:t>Anomaly</a:t>
            </a:r>
            <a:r>
              <a:rPr lang="de-DE" altLang="de-DE" sz="1200" dirty="0" smtClean="0">
                <a:latin typeface="Verdana" pitchFamily="32" charset="0"/>
              </a:rPr>
              <a:t> </a:t>
            </a:r>
            <a:r>
              <a:rPr lang="de-DE" altLang="de-DE" sz="1200" dirty="0" err="1" smtClean="0">
                <a:latin typeface="Verdana" pitchFamily="32" charset="0"/>
              </a:rPr>
              <a:t>Precipitatoin</a:t>
            </a:r>
            <a:r>
              <a:rPr lang="de-DE" altLang="de-DE" sz="1200" dirty="0" smtClean="0">
                <a:latin typeface="Verdana" pitchFamily="32" charset="0"/>
              </a:rPr>
              <a:t> </a:t>
            </a:r>
            <a:r>
              <a:rPr lang="de-DE" altLang="de-DE" sz="1200" dirty="0">
                <a:latin typeface="Verdana" pitchFamily="32" charset="0"/>
              </a:rPr>
              <a:t>[</a:t>
            </a:r>
            <a:r>
              <a:rPr lang="de-DE" altLang="de-DE" sz="1200" dirty="0" smtClean="0">
                <a:latin typeface="Verdana" pitchFamily="32" charset="0"/>
              </a:rPr>
              <a:t>mm/</a:t>
            </a:r>
            <a:r>
              <a:rPr lang="de-DE" altLang="de-DE" sz="1200" dirty="0" err="1" smtClean="0">
                <a:latin typeface="Verdana" pitchFamily="32" charset="0"/>
              </a:rPr>
              <a:t>month</a:t>
            </a:r>
            <a:r>
              <a:rPr lang="de-DE" altLang="de-DE" sz="1200" dirty="0" smtClean="0">
                <a:latin typeface="Verdana" pitchFamily="32" charset="0"/>
              </a:rPr>
              <a:t>]</a:t>
            </a:r>
            <a:endParaRPr lang="de-DE" altLang="de-DE" sz="1200" dirty="0">
              <a:latin typeface="Verdana" pitchFamily="32" charset="0"/>
            </a:endParaRPr>
          </a:p>
        </p:txBody>
      </p:sp>
      <p:sp>
        <p:nvSpPr>
          <p:cNvPr id="18461" name="Rectangle 29"/>
          <p:cNvSpPr>
            <a:spLocks noChangeArrowheads="1"/>
          </p:cNvSpPr>
          <p:nvPr/>
        </p:nvSpPr>
        <p:spPr bwMode="auto">
          <a:xfrm rot="16200000">
            <a:off x="5807590" y="4849205"/>
            <a:ext cx="656196"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1983</a:t>
            </a:r>
          </a:p>
        </p:txBody>
      </p:sp>
      <p:sp>
        <p:nvSpPr>
          <p:cNvPr id="18462" name="Rectangle 30"/>
          <p:cNvSpPr>
            <a:spLocks noChangeArrowheads="1"/>
          </p:cNvSpPr>
          <p:nvPr/>
        </p:nvSpPr>
        <p:spPr bwMode="auto">
          <a:xfrm rot="16200000">
            <a:off x="4729678" y="4967247"/>
            <a:ext cx="656196"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1976</a:t>
            </a:r>
          </a:p>
        </p:txBody>
      </p:sp>
      <p:sp>
        <p:nvSpPr>
          <p:cNvPr id="18463" name="Rectangle 31"/>
          <p:cNvSpPr>
            <a:spLocks noChangeArrowheads="1"/>
          </p:cNvSpPr>
          <p:nvPr/>
        </p:nvSpPr>
        <p:spPr bwMode="auto">
          <a:xfrm rot="16200000">
            <a:off x="8836542" y="4687959"/>
            <a:ext cx="656196"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2003</a:t>
            </a:r>
          </a:p>
        </p:txBody>
      </p:sp>
      <p:sp>
        <p:nvSpPr>
          <p:cNvPr id="18465" name="Rectangle 33"/>
          <p:cNvSpPr>
            <a:spLocks noChangeArrowheads="1"/>
          </p:cNvSpPr>
          <p:nvPr/>
        </p:nvSpPr>
        <p:spPr bwMode="auto">
          <a:xfrm rot="16200000">
            <a:off x="2923103" y="4425434"/>
            <a:ext cx="656196"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1964</a:t>
            </a:r>
          </a:p>
        </p:txBody>
      </p:sp>
      <p:sp>
        <p:nvSpPr>
          <p:cNvPr id="18466" name="Rectangle 34"/>
          <p:cNvSpPr>
            <a:spLocks noChangeArrowheads="1"/>
          </p:cNvSpPr>
          <p:nvPr/>
        </p:nvSpPr>
        <p:spPr bwMode="auto">
          <a:xfrm rot="16200000">
            <a:off x="4276446" y="4378481"/>
            <a:ext cx="656196" cy="318924"/>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6000" tIns="36000" rIns="36000" bIns="36000">
            <a:spAutoFit/>
          </a:bodyPr>
          <a:lstStyle/>
          <a:p>
            <a:pPr hangingPunct="1">
              <a:lnSpc>
                <a:spcPct val="100000"/>
              </a:lnSpc>
            </a:pPr>
            <a:r>
              <a:rPr lang="de-DE" alt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1973</a:t>
            </a:r>
          </a:p>
        </p:txBody>
      </p:sp>
      <p:sp>
        <p:nvSpPr>
          <p:cNvPr id="18467" name="AutoShape 35"/>
          <p:cNvSpPr>
            <a:spLocks noChangeArrowheads="1"/>
          </p:cNvSpPr>
          <p:nvPr/>
        </p:nvSpPr>
        <p:spPr bwMode="auto">
          <a:xfrm>
            <a:off x="3213011" y="4949978"/>
            <a:ext cx="95250" cy="176212"/>
          </a:xfrm>
          <a:prstGeom prst="upArrow">
            <a:avLst>
              <a:gd name="adj1" fmla="val 50000"/>
              <a:gd name="adj2" fmla="val 46250"/>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468" name="AutoShape 36"/>
          <p:cNvSpPr>
            <a:spLocks noChangeArrowheads="1"/>
          </p:cNvSpPr>
          <p:nvPr/>
        </p:nvSpPr>
        <p:spPr bwMode="auto">
          <a:xfrm>
            <a:off x="4562474" y="4856010"/>
            <a:ext cx="104775" cy="195263"/>
          </a:xfrm>
          <a:prstGeom prst="upArrow">
            <a:avLst>
              <a:gd name="adj1" fmla="val 50000"/>
              <a:gd name="adj2" fmla="val 46591"/>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470" name="AutoShape 38"/>
          <p:cNvSpPr>
            <a:spLocks noChangeArrowheads="1"/>
          </p:cNvSpPr>
          <p:nvPr/>
        </p:nvSpPr>
        <p:spPr bwMode="auto">
          <a:xfrm>
            <a:off x="9121777" y="5147001"/>
            <a:ext cx="104775" cy="195262"/>
          </a:xfrm>
          <a:prstGeom prst="upArrow">
            <a:avLst>
              <a:gd name="adj1" fmla="val 50000"/>
              <a:gd name="adj2" fmla="val 46591"/>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 name="Rectangle 43"/>
          <p:cNvSpPr>
            <a:spLocks noChangeArrowheads="1"/>
          </p:cNvSpPr>
          <p:nvPr/>
        </p:nvSpPr>
        <p:spPr bwMode="auto">
          <a:xfrm rot="16200000">
            <a:off x="1809873" y="1817137"/>
            <a:ext cx="302968" cy="287420"/>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2000" rIns="0" bIns="45000">
            <a:spAutoFit/>
          </a:bodyPr>
          <a:lstStyle/>
          <a:p>
            <a:pPr hangingPunct="1">
              <a:lnSpc>
                <a:spcPct val="100000"/>
              </a:lnSpc>
            </a:pPr>
            <a:r>
              <a:rPr lang="de-DE" altLang="de-DE" sz="1100" dirty="0">
                <a:solidFill>
                  <a:srgbClr val="000000"/>
                </a:solidFill>
                <a:latin typeface="Verdana" pitchFamily="32" charset="0"/>
              </a:rPr>
              <a:t>150</a:t>
            </a:r>
          </a:p>
        </p:txBody>
      </p:sp>
      <p:sp>
        <p:nvSpPr>
          <p:cNvPr id="21" name="Rectangle 43"/>
          <p:cNvSpPr>
            <a:spLocks noChangeArrowheads="1"/>
          </p:cNvSpPr>
          <p:nvPr/>
        </p:nvSpPr>
        <p:spPr bwMode="auto">
          <a:xfrm rot="16200000">
            <a:off x="1840786" y="2393411"/>
            <a:ext cx="302968" cy="16927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sz="1100" dirty="0">
                <a:solidFill>
                  <a:srgbClr val="000000"/>
                </a:solidFill>
                <a:latin typeface="Verdana" pitchFamily="32" charset="0"/>
              </a:rPr>
              <a:t>100</a:t>
            </a:r>
          </a:p>
        </p:txBody>
      </p:sp>
      <p:sp>
        <p:nvSpPr>
          <p:cNvPr id="22" name="Rectangle 43"/>
          <p:cNvSpPr>
            <a:spLocks noChangeArrowheads="1"/>
          </p:cNvSpPr>
          <p:nvPr/>
        </p:nvSpPr>
        <p:spPr bwMode="auto">
          <a:xfrm rot="16200000">
            <a:off x="1895833" y="2968484"/>
            <a:ext cx="201978" cy="16927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sz="1100" dirty="0">
                <a:solidFill>
                  <a:srgbClr val="000000"/>
                </a:solidFill>
                <a:latin typeface="Verdana" pitchFamily="32" charset="0"/>
              </a:rPr>
              <a:t>50</a:t>
            </a:r>
          </a:p>
        </p:txBody>
      </p:sp>
      <p:sp>
        <p:nvSpPr>
          <p:cNvPr id="23" name="Rectangle 43"/>
          <p:cNvSpPr>
            <a:spLocks noChangeArrowheads="1"/>
          </p:cNvSpPr>
          <p:nvPr/>
        </p:nvSpPr>
        <p:spPr bwMode="auto">
          <a:xfrm rot="16200000">
            <a:off x="1958171" y="3522560"/>
            <a:ext cx="100990" cy="16927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sz="1100" dirty="0">
                <a:solidFill>
                  <a:srgbClr val="000000"/>
                </a:solidFill>
                <a:latin typeface="Verdana" pitchFamily="32" charset="0"/>
              </a:rPr>
              <a:t>0</a:t>
            </a:r>
          </a:p>
        </p:txBody>
      </p:sp>
      <p:sp>
        <p:nvSpPr>
          <p:cNvPr id="24" name="Rectangle 43"/>
          <p:cNvSpPr>
            <a:spLocks noChangeArrowheads="1"/>
          </p:cNvSpPr>
          <p:nvPr/>
        </p:nvSpPr>
        <p:spPr bwMode="auto">
          <a:xfrm rot="16200000">
            <a:off x="1881428" y="4070922"/>
            <a:ext cx="269304" cy="16927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sz="1100" dirty="0">
                <a:solidFill>
                  <a:srgbClr val="000000"/>
                </a:solidFill>
                <a:latin typeface="Verdana" pitchFamily="32" charset="0"/>
              </a:rPr>
              <a:t>-50</a:t>
            </a:r>
          </a:p>
        </p:txBody>
      </p:sp>
      <p:sp>
        <p:nvSpPr>
          <p:cNvPr id="25" name="Rectangle 43"/>
          <p:cNvSpPr>
            <a:spLocks noChangeArrowheads="1"/>
          </p:cNvSpPr>
          <p:nvPr/>
        </p:nvSpPr>
        <p:spPr bwMode="auto">
          <a:xfrm rot="16200000">
            <a:off x="1850735" y="4630163"/>
            <a:ext cx="370294" cy="16927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sz="1100" dirty="0">
                <a:solidFill>
                  <a:srgbClr val="000000"/>
                </a:solidFill>
                <a:latin typeface="Verdana" pitchFamily="32" charset="0"/>
              </a:rPr>
              <a:t>-100</a:t>
            </a:r>
          </a:p>
        </p:txBody>
      </p:sp>
      <p:sp>
        <p:nvSpPr>
          <p:cNvPr id="26" name="Rectangle 43"/>
          <p:cNvSpPr>
            <a:spLocks noChangeArrowheads="1"/>
          </p:cNvSpPr>
          <p:nvPr/>
        </p:nvSpPr>
        <p:spPr bwMode="auto">
          <a:xfrm rot="16200000">
            <a:off x="1840458" y="5171266"/>
            <a:ext cx="370294" cy="16927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sz="1100" dirty="0">
                <a:solidFill>
                  <a:srgbClr val="000000"/>
                </a:solidFill>
                <a:latin typeface="Verdana" pitchFamily="32" charset="0"/>
              </a:rPr>
              <a:t>-150</a:t>
            </a:r>
          </a:p>
        </p:txBody>
      </p:sp>
      <p:sp>
        <p:nvSpPr>
          <p:cNvPr id="18464" name="AutoShape 32"/>
          <p:cNvSpPr>
            <a:spLocks noChangeArrowheads="1"/>
          </p:cNvSpPr>
          <p:nvPr/>
        </p:nvSpPr>
        <p:spPr bwMode="auto">
          <a:xfrm>
            <a:off x="5022848" y="5402709"/>
            <a:ext cx="103188" cy="193675"/>
          </a:xfrm>
          <a:prstGeom prst="upArrow">
            <a:avLst>
              <a:gd name="adj1" fmla="val 50000"/>
              <a:gd name="adj2" fmla="val 46923"/>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469" name="AutoShape 37"/>
          <p:cNvSpPr>
            <a:spLocks noChangeArrowheads="1"/>
          </p:cNvSpPr>
          <p:nvPr/>
        </p:nvSpPr>
        <p:spPr bwMode="auto">
          <a:xfrm>
            <a:off x="6102349" y="5277399"/>
            <a:ext cx="104775" cy="193675"/>
          </a:xfrm>
          <a:prstGeom prst="upArrow">
            <a:avLst>
              <a:gd name="adj1" fmla="val 50000"/>
              <a:gd name="adj2" fmla="val 46212"/>
            </a:avLst>
          </a:prstGeom>
          <a:solidFill>
            <a:srgbClr val="000000"/>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9" name="Rectangle 7"/>
          <p:cNvSpPr>
            <a:spLocks noChangeArrowheads="1"/>
          </p:cNvSpPr>
          <p:nvPr/>
        </p:nvSpPr>
        <p:spPr bwMode="auto">
          <a:xfrm>
            <a:off x="2294335" y="1988840"/>
            <a:ext cx="1013927" cy="355600"/>
          </a:xfrm>
          <a:prstGeom prst="rect">
            <a:avLst/>
          </a:prstGeom>
          <a:solidFill>
            <a:srgbClr val="FFFFFF"/>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 name="Rectangle 9"/>
          <p:cNvSpPr>
            <a:spLocks noChangeArrowheads="1"/>
          </p:cNvSpPr>
          <p:nvPr/>
        </p:nvSpPr>
        <p:spPr bwMode="auto">
          <a:xfrm rot="16200000">
            <a:off x="2279881" y="2283384"/>
            <a:ext cx="280526" cy="138499"/>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hangingPunct="1">
              <a:lnSpc>
                <a:spcPct val="100000"/>
              </a:lnSpc>
            </a:pPr>
            <a:r>
              <a:rPr lang="de-DE" altLang="de-DE" dirty="0">
                <a:solidFill>
                  <a:srgbClr val="000000"/>
                </a:solidFill>
                <a:latin typeface="Verdana" pitchFamily="32" charset="0"/>
              </a:rPr>
              <a:t>       </a:t>
            </a:r>
          </a:p>
        </p:txBody>
      </p:sp>
      <p:sp>
        <p:nvSpPr>
          <p:cNvPr id="31" name="Rectangle 27"/>
          <p:cNvSpPr>
            <a:spLocks noChangeArrowheads="1"/>
          </p:cNvSpPr>
          <p:nvPr/>
        </p:nvSpPr>
        <p:spPr bwMode="auto">
          <a:xfrm>
            <a:off x="2545117" y="2133393"/>
            <a:ext cx="1460336" cy="24622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600" dirty="0" err="1" smtClean="0">
                <a:latin typeface="Verdana" pitchFamily="32" charset="0"/>
              </a:rPr>
              <a:t>Anomaly</a:t>
            </a:r>
            <a:r>
              <a:rPr lang="de-DE" altLang="de-DE" sz="1600" dirty="0" smtClean="0">
                <a:latin typeface="Verdana" pitchFamily="32" charset="0"/>
              </a:rPr>
              <a:t> </a:t>
            </a:r>
            <a:r>
              <a:rPr lang="de-DE" altLang="de-DE" sz="1600" dirty="0">
                <a:latin typeface="Verdana" pitchFamily="32" charset="0"/>
              </a:rPr>
              <a:t>JJA</a:t>
            </a:r>
          </a:p>
        </p:txBody>
      </p:sp>
      <p:sp>
        <p:nvSpPr>
          <p:cNvPr id="33" name="Rechteck 32"/>
          <p:cNvSpPr/>
          <p:nvPr/>
        </p:nvSpPr>
        <p:spPr bwMode="auto">
          <a:xfrm>
            <a:off x="2351584" y="2201509"/>
            <a:ext cx="114380" cy="126711"/>
          </a:xfrm>
          <a:prstGeom prst="rect">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800" b="0">
              <a:latin typeface="Arial" charset="0"/>
              <a:ea typeface="Microsoft YaHei" charset="-122"/>
            </a:endParaRPr>
          </a:p>
        </p:txBody>
      </p:sp>
      <p:sp>
        <p:nvSpPr>
          <p:cNvPr id="34" name="Rectangle 26"/>
          <p:cNvSpPr>
            <a:spLocks noChangeArrowheads="1"/>
          </p:cNvSpPr>
          <p:nvPr/>
        </p:nvSpPr>
        <p:spPr bwMode="auto">
          <a:xfrm>
            <a:off x="2549035" y="1851139"/>
            <a:ext cx="1559722" cy="291661"/>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45000">
            <a:spAutoFit/>
          </a:bodyPr>
          <a:lstStyle>
            <a:lvl1pPr>
              <a:tabLst>
                <a:tab pos="723900" algn="l"/>
              </a:tabLst>
              <a:defRPr>
                <a:solidFill>
                  <a:srgbClr val="000000"/>
                </a:solidFill>
                <a:latin typeface="Arial" charset="0"/>
                <a:ea typeface="Microsoft YaHei" charset="-122"/>
              </a:defRPr>
            </a:lvl1pPr>
            <a:lvl2pPr>
              <a:tabLst>
                <a:tab pos="723900" algn="l"/>
              </a:tabLst>
              <a:defRPr>
                <a:solidFill>
                  <a:srgbClr val="000000"/>
                </a:solidFill>
                <a:latin typeface="Arial" charset="0"/>
                <a:ea typeface="Microsoft YaHei" charset="-122"/>
              </a:defRPr>
            </a:lvl2pPr>
            <a:lvl3pPr>
              <a:tabLst>
                <a:tab pos="723900" algn="l"/>
              </a:tabLst>
              <a:defRPr>
                <a:solidFill>
                  <a:srgbClr val="000000"/>
                </a:solidFill>
                <a:latin typeface="Arial" charset="0"/>
                <a:ea typeface="Microsoft YaHei" charset="-122"/>
              </a:defRPr>
            </a:lvl3pPr>
            <a:lvl4pPr>
              <a:tabLst>
                <a:tab pos="723900" algn="l"/>
              </a:tabLst>
              <a:defRPr>
                <a:solidFill>
                  <a:srgbClr val="000000"/>
                </a:solidFill>
                <a:latin typeface="Arial" charset="0"/>
                <a:ea typeface="Microsoft YaHei" charset="-122"/>
              </a:defRPr>
            </a:lvl4pPr>
            <a:lvl5pPr>
              <a:tabLst>
                <a:tab pos="7239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rgbClr val="000000"/>
                </a:solidFill>
                <a:latin typeface="Arial" charset="0"/>
                <a:ea typeface="Microsoft YaHei" charset="-122"/>
              </a:defRPr>
            </a:lvl9pPr>
          </a:lstStyle>
          <a:p>
            <a:pPr hangingPunct="1">
              <a:lnSpc>
                <a:spcPct val="100000"/>
              </a:lnSpc>
            </a:pPr>
            <a:r>
              <a:rPr lang="de-DE" altLang="de-DE" sz="1600" dirty="0" err="1" smtClean="0">
                <a:latin typeface="Verdana" pitchFamily="32" charset="0"/>
              </a:rPr>
              <a:t>Anomaly</a:t>
            </a:r>
            <a:r>
              <a:rPr lang="de-DE" altLang="de-DE" sz="1600" dirty="0" smtClean="0">
                <a:latin typeface="Verdana" pitchFamily="32" charset="0"/>
              </a:rPr>
              <a:t> </a:t>
            </a:r>
            <a:r>
              <a:rPr lang="de-DE" altLang="de-DE" sz="1600" dirty="0">
                <a:latin typeface="Verdana" pitchFamily="32" charset="0"/>
              </a:rPr>
              <a:t>FMA</a:t>
            </a:r>
          </a:p>
        </p:txBody>
      </p:sp>
      <p:sp>
        <p:nvSpPr>
          <p:cNvPr id="35" name="Rechteck 34"/>
          <p:cNvSpPr/>
          <p:nvPr/>
        </p:nvSpPr>
        <p:spPr bwMode="auto">
          <a:xfrm>
            <a:off x="2358677" y="1897868"/>
            <a:ext cx="114380" cy="133706"/>
          </a:xfrm>
          <a:prstGeom prst="rect">
            <a:avLst/>
          </a:prstGeom>
          <a:solidFill>
            <a:srgbClr val="006600"/>
          </a:solidFill>
          <a:ln w="9525" cap="flat" cmpd="sng" algn="ctr">
            <a:solidFill>
              <a:srgbClr val="00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hangingPunct="0">
              <a:lnSpc>
                <a:spcPct val="93000"/>
              </a:lnSpc>
              <a:buClr>
                <a:srgbClr val="000000"/>
              </a:buClr>
              <a:buSzPct val="100000"/>
            </a:pPr>
            <a:endParaRPr lang="de-DE" sz="1600" b="0">
              <a:latin typeface="Arial" charset="0"/>
              <a:ea typeface="Microsoft YaHei" charset="-122"/>
            </a:endParaRPr>
          </a:p>
        </p:txBody>
      </p:sp>
      <p:sp>
        <p:nvSpPr>
          <p:cNvPr id="36" name="Rectangle 14"/>
          <p:cNvSpPr>
            <a:spLocks noChangeArrowheads="1"/>
          </p:cNvSpPr>
          <p:nvPr/>
        </p:nvSpPr>
        <p:spPr bwMode="auto">
          <a:xfrm>
            <a:off x="121880" y="6144913"/>
            <a:ext cx="4027362"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723900" algn="l"/>
                <a:tab pos="1447800" algn="l"/>
                <a:tab pos="2171700" algn="l"/>
                <a:tab pos="2895600" algn="l"/>
                <a:tab pos="3619500" algn="l"/>
                <a:tab pos="4343400" algn="l"/>
                <a:tab pos="5067300" algn="l"/>
              </a:tabLst>
            </a:pPr>
            <a:r>
              <a:rPr lang="de-DE" altLang="de-DE" sz="1000" b="0" dirty="0">
                <a:solidFill>
                  <a:schemeClr val="tx1"/>
                </a:solidFill>
                <a:latin typeface="Verdana" pitchFamily="32" charset="0"/>
              </a:rPr>
              <a:t>Träger-Chatterjee et al. (2013): NHESS, Vol. 13 </a:t>
            </a:r>
            <a:r>
              <a:rPr lang="de-DE" altLang="de-DE" sz="1000" b="0" dirty="0" smtClean="0">
                <a:solidFill>
                  <a:schemeClr val="tx1"/>
                </a:solidFill>
                <a:latin typeface="Verdana" pitchFamily="32" charset="0"/>
              </a:rPr>
              <a:t>(</a:t>
            </a:r>
            <a:r>
              <a:rPr lang="de-DE" altLang="de-DE" sz="1000" b="0" dirty="0" err="1" smtClean="0">
                <a:solidFill>
                  <a:schemeClr val="tx1"/>
                </a:solidFill>
                <a:latin typeface="Verdana" pitchFamily="32" charset="0"/>
              </a:rPr>
              <a:t>adjusted</a:t>
            </a:r>
            <a:r>
              <a:rPr lang="de-DE" altLang="de-DE" sz="1000" b="0" dirty="0" smtClean="0">
                <a:solidFill>
                  <a:schemeClr val="tx1"/>
                </a:solidFill>
                <a:latin typeface="Verdana" pitchFamily="32" charset="0"/>
              </a:rPr>
              <a:t>)</a:t>
            </a:r>
            <a:endParaRPr lang="de-DE" altLang="de-DE" sz="1000" b="0" dirty="0">
              <a:solidFill>
                <a:schemeClr val="tx1"/>
              </a:solidFill>
              <a:latin typeface="Verdana" pitchFamily="32" charset="0"/>
            </a:endParaRPr>
          </a:p>
        </p:txBody>
      </p:sp>
      <p:sp>
        <p:nvSpPr>
          <p:cNvPr id="37" name="Rectangle 1"/>
          <p:cNvSpPr>
            <a:spLocks noGrp="1" noChangeArrowheads="1"/>
          </p:cNvSpPr>
          <p:nvPr>
            <p:ph type="title" idx="4294967295"/>
          </p:nvPr>
        </p:nvSpPr>
        <p:spPr>
          <a:xfrm>
            <a:off x="93488" y="178950"/>
            <a:ext cx="10533529" cy="574675"/>
          </a:xfrm>
          <a:ln/>
        </p:spPr>
        <p:txBody>
          <a:bodyPr/>
          <a:lstStyle/>
          <a:p>
            <a:pPr marL="1825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Highly</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extreme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summer</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seasons</a:t>
            </a:r>
            <a:r>
              <a:rPr lang="de-DE" altLang="de-DE" sz="2600" dirty="0" smtClean="0">
                <a:latin typeface="Verdana" panose="020B0604030504040204" pitchFamily="34" charset="0"/>
                <a:ea typeface="Verdana" panose="020B0604030504040204" pitchFamily="34" charset="0"/>
                <a:cs typeface="Verdana" panose="020B0604030504040204" pitchFamily="34" charset="0"/>
              </a:rPr>
              <a:t>: </a:t>
            </a:r>
            <a:r>
              <a:rPr lang="de-DE" altLang="de-DE" sz="2600" dirty="0" err="1" smtClean="0">
                <a:latin typeface="Verdana" panose="020B0604030504040204" pitchFamily="34" charset="0"/>
                <a:ea typeface="Verdana" panose="020B0604030504040204" pitchFamily="34" charset="0"/>
                <a:cs typeface="Verdana" panose="020B0604030504040204" pitchFamily="34" charset="0"/>
              </a:rPr>
              <a:t>Precipitation</a:t>
            </a:r>
            <a:endParaRPr lang="de-DE" altLang="de-DE"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26804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07720459-F48C-414D-899F-B18900DC1FFE}" vid="{79695FB6-756E-420B-8C49-5F104F1B40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Landscape Template (16_9 format)</Template>
  <TotalTime>294</TotalTime>
  <Words>3901</Words>
  <Application>Microsoft Office PowerPoint</Application>
  <PresentationFormat>Widescreen</PresentationFormat>
  <Paragraphs>1010</Paragraphs>
  <Slides>31</Slides>
  <Notes>31</Notes>
  <HiddenSlides>7</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5" baseType="lpstr">
      <vt:lpstr>Microsoft YaHei</vt:lpstr>
      <vt:lpstr>Arial</vt:lpstr>
      <vt:lpstr>Cambria Math</vt:lpstr>
      <vt:lpstr>Century Gothic</vt:lpstr>
      <vt:lpstr>Helvetica</vt:lpstr>
      <vt:lpstr>StarSymbol</vt:lpstr>
      <vt:lpstr>Symbol</vt:lpstr>
      <vt:lpstr>Tahoma</vt:lpstr>
      <vt:lpstr>Times New Roman</vt:lpstr>
      <vt:lpstr>Verdana</vt:lpstr>
      <vt:lpstr>Wingdings</vt:lpstr>
      <vt:lpstr>Viewgraph Landscape Template</vt:lpstr>
      <vt:lpstr>Clip</vt:lpstr>
      <vt:lpstr>Formel</vt:lpstr>
      <vt:lpstr>PowerPoint Presentation</vt:lpstr>
      <vt:lpstr>Impacts of hot &amp; dry summers</vt:lpstr>
      <vt:lpstr>Aim of the Study</vt:lpstr>
      <vt:lpstr>Annual cycle of global radiation</vt:lpstr>
      <vt:lpstr>Working hypothesis</vt:lpstr>
      <vt:lpstr>Data and Region of Interest</vt:lpstr>
      <vt:lpstr>Data aggregation</vt:lpstr>
      <vt:lpstr>Highly extreme summer seasons: Global Radiation</vt:lpstr>
      <vt:lpstr>Highly extreme summer seasons: Precipitation</vt:lpstr>
      <vt:lpstr>Highly extreme summer seasons:  Global Radiation &amp; Precipitation</vt:lpstr>
      <vt:lpstr>Anomaly Geopotential in 850 hPa</vt:lpstr>
      <vt:lpstr>Feedback loop solar irradtion – soil moisture</vt:lpstr>
      <vt:lpstr>Anomaly in Later Winter / Early Spring</vt:lpstr>
      <vt:lpstr>PowerPoint Presentation</vt:lpstr>
      <vt:lpstr>Analysis of atmospheric circulation</vt:lpstr>
      <vt:lpstr>Analysis of atmospheric circulation</vt:lpstr>
      <vt:lpstr>Analysis of atmospheric circulation</vt:lpstr>
      <vt:lpstr>Greenland – North See – Dipole – Index (GNDI)</vt:lpstr>
      <vt:lpstr>Extreme summer seasons: Radiation &amp; Precipitation</vt:lpstr>
      <vt:lpstr>Greenland – North See – Dipole – Index (GNDI)</vt:lpstr>
      <vt:lpstr>ENSO Index (according to Smith / Sardeshmukh)</vt:lpstr>
      <vt:lpstr>Central – European – Drought – Index (CEDI)</vt:lpstr>
      <vt:lpstr>Result</vt:lpstr>
      <vt:lpstr>PowerPoint Presentation</vt:lpstr>
      <vt:lpstr>Zusammenfassung</vt:lpstr>
      <vt:lpstr>Zusammenfassung</vt:lpstr>
      <vt:lpstr>Work Packages</vt:lpstr>
      <vt:lpstr>Research needs</vt:lpstr>
      <vt:lpstr>Identification of Extreme Events</vt:lpstr>
      <vt:lpstr>NAO Index (nach Hurrell)</vt:lpstr>
      <vt:lpstr>AO Index (nach Hurrell)</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Traeger Chatterjee</dc:creator>
  <cp:lastModifiedBy>Visitor</cp:lastModifiedBy>
  <cp:revision>43</cp:revision>
  <cp:lastPrinted>2006-03-06T14:11:17Z</cp:lastPrinted>
  <dcterms:created xsi:type="dcterms:W3CDTF">2019-10-10T11:14:07Z</dcterms:created>
  <dcterms:modified xsi:type="dcterms:W3CDTF">2019-10-14T15:45:40Z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M_DOCNUM">
    <vt:lpwstr>1126328</vt:lpwstr>
  </property>
  <property fmtid="{D5CDD505-2E9C-101B-9397-08002B2CF9AE}" pid="3" name="DM_DOCNAME">
    <vt:lpwstr>Extreme heat and drough in summer in Germany - sings in early spring</vt:lpwstr>
  </property>
  <property fmtid="{D5CDD505-2E9C-101B-9397-08002B2CF9AE}" pid="4" name="DM_AUTHOR">
    <vt:lpwstr>Christine Traeger</vt:lpwstr>
  </property>
  <property fmtid="{D5CDD505-2E9C-101B-9397-08002B2CF9AE}" pid="5" name="DM_E_DOC_NO">
    <vt:lpwstr>EUM/USC/VWG/19/1126328</vt:lpwstr>
  </property>
  <property fmtid="{D5CDD505-2E9C-101B-9397-08002B2CF9AE}" pid="6" name="DM_E_VER_NO">
    <vt:lpwstr>1 Draft</vt:lpwstr>
  </property>
  <property fmtid="{D5CDD505-2E9C-101B-9397-08002B2CF9AE}" pid="7" name="DM_E_ISS_DATE">
    <vt:lpwstr>10 October 2019</vt:lpwstr>
  </property>
  <property fmtid="{D5CDD505-2E9C-101B-9397-08002B2CF9AE}" pid="8" name="DM_E_FROM_PERS2">
    <vt:lpwstr/>
  </property>
  <property fmtid="{D5CDD505-2E9C-101B-9397-08002B2CF9AE}" pid="9" name="DM_E_CONFID">
    <vt:lpwstr>RESTRICTED</vt:lpwstr>
  </property>
  <property fmtid="{D5CDD505-2E9C-101B-9397-08002B2CF9AE}" pid="10" name="DM_E_WBS_CODE">
    <vt:lpwstr/>
  </property>
  <property fmtid="{D5CDD505-2E9C-101B-9397-08002B2CF9AE}" pid="11" name="DM_E_DISTRIB">
    <vt:lpwstr/>
  </property>
</Properties>
</file>