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1" r:id="rId2"/>
  </p:sldMasterIdLst>
  <p:notesMasterIdLst>
    <p:notesMasterId r:id="rId25"/>
  </p:notesMasterIdLst>
  <p:sldIdLst>
    <p:sldId id="256" r:id="rId3"/>
    <p:sldId id="258" r:id="rId4"/>
    <p:sldId id="259" r:id="rId5"/>
    <p:sldId id="264" r:id="rId6"/>
    <p:sldId id="271" r:id="rId7"/>
    <p:sldId id="260" r:id="rId8"/>
    <p:sldId id="261" r:id="rId9"/>
    <p:sldId id="262" r:id="rId10"/>
    <p:sldId id="265" r:id="rId11"/>
    <p:sldId id="267" r:id="rId12"/>
    <p:sldId id="272" r:id="rId13"/>
    <p:sldId id="282" r:id="rId14"/>
    <p:sldId id="280" r:id="rId15"/>
    <p:sldId id="284" r:id="rId16"/>
    <p:sldId id="278" r:id="rId17"/>
    <p:sldId id="277" r:id="rId18"/>
    <p:sldId id="268" r:id="rId19"/>
    <p:sldId id="269" r:id="rId20"/>
    <p:sldId id="270" r:id="rId21"/>
    <p:sldId id="275" r:id="rId22"/>
    <p:sldId id="276" r:id="rId23"/>
    <p:sldId id="2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Germany%202019\&#1347;&#1377;&#1396;&#1378;&#1377;&#1408;&#1377;&#13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Germany%202019\&#1357;&#1387;&#1405;&#1387;&#1377;&#139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ՀՀ գյուղատնտ․ նշ հողեր</c:v>
                </c:pt>
              </c:strCache>
            </c:strRef>
          </c:tx>
          <c:spPr>
            <a:effectLst>
              <a:softEdge rad="0"/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EF1-4005-AE41-C63875FC1D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EF1-4005-AE41-C63875FC1D84}"/>
              </c:ext>
            </c:extLst>
          </c:dPt>
          <c:dPt>
            <c:idx val="2"/>
            <c:bubble3D val="0"/>
            <c:spPr>
              <a:solidFill>
                <a:srgbClr val="A82E5C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7EF1-4005-AE41-C63875FC1D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7EF1-4005-AE41-C63875FC1D8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7EF1-4005-AE41-C63875FC1D84}"/>
              </c:ext>
            </c:extLst>
          </c:dPt>
          <c:dLbls>
            <c:spPr>
              <a:noFill/>
              <a:ln w="25333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8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00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վարելահող</c:v>
                </c:pt>
                <c:pt idx="1">
                  <c:v>բազմամյա տնկարկներ</c:v>
                </c:pt>
                <c:pt idx="2">
                  <c:v>խոտհարքներ</c:v>
                </c:pt>
                <c:pt idx="3">
                  <c:v>արոտներ</c:v>
                </c:pt>
                <c:pt idx="4">
                  <c:v>այլ հողատեսքեր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21.6</c:v>
                </c:pt>
                <c:pt idx="1">
                  <c:v>1.6</c:v>
                </c:pt>
                <c:pt idx="2">
                  <c:v>6.2</c:v>
                </c:pt>
                <c:pt idx="3">
                  <c:v>51.4</c:v>
                </c:pt>
                <c:pt idx="4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F1-4005-AE41-C63875FC1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</c:pieChart>
      <c:spPr>
        <a:noFill/>
        <a:ln w="25388">
          <a:noFill/>
        </a:ln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00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98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i="1" u="none" strike="noStrike" kern="0" spc="0" baseline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Chambarak</a:t>
            </a:r>
            <a:r>
              <a:rPr lang="en-US" sz="3000" b="1" i="1" u="none" strike="noStrike" kern="0" spc="0" baseline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NDVI</a:t>
            </a:r>
            <a:endParaRPr lang="ru-RU" sz="3000" b="1" i="1" u="none" strike="noStrike" kern="0" spc="0" baseline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1492812671671849"/>
          <c:y val="4.6574803149606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Лист1!$E$10</c:f>
              <c:strCache>
                <c:ptCount val="1"/>
                <c:pt idx="0">
                  <c:v>2013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Лист1!$D$11:$D$22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Лист1!$E$11:$E$22</c:f>
              <c:numCache>
                <c:formatCode>0.000</c:formatCode>
                <c:ptCount val="12"/>
                <c:pt idx="0">
                  <c:v>-9.1038028532296505E-2</c:v>
                </c:pt>
                <c:pt idx="1">
                  <c:v>-2.482428027703491E-2</c:v>
                </c:pt>
                <c:pt idx="2">
                  <c:v>-3.9190019159094161E-3</c:v>
                </c:pt>
                <c:pt idx="3">
                  <c:v>0.11664106185360001</c:v>
                </c:pt>
                <c:pt idx="4">
                  <c:v>0.36649472159628182</c:v>
                </c:pt>
                <c:pt idx="5">
                  <c:v>0.66613601283026314</c:v>
                </c:pt>
                <c:pt idx="6">
                  <c:v>0.61416783113939422</c:v>
                </c:pt>
                <c:pt idx="7">
                  <c:v>0.66565771126914008</c:v>
                </c:pt>
                <c:pt idx="8">
                  <c:v>0.57159750088091044</c:v>
                </c:pt>
                <c:pt idx="9">
                  <c:v>0.20714244540260199</c:v>
                </c:pt>
                <c:pt idx="10">
                  <c:v>3.3970390623863228E-2</c:v>
                </c:pt>
                <c:pt idx="11">
                  <c:v>-7.1199377961589552E-2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58-4A98-BA48-879566A1CD41}"/>
            </c:ext>
          </c:extLst>
        </c:ser>
        <c:ser>
          <c:idx val="1"/>
          <c:order val="1"/>
          <c:tx>
            <c:strRef>
              <c:f>Лист1!$F$10</c:f>
              <c:strCache>
                <c:ptCount val="1"/>
                <c:pt idx="0">
                  <c:v>2014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Лист1!$D$11:$D$22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Лист1!$F$11:$F$22</c:f>
              <c:numCache>
                <c:formatCode>0.000</c:formatCode>
                <c:ptCount val="12"/>
                <c:pt idx="0">
                  <c:v>-2.5395293050862328E-2</c:v>
                </c:pt>
                <c:pt idx="1">
                  <c:v>-3.125575145560925E-2</c:v>
                </c:pt>
                <c:pt idx="2">
                  <c:v>2.2657254111558001E-3</c:v>
                </c:pt>
                <c:pt idx="3">
                  <c:v>0.15744433203993508</c:v>
                </c:pt>
                <c:pt idx="4">
                  <c:v>0.36129132602842351</c:v>
                </c:pt>
                <c:pt idx="5">
                  <c:v>0.68702581787586736</c:v>
                </c:pt>
                <c:pt idx="6">
                  <c:v>0.67208542121067316</c:v>
                </c:pt>
                <c:pt idx="7">
                  <c:v>0.71775181502285035</c:v>
                </c:pt>
                <c:pt idx="8">
                  <c:v>0.47285235550838361</c:v>
                </c:pt>
                <c:pt idx="9">
                  <c:v>0.37825901108216681</c:v>
                </c:pt>
                <c:pt idx="10">
                  <c:v>5.5147680221720695E-2</c:v>
                </c:pt>
                <c:pt idx="11">
                  <c:v>-6.1117437609807382E-2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58-4A98-BA48-879566A1CD41}"/>
            </c:ext>
          </c:extLst>
        </c:ser>
        <c:ser>
          <c:idx val="2"/>
          <c:order val="2"/>
          <c:tx>
            <c:strRef>
              <c:f>Лист1!$G$10</c:f>
              <c:strCache>
                <c:ptCount val="1"/>
                <c:pt idx="0">
                  <c:v>2015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Лист1!$D$11:$D$22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Лист1!$G$11:$G$22</c:f>
              <c:numCache>
                <c:formatCode>0.000</c:formatCode>
                <c:ptCount val="12"/>
                <c:pt idx="0">
                  <c:v>-5.1244424601662245E-2</c:v>
                </c:pt>
                <c:pt idx="1">
                  <c:v>-2.8896576045504267E-2</c:v>
                </c:pt>
                <c:pt idx="2">
                  <c:v>-2.4224586996108462E-2</c:v>
                </c:pt>
                <c:pt idx="3">
                  <c:v>-3.268430532612606E-2</c:v>
                </c:pt>
                <c:pt idx="4">
                  <c:v>0.21589111624604315</c:v>
                </c:pt>
                <c:pt idx="5">
                  <c:v>0.66441089716051704</c:v>
                </c:pt>
                <c:pt idx="6">
                  <c:v>0.6738330206550962</c:v>
                </c:pt>
                <c:pt idx="7">
                  <c:v>0.47918887426961454</c:v>
                </c:pt>
                <c:pt idx="8">
                  <c:v>0.49563266811127848</c:v>
                </c:pt>
                <c:pt idx="9">
                  <c:v>0.40122236355652885</c:v>
                </c:pt>
                <c:pt idx="10">
                  <c:v>2.0531139353479506E-2</c:v>
                </c:pt>
                <c:pt idx="11">
                  <c:v>-5.3798760137553067E-2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58-4A98-BA48-879566A1CD41}"/>
            </c:ext>
          </c:extLst>
        </c:ser>
        <c:ser>
          <c:idx val="3"/>
          <c:order val="3"/>
          <c:tx>
            <c:strRef>
              <c:f>Лист1!$H$10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Лист1!$D$11:$D$22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Лист1!$H$11:$H$22</c:f>
              <c:numCache>
                <c:formatCode>0.000</c:formatCode>
                <c:ptCount val="12"/>
                <c:pt idx="0">
                  <c:v>-7.3887818381166731E-2</c:v>
                </c:pt>
                <c:pt idx="1">
                  <c:v>-4.1974663624025882E-2</c:v>
                </c:pt>
                <c:pt idx="2">
                  <c:v>-1.2990315566097366E-2</c:v>
                </c:pt>
                <c:pt idx="3">
                  <c:v>4.8708014732659011E-2</c:v>
                </c:pt>
                <c:pt idx="4">
                  <c:v>0.38505628216674048</c:v>
                </c:pt>
                <c:pt idx="5">
                  <c:v>0.60289489134174024</c:v>
                </c:pt>
                <c:pt idx="6">
                  <c:v>0.63905540550299522</c:v>
                </c:pt>
                <c:pt idx="7">
                  <c:v>0.75338421581875592</c:v>
                </c:pt>
                <c:pt idx="8">
                  <c:v>0.46212565601449257</c:v>
                </c:pt>
                <c:pt idx="9">
                  <c:v>0.23039100210739838</c:v>
                </c:pt>
                <c:pt idx="10">
                  <c:v>-3.316098595076155E-2</c:v>
                </c:pt>
                <c:pt idx="11">
                  <c:v>-6.0639526489153613E-2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58-4A98-BA48-879566A1CD41}"/>
            </c:ext>
          </c:extLst>
        </c:ser>
        <c:ser>
          <c:idx val="4"/>
          <c:order val="4"/>
          <c:tx>
            <c:strRef>
              <c:f>Лист1!$I$10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Лист1!$D$11:$D$22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Лист1!$I$11:$I$22</c:f>
              <c:numCache>
                <c:formatCode>0.000</c:formatCode>
                <c:ptCount val="12"/>
                <c:pt idx="0">
                  <c:v>-6.7065346417166577E-2</c:v>
                </c:pt>
                <c:pt idx="1">
                  <c:v>-3.6612753803398783E-2</c:v>
                </c:pt>
                <c:pt idx="2">
                  <c:v>-2.3771209761618915E-2</c:v>
                </c:pt>
                <c:pt idx="3">
                  <c:v>5.4106111370730667E-2</c:v>
                </c:pt>
                <c:pt idx="4">
                  <c:v>0.34939587657834914</c:v>
                </c:pt>
                <c:pt idx="5">
                  <c:v>0.62050228410664288</c:v>
                </c:pt>
                <c:pt idx="6">
                  <c:v>0.63974996642229531</c:v>
                </c:pt>
                <c:pt idx="7">
                  <c:v>0.59043929548420471</c:v>
                </c:pt>
                <c:pt idx="8">
                  <c:v>0.39091969827622103</c:v>
                </c:pt>
                <c:pt idx="9">
                  <c:v>0.24977045738850495</c:v>
                </c:pt>
                <c:pt idx="10">
                  <c:v>0.15045996109491505</c:v>
                </c:pt>
                <c:pt idx="11">
                  <c:v>-3.5986953051385079E-2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258-4A98-BA48-879566A1CD41}"/>
            </c:ext>
          </c:extLst>
        </c:ser>
        <c:ser>
          <c:idx val="5"/>
          <c:order val="5"/>
          <c:tx>
            <c:strRef>
              <c:f>Лист1!$J$10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Лист1!$D$11:$D$22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Лист1!$J$11:$J$22</c:f>
              <c:numCache>
                <c:formatCode>0.000</c:formatCode>
                <c:ptCount val="12"/>
                <c:pt idx="0">
                  <c:v>-6.8961646378747535E-2</c:v>
                </c:pt>
                <c:pt idx="1">
                  <c:v>-2.5142902754865394E-2</c:v>
                </c:pt>
                <c:pt idx="2">
                  <c:v>-2.8772805728096676E-3</c:v>
                </c:pt>
                <c:pt idx="3">
                  <c:v>0.10210346723185462</c:v>
                </c:pt>
                <c:pt idx="4">
                  <c:v>0.32918445187822221</c:v>
                </c:pt>
                <c:pt idx="5">
                  <c:v>0.55176246441756294</c:v>
                </c:pt>
                <c:pt idx="6">
                  <c:v>0.68292984864660522</c:v>
                </c:pt>
                <c:pt idx="7">
                  <c:v>0.63615202782015989</c:v>
                </c:pt>
                <c:pt idx="8">
                  <c:v>0.47891855043860543</c:v>
                </c:pt>
                <c:pt idx="9">
                  <c:v>0.34456486470942099</c:v>
                </c:pt>
                <c:pt idx="10">
                  <c:v>0.10753894721461123</c:v>
                </c:pt>
                <c:pt idx="11">
                  <c:v>-4.8592052588879692E-2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258-4A98-BA48-879566A1C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898536"/>
        <c:axId val="386898864"/>
      </c:scatterChart>
      <c:valAx>
        <c:axId val="386898536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898864"/>
        <c:crosses val="autoZero"/>
        <c:crossBetween val="midCat"/>
        <c:majorUnit val="1"/>
      </c:valAx>
      <c:valAx>
        <c:axId val="3868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898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i="1" u="none" strike="noStrike" kern="0" spc="0" baseline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Sisian</a:t>
            </a:r>
            <a:r>
              <a:rPr lang="en-US" sz="3000" b="1" i="1" u="none" strike="noStrike" kern="0" spc="0" baseline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NDVI</a:t>
            </a:r>
            <a:endParaRPr lang="ru-RU" sz="3000" b="1" i="1" u="none" strike="noStrike" kern="0" spc="0" baseline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Лист2!$F$9</c:f>
              <c:strCache>
                <c:ptCount val="1"/>
                <c:pt idx="0">
                  <c:v>2013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Лист2!$E$10:$E$21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Лист2!$F$10:$F$21</c:f>
              <c:numCache>
                <c:formatCode>0.000</c:formatCode>
                <c:ptCount val="12"/>
                <c:pt idx="0">
                  <c:v>-2.6198217800907343E-2</c:v>
                </c:pt>
                <c:pt idx="1">
                  <c:v>-3.3910790075355274E-2</c:v>
                </c:pt>
                <c:pt idx="2">
                  <c:v>6.5497702711229386E-2</c:v>
                </c:pt>
                <c:pt idx="3">
                  <c:v>0.2936503325175735</c:v>
                </c:pt>
                <c:pt idx="4">
                  <c:v>0.50032639724567607</c:v>
                </c:pt>
                <c:pt idx="5">
                  <c:v>0.66061885153562827</c:v>
                </c:pt>
                <c:pt idx="6">
                  <c:v>0.5971095692655416</c:v>
                </c:pt>
                <c:pt idx="7">
                  <c:v>0.34803872359959109</c:v>
                </c:pt>
                <c:pt idx="8">
                  <c:v>0.23322463827138734</c:v>
                </c:pt>
                <c:pt idx="9">
                  <c:v>0.21358418831407266</c:v>
                </c:pt>
                <c:pt idx="10">
                  <c:v>0.18367642076291008</c:v>
                </c:pt>
                <c:pt idx="11">
                  <c:v>1.85327766911169E-5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8D-4200-BE94-7C8AD37BCA54}"/>
            </c:ext>
          </c:extLst>
        </c:ser>
        <c:ser>
          <c:idx val="1"/>
          <c:order val="1"/>
          <c:tx>
            <c:strRef>
              <c:f>Лист2!$G$9</c:f>
              <c:strCache>
                <c:ptCount val="1"/>
                <c:pt idx="0">
                  <c:v>2014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Лист2!$E$10:$E$21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Лист2!$G$10:$G$21</c:f>
              <c:numCache>
                <c:formatCode>0.000</c:formatCode>
                <c:ptCount val="12"/>
                <c:pt idx="0">
                  <c:v>-3.4034767130158641E-3</c:v>
                </c:pt>
                <c:pt idx="1">
                  <c:v>7.2670851518991025E-2</c:v>
                </c:pt>
                <c:pt idx="2">
                  <c:v>0.13873189272960593</c:v>
                </c:pt>
                <c:pt idx="3">
                  <c:v>0.26826841456262079</c:v>
                </c:pt>
                <c:pt idx="4">
                  <c:v>0.49042262562193079</c:v>
                </c:pt>
                <c:pt idx="5">
                  <c:v>0.67637205457777028</c:v>
                </c:pt>
                <c:pt idx="6">
                  <c:v>0.47946280863249802</c:v>
                </c:pt>
                <c:pt idx="7">
                  <c:v>0.29499216166485992</c:v>
                </c:pt>
                <c:pt idx="8">
                  <c:v>0.22328099075722319</c:v>
                </c:pt>
                <c:pt idx="9">
                  <c:v>0.2406417313243909</c:v>
                </c:pt>
                <c:pt idx="10">
                  <c:v>0.24328878455362249</c:v>
                </c:pt>
                <c:pt idx="11">
                  <c:v>-1.8203794531628709E-2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8D-4200-BE94-7C8AD37BCA54}"/>
            </c:ext>
          </c:extLst>
        </c:ser>
        <c:ser>
          <c:idx val="2"/>
          <c:order val="2"/>
          <c:tx>
            <c:strRef>
              <c:f>Лист2!$H$9</c:f>
              <c:strCache>
                <c:ptCount val="1"/>
                <c:pt idx="0">
                  <c:v>2015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Лист2!$E$10:$E$21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Лист2!$H$10:$H$21</c:f>
              <c:numCache>
                <c:formatCode>0.000</c:formatCode>
                <c:ptCount val="12"/>
                <c:pt idx="0">
                  <c:v>-8.0085367026229183E-3</c:v>
                </c:pt>
                <c:pt idx="1">
                  <c:v>-1.016905328991584E-2</c:v>
                </c:pt>
                <c:pt idx="2">
                  <c:v>-1.9482010519501852E-2</c:v>
                </c:pt>
                <c:pt idx="3">
                  <c:v>0.25124525552860028</c:v>
                </c:pt>
                <c:pt idx="4">
                  <c:v>0.4826519374762086</c:v>
                </c:pt>
                <c:pt idx="5">
                  <c:v>0.5499719240629688</c:v>
                </c:pt>
                <c:pt idx="6">
                  <c:v>0.38355495452222782</c:v>
                </c:pt>
                <c:pt idx="7">
                  <c:v>0.27664471571857285</c:v>
                </c:pt>
                <c:pt idx="8">
                  <c:v>0.30564603751888703</c:v>
                </c:pt>
                <c:pt idx="9">
                  <c:v>0.28672186164616564</c:v>
                </c:pt>
                <c:pt idx="10">
                  <c:v>0.32672219444163364</c:v>
                </c:pt>
                <c:pt idx="11">
                  <c:v>-3.7598133269516575E-3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E8D-4200-BE94-7C8AD37BCA54}"/>
            </c:ext>
          </c:extLst>
        </c:ser>
        <c:ser>
          <c:idx val="3"/>
          <c:order val="3"/>
          <c:tx>
            <c:strRef>
              <c:f>Лист2!$I$9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Лист2!$E$10:$E$21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Лист2!$I$10:$I$21</c:f>
              <c:numCache>
                <c:formatCode>0.000</c:formatCode>
                <c:ptCount val="12"/>
                <c:pt idx="0">
                  <c:v>-4.5224156241569016E-2</c:v>
                </c:pt>
                <c:pt idx="1">
                  <c:v>-3.914284821319837E-2</c:v>
                </c:pt>
                <c:pt idx="2">
                  <c:v>0.10210359409855745</c:v>
                </c:pt>
                <c:pt idx="3">
                  <c:v>0.33903688310510904</c:v>
                </c:pt>
                <c:pt idx="4">
                  <c:v>0.55741510267139094</c:v>
                </c:pt>
                <c:pt idx="5">
                  <c:v>0.66105542189612931</c:v>
                </c:pt>
                <c:pt idx="6">
                  <c:v>0.37376180253507357</c:v>
                </c:pt>
                <c:pt idx="7">
                  <c:v>0.30944134248535793</c:v>
                </c:pt>
                <c:pt idx="8">
                  <c:v>0.24508081887850067</c:v>
                </c:pt>
                <c:pt idx="9">
                  <c:v>0.20907757564163773</c:v>
                </c:pt>
                <c:pt idx="10">
                  <c:v>0.17131559339885538</c:v>
                </c:pt>
                <c:pt idx="11">
                  <c:v>-2.5363542329513853E-2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E8D-4200-BE94-7C8AD37BCA54}"/>
            </c:ext>
          </c:extLst>
        </c:ser>
        <c:ser>
          <c:idx val="4"/>
          <c:order val="4"/>
          <c:tx>
            <c:strRef>
              <c:f>Лист2!$J$9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Лист2!$E$10:$E$21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Лист2!$J$10:$J$21</c:f>
              <c:numCache>
                <c:formatCode>0.000</c:formatCode>
                <c:ptCount val="12"/>
                <c:pt idx="0">
                  <c:v>-1.1364562090683789E-2</c:v>
                </c:pt>
                <c:pt idx="1">
                  <c:v>-1.6309942276855675E-2</c:v>
                </c:pt>
                <c:pt idx="2">
                  <c:v>-2.444488154702355E-2</c:v>
                </c:pt>
                <c:pt idx="3">
                  <c:v>0.28433968266158344</c:v>
                </c:pt>
                <c:pt idx="4">
                  <c:v>0.4541721938046393</c:v>
                </c:pt>
                <c:pt idx="5">
                  <c:v>0.58625278717072815</c:v>
                </c:pt>
                <c:pt idx="6">
                  <c:v>0.48978345602135825</c:v>
                </c:pt>
                <c:pt idx="7">
                  <c:v>0.27319732186521845</c:v>
                </c:pt>
                <c:pt idx="8">
                  <c:v>0.21014736998970154</c:v>
                </c:pt>
                <c:pt idx="9">
                  <c:v>0.1743783455140106</c:v>
                </c:pt>
                <c:pt idx="10">
                  <c:v>0.16121438027429608</c:v>
                </c:pt>
                <c:pt idx="11">
                  <c:v>5.619132945660648E-2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E8D-4200-BE94-7C8AD37BCA54}"/>
            </c:ext>
          </c:extLst>
        </c:ser>
        <c:ser>
          <c:idx val="5"/>
          <c:order val="5"/>
          <c:tx>
            <c:strRef>
              <c:f>Лист2!$K$9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Лист2!$E$10:$E$21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Лист2!$K$10:$K$21</c:f>
              <c:numCache>
                <c:formatCode>0.000</c:formatCode>
                <c:ptCount val="12"/>
                <c:pt idx="0">
                  <c:v>-9.603375676673359E-4</c:v>
                </c:pt>
                <c:pt idx="1">
                  <c:v>-8.5427435154412489E-3</c:v>
                </c:pt>
                <c:pt idx="2">
                  <c:v>0.15730464824758666</c:v>
                </c:pt>
                <c:pt idx="3">
                  <c:v>0.30799055157015526</c:v>
                </c:pt>
                <c:pt idx="4">
                  <c:v>0.58252387087141433</c:v>
                </c:pt>
                <c:pt idx="5">
                  <c:v>0.61441140878295497</c:v>
                </c:pt>
                <c:pt idx="6">
                  <c:v>0.40947972689593815</c:v>
                </c:pt>
                <c:pt idx="7">
                  <c:v>0.29290507424569107</c:v>
                </c:pt>
                <c:pt idx="8">
                  <c:v>0.21461493203903148</c:v>
                </c:pt>
                <c:pt idx="9">
                  <c:v>0.17324610263948539</c:v>
                </c:pt>
                <c:pt idx="10">
                  <c:v>0.16080695877326451</c:v>
                </c:pt>
                <c:pt idx="11">
                  <c:v>4.3254201793754631E-2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E8D-4200-BE94-7C8AD37BC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21224"/>
        <c:axId val="461620240"/>
      </c:scatterChart>
      <c:valAx>
        <c:axId val="461621224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620240"/>
        <c:crosses val="autoZero"/>
        <c:crossBetween val="midCat"/>
        <c:majorUnit val="1"/>
      </c:valAx>
      <c:valAx>
        <c:axId val="46162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621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D2E8D-88BD-4078-B8A4-654CF3EC558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68B8-C658-442A-85D2-D8B58925B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8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o-eodata.b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0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analising the software are used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10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1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B193658-301C-4EFC-9CBE-43AB8DBC0543}" type="slidenum">
              <a:rPr kumimoji="0" lang="en-PH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PH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5695EED-E706-4CC7-BFB1-B62E447E85DA}" type="slidenum">
              <a:rPr kumimoji="0" lang="en-PH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PH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8" y="744538"/>
            <a:ext cx="6615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38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3AA433-B716-4371-B865-C0E0B6E3E5D2}" type="slidenum">
              <a:rPr lang="en-PH" altLang="ru-RU"/>
              <a:pPr/>
              <a:t>13</a:t>
            </a:fld>
            <a:endParaRPr lang="en-PH" altLang="ru-RU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C1C8A32-77DA-4EA4-9C3A-FF0772B7371F}" type="slidenum">
              <a:rPr lang="en-PH" altLang="ru-RU" sz="1200"/>
              <a:pPr algn="r" eaLnBrk="1" hangingPunct="1">
                <a:buClrTx/>
                <a:buFontTx/>
                <a:buNone/>
              </a:pPr>
              <a:t>13</a:t>
            </a:fld>
            <a:endParaRPr lang="en-PH" altLang="ru-RU" sz="1200"/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8" y="744538"/>
            <a:ext cx="6615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7706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EED74D8-3A72-46AB-BC55-9F2419671F05}" type="slidenum">
              <a:rPr kumimoji="0" lang="en-PH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PH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8" y="744538"/>
            <a:ext cx="6615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ru-RU" dirty="0" smtClean="0"/>
              <a:t>Making Assessment of the water balance every decade </a:t>
            </a:r>
            <a:r>
              <a:rPr lang="hy-AM" altLang="ru-RU" dirty="0" smtClean="0"/>
              <a:t>, </a:t>
            </a:r>
            <a:r>
              <a:rPr lang="en-US" altLang="ru-RU" dirty="0" smtClean="0"/>
              <a:t>compering the value for</a:t>
            </a:r>
            <a:r>
              <a:rPr lang="en-US" altLang="ru-RU" baseline="0" dirty="0" smtClean="0"/>
              <a:t> different years, taking in to account T,P it</a:t>
            </a:r>
            <a:r>
              <a:rPr lang="hy-AM" altLang="ru-RU" baseline="0" dirty="0" smtClean="0"/>
              <a:t> </a:t>
            </a:r>
            <a:r>
              <a:rPr lang="en-US" altLang="ru-RU" baseline="0" dirty="0" err="1" smtClean="0"/>
              <a:t>becom</a:t>
            </a:r>
            <a:r>
              <a:rPr lang="en-US" altLang="ru-RU" baseline="0" dirty="0" smtClean="0"/>
              <a:t> possible to make </a:t>
            </a:r>
            <a:r>
              <a:rPr lang="en-US" altLang="ru-RU" baseline="0" dirty="0" err="1" smtClean="0"/>
              <a:t>disition</a:t>
            </a:r>
            <a:r>
              <a:rPr lang="en-US" altLang="ru-RU" baseline="0" dirty="0" smtClean="0"/>
              <a:t> regarding Vegetation stress on T, P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426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78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45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0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41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9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1200" baseline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distribution of meteorological stations in Armenia: </a:t>
            </a:r>
            <a:endParaRPr lang="hy-AM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47 meteorological stations, of which 40 are also doing agrometeorological observations, 7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actinometric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observations,</a:t>
            </a:r>
            <a:r>
              <a:rPr lang="hy-AM" sz="1200" baseline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is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aerological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</a:t>
            </a:r>
            <a:r>
              <a:rPr lang="hy-AM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baseline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have 2 radar, and as well as atmospheric ozone,</a:t>
            </a:r>
            <a:r>
              <a:rPr lang="hy-AM" sz="1200" baseline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gamma phone and radioactive dust observations</a:t>
            </a:r>
            <a:r>
              <a:rPr lang="hy-AM" sz="1200" baseline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․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Agrometeorological observations</a:t>
            </a:r>
            <a:endParaRPr lang="ru-RU" sz="1100" b="1" i="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endParaRPr lang="hy-AM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Sunshine duration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Soil temperatures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Soil moisture of 10, 20,  50 cm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Temperature on the depth of winter crops </a:t>
            </a:r>
            <a:r>
              <a:rPr kumimoji="0" lang="en-US" alt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tillering</a:t>
            </a:r>
            <a:r>
              <a:rPr kumimoji="0" lang="en-US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node (3cm)</a:t>
            </a:r>
            <a:r>
              <a:rPr kumimoji="0" lang="en-US" alt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Snow height 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 solar radiation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Global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reflected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solar radiation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C0DF-FB58-4996-AE6C-7665763A09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5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6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3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smtClean="0">
                <a:solidFill>
                  <a:srgbClr val="1F497D">
                    <a:lumMod val="75000"/>
                  </a:srgbClr>
                </a:solidFill>
                <a:effectLst/>
                <a:latin typeface="+mn-lt"/>
                <a:ea typeface="+mn-ea"/>
                <a:cs typeface="+mn-cs"/>
              </a:rPr>
              <a:t>Remote Sensing indexes for crop condition monitoring and yield forecast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(NDVI, CHV, TCI ....)</a:t>
            </a:r>
            <a:endParaRPr lang="ru-RU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NDVI is the most well-known and frequently used vegetation index. It's simple, but effective for quantifying green vegetation. The NDVI normalizes green leaf scattering in the near-infrared wavelength and chlorophyll absorption in the red wavelength.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NDVI = (NIR - RED) / (NIR + RED)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Dense vegetation in good phytosanitary condition absorbs a spectrum of the electromagnetic spectrum in the RED spectral region: HIGH NDVI value.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Sparse vegetation and / or bad phytosanitary condition will not absorb a lot of electromagnetic spectrum in the RED spectral region: LOW NDVI value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6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5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NDVI 1km data of the Proba-V satellite we are downloaded from the site: </a:t>
            </a:r>
            <a:endParaRPr lang="ru-RU" sz="11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u="sng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http://www.vito-eodata.be</a:t>
            </a:r>
            <a:r>
              <a:rPr lang="en-US" sz="12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68B8-C658-442A-85D2-D8B58925B5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8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5E3598-EAE1-471F-AC21-8F06A5876E59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70622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FDF3FD-5B42-41EF-979F-D8E8302A3455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7259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3DB9B1-CAA6-4EB6-9A6D-6382C6CF44AA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84957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8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6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6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1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2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3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DBF4EF-7B77-4C39-92A5-350C0626411F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961942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29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06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16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966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43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6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C1C7-C4D2-47C8-8521-FA556A85C616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BFA5-B818-46CF-9BDF-44E2BEB0D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02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26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72A7A2-F0C1-4B19-AFBB-026B9C99D9E7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1814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C38989-28FF-4360-9BA2-551A3340B374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33781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0FFE48-8708-4218-BB56-E5D5DCB6E8F1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12007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25F7C7-6574-4EE5-80A9-FE66A6E5FB0E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577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AF42F6-A446-4311-AB92-BB68D6B28761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3065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3E2CEC-3D31-48E3-975E-6548D13B4B62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5259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6A3089-8A2B-4EE2-9AA6-D99CA403BFF3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5240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EDA61BBA-7CCA-49BF-B825-2E9D31DDDA9E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67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A61BBA-7CCA-49BF-B825-2E9D31DDDA9E}" type="slidenum">
              <a:rPr lang="fr-FR" altLang="ru-RU" smtClean="0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8511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sputnik.infospace.ru/" TargetMode="External"/><Relationship Id="rId7" Type="http://schemas.openxmlformats.org/officeDocument/2006/relationships/hyperlink" Target="https://mars.jrc.ec.europa.eu/asa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vito-eodata.be/" TargetMode="External"/><Relationship Id="rId5" Type="http://schemas.openxmlformats.org/officeDocument/2006/relationships/hyperlink" Target="https://www.copernicus.eu/" TargetMode="External"/><Relationship Id="rId4" Type="http://schemas.openxmlformats.org/officeDocument/2006/relationships/hyperlink" Target="http://www.eumetsat.org/" TargetMode="Externa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o-eodata.b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451803"/>
            <a:ext cx="9407236" cy="23876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Satellite data for Crop Monitoring in Armenia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5" y="3027272"/>
            <a:ext cx="10301448" cy="240371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Hasmik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Panyan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2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of the Hydrometeorology and Active Influence on</a:t>
            </a:r>
          </a:p>
          <a:p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 Phenomena, Armenia</a:t>
            </a:r>
          </a:p>
          <a:p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Head of Satellite information analysis and application division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8457"/>
            <a:ext cx="1460125" cy="14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8451274" y="77731"/>
            <a:ext cx="3740726" cy="748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2910" y="6278480"/>
            <a:ext cx="491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SALGEE Workshop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hy-AM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.10.2019</a:t>
            </a:r>
            <a:r>
              <a:rPr lang="hy-AM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-17.10.2019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41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կլ;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72" y="1136506"/>
            <a:ext cx="8041047" cy="50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1501" y="1136506"/>
            <a:ext cx="2819400" cy="2978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VGT Extract 1.4.1</a:t>
            </a:r>
          </a:p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VAST 3.0</a:t>
            </a:r>
          </a:p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WinDisp</a:t>
            </a: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5.1</a:t>
            </a:r>
          </a:p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PPT</a:t>
            </a:r>
          </a:p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TIMESAT</a:t>
            </a:r>
            <a:endParaRPr lang="en-US" sz="2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R, R-STUDIO</a:t>
            </a:r>
          </a:p>
          <a:p>
            <a:pPr>
              <a:buClr>
                <a:srgbClr val="0070C0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GIS</a:t>
            </a:r>
            <a:endParaRPr lang="ru-RU" sz="2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981201" y="305402"/>
            <a:ext cx="8378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Software  in use</a:t>
            </a:r>
          </a:p>
        </p:txBody>
      </p:sp>
      <p:pic>
        <p:nvPicPr>
          <p:cNvPr id="8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1024954"/>
            <a:ext cx="10515600" cy="1006474"/>
          </a:xfrm>
        </p:spPr>
        <p:txBody>
          <a:bodyPr>
            <a:normAutofit/>
          </a:bodyPr>
          <a:lstStyle/>
          <a:p>
            <a:pPr algn="ctr" defTabSz="449263" fontAlgn="base">
              <a:lnSpc>
                <a:spcPct val="100000"/>
              </a:lnSpc>
              <a:spcAft>
                <a:spcPct val="0"/>
              </a:spcAft>
              <a:buSzPct val="100000"/>
            </a:pPr>
            <a:r>
              <a:rPr lang="en-US" altLang="ru-RU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Viewing </a:t>
            </a:r>
            <a:r>
              <a:rPr lang="en-US" alt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temporal NDVI evolution in a </a:t>
            </a:r>
            <a:r>
              <a:rPr lang="en-US" altLang="ru-RU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graph </a:t>
            </a:r>
            <a:br>
              <a:rPr lang="en-US" altLang="ru-RU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altLang="ru-RU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1998-2011</a:t>
            </a:r>
            <a:endParaRPr lang="ru-RU" sz="30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10649" r="2590" b="4166"/>
          <a:stretch/>
        </p:blipFill>
        <p:spPr bwMode="auto">
          <a:xfrm>
            <a:off x="346364" y="2632365"/>
            <a:ext cx="11346872" cy="254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009775" y="431945"/>
            <a:ext cx="6401521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12 crop </a:t>
            </a:r>
            <a:r>
              <a:rPr lang="en-US" altLang="ru-RU" sz="3000" b="1" i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phenological</a:t>
            </a:r>
            <a:r>
              <a:rPr lang="en-US" alt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parameters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26104" y="1206644"/>
            <a:ext cx="10043678" cy="50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SDAT is the starting decade of the growing season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PEAK is the decade at which NDVI peaks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HORZ = PEAK - SDAT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SVAL is the value of NDVI at SDAT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PVAL is, similarly, the value of NDVI at time PEAK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VERT = PVAL - SVAL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EVAL is the NDVI at time PEAK + 4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DROP = PVAL - EVAL 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SLOP is the slope of the line joining (SDAT,SVAL) to (PEAK,PVAL)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CUMM is the sum of NDVI values from SDAT to PEAK</a:t>
            </a:r>
          </a:p>
          <a:p>
            <a:pPr algn="just" defTabSz="449263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en-US" altLang="ru-RU" sz="2000" b="1" i="1" kern="0" dirty="0">
                <a:solidFill>
                  <a:srgbClr val="1F497D"/>
                </a:solidFill>
                <a:latin typeface="+mn-lt"/>
                <a:ea typeface="+mn-ea"/>
              </a:rPr>
              <a:t>SKEW is the ratio between the sum of the three NDVI values after PEAK (peak+1 to peak+3) and the sum of the seven values from Peak-3 to peak+3....</a:t>
            </a:r>
          </a:p>
        </p:txBody>
      </p:sp>
      <p:pic>
        <p:nvPicPr>
          <p:cNvPr id="5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2184804"/>
            <a:ext cx="6637375" cy="344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67586" y="400692"/>
            <a:ext cx="9217026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alt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Vegetation Analysis in Space and Time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2880000">
            <a:off x="2202278" y="2493093"/>
            <a:ext cx="1223963" cy="503237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18840000">
            <a:off x="7943621" y="2564148"/>
            <a:ext cx="1223963" cy="504825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81284" y="1067703"/>
            <a:ext cx="3100854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lnSpc>
                <a:spcPct val="150000"/>
              </a:lnSpc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fr-BE" altLang="ru-RU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NDVI </a:t>
            </a:r>
            <a:r>
              <a:rPr lang="fr-BE" altLang="ru-RU" sz="22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time serie</a:t>
            </a:r>
            <a:endParaRPr lang="fr-BE" altLang="ru-RU" sz="22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lvl="1">
              <a:lnSpc>
                <a:spcPct val="150000"/>
              </a:lnSpc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fr-BE" altLang="ru-RU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(36 images/year)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132618" y="1193396"/>
            <a:ext cx="2854037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12 </a:t>
            </a:r>
            <a:r>
              <a:rPr lang="en-US" altLang="ru-RU" sz="2200" b="1" i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Phenological</a:t>
            </a:r>
            <a:r>
              <a:rPr lang="en-US" altLang="ru-RU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parameters IDA images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60004" y="5470824"/>
            <a:ext cx="249343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en-US" altLang="ru-RU" dirty="0"/>
          </a:p>
          <a:p>
            <a:pPr algn="ctr" eaLnBrk="1" hangingPunct="1">
              <a:buClrTx/>
              <a:buFontTx/>
              <a:buNone/>
            </a:pPr>
            <a:r>
              <a:rPr lang="en-US" altLang="ru-RU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12 </a:t>
            </a:r>
            <a:r>
              <a:rPr lang="en-US" altLang="ru-RU" sz="2200" b="1" i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Phenological</a:t>
            </a:r>
            <a:r>
              <a:rPr lang="en-US" altLang="ru-RU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parameters computation </a:t>
            </a:r>
          </a:p>
        </p:txBody>
      </p:sp>
      <p:pic>
        <p:nvPicPr>
          <p:cNvPr id="10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3822" r="7118" b="11855"/>
          <a:stretch>
            <a:fillRect/>
          </a:stretch>
        </p:blipFill>
        <p:spPr bwMode="auto">
          <a:xfrm>
            <a:off x="1177637" y="1037393"/>
            <a:ext cx="9822872" cy="52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382" t="3822" r="7118" b="118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66876" y="274638"/>
            <a:ext cx="9001125" cy="10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Water Balance</a:t>
            </a:r>
            <a:endParaRPr lang="hy-AM" altLang="ru-RU" sz="30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1027"/>
          <p:cNvSpPr txBox="1">
            <a:spLocks noChangeArrowheads="1"/>
          </p:cNvSpPr>
          <p:nvPr/>
        </p:nvSpPr>
        <p:spPr bwMode="auto">
          <a:xfrm>
            <a:off x="203200" y="332694"/>
            <a:ext cx="1137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1981" indent="-677316" algn="ctr">
              <a:spcBef>
                <a:spcPct val="50000"/>
              </a:spcBef>
            </a:pPr>
            <a:r>
              <a:rPr lang="en-US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</a:t>
            </a: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Vegetation Activity</a:t>
            </a:r>
          </a:p>
        </p:txBody>
      </p:sp>
      <p:sp>
        <p:nvSpPr>
          <p:cNvPr id="264201" name="Text Box 1033"/>
          <p:cNvSpPr txBox="1">
            <a:spLocks noChangeArrowheads="1"/>
          </p:cNvSpPr>
          <p:nvPr/>
        </p:nvSpPr>
        <p:spPr bwMode="auto">
          <a:xfrm>
            <a:off x="406400" y="1371601"/>
            <a:ext cx="10769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396" lvl="1" indent="457189" algn="just">
              <a:lnSpc>
                <a:spcPct val="90000"/>
              </a:lnSpc>
              <a:buFont typeface="Symbol" pitchFamily="18" charset="2"/>
              <a:buChar char="·"/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vegetation photosynthetic activity can be characterized by</a:t>
            </a:r>
          </a:p>
          <a:p>
            <a:pPr marL="152396" lvl="1" indent="457189" algn="just">
              <a:lnSpc>
                <a:spcPct val="90000"/>
              </a:lnSpc>
              <a:buFont typeface="Symbol" pitchFamily="18" charset="2"/>
              <a:buChar char="·"/>
            </a:pPr>
            <a:endParaRPr lang="en-US" altLang="zh-CN" sz="22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1981" lvl="2" indent="304792" algn="just">
              <a:lnSpc>
                <a:spcPct val="90000"/>
              </a:lnSpc>
              <a:buSzPct val="75000"/>
              <a:buFont typeface="Symbol" pitchFamily="18" charset="2"/>
              <a:buAutoNum type="arabicPeriod"/>
            </a:pPr>
            <a:r>
              <a:rPr lang="en-US" altLang="zh-CN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growing season</a:t>
            </a:r>
          </a:p>
          <a:p>
            <a:pPr marL="761981" lvl="2" indent="304792" algn="just">
              <a:lnSpc>
                <a:spcPct val="90000"/>
              </a:lnSpc>
              <a:buSzPct val="75000"/>
              <a:buFont typeface="Symbol" pitchFamily="18" charset="2"/>
              <a:buAutoNum type="arabicPeriod"/>
            </a:pPr>
            <a:endParaRPr lang="en-US" sz="22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1981" lvl="2" indent="304792" algn="just">
              <a:lnSpc>
                <a:spcPct val="90000"/>
              </a:lnSpc>
              <a:buSzPct val="75000"/>
              <a:buFont typeface="Symbol" pitchFamily="18" charset="2"/>
              <a:buAutoNum type="arabicPeriod"/>
            </a:pPr>
            <a:r>
              <a:rPr lang="en-US" altLang="zh-CN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NDVI magnitude  </a:t>
            </a:r>
          </a:p>
        </p:txBody>
      </p:sp>
      <p:sp>
        <p:nvSpPr>
          <p:cNvPr id="264202" name="Text Box 1034"/>
          <p:cNvSpPr txBox="1">
            <a:spLocks noChangeArrowheads="1"/>
          </p:cNvSpPr>
          <p:nvPr/>
        </p:nvSpPr>
        <p:spPr bwMode="auto">
          <a:xfrm>
            <a:off x="6197600" y="3200401"/>
            <a:ext cx="49784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NDVI magnitude</a:t>
            </a:r>
          </a:p>
        </p:txBody>
      </p:sp>
      <p:sp>
        <p:nvSpPr>
          <p:cNvPr id="264203" name="Text Box 1035"/>
          <p:cNvSpPr txBox="1">
            <a:spLocks noChangeArrowheads="1"/>
          </p:cNvSpPr>
          <p:nvPr/>
        </p:nvSpPr>
        <p:spPr bwMode="auto">
          <a:xfrm>
            <a:off x="508000" y="3200401"/>
            <a:ext cx="49784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growing season </a:t>
            </a:r>
          </a:p>
        </p:txBody>
      </p:sp>
      <p:sp>
        <p:nvSpPr>
          <p:cNvPr id="264205" name="Rectangle 1037"/>
          <p:cNvSpPr>
            <a:spLocks noChangeArrowheads="1"/>
          </p:cNvSpPr>
          <p:nvPr/>
        </p:nvSpPr>
        <p:spPr bwMode="auto">
          <a:xfrm>
            <a:off x="6502400" y="3733800"/>
            <a:ext cx="45720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2" name="Group 1058"/>
          <p:cNvGrpSpPr>
            <a:grpSpLocks/>
          </p:cNvGrpSpPr>
          <p:nvPr/>
        </p:nvGrpSpPr>
        <p:grpSpPr bwMode="auto">
          <a:xfrm>
            <a:off x="6604000" y="5607060"/>
            <a:ext cx="4470400" cy="420689"/>
            <a:chOff x="3120" y="3792"/>
            <a:chExt cx="2112" cy="265"/>
          </a:xfrm>
        </p:grpSpPr>
        <p:sp>
          <p:nvSpPr>
            <p:cNvPr id="264206" name="Line 1038"/>
            <p:cNvSpPr>
              <a:spLocks noChangeShapeType="1"/>
            </p:cNvSpPr>
            <p:nvPr/>
          </p:nvSpPr>
          <p:spPr bwMode="auto">
            <a:xfrm>
              <a:off x="3168" y="3792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207" name="Text Box 1039"/>
            <p:cNvSpPr txBox="1">
              <a:spLocks noChangeArrowheads="1"/>
            </p:cNvSpPr>
            <p:nvPr/>
          </p:nvSpPr>
          <p:spPr bwMode="auto">
            <a:xfrm>
              <a:off x="3120" y="3792"/>
              <a:ext cx="3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Jan</a:t>
              </a:r>
            </a:p>
          </p:txBody>
        </p:sp>
        <p:sp>
          <p:nvSpPr>
            <p:cNvPr id="264208" name="Text Box 1040"/>
            <p:cNvSpPr txBox="1">
              <a:spLocks noChangeArrowheads="1"/>
            </p:cNvSpPr>
            <p:nvPr/>
          </p:nvSpPr>
          <p:spPr bwMode="auto">
            <a:xfrm>
              <a:off x="4896" y="3792"/>
              <a:ext cx="33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Dec</a:t>
              </a:r>
            </a:p>
          </p:txBody>
        </p:sp>
        <p:sp>
          <p:nvSpPr>
            <p:cNvPr id="264209" name="Text Box 1041"/>
            <p:cNvSpPr txBox="1">
              <a:spLocks noChangeArrowheads="1"/>
            </p:cNvSpPr>
            <p:nvPr/>
          </p:nvSpPr>
          <p:spPr bwMode="auto">
            <a:xfrm>
              <a:off x="3840" y="3792"/>
              <a:ext cx="67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Jul    Aug</a:t>
              </a:r>
            </a:p>
          </p:txBody>
        </p:sp>
      </p:grpSp>
      <p:sp>
        <p:nvSpPr>
          <p:cNvPr id="264210" name="Freeform 1042"/>
          <p:cNvSpPr>
            <a:spLocks/>
          </p:cNvSpPr>
          <p:nvPr/>
        </p:nvSpPr>
        <p:spPr bwMode="auto">
          <a:xfrm>
            <a:off x="6705600" y="4191001"/>
            <a:ext cx="4140200" cy="1427163"/>
          </a:xfrm>
          <a:custGeom>
            <a:avLst/>
            <a:gdLst/>
            <a:ahLst/>
            <a:cxnLst>
              <a:cxn ang="0">
                <a:pos x="0" y="977"/>
              </a:cxn>
              <a:cxn ang="0">
                <a:pos x="148" y="977"/>
              </a:cxn>
              <a:cxn ang="0">
                <a:pos x="330" y="919"/>
              </a:cxn>
              <a:cxn ang="0">
                <a:pos x="492" y="796"/>
              </a:cxn>
              <a:cxn ang="0">
                <a:pos x="582" y="685"/>
              </a:cxn>
              <a:cxn ang="0">
                <a:pos x="632" y="601"/>
              </a:cxn>
              <a:cxn ang="0">
                <a:pos x="684" y="489"/>
              </a:cxn>
              <a:cxn ang="0">
                <a:pos x="720" y="397"/>
              </a:cxn>
              <a:cxn ang="0">
                <a:pos x="752" y="297"/>
              </a:cxn>
              <a:cxn ang="0">
                <a:pos x="780" y="237"/>
              </a:cxn>
              <a:cxn ang="0">
                <a:pos x="804" y="169"/>
              </a:cxn>
              <a:cxn ang="0">
                <a:pos x="876" y="69"/>
              </a:cxn>
              <a:cxn ang="0">
                <a:pos x="954" y="15"/>
              </a:cxn>
              <a:cxn ang="0">
                <a:pos x="980" y="5"/>
              </a:cxn>
              <a:cxn ang="0">
                <a:pos x="1048" y="45"/>
              </a:cxn>
              <a:cxn ang="0">
                <a:pos x="1192" y="241"/>
              </a:cxn>
              <a:cxn ang="0">
                <a:pos x="1284" y="425"/>
              </a:cxn>
              <a:cxn ang="0">
                <a:pos x="1356" y="569"/>
              </a:cxn>
              <a:cxn ang="0">
                <a:pos x="1380" y="643"/>
              </a:cxn>
              <a:cxn ang="0">
                <a:pos x="1446" y="799"/>
              </a:cxn>
              <a:cxn ang="0">
                <a:pos x="1536" y="889"/>
              </a:cxn>
              <a:cxn ang="0">
                <a:pos x="1668" y="961"/>
              </a:cxn>
              <a:cxn ang="0">
                <a:pos x="1794" y="979"/>
              </a:cxn>
              <a:cxn ang="0">
                <a:pos x="1956" y="985"/>
              </a:cxn>
            </a:cxnLst>
            <a:rect l="0" t="0" r="r" b="b"/>
            <a:pathLst>
              <a:path w="1956" h="987">
                <a:moveTo>
                  <a:pt x="0" y="977"/>
                </a:moveTo>
                <a:cubicBezTo>
                  <a:pt x="45" y="981"/>
                  <a:pt x="93" y="987"/>
                  <a:pt x="148" y="977"/>
                </a:cubicBezTo>
                <a:cubicBezTo>
                  <a:pt x="203" y="967"/>
                  <a:pt x="273" y="949"/>
                  <a:pt x="330" y="919"/>
                </a:cubicBezTo>
                <a:cubicBezTo>
                  <a:pt x="387" y="889"/>
                  <a:pt x="450" y="835"/>
                  <a:pt x="492" y="796"/>
                </a:cubicBezTo>
                <a:cubicBezTo>
                  <a:pt x="534" y="757"/>
                  <a:pt x="559" y="717"/>
                  <a:pt x="582" y="685"/>
                </a:cubicBezTo>
                <a:cubicBezTo>
                  <a:pt x="605" y="653"/>
                  <a:pt x="615" y="634"/>
                  <a:pt x="632" y="601"/>
                </a:cubicBezTo>
                <a:cubicBezTo>
                  <a:pt x="649" y="568"/>
                  <a:pt x="669" y="523"/>
                  <a:pt x="684" y="489"/>
                </a:cubicBezTo>
                <a:cubicBezTo>
                  <a:pt x="699" y="455"/>
                  <a:pt x="709" y="429"/>
                  <a:pt x="720" y="397"/>
                </a:cubicBezTo>
                <a:cubicBezTo>
                  <a:pt x="731" y="365"/>
                  <a:pt x="742" y="324"/>
                  <a:pt x="752" y="297"/>
                </a:cubicBezTo>
                <a:cubicBezTo>
                  <a:pt x="762" y="270"/>
                  <a:pt x="771" y="258"/>
                  <a:pt x="780" y="237"/>
                </a:cubicBezTo>
                <a:cubicBezTo>
                  <a:pt x="789" y="216"/>
                  <a:pt x="788" y="197"/>
                  <a:pt x="804" y="169"/>
                </a:cubicBezTo>
                <a:cubicBezTo>
                  <a:pt x="820" y="141"/>
                  <a:pt x="851" y="95"/>
                  <a:pt x="876" y="69"/>
                </a:cubicBezTo>
                <a:cubicBezTo>
                  <a:pt x="901" y="43"/>
                  <a:pt x="937" y="26"/>
                  <a:pt x="954" y="15"/>
                </a:cubicBezTo>
                <a:cubicBezTo>
                  <a:pt x="971" y="4"/>
                  <a:pt x="964" y="0"/>
                  <a:pt x="980" y="5"/>
                </a:cubicBezTo>
                <a:cubicBezTo>
                  <a:pt x="996" y="10"/>
                  <a:pt x="1013" y="6"/>
                  <a:pt x="1048" y="45"/>
                </a:cubicBezTo>
                <a:cubicBezTo>
                  <a:pt x="1083" y="84"/>
                  <a:pt x="1153" y="178"/>
                  <a:pt x="1192" y="241"/>
                </a:cubicBezTo>
                <a:cubicBezTo>
                  <a:pt x="1231" y="304"/>
                  <a:pt x="1257" y="370"/>
                  <a:pt x="1284" y="425"/>
                </a:cubicBezTo>
                <a:cubicBezTo>
                  <a:pt x="1311" y="480"/>
                  <a:pt x="1340" y="533"/>
                  <a:pt x="1356" y="569"/>
                </a:cubicBezTo>
                <a:cubicBezTo>
                  <a:pt x="1372" y="605"/>
                  <a:pt x="1365" y="605"/>
                  <a:pt x="1380" y="643"/>
                </a:cubicBezTo>
                <a:cubicBezTo>
                  <a:pt x="1395" y="681"/>
                  <a:pt x="1420" y="758"/>
                  <a:pt x="1446" y="799"/>
                </a:cubicBezTo>
                <a:cubicBezTo>
                  <a:pt x="1472" y="840"/>
                  <a:pt x="1499" y="862"/>
                  <a:pt x="1536" y="889"/>
                </a:cubicBezTo>
                <a:cubicBezTo>
                  <a:pt x="1573" y="916"/>
                  <a:pt x="1625" y="946"/>
                  <a:pt x="1668" y="961"/>
                </a:cubicBezTo>
                <a:cubicBezTo>
                  <a:pt x="1711" y="976"/>
                  <a:pt x="1746" y="975"/>
                  <a:pt x="1794" y="979"/>
                </a:cubicBezTo>
                <a:cubicBezTo>
                  <a:pt x="1842" y="983"/>
                  <a:pt x="1922" y="984"/>
                  <a:pt x="1956" y="985"/>
                </a:cubicBezTo>
              </a:path>
            </a:pathLst>
          </a:custGeom>
          <a:solidFill>
            <a:srgbClr val="00FF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64211" name="Freeform 1043"/>
          <p:cNvSpPr>
            <a:spLocks/>
          </p:cNvSpPr>
          <p:nvPr/>
        </p:nvSpPr>
        <p:spPr bwMode="auto">
          <a:xfrm>
            <a:off x="6705600" y="4495800"/>
            <a:ext cx="4165600" cy="1131888"/>
          </a:xfrm>
          <a:custGeom>
            <a:avLst/>
            <a:gdLst/>
            <a:ahLst/>
            <a:cxnLst>
              <a:cxn ang="0">
                <a:pos x="0" y="709"/>
              </a:cxn>
              <a:cxn ang="0">
                <a:pos x="180" y="697"/>
              </a:cxn>
              <a:cxn ang="0">
                <a:pos x="384" y="613"/>
              </a:cxn>
              <a:cxn ang="0">
                <a:pos x="570" y="439"/>
              </a:cxn>
              <a:cxn ang="0">
                <a:pos x="684" y="295"/>
              </a:cxn>
              <a:cxn ang="0">
                <a:pos x="824" y="97"/>
              </a:cxn>
              <a:cxn ang="0">
                <a:pos x="960" y="13"/>
              </a:cxn>
              <a:cxn ang="0">
                <a:pos x="1060" y="21"/>
              </a:cxn>
              <a:cxn ang="0">
                <a:pos x="1184" y="101"/>
              </a:cxn>
              <a:cxn ang="0">
                <a:pos x="1324" y="301"/>
              </a:cxn>
              <a:cxn ang="0">
                <a:pos x="1374" y="391"/>
              </a:cxn>
              <a:cxn ang="0">
                <a:pos x="1494" y="589"/>
              </a:cxn>
              <a:cxn ang="0">
                <a:pos x="1674" y="685"/>
              </a:cxn>
              <a:cxn ang="0">
                <a:pos x="1968" y="709"/>
              </a:cxn>
            </a:cxnLst>
            <a:rect l="0" t="0" r="r" b="b"/>
            <a:pathLst>
              <a:path w="1968" h="713">
                <a:moveTo>
                  <a:pt x="0" y="709"/>
                </a:moveTo>
                <a:cubicBezTo>
                  <a:pt x="30" y="707"/>
                  <a:pt x="116" y="713"/>
                  <a:pt x="180" y="697"/>
                </a:cubicBezTo>
                <a:cubicBezTo>
                  <a:pt x="244" y="681"/>
                  <a:pt x="319" y="656"/>
                  <a:pt x="384" y="613"/>
                </a:cubicBezTo>
                <a:cubicBezTo>
                  <a:pt x="449" y="570"/>
                  <a:pt x="520" y="492"/>
                  <a:pt x="570" y="439"/>
                </a:cubicBezTo>
                <a:cubicBezTo>
                  <a:pt x="620" y="386"/>
                  <a:pt x="642" y="352"/>
                  <a:pt x="684" y="295"/>
                </a:cubicBezTo>
                <a:cubicBezTo>
                  <a:pt x="726" y="238"/>
                  <a:pt x="778" y="144"/>
                  <a:pt x="824" y="97"/>
                </a:cubicBezTo>
                <a:cubicBezTo>
                  <a:pt x="870" y="50"/>
                  <a:pt x="921" y="26"/>
                  <a:pt x="960" y="13"/>
                </a:cubicBezTo>
                <a:cubicBezTo>
                  <a:pt x="999" y="0"/>
                  <a:pt x="1023" y="6"/>
                  <a:pt x="1060" y="21"/>
                </a:cubicBezTo>
                <a:cubicBezTo>
                  <a:pt x="1097" y="36"/>
                  <a:pt x="1140" y="54"/>
                  <a:pt x="1184" y="101"/>
                </a:cubicBezTo>
                <a:cubicBezTo>
                  <a:pt x="1228" y="148"/>
                  <a:pt x="1292" y="253"/>
                  <a:pt x="1324" y="301"/>
                </a:cubicBezTo>
                <a:cubicBezTo>
                  <a:pt x="1356" y="349"/>
                  <a:pt x="1346" y="343"/>
                  <a:pt x="1374" y="391"/>
                </a:cubicBezTo>
                <a:cubicBezTo>
                  <a:pt x="1402" y="439"/>
                  <a:pt x="1444" y="540"/>
                  <a:pt x="1494" y="589"/>
                </a:cubicBezTo>
                <a:cubicBezTo>
                  <a:pt x="1544" y="638"/>
                  <a:pt x="1595" y="665"/>
                  <a:pt x="1674" y="685"/>
                </a:cubicBezTo>
                <a:cubicBezTo>
                  <a:pt x="1753" y="705"/>
                  <a:pt x="1907" y="704"/>
                  <a:pt x="1968" y="709"/>
                </a:cubicBezTo>
              </a:path>
            </a:pathLst>
          </a:cu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64212" name="Text Box 1044"/>
          <p:cNvSpPr txBox="1">
            <a:spLocks noChangeArrowheads="1"/>
          </p:cNvSpPr>
          <p:nvPr/>
        </p:nvSpPr>
        <p:spPr bwMode="auto">
          <a:xfrm>
            <a:off x="6705600" y="4191001"/>
            <a:ext cx="132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</a:p>
        </p:txBody>
      </p:sp>
      <p:sp>
        <p:nvSpPr>
          <p:cNvPr id="264213" name="Line 1045"/>
          <p:cNvSpPr>
            <a:spLocks noChangeShapeType="1"/>
          </p:cNvSpPr>
          <p:nvPr/>
        </p:nvSpPr>
        <p:spPr bwMode="auto">
          <a:xfrm>
            <a:off x="78232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64214" name="Rectangle 1046"/>
          <p:cNvSpPr>
            <a:spLocks noChangeArrowheads="1"/>
          </p:cNvSpPr>
          <p:nvPr/>
        </p:nvSpPr>
        <p:spPr bwMode="auto">
          <a:xfrm>
            <a:off x="914400" y="3733800"/>
            <a:ext cx="45720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4225" name="Text Box 1057"/>
          <p:cNvSpPr txBox="1">
            <a:spLocks noChangeArrowheads="1"/>
          </p:cNvSpPr>
          <p:nvPr/>
        </p:nvSpPr>
        <p:spPr bwMode="auto">
          <a:xfrm>
            <a:off x="8331200" y="5943600"/>
            <a:ext cx="1524000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33"/>
              <a:t>NDVI</a:t>
            </a:r>
          </a:p>
        </p:txBody>
      </p:sp>
      <p:grpSp>
        <p:nvGrpSpPr>
          <p:cNvPr id="3" name="Group 1061"/>
          <p:cNvGrpSpPr>
            <a:grpSpLocks/>
          </p:cNvGrpSpPr>
          <p:nvPr/>
        </p:nvGrpSpPr>
        <p:grpSpPr bwMode="auto">
          <a:xfrm>
            <a:off x="914400" y="3886200"/>
            <a:ext cx="4470400" cy="2401887"/>
            <a:chOff x="432" y="2544"/>
            <a:chExt cx="2112" cy="1513"/>
          </a:xfrm>
        </p:grpSpPr>
        <p:sp>
          <p:nvSpPr>
            <p:cNvPr id="264216" name="Text Box 1048"/>
            <p:cNvSpPr txBox="1">
              <a:spLocks noChangeArrowheads="1"/>
            </p:cNvSpPr>
            <p:nvPr/>
          </p:nvSpPr>
          <p:spPr bwMode="auto">
            <a:xfrm>
              <a:off x="432" y="3600"/>
              <a:ext cx="3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Jan</a:t>
              </a:r>
            </a:p>
          </p:txBody>
        </p:sp>
        <p:sp>
          <p:nvSpPr>
            <p:cNvPr id="264217" name="Text Box 1049"/>
            <p:cNvSpPr txBox="1">
              <a:spLocks noChangeArrowheads="1"/>
            </p:cNvSpPr>
            <p:nvPr/>
          </p:nvSpPr>
          <p:spPr bwMode="auto">
            <a:xfrm>
              <a:off x="2208" y="3600"/>
              <a:ext cx="33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Dec</a:t>
              </a:r>
            </a:p>
          </p:txBody>
        </p:sp>
        <p:sp>
          <p:nvSpPr>
            <p:cNvPr id="264218" name="Text Box 1050"/>
            <p:cNvSpPr txBox="1">
              <a:spLocks noChangeArrowheads="1"/>
            </p:cNvSpPr>
            <p:nvPr/>
          </p:nvSpPr>
          <p:spPr bwMode="auto">
            <a:xfrm>
              <a:off x="1152" y="3600"/>
              <a:ext cx="67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Jul    Aug</a:t>
              </a:r>
            </a:p>
          </p:txBody>
        </p:sp>
        <p:sp>
          <p:nvSpPr>
            <p:cNvPr id="264219" name="Freeform 1051"/>
            <p:cNvSpPr>
              <a:spLocks/>
            </p:cNvSpPr>
            <p:nvPr/>
          </p:nvSpPr>
          <p:spPr bwMode="auto">
            <a:xfrm>
              <a:off x="480" y="2843"/>
              <a:ext cx="1956" cy="710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148" y="701"/>
                </a:cxn>
                <a:cxn ang="0">
                  <a:pos x="370" y="645"/>
                </a:cxn>
                <a:cxn ang="0">
                  <a:pos x="470" y="567"/>
                </a:cxn>
                <a:cxn ang="0">
                  <a:pos x="496" y="539"/>
                </a:cxn>
                <a:cxn ang="0">
                  <a:pos x="516" y="525"/>
                </a:cxn>
                <a:cxn ang="0">
                  <a:pos x="550" y="485"/>
                </a:cxn>
                <a:cxn ang="0">
                  <a:pos x="584" y="447"/>
                </a:cxn>
                <a:cxn ang="0">
                  <a:pos x="608" y="429"/>
                </a:cxn>
                <a:cxn ang="0">
                  <a:pos x="634" y="403"/>
                </a:cxn>
                <a:cxn ang="0">
                  <a:pos x="656" y="357"/>
                </a:cxn>
                <a:cxn ang="0">
                  <a:pos x="676" y="327"/>
                </a:cxn>
                <a:cxn ang="0">
                  <a:pos x="680" y="313"/>
                </a:cxn>
                <a:cxn ang="0">
                  <a:pos x="692" y="307"/>
                </a:cxn>
                <a:cxn ang="0">
                  <a:pos x="712" y="271"/>
                </a:cxn>
                <a:cxn ang="0">
                  <a:pos x="728" y="247"/>
                </a:cxn>
                <a:cxn ang="0">
                  <a:pos x="756" y="190"/>
                </a:cxn>
                <a:cxn ang="0">
                  <a:pos x="801" y="124"/>
                </a:cxn>
                <a:cxn ang="0">
                  <a:pos x="828" y="94"/>
                </a:cxn>
                <a:cxn ang="0">
                  <a:pos x="864" y="58"/>
                </a:cxn>
                <a:cxn ang="0">
                  <a:pos x="891" y="34"/>
                </a:cxn>
                <a:cxn ang="0">
                  <a:pos x="936" y="19"/>
                </a:cxn>
                <a:cxn ang="0">
                  <a:pos x="972" y="4"/>
                </a:cxn>
                <a:cxn ang="0">
                  <a:pos x="1029" y="7"/>
                </a:cxn>
                <a:cxn ang="0">
                  <a:pos x="1122" y="49"/>
                </a:cxn>
                <a:cxn ang="0">
                  <a:pos x="1245" y="163"/>
                </a:cxn>
                <a:cxn ang="0">
                  <a:pos x="1298" y="237"/>
                </a:cxn>
                <a:cxn ang="0">
                  <a:pos x="1376" y="341"/>
                </a:cxn>
                <a:cxn ang="0">
                  <a:pos x="1418" y="401"/>
                </a:cxn>
                <a:cxn ang="0">
                  <a:pos x="1490" y="517"/>
                </a:cxn>
                <a:cxn ang="0">
                  <a:pos x="1556" y="613"/>
                </a:cxn>
                <a:cxn ang="0">
                  <a:pos x="1668" y="685"/>
                </a:cxn>
                <a:cxn ang="0">
                  <a:pos x="1794" y="703"/>
                </a:cxn>
                <a:cxn ang="0">
                  <a:pos x="1956" y="709"/>
                </a:cxn>
              </a:cxnLst>
              <a:rect l="0" t="0" r="r" b="b"/>
              <a:pathLst>
                <a:path w="1956" h="710">
                  <a:moveTo>
                    <a:pt x="0" y="701"/>
                  </a:moveTo>
                  <a:cubicBezTo>
                    <a:pt x="45" y="705"/>
                    <a:pt x="86" y="710"/>
                    <a:pt x="148" y="701"/>
                  </a:cubicBezTo>
                  <a:cubicBezTo>
                    <a:pt x="210" y="692"/>
                    <a:pt x="316" y="667"/>
                    <a:pt x="370" y="645"/>
                  </a:cubicBezTo>
                  <a:cubicBezTo>
                    <a:pt x="424" y="623"/>
                    <a:pt x="449" y="585"/>
                    <a:pt x="470" y="567"/>
                  </a:cubicBezTo>
                  <a:cubicBezTo>
                    <a:pt x="491" y="549"/>
                    <a:pt x="488" y="546"/>
                    <a:pt x="496" y="539"/>
                  </a:cubicBezTo>
                  <a:cubicBezTo>
                    <a:pt x="504" y="532"/>
                    <a:pt x="507" y="534"/>
                    <a:pt x="516" y="525"/>
                  </a:cubicBezTo>
                  <a:cubicBezTo>
                    <a:pt x="525" y="516"/>
                    <a:pt x="539" y="498"/>
                    <a:pt x="550" y="485"/>
                  </a:cubicBezTo>
                  <a:cubicBezTo>
                    <a:pt x="561" y="472"/>
                    <a:pt x="574" y="456"/>
                    <a:pt x="584" y="447"/>
                  </a:cubicBezTo>
                  <a:cubicBezTo>
                    <a:pt x="591" y="437"/>
                    <a:pt x="598" y="433"/>
                    <a:pt x="608" y="429"/>
                  </a:cubicBezTo>
                  <a:cubicBezTo>
                    <a:pt x="616" y="422"/>
                    <a:pt x="626" y="415"/>
                    <a:pt x="634" y="403"/>
                  </a:cubicBezTo>
                  <a:cubicBezTo>
                    <a:pt x="640" y="394"/>
                    <a:pt x="651" y="373"/>
                    <a:pt x="656" y="357"/>
                  </a:cubicBezTo>
                  <a:cubicBezTo>
                    <a:pt x="667" y="332"/>
                    <a:pt x="672" y="334"/>
                    <a:pt x="676" y="327"/>
                  </a:cubicBezTo>
                  <a:cubicBezTo>
                    <a:pt x="680" y="320"/>
                    <a:pt x="677" y="316"/>
                    <a:pt x="680" y="313"/>
                  </a:cubicBezTo>
                  <a:cubicBezTo>
                    <a:pt x="683" y="310"/>
                    <a:pt x="687" y="314"/>
                    <a:pt x="692" y="307"/>
                  </a:cubicBezTo>
                  <a:cubicBezTo>
                    <a:pt x="699" y="297"/>
                    <a:pt x="708" y="285"/>
                    <a:pt x="712" y="271"/>
                  </a:cubicBezTo>
                  <a:cubicBezTo>
                    <a:pt x="716" y="257"/>
                    <a:pt x="720" y="266"/>
                    <a:pt x="728" y="247"/>
                  </a:cubicBezTo>
                  <a:cubicBezTo>
                    <a:pt x="736" y="228"/>
                    <a:pt x="744" y="210"/>
                    <a:pt x="756" y="190"/>
                  </a:cubicBezTo>
                  <a:cubicBezTo>
                    <a:pt x="768" y="170"/>
                    <a:pt x="789" y="140"/>
                    <a:pt x="801" y="124"/>
                  </a:cubicBezTo>
                  <a:cubicBezTo>
                    <a:pt x="813" y="108"/>
                    <a:pt x="818" y="105"/>
                    <a:pt x="828" y="94"/>
                  </a:cubicBezTo>
                  <a:cubicBezTo>
                    <a:pt x="838" y="83"/>
                    <a:pt x="853" y="68"/>
                    <a:pt x="864" y="58"/>
                  </a:cubicBezTo>
                  <a:cubicBezTo>
                    <a:pt x="875" y="48"/>
                    <a:pt x="879" y="40"/>
                    <a:pt x="891" y="34"/>
                  </a:cubicBezTo>
                  <a:cubicBezTo>
                    <a:pt x="903" y="28"/>
                    <a:pt x="923" y="24"/>
                    <a:pt x="936" y="19"/>
                  </a:cubicBezTo>
                  <a:cubicBezTo>
                    <a:pt x="949" y="14"/>
                    <a:pt x="956" y="6"/>
                    <a:pt x="972" y="4"/>
                  </a:cubicBezTo>
                  <a:cubicBezTo>
                    <a:pt x="988" y="2"/>
                    <a:pt x="1004" y="0"/>
                    <a:pt x="1029" y="7"/>
                  </a:cubicBezTo>
                  <a:cubicBezTo>
                    <a:pt x="1054" y="14"/>
                    <a:pt x="1086" y="23"/>
                    <a:pt x="1122" y="49"/>
                  </a:cubicBezTo>
                  <a:cubicBezTo>
                    <a:pt x="1158" y="75"/>
                    <a:pt x="1216" y="132"/>
                    <a:pt x="1245" y="163"/>
                  </a:cubicBezTo>
                  <a:cubicBezTo>
                    <a:pt x="1274" y="194"/>
                    <a:pt x="1276" y="207"/>
                    <a:pt x="1298" y="237"/>
                  </a:cubicBezTo>
                  <a:cubicBezTo>
                    <a:pt x="1320" y="267"/>
                    <a:pt x="1356" y="314"/>
                    <a:pt x="1376" y="341"/>
                  </a:cubicBezTo>
                  <a:cubicBezTo>
                    <a:pt x="1396" y="368"/>
                    <a:pt x="1399" y="372"/>
                    <a:pt x="1418" y="401"/>
                  </a:cubicBezTo>
                  <a:cubicBezTo>
                    <a:pt x="1437" y="430"/>
                    <a:pt x="1467" y="482"/>
                    <a:pt x="1490" y="517"/>
                  </a:cubicBezTo>
                  <a:cubicBezTo>
                    <a:pt x="1513" y="552"/>
                    <a:pt x="1526" y="585"/>
                    <a:pt x="1556" y="613"/>
                  </a:cubicBezTo>
                  <a:cubicBezTo>
                    <a:pt x="1586" y="641"/>
                    <a:pt x="1628" y="670"/>
                    <a:pt x="1668" y="685"/>
                  </a:cubicBezTo>
                  <a:cubicBezTo>
                    <a:pt x="1708" y="700"/>
                    <a:pt x="1746" y="699"/>
                    <a:pt x="1794" y="703"/>
                  </a:cubicBezTo>
                  <a:cubicBezTo>
                    <a:pt x="1842" y="707"/>
                    <a:pt x="1922" y="708"/>
                    <a:pt x="1956" y="709"/>
                  </a:cubicBezTo>
                </a:path>
              </a:pathLst>
            </a:custGeom>
            <a:solidFill>
              <a:srgbClr val="00FF00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220" name="Freeform 1052"/>
            <p:cNvSpPr>
              <a:spLocks/>
            </p:cNvSpPr>
            <p:nvPr/>
          </p:nvSpPr>
          <p:spPr bwMode="auto">
            <a:xfrm>
              <a:off x="480" y="2843"/>
              <a:ext cx="1968" cy="709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180" y="697"/>
                </a:cxn>
                <a:cxn ang="0">
                  <a:pos x="402" y="646"/>
                </a:cxn>
                <a:cxn ang="0">
                  <a:pos x="627" y="544"/>
                </a:cxn>
                <a:cxn ang="0">
                  <a:pos x="738" y="331"/>
                </a:cxn>
                <a:cxn ang="0">
                  <a:pos x="824" y="97"/>
                </a:cxn>
                <a:cxn ang="0">
                  <a:pos x="960" y="13"/>
                </a:cxn>
                <a:cxn ang="0">
                  <a:pos x="1060" y="21"/>
                </a:cxn>
                <a:cxn ang="0">
                  <a:pos x="1184" y="101"/>
                </a:cxn>
                <a:cxn ang="0">
                  <a:pos x="1248" y="232"/>
                </a:cxn>
                <a:cxn ang="0">
                  <a:pos x="1290" y="346"/>
                </a:cxn>
                <a:cxn ang="0">
                  <a:pos x="1335" y="496"/>
                </a:cxn>
                <a:cxn ang="0">
                  <a:pos x="1473" y="613"/>
                </a:cxn>
                <a:cxn ang="0">
                  <a:pos x="1674" y="685"/>
                </a:cxn>
                <a:cxn ang="0">
                  <a:pos x="1968" y="709"/>
                </a:cxn>
              </a:cxnLst>
              <a:rect l="0" t="0" r="r" b="b"/>
              <a:pathLst>
                <a:path w="1968" h="709">
                  <a:moveTo>
                    <a:pt x="0" y="709"/>
                  </a:moveTo>
                  <a:cubicBezTo>
                    <a:pt x="30" y="707"/>
                    <a:pt x="113" y="707"/>
                    <a:pt x="180" y="697"/>
                  </a:cubicBezTo>
                  <a:cubicBezTo>
                    <a:pt x="247" y="687"/>
                    <a:pt x="328" y="671"/>
                    <a:pt x="402" y="646"/>
                  </a:cubicBezTo>
                  <a:cubicBezTo>
                    <a:pt x="476" y="621"/>
                    <a:pt x="571" y="596"/>
                    <a:pt x="627" y="544"/>
                  </a:cubicBezTo>
                  <a:cubicBezTo>
                    <a:pt x="683" y="492"/>
                    <a:pt x="705" y="405"/>
                    <a:pt x="738" y="331"/>
                  </a:cubicBezTo>
                  <a:cubicBezTo>
                    <a:pt x="771" y="257"/>
                    <a:pt x="787" y="150"/>
                    <a:pt x="824" y="97"/>
                  </a:cubicBezTo>
                  <a:cubicBezTo>
                    <a:pt x="861" y="44"/>
                    <a:pt x="921" y="26"/>
                    <a:pt x="960" y="13"/>
                  </a:cubicBezTo>
                  <a:cubicBezTo>
                    <a:pt x="999" y="0"/>
                    <a:pt x="1023" y="6"/>
                    <a:pt x="1060" y="21"/>
                  </a:cubicBezTo>
                  <a:cubicBezTo>
                    <a:pt x="1097" y="36"/>
                    <a:pt x="1153" y="66"/>
                    <a:pt x="1184" y="101"/>
                  </a:cubicBezTo>
                  <a:cubicBezTo>
                    <a:pt x="1215" y="136"/>
                    <a:pt x="1230" y="191"/>
                    <a:pt x="1248" y="232"/>
                  </a:cubicBezTo>
                  <a:cubicBezTo>
                    <a:pt x="1266" y="273"/>
                    <a:pt x="1276" y="302"/>
                    <a:pt x="1290" y="346"/>
                  </a:cubicBezTo>
                  <a:cubicBezTo>
                    <a:pt x="1304" y="390"/>
                    <a:pt x="1304" y="451"/>
                    <a:pt x="1335" y="496"/>
                  </a:cubicBezTo>
                  <a:cubicBezTo>
                    <a:pt x="1366" y="541"/>
                    <a:pt x="1416" y="581"/>
                    <a:pt x="1473" y="613"/>
                  </a:cubicBezTo>
                  <a:cubicBezTo>
                    <a:pt x="1530" y="645"/>
                    <a:pt x="1592" y="669"/>
                    <a:pt x="1674" y="685"/>
                  </a:cubicBezTo>
                  <a:cubicBezTo>
                    <a:pt x="1756" y="701"/>
                    <a:pt x="1907" y="704"/>
                    <a:pt x="1968" y="709"/>
                  </a:cubicBezTo>
                </a:path>
              </a:pathLst>
            </a:custGeom>
            <a:solidFill>
              <a:srgbClr val="008000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221" name="Text Box 1053"/>
            <p:cNvSpPr txBox="1">
              <a:spLocks noChangeArrowheads="1"/>
            </p:cNvSpPr>
            <p:nvPr/>
          </p:nvSpPr>
          <p:spPr bwMode="auto">
            <a:xfrm>
              <a:off x="672" y="2592"/>
              <a:ext cx="52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 kern="0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earlier spring</a:t>
              </a:r>
            </a:p>
          </p:txBody>
        </p:sp>
        <p:sp>
          <p:nvSpPr>
            <p:cNvPr id="264222" name="Text Box 1054"/>
            <p:cNvSpPr txBox="1">
              <a:spLocks noChangeArrowheads="1"/>
            </p:cNvSpPr>
            <p:nvPr/>
          </p:nvSpPr>
          <p:spPr bwMode="auto">
            <a:xfrm>
              <a:off x="1776" y="2544"/>
              <a:ext cx="57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 kern="0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delayed fall</a:t>
              </a:r>
            </a:p>
          </p:txBody>
        </p:sp>
        <p:sp>
          <p:nvSpPr>
            <p:cNvPr id="264223" name="Line 1055"/>
            <p:cNvSpPr>
              <a:spLocks noChangeShapeType="1"/>
            </p:cNvSpPr>
            <p:nvPr/>
          </p:nvSpPr>
          <p:spPr bwMode="auto">
            <a:xfrm>
              <a:off x="912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4224" name="Text Box 1056"/>
            <p:cNvSpPr txBox="1">
              <a:spLocks noChangeArrowheads="1"/>
            </p:cNvSpPr>
            <p:nvPr/>
          </p:nvSpPr>
          <p:spPr bwMode="auto">
            <a:xfrm>
              <a:off x="1248" y="3792"/>
              <a:ext cx="72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/>
                <a:t>NDVI</a:t>
              </a:r>
            </a:p>
          </p:txBody>
        </p:sp>
        <p:sp>
          <p:nvSpPr>
            <p:cNvPr id="264227" name="Line 1059"/>
            <p:cNvSpPr>
              <a:spLocks noChangeShapeType="1"/>
            </p:cNvSpPr>
            <p:nvPr/>
          </p:nvSpPr>
          <p:spPr bwMode="auto">
            <a:xfrm>
              <a:off x="2064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64231" name="Line 1063"/>
          <p:cNvSpPr>
            <a:spLocks noChangeShapeType="1"/>
          </p:cNvSpPr>
          <p:nvPr/>
        </p:nvSpPr>
        <p:spPr bwMode="auto">
          <a:xfrm>
            <a:off x="3251200" y="5257800"/>
            <a:ext cx="508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4232" name="Line 1064"/>
          <p:cNvSpPr>
            <a:spLocks noChangeShapeType="1"/>
          </p:cNvSpPr>
          <p:nvPr/>
        </p:nvSpPr>
        <p:spPr bwMode="auto">
          <a:xfrm rot="16200000">
            <a:off x="8610600" y="5257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4233" name="Line 1065"/>
          <p:cNvSpPr>
            <a:spLocks noChangeShapeType="1"/>
          </p:cNvSpPr>
          <p:nvPr/>
        </p:nvSpPr>
        <p:spPr bwMode="auto">
          <a:xfrm rot="10800000">
            <a:off x="2540000" y="5257800"/>
            <a:ext cx="508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33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0800" y="203200"/>
            <a:ext cx="11856640" cy="564885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12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Changes of the </a:t>
            </a:r>
            <a:r>
              <a:rPr lang="en-US" altLang="zh-CN" sz="12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growing season</a:t>
            </a:r>
          </a:p>
          <a:p>
            <a:pPr algn="ctr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14" y="768085"/>
            <a:ext cx="7923051" cy="5852953"/>
          </a:xfrm>
          <a:prstGeom prst="rect">
            <a:avLst/>
          </a:prstGeom>
        </p:spPr>
      </p:pic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99" y="228600"/>
            <a:ext cx="10515600" cy="595746"/>
          </a:xfrm>
        </p:spPr>
        <p:txBody>
          <a:bodyPr>
            <a:noAutofit/>
          </a:bodyPr>
          <a:lstStyle/>
          <a:p>
            <a:pPr algn="ctr"/>
            <a:r>
              <a:rPr lang="hy-AM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 </a:t>
            </a:r>
            <a:r>
              <a:rPr lang="ru-RU" sz="3000" b="1" i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decade</a:t>
            </a:r>
            <a:r>
              <a:rPr 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2018 July</a:t>
            </a:r>
            <a:r>
              <a:rPr 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</a:t>
            </a: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NDVI </a:t>
            </a:r>
            <a:r>
              <a:rPr lang="en-US" sz="3000" b="1" i="1" kern="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TimeSat</a:t>
            </a:r>
            <a:endParaRPr lang="ru-RU" sz="3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7455" y="1059734"/>
            <a:ext cx="7010399" cy="5382630"/>
          </a:xfrm>
          <a:prstGeom prst="rect">
            <a:avLst/>
          </a:prstGeom>
        </p:spPr>
      </p:pic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038"/>
          </a:xfrm>
        </p:spPr>
        <p:txBody>
          <a:bodyPr>
            <a:normAutofit/>
          </a:bodyPr>
          <a:lstStyle/>
          <a:p>
            <a:pPr algn="ctr"/>
            <a:r>
              <a:rPr lang="en-US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hy-AM" sz="30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000" b="1" i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decade</a:t>
            </a:r>
            <a:r>
              <a:rPr 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2018 July</a:t>
            </a:r>
            <a:r>
              <a:rPr lang="ru-RU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</a:t>
            </a: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NDVI</a:t>
            </a:r>
            <a:r>
              <a:rPr lang="hy-AM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300</a:t>
            </a: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</a:t>
            </a:r>
            <a:b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GIS</a:t>
            </a:r>
            <a:endParaRPr lang="ru-RU" sz="30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68" y="1413164"/>
            <a:ext cx="6425264" cy="5033079"/>
          </a:xfrm>
          <a:prstGeom prst="rect">
            <a:avLst/>
          </a:prstGeom>
        </p:spPr>
      </p:pic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13" y="3473796"/>
            <a:ext cx="4205499" cy="325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" y="228600"/>
            <a:ext cx="4112213" cy="3174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87" y="249816"/>
            <a:ext cx="4105702" cy="3159805"/>
          </a:xfrm>
          <a:prstGeom prst="rect">
            <a:avLst/>
          </a:prstGeom>
        </p:spPr>
      </p:pic>
      <p:pic>
        <p:nvPicPr>
          <p:cNvPr id="8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813118" y="228600"/>
            <a:ext cx="8527099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Observation Network</a:t>
            </a:r>
            <a:endParaRPr lang="ru-RU" altLang="en-US" sz="3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94931" y="684645"/>
            <a:ext cx="5856247" cy="301047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meteorological station, including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40 </a:t>
            </a:r>
            <a:r>
              <a:rPr lang="en-US" altLang="en-US" sz="2200" dirty="0" err="1"/>
              <a:t>agrometeorological</a:t>
            </a:r>
            <a:r>
              <a:rPr lang="en-US" altLang="en-US" sz="2200" dirty="0"/>
              <a:t>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7 </a:t>
            </a:r>
            <a:r>
              <a:rPr lang="en-US" altLang="en-US" sz="2200" dirty="0" err="1"/>
              <a:t>actinometric</a:t>
            </a:r>
            <a:endParaRPr lang="en-US" altLang="en-US" sz="2200" dirty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1 </a:t>
            </a:r>
            <a:r>
              <a:rPr lang="en-US" altLang="en-US" sz="2200" dirty="0" err="1"/>
              <a:t>aerological</a:t>
            </a:r>
            <a:r>
              <a:rPr lang="en-US" altLang="en-US" sz="2200" dirty="0"/>
              <a:t>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2 Radar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Atmospheric Ozone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Gamma phone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Radioactive dust (Yerevan)</a:t>
            </a:r>
          </a:p>
        </p:txBody>
      </p:sp>
      <p:pic>
        <p:nvPicPr>
          <p:cNvPr id="8" name="Picture 7" descr="1 OD KAYANN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7" b="6821"/>
          <a:stretch/>
        </p:blipFill>
        <p:spPr bwMode="auto">
          <a:xfrm>
            <a:off x="7369486" y="1258520"/>
            <a:ext cx="4341689" cy="43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6667" y="1035446"/>
            <a:ext cx="4324774" cy="446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 stations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Armenia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1094931" y="3718679"/>
            <a:ext cx="847856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Agrometeorological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observations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Sunshine duration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Soil temperatures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oil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moisture of 10,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20, 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cm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Temperature on the depth of winter crops </a:t>
            </a:r>
            <a:r>
              <a:rPr kumimoji="0" lang="en-US" alt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tillering</a:t>
            </a:r>
            <a:r>
              <a:rPr kumimoji="0" lang="en-US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node (</a:t>
            </a:r>
            <a:r>
              <a:rPr kumimoji="0" lang="en-US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3cm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now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height 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 solar radiation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Global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reflected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solar radiation</a:t>
            </a:r>
          </a:p>
        </p:txBody>
      </p:sp>
      <p:pic>
        <p:nvPicPr>
          <p:cNvPr id="12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21658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38323"/>
              </p:ext>
            </p:extLst>
          </p:nvPr>
        </p:nvGraphicFramePr>
        <p:xfrm>
          <a:off x="332509" y="512617"/>
          <a:ext cx="6452920" cy="325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89915"/>
              </p:ext>
            </p:extLst>
          </p:nvPr>
        </p:nvGraphicFramePr>
        <p:xfrm>
          <a:off x="5929084" y="3062515"/>
          <a:ext cx="6146802" cy="359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4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842654" y="365126"/>
            <a:ext cx="6553201" cy="694608"/>
          </a:xfrm>
        </p:spPr>
        <p:txBody>
          <a:bodyPr>
            <a:normAutofit/>
          </a:bodyPr>
          <a:lstStyle/>
          <a:p>
            <a:pPr algn="ctr"/>
            <a:r>
              <a:rPr lang="en-US" sz="30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Needs Identification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5866" y="1339472"/>
            <a:ext cx="5191953" cy="2262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tools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transfer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</a:t>
            </a:r>
            <a:endParaRPr lang="ru-RU" sz="2200" b="1" i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10049857" cy="2840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hy-AM" sz="75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y-AM" sz="7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ՇՆՈՐՀԱԿԱԼՈւԹՅՈւՆ</a:t>
            </a:r>
            <a:endParaRPr lang="ru-RU" sz="75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281057" y="4475800"/>
            <a:ext cx="1759526" cy="1703328"/>
          </a:xfrm>
          <a:prstGeom prst="smileyFac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4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76" y="272315"/>
            <a:ext cx="10515600" cy="122814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Crop </a:t>
            </a:r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cultivation areas of the Republic of 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Armenia </a:t>
            </a:r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 regions</a:t>
            </a:r>
            <a:r>
              <a:rPr lang="hy-AM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2015-2018 </a:t>
            </a:r>
            <a:r>
              <a:rPr lang="hy-AM" sz="3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/ha/</a:t>
            </a:r>
            <a:endParaRPr lang="ru-RU" sz="3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-3046" b="28480"/>
          <a:stretch/>
        </p:blipFill>
        <p:spPr bwMode="auto">
          <a:xfrm>
            <a:off x="2216727" y="1794164"/>
            <a:ext cx="8506691" cy="2923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560"/>
              </p:ext>
            </p:extLst>
          </p:nvPr>
        </p:nvGraphicFramePr>
        <p:xfrm>
          <a:off x="2995149" y="4918365"/>
          <a:ext cx="6148846" cy="17179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8986">
                  <a:extLst>
                    <a:ext uri="{9D8B030D-6E8A-4147-A177-3AD203B41FA5}">
                      <a16:colId xmlns:a16="http://schemas.microsoft.com/office/drawing/2014/main" val="3685055915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1493945849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3018182340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3661783527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3481825491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4245982866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1904623279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3388273057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997501941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293531965"/>
                    </a:ext>
                  </a:extLst>
                </a:gridCol>
                <a:gridCol w="558986">
                  <a:extLst>
                    <a:ext uri="{9D8B030D-6E8A-4147-A177-3AD203B41FA5}">
                      <a16:colId xmlns:a16="http://schemas.microsoft.com/office/drawing/2014/main" val="1924536332"/>
                    </a:ext>
                  </a:extLst>
                </a:gridCol>
              </a:tblGrid>
              <a:tr h="17179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Aragatsotn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Ararat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Armavir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Gegharquniq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Lori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Kotayq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Shirak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Syuniq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Vayots</a:t>
                      </a: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Dzor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Tavush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Yerevan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1706542719"/>
                  </a:ext>
                </a:extLst>
              </a:tr>
            </a:tbl>
          </a:graphicData>
        </a:graphic>
      </p:graphicFrame>
      <p:pic>
        <p:nvPicPr>
          <p:cNvPr id="9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hy-AM" sz="3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Sowing areas of agricultural crops 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y-AM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2011-2018 /ha/</a:t>
            </a:r>
            <a:endParaRPr lang="ru-RU" sz="3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-2520" r="-1635" b="20609"/>
          <a:stretch/>
        </p:blipFill>
        <p:spPr bwMode="auto">
          <a:xfrm>
            <a:off x="1149928" y="1371600"/>
            <a:ext cx="9712036" cy="3643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46969"/>
              </p:ext>
            </p:extLst>
          </p:nvPr>
        </p:nvGraphicFramePr>
        <p:xfrm>
          <a:off x="2299855" y="5153892"/>
          <a:ext cx="7592290" cy="14962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0100">
                  <a:extLst>
                    <a:ext uri="{9D8B030D-6E8A-4147-A177-3AD203B41FA5}">
                      <a16:colId xmlns:a16="http://schemas.microsoft.com/office/drawing/2014/main" val="922067778"/>
                    </a:ext>
                  </a:extLst>
                </a:gridCol>
                <a:gridCol w="963347">
                  <a:extLst>
                    <a:ext uri="{9D8B030D-6E8A-4147-A177-3AD203B41FA5}">
                      <a16:colId xmlns:a16="http://schemas.microsoft.com/office/drawing/2014/main" val="1731660"/>
                    </a:ext>
                  </a:extLst>
                </a:gridCol>
                <a:gridCol w="1339151">
                  <a:extLst>
                    <a:ext uri="{9D8B030D-6E8A-4147-A177-3AD203B41FA5}">
                      <a16:colId xmlns:a16="http://schemas.microsoft.com/office/drawing/2014/main" val="3848444074"/>
                    </a:ext>
                  </a:extLst>
                </a:gridCol>
                <a:gridCol w="1183229">
                  <a:extLst>
                    <a:ext uri="{9D8B030D-6E8A-4147-A177-3AD203B41FA5}">
                      <a16:colId xmlns:a16="http://schemas.microsoft.com/office/drawing/2014/main" val="333309387"/>
                    </a:ext>
                  </a:extLst>
                </a:gridCol>
                <a:gridCol w="1115961">
                  <a:extLst>
                    <a:ext uri="{9D8B030D-6E8A-4147-A177-3AD203B41FA5}">
                      <a16:colId xmlns:a16="http://schemas.microsoft.com/office/drawing/2014/main" val="693796252"/>
                    </a:ext>
                  </a:extLst>
                </a:gridCol>
                <a:gridCol w="971505">
                  <a:extLst>
                    <a:ext uri="{9D8B030D-6E8A-4147-A177-3AD203B41FA5}">
                      <a16:colId xmlns:a16="http://schemas.microsoft.com/office/drawing/2014/main" val="3712089755"/>
                    </a:ext>
                  </a:extLst>
                </a:gridCol>
                <a:gridCol w="1008997">
                  <a:extLst>
                    <a:ext uri="{9D8B030D-6E8A-4147-A177-3AD203B41FA5}">
                      <a16:colId xmlns:a16="http://schemas.microsoft.com/office/drawing/2014/main" val="356573329"/>
                    </a:ext>
                  </a:extLst>
                </a:gridCol>
              </a:tblGrid>
              <a:tr h="14962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Wheat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Barley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endParaRPr lang="hy-AM" sz="1000" b="1" i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Tomatoes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otatoes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ruit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hy-AM" sz="22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rapes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64610" algn="l"/>
                        </a:tabLst>
                      </a:pPr>
                      <a:r>
                        <a:rPr lang="hy-AM" sz="22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2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709156203"/>
                  </a:ext>
                </a:extLst>
              </a:tr>
            </a:tbl>
          </a:graphicData>
        </a:graphic>
      </p:graphicFrame>
      <p:pic>
        <p:nvPicPr>
          <p:cNvPr id="7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19"/>
          </a:xfrm>
        </p:spPr>
        <p:txBody>
          <a:bodyPr/>
          <a:lstStyle/>
          <a:p>
            <a:pPr algn="ctr"/>
            <a:r>
              <a:rPr lang="hy-AM" sz="3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Agricultural lands of RA</a:t>
            </a:r>
            <a:endParaRPr lang="ru-RU" sz="3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759154"/>
              </p:ext>
            </p:extLst>
          </p:nvPr>
        </p:nvGraphicFramePr>
        <p:xfrm>
          <a:off x="3574473" y="1052945"/>
          <a:ext cx="5043054" cy="308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0" y="4560746"/>
            <a:ext cx="108134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30 percent of the area is unfit for agriculture. According to the 2011 land balance, the total agricultural land is 2077.0 thousand hectares, </a:t>
            </a:r>
            <a:r>
              <a:rPr lang="hy-AM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arable </a:t>
            </a:r>
            <a:r>
              <a:rPr lang="hy-AM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y-AM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449.2 (21.6%), perennial plantations - 33.0 (1.6%), grassland - 128.3 (6.2%), </a:t>
            </a:r>
            <a:r>
              <a:rPr lang="hy-AM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pastures </a:t>
            </a:r>
            <a:r>
              <a:rPr lang="hy-AM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1067.2 (51.4%) and other land types - 399.3 (19.2%) thousand hectares (excluding perennial plantations and arable </a:t>
            </a:r>
            <a:r>
              <a:rPr lang="hy-AM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hy-AM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692"/>
            <a:ext cx="10515600" cy="978766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Satellite data</a:t>
            </a:r>
            <a:r>
              <a:rPr lang="ru-RU" sz="3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000" b="1" i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</a:t>
            </a:r>
            <a:r>
              <a:rPr lang="ru-RU" sz="3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000" b="1" i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use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2563091"/>
          </a:xfrm>
        </p:spPr>
        <p:txBody>
          <a:bodyPr>
            <a:no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EUMETSAT  data reception system via </a:t>
            </a:r>
            <a:r>
              <a:rPr lang="en-US" sz="2200" b="1" i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EUMETCast</a:t>
            </a:r>
            <a:r>
              <a:rPr lang="ru-RU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(DAWBEE)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PLANET </a:t>
            </a:r>
            <a:r>
              <a:rPr lang="en-US" sz="2200" b="1" i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Hydromet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Service of Russia (</a:t>
            </a:r>
            <a:r>
              <a:rPr lang="ru-RU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3"/>
              </a:rPr>
              <a:t>http://sputnik.infospace.ru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)</a:t>
            </a:r>
            <a:endParaRPr lang="en-US" sz="2200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EUMETSAT official website (</a:t>
            </a:r>
            <a:r>
              <a:rPr lang="ru-RU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4"/>
              </a:rPr>
              <a:t>www.eumetsat.org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COPERNICUS 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land 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5"/>
              </a:rPr>
              <a:t>https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5"/>
              </a:rPr>
              <a:t>://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5"/>
              </a:rPr>
              <a:t>www.copernicus.eu/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  <a:endParaRPr lang="en-US" sz="2200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VITO 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6"/>
              </a:rPr>
              <a:t>http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6"/>
              </a:rPr>
              <a:t>://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6"/>
              </a:rPr>
              <a:t>www.vito-eodata.be/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  <a:endParaRPr lang="en-US" sz="2200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ASAP 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- ANOMALY HOTSPOTS OF AGRICULTURAL 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PRODUCTION 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7"/>
              </a:rPr>
              <a:t>https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7"/>
              </a:rPr>
              <a:t>://mars.jrc.ec.europa.eu/asap</a:t>
            </a:r>
            <a:r>
              <a:rPr lang="en-US" sz="22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  <a:hlinkClick r:id="rId7"/>
              </a:rPr>
              <a:t>/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lvl="0">
              <a:spcBef>
                <a:spcPts val="0"/>
              </a:spcBef>
            </a:pPr>
            <a:endParaRPr lang="ru-RU" sz="2200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5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Remote Sensing indexes for crop </a:t>
            </a:r>
            <a:r>
              <a:rPr lang="en-US" sz="3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condition</a:t>
            </a:r>
            <a:br>
              <a:rPr lang="en-US" sz="3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sz="3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monitoring </a:t>
            </a:r>
            <a:r>
              <a:rPr lang="en-US" sz="3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US" sz="3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yield forecast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645" y="1454728"/>
            <a:ext cx="11076709" cy="2757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(NDVI, CHV, TCI, </a:t>
            </a:r>
            <a:r>
              <a:rPr lang="hy-AM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VCI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….)</a:t>
            </a:r>
            <a:b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NDVI is the most well known and often used vegetation index. It is simple, but effective for quantifying green vegetation. The NDVI normalizes green leaf scattering in the near-infrared wavelength and chlorophyll absorption in the red wavelength.</a:t>
            </a:r>
            <a:b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		NDVI = (NIR – RED) / (NIR + RED)</a:t>
            </a:r>
            <a:b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Dense vegetation in good </a:t>
            </a:r>
            <a:r>
              <a:rPr lang="en-US" sz="2200" b="1" i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phytosanitary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condition absorbs a lot the electromagnetic spectrum in the RED spectral region: HIGH NDVI value.</a:t>
            </a:r>
            <a:r>
              <a:rPr lang="hy-AM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Sparse vegetation and/or in bad </a:t>
            </a:r>
            <a:r>
              <a:rPr lang="en-US" sz="2200" b="1" i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phytosanitary</a:t>
            </a:r>
            <a:r>
              <a:rPr lang="en-US" sz="22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condition will not absorb a lot the electromagnetic spectrum in the RED spectral region: LOW NDVI</a:t>
            </a:r>
            <a:endParaRPr lang="ru-RU" sz="2200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223" y="4051948"/>
            <a:ext cx="4626231" cy="2688803"/>
          </a:xfrm>
          <a:prstGeom prst="rect">
            <a:avLst/>
          </a:prstGeom>
        </p:spPr>
      </p:pic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Satellite data for vegetation monitoring</a:t>
            </a:r>
            <a:endParaRPr lang="ru-RU" sz="3000" dirty="0"/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52793"/>
              </p:ext>
            </p:extLst>
          </p:nvPr>
        </p:nvGraphicFramePr>
        <p:xfrm>
          <a:off x="838200" y="1631229"/>
          <a:ext cx="9220200" cy="340073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566918050"/>
                    </a:ext>
                  </a:extLst>
                </a:gridCol>
              </a:tblGrid>
              <a:tr h="10021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200" b="1" i="1" kern="1200" dirty="0" smtClean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j-ea"/>
                        <a:cs typeface="+mj-cs"/>
                      </a:endParaRP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SPOT_VGT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200" b="1" i="1" kern="1200" dirty="0" smtClean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METOP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200" b="1" i="1" kern="1200" dirty="0" smtClean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j-ea"/>
                        <a:cs typeface="+mj-cs"/>
                      </a:endParaRP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PROBA-V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SENTINEL-2</a:t>
                      </a:r>
                    </a:p>
                  </a:txBody>
                  <a:tcPr marL="44280" marR="442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1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Spatial resolution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1 km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1 km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1 km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hy-AM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1</a:t>
                      </a: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km</a:t>
                      </a:r>
                    </a:p>
                  </a:txBody>
                  <a:tcPr marL="44280" marR="442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N° images per year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36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36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36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36</a:t>
                      </a:r>
                    </a:p>
                  </a:txBody>
                  <a:tcPr marL="44280" marR="442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Years available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1999</a:t>
                      </a:r>
                      <a:r>
                        <a:rPr lang="hy-AM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-</a:t>
                      </a: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2013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2008-2022</a:t>
                      </a: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2013</a:t>
                      </a:r>
                      <a:r>
                        <a:rPr lang="hy-AM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-</a:t>
                      </a:r>
                      <a:endParaRPr lang="en-US" sz="2200" b="1" i="1" kern="1200" dirty="0" smtClean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j-ea"/>
                        <a:cs typeface="+mj-cs"/>
                      </a:endParaRPr>
                    </a:p>
                  </a:txBody>
                  <a:tcPr marL="44280" marR="442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2014</a:t>
                      </a:r>
                      <a:r>
                        <a:rPr lang="hy-AM" sz="2200" b="1" i="1" kern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j-ea"/>
                          <a:cs typeface="+mj-cs"/>
                        </a:rPr>
                        <a:t>-</a:t>
                      </a:r>
                      <a:endParaRPr lang="en-US" sz="2200" b="1" i="1" kern="1200" dirty="0" smtClean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j-ea"/>
                        <a:cs typeface="+mj-cs"/>
                      </a:endParaRPr>
                    </a:p>
                  </a:txBody>
                  <a:tcPr marL="44280" marR="442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866" y="399334"/>
            <a:ext cx="8596668" cy="1138521"/>
          </a:xfrm>
        </p:spPr>
        <p:txBody>
          <a:bodyPr/>
          <a:lstStyle/>
          <a:p>
            <a:pPr algn="ctr"/>
            <a:r>
              <a:rPr lang="en-US" sz="30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Getting </a:t>
            </a:r>
            <a:r>
              <a:rPr lang="en-US" sz="30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Data PROBA-V</a:t>
            </a:r>
            <a:br>
              <a:rPr lang="en-US" sz="30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30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3"/>
              </a:rPr>
              <a:t>http://www.vito-eodata.be</a:t>
            </a:r>
            <a:endParaRPr lang="ru-RU" sz="30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/>
          <a:srcRect t="20442" b="6477"/>
          <a:stretch/>
        </p:blipFill>
        <p:spPr bwMode="auto">
          <a:xfrm>
            <a:off x="1656367" y="1708589"/>
            <a:ext cx="8305053" cy="44681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8" descr="C:\Users\Admin\Desktop\CLIMA\ELENA\Hydromet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15886"/>
            <a:ext cx="942109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9050" r="20765" b="38636"/>
          <a:stretch/>
        </p:blipFill>
        <p:spPr>
          <a:xfrm>
            <a:off x="9777224" y="115886"/>
            <a:ext cx="2414776" cy="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845</Words>
  <Application>Microsoft Office PowerPoint</Application>
  <PresentationFormat>Широкоэкранный</PresentationFormat>
  <Paragraphs>184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Microsoft YaHei</vt:lpstr>
      <vt:lpstr>Arial</vt:lpstr>
      <vt:lpstr>Calibri</vt:lpstr>
      <vt:lpstr>Helvetica Neue</vt:lpstr>
      <vt:lpstr>HY그래픽M</vt:lpstr>
      <vt:lpstr>Lucida Sans Unicode</vt:lpstr>
      <vt:lpstr>华文新魏</vt:lpstr>
      <vt:lpstr>Symbol</vt:lpstr>
      <vt:lpstr>Times New Roman</vt:lpstr>
      <vt:lpstr>Trebuchet MS</vt:lpstr>
      <vt:lpstr>Wingdings 3</vt:lpstr>
      <vt:lpstr>1_Тема Office</vt:lpstr>
      <vt:lpstr>Аспект</vt:lpstr>
      <vt:lpstr>Using Satellite data for Crop Monitoring in Armenia</vt:lpstr>
      <vt:lpstr>Observation Network</vt:lpstr>
      <vt:lpstr>Crop cultivation areas of the Republic of  Armenia by regions  2015-2018 /ha/</vt:lpstr>
      <vt:lpstr>Sowing areas of agricultural crops  2011-2018 /ha/</vt:lpstr>
      <vt:lpstr>Agricultural lands of RA</vt:lpstr>
      <vt:lpstr>Satellite data in use</vt:lpstr>
      <vt:lpstr>Remote Sensing indexes for crop condition  monitoring and yield forecast</vt:lpstr>
      <vt:lpstr>Satellite data for vegetation monitoring</vt:lpstr>
      <vt:lpstr>Getting Data PROBA-V http://www.vito-eodata.be</vt:lpstr>
      <vt:lpstr>Презентация PowerPoint</vt:lpstr>
      <vt:lpstr>Viewing temporal NDVI evolution in a graph  1998-2011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decade, 2018 July, NDVI TimeSat</vt:lpstr>
      <vt:lpstr>3 decade, 2018 July, NDVI 300m GIS</vt:lpstr>
      <vt:lpstr>Презентация PowerPoint</vt:lpstr>
      <vt:lpstr>Презентация PowerPoint</vt:lpstr>
      <vt:lpstr>Needs Identification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Satellite data for Crop Monitoring in Armenia</dc:title>
  <dc:creator>Hasmuk</dc:creator>
  <cp:lastModifiedBy>Admin</cp:lastModifiedBy>
  <cp:revision>73</cp:revision>
  <dcterms:created xsi:type="dcterms:W3CDTF">2019-10-11T06:20:05Z</dcterms:created>
  <dcterms:modified xsi:type="dcterms:W3CDTF">2019-10-15T07:10:52Z</dcterms:modified>
</cp:coreProperties>
</file>