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92" r:id="rId5"/>
    <p:sldMasterId id="2147483680" r:id="rId6"/>
    <p:sldMasterId id="2147483650" r:id="rId7"/>
  </p:sldMasterIdLst>
  <p:notesMasterIdLst>
    <p:notesMasterId r:id="rId32"/>
  </p:notesMasterIdLst>
  <p:handoutMasterIdLst>
    <p:handoutMasterId r:id="rId33"/>
  </p:handoutMasterIdLst>
  <p:sldIdLst>
    <p:sldId id="258" r:id="rId8"/>
    <p:sldId id="354" r:id="rId9"/>
    <p:sldId id="262" r:id="rId10"/>
    <p:sldId id="329" r:id="rId11"/>
    <p:sldId id="360" r:id="rId12"/>
    <p:sldId id="384" r:id="rId13"/>
    <p:sldId id="363" r:id="rId14"/>
    <p:sldId id="364" r:id="rId15"/>
    <p:sldId id="308" r:id="rId16"/>
    <p:sldId id="372" r:id="rId17"/>
    <p:sldId id="373" r:id="rId18"/>
    <p:sldId id="374" r:id="rId19"/>
    <p:sldId id="391" r:id="rId20"/>
    <p:sldId id="392" r:id="rId21"/>
    <p:sldId id="385" r:id="rId22"/>
    <p:sldId id="377" r:id="rId23"/>
    <p:sldId id="393" r:id="rId24"/>
    <p:sldId id="378" r:id="rId25"/>
    <p:sldId id="381" r:id="rId26"/>
    <p:sldId id="387" r:id="rId27"/>
    <p:sldId id="389" r:id="rId28"/>
    <p:sldId id="386" r:id="rId29"/>
    <p:sldId id="380" r:id="rId30"/>
    <p:sldId id="289" r:id="rId31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58" userDrawn="1">
          <p15:clr>
            <a:srgbClr val="A4A3A4"/>
          </p15:clr>
        </p15:guide>
        <p15:guide id="2" orient="horz" pos="1502" userDrawn="1">
          <p15:clr>
            <a:srgbClr val="A4A3A4"/>
          </p15:clr>
        </p15:guide>
        <p15:guide id="3" pos="1119" userDrawn="1">
          <p15:clr>
            <a:srgbClr val="A4A3A4"/>
          </p15:clr>
        </p15:guide>
        <p15:guide id="4" pos="662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F0E"/>
    <a:srgbClr val="C02020"/>
    <a:srgbClr val="FFA500"/>
    <a:srgbClr val="EED430"/>
    <a:srgbClr val="CCCC00"/>
    <a:srgbClr val="8E0000"/>
    <a:srgbClr val="FF6600"/>
    <a:srgbClr val="A6EE32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5618" autoAdjust="0"/>
  </p:normalViewPr>
  <p:slideViewPr>
    <p:cSldViewPr snapToGrid="0" snapToObjects="1">
      <p:cViewPr>
        <p:scale>
          <a:sx n="95" d="100"/>
          <a:sy n="95" d="100"/>
        </p:scale>
        <p:origin x="-114" y="-522"/>
      </p:cViewPr>
      <p:guideLst>
        <p:guide orient="horz" pos="458"/>
        <p:guide orient="horz" pos="1502"/>
        <p:guide pos="1119"/>
        <p:guide pos="66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677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5"/>
          </a:xfrm>
          <a:prstGeom prst="rect">
            <a:avLst/>
          </a:prstGeom>
        </p:spPr>
        <p:txBody>
          <a:bodyPr vert="horz" lIns="95543" tIns="47773" rIns="95543" bIns="47773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5622801" y="1"/>
            <a:ext cx="4301543" cy="341065"/>
          </a:xfrm>
          <a:prstGeom prst="rect">
            <a:avLst/>
          </a:prstGeom>
        </p:spPr>
        <p:txBody>
          <a:bodyPr vert="horz" lIns="95543" tIns="47773" rIns="95543" bIns="47773" rtlCol="0"/>
          <a:lstStyle>
            <a:lvl1pPr algn="r">
              <a:defRPr sz="1300"/>
            </a:lvl1pPr>
          </a:lstStyle>
          <a:p>
            <a:fld id="{2066400C-D68C-42F2-87B7-B9D750A26C6E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1543" cy="341064"/>
          </a:xfrm>
          <a:prstGeom prst="rect">
            <a:avLst/>
          </a:prstGeom>
        </p:spPr>
        <p:txBody>
          <a:bodyPr vert="horz" lIns="95543" tIns="47773" rIns="95543" bIns="4777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5622801" y="6456614"/>
            <a:ext cx="4301543" cy="341064"/>
          </a:xfrm>
          <a:prstGeom prst="rect">
            <a:avLst/>
          </a:prstGeom>
        </p:spPr>
        <p:txBody>
          <a:bodyPr vert="horz" lIns="95543" tIns="47773" rIns="95543" bIns="47773" rtlCol="0" anchor="b"/>
          <a:lstStyle>
            <a:lvl1pPr algn="r">
              <a:defRPr sz="1300"/>
            </a:lvl1pPr>
          </a:lstStyle>
          <a:p>
            <a:fld id="{9D1838B2-A9A5-4752-BE37-490CC4853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0879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5622800" y="1"/>
            <a:ext cx="4301543" cy="341065"/>
          </a:xfrm>
          <a:prstGeom prst="rect">
            <a:avLst/>
          </a:prstGeom>
        </p:spPr>
        <p:txBody>
          <a:bodyPr vert="horz" lIns="95543" tIns="47773" rIns="95543" bIns="47773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-366" y="1"/>
            <a:ext cx="4301543" cy="341065"/>
          </a:xfrm>
          <a:prstGeom prst="rect">
            <a:avLst/>
          </a:prstGeom>
        </p:spPr>
        <p:txBody>
          <a:bodyPr vert="horz" lIns="95543" tIns="47773" rIns="95543" bIns="47773" rtlCol="0"/>
          <a:lstStyle>
            <a:lvl1pPr algn="r">
              <a:defRPr sz="1300"/>
            </a:lvl1pPr>
          </a:lstStyle>
          <a:p>
            <a:fld id="{6BC274FA-AFF9-4EE7-BB62-6EEDA5A91232}" type="datetimeFigureOut">
              <a:rPr lang="en-GB" smtClean="0"/>
              <a:t>06/12/2019</a:t>
            </a:fld>
            <a:endParaRPr lang="en-GB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584575" y="723900"/>
            <a:ext cx="4076700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3" tIns="47773" rIns="95543" bIns="47773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5543" tIns="47773" rIns="95543" bIns="47773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5622801" y="6456614"/>
            <a:ext cx="4301543" cy="341064"/>
          </a:xfrm>
          <a:prstGeom prst="rect">
            <a:avLst/>
          </a:prstGeom>
        </p:spPr>
        <p:txBody>
          <a:bodyPr vert="horz" lIns="95543" tIns="47773" rIns="95543" bIns="47773" rtlCol="0" anchor="b"/>
          <a:lstStyle>
            <a:lvl1pPr algn="r">
              <a:defRPr sz="1300"/>
            </a:lvl1pPr>
          </a:lstStyle>
          <a:p>
            <a:fld id="{C5749F42-8337-4F4E-9612-A40E124D78D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4"/>
          </p:nvPr>
        </p:nvSpPr>
        <p:spPr>
          <a:xfrm>
            <a:off x="1" y="6457107"/>
            <a:ext cx="4301174" cy="340570"/>
          </a:xfrm>
          <a:prstGeom prst="rect">
            <a:avLst/>
          </a:prstGeom>
        </p:spPr>
        <p:txBody>
          <a:bodyPr vert="horz" lIns="88181" tIns="44091" rIns="88181" bIns="440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8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586163" y="723900"/>
            <a:ext cx="4075112" cy="229235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glav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53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74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201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00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07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49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586163" y="723900"/>
            <a:ext cx="4075112" cy="229235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glav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82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42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586163" y="723900"/>
            <a:ext cx="4075112" cy="229235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glav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45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584575" y="723900"/>
            <a:ext cx="4076700" cy="2293938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0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75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9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08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586163" y="723900"/>
            <a:ext cx="4075112" cy="229235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glav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117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0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694" y="1548000"/>
            <a:ext cx="10476613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6000" y="6356351"/>
            <a:ext cx="19942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1775884" cy="365125"/>
          </a:xfrm>
        </p:spPr>
        <p:txBody>
          <a:bodyPr/>
          <a:lstStyle/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387600"/>
            <a:ext cx="12192000" cy="447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2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51736" y="212725"/>
            <a:ext cx="2518664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11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4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254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8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9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88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00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37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0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17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60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0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339" y="1548000"/>
            <a:ext cx="10459323" cy="677108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err="1" smtClean="0"/>
              <a:t>fhdfhdfhdfhdfh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6340" y="6356351"/>
            <a:ext cx="2587577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2463" y="6356351"/>
            <a:ext cx="21431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340" y="1440001"/>
            <a:ext cx="10492120" cy="67710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340" y="2880000"/>
            <a:ext cx="1049212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2400" y="1059051"/>
            <a:ext cx="3860800" cy="3651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66340" y="3240088"/>
            <a:ext cx="10492120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338" y="3240000"/>
            <a:ext cx="10492121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4297" y="694526"/>
            <a:ext cx="38608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339" y="6356351"/>
            <a:ext cx="2844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2463" y="6356351"/>
            <a:ext cx="21431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66340" y="3240088"/>
            <a:ext cx="4846545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464300" y="3240088"/>
            <a:ext cx="4861361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339" y="3240000"/>
            <a:ext cx="4845661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4798" y="3240000"/>
            <a:ext cx="4860863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339" y="6356351"/>
            <a:ext cx="2844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2462" y="6356351"/>
            <a:ext cx="21431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51736" y="212725"/>
            <a:ext cx="2518664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14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4798" y="3240000"/>
            <a:ext cx="4860863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339" y="6356351"/>
            <a:ext cx="2844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2463" y="6356351"/>
            <a:ext cx="21431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6340" y="3240088"/>
            <a:ext cx="4846545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4798" y="3240000"/>
            <a:ext cx="4860863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339" y="6356351"/>
            <a:ext cx="2844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2463" y="6356351"/>
            <a:ext cx="21431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6340" y="3240088"/>
            <a:ext cx="4846545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04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340" y="3240088"/>
            <a:ext cx="4846545" cy="262731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  <a:lvl3pPr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sl-SI" dirty="0" err="1" smtClean="0"/>
              <a:t>asasf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293993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2135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63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51736" y="212725"/>
            <a:ext cx="2518664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2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20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51736" y="212725"/>
            <a:ext cx="2518664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9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67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" y="1"/>
            <a:ext cx="12174852" cy="23798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98000"/>
            <a:ext cx="279323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66339" y="3240000"/>
            <a:ext cx="1045932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l-SI" dirty="0" err="1" smtClean="0"/>
              <a:t>Sfsaf</a:t>
            </a:r>
            <a:endParaRPr lang="sl-SI" dirty="0" smtClean="0"/>
          </a:p>
          <a:p>
            <a:pPr lvl="0"/>
            <a:r>
              <a:rPr lang="sl-SI" dirty="0" err="1" smtClean="0"/>
              <a:t>Safasf</a:t>
            </a:r>
            <a:endParaRPr lang="sl-SI" dirty="0" smtClean="0"/>
          </a:p>
          <a:p>
            <a:pPr lvl="0"/>
            <a:r>
              <a:rPr lang="sl-SI" dirty="0" err="1" smtClean="0"/>
              <a:t>Asf</a:t>
            </a:r>
            <a:endParaRPr lang="sl-SI" dirty="0" smtClean="0"/>
          </a:p>
          <a:p>
            <a:pPr lvl="0"/>
            <a:r>
              <a:rPr lang="sl-SI" dirty="0" err="1" smtClean="0"/>
              <a:t>Asf</a:t>
            </a:r>
            <a:endParaRPr lang="sl-SI" dirty="0" smtClean="0"/>
          </a:p>
          <a:p>
            <a:pPr lvl="0"/>
            <a:endParaRPr lang="sl-SI" dirty="0"/>
          </a:p>
        </p:txBody>
      </p:sp>
      <p:sp>
        <p:nvSpPr>
          <p:cNvPr id="10" name="PoljeZBesedilom 9"/>
          <p:cNvSpPr txBox="1"/>
          <p:nvPr userDrawn="1"/>
        </p:nvSpPr>
        <p:spPr>
          <a:xfrm>
            <a:off x="7650000" y="324000"/>
            <a:ext cx="4275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sl-SI" sz="12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SALGEE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14-17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2019, Darmstadt,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endParaRPr lang="en-GB" sz="1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52000"/>
            <a:ext cx="1282310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48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7356565" y="5903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62" y="590376"/>
            <a:ext cx="1689101" cy="4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7313023" y="484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0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339" y="1548000"/>
            <a:ext cx="10459323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sl-SI" dirty="0" err="1" smtClean="0"/>
              <a:t>dgdsgdsgsdg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339" y="3240000"/>
            <a:ext cx="1045932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l-SI" dirty="0" err="1" smtClean="0"/>
              <a:t>Dgsdgdsgsdg</a:t>
            </a:r>
            <a:endParaRPr lang="sl-SI" dirty="0" smtClean="0"/>
          </a:p>
          <a:p>
            <a:pPr lvl="1"/>
            <a:r>
              <a:rPr lang="sl-SI" dirty="0" err="1" smtClean="0"/>
              <a:t>Fefsd</a:t>
            </a:r>
            <a:endParaRPr lang="sl-SI" dirty="0" smtClean="0"/>
          </a:p>
          <a:p>
            <a:pPr lvl="2"/>
            <a:r>
              <a:rPr lang="sl-SI" dirty="0" err="1" smtClean="0"/>
              <a:t>Dgsd</a:t>
            </a:r>
            <a:endParaRPr lang="sl-SI" dirty="0" smtClean="0"/>
          </a:p>
          <a:p>
            <a:pPr lvl="3"/>
            <a:r>
              <a:rPr lang="sl-SI" dirty="0" err="1" smtClean="0"/>
              <a:t>dgs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339" y="6356351"/>
            <a:ext cx="211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262" y="6356351"/>
            <a:ext cx="21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EA15-E57B-4FAF-9D6C-62E0412FF7AC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074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98000"/>
            <a:ext cx="2793228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jeZBesedilom 9"/>
          <p:cNvSpPr txBox="1"/>
          <p:nvPr userDrawn="1"/>
        </p:nvSpPr>
        <p:spPr>
          <a:xfrm>
            <a:off x="7650000" y="324000"/>
            <a:ext cx="4232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sl-SI" sz="12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SALGEE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14-17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2019, Darmstadt,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endParaRPr lang="en-GB" sz="1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52000"/>
            <a:ext cx="1282309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64" r:id="rId4"/>
    <p:sldLayoutId id="2147483663" r:id="rId5"/>
    <p:sldLayoutId id="2147483654" r:id="rId6"/>
    <p:sldLayoutId id="2147483665" r:id="rId7"/>
    <p:sldLayoutId id="2147483666" r:id="rId8"/>
    <p:sldLayoutId id="2147483657" r:id="rId9"/>
    <p:sldLayoutId id="214748370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http://www.eea.europa.eu/data-and-maps/figures/main-drought-events-in-europe/main-drought-events-in-europe/image_large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" y="982110"/>
            <a:ext cx="12192000" cy="826655"/>
          </a:xfrm>
        </p:spPr>
        <p:txBody>
          <a:bodyPr/>
          <a:lstStyle/>
          <a:p>
            <a:pPr algn="ctr"/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Assessing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Agricultural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Droughts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by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Combined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Vegetation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Evapotranspiration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Signal </a:t>
            </a:r>
            <a:r>
              <a:rPr lang="sl-SI" sz="2800" dirty="0" err="1" smtClean="0">
                <a:solidFill>
                  <a:schemeClr val="accent6">
                    <a:lumMod val="50000"/>
                  </a:schemeClr>
                </a:solidFill>
              </a:rPr>
              <a:t>from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 LSA SAF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"/>
          <a:stretch/>
        </p:blipFill>
        <p:spPr>
          <a:xfrm>
            <a:off x="1" y="2387842"/>
            <a:ext cx="7676706" cy="4470157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1" y="2389111"/>
            <a:ext cx="12192001" cy="4470157"/>
          </a:xfrm>
          <a:prstGeom prst="parallelogram">
            <a:avLst>
              <a:gd name="adj" fmla="val 106667"/>
            </a:avLst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sl-SI" sz="1800" b="0" dirty="0">
              <a:solidFill>
                <a:schemeClr val="bg1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524000" y="2382024"/>
            <a:ext cx="9144000" cy="44759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26473" y="5880101"/>
            <a:ext cx="8208818" cy="5206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sl-SI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Boštjan Muri, Mateja Iršič 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Žibert</a:t>
            </a:r>
            <a:r>
              <a:rPr lang="sl-SI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, Gregor Gregorič, 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Jana </a:t>
            </a:r>
            <a:r>
              <a:rPr lang="sl-SI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Čampa </a:t>
            </a:r>
            <a:r>
              <a:rPr lang="sl-SI" sz="1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and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Andreja Sušnik</a:t>
            </a:r>
          </a:p>
          <a:p>
            <a:pPr algn="ctr"/>
            <a:r>
              <a:rPr lang="sl-SI" sz="1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Slovenian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1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Environment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14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Agency</a:t>
            </a:r>
            <a:r>
              <a:rPr lang="sl-SI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(ARSO)</a:t>
            </a:r>
          </a:p>
        </p:txBody>
      </p:sp>
    </p:spTree>
    <p:extLst>
      <p:ext uri="{BB962C8B-B14F-4D97-AF65-F5344CB8AC3E}">
        <p14:creationId xmlns:p14="http://schemas.microsoft.com/office/powerpoint/2010/main" val="23696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/>
          <p:cNvSpPr/>
          <p:nvPr/>
        </p:nvSpPr>
        <p:spPr>
          <a:xfrm>
            <a:off x="1607125" y="3433105"/>
            <a:ext cx="7682345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Large </a:t>
            </a:r>
            <a:r>
              <a:rPr lang="sl-SI" sz="1600" dirty="0" err="1" smtClean="0">
                <a:solidFill>
                  <a:schemeClr val="bg1"/>
                </a:solidFill>
              </a:rPr>
              <a:t>difference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between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actual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and</a:t>
            </a:r>
            <a:r>
              <a:rPr lang="sl-SI" sz="1600" dirty="0" smtClean="0">
                <a:solidFill>
                  <a:schemeClr val="bg1"/>
                </a:solidFill>
              </a:rPr>
              <a:t> reference </a:t>
            </a:r>
            <a:r>
              <a:rPr lang="sl-SI" sz="1600" dirty="0" err="1" smtClean="0">
                <a:solidFill>
                  <a:schemeClr val="bg1"/>
                </a:solidFill>
              </a:rPr>
              <a:t>evapotranspiration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signals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drought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89" y="2073902"/>
            <a:ext cx="1484745" cy="1113559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2159998" y="720001"/>
            <a:ext cx="7844492" cy="509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Actual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Reference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Evapotranspiration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624522" y="1331505"/>
            <a:ext cx="6590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SEVIRI/MSG: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30 min / 3 km sub-satellite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Daily composites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5043069" y="1516171"/>
            <a:ext cx="3886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b="1" dirty="0">
                <a:solidFill>
                  <a:schemeClr val="tx2"/>
                </a:solidFill>
              </a:rPr>
              <a:t>A</a:t>
            </a:r>
            <a:r>
              <a:rPr lang="sl-SI" sz="1400" b="1" dirty="0" smtClean="0">
                <a:solidFill>
                  <a:schemeClr val="tx2"/>
                </a:solidFill>
              </a:rPr>
              <a:t>ctual E</a:t>
            </a:r>
            <a:r>
              <a:rPr lang="en-GB" sz="1400" b="1" dirty="0" smtClean="0">
                <a:solidFill>
                  <a:schemeClr val="tx2"/>
                </a:solidFill>
              </a:rPr>
              <a:t>T</a:t>
            </a:r>
            <a:r>
              <a:rPr lang="en-GB" sz="1400" dirty="0">
                <a:solidFill>
                  <a:schemeClr val="tx2"/>
                </a:solidFill>
              </a:rPr>
              <a:t>: Energy Balance by cover type within </a:t>
            </a:r>
            <a:r>
              <a:rPr lang="en-GB" sz="1400" b="1" dirty="0">
                <a:solidFill>
                  <a:schemeClr val="tx2"/>
                </a:solidFill>
              </a:rPr>
              <a:t>each pixel using SEVIRI down-welling radiation, Albedo, Vegetation, LST, …. 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5043069" y="25295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400" b="1" dirty="0">
                <a:solidFill>
                  <a:schemeClr val="tx2"/>
                </a:solidFill>
              </a:rPr>
              <a:t>R</a:t>
            </a:r>
            <a:r>
              <a:rPr lang="sl-SI" sz="1400" b="1" dirty="0" smtClean="0">
                <a:solidFill>
                  <a:schemeClr val="tx2"/>
                </a:solidFill>
              </a:rPr>
              <a:t>eference E</a:t>
            </a:r>
            <a:r>
              <a:rPr lang="en-GB" sz="1400" b="1" dirty="0" smtClean="0">
                <a:solidFill>
                  <a:schemeClr val="tx2"/>
                </a:solidFill>
              </a:rPr>
              <a:t>T</a:t>
            </a:r>
            <a:r>
              <a:rPr lang="en-GB" sz="1400" dirty="0" smtClean="0">
                <a:solidFill>
                  <a:schemeClr val="tx2"/>
                </a:solidFill>
              </a:rPr>
              <a:t>: </a:t>
            </a:r>
            <a:r>
              <a:rPr lang="en-GB" sz="1400" dirty="0">
                <a:solidFill>
                  <a:schemeClr val="tx2"/>
                </a:solidFill>
              </a:rPr>
              <a:t>Evapotranspiration of reference non-stressed surface driven by </a:t>
            </a:r>
            <a:r>
              <a:rPr lang="en-GB" sz="1400" b="1" dirty="0" smtClean="0">
                <a:solidFill>
                  <a:schemeClr val="tx2"/>
                </a:solidFill>
              </a:rPr>
              <a:t>DSSF</a:t>
            </a:r>
            <a:r>
              <a:rPr lang="sl-SI" sz="1400" b="1" dirty="0"/>
              <a:t>.</a:t>
            </a:r>
            <a:endParaRPr lang="en-US" sz="1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0" y="3947217"/>
            <a:ext cx="4057650" cy="279837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37" y="3947217"/>
            <a:ext cx="4057651" cy="2798380"/>
          </a:xfrm>
          <a:prstGeom prst="rect">
            <a:avLst/>
          </a:prstGeom>
        </p:spPr>
      </p:pic>
      <p:sp>
        <p:nvSpPr>
          <p:cNvPr id="20" name="Elipsa 19"/>
          <p:cNvSpPr/>
          <p:nvPr/>
        </p:nvSpPr>
        <p:spPr>
          <a:xfrm>
            <a:off x="2649353" y="4921945"/>
            <a:ext cx="1239982" cy="935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</p:spTree>
    <p:extLst>
      <p:ext uri="{BB962C8B-B14F-4D97-AF65-F5344CB8AC3E}">
        <p14:creationId xmlns:p14="http://schemas.microsoft.com/office/powerpoint/2010/main" val="3084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 txBox="1">
            <a:spLocks/>
          </p:cNvSpPr>
          <p:nvPr/>
        </p:nvSpPr>
        <p:spPr>
          <a:xfrm>
            <a:off x="555437" y="720000"/>
            <a:ext cx="11161293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Combined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Vegetation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Evapotranspiration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Signal (2017)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7654634" y="1451861"/>
            <a:ext cx="40620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combination of satellite 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vegetation signal improves locating </a:t>
            </a:r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l-SI" sz="16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sl-SI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signal.</a:t>
            </a:r>
            <a:endParaRPr lang="sl-SI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difference (ET</a:t>
            </a:r>
            <a:r>
              <a:rPr lang="en-GB" sz="1600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ET</a:t>
            </a:r>
            <a:r>
              <a:rPr lang="en-GB" sz="1600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FVC anomaly both highlight that mostly areas of S and SE Europe experienced strongest drought in Aug 2017.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7" y="1277253"/>
            <a:ext cx="3236634" cy="2657541"/>
          </a:xfrm>
          <a:prstGeom prst="rect">
            <a:avLst/>
          </a:prstGeom>
        </p:spPr>
      </p:pic>
      <p:pic>
        <p:nvPicPr>
          <p:cNvPr id="9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99" y="1277252"/>
            <a:ext cx="3236634" cy="2657541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7" y="4025467"/>
            <a:ext cx="3236634" cy="2657541"/>
          </a:xfrm>
          <a:prstGeom prst="rect">
            <a:avLst/>
          </a:prstGeom>
        </p:spPr>
      </p:pic>
      <p:pic>
        <p:nvPicPr>
          <p:cNvPr id="11" name="Slika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99" y="4025467"/>
            <a:ext cx="3236634" cy="2657541"/>
          </a:xfrm>
          <a:prstGeom prst="rect">
            <a:avLst/>
          </a:prstGeom>
        </p:spPr>
      </p:pic>
      <p:pic>
        <p:nvPicPr>
          <p:cNvPr id="1026" name="Picture 2" descr="statsCerkljeHerentals_2017-20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82" y="4095204"/>
            <a:ext cx="4320848" cy="251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6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tsCerkljeHerentals_2017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400" y="4093200"/>
            <a:ext cx="432416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1278000"/>
            <a:ext cx="3236400" cy="2656800"/>
          </a:xfrm>
          <a:prstGeom prst="rect">
            <a:avLst/>
          </a:prstGeom>
        </p:spPr>
      </p:pic>
      <p:pic>
        <p:nvPicPr>
          <p:cNvPr id="4" name="Slika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00" y="1278000"/>
            <a:ext cx="3236400" cy="2656800"/>
          </a:xfrm>
          <a:prstGeom prst="rect">
            <a:avLst/>
          </a:prstGeom>
        </p:spPr>
      </p:pic>
      <p:pic>
        <p:nvPicPr>
          <p:cNvPr id="5" name="Slika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024800"/>
            <a:ext cx="3236400" cy="2656800"/>
          </a:xfrm>
          <a:prstGeom prst="rect">
            <a:avLst/>
          </a:prstGeom>
        </p:spPr>
      </p:pic>
      <p:pic>
        <p:nvPicPr>
          <p:cNvPr id="12" name="Slika 1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00" y="4024800"/>
            <a:ext cx="3236400" cy="2656800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7654634" y="1452238"/>
            <a:ext cx="40620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combination of satellite 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vegetation signal improves locating </a:t>
            </a:r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droughts.</a:t>
            </a:r>
            <a:endParaRPr lang="sl-SI" sz="16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drought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signal.</a:t>
            </a:r>
          </a:p>
          <a:p>
            <a:pPr algn="ctr"/>
            <a:endParaRPr lang="sl-SI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Aug</a:t>
            </a:r>
            <a:r>
              <a:rPr lang="sl-SI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 vegetation and evapotranspiration drought signal is present in N, W and Central Europe.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55437" y="720000"/>
            <a:ext cx="11161293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Combined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Vegetation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Evapotranspiration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Signal (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2018)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555437" y="720000"/>
            <a:ext cx="11161293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Vegetation 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Response 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Variability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678873" y="1437652"/>
            <a:ext cx="10703270" cy="718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b="1" dirty="0" smtClean="0">
                <a:solidFill>
                  <a:schemeClr val="tx2"/>
                </a:solidFill>
              </a:rPr>
              <a:t>V</a:t>
            </a:r>
            <a:r>
              <a:rPr lang="en-GB" sz="1600" b="1" dirty="0" err="1" smtClean="0">
                <a:solidFill>
                  <a:schemeClr val="tx2"/>
                </a:solidFill>
              </a:rPr>
              <a:t>egetation</a:t>
            </a:r>
            <a:r>
              <a:rPr lang="en-GB" sz="1600" b="1" dirty="0" smtClean="0">
                <a:solidFill>
                  <a:schemeClr val="tx2"/>
                </a:solidFill>
              </a:rPr>
              <a:t> signal</a:t>
            </a:r>
            <a:r>
              <a:rPr lang="sl-SI" sz="1600" b="1" dirty="0" smtClean="0">
                <a:solidFill>
                  <a:schemeClr val="tx2"/>
                </a:solidFill>
              </a:rPr>
              <a:t> from space (LSA SAF FVC from MSG)</a:t>
            </a:r>
            <a:r>
              <a:rPr lang="en-GB" sz="1600" b="1" dirty="0" smtClean="0">
                <a:solidFill>
                  <a:schemeClr val="tx2"/>
                </a:solidFill>
              </a:rPr>
              <a:t> depends </a:t>
            </a:r>
            <a:r>
              <a:rPr lang="en-GB" sz="1600" b="1" dirty="0">
                <a:solidFill>
                  <a:schemeClr val="tx2"/>
                </a:solidFill>
              </a:rPr>
              <a:t>on various factors, such as growing season, water availability and vegetation </a:t>
            </a:r>
            <a:r>
              <a:rPr lang="en-GB" sz="1600" b="1" dirty="0" smtClean="0">
                <a:solidFill>
                  <a:schemeClr val="tx2"/>
                </a:solidFill>
              </a:rPr>
              <a:t>type</a:t>
            </a:r>
            <a:r>
              <a:rPr lang="sl-SI" sz="1600" b="1" dirty="0" smtClean="0">
                <a:solidFill>
                  <a:schemeClr val="tx2"/>
                </a:solidFill>
              </a:rPr>
              <a:t>.</a:t>
            </a:r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3" y="2472060"/>
            <a:ext cx="7058025" cy="3719513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7481455" y="2472060"/>
            <a:ext cx="43971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GB" sz="1600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egetation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 at its greenest in late spring and early summer in Eger, Hungary 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(mixed </a:t>
            </a:r>
            <a:r>
              <a:rPr lang="sl-SI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vegetation types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continental 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climate)</a:t>
            </a:r>
            <a:r>
              <a:rPr lang="sl-SI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Kalamata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Greece (olive groves; Mediterranean climate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sl-SI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vegetation is green in spring and brown in summer. </a:t>
            </a:r>
            <a:endPara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The two locations are located in different climate regions, which results in a large difference between vegetative season in Hungary and Greece.</a:t>
            </a:r>
            <a:endParaRPr lang="sl-SI" sz="16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555437" y="720000"/>
            <a:ext cx="11161293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How 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do land and climate type 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affect 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vegetation signal from space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748145" y="1406450"/>
            <a:ext cx="10633998" cy="6083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b="1" dirty="0" smtClean="0">
                <a:solidFill>
                  <a:schemeClr val="tx2"/>
                </a:solidFill>
              </a:rPr>
              <a:t>LSA SAF </a:t>
            </a:r>
            <a:r>
              <a:rPr lang="en-GB" sz="1600" b="1" dirty="0" smtClean="0">
                <a:solidFill>
                  <a:schemeClr val="tx2"/>
                </a:solidFill>
              </a:rPr>
              <a:t>FVC</a:t>
            </a:r>
            <a:r>
              <a:rPr lang="sl-SI" sz="1600" b="1" dirty="0" smtClean="0">
                <a:solidFill>
                  <a:schemeClr val="tx2"/>
                </a:solidFill>
              </a:rPr>
              <a:t> (from MSG)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chemeClr val="tx2"/>
                </a:solidFill>
              </a:rPr>
              <a:t>yearly evolution at two locations in </a:t>
            </a:r>
            <a:r>
              <a:rPr lang="en-GB" sz="1600" b="1" dirty="0" smtClean="0">
                <a:solidFill>
                  <a:schemeClr val="tx2"/>
                </a:solidFill>
              </a:rPr>
              <a:t>Slovenia </a:t>
            </a:r>
            <a:r>
              <a:rPr lang="en-GB" sz="1600" b="1" dirty="0">
                <a:solidFill>
                  <a:schemeClr val="tx2"/>
                </a:solidFill>
              </a:rPr>
              <a:t>close to each other </a:t>
            </a:r>
            <a:r>
              <a:rPr lang="sl-SI" sz="1600" b="1" dirty="0" smtClean="0">
                <a:solidFill>
                  <a:schemeClr val="tx2"/>
                </a:solidFill>
              </a:rPr>
              <a:t>with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chemeClr val="tx2"/>
                </a:solidFill>
              </a:rPr>
              <a:t>a similar </a:t>
            </a:r>
            <a:r>
              <a:rPr lang="en-GB" sz="1600" b="1" dirty="0" smtClean="0">
                <a:solidFill>
                  <a:schemeClr val="tx2"/>
                </a:solidFill>
              </a:rPr>
              <a:t>climate</a:t>
            </a:r>
            <a:r>
              <a:rPr lang="sl-SI" sz="1600" b="1" dirty="0" smtClean="0">
                <a:solidFill>
                  <a:schemeClr val="tx2"/>
                </a:solidFill>
              </a:rPr>
              <a:t>: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sl-SI" sz="1600" b="1" dirty="0">
                <a:solidFill>
                  <a:schemeClr val="tx2"/>
                </a:solidFill>
              </a:rPr>
              <a:t>B</a:t>
            </a:r>
            <a:r>
              <a:rPr lang="en-GB" sz="1600" b="1" dirty="0" err="1" smtClean="0">
                <a:solidFill>
                  <a:schemeClr val="tx2"/>
                </a:solidFill>
              </a:rPr>
              <a:t>izeljsko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sl-SI" sz="1600" b="1" dirty="0" smtClean="0">
                <a:solidFill>
                  <a:schemeClr val="tx2"/>
                </a:solidFill>
              </a:rPr>
              <a:t>(</a:t>
            </a:r>
            <a:r>
              <a:rPr lang="en-GB" sz="1600" b="1" dirty="0">
                <a:solidFill>
                  <a:schemeClr val="tx2"/>
                </a:solidFill>
              </a:rPr>
              <a:t>mostly vineyards and forests</a:t>
            </a:r>
            <a:r>
              <a:rPr lang="sl-SI" sz="1600" b="1" dirty="0" smtClean="0">
                <a:solidFill>
                  <a:schemeClr val="tx2"/>
                </a:solidFill>
              </a:rPr>
              <a:t>) and</a:t>
            </a:r>
            <a:r>
              <a:rPr lang="en-GB" sz="1600" b="1" dirty="0" smtClean="0">
                <a:solidFill>
                  <a:schemeClr val="tx2"/>
                </a:solidFill>
              </a:rPr>
              <a:t> </a:t>
            </a:r>
            <a:r>
              <a:rPr lang="en-GB" sz="1600" b="1" dirty="0" err="1">
                <a:solidFill>
                  <a:schemeClr val="tx2"/>
                </a:solidFill>
              </a:rPr>
              <a:t>Murska</a:t>
            </a:r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en-GB" sz="1600" b="1" dirty="0" err="1">
                <a:solidFill>
                  <a:schemeClr val="tx2"/>
                </a:solidFill>
              </a:rPr>
              <a:t>Sobota</a:t>
            </a:r>
            <a:r>
              <a:rPr lang="en-GB" sz="1600" b="1" dirty="0">
                <a:solidFill>
                  <a:schemeClr val="tx2"/>
                </a:solidFill>
              </a:rPr>
              <a:t> </a:t>
            </a:r>
            <a:r>
              <a:rPr lang="sl-SI" sz="1600" b="1" dirty="0" smtClean="0">
                <a:solidFill>
                  <a:schemeClr val="tx2"/>
                </a:solidFill>
              </a:rPr>
              <a:t>(crops)</a:t>
            </a:r>
            <a:r>
              <a:rPr lang="en-GB" sz="1600" b="1" dirty="0" smtClean="0">
                <a:solidFill>
                  <a:schemeClr val="tx2"/>
                </a:solidFill>
              </a:rPr>
              <a:t>. </a:t>
            </a:r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81" y="2437133"/>
            <a:ext cx="6510068" cy="4086483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7031180" y="2437133"/>
            <a:ext cx="4876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Vegetation stays very green from late spring until the end of summer in </a:t>
            </a:r>
            <a:r>
              <a:rPr lang="en-GB" sz="16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Bizeljsko</a:t>
            </a:r>
            <a:r>
              <a:rPr lang="en-GB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whereas there is a peak of FVC in the late spring with decreased values of FVC later in the season in </a:t>
            </a:r>
            <a:r>
              <a:rPr lang="en-GB" sz="16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Murska</a:t>
            </a:r>
            <a:r>
              <a:rPr lang="en-GB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Sobota</a:t>
            </a:r>
            <a:r>
              <a:rPr lang="en-GB" sz="1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Additionally, one can spot year-to-year FVC variability, which is a function of available water in the growing season and the types of crops that are grown on the cultivated land. </a:t>
            </a: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Different land types cause differences in their respective satellite signals.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73754" y="810000"/>
            <a:ext cx="7844492" cy="430887"/>
          </a:xfrm>
        </p:spPr>
        <p:txBody>
          <a:bodyPr/>
          <a:lstStyle/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440000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sl-SI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Overview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>
                <a:solidFill>
                  <a:schemeClr val="bg1">
                    <a:lumMod val="85000"/>
                  </a:schemeClr>
                </a:solidFill>
              </a:rPr>
              <a:t>Vegetation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Monitoring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tx2"/>
                </a:solidFill>
              </a:rPr>
              <a:t>Combined</a:t>
            </a:r>
            <a:r>
              <a:rPr lang="sl-SI" sz="2000" dirty="0" smtClean="0">
                <a:solidFill>
                  <a:schemeClr val="tx2"/>
                </a:solidFill>
              </a:rPr>
              <a:t> </a:t>
            </a:r>
            <a:r>
              <a:rPr lang="sl-SI" sz="2000" dirty="0" err="1" smtClean="0">
                <a:solidFill>
                  <a:schemeClr val="tx2"/>
                </a:solidFill>
              </a:rPr>
              <a:t>Drought</a:t>
            </a:r>
            <a:r>
              <a:rPr lang="sl-SI" sz="2000" dirty="0" smtClean="0">
                <a:solidFill>
                  <a:schemeClr val="tx2"/>
                </a:solidFill>
              </a:rPr>
              <a:t> </a:t>
            </a:r>
            <a:r>
              <a:rPr lang="sl-SI" sz="2000" dirty="0" err="1" smtClean="0">
                <a:solidFill>
                  <a:schemeClr val="tx2"/>
                </a:solidFill>
              </a:rPr>
              <a:t>Index</a:t>
            </a:r>
            <a:endParaRPr lang="sl-SI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6339" y="1390902"/>
            <a:ext cx="10459323" cy="307777"/>
          </a:xfrm>
        </p:spPr>
        <p:txBody>
          <a:bodyPr/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AIM: operational drought monitoring tool for </a:t>
            </a:r>
            <a:r>
              <a:rPr lang="en-GB" sz="2000" b="1" dirty="0" smtClean="0">
                <a:solidFill>
                  <a:schemeClr val="tx2"/>
                </a:solidFill>
              </a:rPr>
              <a:t>Slovenia </a:t>
            </a:r>
            <a:r>
              <a:rPr lang="en-GB" sz="2000" b="1" dirty="0">
                <a:solidFill>
                  <a:schemeClr val="tx2"/>
                </a:solidFill>
              </a:rPr>
              <a:t>and SE Europe.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66340" y="1975147"/>
            <a:ext cx="10492120" cy="4575777"/>
          </a:xfrm>
        </p:spPr>
        <p:txBody>
          <a:bodyPr>
            <a:norm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Ratio </a:t>
            </a:r>
            <a:r>
              <a:rPr lang="en-GB" sz="1600" dirty="0">
                <a:solidFill>
                  <a:schemeClr val="tx2"/>
                </a:solidFill>
              </a:rPr>
              <a:t>between actual and reference evapotranspiration (ET RATIO) can </a:t>
            </a:r>
            <a:r>
              <a:rPr lang="en-GB" sz="1600" dirty="0" smtClean="0">
                <a:solidFill>
                  <a:schemeClr val="tx2"/>
                </a:solidFill>
              </a:rPr>
              <a:t>provide </a:t>
            </a:r>
            <a:r>
              <a:rPr lang="en-GB" sz="1600" dirty="0">
                <a:solidFill>
                  <a:schemeClr val="tx2"/>
                </a:solidFill>
              </a:rPr>
              <a:t>an accurate overview of drought conditions</a:t>
            </a:r>
            <a:r>
              <a:rPr lang="en-GB" sz="1600" dirty="0" smtClean="0">
                <a:solidFill>
                  <a:schemeClr val="tx2"/>
                </a:solidFill>
              </a:rPr>
              <a:t>.</a:t>
            </a:r>
            <a:r>
              <a:rPr lang="sl-SI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A large difference between actual and reference evapotranspiration indicates a shortage of water, which could lead into drought.</a:t>
            </a:r>
          </a:p>
          <a:p>
            <a:r>
              <a:rPr lang="sl-SI" sz="1600" dirty="0" smtClean="0">
                <a:solidFill>
                  <a:schemeClr val="tx2"/>
                </a:solidFill>
              </a:rPr>
              <a:t>The goal is to create a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combined drought index taking into account </a:t>
            </a:r>
            <a:r>
              <a:rPr lang="sl-SI" sz="1600" dirty="0" err="1" smtClean="0">
                <a:solidFill>
                  <a:schemeClr val="tx2"/>
                </a:solidFill>
              </a:rPr>
              <a:t>satellite</a:t>
            </a:r>
            <a:r>
              <a:rPr lang="sl-SI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vegetation (FVC</a:t>
            </a:r>
            <a:r>
              <a:rPr lang="en-GB" sz="1600" dirty="0">
                <a:solidFill>
                  <a:schemeClr val="tx2"/>
                </a:solidFill>
              </a:rPr>
              <a:t>), precipitation and evapotranspiration. Following </a:t>
            </a:r>
            <a:r>
              <a:rPr lang="en-GB" sz="1600" dirty="0" smtClean="0">
                <a:solidFill>
                  <a:schemeClr val="tx2"/>
                </a:solidFill>
              </a:rPr>
              <a:t>a </a:t>
            </a:r>
            <a:r>
              <a:rPr lang="en-GB" sz="1600" dirty="0">
                <a:solidFill>
                  <a:schemeClr val="tx2"/>
                </a:solidFill>
              </a:rPr>
              <a:t>similar </a:t>
            </a:r>
            <a:r>
              <a:rPr lang="en-GB" sz="1600" dirty="0" smtClean="0">
                <a:solidFill>
                  <a:schemeClr val="tx2"/>
                </a:solidFill>
              </a:rPr>
              <a:t>methodology as </a:t>
            </a:r>
            <a:r>
              <a:rPr lang="en-GB" sz="1600" b="1" dirty="0" smtClean="0">
                <a:solidFill>
                  <a:schemeClr val="tx2"/>
                </a:solidFill>
              </a:rPr>
              <a:t>JRC European Drought Observatory</a:t>
            </a:r>
            <a:r>
              <a:rPr lang="sl-SI" sz="1600" b="1" dirty="0" smtClean="0">
                <a:solidFill>
                  <a:schemeClr val="tx2"/>
                </a:solidFill>
              </a:rPr>
              <a:t> </a:t>
            </a:r>
            <a:r>
              <a:rPr lang="sl-SI" sz="1200" dirty="0" smtClean="0">
                <a:solidFill>
                  <a:schemeClr val="tx2"/>
                </a:solidFill>
              </a:rPr>
              <a:t>(</a:t>
            </a:r>
            <a:r>
              <a:rPr lang="sl-SI" sz="1400" dirty="0" smtClean="0">
                <a:solidFill>
                  <a:schemeClr val="tx2"/>
                </a:solidFill>
              </a:rPr>
              <a:t>see </a:t>
            </a:r>
            <a:r>
              <a:rPr lang="en-GB" sz="1400" b="1" dirty="0" err="1" smtClean="0">
                <a:solidFill>
                  <a:schemeClr val="tx2"/>
                </a:solidFill>
              </a:rPr>
              <a:t>Sepulcre</a:t>
            </a:r>
            <a:r>
              <a:rPr lang="en-GB" sz="1400" b="1" dirty="0" smtClean="0">
                <a:solidFill>
                  <a:schemeClr val="tx2"/>
                </a:solidFill>
              </a:rPr>
              <a:t> G, </a:t>
            </a:r>
            <a:r>
              <a:rPr lang="en-GB" sz="1400" b="1" dirty="0" err="1" smtClean="0">
                <a:solidFill>
                  <a:schemeClr val="tx2"/>
                </a:solidFill>
              </a:rPr>
              <a:t>Horion</a:t>
            </a:r>
            <a:r>
              <a:rPr lang="en-GB" sz="1400" b="1" dirty="0" smtClean="0">
                <a:solidFill>
                  <a:schemeClr val="tx2"/>
                </a:solidFill>
              </a:rPr>
              <a:t> S, Singleton A., </a:t>
            </a:r>
            <a:r>
              <a:rPr lang="en-GB" sz="1400" b="1" dirty="0" err="1" smtClean="0">
                <a:solidFill>
                  <a:schemeClr val="tx2"/>
                </a:solidFill>
              </a:rPr>
              <a:t>Carrão</a:t>
            </a:r>
            <a:r>
              <a:rPr lang="en-GB" sz="1400" b="1" dirty="0" smtClean="0">
                <a:solidFill>
                  <a:schemeClr val="tx2"/>
                </a:solidFill>
              </a:rPr>
              <a:t> H., Vogt J.V.</a:t>
            </a:r>
            <a:r>
              <a:rPr lang="en-GB" sz="1400" dirty="0" smtClean="0">
                <a:solidFill>
                  <a:schemeClr val="tx2"/>
                </a:solidFill>
              </a:rPr>
              <a:t> (2012): Development of a Combined Drought Indicator to detect agricultural drought in Europe. Natural Hazards and Earth System Sciences, vol. 12, </a:t>
            </a:r>
            <a:r>
              <a:rPr lang="en-GB" sz="1400" dirty="0" err="1" smtClean="0">
                <a:solidFill>
                  <a:schemeClr val="tx2"/>
                </a:solidFill>
              </a:rPr>
              <a:t>pp</a:t>
            </a:r>
            <a:r>
              <a:rPr lang="en-GB" sz="1400" dirty="0" smtClean="0">
                <a:solidFill>
                  <a:schemeClr val="tx2"/>
                </a:solidFill>
              </a:rPr>
              <a:t> 3519- 3531, European Geosciences Union</a:t>
            </a:r>
            <a:r>
              <a:rPr lang="sl-SI" sz="1200" dirty="0" smtClean="0">
                <a:solidFill>
                  <a:schemeClr val="tx2"/>
                </a:solidFill>
              </a:rPr>
              <a:t>)</a:t>
            </a:r>
            <a:r>
              <a:rPr lang="en-GB" sz="1200" dirty="0" smtClean="0">
                <a:solidFill>
                  <a:schemeClr val="tx2"/>
                </a:solidFill>
              </a:rPr>
              <a:t>.</a:t>
            </a:r>
            <a:endParaRPr lang="sl-SI" sz="1200" dirty="0" smtClean="0">
              <a:solidFill>
                <a:schemeClr val="tx2"/>
              </a:solidFill>
            </a:endParaRPr>
          </a:p>
          <a:p>
            <a:r>
              <a:rPr lang="sl-SI" sz="1600" dirty="0" smtClean="0">
                <a:solidFill>
                  <a:schemeClr val="tx2"/>
                </a:solidFill>
              </a:rPr>
              <a:t>Combined drought index combines r</a:t>
            </a:r>
            <a:r>
              <a:rPr lang="en-GB" sz="1600" dirty="0" err="1" smtClean="0">
                <a:solidFill>
                  <a:schemeClr val="tx2"/>
                </a:solidFill>
              </a:rPr>
              <a:t>atio</a:t>
            </a:r>
            <a:r>
              <a:rPr lang="en-GB" sz="1600" dirty="0" smtClean="0">
                <a:solidFill>
                  <a:schemeClr val="tx2"/>
                </a:solidFill>
              </a:rPr>
              <a:t> between actual and reference evapotranspiration</a:t>
            </a:r>
            <a:r>
              <a:rPr lang="sl-SI" sz="1600" dirty="0" smtClean="0">
                <a:solidFill>
                  <a:schemeClr val="tx2"/>
                </a:solidFill>
              </a:rPr>
              <a:t> (</a:t>
            </a:r>
            <a:r>
              <a:rPr lang="sl-SI" sz="1600" i="1" dirty="0" smtClean="0">
                <a:solidFill>
                  <a:schemeClr val="tx2"/>
                </a:solidFill>
              </a:rPr>
              <a:t>ET RATIO</a:t>
            </a:r>
            <a:r>
              <a:rPr lang="sl-SI" sz="1600" dirty="0" smtClean="0">
                <a:solidFill>
                  <a:schemeClr val="tx2"/>
                </a:solidFill>
              </a:rPr>
              <a:t>), 3-monthly SPI anomaly (</a:t>
            </a:r>
            <a:r>
              <a:rPr lang="sl-SI" sz="1600" i="1" dirty="0" smtClean="0">
                <a:solidFill>
                  <a:schemeClr val="tx2"/>
                </a:solidFill>
              </a:rPr>
              <a:t>SPI</a:t>
            </a:r>
            <a:r>
              <a:rPr lang="sl-SI" sz="1600" dirty="0" smtClean="0">
                <a:solidFill>
                  <a:schemeClr val="tx2"/>
                </a:solidFill>
              </a:rPr>
              <a:t>) and FVC monthly anomaly (</a:t>
            </a:r>
            <a:r>
              <a:rPr lang="sl-SI" sz="1600" i="1" dirty="0" smtClean="0">
                <a:solidFill>
                  <a:schemeClr val="tx2"/>
                </a:solidFill>
              </a:rPr>
              <a:t>FVC ANOMALY</a:t>
            </a:r>
            <a:r>
              <a:rPr lang="sl-SI" sz="1600" dirty="0" smtClean="0">
                <a:solidFill>
                  <a:schemeClr val="tx2"/>
                </a:solidFill>
              </a:rPr>
              <a:t>).</a:t>
            </a:r>
          </a:p>
          <a:p>
            <a:endParaRPr lang="sl-SI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sz="1600" b="1" dirty="0" smtClean="0">
                <a:solidFill>
                  <a:srgbClr val="D42F0E"/>
                </a:solidFill>
              </a:rPr>
              <a:t>Meteorological drought</a:t>
            </a:r>
            <a:r>
              <a:rPr lang="sl-SI" sz="1600" dirty="0" smtClean="0">
                <a:solidFill>
                  <a:schemeClr val="tx2"/>
                </a:solidFill>
              </a:rPr>
              <a:t>: a period with an abnormal precipitation deficit (SPI, SPEI)</a:t>
            </a:r>
          </a:p>
          <a:p>
            <a:pPr marL="0" indent="0">
              <a:buNone/>
            </a:pPr>
            <a:r>
              <a:rPr lang="sl-SI" sz="1600" b="1" dirty="0" smtClean="0">
                <a:solidFill>
                  <a:srgbClr val="D42F0E"/>
                </a:solidFill>
              </a:rPr>
              <a:t>Agrometeorological drought</a:t>
            </a:r>
            <a:r>
              <a:rPr lang="sl-SI" sz="1600" dirty="0" smtClean="0">
                <a:solidFill>
                  <a:schemeClr val="tx2"/>
                </a:solidFill>
              </a:rPr>
              <a:t>: </a:t>
            </a:r>
            <a:r>
              <a:rPr lang="en-US" sz="1600" dirty="0" smtClean="0">
                <a:solidFill>
                  <a:schemeClr val="tx2"/>
                </a:solidFill>
              </a:rPr>
              <a:t>a soil moisture deficit that limits water availability for natural vegetation and crops</a:t>
            </a:r>
            <a:r>
              <a:rPr lang="sl-SI" sz="1600" dirty="0" smtClean="0">
                <a:solidFill>
                  <a:schemeClr val="tx2"/>
                </a:solidFill>
              </a:rPr>
              <a:t> (soil moisture)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sz="1600" b="1" dirty="0" smtClean="0">
                <a:solidFill>
                  <a:srgbClr val="D42F0E"/>
                </a:solidFill>
              </a:rPr>
              <a:t>Hydrological </a:t>
            </a:r>
            <a:r>
              <a:rPr lang="sl-SI" sz="1600" b="1" dirty="0">
                <a:solidFill>
                  <a:srgbClr val="D42F0E"/>
                </a:solidFill>
              </a:rPr>
              <a:t>drought</a:t>
            </a:r>
            <a:r>
              <a:rPr lang="sl-SI" sz="1600" dirty="0" smtClean="0">
                <a:solidFill>
                  <a:schemeClr val="tx2"/>
                </a:solidFill>
              </a:rPr>
              <a:t>:</a:t>
            </a:r>
            <a:r>
              <a:rPr lang="en-US" sz="1600" dirty="0" smtClean="0">
                <a:solidFill>
                  <a:schemeClr val="tx2"/>
                </a:solidFill>
              </a:rPr>
              <a:t> surface </a:t>
            </a:r>
            <a:r>
              <a:rPr lang="en-US" sz="1600" dirty="0">
                <a:solidFill>
                  <a:schemeClr val="tx2"/>
                </a:solidFill>
              </a:rPr>
              <a:t>or sub-surface water </a:t>
            </a:r>
            <a:r>
              <a:rPr lang="sl-SI" sz="1600" dirty="0" smtClean="0">
                <a:solidFill>
                  <a:schemeClr val="tx2"/>
                </a:solidFill>
              </a:rPr>
              <a:t>deficit due to prolonged precipitation shortages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A New Drought Monitoring Tool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6339" y="1390902"/>
            <a:ext cx="10459323" cy="307777"/>
          </a:xfrm>
        </p:spPr>
        <p:txBody>
          <a:bodyPr/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AIM: operational drought monitoring tool for </a:t>
            </a:r>
            <a:r>
              <a:rPr lang="en-GB" sz="2000" b="1" dirty="0" smtClean="0">
                <a:solidFill>
                  <a:schemeClr val="tx2"/>
                </a:solidFill>
              </a:rPr>
              <a:t>Slovenia </a:t>
            </a:r>
            <a:r>
              <a:rPr lang="en-GB" sz="2000" b="1" dirty="0">
                <a:solidFill>
                  <a:schemeClr val="tx2"/>
                </a:solidFill>
              </a:rPr>
              <a:t>and SE Europe.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66340" y="1975148"/>
            <a:ext cx="10492120" cy="225049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Ratio between actual and reference evapotranspiration (ET RATIO) can provide an accurate overview of drought conditions.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A large difference between actual and reference evapotranspiration indicates a shortage of water, which could lead into drought.</a:t>
            </a:r>
          </a:p>
          <a:p>
            <a:r>
              <a:rPr lang="sl-SI" sz="1600" dirty="0" err="1">
                <a:solidFill>
                  <a:schemeClr val="tx2"/>
                </a:solidFill>
              </a:rPr>
              <a:t>The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err="1">
                <a:solidFill>
                  <a:schemeClr val="tx2"/>
                </a:solidFill>
              </a:rPr>
              <a:t>goal</a:t>
            </a:r>
            <a:r>
              <a:rPr lang="sl-SI" sz="1600" dirty="0">
                <a:solidFill>
                  <a:schemeClr val="tx2"/>
                </a:solidFill>
              </a:rPr>
              <a:t> is to </a:t>
            </a:r>
            <a:r>
              <a:rPr lang="sl-SI" sz="1600" dirty="0" err="1">
                <a:solidFill>
                  <a:schemeClr val="tx2"/>
                </a:solidFill>
              </a:rPr>
              <a:t>create</a:t>
            </a:r>
            <a:r>
              <a:rPr lang="sl-SI" sz="1600" dirty="0">
                <a:solidFill>
                  <a:schemeClr val="tx2"/>
                </a:solidFill>
              </a:rPr>
              <a:t> a</a:t>
            </a:r>
            <a:r>
              <a:rPr lang="en-GB" sz="1600" dirty="0">
                <a:solidFill>
                  <a:schemeClr val="tx2"/>
                </a:solidFill>
              </a:rPr>
              <a:t> combined drought index taking into account </a:t>
            </a:r>
            <a:r>
              <a:rPr lang="sl-SI" sz="1600" dirty="0" err="1">
                <a:solidFill>
                  <a:schemeClr val="tx2"/>
                </a:solidFill>
              </a:rPr>
              <a:t>satellite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vegetation (FVC), precipitation and evapotranspiration. Following a similar methodology as </a:t>
            </a:r>
            <a:r>
              <a:rPr lang="en-GB" sz="1600" b="1" dirty="0">
                <a:solidFill>
                  <a:schemeClr val="tx2"/>
                </a:solidFill>
              </a:rPr>
              <a:t>JRC European Drought Observatory</a:t>
            </a:r>
            <a:r>
              <a:rPr lang="sl-SI" sz="1600" b="1" dirty="0">
                <a:solidFill>
                  <a:schemeClr val="tx2"/>
                </a:solidFill>
              </a:rPr>
              <a:t> </a:t>
            </a:r>
            <a:r>
              <a:rPr lang="sl-SI" sz="1200" dirty="0">
                <a:solidFill>
                  <a:schemeClr val="tx2"/>
                </a:solidFill>
              </a:rPr>
              <a:t>(</a:t>
            </a:r>
            <a:r>
              <a:rPr lang="sl-SI" sz="1400" dirty="0" err="1">
                <a:solidFill>
                  <a:schemeClr val="tx2"/>
                </a:solidFill>
              </a:rPr>
              <a:t>see</a:t>
            </a:r>
            <a:r>
              <a:rPr lang="sl-SI" sz="1400" dirty="0">
                <a:solidFill>
                  <a:schemeClr val="tx2"/>
                </a:solidFill>
              </a:rPr>
              <a:t> </a:t>
            </a:r>
            <a:r>
              <a:rPr lang="en-GB" sz="1400" b="1" dirty="0" err="1">
                <a:solidFill>
                  <a:schemeClr val="tx2"/>
                </a:solidFill>
              </a:rPr>
              <a:t>Sepulcre</a:t>
            </a:r>
            <a:r>
              <a:rPr lang="en-GB" sz="1400" b="1" dirty="0">
                <a:solidFill>
                  <a:schemeClr val="tx2"/>
                </a:solidFill>
              </a:rPr>
              <a:t> G, </a:t>
            </a:r>
            <a:r>
              <a:rPr lang="en-GB" sz="1400" b="1" dirty="0" err="1">
                <a:solidFill>
                  <a:schemeClr val="tx2"/>
                </a:solidFill>
              </a:rPr>
              <a:t>Horion</a:t>
            </a:r>
            <a:r>
              <a:rPr lang="en-GB" sz="1400" b="1" dirty="0">
                <a:solidFill>
                  <a:schemeClr val="tx2"/>
                </a:solidFill>
              </a:rPr>
              <a:t> S, Singleton A., </a:t>
            </a:r>
            <a:r>
              <a:rPr lang="en-GB" sz="1400" b="1" dirty="0" err="1">
                <a:solidFill>
                  <a:schemeClr val="tx2"/>
                </a:solidFill>
              </a:rPr>
              <a:t>Carrão</a:t>
            </a:r>
            <a:r>
              <a:rPr lang="en-GB" sz="1400" b="1" dirty="0">
                <a:solidFill>
                  <a:schemeClr val="tx2"/>
                </a:solidFill>
              </a:rPr>
              <a:t> H., Vogt J.V.</a:t>
            </a:r>
            <a:r>
              <a:rPr lang="en-GB" sz="1400" dirty="0">
                <a:solidFill>
                  <a:schemeClr val="tx2"/>
                </a:solidFill>
              </a:rPr>
              <a:t> (2012): Development of a Combined Drought Indicator to detect agricultural drought in Europe. Natural Hazards and Earth System Sciences, vol. 12, pp 3519- 3531, European Geosciences Union</a:t>
            </a:r>
            <a:r>
              <a:rPr lang="sl-SI" sz="1200" dirty="0">
                <a:solidFill>
                  <a:schemeClr val="tx2"/>
                </a:solidFill>
              </a:rPr>
              <a:t>)</a:t>
            </a:r>
            <a:r>
              <a:rPr lang="en-GB" sz="1200" dirty="0">
                <a:solidFill>
                  <a:schemeClr val="tx2"/>
                </a:solidFill>
              </a:rPr>
              <a:t>.</a:t>
            </a:r>
            <a:endParaRPr lang="sl-SI" sz="1200" dirty="0">
              <a:solidFill>
                <a:schemeClr val="tx2"/>
              </a:solidFill>
            </a:endParaRPr>
          </a:p>
          <a:p>
            <a:r>
              <a:rPr lang="sl-SI" sz="1600" dirty="0" err="1">
                <a:solidFill>
                  <a:schemeClr val="tx2"/>
                </a:solidFill>
              </a:rPr>
              <a:t>Combined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err="1">
                <a:solidFill>
                  <a:schemeClr val="tx2"/>
                </a:solidFill>
              </a:rPr>
              <a:t>drought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err="1">
                <a:solidFill>
                  <a:schemeClr val="tx2"/>
                </a:solidFill>
              </a:rPr>
              <a:t>index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err="1">
                <a:solidFill>
                  <a:schemeClr val="tx2"/>
                </a:solidFill>
              </a:rPr>
              <a:t>combines</a:t>
            </a:r>
            <a:r>
              <a:rPr lang="sl-SI" sz="1600" dirty="0">
                <a:solidFill>
                  <a:schemeClr val="tx2"/>
                </a:solidFill>
              </a:rPr>
              <a:t> r</a:t>
            </a:r>
            <a:r>
              <a:rPr lang="en-GB" sz="1600" dirty="0" err="1">
                <a:solidFill>
                  <a:schemeClr val="tx2"/>
                </a:solidFill>
              </a:rPr>
              <a:t>atio</a:t>
            </a:r>
            <a:r>
              <a:rPr lang="en-GB" sz="1600" dirty="0">
                <a:solidFill>
                  <a:schemeClr val="tx2"/>
                </a:solidFill>
              </a:rPr>
              <a:t> between actual and reference evapotranspiration</a:t>
            </a:r>
            <a:r>
              <a:rPr lang="sl-SI" sz="1600" dirty="0">
                <a:solidFill>
                  <a:schemeClr val="tx2"/>
                </a:solidFill>
              </a:rPr>
              <a:t> (</a:t>
            </a:r>
            <a:r>
              <a:rPr lang="sl-SI" sz="1600" i="1" dirty="0">
                <a:solidFill>
                  <a:schemeClr val="tx2"/>
                </a:solidFill>
              </a:rPr>
              <a:t>ET RATIO</a:t>
            </a:r>
            <a:r>
              <a:rPr lang="sl-SI" sz="1600" dirty="0">
                <a:solidFill>
                  <a:schemeClr val="tx2"/>
                </a:solidFill>
              </a:rPr>
              <a:t>), 3-monthly SPI </a:t>
            </a:r>
            <a:r>
              <a:rPr lang="sl-SI" sz="1600" dirty="0" err="1">
                <a:solidFill>
                  <a:schemeClr val="tx2"/>
                </a:solidFill>
              </a:rPr>
              <a:t>anomaly</a:t>
            </a:r>
            <a:r>
              <a:rPr lang="sl-SI" sz="1600" dirty="0">
                <a:solidFill>
                  <a:schemeClr val="tx2"/>
                </a:solidFill>
              </a:rPr>
              <a:t> (</a:t>
            </a:r>
            <a:r>
              <a:rPr lang="sl-SI" sz="1600" i="1" dirty="0">
                <a:solidFill>
                  <a:schemeClr val="tx2"/>
                </a:solidFill>
              </a:rPr>
              <a:t>SPI</a:t>
            </a:r>
            <a:r>
              <a:rPr lang="sl-SI" sz="1600" dirty="0">
                <a:solidFill>
                  <a:schemeClr val="tx2"/>
                </a:solidFill>
              </a:rPr>
              <a:t>) </a:t>
            </a:r>
            <a:r>
              <a:rPr lang="sl-SI" sz="1600" dirty="0" err="1">
                <a:solidFill>
                  <a:schemeClr val="tx2"/>
                </a:solidFill>
              </a:rPr>
              <a:t>and</a:t>
            </a:r>
            <a:r>
              <a:rPr lang="sl-SI" sz="1600" dirty="0">
                <a:solidFill>
                  <a:schemeClr val="tx2"/>
                </a:solidFill>
              </a:rPr>
              <a:t> FVC </a:t>
            </a:r>
            <a:r>
              <a:rPr lang="sl-SI" sz="1600" dirty="0" err="1">
                <a:solidFill>
                  <a:schemeClr val="tx2"/>
                </a:solidFill>
              </a:rPr>
              <a:t>monthly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err="1">
                <a:solidFill>
                  <a:schemeClr val="tx2"/>
                </a:solidFill>
              </a:rPr>
              <a:t>anomaly</a:t>
            </a:r>
            <a:r>
              <a:rPr lang="sl-SI" sz="1600" dirty="0">
                <a:solidFill>
                  <a:schemeClr val="tx2"/>
                </a:solidFill>
              </a:rPr>
              <a:t> (</a:t>
            </a:r>
            <a:r>
              <a:rPr lang="sl-SI" sz="1600" i="1" dirty="0">
                <a:solidFill>
                  <a:schemeClr val="tx2"/>
                </a:solidFill>
              </a:rPr>
              <a:t>FVC ANOMALY</a:t>
            </a:r>
            <a:r>
              <a:rPr lang="sl-SI" sz="1600" dirty="0">
                <a:solidFill>
                  <a:schemeClr val="tx2"/>
                </a:solidFill>
              </a:rPr>
              <a:t>).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A New Drought Monitoring Tool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229157" y="4407254"/>
            <a:ext cx="188747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000" b="1" dirty="0" smtClean="0">
                <a:solidFill>
                  <a:srgbClr val="EED430"/>
                </a:solidFill>
              </a:rPr>
              <a:t>WATCH</a:t>
            </a:r>
            <a:endParaRPr lang="en-US" sz="2000" b="1" dirty="0">
              <a:solidFill>
                <a:srgbClr val="EED430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4875119" y="4407254"/>
            <a:ext cx="188747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000" b="1" dirty="0" smtClean="0">
                <a:solidFill>
                  <a:srgbClr val="FFA500"/>
                </a:solidFill>
              </a:rPr>
              <a:t>WARNING</a:t>
            </a:r>
            <a:endParaRPr lang="en-US" sz="2000" b="1" dirty="0">
              <a:solidFill>
                <a:srgbClr val="FFA50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9157631" y="4407254"/>
            <a:ext cx="188747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000" b="1" dirty="0" smtClean="0">
                <a:solidFill>
                  <a:srgbClr val="C02020"/>
                </a:solidFill>
              </a:rPr>
              <a:t>ALERT</a:t>
            </a:r>
            <a:endParaRPr lang="en-US" sz="2000" b="1" dirty="0">
              <a:solidFill>
                <a:srgbClr val="C02020"/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1027456" y="4928196"/>
            <a:ext cx="2290879" cy="1573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GB" sz="1200" b="1" i="1" dirty="0" smtClean="0">
                <a:solidFill>
                  <a:srgbClr val="0070C0"/>
                </a:solidFill>
              </a:rPr>
              <a:t>ET RATIO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>
                <a:solidFill>
                  <a:srgbClr val="0070C0"/>
                </a:solidFill>
              </a:rPr>
              <a:t>T</a:t>
            </a:r>
            <a:r>
              <a:rPr lang="sl-SI" sz="1200" b="1" dirty="0" err="1" smtClean="0">
                <a:solidFill>
                  <a:srgbClr val="0070C0"/>
                </a:solidFill>
              </a:rPr>
              <a:t>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ET</a:t>
            </a:r>
            <a:endParaRPr lang="sl-SI" sz="1200" b="1" baseline="-25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OR </a:t>
            </a:r>
            <a:r>
              <a:rPr lang="sl-SI" sz="1200" b="1" i="1" dirty="0" smtClean="0">
                <a:solidFill>
                  <a:srgbClr val="0070C0"/>
                </a:solidFill>
              </a:rPr>
              <a:t>SPI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>
                <a:solidFill>
                  <a:srgbClr val="0070C0"/>
                </a:solidFill>
              </a:rPr>
              <a:t>T</a:t>
            </a:r>
            <a:r>
              <a:rPr lang="sl-SI" sz="1200" b="1" dirty="0" err="1" smtClean="0">
                <a:solidFill>
                  <a:srgbClr val="0070C0"/>
                </a:solidFill>
              </a:rPr>
              <a:t>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SPI</a:t>
            </a:r>
            <a:endParaRPr lang="en-GB" sz="1200" b="1" dirty="0" smtClean="0">
              <a:solidFill>
                <a:srgbClr val="0070C0"/>
              </a:solidFill>
            </a:endParaRPr>
          </a:p>
        </p:txBody>
      </p:sp>
      <p:sp>
        <p:nvSpPr>
          <p:cNvPr id="11" name="Označba mesta besedila 2"/>
          <p:cNvSpPr txBox="1">
            <a:spLocks/>
          </p:cNvSpPr>
          <p:nvPr/>
        </p:nvSpPr>
        <p:spPr>
          <a:xfrm>
            <a:off x="4646815" y="4928195"/>
            <a:ext cx="2344085" cy="1573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GB" sz="1200" b="1" i="1" dirty="0" smtClean="0">
                <a:solidFill>
                  <a:srgbClr val="0070C0"/>
                </a:solidFill>
              </a:rPr>
              <a:t>ET RATIO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ET</a:t>
            </a:r>
            <a:endParaRPr lang="sl-SI" sz="12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OR </a:t>
            </a:r>
            <a:r>
              <a:rPr lang="sl-SI" sz="1200" b="1" i="1" dirty="0" smtClean="0">
                <a:solidFill>
                  <a:srgbClr val="0070C0"/>
                </a:solidFill>
              </a:rPr>
              <a:t>SPI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SPI</a:t>
            </a:r>
            <a:endParaRPr lang="sl-SI" sz="12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sl-SI" sz="1200" b="1" dirty="0" smtClean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sz="1200" b="1" i="1" dirty="0" smtClean="0">
                <a:solidFill>
                  <a:srgbClr val="0070C0"/>
                </a:solidFill>
              </a:rPr>
              <a:t>FVC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>
                <a:solidFill>
                  <a:srgbClr val="0070C0"/>
                </a:solidFill>
              </a:rPr>
              <a:t>T</a:t>
            </a:r>
            <a:r>
              <a:rPr lang="sl-SI" sz="1200" b="1" dirty="0" err="1" smtClean="0">
                <a:solidFill>
                  <a:srgbClr val="0070C0"/>
                </a:solidFill>
              </a:rPr>
              <a:t>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MSG</a:t>
            </a:r>
            <a:endParaRPr lang="sl-SI" sz="12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OR </a:t>
            </a:r>
            <a:r>
              <a:rPr lang="sl-SI" sz="1200" b="1" i="1" dirty="0" smtClean="0">
                <a:solidFill>
                  <a:srgbClr val="0070C0"/>
                </a:solidFill>
              </a:rPr>
              <a:t>FVC</a:t>
            </a:r>
            <a:r>
              <a:rPr lang="sl-SI" sz="1200" b="1" dirty="0" smtClean="0">
                <a:solidFill>
                  <a:srgbClr val="0070C0"/>
                </a:solidFill>
              </a:rPr>
              <a:t> &lt;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METOP</a:t>
            </a:r>
            <a:endParaRPr lang="en-GB" sz="1200" b="1" dirty="0">
              <a:solidFill>
                <a:srgbClr val="0070C0"/>
              </a:solidFill>
            </a:endParaRPr>
          </a:p>
          <a:p>
            <a:pPr algn="just"/>
            <a:endParaRPr lang="en-GB" sz="1400" dirty="0" smtClean="0">
              <a:solidFill>
                <a:schemeClr val="tx2"/>
              </a:solidFill>
            </a:endParaRPr>
          </a:p>
        </p:txBody>
      </p:sp>
      <p:sp>
        <p:nvSpPr>
          <p:cNvPr id="12" name="Označba mesta besedila 2"/>
          <p:cNvSpPr txBox="1">
            <a:spLocks/>
          </p:cNvSpPr>
          <p:nvPr/>
        </p:nvSpPr>
        <p:spPr>
          <a:xfrm>
            <a:off x="8839511" y="4928196"/>
            <a:ext cx="2523718" cy="18533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GB" sz="1200" b="1" i="1" dirty="0">
                <a:solidFill>
                  <a:srgbClr val="0070C0"/>
                </a:solidFill>
              </a:rPr>
              <a:t>ET RATIO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ET</a:t>
            </a:r>
            <a:endParaRPr lang="sl-SI" sz="1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>
                <a:solidFill>
                  <a:srgbClr val="0070C0"/>
                </a:solidFill>
              </a:rPr>
              <a:t>OR </a:t>
            </a:r>
            <a:r>
              <a:rPr lang="sl-SI" sz="1200" b="1" i="1" dirty="0">
                <a:solidFill>
                  <a:srgbClr val="0070C0"/>
                </a:solidFill>
              </a:rPr>
              <a:t>SPI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SPI</a:t>
            </a:r>
            <a:endParaRPr lang="sl-SI" sz="1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sl-SI" sz="1200" b="1" dirty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sz="1200" b="1" i="1" dirty="0">
                <a:solidFill>
                  <a:srgbClr val="0070C0"/>
                </a:solidFill>
              </a:rPr>
              <a:t>FVC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</a:t>
            </a:r>
            <a:r>
              <a:rPr lang="sl-SI" sz="1200" b="1" dirty="0" err="1">
                <a:solidFill>
                  <a:srgbClr val="0070C0"/>
                </a:solidFill>
              </a:rPr>
              <a:t>T</a:t>
            </a:r>
            <a:r>
              <a:rPr lang="sl-SI" sz="1200" b="1" dirty="0" err="1" smtClean="0">
                <a:solidFill>
                  <a:srgbClr val="0070C0"/>
                </a:solidFill>
              </a:rPr>
              <a:t>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</a:t>
            </a:r>
            <a:r>
              <a:rPr lang="sl-SI" sz="1200" b="1" baseline="-25000" dirty="0">
                <a:solidFill>
                  <a:srgbClr val="0070C0"/>
                </a:solidFill>
              </a:rPr>
              <a:t>MSG</a:t>
            </a:r>
            <a:endParaRPr lang="sl-SI" sz="1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AND </a:t>
            </a:r>
            <a:r>
              <a:rPr lang="sl-SI" sz="1200" b="1" i="1" dirty="0">
                <a:solidFill>
                  <a:srgbClr val="0070C0"/>
                </a:solidFill>
              </a:rPr>
              <a:t>FVC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</a:t>
            </a:r>
            <a:r>
              <a:rPr lang="sl-SI" sz="1200" b="1" dirty="0" err="1">
                <a:solidFill>
                  <a:srgbClr val="0070C0"/>
                </a:solidFill>
              </a:rPr>
              <a:t>T</a:t>
            </a:r>
            <a:r>
              <a:rPr lang="sl-SI" sz="1200" b="1" dirty="0" err="1" smtClean="0">
                <a:solidFill>
                  <a:srgbClr val="0070C0"/>
                </a:solidFill>
              </a:rPr>
              <a:t>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</a:t>
            </a:r>
            <a:r>
              <a:rPr lang="sl-SI" sz="1200" b="1" baseline="-25000" dirty="0">
                <a:solidFill>
                  <a:srgbClr val="0070C0"/>
                </a:solidFill>
              </a:rPr>
              <a:t>METOP</a:t>
            </a:r>
            <a:endParaRPr lang="sl-SI" sz="12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OR</a:t>
            </a:r>
          </a:p>
          <a:p>
            <a:pPr marL="0" indent="0" algn="ctr">
              <a:buNone/>
            </a:pPr>
            <a:r>
              <a:rPr lang="sl-SI" sz="1200" b="1" i="1" dirty="0">
                <a:solidFill>
                  <a:srgbClr val="0070C0"/>
                </a:solidFill>
              </a:rPr>
              <a:t>FVC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2 *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</a:t>
            </a:r>
            <a:r>
              <a:rPr lang="sl-SI" sz="1200" b="1" baseline="-25000" dirty="0">
                <a:solidFill>
                  <a:srgbClr val="0070C0"/>
                </a:solidFill>
              </a:rPr>
              <a:t>MSG</a:t>
            </a:r>
            <a:endParaRPr lang="sl-SI" sz="1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l-SI" sz="1200" b="1" dirty="0" smtClean="0">
                <a:solidFill>
                  <a:srgbClr val="0070C0"/>
                </a:solidFill>
              </a:rPr>
              <a:t>OR </a:t>
            </a:r>
            <a:r>
              <a:rPr lang="sl-SI" sz="1200" b="1" i="1" dirty="0">
                <a:solidFill>
                  <a:srgbClr val="0070C0"/>
                </a:solidFill>
              </a:rPr>
              <a:t>FVC</a:t>
            </a:r>
            <a:r>
              <a:rPr lang="sl-SI" sz="1200" b="1" dirty="0">
                <a:solidFill>
                  <a:srgbClr val="0070C0"/>
                </a:solidFill>
              </a:rPr>
              <a:t> </a:t>
            </a:r>
            <a:r>
              <a:rPr lang="sl-SI" sz="1200" b="1" dirty="0" smtClean="0">
                <a:solidFill>
                  <a:srgbClr val="0070C0"/>
                </a:solidFill>
              </a:rPr>
              <a:t>&lt; 2 * </a:t>
            </a:r>
            <a:r>
              <a:rPr lang="sl-SI" sz="1200" b="1" dirty="0" err="1" smtClean="0">
                <a:solidFill>
                  <a:srgbClr val="0070C0"/>
                </a:solidFill>
              </a:rPr>
              <a:t>Threshold</a:t>
            </a:r>
            <a:r>
              <a:rPr lang="sl-SI" sz="1200" b="1" baseline="-25000" dirty="0" err="1" smtClean="0">
                <a:solidFill>
                  <a:srgbClr val="0070C0"/>
                </a:solidFill>
              </a:rPr>
              <a:t>FVC</a:t>
            </a:r>
            <a:r>
              <a:rPr lang="sl-SI" sz="1200" b="1" baseline="-25000" dirty="0" smtClean="0">
                <a:solidFill>
                  <a:srgbClr val="0070C0"/>
                </a:solidFill>
              </a:rPr>
              <a:t> METOP</a:t>
            </a:r>
            <a:endParaRPr lang="sl-SI" sz="1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4068" y="1478992"/>
            <a:ext cx="11240219" cy="923330"/>
          </a:xfrm>
        </p:spPr>
        <p:txBody>
          <a:bodyPr/>
          <a:lstStyle/>
          <a:p>
            <a:r>
              <a:rPr lang="en-US" sz="2000" i="1" dirty="0">
                <a:solidFill>
                  <a:schemeClr val="tx2"/>
                </a:solidFill>
              </a:rPr>
              <a:t>EUMETSAT’s Land Surface Analysis Satellite Application Facility (LSA </a:t>
            </a:r>
            <a:r>
              <a:rPr lang="en-US" sz="2000" i="1" dirty="0" smtClean="0">
                <a:solidFill>
                  <a:schemeClr val="tx2"/>
                </a:solidFill>
              </a:rPr>
              <a:t>SAF</a:t>
            </a:r>
            <a:r>
              <a:rPr lang="en-US" sz="2000" i="1" dirty="0">
                <a:solidFill>
                  <a:schemeClr val="tx2"/>
                </a:solidFill>
              </a:rPr>
              <a:t>, </a:t>
            </a:r>
            <a:r>
              <a:rPr lang="en-US" sz="2000" b="1" i="1" dirty="0" err="1" smtClean="0">
                <a:solidFill>
                  <a:schemeClr val="tx2"/>
                </a:solidFill>
              </a:rPr>
              <a:t>lsa</a:t>
            </a:r>
            <a:r>
              <a:rPr lang="en-US" sz="2000" b="1" i="1" dirty="0" smtClean="0">
                <a:solidFill>
                  <a:schemeClr val="tx2"/>
                </a:solidFill>
              </a:rPr>
              <a:t>-</a:t>
            </a:r>
            <a:r>
              <a:rPr lang="sl-SI" sz="2000" b="1" i="1" dirty="0" smtClean="0">
                <a:solidFill>
                  <a:schemeClr val="tx2"/>
                </a:solidFill>
              </a:rPr>
              <a:t>s</a:t>
            </a:r>
            <a:r>
              <a:rPr lang="en-US" sz="2000" b="1" i="1" dirty="0" smtClean="0">
                <a:solidFill>
                  <a:schemeClr val="tx2"/>
                </a:solidFill>
              </a:rPr>
              <a:t>af.eumetsat.int</a:t>
            </a:r>
            <a:r>
              <a:rPr lang="en-US" sz="2000" i="1" dirty="0">
                <a:solidFill>
                  <a:schemeClr val="tx2"/>
                </a:solidFill>
              </a:rPr>
              <a:t>) products have been operationally used since </a:t>
            </a:r>
            <a:r>
              <a:rPr lang="en-US" sz="2000" i="1" dirty="0" smtClean="0">
                <a:solidFill>
                  <a:schemeClr val="tx2"/>
                </a:solidFill>
              </a:rPr>
              <a:t>2011 </a:t>
            </a:r>
            <a:r>
              <a:rPr lang="en-US" sz="2000" i="1" dirty="0">
                <a:solidFill>
                  <a:schemeClr val="tx2"/>
                </a:solidFill>
              </a:rPr>
              <a:t>for drought monitoring at Slovenian Environment Agency.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534837" y="2651604"/>
            <a:ext cx="5331125" cy="3481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SATELLITE DATA (LSA SAF)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FVC </a:t>
            </a:r>
            <a:r>
              <a:rPr lang="en-US" sz="1800" dirty="0">
                <a:solidFill>
                  <a:schemeClr val="tx2"/>
                </a:solidFill>
              </a:rPr>
              <a:t>from </a:t>
            </a:r>
            <a:r>
              <a:rPr lang="en-US" sz="1800" dirty="0" smtClean="0">
                <a:solidFill>
                  <a:schemeClr val="tx2"/>
                </a:solidFill>
              </a:rPr>
              <a:t>MSG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and METOP</a:t>
            </a:r>
            <a:r>
              <a:rPr lang="en-US" sz="1800" dirty="0">
                <a:solidFill>
                  <a:schemeClr val="tx2"/>
                </a:solidFill>
              </a:rPr>
              <a:t>; data </a:t>
            </a:r>
            <a:r>
              <a:rPr lang="sl-SI" sz="1800" dirty="0" smtClean="0">
                <a:solidFill>
                  <a:schemeClr val="tx2"/>
                </a:solidFill>
              </a:rPr>
              <a:t>in</a:t>
            </a:r>
            <a:r>
              <a:rPr lang="en-US" sz="1800" dirty="0" smtClean="0">
                <a:solidFill>
                  <a:schemeClr val="tx2"/>
                </a:solidFill>
              </a:rPr>
              <a:t> 20</a:t>
            </a:r>
            <a:r>
              <a:rPr lang="sl-SI" sz="1800" dirty="0" smtClean="0">
                <a:solidFill>
                  <a:schemeClr val="tx2"/>
                </a:solidFill>
              </a:rPr>
              <a:t>15-2019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sl-SI" sz="1800" dirty="0" smtClean="0">
                <a:solidFill>
                  <a:schemeClr val="tx2"/>
                </a:solidFill>
              </a:rPr>
              <a:t>Actual e</a:t>
            </a:r>
            <a:r>
              <a:rPr lang="en-US" sz="1800" dirty="0" err="1" smtClean="0">
                <a:solidFill>
                  <a:schemeClr val="tx2"/>
                </a:solidFill>
              </a:rPr>
              <a:t>vapotranspiration</a:t>
            </a:r>
            <a:r>
              <a:rPr lang="sl-SI" sz="1800" dirty="0" smtClean="0">
                <a:solidFill>
                  <a:schemeClr val="tx2"/>
                </a:solidFill>
              </a:rPr>
              <a:t> from </a:t>
            </a:r>
            <a:r>
              <a:rPr lang="en-US" sz="1800" dirty="0" smtClean="0">
                <a:solidFill>
                  <a:schemeClr val="tx2"/>
                </a:solidFill>
              </a:rPr>
              <a:t>MSG </a:t>
            </a:r>
            <a:r>
              <a:rPr lang="en-US" sz="1800" dirty="0">
                <a:solidFill>
                  <a:schemeClr val="tx2"/>
                </a:solidFill>
              </a:rPr>
              <a:t>(from </a:t>
            </a:r>
            <a:r>
              <a:rPr lang="en-US" sz="1800" dirty="0" smtClean="0">
                <a:solidFill>
                  <a:schemeClr val="tx2"/>
                </a:solidFill>
              </a:rPr>
              <a:t>2004</a:t>
            </a:r>
            <a:r>
              <a:rPr lang="en-US" sz="1800" dirty="0">
                <a:solidFill>
                  <a:schemeClr val="tx2"/>
                </a:solidFill>
              </a:rPr>
              <a:t>) and reference </a:t>
            </a:r>
            <a:r>
              <a:rPr lang="sl-SI" sz="1800" dirty="0" smtClean="0">
                <a:solidFill>
                  <a:schemeClr val="tx2"/>
                </a:solidFill>
              </a:rPr>
              <a:t>evapotranspiration </a:t>
            </a:r>
            <a:r>
              <a:rPr lang="en-US" sz="1800" dirty="0" smtClean="0">
                <a:solidFill>
                  <a:schemeClr val="tx2"/>
                </a:solidFill>
              </a:rPr>
              <a:t>(</a:t>
            </a:r>
            <a:r>
              <a:rPr lang="en-US" sz="1800" dirty="0">
                <a:solidFill>
                  <a:schemeClr val="tx2"/>
                </a:solidFill>
              </a:rPr>
              <a:t>from 2016</a:t>
            </a:r>
            <a:r>
              <a:rPr lang="en-US" sz="1800" dirty="0" smtClean="0">
                <a:solidFill>
                  <a:schemeClr val="tx2"/>
                </a:solidFill>
              </a:rPr>
              <a:t>)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near </a:t>
            </a:r>
            <a:r>
              <a:rPr lang="en-US" sz="1800" dirty="0">
                <a:solidFill>
                  <a:schemeClr val="tx2"/>
                </a:solidFill>
              </a:rPr>
              <a:t>real-time data</a:t>
            </a: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Combined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Index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: Data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Sources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Označba mesta besedila 2"/>
          <p:cNvSpPr txBox="1">
            <a:spLocks/>
          </p:cNvSpPr>
          <p:nvPr/>
        </p:nvSpPr>
        <p:spPr>
          <a:xfrm>
            <a:off x="6527317" y="2651604"/>
            <a:ext cx="5046453" cy="34817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</a:rPr>
              <a:t>GROUND DATA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sl-SI" sz="1800" dirty="0" err="1" smtClean="0">
                <a:solidFill>
                  <a:schemeClr val="tx2"/>
                </a:solidFill>
              </a:rPr>
              <a:t>precipitation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sl-SI" sz="1800" dirty="0">
                <a:solidFill>
                  <a:schemeClr val="tx2"/>
                </a:solidFill>
              </a:rPr>
              <a:t>r</a:t>
            </a:r>
            <a:r>
              <a:rPr lang="sl-SI" sz="1800" dirty="0" smtClean="0">
                <a:solidFill>
                  <a:schemeClr val="tx2"/>
                </a:solidFill>
              </a:rPr>
              <a:t>eference evapotranspiration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</a:p>
          <a:p>
            <a:r>
              <a:rPr lang="sl-SI" sz="1800" dirty="0" err="1" smtClean="0">
                <a:solidFill>
                  <a:schemeClr val="tx2"/>
                </a:solidFill>
              </a:rPr>
              <a:t>standardised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sl-SI" sz="1800" dirty="0" err="1" smtClean="0">
                <a:solidFill>
                  <a:schemeClr val="tx2"/>
                </a:solidFill>
              </a:rPr>
              <a:t>precipitation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sl-SI" sz="1800" dirty="0" err="1" smtClean="0">
                <a:solidFill>
                  <a:schemeClr val="tx2"/>
                </a:solidFill>
              </a:rPr>
              <a:t>index</a:t>
            </a:r>
            <a:endParaRPr lang="sl-SI" sz="1800" dirty="0" smtClean="0">
              <a:solidFill>
                <a:schemeClr val="tx2"/>
              </a:solidFill>
            </a:endParaRPr>
          </a:p>
          <a:p>
            <a:r>
              <a:rPr lang="sl-SI" sz="1800" dirty="0" err="1" smtClean="0">
                <a:solidFill>
                  <a:schemeClr val="tx2"/>
                </a:solidFill>
              </a:rPr>
              <a:t>many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sl-SI" sz="1800" dirty="0" err="1" smtClean="0">
                <a:solidFill>
                  <a:schemeClr val="tx2"/>
                </a:solidFill>
              </a:rPr>
              <a:t>years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sl-SI" sz="1800" dirty="0" err="1" smtClean="0">
                <a:solidFill>
                  <a:schemeClr val="tx2"/>
                </a:solidFill>
              </a:rPr>
              <a:t>of</a:t>
            </a:r>
            <a:r>
              <a:rPr lang="sl-SI" sz="1800" dirty="0" smtClean="0">
                <a:solidFill>
                  <a:schemeClr val="tx2"/>
                </a:solidFill>
              </a:rPr>
              <a:t> </a:t>
            </a:r>
            <a:r>
              <a:rPr lang="sl-SI" sz="1800" dirty="0" err="1" smtClean="0">
                <a:solidFill>
                  <a:schemeClr val="tx2"/>
                </a:solidFill>
              </a:rPr>
              <a:t>archive</a:t>
            </a:r>
            <a:r>
              <a:rPr lang="sl-SI" sz="1800" dirty="0" smtClean="0">
                <a:solidFill>
                  <a:schemeClr val="tx2"/>
                </a:solidFill>
              </a:rPr>
              <a:t> data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4044941" y="1342076"/>
            <a:ext cx="2403072" cy="464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ET RATIO 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monthly anomaly</a:t>
            </a:r>
            <a:endParaRPr lang="sl-SI" sz="1200" b="1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(MSG </a:t>
            </a:r>
            <a:r>
              <a:rPr lang="en-GB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and ground data)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First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Results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over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August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2017)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79" y="1859599"/>
            <a:ext cx="3511303" cy="207605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1859599"/>
            <a:ext cx="3511303" cy="2076058"/>
          </a:xfrm>
          <a:prstGeom prst="rect">
            <a:avLst/>
          </a:prstGeom>
        </p:spPr>
      </p:pic>
      <p:sp>
        <p:nvSpPr>
          <p:cNvPr id="9" name="Označba mesta besedila 2"/>
          <p:cNvSpPr txBox="1">
            <a:spLocks/>
          </p:cNvSpPr>
          <p:nvPr/>
        </p:nvSpPr>
        <p:spPr>
          <a:xfrm>
            <a:off x="591500" y="1443911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SPI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(3-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monthly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Označba mesta besedila 2"/>
          <p:cNvSpPr txBox="1">
            <a:spLocks/>
          </p:cNvSpPr>
          <p:nvPr/>
        </p:nvSpPr>
        <p:spPr>
          <a:xfrm>
            <a:off x="591500" y="4124894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monthly FVC ANOMALY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(MSG)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značba mesta besedila 2"/>
          <p:cNvSpPr txBox="1">
            <a:spLocks/>
          </p:cNvSpPr>
          <p:nvPr/>
        </p:nvSpPr>
        <p:spPr>
          <a:xfrm>
            <a:off x="3797300" y="4124894"/>
            <a:ext cx="2650713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monthly FVC ANOMALY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(METOP)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Desna puščica 13"/>
          <p:cNvSpPr/>
          <p:nvPr/>
        </p:nvSpPr>
        <p:spPr>
          <a:xfrm>
            <a:off x="6988760" y="4021382"/>
            <a:ext cx="587258" cy="2711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4471701"/>
            <a:ext cx="3511303" cy="20760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79" y="4471701"/>
            <a:ext cx="3511303" cy="20760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1" y="2715260"/>
            <a:ext cx="4495809" cy="2883414"/>
          </a:xfrm>
          <a:prstGeom prst="rect">
            <a:avLst/>
          </a:prstGeom>
        </p:spPr>
      </p:pic>
      <p:sp>
        <p:nvSpPr>
          <p:cNvPr id="15" name="Označba mesta besedila 2"/>
          <p:cNvSpPr txBox="1">
            <a:spLocks/>
          </p:cNvSpPr>
          <p:nvPr/>
        </p:nvSpPr>
        <p:spPr>
          <a:xfrm>
            <a:off x="8742559" y="2395362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Combined Drought Index (CDI)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73754" y="810000"/>
            <a:ext cx="7844492" cy="430887"/>
          </a:xfrm>
        </p:spPr>
        <p:txBody>
          <a:bodyPr/>
          <a:lstStyle/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440000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sl-SI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tx2"/>
                </a:solidFill>
              </a:rPr>
              <a:t>Overview</a:t>
            </a:r>
            <a:endParaRPr lang="sl-SI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Vegetation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Monitoring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>
                <a:solidFill>
                  <a:schemeClr val="bg1">
                    <a:lumMod val="85000"/>
                  </a:schemeClr>
                </a:solidFill>
              </a:rPr>
              <a:t>Combined</a:t>
            </a:r>
            <a:r>
              <a:rPr lang="sl-SI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>
                <a:solidFill>
                  <a:schemeClr val="bg1">
                    <a:lumMod val="85000"/>
                  </a:schemeClr>
                </a:solidFill>
              </a:rPr>
              <a:t>Drought</a:t>
            </a:r>
            <a:r>
              <a:rPr lang="sl-SI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>
                <a:solidFill>
                  <a:schemeClr val="bg1">
                    <a:lumMod val="85000"/>
                  </a:schemeClr>
                </a:solidFill>
              </a:rPr>
              <a:t>Index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4044941" y="1341765"/>
            <a:ext cx="2403072" cy="464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ET RATIO monthly 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anomaly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(MSG </a:t>
            </a:r>
            <a:r>
              <a:rPr lang="en-GB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and ground data)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First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Results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over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August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2018)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značba mesta besedila 2"/>
          <p:cNvSpPr txBox="1">
            <a:spLocks/>
          </p:cNvSpPr>
          <p:nvPr/>
        </p:nvSpPr>
        <p:spPr>
          <a:xfrm>
            <a:off x="591500" y="1443600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SPI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(3-</a:t>
            </a:r>
            <a:r>
              <a:rPr lang="en-GB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monthly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Označba mesta besedila 2"/>
          <p:cNvSpPr txBox="1">
            <a:spLocks/>
          </p:cNvSpPr>
          <p:nvPr/>
        </p:nvSpPr>
        <p:spPr>
          <a:xfrm>
            <a:off x="591500" y="4124894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monthly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FVC ANOMALY (MSG)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značba mesta besedila 2"/>
          <p:cNvSpPr txBox="1">
            <a:spLocks/>
          </p:cNvSpPr>
          <p:nvPr/>
        </p:nvSpPr>
        <p:spPr>
          <a:xfrm>
            <a:off x="3924300" y="4124894"/>
            <a:ext cx="2523713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monthly </a:t>
            </a: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FVC ANOMALY (METOP)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Desna puščica 13"/>
          <p:cNvSpPr/>
          <p:nvPr/>
        </p:nvSpPr>
        <p:spPr>
          <a:xfrm>
            <a:off x="6988760" y="4021382"/>
            <a:ext cx="587258" cy="2711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5" y="1861200"/>
            <a:ext cx="3511303" cy="20760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4471701"/>
            <a:ext cx="3511303" cy="207605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8" y="4471701"/>
            <a:ext cx="3511303" cy="207605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0" y="2715260"/>
            <a:ext cx="4495809" cy="2883414"/>
          </a:xfrm>
          <a:prstGeom prst="rect">
            <a:avLst/>
          </a:prstGeom>
        </p:spPr>
      </p:pic>
      <p:sp>
        <p:nvSpPr>
          <p:cNvPr id="15" name="Označba mesta besedila 2"/>
          <p:cNvSpPr txBox="1">
            <a:spLocks/>
          </p:cNvSpPr>
          <p:nvPr/>
        </p:nvSpPr>
        <p:spPr>
          <a:xfrm>
            <a:off x="8742559" y="2394000"/>
            <a:ext cx="2403072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Combined Drought Index (CDI)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8" y="1855750"/>
            <a:ext cx="3511303" cy="20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First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Results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over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Slovenia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19" y="3449786"/>
            <a:ext cx="4495809" cy="2883414"/>
          </a:xfrm>
          <a:prstGeom prst="rect">
            <a:avLst/>
          </a:prstGeom>
        </p:spPr>
      </p:pic>
      <p:sp>
        <p:nvSpPr>
          <p:cNvPr id="5" name="Označba mesta besedila 4"/>
          <p:cNvSpPr>
            <a:spLocks noGrp="1"/>
          </p:cNvSpPr>
          <p:nvPr>
            <p:ph type="body" sz="quarter" idx="13"/>
          </p:nvPr>
        </p:nvSpPr>
        <p:spPr>
          <a:xfrm>
            <a:off x="615762" y="1449237"/>
            <a:ext cx="10960475" cy="1839873"/>
          </a:xfrm>
        </p:spPr>
        <p:txBody>
          <a:bodyPr>
            <a:normAutofit/>
          </a:bodyPr>
          <a:lstStyle/>
          <a:p>
            <a:r>
              <a:rPr lang="sl-SI" sz="2000" dirty="0" smtClean="0">
                <a:solidFill>
                  <a:schemeClr val="tx2"/>
                </a:solidFill>
              </a:rPr>
              <a:t>Actual drought situation on the ground</a:t>
            </a:r>
          </a:p>
          <a:p>
            <a:pPr lvl="1">
              <a:buFont typeface="Wingdings" pitchFamily="2" charset="2"/>
              <a:buChar char="Ø"/>
            </a:pPr>
            <a:r>
              <a:rPr lang="sl-SI" sz="2000" dirty="0" smtClean="0">
                <a:solidFill>
                  <a:srgbClr val="D42F0E"/>
                </a:solidFill>
              </a:rPr>
              <a:t>2017: drought occured over arable land in  SE, E (in line with what CDI indicates) and NE part of the country (not indicated by CDI)</a:t>
            </a:r>
          </a:p>
          <a:p>
            <a:pPr lvl="1">
              <a:buFont typeface="Wingdings" pitchFamily="2" charset="2"/>
              <a:buChar char="Ø"/>
            </a:pPr>
            <a:r>
              <a:rPr lang="sl-SI" sz="2000" dirty="0" smtClean="0">
                <a:solidFill>
                  <a:schemeClr val="accent6">
                    <a:lumMod val="75000"/>
                  </a:schemeClr>
                </a:solidFill>
              </a:rPr>
              <a:t>2018: only a moderate drought; limited drought reports from SW and NE Slovenia</a:t>
            </a:r>
          </a:p>
          <a:p>
            <a:r>
              <a:rPr lang="sl-SI" sz="2000" dirty="0" smtClean="0">
                <a:solidFill>
                  <a:schemeClr val="tx2"/>
                </a:solidFill>
              </a:rPr>
              <a:t>In future: satellite based reference evapotranspiration (LSA SAF METREF)</a:t>
            </a:r>
            <a:endParaRPr lang="sl-SI" sz="2000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sl-SI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sl-SI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sl-SI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3" y="3449786"/>
            <a:ext cx="4495809" cy="2883414"/>
          </a:xfrm>
          <a:prstGeom prst="rect">
            <a:avLst/>
          </a:prstGeom>
        </p:spPr>
      </p:pic>
      <p:sp>
        <p:nvSpPr>
          <p:cNvPr id="7" name="Označba mesta besedila 2"/>
          <p:cNvSpPr txBox="1">
            <a:spLocks/>
          </p:cNvSpPr>
          <p:nvPr/>
        </p:nvSpPr>
        <p:spPr>
          <a:xfrm>
            <a:off x="1631508" y="6444413"/>
            <a:ext cx="2969843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CDI August 2017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Označba mesta besedila 2"/>
          <p:cNvSpPr txBox="1">
            <a:spLocks/>
          </p:cNvSpPr>
          <p:nvPr/>
        </p:nvSpPr>
        <p:spPr>
          <a:xfrm>
            <a:off x="7566301" y="6441879"/>
            <a:ext cx="2969843" cy="261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CDI August 2018</a:t>
            </a: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73754" y="810000"/>
            <a:ext cx="7844492" cy="430887"/>
          </a:xfrm>
        </p:spPr>
        <p:txBody>
          <a:bodyPr/>
          <a:lstStyle/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440000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sl-SI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Overview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>
                <a:solidFill>
                  <a:schemeClr val="bg1">
                    <a:lumMod val="85000"/>
                  </a:schemeClr>
                </a:solidFill>
              </a:rPr>
              <a:t>Vegetation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Monitoring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Combined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Drought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Index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tx2"/>
                </a:solidFill>
              </a:rPr>
              <a:t>Conclusions</a:t>
            </a: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866339" y="1402776"/>
            <a:ext cx="10459323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2"/>
                </a:solidFill>
              </a:rPr>
              <a:t>CURRENT STATUS: in testing phase</a:t>
            </a:r>
            <a:r>
              <a:rPr lang="en-GB" sz="2000" b="1" dirty="0" smtClean="0">
                <a:solidFill>
                  <a:schemeClr val="tx2"/>
                </a:solidFill>
              </a:rPr>
              <a:t>, </a:t>
            </a:r>
            <a:r>
              <a:rPr lang="en-GB" sz="2000" b="1" dirty="0">
                <a:solidFill>
                  <a:schemeClr val="tx2"/>
                </a:solidFill>
              </a:rPr>
              <a:t>monthly data, non-operational</a:t>
            </a:r>
            <a:r>
              <a:rPr lang="en-GB" sz="2000" b="1" dirty="0" smtClean="0">
                <a:solidFill>
                  <a:schemeClr val="tx2"/>
                </a:solidFill>
              </a:rPr>
              <a:t>,</a:t>
            </a:r>
            <a:endParaRPr lang="en-GB" sz="2000" b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 reference evapotranspiration calculated from ground data.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" name="Označba mesta besedila 2"/>
          <p:cNvSpPr txBox="1">
            <a:spLocks/>
          </p:cNvSpPr>
          <p:nvPr/>
        </p:nvSpPr>
        <p:spPr>
          <a:xfrm>
            <a:off x="833542" y="3012963"/>
            <a:ext cx="10492120" cy="11881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focus on arable land</a:t>
            </a:r>
          </a:p>
          <a:p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mask out damaged vegetation unrelated to droughts (e.g., fires, hail, ...) </a:t>
            </a:r>
            <a:endParaRPr lang="en-GB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l-SI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thresholds for 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CDI are still being tuned</a:t>
            </a:r>
            <a:endParaRPr lang="en-GB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l-SI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oncept looks to be promising so far, still work to do</a:t>
            </a: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2173754" y="720000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Conclusion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Označba mesta besedila 2"/>
          <p:cNvSpPr txBox="1">
            <a:spLocks/>
          </p:cNvSpPr>
          <p:nvPr/>
        </p:nvSpPr>
        <p:spPr>
          <a:xfrm>
            <a:off x="866339" y="2181214"/>
            <a:ext cx="10492120" cy="6469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i="1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GB" sz="1800" i="1" dirty="0" err="1" smtClean="0">
                <a:solidFill>
                  <a:schemeClr val="accent6">
                    <a:lumMod val="75000"/>
                  </a:schemeClr>
                </a:solidFill>
              </a:rPr>
              <a:t>irst</a:t>
            </a:r>
            <a:r>
              <a:rPr lang="en-GB" sz="1800" i="1" dirty="0" smtClean="0">
                <a:solidFill>
                  <a:schemeClr val="accent6">
                    <a:lumMod val="75000"/>
                  </a:schemeClr>
                </a:solidFill>
              </a:rPr>
              <a:t> results</a:t>
            </a:r>
            <a:r>
              <a:rPr lang="sl-SI" sz="1800" i="1" dirty="0" smtClean="0">
                <a:solidFill>
                  <a:schemeClr val="accent6">
                    <a:lumMod val="75000"/>
                  </a:schemeClr>
                </a:solidFill>
              </a:rPr>
              <a:t> over Slovenia</a:t>
            </a:r>
            <a:r>
              <a:rPr lang="en-GB" sz="1800" i="1" dirty="0" smtClean="0">
                <a:solidFill>
                  <a:schemeClr val="accent6">
                    <a:lumMod val="75000"/>
                  </a:schemeClr>
                </a:solidFill>
              </a:rPr>
              <a:t> at combining satellite evapotranspiration and vegetation for drought detection are promising.</a:t>
            </a:r>
            <a:r>
              <a:rPr lang="sl-SI" sz="1800" i="1" dirty="0" smtClean="0">
                <a:solidFill>
                  <a:schemeClr val="accent6">
                    <a:lumMod val="75000"/>
                  </a:schemeClr>
                </a:solidFill>
              </a:rPr>
              <a:t> These are the things that still need to be addressed:</a:t>
            </a:r>
            <a:endParaRPr lang="en-GB" sz="18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2326154" y="4314342"/>
            <a:ext cx="7844492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000" b="1" dirty="0" smtClean="0">
                <a:solidFill>
                  <a:schemeClr val="accent6">
                    <a:lumMod val="50000"/>
                  </a:schemeClr>
                </a:solidFill>
              </a:rPr>
              <a:t>Plans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849940" y="4948108"/>
            <a:ext cx="10492120" cy="16165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create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operational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tool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drought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monitoring </a:t>
            </a:r>
            <a:r>
              <a:rPr lang="sl-SI" sz="16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tool</a:t>
            </a:r>
            <a:endParaRPr lang="sl-SI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rely on satellite data sources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sl-SI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possible 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extension </a:t>
            </a: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of the 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drought </a:t>
            </a: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monitoring 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domain 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over 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S/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Europe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(thresholds will need to be defined regionally)</a:t>
            </a:r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GB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perform </a:t>
            </a: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calculations every 10 days 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(ET RATIO has a faster drought response than SPI)</a:t>
            </a:r>
          </a:p>
          <a:p>
            <a:r>
              <a:rPr lang="sl-SI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sl-SI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dditional  sources of satellite data may be considered in future (e.g., Coperncius PROBA-V)</a:t>
            </a:r>
            <a:endParaRPr lang="en-US" sz="1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807308" y="1849170"/>
            <a:ext cx="10437341" cy="4706177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sl-SI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sl-SI" sz="3600" b="1" dirty="0" err="1" smtClean="0">
                <a:solidFill>
                  <a:schemeClr val="accent2">
                    <a:lumMod val="50000"/>
                  </a:schemeClr>
                </a:solidFill>
              </a:rPr>
              <a:t>Thank</a:t>
            </a:r>
            <a:r>
              <a:rPr lang="sl-SI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3600" b="1" dirty="0" err="1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r>
              <a:rPr lang="sl-SI" sz="2400" b="1" u="sng" dirty="0" smtClean="0">
                <a:solidFill>
                  <a:schemeClr val="accent2">
                    <a:lumMod val="50000"/>
                  </a:schemeClr>
                </a:solidFill>
              </a:rPr>
              <a:t>bostjan.muri@gov.si</a:t>
            </a:r>
            <a:endParaRPr lang="en-GB" sz="24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174" y="3450729"/>
            <a:ext cx="5813330" cy="827635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ARSO </a:t>
            </a:r>
            <a:r>
              <a:rPr lang="en-US" sz="1600" dirty="0">
                <a:solidFill>
                  <a:schemeClr val="tx2"/>
                </a:solidFill>
              </a:rPr>
              <a:t>role </a:t>
            </a:r>
            <a:r>
              <a:rPr lang="en-US" sz="1600" dirty="0" smtClean="0">
                <a:solidFill>
                  <a:schemeClr val="tx2"/>
                </a:solidFill>
              </a:rPr>
              <a:t>within</a:t>
            </a:r>
            <a:r>
              <a:rPr lang="sl-SI" sz="1600" dirty="0" smtClean="0">
                <a:solidFill>
                  <a:schemeClr val="tx2"/>
                </a:solidFill>
              </a:rPr>
              <a:t> EUMETSAT‘s LSA SAF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CDOP-3 </a:t>
            </a:r>
            <a:r>
              <a:rPr lang="en-US" sz="1600" dirty="0" smtClean="0">
                <a:solidFill>
                  <a:schemeClr val="tx2"/>
                </a:solidFill>
              </a:rPr>
              <a:t>phase</a:t>
            </a:r>
            <a:r>
              <a:rPr lang="sl-SI" sz="1600" dirty="0" smtClean="0">
                <a:solidFill>
                  <a:schemeClr val="tx2"/>
                </a:solidFill>
              </a:rPr>
              <a:t>: </a:t>
            </a:r>
            <a:r>
              <a:rPr lang="sl-SI" sz="1600" b="1" dirty="0" smtClean="0">
                <a:solidFill>
                  <a:schemeClr val="accent1">
                    <a:lumMod val="75000"/>
                  </a:schemeClr>
                </a:solidFill>
              </a:rPr>
              <a:t>shortwave radiation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l-SI" sz="1600" b="1" dirty="0" smtClean="0">
                <a:solidFill>
                  <a:schemeClr val="accent1">
                    <a:lumMod val="75000"/>
                  </a:schemeClr>
                </a:solidFill>
              </a:rPr>
              <a:t>vegetation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l-SI" sz="1600" b="1" dirty="0" smtClean="0">
                <a:solidFill>
                  <a:schemeClr val="accent1">
                    <a:lumMod val="75000"/>
                  </a:schemeClr>
                </a:solidFill>
              </a:rPr>
              <a:t>evapotranspiration</a:t>
            </a:r>
            <a:endParaRPr lang="sl-SI" sz="1600" dirty="0">
              <a:solidFill>
                <a:schemeClr val="tx2"/>
              </a:solidFill>
            </a:endParaRPr>
          </a:p>
          <a:p>
            <a:r>
              <a:rPr lang="sl-SI" sz="1600" dirty="0" smtClean="0">
                <a:solidFill>
                  <a:schemeClr val="tx2"/>
                </a:solidFill>
              </a:rPr>
              <a:t>Slovenia: </a:t>
            </a:r>
            <a:r>
              <a:rPr lang="en-US" sz="1600" dirty="0" smtClean="0">
                <a:solidFill>
                  <a:schemeClr val="tx2"/>
                </a:solidFill>
              </a:rPr>
              <a:t>Alpine</a:t>
            </a:r>
            <a:r>
              <a:rPr lang="en-US" sz="1600" dirty="0">
                <a:solidFill>
                  <a:schemeClr val="tx2"/>
                </a:solidFill>
              </a:rPr>
              <a:t>, Mediterranean </a:t>
            </a:r>
            <a:r>
              <a:rPr lang="en-US" sz="1600" dirty="0" smtClean="0">
                <a:solidFill>
                  <a:schemeClr val="tx2"/>
                </a:solidFill>
              </a:rPr>
              <a:t>a</a:t>
            </a:r>
            <a:r>
              <a:rPr lang="sl-SI" sz="1600" dirty="0" smtClean="0">
                <a:solidFill>
                  <a:schemeClr val="tx2"/>
                </a:solidFill>
              </a:rPr>
              <a:t>nd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Continental </a:t>
            </a:r>
            <a:r>
              <a:rPr lang="en-US" sz="1600" dirty="0" smtClean="0">
                <a:solidFill>
                  <a:schemeClr val="tx2"/>
                </a:solidFill>
              </a:rPr>
              <a:t>climate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Označba mest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6" y="1399841"/>
            <a:ext cx="2365653" cy="190266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9" y="4795629"/>
            <a:ext cx="3121336" cy="1937465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713699" y="4526957"/>
            <a:ext cx="312133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West &gt; 3200mm/year, East &lt; 900 mm/year</a:t>
            </a:r>
          </a:p>
        </p:txBody>
      </p:sp>
      <p:pic>
        <p:nvPicPr>
          <p:cNvPr id="13" name="Picture 2" descr="http://www.eea.europa.eu/data-and-maps/figures/main-drought-events-in-europe/main-drought-events-in-europe/image_large"/>
          <p:cNvPicPr>
            <a:picLocks noChangeAspect="1" noChangeArrowheads="1"/>
          </p:cNvPicPr>
          <p:nvPr/>
        </p:nvPicPr>
        <p:blipFill>
          <a:blip r:embed="rId5" r:link="rId6"/>
          <a:srcRect r="25714"/>
          <a:stretch>
            <a:fillRect/>
          </a:stretch>
        </p:blipFill>
        <p:spPr bwMode="auto">
          <a:xfrm>
            <a:off x="8049799" y="4578213"/>
            <a:ext cx="2616952" cy="223518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Pravokotnik 13"/>
          <p:cNvSpPr/>
          <p:nvPr/>
        </p:nvSpPr>
        <p:spPr>
          <a:xfrm>
            <a:off x="8049799" y="4142629"/>
            <a:ext cx="2616952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l-SI" sz="1100" b="1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sz="1100" b="1" dirty="0" err="1">
                <a:solidFill>
                  <a:schemeClr val="tx1">
                    <a:lumMod val="50000"/>
                  </a:schemeClr>
                </a:solidFill>
              </a:rPr>
              <a:t>evere</a:t>
            </a:r>
            <a:r>
              <a:rPr lang="en-US" sz="1100" b="1" dirty="0">
                <a:solidFill>
                  <a:schemeClr val="tx1">
                    <a:lumMod val="50000"/>
                  </a:schemeClr>
                </a:solidFill>
              </a:rPr>
              <a:t> drought</a:t>
            </a:r>
            <a:r>
              <a:rPr lang="sl-SI" sz="1100" b="1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sz="1100" b="1" dirty="0">
                <a:solidFill>
                  <a:schemeClr val="tx1">
                    <a:lumMod val="50000"/>
                  </a:schemeClr>
                </a:solidFill>
              </a:rPr>
              <a:t> in:</a:t>
            </a:r>
          </a:p>
          <a:p>
            <a:pPr algn="ctr"/>
            <a:r>
              <a:rPr lang="en-US" sz="1100" b="1" dirty="0">
                <a:solidFill>
                  <a:schemeClr val="tx1">
                    <a:lumMod val="50000"/>
                  </a:schemeClr>
                </a:solidFill>
              </a:rPr>
              <a:t>2003, 2006, 2007, 2012, 2013</a:t>
            </a:r>
          </a:p>
        </p:txBody>
      </p:sp>
      <p:sp>
        <p:nvSpPr>
          <p:cNvPr id="41" name="Zaobljeni pravokotnik 40"/>
          <p:cNvSpPr/>
          <p:nvPr/>
        </p:nvSpPr>
        <p:spPr>
          <a:xfrm>
            <a:off x="6523685" y="1320800"/>
            <a:ext cx="5092700" cy="6893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Environmental Measurement Office</a:t>
            </a:r>
          </a:p>
        </p:txBody>
      </p:sp>
      <p:sp>
        <p:nvSpPr>
          <p:cNvPr id="42" name="Zaobljeni pravokotnik 41"/>
          <p:cNvSpPr/>
          <p:nvPr/>
        </p:nvSpPr>
        <p:spPr>
          <a:xfrm>
            <a:off x="7906122" y="1627507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Hydrometrics</a:t>
            </a:r>
            <a:endParaRPr lang="en-GB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Zaobljeni pravokotnik 42"/>
          <p:cNvSpPr/>
          <p:nvPr/>
        </p:nvSpPr>
        <p:spPr>
          <a:xfrm>
            <a:off x="6682435" y="1631950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Meteorological Measurements</a:t>
            </a:r>
          </a:p>
        </p:txBody>
      </p:sp>
      <p:sp>
        <p:nvSpPr>
          <p:cNvPr id="44" name="Zaobljeni pravokotnik 43"/>
          <p:cNvSpPr/>
          <p:nvPr/>
        </p:nvSpPr>
        <p:spPr>
          <a:xfrm>
            <a:off x="9119314" y="1627507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Ne</a:t>
            </a:r>
            <a:r>
              <a:rPr lang="sl-SI" sz="1000" dirty="0" err="1">
                <a:solidFill>
                  <a:schemeClr val="bg2">
                    <a:lumMod val="50000"/>
                  </a:schemeClr>
                </a:solidFill>
              </a:rPr>
              <a:t>twork</a:t>
            </a:r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2">
                    <a:lumMod val="50000"/>
                  </a:schemeClr>
                </a:solidFill>
              </a:rPr>
              <a:t>Maint</a:t>
            </a:r>
            <a:r>
              <a:rPr lang="sl-SI" sz="10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 Development</a:t>
            </a:r>
          </a:p>
        </p:txBody>
      </p:sp>
      <p:sp>
        <p:nvSpPr>
          <p:cNvPr id="45" name="Zaobljeni pravokotnik 44"/>
          <p:cNvSpPr/>
          <p:nvPr/>
        </p:nvSpPr>
        <p:spPr>
          <a:xfrm>
            <a:off x="10368640" y="1625111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Laboratories</a:t>
            </a:r>
            <a:endParaRPr lang="en-GB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6" name="Zaobljeni pravokotnik 45"/>
          <p:cNvSpPr/>
          <p:nvPr/>
        </p:nvSpPr>
        <p:spPr>
          <a:xfrm>
            <a:off x="6523685" y="2101511"/>
            <a:ext cx="5092700" cy="6893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State of the Environment Office</a:t>
            </a:r>
          </a:p>
          <a:p>
            <a:pPr algn="ctr"/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47" name="Zaobljeni pravokotnik 46"/>
          <p:cNvSpPr/>
          <p:nvPr/>
        </p:nvSpPr>
        <p:spPr>
          <a:xfrm>
            <a:off x="7906122" y="2408218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solidFill>
                  <a:schemeClr val="bg2">
                    <a:lumMod val="50000"/>
                  </a:schemeClr>
                </a:solidFill>
              </a:rPr>
              <a:t>Ecolo</a:t>
            </a:r>
            <a:r>
              <a:rPr lang="sl-SI" sz="10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 Status of Waters</a:t>
            </a:r>
          </a:p>
        </p:txBody>
      </p:sp>
      <p:sp>
        <p:nvSpPr>
          <p:cNvPr id="48" name="Zaobljeni pravokotnik 47"/>
          <p:cNvSpPr/>
          <p:nvPr/>
        </p:nvSpPr>
        <p:spPr>
          <a:xfrm>
            <a:off x="6682435" y="2412661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Air Quality</a:t>
            </a:r>
          </a:p>
        </p:txBody>
      </p:sp>
      <p:sp>
        <p:nvSpPr>
          <p:cNvPr id="49" name="Zaobljeni pravokotnik 48"/>
          <p:cNvSpPr/>
          <p:nvPr/>
        </p:nvSpPr>
        <p:spPr>
          <a:xfrm>
            <a:off x="9119314" y="2408218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Chem. Status of Waters</a:t>
            </a:r>
          </a:p>
        </p:txBody>
      </p:sp>
      <p:sp>
        <p:nvSpPr>
          <p:cNvPr id="50" name="Zaobljeni pravokotnik 49"/>
          <p:cNvSpPr/>
          <p:nvPr/>
        </p:nvSpPr>
        <p:spPr>
          <a:xfrm>
            <a:off x="10368640" y="2405822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Environmental Information</a:t>
            </a:r>
          </a:p>
        </p:txBody>
      </p:sp>
      <p:sp>
        <p:nvSpPr>
          <p:cNvPr id="51" name="Zaobljeni pravokotnik 50"/>
          <p:cNvSpPr/>
          <p:nvPr/>
        </p:nvSpPr>
        <p:spPr>
          <a:xfrm>
            <a:off x="6523685" y="2873242"/>
            <a:ext cx="5092700" cy="10129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Meteorology and Hydrology Office</a:t>
            </a:r>
          </a:p>
          <a:p>
            <a:pPr algn="ctr"/>
            <a:endParaRPr lang="en-GB" sz="1200" b="1" dirty="0">
              <a:solidFill>
                <a:schemeClr val="bg1"/>
              </a:solidFill>
            </a:endParaRPr>
          </a:p>
          <a:p>
            <a:pPr algn="ctr"/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52" name="Zaobljeni pravokotnik 51"/>
          <p:cNvSpPr/>
          <p:nvPr/>
        </p:nvSpPr>
        <p:spPr>
          <a:xfrm>
            <a:off x="7906122" y="3179950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000" dirty="0" err="1">
                <a:solidFill>
                  <a:schemeClr val="bg2">
                    <a:lumMod val="50000"/>
                  </a:schemeClr>
                </a:solidFill>
              </a:rPr>
              <a:t>Analysis</a:t>
            </a:r>
            <a:endParaRPr lang="en-GB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3" name="Zaobljeni pravokotnik 52"/>
          <p:cNvSpPr/>
          <p:nvPr/>
        </p:nvSpPr>
        <p:spPr>
          <a:xfrm>
            <a:off x="6682435" y="3184393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Data Control, Flow &amp; Archive</a:t>
            </a:r>
          </a:p>
        </p:txBody>
      </p:sp>
      <p:sp>
        <p:nvSpPr>
          <p:cNvPr id="54" name="Zaobljeni pravokotnik 53"/>
          <p:cNvSpPr/>
          <p:nvPr/>
        </p:nvSpPr>
        <p:spPr>
          <a:xfrm>
            <a:off x="9119314" y="3179950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000" dirty="0" err="1">
                <a:solidFill>
                  <a:schemeClr val="bg2">
                    <a:lumMod val="50000"/>
                  </a:schemeClr>
                </a:solidFill>
              </a:rPr>
              <a:t>Models</a:t>
            </a:r>
            <a:endParaRPr lang="en-GB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5" name="Zaobljeni pravokotnik 54"/>
          <p:cNvSpPr/>
          <p:nvPr/>
        </p:nvSpPr>
        <p:spPr>
          <a:xfrm>
            <a:off x="10368640" y="3177554"/>
            <a:ext cx="1080000" cy="324000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000" dirty="0" err="1">
                <a:solidFill>
                  <a:schemeClr val="bg2">
                    <a:lumMod val="50000"/>
                  </a:schemeClr>
                </a:solidFill>
              </a:rPr>
              <a:t>Forecasts</a:t>
            </a:r>
            <a:endParaRPr lang="en-GB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Zaobljeni pravokotnik 55"/>
          <p:cNvSpPr/>
          <p:nvPr/>
        </p:nvSpPr>
        <p:spPr>
          <a:xfrm>
            <a:off x="6822135" y="3552979"/>
            <a:ext cx="4495800" cy="25288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Products &amp; Services</a:t>
            </a:r>
          </a:p>
        </p:txBody>
      </p:sp>
      <p:pic>
        <p:nvPicPr>
          <p:cNvPr id="57" name="Slika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13" y="4628078"/>
            <a:ext cx="2374451" cy="2135454"/>
          </a:xfrm>
          <a:prstGeom prst="rect">
            <a:avLst/>
          </a:prstGeom>
        </p:spPr>
      </p:pic>
      <p:sp>
        <p:nvSpPr>
          <p:cNvPr id="58" name="Pravokotnik 57"/>
          <p:cNvSpPr/>
          <p:nvPr/>
        </p:nvSpPr>
        <p:spPr>
          <a:xfrm>
            <a:off x="4610470" y="4278364"/>
            <a:ext cx="22336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Mean annual CG flash density [km</a:t>
            </a:r>
            <a:r>
              <a:rPr lang="sl-SI" sz="1000" dirty="0">
                <a:solidFill>
                  <a:srgbClr val="002060"/>
                </a:solidFill>
              </a:rPr>
              <a:t>-2</a:t>
            </a:r>
            <a:r>
              <a:rPr lang="en-US" sz="1000" dirty="0">
                <a:solidFill>
                  <a:srgbClr val="002060"/>
                </a:solidFill>
              </a:rPr>
              <a:t> </a:t>
            </a:r>
            <a:r>
              <a:rPr lang="en-US" sz="1000" dirty="0" err="1">
                <a:solidFill>
                  <a:srgbClr val="002060"/>
                </a:solidFill>
              </a:rPr>
              <a:t>yr</a:t>
            </a:r>
            <a:r>
              <a:rPr lang="sl-SI" sz="1000" dirty="0">
                <a:solidFill>
                  <a:srgbClr val="002060"/>
                </a:solidFill>
              </a:rPr>
              <a:t>-1</a:t>
            </a:r>
            <a:r>
              <a:rPr lang="en-US" sz="1000" dirty="0">
                <a:solidFill>
                  <a:srgbClr val="002060"/>
                </a:solidFill>
              </a:rPr>
              <a:t>],</a:t>
            </a:r>
            <a:r>
              <a:rPr lang="sl-SI" sz="1000" dirty="0">
                <a:solidFill>
                  <a:srgbClr val="002060"/>
                </a:solidFill>
              </a:rPr>
              <a:t> </a:t>
            </a:r>
            <a:r>
              <a:rPr lang="sl-SI" sz="1000" dirty="0" err="1">
                <a:solidFill>
                  <a:srgbClr val="002060"/>
                </a:solidFill>
              </a:rPr>
              <a:t>Poelman</a:t>
            </a:r>
            <a:r>
              <a:rPr lang="sl-SI" sz="1000" dirty="0">
                <a:solidFill>
                  <a:srgbClr val="002060"/>
                </a:solidFill>
              </a:rPr>
              <a:t> et </a:t>
            </a:r>
            <a:r>
              <a:rPr lang="sl-SI" sz="1000" dirty="0" err="1">
                <a:solidFill>
                  <a:srgbClr val="002060"/>
                </a:solidFill>
              </a:rPr>
              <a:t>al</a:t>
            </a:r>
            <a:r>
              <a:rPr lang="sl-SI" sz="1000" dirty="0">
                <a:solidFill>
                  <a:srgbClr val="002060"/>
                </a:solidFill>
              </a:rPr>
              <a:t>., 2016.</a:t>
            </a:r>
            <a:endParaRPr lang="en-US" sz="10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60" name="Title 7"/>
          <p:cNvSpPr txBox="1">
            <a:spLocks/>
          </p:cNvSpPr>
          <p:nvPr/>
        </p:nvSpPr>
        <p:spPr>
          <a:xfrm>
            <a:off x="1704000" y="810001"/>
            <a:ext cx="878400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 err="1" smtClean="0">
                <a:solidFill>
                  <a:schemeClr val="accent6">
                    <a:lumMod val="50000"/>
                  </a:schemeClr>
                </a:solidFill>
              </a:rPr>
              <a:t>Slovenian</a:t>
            </a:r>
            <a:r>
              <a:rPr lang="sl-SI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err="1" smtClean="0">
                <a:solidFill>
                  <a:schemeClr val="accent6">
                    <a:lumMod val="50000"/>
                  </a:schemeClr>
                </a:solidFill>
              </a:rPr>
              <a:t>Environment</a:t>
            </a:r>
            <a:r>
              <a:rPr lang="sl-SI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err="1" smtClean="0">
                <a:solidFill>
                  <a:schemeClr val="accent6">
                    <a:lumMod val="50000"/>
                  </a:schemeClr>
                </a:solidFill>
              </a:rPr>
              <a:t>Agency</a:t>
            </a:r>
            <a:r>
              <a:rPr lang="sl-SI" sz="2800" b="1" dirty="0" smtClean="0">
                <a:solidFill>
                  <a:schemeClr val="accent6">
                    <a:lumMod val="50000"/>
                  </a:schemeClr>
                </a:solidFill>
              </a:rPr>
              <a:t> (ARSO)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Slika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4" y="1399841"/>
            <a:ext cx="2694787" cy="19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94396" y="1455569"/>
            <a:ext cx="2367308" cy="1259157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l="3289" r="641"/>
          <a:stretch/>
        </p:blipFill>
        <p:spPr bwMode="auto">
          <a:xfrm>
            <a:off x="4435731" y="3152859"/>
            <a:ext cx="3525973" cy="359086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Pravokotnik 6"/>
          <p:cNvSpPr/>
          <p:nvPr/>
        </p:nvSpPr>
        <p:spPr>
          <a:xfrm>
            <a:off x="342190" y="1449729"/>
            <a:ext cx="33125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Implementation of </a:t>
            </a:r>
            <a:r>
              <a:rPr lang="en-US" sz="16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standardi</a:t>
            </a:r>
            <a:r>
              <a:rPr lang="sl-SI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</a:t>
            </a:r>
            <a:r>
              <a:rPr lang="en-US" sz="16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ed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precipitation index</a:t>
            </a:r>
            <a:r>
              <a:rPr lang="sl-SI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(SPI)</a:t>
            </a:r>
            <a:endParaRPr lang="en-US" sz="1600" dirty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254061"/>
                </a:solidFill>
                <a:latin typeface="Calibri" panose="020F0502020204030204" pitchFamily="34" charset="0"/>
              </a:rPr>
              <a:t>SPI, 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percent</a:t>
            </a:r>
            <a:r>
              <a:rPr lang="sl-SI" sz="1600" dirty="0" err="1" smtClean="0">
                <a:solidFill>
                  <a:srgbClr val="254061"/>
                </a:solidFill>
                <a:latin typeface="Calibri" panose="020F0502020204030204" pitchFamily="34" charset="0"/>
              </a:rPr>
              <a:t>iles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254061"/>
                </a:solidFill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precipitation</a:t>
            </a:r>
            <a:endParaRPr lang="sl-SI" sz="1600" dirty="0" smtClean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LSA SAF VEGA products</a:t>
            </a:r>
            <a:endParaRPr lang="en-US" sz="1600" dirty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Historical maps (1951-2000)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Data origin: GPCC data</a:t>
            </a:r>
            <a:r>
              <a:rPr lang="sl-SI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/ update once per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month</a:t>
            </a:r>
            <a:endParaRPr lang="sl-SI" sz="16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DMCSEE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Monthly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Bulletin</a:t>
            </a:r>
            <a:endParaRPr lang="en-US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8" y="4210247"/>
            <a:ext cx="1725508" cy="24335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9" y="4434740"/>
            <a:ext cx="1380861" cy="195472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883" y="1455569"/>
            <a:ext cx="1493293" cy="1549846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1" name="Title 7"/>
          <p:cNvSpPr txBox="1">
            <a:spLocks/>
          </p:cNvSpPr>
          <p:nvPr/>
        </p:nvSpPr>
        <p:spPr>
          <a:xfrm>
            <a:off x="1059872" y="796146"/>
            <a:ext cx="9594273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smtClean="0">
                <a:solidFill>
                  <a:schemeClr val="accent6">
                    <a:lumMod val="50000"/>
                  </a:schemeClr>
                </a:solidFill>
              </a:rPr>
              <a:t>Management 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Centre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 SE </a:t>
            </a:r>
            <a:r>
              <a:rPr lang="sl-SI" sz="2800" b="1" dirty="0" err="1" smtClean="0">
                <a:solidFill>
                  <a:schemeClr val="accent6">
                    <a:lumMod val="50000"/>
                  </a:schemeClr>
                </a:solidFill>
              </a:rPr>
              <a:t>Europe</a:t>
            </a:r>
            <a:r>
              <a:rPr lang="sl-SI" sz="2800" b="1" dirty="0" smtClean="0">
                <a:solidFill>
                  <a:schemeClr val="accent6">
                    <a:lumMod val="50000"/>
                  </a:schemeClr>
                </a:solidFill>
              </a:rPr>
              <a:t> (DMCSEE)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Označba mesta vseb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30" y="3833785"/>
            <a:ext cx="3099791" cy="223016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34" y="1853423"/>
            <a:ext cx="3620974" cy="1703988"/>
          </a:xfrm>
          <a:prstGeom prst="rect">
            <a:avLst/>
          </a:prstGeom>
        </p:spPr>
      </p:pic>
      <p:sp>
        <p:nvSpPr>
          <p:cNvPr id="14" name="Pravokotnik 9"/>
          <p:cNvSpPr/>
          <p:nvPr/>
        </p:nvSpPr>
        <p:spPr>
          <a:xfrm>
            <a:off x="9159928" y="6124653"/>
            <a:ext cx="1841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www.dmcsee.org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2507152" y="720001"/>
            <a:ext cx="58975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riDanube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Project</a:t>
            </a:r>
            <a:endParaRPr lang="en-US" sz="2600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434" y="720001"/>
            <a:ext cx="1643492" cy="6914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880" y="3252146"/>
            <a:ext cx="3540619" cy="3037030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5050939" y="3517110"/>
            <a:ext cx="1349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t</a:t>
            </a:r>
            <a:r>
              <a:rPr lang="sl-SI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he Drought Watch tool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163308" y="2444400"/>
            <a:ext cx="48126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Soil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Water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Index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(SWI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sl-SI" altLang="sl-SI" sz="1600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NDVI</a:t>
            </a:r>
            <a:endParaRPr lang="sl-SI" altLang="sl-SI" sz="16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err="1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Soil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Water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Deficit (SWD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sl-SI" altLang="sl-SI" sz="16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err="1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Relative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Vegetation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Condition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VegCon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sl-SI" altLang="sl-SI" sz="1600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err="1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Soil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Water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Balance (SWB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sl-SI" altLang="sl-SI" sz="16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altLang="sl-SI" sz="1600" b="1" dirty="0" err="1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Drought</a:t>
            </a:r>
            <a:r>
              <a:rPr lang="sl-SI" altLang="sl-SI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impacts</a:t>
            </a:r>
            <a:r>
              <a:rPr lang="sl-SI" altLang="sl-SI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on </a:t>
            </a:r>
            <a:r>
              <a:rPr lang="sl-SI" altLang="sl-SI" sz="16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agriculture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sl-SI" altLang="sl-SI" sz="16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ground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conditions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as </a:t>
            </a:r>
            <a:r>
              <a:rPr lang="sl-SI" altLang="sl-SI" sz="16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reported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l-SI" altLang="sl-SI" sz="16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by</a:t>
            </a:r>
            <a:r>
              <a:rPr lang="sl-SI" altLang="sl-SI" sz="16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human </a:t>
            </a:r>
            <a:r>
              <a:rPr lang="sl-SI" altLang="sl-SI" sz="16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observers</a:t>
            </a:r>
            <a:endParaRPr lang="en-US" altLang="sl-SI" sz="16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Označba mesta vsebine 5"/>
          <p:cNvSpPr txBox="1">
            <a:spLocks/>
          </p:cNvSpPr>
          <p:nvPr/>
        </p:nvSpPr>
        <p:spPr>
          <a:xfrm>
            <a:off x="3546764" y="1501291"/>
            <a:ext cx="7481454" cy="623248"/>
          </a:xfrm>
          <a:prstGeom prst="rect">
            <a:avLst/>
          </a:prstGeom>
          <a:ln w="127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449A5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EE979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DDF8D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/>
            </a:pPr>
            <a:r>
              <a:rPr lang="en-US" altLang="sl-SI" sz="1800" b="1" dirty="0">
                <a:solidFill>
                  <a:srgbClr val="2D51AA"/>
                </a:solidFill>
              </a:rPr>
              <a:t>Improved drought emergency response </a:t>
            </a:r>
            <a:r>
              <a:rPr lang="en-US" altLang="sl-SI" sz="1800" dirty="0">
                <a:solidFill>
                  <a:srgbClr val="2D51AA"/>
                </a:solidFill>
              </a:rPr>
              <a:t>and better cooperation among operational services and decision making authorities in </a:t>
            </a:r>
            <a:r>
              <a:rPr lang="sl-SI" altLang="sl-SI" sz="1800" dirty="0" smtClean="0">
                <a:solidFill>
                  <a:srgbClr val="2D51AA"/>
                </a:solidFill>
              </a:rPr>
              <a:t>the</a:t>
            </a:r>
            <a:r>
              <a:rPr lang="en-US" altLang="sl-SI" sz="1800" dirty="0" smtClean="0">
                <a:solidFill>
                  <a:srgbClr val="2D51AA"/>
                </a:solidFill>
              </a:rPr>
              <a:t> </a:t>
            </a:r>
            <a:r>
              <a:rPr lang="en-US" altLang="sl-SI" sz="1800" dirty="0">
                <a:solidFill>
                  <a:srgbClr val="2D51AA"/>
                </a:solidFill>
              </a:rPr>
              <a:t>Danube region.</a:t>
            </a:r>
            <a:endParaRPr lang="sl-SI" altLang="sl-SI" sz="1800" dirty="0">
              <a:solidFill>
                <a:srgbClr val="2D51AA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394588" y="5623755"/>
            <a:ext cx="2536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www.interreg-danube.eu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8428" y="1762726"/>
            <a:ext cx="383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l-SI" b="1" dirty="0">
                <a:solidFill>
                  <a:schemeClr val="accent5"/>
                </a:solidFill>
                <a:latin typeface="Cambria" panose="02040503050406030204" pitchFamily="18" charset="0"/>
              </a:rPr>
              <a:t>GENERAL OBJECTIVE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52136" y="2300631"/>
            <a:ext cx="5617613" cy="2885405"/>
          </a:xfrm>
          <a:prstGeom prst="rect">
            <a:avLst/>
          </a:prstGeom>
          <a:noFill/>
          <a:ln w="1905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sl-SI" sz="1500" dirty="0">
                <a:solidFill>
                  <a:schemeClr val="tx2"/>
                </a:solidFill>
                <a:latin typeface="Cambria" panose="02040503050406030204" pitchFamily="18" charset="0"/>
              </a:rPr>
              <a:t>Project aims to increase the capacity of the Danube region to adapt to climatic variability by</a:t>
            </a:r>
            <a:r>
              <a:rPr lang="sl-SI" altLang="sl-SI" sz="15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GB" altLang="sl-SI" sz="1500" b="1" dirty="0">
                <a:solidFill>
                  <a:srgbClr val="00B050"/>
                </a:solidFill>
                <a:latin typeface="Cambria" panose="02040503050406030204" pitchFamily="18" charset="0"/>
              </a:rPr>
              <a:t>enhancing resilience to drought</a:t>
            </a:r>
            <a:r>
              <a:rPr lang="en-GB" altLang="sl-SI" sz="1500" dirty="0">
                <a:solidFill>
                  <a:srgbClr val="C4EE41"/>
                </a:solidFill>
                <a:latin typeface="Cambria" panose="02040503050406030204" pitchFamily="18" charset="0"/>
              </a:rPr>
              <a:t> </a:t>
            </a:r>
            <a:r>
              <a:rPr lang="en-GB" altLang="sl-SI" sz="1500" dirty="0">
                <a:solidFill>
                  <a:schemeClr val="tx2"/>
                </a:solidFill>
                <a:latin typeface="Cambria" panose="02040503050406030204" pitchFamily="18" charset="0"/>
              </a:rPr>
              <a:t>with recently developed tools and data sets</a:t>
            </a:r>
            <a:r>
              <a:rPr lang="sl-SI" altLang="sl-SI" sz="1500" dirty="0">
                <a:solidFill>
                  <a:schemeClr val="tx2"/>
                </a:solidFill>
                <a:latin typeface="Cambria" panose="02040503050406030204" pitchFamily="18" charset="0"/>
              </a:rPr>
              <a:t>.</a:t>
            </a:r>
            <a:r>
              <a:rPr lang="en-GB" altLang="sl-SI" sz="15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endParaRPr lang="sl-SI" altLang="sl-SI" sz="15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endParaRPr lang="sl-SI" altLang="sl-SI" sz="15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endParaRPr lang="sl-SI" altLang="sl-SI" sz="15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endParaRPr lang="en-GB" altLang="sl-SI" sz="15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sl-SI" sz="1500" b="1" dirty="0">
                <a:solidFill>
                  <a:schemeClr val="accent5"/>
                </a:solidFill>
                <a:latin typeface="Cambria" panose="02040503050406030204" pitchFamily="18" charset="0"/>
              </a:rPr>
              <a:t>New drought monitoring services</a:t>
            </a:r>
            <a:r>
              <a:rPr lang="en-GB" altLang="sl-SI" sz="1500" dirty="0">
                <a:solidFill>
                  <a:srgbClr val="993300"/>
                </a:solidFill>
                <a:latin typeface="Cambria" panose="02040503050406030204" pitchFamily="18" charset="0"/>
              </a:rPr>
              <a:t> </a:t>
            </a:r>
            <a:endParaRPr lang="sl-SI" altLang="sl-SI" sz="1500" dirty="0" smtClean="0">
              <a:solidFill>
                <a:srgbClr val="993300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sl-SI" sz="15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Unified </a:t>
            </a:r>
            <a:r>
              <a:rPr lang="en-GB" altLang="sl-SI" sz="1500" b="1" dirty="0">
                <a:solidFill>
                  <a:schemeClr val="accent5"/>
                </a:solidFill>
                <a:latin typeface="Cambria" panose="02040503050406030204" pitchFamily="18" charset="0"/>
              </a:rPr>
              <a:t>drought risk protocol</a:t>
            </a:r>
            <a:r>
              <a:rPr lang="en-GB" altLang="sl-SI" sz="1500" dirty="0">
                <a:solidFill>
                  <a:schemeClr val="accent5"/>
                </a:solidFill>
                <a:latin typeface="Cambria" panose="02040503050406030204" pitchFamily="18" charset="0"/>
              </a:rPr>
              <a:t> </a:t>
            </a:r>
            <a:endParaRPr lang="sl-SI" altLang="sl-SI" sz="1500" dirty="0" smtClean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 marL="192881" indent="-192881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sl-SI" sz="15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Improve </a:t>
            </a:r>
            <a:r>
              <a:rPr lang="en-GB" altLang="sl-SI" sz="1500" b="1" dirty="0">
                <a:solidFill>
                  <a:schemeClr val="accent5"/>
                </a:solidFill>
                <a:latin typeface="Cambria" panose="02040503050406030204" pitchFamily="18" charset="0"/>
              </a:rPr>
              <a:t>drought emergency </a:t>
            </a:r>
            <a:endParaRPr lang="sl-SI" altLang="sl-SI" sz="1500" b="1" dirty="0" smtClean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>
              <a:spcBef>
                <a:spcPct val="30000"/>
              </a:spcBef>
            </a:pPr>
            <a:r>
              <a:rPr lang="en-GB" altLang="sl-SI" sz="1500" b="1" dirty="0" smtClean="0">
                <a:solidFill>
                  <a:schemeClr val="accent5"/>
                </a:solidFill>
                <a:latin typeface="Cambria" panose="02040503050406030204" pitchFamily="18" charset="0"/>
              </a:rPr>
              <a:t>response </a:t>
            </a:r>
            <a:r>
              <a:rPr lang="en-GB" altLang="sl-SI" sz="1500" b="1" dirty="0">
                <a:solidFill>
                  <a:schemeClr val="accent5"/>
                </a:solidFill>
                <a:latin typeface="Cambria" panose="02040503050406030204" pitchFamily="18" charset="0"/>
              </a:rPr>
              <a:t>in the Danube region.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8426" y="3284967"/>
            <a:ext cx="383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l-SI" b="1" dirty="0">
                <a:solidFill>
                  <a:schemeClr val="accent5"/>
                </a:solidFill>
                <a:latin typeface="Cambria" panose="02040503050406030204" pitchFamily="18" charset="0"/>
              </a:rPr>
              <a:t>SPECIFIC OBJECTIVES</a:t>
            </a: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00" y="4378939"/>
            <a:ext cx="3143017" cy="23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73754" y="810000"/>
            <a:ext cx="7844492" cy="430887"/>
          </a:xfrm>
        </p:spPr>
        <p:txBody>
          <a:bodyPr/>
          <a:lstStyle/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440000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sl-SI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Overview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smtClean="0">
                <a:solidFill>
                  <a:schemeClr val="tx2"/>
                </a:solidFill>
              </a:rPr>
              <a:t>Vegetation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sl-SI" sz="2000" dirty="0">
                <a:solidFill>
                  <a:schemeClr val="tx2"/>
                </a:solidFill>
              </a:rPr>
              <a:t>Monitoring</a:t>
            </a: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Combined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Drought</a:t>
            </a:r>
            <a:r>
              <a:rPr lang="sl-SI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Index</a:t>
            </a:r>
            <a:endParaRPr lang="sl-SI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000" dirty="0" err="1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en-US" sz="20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73754" y="720000"/>
            <a:ext cx="7844492" cy="400110"/>
          </a:xfrm>
        </p:spPr>
        <p:txBody>
          <a:bodyPr/>
          <a:lstStyle/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LSA SAF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Vegetation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Products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550" y="3320876"/>
            <a:ext cx="3271234" cy="3251914"/>
          </a:xfrm>
          <a:solidFill>
            <a:schemeClr val="accent3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chemeClr val="bg1"/>
                </a:solidFill>
              </a:rPr>
              <a:t>LSA SAF FVC index</a:t>
            </a:r>
          </a:p>
          <a:p>
            <a:pPr marL="0" indent="0">
              <a:buNone/>
            </a:pPr>
            <a:endParaRPr lang="en-US" sz="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500" u="sng" dirty="0">
                <a:solidFill>
                  <a:schemeClr val="bg1"/>
                </a:solidFill>
              </a:rPr>
              <a:t>Reference based on </a:t>
            </a:r>
            <a:r>
              <a:rPr lang="sl-SI" sz="1500" u="sng" dirty="0" err="1">
                <a:solidFill>
                  <a:schemeClr val="bg1"/>
                </a:solidFill>
              </a:rPr>
              <a:t>long</a:t>
            </a:r>
            <a:r>
              <a:rPr lang="sl-SI" sz="1500" u="sng" dirty="0">
                <a:solidFill>
                  <a:schemeClr val="bg1"/>
                </a:solidFill>
              </a:rPr>
              <a:t>-term</a:t>
            </a:r>
            <a:r>
              <a:rPr lang="en-US" sz="1500" u="sng" dirty="0">
                <a:solidFill>
                  <a:schemeClr val="bg1"/>
                </a:solidFill>
              </a:rPr>
              <a:t> </a:t>
            </a:r>
            <a:endParaRPr lang="sl-SI" sz="15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500" u="sng" dirty="0">
                <a:solidFill>
                  <a:schemeClr val="bg1"/>
                </a:solidFill>
              </a:rPr>
              <a:t>average </a:t>
            </a:r>
            <a:r>
              <a:rPr lang="en-US" sz="1500" u="sng" dirty="0" smtClean="0">
                <a:solidFill>
                  <a:schemeClr val="bg1"/>
                </a:solidFill>
              </a:rPr>
              <a:t>vegetation</a:t>
            </a:r>
            <a:r>
              <a:rPr lang="sl-SI" sz="1500" u="sng" dirty="0" smtClean="0">
                <a:solidFill>
                  <a:schemeClr val="bg1"/>
                </a:solidFill>
              </a:rPr>
              <a:t> (2004–2018).</a:t>
            </a:r>
            <a:endParaRPr lang="en-US" sz="15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 err="1">
                <a:solidFill>
                  <a:schemeClr val="bg1"/>
                </a:solidFill>
              </a:rPr>
              <a:t>Murska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Sobota</a:t>
            </a:r>
            <a:r>
              <a:rPr lang="en-US" sz="1500" dirty="0">
                <a:solidFill>
                  <a:schemeClr val="bg1"/>
                </a:solidFill>
              </a:rPr>
              <a:t> (NE Slovenia, fields)</a:t>
            </a:r>
          </a:p>
          <a:p>
            <a:r>
              <a:rPr lang="en-US" sz="1500" dirty="0">
                <a:solidFill>
                  <a:schemeClr val="bg1"/>
                </a:solidFill>
              </a:rPr>
              <a:t>Very dry years: 2007, 2012 and 2013 (summer values below reference)</a:t>
            </a:r>
          </a:p>
          <a:p>
            <a:pPr marL="0" indent="0">
              <a:buNone/>
            </a:pPr>
            <a:endParaRPr lang="en-US" sz="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Nova </a:t>
            </a:r>
            <a:r>
              <a:rPr lang="en-US" sz="1500" dirty="0" err="1">
                <a:solidFill>
                  <a:schemeClr val="bg1"/>
                </a:solidFill>
              </a:rPr>
              <a:t>Goria</a:t>
            </a:r>
            <a:r>
              <a:rPr lang="en-US" sz="1500" dirty="0">
                <a:solidFill>
                  <a:schemeClr val="bg1"/>
                </a:solidFill>
              </a:rPr>
              <a:t> (SW Slovenia, vineyards)</a:t>
            </a:r>
          </a:p>
          <a:p>
            <a:r>
              <a:rPr lang="en-US" sz="1500" dirty="0">
                <a:solidFill>
                  <a:schemeClr val="bg1"/>
                </a:solidFill>
              </a:rPr>
              <a:t>Very dry years: 2006, 2007, 2012 and 2013</a:t>
            </a:r>
          </a:p>
          <a:p>
            <a:r>
              <a:rPr lang="en-US" sz="1500" dirty="0">
                <a:solidFill>
                  <a:schemeClr val="bg1"/>
                </a:solidFill>
              </a:rPr>
              <a:t>A very moist year with high precipitation: 2014 (values well above reference)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7" y="2510474"/>
            <a:ext cx="4994136" cy="4062316"/>
          </a:xfrm>
          <a:prstGeom prst="rect">
            <a:avLst/>
          </a:prstGeom>
        </p:spPr>
      </p:pic>
      <p:pic>
        <p:nvPicPr>
          <p:cNvPr id="10" name="Picture 706" descr="slik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30" y="4504810"/>
            <a:ext cx="2280139" cy="149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4699501" y="5468311"/>
            <a:ext cx="1718552" cy="5323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 flipV="1">
            <a:off x="4267651" y="4074738"/>
            <a:ext cx="3899606" cy="6665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otnik 2"/>
          <p:cNvSpPr/>
          <p:nvPr/>
        </p:nvSpPr>
        <p:spPr>
          <a:xfrm>
            <a:off x="3416136" y="389007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>
                <a:solidFill>
                  <a:srgbClr val="002060"/>
                </a:solidFill>
              </a:rPr>
              <a:t>Fields</a:t>
            </a:r>
            <a:endParaRPr lang="en-US" dirty="0"/>
          </a:p>
        </p:txBody>
      </p:sp>
      <p:sp>
        <p:nvSpPr>
          <p:cNvPr id="11" name="Pravokotnik 10"/>
          <p:cNvSpPr/>
          <p:nvPr/>
        </p:nvSpPr>
        <p:spPr>
          <a:xfrm>
            <a:off x="3416136" y="5815997"/>
            <a:ext cx="1283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>
                <a:solidFill>
                  <a:srgbClr val="002060"/>
                </a:solidFill>
              </a:rPr>
              <a:t>Vineyards</a:t>
            </a:r>
            <a:endParaRPr lang="en-US" dirty="0"/>
          </a:p>
        </p:txBody>
      </p:sp>
      <p:sp>
        <p:nvSpPr>
          <p:cNvPr id="13" name="Pravokotnik 12"/>
          <p:cNvSpPr/>
          <p:nvPr/>
        </p:nvSpPr>
        <p:spPr>
          <a:xfrm>
            <a:off x="7145766" y="1284469"/>
            <a:ext cx="4041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dirty="0" smtClean="0">
                <a:solidFill>
                  <a:schemeClr val="accent1">
                    <a:lumMod val="50000"/>
                  </a:schemeClr>
                </a:solidFill>
              </a:rPr>
              <a:t>MSG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METOP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VEGETATION INDICES (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daily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multi-day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temporal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frequency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):</a:t>
            </a:r>
          </a:p>
          <a:p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Fraction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vegetation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cover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(FVC)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Leaf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Area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Index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(LAI)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Fraction of 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</a:rPr>
              <a:t>Photosynthetically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 Active Radiation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fAPAR</a:t>
            </a:r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Pravokotnik 2"/>
          <p:cNvSpPr/>
          <p:nvPr/>
        </p:nvSpPr>
        <p:spPr>
          <a:xfrm>
            <a:off x="204716" y="1381355"/>
            <a:ext cx="69410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500" b="1" dirty="0" smtClean="0">
                <a:solidFill>
                  <a:schemeClr val="tx2"/>
                </a:solidFill>
              </a:rPr>
              <a:t>We rely on LSA SAF s</a:t>
            </a:r>
            <a:r>
              <a:rPr lang="en-GB" sz="1500" b="1" dirty="0" err="1" smtClean="0">
                <a:solidFill>
                  <a:schemeClr val="tx2"/>
                </a:solidFill>
              </a:rPr>
              <a:t>atellite</a:t>
            </a:r>
            <a:r>
              <a:rPr lang="en-GB" sz="1500" b="1" dirty="0" smtClean="0">
                <a:solidFill>
                  <a:schemeClr val="tx2"/>
                </a:solidFill>
              </a:rPr>
              <a:t> </a:t>
            </a:r>
            <a:r>
              <a:rPr lang="sl-SI" sz="1500" b="1" dirty="0">
                <a:solidFill>
                  <a:schemeClr val="tx2"/>
                </a:solidFill>
              </a:rPr>
              <a:t>p</a:t>
            </a:r>
            <a:r>
              <a:rPr lang="en-GB" sz="1500" b="1" dirty="0" err="1">
                <a:solidFill>
                  <a:schemeClr val="tx2"/>
                </a:solidFill>
              </a:rPr>
              <a:t>roducts</a:t>
            </a:r>
            <a:r>
              <a:rPr lang="en-GB" sz="1500" b="1" dirty="0">
                <a:solidFill>
                  <a:schemeClr val="tx2"/>
                </a:solidFill>
              </a:rPr>
              <a:t> </a:t>
            </a:r>
            <a:r>
              <a:rPr lang="sl-SI" sz="1500" b="1" dirty="0" smtClean="0">
                <a:solidFill>
                  <a:schemeClr val="tx2"/>
                </a:solidFill>
              </a:rPr>
              <a:t>(products </a:t>
            </a:r>
            <a:r>
              <a:rPr lang="en-GB" sz="1500" b="1" dirty="0" smtClean="0">
                <a:solidFill>
                  <a:schemeClr val="tx2"/>
                </a:solidFill>
              </a:rPr>
              <a:t>related </a:t>
            </a:r>
            <a:r>
              <a:rPr lang="en-GB" sz="1500" b="1" dirty="0">
                <a:solidFill>
                  <a:schemeClr val="tx2"/>
                </a:solidFill>
              </a:rPr>
              <a:t>to </a:t>
            </a:r>
            <a:r>
              <a:rPr lang="sl-SI" sz="1500" b="1" dirty="0">
                <a:solidFill>
                  <a:schemeClr val="tx2"/>
                </a:solidFill>
              </a:rPr>
              <a:t>l</a:t>
            </a:r>
            <a:r>
              <a:rPr lang="en-GB" sz="1500" b="1" dirty="0">
                <a:solidFill>
                  <a:schemeClr val="tx2"/>
                </a:solidFill>
              </a:rPr>
              <a:t>and </a:t>
            </a:r>
            <a:r>
              <a:rPr lang="sl-SI" sz="1500" b="1" dirty="0">
                <a:solidFill>
                  <a:schemeClr val="tx2"/>
                </a:solidFill>
              </a:rPr>
              <a:t>s</a:t>
            </a:r>
            <a:r>
              <a:rPr lang="en-GB" sz="1500" b="1" dirty="0" err="1">
                <a:solidFill>
                  <a:schemeClr val="tx2"/>
                </a:solidFill>
              </a:rPr>
              <a:t>urface</a:t>
            </a:r>
            <a:r>
              <a:rPr lang="en-GB" sz="1500" b="1" dirty="0">
                <a:solidFill>
                  <a:schemeClr val="tx2"/>
                </a:solidFill>
              </a:rPr>
              <a:t> &amp; </a:t>
            </a:r>
            <a:r>
              <a:rPr lang="sl-SI" sz="1500" b="1" dirty="0" smtClean="0">
                <a:solidFill>
                  <a:schemeClr val="tx2"/>
                </a:solidFill>
              </a:rPr>
              <a:t>l</a:t>
            </a:r>
            <a:r>
              <a:rPr lang="en-GB" sz="1500" b="1" dirty="0" smtClean="0">
                <a:solidFill>
                  <a:schemeClr val="tx2"/>
                </a:solidFill>
              </a:rPr>
              <a:t>and</a:t>
            </a:r>
            <a:r>
              <a:rPr lang="sl-SI" sz="1500" b="1" dirty="0" smtClean="0">
                <a:solidFill>
                  <a:schemeClr val="tx2"/>
                </a:solidFill>
              </a:rPr>
              <a:t>-a</a:t>
            </a:r>
            <a:r>
              <a:rPr lang="en-GB" sz="1500" b="1" dirty="0" err="1" smtClean="0">
                <a:solidFill>
                  <a:schemeClr val="tx2"/>
                </a:solidFill>
              </a:rPr>
              <a:t>tmosphere</a:t>
            </a:r>
            <a:r>
              <a:rPr lang="sl-SI" sz="1500" b="1" dirty="0">
                <a:solidFill>
                  <a:schemeClr val="tx2"/>
                </a:solidFill>
              </a:rPr>
              <a:t> </a:t>
            </a:r>
            <a:r>
              <a:rPr lang="en-GB" sz="1500" b="1" dirty="0" smtClean="0">
                <a:solidFill>
                  <a:schemeClr val="tx2"/>
                </a:solidFill>
              </a:rPr>
              <a:t>interactions</a:t>
            </a:r>
            <a:r>
              <a:rPr lang="sl-SI" sz="1500" b="1" dirty="0" smtClean="0">
                <a:solidFill>
                  <a:schemeClr val="tx2"/>
                </a:solidFill>
              </a:rPr>
              <a:t>) for drought and vegetation monitoring. LSA SAF products focus on the use of  EUMETSAT satellites.</a:t>
            </a:r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94"/>
          <p:cNvSpPr txBox="1">
            <a:spLocks noChangeArrowheads="1"/>
          </p:cNvSpPr>
          <p:nvPr/>
        </p:nvSpPr>
        <p:spPr bwMode="auto">
          <a:xfrm>
            <a:off x="634348" y="2635063"/>
            <a:ext cx="4225634" cy="3154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68539" tIns="34269" rIns="68539" bIns="34269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sz="1600" dirty="0">
                <a:solidFill>
                  <a:srgbClr val="FF0000"/>
                </a:solidFill>
                <a:latin typeface="Arial" panose="020B0604020202020204" pitchFamily="34" charset="0"/>
              </a:rPr>
              <a:t>LSA 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SAF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Fraction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of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vegetation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cover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(MSG)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62" y="1440987"/>
            <a:ext cx="1709203" cy="1281902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2109810" y="720000"/>
            <a:ext cx="7844492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High Spatial Resolution Satellite Data</a:t>
            </a:r>
          </a:p>
        </p:txBody>
      </p:sp>
      <p:sp>
        <p:nvSpPr>
          <p:cNvPr id="9" name="Označba mesta besedila 9"/>
          <p:cNvSpPr txBox="1">
            <a:spLocks/>
          </p:cNvSpPr>
          <p:nvPr/>
        </p:nvSpPr>
        <p:spPr>
          <a:xfrm>
            <a:off x="1392382" y="1813113"/>
            <a:ext cx="2403763" cy="557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400" b="1" dirty="0" err="1" smtClean="0">
                <a:solidFill>
                  <a:schemeClr val="tx2"/>
                </a:solidFill>
              </a:rPr>
              <a:t>Frequency</a:t>
            </a:r>
            <a:r>
              <a:rPr lang="sl-SI" sz="1400" b="1" dirty="0">
                <a:solidFill>
                  <a:schemeClr val="tx2"/>
                </a:solidFill>
              </a:rPr>
              <a:t>: </a:t>
            </a:r>
            <a:r>
              <a:rPr lang="sl-SI" sz="1400" b="1" dirty="0" err="1" smtClean="0">
                <a:solidFill>
                  <a:schemeClr val="tx2"/>
                </a:solidFill>
              </a:rPr>
              <a:t>daily</a:t>
            </a:r>
            <a:endParaRPr lang="sl-SI" sz="14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sl-SI" sz="1400" b="1" dirty="0" err="1" smtClean="0">
                <a:solidFill>
                  <a:schemeClr val="tx2"/>
                </a:solidFill>
              </a:rPr>
              <a:t>Spatial</a:t>
            </a:r>
            <a:r>
              <a:rPr lang="sl-SI" sz="1400" b="1" dirty="0" smtClean="0">
                <a:solidFill>
                  <a:schemeClr val="tx2"/>
                </a:solidFill>
              </a:rPr>
              <a:t> </a:t>
            </a:r>
            <a:r>
              <a:rPr lang="sl-SI" sz="1400" b="1" dirty="0" err="1">
                <a:solidFill>
                  <a:schemeClr val="tx2"/>
                </a:solidFill>
              </a:rPr>
              <a:t>resolution</a:t>
            </a:r>
            <a:r>
              <a:rPr lang="sl-SI" sz="1400" b="1" dirty="0">
                <a:solidFill>
                  <a:schemeClr val="tx2"/>
                </a:solidFill>
              </a:rPr>
              <a:t>: ~ 4km</a:t>
            </a:r>
            <a:endParaRPr lang="en-US" sz="14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sl-SI" sz="1400" b="1" dirty="0" smtClean="0">
              <a:solidFill>
                <a:schemeClr val="tx2"/>
              </a:solidFill>
            </a:endParaRPr>
          </a:p>
        </p:txBody>
      </p:sp>
      <p:sp>
        <p:nvSpPr>
          <p:cNvPr id="12" name="Text Box 694"/>
          <p:cNvSpPr txBox="1">
            <a:spLocks noChangeArrowheads="1"/>
          </p:cNvSpPr>
          <p:nvPr/>
        </p:nvSpPr>
        <p:spPr bwMode="auto">
          <a:xfrm>
            <a:off x="6847083" y="2635063"/>
            <a:ext cx="4544292" cy="3154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68539" tIns="34269" rIns="68539" bIns="34269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sz="1600" dirty="0">
                <a:solidFill>
                  <a:srgbClr val="FF0000"/>
                </a:solidFill>
                <a:latin typeface="Arial" panose="020B0604020202020204" pitchFamily="34" charset="0"/>
              </a:rPr>
              <a:t>LSA 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SAF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Fraction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of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vegetation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sl-SI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cover</a:t>
            </a:r>
            <a:r>
              <a:rPr lang="sl-SI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(METOP)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0" y="3377878"/>
            <a:ext cx="4876809" cy="294437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39" y="3377878"/>
            <a:ext cx="4876810" cy="2944374"/>
          </a:xfrm>
          <a:prstGeom prst="rect">
            <a:avLst/>
          </a:prstGeom>
        </p:spPr>
      </p:pic>
      <p:sp>
        <p:nvSpPr>
          <p:cNvPr id="14" name="Označba mesta besedila 9"/>
          <p:cNvSpPr txBox="1">
            <a:spLocks/>
          </p:cNvSpPr>
          <p:nvPr/>
        </p:nvSpPr>
        <p:spPr>
          <a:xfrm>
            <a:off x="7917347" y="1805908"/>
            <a:ext cx="2403763" cy="557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400" b="1" dirty="0" err="1" smtClean="0">
                <a:solidFill>
                  <a:schemeClr val="tx2"/>
                </a:solidFill>
              </a:rPr>
              <a:t>Frequency</a:t>
            </a:r>
            <a:r>
              <a:rPr lang="sl-SI" sz="1400" b="1" dirty="0">
                <a:solidFill>
                  <a:schemeClr val="tx2"/>
                </a:solidFill>
              </a:rPr>
              <a:t>: </a:t>
            </a:r>
            <a:r>
              <a:rPr lang="sl-SI" sz="1400" b="1" dirty="0" smtClean="0">
                <a:solidFill>
                  <a:schemeClr val="tx2"/>
                </a:solidFill>
              </a:rPr>
              <a:t>10 </a:t>
            </a:r>
            <a:r>
              <a:rPr lang="sl-SI" sz="1400" b="1" dirty="0" err="1" smtClean="0">
                <a:solidFill>
                  <a:schemeClr val="tx2"/>
                </a:solidFill>
              </a:rPr>
              <a:t>days</a:t>
            </a:r>
            <a:endParaRPr lang="sl-SI" sz="14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sl-SI" sz="1400" b="1" dirty="0" err="1" smtClean="0">
                <a:solidFill>
                  <a:schemeClr val="tx2"/>
                </a:solidFill>
              </a:rPr>
              <a:t>Spatial</a:t>
            </a:r>
            <a:r>
              <a:rPr lang="sl-SI" sz="1400" b="1" dirty="0" smtClean="0">
                <a:solidFill>
                  <a:schemeClr val="tx2"/>
                </a:solidFill>
              </a:rPr>
              <a:t> </a:t>
            </a:r>
            <a:r>
              <a:rPr lang="sl-SI" sz="1400" b="1" dirty="0" err="1">
                <a:solidFill>
                  <a:schemeClr val="tx2"/>
                </a:solidFill>
              </a:rPr>
              <a:t>resolution</a:t>
            </a:r>
            <a:r>
              <a:rPr lang="sl-SI" sz="1400" b="1" dirty="0">
                <a:solidFill>
                  <a:schemeClr val="tx2"/>
                </a:solidFill>
              </a:rPr>
              <a:t>: ~ </a:t>
            </a:r>
            <a:r>
              <a:rPr lang="sl-SI" sz="1400" b="1" dirty="0" smtClean="0">
                <a:solidFill>
                  <a:schemeClr val="tx2"/>
                </a:solidFill>
              </a:rPr>
              <a:t>1km</a:t>
            </a:r>
            <a:endParaRPr lang="en-US" sz="14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sl-SI" sz="1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14000" y="810000"/>
            <a:ext cx="8784000" cy="338554"/>
          </a:xfrm>
        </p:spPr>
        <p:txBody>
          <a:bodyPr/>
          <a:lstStyle/>
          <a:p>
            <a:pPr algn="ctr"/>
            <a:r>
              <a:rPr lang="sl-SI" sz="2200" b="1" dirty="0" err="1" smtClean="0">
                <a:solidFill>
                  <a:schemeClr val="accent6">
                    <a:lumMod val="50000"/>
                  </a:schemeClr>
                </a:solidFill>
              </a:rPr>
              <a:t>Fraction</a:t>
            </a:r>
            <a:r>
              <a:rPr lang="sl-SI" sz="2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 err="1" smtClean="0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sl-SI" sz="2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 err="1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sl-SI" sz="2200" b="1" dirty="0" err="1" smtClean="0">
                <a:solidFill>
                  <a:schemeClr val="accent6">
                    <a:lumMod val="50000"/>
                  </a:schemeClr>
                </a:solidFill>
              </a:rPr>
              <a:t>egetation</a:t>
            </a:r>
            <a:r>
              <a:rPr lang="sl-SI" sz="2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 err="1" smtClean="0">
                <a:solidFill>
                  <a:schemeClr val="accent6">
                    <a:lumMod val="50000"/>
                  </a:schemeClr>
                </a:solidFill>
              </a:rPr>
              <a:t>Cover</a:t>
            </a:r>
            <a:r>
              <a:rPr lang="sl-SI" sz="2200" b="1" dirty="0" smtClean="0">
                <a:solidFill>
                  <a:schemeClr val="accent6">
                    <a:lumMod val="50000"/>
                  </a:schemeClr>
                </a:solidFill>
              </a:rPr>
              <a:t>: L</a:t>
            </a:r>
            <a:r>
              <a:rPr lang="en-GB" sz="2200" b="1" dirty="0" err="1" smtClean="0">
                <a:solidFill>
                  <a:schemeClr val="accent6">
                    <a:lumMod val="50000"/>
                  </a:schemeClr>
                </a:solidFill>
              </a:rPr>
              <a:t>ocating</a:t>
            </a:r>
            <a:r>
              <a:rPr lang="en-GB" sz="2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</a:rPr>
              <a:t>rought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</a:rPr>
              <a:t>mpacted</a:t>
            </a:r>
            <a:r>
              <a:rPr lang="en-GB" sz="2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200" b="1" dirty="0">
                <a:solidFill>
                  <a:schemeClr val="accent6">
                    <a:lumMod val="50000"/>
                  </a:schemeClr>
                </a:solidFill>
              </a:rPr>
              <a:t>Ar</a:t>
            </a:r>
            <a:r>
              <a:rPr lang="en-GB" sz="2200" b="1" dirty="0" err="1">
                <a:solidFill>
                  <a:schemeClr val="accent6">
                    <a:lumMod val="50000"/>
                  </a:schemeClr>
                </a:solidFill>
              </a:rPr>
              <a:t>eas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8884122" y="1411725"/>
            <a:ext cx="3149727" cy="5169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</a:rPr>
              <a:t>FVC and its negative anomaly (difference from average value) are displayed on the left.</a:t>
            </a:r>
          </a:p>
          <a:p>
            <a:pPr marL="0" indent="0" algn="ctr">
              <a:buNone/>
            </a:pPr>
            <a:endParaRPr lang="sl-SI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</a:rPr>
              <a:t>roughts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: Iberia, Italy, France (middle/late summer) and </a:t>
            </a:r>
            <a:r>
              <a:rPr lang="sl-SI" sz="16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sl-SI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Balkan</a:t>
            </a:r>
            <a:r>
              <a:rPr lang="sl-SI" sz="1600" b="1" dirty="0">
                <a:solidFill>
                  <a:schemeClr val="accent6">
                    <a:lumMod val="75000"/>
                  </a:schemeClr>
                </a:solidFill>
              </a:rPr>
              <a:t>s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(late summer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sl-SI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l-SI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GB" sz="1600" b="1" dirty="0" err="1" smtClean="0">
                <a:solidFill>
                  <a:schemeClr val="accent6">
                    <a:lumMod val="75000"/>
                  </a:schemeClr>
                </a:solidFill>
              </a:rPr>
              <a:t>reas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of burnt forest in Portugal caused by massive forest wildfires </a:t>
            </a:r>
            <a:r>
              <a:rPr lang="sl-SI" sz="1600" b="1" dirty="0" err="1" smtClean="0">
                <a:solidFill>
                  <a:schemeClr val="accent6">
                    <a:lumMod val="75000"/>
                  </a:schemeClr>
                </a:solidFill>
              </a:rPr>
              <a:t>encircled</a:t>
            </a: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sl-SI" sz="1600" b="1" dirty="0" err="1" smtClean="0">
                <a:solidFill>
                  <a:schemeClr val="accent6">
                    <a:lumMod val="75000"/>
                  </a:schemeClr>
                </a:solidFill>
              </a:rPr>
              <a:t>black</a:t>
            </a:r>
            <a:r>
              <a:rPr lang="sl-SI" sz="1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sl-SI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" y="1409449"/>
            <a:ext cx="4000500" cy="24003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14" y="1409449"/>
            <a:ext cx="4000500" cy="24003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" y="4072141"/>
            <a:ext cx="4000500" cy="24003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14" y="4070644"/>
            <a:ext cx="4000500" cy="2400300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4857745" y="5624447"/>
            <a:ext cx="230659" cy="16889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80" y="1695197"/>
            <a:ext cx="304801" cy="182880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79" y="4357889"/>
            <a:ext cx="304801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rava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99337C22-B9D8-4A3F-962C-3F91DE1F4F9E}" vid="{71A64AA5-E055-45FF-B112-E01A481F90E0}"/>
    </a:ext>
  </a:extLst>
</a:theme>
</file>

<file path=ppt/theme/theme2.xml><?xml version="1.0" encoding="utf-8"?>
<a:theme xmlns:a="http://schemas.openxmlformats.org/drawingml/2006/main" name="2_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99337C22-B9D8-4A3F-962C-3F91DE1F4F9E}" vid="{B16B3016-A546-4DF8-9CD3-CC7351DD72C2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ED42D25BE4214A8C635F343DDA2F46" ma:contentTypeVersion="1" ma:contentTypeDescription="Ustvari nov dokument." ma:contentTypeScope="" ma:versionID="3ecc75b7e2bf1809e3ddc35add97ef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1529ce169e08eb9da44c7877f18575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 ma:index="8" ma:displayName="Pripombe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417BCF-2AE2-4E4D-A49B-31893F3182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77CDEC-3D26-4508-9978-7138231CD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70E90DE-4302-4120-9BC7-BE1E458AFE96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Meteo</Template>
  <TotalTime>25007</TotalTime>
  <Words>1659</Words>
  <Application>Microsoft Office PowerPoint</Application>
  <PresentationFormat>Custom</PresentationFormat>
  <Paragraphs>249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Narava</vt:lpstr>
      <vt:lpstr>2_Načrt po meri</vt:lpstr>
      <vt:lpstr>1_Načrt po meri</vt:lpstr>
      <vt:lpstr>Custom Design</vt:lpstr>
      <vt:lpstr>Assessing Agricultural Droughts by Combined Vegetation  and Evapotranspiration Signal from LSA SAF</vt:lpstr>
      <vt:lpstr>Contents</vt:lpstr>
      <vt:lpstr>PowerPoint Presentation</vt:lpstr>
      <vt:lpstr>PowerPoint Presentation</vt:lpstr>
      <vt:lpstr>PowerPoint Presentation</vt:lpstr>
      <vt:lpstr>Contents</vt:lpstr>
      <vt:lpstr>LSA SAF Vegetation Products</vt:lpstr>
      <vt:lpstr>PowerPoint Presentation</vt:lpstr>
      <vt:lpstr>Fraction of Vegetation Cover: Locating Drought Impacted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AIM: operational drought monitoring tool for Slovenia and SE Europe.</vt:lpstr>
      <vt:lpstr>AIM: operational drought monitoring tool for Slovenia and SE Europe.</vt:lpstr>
      <vt:lpstr>EUMETSAT’s Land Surface Analysis Satellite Application Facility (LSA SAF, lsa-saf.eumetsat.int) products have been operationally used since 2011 for drought monitoring at Slovenian Environment Agency.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Boštjan Muri</dc:creator>
  <cp:lastModifiedBy>Julia</cp:lastModifiedBy>
  <cp:revision>812</cp:revision>
  <cp:lastPrinted>2019-09-27T11:47:50Z</cp:lastPrinted>
  <dcterms:created xsi:type="dcterms:W3CDTF">2017-06-13T13:19:24Z</dcterms:created>
  <dcterms:modified xsi:type="dcterms:W3CDTF">2019-12-06T08:15:46Z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0x01010012ED42D25BE4214A8C635F343DDA2F46</vt:lpwstr>
  </property>
</Properties>
</file>