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9" r:id="rId2"/>
  </p:sldMasterIdLst>
  <p:notesMasterIdLst>
    <p:notesMasterId r:id="rId23"/>
  </p:notesMasterIdLst>
  <p:handoutMasterIdLst>
    <p:handoutMasterId r:id="rId24"/>
  </p:handoutMasterIdLst>
  <p:sldIdLst>
    <p:sldId id="350" r:id="rId3"/>
    <p:sldId id="360" r:id="rId4"/>
    <p:sldId id="357" r:id="rId5"/>
    <p:sldId id="365" r:id="rId6"/>
    <p:sldId id="459" r:id="rId7"/>
    <p:sldId id="429" r:id="rId8"/>
    <p:sldId id="430" r:id="rId9"/>
    <p:sldId id="458" r:id="rId10"/>
    <p:sldId id="457" r:id="rId11"/>
    <p:sldId id="364" r:id="rId12"/>
    <p:sldId id="342" r:id="rId13"/>
    <p:sldId id="367" r:id="rId14"/>
    <p:sldId id="368" r:id="rId15"/>
    <p:sldId id="371" r:id="rId16"/>
    <p:sldId id="370" r:id="rId17"/>
    <p:sldId id="464" r:id="rId18"/>
    <p:sldId id="372" r:id="rId19"/>
    <p:sldId id="378" r:id="rId20"/>
    <p:sldId id="469" r:id="rId21"/>
    <p:sldId id="466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73">
          <p15:clr>
            <a:srgbClr val="A4A3A4"/>
          </p15:clr>
        </p15:guide>
        <p15:guide id="2" pos="37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0E7"/>
    <a:srgbClr val="FF9600"/>
    <a:srgbClr val="CC0049"/>
    <a:srgbClr val="5A00FA"/>
    <a:srgbClr val="FF0059"/>
    <a:srgbClr val="972FFF"/>
    <a:srgbClr val="C489FF"/>
    <a:srgbClr val="6100F8"/>
    <a:srgbClr val="FF392E"/>
    <a:srgbClr val="FE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541" autoAdjust="0"/>
    <p:restoredTop sz="79258" autoAdjust="0"/>
  </p:normalViewPr>
  <p:slideViewPr>
    <p:cSldViewPr snapToGrid="0" snapToObjects="1">
      <p:cViewPr>
        <p:scale>
          <a:sx n="70" d="100"/>
          <a:sy n="70" d="100"/>
        </p:scale>
        <p:origin x="-48" y="132"/>
      </p:cViewPr>
      <p:guideLst>
        <p:guide orient="horz" pos="3773"/>
        <p:guide pos="37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284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DE467-252D-C340-B6D3-74553E62F086}" type="datetimeFigureOut">
              <a:rPr lang="nl-NL" smtClean="0"/>
              <a:t>30-11-2019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94EF4-DA67-D04B-9845-EB08074316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9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F0136DB9-5D27-1549-BD29-2B9C3D92BA6B}" type="datetimeFigureOut">
              <a:rPr lang="nl-NL" smtClean="0"/>
              <a:pPr/>
              <a:t>30-11-2019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B724C359-F21C-5144-9CEB-BDBE2444546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806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8010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Hyperspectral 45 cm</a:t>
            </a:r>
          </a:p>
          <a:p>
            <a:r>
              <a:rPr lang="es-ES_tradnl" sz="1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150-300 </a:t>
            </a:r>
            <a:r>
              <a:rPr lang="es-ES_tradnl" sz="12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spectral</a:t>
            </a:r>
            <a:r>
              <a:rPr lang="es-ES_tradnl" sz="1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s-ES_tradnl" sz="12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bands</a:t>
            </a:r>
            <a:r>
              <a:rPr lang="es-ES_tradnl" sz="1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@ FWHM~5-7 </a:t>
            </a:r>
            <a:r>
              <a:rPr lang="es-ES_tradnl" sz="12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nm</a:t>
            </a:r>
            <a:endParaRPr lang="es-ES" sz="12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172D-FC59-4188-B858-8783CC24EC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7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NPQI </a:t>
            </a:r>
            <a:r>
              <a:rPr lang="es-ES" dirty="0" err="1" smtClean="0"/>
              <a:t>indicator</a:t>
            </a:r>
            <a:r>
              <a:rPr lang="es-ES" dirty="0" smtClean="0"/>
              <a:t> of </a:t>
            </a:r>
            <a:r>
              <a:rPr lang="es-ES" dirty="0" err="1" smtClean="0"/>
              <a:t>chlorophyll</a:t>
            </a:r>
            <a:r>
              <a:rPr lang="es-ES" dirty="0" smtClean="0"/>
              <a:t> </a:t>
            </a:r>
            <a:r>
              <a:rPr lang="es-ES" dirty="0" err="1" smtClean="0"/>
              <a:t>degradation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phaeophytinization</a:t>
            </a:r>
            <a:r>
              <a:rPr lang="es-ES" baseline="0" dirty="0" smtClean="0"/>
              <a:t>)</a:t>
            </a:r>
            <a:endParaRPr lang="es-E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903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156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896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042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764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77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9032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712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6531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172D-FC59-4188-B858-8783CC24EC5B}" type="slidenum">
              <a:rPr lang="en-US" smtClean="0"/>
              <a:t>14</a:t>
            </a:fld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 err="1" smtClean="0"/>
              <a:t>Thermal</a:t>
            </a:r>
            <a:r>
              <a:rPr lang="es-ES" dirty="0" smtClean="0"/>
              <a:t> 60 cm</a:t>
            </a:r>
          </a:p>
          <a:p>
            <a:endParaRPr lang="es-ES" dirty="0" smtClean="0"/>
          </a:p>
          <a:p>
            <a:r>
              <a:rPr lang="es-ES_tradnl" sz="12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the</a:t>
            </a:r>
            <a:r>
              <a:rPr lang="es-ES_tradnl" sz="1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8-14 </a:t>
            </a:r>
            <a:r>
              <a:rPr lang="es-ES_tradnl" sz="12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micron</a:t>
            </a:r>
            <a:r>
              <a:rPr lang="es-ES_tradnl" sz="1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</a:p>
          <a:p>
            <a:endParaRPr lang="es-ES_tradnl" sz="12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5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  <a:endParaRPr lang="nl-NL" sz="3600" b="1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  <a:endParaRPr lang="nl-NL" sz="3200" b="0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smtClean="0"/>
              <a:t>TEXT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 smtClean="0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6A1D2-984F-4AED-B4FF-E441FDE392B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0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2195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, </a:t>
            </a:r>
            <a:r>
              <a:rPr lang="nl-NL" dirty="0" err="1"/>
              <a:t>Location</a:t>
            </a:r>
            <a:r>
              <a:rPr lang="nl-NL" dirty="0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160496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40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/>
              <a:t>Heading2</a:t>
            </a:r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3468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16975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368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 smtClean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 smtClean="0"/>
              <a:t>Title</a:t>
            </a:r>
            <a:r>
              <a:rPr lang="nl-NL" dirty="0" smtClean="0"/>
              <a:t>, </a:t>
            </a:r>
            <a:r>
              <a:rPr lang="nl-NL" dirty="0" err="1" smtClean="0"/>
              <a:t>Location</a:t>
            </a:r>
            <a:r>
              <a:rPr lang="nl-NL" dirty="0" smtClean="0"/>
              <a:t>, Date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Text</a:t>
            </a:r>
            <a:endParaRPr lang="nl-NL" dirty="0"/>
          </a:p>
          <a:p>
            <a:pPr lvl="0"/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007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48214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00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/>
              <a:t>TEXT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098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6611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478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6A1D2-984F-4AED-B4FF-E441FDE392B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1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37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 smtClean="0"/>
              <a:t>Heading2</a:t>
            </a:r>
            <a:endParaRPr lang="nl-NL" dirty="0"/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 smtClean="0"/>
              <a:t>Text</a:t>
            </a:r>
            <a:endParaRPr lang="nl-NL" dirty="0" smtClean="0"/>
          </a:p>
          <a:p>
            <a:pPr lvl="0"/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7" r:id="rId3"/>
    <p:sldLayoutId id="2147483650" r:id="rId4"/>
    <p:sldLayoutId id="2147483651" r:id="rId5"/>
    <p:sldLayoutId id="2147483652" r:id="rId6"/>
    <p:sldLayoutId id="2147483656" r:id="rId7"/>
    <p:sldLayoutId id="2147483657" r:id="rId8"/>
    <p:sldLayoutId id="2147483653" r:id="rId9"/>
    <p:sldLayoutId id="2147483666" r:id="rId10"/>
    <p:sldLayoutId id="2147483654" r:id="rId11"/>
    <p:sldLayoutId id="2147483655" r:id="rId12"/>
    <p:sldLayoutId id="2147483668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5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5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5" y="0"/>
            <a:ext cx="1036518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5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4858" y="0"/>
            <a:ext cx="6122284" cy="462084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1371" y="4702629"/>
            <a:ext cx="8389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9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 Detection</a:t>
            </a:r>
            <a:endParaRPr lang="en-US" sz="7200" dirty="0">
              <a:solidFill>
                <a:srgbClr val="FF9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 descr="C:\Users\Pablo\Desktop\2016_Xylella- Parma\20160628_103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86" y="7687"/>
            <a:ext cx="8608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high resolution imaging for early detection 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Dedicated flights in July 2016 and 2017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1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5485" y="4051300"/>
            <a:ext cx="5032904" cy="3170099"/>
          </a:xfrm>
          <a:prstGeom prst="rect">
            <a:avLst/>
          </a:prstGeom>
          <a:solidFill>
            <a:schemeClr val="bg1">
              <a:lumMod val="50000"/>
              <a:alpha val="3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Airborne campaigns 2016 in 2017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200,000 trees scanned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ranging 7-60 cm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Hyperspectral + Thermal + RGB </a:t>
            </a:r>
          </a:p>
          <a:p>
            <a:endParaRPr lang="en-US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areas, 1200 ha total</a:t>
            </a:r>
          </a:p>
          <a:p>
            <a:endParaRPr lang="en-US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matching field campaigns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4000 trees / year</a:t>
            </a:r>
          </a:p>
          <a:p>
            <a:endParaRPr lang="en-US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 descr="C:\Users\Pablo\Desktop\2016_Xylella- Parma\20160628_102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86" y="7687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Customized camera set-up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Deployed in July 2016 and 2017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619" y="3442708"/>
            <a:ext cx="6425381" cy="3415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619" y="0"/>
            <a:ext cx="6425381" cy="345681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28"/>
          <a:stretch/>
        </p:blipFill>
        <p:spPr>
          <a:xfrm>
            <a:off x="0" y="0"/>
            <a:ext cx="6851428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679429"/>
            <a:ext cx="2467430" cy="646331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Thermal images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 cm resolution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14" y="0"/>
            <a:ext cx="5181599" cy="6264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089" y="2964426"/>
            <a:ext cx="6528032" cy="38935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088" y="0"/>
            <a:ext cx="6519911" cy="320039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5907315"/>
            <a:ext cx="300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Hyperspectral images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cm resolution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r="1152" b="1958"/>
          <a:stretch>
            <a:fillRect/>
          </a:stretch>
        </p:blipFill>
        <p:spPr bwMode="auto">
          <a:xfrm>
            <a:off x="34283" y="818143"/>
            <a:ext cx="7854602" cy="372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67979" t="42593" r="7175" b="29501"/>
          <a:stretch>
            <a:fillRect/>
          </a:stretch>
        </p:blipFill>
        <p:spPr bwMode="auto">
          <a:xfrm>
            <a:off x="7184483" y="4026806"/>
            <a:ext cx="2127260" cy="159242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>
            <a:off x="1659338" y="2342142"/>
            <a:ext cx="400364" cy="177233"/>
          </a:xfrm>
          <a:prstGeom prst="straightConnector1">
            <a:avLst/>
          </a:prstGeom>
          <a:solidFill>
            <a:schemeClr val="tx1"/>
          </a:solidFill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>
            <a:off x="4043743" y="3409187"/>
            <a:ext cx="400364" cy="177233"/>
          </a:xfrm>
          <a:prstGeom prst="straightConnector1">
            <a:avLst/>
          </a:prstGeom>
          <a:solidFill>
            <a:schemeClr val="tx1"/>
          </a:solidFill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>
            <a:off x="6530207" y="4503193"/>
            <a:ext cx="400364" cy="177233"/>
          </a:xfrm>
          <a:prstGeom prst="straightConnector1">
            <a:avLst/>
          </a:prstGeom>
          <a:solidFill>
            <a:schemeClr val="tx1"/>
          </a:solidFill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538"/>
            <a:ext cx="4572000" cy="26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586015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Estimating plant structural and physiological traits (relating to pigment and structure) from the images using spectral indices and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odels combining radiative transfer and canopy simulation</a:t>
            </a:r>
          </a:p>
        </p:txBody>
      </p:sp>
    </p:spTree>
    <p:extLst>
      <p:ext uri="{BB962C8B-B14F-4D97-AF65-F5344CB8AC3E}">
        <p14:creationId xmlns:p14="http://schemas.microsoft.com/office/powerpoint/2010/main" val="19116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28239" r="7916" b="4074"/>
          <a:stretch>
            <a:fillRect/>
          </a:stretch>
        </p:blipFill>
        <p:spPr bwMode="auto">
          <a:xfrm>
            <a:off x="546100" y="419100"/>
            <a:ext cx="9093200" cy="570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34666"/>
            <a:ext cx="3390900" cy="307777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Zarco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 2018 </a:t>
            </a:r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 Plants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39300" y="2221595"/>
            <a:ext cx="2552700" cy="1943100"/>
          </a:xfrm>
          <a:prstGeom prst="rect">
            <a:avLst/>
          </a:prstGeom>
          <a:solidFill>
            <a:schemeClr val="bg1">
              <a:lumMod val="75000"/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28239" r="7916" b="4074"/>
          <a:stretch>
            <a:fillRect/>
          </a:stretch>
        </p:blipFill>
        <p:spPr bwMode="auto">
          <a:xfrm>
            <a:off x="546100" y="419100"/>
            <a:ext cx="9093200" cy="570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34666"/>
            <a:ext cx="3390900" cy="307777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Zarco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 2018 </a:t>
            </a:r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 Plants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25626" y="2592981"/>
            <a:ext cx="2227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Detection accuracy for symptomatic trees (</a:t>
            </a:r>
            <a:r>
              <a:rPr lang="el-G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&gt; 80%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7343775" y="2809875"/>
            <a:ext cx="5124450" cy="533400"/>
          </a:xfrm>
          <a:prstGeom prst="triangle">
            <a:avLst>
              <a:gd name="adj" fmla="val 5074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Concluding </a:t>
            </a:r>
            <a:r>
              <a:rPr lang="en-US" dirty="0" err="1" smtClean="0"/>
              <a:t>thougths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801" y="1765300"/>
            <a:ext cx="7300686" cy="3614738"/>
          </a:xfrm>
        </p:spPr>
        <p:txBody>
          <a:bodyPr/>
          <a:lstStyle/>
          <a:p>
            <a:r>
              <a:rPr lang="en-US" sz="2400" dirty="0" smtClean="0"/>
              <a:t>Annual forest disturbance mapping from satellite is now operational </a:t>
            </a:r>
          </a:p>
          <a:p>
            <a:r>
              <a:rPr lang="en-US" sz="2400" dirty="0" smtClean="0"/>
              <a:t>Disturbance regimes are rapidly changing</a:t>
            </a:r>
          </a:p>
          <a:p>
            <a:r>
              <a:rPr lang="en-US" sz="2400" dirty="0" smtClean="0"/>
              <a:t>Research is increasingly targeting forest disturbance attribution and early detection </a:t>
            </a:r>
          </a:p>
          <a:p>
            <a:r>
              <a:rPr lang="en-US" sz="2400" dirty="0" smtClean="0"/>
              <a:t>New </a:t>
            </a:r>
            <a:r>
              <a:rPr lang="en-US" sz="2400" dirty="0" err="1" smtClean="0"/>
              <a:t>programmes</a:t>
            </a:r>
            <a:r>
              <a:rPr lang="en-US" sz="2400" dirty="0" smtClean="0"/>
              <a:t> (</a:t>
            </a:r>
            <a:r>
              <a:rPr lang="en-US" sz="2400" dirty="0" err="1" smtClean="0"/>
              <a:t>incl</a:t>
            </a:r>
            <a:r>
              <a:rPr lang="en-US" sz="2400" dirty="0" smtClean="0"/>
              <a:t> Copernicus), sensors and platforms development (RPAS, HAPS, </a:t>
            </a:r>
            <a:r>
              <a:rPr lang="en-US" sz="2400" dirty="0" err="1" smtClean="0"/>
              <a:t>smallsats</a:t>
            </a:r>
            <a:r>
              <a:rPr lang="en-US" sz="2400" dirty="0" smtClean="0"/>
              <a:t>), and analytical techniques (Google Earth Engine, deep learning) are accelerating developments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328" t="48590"/>
          <a:stretch/>
        </p:blipFill>
        <p:spPr>
          <a:xfrm>
            <a:off x="7640518" y="1580570"/>
            <a:ext cx="4551481" cy="366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6434666"/>
            <a:ext cx="3450771" cy="307777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Zarco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 2017 </a:t>
            </a:r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 </a:t>
            </a:r>
            <a:r>
              <a:rPr lang="en-US" sz="14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</a:t>
            </a:r>
            <a:r>
              <a:rPr 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RS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343" y="4535"/>
            <a:ext cx="9085943" cy="68534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343" y="-6968"/>
            <a:ext cx="9085943" cy="685346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344" y="-9802"/>
            <a:ext cx="9085942" cy="685629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344" y="-11198"/>
            <a:ext cx="9085944" cy="685769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341" y="11813"/>
            <a:ext cx="9085943" cy="685769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0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4339771"/>
            <a:ext cx="12192001" cy="2518229"/>
          </a:xfrm>
          <a:prstGeom prst="rect">
            <a:avLst/>
          </a:prstGeom>
          <a:gradFill flip="none" rotWithShape="1">
            <a:gsLst>
              <a:gs pos="0">
                <a:srgbClr val="4A00F4"/>
              </a:gs>
              <a:gs pos="50000">
                <a:srgbClr val="FE0053"/>
              </a:gs>
              <a:gs pos="100000">
                <a:srgbClr val="FEC200"/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818" y="1486"/>
            <a:ext cx="6294722" cy="419648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82" y="1485"/>
            <a:ext cx="5560035" cy="41964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68" y="4504182"/>
            <a:ext cx="2907632" cy="219456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415" y="4504182"/>
            <a:ext cx="2908223" cy="219456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973" y="4504182"/>
            <a:ext cx="2909426" cy="219456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2848" y="4489668"/>
            <a:ext cx="2909426" cy="219456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"/>
            <a:ext cx="12192001" cy="4354285"/>
          </a:xfrm>
          <a:prstGeom prst="rect">
            <a:avLst/>
          </a:prstGeom>
          <a:gradFill flip="none" rotWithShape="1">
            <a:gsLst>
              <a:gs pos="0">
                <a:srgbClr val="FF0062"/>
              </a:gs>
              <a:gs pos="100000">
                <a:srgbClr val="FF392E"/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97" y="7248"/>
            <a:ext cx="5555824" cy="41907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818" y="1486"/>
            <a:ext cx="6294722" cy="4196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1371" y="4702629"/>
            <a:ext cx="8389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CC00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Spread Monitoring</a:t>
            </a:r>
            <a:endParaRPr lang="en-US" sz="6600" dirty="0">
              <a:solidFill>
                <a:srgbClr val="CC00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2597" y="191746"/>
            <a:ext cx="4508500" cy="993310"/>
          </a:xfrm>
        </p:spPr>
        <p:txBody>
          <a:bodyPr/>
          <a:lstStyle/>
          <a:p>
            <a:r>
              <a:rPr lang="en-US" sz="3200" dirty="0" smtClean="0"/>
              <a:t>Monitoring pest damage - </a:t>
            </a:r>
            <a:r>
              <a:rPr lang="en-US" sz="3200" i="1" dirty="0" err="1" smtClean="0"/>
              <a:t>Xylella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89" y="1549113"/>
            <a:ext cx="8363416" cy="51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4107E2-3A43-4734-806E-707B4103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65" y="1579284"/>
            <a:ext cx="5587022" cy="3453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E9384F-284A-4D21-B7A7-3A80A790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2" y="1579285"/>
            <a:ext cx="5387765" cy="34536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C1D03FD-0E81-48D9-894A-BEB09E8009E5}"/>
              </a:ext>
            </a:extLst>
          </p:cNvPr>
          <p:cNvSpPr/>
          <p:nvPr/>
        </p:nvSpPr>
        <p:spPr>
          <a:xfrm>
            <a:off x="238740" y="4245427"/>
            <a:ext cx="5510199" cy="831903"/>
          </a:xfrm>
          <a:prstGeom prst="rect">
            <a:avLst/>
          </a:prstGeom>
          <a:noFill/>
          <a:ln w="28575">
            <a:solidFill>
              <a:srgbClr val="FF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E3601C-4BFB-45AC-8BC8-E5DB8090CD6B}"/>
              </a:ext>
            </a:extLst>
          </p:cNvPr>
          <p:cNvSpPr/>
          <p:nvPr/>
        </p:nvSpPr>
        <p:spPr>
          <a:xfrm>
            <a:off x="6148559" y="3504697"/>
            <a:ext cx="5748939" cy="1578811"/>
          </a:xfrm>
          <a:prstGeom prst="rect">
            <a:avLst/>
          </a:prstGeom>
          <a:noFill/>
          <a:ln w="28575">
            <a:solidFill>
              <a:srgbClr val="FF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83335D-108F-48ED-9781-909E8B963A07}"/>
              </a:ext>
            </a:extLst>
          </p:cNvPr>
          <p:cNvSpPr/>
          <p:nvPr/>
        </p:nvSpPr>
        <p:spPr>
          <a:xfrm>
            <a:off x="238739" y="1999307"/>
            <a:ext cx="5510199" cy="2153717"/>
          </a:xfrm>
          <a:prstGeom prst="rect">
            <a:avLst/>
          </a:prstGeom>
          <a:noFill/>
          <a:ln w="28575">
            <a:solidFill>
              <a:srgbClr val="CC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3388B76-3DCB-4B5C-B428-3A5E7747BB98}"/>
              </a:ext>
            </a:extLst>
          </p:cNvPr>
          <p:cNvSpPr/>
          <p:nvPr/>
        </p:nvSpPr>
        <p:spPr>
          <a:xfrm>
            <a:off x="6148559" y="2454465"/>
            <a:ext cx="5748938" cy="898838"/>
          </a:xfrm>
          <a:prstGeom prst="rect">
            <a:avLst/>
          </a:prstGeom>
          <a:noFill/>
          <a:ln w="28575">
            <a:solidFill>
              <a:srgbClr val="CC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762FDA-4E00-45FC-815C-A6056B4B2452}"/>
              </a:ext>
            </a:extLst>
          </p:cNvPr>
          <p:cNvSpPr txBox="1"/>
          <p:nvPr/>
        </p:nvSpPr>
        <p:spPr>
          <a:xfrm>
            <a:off x="238739" y="5234902"/>
            <a:ext cx="551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  <a:cs typeface="+mn-cs"/>
              </a:rPr>
              <a:t>Pre-Xylella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5E8CE5-7FE3-43F0-9611-65B81BF432E7}"/>
              </a:ext>
            </a:extLst>
          </p:cNvPr>
          <p:cNvSpPr txBox="1"/>
          <p:nvPr/>
        </p:nvSpPr>
        <p:spPr>
          <a:xfrm>
            <a:off x="6096000" y="5234902"/>
            <a:ext cx="5801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  <a:cs typeface="+mn-cs"/>
              </a:rPr>
              <a:t>Xylella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4D3B0B-7ABD-470D-A915-76906D5C2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77" b="7392"/>
          <a:stretch/>
        </p:blipFill>
        <p:spPr>
          <a:xfrm>
            <a:off x="4749581" y="464354"/>
            <a:ext cx="2571573" cy="1858463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79958C-F5E2-4811-B477-40A5C76C68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04"/>
          <a:stretch/>
        </p:blipFill>
        <p:spPr>
          <a:xfrm>
            <a:off x="7679923" y="423038"/>
            <a:ext cx="2612037" cy="1858462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9A6CF1-96A5-42D6-B317-36E9BF981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960" y="159598"/>
            <a:ext cx="2221379" cy="22247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09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B5F1F9-6252-4A42-9ABA-55286313271B}"/>
              </a:ext>
            </a:extLst>
          </p:cNvPr>
          <p:cNvSpPr txBox="1"/>
          <p:nvPr/>
        </p:nvSpPr>
        <p:spPr>
          <a:xfrm>
            <a:off x="3378235" y="4282026"/>
            <a:ext cx="1908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nl-NL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SPEI-3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51B4B3D-6637-444D-ABEF-8F6751FDB44F}"/>
              </a:ext>
            </a:extLst>
          </p:cNvPr>
          <p:cNvCxnSpPr>
            <a:cxnSpLocks/>
            <a:stCxn id="127" idx="6"/>
            <a:endCxn id="43" idx="1"/>
          </p:cNvCxnSpPr>
          <p:nvPr/>
        </p:nvCxnSpPr>
        <p:spPr>
          <a:xfrm flipV="1">
            <a:off x="2766285" y="3233534"/>
            <a:ext cx="1925620" cy="1"/>
          </a:xfrm>
          <a:prstGeom prst="straightConnector1">
            <a:avLst/>
          </a:prstGeom>
          <a:ln w="19050">
            <a:solidFill>
              <a:srgbClr val="6495E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Elbow Connector 25">
            <a:extLst>
              <a:ext uri="{FF2B5EF4-FFF2-40B4-BE49-F238E27FC236}">
                <a16:creationId xmlns:a16="http://schemas.microsoft.com/office/drawing/2014/main" xmlns="" id="{B25ED244-79A9-484D-90BA-687FD8966A98}"/>
              </a:ext>
            </a:extLst>
          </p:cNvPr>
          <p:cNvCxnSpPr>
            <a:cxnSpLocks/>
            <a:stCxn id="14" idx="3"/>
            <a:endCxn id="43" idx="2"/>
          </p:cNvCxnSpPr>
          <p:nvPr/>
        </p:nvCxnSpPr>
        <p:spPr>
          <a:xfrm flipV="1">
            <a:off x="5286235" y="3539534"/>
            <a:ext cx="359670" cy="927158"/>
          </a:xfrm>
          <a:prstGeom prst="bentConnector2">
            <a:avLst/>
          </a:prstGeom>
          <a:ln w="19050">
            <a:solidFill>
              <a:srgbClr val="6495E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2597B3-5870-45C7-9BAE-2F703F79854C}"/>
              </a:ext>
            </a:extLst>
          </p:cNvPr>
          <p:cNvSpPr txBox="1"/>
          <p:nvPr/>
        </p:nvSpPr>
        <p:spPr>
          <a:xfrm>
            <a:off x="4691905" y="1615045"/>
            <a:ext cx="190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l-NL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Pre-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Xylella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2000 - 2012</a:t>
            </a:r>
          </a:p>
        </p:txBody>
      </p:sp>
      <p:cxnSp>
        <p:nvCxnSpPr>
          <p:cNvPr id="22" name="Elbow Connector 31">
            <a:extLst>
              <a:ext uri="{FF2B5EF4-FFF2-40B4-BE49-F238E27FC236}">
                <a16:creationId xmlns:a16="http://schemas.microsoft.com/office/drawing/2014/main" xmlns="" id="{8117FD93-AEA9-45B1-89C2-142C4EF0171E}"/>
              </a:ext>
            </a:extLst>
          </p:cNvPr>
          <p:cNvCxnSpPr>
            <a:cxnSpLocks/>
            <a:stCxn id="122" idx="6"/>
            <a:endCxn id="14" idx="2"/>
          </p:cNvCxnSpPr>
          <p:nvPr/>
        </p:nvCxnSpPr>
        <p:spPr>
          <a:xfrm flipV="1">
            <a:off x="2852219" y="4651358"/>
            <a:ext cx="1480016" cy="960123"/>
          </a:xfrm>
          <a:prstGeom prst="bentConnector2">
            <a:avLst/>
          </a:prstGeom>
          <a:ln w="19050">
            <a:solidFill>
              <a:srgbClr val="6495E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32">
            <a:extLst>
              <a:ext uri="{FF2B5EF4-FFF2-40B4-BE49-F238E27FC236}">
                <a16:creationId xmlns:a16="http://schemas.microsoft.com/office/drawing/2014/main" xmlns="" id="{44F68DD7-AB42-402B-BF77-4472DC7C8B6B}"/>
              </a:ext>
            </a:extLst>
          </p:cNvPr>
          <p:cNvCxnSpPr>
            <a:cxnSpLocks/>
            <a:stCxn id="120" idx="6"/>
            <a:endCxn id="14" idx="1"/>
          </p:cNvCxnSpPr>
          <p:nvPr/>
        </p:nvCxnSpPr>
        <p:spPr>
          <a:xfrm>
            <a:off x="1829359" y="4465015"/>
            <a:ext cx="1548876" cy="1677"/>
          </a:xfrm>
          <a:prstGeom prst="straightConnector1">
            <a:avLst/>
          </a:prstGeom>
          <a:ln w="19050">
            <a:solidFill>
              <a:srgbClr val="6495E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8998F60-E843-415D-9FDA-D5A1E2879B4F}"/>
              </a:ext>
            </a:extLst>
          </p:cNvPr>
          <p:cNvCxnSpPr>
            <a:cxnSpLocks/>
            <a:stCxn id="43" idx="3"/>
            <a:endCxn id="145" idx="1"/>
          </p:cNvCxnSpPr>
          <p:nvPr/>
        </p:nvCxnSpPr>
        <p:spPr>
          <a:xfrm>
            <a:off x="6599905" y="3233534"/>
            <a:ext cx="1943241" cy="5008"/>
          </a:xfrm>
          <a:prstGeom prst="straightConnector1">
            <a:avLst/>
          </a:prstGeom>
          <a:ln w="19050">
            <a:solidFill>
              <a:srgbClr val="DAE3F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B8F033-2488-4BA0-85BD-7955AEA59298}"/>
              </a:ext>
            </a:extLst>
          </p:cNvPr>
          <p:cNvSpPr txBox="1"/>
          <p:nvPr/>
        </p:nvSpPr>
        <p:spPr>
          <a:xfrm>
            <a:off x="6087693" y="324043"/>
            <a:ext cx="1908000" cy="61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MODIS NDVI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2000 - 2018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CC05D8E6-CE18-4D2F-9BB6-F66F4B7848F5}"/>
              </a:ext>
            </a:extLst>
          </p:cNvPr>
          <p:cNvCxnSpPr>
            <a:cxnSpLocks/>
            <a:stCxn id="19" idx="2"/>
            <a:endCxn id="43" idx="0"/>
          </p:cNvCxnSpPr>
          <p:nvPr/>
        </p:nvCxnSpPr>
        <p:spPr>
          <a:xfrm>
            <a:off x="5645905" y="2261376"/>
            <a:ext cx="0" cy="666158"/>
          </a:xfrm>
          <a:prstGeom prst="straightConnector1">
            <a:avLst/>
          </a:prstGeom>
          <a:ln w="19050">
            <a:solidFill>
              <a:srgbClr val="6495E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41A1486-A8D6-44C0-B17D-C7F1E852032A}"/>
              </a:ext>
            </a:extLst>
          </p:cNvPr>
          <p:cNvSpPr txBox="1"/>
          <p:nvPr/>
        </p:nvSpPr>
        <p:spPr>
          <a:xfrm>
            <a:off x="4691905" y="2927534"/>
            <a:ext cx="1908000" cy="61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Model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C6739EA9-FB37-470B-983A-D2799C1A3E88}"/>
              </a:ext>
            </a:extLst>
          </p:cNvPr>
          <p:cNvCxnSpPr>
            <a:cxnSpLocks/>
            <a:stCxn id="29" idx="2"/>
            <a:endCxn id="19" idx="0"/>
          </p:cNvCxnSpPr>
          <p:nvPr/>
        </p:nvCxnSpPr>
        <p:spPr>
          <a:xfrm flipH="1">
            <a:off x="5645905" y="936043"/>
            <a:ext cx="1395788" cy="679002"/>
          </a:xfrm>
          <a:prstGeom prst="straightConnector1">
            <a:avLst/>
          </a:prstGeom>
          <a:ln w="19050">
            <a:solidFill>
              <a:srgbClr val="6495E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CD0CC89F-81B8-4724-BBB3-F7149B942E6A}"/>
              </a:ext>
            </a:extLst>
          </p:cNvPr>
          <p:cNvSpPr txBox="1"/>
          <p:nvPr/>
        </p:nvSpPr>
        <p:spPr>
          <a:xfrm>
            <a:off x="8543146" y="1489850"/>
            <a:ext cx="190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l-NL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Xylella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2013 - 2018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02E13838-2FEE-4AD3-AD73-A6F0E0EED3E1}"/>
              </a:ext>
            </a:extLst>
          </p:cNvPr>
          <p:cNvCxnSpPr>
            <a:cxnSpLocks/>
            <a:stCxn id="29" idx="2"/>
            <a:endCxn id="79" idx="0"/>
          </p:cNvCxnSpPr>
          <p:nvPr/>
        </p:nvCxnSpPr>
        <p:spPr>
          <a:xfrm>
            <a:off x="7041693" y="936043"/>
            <a:ext cx="2455453" cy="553807"/>
          </a:xfrm>
          <a:prstGeom prst="straightConnector1">
            <a:avLst/>
          </a:prstGeom>
          <a:ln w="19050">
            <a:solidFill>
              <a:srgbClr val="DAE3F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xmlns="" id="{EAB9FC53-FF04-43C7-A5EC-B00D90ABA3FC}"/>
              </a:ext>
            </a:extLst>
          </p:cNvPr>
          <p:cNvCxnSpPr>
            <a:cxnSpLocks/>
            <a:stCxn id="79" idx="2"/>
            <a:endCxn id="145" idx="0"/>
          </p:cNvCxnSpPr>
          <p:nvPr/>
        </p:nvCxnSpPr>
        <p:spPr>
          <a:xfrm>
            <a:off x="9497146" y="2136181"/>
            <a:ext cx="0" cy="779195"/>
          </a:xfrm>
          <a:prstGeom prst="straightConnector1">
            <a:avLst/>
          </a:prstGeom>
          <a:ln w="19050">
            <a:solidFill>
              <a:srgbClr val="DAE3F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34DA0037-00E4-4331-9804-CD1DD857B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7" b="7392"/>
          <a:stretch/>
        </p:blipFill>
        <p:spPr>
          <a:xfrm>
            <a:off x="384766" y="3943015"/>
            <a:ext cx="1444593" cy="1044000"/>
          </a:xfrm>
          <a:prstGeom prst="ellipse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00190DF3-752A-4F1C-8EF0-0BACFB749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04"/>
          <a:stretch/>
        </p:blipFill>
        <p:spPr>
          <a:xfrm>
            <a:off x="1384895" y="5089481"/>
            <a:ext cx="1467324" cy="1044000"/>
          </a:xfrm>
          <a:prstGeom prst="ellipse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74AD789C-E9C4-4B84-896C-5E712F7AD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415" y="2608640"/>
            <a:ext cx="1247870" cy="1249790"/>
          </a:xfrm>
          <a:prstGeom prst="ellipse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213B6631-F27E-4ED6-836B-851D7CCC037A}"/>
              </a:ext>
            </a:extLst>
          </p:cNvPr>
          <p:cNvSpPr txBox="1"/>
          <p:nvPr/>
        </p:nvSpPr>
        <p:spPr>
          <a:xfrm>
            <a:off x="8543146" y="2915376"/>
            <a:ext cx="19080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Summer residuals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obs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-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pred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xmlns="" id="{CA4912DD-02CD-47AB-9584-325B4BC54AC2}"/>
              </a:ext>
            </a:extLst>
          </p:cNvPr>
          <p:cNvCxnSpPr>
            <a:cxnSpLocks/>
            <a:stCxn id="145" idx="2"/>
            <a:endCxn id="192" idx="0"/>
          </p:cNvCxnSpPr>
          <p:nvPr/>
        </p:nvCxnSpPr>
        <p:spPr>
          <a:xfrm flipH="1">
            <a:off x="8438018" y="3561707"/>
            <a:ext cx="1059128" cy="1209308"/>
          </a:xfrm>
          <a:prstGeom prst="straightConnector1">
            <a:avLst/>
          </a:prstGeom>
          <a:ln w="19050">
            <a:solidFill>
              <a:srgbClr val="6294E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xmlns="" id="{99CEDF50-0E81-477C-B705-3DD3DA02A8DC}"/>
              </a:ext>
            </a:extLst>
          </p:cNvPr>
          <p:cNvCxnSpPr>
            <a:cxnSpLocks/>
            <a:stCxn id="145" idx="2"/>
            <a:endCxn id="193" idx="0"/>
          </p:cNvCxnSpPr>
          <p:nvPr/>
        </p:nvCxnSpPr>
        <p:spPr>
          <a:xfrm>
            <a:off x="9497146" y="3561707"/>
            <a:ext cx="1059128" cy="1208645"/>
          </a:xfrm>
          <a:prstGeom prst="straightConnector1">
            <a:avLst/>
          </a:prstGeom>
          <a:ln w="19050">
            <a:solidFill>
              <a:srgbClr val="B2222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DB371B18-C381-4284-BCF2-975D817A279C}"/>
              </a:ext>
            </a:extLst>
          </p:cNvPr>
          <p:cNvSpPr txBox="1"/>
          <p:nvPr/>
        </p:nvSpPr>
        <p:spPr>
          <a:xfrm>
            <a:off x="7299815" y="3800764"/>
            <a:ext cx="1908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Neutral/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positive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9DFD70A7-42B0-4E30-A274-DC59FD87EC86}"/>
              </a:ext>
            </a:extLst>
          </p:cNvPr>
          <p:cNvSpPr txBox="1"/>
          <p:nvPr/>
        </p:nvSpPr>
        <p:spPr>
          <a:xfrm>
            <a:off x="9682719" y="3917041"/>
            <a:ext cx="19080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Negative</a:t>
            </a:r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xmlns="" id="{ABBCA07E-5355-498E-B982-74F603408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18" y="4771015"/>
            <a:ext cx="1684800" cy="1080000"/>
          </a:xfrm>
          <a:prstGeom prst="ellipse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xmlns="" id="{E728199C-AEB4-4335-BE70-36507AB42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719" y="4770352"/>
            <a:ext cx="174711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121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45" grpId="0" animBg="1"/>
      <p:bldP spid="188" grpId="0"/>
      <p:bldP spid="1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2597" y="191746"/>
            <a:ext cx="4508500" cy="993310"/>
          </a:xfrm>
        </p:spPr>
        <p:txBody>
          <a:bodyPr/>
          <a:lstStyle/>
          <a:p>
            <a:r>
              <a:rPr lang="en-US" sz="3200" dirty="0" smtClean="0"/>
              <a:t>Monitoring pest damage - </a:t>
            </a:r>
            <a:r>
              <a:rPr lang="en-US" sz="3200" i="1" dirty="0" err="1" smtClean="0"/>
              <a:t>Xylella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158" y="1504334"/>
            <a:ext cx="7465786" cy="5353666"/>
            <a:chOff x="1003301" y="1504334"/>
            <a:chExt cx="7465786" cy="53536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39"/>
            <a:stretch/>
          </p:blipFill>
          <p:spPr>
            <a:xfrm>
              <a:off x="1003301" y="1504334"/>
              <a:ext cx="7465786" cy="5353666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8469087" y="1589314"/>
              <a:ext cx="0" cy="471351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68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2597" y="191746"/>
            <a:ext cx="4508500" cy="993310"/>
          </a:xfrm>
        </p:spPr>
        <p:txBody>
          <a:bodyPr/>
          <a:lstStyle/>
          <a:p>
            <a:r>
              <a:rPr lang="en-US" sz="3200" dirty="0" smtClean="0"/>
              <a:t>Monitoring pest damage - </a:t>
            </a:r>
            <a:r>
              <a:rPr lang="en-US" sz="3200" i="1" dirty="0" err="1" smtClean="0"/>
              <a:t>Xylella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"/>
          <a:stretch/>
        </p:blipFill>
        <p:spPr>
          <a:xfrm>
            <a:off x="4834136" y="-25863"/>
            <a:ext cx="7357864" cy="6883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434177">
            <a:off x="5486017" y="682980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 results !</a:t>
            </a:r>
            <a:endParaRPr lang="en-US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7600"/>
            <a:ext cx="4258676" cy="28391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676" y="0"/>
            <a:ext cx="575460" cy="2476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C-presentation_new-styl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RC-presentation_new-style-Template" id="{A3811EC4-3CF2-294F-BA10-98A1FEBF725B}" vid="{04E8B2B6-6122-9247-9072-895CAD7B6100}"/>
    </a:ext>
  </a:extLst>
</a:theme>
</file>

<file path=ppt/theme/theme2.xml><?xml version="1.0" encoding="utf-8"?>
<a:theme xmlns:a="http://schemas.openxmlformats.org/drawingml/2006/main" name="1_JRC-presentation_new-styl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RC-presentation_new-style-Template" id="{A3811EC4-3CF2-294F-BA10-98A1FEBF725B}" vid="{04E8B2B6-6122-9247-9072-895CAD7B6100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JRC-presentation_new-style_template.potx</Template>
  <TotalTime>18880</TotalTime>
  <Words>269</Words>
  <Application>Microsoft Office PowerPoint</Application>
  <PresentationFormat>Custom</PresentationFormat>
  <Paragraphs>66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JRC-presentation_new-style_template</vt:lpstr>
      <vt:lpstr>1_JRC-presentation_new-style_template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PRIMAVERA Joris (JRC-PETTEN)</dc:creator>
  <cp:lastModifiedBy>julia</cp:lastModifiedBy>
  <cp:revision>134</cp:revision>
  <dcterms:created xsi:type="dcterms:W3CDTF">2017-04-24T08:06:23Z</dcterms:created>
  <dcterms:modified xsi:type="dcterms:W3CDTF">2019-11-30T14:18:29Z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VersionGuid">
    <vt:lpwstr>7dc189dc-413e-4ea7-ab8b-ce3d8861c8de</vt:lpwstr>
  </property>
  <property fmtid="{D5CDD505-2E9C-101B-9397-08002B2CF9AE}" pid="3" name="Jive_LatestUserAccountName">
    <vt:lpwstr>beckpie</vt:lpwstr>
  </property>
  <property fmtid="{D5CDD505-2E9C-101B-9397-08002B2CF9AE}" pid="4" name="Offisync_UniqueId">
    <vt:lpwstr>127154</vt:lpwstr>
  </property>
  <property fmtid="{D5CDD505-2E9C-101B-9397-08002B2CF9AE}" pid="5" name="Offisync_UpdateToken">
    <vt:lpwstr>3</vt:lpwstr>
  </property>
  <property fmtid="{D5CDD505-2E9C-101B-9397-08002B2CF9AE}" pid="6" name="Offisync_ProviderInitializationData">
    <vt:lpwstr>https://connected.cnect.cec.eu.int</vt:lpwstr>
  </property>
  <property fmtid="{D5CDD505-2E9C-101B-9397-08002B2CF9AE}" pid="7" name="Offisync_ServerID">
    <vt:lpwstr>0d3b22a6-6203-4efc-8e8e-b5279256493b</vt:lpwstr>
  </property>
</Properties>
</file>