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notesSlides/notesSlide5.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notesSlides/notesSlide6.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589" r:id="rId2"/>
    <p:sldId id="644" r:id="rId3"/>
    <p:sldId id="728" r:id="rId4"/>
    <p:sldId id="685" r:id="rId5"/>
    <p:sldId id="710" r:id="rId6"/>
    <p:sldId id="711" r:id="rId7"/>
    <p:sldId id="726" r:id="rId8"/>
    <p:sldId id="717" r:id="rId9"/>
    <p:sldId id="706" r:id="rId10"/>
    <p:sldId id="707" r:id="rId11"/>
    <p:sldId id="708" r:id="rId12"/>
    <p:sldId id="709" r:id="rId13"/>
    <p:sldId id="686" r:id="rId14"/>
    <p:sldId id="687" r:id="rId15"/>
    <p:sldId id="718" r:id="rId16"/>
    <p:sldId id="688" r:id="rId17"/>
    <p:sldId id="729" r:id="rId18"/>
    <p:sldId id="689" r:id="rId19"/>
    <p:sldId id="691" r:id="rId20"/>
    <p:sldId id="692" r:id="rId21"/>
    <p:sldId id="690" r:id="rId22"/>
    <p:sldId id="693" r:id="rId23"/>
    <p:sldId id="694" r:id="rId24"/>
    <p:sldId id="721" r:id="rId25"/>
    <p:sldId id="695" r:id="rId26"/>
    <p:sldId id="696" r:id="rId27"/>
    <p:sldId id="722" r:id="rId28"/>
    <p:sldId id="720" r:id="rId29"/>
    <p:sldId id="699" r:id="rId30"/>
    <p:sldId id="700" r:id="rId31"/>
    <p:sldId id="701" r:id="rId32"/>
    <p:sldId id="725" r:id="rId33"/>
    <p:sldId id="723" r:id="rId34"/>
    <p:sldId id="703" r:id="rId35"/>
    <p:sldId id="702" r:id="rId36"/>
    <p:sldId id="705" r:id="rId37"/>
    <p:sldId id="608" r:id="rId38"/>
  </p:sldIdLst>
  <p:sldSz cx="9144000" cy="6858000" type="screen4x3"/>
  <p:notesSz cx="6781800" cy="9926638"/>
  <p:defaultTextStyle>
    <a:defPPr>
      <a:defRPr lang="en-GB"/>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9900"/>
    <a:srgbClr val="009900"/>
    <a:srgbClr val="CC3300"/>
    <a:srgbClr val="000066"/>
    <a:srgbClr val="996633"/>
    <a:srgbClr val="FF33CC"/>
    <a:srgbClr val="FF66FF"/>
    <a:srgbClr val="A46D00"/>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317" autoAdjust="0"/>
    <p:restoredTop sz="93009" autoAdjust="0"/>
  </p:normalViewPr>
  <p:slideViewPr>
    <p:cSldViewPr>
      <p:cViewPr>
        <p:scale>
          <a:sx n="66" d="100"/>
          <a:sy n="66" d="100"/>
        </p:scale>
        <p:origin x="-1524" y="148"/>
      </p:cViewPr>
      <p:guideLst>
        <p:guide orient="horz" pos="217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408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1" Type="http://schemas.openxmlformats.org/officeDocument/2006/relationships/oleObject" Target="file:///D:\Julia\ESA%20LST%20Symp2019\Poster_Present\EDLST_course.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D:\Julia\ESA%20LST%20Symp2019\Calculations\Compare_Dry-Helth%20forest_2010-2018_New.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D:\Julia\ESA%20LST%20Symp2019\Calculations\Compare_Dry-Helth%20forest_2010-2018_New.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D:\Julia\ESA%20LST%20Symp2019\Calculations\Compare_Dry-Helth%20forest_2010-2018_New.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D:\Julia\ESA%20LST%20Symp2019\Calculations\Compare_Dry-Helth%20forest_2010-2018_New.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D:\Julia\ESA%20LST%20Symp2019\Calculations\Compare_Dry-Helth%20forest_2010-2018_New.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D:\Julia\ESA%20LST%20Symp2019\Calculations\Compare_Dry-Helth%20forest_2010-2018_New.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E:\EUMETSAT\ESA%20LST%20Symp2019\Calculations\Compare_Dry-Helth%20forest_2010-2018.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E:\EUMETSAT\ESA%20LST%20Symp2019\Calculations\Compare_Dry-Helth%20forest_2010-2018.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E:\EUMETSAT\ESA%20LST%20Symp2019\Calculations\Compare_Dry-Helth%20forest_2010-2018.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D:\Julia\ESA%20LST%20Symp2019\Calculations\SM_Compare_2013-2018.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Julia\ESA%20LST%20Symp2019\Calculations\Compare_Dry-Helth%20forest_2010-2018_New.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E:\EUMETSAT\ESA%20LST%20Symp2019\Calculations\Compare_Dry-Helth%20forest_2010-2018.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Julia\ESA%20LST%20Symp2019\Calculations\Compare_Dry-Helth%20forest_2010-2018_New.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Julia\ESA%20LST%20Symp2019\Calculations\Compare_Dry-Helth%20forest_2010-2018_New.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D:\Julia\ESA%20LST%20Symp2019\Calculations\Compare_Dry-Helth%20forest_2010-2018_New.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D:\Julia\ESA%20LST%20Symp2019\Calculations\Compare_Dry-Helth%20forest_2010-2018_New.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D:\Julia\ESA%20LST%20Symp2019\Calculations\Compare_Dry-Helth%20forest_2010-2018_New.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D:\Julia\ESA%20LST%20Symp2019\Calculations\Compare_Dry-Helth%20forest_2010-2018_New.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D:\Julia\ESA%20LST%20Symp2019\Calculations\Compare_Dry-Helth%20forest_2010-2018_New.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GB" sz="1300" b="0"/>
              <a:t>Land Surface Temperature (EDLST) for selected fire / non fire pixels, 18</a:t>
            </a:r>
            <a:r>
              <a:rPr lang="en-GB" sz="1300" b="0" baseline="0"/>
              <a:t>-31 Aug 2017</a:t>
            </a:r>
            <a:endParaRPr lang="en-GB" sz="1300" b="0"/>
          </a:p>
        </c:rich>
      </c:tx>
      <c:layout/>
      <c:overlay val="0"/>
    </c:title>
    <c:autoTitleDeleted val="0"/>
    <c:plotArea>
      <c:layout>
        <c:manualLayout>
          <c:layoutTarget val="inner"/>
          <c:xMode val="edge"/>
          <c:yMode val="edge"/>
          <c:x val="0.13089129483814524"/>
          <c:y val="0.20297462817147857"/>
          <c:w val="0.73123293963254599"/>
          <c:h val="0.68104549431321082"/>
        </c:manualLayout>
      </c:layout>
      <c:lineChart>
        <c:grouping val="standard"/>
        <c:varyColors val="0"/>
        <c:ser>
          <c:idx val="0"/>
          <c:order val="0"/>
          <c:tx>
            <c:v>p10 (fire)</c:v>
          </c:tx>
          <c:spPr>
            <a:ln>
              <a:solidFill>
                <a:srgbClr val="C00000"/>
              </a:solidFill>
            </a:ln>
          </c:spPr>
          <c:marker>
            <c:symbol val="none"/>
          </c:marker>
          <c:val>
            <c:numRef>
              <c:f>Sheet1!$B$2:$B$13</c:f>
              <c:numCache>
                <c:formatCode>General</c:formatCode>
                <c:ptCount val="12"/>
                <c:pt idx="0">
                  <c:v>32.42</c:v>
                </c:pt>
                <c:pt idx="1">
                  <c:v>30.69</c:v>
                </c:pt>
                <c:pt idx="2">
                  <c:v>32.96</c:v>
                </c:pt>
                <c:pt idx="3">
                  <c:v>23.65</c:v>
                </c:pt>
                <c:pt idx="4">
                  <c:v>23.87</c:v>
                </c:pt>
                <c:pt idx="5">
                  <c:v>27.86</c:v>
                </c:pt>
                <c:pt idx="6">
                  <c:v>29.2</c:v>
                </c:pt>
                <c:pt idx="7">
                  <c:v>30.54</c:v>
                </c:pt>
                <c:pt idx="8">
                  <c:v>31.93</c:v>
                </c:pt>
                <c:pt idx="9">
                  <c:v>32.450000000000003</c:v>
                </c:pt>
                <c:pt idx="10">
                  <c:v>27.18</c:v>
                </c:pt>
                <c:pt idx="11">
                  <c:v>27.67</c:v>
                </c:pt>
              </c:numCache>
            </c:numRef>
          </c:val>
          <c:smooth val="0"/>
        </c:ser>
        <c:ser>
          <c:idx val="1"/>
          <c:order val="1"/>
          <c:tx>
            <c:v>p8 (fire)</c:v>
          </c:tx>
          <c:spPr>
            <a:ln>
              <a:solidFill>
                <a:srgbClr val="FF5050"/>
              </a:solidFill>
            </a:ln>
          </c:spPr>
          <c:marker>
            <c:symbol val="none"/>
          </c:marker>
          <c:val>
            <c:numRef>
              <c:f>Sheet1!$C$2:$C$13</c:f>
              <c:numCache>
                <c:formatCode>General</c:formatCode>
                <c:ptCount val="12"/>
                <c:pt idx="0">
                  <c:v>34.5</c:v>
                </c:pt>
                <c:pt idx="1">
                  <c:v>34.909999999999997</c:v>
                </c:pt>
                <c:pt idx="2">
                  <c:v>33.729999999999997</c:v>
                </c:pt>
                <c:pt idx="3">
                  <c:v>27.35</c:v>
                </c:pt>
                <c:pt idx="4">
                  <c:v>30.99</c:v>
                </c:pt>
                <c:pt idx="5">
                  <c:v>29.74</c:v>
                </c:pt>
                <c:pt idx="6">
                  <c:v>32.1</c:v>
                </c:pt>
                <c:pt idx="7">
                  <c:v>33.380000000000003</c:v>
                </c:pt>
                <c:pt idx="8">
                  <c:v>36.17</c:v>
                </c:pt>
                <c:pt idx="9">
                  <c:v>36.44</c:v>
                </c:pt>
                <c:pt idx="10">
                  <c:v>28.2</c:v>
                </c:pt>
                <c:pt idx="11">
                  <c:v>33.229999999999997</c:v>
                </c:pt>
              </c:numCache>
            </c:numRef>
          </c:val>
          <c:smooth val="0"/>
        </c:ser>
        <c:ser>
          <c:idx val="2"/>
          <c:order val="2"/>
          <c:tx>
            <c:v>p12 (non fire)</c:v>
          </c:tx>
          <c:marker>
            <c:symbol val="none"/>
          </c:marker>
          <c:val>
            <c:numRef>
              <c:f>Sheet1!$D$2:$D$13</c:f>
              <c:numCache>
                <c:formatCode>General</c:formatCode>
                <c:ptCount val="12"/>
                <c:pt idx="0">
                  <c:v>20.309999999999999</c:v>
                </c:pt>
                <c:pt idx="1">
                  <c:v>22.95</c:v>
                </c:pt>
                <c:pt idx="2">
                  <c:v>24.66</c:v>
                </c:pt>
                <c:pt idx="3">
                  <c:v>13.7</c:v>
                </c:pt>
                <c:pt idx="4">
                  <c:v>15.67</c:v>
                </c:pt>
                <c:pt idx="5">
                  <c:v>17.36</c:v>
                </c:pt>
                <c:pt idx="6">
                  <c:v>21.58</c:v>
                </c:pt>
                <c:pt idx="7">
                  <c:v>21.53</c:v>
                </c:pt>
                <c:pt idx="8">
                  <c:v>23.11</c:v>
                </c:pt>
                <c:pt idx="9">
                  <c:v>22.61</c:v>
                </c:pt>
                <c:pt idx="11">
                  <c:v>17.23</c:v>
                </c:pt>
              </c:numCache>
            </c:numRef>
          </c:val>
          <c:smooth val="0"/>
        </c:ser>
        <c:ser>
          <c:idx val="3"/>
          <c:order val="3"/>
          <c:tx>
            <c:v>p13 (non fire)</c:v>
          </c:tx>
          <c:spPr>
            <a:ln>
              <a:solidFill>
                <a:srgbClr val="92D050"/>
              </a:solidFill>
            </a:ln>
          </c:spPr>
          <c:marker>
            <c:symbol val="none"/>
          </c:marker>
          <c:val>
            <c:numRef>
              <c:f>Sheet1!$E$2:$E$13</c:f>
              <c:numCache>
                <c:formatCode>General</c:formatCode>
                <c:ptCount val="12"/>
                <c:pt idx="0">
                  <c:v>23.82</c:v>
                </c:pt>
                <c:pt idx="1">
                  <c:v>26.24</c:v>
                </c:pt>
                <c:pt idx="2">
                  <c:v>19.54</c:v>
                </c:pt>
                <c:pt idx="3">
                  <c:v>14.37</c:v>
                </c:pt>
                <c:pt idx="4">
                  <c:v>13.95</c:v>
                </c:pt>
                <c:pt idx="5">
                  <c:v>15.25</c:v>
                </c:pt>
                <c:pt idx="6">
                  <c:v>19.690000000000001</c:v>
                </c:pt>
                <c:pt idx="7">
                  <c:v>20.49</c:v>
                </c:pt>
                <c:pt idx="8">
                  <c:v>22.29</c:v>
                </c:pt>
                <c:pt idx="9">
                  <c:v>21.84</c:v>
                </c:pt>
                <c:pt idx="11">
                  <c:v>18.88</c:v>
                </c:pt>
              </c:numCache>
            </c:numRef>
          </c:val>
          <c:smooth val="0"/>
        </c:ser>
        <c:dLbls>
          <c:showLegendKey val="0"/>
          <c:showVal val="0"/>
          <c:showCatName val="0"/>
          <c:showSerName val="0"/>
          <c:showPercent val="0"/>
          <c:showBubbleSize val="0"/>
        </c:dLbls>
        <c:marker val="1"/>
        <c:smooth val="0"/>
        <c:axId val="213490688"/>
        <c:axId val="169072256"/>
      </c:lineChart>
      <c:catAx>
        <c:axId val="213490688"/>
        <c:scaling>
          <c:orientation val="minMax"/>
        </c:scaling>
        <c:delete val="0"/>
        <c:axPos val="b"/>
        <c:majorTickMark val="none"/>
        <c:minorTickMark val="none"/>
        <c:tickLblPos val="nextTo"/>
        <c:crossAx val="169072256"/>
        <c:crosses val="autoZero"/>
        <c:auto val="1"/>
        <c:lblAlgn val="ctr"/>
        <c:lblOffset val="100"/>
        <c:noMultiLvlLbl val="0"/>
      </c:catAx>
      <c:valAx>
        <c:axId val="169072256"/>
        <c:scaling>
          <c:orientation val="minMax"/>
        </c:scaling>
        <c:delete val="0"/>
        <c:axPos val="l"/>
        <c:majorGridlines/>
        <c:title>
          <c:tx>
            <c:rich>
              <a:bodyPr/>
              <a:lstStyle/>
              <a:p>
                <a:pPr>
                  <a:defRPr/>
                </a:pPr>
                <a:r>
                  <a:rPr lang="en-US"/>
                  <a:t>MetOp EDLST, deg C </a:t>
                </a:r>
              </a:p>
            </c:rich>
          </c:tx>
          <c:layout/>
          <c:overlay val="0"/>
        </c:title>
        <c:numFmt formatCode="General" sourceLinked="1"/>
        <c:majorTickMark val="none"/>
        <c:minorTickMark val="none"/>
        <c:tickLblPos val="nextTo"/>
        <c:crossAx val="213490688"/>
        <c:crosses val="autoZero"/>
        <c:crossBetween val="between"/>
      </c:valAx>
      <c:spPr>
        <a:solidFill>
          <a:srgbClr val="FFE7A3"/>
        </a:solidFill>
        <a:ln>
          <a:solidFill>
            <a:schemeClr val="accent1"/>
          </a:solidFill>
        </a:ln>
      </c:spPr>
    </c:plotArea>
    <c:legend>
      <c:legendPos val="r"/>
      <c:layout>
        <c:manualLayout>
          <c:xMode val="edge"/>
          <c:yMode val="edge"/>
          <c:x val="0.12323534558180227"/>
          <c:y val="0.77974154272382623"/>
          <c:w val="0.73232020997375313"/>
          <c:h val="0.14505395158938464"/>
        </c:manualLayout>
      </c:layout>
      <c:overlay val="0"/>
      <c:txPr>
        <a:bodyPr/>
        <a:lstStyle/>
        <a:p>
          <a:pPr>
            <a:defRPr sz="900"/>
          </a:pPr>
          <a:endParaRPr lang="en-US"/>
        </a:p>
      </c:txPr>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rtl="0">
              <a:defRPr lang="bg-BG" sz="1100" b="0" i="0" u="none" strike="noStrike" kern="1200" baseline="0">
                <a:solidFill>
                  <a:sysClr val="windowText" lastClr="000000"/>
                </a:solidFill>
                <a:effectLst/>
                <a:latin typeface="+mn-lt"/>
                <a:ea typeface="+mn-ea"/>
                <a:cs typeface="+mn-cs"/>
              </a:defRPr>
            </a:pPr>
            <a:r>
              <a:rPr lang="en-US" sz="1100" b="0" i="0" u="none" strike="noStrike" kern="1200" baseline="0" dirty="0">
                <a:solidFill>
                  <a:sysClr val="windowText" lastClr="000000"/>
                </a:solidFill>
                <a:effectLst/>
                <a:latin typeface="+mn-lt"/>
                <a:ea typeface="+mn-ea"/>
                <a:cs typeface="+mn-cs"/>
              </a:rPr>
              <a:t>Mean LSA SAF LST coarse of health and drying conifer forest,  </a:t>
            </a:r>
            <a:r>
              <a:rPr lang="en-US" sz="1100" b="1" i="0" u="none" strike="noStrike" kern="1200" baseline="0" dirty="0">
                <a:solidFill>
                  <a:srgbClr val="0000CC"/>
                </a:solidFill>
                <a:effectLst/>
                <a:latin typeface="+mn-lt"/>
                <a:ea typeface="+mn-ea"/>
                <a:cs typeface="+mn-cs"/>
              </a:rPr>
              <a:t>July (2010-2018)  </a:t>
            </a:r>
            <a:endParaRPr lang="bg-BG" sz="1100" b="1" i="0" u="none" strike="noStrike" kern="1200" baseline="0" dirty="0">
              <a:solidFill>
                <a:srgbClr val="0000CC"/>
              </a:solidFill>
              <a:effectLst/>
              <a:latin typeface="+mn-lt"/>
              <a:ea typeface="+mn-ea"/>
              <a:cs typeface="+mn-cs"/>
            </a:endParaRPr>
          </a:p>
        </c:rich>
      </c:tx>
      <c:layout>
        <c:manualLayout>
          <c:xMode val="edge"/>
          <c:yMode val="edge"/>
          <c:x val="0.14299161831076726"/>
          <c:y val="0"/>
        </c:manualLayout>
      </c:layout>
      <c:overlay val="0"/>
    </c:title>
    <c:autoTitleDeleted val="0"/>
    <c:plotArea>
      <c:layout>
        <c:manualLayout>
          <c:layoutTarget val="inner"/>
          <c:xMode val="edge"/>
          <c:yMode val="edge"/>
          <c:x val="0.15753599828067913"/>
          <c:y val="0.19470210149787615"/>
          <c:w val="0.71151971846120787"/>
          <c:h val="0.68596635367762127"/>
        </c:manualLayout>
      </c:layout>
      <c:lineChart>
        <c:grouping val="standard"/>
        <c:varyColors val="0"/>
        <c:ser>
          <c:idx val="0"/>
          <c:order val="0"/>
          <c:spPr>
            <a:ln>
              <a:solidFill>
                <a:srgbClr val="FF9900"/>
              </a:solidFill>
            </a:ln>
          </c:spPr>
          <c:marker>
            <c:symbol val="none"/>
          </c:marker>
          <c:val>
            <c:numRef>
              <c:f>'LST_Dry-Helth'!$D$24:$D$32</c:f>
              <c:numCache>
                <c:formatCode>General</c:formatCode>
                <c:ptCount val="9"/>
                <c:pt idx="0">
                  <c:v>27.03</c:v>
                </c:pt>
                <c:pt idx="1">
                  <c:v>28.77</c:v>
                </c:pt>
                <c:pt idx="2">
                  <c:v>32.47</c:v>
                </c:pt>
                <c:pt idx="3">
                  <c:v>29.5</c:v>
                </c:pt>
                <c:pt idx="4">
                  <c:v>27.22</c:v>
                </c:pt>
                <c:pt idx="5">
                  <c:v>29.88</c:v>
                </c:pt>
                <c:pt idx="6">
                  <c:v>30.34</c:v>
                </c:pt>
                <c:pt idx="7">
                  <c:v>30.02</c:v>
                </c:pt>
                <c:pt idx="8">
                  <c:v>28.3</c:v>
                </c:pt>
              </c:numCache>
            </c:numRef>
          </c:val>
          <c:smooth val="0"/>
        </c:ser>
        <c:ser>
          <c:idx val="1"/>
          <c:order val="1"/>
          <c:spPr>
            <a:ln>
              <a:solidFill>
                <a:srgbClr val="33CC33"/>
              </a:solidFill>
            </a:ln>
          </c:spPr>
          <c:marker>
            <c:symbol val="none"/>
          </c:marker>
          <c:val>
            <c:numRef>
              <c:f>'LST_Dry-Helth'!$E$24:$E$32</c:f>
              <c:numCache>
                <c:formatCode>General</c:formatCode>
                <c:ptCount val="9"/>
                <c:pt idx="0">
                  <c:v>25.64</c:v>
                </c:pt>
                <c:pt idx="1">
                  <c:v>27.53</c:v>
                </c:pt>
                <c:pt idx="2">
                  <c:v>31.27</c:v>
                </c:pt>
                <c:pt idx="3">
                  <c:v>28.55</c:v>
                </c:pt>
                <c:pt idx="4">
                  <c:v>26.29</c:v>
                </c:pt>
                <c:pt idx="5">
                  <c:v>28.28</c:v>
                </c:pt>
                <c:pt idx="6">
                  <c:v>28.39</c:v>
                </c:pt>
                <c:pt idx="7">
                  <c:v>28.69</c:v>
                </c:pt>
                <c:pt idx="8">
                  <c:v>28.83</c:v>
                </c:pt>
              </c:numCache>
            </c:numRef>
          </c:val>
          <c:smooth val="0"/>
        </c:ser>
        <c:dLbls>
          <c:showLegendKey val="0"/>
          <c:showVal val="0"/>
          <c:showCatName val="0"/>
          <c:showSerName val="0"/>
          <c:showPercent val="0"/>
          <c:showBubbleSize val="0"/>
        </c:dLbls>
        <c:marker val="1"/>
        <c:smooth val="0"/>
        <c:axId val="213737984"/>
        <c:axId val="183796288"/>
      </c:lineChart>
      <c:catAx>
        <c:axId val="213737984"/>
        <c:scaling>
          <c:orientation val="minMax"/>
        </c:scaling>
        <c:delete val="0"/>
        <c:axPos val="b"/>
        <c:majorTickMark val="none"/>
        <c:minorTickMark val="none"/>
        <c:tickLblPos val="nextTo"/>
        <c:txPr>
          <a:bodyPr/>
          <a:lstStyle/>
          <a:p>
            <a:pPr>
              <a:defRPr sz="900"/>
            </a:pPr>
            <a:endParaRPr lang="en-US"/>
          </a:p>
        </c:txPr>
        <c:crossAx val="183796288"/>
        <c:crosses val="autoZero"/>
        <c:auto val="1"/>
        <c:lblAlgn val="ctr"/>
        <c:lblOffset val="100"/>
        <c:noMultiLvlLbl val="0"/>
      </c:catAx>
      <c:valAx>
        <c:axId val="183796288"/>
        <c:scaling>
          <c:orientation val="minMax"/>
          <c:min val="20"/>
        </c:scaling>
        <c:delete val="0"/>
        <c:axPos val="l"/>
        <c:majorGridlines/>
        <c:title>
          <c:tx>
            <c:rich>
              <a:bodyPr/>
              <a:lstStyle/>
              <a:p>
                <a:pPr>
                  <a:defRPr b="0"/>
                </a:pPr>
                <a:r>
                  <a:rPr lang="en-GB" sz="1000" b="0" i="0" baseline="0">
                    <a:effectLst/>
                  </a:rPr>
                  <a:t>LSA SAF LST, deg C</a:t>
                </a:r>
                <a:endParaRPr lang="bg-BG" sz="1000">
                  <a:effectLst/>
                </a:endParaRPr>
              </a:p>
            </c:rich>
          </c:tx>
          <c:layout>
            <c:manualLayout>
              <c:xMode val="edge"/>
              <c:yMode val="edge"/>
              <c:x val="1.526488287126585E-2"/>
              <c:y val="0.24571987480438184"/>
            </c:manualLayout>
          </c:layout>
          <c:overlay val="0"/>
        </c:title>
        <c:numFmt formatCode="General" sourceLinked="1"/>
        <c:majorTickMark val="none"/>
        <c:minorTickMark val="none"/>
        <c:tickLblPos val="nextTo"/>
        <c:txPr>
          <a:bodyPr/>
          <a:lstStyle/>
          <a:p>
            <a:pPr>
              <a:defRPr sz="900"/>
            </a:pPr>
            <a:endParaRPr lang="en-US"/>
          </a:p>
        </c:txPr>
        <c:crossAx val="213737984"/>
        <c:crosses val="autoZero"/>
        <c:crossBetween val="between"/>
        <c:majorUnit val="5"/>
      </c:valAx>
      <c:spPr>
        <a:ln>
          <a:solidFill>
            <a:schemeClr val="bg1">
              <a:lumMod val="85000"/>
            </a:schemeClr>
          </a:solidFill>
        </a:ln>
      </c:spPr>
    </c:plotArea>
    <c:plotVisOnly val="1"/>
    <c:dispBlanksAs val="gap"/>
    <c:showDLblsOverMax val="0"/>
  </c:chart>
  <c:spPr>
    <a:ln>
      <a:solidFill>
        <a:schemeClr val="bg1">
          <a:lumMod val="85000"/>
        </a:schemeClr>
      </a:solidFill>
    </a:ln>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100"/>
            </a:pPr>
            <a:r>
              <a:rPr lang="en-US" sz="1100" b="0" i="0" u="none" strike="noStrike" baseline="0" dirty="0">
                <a:effectLst/>
              </a:rPr>
              <a:t>Mean LSA SAF LST coarse of health and drying conifer forest,  </a:t>
            </a:r>
            <a:r>
              <a:rPr lang="en-US" sz="1100" b="1" i="0" u="none" strike="noStrike" baseline="0" dirty="0">
                <a:solidFill>
                  <a:srgbClr val="0000CC"/>
                </a:solidFill>
                <a:effectLst/>
              </a:rPr>
              <a:t>August (</a:t>
            </a:r>
            <a:r>
              <a:rPr lang="en-US" sz="1100" b="1" i="0" u="none" strike="noStrike" baseline="0" dirty="0" smtClean="0">
                <a:solidFill>
                  <a:srgbClr val="0000CC"/>
                </a:solidFill>
                <a:effectLst/>
              </a:rPr>
              <a:t>2010-2018</a:t>
            </a:r>
            <a:r>
              <a:rPr lang="en-US" sz="1100" b="0" i="0" u="none" strike="noStrike" baseline="0" dirty="0" smtClean="0">
                <a:effectLst/>
              </a:rPr>
              <a:t>)</a:t>
            </a:r>
            <a:endParaRPr lang="en-GB" sz="1100" dirty="0"/>
          </a:p>
        </c:rich>
      </c:tx>
      <c:layout>
        <c:manualLayout>
          <c:xMode val="edge"/>
          <c:yMode val="edge"/>
          <c:x val="0.1464033956587148"/>
          <c:y val="0"/>
        </c:manualLayout>
      </c:layout>
      <c:overlay val="0"/>
    </c:title>
    <c:autoTitleDeleted val="0"/>
    <c:plotArea>
      <c:layout>
        <c:manualLayout>
          <c:layoutTarget val="inner"/>
          <c:xMode val="edge"/>
          <c:yMode val="edge"/>
          <c:x val="0.14665054803352676"/>
          <c:y val="0.21499608763693268"/>
          <c:w val="0.71986560311882841"/>
          <c:h val="0.65144366197183101"/>
        </c:manualLayout>
      </c:layout>
      <c:lineChart>
        <c:grouping val="standard"/>
        <c:varyColors val="0"/>
        <c:ser>
          <c:idx val="0"/>
          <c:order val="0"/>
          <c:tx>
            <c:v>dry forest</c:v>
          </c:tx>
          <c:spPr>
            <a:ln>
              <a:solidFill>
                <a:srgbClr val="FF9900"/>
              </a:solidFill>
            </a:ln>
          </c:spPr>
          <c:marker>
            <c:symbol val="none"/>
          </c:marker>
          <c:val>
            <c:numRef>
              <c:f>'LST_Dry-Helth'!$D$34:$D$42</c:f>
              <c:numCache>
                <c:formatCode>General</c:formatCode>
                <c:ptCount val="9"/>
                <c:pt idx="0">
                  <c:v>31.99</c:v>
                </c:pt>
                <c:pt idx="1">
                  <c:v>28.85</c:v>
                </c:pt>
                <c:pt idx="2">
                  <c:v>34.549999999999997</c:v>
                </c:pt>
                <c:pt idx="3">
                  <c:v>31.73</c:v>
                </c:pt>
                <c:pt idx="4">
                  <c:v>28</c:v>
                </c:pt>
                <c:pt idx="5">
                  <c:v>30.91</c:v>
                </c:pt>
                <c:pt idx="6">
                  <c:v>32.200000000000003</c:v>
                </c:pt>
                <c:pt idx="7">
                  <c:v>30.67</c:v>
                </c:pt>
                <c:pt idx="8">
                  <c:v>29.02</c:v>
                </c:pt>
              </c:numCache>
            </c:numRef>
          </c:val>
          <c:smooth val="0"/>
        </c:ser>
        <c:ser>
          <c:idx val="1"/>
          <c:order val="1"/>
          <c:tx>
            <c:v>health forest</c:v>
          </c:tx>
          <c:spPr>
            <a:ln>
              <a:solidFill>
                <a:srgbClr val="33CC33"/>
              </a:solidFill>
            </a:ln>
          </c:spPr>
          <c:marker>
            <c:symbol val="none"/>
          </c:marker>
          <c:val>
            <c:numRef>
              <c:f>'LST_Dry-Helth'!$E$34:$E$42</c:f>
              <c:numCache>
                <c:formatCode>General</c:formatCode>
                <c:ptCount val="9"/>
                <c:pt idx="0">
                  <c:v>30.66</c:v>
                </c:pt>
                <c:pt idx="1">
                  <c:v>27.7</c:v>
                </c:pt>
                <c:pt idx="2">
                  <c:v>33.76</c:v>
                </c:pt>
                <c:pt idx="3">
                  <c:v>30.4</c:v>
                </c:pt>
                <c:pt idx="4">
                  <c:v>26.8</c:v>
                </c:pt>
                <c:pt idx="5">
                  <c:v>29.65</c:v>
                </c:pt>
                <c:pt idx="6">
                  <c:v>31</c:v>
                </c:pt>
                <c:pt idx="7">
                  <c:v>29.01</c:v>
                </c:pt>
                <c:pt idx="8">
                  <c:v>28.17</c:v>
                </c:pt>
              </c:numCache>
            </c:numRef>
          </c:val>
          <c:smooth val="0"/>
        </c:ser>
        <c:dLbls>
          <c:showLegendKey val="0"/>
          <c:showVal val="0"/>
          <c:showCatName val="0"/>
          <c:showSerName val="0"/>
          <c:showPercent val="0"/>
          <c:showBubbleSize val="0"/>
        </c:dLbls>
        <c:marker val="1"/>
        <c:smooth val="0"/>
        <c:axId val="213739008"/>
        <c:axId val="183798016"/>
      </c:lineChart>
      <c:catAx>
        <c:axId val="213739008"/>
        <c:scaling>
          <c:orientation val="minMax"/>
        </c:scaling>
        <c:delete val="0"/>
        <c:axPos val="b"/>
        <c:majorTickMark val="none"/>
        <c:minorTickMark val="none"/>
        <c:tickLblPos val="nextTo"/>
        <c:txPr>
          <a:bodyPr/>
          <a:lstStyle/>
          <a:p>
            <a:pPr>
              <a:defRPr sz="900"/>
            </a:pPr>
            <a:endParaRPr lang="en-US"/>
          </a:p>
        </c:txPr>
        <c:crossAx val="183798016"/>
        <c:crosses val="autoZero"/>
        <c:auto val="1"/>
        <c:lblAlgn val="ctr"/>
        <c:lblOffset val="100"/>
        <c:noMultiLvlLbl val="0"/>
      </c:catAx>
      <c:valAx>
        <c:axId val="183798016"/>
        <c:scaling>
          <c:orientation val="minMax"/>
          <c:min val="25"/>
        </c:scaling>
        <c:delete val="0"/>
        <c:axPos val="l"/>
        <c:majorGridlines/>
        <c:title>
          <c:tx>
            <c:rich>
              <a:bodyPr/>
              <a:lstStyle/>
              <a:p>
                <a:pPr>
                  <a:defRPr b="0"/>
                </a:pPr>
                <a:r>
                  <a:rPr lang="en-GB" b="0"/>
                  <a:t>LSA SAF LST, deg C</a:t>
                </a:r>
              </a:p>
            </c:rich>
          </c:tx>
          <c:layout>
            <c:manualLayout>
              <c:xMode val="edge"/>
              <c:yMode val="edge"/>
              <c:x val="2.7616591446378664E-3"/>
              <c:y val="0.22584395260451598"/>
            </c:manualLayout>
          </c:layout>
          <c:overlay val="0"/>
        </c:title>
        <c:numFmt formatCode="General" sourceLinked="1"/>
        <c:majorTickMark val="none"/>
        <c:minorTickMark val="none"/>
        <c:tickLblPos val="nextTo"/>
        <c:txPr>
          <a:bodyPr/>
          <a:lstStyle/>
          <a:p>
            <a:pPr>
              <a:defRPr sz="900"/>
            </a:pPr>
            <a:endParaRPr lang="en-US"/>
          </a:p>
        </c:txPr>
        <c:crossAx val="213739008"/>
        <c:crosses val="autoZero"/>
        <c:crossBetween val="between"/>
        <c:majorUnit val="5"/>
      </c:valAx>
      <c:spPr>
        <a:ln>
          <a:solidFill>
            <a:schemeClr val="bg1">
              <a:lumMod val="85000"/>
            </a:schemeClr>
          </a:solidFill>
        </a:ln>
      </c:spPr>
    </c:plotArea>
    <c:legend>
      <c:legendPos val="r"/>
      <c:layout>
        <c:manualLayout>
          <c:xMode val="edge"/>
          <c:yMode val="edge"/>
          <c:x val="0.22961963630767648"/>
          <c:y val="0.23866532528504364"/>
          <c:w val="0.58796994023955473"/>
          <c:h val="0.1275849541694612"/>
        </c:manualLayout>
      </c:layout>
      <c:overlay val="0"/>
      <c:txPr>
        <a:bodyPr/>
        <a:lstStyle/>
        <a:p>
          <a:pPr>
            <a:defRPr sz="1000" b="1"/>
          </a:pPr>
          <a:endParaRPr lang="en-US"/>
        </a:p>
      </c:txPr>
    </c:legend>
    <c:plotVisOnly val="1"/>
    <c:dispBlanksAs val="gap"/>
    <c:showDLblsOverMax val="0"/>
  </c:chart>
  <c:spPr>
    <a:ln>
      <a:solidFill>
        <a:schemeClr val="bg1">
          <a:lumMod val="85000"/>
        </a:schemeClr>
      </a:solidFill>
    </a:ln>
  </c:sp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100"/>
            </a:pPr>
            <a:r>
              <a:rPr lang="en-US" sz="1100" b="0" i="0" baseline="0" dirty="0">
                <a:effectLst/>
              </a:rPr>
              <a:t>Mean LSA SAF LST coarse of health and drying conifer forest,  </a:t>
            </a:r>
            <a:r>
              <a:rPr lang="en-US" sz="1100" b="1" i="0" baseline="0" dirty="0">
                <a:solidFill>
                  <a:srgbClr val="0000CC"/>
                </a:solidFill>
                <a:effectLst/>
              </a:rPr>
              <a:t>August (</a:t>
            </a:r>
            <a:r>
              <a:rPr lang="en-US" sz="1100" b="1" i="0" baseline="0" dirty="0" smtClean="0">
                <a:solidFill>
                  <a:srgbClr val="0000CC"/>
                </a:solidFill>
                <a:effectLst/>
              </a:rPr>
              <a:t>2010-2018)</a:t>
            </a:r>
            <a:endParaRPr lang="bg-BG" sz="1100" b="1" dirty="0">
              <a:solidFill>
                <a:srgbClr val="0000CC"/>
              </a:solidFill>
              <a:effectLst/>
            </a:endParaRPr>
          </a:p>
        </c:rich>
      </c:tx>
      <c:layout>
        <c:manualLayout>
          <c:xMode val="edge"/>
          <c:yMode val="edge"/>
          <c:x val="0.15292392005157962"/>
          <c:y val="0"/>
        </c:manualLayout>
      </c:layout>
      <c:overlay val="0"/>
    </c:title>
    <c:autoTitleDeleted val="0"/>
    <c:plotArea>
      <c:layout>
        <c:manualLayout>
          <c:layoutTarget val="inner"/>
          <c:xMode val="edge"/>
          <c:yMode val="edge"/>
          <c:x val="0.15336718246292713"/>
          <c:y val="0.23454113570310753"/>
          <c:w val="0.7356270148291425"/>
          <c:h val="0.63010451598479766"/>
        </c:manualLayout>
      </c:layout>
      <c:lineChart>
        <c:grouping val="standard"/>
        <c:varyColors val="0"/>
        <c:ser>
          <c:idx val="0"/>
          <c:order val="0"/>
          <c:tx>
            <c:v>dry forest</c:v>
          </c:tx>
          <c:spPr>
            <a:ln>
              <a:solidFill>
                <a:srgbClr val="FF9900"/>
              </a:solidFill>
            </a:ln>
          </c:spPr>
          <c:marker>
            <c:symbol val="none"/>
          </c:marker>
          <c:val>
            <c:numRef>
              <c:f>'LST_Dry-Helth'!$D$47:$D$52</c:f>
              <c:numCache>
                <c:formatCode>General</c:formatCode>
                <c:ptCount val="6"/>
                <c:pt idx="0">
                  <c:v>26.73</c:v>
                </c:pt>
                <c:pt idx="1">
                  <c:v>22.93</c:v>
                </c:pt>
                <c:pt idx="2">
                  <c:v>28.88</c:v>
                </c:pt>
                <c:pt idx="3">
                  <c:v>27.6</c:v>
                </c:pt>
                <c:pt idx="4">
                  <c:v>29.98</c:v>
                </c:pt>
                <c:pt idx="5">
                  <c:v>27.91</c:v>
                </c:pt>
              </c:numCache>
            </c:numRef>
          </c:val>
          <c:smooth val="0"/>
        </c:ser>
        <c:ser>
          <c:idx val="1"/>
          <c:order val="1"/>
          <c:tx>
            <c:v>health forest</c:v>
          </c:tx>
          <c:spPr>
            <a:ln>
              <a:solidFill>
                <a:srgbClr val="33CC33"/>
              </a:solidFill>
            </a:ln>
          </c:spPr>
          <c:marker>
            <c:symbol val="none"/>
          </c:marker>
          <c:val>
            <c:numRef>
              <c:f>'LST_Dry-Helth'!$E$47:$E$52</c:f>
              <c:numCache>
                <c:formatCode>General</c:formatCode>
                <c:ptCount val="6"/>
                <c:pt idx="0">
                  <c:v>25.52</c:v>
                </c:pt>
                <c:pt idx="1">
                  <c:v>21.18</c:v>
                </c:pt>
                <c:pt idx="2">
                  <c:v>27.1</c:v>
                </c:pt>
                <c:pt idx="3">
                  <c:v>26.15</c:v>
                </c:pt>
                <c:pt idx="4">
                  <c:v>27.8</c:v>
                </c:pt>
                <c:pt idx="5">
                  <c:v>27.74</c:v>
                </c:pt>
              </c:numCache>
            </c:numRef>
          </c:val>
          <c:smooth val="0"/>
        </c:ser>
        <c:dLbls>
          <c:showLegendKey val="0"/>
          <c:showVal val="0"/>
          <c:showCatName val="0"/>
          <c:showSerName val="0"/>
          <c:showPercent val="0"/>
          <c:showBubbleSize val="0"/>
        </c:dLbls>
        <c:marker val="1"/>
        <c:smooth val="0"/>
        <c:axId val="213739520"/>
        <c:axId val="183799744"/>
      </c:lineChart>
      <c:catAx>
        <c:axId val="213739520"/>
        <c:scaling>
          <c:orientation val="minMax"/>
        </c:scaling>
        <c:delete val="0"/>
        <c:axPos val="b"/>
        <c:majorTickMark val="none"/>
        <c:minorTickMark val="none"/>
        <c:tickLblPos val="nextTo"/>
        <c:txPr>
          <a:bodyPr/>
          <a:lstStyle/>
          <a:p>
            <a:pPr>
              <a:defRPr sz="900"/>
            </a:pPr>
            <a:endParaRPr lang="en-US"/>
          </a:p>
        </c:txPr>
        <c:crossAx val="183799744"/>
        <c:crosses val="autoZero"/>
        <c:auto val="1"/>
        <c:lblAlgn val="ctr"/>
        <c:lblOffset val="100"/>
        <c:noMultiLvlLbl val="0"/>
      </c:catAx>
      <c:valAx>
        <c:axId val="183799744"/>
        <c:scaling>
          <c:orientation val="minMax"/>
          <c:min val="15"/>
        </c:scaling>
        <c:delete val="0"/>
        <c:axPos val="l"/>
        <c:majorGridlines/>
        <c:title>
          <c:tx>
            <c:rich>
              <a:bodyPr/>
              <a:lstStyle/>
              <a:p>
                <a:pPr>
                  <a:defRPr sz="1000"/>
                </a:pPr>
                <a:r>
                  <a:rPr lang="en-GB" sz="1000" b="0" i="0" baseline="0">
                    <a:effectLst/>
                  </a:rPr>
                  <a:t>LSA SAF LST, deg C</a:t>
                </a:r>
                <a:endParaRPr lang="bg-BG" sz="1000">
                  <a:effectLst/>
                </a:endParaRPr>
              </a:p>
            </c:rich>
          </c:tx>
          <c:layout>
            <c:manualLayout>
              <c:xMode val="edge"/>
              <c:yMode val="edge"/>
              <c:x val="1.6460910683681891E-2"/>
              <c:y val="0.24259302570677016"/>
            </c:manualLayout>
          </c:layout>
          <c:overlay val="0"/>
        </c:title>
        <c:numFmt formatCode="General" sourceLinked="1"/>
        <c:majorTickMark val="none"/>
        <c:minorTickMark val="none"/>
        <c:tickLblPos val="nextTo"/>
        <c:txPr>
          <a:bodyPr/>
          <a:lstStyle/>
          <a:p>
            <a:pPr>
              <a:defRPr sz="900"/>
            </a:pPr>
            <a:endParaRPr lang="en-US"/>
          </a:p>
        </c:txPr>
        <c:crossAx val="213739520"/>
        <c:crosses val="autoZero"/>
        <c:crossBetween val="between"/>
      </c:valAx>
      <c:spPr>
        <a:ln>
          <a:solidFill>
            <a:schemeClr val="bg1">
              <a:lumMod val="85000"/>
            </a:schemeClr>
          </a:solidFill>
        </a:ln>
      </c:spPr>
    </c:plotArea>
    <c:legend>
      <c:legendPos val="r"/>
      <c:layout>
        <c:manualLayout>
          <c:xMode val="edge"/>
          <c:yMode val="edge"/>
          <c:x val="0.1902683752417795"/>
          <c:y val="0.19585680751173709"/>
          <c:w val="0.69292235926326406"/>
          <c:h val="0.18885395101189906"/>
        </c:manualLayout>
      </c:layout>
      <c:overlay val="0"/>
      <c:txPr>
        <a:bodyPr/>
        <a:lstStyle/>
        <a:p>
          <a:pPr>
            <a:defRPr sz="1000" b="1"/>
          </a:pPr>
          <a:endParaRPr lang="en-US"/>
        </a:p>
      </c:txPr>
    </c:legend>
    <c:plotVisOnly val="1"/>
    <c:dispBlanksAs val="gap"/>
    <c:showDLblsOverMax val="0"/>
  </c:chart>
  <c:spPr>
    <a:ln>
      <a:solidFill>
        <a:schemeClr val="bg1">
          <a:lumMod val="85000"/>
        </a:schemeClr>
      </a:solidFill>
    </a:ln>
  </c:sp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rtl="0">
              <a:defRPr lang="bg-BG" sz="1100" b="1" i="0" u="none" strike="noStrike" kern="1200" baseline="0">
                <a:solidFill>
                  <a:sysClr val="windowText" lastClr="000000"/>
                </a:solidFill>
                <a:effectLst/>
                <a:latin typeface="+mn-lt"/>
                <a:ea typeface="+mn-ea"/>
                <a:cs typeface="+mn-cs"/>
              </a:defRPr>
            </a:pPr>
            <a:r>
              <a:rPr lang="en-US" sz="1100" b="1" i="0" u="none" strike="noStrike" kern="1200" baseline="0" dirty="0">
                <a:solidFill>
                  <a:sysClr val="windowText" lastClr="000000"/>
                </a:solidFill>
                <a:effectLst/>
                <a:latin typeface="+mn-lt"/>
                <a:ea typeface="+mn-ea"/>
                <a:cs typeface="+mn-cs"/>
              </a:rPr>
              <a:t>Mean LSA SAF LST coarse of health and drying conifer forest,  </a:t>
            </a:r>
            <a:r>
              <a:rPr lang="en-US" sz="1100" b="1" i="0" u="none" strike="noStrike" kern="1200" baseline="0" dirty="0">
                <a:solidFill>
                  <a:srgbClr val="0000CC"/>
                </a:solidFill>
                <a:effectLst/>
                <a:latin typeface="+mn-lt"/>
                <a:ea typeface="+mn-ea"/>
                <a:cs typeface="+mn-cs"/>
              </a:rPr>
              <a:t>July (2010-2018)  </a:t>
            </a:r>
            <a:endParaRPr lang="bg-BG" sz="1100" b="1" i="0" u="none" strike="noStrike" kern="1200" baseline="0" dirty="0">
              <a:solidFill>
                <a:srgbClr val="0000CC"/>
              </a:solidFill>
              <a:effectLst/>
              <a:latin typeface="+mn-lt"/>
              <a:ea typeface="+mn-ea"/>
              <a:cs typeface="+mn-cs"/>
            </a:endParaRPr>
          </a:p>
        </c:rich>
      </c:tx>
      <c:layout>
        <c:manualLayout>
          <c:xMode val="edge"/>
          <c:yMode val="edge"/>
          <c:x val="0.14299161831076726"/>
          <c:y val="0"/>
        </c:manualLayout>
      </c:layout>
      <c:overlay val="0"/>
    </c:title>
    <c:autoTitleDeleted val="0"/>
    <c:plotArea>
      <c:layout>
        <c:manualLayout>
          <c:layoutTarget val="inner"/>
          <c:xMode val="edge"/>
          <c:yMode val="edge"/>
          <c:x val="0.15753599828067913"/>
          <c:y val="0.14226797623086923"/>
          <c:w val="0.81390285158135633"/>
          <c:h val="0.73840031287814867"/>
        </c:manualLayout>
      </c:layout>
      <c:lineChart>
        <c:grouping val="standard"/>
        <c:varyColors val="0"/>
        <c:ser>
          <c:idx val="0"/>
          <c:order val="0"/>
          <c:spPr>
            <a:ln>
              <a:solidFill>
                <a:srgbClr val="FF9900"/>
              </a:solidFill>
            </a:ln>
          </c:spPr>
          <c:marker>
            <c:symbol val="none"/>
          </c:marker>
          <c:val>
            <c:numRef>
              <c:f>'LST_Dry-Helth'!$D$24:$D$32</c:f>
              <c:numCache>
                <c:formatCode>General</c:formatCode>
                <c:ptCount val="9"/>
                <c:pt idx="0">
                  <c:v>27.03</c:v>
                </c:pt>
                <c:pt idx="1">
                  <c:v>28.77</c:v>
                </c:pt>
                <c:pt idx="2">
                  <c:v>32.47</c:v>
                </c:pt>
                <c:pt idx="3">
                  <c:v>29.5</c:v>
                </c:pt>
                <c:pt idx="4">
                  <c:v>27.22</c:v>
                </c:pt>
                <c:pt idx="5">
                  <c:v>29.88</c:v>
                </c:pt>
                <c:pt idx="6">
                  <c:v>30.34</c:v>
                </c:pt>
                <c:pt idx="7">
                  <c:v>30.02</c:v>
                </c:pt>
                <c:pt idx="8">
                  <c:v>28.3</c:v>
                </c:pt>
              </c:numCache>
            </c:numRef>
          </c:val>
          <c:smooth val="0"/>
        </c:ser>
        <c:ser>
          <c:idx val="1"/>
          <c:order val="1"/>
          <c:spPr>
            <a:ln>
              <a:solidFill>
                <a:srgbClr val="33CC33"/>
              </a:solidFill>
            </a:ln>
          </c:spPr>
          <c:marker>
            <c:symbol val="none"/>
          </c:marker>
          <c:val>
            <c:numRef>
              <c:f>'LST_Dry-Helth'!$E$24:$E$32</c:f>
              <c:numCache>
                <c:formatCode>General</c:formatCode>
                <c:ptCount val="9"/>
                <c:pt idx="0">
                  <c:v>25.64</c:v>
                </c:pt>
                <c:pt idx="1">
                  <c:v>27.53</c:v>
                </c:pt>
                <c:pt idx="2">
                  <c:v>31.27</c:v>
                </c:pt>
                <c:pt idx="3">
                  <c:v>28.55</c:v>
                </c:pt>
                <c:pt idx="4">
                  <c:v>26.29</c:v>
                </c:pt>
                <c:pt idx="5">
                  <c:v>28.28</c:v>
                </c:pt>
                <c:pt idx="6">
                  <c:v>28.39</c:v>
                </c:pt>
                <c:pt idx="7">
                  <c:v>28.69</c:v>
                </c:pt>
                <c:pt idx="8">
                  <c:v>28.83</c:v>
                </c:pt>
              </c:numCache>
            </c:numRef>
          </c:val>
          <c:smooth val="0"/>
        </c:ser>
        <c:dLbls>
          <c:showLegendKey val="0"/>
          <c:showVal val="0"/>
          <c:showCatName val="0"/>
          <c:showSerName val="0"/>
          <c:showPercent val="0"/>
          <c:showBubbleSize val="0"/>
        </c:dLbls>
        <c:marker val="1"/>
        <c:smooth val="0"/>
        <c:axId val="215347712"/>
        <c:axId val="183802624"/>
      </c:lineChart>
      <c:catAx>
        <c:axId val="215347712"/>
        <c:scaling>
          <c:orientation val="minMax"/>
        </c:scaling>
        <c:delete val="0"/>
        <c:axPos val="b"/>
        <c:majorTickMark val="none"/>
        <c:minorTickMark val="none"/>
        <c:tickLblPos val="nextTo"/>
        <c:txPr>
          <a:bodyPr/>
          <a:lstStyle/>
          <a:p>
            <a:pPr>
              <a:defRPr sz="900"/>
            </a:pPr>
            <a:endParaRPr lang="en-US"/>
          </a:p>
        </c:txPr>
        <c:crossAx val="183802624"/>
        <c:crosses val="autoZero"/>
        <c:auto val="1"/>
        <c:lblAlgn val="ctr"/>
        <c:lblOffset val="100"/>
        <c:noMultiLvlLbl val="0"/>
      </c:catAx>
      <c:valAx>
        <c:axId val="183802624"/>
        <c:scaling>
          <c:orientation val="minMax"/>
          <c:min val="20"/>
        </c:scaling>
        <c:delete val="0"/>
        <c:axPos val="l"/>
        <c:majorGridlines/>
        <c:title>
          <c:tx>
            <c:rich>
              <a:bodyPr/>
              <a:lstStyle/>
              <a:p>
                <a:pPr>
                  <a:defRPr sz="1100" b="1"/>
                </a:pPr>
                <a:r>
                  <a:rPr lang="en-GB" sz="1100" b="1" i="0" baseline="0">
                    <a:effectLst/>
                  </a:rPr>
                  <a:t>LSA SAF LST, deg C</a:t>
                </a:r>
                <a:endParaRPr lang="bg-BG" sz="1100" b="1">
                  <a:effectLst/>
                </a:endParaRPr>
              </a:p>
            </c:rich>
          </c:tx>
          <c:layout>
            <c:manualLayout>
              <c:xMode val="edge"/>
              <c:yMode val="edge"/>
              <c:x val="1.526488287126585E-2"/>
              <c:y val="0.24571987480438184"/>
            </c:manualLayout>
          </c:layout>
          <c:overlay val="0"/>
        </c:title>
        <c:numFmt formatCode="General" sourceLinked="1"/>
        <c:majorTickMark val="none"/>
        <c:minorTickMark val="none"/>
        <c:tickLblPos val="nextTo"/>
        <c:txPr>
          <a:bodyPr/>
          <a:lstStyle/>
          <a:p>
            <a:pPr>
              <a:defRPr sz="900"/>
            </a:pPr>
            <a:endParaRPr lang="en-US"/>
          </a:p>
        </c:txPr>
        <c:crossAx val="215347712"/>
        <c:crosses val="autoZero"/>
        <c:crossBetween val="between"/>
        <c:majorUnit val="5"/>
      </c:valAx>
      <c:spPr>
        <a:ln>
          <a:solidFill>
            <a:schemeClr val="bg1">
              <a:lumMod val="85000"/>
            </a:schemeClr>
          </a:solidFill>
        </a:ln>
      </c:spPr>
    </c:plotArea>
    <c:plotVisOnly val="1"/>
    <c:dispBlanksAs val="gap"/>
    <c:showDLblsOverMax val="0"/>
  </c:chart>
  <c:spPr>
    <a:ln>
      <a:solidFill>
        <a:schemeClr val="bg1">
          <a:lumMod val="85000"/>
        </a:schemeClr>
      </a:solidFill>
    </a:ln>
  </c:sp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rtl="0">
              <a:defRPr lang="bg-BG" sz="1100" b="1" i="0" u="none" strike="noStrike" kern="1200" baseline="0">
                <a:solidFill>
                  <a:sysClr val="windowText" lastClr="000000"/>
                </a:solidFill>
                <a:effectLst/>
                <a:latin typeface="+mn-lt"/>
                <a:ea typeface="+mn-ea"/>
                <a:cs typeface="+mn-cs"/>
              </a:defRPr>
            </a:pPr>
            <a:r>
              <a:rPr lang="en-US" sz="1100" b="1" i="0" u="none" strike="noStrike" kern="1200" baseline="0" dirty="0">
                <a:solidFill>
                  <a:sysClr val="windowText" lastClr="000000"/>
                </a:solidFill>
                <a:effectLst/>
                <a:latin typeface="+mn-lt"/>
                <a:ea typeface="+mn-ea"/>
                <a:cs typeface="+mn-cs"/>
              </a:rPr>
              <a:t>Mean LSA SAF LST coarse of health and drying conifer forest,  </a:t>
            </a:r>
            <a:r>
              <a:rPr lang="en-US" sz="1100" b="1" i="0" u="none" strike="noStrike" kern="1200" baseline="0" dirty="0">
                <a:solidFill>
                  <a:srgbClr val="0000CC"/>
                </a:solidFill>
                <a:effectLst/>
                <a:latin typeface="+mn-lt"/>
                <a:ea typeface="+mn-ea"/>
                <a:cs typeface="+mn-cs"/>
              </a:rPr>
              <a:t>July (2010-2018)  </a:t>
            </a:r>
            <a:endParaRPr lang="bg-BG" sz="1100" b="1" i="0" u="none" strike="noStrike" kern="1200" baseline="0" dirty="0">
              <a:solidFill>
                <a:srgbClr val="0000CC"/>
              </a:solidFill>
              <a:effectLst/>
              <a:latin typeface="+mn-lt"/>
              <a:ea typeface="+mn-ea"/>
              <a:cs typeface="+mn-cs"/>
            </a:endParaRPr>
          </a:p>
        </c:rich>
      </c:tx>
      <c:layout>
        <c:manualLayout>
          <c:xMode val="edge"/>
          <c:yMode val="edge"/>
          <c:x val="0.14299161831076726"/>
          <c:y val="0"/>
        </c:manualLayout>
      </c:layout>
      <c:overlay val="0"/>
    </c:title>
    <c:autoTitleDeleted val="0"/>
    <c:plotArea>
      <c:layout>
        <c:manualLayout>
          <c:layoutTarget val="inner"/>
          <c:xMode val="edge"/>
          <c:yMode val="edge"/>
          <c:x val="0.1189846898829751"/>
          <c:y val="0.14226797623086923"/>
          <c:w val="0.85245434249764107"/>
          <c:h val="0.76779531110299915"/>
        </c:manualLayout>
      </c:layout>
      <c:lineChart>
        <c:grouping val="standard"/>
        <c:varyColors val="0"/>
        <c:ser>
          <c:idx val="0"/>
          <c:order val="0"/>
          <c:spPr>
            <a:ln>
              <a:solidFill>
                <a:srgbClr val="FF9900"/>
              </a:solidFill>
            </a:ln>
          </c:spPr>
          <c:marker>
            <c:symbol val="none"/>
          </c:marker>
          <c:val>
            <c:numRef>
              <c:f>'LST_Dry-Helth'!$D$24:$D$32</c:f>
              <c:numCache>
                <c:formatCode>General</c:formatCode>
                <c:ptCount val="9"/>
                <c:pt idx="0">
                  <c:v>27.03</c:v>
                </c:pt>
                <c:pt idx="1">
                  <c:v>28.77</c:v>
                </c:pt>
                <c:pt idx="2">
                  <c:v>32.47</c:v>
                </c:pt>
                <c:pt idx="3">
                  <c:v>29.5</c:v>
                </c:pt>
                <c:pt idx="4">
                  <c:v>27.22</c:v>
                </c:pt>
                <c:pt idx="5">
                  <c:v>29.88</c:v>
                </c:pt>
                <c:pt idx="6">
                  <c:v>30.34</c:v>
                </c:pt>
                <c:pt idx="7">
                  <c:v>30.02</c:v>
                </c:pt>
                <c:pt idx="8">
                  <c:v>28.3</c:v>
                </c:pt>
              </c:numCache>
            </c:numRef>
          </c:val>
          <c:smooth val="0"/>
        </c:ser>
        <c:ser>
          <c:idx val="1"/>
          <c:order val="1"/>
          <c:spPr>
            <a:ln>
              <a:solidFill>
                <a:srgbClr val="33CC33"/>
              </a:solidFill>
            </a:ln>
          </c:spPr>
          <c:marker>
            <c:symbol val="none"/>
          </c:marker>
          <c:val>
            <c:numRef>
              <c:f>'LST_Dry-Helth'!$E$24:$E$32</c:f>
              <c:numCache>
                <c:formatCode>General</c:formatCode>
                <c:ptCount val="9"/>
                <c:pt idx="0">
                  <c:v>25.64</c:v>
                </c:pt>
                <c:pt idx="1">
                  <c:v>27.53</c:v>
                </c:pt>
                <c:pt idx="2">
                  <c:v>31.27</c:v>
                </c:pt>
                <c:pt idx="3">
                  <c:v>28.55</c:v>
                </c:pt>
                <c:pt idx="4">
                  <c:v>26.29</c:v>
                </c:pt>
                <c:pt idx="5">
                  <c:v>28.28</c:v>
                </c:pt>
                <c:pt idx="6">
                  <c:v>28.39</c:v>
                </c:pt>
                <c:pt idx="7">
                  <c:v>28.69</c:v>
                </c:pt>
                <c:pt idx="8">
                  <c:v>28.83</c:v>
                </c:pt>
              </c:numCache>
            </c:numRef>
          </c:val>
          <c:smooth val="0"/>
        </c:ser>
        <c:dLbls>
          <c:showLegendKey val="0"/>
          <c:showVal val="0"/>
          <c:showCatName val="0"/>
          <c:showSerName val="0"/>
          <c:showPercent val="0"/>
          <c:showBubbleSize val="0"/>
        </c:dLbls>
        <c:marker val="1"/>
        <c:smooth val="0"/>
        <c:axId val="214836224"/>
        <c:axId val="169076416"/>
      </c:lineChart>
      <c:catAx>
        <c:axId val="214836224"/>
        <c:scaling>
          <c:orientation val="minMax"/>
        </c:scaling>
        <c:delete val="0"/>
        <c:axPos val="b"/>
        <c:majorTickMark val="none"/>
        <c:minorTickMark val="none"/>
        <c:tickLblPos val="nextTo"/>
        <c:txPr>
          <a:bodyPr/>
          <a:lstStyle/>
          <a:p>
            <a:pPr>
              <a:defRPr sz="900"/>
            </a:pPr>
            <a:endParaRPr lang="en-US"/>
          </a:p>
        </c:txPr>
        <c:crossAx val="169076416"/>
        <c:crosses val="autoZero"/>
        <c:auto val="1"/>
        <c:lblAlgn val="ctr"/>
        <c:lblOffset val="100"/>
        <c:noMultiLvlLbl val="0"/>
      </c:catAx>
      <c:valAx>
        <c:axId val="169076416"/>
        <c:scaling>
          <c:orientation val="minMax"/>
          <c:min val="20"/>
        </c:scaling>
        <c:delete val="0"/>
        <c:axPos val="l"/>
        <c:majorGridlines/>
        <c:title>
          <c:tx>
            <c:rich>
              <a:bodyPr/>
              <a:lstStyle/>
              <a:p>
                <a:pPr>
                  <a:defRPr sz="1100" b="1"/>
                </a:pPr>
                <a:r>
                  <a:rPr lang="en-GB" sz="1100" b="1" i="0" baseline="0">
                    <a:effectLst/>
                  </a:rPr>
                  <a:t>LSA SAF LST, deg C</a:t>
                </a:r>
                <a:endParaRPr lang="bg-BG" sz="1100" b="1">
                  <a:effectLst/>
                </a:endParaRPr>
              </a:p>
            </c:rich>
          </c:tx>
          <c:layout>
            <c:manualLayout>
              <c:xMode val="edge"/>
              <c:yMode val="edge"/>
              <c:x val="1.526488287126585E-2"/>
              <c:y val="0.24571987480438184"/>
            </c:manualLayout>
          </c:layout>
          <c:overlay val="0"/>
        </c:title>
        <c:numFmt formatCode="General" sourceLinked="1"/>
        <c:majorTickMark val="none"/>
        <c:minorTickMark val="none"/>
        <c:tickLblPos val="nextTo"/>
        <c:txPr>
          <a:bodyPr/>
          <a:lstStyle/>
          <a:p>
            <a:pPr>
              <a:defRPr sz="900"/>
            </a:pPr>
            <a:endParaRPr lang="en-US"/>
          </a:p>
        </c:txPr>
        <c:crossAx val="214836224"/>
        <c:crosses val="autoZero"/>
        <c:crossBetween val="between"/>
        <c:majorUnit val="5"/>
      </c:valAx>
      <c:spPr>
        <a:ln>
          <a:solidFill>
            <a:schemeClr val="bg1">
              <a:lumMod val="85000"/>
            </a:schemeClr>
          </a:solidFill>
        </a:ln>
      </c:spPr>
    </c:plotArea>
    <c:plotVisOnly val="1"/>
    <c:dispBlanksAs val="gap"/>
    <c:showDLblsOverMax val="0"/>
  </c:chart>
  <c:spPr>
    <a:ln>
      <a:solidFill>
        <a:schemeClr val="bg1">
          <a:lumMod val="85000"/>
        </a:schemeClr>
      </a:solidFill>
    </a:ln>
  </c:sp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a:pPr>
            <a:r>
              <a:rPr lang="en-US" sz="1100" b="1" i="0" baseline="0" dirty="0">
                <a:effectLst/>
                <a:latin typeface="+mn-lt"/>
              </a:rPr>
              <a:t>Mean LSA SAF (ET x FVC) coarse of health and drying conifer forest,  </a:t>
            </a:r>
            <a:r>
              <a:rPr lang="en-US" sz="1100" b="1" i="0" baseline="0" dirty="0">
                <a:solidFill>
                  <a:srgbClr val="0000CC"/>
                </a:solidFill>
                <a:effectLst/>
                <a:latin typeface="+mn-lt"/>
              </a:rPr>
              <a:t>July (2010-2018)  </a:t>
            </a:r>
            <a:endParaRPr lang="bg-BG" sz="1100" b="1" dirty="0">
              <a:solidFill>
                <a:srgbClr val="0000CC"/>
              </a:solidFill>
              <a:effectLst/>
              <a:latin typeface="+mn-lt"/>
            </a:endParaRPr>
          </a:p>
        </c:rich>
      </c:tx>
      <c:layout>
        <c:manualLayout>
          <c:xMode val="edge"/>
          <c:yMode val="edge"/>
          <c:x val="0.1306183862978644"/>
          <c:y val="0"/>
        </c:manualLayout>
      </c:layout>
      <c:overlay val="0"/>
    </c:title>
    <c:autoTitleDeleted val="0"/>
    <c:plotArea>
      <c:layout>
        <c:manualLayout>
          <c:layoutTarget val="inner"/>
          <c:xMode val="edge"/>
          <c:yMode val="edge"/>
          <c:x val="0.20214245825654772"/>
          <c:y val="0.17346614265081658"/>
          <c:w val="0.74966021976573705"/>
          <c:h val="0.66701998389067885"/>
        </c:manualLayout>
      </c:layout>
      <c:lineChart>
        <c:grouping val="standard"/>
        <c:varyColors val="0"/>
        <c:ser>
          <c:idx val="0"/>
          <c:order val="0"/>
          <c:tx>
            <c:v>dry forest</c:v>
          </c:tx>
          <c:spPr>
            <a:ln>
              <a:solidFill>
                <a:srgbClr val="C00000"/>
              </a:solidFill>
            </a:ln>
          </c:spPr>
          <c:marker>
            <c:symbol val="none"/>
          </c:marker>
          <c:val>
            <c:numRef>
              <c:f>'ET_Dry-Helth'!$D$23:$D$31</c:f>
              <c:numCache>
                <c:formatCode>General</c:formatCode>
                <c:ptCount val="9"/>
                <c:pt idx="0">
                  <c:v>0.22639999999999999</c:v>
                </c:pt>
                <c:pt idx="1">
                  <c:v>0.19009999999999999</c:v>
                </c:pt>
                <c:pt idx="2">
                  <c:v>0.15029999999999999</c:v>
                </c:pt>
                <c:pt idx="3">
                  <c:v>0.1603</c:v>
                </c:pt>
                <c:pt idx="4">
                  <c:v>0.2487</c:v>
                </c:pt>
                <c:pt idx="5">
                  <c:v>0.22819999999999999</c:v>
                </c:pt>
                <c:pt idx="6">
                  <c:v>0.1285</c:v>
                </c:pt>
                <c:pt idx="7">
                  <c:v>0.11459999999999999</c:v>
                </c:pt>
                <c:pt idx="8">
                  <c:v>0.2472</c:v>
                </c:pt>
              </c:numCache>
            </c:numRef>
          </c:val>
          <c:smooth val="0"/>
        </c:ser>
        <c:ser>
          <c:idx val="1"/>
          <c:order val="1"/>
          <c:tx>
            <c:v>health forest</c:v>
          </c:tx>
          <c:spPr>
            <a:ln>
              <a:solidFill>
                <a:srgbClr val="008080"/>
              </a:solidFill>
            </a:ln>
          </c:spPr>
          <c:marker>
            <c:symbol val="none"/>
          </c:marker>
          <c:val>
            <c:numRef>
              <c:f>'ET_Dry-Helth'!$E$23:$E$31</c:f>
              <c:numCache>
                <c:formatCode>General</c:formatCode>
                <c:ptCount val="9"/>
                <c:pt idx="0">
                  <c:v>0.26619999999999999</c:v>
                </c:pt>
                <c:pt idx="1">
                  <c:v>0.2387</c:v>
                </c:pt>
                <c:pt idx="2">
                  <c:v>0.1928</c:v>
                </c:pt>
                <c:pt idx="3">
                  <c:v>0.1983</c:v>
                </c:pt>
                <c:pt idx="4">
                  <c:v>0.27910000000000001</c:v>
                </c:pt>
                <c:pt idx="5">
                  <c:v>0.27860000000000001</c:v>
                </c:pt>
                <c:pt idx="6">
                  <c:v>0.17760000000000001</c:v>
                </c:pt>
                <c:pt idx="7">
                  <c:v>0.17480000000000001</c:v>
                </c:pt>
                <c:pt idx="8">
                  <c:v>0.2908</c:v>
                </c:pt>
              </c:numCache>
            </c:numRef>
          </c:val>
          <c:smooth val="0"/>
        </c:ser>
        <c:dLbls>
          <c:showLegendKey val="0"/>
          <c:showVal val="0"/>
          <c:showCatName val="0"/>
          <c:showSerName val="0"/>
          <c:showPercent val="0"/>
          <c:showBubbleSize val="0"/>
        </c:dLbls>
        <c:marker val="1"/>
        <c:smooth val="0"/>
        <c:axId val="214836736"/>
        <c:axId val="169078144"/>
      </c:lineChart>
      <c:catAx>
        <c:axId val="214836736"/>
        <c:scaling>
          <c:orientation val="minMax"/>
        </c:scaling>
        <c:delete val="0"/>
        <c:axPos val="b"/>
        <c:majorTickMark val="none"/>
        <c:minorTickMark val="none"/>
        <c:tickLblPos val="nextTo"/>
        <c:txPr>
          <a:bodyPr/>
          <a:lstStyle/>
          <a:p>
            <a:pPr>
              <a:defRPr sz="900"/>
            </a:pPr>
            <a:endParaRPr lang="en-US"/>
          </a:p>
        </c:txPr>
        <c:crossAx val="169078144"/>
        <c:crosses val="autoZero"/>
        <c:auto val="1"/>
        <c:lblAlgn val="ctr"/>
        <c:lblOffset val="100"/>
        <c:noMultiLvlLbl val="0"/>
      </c:catAx>
      <c:valAx>
        <c:axId val="169078144"/>
        <c:scaling>
          <c:orientation val="minMax"/>
          <c:max val="0.30000000000000004"/>
          <c:min val="0.1"/>
        </c:scaling>
        <c:delete val="0"/>
        <c:axPos val="l"/>
        <c:majorGridlines/>
        <c:title>
          <c:tx>
            <c:rich>
              <a:bodyPr/>
              <a:lstStyle/>
              <a:p>
                <a:pPr>
                  <a:defRPr sz="1100" b="1"/>
                </a:pPr>
                <a:r>
                  <a:rPr lang="en-US" sz="1100" b="1" i="0" baseline="0" dirty="0">
                    <a:effectLst/>
                  </a:rPr>
                  <a:t>(ETxFVC), mm/h</a:t>
                </a:r>
                <a:endParaRPr lang="bg-BG" sz="1100" b="1" dirty="0">
                  <a:effectLst/>
                </a:endParaRPr>
              </a:p>
            </c:rich>
          </c:tx>
          <c:layout>
            <c:manualLayout>
              <c:xMode val="edge"/>
              <c:yMode val="edge"/>
              <c:x val="3.9007092198581561E-2"/>
              <c:y val="0.26506930186735256"/>
            </c:manualLayout>
          </c:layout>
          <c:overlay val="0"/>
        </c:title>
        <c:numFmt formatCode="General" sourceLinked="1"/>
        <c:majorTickMark val="none"/>
        <c:minorTickMark val="none"/>
        <c:tickLblPos val="nextTo"/>
        <c:txPr>
          <a:bodyPr/>
          <a:lstStyle/>
          <a:p>
            <a:pPr>
              <a:defRPr sz="900"/>
            </a:pPr>
            <a:endParaRPr lang="en-US"/>
          </a:p>
        </c:txPr>
        <c:crossAx val="214836736"/>
        <c:crosses val="autoZero"/>
        <c:crossBetween val="between"/>
      </c:valAx>
      <c:spPr>
        <a:noFill/>
        <a:ln>
          <a:solidFill>
            <a:schemeClr val="bg1">
              <a:lumMod val="85000"/>
            </a:schemeClr>
          </a:solidFill>
        </a:ln>
      </c:spPr>
    </c:plotArea>
    <c:legend>
      <c:legendPos val="r"/>
      <c:layout>
        <c:manualLayout>
          <c:xMode val="edge"/>
          <c:yMode val="edge"/>
          <c:x val="0.27104555297459865"/>
          <c:y val="0.17717371680924343"/>
          <c:w val="0.30840925190688778"/>
          <c:h val="0.17297565597996525"/>
        </c:manualLayout>
      </c:layout>
      <c:overlay val="0"/>
      <c:txPr>
        <a:bodyPr/>
        <a:lstStyle/>
        <a:p>
          <a:pPr>
            <a:defRPr sz="1100" b="1"/>
          </a:pPr>
          <a:endParaRPr lang="en-US"/>
        </a:p>
      </c:txPr>
    </c:legend>
    <c:plotVisOnly val="1"/>
    <c:dispBlanksAs val="gap"/>
    <c:showDLblsOverMax val="0"/>
  </c:chart>
  <c:spPr>
    <a:ln>
      <a:solidFill>
        <a:schemeClr val="bg1">
          <a:lumMod val="85000"/>
        </a:schemeClr>
      </a:solidFill>
    </a:ln>
  </c:sp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a:pPr>
            <a:r>
              <a:rPr lang="en-US" sz="1100" b="1" i="0" baseline="0" dirty="0">
                <a:effectLst/>
              </a:rPr>
              <a:t>Deviation of  mean LSA SAF ET from norm,</a:t>
            </a:r>
            <a:endParaRPr lang="bg-BG" sz="1100" b="1" dirty="0">
              <a:effectLst/>
            </a:endParaRPr>
          </a:p>
          <a:p>
            <a:pPr>
              <a:defRPr b="1"/>
            </a:pPr>
            <a:r>
              <a:rPr lang="en-US" sz="1100" b="1" i="0" baseline="0" dirty="0">
                <a:solidFill>
                  <a:srgbClr val="0000CC"/>
                </a:solidFill>
                <a:effectLst/>
              </a:rPr>
              <a:t> for </a:t>
            </a:r>
            <a:r>
              <a:rPr lang="en-US" sz="1100" b="1" i="0" baseline="0" dirty="0" smtClean="0">
                <a:solidFill>
                  <a:srgbClr val="0000CC"/>
                </a:solidFill>
                <a:effectLst/>
              </a:rPr>
              <a:t>August</a:t>
            </a:r>
            <a:r>
              <a:rPr lang="en-US" sz="1100" b="1" i="0" baseline="0" dirty="0">
                <a:solidFill>
                  <a:srgbClr val="0000CC"/>
                </a:solidFill>
                <a:effectLst/>
              </a:rPr>
              <a:t>, 2013-2018</a:t>
            </a:r>
            <a:endParaRPr lang="bg-BG" sz="1100" b="1" dirty="0">
              <a:solidFill>
                <a:srgbClr val="0000CC"/>
              </a:solidFill>
              <a:effectLst/>
            </a:endParaRPr>
          </a:p>
        </c:rich>
      </c:tx>
      <c:layout/>
      <c:overlay val="0"/>
    </c:title>
    <c:autoTitleDeleted val="0"/>
    <c:plotArea>
      <c:layout>
        <c:manualLayout>
          <c:layoutTarget val="inner"/>
          <c:xMode val="edge"/>
          <c:yMode val="edge"/>
          <c:x val="0.19447928849902535"/>
          <c:y val="0.22476811594202895"/>
          <c:w val="0.77148075048732945"/>
          <c:h val="0.71846779388083737"/>
        </c:manualLayout>
      </c:layout>
      <c:lineChart>
        <c:grouping val="standard"/>
        <c:varyColors val="0"/>
        <c:ser>
          <c:idx val="0"/>
          <c:order val="0"/>
          <c:spPr>
            <a:ln>
              <a:solidFill>
                <a:srgbClr val="0070C0"/>
              </a:solidFill>
            </a:ln>
          </c:spPr>
          <c:marker>
            <c:symbol val="circle"/>
            <c:size val="5"/>
          </c:marker>
          <c:val>
            <c:numRef>
              <c:f>'Deviation of NORM'!$D$18:$D$23</c:f>
              <c:numCache>
                <c:formatCode>General</c:formatCode>
                <c:ptCount val="6"/>
                <c:pt idx="0">
                  <c:v>-4.8999999999999998E-3</c:v>
                </c:pt>
                <c:pt idx="1">
                  <c:v>4.4999999999999997E-3</c:v>
                </c:pt>
                <c:pt idx="2">
                  <c:v>3.3999999999999998E-3</c:v>
                </c:pt>
                <c:pt idx="3">
                  <c:v>-4.7000000000000002E-3</c:v>
                </c:pt>
                <c:pt idx="4">
                  <c:v>-1E-3</c:v>
                </c:pt>
                <c:pt idx="5">
                  <c:v>2.3900000000000001E-2</c:v>
                </c:pt>
              </c:numCache>
            </c:numRef>
          </c:val>
          <c:smooth val="0"/>
        </c:ser>
        <c:dLbls>
          <c:showLegendKey val="0"/>
          <c:showVal val="0"/>
          <c:showCatName val="0"/>
          <c:showSerName val="0"/>
          <c:showPercent val="0"/>
          <c:showBubbleSize val="0"/>
        </c:dLbls>
        <c:marker val="1"/>
        <c:smooth val="0"/>
        <c:axId val="215011328"/>
        <c:axId val="169075264"/>
      </c:lineChart>
      <c:catAx>
        <c:axId val="215011328"/>
        <c:scaling>
          <c:orientation val="minMax"/>
        </c:scaling>
        <c:delete val="0"/>
        <c:axPos val="b"/>
        <c:majorTickMark val="none"/>
        <c:minorTickMark val="none"/>
        <c:tickLblPos val="nextTo"/>
        <c:crossAx val="169075264"/>
        <c:crosses val="autoZero"/>
        <c:auto val="1"/>
        <c:lblAlgn val="ctr"/>
        <c:lblOffset val="100"/>
        <c:noMultiLvlLbl val="0"/>
      </c:catAx>
      <c:valAx>
        <c:axId val="169075264"/>
        <c:scaling>
          <c:orientation val="minMax"/>
          <c:max val="3.0000000000000006E-2"/>
        </c:scaling>
        <c:delete val="0"/>
        <c:axPos val="l"/>
        <c:majorGridlines/>
        <c:title>
          <c:tx>
            <c:rich>
              <a:bodyPr/>
              <a:lstStyle/>
              <a:p>
                <a:pPr>
                  <a:defRPr b="1"/>
                </a:pPr>
                <a:r>
                  <a:rPr lang="en-US" sz="1000" b="1" i="0" baseline="0" dirty="0">
                    <a:effectLst/>
                  </a:rPr>
                  <a:t>LSA SAF </a:t>
                </a:r>
                <a:r>
                  <a:rPr lang="en-US" sz="1000" b="1" i="0" baseline="0" dirty="0" smtClean="0">
                    <a:effectLst/>
                  </a:rPr>
                  <a:t>(ET </a:t>
                </a:r>
                <a:r>
                  <a:rPr lang="en-US" sz="1000" b="1" i="0" baseline="0" dirty="0">
                    <a:effectLst/>
                  </a:rPr>
                  <a:t>x FVC), mm/h</a:t>
                </a:r>
                <a:endParaRPr lang="bg-BG" sz="1000" b="1" dirty="0">
                  <a:effectLst/>
                </a:endParaRPr>
              </a:p>
            </c:rich>
          </c:tx>
          <c:layout>
            <c:manualLayout>
              <c:xMode val="edge"/>
              <c:yMode val="edge"/>
              <c:x val="3.4039961013645224E-2"/>
              <c:y val="0.25295491143317228"/>
            </c:manualLayout>
          </c:layout>
          <c:overlay val="0"/>
        </c:title>
        <c:numFmt formatCode="General" sourceLinked="1"/>
        <c:majorTickMark val="none"/>
        <c:minorTickMark val="none"/>
        <c:tickLblPos val="nextTo"/>
        <c:crossAx val="215011328"/>
        <c:crosses val="autoZero"/>
        <c:crossBetween val="between"/>
        <c:minorUnit val="5.000000000000001E-3"/>
      </c:valAx>
      <c:spPr>
        <a:ln>
          <a:solidFill>
            <a:schemeClr val="bg1">
              <a:lumMod val="85000"/>
            </a:schemeClr>
          </a:solidFill>
        </a:ln>
      </c:spPr>
    </c:plotArea>
    <c:plotVisOnly val="1"/>
    <c:dispBlanksAs val="gap"/>
    <c:showDLblsOverMax val="0"/>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100" b="0"/>
            </a:pPr>
            <a:r>
              <a:rPr lang="en-US" sz="1100" b="1" dirty="0"/>
              <a:t>Deviation of  mean LSA SAF ET from norm,</a:t>
            </a:r>
          </a:p>
          <a:p>
            <a:pPr>
              <a:defRPr sz="1100" b="0"/>
            </a:pPr>
            <a:r>
              <a:rPr lang="en-US" sz="1100" b="1" dirty="0"/>
              <a:t> </a:t>
            </a:r>
            <a:r>
              <a:rPr lang="en-US" sz="1100" b="1" dirty="0">
                <a:solidFill>
                  <a:srgbClr val="0000CC"/>
                </a:solidFill>
              </a:rPr>
              <a:t>for June, 2013-2018</a:t>
            </a:r>
          </a:p>
        </c:rich>
      </c:tx>
      <c:layout>
        <c:manualLayout>
          <c:xMode val="edge"/>
          <c:yMode val="edge"/>
          <c:x val="0.19714386772678574"/>
          <c:y val="1.5414261306927073E-2"/>
        </c:manualLayout>
      </c:layout>
      <c:overlay val="0"/>
    </c:title>
    <c:autoTitleDeleted val="0"/>
    <c:plotArea>
      <c:layout>
        <c:manualLayout>
          <c:layoutTarget val="inner"/>
          <c:xMode val="edge"/>
          <c:yMode val="edge"/>
          <c:x val="0.17336720942892264"/>
          <c:y val="0.19505473276485322"/>
          <c:w val="0.79248455201642054"/>
          <c:h val="0.74789955403831399"/>
        </c:manualLayout>
      </c:layout>
      <c:lineChart>
        <c:grouping val="standard"/>
        <c:varyColors val="0"/>
        <c:ser>
          <c:idx val="0"/>
          <c:order val="0"/>
          <c:spPr>
            <a:ln>
              <a:solidFill>
                <a:srgbClr val="0070C0"/>
              </a:solidFill>
            </a:ln>
          </c:spPr>
          <c:marker>
            <c:symbol val="circle"/>
            <c:size val="5"/>
            <c:spPr>
              <a:solidFill>
                <a:schemeClr val="accent1"/>
              </a:solidFill>
            </c:spPr>
          </c:marker>
          <c:val>
            <c:numRef>
              <c:f>'Deviation of NORM'!$D$6:$D$11</c:f>
              <c:numCache>
                <c:formatCode>General</c:formatCode>
                <c:ptCount val="6"/>
                <c:pt idx="0">
                  <c:v>5.7999999999999996E-3</c:v>
                </c:pt>
                <c:pt idx="1">
                  <c:v>-6.1000000000000004E-3</c:v>
                </c:pt>
                <c:pt idx="2">
                  <c:v>8.0000000000000002E-3</c:v>
                </c:pt>
                <c:pt idx="3">
                  <c:v>1.3899999999999999E-2</c:v>
                </c:pt>
                <c:pt idx="4">
                  <c:v>1.41E-2</c:v>
                </c:pt>
                <c:pt idx="5">
                  <c:v>1.2699999999999999E-2</c:v>
                </c:pt>
              </c:numCache>
            </c:numRef>
          </c:val>
          <c:smooth val="0"/>
        </c:ser>
        <c:dLbls>
          <c:showLegendKey val="0"/>
          <c:showVal val="0"/>
          <c:showCatName val="0"/>
          <c:showSerName val="0"/>
          <c:showPercent val="0"/>
          <c:showBubbleSize val="0"/>
        </c:dLbls>
        <c:marker val="1"/>
        <c:smooth val="0"/>
        <c:axId val="215011840"/>
        <c:axId val="169082176"/>
      </c:lineChart>
      <c:catAx>
        <c:axId val="215011840"/>
        <c:scaling>
          <c:orientation val="minMax"/>
        </c:scaling>
        <c:delete val="0"/>
        <c:axPos val="b"/>
        <c:majorTickMark val="none"/>
        <c:minorTickMark val="none"/>
        <c:tickLblPos val="nextTo"/>
        <c:txPr>
          <a:bodyPr/>
          <a:lstStyle/>
          <a:p>
            <a:pPr>
              <a:defRPr sz="900"/>
            </a:pPr>
            <a:endParaRPr lang="en-US"/>
          </a:p>
        </c:txPr>
        <c:crossAx val="169082176"/>
        <c:crosses val="autoZero"/>
        <c:auto val="1"/>
        <c:lblAlgn val="ctr"/>
        <c:lblOffset val="100"/>
        <c:noMultiLvlLbl val="0"/>
      </c:catAx>
      <c:valAx>
        <c:axId val="169082176"/>
        <c:scaling>
          <c:orientation val="minMax"/>
        </c:scaling>
        <c:delete val="0"/>
        <c:axPos val="l"/>
        <c:majorGridlines/>
        <c:title>
          <c:tx>
            <c:rich>
              <a:bodyPr/>
              <a:lstStyle/>
              <a:p>
                <a:pPr>
                  <a:defRPr b="1"/>
                </a:pPr>
                <a:r>
                  <a:rPr lang="en-US" sz="1000" b="1" i="0" baseline="0" dirty="0">
                    <a:effectLst/>
                  </a:rPr>
                  <a:t>LSA SAF </a:t>
                </a:r>
                <a:r>
                  <a:rPr lang="en-US" sz="1000" b="1" i="0" baseline="0" dirty="0" smtClean="0">
                    <a:effectLst/>
                  </a:rPr>
                  <a:t>(ET </a:t>
                </a:r>
                <a:r>
                  <a:rPr lang="en-US" sz="1000" b="1" i="0" baseline="0" dirty="0">
                    <a:effectLst/>
                  </a:rPr>
                  <a:t>x FVC), mm/h</a:t>
                </a:r>
                <a:endParaRPr lang="bg-BG" sz="1000" b="1" dirty="0">
                  <a:effectLst/>
                </a:endParaRPr>
              </a:p>
            </c:rich>
          </c:tx>
          <c:layout>
            <c:manualLayout>
              <c:xMode val="edge"/>
              <c:yMode val="edge"/>
              <c:x val="2.0746832358674465E-2"/>
              <c:y val="0.25301247987117553"/>
            </c:manualLayout>
          </c:layout>
          <c:overlay val="0"/>
        </c:title>
        <c:numFmt formatCode="General" sourceLinked="1"/>
        <c:majorTickMark val="none"/>
        <c:minorTickMark val="none"/>
        <c:tickLblPos val="nextTo"/>
        <c:txPr>
          <a:bodyPr/>
          <a:lstStyle/>
          <a:p>
            <a:pPr>
              <a:defRPr sz="900"/>
            </a:pPr>
            <a:endParaRPr lang="en-US"/>
          </a:p>
        </c:txPr>
        <c:crossAx val="215011840"/>
        <c:crosses val="autoZero"/>
        <c:crossBetween val="between"/>
      </c:valAx>
      <c:spPr>
        <a:ln>
          <a:solidFill>
            <a:schemeClr val="bg1">
              <a:lumMod val="75000"/>
            </a:schemeClr>
          </a:solidFill>
        </a:ln>
      </c:spPr>
    </c:plotArea>
    <c:plotVisOnly val="1"/>
    <c:dispBlanksAs val="gap"/>
    <c:showDLblsOverMax val="0"/>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100" b="1" i="0" baseline="0" dirty="0">
                <a:effectLst/>
              </a:rPr>
              <a:t>Deviation of  mean LSA SAF ET from norm,</a:t>
            </a:r>
            <a:endParaRPr lang="bg-BG" sz="1100" b="1" dirty="0">
              <a:effectLst/>
            </a:endParaRPr>
          </a:p>
          <a:p>
            <a:pPr>
              <a:defRPr/>
            </a:pPr>
            <a:r>
              <a:rPr lang="en-US" sz="1100" b="1" i="0" baseline="0" dirty="0">
                <a:effectLst/>
              </a:rPr>
              <a:t> </a:t>
            </a:r>
            <a:r>
              <a:rPr lang="en-US" sz="1100" b="1" i="0" baseline="0" dirty="0">
                <a:solidFill>
                  <a:srgbClr val="0000CC"/>
                </a:solidFill>
                <a:effectLst/>
              </a:rPr>
              <a:t>for July, 2013-2018</a:t>
            </a:r>
            <a:endParaRPr lang="bg-BG" sz="1100" b="1" dirty="0">
              <a:solidFill>
                <a:srgbClr val="0000CC"/>
              </a:solidFill>
              <a:effectLst/>
            </a:endParaRPr>
          </a:p>
        </c:rich>
      </c:tx>
      <c:layout>
        <c:manualLayout>
          <c:xMode val="edge"/>
          <c:yMode val="edge"/>
          <c:x val="0.22595492202729045"/>
          <c:y val="3.0676328502415459E-2"/>
        </c:manualLayout>
      </c:layout>
      <c:overlay val="0"/>
    </c:title>
    <c:autoTitleDeleted val="0"/>
    <c:plotArea>
      <c:layout>
        <c:manualLayout>
          <c:layoutTarget val="inner"/>
          <c:xMode val="edge"/>
          <c:yMode val="edge"/>
          <c:x val="0.19594395711500975"/>
          <c:y val="0.20890579710144927"/>
          <c:w val="0.78239424951267056"/>
          <c:h val="0.73485426731078896"/>
        </c:manualLayout>
      </c:layout>
      <c:lineChart>
        <c:grouping val="standard"/>
        <c:varyColors val="0"/>
        <c:ser>
          <c:idx val="0"/>
          <c:order val="0"/>
          <c:spPr>
            <a:ln>
              <a:solidFill>
                <a:srgbClr val="0070C0"/>
              </a:solidFill>
            </a:ln>
          </c:spPr>
          <c:marker>
            <c:symbol val="circle"/>
            <c:size val="5"/>
          </c:marker>
          <c:val>
            <c:numRef>
              <c:f>'Deviation of NORM'!$D$12:$D$17</c:f>
              <c:numCache>
                <c:formatCode>General</c:formatCode>
                <c:ptCount val="6"/>
                <c:pt idx="0">
                  <c:v>3.5999999999999999E-3</c:v>
                </c:pt>
                <c:pt idx="1">
                  <c:v>-4.0000000000000001E-3</c:v>
                </c:pt>
                <c:pt idx="2">
                  <c:v>1.5900000000000001E-2</c:v>
                </c:pt>
                <c:pt idx="3">
                  <c:v>1.47E-2</c:v>
                </c:pt>
                <c:pt idx="4">
                  <c:v>2.5700000000000001E-2</c:v>
                </c:pt>
                <c:pt idx="5">
                  <c:v>9.1000000000000004E-3</c:v>
                </c:pt>
              </c:numCache>
            </c:numRef>
          </c:val>
          <c:smooth val="0"/>
        </c:ser>
        <c:dLbls>
          <c:showLegendKey val="0"/>
          <c:showVal val="0"/>
          <c:showCatName val="0"/>
          <c:showSerName val="0"/>
          <c:showPercent val="0"/>
          <c:showBubbleSize val="0"/>
        </c:dLbls>
        <c:marker val="1"/>
        <c:smooth val="0"/>
        <c:axId val="215012864"/>
        <c:axId val="216147072"/>
      </c:lineChart>
      <c:catAx>
        <c:axId val="215012864"/>
        <c:scaling>
          <c:orientation val="minMax"/>
        </c:scaling>
        <c:delete val="0"/>
        <c:axPos val="b"/>
        <c:majorTickMark val="none"/>
        <c:minorTickMark val="none"/>
        <c:tickLblPos val="nextTo"/>
        <c:txPr>
          <a:bodyPr/>
          <a:lstStyle/>
          <a:p>
            <a:pPr>
              <a:defRPr sz="900"/>
            </a:pPr>
            <a:endParaRPr lang="en-US"/>
          </a:p>
        </c:txPr>
        <c:crossAx val="216147072"/>
        <c:crosses val="autoZero"/>
        <c:auto val="1"/>
        <c:lblAlgn val="ctr"/>
        <c:lblOffset val="100"/>
        <c:noMultiLvlLbl val="0"/>
      </c:catAx>
      <c:valAx>
        <c:axId val="216147072"/>
        <c:scaling>
          <c:orientation val="minMax"/>
        </c:scaling>
        <c:delete val="0"/>
        <c:axPos val="l"/>
        <c:majorGridlines/>
        <c:title>
          <c:tx>
            <c:rich>
              <a:bodyPr/>
              <a:lstStyle/>
              <a:p>
                <a:pPr>
                  <a:defRPr sz="1000" b="1"/>
                </a:pPr>
                <a:r>
                  <a:rPr lang="en-US" sz="1000" b="1" i="0" baseline="0" dirty="0">
                    <a:effectLst/>
                  </a:rPr>
                  <a:t>LSA SAF </a:t>
                </a:r>
                <a:r>
                  <a:rPr lang="en-US" sz="1000" b="1" i="0" baseline="0" dirty="0" smtClean="0">
                    <a:effectLst/>
                  </a:rPr>
                  <a:t>(ET </a:t>
                </a:r>
                <a:r>
                  <a:rPr lang="en-US" sz="1000" b="1" i="0" baseline="0" dirty="0">
                    <a:effectLst/>
                  </a:rPr>
                  <a:t>x FVC), mm/h</a:t>
                </a:r>
                <a:endParaRPr lang="bg-BG" sz="1000" b="1" dirty="0">
                  <a:effectLst/>
                </a:endParaRPr>
              </a:p>
            </c:rich>
          </c:tx>
          <c:layout>
            <c:manualLayout>
              <c:xMode val="edge"/>
              <c:yMode val="edge"/>
              <c:x val="2.4756335282651074E-2"/>
              <c:y val="0.25522826086956524"/>
            </c:manualLayout>
          </c:layout>
          <c:overlay val="0"/>
        </c:title>
        <c:numFmt formatCode="General" sourceLinked="1"/>
        <c:majorTickMark val="none"/>
        <c:minorTickMark val="none"/>
        <c:tickLblPos val="nextTo"/>
        <c:txPr>
          <a:bodyPr/>
          <a:lstStyle/>
          <a:p>
            <a:pPr>
              <a:defRPr sz="900"/>
            </a:pPr>
            <a:endParaRPr lang="en-US"/>
          </a:p>
        </c:txPr>
        <c:crossAx val="215012864"/>
        <c:crosses val="autoZero"/>
        <c:crossBetween val="between"/>
        <c:minorUnit val="5.000000000000001E-3"/>
      </c:valAx>
      <c:spPr>
        <a:ln>
          <a:solidFill>
            <a:schemeClr val="bg1">
              <a:lumMod val="75000"/>
            </a:schemeClr>
          </a:solidFill>
        </a:ln>
      </c:spPr>
    </c:plotArea>
    <c:plotVisOnly val="1"/>
    <c:dispBlanksAs val="gap"/>
    <c:showDLblsOverMax val="0"/>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sysClr val="windowText" lastClr="000000"/>
                </a:solidFill>
                <a:latin typeface="+mn-lt"/>
                <a:ea typeface="+mn-ea"/>
                <a:cs typeface="+mn-cs"/>
              </a:defRPr>
            </a:pPr>
            <a:r>
              <a:rPr lang="en-GB" sz="1200" b="1" dirty="0"/>
              <a:t>Soil Moisture Availability </a:t>
            </a:r>
            <a:r>
              <a:rPr lang="bg-BG" sz="1200" b="1" dirty="0" smtClean="0"/>
              <a:t> </a:t>
            </a:r>
            <a:r>
              <a:rPr lang="en-GB" sz="1200" b="1" i="0" u="none" strike="noStrike" baseline="0" dirty="0" smtClean="0">
                <a:effectLst/>
              </a:rPr>
              <a:t>dynamics </a:t>
            </a:r>
            <a:r>
              <a:rPr lang="en-US" sz="1200" b="1" dirty="0" smtClean="0"/>
              <a:t>at</a:t>
            </a:r>
            <a:r>
              <a:rPr lang="en-US" sz="1200" b="1" baseline="0" dirty="0" smtClean="0"/>
              <a:t> 50 cm soil depth,  </a:t>
            </a:r>
          </a:p>
          <a:p>
            <a:pPr marL="0" marR="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sysClr val="windowText" lastClr="000000"/>
                </a:solidFill>
                <a:latin typeface="+mn-lt"/>
                <a:ea typeface="+mn-ea"/>
                <a:cs typeface="+mn-cs"/>
              </a:defRPr>
            </a:pPr>
            <a:r>
              <a:rPr lang="en-GB" sz="1200" b="1" i="0" u="none" strike="noStrike" kern="1200" baseline="0" dirty="0" smtClean="0">
                <a:solidFill>
                  <a:sysClr val="windowText" lastClr="000000"/>
                </a:solidFill>
                <a:latin typeface="+mn-lt"/>
                <a:ea typeface="+mn-ea"/>
                <a:cs typeface="+mn-cs"/>
              </a:rPr>
              <a:t>May-September</a:t>
            </a:r>
            <a:r>
              <a:rPr lang="en-GB" sz="1200" b="1" i="0" baseline="0" dirty="0" smtClean="0">
                <a:effectLst/>
              </a:rPr>
              <a:t> </a:t>
            </a:r>
            <a:r>
              <a:rPr lang="en-GB" sz="1200" b="1" dirty="0" smtClean="0"/>
              <a:t>for </a:t>
            </a:r>
            <a:r>
              <a:rPr lang="en-GB" sz="1200" b="1" dirty="0"/>
              <a:t>years with forest </a:t>
            </a:r>
            <a:r>
              <a:rPr lang="en-GB" sz="1200" b="1" dirty="0" smtClean="0"/>
              <a:t>disease </a:t>
            </a:r>
            <a:endParaRPr lang="en-GB" sz="1200" b="1" dirty="0"/>
          </a:p>
        </c:rich>
      </c:tx>
      <c:layout>
        <c:manualLayout>
          <c:xMode val="edge"/>
          <c:yMode val="edge"/>
          <c:x val="0.11765768588137009"/>
          <c:y val="9.2109080359733097E-3"/>
        </c:manualLayout>
      </c:layout>
      <c:overlay val="0"/>
    </c:title>
    <c:autoTitleDeleted val="0"/>
    <c:plotArea>
      <c:layout>
        <c:manualLayout>
          <c:layoutTarget val="inner"/>
          <c:xMode val="edge"/>
          <c:yMode val="edge"/>
          <c:x val="0.13305022265475241"/>
          <c:y val="0.15660146699266503"/>
          <c:w val="0.78069644384339598"/>
          <c:h val="0.79857375713121437"/>
        </c:manualLayout>
      </c:layout>
      <c:lineChart>
        <c:grouping val="standard"/>
        <c:varyColors val="0"/>
        <c:ser>
          <c:idx val="0"/>
          <c:order val="0"/>
          <c:tx>
            <c:v>2015</c:v>
          </c:tx>
          <c:spPr>
            <a:ln>
              <a:solidFill>
                <a:srgbClr val="0070C0"/>
              </a:solidFill>
            </a:ln>
          </c:spPr>
          <c:marker>
            <c:symbol val="none"/>
          </c:marker>
          <c:val>
            <c:numRef>
              <c:f>Sheet2!$D$3:$D$156</c:f>
              <c:numCache>
                <c:formatCode>General</c:formatCode>
                <c:ptCount val="154"/>
                <c:pt idx="0">
                  <c:v>65.444000000000003</c:v>
                </c:pt>
                <c:pt idx="1">
                  <c:v>67.206999999999994</c:v>
                </c:pt>
                <c:pt idx="2">
                  <c:v>66.442999999999998</c:v>
                </c:pt>
                <c:pt idx="3">
                  <c:v>64.055999999999997</c:v>
                </c:pt>
                <c:pt idx="4">
                  <c:v>61.591999999999999</c:v>
                </c:pt>
                <c:pt idx="5">
                  <c:v>58.676000000000002</c:v>
                </c:pt>
                <c:pt idx="6">
                  <c:v>55.725000000000001</c:v>
                </c:pt>
                <c:pt idx="7">
                  <c:v>55.904000000000003</c:v>
                </c:pt>
                <c:pt idx="8">
                  <c:v>58.991</c:v>
                </c:pt>
                <c:pt idx="9">
                  <c:v>58.042999999999999</c:v>
                </c:pt>
                <c:pt idx="10">
                  <c:v>55.963000000000001</c:v>
                </c:pt>
                <c:pt idx="11">
                  <c:v>60.795999999999999</c:v>
                </c:pt>
                <c:pt idx="12">
                  <c:v>58.779000000000003</c:v>
                </c:pt>
                <c:pt idx="13">
                  <c:v>55.960999999999999</c:v>
                </c:pt>
                <c:pt idx="14">
                  <c:v>53.808999999999997</c:v>
                </c:pt>
                <c:pt idx="15">
                  <c:v>54.694000000000003</c:v>
                </c:pt>
                <c:pt idx="16">
                  <c:v>52.670999999999999</c:v>
                </c:pt>
                <c:pt idx="17">
                  <c:v>50.764000000000003</c:v>
                </c:pt>
                <c:pt idx="18">
                  <c:v>48.110999999999997</c:v>
                </c:pt>
                <c:pt idx="19">
                  <c:v>45.100999999999999</c:v>
                </c:pt>
                <c:pt idx="20">
                  <c:v>42.941000000000003</c:v>
                </c:pt>
                <c:pt idx="21">
                  <c:v>39.567999999999998</c:v>
                </c:pt>
                <c:pt idx="22">
                  <c:v>36.923000000000002</c:v>
                </c:pt>
                <c:pt idx="23">
                  <c:v>34.076000000000001</c:v>
                </c:pt>
                <c:pt idx="24">
                  <c:v>31.826000000000001</c:v>
                </c:pt>
                <c:pt idx="25">
                  <c:v>29.713999999999999</c:v>
                </c:pt>
                <c:pt idx="26">
                  <c:v>34.234000000000002</c:v>
                </c:pt>
                <c:pt idx="27">
                  <c:v>34.124000000000002</c:v>
                </c:pt>
                <c:pt idx="28">
                  <c:v>42.892000000000003</c:v>
                </c:pt>
                <c:pt idx="29">
                  <c:v>42.335999999999999</c:v>
                </c:pt>
                <c:pt idx="30">
                  <c:v>40.027000000000001</c:v>
                </c:pt>
                <c:pt idx="31">
                  <c:v>37.808999999999997</c:v>
                </c:pt>
                <c:pt idx="32">
                  <c:v>35.753</c:v>
                </c:pt>
                <c:pt idx="33">
                  <c:v>33.494999999999997</c:v>
                </c:pt>
                <c:pt idx="34">
                  <c:v>31.364000000000001</c:v>
                </c:pt>
                <c:pt idx="35">
                  <c:v>48.679000000000002</c:v>
                </c:pt>
                <c:pt idx="36">
                  <c:v>47.012</c:v>
                </c:pt>
                <c:pt idx="37">
                  <c:v>44.337000000000003</c:v>
                </c:pt>
                <c:pt idx="38">
                  <c:v>41.904000000000003</c:v>
                </c:pt>
                <c:pt idx="39">
                  <c:v>39.619</c:v>
                </c:pt>
                <c:pt idx="40">
                  <c:v>37.609000000000002</c:v>
                </c:pt>
                <c:pt idx="41">
                  <c:v>39.393999999999998</c:v>
                </c:pt>
                <c:pt idx="42">
                  <c:v>67.744</c:v>
                </c:pt>
                <c:pt idx="43">
                  <c:v>65.378</c:v>
                </c:pt>
                <c:pt idx="44">
                  <c:v>61.94</c:v>
                </c:pt>
                <c:pt idx="45">
                  <c:v>58.567999999999998</c:v>
                </c:pt>
                <c:pt idx="46">
                  <c:v>56.527000000000001</c:v>
                </c:pt>
                <c:pt idx="47">
                  <c:v>54.353000000000002</c:v>
                </c:pt>
                <c:pt idx="48">
                  <c:v>58.84</c:v>
                </c:pt>
                <c:pt idx="49">
                  <c:v>62.981999999999999</c:v>
                </c:pt>
                <c:pt idx="50">
                  <c:v>60.253</c:v>
                </c:pt>
                <c:pt idx="51">
                  <c:v>58.753999999999998</c:v>
                </c:pt>
                <c:pt idx="52">
                  <c:v>61.143000000000001</c:v>
                </c:pt>
                <c:pt idx="53">
                  <c:v>59.293999999999997</c:v>
                </c:pt>
                <c:pt idx="54">
                  <c:v>56.947000000000003</c:v>
                </c:pt>
                <c:pt idx="55">
                  <c:v>54.006999999999998</c:v>
                </c:pt>
                <c:pt idx="56">
                  <c:v>56.034999999999997</c:v>
                </c:pt>
                <c:pt idx="57">
                  <c:v>53.957000000000001</c:v>
                </c:pt>
                <c:pt idx="58">
                  <c:v>51.587000000000003</c:v>
                </c:pt>
                <c:pt idx="59">
                  <c:v>55.128</c:v>
                </c:pt>
                <c:pt idx="60">
                  <c:v>68.957999999999998</c:v>
                </c:pt>
                <c:pt idx="61">
                  <c:v>67.876999999999995</c:v>
                </c:pt>
                <c:pt idx="62">
                  <c:v>70.137</c:v>
                </c:pt>
                <c:pt idx="63">
                  <c:v>67.436000000000007</c:v>
                </c:pt>
                <c:pt idx="64">
                  <c:v>65.938000000000002</c:v>
                </c:pt>
                <c:pt idx="65">
                  <c:v>63.427999999999997</c:v>
                </c:pt>
                <c:pt idx="66">
                  <c:v>60.542000000000002</c:v>
                </c:pt>
                <c:pt idx="67">
                  <c:v>57.228000000000002</c:v>
                </c:pt>
                <c:pt idx="68">
                  <c:v>53.045000000000002</c:v>
                </c:pt>
                <c:pt idx="69">
                  <c:v>48.749000000000002</c:v>
                </c:pt>
                <c:pt idx="70">
                  <c:v>44.612000000000002</c:v>
                </c:pt>
                <c:pt idx="71">
                  <c:v>42.74</c:v>
                </c:pt>
                <c:pt idx="72">
                  <c:v>39.789000000000001</c:v>
                </c:pt>
                <c:pt idx="73">
                  <c:v>36.494</c:v>
                </c:pt>
                <c:pt idx="74">
                  <c:v>33.445999999999998</c:v>
                </c:pt>
                <c:pt idx="75">
                  <c:v>31.2</c:v>
                </c:pt>
                <c:pt idx="76">
                  <c:v>28.058</c:v>
                </c:pt>
                <c:pt idx="77">
                  <c:v>24.821999999999999</c:v>
                </c:pt>
                <c:pt idx="78">
                  <c:v>21.605</c:v>
                </c:pt>
                <c:pt idx="79">
                  <c:v>18.361999999999998</c:v>
                </c:pt>
                <c:pt idx="80">
                  <c:v>15.147</c:v>
                </c:pt>
                <c:pt idx="81">
                  <c:v>12.058999999999999</c:v>
                </c:pt>
                <c:pt idx="82">
                  <c:v>9.5950000000000006</c:v>
                </c:pt>
                <c:pt idx="83">
                  <c:v>7.0069999999999997</c:v>
                </c:pt>
                <c:pt idx="84">
                  <c:v>4.3090000000000002</c:v>
                </c:pt>
                <c:pt idx="85">
                  <c:v>2.2269999999999999</c:v>
                </c:pt>
                <c:pt idx="86">
                  <c:v>0.495</c:v>
                </c:pt>
                <c:pt idx="87">
                  <c:v>-1.552</c:v>
                </c:pt>
                <c:pt idx="88">
                  <c:v>-3.8570000000000002</c:v>
                </c:pt>
                <c:pt idx="89">
                  <c:v>-6.157</c:v>
                </c:pt>
                <c:pt idx="90">
                  <c:v>-8.8450000000000006</c:v>
                </c:pt>
                <c:pt idx="91">
                  <c:v>-11.976000000000001</c:v>
                </c:pt>
                <c:pt idx="92">
                  <c:v>-14.407999999999999</c:v>
                </c:pt>
                <c:pt idx="93">
                  <c:v>-15.433999999999999</c:v>
                </c:pt>
                <c:pt idx="94">
                  <c:v>-15.433999999999999</c:v>
                </c:pt>
                <c:pt idx="95">
                  <c:v>-15.433999999999999</c:v>
                </c:pt>
                <c:pt idx="96">
                  <c:v>-15.433999999999999</c:v>
                </c:pt>
                <c:pt idx="97">
                  <c:v>-15.334</c:v>
                </c:pt>
                <c:pt idx="98">
                  <c:v>-16.103000000000002</c:v>
                </c:pt>
                <c:pt idx="99">
                  <c:v>-16.103000000000002</c:v>
                </c:pt>
                <c:pt idx="100">
                  <c:v>-16.103000000000002</c:v>
                </c:pt>
                <c:pt idx="101">
                  <c:v>-16.103000000000002</c:v>
                </c:pt>
                <c:pt idx="102">
                  <c:v>-16.103000000000002</c:v>
                </c:pt>
                <c:pt idx="103">
                  <c:v>-16.103000000000002</c:v>
                </c:pt>
                <c:pt idx="104">
                  <c:v>-16.103000000000002</c:v>
                </c:pt>
                <c:pt idx="105">
                  <c:v>-16.103000000000002</c:v>
                </c:pt>
                <c:pt idx="106">
                  <c:v>-16.103000000000002</c:v>
                </c:pt>
                <c:pt idx="107">
                  <c:v>-16.103000000000002</c:v>
                </c:pt>
                <c:pt idx="108">
                  <c:v>-16.103000000000002</c:v>
                </c:pt>
                <c:pt idx="109">
                  <c:v>-14.103</c:v>
                </c:pt>
                <c:pt idx="110">
                  <c:v>-15.795999999999999</c:v>
                </c:pt>
                <c:pt idx="111">
                  <c:v>-15.795999999999999</c:v>
                </c:pt>
                <c:pt idx="112">
                  <c:v>-15.795999999999999</c:v>
                </c:pt>
                <c:pt idx="113">
                  <c:v>-15.795999999999999</c:v>
                </c:pt>
                <c:pt idx="114">
                  <c:v>31.751000000000001</c:v>
                </c:pt>
                <c:pt idx="115">
                  <c:v>36.817</c:v>
                </c:pt>
                <c:pt idx="116">
                  <c:v>34.512</c:v>
                </c:pt>
                <c:pt idx="117">
                  <c:v>31.552</c:v>
                </c:pt>
                <c:pt idx="118">
                  <c:v>28.798999999999999</c:v>
                </c:pt>
                <c:pt idx="119">
                  <c:v>25.93</c:v>
                </c:pt>
                <c:pt idx="120">
                  <c:v>23.233000000000001</c:v>
                </c:pt>
                <c:pt idx="121">
                  <c:v>20.312000000000001</c:v>
                </c:pt>
                <c:pt idx="122">
                  <c:v>17.338999999999999</c:v>
                </c:pt>
                <c:pt idx="123">
                  <c:v>14.747</c:v>
                </c:pt>
                <c:pt idx="124">
                  <c:v>11.807</c:v>
                </c:pt>
                <c:pt idx="125">
                  <c:v>8.7170000000000005</c:v>
                </c:pt>
                <c:pt idx="126">
                  <c:v>5.992</c:v>
                </c:pt>
                <c:pt idx="127">
                  <c:v>3.1120000000000001</c:v>
                </c:pt>
                <c:pt idx="128">
                  <c:v>0.55900000000000005</c:v>
                </c:pt>
                <c:pt idx="129">
                  <c:v>-1.7789999999999999</c:v>
                </c:pt>
                <c:pt idx="130">
                  <c:v>-3.17</c:v>
                </c:pt>
                <c:pt idx="131">
                  <c:v>-1.9039999999999999</c:v>
                </c:pt>
                <c:pt idx="132">
                  <c:v>-2.9710000000000001</c:v>
                </c:pt>
                <c:pt idx="133">
                  <c:v>-3.1280000000000001</c:v>
                </c:pt>
                <c:pt idx="134">
                  <c:v>6.8780000000000001</c:v>
                </c:pt>
                <c:pt idx="135">
                  <c:v>10.856999999999999</c:v>
                </c:pt>
                <c:pt idx="136">
                  <c:v>9.327</c:v>
                </c:pt>
                <c:pt idx="137">
                  <c:v>7.8090000000000002</c:v>
                </c:pt>
                <c:pt idx="138">
                  <c:v>6.1580000000000004</c:v>
                </c:pt>
                <c:pt idx="139">
                  <c:v>4.7130000000000001</c:v>
                </c:pt>
                <c:pt idx="140">
                  <c:v>3.129</c:v>
                </c:pt>
                <c:pt idx="141">
                  <c:v>1.325</c:v>
                </c:pt>
                <c:pt idx="142">
                  <c:v>-0.50700000000000001</c:v>
                </c:pt>
                <c:pt idx="143">
                  <c:v>-2.202</c:v>
                </c:pt>
                <c:pt idx="144">
                  <c:v>-3.4910000000000001</c:v>
                </c:pt>
                <c:pt idx="145">
                  <c:v>-4.53</c:v>
                </c:pt>
                <c:pt idx="146">
                  <c:v>-5.6079999999999997</c:v>
                </c:pt>
                <c:pt idx="147">
                  <c:v>-0.42099999999999999</c:v>
                </c:pt>
                <c:pt idx="148">
                  <c:v>-1.4</c:v>
                </c:pt>
                <c:pt idx="149">
                  <c:v>-2.1549999999999998</c:v>
                </c:pt>
                <c:pt idx="150">
                  <c:v>-3.1139999999999999</c:v>
                </c:pt>
                <c:pt idx="151">
                  <c:v>20.335999999999999</c:v>
                </c:pt>
                <c:pt idx="152">
                  <c:v>20.67</c:v>
                </c:pt>
              </c:numCache>
            </c:numRef>
          </c:val>
          <c:smooth val="0"/>
        </c:ser>
        <c:ser>
          <c:idx val="1"/>
          <c:order val="1"/>
          <c:tx>
            <c:v>2016</c:v>
          </c:tx>
          <c:spPr>
            <a:ln>
              <a:solidFill>
                <a:srgbClr val="C00000"/>
              </a:solidFill>
            </a:ln>
          </c:spPr>
          <c:marker>
            <c:symbol val="none"/>
          </c:marker>
          <c:val>
            <c:numRef>
              <c:f>Sheet2!$E$3:$E$156</c:f>
              <c:numCache>
                <c:formatCode>General</c:formatCode>
                <c:ptCount val="154"/>
                <c:pt idx="0">
                  <c:v>93.736999999999995</c:v>
                </c:pt>
                <c:pt idx="1">
                  <c:v>92.712000000000003</c:v>
                </c:pt>
                <c:pt idx="2">
                  <c:v>91.757000000000005</c:v>
                </c:pt>
                <c:pt idx="3">
                  <c:v>97.724000000000004</c:v>
                </c:pt>
                <c:pt idx="4">
                  <c:v>97.21</c:v>
                </c:pt>
                <c:pt idx="5">
                  <c:v>96.727000000000004</c:v>
                </c:pt>
                <c:pt idx="6">
                  <c:v>96.597999999999999</c:v>
                </c:pt>
                <c:pt idx="7">
                  <c:v>95.855999999999995</c:v>
                </c:pt>
                <c:pt idx="8">
                  <c:v>97.009</c:v>
                </c:pt>
                <c:pt idx="9">
                  <c:v>97.319000000000003</c:v>
                </c:pt>
                <c:pt idx="10">
                  <c:v>97.099000000000004</c:v>
                </c:pt>
                <c:pt idx="11">
                  <c:v>96.947000000000003</c:v>
                </c:pt>
                <c:pt idx="12">
                  <c:v>95.882000000000005</c:v>
                </c:pt>
                <c:pt idx="13">
                  <c:v>97.4</c:v>
                </c:pt>
                <c:pt idx="14">
                  <c:v>94.994</c:v>
                </c:pt>
                <c:pt idx="15">
                  <c:v>93.087000000000003</c:v>
                </c:pt>
                <c:pt idx="16">
                  <c:v>98.56</c:v>
                </c:pt>
                <c:pt idx="17">
                  <c:v>97.811000000000007</c:v>
                </c:pt>
                <c:pt idx="18">
                  <c:v>96.82</c:v>
                </c:pt>
                <c:pt idx="19">
                  <c:v>95.254999999999995</c:v>
                </c:pt>
                <c:pt idx="20">
                  <c:v>93.632999999999996</c:v>
                </c:pt>
                <c:pt idx="21">
                  <c:v>98.56</c:v>
                </c:pt>
                <c:pt idx="22">
                  <c:v>97.846999999999994</c:v>
                </c:pt>
                <c:pt idx="23">
                  <c:v>95.382000000000005</c:v>
                </c:pt>
                <c:pt idx="24">
                  <c:v>95.718000000000004</c:v>
                </c:pt>
                <c:pt idx="25">
                  <c:v>95.677000000000007</c:v>
                </c:pt>
                <c:pt idx="26">
                  <c:v>98.56</c:v>
                </c:pt>
                <c:pt idx="27">
                  <c:v>97.361000000000004</c:v>
                </c:pt>
                <c:pt idx="28">
                  <c:v>95.162999999999997</c:v>
                </c:pt>
                <c:pt idx="29">
                  <c:v>93.585999999999999</c:v>
                </c:pt>
                <c:pt idx="30">
                  <c:v>91.399000000000001</c:v>
                </c:pt>
                <c:pt idx="31">
                  <c:v>88.787999999999997</c:v>
                </c:pt>
                <c:pt idx="32">
                  <c:v>86.037000000000006</c:v>
                </c:pt>
                <c:pt idx="33">
                  <c:v>83.567999999999998</c:v>
                </c:pt>
                <c:pt idx="34">
                  <c:v>84.093999999999994</c:v>
                </c:pt>
                <c:pt idx="35">
                  <c:v>98.56</c:v>
                </c:pt>
                <c:pt idx="36">
                  <c:v>96.956999999999994</c:v>
                </c:pt>
                <c:pt idx="37">
                  <c:v>98.17</c:v>
                </c:pt>
                <c:pt idx="38">
                  <c:v>97.3</c:v>
                </c:pt>
                <c:pt idx="39">
                  <c:v>95.084999999999994</c:v>
                </c:pt>
                <c:pt idx="40">
                  <c:v>92.712000000000003</c:v>
                </c:pt>
                <c:pt idx="41">
                  <c:v>90.28</c:v>
                </c:pt>
                <c:pt idx="42">
                  <c:v>87.936999999999998</c:v>
                </c:pt>
                <c:pt idx="43">
                  <c:v>85.31</c:v>
                </c:pt>
                <c:pt idx="44">
                  <c:v>85.688000000000002</c:v>
                </c:pt>
                <c:pt idx="45">
                  <c:v>91.614000000000004</c:v>
                </c:pt>
                <c:pt idx="46">
                  <c:v>89.222999999999999</c:v>
                </c:pt>
                <c:pt idx="47">
                  <c:v>85.66</c:v>
                </c:pt>
                <c:pt idx="48">
                  <c:v>81.680999999999997</c:v>
                </c:pt>
                <c:pt idx="49">
                  <c:v>78.796000000000006</c:v>
                </c:pt>
                <c:pt idx="50">
                  <c:v>75.364000000000004</c:v>
                </c:pt>
                <c:pt idx="51">
                  <c:v>72.602999999999994</c:v>
                </c:pt>
                <c:pt idx="52">
                  <c:v>68.849999999999994</c:v>
                </c:pt>
                <c:pt idx="53">
                  <c:v>65.156999999999996</c:v>
                </c:pt>
                <c:pt idx="54">
                  <c:v>61.57</c:v>
                </c:pt>
                <c:pt idx="55">
                  <c:v>57.575000000000003</c:v>
                </c:pt>
                <c:pt idx="56">
                  <c:v>54.259</c:v>
                </c:pt>
                <c:pt idx="57">
                  <c:v>51.87</c:v>
                </c:pt>
                <c:pt idx="58">
                  <c:v>50.581000000000003</c:v>
                </c:pt>
                <c:pt idx="59">
                  <c:v>49.98</c:v>
                </c:pt>
                <c:pt idx="60">
                  <c:v>48.283000000000001</c:v>
                </c:pt>
                <c:pt idx="61">
                  <c:v>45.515999999999998</c:v>
                </c:pt>
                <c:pt idx="62">
                  <c:v>43.12</c:v>
                </c:pt>
                <c:pt idx="63">
                  <c:v>59.494</c:v>
                </c:pt>
                <c:pt idx="64">
                  <c:v>56.645000000000003</c:v>
                </c:pt>
                <c:pt idx="65">
                  <c:v>54.317</c:v>
                </c:pt>
                <c:pt idx="66">
                  <c:v>51.45</c:v>
                </c:pt>
                <c:pt idx="67">
                  <c:v>48.426000000000002</c:v>
                </c:pt>
                <c:pt idx="68">
                  <c:v>44.988</c:v>
                </c:pt>
                <c:pt idx="69">
                  <c:v>41.15</c:v>
                </c:pt>
                <c:pt idx="70">
                  <c:v>37.911000000000001</c:v>
                </c:pt>
                <c:pt idx="71">
                  <c:v>34.561999999999998</c:v>
                </c:pt>
                <c:pt idx="72">
                  <c:v>31.541</c:v>
                </c:pt>
                <c:pt idx="73">
                  <c:v>28.715</c:v>
                </c:pt>
                <c:pt idx="74">
                  <c:v>25.899000000000001</c:v>
                </c:pt>
                <c:pt idx="75">
                  <c:v>22.92</c:v>
                </c:pt>
                <c:pt idx="76">
                  <c:v>20.314</c:v>
                </c:pt>
                <c:pt idx="77">
                  <c:v>17.460999999999999</c:v>
                </c:pt>
                <c:pt idx="78">
                  <c:v>15.366</c:v>
                </c:pt>
                <c:pt idx="79">
                  <c:v>12.766</c:v>
                </c:pt>
                <c:pt idx="80">
                  <c:v>10.739000000000001</c:v>
                </c:pt>
                <c:pt idx="81">
                  <c:v>8.8770000000000007</c:v>
                </c:pt>
                <c:pt idx="82">
                  <c:v>6.8220000000000001</c:v>
                </c:pt>
                <c:pt idx="83">
                  <c:v>4.3579999999999997</c:v>
                </c:pt>
                <c:pt idx="84">
                  <c:v>1.8460000000000001</c:v>
                </c:pt>
                <c:pt idx="85">
                  <c:v>-0.377</c:v>
                </c:pt>
                <c:pt idx="86">
                  <c:v>-2.649</c:v>
                </c:pt>
                <c:pt idx="87">
                  <c:v>-4.6660000000000004</c:v>
                </c:pt>
                <c:pt idx="88">
                  <c:v>-6.58</c:v>
                </c:pt>
                <c:pt idx="89">
                  <c:v>-8.6029999999999998</c:v>
                </c:pt>
                <c:pt idx="90">
                  <c:v>-10.917</c:v>
                </c:pt>
                <c:pt idx="91">
                  <c:v>-13.193</c:v>
                </c:pt>
                <c:pt idx="92">
                  <c:v>-15.58</c:v>
                </c:pt>
                <c:pt idx="93">
                  <c:v>-15.58</c:v>
                </c:pt>
                <c:pt idx="94">
                  <c:v>-15.38</c:v>
                </c:pt>
                <c:pt idx="95">
                  <c:v>-15.38</c:v>
                </c:pt>
                <c:pt idx="96">
                  <c:v>-15.38</c:v>
                </c:pt>
                <c:pt idx="97">
                  <c:v>-15.38</c:v>
                </c:pt>
                <c:pt idx="98">
                  <c:v>-15.38</c:v>
                </c:pt>
                <c:pt idx="99">
                  <c:v>-15.38</c:v>
                </c:pt>
                <c:pt idx="100">
                  <c:v>-15.38</c:v>
                </c:pt>
                <c:pt idx="101">
                  <c:v>-15.38</c:v>
                </c:pt>
                <c:pt idx="102">
                  <c:v>-15.38</c:v>
                </c:pt>
                <c:pt idx="103">
                  <c:v>-15.38</c:v>
                </c:pt>
                <c:pt idx="104">
                  <c:v>-14.38</c:v>
                </c:pt>
                <c:pt idx="105">
                  <c:v>-15.428000000000001</c:v>
                </c:pt>
                <c:pt idx="106">
                  <c:v>-15.428000000000001</c:v>
                </c:pt>
                <c:pt idx="107">
                  <c:v>-15.428000000000001</c:v>
                </c:pt>
                <c:pt idx="108">
                  <c:v>-15.428000000000001</c:v>
                </c:pt>
                <c:pt idx="109">
                  <c:v>-15.428000000000001</c:v>
                </c:pt>
                <c:pt idx="110">
                  <c:v>-14.428000000000001</c:v>
                </c:pt>
                <c:pt idx="111">
                  <c:v>-16.146000000000001</c:v>
                </c:pt>
                <c:pt idx="112">
                  <c:v>-16.146000000000001</c:v>
                </c:pt>
                <c:pt idx="113">
                  <c:v>-16.146000000000001</c:v>
                </c:pt>
                <c:pt idx="114">
                  <c:v>-16.146000000000001</c:v>
                </c:pt>
                <c:pt idx="115">
                  <c:v>-16.146000000000001</c:v>
                </c:pt>
                <c:pt idx="116">
                  <c:v>-16.146000000000001</c:v>
                </c:pt>
                <c:pt idx="117">
                  <c:v>-16.146000000000001</c:v>
                </c:pt>
                <c:pt idx="118">
                  <c:v>-16.146000000000001</c:v>
                </c:pt>
                <c:pt idx="119">
                  <c:v>-16.146000000000001</c:v>
                </c:pt>
                <c:pt idx="120">
                  <c:v>-16.146000000000001</c:v>
                </c:pt>
                <c:pt idx="121">
                  <c:v>-15.946</c:v>
                </c:pt>
                <c:pt idx="122">
                  <c:v>-15.946</c:v>
                </c:pt>
                <c:pt idx="123">
                  <c:v>-15.946</c:v>
                </c:pt>
                <c:pt idx="124">
                  <c:v>-15.946</c:v>
                </c:pt>
                <c:pt idx="125">
                  <c:v>-15.946</c:v>
                </c:pt>
                <c:pt idx="126">
                  <c:v>-15.946</c:v>
                </c:pt>
                <c:pt idx="127">
                  <c:v>-15.946</c:v>
                </c:pt>
                <c:pt idx="128">
                  <c:v>-15.946</c:v>
                </c:pt>
                <c:pt idx="129">
                  <c:v>-15.946</c:v>
                </c:pt>
                <c:pt idx="130">
                  <c:v>-15.946</c:v>
                </c:pt>
                <c:pt idx="131">
                  <c:v>-15.946</c:v>
                </c:pt>
                <c:pt idx="132">
                  <c:v>-15.946</c:v>
                </c:pt>
                <c:pt idx="133">
                  <c:v>-15.946</c:v>
                </c:pt>
                <c:pt idx="134">
                  <c:v>-15.946</c:v>
                </c:pt>
                <c:pt idx="135">
                  <c:v>-15.946</c:v>
                </c:pt>
                <c:pt idx="136">
                  <c:v>-15.946</c:v>
                </c:pt>
                <c:pt idx="137">
                  <c:v>-15.946</c:v>
                </c:pt>
                <c:pt idx="138">
                  <c:v>-15.946</c:v>
                </c:pt>
                <c:pt idx="139">
                  <c:v>-15.946</c:v>
                </c:pt>
                <c:pt idx="140">
                  <c:v>-15.946</c:v>
                </c:pt>
                <c:pt idx="141">
                  <c:v>-15.946</c:v>
                </c:pt>
                <c:pt idx="142">
                  <c:v>-15.946</c:v>
                </c:pt>
                <c:pt idx="143">
                  <c:v>-15.946</c:v>
                </c:pt>
                <c:pt idx="144">
                  <c:v>-15.946</c:v>
                </c:pt>
                <c:pt idx="145">
                  <c:v>-15.946</c:v>
                </c:pt>
                <c:pt idx="146">
                  <c:v>-15.946</c:v>
                </c:pt>
                <c:pt idx="147">
                  <c:v>-15.946</c:v>
                </c:pt>
                <c:pt idx="148">
                  <c:v>-15.946</c:v>
                </c:pt>
                <c:pt idx="149">
                  <c:v>-15.946</c:v>
                </c:pt>
                <c:pt idx="150">
                  <c:v>-15.946</c:v>
                </c:pt>
                <c:pt idx="151">
                  <c:v>-15.946</c:v>
                </c:pt>
                <c:pt idx="152">
                  <c:v>-15.946</c:v>
                </c:pt>
              </c:numCache>
            </c:numRef>
          </c:val>
          <c:smooth val="0"/>
        </c:ser>
        <c:ser>
          <c:idx val="2"/>
          <c:order val="2"/>
          <c:tx>
            <c:v>2017</c:v>
          </c:tx>
          <c:spPr>
            <a:ln>
              <a:solidFill>
                <a:srgbClr val="92D050"/>
              </a:solidFill>
            </a:ln>
          </c:spPr>
          <c:marker>
            <c:symbol val="none"/>
          </c:marker>
          <c:val>
            <c:numRef>
              <c:f>Sheet2!$F$3:$F$156</c:f>
              <c:numCache>
                <c:formatCode>General</c:formatCode>
                <c:ptCount val="154"/>
                <c:pt idx="0">
                  <c:v>84.721999999999994</c:v>
                </c:pt>
                <c:pt idx="1">
                  <c:v>83.236000000000004</c:v>
                </c:pt>
                <c:pt idx="2">
                  <c:v>80.628</c:v>
                </c:pt>
                <c:pt idx="3">
                  <c:v>77.820999999999998</c:v>
                </c:pt>
                <c:pt idx="4">
                  <c:v>75.581999999999994</c:v>
                </c:pt>
                <c:pt idx="5">
                  <c:v>74.784999999999997</c:v>
                </c:pt>
                <c:pt idx="6">
                  <c:v>79.501000000000005</c:v>
                </c:pt>
                <c:pt idx="7">
                  <c:v>87.204999999999998</c:v>
                </c:pt>
                <c:pt idx="8">
                  <c:v>90.215999999999994</c:v>
                </c:pt>
                <c:pt idx="9">
                  <c:v>91.459000000000003</c:v>
                </c:pt>
                <c:pt idx="10">
                  <c:v>92.713999999999999</c:v>
                </c:pt>
                <c:pt idx="11">
                  <c:v>91.265000000000001</c:v>
                </c:pt>
                <c:pt idx="12">
                  <c:v>90.16</c:v>
                </c:pt>
                <c:pt idx="13">
                  <c:v>91.027000000000001</c:v>
                </c:pt>
                <c:pt idx="14">
                  <c:v>88.497</c:v>
                </c:pt>
                <c:pt idx="15">
                  <c:v>86.790999999999997</c:v>
                </c:pt>
                <c:pt idx="16">
                  <c:v>84.852999999999994</c:v>
                </c:pt>
                <c:pt idx="17">
                  <c:v>83.412999999999997</c:v>
                </c:pt>
                <c:pt idx="18">
                  <c:v>81.385999999999996</c:v>
                </c:pt>
                <c:pt idx="19">
                  <c:v>79.421000000000006</c:v>
                </c:pt>
                <c:pt idx="20">
                  <c:v>77.108000000000004</c:v>
                </c:pt>
                <c:pt idx="21">
                  <c:v>75.697999999999993</c:v>
                </c:pt>
                <c:pt idx="22">
                  <c:v>74.281999999999996</c:v>
                </c:pt>
                <c:pt idx="23">
                  <c:v>72.578000000000003</c:v>
                </c:pt>
                <c:pt idx="24">
                  <c:v>71.155000000000001</c:v>
                </c:pt>
                <c:pt idx="25">
                  <c:v>73.281000000000006</c:v>
                </c:pt>
                <c:pt idx="26">
                  <c:v>73.414000000000001</c:v>
                </c:pt>
                <c:pt idx="27">
                  <c:v>78.727999999999994</c:v>
                </c:pt>
                <c:pt idx="28">
                  <c:v>77.796999999999997</c:v>
                </c:pt>
                <c:pt idx="29">
                  <c:v>76.438999999999993</c:v>
                </c:pt>
                <c:pt idx="30">
                  <c:v>74.643000000000001</c:v>
                </c:pt>
                <c:pt idx="31">
                  <c:v>71.694000000000003</c:v>
                </c:pt>
                <c:pt idx="32">
                  <c:v>68.959999999999994</c:v>
                </c:pt>
                <c:pt idx="33">
                  <c:v>68.078000000000003</c:v>
                </c:pt>
                <c:pt idx="34">
                  <c:v>90.153999999999996</c:v>
                </c:pt>
                <c:pt idx="35">
                  <c:v>89.082999999999998</c:v>
                </c:pt>
                <c:pt idx="36">
                  <c:v>86.819000000000003</c:v>
                </c:pt>
                <c:pt idx="37">
                  <c:v>83.930999999999997</c:v>
                </c:pt>
                <c:pt idx="38">
                  <c:v>81.534000000000006</c:v>
                </c:pt>
                <c:pt idx="39">
                  <c:v>84.578999999999994</c:v>
                </c:pt>
                <c:pt idx="40">
                  <c:v>83.632000000000005</c:v>
                </c:pt>
                <c:pt idx="41">
                  <c:v>81.325999999999993</c:v>
                </c:pt>
                <c:pt idx="42">
                  <c:v>81.98</c:v>
                </c:pt>
                <c:pt idx="43">
                  <c:v>79.319999999999993</c:v>
                </c:pt>
                <c:pt idx="44">
                  <c:v>76.495000000000005</c:v>
                </c:pt>
                <c:pt idx="45">
                  <c:v>73.210999999999999</c:v>
                </c:pt>
                <c:pt idx="46">
                  <c:v>70.372</c:v>
                </c:pt>
                <c:pt idx="47">
                  <c:v>68.265000000000001</c:v>
                </c:pt>
                <c:pt idx="48">
                  <c:v>68.674000000000007</c:v>
                </c:pt>
                <c:pt idx="49">
                  <c:v>67.744</c:v>
                </c:pt>
                <c:pt idx="50">
                  <c:v>71.646000000000001</c:v>
                </c:pt>
                <c:pt idx="51">
                  <c:v>69.424000000000007</c:v>
                </c:pt>
                <c:pt idx="52">
                  <c:v>66.078000000000003</c:v>
                </c:pt>
                <c:pt idx="53">
                  <c:v>68.963999999999999</c:v>
                </c:pt>
                <c:pt idx="54">
                  <c:v>65.872</c:v>
                </c:pt>
                <c:pt idx="55">
                  <c:v>62.347000000000001</c:v>
                </c:pt>
                <c:pt idx="56">
                  <c:v>59.156999999999996</c:v>
                </c:pt>
                <c:pt idx="57">
                  <c:v>55.728000000000002</c:v>
                </c:pt>
                <c:pt idx="58">
                  <c:v>53.082999999999998</c:v>
                </c:pt>
                <c:pt idx="59">
                  <c:v>50.63</c:v>
                </c:pt>
                <c:pt idx="60">
                  <c:v>46.628999999999998</c:v>
                </c:pt>
                <c:pt idx="61">
                  <c:v>41.506999999999998</c:v>
                </c:pt>
                <c:pt idx="62">
                  <c:v>36.731000000000002</c:v>
                </c:pt>
                <c:pt idx="63">
                  <c:v>32.436</c:v>
                </c:pt>
                <c:pt idx="64">
                  <c:v>33.606999999999999</c:v>
                </c:pt>
                <c:pt idx="65">
                  <c:v>31.933</c:v>
                </c:pt>
                <c:pt idx="66">
                  <c:v>29.766999999999999</c:v>
                </c:pt>
                <c:pt idx="67">
                  <c:v>27.131</c:v>
                </c:pt>
                <c:pt idx="68">
                  <c:v>24.846</c:v>
                </c:pt>
                <c:pt idx="69">
                  <c:v>22.212</c:v>
                </c:pt>
                <c:pt idx="70">
                  <c:v>19.62</c:v>
                </c:pt>
                <c:pt idx="71">
                  <c:v>17.218</c:v>
                </c:pt>
                <c:pt idx="72">
                  <c:v>14.617000000000001</c:v>
                </c:pt>
                <c:pt idx="73">
                  <c:v>12.287000000000001</c:v>
                </c:pt>
                <c:pt idx="74">
                  <c:v>10.85</c:v>
                </c:pt>
                <c:pt idx="75">
                  <c:v>9.125</c:v>
                </c:pt>
                <c:pt idx="76">
                  <c:v>7.4320000000000004</c:v>
                </c:pt>
                <c:pt idx="77">
                  <c:v>6.8760000000000003</c:v>
                </c:pt>
                <c:pt idx="78">
                  <c:v>9.1189999999999998</c:v>
                </c:pt>
                <c:pt idx="79">
                  <c:v>20.393999999999998</c:v>
                </c:pt>
                <c:pt idx="80">
                  <c:v>18.158999999999999</c:v>
                </c:pt>
                <c:pt idx="81">
                  <c:v>16.056999999999999</c:v>
                </c:pt>
                <c:pt idx="82">
                  <c:v>13.765000000000001</c:v>
                </c:pt>
                <c:pt idx="83">
                  <c:v>11.311999999999999</c:v>
                </c:pt>
                <c:pt idx="84">
                  <c:v>9.18</c:v>
                </c:pt>
                <c:pt idx="85">
                  <c:v>7.2919999999999998</c:v>
                </c:pt>
                <c:pt idx="86">
                  <c:v>5.1829999999999998</c:v>
                </c:pt>
                <c:pt idx="87">
                  <c:v>3.323</c:v>
                </c:pt>
                <c:pt idx="88">
                  <c:v>41.945</c:v>
                </c:pt>
                <c:pt idx="89">
                  <c:v>37.976999999999997</c:v>
                </c:pt>
                <c:pt idx="90">
                  <c:v>34.713999999999999</c:v>
                </c:pt>
                <c:pt idx="91">
                  <c:v>31.562000000000001</c:v>
                </c:pt>
                <c:pt idx="92">
                  <c:v>28.878</c:v>
                </c:pt>
                <c:pt idx="93">
                  <c:v>26.097000000000001</c:v>
                </c:pt>
                <c:pt idx="94">
                  <c:v>23.219000000000001</c:v>
                </c:pt>
                <c:pt idx="95">
                  <c:v>20.678999999999998</c:v>
                </c:pt>
                <c:pt idx="96">
                  <c:v>17.687000000000001</c:v>
                </c:pt>
                <c:pt idx="97">
                  <c:v>15.018000000000001</c:v>
                </c:pt>
                <c:pt idx="98">
                  <c:v>12.564</c:v>
                </c:pt>
                <c:pt idx="99">
                  <c:v>10.053000000000001</c:v>
                </c:pt>
                <c:pt idx="100">
                  <c:v>7.9509999999999996</c:v>
                </c:pt>
                <c:pt idx="101">
                  <c:v>5.907</c:v>
                </c:pt>
                <c:pt idx="102">
                  <c:v>4.3879999999999999</c:v>
                </c:pt>
                <c:pt idx="103">
                  <c:v>2.4060000000000001</c:v>
                </c:pt>
                <c:pt idx="104">
                  <c:v>0.45200000000000001</c:v>
                </c:pt>
                <c:pt idx="105">
                  <c:v>-0.57699999999999996</c:v>
                </c:pt>
                <c:pt idx="106">
                  <c:v>-1.71</c:v>
                </c:pt>
                <c:pt idx="107">
                  <c:v>-3.1930000000000001</c:v>
                </c:pt>
                <c:pt idx="108">
                  <c:v>-4.4660000000000002</c:v>
                </c:pt>
                <c:pt idx="109">
                  <c:v>-6.5289999999999999</c:v>
                </c:pt>
                <c:pt idx="110">
                  <c:v>-8.7080000000000002</c:v>
                </c:pt>
                <c:pt idx="111">
                  <c:v>-10.701000000000001</c:v>
                </c:pt>
                <c:pt idx="112">
                  <c:v>-12.587</c:v>
                </c:pt>
                <c:pt idx="113">
                  <c:v>-5.351</c:v>
                </c:pt>
                <c:pt idx="114">
                  <c:v>-0.85299999999999998</c:v>
                </c:pt>
                <c:pt idx="115">
                  <c:v>-1.861</c:v>
                </c:pt>
                <c:pt idx="116">
                  <c:v>-3.53</c:v>
                </c:pt>
                <c:pt idx="117">
                  <c:v>-5.2080000000000002</c:v>
                </c:pt>
                <c:pt idx="118">
                  <c:v>-6.8650000000000002</c:v>
                </c:pt>
                <c:pt idx="119">
                  <c:v>-8.7029999999999994</c:v>
                </c:pt>
                <c:pt idx="120">
                  <c:v>-10.637</c:v>
                </c:pt>
                <c:pt idx="121">
                  <c:v>-8.0510000000000002</c:v>
                </c:pt>
                <c:pt idx="122">
                  <c:v>-9.0690000000000008</c:v>
                </c:pt>
                <c:pt idx="123">
                  <c:v>-10.29</c:v>
                </c:pt>
                <c:pt idx="124">
                  <c:v>-11.577</c:v>
                </c:pt>
                <c:pt idx="125">
                  <c:v>-13.163</c:v>
                </c:pt>
                <c:pt idx="126">
                  <c:v>-14.926</c:v>
                </c:pt>
                <c:pt idx="127">
                  <c:v>-15.398</c:v>
                </c:pt>
                <c:pt idx="128">
                  <c:v>-13.398</c:v>
                </c:pt>
                <c:pt idx="129">
                  <c:v>-14.398</c:v>
                </c:pt>
                <c:pt idx="130">
                  <c:v>-15.823</c:v>
                </c:pt>
                <c:pt idx="131">
                  <c:v>-15.823</c:v>
                </c:pt>
                <c:pt idx="132">
                  <c:v>-15.823</c:v>
                </c:pt>
                <c:pt idx="133">
                  <c:v>-15.523</c:v>
                </c:pt>
                <c:pt idx="134">
                  <c:v>-15.523</c:v>
                </c:pt>
                <c:pt idx="135">
                  <c:v>-15.523</c:v>
                </c:pt>
                <c:pt idx="136">
                  <c:v>-15.523</c:v>
                </c:pt>
                <c:pt idx="137">
                  <c:v>-15.523</c:v>
                </c:pt>
                <c:pt idx="138">
                  <c:v>-15.523</c:v>
                </c:pt>
                <c:pt idx="139">
                  <c:v>-15.523</c:v>
                </c:pt>
                <c:pt idx="140">
                  <c:v>-15.523</c:v>
                </c:pt>
                <c:pt idx="141">
                  <c:v>-15.523</c:v>
                </c:pt>
                <c:pt idx="142">
                  <c:v>-15.523</c:v>
                </c:pt>
                <c:pt idx="143">
                  <c:v>-15.523</c:v>
                </c:pt>
                <c:pt idx="144">
                  <c:v>-12.007</c:v>
                </c:pt>
                <c:pt idx="145">
                  <c:v>-12.853</c:v>
                </c:pt>
                <c:pt idx="146">
                  <c:v>-13.569000000000001</c:v>
                </c:pt>
                <c:pt idx="147">
                  <c:v>-14.596</c:v>
                </c:pt>
                <c:pt idx="148">
                  <c:v>-15.348000000000001</c:v>
                </c:pt>
                <c:pt idx="149">
                  <c:v>52.46</c:v>
                </c:pt>
                <c:pt idx="150">
                  <c:v>54.881999999999998</c:v>
                </c:pt>
                <c:pt idx="151">
                  <c:v>54.345999999999997</c:v>
                </c:pt>
                <c:pt idx="152">
                  <c:v>53.722999999999999</c:v>
                </c:pt>
              </c:numCache>
            </c:numRef>
          </c:val>
          <c:smooth val="0"/>
        </c:ser>
        <c:dLbls>
          <c:showLegendKey val="0"/>
          <c:showVal val="0"/>
          <c:showCatName val="0"/>
          <c:showSerName val="0"/>
          <c:showPercent val="0"/>
          <c:showBubbleSize val="0"/>
        </c:dLbls>
        <c:marker val="1"/>
        <c:smooth val="0"/>
        <c:axId val="215643648"/>
        <c:axId val="216149376"/>
      </c:lineChart>
      <c:catAx>
        <c:axId val="215643648"/>
        <c:scaling>
          <c:orientation val="minMax"/>
        </c:scaling>
        <c:delete val="0"/>
        <c:axPos val="b"/>
        <c:majorTickMark val="none"/>
        <c:minorTickMark val="none"/>
        <c:tickLblPos val="nextTo"/>
        <c:txPr>
          <a:bodyPr/>
          <a:lstStyle/>
          <a:p>
            <a:pPr>
              <a:defRPr sz="900"/>
            </a:pPr>
            <a:endParaRPr lang="en-US"/>
          </a:p>
        </c:txPr>
        <c:crossAx val="216149376"/>
        <c:crosses val="autoZero"/>
        <c:auto val="1"/>
        <c:lblAlgn val="ctr"/>
        <c:lblOffset val="100"/>
        <c:tickLblSkip val="30"/>
        <c:noMultiLvlLbl val="0"/>
      </c:catAx>
      <c:valAx>
        <c:axId val="216149376"/>
        <c:scaling>
          <c:orientation val="minMax"/>
        </c:scaling>
        <c:delete val="0"/>
        <c:axPos val="l"/>
        <c:majorGridlines/>
        <c:title>
          <c:tx>
            <c:rich>
              <a:bodyPr/>
              <a:lstStyle/>
              <a:p>
                <a:pPr>
                  <a:defRPr sz="1100" b="1"/>
                </a:pPr>
                <a:r>
                  <a:rPr lang="en-GB" sz="1100" b="1"/>
                  <a:t>Soil Moistured Availabilituy, mm</a:t>
                </a:r>
              </a:p>
            </c:rich>
          </c:tx>
          <c:layout>
            <c:manualLayout>
              <c:xMode val="edge"/>
              <c:yMode val="edge"/>
              <c:x val="2.4077046548956663E-2"/>
              <c:y val="0.24543602281988591"/>
            </c:manualLayout>
          </c:layout>
          <c:overlay val="0"/>
        </c:title>
        <c:numFmt formatCode="General" sourceLinked="1"/>
        <c:majorTickMark val="none"/>
        <c:minorTickMark val="none"/>
        <c:tickLblPos val="nextTo"/>
        <c:txPr>
          <a:bodyPr/>
          <a:lstStyle/>
          <a:p>
            <a:pPr>
              <a:defRPr sz="900"/>
            </a:pPr>
            <a:endParaRPr lang="en-US"/>
          </a:p>
        </c:txPr>
        <c:crossAx val="215643648"/>
        <c:crosses val="autoZero"/>
        <c:crossBetween val="between"/>
      </c:valAx>
      <c:spPr>
        <a:ln>
          <a:solidFill>
            <a:schemeClr val="bg1">
              <a:lumMod val="85000"/>
            </a:schemeClr>
          </a:solidFill>
        </a:ln>
      </c:spPr>
    </c:plotArea>
    <c:legend>
      <c:legendPos val="r"/>
      <c:layout>
        <c:manualLayout>
          <c:xMode val="edge"/>
          <c:yMode val="edge"/>
          <c:x val="0.130627772652014"/>
          <c:y val="0.67373049945773889"/>
          <c:w val="0.41050816681622665"/>
          <c:h val="6.3080344123651197E-2"/>
        </c:manualLayout>
      </c:layout>
      <c:overlay val="0"/>
      <c:txPr>
        <a:bodyPr/>
        <a:lstStyle/>
        <a:p>
          <a:pPr>
            <a:defRPr sz="9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100" b="0" i="0" u="none" strike="noStrike" baseline="0" dirty="0">
                <a:effectLst/>
              </a:rPr>
              <a:t>Mean LSA SAF (ET x FVC) </a:t>
            </a:r>
            <a:r>
              <a:rPr lang="en-US" sz="1100" b="0" i="0" u="none" strike="noStrike" baseline="0" dirty="0" smtClean="0">
                <a:effectLst/>
              </a:rPr>
              <a:t>course </a:t>
            </a:r>
            <a:r>
              <a:rPr lang="en-US" sz="1100" b="0" i="0" u="none" strike="noStrike" baseline="0" dirty="0">
                <a:effectLst/>
              </a:rPr>
              <a:t>of health and drying conifer forest,  </a:t>
            </a:r>
            <a:r>
              <a:rPr lang="en-US" sz="1100" b="1" i="0" u="none" strike="noStrike" baseline="0" dirty="0">
                <a:solidFill>
                  <a:srgbClr val="0000CC"/>
                </a:solidFill>
                <a:effectLst/>
              </a:rPr>
              <a:t>May (2010-2018</a:t>
            </a:r>
            <a:r>
              <a:rPr lang="en-US" sz="1100" b="0" i="0" u="none" strike="noStrike" baseline="0" dirty="0">
                <a:effectLst/>
              </a:rPr>
              <a:t>) </a:t>
            </a:r>
            <a:r>
              <a:rPr lang="en-US" sz="1100" b="1" i="0" u="none" strike="noStrike" baseline="0" dirty="0"/>
              <a:t> </a:t>
            </a:r>
            <a:endParaRPr lang="en-US" sz="1100" dirty="0"/>
          </a:p>
        </c:rich>
      </c:tx>
      <c:layout>
        <c:manualLayout>
          <c:xMode val="edge"/>
          <c:yMode val="edge"/>
          <c:x val="0.1301024295040043"/>
          <c:y val="1.5873015873015872E-2"/>
        </c:manualLayout>
      </c:layout>
      <c:overlay val="0"/>
      <c:spPr>
        <a:noFill/>
      </c:spPr>
    </c:title>
    <c:autoTitleDeleted val="0"/>
    <c:plotArea>
      <c:layout>
        <c:manualLayout>
          <c:layoutTarget val="inner"/>
          <c:xMode val="edge"/>
          <c:yMode val="edge"/>
          <c:x val="0.16972959149337102"/>
          <c:y val="0.23577148601105713"/>
          <c:w val="0.70947440964352837"/>
          <c:h val="0.62560395376109901"/>
        </c:manualLayout>
      </c:layout>
      <c:lineChart>
        <c:grouping val="standard"/>
        <c:varyColors val="0"/>
        <c:ser>
          <c:idx val="0"/>
          <c:order val="0"/>
          <c:tx>
            <c:v>dry forest</c:v>
          </c:tx>
          <c:spPr>
            <a:ln>
              <a:solidFill>
                <a:srgbClr val="C00000"/>
              </a:solidFill>
            </a:ln>
          </c:spPr>
          <c:marker>
            <c:symbol val="none"/>
          </c:marker>
          <c:val>
            <c:numRef>
              <c:f>'ET_Dry-Helth'!$D$3:$D$11</c:f>
              <c:numCache>
                <c:formatCode>General</c:formatCode>
                <c:ptCount val="9"/>
                <c:pt idx="0">
                  <c:v>0.1966</c:v>
                </c:pt>
                <c:pt idx="1">
                  <c:v>0.17519999999999999</c:v>
                </c:pt>
                <c:pt idx="2">
                  <c:v>0.16389999999999999</c:v>
                </c:pt>
                <c:pt idx="3">
                  <c:v>0.2107</c:v>
                </c:pt>
                <c:pt idx="4">
                  <c:v>0.20230000000000001</c:v>
                </c:pt>
                <c:pt idx="5">
                  <c:v>0.16550000000000001</c:v>
                </c:pt>
                <c:pt idx="6">
                  <c:v>0.1943</c:v>
                </c:pt>
                <c:pt idx="7">
                  <c:v>0.1236</c:v>
                </c:pt>
                <c:pt idx="8">
                  <c:v>0.16009999999999999</c:v>
                </c:pt>
              </c:numCache>
            </c:numRef>
          </c:val>
          <c:smooth val="0"/>
        </c:ser>
        <c:ser>
          <c:idx val="1"/>
          <c:order val="1"/>
          <c:tx>
            <c:v>health forest</c:v>
          </c:tx>
          <c:spPr>
            <a:ln>
              <a:solidFill>
                <a:srgbClr val="008080"/>
              </a:solidFill>
            </a:ln>
          </c:spPr>
          <c:marker>
            <c:symbol val="none"/>
          </c:marker>
          <c:val>
            <c:numRef>
              <c:f>'ET_Dry-Helth'!$E$3:$E$11</c:f>
              <c:numCache>
                <c:formatCode>General</c:formatCode>
                <c:ptCount val="9"/>
                <c:pt idx="0">
                  <c:v>0.2248</c:v>
                </c:pt>
                <c:pt idx="1">
                  <c:v>0.1943</c:v>
                </c:pt>
                <c:pt idx="2">
                  <c:v>0.18079999999999999</c:v>
                </c:pt>
                <c:pt idx="3">
                  <c:v>0.24879999999999999</c:v>
                </c:pt>
                <c:pt idx="4">
                  <c:v>0.22439999999999999</c:v>
                </c:pt>
                <c:pt idx="5">
                  <c:v>0.19450000000000001</c:v>
                </c:pt>
                <c:pt idx="6">
                  <c:v>0.2225</c:v>
                </c:pt>
                <c:pt idx="7">
                  <c:v>0.155</c:v>
                </c:pt>
                <c:pt idx="8">
                  <c:v>0.18590000000000001</c:v>
                </c:pt>
              </c:numCache>
            </c:numRef>
          </c:val>
          <c:smooth val="0"/>
        </c:ser>
        <c:dLbls>
          <c:showLegendKey val="0"/>
          <c:showVal val="0"/>
          <c:showCatName val="0"/>
          <c:showSerName val="0"/>
          <c:showPercent val="0"/>
          <c:showBubbleSize val="0"/>
        </c:dLbls>
        <c:marker val="1"/>
        <c:smooth val="0"/>
        <c:axId val="214321664"/>
        <c:axId val="214123648"/>
      </c:lineChart>
      <c:catAx>
        <c:axId val="214321664"/>
        <c:scaling>
          <c:orientation val="minMax"/>
        </c:scaling>
        <c:delete val="0"/>
        <c:axPos val="b"/>
        <c:majorTickMark val="none"/>
        <c:minorTickMark val="none"/>
        <c:tickLblPos val="nextTo"/>
        <c:txPr>
          <a:bodyPr/>
          <a:lstStyle/>
          <a:p>
            <a:pPr>
              <a:defRPr sz="900"/>
            </a:pPr>
            <a:endParaRPr lang="en-US"/>
          </a:p>
        </c:txPr>
        <c:crossAx val="214123648"/>
        <c:crosses val="autoZero"/>
        <c:auto val="1"/>
        <c:lblAlgn val="ctr"/>
        <c:lblOffset val="100"/>
        <c:noMultiLvlLbl val="0"/>
      </c:catAx>
      <c:valAx>
        <c:axId val="214123648"/>
        <c:scaling>
          <c:orientation val="minMax"/>
          <c:max val="0.30000000000000004"/>
          <c:min val="0.1"/>
        </c:scaling>
        <c:delete val="0"/>
        <c:axPos val="l"/>
        <c:majorGridlines/>
        <c:title>
          <c:tx>
            <c:rich>
              <a:bodyPr/>
              <a:lstStyle/>
              <a:p>
                <a:pPr>
                  <a:defRPr/>
                </a:pPr>
                <a:r>
                  <a:rPr lang="en-US" b="0" dirty="0"/>
                  <a:t>(ETxFVC), mm/h</a:t>
                </a:r>
              </a:p>
            </c:rich>
          </c:tx>
          <c:layout>
            <c:manualLayout>
              <c:xMode val="edge"/>
              <c:yMode val="edge"/>
              <c:x val="1.7094017094017096E-2"/>
              <c:y val="0.25075740532433444"/>
            </c:manualLayout>
          </c:layout>
          <c:overlay val="0"/>
        </c:title>
        <c:numFmt formatCode="General" sourceLinked="1"/>
        <c:majorTickMark val="none"/>
        <c:minorTickMark val="none"/>
        <c:tickLblPos val="nextTo"/>
        <c:txPr>
          <a:bodyPr/>
          <a:lstStyle/>
          <a:p>
            <a:pPr>
              <a:defRPr sz="900"/>
            </a:pPr>
            <a:endParaRPr lang="en-US"/>
          </a:p>
        </c:txPr>
        <c:crossAx val="214321664"/>
        <c:crosses val="autoZero"/>
        <c:crossBetween val="between"/>
      </c:valAx>
      <c:spPr>
        <a:ln>
          <a:solidFill>
            <a:schemeClr val="bg1">
              <a:lumMod val="85000"/>
            </a:schemeClr>
          </a:solidFill>
        </a:ln>
      </c:spPr>
    </c:plotArea>
    <c:legend>
      <c:legendPos val="r"/>
      <c:layout>
        <c:manualLayout>
          <c:xMode val="edge"/>
          <c:yMode val="edge"/>
          <c:x val="0.25042790361632311"/>
          <c:y val="0.66909532585022613"/>
          <c:w val="0.51017188236085875"/>
          <c:h val="0.16081201572291501"/>
        </c:manualLayout>
      </c:layout>
      <c:overlay val="0"/>
      <c:txPr>
        <a:bodyPr/>
        <a:lstStyle/>
        <a:p>
          <a:pPr>
            <a:defRPr sz="1000" b="1"/>
          </a:pPr>
          <a:endParaRPr lang="en-US"/>
        </a:p>
      </c:txPr>
    </c:legend>
    <c:plotVisOnly val="1"/>
    <c:dispBlanksAs val="gap"/>
    <c:showDLblsOverMax val="0"/>
  </c:chart>
  <c:spPr>
    <a:ln>
      <a:solidFill>
        <a:schemeClr val="bg1">
          <a:lumMod val="85000"/>
        </a:schemeClr>
      </a:solidFill>
    </a:ln>
  </c:sp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1"/>
            </a:pPr>
            <a:r>
              <a:rPr lang="en-US" sz="1200" b="1" i="0" baseline="0" dirty="0" smtClean="0">
                <a:effectLst/>
              </a:rPr>
              <a:t>Deviation of  mean LSA SAF LST 0900 UTC from </a:t>
            </a:r>
          </a:p>
          <a:p>
            <a:pPr>
              <a:defRPr sz="1200" b="1"/>
            </a:pPr>
            <a:r>
              <a:rPr lang="en-US" sz="1200" b="1" i="0" baseline="0" dirty="0" smtClean="0">
                <a:effectLst/>
              </a:rPr>
              <a:t>the norm, for July, 2013-2018</a:t>
            </a:r>
            <a:endParaRPr lang="bg-BG" sz="1200" b="1" dirty="0">
              <a:effectLst/>
            </a:endParaRPr>
          </a:p>
        </c:rich>
      </c:tx>
      <c:layout>
        <c:manualLayout>
          <c:xMode val="edge"/>
          <c:yMode val="edge"/>
          <c:x val="0.23523854775828459"/>
          <c:y val="3.0676328502415459E-2"/>
        </c:manualLayout>
      </c:layout>
      <c:overlay val="0"/>
    </c:title>
    <c:autoTitleDeleted val="0"/>
    <c:plotArea>
      <c:layout>
        <c:manualLayout>
          <c:layoutTarget val="inner"/>
          <c:xMode val="edge"/>
          <c:yMode val="edge"/>
          <c:x val="0.18938352826510721"/>
          <c:y val="0.20379307568438002"/>
          <c:w val="0.81061647173489282"/>
          <c:h val="0.75530515297906597"/>
        </c:manualLayout>
      </c:layout>
      <c:lineChart>
        <c:grouping val="standard"/>
        <c:varyColors val="0"/>
        <c:ser>
          <c:idx val="0"/>
          <c:order val="0"/>
          <c:spPr>
            <a:ln>
              <a:solidFill>
                <a:srgbClr val="0070C0"/>
              </a:solidFill>
            </a:ln>
          </c:spPr>
          <c:marker>
            <c:symbol val="circle"/>
            <c:size val="5"/>
          </c:marker>
          <c:val>
            <c:numRef>
              <c:f>'Deviation of NORM'!$E$12:$E$17</c:f>
              <c:numCache>
                <c:formatCode>General</c:formatCode>
                <c:ptCount val="6"/>
                <c:pt idx="0">
                  <c:v>3.2000000000000001E-2</c:v>
                </c:pt>
                <c:pt idx="1">
                  <c:v>6.4000000000000001E-2</c:v>
                </c:pt>
                <c:pt idx="2">
                  <c:v>-0.62</c:v>
                </c:pt>
                <c:pt idx="3">
                  <c:v>-0.96199999999999997</c:v>
                </c:pt>
                <c:pt idx="4">
                  <c:v>-0.35199999999999998</c:v>
                </c:pt>
                <c:pt idx="5">
                  <c:v>1.512</c:v>
                </c:pt>
              </c:numCache>
            </c:numRef>
          </c:val>
          <c:smooth val="0"/>
        </c:ser>
        <c:dLbls>
          <c:showLegendKey val="0"/>
          <c:showVal val="0"/>
          <c:showCatName val="0"/>
          <c:showSerName val="0"/>
          <c:showPercent val="0"/>
          <c:showBubbleSize val="0"/>
        </c:dLbls>
        <c:marker val="1"/>
        <c:smooth val="0"/>
        <c:axId val="215644160"/>
        <c:axId val="216151104"/>
      </c:lineChart>
      <c:catAx>
        <c:axId val="215644160"/>
        <c:scaling>
          <c:orientation val="minMax"/>
        </c:scaling>
        <c:delete val="0"/>
        <c:axPos val="b"/>
        <c:majorTickMark val="none"/>
        <c:minorTickMark val="none"/>
        <c:tickLblPos val="nextTo"/>
        <c:txPr>
          <a:bodyPr/>
          <a:lstStyle/>
          <a:p>
            <a:pPr>
              <a:defRPr sz="900"/>
            </a:pPr>
            <a:endParaRPr lang="en-US"/>
          </a:p>
        </c:txPr>
        <c:crossAx val="216151104"/>
        <c:crosses val="autoZero"/>
        <c:auto val="1"/>
        <c:lblAlgn val="ctr"/>
        <c:lblOffset val="100"/>
        <c:noMultiLvlLbl val="0"/>
      </c:catAx>
      <c:valAx>
        <c:axId val="216151104"/>
        <c:scaling>
          <c:orientation val="minMax"/>
        </c:scaling>
        <c:delete val="0"/>
        <c:axPos val="l"/>
        <c:majorGridlines>
          <c:spPr>
            <a:ln>
              <a:solidFill>
                <a:schemeClr val="bg1">
                  <a:lumMod val="75000"/>
                </a:schemeClr>
              </a:solidFill>
            </a:ln>
          </c:spPr>
        </c:majorGridlines>
        <c:title>
          <c:tx>
            <c:rich>
              <a:bodyPr/>
              <a:lstStyle/>
              <a:p>
                <a:pPr algn="ctr" rtl="0">
                  <a:defRPr lang="bg-BG" sz="1100" b="1" i="0" u="none" strike="noStrike" kern="1200" baseline="0">
                    <a:solidFill>
                      <a:sysClr val="windowText" lastClr="000000"/>
                    </a:solidFill>
                    <a:effectLst/>
                    <a:latin typeface="+mn-lt"/>
                    <a:ea typeface="+mn-ea"/>
                    <a:cs typeface="+mn-cs"/>
                  </a:defRPr>
                </a:pPr>
                <a:r>
                  <a:rPr lang="en-US" sz="1100" b="1" i="0" u="none" strike="noStrike" kern="1200" baseline="0">
                    <a:solidFill>
                      <a:sysClr val="windowText" lastClr="000000"/>
                    </a:solidFill>
                    <a:effectLst/>
                    <a:latin typeface="+mn-lt"/>
                    <a:ea typeface="+mn-ea"/>
                    <a:cs typeface="+mn-cs"/>
                  </a:rPr>
                  <a:t>LAS SAF LST, deg C</a:t>
                </a:r>
                <a:endParaRPr lang="bg-BG" sz="1100" b="1" i="0" u="none" strike="noStrike" kern="1200" baseline="0">
                  <a:solidFill>
                    <a:sysClr val="windowText" lastClr="000000"/>
                  </a:solidFill>
                  <a:effectLst/>
                  <a:latin typeface="+mn-lt"/>
                  <a:ea typeface="+mn-ea"/>
                  <a:cs typeface="+mn-cs"/>
                </a:endParaRPr>
              </a:p>
            </c:rich>
          </c:tx>
          <c:layout>
            <c:manualLayout>
              <c:xMode val="edge"/>
              <c:yMode val="edge"/>
              <c:x val="2.7850877192982456E-2"/>
              <c:y val="0.35748268921095011"/>
            </c:manualLayout>
          </c:layout>
          <c:overlay val="0"/>
        </c:title>
        <c:numFmt formatCode="General" sourceLinked="1"/>
        <c:majorTickMark val="none"/>
        <c:minorTickMark val="none"/>
        <c:tickLblPos val="nextTo"/>
        <c:txPr>
          <a:bodyPr/>
          <a:lstStyle/>
          <a:p>
            <a:pPr>
              <a:defRPr sz="900"/>
            </a:pPr>
            <a:endParaRPr lang="en-US"/>
          </a:p>
        </c:txPr>
        <c:crossAx val="215644160"/>
        <c:crosses val="autoZero"/>
        <c:crossBetween val="between"/>
      </c:valAx>
      <c:spPr>
        <a:ln>
          <a:solidFill>
            <a:schemeClr val="bg1">
              <a:lumMod val="75000"/>
            </a:schemeClr>
          </a:solidFill>
        </a:ln>
      </c:spPr>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100" b="0" i="0" baseline="0" dirty="0">
                <a:effectLst/>
              </a:rPr>
              <a:t>Mean LSA SAF (ET x FVC) </a:t>
            </a:r>
            <a:r>
              <a:rPr lang="en-US" sz="1100" b="0" i="0" baseline="0" dirty="0" smtClean="0">
                <a:effectLst/>
              </a:rPr>
              <a:t>course </a:t>
            </a:r>
            <a:r>
              <a:rPr lang="en-US" sz="1100" b="0" i="0" baseline="0" dirty="0">
                <a:effectLst/>
              </a:rPr>
              <a:t>of health and drying conifer forest</a:t>
            </a:r>
            <a:r>
              <a:rPr lang="en-US" sz="1100" b="1" i="0" baseline="0" dirty="0">
                <a:solidFill>
                  <a:srgbClr val="0000CC"/>
                </a:solidFill>
                <a:effectLst/>
              </a:rPr>
              <a:t>,  June (2010-2018)  </a:t>
            </a:r>
            <a:endParaRPr lang="bg-BG" sz="1100" b="1" dirty="0">
              <a:solidFill>
                <a:srgbClr val="0000CC"/>
              </a:solidFill>
              <a:effectLst/>
            </a:endParaRPr>
          </a:p>
        </c:rich>
      </c:tx>
      <c:layout>
        <c:manualLayout>
          <c:xMode val="edge"/>
          <c:yMode val="edge"/>
          <c:x val="0.15104690522243713"/>
          <c:y val="8.9928459646769509E-4"/>
        </c:manualLayout>
      </c:layout>
      <c:overlay val="0"/>
    </c:title>
    <c:autoTitleDeleted val="0"/>
    <c:plotArea>
      <c:layout>
        <c:manualLayout>
          <c:layoutTarget val="inner"/>
          <c:xMode val="edge"/>
          <c:yMode val="edge"/>
          <c:x val="0.17148844736376864"/>
          <c:y val="0.24789961994187346"/>
          <c:w val="0.65819999184039824"/>
          <c:h val="0.61965347641403978"/>
        </c:manualLayout>
      </c:layout>
      <c:lineChart>
        <c:grouping val="standard"/>
        <c:varyColors val="0"/>
        <c:ser>
          <c:idx val="0"/>
          <c:order val="0"/>
          <c:tx>
            <c:v>dry forest</c:v>
          </c:tx>
          <c:spPr>
            <a:ln>
              <a:solidFill>
                <a:srgbClr val="C00000"/>
              </a:solidFill>
            </a:ln>
          </c:spPr>
          <c:marker>
            <c:symbol val="none"/>
          </c:marker>
          <c:val>
            <c:numRef>
              <c:f>'ET_Dry-Helth'!$D$13:$D$21</c:f>
              <c:numCache>
                <c:formatCode>General</c:formatCode>
                <c:ptCount val="9"/>
                <c:pt idx="0">
                  <c:v>0.2172</c:v>
                </c:pt>
                <c:pt idx="1">
                  <c:v>0.20860000000000001</c:v>
                </c:pt>
                <c:pt idx="2">
                  <c:v>0.27560000000000001</c:v>
                </c:pt>
                <c:pt idx="3">
                  <c:v>0.2162</c:v>
                </c:pt>
                <c:pt idx="4">
                  <c:v>0.248</c:v>
                </c:pt>
                <c:pt idx="5">
                  <c:v>0.19289999999999999</c:v>
                </c:pt>
                <c:pt idx="6">
                  <c:v>0.21970000000000001</c:v>
                </c:pt>
                <c:pt idx="7">
                  <c:v>0.20419999999999999</c:v>
                </c:pt>
                <c:pt idx="8">
                  <c:v>0.1532</c:v>
                </c:pt>
              </c:numCache>
            </c:numRef>
          </c:val>
          <c:smooth val="0"/>
        </c:ser>
        <c:ser>
          <c:idx val="1"/>
          <c:order val="1"/>
          <c:tx>
            <c:v>health forest</c:v>
          </c:tx>
          <c:spPr>
            <a:ln>
              <a:solidFill>
                <a:srgbClr val="008080"/>
              </a:solidFill>
            </a:ln>
          </c:spPr>
          <c:marker>
            <c:symbol val="none"/>
          </c:marker>
          <c:val>
            <c:numRef>
              <c:f>'ET_Dry-Helth'!$E$13:$E$21</c:f>
              <c:numCache>
                <c:formatCode>General</c:formatCode>
                <c:ptCount val="9"/>
                <c:pt idx="0">
                  <c:v>0.24460000000000001</c:v>
                </c:pt>
                <c:pt idx="1">
                  <c:v>0.25040000000000001</c:v>
                </c:pt>
                <c:pt idx="2">
                  <c:v>0.31900000000000001</c:v>
                </c:pt>
                <c:pt idx="3">
                  <c:v>0.24829999999999999</c:v>
                </c:pt>
                <c:pt idx="4">
                  <c:v>0.2681</c:v>
                </c:pt>
                <c:pt idx="5">
                  <c:v>0.22720000000000001</c:v>
                </c:pt>
                <c:pt idx="6">
                  <c:v>0.25979999999999998</c:v>
                </c:pt>
                <c:pt idx="7">
                  <c:v>0.24460000000000001</c:v>
                </c:pt>
                <c:pt idx="8">
                  <c:v>0.19220000000000001</c:v>
                </c:pt>
              </c:numCache>
            </c:numRef>
          </c:val>
          <c:smooth val="0"/>
        </c:ser>
        <c:dLbls>
          <c:showLegendKey val="0"/>
          <c:showVal val="0"/>
          <c:showCatName val="0"/>
          <c:showSerName val="0"/>
          <c:showPercent val="0"/>
          <c:showBubbleSize val="0"/>
        </c:dLbls>
        <c:marker val="1"/>
        <c:smooth val="0"/>
        <c:axId val="214322688"/>
        <c:axId val="214125376"/>
      </c:lineChart>
      <c:catAx>
        <c:axId val="214322688"/>
        <c:scaling>
          <c:orientation val="minMax"/>
        </c:scaling>
        <c:delete val="0"/>
        <c:axPos val="b"/>
        <c:majorTickMark val="none"/>
        <c:minorTickMark val="none"/>
        <c:tickLblPos val="nextTo"/>
        <c:txPr>
          <a:bodyPr/>
          <a:lstStyle/>
          <a:p>
            <a:pPr>
              <a:defRPr sz="900"/>
            </a:pPr>
            <a:endParaRPr lang="en-US"/>
          </a:p>
        </c:txPr>
        <c:crossAx val="214125376"/>
        <c:crosses val="autoZero"/>
        <c:auto val="1"/>
        <c:lblAlgn val="ctr"/>
        <c:lblOffset val="100"/>
        <c:noMultiLvlLbl val="0"/>
      </c:catAx>
      <c:valAx>
        <c:axId val="214125376"/>
        <c:scaling>
          <c:orientation val="minMax"/>
        </c:scaling>
        <c:delete val="0"/>
        <c:axPos val="l"/>
        <c:majorGridlines/>
        <c:title>
          <c:tx>
            <c:rich>
              <a:bodyPr/>
              <a:lstStyle/>
              <a:p>
                <a:pPr>
                  <a:defRPr sz="1000"/>
                </a:pPr>
                <a:r>
                  <a:rPr lang="en-US" sz="1000" b="0" i="0" baseline="0" dirty="0">
                    <a:effectLst/>
                  </a:rPr>
                  <a:t>(ETxFVC), mm/h</a:t>
                </a:r>
                <a:endParaRPr lang="bg-BG" sz="1000" dirty="0">
                  <a:effectLst/>
                </a:endParaRPr>
              </a:p>
            </c:rich>
          </c:tx>
          <c:layout>
            <c:manualLayout>
              <c:xMode val="edge"/>
              <c:yMode val="edge"/>
              <c:x val="1.7271157167530225E-2"/>
              <c:y val="0.2500395420004814"/>
            </c:manualLayout>
          </c:layout>
          <c:overlay val="0"/>
        </c:title>
        <c:numFmt formatCode="General" sourceLinked="1"/>
        <c:majorTickMark val="none"/>
        <c:minorTickMark val="none"/>
        <c:tickLblPos val="nextTo"/>
        <c:txPr>
          <a:bodyPr/>
          <a:lstStyle/>
          <a:p>
            <a:pPr>
              <a:defRPr sz="900"/>
            </a:pPr>
            <a:endParaRPr lang="en-US"/>
          </a:p>
        </c:txPr>
        <c:crossAx val="214322688"/>
        <c:crosses val="autoZero"/>
        <c:crossBetween val="between"/>
      </c:valAx>
      <c:spPr>
        <a:ln>
          <a:solidFill>
            <a:schemeClr val="bg1">
              <a:lumMod val="85000"/>
            </a:schemeClr>
          </a:solidFill>
        </a:ln>
      </c:spPr>
    </c:plotArea>
    <c:legend>
      <c:legendPos val="r"/>
      <c:layout>
        <c:manualLayout>
          <c:xMode val="edge"/>
          <c:yMode val="edge"/>
          <c:x val="0.22937379110251446"/>
          <c:y val="0.2310374830172526"/>
          <c:w val="0.47326506466484436"/>
          <c:h val="0.14374262169193916"/>
        </c:manualLayout>
      </c:layout>
      <c:overlay val="0"/>
      <c:txPr>
        <a:bodyPr/>
        <a:lstStyle/>
        <a:p>
          <a:pPr>
            <a:defRPr sz="1000" b="1"/>
          </a:pPr>
          <a:endParaRPr lang="en-US"/>
        </a:p>
      </c:txPr>
    </c:legend>
    <c:plotVisOnly val="1"/>
    <c:dispBlanksAs val="gap"/>
    <c:showDLblsOverMax val="0"/>
  </c:chart>
  <c:spPr>
    <a:ln w="6350">
      <a:solidFill>
        <a:schemeClr val="bg1">
          <a:lumMod val="85000"/>
        </a:schemeClr>
      </a:solid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100" b="0" i="0" baseline="0" dirty="0">
                <a:effectLst/>
                <a:latin typeface="+mn-lt"/>
              </a:rPr>
              <a:t>Mean LSA SAF (ET x FVC) coarse of health and drying conifer forest,  </a:t>
            </a:r>
            <a:r>
              <a:rPr lang="en-US" sz="1100" b="1" i="0" baseline="0" dirty="0">
                <a:solidFill>
                  <a:srgbClr val="0000CC"/>
                </a:solidFill>
                <a:effectLst/>
                <a:latin typeface="+mn-lt"/>
              </a:rPr>
              <a:t>July (2010-2018)  </a:t>
            </a:r>
            <a:endParaRPr lang="bg-BG" sz="1100" b="1" dirty="0">
              <a:solidFill>
                <a:srgbClr val="0000CC"/>
              </a:solidFill>
              <a:effectLst/>
              <a:latin typeface="+mn-lt"/>
            </a:endParaRPr>
          </a:p>
        </c:rich>
      </c:tx>
      <c:layout>
        <c:manualLayout>
          <c:xMode val="edge"/>
          <c:yMode val="edge"/>
          <c:x val="0.12771262634723851"/>
          <c:y val="0"/>
        </c:manualLayout>
      </c:layout>
      <c:overlay val="0"/>
    </c:title>
    <c:autoTitleDeleted val="0"/>
    <c:plotArea>
      <c:layout>
        <c:manualLayout>
          <c:layoutTarget val="inner"/>
          <c:xMode val="edge"/>
          <c:yMode val="edge"/>
          <c:x val="0.20214245825654772"/>
          <c:y val="0.22196752626552055"/>
          <c:w val="0.69444874274661506"/>
          <c:h val="0.61851860208018405"/>
        </c:manualLayout>
      </c:layout>
      <c:lineChart>
        <c:grouping val="standard"/>
        <c:varyColors val="0"/>
        <c:ser>
          <c:idx val="0"/>
          <c:order val="0"/>
          <c:tx>
            <c:v>dry forest</c:v>
          </c:tx>
          <c:spPr>
            <a:ln>
              <a:solidFill>
                <a:srgbClr val="C00000"/>
              </a:solidFill>
            </a:ln>
          </c:spPr>
          <c:marker>
            <c:symbol val="none"/>
          </c:marker>
          <c:val>
            <c:numRef>
              <c:f>'ET_Dry-Helth'!$D$23:$D$31</c:f>
              <c:numCache>
                <c:formatCode>General</c:formatCode>
                <c:ptCount val="9"/>
                <c:pt idx="0">
                  <c:v>0.22639999999999999</c:v>
                </c:pt>
                <c:pt idx="1">
                  <c:v>0.19009999999999999</c:v>
                </c:pt>
                <c:pt idx="2">
                  <c:v>0.15029999999999999</c:v>
                </c:pt>
                <c:pt idx="3">
                  <c:v>0.1603</c:v>
                </c:pt>
                <c:pt idx="4">
                  <c:v>0.2487</c:v>
                </c:pt>
                <c:pt idx="5">
                  <c:v>0.22819999999999999</c:v>
                </c:pt>
                <c:pt idx="6">
                  <c:v>0.1285</c:v>
                </c:pt>
                <c:pt idx="7">
                  <c:v>0.11459999999999999</c:v>
                </c:pt>
                <c:pt idx="8">
                  <c:v>0.2472</c:v>
                </c:pt>
              </c:numCache>
            </c:numRef>
          </c:val>
          <c:smooth val="0"/>
        </c:ser>
        <c:ser>
          <c:idx val="1"/>
          <c:order val="1"/>
          <c:tx>
            <c:v>health forest</c:v>
          </c:tx>
          <c:spPr>
            <a:ln>
              <a:solidFill>
                <a:srgbClr val="008080"/>
              </a:solidFill>
            </a:ln>
          </c:spPr>
          <c:marker>
            <c:symbol val="none"/>
          </c:marker>
          <c:val>
            <c:numRef>
              <c:f>'ET_Dry-Helth'!$E$23:$E$31</c:f>
              <c:numCache>
                <c:formatCode>General</c:formatCode>
                <c:ptCount val="9"/>
                <c:pt idx="0">
                  <c:v>0.26619999999999999</c:v>
                </c:pt>
                <c:pt idx="1">
                  <c:v>0.2387</c:v>
                </c:pt>
                <c:pt idx="2">
                  <c:v>0.1928</c:v>
                </c:pt>
                <c:pt idx="3">
                  <c:v>0.1983</c:v>
                </c:pt>
                <c:pt idx="4">
                  <c:v>0.27910000000000001</c:v>
                </c:pt>
                <c:pt idx="5">
                  <c:v>0.27860000000000001</c:v>
                </c:pt>
                <c:pt idx="6">
                  <c:v>0.17760000000000001</c:v>
                </c:pt>
                <c:pt idx="7">
                  <c:v>0.17480000000000001</c:v>
                </c:pt>
                <c:pt idx="8">
                  <c:v>0.2908</c:v>
                </c:pt>
              </c:numCache>
            </c:numRef>
          </c:val>
          <c:smooth val="0"/>
        </c:ser>
        <c:dLbls>
          <c:showLegendKey val="0"/>
          <c:showVal val="0"/>
          <c:showCatName val="0"/>
          <c:showSerName val="0"/>
          <c:showPercent val="0"/>
          <c:showBubbleSize val="0"/>
        </c:dLbls>
        <c:marker val="1"/>
        <c:smooth val="0"/>
        <c:axId val="214818816"/>
        <c:axId val="214127104"/>
      </c:lineChart>
      <c:catAx>
        <c:axId val="214818816"/>
        <c:scaling>
          <c:orientation val="minMax"/>
        </c:scaling>
        <c:delete val="0"/>
        <c:axPos val="b"/>
        <c:majorTickMark val="none"/>
        <c:minorTickMark val="none"/>
        <c:tickLblPos val="nextTo"/>
        <c:txPr>
          <a:bodyPr/>
          <a:lstStyle/>
          <a:p>
            <a:pPr>
              <a:defRPr sz="900"/>
            </a:pPr>
            <a:endParaRPr lang="en-US"/>
          </a:p>
        </c:txPr>
        <c:crossAx val="214127104"/>
        <c:crosses val="autoZero"/>
        <c:auto val="1"/>
        <c:lblAlgn val="ctr"/>
        <c:lblOffset val="100"/>
        <c:noMultiLvlLbl val="0"/>
      </c:catAx>
      <c:valAx>
        <c:axId val="214127104"/>
        <c:scaling>
          <c:orientation val="minMax"/>
          <c:max val="0.30000000000000004"/>
          <c:min val="0.1"/>
        </c:scaling>
        <c:delete val="0"/>
        <c:axPos val="l"/>
        <c:majorGridlines/>
        <c:title>
          <c:tx>
            <c:rich>
              <a:bodyPr/>
              <a:lstStyle/>
              <a:p>
                <a:pPr>
                  <a:defRPr sz="1000"/>
                </a:pPr>
                <a:r>
                  <a:rPr lang="en-US" sz="1000" b="0" i="0" baseline="0" dirty="0">
                    <a:effectLst/>
                  </a:rPr>
                  <a:t>(ETxFVC), mm/h</a:t>
                </a:r>
                <a:endParaRPr lang="bg-BG" sz="1000" dirty="0">
                  <a:effectLst/>
                </a:endParaRPr>
              </a:p>
            </c:rich>
          </c:tx>
          <c:layout>
            <c:manualLayout>
              <c:xMode val="edge"/>
              <c:yMode val="edge"/>
              <c:x val="3.9007092198581561E-2"/>
              <c:y val="0.26506930186735256"/>
            </c:manualLayout>
          </c:layout>
          <c:overlay val="0"/>
        </c:title>
        <c:numFmt formatCode="General" sourceLinked="1"/>
        <c:majorTickMark val="none"/>
        <c:minorTickMark val="none"/>
        <c:tickLblPos val="nextTo"/>
        <c:txPr>
          <a:bodyPr/>
          <a:lstStyle/>
          <a:p>
            <a:pPr>
              <a:defRPr sz="900"/>
            </a:pPr>
            <a:endParaRPr lang="en-US"/>
          </a:p>
        </c:txPr>
        <c:crossAx val="214818816"/>
        <c:crosses val="autoZero"/>
        <c:crossBetween val="between"/>
      </c:valAx>
      <c:spPr>
        <a:noFill/>
        <a:ln>
          <a:solidFill>
            <a:schemeClr val="bg1">
              <a:lumMod val="85000"/>
            </a:schemeClr>
          </a:solidFill>
        </a:ln>
      </c:spPr>
    </c:plotArea>
    <c:legend>
      <c:legendPos val="r"/>
      <c:layout>
        <c:manualLayout>
          <c:xMode val="edge"/>
          <c:yMode val="edge"/>
          <c:x val="0.20711664517515582"/>
          <c:y val="0.25653979432148455"/>
          <c:w val="0.44789076897302732"/>
          <c:h val="0.17297565597996525"/>
        </c:manualLayout>
      </c:layout>
      <c:overlay val="0"/>
      <c:txPr>
        <a:bodyPr/>
        <a:lstStyle/>
        <a:p>
          <a:pPr>
            <a:defRPr sz="1000" b="1"/>
          </a:pPr>
          <a:endParaRPr lang="en-US"/>
        </a:p>
      </c:txPr>
    </c:legend>
    <c:plotVisOnly val="1"/>
    <c:dispBlanksAs val="gap"/>
    <c:showDLblsOverMax val="0"/>
  </c:chart>
  <c:spPr>
    <a:ln>
      <a:solidFill>
        <a:schemeClr val="bg1">
          <a:lumMod val="85000"/>
        </a:schemeClr>
      </a:solid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100" b="0" i="0" baseline="0" dirty="0">
                <a:effectLst/>
              </a:rPr>
              <a:t>Mean LSA SAF (ET x FVC) coarse of health and drying conifer forest,  </a:t>
            </a:r>
            <a:r>
              <a:rPr lang="en-US" sz="1100" b="1" i="0" baseline="0" dirty="0">
                <a:solidFill>
                  <a:srgbClr val="0000CC"/>
                </a:solidFill>
                <a:effectLst/>
              </a:rPr>
              <a:t>August (2010-2018</a:t>
            </a:r>
            <a:r>
              <a:rPr lang="en-US" sz="1100" b="0" i="0" baseline="0" dirty="0">
                <a:effectLst/>
              </a:rPr>
              <a:t>) </a:t>
            </a:r>
            <a:r>
              <a:rPr lang="en-US" sz="1100" b="1" i="0" baseline="0" dirty="0">
                <a:effectLst/>
              </a:rPr>
              <a:t> </a:t>
            </a:r>
            <a:endParaRPr lang="bg-BG" sz="1100" dirty="0">
              <a:effectLst/>
            </a:endParaRPr>
          </a:p>
        </c:rich>
      </c:tx>
      <c:layout>
        <c:manualLayout>
          <c:xMode val="edge"/>
          <c:yMode val="edge"/>
          <c:x val="0.14181442080378251"/>
          <c:y val="0"/>
        </c:manualLayout>
      </c:layout>
      <c:overlay val="0"/>
    </c:title>
    <c:autoTitleDeleted val="0"/>
    <c:plotArea>
      <c:layout>
        <c:manualLayout>
          <c:layoutTarget val="inner"/>
          <c:xMode val="edge"/>
          <c:yMode val="edge"/>
          <c:x val="0.16186895551257252"/>
          <c:y val="0.24034317013190254"/>
          <c:w val="0.73789275736084248"/>
          <c:h val="0.63048289738430585"/>
        </c:manualLayout>
      </c:layout>
      <c:lineChart>
        <c:grouping val="standard"/>
        <c:varyColors val="0"/>
        <c:ser>
          <c:idx val="0"/>
          <c:order val="0"/>
          <c:tx>
            <c:v>dry forest</c:v>
          </c:tx>
          <c:spPr>
            <a:ln>
              <a:solidFill>
                <a:srgbClr val="C00000"/>
              </a:solidFill>
            </a:ln>
          </c:spPr>
          <c:marker>
            <c:symbol val="none"/>
          </c:marker>
          <c:val>
            <c:numRef>
              <c:f>'ET_Dry-Helth'!$D$33:$D$41</c:f>
              <c:numCache>
                <c:formatCode>General</c:formatCode>
                <c:ptCount val="9"/>
                <c:pt idx="0">
                  <c:v>0.21079999999999999</c:v>
                </c:pt>
                <c:pt idx="1">
                  <c:v>0.1236</c:v>
                </c:pt>
                <c:pt idx="2">
                  <c:v>8.5500000000000007E-2</c:v>
                </c:pt>
                <c:pt idx="3">
                  <c:v>8.1100000000000005E-2</c:v>
                </c:pt>
                <c:pt idx="4">
                  <c:v>0.1988</c:v>
                </c:pt>
                <c:pt idx="5">
                  <c:v>0.13350000000000001</c:v>
                </c:pt>
                <c:pt idx="6">
                  <c:v>6.8400000000000002E-2</c:v>
                </c:pt>
                <c:pt idx="7">
                  <c:v>4.7899999999999998E-2</c:v>
                </c:pt>
                <c:pt idx="8">
                  <c:v>0.2044</c:v>
                </c:pt>
              </c:numCache>
            </c:numRef>
          </c:val>
          <c:smooth val="0"/>
        </c:ser>
        <c:ser>
          <c:idx val="1"/>
          <c:order val="1"/>
          <c:tx>
            <c:v>health forest</c:v>
          </c:tx>
          <c:spPr>
            <a:ln>
              <a:solidFill>
                <a:srgbClr val="008080"/>
              </a:solidFill>
            </a:ln>
          </c:spPr>
          <c:marker>
            <c:symbol val="none"/>
          </c:marker>
          <c:val>
            <c:numRef>
              <c:f>'ET_Dry-Helth'!$E$33:$E$41</c:f>
              <c:numCache>
                <c:formatCode>General</c:formatCode>
                <c:ptCount val="9"/>
                <c:pt idx="0">
                  <c:v>0.25650000000000001</c:v>
                </c:pt>
                <c:pt idx="1">
                  <c:v>0.1638</c:v>
                </c:pt>
                <c:pt idx="2">
                  <c:v>0.1158</c:v>
                </c:pt>
                <c:pt idx="3">
                  <c:v>0.1099</c:v>
                </c:pt>
                <c:pt idx="4">
                  <c:v>0.23699999999999999</c:v>
                </c:pt>
                <c:pt idx="5">
                  <c:v>0.17050000000000001</c:v>
                </c:pt>
                <c:pt idx="6">
                  <c:v>9.7299999999999998E-2</c:v>
                </c:pt>
                <c:pt idx="7">
                  <c:v>8.0699999999999994E-2</c:v>
                </c:pt>
                <c:pt idx="8">
                  <c:v>0.26200000000000001</c:v>
                </c:pt>
              </c:numCache>
            </c:numRef>
          </c:val>
          <c:smooth val="0"/>
        </c:ser>
        <c:dLbls>
          <c:showLegendKey val="0"/>
          <c:showVal val="0"/>
          <c:showCatName val="0"/>
          <c:showSerName val="0"/>
          <c:showPercent val="0"/>
          <c:showBubbleSize val="0"/>
        </c:dLbls>
        <c:marker val="1"/>
        <c:smooth val="0"/>
        <c:axId val="214819328"/>
        <c:axId val="214128832"/>
      </c:lineChart>
      <c:catAx>
        <c:axId val="214819328"/>
        <c:scaling>
          <c:orientation val="minMax"/>
        </c:scaling>
        <c:delete val="0"/>
        <c:axPos val="b"/>
        <c:majorTickMark val="none"/>
        <c:minorTickMark val="none"/>
        <c:tickLblPos val="nextTo"/>
        <c:txPr>
          <a:bodyPr/>
          <a:lstStyle/>
          <a:p>
            <a:pPr>
              <a:defRPr sz="900"/>
            </a:pPr>
            <a:endParaRPr lang="en-US"/>
          </a:p>
        </c:txPr>
        <c:crossAx val="214128832"/>
        <c:crosses val="autoZero"/>
        <c:auto val="1"/>
        <c:lblAlgn val="ctr"/>
        <c:lblOffset val="100"/>
        <c:noMultiLvlLbl val="0"/>
      </c:catAx>
      <c:valAx>
        <c:axId val="214128832"/>
        <c:scaling>
          <c:orientation val="minMax"/>
        </c:scaling>
        <c:delete val="0"/>
        <c:axPos val="l"/>
        <c:majorGridlines/>
        <c:title>
          <c:tx>
            <c:rich>
              <a:bodyPr/>
              <a:lstStyle/>
              <a:p>
                <a:pPr>
                  <a:defRPr sz="1000"/>
                </a:pPr>
                <a:r>
                  <a:rPr lang="en-US" sz="1000" b="0" i="0" baseline="0" dirty="0">
                    <a:effectLst/>
                  </a:rPr>
                  <a:t>(ETxFVC), mm/h</a:t>
                </a:r>
                <a:endParaRPr lang="bg-BG" sz="1000" dirty="0">
                  <a:effectLst/>
                </a:endParaRPr>
              </a:p>
            </c:rich>
          </c:tx>
          <c:layout/>
          <c:overlay val="0"/>
        </c:title>
        <c:numFmt formatCode="General" sourceLinked="1"/>
        <c:majorTickMark val="none"/>
        <c:minorTickMark val="none"/>
        <c:tickLblPos val="nextTo"/>
        <c:txPr>
          <a:bodyPr/>
          <a:lstStyle/>
          <a:p>
            <a:pPr>
              <a:defRPr sz="900"/>
            </a:pPr>
            <a:endParaRPr lang="en-US"/>
          </a:p>
        </c:txPr>
        <c:crossAx val="214819328"/>
        <c:crosses val="autoZero"/>
        <c:crossBetween val="between"/>
      </c:valAx>
      <c:spPr>
        <a:ln>
          <a:solidFill>
            <a:schemeClr val="bg1">
              <a:lumMod val="85000"/>
            </a:schemeClr>
          </a:solidFill>
        </a:ln>
      </c:spPr>
    </c:plotArea>
    <c:legend>
      <c:legendPos val="r"/>
      <c:layout>
        <c:manualLayout>
          <c:xMode val="edge"/>
          <c:yMode val="edge"/>
          <c:x val="0.26517112615516875"/>
          <c:y val="0.24485636038452938"/>
          <c:w val="0.45165135396518374"/>
          <c:h val="0.14728817348535655"/>
        </c:manualLayout>
      </c:layout>
      <c:overlay val="0"/>
      <c:txPr>
        <a:bodyPr/>
        <a:lstStyle/>
        <a:p>
          <a:pPr>
            <a:defRPr sz="1000" b="1"/>
          </a:pPr>
          <a:endParaRPr lang="en-US"/>
        </a:p>
      </c:txPr>
    </c:legend>
    <c:plotVisOnly val="1"/>
    <c:dispBlanksAs val="gap"/>
    <c:showDLblsOverMax val="0"/>
  </c:chart>
  <c:spPr>
    <a:ln>
      <a:solidFill>
        <a:schemeClr val="bg1">
          <a:lumMod val="85000"/>
        </a:schemeClr>
      </a:solid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100" b="0" i="0" baseline="0" dirty="0">
                <a:effectLst/>
              </a:rPr>
              <a:t>Mean LSA SAF (ET x FVC) coarse of health and drying conifer forest</a:t>
            </a:r>
            <a:r>
              <a:rPr lang="en-US" sz="1100" b="1" i="0" baseline="0" dirty="0">
                <a:solidFill>
                  <a:srgbClr val="0000CC"/>
                </a:solidFill>
                <a:effectLst/>
              </a:rPr>
              <a:t>,  September (2010-2018)  </a:t>
            </a:r>
            <a:endParaRPr lang="bg-BG" sz="1100" b="1" dirty="0">
              <a:solidFill>
                <a:srgbClr val="0000CC"/>
              </a:solidFill>
              <a:effectLst/>
            </a:endParaRPr>
          </a:p>
        </c:rich>
      </c:tx>
      <c:layout>
        <c:manualLayout>
          <c:xMode val="edge"/>
          <c:yMode val="edge"/>
          <c:x val="0.13461557059961315"/>
          <c:y val="0"/>
        </c:manualLayout>
      </c:layout>
      <c:overlay val="0"/>
    </c:title>
    <c:autoTitleDeleted val="0"/>
    <c:plotArea>
      <c:layout>
        <c:manualLayout>
          <c:layoutTarget val="inner"/>
          <c:xMode val="edge"/>
          <c:yMode val="edge"/>
          <c:x val="0.17742666021921341"/>
          <c:y val="0.19775430359937402"/>
          <c:w val="0.73042042768106596"/>
          <c:h val="0.67307176391683432"/>
        </c:manualLayout>
      </c:layout>
      <c:lineChart>
        <c:grouping val="standard"/>
        <c:varyColors val="0"/>
        <c:ser>
          <c:idx val="0"/>
          <c:order val="0"/>
          <c:tx>
            <c:v>dry forest</c:v>
          </c:tx>
          <c:spPr>
            <a:ln>
              <a:solidFill>
                <a:srgbClr val="C00000"/>
              </a:solidFill>
            </a:ln>
          </c:spPr>
          <c:marker>
            <c:symbol val="none"/>
          </c:marker>
          <c:val>
            <c:numRef>
              <c:f>'ET_Dry-Helth'!$D$44:$D$51</c:f>
              <c:numCache>
                <c:formatCode>General</c:formatCode>
                <c:ptCount val="8"/>
                <c:pt idx="0">
                  <c:v>7.7299999999999994E-2</c:v>
                </c:pt>
                <c:pt idx="2">
                  <c:v>6.9500000000000006E-2</c:v>
                </c:pt>
                <c:pt idx="3">
                  <c:v>0.12809999999999999</c:v>
                </c:pt>
                <c:pt idx="4">
                  <c:v>0.1109</c:v>
                </c:pt>
                <c:pt idx="5">
                  <c:v>3.5499999999999997E-2</c:v>
                </c:pt>
                <c:pt idx="6">
                  <c:v>5.7200000000000001E-2</c:v>
                </c:pt>
                <c:pt idx="7">
                  <c:v>9.2799999999999994E-2</c:v>
                </c:pt>
              </c:numCache>
            </c:numRef>
          </c:val>
          <c:smooth val="0"/>
        </c:ser>
        <c:ser>
          <c:idx val="1"/>
          <c:order val="1"/>
          <c:tx>
            <c:v>health forest</c:v>
          </c:tx>
          <c:spPr>
            <a:ln>
              <a:solidFill>
                <a:srgbClr val="008080"/>
              </a:solidFill>
            </a:ln>
          </c:spPr>
          <c:marker>
            <c:symbol val="none"/>
          </c:marker>
          <c:val>
            <c:numRef>
              <c:f>'ET_Dry-Helth'!$E$44:$E$51</c:f>
              <c:numCache>
                <c:formatCode>General</c:formatCode>
                <c:ptCount val="8"/>
                <c:pt idx="0">
                  <c:v>0.1037</c:v>
                </c:pt>
                <c:pt idx="2">
                  <c:v>9.1999999999999998E-2</c:v>
                </c:pt>
                <c:pt idx="3">
                  <c:v>0.1492</c:v>
                </c:pt>
                <c:pt idx="4">
                  <c:v>0.13819999999999999</c:v>
                </c:pt>
                <c:pt idx="5">
                  <c:v>4.99E-2</c:v>
                </c:pt>
                <c:pt idx="6">
                  <c:v>8.1500000000000003E-2</c:v>
                </c:pt>
                <c:pt idx="7">
                  <c:v>0.1245</c:v>
                </c:pt>
              </c:numCache>
            </c:numRef>
          </c:val>
          <c:smooth val="0"/>
        </c:ser>
        <c:dLbls>
          <c:showLegendKey val="0"/>
          <c:showVal val="0"/>
          <c:showCatName val="0"/>
          <c:showSerName val="0"/>
          <c:showPercent val="0"/>
          <c:showBubbleSize val="0"/>
        </c:dLbls>
        <c:marker val="1"/>
        <c:smooth val="0"/>
        <c:axId val="214819840"/>
        <c:axId val="214753280"/>
      </c:lineChart>
      <c:catAx>
        <c:axId val="214819840"/>
        <c:scaling>
          <c:orientation val="minMax"/>
        </c:scaling>
        <c:delete val="0"/>
        <c:axPos val="b"/>
        <c:majorTickMark val="none"/>
        <c:minorTickMark val="none"/>
        <c:tickLblPos val="nextTo"/>
        <c:txPr>
          <a:bodyPr/>
          <a:lstStyle/>
          <a:p>
            <a:pPr>
              <a:defRPr sz="900"/>
            </a:pPr>
            <a:endParaRPr lang="en-US"/>
          </a:p>
        </c:txPr>
        <c:crossAx val="214753280"/>
        <c:crosses val="autoZero"/>
        <c:auto val="1"/>
        <c:lblAlgn val="ctr"/>
        <c:lblOffset val="100"/>
        <c:noMultiLvlLbl val="0"/>
      </c:catAx>
      <c:valAx>
        <c:axId val="214753280"/>
        <c:scaling>
          <c:orientation val="minMax"/>
        </c:scaling>
        <c:delete val="0"/>
        <c:axPos val="l"/>
        <c:majorGridlines/>
        <c:title>
          <c:tx>
            <c:rich>
              <a:bodyPr/>
              <a:lstStyle/>
              <a:p>
                <a:pPr>
                  <a:defRPr/>
                </a:pPr>
                <a:r>
                  <a:rPr lang="en-US" sz="1000" b="0" i="0" baseline="0" dirty="0">
                    <a:effectLst/>
                  </a:rPr>
                  <a:t>(ETxFVC), mm/h</a:t>
                </a:r>
                <a:endParaRPr lang="bg-BG" sz="1000" dirty="0">
                  <a:effectLst/>
                </a:endParaRPr>
              </a:p>
            </c:rich>
          </c:tx>
          <c:layout>
            <c:manualLayout>
              <c:xMode val="edge"/>
              <c:yMode val="edge"/>
              <c:x val="1.7058886739737805E-2"/>
              <c:y val="0.19895595797004245"/>
            </c:manualLayout>
          </c:layout>
          <c:overlay val="0"/>
        </c:title>
        <c:numFmt formatCode="General" sourceLinked="1"/>
        <c:majorTickMark val="none"/>
        <c:minorTickMark val="none"/>
        <c:tickLblPos val="nextTo"/>
        <c:txPr>
          <a:bodyPr/>
          <a:lstStyle/>
          <a:p>
            <a:pPr>
              <a:defRPr sz="900"/>
            </a:pPr>
            <a:endParaRPr lang="en-US"/>
          </a:p>
        </c:txPr>
        <c:crossAx val="214819840"/>
        <c:crosses val="autoZero"/>
        <c:crossBetween val="between"/>
        <c:majorUnit val="4.0000000000000008E-2"/>
      </c:valAx>
      <c:spPr>
        <a:ln>
          <a:solidFill>
            <a:schemeClr val="bg1">
              <a:lumMod val="85000"/>
            </a:schemeClr>
          </a:solidFill>
        </a:ln>
      </c:spPr>
    </c:plotArea>
    <c:legend>
      <c:legendPos val="r"/>
      <c:layout>
        <c:manualLayout>
          <c:xMode val="edge"/>
          <c:yMode val="edge"/>
          <c:x val="0.19137384483129163"/>
          <c:y val="0.20622456964006261"/>
          <c:w val="0.34803621319578765"/>
          <c:h val="0.23956405097250172"/>
        </c:manualLayout>
      </c:layout>
      <c:overlay val="0"/>
      <c:txPr>
        <a:bodyPr/>
        <a:lstStyle/>
        <a:p>
          <a:pPr>
            <a:defRPr sz="1000" b="1"/>
          </a:pPr>
          <a:endParaRPr lang="en-US"/>
        </a:p>
      </c:txPr>
    </c:legend>
    <c:plotVisOnly val="1"/>
    <c:dispBlanksAs val="gap"/>
    <c:showDLblsOverMax val="0"/>
  </c:chart>
  <c:spPr>
    <a:noFill/>
    <a:ln>
      <a:solidFill>
        <a:schemeClr val="bg1">
          <a:lumMod val="85000"/>
        </a:schemeClr>
      </a:solidFill>
    </a:ln>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a:pPr>
            <a:r>
              <a:rPr lang="en-US" sz="1100" b="1" i="0" baseline="0" dirty="0">
                <a:effectLst/>
                <a:latin typeface="+mn-lt"/>
              </a:rPr>
              <a:t>Mean LSA SAF (ET x FVC) coarse of health and drying conifer forest,  </a:t>
            </a:r>
            <a:r>
              <a:rPr lang="en-US" sz="1100" b="1" i="0" baseline="0" dirty="0">
                <a:solidFill>
                  <a:srgbClr val="0000CC"/>
                </a:solidFill>
                <a:effectLst/>
                <a:latin typeface="+mn-lt"/>
              </a:rPr>
              <a:t>July (2010-2018)  </a:t>
            </a:r>
            <a:endParaRPr lang="bg-BG" sz="1100" b="1" dirty="0">
              <a:solidFill>
                <a:srgbClr val="0000CC"/>
              </a:solidFill>
              <a:effectLst/>
              <a:latin typeface="+mn-lt"/>
            </a:endParaRPr>
          </a:p>
        </c:rich>
      </c:tx>
      <c:layout>
        <c:manualLayout>
          <c:xMode val="edge"/>
          <c:yMode val="edge"/>
          <c:x val="0.1306183862978644"/>
          <c:y val="0"/>
        </c:manualLayout>
      </c:layout>
      <c:overlay val="0"/>
    </c:title>
    <c:autoTitleDeleted val="0"/>
    <c:plotArea>
      <c:layout>
        <c:manualLayout>
          <c:layoutTarget val="inner"/>
          <c:xMode val="edge"/>
          <c:yMode val="edge"/>
          <c:x val="0.20214245825654772"/>
          <c:y val="0.17346614265081658"/>
          <c:w val="0.74966021976573705"/>
          <c:h val="0.66701998389067885"/>
        </c:manualLayout>
      </c:layout>
      <c:lineChart>
        <c:grouping val="standard"/>
        <c:varyColors val="0"/>
        <c:ser>
          <c:idx val="0"/>
          <c:order val="0"/>
          <c:tx>
            <c:v>dry forest</c:v>
          </c:tx>
          <c:spPr>
            <a:ln>
              <a:solidFill>
                <a:srgbClr val="C00000"/>
              </a:solidFill>
            </a:ln>
          </c:spPr>
          <c:marker>
            <c:symbol val="none"/>
          </c:marker>
          <c:val>
            <c:numRef>
              <c:f>'ET_Dry-Helth'!$D$23:$D$31</c:f>
              <c:numCache>
                <c:formatCode>General</c:formatCode>
                <c:ptCount val="9"/>
                <c:pt idx="0">
                  <c:v>0.22639999999999999</c:v>
                </c:pt>
                <c:pt idx="1">
                  <c:v>0.19009999999999999</c:v>
                </c:pt>
                <c:pt idx="2">
                  <c:v>0.15029999999999999</c:v>
                </c:pt>
                <c:pt idx="3">
                  <c:v>0.1603</c:v>
                </c:pt>
                <c:pt idx="4">
                  <c:v>0.2487</c:v>
                </c:pt>
                <c:pt idx="5">
                  <c:v>0.22819999999999999</c:v>
                </c:pt>
                <c:pt idx="6">
                  <c:v>0.1285</c:v>
                </c:pt>
                <c:pt idx="7">
                  <c:v>0.11459999999999999</c:v>
                </c:pt>
                <c:pt idx="8">
                  <c:v>0.2472</c:v>
                </c:pt>
              </c:numCache>
            </c:numRef>
          </c:val>
          <c:smooth val="0"/>
        </c:ser>
        <c:ser>
          <c:idx val="1"/>
          <c:order val="1"/>
          <c:tx>
            <c:v>health forest</c:v>
          </c:tx>
          <c:spPr>
            <a:ln>
              <a:solidFill>
                <a:srgbClr val="008080"/>
              </a:solidFill>
            </a:ln>
          </c:spPr>
          <c:marker>
            <c:symbol val="none"/>
          </c:marker>
          <c:val>
            <c:numRef>
              <c:f>'ET_Dry-Helth'!$E$23:$E$31</c:f>
              <c:numCache>
                <c:formatCode>General</c:formatCode>
                <c:ptCount val="9"/>
                <c:pt idx="0">
                  <c:v>0.26619999999999999</c:v>
                </c:pt>
                <c:pt idx="1">
                  <c:v>0.2387</c:v>
                </c:pt>
                <c:pt idx="2">
                  <c:v>0.1928</c:v>
                </c:pt>
                <c:pt idx="3">
                  <c:v>0.1983</c:v>
                </c:pt>
                <c:pt idx="4">
                  <c:v>0.27910000000000001</c:v>
                </c:pt>
                <c:pt idx="5">
                  <c:v>0.27860000000000001</c:v>
                </c:pt>
                <c:pt idx="6">
                  <c:v>0.17760000000000001</c:v>
                </c:pt>
                <c:pt idx="7">
                  <c:v>0.17480000000000001</c:v>
                </c:pt>
                <c:pt idx="8">
                  <c:v>0.2908</c:v>
                </c:pt>
              </c:numCache>
            </c:numRef>
          </c:val>
          <c:smooth val="0"/>
        </c:ser>
        <c:dLbls>
          <c:showLegendKey val="0"/>
          <c:showVal val="0"/>
          <c:showCatName val="0"/>
          <c:showSerName val="0"/>
          <c:showPercent val="0"/>
          <c:showBubbleSize val="0"/>
        </c:dLbls>
        <c:marker val="1"/>
        <c:smooth val="0"/>
        <c:axId val="213594624"/>
        <c:axId val="214756736"/>
      </c:lineChart>
      <c:catAx>
        <c:axId val="213594624"/>
        <c:scaling>
          <c:orientation val="minMax"/>
        </c:scaling>
        <c:delete val="0"/>
        <c:axPos val="b"/>
        <c:majorTickMark val="none"/>
        <c:minorTickMark val="none"/>
        <c:tickLblPos val="nextTo"/>
        <c:txPr>
          <a:bodyPr/>
          <a:lstStyle/>
          <a:p>
            <a:pPr>
              <a:defRPr sz="900"/>
            </a:pPr>
            <a:endParaRPr lang="en-US"/>
          </a:p>
        </c:txPr>
        <c:crossAx val="214756736"/>
        <c:crosses val="autoZero"/>
        <c:auto val="1"/>
        <c:lblAlgn val="ctr"/>
        <c:lblOffset val="100"/>
        <c:noMultiLvlLbl val="0"/>
      </c:catAx>
      <c:valAx>
        <c:axId val="214756736"/>
        <c:scaling>
          <c:orientation val="minMax"/>
          <c:max val="0.30000000000000004"/>
          <c:min val="0.1"/>
        </c:scaling>
        <c:delete val="0"/>
        <c:axPos val="l"/>
        <c:majorGridlines/>
        <c:title>
          <c:tx>
            <c:rich>
              <a:bodyPr/>
              <a:lstStyle/>
              <a:p>
                <a:pPr>
                  <a:defRPr sz="1100" b="1"/>
                </a:pPr>
                <a:r>
                  <a:rPr lang="en-US" sz="1100" b="1" i="0" baseline="0" dirty="0">
                    <a:effectLst/>
                  </a:rPr>
                  <a:t>(ETxFVC), mm/h</a:t>
                </a:r>
                <a:endParaRPr lang="bg-BG" sz="1100" b="1" dirty="0">
                  <a:effectLst/>
                </a:endParaRPr>
              </a:p>
            </c:rich>
          </c:tx>
          <c:layout>
            <c:manualLayout>
              <c:xMode val="edge"/>
              <c:yMode val="edge"/>
              <c:x val="3.9007092198581561E-2"/>
              <c:y val="0.26506930186735256"/>
            </c:manualLayout>
          </c:layout>
          <c:overlay val="0"/>
        </c:title>
        <c:numFmt formatCode="General" sourceLinked="1"/>
        <c:majorTickMark val="none"/>
        <c:minorTickMark val="none"/>
        <c:tickLblPos val="nextTo"/>
        <c:txPr>
          <a:bodyPr/>
          <a:lstStyle/>
          <a:p>
            <a:pPr>
              <a:defRPr sz="900"/>
            </a:pPr>
            <a:endParaRPr lang="en-US"/>
          </a:p>
        </c:txPr>
        <c:crossAx val="213594624"/>
        <c:crosses val="autoZero"/>
        <c:crossBetween val="between"/>
      </c:valAx>
      <c:spPr>
        <a:noFill/>
        <a:ln>
          <a:solidFill>
            <a:schemeClr val="bg1">
              <a:lumMod val="85000"/>
            </a:schemeClr>
          </a:solidFill>
        </a:ln>
      </c:spPr>
    </c:plotArea>
    <c:legend>
      <c:legendPos val="r"/>
      <c:layout>
        <c:manualLayout>
          <c:xMode val="edge"/>
          <c:yMode val="edge"/>
          <c:x val="0.27104555297459865"/>
          <c:y val="0.17717371680924343"/>
          <c:w val="0.30840925190688778"/>
          <c:h val="0.17297565597996525"/>
        </c:manualLayout>
      </c:layout>
      <c:overlay val="0"/>
      <c:txPr>
        <a:bodyPr/>
        <a:lstStyle/>
        <a:p>
          <a:pPr>
            <a:defRPr sz="1100" b="1"/>
          </a:pPr>
          <a:endParaRPr lang="en-US"/>
        </a:p>
      </c:txPr>
    </c:legend>
    <c:plotVisOnly val="1"/>
    <c:dispBlanksAs val="gap"/>
    <c:showDLblsOverMax val="0"/>
  </c:chart>
  <c:spPr>
    <a:ln>
      <a:solidFill>
        <a:schemeClr val="bg1">
          <a:lumMod val="85000"/>
        </a:schemeClr>
      </a:solidFill>
    </a:ln>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rtl="0">
              <a:defRPr lang="bg-BG" sz="1100" b="0" i="0" u="none" strike="noStrike" kern="1200" baseline="0" dirty="0">
                <a:solidFill>
                  <a:srgbClr val="000000"/>
                </a:solidFill>
                <a:effectLst/>
                <a:latin typeface="+mn-lt"/>
                <a:ea typeface="+mn-ea"/>
                <a:cs typeface="+mn-cs"/>
              </a:defRPr>
            </a:pPr>
            <a:r>
              <a:rPr lang="en-US" sz="1100" b="0" i="0" u="none" strike="noStrike" kern="1200" baseline="0" dirty="0" smtClean="0">
                <a:solidFill>
                  <a:srgbClr val="000000"/>
                </a:solidFill>
                <a:effectLst/>
                <a:latin typeface="+mn-lt"/>
                <a:ea typeface="+mn-ea"/>
                <a:cs typeface="+mn-cs"/>
              </a:rPr>
              <a:t>Mean LSA SAF LST coarse of health and drying conifer forest,  </a:t>
            </a:r>
            <a:r>
              <a:rPr lang="en-US" sz="1100" b="1" i="0" u="none" strike="noStrike" kern="1200" baseline="0" dirty="0" smtClean="0">
                <a:solidFill>
                  <a:srgbClr val="0000CC"/>
                </a:solidFill>
                <a:effectLst/>
                <a:latin typeface="+mn-lt"/>
                <a:ea typeface="+mn-ea"/>
                <a:cs typeface="+mn-cs"/>
              </a:rPr>
              <a:t>May (2010-2018</a:t>
            </a:r>
            <a:r>
              <a:rPr lang="en-US" sz="1100" b="0" i="0" u="none" strike="noStrike" kern="1200" baseline="0" dirty="0" smtClean="0">
                <a:solidFill>
                  <a:srgbClr val="000000"/>
                </a:solidFill>
                <a:effectLst/>
                <a:latin typeface="+mn-lt"/>
                <a:ea typeface="+mn-ea"/>
                <a:cs typeface="+mn-cs"/>
              </a:rPr>
              <a:t>)  </a:t>
            </a:r>
            <a:endParaRPr lang="bg-BG" sz="1100" b="0" i="0" u="none" strike="noStrike" kern="1200" baseline="0" dirty="0">
              <a:solidFill>
                <a:srgbClr val="000000"/>
              </a:solidFill>
              <a:effectLst/>
              <a:latin typeface="+mn-lt"/>
              <a:ea typeface="+mn-ea"/>
              <a:cs typeface="+mn-cs"/>
            </a:endParaRPr>
          </a:p>
        </c:rich>
      </c:tx>
      <c:layout>
        <c:manualLayout>
          <c:xMode val="edge"/>
          <c:yMode val="edge"/>
          <c:x val="0.14863797549967764"/>
          <c:y val="0"/>
        </c:manualLayout>
      </c:layout>
      <c:overlay val="0"/>
    </c:title>
    <c:autoTitleDeleted val="0"/>
    <c:plotArea>
      <c:layout>
        <c:manualLayout>
          <c:layoutTarget val="inner"/>
          <c:xMode val="edge"/>
          <c:yMode val="edge"/>
          <c:x val="0.16076590371803137"/>
          <c:y val="0.23478929130337584"/>
          <c:w val="0.73925128949065122"/>
          <c:h val="0.62997932036664428"/>
        </c:manualLayout>
      </c:layout>
      <c:lineChart>
        <c:grouping val="standard"/>
        <c:varyColors val="0"/>
        <c:ser>
          <c:idx val="0"/>
          <c:order val="0"/>
          <c:tx>
            <c:v>dry forest</c:v>
          </c:tx>
          <c:spPr>
            <a:ln>
              <a:solidFill>
                <a:srgbClr val="FF9900"/>
              </a:solidFill>
            </a:ln>
          </c:spPr>
          <c:marker>
            <c:symbol val="none"/>
          </c:marker>
          <c:val>
            <c:numRef>
              <c:f>'LST_Dry-Helth'!$D$4:$D$12</c:f>
              <c:numCache>
                <c:formatCode>General</c:formatCode>
                <c:ptCount val="9"/>
                <c:pt idx="0">
                  <c:v>22.75</c:v>
                </c:pt>
                <c:pt idx="1">
                  <c:v>23.89</c:v>
                </c:pt>
                <c:pt idx="2">
                  <c:v>25.36</c:v>
                </c:pt>
                <c:pt idx="3">
                  <c:v>24.48</c:v>
                </c:pt>
                <c:pt idx="4">
                  <c:v>22</c:v>
                </c:pt>
                <c:pt idx="5">
                  <c:v>24.18</c:v>
                </c:pt>
                <c:pt idx="6">
                  <c:v>23.44</c:v>
                </c:pt>
                <c:pt idx="7">
                  <c:v>24.47</c:v>
                </c:pt>
                <c:pt idx="8">
                  <c:v>25.08</c:v>
                </c:pt>
              </c:numCache>
            </c:numRef>
          </c:val>
          <c:smooth val="0"/>
        </c:ser>
        <c:ser>
          <c:idx val="1"/>
          <c:order val="1"/>
          <c:tx>
            <c:v>health forest</c:v>
          </c:tx>
          <c:spPr>
            <a:ln>
              <a:solidFill>
                <a:srgbClr val="33CC33"/>
              </a:solidFill>
            </a:ln>
          </c:spPr>
          <c:marker>
            <c:symbol val="none"/>
          </c:marker>
          <c:val>
            <c:numRef>
              <c:f>'LST_Dry-Helth'!$E$4:$E$12</c:f>
              <c:numCache>
                <c:formatCode>General</c:formatCode>
                <c:ptCount val="9"/>
                <c:pt idx="0">
                  <c:v>22.45</c:v>
                </c:pt>
                <c:pt idx="1">
                  <c:v>23.03</c:v>
                </c:pt>
                <c:pt idx="2">
                  <c:v>23.6</c:v>
                </c:pt>
                <c:pt idx="3">
                  <c:v>24</c:v>
                </c:pt>
                <c:pt idx="4">
                  <c:v>18.25</c:v>
                </c:pt>
                <c:pt idx="5">
                  <c:v>24.16</c:v>
                </c:pt>
                <c:pt idx="6">
                  <c:v>22.6</c:v>
                </c:pt>
                <c:pt idx="7">
                  <c:v>22.93</c:v>
                </c:pt>
                <c:pt idx="8">
                  <c:v>26.11</c:v>
                </c:pt>
              </c:numCache>
            </c:numRef>
          </c:val>
          <c:smooth val="0"/>
        </c:ser>
        <c:dLbls>
          <c:showLegendKey val="0"/>
          <c:showVal val="0"/>
          <c:showCatName val="0"/>
          <c:showSerName val="0"/>
          <c:showPercent val="0"/>
          <c:showBubbleSize val="0"/>
        </c:dLbls>
        <c:marker val="1"/>
        <c:smooth val="0"/>
        <c:axId val="213597696"/>
        <c:axId val="214758464"/>
      </c:lineChart>
      <c:catAx>
        <c:axId val="213597696"/>
        <c:scaling>
          <c:orientation val="minMax"/>
        </c:scaling>
        <c:delete val="0"/>
        <c:axPos val="b"/>
        <c:majorTickMark val="none"/>
        <c:minorTickMark val="none"/>
        <c:tickLblPos val="nextTo"/>
        <c:txPr>
          <a:bodyPr/>
          <a:lstStyle/>
          <a:p>
            <a:pPr>
              <a:defRPr sz="900"/>
            </a:pPr>
            <a:endParaRPr lang="en-US"/>
          </a:p>
        </c:txPr>
        <c:crossAx val="214758464"/>
        <c:crosses val="autoZero"/>
        <c:auto val="1"/>
        <c:lblAlgn val="ctr"/>
        <c:lblOffset val="100"/>
        <c:noMultiLvlLbl val="0"/>
      </c:catAx>
      <c:valAx>
        <c:axId val="214758464"/>
        <c:scaling>
          <c:orientation val="minMax"/>
          <c:max val="30"/>
          <c:min val="15"/>
        </c:scaling>
        <c:delete val="0"/>
        <c:axPos val="l"/>
        <c:majorGridlines/>
        <c:title>
          <c:tx>
            <c:rich>
              <a:bodyPr/>
              <a:lstStyle/>
              <a:p>
                <a:pPr>
                  <a:defRPr b="0"/>
                </a:pPr>
                <a:r>
                  <a:rPr lang="en-GB" sz="1000" b="0" i="0" baseline="0">
                    <a:effectLst/>
                  </a:rPr>
                  <a:t>LSA SAF LST, deg C</a:t>
                </a:r>
                <a:endParaRPr lang="bg-BG" sz="1000">
                  <a:effectLst/>
                </a:endParaRPr>
              </a:p>
            </c:rich>
          </c:tx>
          <c:layout>
            <c:manualLayout>
              <c:xMode val="edge"/>
              <c:yMode val="edge"/>
              <c:x val="2.3700569525037612E-2"/>
              <c:y val="0.22550022356360386"/>
            </c:manualLayout>
          </c:layout>
          <c:overlay val="0"/>
        </c:title>
        <c:numFmt formatCode="General" sourceLinked="1"/>
        <c:majorTickMark val="none"/>
        <c:minorTickMark val="none"/>
        <c:tickLblPos val="nextTo"/>
        <c:txPr>
          <a:bodyPr/>
          <a:lstStyle/>
          <a:p>
            <a:pPr>
              <a:defRPr sz="900"/>
            </a:pPr>
            <a:endParaRPr lang="en-US"/>
          </a:p>
        </c:txPr>
        <c:crossAx val="213597696"/>
        <c:crosses val="autoZero"/>
        <c:crossBetween val="between"/>
      </c:valAx>
      <c:spPr>
        <a:ln>
          <a:solidFill>
            <a:schemeClr val="bg1">
              <a:lumMod val="85000"/>
            </a:schemeClr>
          </a:solidFill>
        </a:ln>
      </c:spPr>
    </c:plotArea>
    <c:legend>
      <c:legendPos val="r"/>
      <c:layout>
        <c:manualLayout>
          <c:xMode val="edge"/>
          <c:yMode val="edge"/>
          <c:x val="0.24495594240275095"/>
          <c:y val="0.20474960876369327"/>
          <c:w val="0.5025725338491297"/>
          <c:h val="0.1644343840822714"/>
        </c:manualLayout>
      </c:layout>
      <c:overlay val="0"/>
      <c:txPr>
        <a:bodyPr/>
        <a:lstStyle/>
        <a:p>
          <a:pPr>
            <a:defRPr sz="1000" b="1"/>
          </a:pPr>
          <a:endParaRPr lang="en-US"/>
        </a:p>
      </c:txPr>
    </c:legend>
    <c:plotVisOnly val="1"/>
    <c:dispBlanksAs val="gap"/>
    <c:showDLblsOverMax val="0"/>
  </c:chart>
  <c:spPr>
    <a:ln>
      <a:solidFill>
        <a:schemeClr val="bg1">
          <a:lumMod val="85000"/>
        </a:schemeClr>
      </a:solidFill>
    </a:ln>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100"/>
            </a:pPr>
            <a:r>
              <a:rPr lang="en-US" sz="1100" b="0" i="0" baseline="0" dirty="0">
                <a:effectLst/>
              </a:rPr>
              <a:t>Mean LSA SAF LST coarse of health and drying conifer forest,  </a:t>
            </a:r>
            <a:r>
              <a:rPr lang="en-US" sz="1100" b="1" i="0" baseline="0" dirty="0">
                <a:solidFill>
                  <a:srgbClr val="0000CC"/>
                </a:solidFill>
                <a:effectLst/>
              </a:rPr>
              <a:t>June </a:t>
            </a:r>
            <a:r>
              <a:rPr lang="en-US" sz="1100" b="1" i="0" baseline="0" dirty="0" smtClean="0">
                <a:solidFill>
                  <a:srgbClr val="0000CC"/>
                </a:solidFill>
                <a:effectLst/>
              </a:rPr>
              <a:t>( 2010-2018</a:t>
            </a:r>
            <a:r>
              <a:rPr lang="en-US" sz="1100" b="0" i="0" baseline="0" dirty="0">
                <a:effectLst/>
              </a:rPr>
              <a:t>) </a:t>
            </a:r>
            <a:r>
              <a:rPr lang="en-US" sz="1100" b="1" i="0" baseline="0" dirty="0">
                <a:effectLst/>
              </a:rPr>
              <a:t> </a:t>
            </a:r>
            <a:endParaRPr lang="bg-BG" sz="1100" dirty="0">
              <a:effectLst/>
            </a:endParaRPr>
          </a:p>
        </c:rich>
      </c:tx>
      <c:layout>
        <c:manualLayout>
          <c:xMode val="edge"/>
          <c:yMode val="edge"/>
          <c:x val="0.1395798409628197"/>
          <c:y val="0"/>
        </c:manualLayout>
      </c:layout>
      <c:overlay val="0"/>
    </c:title>
    <c:autoTitleDeleted val="0"/>
    <c:plotArea>
      <c:layout>
        <c:manualLayout>
          <c:layoutTarget val="inner"/>
          <c:xMode val="edge"/>
          <c:yMode val="edge"/>
          <c:x val="0.13688346228239848"/>
          <c:y val="0.19220042477084731"/>
          <c:w val="0.74240758650333116"/>
          <c:h val="0.65837189805499663"/>
        </c:manualLayout>
      </c:layout>
      <c:lineChart>
        <c:grouping val="standard"/>
        <c:varyColors val="0"/>
        <c:ser>
          <c:idx val="0"/>
          <c:order val="0"/>
          <c:tx>
            <c:v>dry forest</c:v>
          </c:tx>
          <c:spPr>
            <a:ln>
              <a:solidFill>
                <a:srgbClr val="FF9900"/>
              </a:solidFill>
            </a:ln>
          </c:spPr>
          <c:marker>
            <c:symbol val="none"/>
          </c:marker>
          <c:val>
            <c:numRef>
              <c:f>'LST_Dry-Helth'!$D$14:$D$22</c:f>
              <c:numCache>
                <c:formatCode>General</c:formatCode>
                <c:ptCount val="9"/>
                <c:pt idx="0">
                  <c:v>25.75</c:v>
                </c:pt>
                <c:pt idx="1">
                  <c:v>26.09</c:v>
                </c:pt>
                <c:pt idx="2">
                  <c:v>28.22</c:v>
                </c:pt>
                <c:pt idx="3">
                  <c:v>27.31</c:v>
                </c:pt>
                <c:pt idx="4">
                  <c:v>25.33</c:v>
                </c:pt>
                <c:pt idx="5">
                  <c:v>26.3</c:v>
                </c:pt>
                <c:pt idx="6">
                  <c:v>27.18</c:v>
                </c:pt>
                <c:pt idx="7">
                  <c:v>26.2</c:v>
                </c:pt>
                <c:pt idx="8">
                  <c:v>29.29</c:v>
                </c:pt>
              </c:numCache>
            </c:numRef>
          </c:val>
          <c:smooth val="0"/>
        </c:ser>
        <c:ser>
          <c:idx val="1"/>
          <c:order val="1"/>
          <c:tx>
            <c:v>health forest</c:v>
          </c:tx>
          <c:spPr>
            <a:ln>
              <a:solidFill>
                <a:srgbClr val="33CC33"/>
              </a:solidFill>
            </a:ln>
          </c:spPr>
          <c:marker>
            <c:symbol val="none"/>
          </c:marker>
          <c:val>
            <c:numRef>
              <c:f>'LST_Dry-Helth'!$E$14:$E$22</c:f>
              <c:numCache>
                <c:formatCode>General</c:formatCode>
                <c:ptCount val="9"/>
                <c:pt idx="0">
                  <c:v>25.72</c:v>
                </c:pt>
                <c:pt idx="1">
                  <c:v>24.07</c:v>
                </c:pt>
                <c:pt idx="2">
                  <c:v>27.09</c:v>
                </c:pt>
                <c:pt idx="3">
                  <c:v>26.1</c:v>
                </c:pt>
                <c:pt idx="4">
                  <c:v>24.32</c:v>
                </c:pt>
                <c:pt idx="5">
                  <c:v>25.1</c:v>
                </c:pt>
                <c:pt idx="6">
                  <c:v>27.23</c:v>
                </c:pt>
                <c:pt idx="7">
                  <c:v>24.85</c:v>
                </c:pt>
                <c:pt idx="8">
                  <c:v>27.93</c:v>
                </c:pt>
              </c:numCache>
            </c:numRef>
          </c:val>
          <c:smooth val="0"/>
        </c:ser>
        <c:dLbls>
          <c:showLegendKey val="0"/>
          <c:showVal val="0"/>
          <c:showCatName val="0"/>
          <c:showSerName val="0"/>
          <c:showPercent val="0"/>
          <c:showBubbleSize val="0"/>
        </c:dLbls>
        <c:marker val="1"/>
        <c:smooth val="0"/>
        <c:axId val="213737472"/>
        <c:axId val="214760192"/>
      </c:lineChart>
      <c:catAx>
        <c:axId val="213737472"/>
        <c:scaling>
          <c:orientation val="minMax"/>
        </c:scaling>
        <c:delete val="0"/>
        <c:axPos val="b"/>
        <c:majorTickMark val="none"/>
        <c:minorTickMark val="none"/>
        <c:tickLblPos val="nextTo"/>
        <c:txPr>
          <a:bodyPr/>
          <a:lstStyle/>
          <a:p>
            <a:pPr>
              <a:defRPr sz="900"/>
            </a:pPr>
            <a:endParaRPr lang="en-US"/>
          </a:p>
        </c:txPr>
        <c:crossAx val="214760192"/>
        <c:crosses val="autoZero"/>
        <c:auto val="1"/>
        <c:lblAlgn val="ctr"/>
        <c:lblOffset val="100"/>
        <c:noMultiLvlLbl val="0"/>
      </c:catAx>
      <c:valAx>
        <c:axId val="214760192"/>
        <c:scaling>
          <c:orientation val="minMax"/>
          <c:min val="21"/>
        </c:scaling>
        <c:delete val="0"/>
        <c:axPos val="l"/>
        <c:majorGridlines/>
        <c:title>
          <c:tx>
            <c:rich>
              <a:bodyPr/>
              <a:lstStyle/>
              <a:p>
                <a:pPr>
                  <a:defRPr b="0"/>
                </a:pPr>
                <a:r>
                  <a:rPr lang="en-GB" sz="1000" b="0" i="0" baseline="0">
                    <a:effectLst/>
                  </a:rPr>
                  <a:t>LSA SAF LST, deg C</a:t>
                </a:r>
                <a:endParaRPr lang="bg-BG" sz="1000">
                  <a:effectLst/>
                </a:endParaRPr>
              </a:p>
            </c:rich>
          </c:tx>
          <c:layout>
            <c:manualLayout>
              <c:xMode val="edge"/>
              <c:yMode val="edge"/>
              <c:x val="1.3647109391790244E-2"/>
              <c:y val="0.2042057902973396"/>
            </c:manualLayout>
          </c:layout>
          <c:overlay val="0"/>
        </c:title>
        <c:numFmt formatCode="General" sourceLinked="1"/>
        <c:majorTickMark val="none"/>
        <c:minorTickMark val="none"/>
        <c:tickLblPos val="nextTo"/>
        <c:txPr>
          <a:bodyPr/>
          <a:lstStyle/>
          <a:p>
            <a:pPr>
              <a:defRPr sz="900"/>
            </a:pPr>
            <a:endParaRPr lang="en-US"/>
          </a:p>
        </c:txPr>
        <c:crossAx val="213737472"/>
        <c:crosses val="autoZero"/>
        <c:crossBetween val="between"/>
      </c:valAx>
      <c:spPr>
        <a:ln>
          <a:solidFill>
            <a:schemeClr val="bg1">
              <a:lumMod val="85000"/>
            </a:schemeClr>
          </a:solidFill>
        </a:ln>
      </c:spPr>
    </c:plotArea>
    <c:legend>
      <c:legendPos val="r"/>
      <c:layout>
        <c:manualLayout>
          <c:xMode val="edge"/>
          <c:yMode val="edge"/>
          <c:x val="0.19011202450032239"/>
          <c:y val="0.20622456964006264"/>
          <c:w val="0.49259268214055446"/>
          <c:h val="0.11889559579700425"/>
        </c:manualLayout>
      </c:layout>
      <c:overlay val="0"/>
      <c:txPr>
        <a:bodyPr/>
        <a:lstStyle/>
        <a:p>
          <a:pPr>
            <a:defRPr sz="1000" b="1"/>
          </a:pPr>
          <a:endParaRPr lang="en-US"/>
        </a:p>
      </c:txPr>
    </c:legend>
    <c:plotVisOnly val="1"/>
    <c:dispBlanksAs val="gap"/>
    <c:showDLblsOverMax val="0"/>
  </c:chart>
  <c:spPr>
    <a:ln>
      <a:solidFill>
        <a:schemeClr val="bg1">
          <a:lumMod val="85000"/>
        </a:schemeClr>
      </a:solidFill>
    </a:ln>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0226" name="Rectangle 1026"/>
          <p:cNvSpPr>
            <a:spLocks noGrp="1" noChangeArrowheads="1"/>
          </p:cNvSpPr>
          <p:nvPr>
            <p:ph type="hdr" sz="quarter"/>
          </p:nvPr>
        </p:nvSpPr>
        <p:spPr bwMode="auto">
          <a:xfrm>
            <a:off x="0" y="0"/>
            <a:ext cx="293846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GB"/>
          </a:p>
        </p:txBody>
      </p:sp>
      <p:sp>
        <p:nvSpPr>
          <p:cNvPr id="180227" name="Rectangle 1027"/>
          <p:cNvSpPr>
            <a:spLocks noGrp="1" noChangeArrowheads="1"/>
          </p:cNvSpPr>
          <p:nvPr>
            <p:ph type="dt" sz="quarter" idx="1"/>
          </p:nvPr>
        </p:nvSpPr>
        <p:spPr bwMode="auto">
          <a:xfrm>
            <a:off x="3843338" y="0"/>
            <a:ext cx="2938462"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GB"/>
          </a:p>
        </p:txBody>
      </p:sp>
      <p:sp>
        <p:nvSpPr>
          <p:cNvPr id="180228" name="Rectangle 1028"/>
          <p:cNvSpPr>
            <a:spLocks noGrp="1" noChangeArrowheads="1"/>
          </p:cNvSpPr>
          <p:nvPr>
            <p:ph type="ftr" sz="quarter" idx="2"/>
          </p:nvPr>
        </p:nvSpPr>
        <p:spPr bwMode="auto">
          <a:xfrm>
            <a:off x="0" y="9429750"/>
            <a:ext cx="293846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GB"/>
          </a:p>
        </p:txBody>
      </p:sp>
      <p:sp>
        <p:nvSpPr>
          <p:cNvPr id="180229" name="Rectangle 1029"/>
          <p:cNvSpPr>
            <a:spLocks noGrp="1" noChangeArrowheads="1"/>
          </p:cNvSpPr>
          <p:nvPr>
            <p:ph type="sldNum" sz="quarter" idx="3"/>
          </p:nvPr>
        </p:nvSpPr>
        <p:spPr bwMode="auto">
          <a:xfrm>
            <a:off x="3843338" y="9429750"/>
            <a:ext cx="2938462"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F4076635-95D4-4D49-BB35-185295795D36}" type="slidenum">
              <a:rPr lang="en-GB"/>
              <a:pPr>
                <a:defRPr/>
              </a:pPr>
              <a:t>‹#›</a:t>
            </a:fld>
            <a:endParaRPr lang="en-GB"/>
          </a:p>
        </p:txBody>
      </p:sp>
    </p:spTree>
    <p:extLst>
      <p:ext uri="{BB962C8B-B14F-4D97-AF65-F5344CB8AC3E}">
        <p14:creationId xmlns:p14="http://schemas.microsoft.com/office/powerpoint/2010/main" val="2750785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3846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GB"/>
          </a:p>
        </p:txBody>
      </p:sp>
      <p:sp>
        <p:nvSpPr>
          <p:cNvPr id="4099" name="Rectangle 3"/>
          <p:cNvSpPr>
            <a:spLocks noGrp="1" noChangeArrowheads="1"/>
          </p:cNvSpPr>
          <p:nvPr>
            <p:ph type="dt" idx="1"/>
          </p:nvPr>
        </p:nvSpPr>
        <p:spPr bwMode="auto">
          <a:xfrm>
            <a:off x="3843338" y="0"/>
            <a:ext cx="2938462"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GB"/>
          </a:p>
        </p:txBody>
      </p:sp>
      <p:sp>
        <p:nvSpPr>
          <p:cNvPr id="55300" name="Rectangle 4"/>
          <p:cNvSpPr>
            <a:spLocks noGrp="1" noRot="1" noChangeAspect="1" noChangeArrowheads="1" noTextEdit="1"/>
          </p:cNvSpPr>
          <p:nvPr>
            <p:ph type="sldImg" idx="2"/>
          </p:nvPr>
        </p:nvSpPr>
        <p:spPr bwMode="auto">
          <a:xfrm>
            <a:off x="909638" y="744538"/>
            <a:ext cx="4964112"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04875" y="4714875"/>
            <a:ext cx="4972050"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4102" name="Rectangle 6"/>
          <p:cNvSpPr>
            <a:spLocks noGrp="1" noChangeArrowheads="1"/>
          </p:cNvSpPr>
          <p:nvPr>
            <p:ph type="ftr" sz="quarter" idx="4"/>
          </p:nvPr>
        </p:nvSpPr>
        <p:spPr bwMode="auto">
          <a:xfrm>
            <a:off x="0" y="9429750"/>
            <a:ext cx="293846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GB"/>
          </a:p>
        </p:txBody>
      </p:sp>
      <p:sp>
        <p:nvSpPr>
          <p:cNvPr id="4103" name="Rectangle 7"/>
          <p:cNvSpPr>
            <a:spLocks noGrp="1" noChangeArrowheads="1"/>
          </p:cNvSpPr>
          <p:nvPr>
            <p:ph type="sldNum" sz="quarter" idx="5"/>
          </p:nvPr>
        </p:nvSpPr>
        <p:spPr bwMode="auto">
          <a:xfrm>
            <a:off x="3843338" y="9429750"/>
            <a:ext cx="2938462"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3FD1A243-25D2-4455-A295-FC56F8056747}" type="slidenum">
              <a:rPr lang="en-GB"/>
              <a:pPr>
                <a:defRPr/>
              </a:pPr>
              <a:t>‹#›</a:t>
            </a:fld>
            <a:endParaRPr lang="en-GB"/>
          </a:p>
        </p:txBody>
      </p:sp>
    </p:spTree>
    <p:extLst>
      <p:ext uri="{BB962C8B-B14F-4D97-AF65-F5344CB8AC3E}">
        <p14:creationId xmlns:p14="http://schemas.microsoft.com/office/powerpoint/2010/main" val="37419941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p:spPr>
        <p:txBody>
          <a:bodyPr/>
          <a:lstStyle/>
          <a:p>
            <a:endParaRPr lang="bg-BG" smtClean="0">
              <a:latin typeface="Times New Roman" charset="0"/>
            </a:endParaRPr>
          </a:p>
        </p:txBody>
      </p:sp>
      <p:sp>
        <p:nvSpPr>
          <p:cNvPr id="56324" name="Slide Number Placeholder 3"/>
          <p:cNvSpPr>
            <a:spLocks noGrp="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BE98F8CB-E4DE-4CA1-9E4D-338346F7428C}" type="slidenum">
              <a:rPr lang="en-GB" sz="1200" smtClean="0"/>
              <a:pPr eaLnBrk="1" hangingPunct="1"/>
              <a:t>1</a:t>
            </a:fld>
            <a:endParaRPr lang="en-GB" sz="12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10"/>
          </p:nvPr>
        </p:nvSpPr>
        <p:spPr/>
        <p:txBody>
          <a:bodyPr/>
          <a:lstStyle/>
          <a:p>
            <a:pPr>
              <a:defRPr/>
            </a:pPr>
            <a:fld id="{3FD1A243-25D2-4455-A295-FC56F8056747}" type="slidenum">
              <a:rPr lang="en-GB" smtClean="0"/>
              <a:pPr>
                <a:defRPr/>
              </a:pPr>
              <a:t>16</a:t>
            </a:fld>
            <a:endParaRPr lang="en-GB"/>
          </a:p>
        </p:txBody>
      </p:sp>
    </p:spTree>
    <p:extLst>
      <p:ext uri="{BB962C8B-B14F-4D97-AF65-F5344CB8AC3E}">
        <p14:creationId xmlns:p14="http://schemas.microsoft.com/office/powerpoint/2010/main" val="3575848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10"/>
          </p:nvPr>
        </p:nvSpPr>
        <p:spPr/>
        <p:txBody>
          <a:bodyPr/>
          <a:lstStyle/>
          <a:p>
            <a:pPr>
              <a:defRPr/>
            </a:pPr>
            <a:fld id="{3FD1A243-25D2-4455-A295-FC56F8056747}" type="slidenum">
              <a:rPr lang="en-GB" smtClean="0"/>
              <a:pPr>
                <a:defRPr/>
              </a:pPr>
              <a:t>17</a:t>
            </a:fld>
            <a:endParaRPr lang="en-GB"/>
          </a:p>
        </p:txBody>
      </p:sp>
    </p:spTree>
    <p:extLst>
      <p:ext uri="{BB962C8B-B14F-4D97-AF65-F5344CB8AC3E}">
        <p14:creationId xmlns:p14="http://schemas.microsoft.com/office/powerpoint/2010/main" val="3575848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10"/>
          </p:nvPr>
        </p:nvSpPr>
        <p:spPr/>
        <p:txBody>
          <a:bodyPr/>
          <a:lstStyle/>
          <a:p>
            <a:pPr>
              <a:defRPr/>
            </a:pPr>
            <a:fld id="{3FD1A243-25D2-4455-A295-FC56F8056747}" type="slidenum">
              <a:rPr lang="en-GB" smtClean="0"/>
              <a:pPr>
                <a:defRPr/>
              </a:pPr>
              <a:t>27</a:t>
            </a:fld>
            <a:endParaRPr lang="en-GB"/>
          </a:p>
        </p:txBody>
      </p:sp>
    </p:spTree>
    <p:extLst>
      <p:ext uri="{BB962C8B-B14F-4D97-AF65-F5344CB8AC3E}">
        <p14:creationId xmlns:p14="http://schemas.microsoft.com/office/powerpoint/2010/main" val="1548755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10"/>
          </p:nvPr>
        </p:nvSpPr>
        <p:spPr/>
        <p:txBody>
          <a:bodyPr/>
          <a:lstStyle/>
          <a:p>
            <a:pPr>
              <a:defRPr/>
            </a:pPr>
            <a:fld id="{3FD1A243-25D2-4455-A295-FC56F8056747}" type="slidenum">
              <a:rPr lang="en-GB" smtClean="0"/>
              <a:pPr>
                <a:defRPr/>
              </a:pPr>
              <a:t>34</a:t>
            </a:fld>
            <a:endParaRPr lang="en-GB"/>
          </a:p>
        </p:txBody>
      </p:sp>
    </p:spTree>
    <p:extLst>
      <p:ext uri="{BB962C8B-B14F-4D97-AF65-F5344CB8AC3E}">
        <p14:creationId xmlns:p14="http://schemas.microsoft.com/office/powerpoint/2010/main" val="3105626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10"/>
          </p:nvPr>
        </p:nvSpPr>
        <p:spPr/>
        <p:txBody>
          <a:bodyPr/>
          <a:lstStyle/>
          <a:p>
            <a:pPr>
              <a:defRPr/>
            </a:pPr>
            <a:fld id="{3FD1A243-25D2-4455-A295-FC56F8056747}" type="slidenum">
              <a:rPr lang="en-GB" smtClean="0"/>
              <a:pPr>
                <a:defRPr/>
              </a:pPr>
              <a:t>35</a:t>
            </a:fld>
            <a:endParaRPr lang="en-GB"/>
          </a:p>
        </p:txBody>
      </p:sp>
    </p:spTree>
    <p:extLst>
      <p:ext uri="{BB962C8B-B14F-4D97-AF65-F5344CB8AC3E}">
        <p14:creationId xmlns:p14="http://schemas.microsoft.com/office/powerpoint/2010/main" val="344802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bg-BG"/>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bg-BG"/>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11DA702-2717-4BA6-9FD7-3C0212067C42}" type="slidenum">
              <a:rPr lang="en-GB"/>
              <a:pPr>
                <a:defRPr/>
              </a:pPr>
              <a:t>‹#›</a:t>
            </a:fld>
            <a:endParaRPr lang="en-GB"/>
          </a:p>
        </p:txBody>
      </p:sp>
    </p:spTree>
    <p:extLst>
      <p:ext uri="{BB962C8B-B14F-4D97-AF65-F5344CB8AC3E}">
        <p14:creationId xmlns:p14="http://schemas.microsoft.com/office/powerpoint/2010/main" val="1765012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07528DE-BEAD-4049-9BF8-1EA39962C018}" type="slidenum">
              <a:rPr lang="en-GB"/>
              <a:pPr>
                <a:defRPr/>
              </a:pPr>
              <a:t>‹#›</a:t>
            </a:fld>
            <a:endParaRPr lang="en-GB"/>
          </a:p>
        </p:txBody>
      </p:sp>
    </p:spTree>
    <p:extLst>
      <p:ext uri="{BB962C8B-B14F-4D97-AF65-F5344CB8AC3E}">
        <p14:creationId xmlns:p14="http://schemas.microsoft.com/office/powerpoint/2010/main" val="1956596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smtClean="0"/>
              <a:t>Click to edit Master title style</a:t>
            </a:r>
            <a:endParaRPr lang="bg-BG"/>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4B18726-563D-4473-81A4-AF55791B5934}" type="slidenum">
              <a:rPr lang="en-GB"/>
              <a:pPr>
                <a:defRPr/>
              </a:pPr>
              <a:t>‹#›</a:t>
            </a:fld>
            <a:endParaRPr lang="en-GB"/>
          </a:p>
        </p:txBody>
      </p:sp>
    </p:spTree>
    <p:extLst>
      <p:ext uri="{BB962C8B-B14F-4D97-AF65-F5344CB8AC3E}">
        <p14:creationId xmlns:p14="http://schemas.microsoft.com/office/powerpoint/2010/main" val="1475221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1A20770-94E4-4E54-94E2-49BBAE1D3FFE}" type="slidenum">
              <a:rPr lang="en-GB"/>
              <a:pPr>
                <a:defRPr/>
              </a:pPr>
              <a:t>‹#›</a:t>
            </a:fld>
            <a:endParaRPr lang="en-GB"/>
          </a:p>
        </p:txBody>
      </p:sp>
    </p:spTree>
    <p:extLst>
      <p:ext uri="{BB962C8B-B14F-4D97-AF65-F5344CB8AC3E}">
        <p14:creationId xmlns:p14="http://schemas.microsoft.com/office/powerpoint/2010/main" val="3843420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bg-BG"/>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4E4776B-324A-4924-BF1F-C6F3F501F5F6}" type="slidenum">
              <a:rPr lang="en-GB"/>
              <a:pPr>
                <a:defRPr/>
              </a:pPr>
              <a:t>‹#›</a:t>
            </a:fld>
            <a:endParaRPr lang="en-GB"/>
          </a:p>
        </p:txBody>
      </p:sp>
    </p:spTree>
    <p:extLst>
      <p:ext uri="{BB962C8B-B14F-4D97-AF65-F5344CB8AC3E}">
        <p14:creationId xmlns:p14="http://schemas.microsoft.com/office/powerpoint/2010/main" val="2528884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Content Placeholder 2"/>
          <p:cNvSpPr>
            <a:spLocks noGrp="1"/>
          </p:cNvSpPr>
          <p:nvPr>
            <p:ph sz="half" idx="1"/>
          </p:nvPr>
        </p:nvSpPr>
        <p:spPr>
          <a:xfrm>
            <a:off x="6858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Content Placeholder 3"/>
          <p:cNvSpPr>
            <a:spLocks noGrp="1"/>
          </p:cNvSpPr>
          <p:nvPr>
            <p:ph sz="half" idx="2"/>
          </p:nvPr>
        </p:nvSpPr>
        <p:spPr>
          <a:xfrm>
            <a:off x="46482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042A9B8F-D8FC-4145-869F-95329AA24952}" type="slidenum">
              <a:rPr lang="en-GB"/>
              <a:pPr>
                <a:defRPr/>
              </a:pPr>
              <a:t>‹#›</a:t>
            </a:fld>
            <a:endParaRPr lang="en-GB"/>
          </a:p>
        </p:txBody>
      </p:sp>
    </p:spTree>
    <p:extLst>
      <p:ext uri="{BB962C8B-B14F-4D97-AF65-F5344CB8AC3E}">
        <p14:creationId xmlns:p14="http://schemas.microsoft.com/office/powerpoint/2010/main" val="1506005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bg-BG"/>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EC4CB479-7544-4B72-B8D3-48529209CEF5}" type="slidenum">
              <a:rPr lang="en-GB"/>
              <a:pPr>
                <a:defRPr/>
              </a:pPr>
              <a:t>‹#›</a:t>
            </a:fld>
            <a:endParaRPr lang="en-GB"/>
          </a:p>
        </p:txBody>
      </p:sp>
    </p:spTree>
    <p:extLst>
      <p:ext uri="{BB962C8B-B14F-4D97-AF65-F5344CB8AC3E}">
        <p14:creationId xmlns:p14="http://schemas.microsoft.com/office/powerpoint/2010/main" val="1108450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CBBF637A-E6A4-4D1F-BF19-7088934D9FA6}" type="slidenum">
              <a:rPr lang="en-GB"/>
              <a:pPr>
                <a:defRPr/>
              </a:pPr>
              <a:t>‹#›</a:t>
            </a:fld>
            <a:endParaRPr lang="en-GB"/>
          </a:p>
        </p:txBody>
      </p:sp>
    </p:spTree>
    <p:extLst>
      <p:ext uri="{BB962C8B-B14F-4D97-AF65-F5344CB8AC3E}">
        <p14:creationId xmlns:p14="http://schemas.microsoft.com/office/powerpoint/2010/main" val="1395687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D53467D2-03FB-44AB-96D2-3AD5665BFB3E}" type="slidenum">
              <a:rPr lang="en-GB"/>
              <a:pPr>
                <a:defRPr/>
              </a:pPr>
              <a:t>‹#›</a:t>
            </a:fld>
            <a:endParaRPr lang="en-GB"/>
          </a:p>
        </p:txBody>
      </p:sp>
    </p:spTree>
    <p:extLst>
      <p:ext uri="{BB962C8B-B14F-4D97-AF65-F5344CB8AC3E}">
        <p14:creationId xmlns:p14="http://schemas.microsoft.com/office/powerpoint/2010/main" val="3668385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bg-BG"/>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6459B140-FE6D-41D1-BD50-28E5AD63A9FC}" type="slidenum">
              <a:rPr lang="en-GB"/>
              <a:pPr>
                <a:defRPr/>
              </a:pPr>
              <a:t>‹#›</a:t>
            </a:fld>
            <a:endParaRPr lang="en-GB"/>
          </a:p>
        </p:txBody>
      </p:sp>
    </p:spTree>
    <p:extLst>
      <p:ext uri="{BB962C8B-B14F-4D97-AF65-F5344CB8AC3E}">
        <p14:creationId xmlns:p14="http://schemas.microsoft.com/office/powerpoint/2010/main" val="1681404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bg-BG"/>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bg-BG"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A070DE28-08FE-4239-A8A4-F550118B9CDC}" type="slidenum">
              <a:rPr lang="en-GB"/>
              <a:pPr>
                <a:defRPr/>
              </a:pPr>
              <a:t>‹#›</a:t>
            </a:fld>
            <a:endParaRPr lang="en-GB"/>
          </a:p>
        </p:txBody>
      </p:sp>
    </p:spTree>
    <p:extLst>
      <p:ext uri="{BB962C8B-B14F-4D97-AF65-F5344CB8AC3E}">
        <p14:creationId xmlns:p14="http://schemas.microsoft.com/office/powerpoint/2010/main" val="961895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a:defRPr/>
            </a:pPr>
            <a:fld id="{84213128-A369-4717-9C8D-892C3AAFDC4C}"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wm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23.emf"/></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image" Target="../media/image24.jpeg"/><Relationship Id="rId1" Type="http://schemas.openxmlformats.org/officeDocument/2006/relationships/slideLayout" Target="../slideLayouts/slideLayout6.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hyperlink" Target="http://www.procurement.iag.bg:8080/cgi-bin/lup.cgi"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36.jpg"/><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6.jpg"/><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0.jpeg"/><Relationship Id="rId1" Type="http://schemas.openxmlformats.org/officeDocument/2006/relationships/slideLayout" Target="../slideLayouts/slideLayout6.xml"/><Relationship Id="rId4" Type="http://schemas.openxmlformats.org/officeDocument/2006/relationships/image" Target="../media/image36.jp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 Id="rId6" Type="http://schemas.openxmlformats.org/officeDocument/2006/relationships/image" Target="../media/image36.jpg"/><Relationship Id="rId5" Type="http://schemas.openxmlformats.org/officeDocument/2006/relationships/image" Target="../media/image44.jpe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49.jpg"/><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6.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6.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chart" Target="../charts/chart10.xml"/></Relationships>
</file>

<file path=ppt/slides/_rels/slide32.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chart" Target="../charts/chart18.xml"/><Relationship Id="rId4" Type="http://schemas.openxmlformats.org/officeDocument/2006/relationships/chart" Target="../charts/chart17.xml"/></Relationships>
</file>

<file path=ppt/slides/_rels/slide35.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chart" Target="../charts/chart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w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042988" y="1136650"/>
            <a:ext cx="7705725" cy="1787525"/>
          </a:xfrm>
        </p:spPr>
        <p:txBody>
          <a:bodyPr/>
          <a:lstStyle/>
          <a:p>
            <a:pPr algn="r">
              <a:defRPr/>
            </a:pPr>
            <a:r>
              <a:rPr lang="en-US" sz="3600" dirty="0">
                <a:solidFill>
                  <a:schemeClr val="tx1">
                    <a:lumMod val="65000"/>
                    <a:lumOff val="35000"/>
                  </a:schemeClr>
                </a:solidFill>
                <a:latin typeface="Arial" pitchFamily="34" charset="0"/>
                <a:cs typeface="Arial" pitchFamily="34" charset="0"/>
              </a:rPr>
              <a:t>Monitoring of forest cover disturbances during natural hazards by meteorological </a:t>
            </a:r>
            <a:r>
              <a:rPr lang="en-US" sz="3600" dirty="0" smtClean="0">
                <a:solidFill>
                  <a:schemeClr val="tx1">
                    <a:lumMod val="65000"/>
                    <a:lumOff val="35000"/>
                  </a:schemeClr>
                </a:solidFill>
                <a:latin typeface="Arial" pitchFamily="34" charset="0"/>
                <a:cs typeface="Arial" pitchFamily="34" charset="0"/>
              </a:rPr>
              <a:t>satellites</a:t>
            </a:r>
            <a:r>
              <a:rPr lang="bg-BG" sz="3600" dirty="0"/>
              <a:t/>
            </a:r>
            <a:br>
              <a:rPr lang="bg-BG" sz="3600" dirty="0"/>
            </a:br>
            <a:endParaRPr lang="bg-BG" sz="3200" dirty="0"/>
          </a:p>
        </p:txBody>
      </p:sp>
      <p:sp>
        <p:nvSpPr>
          <p:cNvPr id="2051" name="Text Box 5"/>
          <p:cNvSpPr txBox="1">
            <a:spLocks noChangeArrowheads="1"/>
          </p:cNvSpPr>
          <p:nvPr/>
        </p:nvSpPr>
        <p:spPr bwMode="auto">
          <a:xfrm>
            <a:off x="-16793" y="6237312"/>
            <a:ext cx="91440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eaLnBrk="1" hangingPunct="1">
              <a:spcAft>
                <a:spcPts val="600"/>
              </a:spcAft>
            </a:pPr>
            <a:r>
              <a:rPr lang="en-US" sz="1400" dirty="0">
                <a:solidFill>
                  <a:schemeClr val="tx1">
                    <a:lumMod val="65000"/>
                    <a:lumOff val="35000"/>
                  </a:schemeClr>
                </a:solidFill>
                <a:latin typeface="Calibri" pitchFamily="34" charset="0"/>
                <a:cs typeface="Times New Roman" charset="0"/>
              </a:rPr>
              <a:t>6th SALGEE Workshop,</a:t>
            </a:r>
            <a:r>
              <a:rPr lang="en-GB" sz="1400" dirty="0">
                <a:solidFill>
                  <a:schemeClr val="tx1">
                    <a:lumMod val="65000"/>
                    <a:lumOff val="35000"/>
                  </a:schemeClr>
                </a:solidFill>
                <a:latin typeface="Calibri" pitchFamily="34" charset="0"/>
                <a:cs typeface="Times New Roman" charset="0"/>
              </a:rPr>
              <a:t> </a:t>
            </a:r>
            <a:r>
              <a:rPr lang="en-US" sz="1400" dirty="0">
                <a:solidFill>
                  <a:schemeClr val="tx1">
                    <a:lumMod val="65000"/>
                    <a:lumOff val="35000"/>
                  </a:schemeClr>
                </a:solidFill>
                <a:latin typeface="Calibri" pitchFamily="34" charset="0"/>
                <a:cs typeface="Times New Roman" charset="0"/>
              </a:rPr>
              <a:t>14 – 17 October, Darmstadt,</a:t>
            </a:r>
            <a:r>
              <a:rPr lang="en-GB" sz="1400" dirty="0">
                <a:solidFill>
                  <a:schemeClr val="tx1">
                    <a:lumMod val="65000"/>
                    <a:lumOff val="35000"/>
                  </a:schemeClr>
                </a:solidFill>
                <a:latin typeface="Calibri" pitchFamily="34" charset="0"/>
                <a:cs typeface="Times New Roman" charset="0"/>
              </a:rPr>
              <a:t> EUMETSAT HQ, </a:t>
            </a:r>
            <a:r>
              <a:rPr lang="en-US" sz="1400" dirty="0">
                <a:solidFill>
                  <a:schemeClr val="tx1">
                    <a:lumMod val="65000"/>
                    <a:lumOff val="35000"/>
                  </a:schemeClr>
                </a:solidFill>
                <a:latin typeface="Calibri" pitchFamily="34" charset="0"/>
                <a:cs typeface="Times New Roman" charset="0"/>
              </a:rPr>
              <a:t>Germany</a:t>
            </a:r>
          </a:p>
          <a:p>
            <a:pPr algn="ctr" eaLnBrk="1" hangingPunct="1"/>
            <a:r>
              <a:rPr lang="en-US" sz="1400" b="1" dirty="0">
                <a:solidFill>
                  <a:schemeClr val="tx1">
                    <a:lumMod val="65000"/>
                    <a:lumOff val="35000"/>
                  </a:schemeClr>
                </a:solidFill>
                <a:latin typeface="Calibri" pitchFamily="34" charset="0"/>
                <a:cs typeface="Calibri" pitchFamily="34" charset="0"/>
              </a:rPr>
              <a:t>‘MSG Land Surface </a:t>
            </a:r>
            <a:r>
              <a:rPr lang="en-US" sz="1400" b="1" dirty="0" smtClean="0">
                <a:solidFill>
                  <a:schemeClr val="tx1">
                    <a:lumMod val="65000"/>
                    <a:lumOff val="35000"/>
                  </a:schemeClr>
                </a:solidFill>
                <a:latin typeface="Calibri" pitchFamily="34" charset="0"/>
                <a:cs typeface="Calibri" pitchFamily="34" charset="0"/>
              </a:rPr>
              <a:t>Applications:</a:t>
            </a:r>
            <a:r>
              <a:rPr lang="bg-BG" sz="1400" b="1" dirty="0" smtClean="0">
                <a:solidFill>
                  <a:schemeClr val="tx1">
                    <a:lumMod val="65000"/>
                    <a:lumOff val="35000"/>
                  </a:schemeClr>
                </a:solidFill>
                <a:latin typeface="Calibri" pitchFamily="34" charset="0"/>
                <a:cs typeface="Calibri" pitchFamily="34" charset="0"/>
              </a:rPr>
              <a:t> </a:t>
            </a:r>
            <a:r>
              <a:rPr lang="bg-BG" sz="1400" b="1" dirty="0">
                <a:solidFill>
                  <a:schemeClr val="tx1">
                    <a:lumMod val="65000"/>
                    <a:lumOff val="35000"/>
                  </a:schemeClr>
                </a:solidFill>
                <a:latin typeface="Calibri" pitchFamily="34" charset="0"/>
                <a:cs typeface="Calibri" pitchFamily="34" charset="0"/>
              </a:rPr>
              <a:t>Connection of climate and biosphere</a:t>
            </a:r>
            <a:r>
              <a:rPr lang="en-US" sz="1400" b="1" dirty="0">
                <a:solidFill>
                  <a:schemeClr val="tx1">
                    <a:lumMod val="65000"/>
                    <a:lumOff val="35000"/>
                  </a:schemeClr>
                </a:solidFill>
                <a:latin typeface="Calibri" pitchFamily="34" charset="0"/>
                <a:cs typeface="Calibri" pitchFamily="34" charset="0"/>
              </a:rPr>
              <a:t>’</a:t>
            </a:r>
            <a:endParaRPr lang="en-GB" sz="1400" b="1" dirty="0">
              <a:solidFill>
                <a:schemeClr val="tx1">
                  <a:lumMod val="65000"/>
                  <a:lumOff val="35000"/>
                </a:schemeClr>
              </a:solidFill>
              <a:latin typeface="Calibri" pitchFamily="34" charset="0"/>
              <a:cs typeface="Calibri" pitchFamily="34" charset="0"/>
            </a:endParaRPr>
          </a:p>
        </p:txBody>
      </p:sp>
      <p:sp>
        <p:nvSpPr>
          <p:cNvPr id="2052" name="Text Box 10"/>
          <p:cNvSpPr txBox="1">
            <a:spLocks noChangeArrowheads="1"/>
          </p:cNvSpPr>
          <p:nvPr/>
        </p:nvSpPr>
        <p:spPr bwMode="auto">
          <a:xfrm>
            <a:off x="576263" y="3429000"/>
            <a:ext cx="838835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r" eaLnBrk="1" hangingPunct="1"/>
            <a:r>
              <a:rPr lang="en-US" sz="2200" dirty="0">
                <a:solidFill>
                  <a:srgbClr val="C00000"/>
                </a:solidFill>
                <a:latin typeface="Calibri" pitchFamily="34" charset="0"/>
                <a:cs typeface="Times New Roman" charset="0"/>
              </a:rPr>
              <a:t>Julia </a:t>
            </a:r>
            <a:r>
              <a:rPr lang="en-US" sz="2200" dirty="0" err="1" smtClean="0">
                <a:solidFill>
                  <a:srgbClr val="C00000"/>
                </a:solidFill>
                <a:latin typeface="Calibri" pitchFamily="34" charset="0"/>
                <a:cs typeface="Times New Roman" charset="0"/>
              </a:rPr>
              <a:t>Stoyanova</a:t>
            </a:r>
            <a:r>
              <a:rPr lang="en-US" sz="2200" dirty="0" smtClean="0">
                <a:solidFill>
                  <a:srgbClr val="C00000"/>
                </a:solidFill>
                <a:latin typeface="Calibri" pitchFamily="34" charset="0"/>
                <a:cs typeface="Times New Roman" charset="0"/>
              </a:rPr>
              <a:t> </a:t>
            </a:r>
          </a:p>
          <a:p>
            <a:pPr algn="r" eaLnBrk="1" hangingPunct="1"/>
            <a:r>
              <a:rPr lang="en-US" sz="2200" i="1" dirty="0" smtClean="0">
                <a:solidFill>
                  <a:srgbClr val="C00000"/>
                </a:solidFill>
                <a:latin typeface="Calibri" pitchFamily="34" charset="0"/>
                <a:cs typeface="Times New Roman" charset="0"/>
              </a:rPr>
              <a:t>With contribution of:</a:t>
            </a:r>
            <a:r>
              <a:rPr lang="en-US" sz="2200" dirty="0" smtClean="0">
                <a:solidFill>
                  <a:srgbClr val="C00000"/>
                </a:solidFill>
                <a:latin typeface="Calibri" pitchFamily="34" charset="0"/>
                <a:cs typeface="Times New Roman" charset="0"/>
              </a:rPr>
              <a:t> Christo </a:t>
            </a:r>
            <a:r>
              <a:rPr lang="en-US" sz="2200" dirty="0" err="1">
                <a:solidFill>
                  <a:srgbClr val="C00000"/>
                </a:solidFill>
                <a:latin typeface="Calibri" pitchFamily="34" charset="0"/>
                <a:cs typeface="Times New Roman" charset="0"/>
              </a:rPr>
              <a:t>Georgiev</a:t>
            </a:r>
            <a:r>
              <a:rPr lang="en-US" sz="2200" dirty="0" smtClean="0">
                <a:solidFill>
                  <a:srgbClr val="C00000"/>
                </a:solidFill>
                <a:latin typeface="Calibri" pitchFamily="34" charset="0"/>
                <a:cs typeface="Times New Roman" charset="0"/>
              </a:rPr>
              <a:t>, </a:t>
            </a:r>
            <a:r>
              <a:rPr lang="en-US" sz="2200" dirty="0" err="1" smtClean="0">
                <a:solidFill>
                  <a:srgbClr val="C00000"/>
                </a:solidFill>
                <a:latin typeface="Calibri" pitchFamily="34" charset="0"/>
                <a:cs typeface="Times New Roman" charset="0"/>
              </a:rPr>
              <a:t>Andrey</a:t>
            </a:r>
            <a:r>
              <a:rPr lang="en-US" sz="2200" dirty="0" smtClean="0">
                <a:solidFill>
                  <a:srgbClr val="C00000"/>
                </a:solidFill>
                <a:latin typeface="Calibri" pitchFamily="34" charset="0"/>
                <a:cs typeface="Times New Roman" charset="0"/>
              </a:rPr>
              <a:t> </a:t>
            </a:r>
            <a:r>
              <a:rPr lang="en-US" sz="2200" dirty="0" err="1" smtClean="0">
                <a:solidFill>
                  <a:srgbClr val="C00000"/>
                </a:solidFill>
                <a:latin typeface="Calibri" pitchFamily="34" charset="0"/>
                <a:cs typeface="Times New Roman" charset="0"/>
              </a:rPr>
              <a:t>Kulishev</a:t>
            </a:r>
            <a:endParaRPr lang="en-US" sz="2200" dirty="0">
              <a:solidFill>
                <a:srgbClr val="C00000"/>
              </a:solidFill>
              <a:latin typeface="Calibri" pitchFamily="34" charset="0"/>
              <a:cs typeface="Times New Roman" charset="0"/>
            </a:endParaRPr>
          </a:p>
        </p:txBody>
      </p:sp>
      <p:sp>
        <p:nvSpPr>
          <p:cNvPr id="2053" name="Rectangle 11"/>
          <p:cNvSpPr>
            <a:spLocks noChangeArrowheads="1"/>
          </p:cNvSpPr>
          <p:nvPr/>
        </p:nvSpPr>
        <p:spPr bwMode="auto">
          <a:xfrm>
            <a:off x="4711700" y="4365104"/>
            <a:ext cx="4252913" cy="18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ctr">
              <a:lnSpc>
                <a:spcPct val="85000"/>
              </a:lnSpc>
            </a:pPr>
            <a:r>
              <a:rPr lang="en-US" sz="1400" dirty="0">
                <a:latin typeface="Calibri" pitchFamily="34" charset="0"/>
                <a:cs typeface="Times New Roman" charset="0"/>
              </a:rPr>
              <a:t>National Institute of Meteorology and Hydrology, Bulgaria </a:t>
            </a:r>
          </a:p>
        </p:txBody>
      </p:sp>
      <p:pic>
        <p:nvPicPr>
          <p:cNvPr id="2055" name="Picture 3" descr="EUMETSATLogo_hor_Tagline_solid_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75" y="314325"/>
            <a:ext cx="1349375" cy="450850"/>
          </a:xfrm>
          <a:prstGeom prst="rect">
            <a:avLst/>
          </a:prstGeom>
          <a:noFill/>
          <a:ln>
            <a:noFill/>
          </a:ln>
          <a:effectLst>
            <a:outerShdw dist="107763" dir="135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032" descr="Original_logo_with_1890_blue_final_la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133600"/>
            <a:ext cx="4333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Imagem 3" descr="LSASAF_Name_Colour.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981075"/>
            <a:ext cx="10795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0" descr="Logo_f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713" y="1556792"/>
            <a:ext cx="470374" cy="39591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251520" y="1340768"/>
            <a:ext cx="652871" cy="276999"/>
          </a:xfrm>
          <a:prstGeom prst="rect">
            <a:avLst/>
          </a:prstGeom>
          <a:noFill/>
        </p:spPr>
        <p:txBody>
          <a:bodyPr wrap="none" rtlCol="0">
            <a:spAutoFit/>
          </a:bodyPr>
          <a:lstStyle/>
          <a:p>
            <a:r>
              <a:rPr lang="en-US" sz="1200" dirty="0" smtClean="0">
                <a:latin typeface="Calibri" pitchFamily="34" charset="0"/>
                <a:cs typeface="Calibri" pitchFamily="34" charset="0"/>
              </a:rPr>
              <a:t>SALGEE</a:t>
            </a:r>
            <a:endParaRPr lang="bg-BG" sz="120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0" y="152400"/>
            <a:ext cx="9144000" cy="762000"/>
          </a:xfrm>
        </p:spPr>
        <p:txBody>
          <a:bodyPr/>
          <a:lstStyle/>
          <a:p>
            <a:r>
              <a:rPr lang="en-US" sz="2200" dirty="0" smtClean="0">
                <a:solidFill>
                  <a:srgbClr val="990000"/>
                </a:solidFill>
                <a:latin typeface="Calibri" pitchFamily="34" charset="0"/>
                <a:cs typeface="Calibri" pitchFamily="34" charset="0"/>
              </a:rPr>
              <a:t>Case study example:</a:t>
            </a:r>
            <a:r>
              <a:rPr lang="en-US" sz="2200" dirty="0" smtClean="0">
                <a:solidFill>
                  <a:srgbClr val="C00000"/>
                </a:solidFill>
                <a:latin typeface="Calibri" pitchFamily="34" charset="0"/>
                <a:cs typeface="Calibri" pitchFamily="34" charset="0"/>
              </a:rPr>
              <a:t> </a:t>
            </a:r>
            <a:r>
              <a:rPr lang="en-US" sz="2200" dirty="0" smtClean="0">
                <a:latin typeface="Calibri" pitchFamily="34" charset="0"/>
                <a:cs typeface="Calibri" pitchFamily="34" charset="0"/>
              </a:rPr>
              <a:t>24-29 August 2017</a:t>
            </a:r>
            <a:br>
              <a:rPr lang="en-US" sz="2200" dirty="0" smtClean="0">
                <a:latin typeface="Calibri" pitchFamily="34" charset="0"/>
                <a:cs typeface="Calibri" pitchFamily="34" charset="0"/>
              </a:rPr>
            </a:br>
            <a:r>
              <a:rPr lang="en-US" sz="2200" dirty="0" smtClean="0">
                <a:latin typeface="Calibri" pitchFamily="34" charset="0"/>
                <a:cs typeface="Calibri" pitchFamily="34" charset="0"/>
              </a:rPr>
              <a:t>Large Crown Forest Fires estimated as ecological </a:t>
            </a:r>
            <a:r>
              <a:rPr lang="en-GB" sz="2200" dirty="0" smtClean="0">
                <a:latin typeface="Calibri" pitchFamily="34" charset="0"/>
                <a:cs typeface="Calibri" pitchFamily="34" charset="0"/>
              </a:rPr>
              <a:t>disaster</a:t>
            </a:r>
          </a:p>
        </p:txBody>
      </p:sp>
      <p:sp>
        <p:nvSpPr>
          <p:cNvPr id="106499" name="Text Box 3"/>
          <p:cNvSpPr txBox="1">
            <a:spLocks noChangeArrowheads="1"/>
          </p:cNvSpPr>
          <p:nvPr/>
        </p:nvSpPr>
        <p:spPr bwMode="auto">
          <a:xfrm>
            <a:off x="457200" y="5029200"/>
            <a:ext cx="8382000" cy="1803400"/>
          </a:xfrm>
          <a:prstGeom prst="rect">
            <a:avLst/>
          </a:prstGeom>
          <a:noFill/>
          <a:ln>
            <a:noFill/>
          </a:ln>
          <a:effectLst>
            <a:prstShdw prst="shdw18" dist="17961" dir="135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buFontTx/>
              <a:buChar char="•"/>
              <a:defRPr/>
            </a:pPr>
            <a:r>
              <a:rPr lang="en-US" sz="1600">
                <a:latin typeface="Calibri" pitchFamily="34" charset="0"/>
              </a:rPr>
              <a:t> </a:t>
            </a:r>
            <a:r>
              <a:rPr lang="en-GB" sz="1600">
                <a:latin typeface="Calibri" pitchFamily="34" charset="0"/>
              </a:rPr>
              <a:t>On 29</a:t>
            </a:r>
            <a:r>
              <a:rPr lang="en-GB" sz="1600" baseline="30000">
                <a:latin typeface="Calibri" pitchFamily="34" charset="0"/>
              </a:rPr>
              <a:t>th</a:t>
            </a:r>
            <a:r>
              <a:rPr lang="en-GB" sz="1600">
                <a:latin typeface="Calibri" pitchFamily="34" charset="0"/>
              </a:rPr>
              <a:t> of August, the fire was brought under control. </a:t>
            </a:r>
            <a:endParaRPr lang="en-US" sz="1600">
              <a:latin typeface="Calibri" pitchFamily="34" charset="0"/>
            </a:endParaRPr>
          </a:p>
          <a:p>
            <a:pPr>
              <a:buFontTx/>
              <a:buChar char="•"/>
              <a:defRPr/>
            </a:pPr>
            <a:r>
              <a:rPr lang="en-US" sz="1600">
                <a:latin typeface="Calibri" pitchFamily="34" charset="0"/>
              </a:rPr>
              <a:t> </a:t>
            </a:r>
            <a:r>
              <a:rPr lang="en-GB" sz="1600">
                <a:latin typeface="Calibri" pitchFamily="34" charset="0"/>
              </a:rPr>
              <a:t>For sixth consecutive days, </a:t>
            </a:r>
            <a:r>
              <a:rPr lang="en-US" sz="1600">
                <a:latin typeface="Calibri" pitchFamily="34" charset="0"/>
              </a:rPr>
              <a:t>3 helicopters, </a:t>
            </a:r>
            <a:r>
              <a:rPr lang="en-GB" sz="1600">
                <a:latin typeface="Calibri" pitchFamily="34" charset="0"/>
              </a:rPr>
              <a:t>firefighters</a:t>
            </a:r>
            <a:r>
              <a:rPr lang="en-US" sz="1600">
                <a:latin typeface="Calibri" pitchFamily="34" charset="0"/>
              </a:rPr>
              <a:t>,</a:t>
            </a:r>
            <a:r>
              <a:rPr lang="en-GB" sz="1600">
                <a:latin typeface="Calibri" pitchFamily="34" charset="0"/>
              </a:rPr>
              <a:t> volunteers</a:t>
            </a:r>
            <a:r>
              <a:rPr lang="en-US" sz="1600">
                <a:latin typeface="Calibri" pitchFamily="34" charset="0"/>
              </a:rPr>
              <a:t>, </a:t>
            </a:r>
            <a:r>
              <a:rPr lang="en-GB" sz="1600">
                <a:latin typeface="Calibri" pitchFamily="34" charset="0"/>
              </a:rPr>
              <a:t>and </a:t>
            </a:r>
            <a:r>
              <a:rPr lang="en-US" sz="1600">
                <a:latin typeface="Calibri" pitchFamily="34" charset="0"/>
              </a:rPr>
              <a:t>military men </a:t>
            </a:r>
            <a:r>
              <a:rPr lang="en-GB" sz="1600">
                <a:latin typeface="Calibri" pitchFamily="34" charset="0"/>
              </a:rPr>
              <a:t>have been battling the wildfire, which destroyed </a:t>
            </a:r>
            <a:r>
              <a:rPr lang="en-US" sz="1600">
                <a:latin typeface="Calibri" pitchFamily="34" charset="0"/>
              </a:rPr>
              <a:t>more that 17 </a:t>
            </a:r>
            <a:r>
              <a:rPr lang="en-GB" sz="1600">
                <a:latin typeface="Calibri" pitchFamily="34" charset="0"/>
              </a:rPr>
              <a:t>thousands of decares of </a:t>
            </a:r>
            <a:r>
              <a:rPr lang="en-US" sz="1600">
                <a:latin typeface="Calibri" pitchFamily="34" charset="0"/>
              </a:rPr>
              <a:t>mixed </a:t>
            </a:r>
            <a:r>
              <a:rPr lang="en-GB" sz="1600">
                <a:latin typeface="Calibri" pitchFamily="34" charset="0"/>
              </a:rPr>
              <a:t>forests</a:t>
            </a:r>
            <a:r>
              <a:rPr lang="en-US" sz="1600">
                <a:latin typeface="Calibri" pitchFamily="34" charset="0"/>
              </a:rPr>
              <a:t>, planted forest,</a:t>
            </a:r>
            <a:r>
              <a:rPr lang="en-GB" sz="1600">
                <a:latin typeface="Calibri" pitchFamily="34" charset="0"/>
              </a:rPr>
              <a:t> </a:t>
            </a:r>
            <a:r>
              <a:rPr lang="en-US" sz="1600">
                <a:latin typeface="Calibri" pitchFamily="34" charset="0"/>
              </a:rPr>
              <a:t>and shrubs </a:t>
            </a:r>
            <a:r>
              <a:rPr lang="en-GB" sz="1600">
                <a:latin typeface="Calibri" pitchFamily="34" charset="0"/>
              </a:rPr>
              <a:t>in the area of Kresna Gorge in Western Bulgaria</a:t>
            </a:r>
            <a:r>
              <a:rPr lang="en-US" sz="1600">
                <a:latin typeface="Calibri" pitchFamily="34" charset="0"/>
              </a:rPr>
              <a:t>;  Terrainis steep, difficult to access.</a:t>
            </a:r>
          </a:p>
          <a:p>
            <a:pPr>
              <a:buFontTx/>
              <a:buChar char="•"/>
              <a:defRPr/>
            </a:pPr>
            <a:r>
              <a:rPr lang="en-US" sz="1600">
                <a:latin typeface="Calibri" pitchFamily="34" charset="0"/>
              </a:rPr>
              <a:t> Very dry land surface conditions.</a:t>
            </a:r>
          </a:p>
          <a:p>
            <a:pPr>
              <a:buFontTx/>
              <a:buChar char="•"/>
              <a:defRPr/>
            </a:pPr>
            <a:r>
              <a:rPr lang="en-US" sz="1600">
                <a:latin typeface="Calibri" pitchFamily="34" charset="0"/>
              </a:rPr>
              <a:t> Although lasting six-days, n</a:t>
            </a:r>
            <a:r>
              <a:rPr lang="en-GB" sz="1600">
                <a:latin typeface="Calibri" pitchFamily="34" charset="0"/>
              </a:rPr>
              <a:t>o </a:t>
            </a:r>
            <a:r>
              <a:rPr lang="en-US" sz="1600">
                <a:latin typeface="Calibri" pitchFamily="34" charset="0"/>
              </a:rPr>
              <a:t>d</a:t>
            </a:r>
            <a:r>
              <a:rPr lang="en-GB" sz="1600">
                <a:latin typeface="Calibri" pitchFamily="34" charset="0"/>
              </a:rPr>
              <a:t>anger for</a:t>
            </a:r>
            <a:r>
              <a:rPr lang="en-US" sz="1600">
                <a:latin typeface="Calibri" pitchFamily="34" charset="0"/>
              </a:rPr>
              <a:t> l</a:t>
            </a:r>
            <a:r>
              <a:rPr lang="en-GB" sz="1600">
                <a:latin typeface="Calibri" pitchFamily="34" charset="0"/>
              </a:rPr>
              <a:t>ocal </a:t>
            </a:r>
            <a:r>
              <a:rPr lang="en-US" sz="1600">
                <a:latin typeface="Calibri" pitchFamily="34" charset="0"/>
              </a:rPr>
              <a:t>s</a:t>
            </a:r>
            <a:r>
              <a:rPr lang="en-GB" sz="1600">
                <a:latin typeface="Calibri" pitchFamily="34" charset="0"/>
              </a:rPr>
              <a:t>ettlements </a:t>
            </a:r>
            <a:r>
              <a:rPr lang="en-US" sz="1600">
                <a:latin typeface="Calibri" pitchFamily="34" charset="0"/>
              </a:rPr>
              <a:t>Village and victims </a:t>
            </a:r>
            <a:endParaRPr lang="en-GB" sz="1600">
              <a:latin typeface="Calibri" pitchFamily="34" charset="0"/>
            </a:endParaRPr>
          </a:p>
        </p:txBody>
      </p:sp>
      <p:pic>
        <p:nvPicPr>
          <p:cNvPr id="44036" name="Picture 8" descr="E:\EUMETSAT\SALGEE Workshops\5th SALGEE2017\JS_Lectures\JS_Lecture5_Fire Risk\24-29 Aug2017_Kresna\Fire_Kresna_Images_24-08-2017\KresnaFireImage_slow.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914400"/>
            <a:ext cx="589756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3383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0" y="163513"/>
            <a:ext cx="9144000" cy="762000"/>
          </a:xfrm>
        </p:spPr>
        <p:txBody>
          <a:bodyPr/>
          <a:lstStyle/>
          <a:p>
            <a:r>
              <a:rPr lang="en-US" sz="2200" dirty="0" smtClean="0">
                <a:solidFill>
                  <a:srgbClr val="990000"/>
                </a:solidFill>
                <a:latin typeface="Calibri" pitchFamily="34" charset="0"/>
                <a:cs typeface="Calibri" pitchFamily="34" charset="0"/>
              </a:rPr>
              <a:t>Case study example:</a:t>
            </a:r>
            <a:r>
              <a:rPr lang="en-US" sz="2200" dirty="0" smtClean="0">
                <a:solidFill>
                  <a:srgbClr val="C00000"/>
                </a:solidFill>
                <a:latin typeface="Calibri" pitchFamily="34" charset="0"/>
                <a:cs typeface="Calibri" pitchFamily="34" charset="0"/>
              </a:rPr>
              <a:t> </a:t>
            </a:r>
            <a:r>
              <a:rPr lang="en-US" sz="2200" dirty="0" smtClean="0">
                <a:latin typeface="Calibri" pitchFamily="34" charset="0"/>
                <a:cs typeface="Calibri" pitchFamily="34" charset="0"/>
              </a:rPr>
              <a:t>24-29 August 2017</a:t>
            </a:r>
            <a:br>
              <a:rPr lang="en-US" sz="2200" dirty="0" smtClean="0">
                <a:latin typeface="Calibri" pitchFamily="34" charset="0"/>
                <a:cs typeface="Calibri" pitchFamily="34" charset="0"/>
              </a:rPr>
            </a:br>
            <a:r>
              <a:rPr lang="en-US" sz="2200" dirty="0" smtClean="0">
                <a:latin typeface="Calibri" pitchFamily="34" charset="0"/>
                <a:cs typeface="Calibri" pitchFamily="34" charset="0"/>
              </a:rPr>
              <a:t>Large Forest Fires estimated as “ecological </a:t>
            </a:r>
            <a:r>
              <a:rPr lang="en-GB" sz="2200" dirty="0" smtClean="0">
                <a:latin typeface="Calibri" pitchFamily="34" charset="0"/>
                <a:cs typeface="Calibri" pitchFamily="34" charset="0"/>
              </a:rPr>
              <a:t>disaster”</a:t>
            </a:r>
          </a:p>
        </p:txBody>
      </p:sp>
      <p:pic>
        <p:nvPicPr>
          <p:cNvPr id="4505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382713"/>
            <a:ext cx="3348038"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Box 3"/>
          <p:cNvSpPr txBox="1">
            <a:spLocks noChangeArrowheads="1"/>
          </p:cNvSpPr>
          <p:nvPr/>
        </p:nvSpPr>
        <p:spPr bwMode="auto">
          <a:xfrm>
            <a:off x="323850" y="1384300"/>
            <a:ext cx="18208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1600">
                <a:solidFill>
                  <a:srgbClr val="FFFF00"/>
                </a:solidFill>
                <a:latin typeface="Calibri" pitchFamily="34" charset="0"/>
                <a:cs typeface="Calibri" pitchFamily="34" charset="0"/>
              </a:rPr>
              <a:t>24/08/2017 MOD-6</a:t>
            </a:r>
            <a:endParaRPr lang="bg-BG" sz="1600">
              <a:solidFill>
                <a:srgbClr val="FFFF00"/>
              </a:solidFill>
              <a:latin typeface="Calibri" pitchFamily="34" charset="0"/>
              <a:cs typeface="Calibri" pitchFamily="34" charset="0"/>
            </a:endParaRPr>
          </a:p>
        </p:txBody>
      </p:sp>
      <p:pic>
        <p:nvPicPr>
          <p:cNvPr id="4506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933825"/>
            <a:ext cx="3348038"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TextBox 12"/>
          <p:cNvSpPr txBox="1">
            <a:spLocks noChangeArrowheads="1"/>
          </p:cNvSpPr>
          <p:nvPr/>
        </p:nvSpPr>
        <p:spPr bwMode="auto">
          <a:xfrm>
            <a:off x="327025" y="3938588"/>
            <a:ext cx="22145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1600">
                <a:solidFill>
                  <a:srgbClr val="FFFF00"/>
                </a:solidFill>
                <a:latin typeface="Calibri" pitchFamily="34" charset="0"/>
                <a:cs typeface="Calibri" pitchFamily="34" charset="0"/>
              </a:rPr>
              <a:t>24/08/2017 VIIRS 750 m</a:t>
            </a:r>
            <a:endParaRPr lang="bg-BG" sz="1600">
              <a:solidFill>
                <a:srgbClr val="FFFF00"/>
              </a:solidFill>
              <a:latin typeface="Calibri" pitchFamily="34" charset="0"/>
              <a:cs typeface="Calibri" pitchFamily="34" charset="0"/>
            </a:endParaRPr>
          </a:p>
        </p:txBody>
      </p:sp>
      <p:pic>
        <p:nvPicPr>
          <p:cNvPr id="45063"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43325" y="1052513"/>
            <a:ext cx="3349625"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75238" y="3860800"/>
            <a:ext cx="4105275"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5" name="TextBox 8"/>
          <p:cNvSpPr txBox="1">
            <a:spLocks noChangeArrowheads="1"/>
          </p:cNvSpPr>
          <p:nvPr/>
        </p:nvSpPr>
        <p:spPr bwMode="auto">
          <a:xfrm>
            <a:off x="361950" y="1028700"/>
            <a:ext cx="21447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1600" b="1">
                <a:latin typeface="Calibri" pitchFamily="34" charset="0"/>
                <a:cs typeface="Calibri" pitchFamily="34" charset="0"/>
              </a:rPr>
              <a:t>Polar orbiting satellites</a:t>
            </a:r>
            <a:endParaRPr lang="bg-BG" sz="1600" b="1">
              <a:latin typeface="Calibri" pitchFamily="34" charset="0"/>
              <a:cs typeface="Calibri" pitchFamily="34" charset="0"/>
            </a:endParaRPr>
          </a:p>
        </p:txBody>
      </p:sp>
      <p:sp>
        <p:nvSpPr>
          <p:cNvPr id="45066" name="TextBox 18"/>
          <p:cNvSpPr txBox="1">
            <a:spLocks noChangeArrowheads="1"/>
          </p:cNvSpPr>
          <p:nvPr/>
        </p:nvSpPr>
        <p:spPr bwMode="auto">
          <a:xfrm>
            <a:off x="7140575" y="1346200"/>
            <a:ext cx="17160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1600" b="1">
                <a:latin typeface="Calibri" pitchFamily="34" charset="0"/>
                <a:cs typeface="Calibri" pitchFamily="34" charset="0"/>
              </a:rPr>
              <a:t>SEVIRY detections</a:t>
            </a:r>
            <a:endParaRPr lang="bg-BG" sz="1600" b="1">
              <a:latin typeface="Calibri" pitchFamily="34" charset="0"/>
              <a:cs typeface="Calibri" pitchFamily="34" charset="0"/>
            </a:endParaRPr>
          </a:p>
        </p:txBody>
      </p:sp>
      <p:sp>
        <p:nvSpPr>
          <p:cNvPr id="20" name="Text Box 4"/>
          <p:cNvSpPr txBox="1">
            <a:spLocks noChangeArrowheads="1"/>
          </p:cNvSpPr>
          <p:nvPr/>
        </p:nvSpPr>
        <p:spPr bwMode="auto">
          <a:xfrm>
            <a:off x="3743325" y="1060450"/>
            <a:ext cx="3121025" cy="322263"/>
          </a:xfrm>
          <a:prstGeom prst="rect">
            <a:avLst/>
          </a:prstGeom>
          <a:noFill/>
          <a:ln>
            <a:noFill/>
          </a:ln>
          <a:effectLst>
            <a:prstShdw prst="shdw18" dist="17961" dir="135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1500" dirty="0">
                <a:solidFill>
                  <a:srgbClr val="FFFF00"/>
                </a:solidFill>
                <a:latin typeface="Calibri" pitchFamily="34" charset="0"/>
              </a:rPr>
              <a:t>MPEF FIR </a:t>
            </a:r>
            <a:r>
              <a:rPr lang="en-US" sz="1500" dirty="0" err="1">
                <a:solidFill>
                  <a:srgbClr val="FFFF00"/>
                </a:solidFill>
                <a:latin typeface="Calibri" pitchFamily="34" charset="0"/>
              </a:rPr>
              <a:t>Rss</a:t>
            </a:r>
            <a:r>
              <a:rPr lang="en-US" sz="1500" dirty="0">
                <a:solidFill>
                  <a:srgbClr val="FFFF00"/>
                </a:solidFill>
                <a:latin typeface="Calibri" pitchFamily="34" charset="0"/>
              </a:rPr>
              <a:t>, 24 Aug 2017, 1015 UTC</a:t>
            </a:r>
            <a:endParaRPr lang="en-GB" sz="1500" dirty="0">
              <a:solidFill>
                <a:srgbClr val="FFFF00"/>
              </a:solidFill>
              <a:latin typeface="Calibri" pitchFamily="34" charset="0"/>
            </a:endParaRPr>
          </a:p>
        </p:txBody>
      </p:sp>
      <p:pic>
        <p:nvPicPr>
          <p:cNvPr id="45068" name="Picture 2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56325" y="1765300"/>
            <a:ext cx="2971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8"/>
          <p:cNvSpPr txBox="1">
            <a:spLocks noChangeArrowheads="1"/>
          </p:cNvSpPr>
          <p:nvPr/>
        </p:nvSpPr>
        <p:spPr bwMode="auto">
          <a:xfrm>
            <a:off x="6121400" y="1911350"/>
            <a:ext cx="2913063" cy="554038"/>
          </a:xfrm>
          <a:prstGeom prst="rect">
            <a:avLst/>
          </a:prstGeom>
          <a:noFill/>
          <a:ln>
            <a:noFill/>
          </a:ln>
          <a:effectLst>
            <a:prstShdw prst="shdw18" dist="17961" dir="135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1500" dirty="0">
                <a:solidFill>
                  <a:srgbClr val="FFFF00"/>
                </a:solidFill>
                <a:latin typeface="Calibri" pitchFamily="34" charset="0"/>
              </a:rPr>
              <a:t>MPEF FIR </a:t>
            </a:r>
            <a:r>
              <a:rPr lang="en-US" sz="1500" dirty="0" err="1">
                <a:solidFill>
                  <a:srgbClr val="FFFF00"/>
                </a:solidFill>
                <a:latin typeface="Calibri" pitchFamily="34" charset="0"/>
              </a:rPr>
              <a:t>Fss</a:t>
            </a:r>
            <a:r>
              <a:rPr lang="en-US" sz="1500" dirty="0">
                <a:solidFill>
                  <a:srgbClr val="FFFF00"/>
                </a:solidFill>
                <a:latin typeface="Calibri" pitchFamily="34" charset="0"/>
              </a:rPr>
              <a:t>, 24/08/2017 1015UTC</a:t>
            </a:r>
            <a:endParaRPr lang="en-GB" sz="1500" dirty="0">
              <a:solidFill>
                <a:srgbClr val="FFFF00"/>
              </a:solidFill>
              <a:latin typeface="Calibri" pitchFamily="34" charset="0"/>
            </a:endParaRPr>
          </a:p>
        </p:txBody>
      </p:sp>
      <p:sp>
        <p:nvSpPr>
          <p:cNvPr id="23" name="Text Box 4"/>
          <p:cNvSpPr txBox="1">
            <a:spLocks noChangeArrowheads="1"/>
          </p:cNvSpPr>
          <p:nvPr/>
        </p:nvSpPr>
        <p:spPr bwMode="auto">
          <a:xfrm>
            <a:off x="5343525" y="4076700"/>
            <a:ext cx="3116263" cy="323850"/>
          </a:xfrm>
          <a:prstGeom prst="rect">
            <a:avLst/>
          </a:prstGeom>
          <a:solidFill>
            <a:schemeClr val="bg1"/>
          </a:solidFill>
          <a:ln>
            <a:noFill/>
          </a:ln>
          <a:effectLst>
            <a:prstShdw prst="shdw18" dist="17961" dir="13500000">
              <a:schemeClr val="accent1">
                <a:gamma/>
                <a:shade val="60000"/>
                <a:invGamma/>
              </a:schemeClr>
            </a:prstShdw>
          </a:effectLst>
        </p:spPr>
        <p:txBody>
          <a:bodyPr>
            <a:spAutoFit/>
          </a:bodyPr>
          <a:lstStyle/>
          <a:p>
            <a:pPr>
              <a:defRPr/>
            </a:pPr>
            <a:r>
              <a:rPr lang="en-US" sz="1500" dirty="0">
                <a:solidFill>
                  <a:srgbClr val="FF0000"/>
                </a:solidFill>
                <a:latin typeface="Calibri" pitchFamily="34" charset="0"/>
              </a:rPr>
              <a:t>LSA SAF FRP, 24 Aug 2017, 1200 UTC</a:t>
            </a:r>
            <a:endParaRPr lang="en-GB" sz="1500" dirty="0">
              <a:solidFill>
                <a:srgbClr val="FF0000"/>
              </a:solidFill>
              <a:latin typeface="Calibri" pitchFamily="34" charset="0"/>
            </a:endParaRPr>
          </a:p>
        </p:txBody>
      </p:sp>
      <p:sp>
        <p:nvSpPr>
          <p:cNvPr id="45071" name="TextBox 10"/>
          <p:cNvSpPr txBox="1">
            <a:spLocks noChangeArrowheads="1"/>
          </p:cNvSpPr>
          <p:nvPr/>
        </p:nvSpPr>
        <p:spPr bwMode="auto">
          <a:xfrm>
            <a:off x="3787775" y="2908300"/>
            <a:ext cx="23685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1400" dirty="0">
                <a:latin typeface="Calibri" pitchFamily="34" charset="0"/>
                <a:cs typeface="Calibri" pitchFamily="34" charset="0"/>
              </a:rPr>
              <a:t>All satellite algorithms </a:t>
            </a:r>
          </a:p>
          <a:p>
            <a:pPr eaLnBrk="1" hangingPunct="1"/>
            <a:r>
              <a:rPr lang="en-US" sz="1400" dirty="0">
                <a:latin typeface="Calibri" pitchFamily="34" charset="0"/>
                <a:cs typeface="Calibri" pitchFamily="34" charset="0"/>
              </a:rPr>
              <a:t>Detect the fire with </a:t>
            </a:r>
            <a:r>
              <a:rPr lang="en-US" sz="1400" dirty="0">
                <a:solidFill>
                  <a:srgbClr val="FF0000"/>
                </a:solidFill>
                <a:latin typeface="Calibri" pitchFamily="34" charset="0"/>
                <a:cs typeface="Calibri" pitchFamily="34" charset="0"/>
              </a:rPr>
              <a:t>first detection at </a:t>
            </a:r>
            <a:r>
              <a:rPr lang="en-US" sz="1400" dirty="0" smtClean="0">
                <a:solidFill>
                  <a:srgbClr val="FF0000"/>
                </a:solidFill>
                <a:latin typeface="Calibri" pitchFamily="34" charset="0"/>
                <a:cs typeface="Calibri" pitchFamily="34" charset="0"/>
              </a:rPr>
              <a:t>10:15 </a:t>
            </a:r>
            <a:r>
              <a:rPr lang="en-US" sz="1400" dirty="0">
                <a:solidFill>
                  <a:srgbClr val="FF0000"/>
                </a:solidFill>
                <a:latin typeface="Calibri" pitchFamily="34" charset="0"/>
                <a:cs typeface="Calibri" pitchFamily="34" charset="0"/>
              </a:rPr>
              <a:t>UTC</a:t>
            </a:r>
            <a:r>
              <a:rPr lang="en-US" sz="1400" dirty="0">
                <a:latin typeface="Calibri" pitchFamily="34" charset="0"/>
                <a:cs typeface="Calibri" pitchFamily="34" charset="0"/>
              </a:rPr>
              <a:t> (for geostationary) and during corresponding overpass of environmental </a:t>
            </a:r>
          </a:p>
          <a:p>
            <a:pPr eaLnBrk="1" hangingPunct="1"/>
            <a:r>
              <a:rPr lang="en-US" sz="1400" dirty="0">
                <a:latin typeface="Calibri" pitchFamily="34" charset="0"/>
                <a:cs typeface="Calibri" pitchFamily="34" charset="0"/>
              </a:rPr>
              <a:t>satellites.</a:t>
            </a:r>
            <a:endParaRPr lang="bg-BG" sz="1400" dirty="0">
              <a:latin typeface="Calibri" pitchFamily="34" charset="0"/>
              <a:cs typeface="Calibri" pitchFamily="34" charset="0"/>
            </a:endParaRPr>
          </a:p>
        </p:txBody>
      </p:sp>
      <p:sp>
        <p:nvSpPr>
          <p:cNvPr id="25" name="Oval 24"/>
          <p:cNvSpPr/>
          <p:nvPr/>
        </p:nvSpPr>
        <p:spPr>
          <a:xfrm>
            <a:off x="5664200" y="5576888"/>
            <a:ext cx="457200" cy="287337"/>
          </a:xfrm>
          <a:prstGeom prst="ellipse">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a:p>
        </p:txBody>
      </p:sp>
      <p:sp>
        <p:nvSpPr>
          <p:cNvPr id="26" name="Oval 25"/>
          <p:cNvSpPr/>
          <p:nvPr/>
        </p:nvSpPr>
        <p:spPr>
          <a:xfrm>
            <a:off x="7185025" y="2863850"/>
            <a:ext cx="457200" cy="287338"/>
          </a:xfrm>
          <a:prstGeom prst="ellipse">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a:p>
        </p:txBody>
      </p:sp>
      <p:sp>
        <p:nvSpPr>
          <p:cNvPr id="27" name="Oval 26"/>
          <p:cNvSpPr/>
          <p:nvPr/>
        </p:nvSpPr>
        <p:spPr>
          <a:xfrm>
            <a:off x="4400550" y="2044700"/>
            <a:ext cx="457200" cy="287338"/>
          </a:xfrm>
          <a:prstGeom prst="ellipse">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a:p>
        </p:txBody>
      </p:sp>
      <p:sp>
        <p:nvSpPr>
          <p:cNvPr id="28" name="Oval 27"/>
          <p:cNvSpPr/>
          <p:nvPr/>
        </p:nvSpPr>
        <p:spPr>
          <a:xfrm>
            <a:off x="539750" y="2997200"/>
            <a:ext cx="457200" cy="287338"/>
          </a:xfrm>
          <a:prstGeom prst="ellipse">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dirty="0"/>
          </a:p>
        </p:txBody>
      </p:sp>
      <p:sp>
        <p:nvSpPr>
          <p:cNvPr id="29" name="Oval 28"/>
          <p:cNvSpPr/>
          <p:nvPr/>
        </p:nvSpPr>
        <p:spPr>
          <a:xfrm>
            <a:off x="539750" y="5576888"/>
            <a:ext cx="457200" cy="287337"/>
          </a:xfrm>
          <a:prstGeom prst="ellipse">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a:p>
        </p:txBody>
      </p:sp>
    </p:spTree>
    <p:extLst>
      <p:ext uri="{BB962C8B-B14F-4D97-AF65-F5344CB8AC3E}">
        <p14:creationId xmlns:p14="http://schemas.microsoft.com/office/powerpoint/2010/main" val="26420998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85800" y="66675"/>
            <a:ext cx="7772400" cy="914400"/>
          </a:xfrm>
        </p:spPr>
        <p:txBody>
          <a:bodyPr/>
          <a:lstStyle/>
          <a:p>
            <a:r>
              <a:rPr lang="en-US" sz="2200" dirty="0" smtClean="0">
                <a:solidFill>
                  <a:srgbClr val="990000"/>
                </a:solidFill>
                <a:latin typeface="Calibri" pitchFamily="34" charset="0"/>
                <a:cs typeface="Calibri" pitchFamily="34" charset="0"/>
              </a:rPr>
              <a:t>Case study example:</a:t>
            </a:r>
            <a:r>
              <a:rPr lang="en-US" sz="2200" dirty="0" smtClean="0">
                <a:solidFill>
                  <a:srgbClr val="C00000"/>
                </a:solidFill>
                <a:latin typeface="Calibri" pitchFamily="34" charset="0"/>
                <a:cs typeface="Calibri" pitchFamily="34" charset="0"/>
              </a:rPr>
              <a:t> </a:t>
            </a:r>
            <a:r>
              <a:rPr lang="en-US" sz="2200" dirty="0" smtClean="0">
                <a:latin typeface="Calibri" pitchFamily="34" charset="0"/>
                <a:cs typeface="Calibri" pitchFamily="34" charset="0"/>
              </a:rPr>
              <a:t>24-29 August 2017</a:t>
            </a:r>
            <a:br>
              <a:rPr lang="en-US" sz="2200" dirty="0" smtClean="0">
                <a:latin typeface="Calibri" pitchFamily="34" charset="0"/>
                <a:cs typeface="Calibri" pitchFamily="34" charset="0"/>
              </a:rPr>
            </a:br>
            <a:r>
              <a:rPr lang="en-US" sz="2200" dirty="0" smtClean="0">
                <a:latin typeface="Calibri" pitchFamily="34" charset="0"/>
                <a:cs typeface="Calibri" pitchFamily="34" charset="0"/>
              </a:rPr>
              <a:t>Large Forest Fires estimated as ‘ecological </a:t>
            </a:r>
            <a:r>
              <a:rPr lang="en-GB" sz="2200" dirty="0" smtClean="0">
                <a:latin typeface="Calibri" pitchFamily="34" charset="0"/>
                <a:cs typeface="Calibri" pitchFamily="34" charset="0"/>
              </a:rPr>
              <a:t>disaster’</a:t>
            </a:r>
          </a:p>
        </p:txBody>
      </p:sp>
      <p:pic>
        <p:nvPicPr>
          <p:cNvPr id="46083" name="Picture 8" descr="E:\EUMETSAT\SALGEE Workshops\5th SALGEE2017\JS_Lectures\JS_Lecture5_Fire Risk\24-29 Aug2017_Kresna\FRP_Total\accumulated_201708240000-201708280545-carbon_B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590675"/>
            <a:ext cx="30099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10" descr="E:\EUMETSAT\SALGEE Workshops\5th SALGEE2017\JS_Lectures\JS_Lecture5_Fire Risk\24-29 Aug2017_Kresna\FRP_Total\Table_FRP-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962400"/>
            <a:ext cx="41910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8" descr="E:\EUMETSAT\SALGEE Workshops\5th SALGEE2017\JS_Lectures\JS_Lecture5_Fire Risk\24-29 Aug2017_Kresna\FRP_Total\accumulated_201708240000-201708280545-power_B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365250"/>
            <a:ext cx="3619500"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9"/>
          <p:cNvSpPr>
            <a:spLocks noChangeArrowheads="1"/>
          </p:cNvSpPr>
          <p:nvPr/>
        </p:nvSpPr>
        <p:spPr bwMode="auto">
          <a:xfrm>
            <a:off x="755650" y="3013075"/>
            <a:ext cx="544513" cy="527050"/>
          </a:xfrm>
          <a:prstGeom prst="rect">
            <a:avLst/>
          </a:prstGeom>
          <a:noFill/>
          <a:ln w="9525">
            <a:solidFill>
              <a:schemeClr val="tx1"/>
            </a:solidFill>
            <a:miter lim="800000"/>
            <a:headEnd/>
            <a:tailEnd/>
          </a:ln>
          <a:effectLst>
            <a:prstShdw prst="shdw18" dist="17961" dir="13500000">
              <a:schemeClr val="tx1">
                <a:gamma/>
                <a:shade val="60000"/>
                <a:invGamma/>
              </a:schemeClr>
            </a:prstShdw>
          </a:effectLst>
          <a:extLst>
            <a:ext uri="{909E8E84-426E-40DD-AFC4-6F175D3DCCD1}">
              <a14:hiddenFill xmlns:a14="http://schemas.microsoft.com/office/drawing/2010/main">
                <a:solidFill>
                  <a:schemeClr val="accent1"/>
                </a:solidFill>
              </a14:hiddenFill>
            </a:ext>
          </a:extLst>
        </p:spPr>
        <p:txBody>
          <a:bodyPr wrap="none" anchor="ctr"/>
          <a:lstStyle/>
          <a:p>
            <a:pPr>
              <a:defRPr/>
            </a:pPr>
            <a:endParaRPr lang="bg-BG">
              <a:latin typeface="Times New Roman" pitchFamily="18" charset="0"/>
            </a:endParaRPr>
          </a:p>
        </p:txBody>
      </p:sp>
      <p:sp>
        <p:nvSpPr>
          <p:cNvPr id="46087" name="TextBox 10"/>
          <p:cNvSpPr txBox="1">
            <a:spLocks noChangeArrowheads="1"/>
          </p:cNvSpPr>
          <p:nvPr/>
        </p:nvSpPr>
        <p:spPr bwMode="auto">
          <a:xfrm>
            <a:off x="3708400" y="1841500"/>
            <a:ext cx="23685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1400">
                <a:latin typeface="Calibri" pitchFamily="34" charset="0"/>
                <a:cs typeface="Calibri" pitchFamily="34" charset="0"/>
              </a:rPr>
              <a:t>Biomass burning affected area, more that 17 000 dk (forest, shrubs, grass)</a:t>
            </a:r>
          </a:p>
          <a:p>
            <a:pPr eaLnBrk="1" hangingPunct="1"/>
            <a:r>
              <a:rPr lang="en-US" sz="1400">
                <a:latin typeface="Calibri" pitchFamily="34" charset="0"/>
                <a:cs typeface="Calibri" pitchFamily="34" charset="0"/>
              </a:rPr>
              <a:t>with a large amount of energy released and  CO2Eq emitted.</a:t>
            </a:r>
          </a:p>
          <a:p>
            <a:pPr eaLnBrk="1" hangingPunct="1"/>
            <a:endParaRPr lang="en-US" sz="1400">
              <a:latin typeface="Calibri" pitchFamily="34" charset="0"/>
              <a:cs typeface="Calibri" pitchFamily="34" charset="0"/>
            </a:endParaRPr>
          </a:p>
          <a:p>
            <a:pPr eaLnBrk="1" hangingPunct="1"/>
            <a:r>
              <a:rPr lang="en-US" sz="1400">
                <a:latin typeface="Calibri" pitchFamily="34" charset="0"/>
                <a:cs typeface="Calibri" pitchFamily="34" charset="0"/>
              </a:rPr>
              <a:t>All these determines fire as an “ecological disater”.</a:t>
            </a:r>
            <a:endParaRPr lang="bg-BG" sz="1400">
              <a:latin typeface="Calibri" pitchFamily="34" charset="0"/>
              <a:cs typeface="Calibri" pitchFamily="34" charset="0"/>
            </a:endParaRPr>
          </a:p>
        </p:txBody>
      </p:sp>
      <p:sp>
        <p:nvSpPr>
          <p:cNvPr id="11" name="Text Box 4"/>
          <p:cNvSpPr txBox="1">
            <a:spLocks noChangeArrowheads="1"/>
          </p:cNvSpPr>
          <p:nvPr/>
        </p:nvSpPr>
        <p:spPr bwMode="auto">
          <a:xfrm>
            <a:off x="1028700" y="1092200"/>
            <a:ext cx="6934200" cy="336550"/>
          </a:xfrm>
          <a:prstGeom prst="rect">
            <a:avLst/>
          </a:prstGeom>
          <a:solidFill>
            <a:srgbClr val="A46D00"/>
          </a:solidFill>
          <a:ln>
            <a:noFill/>
          </a:ln>
          <a:effectLst>
            <a:prstShdw prst="shdw18" dist="17961" dir="13500000">
              <a:schemeClr val="accent1">
                <a:gamma/>
                <a:shade val="60000"/>
                <a:invGamma/>
              </a:schemeClr>
            </a:prstShdw>
          </a:effectLst>
        </p:spPr>
        <p:txBody>
          <a:bodyPr>
            <a:spAutoFit/>
          </a:bodyPr>
          <a:lstStyle/>
          <a:p>
            <a:pPr>
              <a:defRPr/>
            </a:pPr>
            <a:r>
              <a:rPr lang="en-US" sz="1600" dirty="0">
                <a:solidFill>
                  <a:srgbClr val="FFFF00"/>
                </a:solidFill>
                <a:latin typeface="Calibri" pitchFamily="34" charset="0"/>
              </a:rPr>
              <a:t>LSA SAF FRP-PIXEL, Accumulated effects from biomass burning, 24</a:t>
            </a:r>
            <a:r>
              <a:rPr lang="en-US" sz="1600" dirty="0">
                <a:solidFill>
                  <a:srgbClr val="FFFF00"/>
                </a:solidFill>
                <a:latin typeface="Times New Roman"/>
              </a:rPr>
              <a:t>–</a:t>
            </a:r>
            <a:r>
              <a:rPr lang="en-US" sz="1600" dirty="0">
                <a:solidFill>
                  <a:srgbClr val="FFFF00"/>
                </a:solidFill>
                <a:latin typeface="Calibri" pitchFamily="34" charset="0"/>
              </a:rPr>
              <a:t>28 Aug 2017</a:t>
            </a:r>
            <a:endParaRPr lang="en-GB" sz="1600" dirty="0">
              <a:solidFill>
                <a:srgbClr val="FFFF00"/>
              </a:solidFill>
              <a:latin typeface="Calibri" pitchFamily="34" charset="0"/>
            </a:endParaRPr>
          </a:p>
        </p:txBody>
      </p:sp>
      <p:pic>
        <p:nvPicPr>
          <p:cNvPr id="46089" name="Picture 7" descr="E:\EUMETSAT\SALGEE Workshops\5th SALGEE2017\JS_Lectures\JS_Lecture5_Fire Risk\24-29 Aug2017_Kresna\FRP_Total\accumulated_201708240000-201708280545-carbon_B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413" y="3851275"/>
            <a:ext cx="3617912" cy="303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9"/>
          <p:cNvSpPr>
            <a:spLocks noChangeArrowheads="1"/>
          </p:cNvSpPr>
          <p:nvPr/>
        </p:nvSpPr>
        <p:spPr bwMode="auto">
          <a:xfrm>
            <a:off x="755650" y="5510213"/>
            <a:ext cx="544513" cy="527050"/>
          </a:xfrm>
          <a:prstGeom prst="rect">
            <a:avLst/>
          </a:prstGeom>
          <a:noFill/>
          <a:ln w="9525">
            <a:solidFill>
              <a:schemeClr val="tx1"/>
            </a:solidFill>
            <a:miter lim="800000"/>
            <a:headEnd/>
            <a:tailEnd/>
          </a:ln>
          <a:effectLst>
            <a:prstShdw prst="shdw18" dist="17961" dir="13500000">
              <a:schemeClr val="tx1">
                <a:gamma/>
                <a:shade val="60000"/>
                <a:invGamma/>
              </a:schemeClr>
            </a:prstShdw>
          </a:effectLst>
          <a:extLst>
            <a:ext uri="{909E8E84-426E-40DD-AFC4-6F175D3DCCD1}">
              <a14:hiddenFill xmlns:a14="http://schemas.microsoft.com/office/drawing/2010/main">
                <a:solidFill>
                  <a:schemeClr val="accent1"/>
                </a:solidFill>
              </a14:hiddenFill>
            </a:ext>
          </a:extLst>
        </p:spPr>
        <p:txBody>
          <a:bodyPr wrap="none" anchor="ctr"/>
          <a:lstStyle/>
          <a:p>
            <a:pPr>
              <a:defRPr/>
            </a:pPr>
            <a:endParaRPr lang="bg-BG">
              <a:latin typeface="Times New Roman" pitchFamily="18" charset="0"/>
            </a:endParaRPr>
          </a:p>
        </p:txBody>
      </p:sp>
    </p:spTree>
    <p:extLst>
      <p:ext uri="{BB962C8B-B14F-4D97-AF65-F5344CB8AC3E}">
        <p14:creationId xmlns:p14="http://schemas.microsoft.com/office/powerpoint/2010/main" val="12144926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extLst>
              <p:ext uri="{D42A27DB-BD31-4B8C-83A1-F6EECF244321}">
                <p14:modId xmlns:p14="http://schemas.microsoft.com/office/powerpoint/2010/main" val="4153381788"/>
              </p:ext>
            </p:extLst>
          </p:nvPr>
        </p:nvGraphicFramePr>
        <p:xfrm>
          <a:off x="740330" y="1308739"/>
          <a:ext cx="7879364" cy="4960602"/>
        </p:xfrm>
        <a:graphic>
          <a:graphicData uri="http://schemas.openxmlformats.org/presentationml/2006/ole">
            <mc:AlternateContent xmlns:mc="http://schemas.openxmlformats.org/markup-compatibility/2006">
              <mc:Choice xmlns:v="urn:schemas-microsoft-com:vml" Requires="v">
                <p:oleObj spid="_x0000_s5248" name="Chart" r:id="rId3" imgW="10554045" imgH="5791688" progId="Excel.Chart.8">
                  <p:embed/>
                </p:oleObj>
              </mc:Choice>
              <mc:Fallback>
                <p:oleObj name="Chart" r:id="rId3" imgW="10554045" imgH="5791688"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330" y="1308739"/>
                        <a:ext cx="7879364" cy="4960602"/>
                      </a:xfrm>
                      <a:prstGeom prst="rect">
                        <a:avLst/>
                      </a:prstGeom>
                      <a:noFill/>
                      <a:ln>
                        <a:noFill/>
                      </a:ln>
                      <a:effectLst/>
                    </p:spPr>
                  </p:pic>
                </p:oleObj>
              </mc:Fallback>
            </mc:AlternateContent>
          </a:graphicData>
        </a:graphic>
      </p:graphicFrame>
      <p:sp>
        <p:nvSpPr>
          <p:cNvPr id="9" name="Rectangle 8"/>
          <p:cNvSpPr/>
          <p:nvPr/>
        </p:nvSpPr>
        <p:spPr>
          <a:xfrm>
            <a:off x="251520" y="1141868"/>
            <a:ext cx="8695634" cy="559950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bg-BG"/>
          </a:p>
        </p:txBody>
      </p:sp>
      <p:sp>
        <p:nvSpPr>
          <p:cNvPr id="10" name="TextBox 9"/>
          <p:cNvSpPr txBox="1"/>
          <p:nvPr/>
        </p:nvSpPr>
        <p:spPr>
          <a:xfrm>
            <a:off x="1262780" y="6165304"/>
            <a:ext cx="6834464" cy="523220"/>
          </a:xfrm>
          <a:prstGeom prst="rect">
            <a:avLst/>
          </a:prstGeom>
          <a:noFill/>
        </p:spPr>
        <p:txBody>
          <a:bodyPr wrap="square" rtlCol="0">
            <a:spAutoFit/>
          </a:bodyPr>
          <a:lstStyle/>
          <a:p>
            <a:r>
              <a:rPr lang="en-US" sz="1400" dirty="0">
                <a:latin typeface="Calibri" pitchFamily="34" charset="0"/>
                <a:cs typeface="Calibri" pitchFamily="34" charset="0"/>
              </a:rPr>
              <a:t>Figure </a:t>
            </a:r>
            <a:r>
              <a:rPr lang="en-US" sz="1400" dirty="0" smtClean="0">
                <a:latin typeface="Calibri" pitchFamily="34" charset="0"/>
                <a:cs typeface="Calibri" pitchFamily="34" charset="0"/>
              </a:rPr>
              <a:t>1. Satellite </a:t>
            </a:r>
            <a:r>
              <a:rPr lang="en-US" sz="1400" dirty="0">
                <a:latin typeface="Calibri" pitchFamily="34" charset="0"/>
                <a:cs typeface="Calibri" pitchFamily="34" charset="0"/>
              </a:rPr>
              <a:t>detection and monitoring of crown forest fire over Bulgaria on 24-28 August 2017 by  available satellite algorithms</a:t>
            </a:r>
            <a:endParaRPr lang="bg-BG" sz="1400" dirty="0">
              <a:latin typeface="Calibri" pitchFamily="34" charset="0"/>
              <a:cs typeface="Calibri" pitchFamily="34" charset="0"/>
            </a:endParaRPr>
          </a:p>
        </p:txBody>
      </p:sp>
      <p:sp>
        <p:nvSpPr>
          <p:cNvPr id="3" name="Title 2"/>
          <p:cNvSpPr>
            <a:spLocks noGrp="1"/>
          </p:cNvSpPr>
          <p:nvPr>
            <p:ph type="title"/>
          </p:nvPr>
        </p:nvSpPr>
        <p:spPr>
          <a:xfrm>
            <a:off x="0" y="188640"/>
            <a:ext cx="9144000" cy="792088"/>
          </a:xfrm>
        </p:spPr>
        <p:txBody>
          <a:bodyPr/>
          <a:lstStyle/>
          <a:p>
            <a:r>
              <a:rPr lang="en-US" sz="2600" b="1" dirty="0" smtClean="0">
                <a:latin typeface="Calibri" pitchFamily="34" charset="0"/>
                <a:cs typeface="Calibri" pitchFamily="34" charset="0"/>
              </a:rPr>
              <a:t>Case </a:t>
            </a:r>
            <a:r>
              <a:rPr lang="en-US" sz="2600" b="1" dirty="0">
                <a:latin typeface="Calibri" pitchFamily="34" charset="0"/>
                <a:cs typeface="Calibri" pitchFamily="34" charset="0"/>
              </a:rPr>
              <a:t>study description:  </a:t>
            </a:r>
            <a:r>
              <a:rPr lang="en-US" sz="2600" b="1" dirty="0" err="1">
                <a:latin typeface="Calibri" pitchFamily="34" charset="0"/>
                <a:cs typeface="Calibri" pitchFamily="34" charset="0"/>
              </a:rPr>
              <a:t>Kresna</a:t>
            </a:r>
            <a:r>
              <a:rPr lang="en-US" sz="2600" b="1" dirty="0">
                <a:latin typeface="Calibri" pitchFamily="34" charset="0"/>
                <a:cs typeface="Calibri" pitchFamily="34" charset="0"/>
              </a:rPr>
              <a:t> Gorge fire, SW Bulgaria</a:t>
            </a:r>
            <a:endParaRPr lang="bg-BG" sz="2600" dirty="0"/>
          </a:p>
        </p:txBody>
      </p:sp>
    </p:spTree>
    <p:extLst>
      <p:ext uri="{BB962C8B-B14F-4D97-AF65-F5344CB8AC3E}">
        <p14:creationId xmlns:p14="http://schemas.microsoft.com/office/powerpoint/2010/main" val="2330721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7552"/>
            <a:ext cx="9144000" cy="515144"/>
          </a:xfrm>
        </p:spPr>
        <p:txBody>
          <a:bodyPr/>
          <a:lstStyle/>
          <a:p>
            <a:pPr eaLnBrk="1" hangingPunct="1"/>
            <a:r>
              <a:rPr lang="en-US" sz="2400" b="1" dirty="0" smtClean="0">
                <a:latin typeface="Arial" charset="0"/>
              </a:rPr>
              <a:t>Land </a:t>
            </a:r>
            <a:r>
              <a:rPr lang="en-US" sz="2400" b="1" dirty="0">
                <a:latin typeface="Arial" charset="0"/>
              </a:rPr>
              <a:t>surface state: EDLST from </a:t>
            </a:r>
            <a:r>
              <a:rPr lang="en-US" sz="2400" b="1" dirty="0" err="1">
                <a:latin typeface="Arial" charset="0"/>
              </a:rPr>
              <a:t>MetOp</a:t>
            </a:r>
            <a:endParaRPr lang="en-GB" sz="2400" b="1" dirty="0">
              <a:latin typeface="Arial" charset="0"/>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1604" y="6207983"/>
            <a:ext cx="6268908" cy="579120"/>
          </a:xfrm>
          <a:prstGeom prst="rect">
            <a:avLst/>
          </a:prstGeom>
        </p:spPr>
      </p:pic>
      <p:sp>
        <p:nvSpPr>
          <p:cNvPr id="23" name="TextBox 22"/>
          <p:cNvSpPr txBox="1"/>
          <p:nvPr/>
        </p:nvSpPr>
        <p:spPr>
          <a:xfrm>
            <a:off x="3491880" y="5301208"/>
            <a:ext cx="5040995" cy="830997"/>
          </a:xfrm>
          <a:prstGeom prst="rect">
            <a:avLst/>
          </a:prstGeom>
          <a:noFill/>
        </p:spPr>
        <p:txBody>
          <a:bodyPr wrap="square" rtlCol="0">
            <a:spAutoFit/>
          </a:bodyPr>
          <a:lstStyle/>
          <a:p>
            <a:pPr marL="285750" indent="-285750">
              <a:buFont typeface="Arial" pitchFamily="34" charset="0"/>
              <a:buChar char="•"/>
            </a:pPr>
            <a:r>
              <a:rPr lang="en-US" sz="1600" dirty="0" smtClean="0">
                <a:latin typeface="Calibri" pitchFamily="34" charset="0"/>
                <a:cs typeface="Calibri" pitchFamily="34" charset="0"/>
              </a:rPr>
              <a:t>Region of Forest estates </a:t>
            </a:r>
            <a:r>
              <a:rPr lang="en-US" sz="1600" dirty="0" err="1" smtClean="0">
                <a:latin typeface="Calibri" pitchFamily="34" charset="0"/>
                <a:cs typeface="Calibri" pitchFamily="34" charset="0"/>
              </a:rPr>
              <a:t>Kresna</a:t>
            </a:r>
            <a:r>
              <a:rPr lang="en-US" sz="1600" dirty="0" smtClean="0">
                <a:latin typeface="Calibri" pitchFamily="34" charset="0"/>
                <a:cs typeface="Calibri" pitchFamily="34" charset="0"/>
              </a:rPr>
              <a:t> &amp; </a:t>
            </a:r>
            <a:r>
              <a:rPr lang="en-US" sz="1600" dirty="0" err="1" smtClean="0">
                <a:latin typeface="Calibri" pitchFamily="34" charset="0"/>
                <a:cs typeface="Calibri" pitchFamily="34" charset="0"/>
              </a:rPr>
              <a:t>Simitly</a:t>
            </a:r>
            <a:r>
              <a:rPr lang="en-US" sz="1600" dirty="0" smtClean="0">
                <a:latin typeface="Calibri" pitchFamily="34" charset="0"/>
                <a:cs typeface="Calibri" pitchFamily="34" charset="0"/>
              </a:rPr>
              <a:t> are </a:t>
            </a:r>
            <a:r>
              <a:rPr lang="en-US" sz="1600" dirty="0" err="1" smtClean="0">
                <a:latin typeface="Calibri" pitchFamily="34" charset="0"/>
                <a:cs typeface="Calibri" pitchFamily="34" charset="0"/>
              </a:rPr>
              <a:t>characterised</a:t>
            </a:r>
            <a:r>
              <a:rPr lang="en-US" sz="1600" dirty="0" smtClean="0">
                <a:latin typeface="Calibri" pitchFamily="34" charset="0"/>
                <a:cs typeface="Calibri" pitchFamily="34" charset="0"/>
              </a:rPr>
              <a:t> with high values of land surface temperature (due to specific microclimate, land cover).</a:t>
            </a: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636" y="908720"/>
            <a:ext cx="2552727" cy="1620000"/>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7988" y="980728"/>
            <a:ext cx="2552727" cy="1620000"/>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560" y="2963693"/>
            <a:ext cx="2552727" cy="1620000"/>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29571" y="2730960"/>
            <a:ext cx="2552727" cy="1620000"/>
          </a:xfrm>
          <a:prstGeom prst="rect">
            <a:avLst/>
          </a:prstGeom>
        </p:spPr>
      </p:pic>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636" y="4913367"/>
            <a:ext cx="2552727" cy="1620000"/>
          </a:xfrm>
          <a:prstGeom prst="rect">
            <a:avLst/>
          </a:prstGeom>
        </p:spPr>
      </p:pic>
      <p:sp>
        <p:nvSpPr>
          <p:cNvPr id="29" name="TextBox 28"/>
          <p:cNvSpPr txBox="1"/>
          <p:nvPr/>
        </p:nvSpPr>
        <p:spPr>
          <a:xfrm>
            <a:off x="3491880" y="4459178"/>
            <a:ext cx="3960440" cy="553998"/>
          </a:xfrm>
          <a:prstGeom prst="rect">
            <a:avLst/>
          </a:prstGeom>
          <a:noFill/>
        </p:spPr>
        <p:txBody>
          <a:bodyPr wrap="square" rtlCol="0">
            <a:spAutoFit/>
          </a:bodyPr>
          <a:lstStyle/>
          <a:p>
            <a:r>
              <a:rPr lang="en-US" sz="1400" dirty="0" smtClean="0">
                <a:latin typeface="Calibri" pitchFamily="34" charset="0"/>
                <a:cs typeface="Calibri" pitchFamily="34" charset="0"/>
              </a:rPr>
              <a:t>Figure 2. Land surface temperature characterized by EDLST </a:t>
            </a:r>
            <a:r>
              <a:rPr lang="en-US" sz="1400" dirty="0" err="1" smtClean="0">
                <a:latin typeface="Calibri" pitchFamily="34" charset="0"/>
                <a:cs typeface="Calibri" pitchFamily="34" charset="0"/>
              </a:rPr>
              <a:t>MetOp</a:t>
            </a:r>
            <a:r>
              <a:rPr lang="en-US" sz="1400" dirty="0" smtClean="0">
                <a:latin typeface="Calibri" pitchFamily="34" charset="0"/>
                <a:cs typeface="Calibri" pitchFamily="34" charset="0"/>
              </a:rPr>
              <a:t> observations before-during-after fire</a:t>
            </a:r>
            <a:r>
              <a:rPr lang="en-US" sz="1600" dirty="0" smtClean="0"/>
              <a:t>. </a:t>
            </a:r>
          </a:p>
        </p:txBody>
      </p:sp>
      <p:sp>
        <p:nvSpPr>
          <p:cNvPr id="3" name="TextBox 2"/>
          <p:cNvSpPr txBox="1"/>
          <p:nvPr/>
        </p:nvSpPr>
        <p:spPr>
          <a:xfrm rot="-5400000">
            <a:off x="-103900" y="5568057"/>
            <a:ext cx="1244123" cy="338554"/>
          </a:xfrm>
          <a:prstGeom prst="rect">
            <a:avLst/>
          </a:prstGeom>
          <a:noFill/>
        </p:spPr>
        <p:txBody>
          <a:bodyPr wrap="none" rtlCol="0">
            <a:spAutoFit/>
          </a:bodyPr>
          <a:lstStyle/>
          <a:p>
            <a:r>
              <a:rPr lang="en-US" sz="1600" dirty="0" smtClean="0">
                <a:latin typeface="Calibri" pitchFamily="34" charset="0"/>
                <a:cs typeface="Calibri" pitchFamily="34" charset="0"/>
              </a:rPr>
              <a:t>30 Aug 2017</a:t>
            </a:r>
            <a:endParaRPr lang="bg-BG" sz="1600" dirty="0">
              <a:latin typeface="Calibri" pitchFamily="34" charset="0"/>
              <a:cs typeface="Calibri" pitchFamily="34" charset="0"/>
            </a:endParaRPr>
          </a:p>
        </p:txBody>
      </p:sp>
      <p:sp>
        <p:nvSpPr>
          <p:cNvPr id="22" name="TextBox 21"/>
          <p:cNvSpPr txBox="1"/>
          <p:nvPr/>
        </p:nvSpPr>
        <p:spPr>
          <a:xfrm rot="-5400000">
            <a:off x="-94345" y="3592222"/>
            <a:ext cx="1225015" cy="338554"/>
          </a:xfrm>
          <a:prstGeom prst="rect">
            <a:avLst/>
          </a:prstGeom>
          <a:noFill/>
        </p:spPr>
        <p:txBody>
          <a:bodyPr wrap="none" rtlCol="0">
            <a:spAutoFit/>
          </a:bodyPr>
          <a:lstStyle/>
          <a:p>
            <a:r>
              <a:rPr lang="en-US" sz="1600" dirty="0" smtClean="0">
                <a:latin typeface="Calibri" pitchFamily="34" charset="0"/>
                <a:cs typeface="Calibri" pitchFamily="34" charset="0"/>
              </a:rPr>
              <a:t>26 Aug 2017</a:t>
            </a:r>
            <a:endParaRPr lang="bg-BG" sz="1600" dirty="0">
              <a:latin typeface="Calibri" pitchFamily="34" charset="0"/>
              <a:cs typeface="Calibri" pitchFamily="34" charset="0"/>
            </a:endParaRPr>
          </a:p>
        </p:txBody>
      </p:sp>
      <p:sp>
        <p:nvSpPr>
          <p:cNvPr id="30" name="TextBox 29"/>
          <p:cNvSpPr txBox="1"/>
          <p:nvPr/>
        </p:nvSpPr>
        <p:spPr>
          <a:xfrm>
            <a:off x="1089919" y="5186701"/>
            <a:ext cx="1300356" cy="338554"/>
          </a:xfrm>
          <a:prstGeom prst="rect">
            <a:avLst/>
          </a:prstGeom>
          <a:noFill/>
        </p:spPr>
        <p:txBody>
          <a:bodyPr wrap="none" rtlCol="0">
            <a:spAutoFit/>
          </a:bodyPr>
          <a:lstStyle/>
          <a:p>
            <a:pPr algn="ctr"/>
            <a:r>
              <a:rPr lang="en-US" sz="1600" dirty="0" smtClean="0"/>
              <a:t>day after fire </a:t>
            </a:r>
            <a:endParaRPr lang="bg-BG" sz="1600" dirty="0"/>
          </a:p>
        </p:txBody>
      </p:sp>
      <p:sp>
        <p:nvSpPr>
          <p:cNvPr id="31" name="TextBox 30"/>
          <p:cNvSpPr txBox="1"/>
          <p:nvPr/>
        </p:nvSpPr>
        <p:spPr>
          <a:xfrm>
            <a:off x="903462" y="3212288"/>
            <a:ext cx="1774845" cy="584775"/>
          </a:xfrm>
          <a:prstGeom prst="rect">
            <a:avLst/>
          </a:prstGeom>
          <a:noFill/>
        </p:spPr>
        <p:txBody>
          <a:bodyPr wrap="none" rtlCol="0">
            <a:spAutoFit/>
          </a:bodyPr>
          <a:lstStyle/>
          <a:p>
            <a:pPr algn="ctr"/>
            <a:r>
              <a:rPr lang="en-US" sz="1600" dirty="0" smtClean="0">
                <a:solidFill>
                  <a:schemeClr val="bg1"/>
                </a:solidFill>
              </a:rPr>
              <a:t>third day </a:t>
            </a:r>
          </a:p>
          <a:p>
            <a:pPr algn="ctr"/>
            <a:r>
              <a:rPr lang="en-US" sz="1600" dirty="0" smtClean="0">
                <a:solidFill>
                  <a:schemeClr val="bg1"/>
                </a:solidFill>
              </a:rPr>
              <a:t>with fire detections</a:t>
            </a:r>
            <a:endParaRPr lang="bg-BG" sz="1600" dirty="0">
              <a:solidFill>
                <a:schemeClr val="bg1"/>
              </a:solidFill>
            </a:endParaRPr>
          </a:p>
        </p:txBody>
      </p:sp>
      <p:sp>
        <p:nvSpPr>
          <p:cNvPr id="32" name="TextBox 31"/>
          <p:cNvSpPr txBox="1"/>
          <p:nvPr/>
        </p:nvSpPr>
        <p:spPr>
          <a:xfrm>
            <a:off x="1231627" y="1169626"/>
            <a:ext cx="1447832" cy="338554"/>
          </a:xfrm>
          <a:prstGeom prst="rect">
            <a:avLst/>
          </a:prstGeom>
          <a:noFill/>
        </p:spPr>
        <p:txBody>
          <a:bodyPr wrap="none" rtlCol="0">
            <a:spAutoFit/>
          </a:bodyPr>
          <a:lstStyle/>
          <a:p>
            <a:r>
              <a:rPr lang="en-US" sz="1600" dirty="0" smtClean="0"/>
              <a:t>day before fire </a:t>
            </a:r>
            <a:endParaRPr lang="bg-BG" sz="1600" dirty="0"/>
          </a:p>
        </p:txBody>
      </p:sp>
      <p:sp>
        <p:nvSpPr>
          <p:cNvPr id="33" name="TextBox 32"/>
          <p:cNvSpPr txBox="1"/>
          <p:nvPr/>
        </p:nvSpPr>
        <p:spPr>
          <a:xfrm rot="-5400000">
            <a:off x="-119702" y="1503990"/>
            <a:ext cx="1225015" cy="338554"/>
          </a:xfrm>
          <a:prstGeom prst="rect">
            <a:avLst/>
          </a:prstGeom>
          <a:noFill/>
        </p:spPr>
        <p:txBody>
          <a:bodyPr wrap="none" rtlCol="0">
            <a:spAutoFit/>
          </a:bodyPr>
          <a:lstStyle/>
          <a:p>
            <a:r>
              <a:rPr lang="en-US" sz="1600" dirty="0" smtClean="0">
                <a:latin typeface="Calibri" pitchFamily="34" charset="0"/>
                <a:cs typeface="Calibri" pitchFamily="34" charset="0"/>
              </a:rPr>
              <a:t>23 Aug 2017</a:t>
            </a:r>
            <a:endParaRPr lang="bg-BG" sz="1600" dirty="0">
              <a:latin typeface="Calibri" pitchFamily="34" charset="0"/>
              <a:cs typeface="Calibri" pitchFamily="34" charset="0"/>
            </a:endParaRPr>
          </a:p>
        </p:txBody>
      </p:sp>
      <p:sp>
        <p:nvSpPr>
          <p:cNvPr id="34" name="TextBox 33"/>
          <p:cNvSpPr txBox="1"/>
          <p:nvPr/>
        </p:nvSpPr>
        <p:spPr>
          <a:xfrm>
            <a:off x="4076877" y="2996952"/>
            <a:ext cx="1625766" cy="584775"/>
          </a:xfrm>
          <a:prstGeom prst="rect">
            <a:avLst/>
          </a:prstGeom>
          <a:noFill/>
        </p:spPr>
        <p:txBody>
          <a:bodyPr wrap="none" rtlCol="0">
            <a:spAutoFit/>
          </a:bodyPr>
          <a:lstStyle/>
          <a:p>
            <a:pPr algn="ctr"/>
            <a:r>
              <a:rPr lang="en-US" sz="1600" dirty="0">
                <a:solidFill>
                  <a:schemeClr val="bg1"/>
                </a:solidFill>
              </a:rPr>
              <a:t>l</a:t>
            </a:r>
            <a:r>
              <a:rPr lang="en-US" sz="1600" dirty="0" smtClean="0">
                <a:solidFill>
                  <a:schemeClr val="bg1"/>
                </a:solidFill>
              </a:rPr>
              <a:t>ast day with fire </a:t>
            </a:r>
          </a:p>
          <a:p>
            <a:pPr algn="ctr"/>
            <a:r>
              <a:rPr lang="en-US" sz="1600" dirty="0" smtClean="0">
                <a:solidFill>
                  <a:schemeClr val="bg1"/>
                </a:solidFill>
              </a:rPr>
              <a:t>detections</a:t>
            </a:r>
            <a:endParaRPr lang="bg-BG" sz="1600" dirty="0">
              <a:solidFill>
                <a:schemeClr val="bg1"/>
              </a:solidFill>
            </a:endParaRPr>
          </a:p>
        </p:txBody>
      </p:sp>
      <p:sp>
        <p:nvSpPr>
          <p:cNvPr id="35" name="TextBox 34"/>
          <p:cNvSpPr txBox="1"/>
          <p:nvPr/>
        </p:nvSpPr>
        <p:spPr>
          <a:xfrm>
            <a:off x="3993164" y="1220990"/>
            <a:ext cx="1909497" cy="584775"/>
          </a:xfrm>
          <a:prstGeom prst="rect">
            <a:avLst/>
          </a:prstGeom>
          <a:noFill/>
        </p:spPr>
        <p:txBody>
          <a:bodyPr wrap="none" rtlCol="0">
            <a:spAutoFit/>
          </a:bodyPr>
          <a:lstStyle/>
          <a:p>
            <a:pPr algn="ctr"/>
            <a:r>
              <a:rPr lang="en-US" sz="1600" dirty="0"/>
              <a:t>s</a:t>
            </a:r>
            <a:r>
              <a:rPr lang="en-US" sz="1600" dirty="0" smtClean="0"/>
              <a:t>econd day with fire </a:t>
            </a:r>
          </a:p>
          <a:p>
            <a:pPr algn="ctr"/>
            <a:r>
              <a:rPr lang="en-US" sz="1600" dirty="0" smtClean="0"/>
              <a:t>detections</a:t>
            </a:r>
            <a:endParaRPr lang="bg-BG" sz="1600" dirty="0"/>
          </a:p>
        </p:txBody>
      </p:sp>
      <p:sp>
        <p:nvSpPr>
          <p:cNvPr id="37" name="TextBox 36"/>
          <p:cNvSpPr txBox="1"/>
          <p:nvPr/>
        </p:nvSpPr>
        <p:spPr>
          <a:xfrm rot="-5400000">
            <a:off x="2904634" y="1567975"/>
            <a:ext cx="1225015" cy="338554"/>
          </a:xfrm>
          <a:prstGeom prst="rect">
            <a:avLst/>
          </a:prstGeom>
          <a:noFill/>
        </p:spPr>
        <p:txBody>
          <a:bodyPr wrap="none" rtlCol="0">
            <a:spAutoFit/>
          </a:bodyPr>
          <a:lstStyle/>
          <a:p>
            <a:r>
              <a:rPr lang="en-US" sz="1600" dirty="0" smtClean="0">
                <a:latin typeface="Calibri" pitchFamily="34" charset="0"/>
                <a:cs typeface="Calibri" pitchFamily="34" charset="0"/>
              </a:rPr>
              <a:t>25 Aug 2017</a:t>
            </a:r>
            <a:endParaRPr lang="bg-BG" sz="1600" dirty="0">
              <a:latin typeface="Calibri" pitchFamily="34" charset="0"/>
              <a:cs typeface="Calibri" pitchFamily="34" charset="0"/>
            </a:endParaRPr>
          </a:p>
        </p:txBody>
      </p:sp>
      <p:sp>
        <p:nvSpPr>
          <p:cNvPr id="38" name="TextBox 37"/>
          <p:cNvSpPr txBox="1"/>
          <p:nvPr/>
        </p:nvSpPr>
        <p:spPr>
          <a:xfrm rot="-5400000">
            <a:off x="2904634" y="3512191"/>
            <a:ext cx="1225015" cy="338554"/>
          </a:xfrm>
          <a:prstGeom prst="rect">
            <a:avLst/>
          </a:prstGeom>
          <a:noFill/>
        </p:spPr>
        <p:txBody>
          <a:bodyPr wrap="none" rtlCol="0">
            <a:spAutoFit/>
          </a:bodyPr>
          <a:lstStyle/>
          <a:p>
            <a:r>
              <a:rPr lang="en-US" sz="1600" dirty="0" smtClean="0">
                <a:latin typeface="Calibri" pitchFamily="34" charset="0"/>
                <a:cs typeface="Calibri" pitchFamily="34" charset="0"/>
              </a:rPr>
              <a:t>28 Aug 2017</a:t>
            </a:r>
            <a:endParaRPr lang="bg-BG" sz="1600" dirty="0">
              <a:latin typeface="Calibri" pitchFamily="34" charset="0"/>
              <a:cs typeface="Calibri" pitchFamily="34" charset="0"/>
            </a:endParaRPr>
          </a:p>
        </p:txBody>
      </p:sp>
      <p:sp>
        <p:nvSpPr>
          <p:cNvPr id="4" name="Rectangle 3"/>
          <p:cNvSpPr/>
          <p:nvPr/>
        </p:nvSpPr>
        <p:spPr>
          <a:xfrm>
            <a:off x="6516216" y="1232959"/>
            <a:ext cx="2304256" cy="2308324"/>
          </a:xfrm>
          <a:prstGeom prst="rect">
            <a:avLst/>
          </a:prstGeom>
        </p:spPr>
        <p:txBody>
          <a:bodyPr wrap="square">
            <a:spAutoFit/>
          </a:bodyPr>
          <a:lstStyle/>
          <a:p>
            <a:pPr marL="285750" indent="-285750" eaLnBrk="1" hangingPunct="1">
              <a:buFont typeface="Arial" pitchFamily="34" charset="0"/>
              <a:buChar char="•"/>
              <a:tabLst>
                <a:tab pos="536575" algn="l"/>
              </a:tabLst>
            </a:pPr>
            <a:r>
              <a:rPr lang="en-US" sz="1600" dirty="0">
                <a:solidFill>
                  <a:srgbClr val="000000"/>
                </a:solidFill>
                <a:latin typeface="Calibri" pitchFamily="34" charset="0"/>
                <a:cs typeface="Calibri" pitchFamily="34" charset="0"/>
              </a:rPr>
              <a:t>LST </a:t>
            </a:r>
            <a:r>
              <a:rPr lang="en-US" sz="1600" dirty="0" smtClean="0">
                <a:solidFill>
                  <a:srgbClr val="000000"/>
                </a:solidFill>
                <a:latin typeface="Calibri" pitchFamily="34" charset="0"/>
                <a:cs typeface="Calibri" pitchFamily="34" charset="0"/>
              </a:rPr>
              <a:t>is </a:t>
            </a:r>
            <a:r>
              <a:rPr lang="en-US" sz="1600" dirty="0">
                <a:solidFill>
                  <a:srgbClr val="000000"/>
                </a:solidFill>
                <a:latin typeface="Calibri" pitchFamily="34" charset="0"/>
                <a:cs typeface="Calibri" pitchFamily="34" charset="0"/>
              </a:rPr>
              <a:t>a key surface variable </a:t>
            </a:r>
            <a:r>
              <a:rPr lang="en-US" sz="1600" dirty="0" smtClean="0">
                <a:solidFill>
                  <a:srgbClr val="000000"/>
                </a:solidFill>
                <a:latin typeface="Calibri" pitchFamily="34" charset="0"/>
                <a:cs typeface="Calibri" pitchFamily="34" charset="0"/>
              </a:rPr>
              <a:t>that links </a:t>
            </a:r>
            <a:r>
              <a:rPr lang="en-US" sz="1600" dirty="0">
                <a:solidFill>
                  <a:srgbClr val="000000"/>
                </a:solidFill>
                <a:latin typeface="Calibri" pitchFamily="34" charset="0"/>
                <a:cs typeface="Calibri" pitchFamily="34" charset="0"/>
              </a:rPr>
              <a:t>the processes of energy and water exchange between the forest and the atmosphere, and characterizes energetic aspects of forest functioning. </a:t>
            </a:r>
          </a:p>
        </p:txBody>
      </p:sp>
    </p:spTree>
    <p:extLst>
      <p:ext uri="{BB962C8B-B14F-4D97-AF65-F5344CB8AC3E}">
        <p14:creationId xmlns:p14="http://schemas.microsoft.com/office/powerpoint/2010/main" val="14324343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45" y="899756"/>
            <a:ext cx="4818293" cy="4689484"/>
          </a:xfrm>
          <a:prstGeom prst="rect">
            <a:avLst/>
          </a:prstGeom>
        </p:spPr>
      </p:pic>
      <p:sp>
        <p:nvSpPr>
          <p:cNvPr id="4" name="Title 1"/>
          <p:cNvSpPr>
            <a:spLocks noGrp="1"/>
          </p:cNvSpPr>
          <p:nvPr>
            <p:ph type="title"/>
          </p:nvPr>
        </p:nvSpPr>
        <p:spPr>
          <a:xfrm>
            <a:off x="35496" y="116632"/>
            <a:ext cx="9001000" cy="936104"/>
          </a:xfrm>
        </p:spPr>
        <p:txBody>
          <a:bodyPr/>
          <a:lstStyle/>
          <a:p>
            <a:r>
              <a:rPr lang="en-US" sz="2400" b="1" dirty="0" smtClean="0">
                <a:latin typeface="Arial" charset="0"/>
              </a:rPr>
              <a:t/>
            </a:r>
            <a:br>
              <a:rPr lang="en-US" sz="2400" b="1" dirty="0" smtClean="0">
                <a:latin typeface="Arial" charset="0"/>
              </a:rPr>
            </a:br>
            <a:r>
              <a:rPr lang="en-US" sz="2600" b="1" dirty="0" smtClean="0">
                <a:latin typeface="Calibri" pitchFamily="34" charset="0"/>
                <a:cs typeface="Calibri" pitchFamily="34" charset="0"/>
              </a:rPr>
              <a:t>Results</a:t>
            </a:r>
            <a:r>
              <a:rPr lang="en-US" sz="2400" b="1" dirty="0" smtClean="0">
                <a:latin typeface="Calibri" pitchFamily="34" charset="0"/>
                <a:cs typeface="Calibri" pitchFamily="34" charset="0"/>
              </a:rPr>
              <a:t> </a:t>
            </a:r>
            <a:r>
              <a:rPr lang="en-US" sz="2400" b="1" dirty="0" smtClean="0">
                <a:latin typeface="Arial" charset="0"/>
              </a:rPr>
              <a:t/>
            </a:r>
            <a:br>
              <a:rPr lang="en-US" sz="2400" b="1" dirty="0" smtClean="0">
                <a:latin typeface="Arial" charset="0"/>
              </a:rPr>
            </a:br>
            <a:r>
              <a:rPr lang="en-US" sz="2400" b="1" dirty="0" smtClean="0">
                <a:latin typeface="Calibri" pitchFamily="34" charset="0"/>
                <a:cs typeface="Calibri" pitchFamily="34" charset="0"/>
              </a:rPr>
              <a:t>Thermal anomalies in the field of day-time EDLST </a:t>
            </a:r>
            <a:r>
              <a:rPr lang="en-US" sz="2400" b="1" dirty="0">
                <a:latin typeface="Calibri" pitchFamily="34" charset="0"/>
                <a:cs typeface="Calibri" pitchFamily="34" charset="0"/>
              </a:rPr>
              <a:t>from </a:t>
            </a:r>
            <a:r>
              <a:rPr lang="en-US" sz="2400" b="1" dirty="0" err="1" smtClean="0">
                <a:latin typeface="Calibri" pitchFamily="34" charset="0"/>
                <a:cs typeface="Calibri" pitchFamily="34" charset="0"/>
              </a:rPr>
              <a:t>MetOp</a:t>
            </a:r>
            <a:r>
              <a:rPr lang="en-US" sz="2400" b="1" dirty="0" smtClean="0">
                <a:latin typeface="Calibri" pitchFamily="34" charset="0"/>
                <a:cs typeface="Calibri" pitchFamily="34" charset="0"/>
              </a:rPr>
              <a:t/>
            </a:r>
            <a:br>
              <a:rPr lang="en-US" sz="2400" b="1" dirty="0" smtClean="0">
                <a:latin typeface="Calibri" pitchFamily="34" charset="0"/>
                <a:cs typeface="Calibri" pitchFamily="34" charset="0"/>
              </a:rPr>
            </a:br>
            <a:endParaRPr lang="bg-BG" sz="2400" dirty="0">
              <a:latin typeface="Calibri" pitchFamily="34" charset="0"/>
              <a:cs typeface="Calibri"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8146" y="1412776"/>
            <a:ext cx="4745854" cy="385114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96" y="5085184"/>
            <a:ext cx="2002382" cy="1728192"/>
          </a:xfrm>
          <a:prstGeom prst="rect">
            <a:avLst/>
          </a:prstGeom>
        </p:spPr>
      </p:pic>
      <p:sp>
        <p:nvSpPr>
          <p:cNvPr id="7" name="TextBox 6"/>
          <p:cNvSpPr txBox="1"/>
          <p:nvPr/>
        </p:nvSpPr>
        <p:spPr>
          <a:xfrm>
            <a:off x="3779912" y="1342509"/>
            <a:ext cx="3004412" cy="646331"/>
          </a:xfrm>
          <a:prstGeom prst="rect">
            <a:avLst/>
          </a:prstGeom>
          <a:noFill/>
        </p:spPr>
        <p:txBody>
          <a:bodyPr wrap="none" rtlCol="0">
            <a:spAutoFit/>
          </a:bodyPr>
          <a:lstStyle/>
          <a:p>
            <a:r>
              <a:rPr lang="bg-BG" sz="1800" dirty="0" smtClean="0">
                <a:latin typeface="Calibri" pitchFamily="34" charset="0"/>
                <a:cs typeface="Calibri" pitchFamily="34" charset="0"/>
              </a:rPr>
              <a:t>24 </a:t>
            </a:r>
            <a:r>
              <a:rPr lang="en-US" sz="1800" dirty="0" smtClean="0">
                <a:latin typeface="Calibri" pitchFamily="34" charset="0"/>
                <a:cs typeface="Calibri" pitchFamily="34" charset="0"/>
              </a:rPr>
              <a:t>August</a:t>
            </a:r>
            <a:r>
              <a:rPr lang="bg-BG" sz="1800" dirty="0" smtClean="0">
                <a:latin typeface="Calibri" pitchFamily="34" charset="0"/>
                <a:cs typeface="Calibri" pitchFamily="34" charset="0"/>
              </a:rPr>
              <a:t> 2017</a:t>
            </a:r>
            <a:endParaRPr lang="en-US" sz="1800" dirty="0" smtClean="0">
              <a:latin typeface="Calibri" pitchFamily="34" charset="0"/>
              <a:cs typeface="Calibri" pitchFamily="34" charset="0"/>
            </a:endParaRPr>
          </a:p>
          <a:p>
            <a:r>
              <a:rPr lang="en-US" sz="1800" dirty="0">
                <a:latin typeface="Calibri" pitchFamily="34" charset="0"/>
                <a:cs typeface="Calibri" pitchFamily="34" charset="0"/>
              </a:rPr>
              <a:t>First day with fire detections </a:t>
            </a:r>
            <a:endParaRPr lang="bg-BG" sz="1800" dirty="0">
              <a:latin typeface="Calibri" pitchFamily="34" charset="0"/>
              <a:cs typeface="Calibri" pitchFamily="34" charset="0"/>
            </a:endParaRPr>
          </a:p>
        </p:txBody>
      </p:sp>
      <p:sp>
        <p:nvSpPr>
          <p:cNvPr id="9" name="TextBox 8"/>
          <p:cNvSpPr txBox="1"/>
          <p:nvPr/>
        </p:nvSpPr>
        <p:spPr>
          <a:xfrm>
            <a:off x="2964903" y="5589240"/>
            <a:ext cx="3397235" cy="584775"/>
          </a:xfrm>
          <a:prstGeom prst="rect">
            <a:avLst/>
          </a:prstGeom>
          <a:noFill/>
        </p:spPr>
        <p:txBody>
          <a:bodyPr wrap="square" rtlCol="0">
            <a:spAutoFit/>
          </a:bodyPr>
          <a:lstStyle/>
          <a:p>
            <a:pPr marL="285750" indent="-285750" algn="ctr">
              <a:buClr>
                <a:schemeClr val="accent2"/>
              </a:buClr>
              <a:buSzPct val="200000"/>
              <a:buFont typeface="Arial" pitchFamily="34" charset="0"/>
              <a:buChar char="•"/>
            </a:pPr>
            <a:r>
              <a:rPr lang="en-US" sz="1600" dirty="0" smtClean="0">
                <a:latin typeface="Calibri" pitchFamily="34" charset="0"/>
                <a:cs typeface="Calibri" pitchFamily="34" charset="0"/>
              </a:rPr>
              <a:t> LSA </a:t>
            </a:r>
            <a:r>
              <a:rPr lang="en-US" sz="1600" dirty="0">
                <a:latin typeface="Calibri" pitchFamily="34" charset="0"/>
                <a:cs typeface="Calibri" pitchFamily="34" charset="0"/>
              </a:rPr>
              <a:t>SAF FRP-Pixel </a:t>
            </a:r>
            <a:r>
              <a:rPr lang="en-US" sz="1600" dirty="0" smtClean="0">
                <a:latin typeface="Calibri" pitchFamily="34" charset="0"/>
                <a:cs typeface="Calibri" pitchFamily="34" charset="0"/>
              </a:rPr>
              <a:t>product</a:t>
            </a:r>
          </a:p>
          <a:p>
            <a:pPr marL="285750" indent="-285750" algn="ctr">
              <a:buClr>
                <a:srgbClr val="C00000"/>
              </a:buClr>
              <a:buSzPct val="200000"/>
              <a:buFont typeface="Arial" pitchFamily="34" charset="0"/>
              <a:buChar char="•"/>
              <a:tabLst>
                <a:tab pos="450850" algn="l"/>
                <a:tab pos="890588" algn="l"/>
              </a:tabLst>
            </a:pPr>
            <a:r>
              <a:rPr lang="en-US" sz="1600" dirty="0" smtClean="0">
                <a:latin typeface="Calibri" pitchFamily="34" charset="0"/>
                <a:cs typeface="Calibri" pitchFamily="34" charset="0"/>
              </a:rPr>
              <a:t>NPP </a:t>
            </a:r>
            <a:r>
              <a:rPr lang="en-US" sz="1600" dirty="0" err="1">
                <a:latin typeface="Calibri" pitchFamily="34" charset="0"/>
                <a:cs typeface="Calibri" pitchFamily="34" charset="0"/>
              </a:rPr>
              <a:t>Suomi</a:t>
            </a:r>
            <a:r>
              <a:rPr lang="en-US" sz="1600" dirty="0">
                <a:latin typeface="Calibri" pitchFamily="34" charset="0"/>
                <a:cs typeface="Calibri" pitchFamily="34" charset="0"/>
              </a:rPr>
              <a:t> VIIRS 350 </a:t>
            </a:r>
            <a:r>
              <a:rPr lang="en-US" sz="1600" dirty="0" smtClean="0">
                <a:latin typeface="Calibri" pitchFamily="34" charset="0"/>
                <a:cs typeface="Calibri" pitchFamily="34" charset="0"/>
              </a:rPr>
              <a:t>m</a:t>
            </a:r>
            <a:endParaRPr lang="bg-BG" sz="1600" dirty="0">
              <a:latin typeface="Calibri" pitchFamily="34" charset="0"/>
              <a:cs typeface="Calibri" pitchFamily="34" charset="0"/>
            </a:endParaRPr>
          </a:p>
        </p:txBody>
      </p:sp>
      <p:sp>
        <p:nvSpPr>
          <p:cNvPr id="8" name="TextBox 7"/>
          <p:cNvSpPr txBox="1"/>
          <p:nvPr/>
        </p:nvSpPr>
        <p:spPr>
          <a:xfrm>
            <a:off x="1984611" y="4872062"/>
            <a:ext cx="6192688" cy="584775"/>
          </a:xfrm>
          <a:prstGeom prst="rect">
            <a:avLst/>
          </a:prstGeom>
          <a:noFill/>
        </p:spPr>
        <p:txBody>
          <a:bodyPr wrap="square" rtlCol="0">
            <a:spAutoFit/>
          </a:bodyPr>
          <a:lstStyle/>
          <a:p>
            <a:pPr algn="ctr"/>
            <a:r>
              <a:rPr lang="en-US" sz="1600" dirty="0" smtClean="0"/>
              <a:t>Figure 3. Satellite detected thermal </a:t>
            </a:r>
            <a:r>
              <a:rPr lang="en-US" sz="1600" dirty="0"/>
              <a:t>anomalies superimposed </a:t>
            </a:r>
            <a:r>
              <a:rPr lang="en-US" sz="1600" dirty="0" smtClean="0"/>
              <a:t>over:</a:t>
            </a:r>
          </a:p>
          <a:p>
            <a:pPr algn="ctr"/>
            <a:r>
              <a:rPr lang="en-US" sz="1600" dirty="0" smtClean="0"/>
              <a:t> a) Map of forest cover types; b) Day-time EDLST </a:t>
            </a:r>
            <a:r>
              <a:rPr lang="en-US" sz="1600" dirty="0"/>
              <a:t>from </a:t>
            </a:r>
            <a:r>
              <a:rPr lang="en-US" sz="1600" dirty="0" err="1" smtClean="0"/>
              <a:t>MetOp</a:t>
            </a:r>
            <a:r>
              <a:rPr lang="en-US" sz="1600" dirty="0"/>
              <a:t>.</a:t>
            </a:r>
          </a:p>
        </p:txBody>
      </p:sp>
      <p:sp>
        <p:nvSpPr>
          <p:cNvPr id="10" name="TextBox 9"/>
          <p:cNvSpPr txBox="1"/>
          <p:nvPr/>
        </p:nvSpPr>
        <p:spPr>
          <a:xfrm>
            <a:off x="780140" y="1412776"/>
            <a:ext cx="407484" cy="338554"/>
          </a:xfrm>
          <a:prstGeom prst="rect">
            <a:avLst/>
          </a:prstGeom>
          <a:noFill/>
        </p:spPr>
        <p:txBody>
          <a:bodyPr wrap="none" rtlCol="0">
            <a:spAutoFit/>
          </a:bodyPr>
          <a:lstStyle/>
          <a:p>
            <a:r>
              <a:rPr lang="en-US" sz="1600" b="1" dirty="0" smtClean="0"/>
              <a:t>a) </a:t>
            </a:r>
            <a:endParaRPr lang="bg-BG" sz="1600" b="1" dirty="0"/>
          </a:p>
        </p:txBody>
      </p:sp>
      <p:sp>
        <p:nvSpPr>
          <p:cNvPr id="12" name="TextBox 11"/>
          <p:cNvSpPr txBox="1"/>
          <p:nvPr/>
        </p:nvSpPr>
        <p:spPr>
          <a:xfrm>
            <a:off x="6180740" y="1412776"/>
            <a:ext cx="418704" cy="338554"/>
          </a:xfrm>
          <a:prstGeom prst="rect">
            <a:avLst/>
          </a:prstGeom>
          <a:noFill/>
        </p:spPr>
        <p:txBody>
          <a:bodyPr wrap="none" rtlCol="0">
            <a:spAutoFit/>
          </a:bodyPr>
          <a:lstStyle/>
          <a:p>
            <a:r>
              <a:rPr lang="en-US" sz="1600" b="1" dirty="0" smtClean="0"/>
              <a:t>b) </a:t>
            </a:r>
            <a:endParaRPr lang="bg-BG" sz="1600" b="1" dirty="0"/>
          </a:p>
        </p:txBody>
      </p:sp>
    </p:spTree>
    <p:extLst>
      <p:ext uri="{BB962C8B-B14F-4D97-AF65-F5344CB8AC3E}">
        <p14:creationId xmlns:p14="http://schemas.microsoft.com/office/powerpoint/2010/main" val="13452783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7772400" cy="504056"/>
          </a:xfrm>
        </p:spPr>
        <p:txBody>
          <a:bodyPr/>
          <a:lstStyle/>
          <a:p>
            <a:r>
              <a:rPr lang="en-US" sz="2600" b="1" dirty="0" smtClean="0">
                <a:latin typeface="Calibri" pitchFamily="34" charset="0"/>
                <a:cs typeface="Calibri" pitchFamily="34" charset="0"/>
              </a:rPr>
              <a:t>Results</a:t>
            </a:r>
            <a:endParaRPr lang="bg-BG" sz="2600" b="1" dirty="0">
              <a:latin typeface="Calibri" pitchFamily="34" charset="0"/>
              <a:cs typeface="Calibri"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8144" y="1662439"/>
            <a:ext cx="3420000" cy="2775245"/>
          </a:xfrm>
          <a:prstGeom prst="rect">
            <a:avLst/>
          </a:prstGeom>
          <a:ln>
            <a:solidFill>
              <a:schemeClr val="bg1">
                <a:lumMod val="65000"/>
              </a:schemeClr>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528" y="1642936"/>
            <a:ext cx="3420000" cy="2775246"/>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3808" y="1662439"/>
            <a:ext cx="3415999" cy="2772000"/>
          </a:xfrm>
          <a:prstGeom prst="rect">
            <a:avLst/>
          </a:prstGeom>
        </p:spPr>
      </p:pic>
      <p:sp>
        <p:nvSpPr>
          <p:cNvPr id="6" name="TextBox 5"/>
          <p:cNvSpPr txBox="1"/>
          <p:nvPr/>
        </p:nvSpPr>
        <p:spPr>
          <a:xfrm>
            <a:off x="459238" y="1393612"/>
            <a:ext cx="1952522" cy="523220"/>
          </a:xfrm>
          <a:prstGeom prst="rect">
            <a:avLst/>
          </a:prstGeom>
          <a:noFill/>
        </p:spPr>
        <p:txBody>
          <a:bodyPr wrap="none" rtlCol="0">
            <a:spAutoFit/>
          </a:bodyPr>
          <a:lstStyle/>
          <a:p>
            <a:pPr marL="342900" indent="-342900">
              <a:buAutoNum type="alphaLcParenR"/>
            </a:pPr>
            <a:r>
              <a:rPr lang="en-US" sz="1400" dirty="0" smtClean="0">
                <a:solidFill>
                  <a:srgbClr val="C00000"/>
                </a:solidFill>
              </a:rPr>
              <a:t>24-25 August 2017 </a:t>
            </a:r>
          </a:p>
          <a:p>
            <a:r>
              <a:rPr lang="en-US" sz="1400" dirty="0" smtClean="0">
                <a:solidFill>
                  <a:srgbClr val="C00000"/>
                </a:solidFill>
              </a:rPr>
              <a:t>       fire occurrence</a:t>
            </a:r>
            <a:endParaRPr lang="bg-BG" sz="1400" dirty="0">
              <a:solidFill>
                <a:srgbClr val="C00000"/>
              </a:solidFill>
            </a:endParaRPr>
          </a:p>
        </p:txBody>
      </p:sp>
      <p:sp>
        <p:nvSpPr>
          <p:cNvPr id="7" name="TextBox 6"/>
          <p:cNvSpPr txBox="1"/>
          <p:nvPr/>
        </p:nvSpPr>
        <p:spPr>
          <a:xfrm>
            <a:off x="3555582" y="1393612"/>
            <a:ext cx="1952522" cy="523220"/>
          </a:xfrm>
          <a:prstGeom prst="rect">
            <a:avLst/>
          </a:prstGeom>
          <a:noFill/>
        </p:spPr>
        <p:txBody>
          <a:bodyPr wrap="none" rtlCol="0">
            <a:spAutoFit/>
          </a:bodyPr>
          <a:lstStyle/>
          <a:p>
            <a:pPr marL="342900" indent="-342900">
              <a:buAutoNum type="alphaLcParenR" startAt="2"/>
            </a:pPr>
            <a:r>
              <a:rPr lang="en-US" sz="1400" dirty="0" smtClean="0">
                <a:solidFill>
                  <a:srgbClr val="C00000"/>
                </a:solidFill>
              </a:rPr>
              <a:t>26-28 </a:t>
            </a:r>
            <a:r>
              <a:rPr lang="en-US" sz="1400" dirty="0">
                <a:solidFill>
                  <a:srgbClr val="C00000"/>
                </a:solidFill>
              </a:rPr>
              <a:t>August 2017 </a:t>
            </a:r>
            <a:endParaRPr lang="en-US" sz="1400" dirty="0" smtClean="0">
              <a:solidFill>
                <a:srgbClr val="C00000"/>
              </a:solidFill>
            </a:endParaRPr>
          </a:p>
          <a:p>
            <a:r>
              <a:rPr lang="en-US" sz="1400" dirty="0">
                <a:solidFill>
                  <a:srgbClr val="C00000"/>
                </a:solidFill>
              </a:rPr>
              <a:t> </a:t>
            </a:r>
            <a:r>
              <a:rPr lang="en-US" sz="1400" dirty="0" smtClean="0">
                <a:solidFill>
                  <a:srgbClr val="C00000"/>
                </a:solidFill>
              </a:rPr>
              <a:t>       fire occurrence</a:t>
            </a:r>
            <a:endParaRPr lang="bg-BG" sz="1400" dirty="0">
              <a:solidFill>
                <a:srgbClr val="C00000"/>
              </a:solidFill>
            </a:endParaRPr>
          </a:p>
        </p:txBody>
      </p:sp>
      <p:sp>
        <p:nvSpPr>
          <p:cNvPr id="9" name="TextBox 8"/>
          <p:cNvSpPr txBox="1"/>
          <p:nvPr/>
        </p:nvSpPr>
        <p:spPr>
          <a:xfrm>
            <a:off x="272129" y="548680"/>
            <a:ext cx="8411917" cy="584775"/>
          </a:xfrm>
          <a:prstGeom prst="rect">
            <a:avLst/>
          </a:prstGeom>
          <a:noFill/>
        </p:spPr>
        <p:txBody>
          <a:bodyPr wrap="square" rtlCol="0">
            <a:spAutoFit/>
          </a:bodyPr>
          <a:lstStyle/>
          <a:p>
            <a:pPr algn="ctr"/>
            <a:r>
              <a:rPr lang="en-US" sz="1600" b="1" dirty="0" smtClean="0">
                <a:latin typeface="Calibri" pitchFamily="34" charset="0"/>
                <a:cs typeface="Calibri" pitchFamily="34" charset="0"/>
              </a:rPr>
              <a:t>Natural Land Cover, fire detection &amp; monitoring by: a)  LSA SAF FRP–Pixel product;</a:t>
            </a:r>
          </a:p>
          <a:p>
            <a:pPr algn="ctr"/>
            <a:r>
              <a:rPr lang="en-US" sz="1600" b="1" dirty="0" smtClean="0">
                <a:latin typeface="Calibri" pitchFamily="34" charset="0"/>
                <a:cs typeface="Calibri" pitchFamily="34" charset="0"/>
              </a:rPr>
              <a:t> b) Aqua/Terra MODIS sensor &amp; NPP Suomi VIIRS 350 m; c)  fire seen  by all sensors. </a:t>
            </a:r>
          </a:p>
        </p:txBody>
      </p:sp>
      <p:sp>
        <p:nvSpPr>
          <p:cNvPr id="10" name="TextBox 9"/>
          <p:cNvSpPr txBox="1"/>
          <p:nvPr/>
        </p:nvSpPr>
        <p:spPr>
          <a:xfrm>
            <a:off x="6190924" y="1393612"/>
            <a:ext cx="2888676" cy="523220"/>
          </a:xfrm>
          <a:prstGeom prst="rect">
            <a:avLst/>
          </a:prstGeom>
          <a:noFill/>
        </p:spPr>
        <p:txBody>
          <a:bodyPr wrap="none" rtlCol="0">
            <a:spAutoFit/>
          </a:bodyPr>
          <a:lstStyle/>
          <a:p>
            <a:pPr marL="342900" indent="-342900">
              <a:buAutoNum type="alphaLcParenR" startAt="3"/>
            </a:pPr>
            <a:r>
              <a:rPr lang="en-US" sz="1400" dirty="0" smtClean="0">
                <a:solidFill>
                  <a:srgbClr val="C00000"/>
                </a:solidFill>
              </a:rPr>
              <a:t>Summary of 24-28 </a:t>
            </a:r>
            <a:r>
              <a:rPr lang="en-US" sz="1400" dirty="0">
                <a:solidFill>
                  <a:srgbClr val="C00000"/>
                </a:solidFill>
              </a:rPr>
              <a:t>August 2017 </a:t>
            </a:r>
            <a:endParaRPr lang="en-US" sz="1400" dirty="0" smtClean="0">
              <a:solidFill>
                <a:srgbClr val="C00000"/>
              </a:solidFill>
            </a:endParaRPr>
          </a:p>
          <a:p>
            <a:r>
              <a:rPr lang="en-US" sz="1400" dirty="0">
                <a:solidFill>
                  <a:srgbClr val="C00000"/>
                </a:solidFill>
              </a:rPr>
              <a:t> </a:t>
            </a:r>
            <a:r>
              <a:rPr lang="en-US" sz="1400" dirty="0" smtClean="0">
                <a:solidFill>
                  <a:srgbClr val="C00000"/>
                </a:solidFill>
              </a:rPr>
              <a:t>       fire occurrence</a:t>
            </a:r>
            <a:endParaRPr lang="bg-BG" sz="1400" dirty="0">
              <a:solidFill>
                <a:srgbClr val="C00000"/>
              </a:solidFill>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2200" y="4400663"/>
            <a:ext cx="2557904" cy="2412713"/>
          </a:xfrm>
          <a:prstGeom prst="rect">
            <a:avLst/>
          </a:prstGeom>
        </p:spPr>
      </p:pic>
      <p:sp>
        <p:nvSpPr>
          <p:cNvPr id="12" name="TextBox 11"/>
          <p:cNvSpPr txBox="1"/>
          <p:nvPr/>
        </p:nvSpPr>
        <p:spPr>
          <a:xfrm>
            <a:off x="309082" y="4509120"/>
            <a:ext cx="5775086" cy="2123658"/>
          </a:xfrm>
          <a:prstGeom prst="rect">
            <a:avLst/>
          </a:prstGeom>
          <a:noFill/>
        </p:spPr>
        <p:txBody>
          <a:bodyPr wrap="square" rtlCol="0">
            <a:spAutoFit/>
          </a:bodyPr>
          <a:lstStyle/>
          <a:p>
            <a:r>
              <a:rPr lang="en-US" sz="1400" dirty="0" smtClean="0">
                <a:latin typeface="Calibri" pitchFamily="34" charset="0"/>
                <a:cs typeface="Calibri" pitchFamily="34" charset="0"/>
              </a:rPr>
              <a:t>Figure  4. Region of forest estates affected by the fire 24-28 August 2017: </a:t>
            </a:r>
          </a:p>
          <a:p>
            <a:pPr marL="447675" lvl="1" indent="-266700">
              <a:buAutoNum type="alphaLcParenR"/>
            </a:pPr>
            <a:r>
              <a:rPr lang="en-US" sz="1400" dirty="0" smtClean="0">
                <a:latin typeface="Calibri" pitchFamily="34" charset="0"/>
                <a:cs typeface="Calibri" pitchFamily="34" charset="0"/>
              </a:rPr>
              <a:t>thermal anomalies detected by LSA SAF FRP-Pixel product (</a:t>
            </a:r>
            <a:r>
              <a:rPr lang="en-US" sz="1400" dirty="0" smtClean="0">
                <a:solidFill>
                  <a:srgbClr val="0000CC"/>
                </a:solidFill>
                <a:latin typeface="Calibri" pitchFamily="34" charset="0"/>
                <a:cs typeface="Calibri" pitchFamily="34" charset="0"/>
              </a:rPr>
              <a:t>blue</a:t>
            </a:r>
            <a:r>
              <a:rPr lang="en-US" sz="1400" dirty="0" smtClean="0">
                <a:latin typeface="Calibri" pitchFamily="34" charset="0"/>
                <a:cs typeface="Calibri" pitchFamily="34" charset="0"/>
              </a:rPr>
              <a:t>);</a:t>
            </a:r>
          </a:p>
          <a:p>
            <a:pPr marL="447675" lvl="1" indent="-266700">
              <a:buAutoNum type="alphaLcParenR"/>
            </a:pPr>
            <a:r>
              <a:rPr lang="en-US" sz="1400" dirty="0" smtClean="0">
                <a:latin typeface="Calibri" pitchFamily="34" charset="0"/>
                <a:cs typeface="Calibri" pitchFamily="34" charset="0"/>
              </a:rPr>
              <a:t>fire detections by MODIS (</a:t>
            </a:r>
            <a:r>
              <a:rPr lang="en-US" sz="1400" dirty="0" smtClean="0">
                <a:solidFill>
                  <a:srgbClr val="FF0000"/>
                </a:solidFill>
                <a:latin typeface="Calibri" pitchFamily="34" charset="0"/>
                <a:cs typeface="Calibri" pitchFamily="34" charset="0"/>
              </a:rPr>
              <a:t>red dots</a:t>
            </a:r>
            <a:r>
              <a:rPr lang="en-US" sz="1400" dirty="0" smtClean="0">
                <a:latin typeface="Calibri" pitchFamily="34" charset="0"/>
                <a:cs typeface="Calibri" pitchFamily="34" charset="0"/>
              </a:rPr>
              <a:t>); VIIRS (</a:t>
            </a:r>
            <a:r>
              <a:rPr lang="en-US" sz="1400" dirty="0" smtClean="0">
                <a:solidFill>
                  <a:srgbClr val="CC3300"/>
                </a:solidFill>
                <a:latin typeface="Calibri" pitchFamily="34" charset="0"/>
                <a:cs typeface="Calibri" pitchFamily="34" charset="0"/>
              </a:rPr>
              <a:t>dark red</a:t>
            </a:r>
            <a:r>
              <a:rPr lang="en-US" sz="1400" dirty="0" smtClean="0">
                <a:latin typeface="Calibri" pitchFamily="34" charset="0"/>
                <a:cs typeface="Calibri" pitchFamily="34" charset="0"/>
              </a:rPr>
              <a:t>); </a:t>
            </a:r>
          </a:p>
          <a:p>
            <a:pPr marL="447675" lvl="1" indent="-266700">
              <a:buAutoNum type="alphaLcParenR"/>
            </a:pPr>
            <a:r>
              <a:rPr lang="en-US" sz="1400" dirty="0" smtClean="0">
                <a:latin typeface="Calibri" pitchFamily="34" charset="0"/>
                <a:cs typeface="Calibri" pitchFamily="34" charset="0"/>
              </a:rPr>
              <a:t>all detections from all satellite sensors for the whole fire period;</a:t>
            </a:r>
          </a:p>
          <a:p>
            <a:pPr marL="447675" lvl="1" indent="-266700">
              <a:buAutoNum type="alphaLcParenR"/>
            </a:pPr>
            <a:r>
              <a:rPr lang="en-US" sz="1400" dirty="0" smtClean="0">
                <a:latin typeface="Calibri" pitchFamily="34" charset="0"/>
                <a:cs typeface="Calibri" pitchFamily="34" charset="0"/>
              </a:rPr>
              <a:t>Most of the fire detections coincide.</a:t>
            </a:r>
            <a:endParaRPr lang="en-US" sz="1400" dirty="0" smtClean="0"/>
          </a:p>
          <a:p>
            <a:endParaRPr lang="en-US" sz="1400" dirty="0"/>
          </a:p>
          <a:p>
            <a:r>
              <a:rPr lang="en-US" sz="1600" dirty="0" smtClean="0">
                <a:latin typeface="Calibri" pitchFamily="34" charset="0"/>
                <a:cs typeface="Calibri" pitchFamily="34" charset="0"/>
              </a:rPr>
              <a:t>Maps from State Forest Agency  (SFA) of  Bulgaria; conifer forest are depicted  because most of fires occurred there. </a:t>
            </a:r>
            <a:r>
              <a:rPr lang="en-US" sz="1600" dirty="0" smtClean="0">
                <a:latin typeface="Calibri" pitchFamily="34" charset="0"/>
                <a:cs typeface="Calibri" pitchFamily="34" charset="0"/>
                <a:hlinkClick r:id="rId7"/>
              </a:rPr>
              <a:t>http</a:t>
            </a:r>
            <a:r>
              <a:rPr lang="en-US" sz="1600" dirty="0">
                <a:latin typeface="Calibri" pitchFamily="34" charset="0"/>
                <a:cs typeface="Calibri" pitchFamily="34" charset="0"/>
                <a:hlinkClick r:id="rId7"/>
              </a:rPr>
              <a:t>://</a:t>
            </a:r>
            <a:r>
              <a:rPr lang="en-US" sz="1600" dirty="0" smtClean="0">
                <a:latin typeface="Calibri" pitchFamily="34" charset="0"/>
                <a:cs typeface="Calibri" pitchFamily="34" charset="0"/>
                <a:hlinkClick r:id="rId7"/>
              </a:rPr>
              <a:t>www.procurement.iag.bg:8080/cgi-bin/lup.cgi</a:t>
            </a:r>
            <a:endParaRPr lang="en-US" sz="1600" dirty="0" smtClean="0">
              <a:latin typeface="Calibri" pitchFamily="34" charset="0"/>
              <a:cs typeface="Calibri" pitchFamily="34" charset="0"/>
            </a:endParaRPr>
          </a:p>
        </p:txBody>
      </p:sp>
    </p:spTree>
    <p:extLst>
      <p:ext uri="{BB962C8B-B14F-4D97-AF65-F5344CB8AC3E}">
        <p14:creationId xmlns:p14="http://schemas.microsoft.com/office/powerpoint/2010/main" val="1108382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7772400" cy="504056"/>
          </a:xfrm>
        </p:spPr>
        <p:txBody>
          <a:bodyPr/>
          <a:lstStyle/>
          <a:p>
            <a:r>
              <a:rPr lang="en-US" sz="2600" b="1" dirty="0" smtClean="0">
                <a:latin typeface="Calibri" pitchFamily="34" charset="0"/>
                <a:cs typeface="Calibri" pitchFamily="34" charset="0"/>
              </a:rPr>
              <a:t>Results</a:t>
            </a:r>
            <a:endParaRPr lang="bg-BG" sz="2600" b="1" dirty="0">
              <a:latin typeface="Calibri" pitchFamily="34" charset="0"/>
              <a:cs typeface="Calibri"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8144" y="1662439"/>
            <a:ext cx="3420000" cy="2775245"/>
          </a:xfrm>
          <a:prstGeom prst="rect">
            <a:avLst/>
          </a:prstGeom>
          <a:ln>
            <a:solidFill>
              <a:schemeClr val="bg1">
                <a:lumMod val="65000"/>
              </a:schemeClr>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528" y="1642936"/>
            <a:ext cx="3420000" cy="2775246"/>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3808" y="1662439"/>
            <a:ext cx="3415999" cy="2772000"/>
          </a:xfrm>
          <a:prstGeom prst="rect">
            <a:avLst/>
          </a:prstGeom>
        </p:spPr>
      </p:pic>
      <p:sp>
        <p:nvSpPr>
          <p:cNvPr id="6" name="TextBox 5"/>
          <p:cNvSpPr txBox="1"/>
          <p:nvPr/>
        </p:nvSpPr>
        <p:spPr>
          <a:xfrm>
            <a:off x="459238" y="1393612"/>
            <a:ext cx="1952522" cy="523220"/>
          </a:xfrm>
          <a:prstGeom prst="rect">
            <a:avLst/>
          </a:prstGeom>
          <a:noFill/>
        </p:spPr>
        <p:txBody>
          <a:bodyPr wrap="none" rtlCol="0">
            <a:spAutoFit/>
          </a:bodyPr>
          <a:lstStyle/>
          <a:p>
            <a:pPr marL="342900" indent="-342900">
              <a:buAutoNum type="alphaLcParenR"/>
            </a:pPr>
            <a:r>
              <a:rPr lang="en-US" sz="1400" dirty="0" smtClean="0">
                <a:solidFill>
                  <a:srgbClr val="C00000"/>
                </a:solidFill>
              </a:rPr>
              <a:t>24-25 August 2017 </a:t>
            </a:r>
          </a:p>
          <a:p>
            <a:r>
              <a:rPr lang="en-US" sz="1400" dirty="0" smtClean="0">
                <a:solidFill>
                  <a:srgbClr val="C00000"/>
                </a:solidFill>
              </a:rPr>
              <a:t>       fire occurrence</a:t>
            </a:r>
            <a:endParaRPr lang="bg-BG" sz="1400" dirty="0">
              <a:solidFill>
                <a:srgbClr val="C00000"/>
              </a:solidFill>
            </a:endParaRPr>
          </a:p>
        </p:txBody>
      </p:sp>
      <p:sp>
        <p:nvSpPr>
          <p:cNvPr id="7" name="TextBox 6"/>
          <p:cNvSpPr txBox="1"/>
          <p:nvPr/>
        </p:nvSpPr>
        <p:spPr>
          <a:xfrm>
            <a:off x="3555582" y="1393612"/>
            <a:ext cx="1952522" cy="523220"/>
          </a:xfrm>
          <a:prstGeom prst="rect">
            <a:avLst/>
          </a:prstGeom>
          <a:noFill/>
        </p:spPr>
        <p:txBody>
          <a:bodyPr wrap="none" rtlCol="0">
            <a:spAutoFit/>
          </a:bodyPr>
          <a:lstStyle/>
          <a:p>
            <a:pPr marL="342900" indent="-342900">
              <a:buAutoNum type="alphaLcParenR" startAt="2"/>
            </a:pPr>
            <a:r>
              <a:rPr lang="en-US" sz="1400" dirty="0" smtClean="0">
                <a:solidFill>
                  <a:srgbClr val="C00000"/>
                </a:solidFill>
              </a:rPr>
              <a:t>26-28 </a:t>
            </a:r>
            <a:r>
              <a:rPr lang="en-US" sz="1400" dirty="0">
                <a:solidFill>
                  <a:srgbClr val="C00000"/>
                </a:solidFill>
              </a:rPr>
              <a:t>August 2017 </a:t>
            </a:r>
            <a:endParaRPr lang="en-US" sz="1400" dirty="0" smtClean="0">
              <a:solidFill>
                <a:srgbClr val="C00000"/>
              </a:solidFill>
            </a:endParaRPr>
          </a:p>
          <a:p>
            <a:r>
              <a:rPr lang="en-US" sz="1400" dirty="0">
                <a:solidFill>
                  <a:srgbClr val="C00000"/>
                </a:solidFill>
              </a:rPr>
              <a:t> </a:t>
            </a:r>
            <a:r>
              <a:rPr lang="en-US" sz="1400" dirty="0" smtClean="0">
                <a:solidFill>
                  <a:srgbClr val="C00000"/>
                </a:solidFill>
              </a:rPr>
              <a:t>       fire occurrence</a:t>
            </a:r>
            <a:endParaRPr lang="bg-BG" sz="1400" dirty="0">
              <a:solidFill>
                <a:srgbClr val="C00000"/>
              </a:solidFill>
            </a:endParaRPr>
          </a:p>
        </p:txBody>
      </p:sp>
      <p:sp>
        <p:nvSpPr>
          <p:cNvPr id="9" name="TextBox 8"/>
          <p:cNvSpPr txBox="1"/>
          <p:nvPr/>
        </p:nvSpPr>
        <p:spPr>
          <a:xfrm>
            <a:off x="272129" y="548680"/>
            <a:ext cx="8411917" cy="584775"/>
          </a:xfrm>
          <a:prstGeom prst="rect">
            <a:avLst/>
          </a:prstGeom>
          <a:noFill/>
        </p:spPr>
        <p:txBody>
          <a:bodyPr wrap="square" rtlCol="0">
            <a:spAutoFit/>
          </a:bodyPr>
          <a:lstStyle/>
          <a:p>
            <a:pPr algn="ctr"/>
            <a:r>
              <a:rPr lang="en-US" sz="1600" b="1" dirty="0" smtClean="0">
                <a:latin typeface="Calibri" pitchFamily="34" charset="0"/>
                <a:cs typeface="Calibri" pitchFamily="34" charset="0"/>
              </a:rPr>
              <a:t>Natural Land Cover, fire detection &amp; monitoring by: a)  LSA SAF FRP–Pixel product;</a:t>
            </a:r>
          </a:p>
          <a:p>
            <a:pPr algn="ctr"/>
            <a:r>
              <a:rPr lang="en-US" sz="1600" b="1" dirty="0" smtClean="0">
                <a:latin typeface="Calibri" pitchFamily="34" charset="0"/>
                <a:cs typeface="Calibri" pitchFamily="34" charset="0"/>
              </a:rPr>
              <a:t> b) Aqua/Terra MODIS sensor &amp; NPP Suomi VIIRS 350 m; c)  fire seen  by all sensors. </a:t>
            </a:r>
          </a:p>
        </p:txBody>
      </p:sp>
      <p:sp>
        <p:nvSpPr>
          <p:cNvPr id="10" name="TextBox 9"/>
          <p:cNvSpPr txBox="1"/>
          <p:nvPr/>
        </p:nvSpPr>
        <p:spPr>
          <a:xfrm>
            <a:off x="6190924" y="1393612"/>
            <a:ext cx="2888676" cy="523220"/>
          </a:xfrm>
          <a:prstGeom prst="rect">
            <a:avLst/>
          </a:prstGeom>
          <a:noFill/>
        </p:spPr>
        <p:txBody>
          <a:bodyPr wrap="none" rtlCol="0">
            <a:spAutoFit/>
          </a:bodyPr>
          <a:lstStyle/>
          <a:p>
            <a:pPr marL="342900" indent="-342900">
              <a:buAutoNum type="alphaLcParenR" startAt="3"/>
            </a:pPr>
            <a:r>
              <a:rPr lang="en-US" sz="1400" dirty="0" smtClean="0">
                <a:solidFill>
                  <a:srgbClr val="C00000"/>
                </a:solidFill>
              </a:rPr>
              <a:t>Summary of 24-28 </a:t>
            </a:r>
            <a:r>
              <a:rPr lang="en-US" sz="1400" dirty="0">
                <a:solidFill>
                  <a:srgbClr val="C00000"/>
                </a:solidFill>
              </a:rPr>
              <a:t>August 2017 </a:t>
            </a:r>
            <a:endParaRPr lang="en-US" sz="1400" dirty="0" smtClean="0">
              <a:solidFill>
                <a:srgbClr val="C00000"/>
              </a:solidFill>
            </a:endParaRPr>
          </a:p>
          <a:p>
            <a:r>
              <a:rPr lang="en-US" sz="1400" dirty="0">
                <a:solidFill>
                  <a:srgbClr val="C00000"/>
                </a:solidFill>
              </a:rPr>
              <a:t> </a:t>
            </a:r>
            <a:r>
              <a:rPr lang="en-US" sz="1400" dirty="0" smtClean="0">
                <a:solidFill>
                  <a:srgbClr val="C00000"/>
                </a:solidFill>
              </a:rPr>
              <a:t>       fire occurrence</a:t>
            </a:r>
            <a:endParaRPr lang="bg-BG" sz="1400" dirty="0">
              <a:solidFill>
                <a:srgbClr val="C00000"/>
              </a:solidFill>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2200" y="4400663"/>
            <a:ext cx="2557904" cy="2412713"/>
          </a:xfrm>
          <a:prstGeom prst="rect">
            <a:avLst/>
          </a:prstGeom>
        </p:spPr>
      </p:pic>
      <p:sp>
        <p:nvSpPr>
          <p:cNvPr id="12" name="TextBox 11"/>
          <p:cNvSpPr txBox="1"/>
          <p:nvPr/>
        </p:nvSpPr>
        <p:spPr>
          <a:xfrm>
            <a:off x="309082" y="4293096"/>
            <a:ext cx="5775086" cy="1169551"/>
          </a:xfrm>
          <a:prstGeom prst="rect">
            <a:avLst/>
          </a:prstGeom>
          <a:noFill/>
        </p:spPr>
        <p:txBody>
          <a:bodyPr wrap="square" rtlCol="0">
            <a:spAutoFit/>
          </a:bodyPr>
          <a:lstStyle/>
          <a:p>
            <a:r>
              <a:rPr lang="en-US" sz="1400" dirty="0" smtClean="0">
                <a:latin typeface="Calibri" pitchFamily="34" charset="0"/>
                <a:cs typeface="Calibri" pitchFamily="34" charset="0"/>
              </a:rPr>
              <a:t>Figure  4. Region of forest estates affected by the fire 24-28 August 2017: </a:t>
            </a:r>
          </a:p>
          <a:p>
            <a:pPr marL="447675" lvl="1" indent="-266700">
              <a:buAutoNum type="alphaLcParenR"/>
            </a:pPr>
            <a:r>
              <a:rPr lang="en-US" sz="1400" dirty="0" smtClean="0">
                <a:latin typeface="Calibri" pitchFamily="34" charset="0"/>
                <a:cs typeface="Calibri" pitchFamily="34" charset="0"/>
              </a:rPr>
              <a:t>thermal anomalies detected by LSA SAF FRP-Pixel product (</a:t>
            </a:r>
            <a:r>
              <a:rPr lang="en-US" sz="1400" dirty="0" smtClean="0">
                <a:solidFill>
                  <a:srgbClr val="0000CC"/>
                </a:solidFill>
                <a:latin typeface="Calibri" pitchFamily="34" charset="0"/>
                <a:cs typeface="Calibri" pitchFamily="34" charset="0"/>
              </a:rPr>
              <a:t>blue</a:t>
            </a:r>
            <a:r>
              <a:rPr lang="en-US" sz="1400" dirty="0" smtClean="0">
                <a:latin typeface="Calibri" pitchFamily="34" charset="0"/>
                <a:cs typeface="Calibri" pitchFamily="34" charset="0"/>
              </a:rPr>
              <a:t>);</a:t>
            </a:r>
          </a:p>
          <a:p>
            <a:pPr marL="447675" lvl="1" indent="-266700">
              <a:buAutoNum type="alphaLcParenR"/>
            </a:pPr>
            <a:r>
              <a:rPr lang="en-US" sz="1400" dirty="0" smtClean="0">
                <a:latin typeface="Calibri" pitchFamily="34" charset="0"/>
                <a:cs typeface="Calibri" pitchFamily="34" charset="0"/>
              </a:rPr>
              <a:t>fire detections by MODIS (</a:t>
            </a:r>
            <a:r>
              <a:rPr lang="en-US" sz="1400" dirty="0" smtClean="0">
                <a:solidFill>
                  <a:srgbClr val="FF0000"/>
                </a:solidFill>
                <a:latin typeface="Calibri" pitchFamily="34" charset="0"/>
                <a:cs typeface="Calibri" pitchFamily="34" charset="0"/>
              </a:rPr>
              <a:t>red dots</a:t>
            </a:r>
            <a:r>
              <a:rPr lang="en-US" sz="1400" dirty="0" smtClean="0">
                <a:latin typeface="Calibri" pitchFamily="34" charset="0"/>
                <a:cs typeface="Calibri" pitchFamily="34" charset="0"/>
              </a:rPr>
              <a:t>); VIIRS (</a:t>
            </a:r>
            <a:r>
              <a:rPr lang="en-US" sz="1400" dirty="0" smtClean="0">
                <a:solidFill>
                  <a:srgbClr val="CC3300"/>
                </a:solidFill>
                <a:latin typeface="Calibri" pitchFamily="34" charset="0"/>
                <a:cs typeface="Calibri" pitchFamily="34" charset="0"/>
              </a:rPr>
              <a:t>dark red</a:t>
            </a:r>
            <a:r>
              <a:rPr lang="en-US" sz="1400" dirty="0" smtClean="0">
                <a:latin typeface="Calibri" pitchFamily="34" charset="0"/>
                <a:cs typeface="Calibri" pitchFamily="34" charset="0"/>
              </a:rPr>
              <a:t>); </a:t>
            </a:r>
          </a:p>
          <a:p>
            <a:pPr marL="447675" lvl="1" indent="-266700">
              <a:buAutoNum type="alphaLcParenR"/>
            </a:pPr>
            <a:r>
              <a:rPr lang="en-US" sz="1400" dirty="0" smtClean="0">
                <a:latin typeface="Calibri" pitchFamily="34" charset="0"/>
                <a:cs typeface="Calibri" pitchFamily="34" charset="0"/>
              </a:rPr>
              <a:t>all detections from all satellite sensors for the whole fire period;</a:t>
            </a:r>
          </a:p>
          <a:p>
            <a:pPr marL="447675" lvl="1" indent="-266700">
              <a:buAutoNum type="alphaLcParenR"/>
            </a:pPr>
            <a:r>
              <a:rPr lang="en-US" sz="1400" dirty="0" smtClean="0">
                <a:latin typeface="Calibri" pitchFamily="34" charset="0"/>
                <a:cs typeface="Calibri" pitchFamily="34" charset="0"/>
              </a:rPr>
              <a:t>Most of the fire detections coincide.</a:t>
            </a:r>
            <a:endParaRPr lang="en-US" sz="1400" dirty="0"/>
          </a:p>
        </p:txBody>
      </p:sp>
      <p:sp>
        <p:nvSpPr>
          <p:cNvPr id="13" name="TextBox 12"/>
          <p:cNvSpPr txBox="1"/>
          <p:nvPr/>
        </p:nvSpPr>
        <p:spPr>
          <a:xfrm>
            <a:off x="65139" y="5611891"/>
            <a:ext cx="6955133" cy="1077218"/>
          </a:xfrm>
          <a:prstGeom prst="rect">
            <a:avLst/>
          </a:prstGeom>
          <a:noFill/>
        </p:spPr>
        <p:txBody>
          <a:bodyPr wrap="square" rtlCol="0">
            <a:spAutoFit/>
          </a:bodyPr>
          <a:lstStyle/>
          <a:p>
            <a:pPr marL="285750" indent="-285750">
              <a:buFont typeface="Arial" pitchFamily="34" charset="0"/>
              <a:buChar char="•"/>
            </a:pPr>
            <a:r>
              <a:rPr lang="en-US" sz="1600" b="1" dirty="0">
                <a:latin typeface="Calibri" pitchFamily="34" charset="0"/>
                <a:cs typeface="Calibri" pitchFamily="34" charset="0"/>
              </a:rPr>
              <a:t>Considering MODIS and VIIRS fire detections as a reference it seems that </a:t>
            </a:r>
          </a:p>
          <a:p>
            <a:r>
              <a:rPr lang="en-US" sz="1600" b="1" dirty="0" smtClean="0">
                <a:latin typeface="Calibri" pitchFamily="34" charset="0"/>
                <a:cs typeface="Calibri" pitchFamily="34" charset="0"/>
              </a:rPr>
              <a:t>FRP-Pixel </a:t>
            </a:r>
            <a:r>
              <a:rPr lang="en-US" sz="1600" b="1" dirty="0">
                <a:latin typeface="Calibri" pitchFamily="34" charset="0"/>
                <a:cs typeface="Calibri" pitchFamily="34" charset="0"/>
              </a:rPr>
              <a:t>product </a:t>
            </a:r>
            <a:r>
              <a:rPr lang="en-US" sz="1600" b="1" dirty="0" smtClean="0">
                <a:latin typeface="Calibri" pitchFamily="34" charset="0"/>
                <a:cs typeface="Calibri" pitchFamily="34" charset="0"/>
              </a:rPr>
              <a:t>exhibits false alarms </a:t>
            </a:r>
            <a:r>
              <a:rPr lang="en-US" sz="1600" b="1" dirty="0">
                <a:latin typeface="Calibri" pitchFamily="34" charset="0"/>
                <a:cs typeface="Calibri" pitchFamily="34" charset="0"/>
              </a:rPr>
              <a:t>1 or 2 pixels to the north of fire location</a:t>
            </a:r>
            <a:r>
              <a:rPr lang="en-US" sz="1600" b="1" dirty="0" smtClean="0">
                <a:latin typeface="Calibri" pitchFamily="34" charset="0"/>
                <a:cs typeface="Calibri" pitchFamily="34" charset="0"/>
              </a:rPr>
              <a:t>.</a:t>
            </a:r>
          </a:p>
          <a:p>
            <a:pPr marL="285750" indent="-285750">
              <a:buFont typeface="Arial" pitchFamily="34" charset="0"/>
              <a:buChar char="•"/>
            </a:pPr>
            <a:r>
              <a:rPr lang="en-US" sz="1600" dirty="0" smtClean="0">
                <a:solidFill>
                  <a:srgbClr val="C00000"/>
                </a:solidFill>
                <a:latin typeface="Calibri" pitchFamily="34" charset="0"/>
                <a:cs typeface="Calibri" pitchFamily="34" charset="0"/>
              </a:rPr>
              <a:t>Studies are needed to check on the validity of MSG FRP pixels not confirmed by  the reference.</a:t>
            </a:r>
            <a:endParaRPr lang="bg-BG" sz="1600" dirty="0">
              <a:solidFill>
                <a:srgbClr val="C00000"/>
              </a:solidFill>
              <a:latin typeface="Calibri" pitchFamily="34" charset="0"/>
              <a:cs typeface="Calibri" pitchFamily="34" charset="0"/>
            </a:endParaRPr>
          </a:p>
        </p:txBody>
      </p:sp>
    </p:spTree>
    <p:extLst>
      <p:ext uri="{BB962C8B-B14F-4D97-AF65-F5344CB8AC3E}">
        <p14:creationId xmlns:p14="http://schemas.microsoft.com/office/powerpoint/2010/main" val="19512957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024" y="116632"/>
            <a:ext cx="7772400" cy="720080"/>
          </a:xfrm>
        </p:spPr>
        <p:txBody>
          <a:bodyPr/>
          <a:lstStyle/>
          <a:p>
            <a:pPr>
              <a:spcAft>
                <a:spcPts val="1200"/>
              </a:spcAft>
            </a:pPr>
            <a:r>
              <a:rPr lang="en-US" sz="1800" b="1" kern="1200" dirty="0" smtClean="0">
                <a:solidFill>
                  <a:schemeClr val="tx1"/>
                </a:solidFill>
                <a:latin typeface="Calibri" pitchFamily="34" charset="0"/>
                <a:ea typeface="+mn-ea"/>
                <a:cs typeface="Calibri" pitchFamily="34" charset="0"/>
              </a:rPr>
              <a:t> </a:t>
            </a:r>
            <a:r>
              <a:rPr lang="en-US" sz="2000" b="1" kern="1200" dirty="0">
                <a:solidFill>
                  <a:schemeClr val="tx1"/>
                </a:solidFill>
                <a:latin typeface="Calibri" pitchFamily="34" charset="0"/>
                <a:ea typeface="+mn-ea"/>
                <a:cs typeface="Calibri" pitchFamily="34" charset="0"/>
              </a:rPr>
              <a:t>Day-time EDLST from </a:t>
            </a:r>
            <a:r>
              <a:rPr lang="en-US" sz="2000" b="1" kern="1200" dirty="0" err="1">
                <a:solidFill>
                  <a:schemeClr val="tx1"/>
                </a:solidFill>
                <a:latin typeface="Calibri" pitchFamily="34" charset="0"/>
                <a:ea typeface="+mn-ea"/>
                <a:cs typeface="Calibri" pitchFamily="34" charset="0"/>
              </a:rPr>
              <a:t>MetOp</a:t>
            </a:r>
            <a:r>
              <a:rPr lang="en-US" sz="2000" b="1" kern="1200" dirty="0">
                <a:solidFill>
                  <a:schemeClr val="tx1"/>
                </a:solidFill>
                <a:latin typeface="Calibri" pitchFamily="34" charset="0"/>
                <a:ea typeface="+mn-ea"/>
                <a:cs typeface="Calibri" pitchFamily="34" charset="0"/>
              </a:rPr>
              <a:t> dynamics </a:t>
            </a:r>
            <a:r>
              <a:rPr lang="en-US" sz="2000" b="1" kern="1200" dirty="0" smtClean="0">
                <a:solidFill>
                  <a:schemeClr val="tx1"/>
                </a:solidFill>
                <a:latin typeface="Calibri" pitchFamily="34" charset="0"/>
                <a:ea typeface="+mn-ea"/>
                <a:cs typeface="Calibri" pitchFamily="34" charset="0"/>
              </a:rPr>
              <a:t/>
            </a:r>
            <a:br>
              <a:rPr lang="en-US" sz="2000" b="1" kern="1200" dirty="0" smtClean="0">
                <a:solidFill>
                  <a:schemeClr val="tx1"/>
                </a:solidFill>
                <a:latin typeface="Calibri" pitchFamily="34" charset="0"/>
                <a:ea typeface="+mn-ea"/>
                <a:cs typeface="Calibri" pitchFamily="34" charset="0"/>
              </a:rPr>
            </a:br>
            <a:r>
              <a:rPr lang="en-US" sz="2000" b="1" kern="1200" dirty="0" smtClean="0">
                <a:solidFill>
                  <a:schemeClr val="tx1"/>
                </a:solidFill>
                <a:latin typeface="Calibri" pitchFamily="34" charset="0"/>
                <a:ea typeface="+mn-ea"/>
                <a:cs typeface="Calibri" pitchFamily="34" charset="0"/>
              </a:rPr>
              <a:t>before </a:t>
            </a:r>
            <a:r>
              <a:rPr lang="en-US" sz="2000" b="1" kern="1200" dirty="0">
                <a:solidFill>
                  <a:schemeClr val="tx1"/>
                </a:solidFill>
                <a:latin typeface="Calibri" pitchFamily="34" charset="0"/>
                <a:ea typeface="+mn-ea"/>
                <a:cs typeface="Calibri" pitchFamily="34" charset="0"/>
              </a:rPr>
              <a:t>– during – after </a:t>
            </a:r>
            <a:r>
              <a:rPr lang="en-US" sz="2000" b="1" kern="1200" dirty="0" err="1" smtClean="0">
                <a:solidFill>
                  <a:schemeClr val="tx1"/>
                </a:solidFill>
                <a:latin typeface="Calibri" pitchFamily="34" charset="0"/>
                <a:ea typeface="+mn-ea"/>
                <a:cs typeface="Calibri" pitchFamily="34" charset="0"/>
              </a:rPr>
              <a:t>Kresna</a:t>
            </a:r>
            <a:r>
              <a:rPr lang="en-US" sz="2000" b="1" kern="1200" dirty="0" smtClean="0">
                <a:solidFill>
                  <a:schemeClr val="tx1"/>
                </a:solidFill>
                <a:latin typeface="Calibri" pitchFamily="34" charset="0"/>
                <a:ea typeface="+mn-ea"/>
                <a:cs typeface="Calibri" pitchFamily="34" charset="0"/>
              </a:rPr>
              <a:t> </a:t>
            </a:r>
            <a:r>
              <a:rPr lang="en-US" sz="2000" b="1" kern="1200" dirty="0">
                <a:solidFill>
                  <a:schemeClr val="tx1"/>
                </a:solidFill>
                <a:latin typeface="Calibri" pitchFamily="34" charset="0"/>
                <a:ea typeface="+mn-ea"/>
                <a:cs typeface="Calibri" pitchFamily="34" charset="0"/>
              </a:rPr>
              <a:t>fire (24-28 Aug 2017)</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201" y="836712"/>
            <a:ext cx="8856984" cy="3117402"/>
          </a:xfrm>
          <a:prstGeom prst="rect">
            <a:avLst/>
          </a:prstGeom>
        </p:spPr>
      </p:pic>
      <p:sp>
        <p:nvSpPr>
          <p:cNvPr id="3" name="TextBox 2"/>
          <p:cNvSpPr txBox="1"/>
          <p:nvPr/>
        </p:nvSpPr>
        <p:spPr>
          <a:xfrm>
            <a:off x="1451636" y="980728"/>
            <a:ext cx="1680204" cy="338554"/>
          </a:xfrm>
          <a:prstGeom prst="rect">
            <a:avLst/>
          </a:prstGeom>
          <a:noFill/>
        </p:spPr>
        <p:txBody>
          <a:bodyPr wrap="none" rtlCol="0">
            <a:spAutoFit/>
          </a:bodyPr>
          <a:lstStyle/>
          <a:p>
            <a:r>
              <a:rPr lang="en-US" sz="1600" dirty="0" smtClean="0">
                <a:solidFill>
                  <a:srgbClr val="C00000"/>
                </a:solidFill>
                <a:latin typeface="Calibri" pitchFamily="34" charset="0"/>
                <a:cs typeface="Calibri" pitchFamily="34" charset="0"/>
              </a:rPr>
              <a:t>18-23 Aug, before</a:t>
            </a:r>
            <a:endParaRPr lang="bg-BG" sz="1600" dirty="0">
              <a:solidFill>
                <a:srgbClr val="C00000"/>
              </a:solidFill>
              <a:latin typeface="Calibri" pitchFamily="34" charset="0"/>
              <a:cs typeface="Calibri" pitchFamily="34" charset="0"/>
            </a:endParaRPr>
          </a:p>
        </p:txBody>
      </p:sp>
      <p:sp>
        <p:nvSpPr>
          <p:cNvPr id="5" name="TextBox 4"/>
          <p:cNvSpPr txBox="1"/>
          <p:nvPr/>
        </p:nvSpPr>
        <p:spPr>
          <a:xfrm>
            <a:off x="4572000" y="930206"/>
            <a:ext cx="1669752" cy="338554"/>
          </a:xfrm>
          <a:prstGeom prst="rect">
            <a:avLst/>
          </a:prstGeom>
          <a:noFill/>
        </p:spPr>
        <p:txBody>
          <a:bodyPr wrap="none" rtlCol="0">
            <a:spAutoFit/>
          </a:bodyPr>
          <a:lstStyle/>
          <a:p>
            <a:r>
              <a:rPr lang="en-US" sz="1600" dirty="0" smtClean="0">
                <a:solidFill>
                  <a:srgbClr val="C00000"/>
                </a:solidFill>
                <a:latin typeface="Calibri" pitchFamily="34" charset="0"/>
                <a:cs typeface="Calibri" pitchFamily="34" charset="0"/>
              </a:rPr>
              <a:t>24-28 Aug, during</a:t>
            </a:r>
            <a:endParaRPr lang="bg-BG" sz="1600" dirty="0">
              <a:solidFill>
                <a:srgbClr val="C00000"/>
              </a:solidFill>
              <a:latin typeface="Calibri" pitchFamily="34" charset="0"/>
              <a:cs typeface="Calibri" pitchFamily="34" charset="0"/>
            </a:endParaRPr>
          </a:p>
        </p:txBody>
      </p:sp>
      <p:sp>
        <p:nvSpPr>
          <p:cNvPr id="6" name="TextBox 5"/>
          <p:cNvSpPr txBox="1"/>
          <p:nvPr/>
        </p:nvSpPr>
        <p:spPr>
          <a:xfrm>
            <a:off x="7596336" y="908720"/>
            <a:ext cx="1533305" cy="338554"/>
          </a:xfrm>
          <a:prstGeom prst="rect">
            <a:avLst/>
          </a:prstGeom>
          <a:noFill/>
        </p:spPr>
        <p:txBody>
          <a:bodyPr wrap="none" rtlCol="0">
            <a:spAutoFit/>
          </a:bodyPr>
          <a:lstStyle/>
          <a:p>
            <a:r>
              <a:rPr lang="en-US" sz="1600" dirty="0" smtClean="0">
                <a:solidFill>
                  <a:srgbClr val="C00000"/>
                </a:solidFill>
                <a:latin typeface="Calibri" pitchFamily="34" charset="0"/>
                <a:cs typeface="Calibri" pitchFamily="34" charset="0"/>
              </a:rPr>
              <a:t>30-31 Aug, after</a:t>
            </a:r>
            <a:endParaRPr lang="bg-BG" sz="1600" dirty="0">
              <a:solidFill>
                <a:srgbClr val="C00000"/>
              </a:solidFill>
              <a:latin typeface="Calibri" pitchFamily="34" charset="0"/>
              <a:cs typeface="Calibri" pitchFamily="34" charset="0"/>
            </a:endParaRPr>
          </a:p>
        </p:txBody>
      </p:sp>
      <p:sp>
        <p:nvSpPr>
          <p:cNvPr id="9" name="Left Brace 8"/>
          <p:cNvSpPr/>
          <p:nvPr/>
        </p:nvSpPr>
        <p:spPr>
          <a:xfrm rot="5400000">
            <a:off x="6048164" y="-63389"/>
            <a:ext cx="288032" cy="2808312"/>
          </a:xfrm>
          <a:prstGeom prst="lef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bg-BG"/>
          </a:p>
        </p:txBody>
      </p:sp>
      <p:sp>
        <p:nvSpPr>
          <p:cNvPr id="11" name="Left Brace 10"/>
          <p:cNvSpPr/>
          <p:nvPr/>
        </p:nvSpPr>
        <p:spPr>
          <a:xfrm rot="5400000">
            <a:off x="8194687" y="814425"/>
            <a:ext cx="288032" cy="1052686"/>
          </a:xfrm>
          <a:prstGeom prst="lef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bg-BG"/>
          </a:p>
        </p:txBody>
      </p:sp>
      <p:sp>
        <p:nvSpPr>
          <p:cNvPr id="13" name="Left Brace 12"/>
          <p:cNvSpPr/>
          <p:nvPr/>
        </p:nvSpPr>
        <p:spPr>
          <a:xfrm rot="5400000">
            <a:off x="3023828" y="-135396"/>
            <a:ext cx="288032" cy="2808312"/>
          </a:xfrm>
          <a:prstGeom prst="lef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bg-BG"/>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4246109"/>
            <a:ext cx="3518650" cy="2855299"/>
          </a:xfrm>
          <a:prstGeom prst="rect">
            <a:avLst/>
          </a:prstGeom>
        </p:spPr>
      </p:pic>
      <p:sp>
        <p:nvSpPr>
          <p:cNvPr id="10" name="TextBox 9"/>
          <p:cNvSpPr txBox="1"/>
          <p:nvPr/>
        </p:nvSpPr>
        <p:spPr>
          <a:xfrm>
            <a:off x="3539461" y="4576380"/>
            <a:ext cx="5477718" cy="584775"/>
          </a:xfrm>
          <a:prstGeom prst="rect">
            <a:avLst/>
          </a:prstGeom>
          <a:noFill/>
        </p:spPr>
        <p:txBody>
          <a:bodyPr wrap="none" rtlCol="0">
            <a:spAutoFit/>
          </a:bodyPr>
          <a:lstStyle/>
          <a:p>
            <a:pPr algn="r"/>
            <a:r>
              <a:rPr lang="en-US" sz="1600" b="1" dirty="0" smtClean="0">
                <a:latin typeface="Calibri" pitchFamily="34" charset="0"/>
                <a:cs typeface="Calibri" pitchFamily="34" charset="0"/>
              </a:rPr>
              <a:t>For evaluation of EDLST dynamics during fire event </a:t>
            </a:r>
          </a:p>
          <a:p>
            <a:r>
              <a:rPr lang="en-US" sz="1600" b="1" dirty="0" smtClean="0">
                <a:latin typeface="Calibri" pitchFamily="34" charset="0"/>
                <a:cs typeface="Calibri" pitchFamily="34" charset="0"/>
              </a:rPr>
              <a:t>pixels with detected fires and pixels without fires are selected.</a:t>
            </a:r>
            <a:endParaRPr lang="bg-BG" sz="1600" b="1" dirty="0">
              <a:latin typeface="Calibri" pitchFamily="34" charset="0"/>
              <a:cs typeface="Calibri" pitchFamily="34" charset="0"/>
            </a:endParaRPr>
          </a:p>
        </p:txBody>
      </p:sp>
      <p:cxnSp>
        <p:nvCxnSpPr>
          <p:cNvPr id="7" name="Straight Arrow Connector 6"/>
          <p:cNvCxnSpPr/>
          <p:nvPr/>
        </p:nvCxnSpPr>
        <p:spPr>
          <a:xfrm flipV="1">
            <a:off x="467544" y="6241275"/>
            <a:ext cx="648072" cy="28803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2889130" y="5922433"/>
            <a:ext cx="557428" cy="28803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131840" y="5727783"/>
            <a:ext cx="1293880" cy="338554"/>
          </a:xfrm>
          <a:prstGeom prst="rect">
            <a:avLst/>
          </a:prstGeom>
          <a:noFill/>
        </p:spPr>
        <p:txBody>
          <a:bodyPr wrap="none" rtlCol="0">
            <a:spAutoFit/>
          </a:bodyPr>
          <a:lstStyle/>
          <a:p>
            <a:r>
              <a:rPr lang="en-US" sz="1600" dirty="0" smtClean="0">
                <a:solidFill>
                  <a:srgbClr val="009900"/>
                </a:solidFill>
                <a:latin typeface="Calibri" pitchFamily="34" charset="0"/>
                <a:cs typeface="Calibri" pitchFamily="34" charset="0"/>
              </a:rPr>
              <a:t>Non fire pixel</a:t>
            </a:r>
            <a:endParaRPr lang="bg-BG" sz="1600" dirty="0">
              <a:solidFill>
                <a:srgbClr val="009900"/>
              </a:solidFill>
              <a:latin typeface="Calibri" pitchFamily="34" charset="0"/>
              <a:cs typeface="Calibri" pitchFamily="34" charset="0"/>
            </a:endParaRPr>
          </a:p>
        </p:txBody>
      </p:sp>
      <p:sp>
        <p:nvSpPr>
          <p:cNvPr id="17" name="TextBox 16"/>
          <p:cNvSpPr txBox="1"/>
          <p:nvPr/>
        </p:nvSpPr>
        <p:spPr>
          <a:xfrm>
            <a:off x="109768" y="6478785"/>
            <a:ext cx="1293880" cy="338554"/>
          </a:xfrm>
          <a:prstGeom prst="rect">
            <a:avLst/>
          </a:prstGeom>
          <a:noFill/>
        </p:spPr>
        <p:txBody>
          <a:bodyPr wrap="none" rtlCol="0">
            <a:spAutoFit/>
          </a:bodyPr>
          <a:lstStyle/>
          <a:p>
            <a:r>
              <a:rPr lang="en-US" sz="1600" dirty="0" smtClean="0">
                <a:solidFill>
                  <a:srgbClr val="009900"/>
                </a:solidFill>
                <a:latin typeface="Calibri" pitchFamily="34" charset="0"/>
                <a:cs typeface="Calibri" pitchFamily="34" charset="0"/>
              </a:rPr>
              <a:t>Non fire pixel</a:t>
            </a:r>
            <a:endParaRPr lang="bg-BG" sz="1600" dirty="0">
              <a:solidFill>
                <a:srgbClr val="009900"/>
              </a:solidFill>
              <a:latin typeface="Calibri" pitchFamily="34" charset="0"/>
              <a:cs typeface="Calibri" pitchFamily="34" charset="0"/>
            </a:endParaRPr>
          </a:p>
        </p:txBody>
      </p:sp>
      <p:cxnSp>
        <p:nvCxnSpPr>
          <p:cNvPr id="8" name="Straight Connector 7"/>
          <p:cNvCxnSpPr/>
          <p:nvPr/>
        </p:nvCxnSpPr>
        <p:spPr>
          <a:xfrm>
            <a:off x="3131840" y="3501008"/>
            <a:ext cx="5733206"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866829" y="3212976"/>
            <a:ext cx="6998217"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4788024" y="2636912"/>
            <a:ext cx="3024336" cy="57606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Tree>
    <p:extLst>
      <p:ext uri="{BB962C8B-B14F-4D97-AF65-F5344CB8AC3E}">
        <p14:creationId xmlns:p14="http://schemas.microsoft.com/office/powerpoint/2010/main" val="36466077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1812449"/>
            <a:ext cx="3549090" cy="2880000"/>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3310" y="1826563"/>
            <a:ext cx="3549090" cy="2880000"/>
          </a:xfrm>
          <a:prstGeom prst="rect">
            <a:avLst/>
          </a:prstGeom>
        </p:spPr>
      </p:pic>
      <p:sp>
        <p:nvSpPr>
          <p:cNvPr id="26" name="TextBox 25"/>
          <p:cNvSpPr txBox="1"/>
          <p:nvPr/>
        </p:nvSpPr>
        <p:spPr>
          <a:xfrm>
            <a:off x="1619672" y="4869160"/>
            <a:ext cx="6192688" cy="584775"/>
          </a:xfrm>
          <a:prstGeom prst="rect">
            <a:avLst/>
          </a:prstGeom>
          <a:noFill/>
        </p:spPr>
        <p:txBody>
          <a:bodyPr wrap="square" rtlCol="0">
            <a:spAutoFit/>
          </a:bodyPr>
          <a:lstStyle/>
          <a:p>
            <a:pPr algn="ctr"/>
            <a:r>
              <a:rPr lang="en-US" sz="1600" dirty="0" smtClean="0"/>
              <a:t>Figure 5. Day-time  Land Surface Temperature </a:t>
            </a:r>
            <a:r>
              <a:rPr lang="en-US" sz="1600" dirty="0"/>
              <a:t>(EDLST from </a:t>
            </a:r>
            <a:r>
              <a:rPr lang="en-US" sz="1600" dirty="0" err="1"/>
              <a:t>MetOp</a:t>
            </a:r>
            <a:r>
              <a:rPr lang="en-US" sz="1600" dirty="0"/>
              <a:t>) </a:t>
            </a:r>
            <a:r>
              <a:rPr lang="en-US" sz="1600" dirty="0" smtClean="0"/>
              <a:t> with superimposed  fire </a:t>
            </a:r>
            <a:r>
              <a:rPr lang="en-US" sz="1600" dirty="0"/>
              <a:t>occurrence detected by all </a:t>
            </a:r>
            <a:r>
              <a:rPr lang="en-US" sz="1600" dirty="0" smtClean="0"/>
              <a:t>sensors</a:t>
            </a:r>
            <a:endParaRPr lang="en-US" sz="1600" dirty="0"/>
          </a:p>
        </p:txBody>
      </p:sp>
      <p:sp>
        <p:nvSpPr>
          <p:cNvPr id="28" name="TextBox 27"/>
          <p:cNvSpPr txBox="1"/>
          <p:nvPr/>
        </p:nvSpPr>
        <p:spPr>
          <a:xfrm>
            <a:off x="1619672" y="1442322"/>
            <a:ext cx="2165849" cy="338554"/>
          </a:xfrm>
          <a:prstGeom prst="rect">
            <a:avLst/>
          </a:prstGeom>
          <a:noFill/>
        </p:spPr>
        <p:txBody>
          <a:bodyPr wrap="none" rtlCol="0">
            <a:spAutoFit/>
          </a:bodyPr>
          <a:lstStyle/>
          <a:p>
            <a:r>
              <a:rPr lang="en-US" sz="1600" dirty="0" smtClean="0"/>
              <a:t>24 Aug 2017 </a:t>
            </a:r>
            <a:r>
              <a:rPr lang="en-US" sz="1600" dirty="0"/>
              <a:t>(</a:t>
            </a:r>
            <a:r>
              <a:rPr lang="en-US" sz="1600" dirty="0" smtClean="0"/>
              <a:t>first day) </a:t>
            </a:r>
            <a:endParaRPr lang="bg-BG" sz="1600" dirty="0"/>
          </a:p>
        </p:txBody>
      </p:sp>
      <p:sp>
        <p:nvSpPr>
          <p:cNvPr id="29" name="TextBox 28"/>
          <p:cNvSpPr txBox="1"/>
          <p:nvPr/>
        </p:nvSpPr>
        <p:spPr>
          <a:xfrm>
            <a:off x="5364088" y="1442322"/>
            <a:ext cx="2403094" cy="338554"/>
          </a:xfrm>
          <a:prstGeom prst="rect">
            <a:avLst/>
          </a:prstGeom>
          <a:noFill/>
        </p:spPr>
        <p:txBody>
          <a:bodyPr wrap="none" rtlCol="0">
            <a:spAutoFit/>
          </a:bodyPr>
          <a:lstStyle/>
          <a:p>
            <a:r>
              <a:rPr lang="en-US" sz="1600" dirty="0" smtClean="0"/>
              <a:t>25 Aug 2017 (second day) </a:t>
            </a:r>
            <a:endParaRPr lang="bg-BG" sz="1600" dirty="0"/>
          </a:p>
        </p:txBody>
      </p:sp>
      <p:sp>
        <p:nvSpPr>
          <p:cNvPr id="3" name="Title 2"/>
          <p:cNvSpPr>
            <a:spLocks noGrp="1"/>
          </p:cNvSpPr>
          <p:nvPr>
            <p:ph type="title"/>
          </p:nvPr>
        </p:nvSpPr>
        <p:spPr>
          <a:xfrm>
            <a:off x="0" y="44624"/>
            <a:ext cx="9252520" cy="825422"/>
          </a:xfrm>
        </p:spPr>
        <p:txBody>
          <a:bodyPr/>
          <a:lstStyle/>
          <a:p>
            <a:r>
              <a:rPr lang="en-US" sz="2200" kern="1200" dirty="0" smtClean="0">
                <a:solidFill>
                  <a:schemeClr val="tx1"/>
                </a:solidFill>
                <a:latin typeface="Calibri" pitchFamily="34" charset="0"/>
                <a:cs typeface="Calibri" pitchFamily="34" charset="0"/>
              </a:rPr>
              <a:t>Fire detections in the field of day-time </a:t>
            </a:r>
            <a:r>
              <a:rPr lang="en-US" sz="2200" dirty="0" smtClean="0">
                <a:latin typeface="Calibri" pitchFamily="34" charset="0"/>
                <a:cs typeface="Calibri" pitchFamily="34" charset="0"/>
              </a:rPr>
              <a:t>EDLST </a:t>
            </a:r>
            <a:r>
              <a:rPr lang="en-US" sz="2200" dirty="0">
                <a:latin typeface="Calibri" pitchFamily="34" charset="0"/>
                <a:cs typeface="Calibri" pitchFamily="34" charset="0"/>
              </a:rPr>
              <a:t>from </a:t>
            </a:r>
            <a:r>
              <a:rPr lang="en-US" sz="2200" dirty="0" err="1">
                <a:latin typeface="Calibri" pitchFamily="34" charset="0"/>
                <a:cs typeface="Calibri" pitchFamily="34" charset="0"/>
              </a:rPr>
              <a:t>MetOp</a:t>
            </a:r>
            <a:endParaRPr lang="bg-BG" sz="2200" dirty="0">
              <a:latin typeface="Calibri" pitchFamily="34" charset="0"/>
              <a:cs typeface="Calibri" pitchFamily="34" charset="0"/>
            </a:endParaRPr>
          </a:p>
        </p:txBody>
      </p:sp>
      <p:sp>
        <p:nvSpPr>
          <p:cNvPr id="2" name="Rectangle 1"/>
          <p:cNvSpPr/>
          <p:nvPr/>
        </p:nvSpPr>
        <p:spPr>
          <a:xfrm>
            <a:off x="683568" y="5461436"/>
            <a:ext cx="7704856" cy="338554"/>
          </a:xfrm>
          <a:prstGeom prst="rect">
            <a:avLst/>
          </a:prstGeom>
        </p:spPr>
        <p:txBody>
          <a:bodyPr wrap="square">
            <a:spAutoFit/>
          </a:bodyPr>
          <a:lstStyle/>
          <a:p>
            <a:pPr marL="180975" lvl="1"/>
            <a:r>
              <a:rPr lang="en-US" sz="1600" i="1" dirty="0">
                <a:latin typeface="Calibri" pitchFamily="34" charset="0"/>
                <a:cs typeface="Calibri" pitchFamily="34" charset="0"/>
              </a:rPr>
              <a:t>LSA SAF FRP-Pixel product (</a:t>
            </a:r>
            <a:r>
              <a:rPr lang="en-US" sz="1600" i="1" dirty="0">
                <a:solidFill>
                  <a:srgbClr val="0000CC"/>
                </a:solidFill>
                <a:latin typeface="Calibri" pitchFamily="34" charset="0"/>
                <a:cs typeface="Calibri" pitchFamily="34" charset="0"/>
              </a:rPr>
              <a:t>blue</a:t>
            </a:r>
            <a:r>
              <a:rPr lang="en-US" sz="1600" i="1" dirty="0" smtClean="0">
                <a:latin typeface="Calibri" pitchFamily="34" charset="0"/>
                <a:cs typeface="Calibri" pitchFamily="34" charset="0"/>
              </a:rPr>
              <a:t>); fire </a:t>
            </a:r>
            <a:r>
              <a:rPr lang="en-US" sz="1600" i="1" dirty="0">
                <a:latin typeface="Calibri" pitchFamily="34" charset="0"/>
                <a:cs typeface="Calibri" pitchFamily="34" charset="0"/>
              </a:rPr>
              <a:t>detections by MODIS (</a:t>
            </a:r>
            <a:r>
              <a:rPr lang="en-US" sz="1600" i="1" dirty="0">
                <a:solidFill>
                  <a:srgbClr val="FF0000"/>
                </a:solidFill>
                <a:latin typeface="Calibri" pitchFamily="34" charset="0"/>
                <a:cs typeface="Calibri" pitchFamily="34" charset="0"/>
              </a:rPr>
              <a:t>red dots</a:t>
            </a:r>
            <a:r>
              <a:rPr lang="en-US" sz="1600" i="1" dirty="0">
                <a:latin typeface="Calibri" pitchFamily="34" charset="0"/>
                <a:cs typeface="Calibri" pitchFamily="34" charset="0"/>
              </a:rPr>
              <a:t>); VIIRS (</a:t>
            </a:r>
            <a:r>
              <a:rPr lang="en-US" sz="1600" i="1" dirty="0">
                <a:solidFill>
                  <a:srgbClr val="CC3300"/>
                </a:solidFill>
                <a:latin typeface="Calibri" pitchFamily="34" charset="0"/>
                <a:cs typeface="Calibri" pitchFamily="34" charset="0"/>
              </a:rPr>
              <a:t>dark red</a:t>
            </a:r>
            <a:r>
              <a:rPr lang="en-US" sz="1600" i="1" dirty="0" smtClean="0">
                <a:latin typeface="Calibri" pitchFamily="34" charset="0"/>
                <a:cs typeface="Calibri" pitchFamily="34" charset="0"/>
              </a:rPr>
              <a:t>)</a:t>
            </a:r>
            <a:endParaRPr lang="en-US" sz="1600" i="1" dirty="0">
              <a:latin typeface="Calibri" pitchFamily="34" charset="0"/>
              <a:cs typeface="Calibri" pitchFamily="34" charset="0"/>
            </a:endParaRPr>
          </a:p>
        </p:txBody>
      </p:sp>
    </p:spTree>
    <p:extLst>
      <p:ext uri="{BB962C8B-B14F-4D97-AF65-F5344CB8AC3E}">
        <p14:creationId xmlns:p14="http://schemas.microsoft.com/office/powerpoint/2010/main" val="22972376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05544"/>
            <a:ext cx="7772400" cy="659160"/>
          </a:xfrm>
        </p:spPr>
        <p:txBody>
          <a:bodyPr/>
          <a:lstStyle/>
          <a:p>
            <a:r>
              <a:rPr lang="en-US" sz="3200" dirty="0" smtClean="0">
                <a:solidFill>
                  <a:srgbClr val="000066"/>
                </a:solidFill>
                <a:latin typeface="Calibri" pitchFamily="34" charset="0"/>
                <a:cs typeface="Calibri" pitchFamily="34" charset="0"/>
              </a:rPr>
              <a:t>Outline</a:t>
            </a:r>
            <a:endParaRPr lang="bg-BG" sz="3200" dirty="0">
              <a:solidFill>
                <a:srgbClr val="000066"/>
              </a:solidFill>
              <a:latin typeface="Calibri" pitchFamily="34" charset="0"/>
              <a:cs typeface="Calibri" pitchFamily="34" charset="0"/>
            </a:endParaRPr>
          </a:p>
        </p:txBody>
      </p:sp>
      <p:sp>
        <p:nvSpPr>
          <p:cNvPr id="5" name="Rectangle 3"/>
          <p:cNvSpPr txBox="1">
            <a:spLocks noChangeArrowheads="1"/>
          </p:cNvSpPr>
          <p:nvPr/>
        </p:nvSpPr>
        <p:spPr>
          <a:xfrm>
            <a:off x="827584" y="908720"/>
            <a:ext cx="7416824" cy="5472608"/>
          </a:xfrm>
          <a:prstGeom prst="rect">
            <a:avLst/>
          </a:prstGeom>
          <a:ln>
            <a:solidFill>
              <a:schemeClr val="tx1"/>
            </a:solidFill>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eaLnBrk="1" hangingPunct="1">
              <a:buNone/>
            </a:pPr>
            <a:r>
              <a:rPr lang="en-US" sz="1700" dirty="0" smtClean="0">
                <a:solidFill>
                  <a:srgbClr val="000000"/>
                </a:solidFill>
                <a:latin typeface="Calibri" pitchFamily="34" charset="0"/>
                <a:cs typeface="Calibri" pitchFamily="34" charset="0"/>
              </a:rPr>
              <a:t>Ecosystem functioning is mainly characterized by </a:t>
            </a:r>
            <a:r>
              <a:rPr lang="en-US" sz="1700" b="1" dirty="0" smtClean="0">
                <a:solidFill>
                  <a:srgbClr val="000000"/>
                </a:solidFill>
                <a:latin typeface="Calibri" pitchFamily="34" charset="0"/>
                <a:cs typeface="Calibri" pitchFamily="34" charset="0"/>
              </a:rPr>
              <a:t>fluxes and budgets of energy, water and carbon</a:t>
            </a:r>
            <a:r>
              <a:rPr lang="en-US" sz="1700" dirty="0" smtClean="0">
                <a:solidFill>
                  <a:srgbClr val="000000"/>
                </a:solidFill>
                <a:latin typeface="Calibri" pitchFamily="34" charset="0"/>
                <a:cs typeface="Calibri" pitchFamily="34" charset="0"/>
              </a:rPr>
              <a:t>, where vegetation and soil properties regulate the exchange processes. </a:t>
            </a:r>
          </a:p>
          <a:p>
            <a:pPr marL="0" indent="0" algn="just" eaLnBrk="1" hangingPunct="1">
              <a:buNone/>
            </a:pPr>
            <a:endParaRPr lang="en-US" sz="1700" dirty="0">
              <a:solidFill>
                <a:srgbClr val="000000"/>
              </a:solidFill>
              <a:latin typeface="Calibri" pitchFamily="34" charset="0"/>
              <a:cs typeface="Calibri" pitchFamily="34" charset="0"/>
            </a:endParaRPr>
          </a:p>
          <a:p>
            <a:pPr marL="0" indent="0" algn="just" eaLnBrk="1" hangingPunct="1">
              <a:buNone/>
            </a:pPr>
            <a:r>
              <a:rPr lang="en-US" sz="1700" dirty="0" smtClean="0">
                <a:solidFill>
                  <a:srgbClr val="000000"/>
                </a:solidFill>
                <a:latin typeface="Calibri" pitchFamily="34" charset="0"/>
                <a:cs typeface="Calibri" pitchFamily="34" charset="0"/>
              </a:rPr>
              <a:t>Natural hazards that result of natural events but also from human activity can prevent sustainability of ecosystems. Monitoring forest cover state and capacity for sustainable functioning </a:t>
            </a:r>
            <a:r>
              <a:rPr lang="en-US" sz="1700" b="1" dirty="0" smtClean="0">
                <a:solidFill>
                  <a:srgbClr val="C00000"/>
                </a:solidFill>
                <a:latin typeface="Calibri" pitchFamily="34" charset="0"/>
                <a:cs typeface="Calibri" pitchFamily="34" charset="0"/>
              </a:rPr>
              <a:t>before – </a:t>
            </a:r>
            <a:r>
              <a:rPr lang="en-US" sz="1700" b="1" dirty="0">
                <a:solidFill>
                  <a:srgbClr val="C00000"/>
                </a:solidFill>
                <a:latin typeface="Calibri" pitchFamily="34" charset="0"/>
                <a:cs typeface="Calibri" pitchFamily="34" charset="0"/>
              </a:rPr>
              <a:t>during – </a:t>
            </a:r>
            <a:r>
              <a:rPr lang="en-US" sz="1700" b="1" dirty="0" smtClean="0">
                <a:solidFill>
                  <a:srgbClr val="C00000"/>
                </a:solidFill>
                <a:latin typeface="Calibri" pitchFamily="34" charset="0"/>
                <a:cs typeface="Calibri" pitchFamily="34" charset="0"/>
              </a:rPr>
              <a:t>after natural hazards </a:t>
            </a:r>
            <a:r>
              <a:rPr lang="en-US" sz="1700" dirty="0" smtClean="0">
                <a:solidFill>
                  <a:srgbClr val="000000"/>
                </a:solidFill>
                <a:latin typeface="Calibri" pitchFamily="34" charset="0"/>
                <a:cs typeface="Calibri" pitchFamily="34" charset="0"/>
              </a:rPr>
              <a:t>is performed using capabilities of MSG geostationary and </a:t>
            </a:r>
            <a:r>
              <a:rPr lang="en-US" sz="1700" dirty="0" err="1" smtClean="0">
                <a:solidFill>
                  <a:srgbClr val="000000"/>
                </a:solidFill>
                <a:latin typeface="Calibri" pitchFamily="34" charset="0"/>
                <a:cs typeface="Calibri" pitchFamily="34" charset="0"/>
              </a:rPr>
              <a:t>MetOp</a:t>
            </a:r>
            <a:r>
              <a:rPr lang="en-US" sz="1700" dirty="0" smtClean="0">
                <a:solidFill>
                  <a:srgbClr val="000000"/>
                </a:solidFill>
                <a:latin typeface="Calibri" pitchFamily="34" charset="0"/>
                <a:cs typeface="Calibri" pitchFamily="34" charset="0"/>
              </a:rPr>
              <a:t> polar orbiting satellites. </a:t>
            </a:r>
          </a:p>
          <a:p>
            <a:pPr algn="just" eaLnBrk="1" hangingPunct="1">
              <a:tabLst>
                <a:tab pos="536575" algn="l"/>
              </a:tabLst>
            </a:pPr>
            <a:r>
              <a:rPr lang="en-US" sz="1700" dirty="0" smtClean="0">
                <a:solidFill>
                  <a:srgbClr val="000000"/>
                </a:solidFill>
                <a:latin typeface="Calibri" pitchFamily="34" charset="0"/>
                <a:cs typeface="Calibri" pitchFamily="34" charset="0"/>
              </a:rPr>
              <a:t>The spatial and temporal evolution of functional and structural characteristics of forest canopy before and after the hazard is monitored:</a:t>
            </a:r>
          </a:p>
          <a:p>
            <a:pPr lvl="1" algn="just" eaLnBrk="1" hangingPunct="1">
              <a:spcAft>
                <a:spcPts val="600"/>
              </a:spcAft>
              <a:tabLst>
                <a:tab pos="536575" algn="l"/>
              </a:tabLst>
            </a:pPr>
            <a:r>
              <a:rPr lang="en-US" sz="1700" dirty="0" smtClean="0">
                <a:solidFill>
                  <a:srgbClr val="000000"/>
                </a:solidFill>
                <a:latin typeface="Calibri" pitchFamily="34" charset="0"/>
                <a:cs typeface="Calibri" pitchFamily="34" charset="0"/>
              </a:rPr>
              <a:t>Land Surface Temperature, </a:t>
            </a:r>
            <a:r>
              <a:rPr lang="en-US" sz="1700" dirty="0">
                <a:solidFill>
                  <a:srgbClr val="000000"/>
                </a:solidFill>
                <a:latin typeface="Calibri" pitchFamily="34" charset="0"/>
                <a:cs typeface="Calibri" pitchFamily="34" charset="0"/>
              </a:rPr>
              <a:t>LST as a key surface variable links the processes of energy and water exchange between the forest and the atmosphere, and characterizes energetic aspects of forest functioning. </a:t>
            </a:r>
            <a:endParaRPr lang="en-US" sz="1700" dirty="0" smtClean="0">
              <a:solidFill>
                <a:srgbClr val="000000"/>
              </a:solidFill>
              <a:latin typeface="Calibri" pitchFamily="34" charset="0"/>
              <a:cs typeface="Calibri" pitchFamily="34" charset="0"/>
            </a:endParaRPr>
          </a:p>
          <a:p>
            <a:pPr lvl="1" algn="just" eaLnBrk="1" hangingPunct="1">
              <a:spcAft>
                <a:spcPts val="600"/>
              </a:spcAft>
              <a:tabLst>
                <a:tab pos="536575" algn="l"/>
              </a:tabLst>
            </a:pPr>
            <a:r>
              <a:rPr lang="en-US" sz="1700" dirty="0" smtClean="0">
                <a:solidFill>
                  <a:srgbClr val="000000"/>
                </a:solidFill>
                <a:latin typeface="Calibri" pitchFamily="34" charset="0"/>
                <a:cs typeface="Calibri" pitchFamily="34" charset="0"/>
              </a:rPr>
              <a:t> Evapotranspiration, </a:t>
            </a:r>
            <a:r>
              <a:rPr lang="en-US" sz="1700" dirty="0">
                <a:solidFill>
                  <a:srgbClr val="000000"/>
                </a:solidFill>
                <a:latin typeface="Calibri" pitchFamily="34" charset="0"/>
                <a:cs typeface="Calibri" pitchFamily="34" charset="0"/>
              </a:rPr>
              <a:t>ET as a water balance component indicates the disturbances of stand-scale water balance</a:t>
            </a:r>
            <a:endParaRPr lang="en-US" sz="1700" dirty="0" smtClean="0">
              <a:solidFill>
                <a:srgbClr val="000000"/>
              </a:solidFill>
              <a:latin typeface="Calibri" pitchFamily="34" charset="0"/>
              <a:cs typeface="Calibri" pitchFamily="34" charset="0"/>
            </a:endParaRPr>
          </a:p>
          <a:p>
            <a:pPr lvl="1" algn="just" eaLnBrk="1" hangingPunct="1">
              <a:spcAft>
                <a:spcPts val="600"/>
              </a:spcAft>
              <a:tabLst>
                <a:tab pos="536575" algn="l"/>
              </a:tabLst>
            </a:pPr>
            <a:r>
              <a:rPr lang="en-US" sz="1700" dirty="0" smtClean="0">
                <a:solidFill>
                  <a:srgbClr val="000000"/>
                </a:solidFill>
                <a:latin typeface="Calibri" pitchFamily="34" charset="0"/>
                <a:cs typeface="Calibri" pitchFamily="34" charset="0"/>
              </a:rPr>
              <a:t>Fraction of Vegetation Cover, </a:t>
            </a:r>
            <a:r>
              <a:rPr lang="en-US" sz="1700" dirty="0">
                <a:solidFill>
                  <a:srgbClr val="000000"/>
                </a:solidFill>
                <a:latin typeface="Calibri" pitchFamily="34" charset="0"/>
                <a:cs typeface="Calibri" pitchFamily="34" charset="0"/>
              </a:rPr>
              <a:t>FVC reflects the disorder in forest structure after forest fire and disease.</a:t>
            </a:r>
          </a:p>
          <a:p>
            <a:pPr lvl="1" algn="just" eaLnBrk="1" hangingPunct="1">
              <a:spcAft>
                <a:spcPts val="600"/>
              </a:spcAft>
              <a:tabLst>
                <a:tab pos="536575" algn="l"/>
              </a:tabLst>
            </a:pPr>
            <a:r>
              <a:rPr lang="en-US" sz="1700" dirty="0" smtClean="0">
                <a:solidFill>
                  <a:srgbClr val="000000"/>
                </a:solidFill>
                <a:latin typeface="Calibri" pitchFamily="34" charset="0"/>
                <a:cs typeface="Calibri" pitchFamily="34" charset="0"/>
              </a:rPr>
              <a:t>EDLST from </a:t>
            </a:r>
            <a:r>
              <a:rPr lang="en-US" sz="1700" dirty="0" err="1" smtClean="0">
                <a:solidFill>
                  <a:srgbClr val="000000"/>
                </a:solidFill>
                <a:latin typeface="Calibri" pitchFamily="34" charset="0"/>
                <a:cs typeface="Calibri" pitchFamily="34" charset="0"/>
              </a:rPr>
              <a:t>MetOp</a:t>
            </a:r>
            <a:r>
              <a:rPr lang="en-US" sz="1700" dirty="0" smtClean="0">
                <a:solidFill>
                  <a:srgbClr val="000000"/>
                </a:solidFill>
                <a:latin typeface="Calibri" pitchFamily="34" charset="0"/>
                <a:cs typeface="Calibri" pitchFamily="34" charset="0"/>
              </a:rPr>
              <a:t> are used as  indicators of natural hazards effects.</a:t>
            </a:r>
          </a:p>
          <a:p>
            <a:pPr marL="0" indent="0" algn="just" eaLnBrk="1" hangingPunct="1">
              <a:spcAft>
                <a:spcPts val="600"/>
              </a:spcAft>
              <a:buNone/>
              <a:tabLst>
                <a:tab pos="536575" algn="l"/>
              </a:tabLst>
            </a:pPr>
            <a:endParaRPr lang="en-US" sz="1700" dirty="0">
              <a:solidFill>
                <a:srgbClr val="000000"/>
              </a:solidFill>
              <a:latin typeface="Calibri" pitchFamily="34" charset="0"/>
              <a:cs typeface="Calibri" pitchFamily="34" charset="0"/>
            </a:endParaRPr>
          </a:p>
        </p:txBody>
      </p:sp>
    </p:spTree>
    <p:extLst>
      <p:ext uri="{BB962C8B-B14F-4D97-AF65-F5344CB8AC3E}">
        <p14:creationId xmlns:p14="http://schemas.microsoft.com/office/powerpoint/2010/main" val="2930797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412776"/>
            <a:ext cx="3549090" cy="2880000"/>
          </a:xfrm>
          <a:prstGeom prst="rect">
            <a:avLst/>
          </a:prstGeom>
        </p:spPr>
      </p:pic>
      <p:sp>
        <p:nvSpPr>
          <p:cNvPr id="25" name="TextBox 24"/>
          <p:cNvSpPr txBox="1"/>
          <p:nvPr/>
        </p:nvSpPr>
        <p:spPr>
          <a:xfrm>
            <a:off x="395536" y="1412776"/>
            <a:ext cx="407484" cy="338554"/>
          </a:xfrm>
          <a:prstGeom prst="rect">
            <a:avLst/>
          </a:prstGeom>
          <a:noFill/>
        </p:spPr>
        <p:txBody>
          <a:bodyPr wrap="none" rtlCol="0">
            <a:spAutoFit/>
          </a:bodyPr>
          <a:lstStyle/>
          <a:p>
            <a:r>
              <a:rPr lang="en-US" sz="1600" b="1" dirty="0" smtClean="0"/>
              <a:t>a) </a:t>
            </a:r>
            <a:endParaRPr lang="bg-BG" sz="1600" b="1" dirty="0"/>
          </a:p>
        </p:txBody>
      </p:sp>
      <p:sp>
        <p:nvSpPr>
          <p:cNvPr id="27" name="TextBox 26"/>
          <p:cNvSpPr txBox="1"/>
          <p:nvPr/>
        </p:nvSpPr>
        <p:spPr>
          <a:xfrm>
            <a:off x="4283968" y="1340768"/>
            <a:ext cx="418704" cy="338554"/>
          </a:xfrm>
          <a:prstGeom prst="rect">
            <a:avLst/>
          </a:prstGeom>
          <a:noFill/>
        </p:spPr>
        <p:txBody>
          <a:bodyPr wrap="none" rtlCol="0">
            <a:spAutoFit/>
          </a:bodyPr>
          <a:lstStyle/>
          <a:p>
            <a:r>
              <a:rPr lang="en-US" sz="1600" b="1" dirty="0" smtClean="0"/>
              <a:t>b) </a:t>
            </a:r>
            <a:endParaRPr lang="bg-BG" sz="1600" b="1" dirty="0"/>
          </a:p>
        </p:txBody>
      </p:sp>
      <p:graphicFrame>
        <p:nvGraphicFramePr>
          <p:cNvPr id="31" name="Chart 30"/>
          <p:cNvGraphicFramePr>
            <a:graphicFrameLocks/>
          </p:cNvGraphicFramePr>
          <p:nvPr>
            <p:extLst>
              <p:ext uri="{D42A27DB-BD31-4B8C-83A1-F6EECF244321}">
                <p14:modId xmlns:p14="http://schemas.microsoft.com/office/powerpoint/2010/main" val="3049023581"/>
              </p:ext>
            </p:extLst>
          </p:nvPr>
        </p:nvGraphicFramePr>
        <p:xfrm>
          <a:off x="4140316" y="1388019"/>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2"/>
          <p:cNvSpPr>
            <a:spLocks noGrp="1"/>
          </p:cNvSpPr>
          <p:nvPr>
            <p:ph type="title"/>
          </p:nvPr>
        </p:nvSpPr>
        <p:spPr>
          <a:xfrm>
            <a:off x="683568" y="116632"/>
            <a:ext cx="7772400" cy="1143000"/>
          </a:xfrm>
        </p:spPr>
        <p:txBody>
          <a:bodyPr/>
          <a:lstStyle/>
          <a:p>
            <a:r>
              <a:rPr lang="en-US" sz="2200" kern="1200" dirty="0" smtClean="0">
                <a:solidFill>
                  <a:schemeClr val="tx1"/>
                </a:solidFill>
                <a:latin typeface="Calibri" pitchFamily="34" charset="0"/>
                <a:cs typeface="Calibri" pitchFamily="34" charset="0"/>
              </a:rPr>
              <a:t>Fire detections in the field of day-time </a:t>
            </a:r>
            <a:r>
              <a:rPr lang="en-US" sz="2200" dirty="0" smtClean="0">
                <a:latin typeface="Calibri" pitchFamily="34" charset="0"/>
                <a:cs typeface="Calibri" pitchFamily="34" charset="0"/>
              </a:rPr>
              <a:t>EDLST </a:t>
            </a:r>
            <a:r>
              <a:rPr lang="en-US" sz="2200" dirty="0">
                <a:latin typeface="Calibri" pitchFamily="34" charset="0"/>
                <a:cs typeface="Calibri" pitchFamily="34" charset="0"/>
              </a:rPr>
              <a:t>from </a:t>
            </a:r>
            <a:r>
              <a:rPr lang="en-US" sz="2200" dirty="0" err="1">
                <a:latin typeface="Calibri" pitchFamily="34" charset="0"/>
                <a:cs typeface="Calibri" pitchFamily="34" charset="0"/>
              </a:rPr>
              <a:t>MetOp</a:t>
            </a:r>
            <a:endParaRPr lang="bg-BG" sz="2200" dirty="0">
              <a:latin typeface="Calibri" pitchFamily="34" charset="0"/>
              <a:cs typeface="Calibri" pitchFamily="34"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2568" y="4365104"/>
            <a:ext cx="2557904" cy="2412713"/>
          </a:xfrm>
          <a:prstGeom prst="rect">
            <a:avLst/>
          </a:prstGeom>
        </p:spPr>
      </p:pic>
      <p:sp>
        <p:nvSpPr>
          <p:cNvPr id="9" name="TextBox 8"/>
          <p:cNvSpPr txBox="1"/>
          <p:nvPr/>
        </p:nvSpPr>
        <p:spPr>
          <a:xfrm>
            <a:off x="251520" y="4221088"/>
            <a:ext cx="8194079" cy="661720"/>
          </a:xfrm>
          <a:prstGeom prst="rect">
            <a:avLst/>
          </a:prstGeom>
          <a:noFill/>
        </p:spPr>
        <p:txBody>
          <a:bodyPr wrap="square" rtlCol="0">
            <a:spAutoFit/>
          </a:bodyPr>
          <a:lstStyle/>
          <a:p>
            <a:pPr>
              <a:spcAft>
                <a:spcPts val="600"/>
              </a:spcAft>
            </a:pPr>
            <a:r>
              <a:rPr lang="en-US" sz="1600" dirty="0" smtClean="0"/>
              <a:t>Figure 6  a) Location of fire  (p1 – p11) and non fire  (reference) pixels (p12, p13).</a:t>
            </a:r>
          </a:p>
          <a:p>
            <a:pPr>
              <a:spcAft>
                <a:spcPts val="600"/>
              </a:spcAft>
            </a:pPr>
            <a:r>
              <a:rPr lang="en-US" sz="1600" dirty="0"/>
              <a:t> </a:t>
            </a:r>
            <a:r>
              <a:rPr lang="en-US" sz="1600" dirty="0" smtClean="0"/>
              <a:t>                b) </a:t>
            </a:r>
            <a:r>
              <a:rPr lang="en-US" sz="1600" dirty="0"/>
              <a:t>18-31 Aug  2017 </a:t>
            </a:r>
            <a:r>
              <a:rPr lang="en-US" sz="1600" dirty="0" smtClean="0"/>
              <a:t> ED LST course  of  fire – reference pixels.  </a:t>
            </a:r>
            <a:endParaRPr lang="en-US" sz="1600" dirty="0"/>
          </a:p>
        </p:txBody>
      </p:sp>
      <p:sp>
        <p:nvSpPr>
          <p:cNvPr id="12" name="TextBox 11"/>
          <p:cNvSpPr txBox="1"/>
          <p:nvPr/>
        </p:nvSpPr>
        <p:spPr>
          <a:xfrm>
            <a:off x="251520" y="5877272"/>
            <a:ext cx="5400600" cy="830997"/>
          </a:xfrm>
          <a:prstGeom prst="rect">
            <a:avLst/>
          </a:prstGeom>
          <a:noFill/>
        </p:spPr>
        <p:txBody>
          <a:bodyPr wrap="square" rtlCol="0">
            <a:spAutoFit/>
          </a:bodyPr>
          <a:lstStyle/>
          <a:p>
            <a:r>
              <a:rPr lang="en-US" sz="1600" b="1" dirty="0" smtClean="0">
                <a:latin typeface="Calibri" pitchFamily="34" charset="0"/>
                <a:cs typeface="Calibri" pitchFamily="34" charset="0"/>
              </a:rPr>
              <a:t>Fire pixels exhibit higher EDLST values compared to non fire pixels </a:t>
            </a:r>
            <a:r>
              <a:rPr lang="en-US" sz="1600" b="1" dirty="0">
                <a:latin typeface="Calibri" pitchFamily="34" charset="0"/>
                <a:cs typeface="Calibri" pitchFamily="34" charset="0"/>
              </a:rPr>
              <a:t>nevertheless of forest cover </a:t>
            </a:r>
            <a:r>
              <a:rPr lang="en-US" sz="1600" b="1" dirty="0" smtClean="0">
                <a:latin typeface="Calibri" pitchFamily="34" charset="0"/>
                <a:cs typeface="Calibri" pitchFamily="34" charset="0"/>
              </a:rPr>
              <a:t>type, conifer (</a:t>
            </a:r>
            <a:r>
              <a:rPr lang="en-US" sz="1600" b="1" dirty="0" smtClean="0">
                <a:solidFill>
                  <a:srgbClr val="009900"/>
                </a:solidFill>
                <a:latin typeface="Calibri" pitchFamily="34" charset="0"/>
                <a:cs typeface="Calibri" pitchFamily="34" charset="0"/>
              </a:rPr>
              <a:t>p.13</a:t>
            </a:r>
            <a:r>
              <a:rPr lang="en-US" sz="1600" b="1" dirty="0" smtClean="0">
                <a:latin typeface="Calibri" pitchFamily="34" charset="0"/>
                <a:cs typeface="Calibri" pitchFamily="34" charset="0"/>
              </a:rPr>
              <a:t>) or broadleaved (p12) forests.</a:t>
            </a:r>
            <a:endParaRPr lang="bg-BG" sz="1600" b="1" dirty="0">
              <a:latin typeface="Calibri" pitchFamily="34" charset="0"/>
              <a:cs typeface="Calibri" pitchFamily="34" charset="0"/>
            </a:endParaRPr>
          </a:p>
        </p:txBody>
      </p:sp>
    </p:spTree>
    <p:extLst>
      <p:ext uri="{BB962C8B-B14F-4D97-AF65-F5344CB8AC3E}">
        <p14:creationId xmlns:p14="http://schemas.microsoft.com/office/powerpoint/2010/main" val="25699843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116632"/>
            <a:ext cx="7772400" cy="792088"/>
          </a:xfrm>
        </p:spPr>
        <p:txBody>
          <a:bodyPr/>
          <a:lstStyle/>
          <a:p>
            <a:r>
              <a:rPr lang="en-US" sz="2400" b="1" dirty="0" smtClean="0">
                <a:latin typeface="Calibri" pitchFamily="34" charset="0"/>
                <a:cs typeface="Calibri" pitchFamily="34" charset="0"/>
              </a:rPr>
              <a:t>Night-time </a:t>
            </a:r>
            <a:r>
              <a:rPr lang="en-US" sz="2400" b="1" dirty="0">
                <a:latin typeface="Calibri" pitchFamily="34" charset="0"/>
                <a:cs typeface="Calibri" pitchFamily="34" charset="0"/>
              </a:rPr>
              <a:t>EDLST from </a:t>
            </a:r>
            <a:r>
              <a:rPr lang="en-US" sz="2400" b="1" dirty="0" err="1">
                <a:latin typeface="Calibri" pitchFamily="34" charset="0"/>
                <a:cs typeface="Calibri" pitchFamily="34" charset="0"/>
              </a:rPr>
              <a:t>MetOp</a:t>
            </a:r>
            <a:r>
              <a:rPr lang="en-US" sz="2400" b="1" dirty="0">
                <a:latin typeface="Calibri" pitchFamily="34" charset="0"/>
                <a:cs typeface="Calibri" pitchFamily="34" charset="0"/>
              </a:rPr>
              <a:t> dynamics </a:t>
            </a:r>
            <a:r>
              <a:rPr lang="en-US" sz="2400" b="1" dirty="0" smtClean="0">
                <a:latin typeface="Calibri" pitchFamily="34" charset="0"/>
                <a:cs typeface="Calibri" pitchFamily="34" charset="0"/>
              </a:rPr>
              <a:t/>
            </a:r>
            <a:br>
              <a:rPr lang="en-US" sz="2400" b="1" dirty="0" smtClean="0">
                <a:latin typeface="Calibri" pitchFamily="34" charset="0"/>
                <a:cs typeface="Calibri" pitchFamily="34" charset="0"/>
              </a:rPr>
            </a:br>
            <a:r>
              <a:rPr lang="en-US" sz="2400" b="1" dirty="0" smtClean="0">
                <a:latin typeface="Calibri" pitchFamily="34" charset="0"/>
                <a:cs typeface="Calibri" pitchFamily="34" charset="0"/>
              </a:rPr>
              <a:t>before </a:t>
            </a:r>
            <a:r>
              <a:rPr lang="en-US" sz="2400" b="1" dirty="0">
                <a:latin typeface="Calibri" pitchFamily="34" charset="0"/>
                <a:cs typeface="Calibri" pitchFamily="34" charset="0"/>
              </a:rPr>
              <a:t>– during – after </a:t>
            </a:r>
            <a:r>
              <a:rPr lang="en-US" sz="2400" b="1" dirty="0" err="1">
                <a:latin typeface="Calibri" pitchFamily="34" charset="0"/>
                <a:cs typeface="Calibri" pitchFamily="34" charset="0"/>
              </a:rPr>
              <a:t>Kresna</a:t>
            </a:r>
            <a:r>
              <a:rPr lang="en-US" sz="2400" b="1" dirty="0">
                <a:latin typeface="Calibri" pitchFamily="34" charset="0"/>
                <a:cs typeface="Calibri" pitchFamily="34" charset="0"/>
              </a:rPr>
              <a:t> fire (24-28 Aug 2017</a:t>
            </a:r>
            <a:r>
              <a:rPr lang="en-US" sz="2400" b="1" dirty="0" smtClean="0">
                <a:latin typeface="Calibri" pitchFamily="34" charset="0"/>
                <a:cs typeface="Calibri" pitchFamily="34" charset="0"/>
              </a:rPr>
              <a:t>)</a:t>
            </a:r>
            <a:endParaRPr lang="bg-BG" sz="2400" dirty="0">
              <a:latin typeface="Calibri" pitchFamily="34" charset="0"/>
              <a:cs typeface="Calibri"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848" y="1196752"/>
            <a:ext cx="3143869" cy="255117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1880" y="1196752"/>
            <a:ext cx="3142800" cy="255030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296" y="3789040"/>
            <a:ext cx="3142800" cy="255030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5424" y="3759015"/>
            <a:ext cx="3142800" cy="2550305"/>
          </a:xfrm>
          <a:prstGeom prst="rect">
            <a:avLst/>
          </a:prstGeom>
        </p:spPr>
      </p:pic>
      <p:sp>
        <p:nvSpPr>
          <p:cNvPr id="8" name="TextBox 7"/>
          <p:cNvSpPr txBox="1"/>
          <p:nvPr/>
        </p:nvSpPr>
        <p:spPr>
          <a:xfrm>
            <a:off x="395536" y="6093296"/>
            <a:ext cx="6151373" cy="584775"/>
          </a:xfrm>
          <a:prstGeom prst="rect">
            <a:avLst/>
          </a:prstGeom>
          <a:noFill/>
        </p:spPr>
        <p:txBody>
          <a:bodyPr wrap="square" rtlCol="0">
            <a:spAutoFit/>
          </a:bodyPr>
          <a:lstStyle/>
          <a:p>
            <a:r>
              <a:rPr lang="en-US" sz="1600" dirty="0" smtClean="0"/>
              <a:t>Figure 7. Night-time Land  Surface Temperature </a:t>
            </a:r>
            <a:r>
              <a:rPr lang="en-US" sz="1600" dirty="0"/>
              <a:t>(EDLST from </a:t>
            </a:r>
            <a:r>
              <a:rPr lang="en-US" sz="1600" dirty="0" err="1"/>
              <a:t>MetOp</a:t>
            </a:r>
            <a:r>
              <a:rPr lang="en-US" sz="1600" dirty="0"/>
              <a:t>) </a:t>
            </a:r>
            <a:r>
              <a:rPr lang="en-US" sz="1600" dirty="0" smtClean="0"/>
              <a:t> with superimposed  thermal anomalies detected by all satellite sensors.</a:t>
            </a:r>
          </a:p>
        </p:txBody>
      </p:sp>
      <p:sp>
        <p:nvSpPr>
          <p:cNvPr id="9" name="Pentagon 8"/>
          <p:cNvSpPr/>
          <p:nvPr/>
        </p:nvSpPr>
        <p:spPr>
          <a:xfrm flipH="1">
            <a:off x="5940152" y="2866291"/>
            <a:ext cx="3096344" cy="1400383"/>
          </a:xfrm>
          <a:prstGeom prst="homePlate">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bg-BG"/>
          </a:p>
        </p:txBody>
      </p:sp>
      <p:sp>
        <p:nvSpPr>
          <p:cNvPr id="10" name="TextBox 9"/>
          <p:cNvSpPr txBox="1"/>
          <p:nvPr/>
        </p:nvSpPr>
        <p:spPr>
          <a:xfrm>
            <a:off x="6550600" y="2866291"/>
            <a:ext cx="2701920" cy="1400383"/>
          </a:xfrm>
          <a:prstGeom prst="rect">
            <a:avLst/>
          </a:prstGeom>
          <a:noFill/>
        </p:spPr>
        <p:txBody>
          <a:bodyPr wrap="square" rtlCol="0">
            <a:spAutoFit/>
          </a:bodyPr>
          <a:lstStyle/>
          <a:p>
            <a:r>
              <a:rPr lang="en-US" sz="1700" dirty="0" smtClean="0">
                <a:latin typeface="Calibri" pitchFamily="34" charset="0"/>
                <a:cs typeface="Calibri" pitchFamily="34" charset="0"/>
              </a:rPr>
              <a:t>During night-time, vegetation fires occur at locations with the highest EDLST values,</a:t>
            </a:r>
          </a:p>
          <a:p>
            <a:pPr marL="450850" lvl="1" indent="-184150">
              <a:buFont typeface="Arial" pitchFamily="34" charset="0"/>
              <a:buChar char="•"/>
            </a:pPr>
            <a:r>
              <a:rPr lang="en-US" sz="1700" dirty="0" smtClean="0">
                <a:latin typeface="Calibri" pitchFamily="34" charset="0"/>
                <a:cs typeface="Calibri" pitchFamily="34" charset="0"/>
              </a:rPr>
              <a:t>at conifer forests. </a:t>
            </a:r>
          </a:p>
        </p:txBody>
      </p:sp>
      <p:sp>
        <p:nvSpPr>
          <p:cNvPr id="11" name="TextBox 10"/>
          <p:cNvSpPr txBox="1"/>
          <p:nvPr/>
        </p:nvSpPr>
        <p:spPr>
          <a:xfrm>
            <a:off x="251520" y="1196752"/>
            <a:ext cx="1295419" cy="338554"/>
          </a:xfrm>
          <a:prstGeom prst="rect">
            <a:avLst/>
          </a:prstGeom>
          <a:noFill/>
        </p:spPr>
        <p:txBody>
          <a:bodyPr wrap="none" rtlCol="0">
            <a:spAutoFit/>
          </a:bodyPr>
          <a:lstStyle/>
          <a:p>
            <a:r>
              <a:rPr lang="en-US" sz="1600" dirty="0" smtClean="0"/>
              <a:t>24 Aug 2017 </a:t>
            </a:r>
            <a:endParaRPr lang="bg-BG" sz="1600" dirty="0"/>
          </a:p>
        </p:txBody>
      </p:sp>
      <p:sp>
        <p:nvSpPr>
          <p:cNvPr id="12" name="TextBox 11"/>
          <p:cNvSpPr txBox="1"/>
          <p:nvPr/>
        </p:nvSpPr>
        <p:spPr>
          <a:xfrm>
            <a:off x="3491880" y="1208675"/>
            <a:ext cx="1295419" cy="338554"/>
          </a:xfrm>
          <a:prstGeom prst="rect">
            <a:avLst/>
          </a:prstGeom>
          <a:noFill/>
        </p:spPr>
        <p:txBody>
          <a:bodyPr wrap="none" rtlCol="0">
            <a:spAutoFit/>
          </a:bodyPr>
          <a:lstStyle/>
          <a:p>
            <a:r>
              <a:rPr lang="en-US" sz="1600" dirty="0" smtClean="0"/>
              <a:t>25 Aug 2017 </a:t>
            </a:r>
            <a:endParaRPr lang="bg-BG" sz="1600" dirty="0"/>
          </a:p>
        </p:txBody>
      </p:sp>
      <p:sp>
        <p:nvSpPr>
          <p:cNvPr id="13" name="TextBox 12"/>
          <p:cNvSpPr txBox="1"/>
          <p:nvPr/>
        </p:nvSpPr>
        <p:spPr>
          <a:xfrm>
            <a:off x="251520" y="3789040"/>
            <a:ext cx="1295419" cy="338554"/>
          </a:xfrm>
          <a:prstGeom prst="rect">
            <a:avLst/>
          </a:prstGeom>
          <a:noFill/>
        </p:spPr>
        <p:txBody>
          <a:bodyPr wrap="none" rtlCol="0">
            <a:spAutoFit/>
          </a:bodyPr>
          <a:lstStyle/>
          <a:p>
            <a:r>
              <a:rPr lang="en-US" sz="1600" dirty="0" smtClean="0"/>
              <a:t>26 Aug 2017 </a:t>
            </a:r>
            <a:endParaRPr lang="bg-BG" sz="1600" dirty="0"/>
          </a:p>
        </p:txBody>
      </p:sp>
      <p:sp>
        <p:nvSpPr>
          <p:cNvPr id="14" name="TextBox 13"/>
          <p:cNvSpPr txBox="1"/>
          <p:nvPr/>
        </p:nvSpPr>
        <p:spPr>
          <a:xfrm>
            <a:off x="3492605" y="3789040"/>
            <a:ext cx="1295419" cy="338554"/>
          </a:xfrm>
          <a:prstGeom prst="rect">
            <a:avLst/>
          </a:prstGeom>
          <a:noFill/>
        </p:spPr>
        <p:txBody>
          <a:bodyPr wrap="none" rtlCol="0">
            <a:spAutoFit/>
          </a:bodyPr>
          <a:lstStyle/>
          <a:p>
            <a:r>
              <a:rPr lang="en-US" sz="1600" dirty="0" smtClean="0"/>
              <a:t>27 Aug 2017 </a:t>
            </a:r>
            <a:endParaRPr lang="bg-BG" sz="1600" dirty="0"/>
          </a:p>
        </p:txBody>
      </p:sp>
      <p:sp>
        <p:nvSpPr>
          <p:cNvPr id="7" name="TextBox 6"/>
          <p:cNvSpPr txBox="1"/>
          <p:nvPr/>
        </p:nvSpPr>
        <p:spPr>
          <a:xfrm>
            <a:off x="6372200" y="1831757"/>
            <a:ext cx="2625912" cy="877163"/>
          </a:xfrm>
          <a:prstGeom prst="rect">
            <a:avLst/>
          </a:prstGeom>
          <a:noFill/>
        </p:spPr>
        <p:txBody>
          <a:bodyPr wrap="none" rtlCol="0">
            <a:spAutoFit/>
          </a:bodyPr>
          <a:lstStyle/>
          <a:p>
            <a:r>
              <a:rPr lang="en-US" sz="1700" dirty="0">
                <a:latin typeface="Calibri" pitchFamily="34" charset="0"/>
                <a:cs typeface="Calibri" pitchFamily="34" charset="0"/>
              </a:rPr>
              <a:t>EDLST </a:t>
            </a:r>
            <a:r>
              <a:rPr lang="en-US" sz="1700" dirty="0" smtClean="0">
                <a:latin typeface="Calibri" pitchFamily="34" charset="0"/>
                <a:cs typeface="Calibri" pitchFamily="34" charset="0"/>
              </a:rPr>
              <a:t>night-time:</a:t>
            </a:r>
          </a:p>
          <a:p>
            <a:pPr marL="285750" indent="-285750">
              <a:buFont typeface="Arial" pitchFamily="34" charset="0"/>
              <a:buChar char="•"/>
            </a:pPr>
            <a:r>
              <a:rPr lang="en-US" sz="1700" dirty="0" smtClean="0">
                <a:latin typeface="Calibri" pitchFamily="34" charset="0"/>
                <a:cs typeface="Calibri" pitchFamily="34" charset="0"/>
              </a:rPr>
              <a:t>Lower values</a:t>
            </a:r>
          </a:p>
          <a:p>
            <a:pPr marL="285750" indent="-285750">
              <a:buFont typeface="Arial" pitchFamily="34" charset="0"/>
              <a:buChar char="•"/>
            </a:pPr>
            <a:r>
              <a:rPr lang="en-US" sz="1700" dirty="0" smtClean="0">
                <a:latin typeface="Calibri" pitchFamily="34" charset="0"/>
                <a:cs typeface="Calibri" pitchFamily="34" charset="0"/>
              </a:rPr>
              <a:t>Less  fire pixels detected</a:t>
            </a:r>
            <a:endParaRPr lang="bg-BG" sz="1700" dirty="0">
              <a:latin typeface="Calibri" pitchFamily="34" charset="0"/>
              <a:cs typeface="Calibri" pitchFamily="34" charset="0"/>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8592" y="4365104"/>
            <a:ext cx="2557904" cy="2412713"/>
          </a:xfrm>
          <a:prstGeom prst="rect">
            <a:avLst/>
          </a:prstGeom>
        </p:spPr>
      </p:pic>
    </p:spTree>
    <p:extLst>
      <p:ext uri="{BB962C8B-B14F-4D97-AF65-F5344CB8AC3E}">
        <p14:creationId xmlns:p14="http://schemas.microsoft.com/office/powerpoint/2010/main" val="16908995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16632"/>
            <a:ext cx="7772400" cy="803176"/>
          </a:xfrm>
        </p:spPr>
        <p:txBody>
          <a:bodyPr/>
          <a:lstStyle/>
          <a:p>
            <a:r>
              <a:rPr lang="en-US" sz="2400" b="1" dirty="0" smtClean="0">
                <a:latin typeface="Arial" charset="0"/>
              </a:rPr>
              <a:t>Concluding remarks</a:t>
            </a:r>
            <a:endParaRPr lang="bg-BG" sz="2400" dirty="0"/>
          </a:p>
        </p:txBody>
      </p:sp>
      <p:sp>
        <p:nvSpPr>
          <p:cNvPr id="5" name="TextBox 4"/>
          <p:cNvSpPr txBox="1"/>
          <p:nvPr/>
        </p:nvSpPr>
        <p:spPr>
          <a:xfrm>
            <a:off x="395536" y="980728"/>
            <a:ext cx="8280920" cy="2785378"/>
          </a:xfrm>
          <a:prstGeom prst="rect">
            <a:avLst/>
          </a:prstGeom>
          <a:noFill/>
        </p:spPr>
        <p:txBody>
          <a:bodyPr wrap="square" rtlCol="0">
            <a:spAutoFit/>
          </a:bodyPr>
          <a:lstStyle/>
          <a:p>
            <a:pPr marL="285750" indent="-285750">
              <a:spcAft>
                <a:spcPts val="600"/>
              </a:spcAft>
              <a:buFont typeface="Arial" pitchFamily="34" charset="0"/>
              <a:buChar char="•"/>
            </a:pPr>
            <a:r>
              <a:rPr lang="en-US" sz="1700" dirty="0" smtClean="0">
                <a:latin typeface="Calibri" pitchFamily="34" charset="0"/>
                <a:cs typeface="Calibri" pitchFamily="34" charset="0"/>
              </a:rPr>
              <a:t>In this case the spatial distribution of Land Surface Temperature is indicative for regions most vulnerable to fire occurrence and spread:</a:t>
            </a:r>
          </a:p>
          <a:p>
            <a:pPr marL="703356" lvl="1" indent="-285750">
              <a:spcAft>
                <a:spcPts val="600"/>
              </a:spcAft>
              <a:buFont typeface="Arial" pitchFamily="34" charset="0"/>
              <a:buChar char="•"/>
            </a:pPr>
            <a:r>
              <a:rPr lang="en-US" sz="1700" dirty="0" smtClean="0">
                <a:latin typeface="Calibri" pitchFamily="34" charset="0"/>
                <a:cs typeface="Calibri" pitchFamily="34" charset="0"/>
              </a:rPr>
              <a:t>these are regions with persistent high </a:t>
            </a:r>
            <a:r>
              <a:rPr lang="en-US" sz="1700" dirty="0">
                <a:latin typeface="Calibri" pitchFamily="34" charset="0"/>
                <a:cs typeface="Calibri" pitchFamily="34" charset="0"/>
              </a:rPr>
              <a:t>Land Surface </a:t>
            </a:r>
            <a:r>
              <a:rPr lang="en-US" sz="1700" dirty="0" smtClean="0">
                <a:latin typeface="Calibri" pitchFamily="34" charset="0"/>
                <a:cs typeface="Calibri" pitchFamily="34" charset="0"/>
              </a:rPr>
              <a:t>Temperature or higher than the mean for the region</a:t>
            </a:r>
          </a:p>
          <a:p>
            <a:pPr marL="1160556" lvl="2" indent="-285750">
              <a:spcAft>
                <a:spcPts val="600"/>
              </a:spcAft>
              <a:buFont typeface="Courier New" pitchFamily="49" charset="0"/>
              <a:buChar char="o"/>
            </a:pPr>
            <a:r>
              <a:rPr lang="en-US" sz="1700" dirty="0">
                <a:latin typeface="Calibri" pitchFamily="34" charset="0"/>
                <a:cs typeface="Calibri" pitchFamily="34" charset="0"/>
              </a:rPr>
              <a:t>Knowledge  about the LST climate are necessary to identify fire prone </a:t>
            </a:r>
            <a:r>
              <a:rPr lang="en-US" sz="1700" dirty="0" smtClean="0">
                <a:latin typeface="Calibri" pitchFamily="34" charset="0"/>
                <a:cs typeface="Calibri" pitchFamily="34" charset="0"/>
              </a:rPr>
              <a:t>regions. </a:t>
            </a:r>
            <a:endParaRPr lang="en-US" sz="1700" dirty="0">
              <a:latin typeface="Calibri" pitchFamily="34" charset="0"/>
              <a:cs typeface="Calibri" pitchFamily="34" charset="0"/>
            </a:endParaRPr>
          </a:p>
          <a:p>
            <a:pPr marL="703356" lvl="1" indent="-285750">
              <a:spcAft>
                <a:spcPts val="600"/>
              </a:spcAft>
              <a:buFont typeface="Arial" pitchFamily="34" charset="0"/>
              <a:buChar char="•"/>
            </a:pPr>
            <a:r>
              <a:rPr lang="en-US" sz="1700" dirty="0" err="1" smtClean="0">
                <a:latin typeface="Calibri" pitchFamily="34" charset="0"/>
                <a:cs typeface="Calibri" pitchFamily="34" charset="0"/>
              </a:rPr>
              <a:t>MetOp</a:t>
            </a:r>
            <a:r>
              <a:rPr lang="en-US" sz="1700" dirty="0" smtClean="0">
                <a:latin typeface="Calibri" pitchFamily="34" charset="0"/>
                <a:cs typeface="Calibri" pitchFamily="34" charset="0"/>
              </a:rPr>
              <a:t> EDLST provides reliable estimates for location of high fire risk regions (</a:t>
            </a:r>
            <a:r>
              <a:rPr lang="en-US" sz="1700" dirty="0" smtClean="0">
                <a:solidFill>
                  <a:srgbClr val="C00000"/>
                </a:solidFill>
                <a:latin typeface="Calibri" pitchFamily="34" charset="0"/>
                <a:cs typeface="Calibri" pitchFamily="34" charset="0"/>
              </a:rPr>
              <a:t>first results</a:t>
            </a:r>
            <a:r>
              <a:rPr lang="en-US" sz="1700" dirty="0" smtClean="0">
                <a:latin typeface="Calibri" pitchFamily="34" charset="0"/>
                <a:cs typeface="Calibri" pitchFamily="34" charset="0"/>
              </a:rPr>
              <a:t>); </a:t>
            </a:r>
          </a:p>
          <a:p>
            <a:pPr marL="703356" lvl="1" indent="-285750">
              <a:spcAft>
                <a:spcPts val="600"/>
              </a:spcAft>
              <a:buFont typeface="Arial" pitchFamily="34" charset="0"/>
              <a:buChar char="•"/>
            </a:pPr>
            <a:r>
              <a:rPr lang="en-US" sz="1800" dirty="0" smtClean="0">
                <a:solidFill>
                  <a:srgbClr val="C00000"/>
                </a:solidFill>
                <a:latin typeface="Calibri" pitchFamily="34" charset="0"/>
                <a:cs typeface="Calibri" pitchFamily="34" charset="0"/>
              </a:rPr>
              <a:t>Studies </a:t>
            </a:r>
            <a:r>
              <a:rPr lang="en-US" sz="1800" dirty="0">
                <a:solidFill>
                  <a:srgbClr val="C00000"/>
                </a:solidFill>
                <a:latin typeface="Calibri" pitchFamily="34" charset="0"/>
                <a:cs typeface="Calibri" pitchFamily="34" charset="0"/>
              </a:rPr>
              <a:t>are needed to check on the validity of MSG FRP pixels not confirmed by  the </a:t>
            </a:r>
            <a:r>
              <a:rPr lang="en-US" sz="1800" dirty="0" smtClean="0">
                <a:solidFill>
                  <a:srgbClr val="C00000"/>
                </a:solidFill>
                <a:latin typeface="Calibri" pitchFamily="34" charset="0"/>
                <a:cs typeface="Calibri" pitchFamily="34" charset="0"/>
              </a:rPr>
              <a:t>reference </a:t>
            </a:r>
            <a:r>
              <a:rPr lang="en-US" sz="1800" dirty="0">
                <a:solidFill>
                  <a:srgbClr val="C00000"/>
                </a:solidFill>
                <a:latin typeface="Calibri" pitchFamily="34" charset="0"/>
                <a:cs typeface="Calibri" pitchFamily="34" charset="0"/>
              </a:rPr>
              <a:t>MODIS and VIIRS fire detections. </a:t>
            </a:r>
          </a:p>
        </p:txBody>
      </p:sp>
      <p:pic>
        <p:nvPicPr>
          <p:cNvPr id="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7702" y="4010409"/>
            <a:ext cx="5573893"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2777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60648"/>
            <a:ext cx="7772400" cy="648072"/>
          </a:xfrm>
        </p:spPr>
        <p:txBody>
          <a:bodyPr/>
          <a:lstStyle/>
          <a:p>
            <a:r>
              <a:rPr lang="en-US" sz="3200" b="1" dirty="0" smtClean="0">
                <a:solidFill>
                  <a:srgbClr val="000066"/>
                </a:solidFill>
                <a:latin typeface="Arial" pitchFamily="34" charset="0"/>
                <a:cs typeface="Arial" pitchFamily="34" charset="0"/>
              </a:rPr>
              <a:t>B</a:t>
            </a:r>
            <a:r>
              <a:rPr lang="en-US" sz="3200" b="1" dirty="0">
                <a:solidFill>
                  <a:srgbClr val="000066"/>
                </a:solidFill>
                <a:latin typeface="Arial" pitchFamily="34" charset="0"/>
                <a:cs typeface="Arial" pitchFamily="34" charset="0"/>
              </a:rPr>
              <a:t>. Forest disease and </a:t>
            </a:r>
            <a:r>
              <a:rPr lang="en-US" sz="3200" b="1" dirty="0" smtClean="0">
                <a:solidFill>
                  <a:srgbClr val="000066"/>
                </a:solidFill>
                <a:latin typeface="Arial" pitchFamily="34" charset="0"/>
                <a:cs typeface="Arial" pitchFamily="34" charset="0"/>
              </a:rPr>
              <a:t>desiccation</a:t>
            </a:r>
            <a:endParaRPr lang="bg-BG" sz="3200" b="1" dirty="0">
              <a:solidFill>
                <a:srgbClr val="000066"/>
              </a:solidFill>
              <a:latin typeface="Arial" pitchFamily="34" charset="0"/>
              <a:cs typeface="Arial" pitchFamily="34" charset="0"/>
            </a:endParaRPr>
          </a:p>
        </p:txBody>
      </p:sp>
      <p:pic>
        <p:nvPicPr>
          <p:cNvPr id="13" name="Picture 4" descr="Description: C:\Users\IPON\Desktop\e09741bfe81f8ca54c0a33e708ad71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960950"/>
            <a:ext cx="7983547" cy="5348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1137971" y="6258798"/>
            <a:ext cx="6818405" cy="338554"/>
          </a:xfrm>
          <a:prstGeom prst="rect">
            <a:avLst/>
          </a:prstGeom>
          <a:noFill/>
        </p:spPr>
        <p:txBody>
          <a:bodyPr wrap="none" rtlCol="0">
            <a:spAutoFit/>
          </a:bodyPr>
          <a:lstStyle/>
          <a:p>
            <a:r>
              <a:rPr lang="en-US" sz="1600" i="1" dirty="0" smtClean="0"/>
              <a:t>Photo of  affected by disease forest is provided by State Forest Agency, Bulgaria</a:t>
            </a:r>
            <a:endParaRPr lang="bg-BG" sz="1600" i="1" dirty="0"/>
          </a:p>
        </p:txBody>
      </p:sp>
    </p:spTree>
    <p:extLst>
      <p:ext uri="{BB962C8B-B14F-4D97-AF65-F5344CB8AC3E}">
        <p14:creationId xmlns:p14="http://schemas.microsoft.com/office/powerpoint/2010/main" val="26436377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116632"/>
            <a:ext cx="9108504" cy="864096"/>
          </a:xfrm>
        </p:spPr>
        <p:txBody>
          <a:bodyPr/>
          <a:lstStyle/>
          <a:p>
            <a:r>
              <a:rPr lang="en-US" sz="3200" dirty="0" smtClean="0">
                <a:solidFill>
                  <a:srgbClr val="000066"/>
                </a:solidFill>
                <a:latin typeface="Calibri" pitchFamily="34" charset="0"/>
                <a:cs typeface="Calibri" pitchFamily="34" charset="0"/>
              </a:rPr>
              <a:t>Regions of the two types of disturbances </a:t>
            </a:r>
            <a:br>
              <a:rPr lang="en-US" sz="3200" dirty="0" smtClean="0">
                <a:solidFill>
                  <a:srgbClr val="000066"/>
                </a:solidFill>
                <a:latin typeface="Calibri" pitchFamily="34" charset="0"/>
                <a:cs typeface="Calibri" pitchFamily="34" charset="0"/>
              </a:rPr>
            </a:br>
            <a:r>
              <a:rPr lang="en-US" sz="3200" dirty="0" smtClean="0">
                <a:solidFill>
                  <a:srgbClr val="000066"/>
                </a:solidFill>
                <a:latin typeface="Calibri" pitchFamily="34" charset="0"/>
                <a:cs typeface="Calibri" pitchFamily="34" charset="0"/>
              </a:rPr>
              <a:t>in forest sustainability</a:t>
            </a:r>
            <a:endParaRPr lang="bg-BG" sz="3200" dirty="0">
              <a:solidFill>
                <a:srgbClr val="000066"/>
              </a:solidFill>
              <a:latin typeface="Calibri" pitchFamily="34" charset="0"/>
              <a:cs typeface="Calibri"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1196752"/>
            <a:ext cx="9201818" cy="4839401"/>
          </a:xfrm>
          <a:prstGeom prst="rect">
            <a:avLst/>
          </a:prstGeom>
        </p:spPr>
      </p:pic>
      <p:sp>
        <p:nvSpPr>
          <p:cNvPr id="4" name="TextBox 3"/>
          <p:cNvSpPr txBox="1"/>
          <p:nvPr/>
        </p:nvSpPr>
        <p:spPr>
          <a:xfrm>
            <a:off x="5519410" y="2780928"/>
            <a:ext cx="1356846" cy="923330"/>
          </a:xfrm>
          <a:prstGeom prst="rect">
            <a:avLst/>
          </a:prstGeom>
          <a:noFill/>
        </p:spPr>
        <p:txBody>
          <a:bodyPr wrap="none" rtlCol="0">
            <a:spAutoFit/>
          </a:bodyPr>
          <a:lstStyle/>
          <a:p>
            <a:pPr algn="ctr"/>
            <a:r>
              <a:rPr lang="en-US" sz="1800" dirty="0" err="1" smtClean="0">
                <a:solidFill>
                  <a:srgbClr val="FFC000"/>
                </a:solidFill>
                <a:latin typeface="Calibri" pitchFamily="34" charset="0"/>
                <a:cs typeface="Calibri" pitchFamily="34" charset="0"/>
              </a:rPr>
              <a:t>Ardino</a:t>
            </a:r>
            <a:endParaRPr lang="en-US" sz="1800" dirty="0" smtClean="0">
              <a:solidFill>
                <a:srgbClr val="FFC000"/>
              </a:solidFill>
              <a:latin typeface="Calibri" pitchFamily="34" charset="0"/>
              <a:cs typeface="Calibri" pitchFamily="34" charset="0"/>
            </a:endParaRPr>
          </a:p>
          <a:p>
            <a:pPr algn="ctr"/>
            <a:r>
              <a:rPr lang="en-US" sz="1800" dirty="0">
                <a:solidFill>
                  <a:srgbClr val="FFC000"/>
                </a:solidFill>
                <a:latin typeface="Calibri" pitchFamily="34" charset="0"/>
                <a:cs typeface="Calibri" pitchFamily="34" charset="0"/>
              </a:rPr>
              <a:t>forest </a:t>
            </a:r>
            <a:r>
              <a:rPr lang="en-US" sz="1800" dirty="0" smtClean="0">
                <a:solidFill>
                  <a:srgbClr val="FFC000"/>
                </a:solidFill>
                <a:latin typeface="Calibri" pitchFamily="34" charset="0"/>
                <a:cs typeface="Calibri" pitchFamily="34" charset="0"/>
              </a:rPr>
              <a:t>estate</a:t>
            </a:r>
            <a:endParaRPr lang="bg-BG" sz="1800" dirty="0">
              <a:solidFill>
                <a:srgbClr val="FFC000"/>
              </a:solidFill>
              <a:latin typeface="Calibri" pitchFamily="34" charset="0"/>
              <a:cs typeface="Calibri" pitchFamily="34" charset="0"/>
            </a:endParaRPr>
          </a:p>
          <a:p>
            <a:endParaRPr lang="bg-BG" sz="1800" dirty="0">
              <a:solidFill>
                <a:srgbClr val="FFC000"/>
              </a:solidFill>
              <a:latin typeface="Calibri" pitchFamily="34" charset="0"/>
              <a:cs typeface="Calibri" pitchFamily="34" charset="0"/>
            </a:endParaRPr>
          </a:p>
        </p:txBody>
      </p:sp>
      <p:sp>
        <p:nvSpPr>
          <p:cNvPr id="5" name="TextBox 4"/>
          <p:cNvSpPr txBox="1"/>
          <p:nvPr/>
        </p:nvSpPr>
        <p:spPr>
          <a:xfrm>
            <a:off x="1860191" y="2739329"/>
            <a:ext cx="1708929" cy="646331"/>
          </a:xfrm>
          <a:prstGeom prst="rect">
            <a:avLst/>
          </a:prstGeom>
          <a:noFill/>
        </p:spPr>
        <p:txBody>
          <a:bodyPr wrap="none" rtlCol="0">
            <a:spAutoFit/>
          </a:bodyPr>
          <a:lstStyle/>
          <a:p>
            <a:pPr algn="ctr"/>
            <a:r>
              <a:rPr lang="en-US" sz="1800" dirty="0" err="1" smtClean="0">
                <a:solidFill>
                  <a:srgbClr val="FFCC00"/>
                </a:solidFill>
                <a:latin typeface="Calibri" pitchFamily="34" charset="0"/>
                <a:cs typeface="Calibri" pitchFamily="34" charset="0"/>
              </a:rPr>
              <a:t>Kresna</a:t>
            </a:r>
            <a:r>
              <a:rPr lang="en-US" sz="1800" dirty="0" smtClean="0">
                <a:solidFill>
                  <a:srgbClr val="FFC000"/>
                </a:solidFill>
                <a:latin typeface="Calibri" pitchFamily="34" charset="0"/>
                <a:cs typeface="Calibri" pitchFamily="34" charset="0"/>
              </a:rPr>
              <a:t> &amp; </a:t>
            </a:r>
            <a:r>
              <a:rPr lang="en-US" sz="1800" dirty="0" err="1" smtClean="0">
                <a:solidFill>
                  <a:srgbClr val="FFC000"/>
                </a:solidFill>
                <a:latin typeface="Calibri" pitchFamily="34" charset="0"/>
                <a:cs typeface="Calibri" pitchFamily="34" charset="0"/>
              </a:rPr>
              <a:t>Simitly</a:t>
            </a:r>
            <a:endParaRPr lang="en-US" sz="1800" dirty="0" smtClean="0">
              <a:solidFill>
                <a:srgbClr val="FFC000"/>
              </a:solidFill>
              <a:latin typeface="Calibri" pitchFamily="34" charset="0"/>
              <a:cs typeface="Calibri" pitchFamily="34" charset="0"/>
            </a:endParaRPr>
          </a:p>
          <a:p>
            <a:pPr algn="ctr"/>
            <a:r>
              <a:rPr lang="en-US" sz="1800" dirty="0" smtClean="0">
                <a:solidFill>
                  <a:srgbClr val="FFC000"/>
                </a:solidFill>
                <a:latin typeface="Calibri" pitchFamily="34" charset="0"/>
                <a:cs typeface="Calibri" pitchFamily="34" charset="0"/>
              </a:rPr>
              <a:t>forest estates </a:t>
            </a:r>
            <a:endParaRPr lang="bg-BG" sz="1800" dirty="0">
              <a:solidFill>
                <a:srgbClr val="FFC000"/>
              </a:solidFill>
              <a:latin typeface="Calibri" pitchFamily="34" charset="0"/>
              <a:cs typeface="Calibri" pitchFamily="34" charset="0"/>
            </a:endParaRPr>
          </a:p>
        </p:txBody>
      </p:sp>
      <p:sp>
        <p:nvSpPr>
          <p:cNvPr id="6" name="TextBox 5"/>
          <p:cNvSpPr txBox="1"/>
          <p:nvPr/>
        </p:nvSpPr>
        <p:spPr>
          <a:xfrm>
            <a:off x="1677081" y="4293096"/>
            <a:ext cx="1382751" cy="646331"/>
          </a:xfrm>
          <a:prstGeom prst="rect">
            <a:avLst/>
          </a:prstGeom>
          <a:noFill/>
        </p:spPr>
        <p:txBody>
          <a:bodyPr wrap="none" rtlCol="0">
            <a:spAutoFit/>
          </a:bodyPr>
          <a:lstStyle/>
          <a:p>
            <a:r>
              <a:rPr lang="en-US" sz="1800" dirty="0" smtClean="0">
                <a:solidFill>
                  <a:srgbClr val="FF0000"/>
                </a:solidFill>
                <a:latin typeface="Calibri" pitchFamily="34" charset="0"/>
                <a:cs typeface="Calibri" pitchFamily="34" charset="0"/>
              </a:rPr>
              <a:t>Forest fire </a:t>
            </a:r>
          </a:p>
          <a:p>
            <a:r>
              <a:rPr lang="en-US" sz="1800" dirty="0" smtClean="0">
                <a:solidFill>
                  <a:srgbClr val="FF0000"/>
                </a:solidFill>
                <a:latin typeface="Calibri" pitchFamily="34" charset="0"/>
                <a:cs typeface="Calibri" pitchFamily="34" charset="0"/>
              </a:rPr>
              <a:t>disturbances</a:t>
            </a:r>
            <a:endParaRPr lang="bg-BG" sz="1800" dirty="0">
              <a:solidFill>
                <a:srgbClr val="FF0000"/>
              </a:solidFill>
              <a:latin typeface="Calibri" pitchFamily="34" charset="0"/>
              <a:cs typeface="Calibri" pitchFamily="34" charset="0"/>
            </a:endParaRPr>
          </a:p>
        </p:txBody>
      </p:sp>
      <p:sp>
        <p:nvSpPr>
          <p:cNvPr id="8" name="TextBox 7"/>
          <p:cNvSpPr txBox="1"/>
          <p:nvPr/>
        </p:nvSpPr>
        <p:spPr>
          <a:xfrm>
            <a:off x="5911329" y="4293096"/>
            <a:ext cx="2045047" cy="646331"/>
          </a:xfrm>
          <a:prstGeom prst="rect">
            <a:avLst/>
          </a:prstGeom>
          <a:noFill/>
        </p:spPr>
        <p:txBody>
          <a:bodyPr wrap="none" rtlCol="0">
            <a:spAutoFit/>
          </a:bodyPr>
          <a:lstStyle/>
          <a:p>
            <a:r>
              <a:rPr lang="en-US" sz="1800" dirty="0" smtClean="0">
                <a:solidFill>
                  <a:srgbClr val="FF0000"/>
                </a:solidFill>
                <a:latin typeface="Calibri" pitchFamily="34" charset="0"/>
                <a:cs typeface="Calibri" pitchFamily="34" charset="0"/>
              </a:rPr>
              <a:t>Forest decease and </a:t>
            </a:r>
          </a:p>
          <a:p>
            <a:r>
              <a:rPr lang="en-US" sz="1800" dirty="0" smtClean="0">
                <a:solidFill>
                  <a:srgbClr val="FF0000"/>
                </a:solidFill>
                <a:latin typeface="Calibri" pitchFamily="34" charset="0"/>
                <a:cs typeface="Calibri" pitchFamily="34" charset="0"/>
              </a:rPr>
              <a:t>desiccation</a:t>
            </a:r>
            <a:endParaRPr lang="bg-BG" sz="1800" dirty="0">
              <a:solidFill>
                <a:srgbClr val="FF0000"/>
              </a:solidFill>
              <a:latin typeface="Calibri" pitchFamily="34" charset="0"/>
              <a:cs typeface="Calibri" pitchFamily="34" charset="0"/>
            </a:endParaRPr>
          </a:p>
        </p:txBody>
      </p:sp>
      <p:sp>
        <p:nvSpPr>
          <p:cNvPr id="9" name="TextBox 8"/>
          <p:cNvSpPr txBox="1"/>
          <p:nvPr/>
        </p:nvSpPr>
        <p:spPr>
          <a:xfrm>
            <a:off x="4211960" y="4246929"/>
            <a:ext cx="943400" cy="369332"/>
          </a:xfrm>
          <a:prstGeom prst="rect">
            <a:avLst/>
          </a:prstGeom>
          <a:noFill/>
        </p:spPr>
        <p:txBody>
          <a:bodyPr wrap="none" rtlCol="0">
            <a:spAutoFit/>
          </a:bodyPr>
          <a:lstStyle/>
          <a:p>
            <a:r>
              <a:rPr lang="en-US" sz="1800" dirty="0">
                <a:solidFill>
                  <a:srgbClr val="FFC000"/>
                </a:solidFill>
                <a:latin typeface="Calibri" pitchFamily="34" charset="0"/>
                <a:cs typeface="Calibri" pitchFamily="34" charset="0"/>
              </a:rPr>
              <a:t>Bulgaria</a:t>
            </a:r>
            <a:endParaRPr lang="bg-BG" sz="1800" dirty="0">
              <a:solidFill>
                <a:srgbClr val="FFC000"/>
              </a:solidFill>
              <a:latin typeface="Calibri" pitchFamily="34" charset="0"/>
              <a:cs typeface="Calibri" pitchFamily="34" charset="0"/>
            </a:endParaRPr>
          </a:p>
        </p:txBody>
      </p:sp>
      <p:sp>
        <p:nvSpPr>
          <p:cNvPr id="7" name="Rounded Rectangle 6"/>
          <p:cNvSpPr/>
          <p:nvPr/>
        </p:nvSpPr>
        <p:spPr>
          <a:xfrm>
            <a:off x="5076056" y="2703831"/>
            <a:ext cx="2736304" cy="2235596"/>
          </a:xfrm>
          <a:prstGeom prst="roundRect">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10" name="TextBox 9"/>
          <p:cNvSpPr txBox="1"/>
          <p:nvPr/>
        </p:nvSpPr>
        <p:spPr>
          <a:xfrm>
            <a:off x="5076056" y="2031784"/>
            <a:ext cx="2780425" cy="646331"/>
          </a:xfrm>
          <a:prstGeom prst="rect">
            <a:avLst/>
          </a:prstGeom>
          <a:noFill/>
        </p:spPr>
        <p:txBody>
          <a:bodyPr wrap="square" rtlCol="0">
            <a:spAutoFit/>
          </a:bodyPr>
          <a:lstStyle/>
          <a:p>
            <a:pPr algn="ctr"/>
            <a:r>
              <a:rPr lang="en-US" sz="1800" dirty="0" smtClean="0">
                <a:solidFill>
                  <a:srgbClr val="FF0000"/>
                </a:solidFill>
                <a:latin typeface="Calibri" pitchFamily="34" charset="0"/>
              </a:rPr>
              <a:t>Second type of forest disturbances</a:t>
            </a:r>
            <a:endParaRPr lang="bg-BG" sz="1800" dirty="0">
              <a:solidFill>
                <a:srgbClr val="FF0000"/>
              </a:solidFill>
              <a:latin typeface="Calibri" pitchFamily="34" charset="0"/>
            </a:endParaRPr>
          </a:p>
        </p:txBody>
      </p:sp>
    </p:spTree>
    <p:extLst>
      <p:ext uri="{BB962C8B-B14F-4D97-AF65-F5344CB8AC3E}">
        <p14:creationId xmlns:p14="http://schemas.microsoft.com/office/powerpoint/2010/main" val="14993320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88640"/>
            <a:ext cx="9121592" cy="1008112"/>
          </a:xfrm>
        </p:spPr>
        <p:txBody>
          <a:bodyPr/>
          <a:lstStyle/>
          <a:p>
            <a:pPr eaLnBrk="1" hangingPunct="1"/>
            <a:r>
              <a:rPr lang="en-US" sz="2400" b="1" kern="1200" dirty="0" smtClean="0">
                <a:solidFill>
                  <a:schemeClr val="tx1"/>
                </a:solidFill>
                <a:latin typeface="Arial" charset="0"/>
                <a:ea typeface="+mn-ea"/>
                <a:cs typeface="+mn-cs"/>
              </a:rPr>
              <a:t>Case </a:t>
            </a:r>
            <a:r>
              <a:rPr lang="en-US" sz="2400" b="1" kern="1200" dirty="0">
                <a:solidFill>
                  <a:schemeClr val="tx1"/>
                </a:solidFill>
                <a:latin typeface="Arial" charset="0"/>
                <a:ea typeface="+mn-ea"/>
                <a:cs typeface="+mn-cs"/>
              </a:rPr>
              <a:t>study description: </a:t>
            </a:r>
            <a:br>
              <a:rPr lang="en-US" sz="2400" b="1" kern="1200" dirty="0">
                <a:solidFill>
                  <a:schemeClr val="tx1"/>
                </a:solidFill>
                <a:latin typeface="Arial" charset="0"/>
                <a:ea typeface="+mn-ea"/>
                <a:cs typeface="+mn-cs"/>
              </a:rPr>
            </a:br>
            <a:r>
              <a:rPr lang="en-US" sz="2400" b="1" kern="1200" dirty="0">
                <a:solidFill>
                  <a:schemeClr val="tx1"/>
                </a:solidFill>
                <a:latin typeface="Arial" charset="0"/>
                <a:ea typeface="+mn-ea"/>
                <a:cs typeface="+mn-cs"/>
              </a:rPr>
              <a:t>Conifer forest disease, </a:t>
            </a:r>
            <a:r>
              <a:rPr lang="en-US" sz="2400" b="1" kern="1200" dirty="0" smtClean="0">
                <a:solidFill>
                  <a:schemeClr val="tx1"/>
                </a:solidFill>
                <a:latin typeface="Arial" charset="0"/>
                <a:ea typeface="+mn-ea"/>
                <a:cs typeface="+mn-cs"/>
              </a:rPr>
              <a:t>SE </a:t>
            </a:r>
            <a:r>
              <a:rPr lang="en-US" sz="2400" b="1" kern="1200" dirty="0">
                <a:solidFill>
                  <a:schemeClr val="tx1"/>
                </a:solidFill>
                <a:latin typeface="Arial" charset="0"/>
                <a:ea typeface="+mn-ea"/>
                <a:cs typeface="+mn-cs"/>
              </a:rPr>
              <a:t>Bulgaria</a:t>
            </a:r>
            <a:endParaRPr lang="en-GB" sz="2400" b="1" kern="1200" dirty="0">
              <a:solidFill>
                <a:schemeClr val="tx1"/>
              </a:solidFill>
              <a:latin typeface="Arial" charset="0"/>
              <a:ea typeface="+mn-ea"/>
              <a:cs typeface="+mn-cs"/>
            </a:endParaRPr>
          </a:p>
        </p:txBody>
      </p:sp>
      <p:sp>
        <p:nvSpPr>
          <p:cNvPr id="12" name="TextBox 11"/>
          <p:cNvSpPr txBox="1"/>
          <p:nvPr/>
        </p:nvSpPr>
        <p:spPr>
          <a:xfrm>
            <a:off x="827584" y="1628800"/>
            <a:ext cx="7632848" cy="1554272"/>
          </a:xfrm>
          <a:prstGeom prst="rect">
            <a:avLst/>
          </a:prstGeom>
          <a:noFill/>
        </p:spPr>
        <p:txBody>
          <a:bodyPr wrap="square" rtlCol="0">
            <a:spAutoFit/>
          </a:bodyPr>
          <a:lstStyle/>
          <a:p>
            <a:pPr marL="285750" indent="-285750">
              <a:spcAft>
                <a:spcPts val="600"/>
              </a:spcAft>
              <a:buFont typeface="Arial" pitchFamily="34" charset="0"/>
              <a:buChar char="•"/>
            </a:pPr>
            <a:r>
              <a:rPr lang="en-US" sz="1700" dirty="0">
                <a:latin typeface="Calibri" pitchFamily="34" charset="0"/>
                <a:cs typeface="Calibri" pitchFamily="34" charset="0"/>
              </a:rPr>
              <a:t>Conifer forests in Forest Estate Ardino are </a:t>
            </a:r>
            <a:r>
              <a:rPr lang="en-US" sz="1700" dirty="0" smtClean="0">
                <a:latin typeface="Calibri" pitchFamily="34" charset="0"/>
                <a:cs typeface="Calibri" pitchFamily="34" charset="0"/>
              </a:rPr>
              <a:t>influenced by </a:t>
            </a:r>
            <a:r>
              <a:rPr lang="en-US" sz="1700" dirty="0">
                <a:latin typeface="Calibri" pitchFamily="34" charset="0"/>
                <a:cs typeface="Calibri" pitchFamily="34" charset="0"/>
              </a:rPr>
              <a:t>heavy snow </a:t>
            </a:r>
            <a:r>
              <a:rPr lang="en-US" sz="1700" dirty="0" smtClean="0">
                <a:latin typeface="Calibri" pitchFamily="34" charset="0"/>
                <a:cs typeface="Calibri" pitchFamily="34" charset="0"/>
              </a:rPr>
              <a:t>conditions in </a:t>
            </a:r>
            <a:r>
              <a:rPr lang="en-US" sz="1700" dirty="0">
                <a:latin typeface="Calibri" pitchFamily="34" charset="0"/>
                <a:cs typeface="Calibri" pitchFamily="34" charset="0"/>
              </a:rPr>
              <a:t>2015, causing </a:t>
            </a:r>
            <a:r>
              <a:rPr lang="en-US" sz="1700" dirty="0" smtClean="0">
                <a:latin typeface="Calibri" pitchFamily="34" charset="0"/>
                <a:cs typeface="Calibri" pitchFamily="34" charset="0"/>
              </a:rPr>
              <a:t>damages of trees;</a:t>
            </a:r>
            <a:endParaRPr lang="en-US" sz="1700" dirty="0">
              <a:latin typeface="Calibri" pitchFamily="34" charset="0"/>
              <a:cs typeface="Calibri" pitchFamily="34" charset="0"/>
            </a:endParaRPr>
          </a:p>
          <a:p>
            <a:pPr marL="285750" indent="-285750">
              <a:spcAft>
                <a:spcPts val="600"/>
              </a:spcAft>
              <a:buFont typeface="Arial" pitchFamily="34" charset="0"/>
              <a:buChar char="•"/>
            </a:pPr>
            <a:r>
              <a:rPr lang="en-US" sz="1700" dirty="0" smtClean="0">
                <a:latin typeface="Calibri" pitchFamily="34" charset="0"/>
                <a:cs typeface="Calibri" pitchFamily="34" charset="0"/>
              </a:rPr>
              <a:t>Broken trees are affected by disease and start to become dry (</a:t>
            </a:r>
            <a:r>
              <a:rPr lang="en-US" sz="1700" i="1" dirty="0" smtClean="0">
                <a:latin typeface="Calibri" pitchFamily="34" charset="0"/>
                <a:cs typeface="Calibri" pitchFamily="34" charset="0"/>
              </a:rPr>
              <a:t>C</a:t>
            </a:r>
            <a:r>
              <a:rPr lang="en-US" sz="1700" i="1" dirty="0" smtClean="0">
                <a:latin typeface="Calibri" pitchFamily="34" charset="0"/>
              </a:rPr>
              <a:t>orolla infections</a:t>
            </a:r>
            <a:r>
              <a:rPr lang="en-US" sz="1700" dirty="0" smtClean="0"/>
              <a:t>)</a:t>
            </a:r>
            <a:r>
              <a:rPr lang="en-US" sz="1700" dirty="0" smtClean="0">
                <a:latin typeface="Calibri" pitchFamily="34" charset="0"/>
                <a:cs typeface="Calibri" pitchFamily="34" charset="0"/>
              </a:rPr>
              <a:t>;</a:t>
            </a:r>
          </a:p>
          <a:p>
            <a:pPr marL="285750" indent="-285750">
              <a:spcAft>
                <a:spcPts val="600"/>
              </a:spcAft>
              <a:buFont typeface="Arial" pitchFamily="34" charset="0"/>
              <a:buChar char="•"/>
            </a:pPr>
            <a:r>
              <a:rPr lang="en-US" sz="1700" dirty="0" smtClean="0">
                <a:latin typeface="Calibri" pitchFamily="34" charset="0"/>
                <a:cs typeface="Calibri" pitchFamily="34" charset="0"/>
              </a:rPr>
              <a:t>It </a:t>
            </a:r>
            <a:r>
              <a:rPr lang="en-US" sz="1700" dirty="0">
                <a:latin typeface="Calibri" pitchFamily="34" charset="0"/>
                <a:cs typeface="Calibri" pitchFamily="34" charset="0"/>
              </a:rPr>
              <a:t>was requested by State Forest Agency of Bulgaria, NIMH  to identify the area  affected by diseased coniferous </a:t>
            </a:r>
            <a:r>
              <a:rPr lang="en-US" sz="1700" dirty="0" smtClean="0">
                <a:latin typeface="Calibri" pitchFamily="34" charset="0"/>
                <a:cs typeface="Calibri" pitchFamily="34" charset="0"/>
              </a:rPr>
              <a:t>forest (</a:t>
            </a:r>
            <a:r>
              <a:rPr lang="en-US" sz="1700" i="1" dirty="0" smtClean="0">
                <a:latin typeface="Calibri" pitchFamily="34" charset="0"/>
                <a:cs typeface="Calibri" pitchFamily="34" charset="0"/>
              </a:rPr>
              <a:t>December 2018</a:t>
            </a:r>
            <a:r>
              <a:rPr lang="en-US" sz="1700" dirty="0" smtClean="0">
                <a:latin typeface="Calibri" pitchFamily="34" charset="0"/>
                <a:cs typeface="Calibri" pitchFamily="34" charset="0"/>
              </a:rPr>
              <a:t>).</a:t>
            </a:r>
            <a:endParaRPr lang="bg-BG" sz="1700" dirty="0">
              <a:latin typeface="Calibri" pitchFamily="34" charset="0"/>
              <a:cs typeface="Calibri" pitchFamily="34" charset="0"/>
            </a:endParaRPr>
          </a:p>
        </p:txBody>
      </p:sp>
      <p:pic>
        <p:nvPicPr>
          <p:cNvPr id="13" name="Picture 4" descr="Description: C:\Users\IPON\Desktop\e09741bfe81f8ca54c0a33e708ad71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5063" y="3429000"/>
            <a:ext cx="4966530" cy="3327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50174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44016"/>
            <a:ext cx="7776864" cy="620688"/>
          </a:xfrm>
        </p:spPr>
        <p:txBody>
          <a:bodyPr/>
          <a:lstStyle/>
          <a:p>
            <a:r>
              <a:rPr lang="en-US" sz="2400" b="1" dirty="0" smtClean="0">
                <a:latin typeface="Arial" charset="0"/>
              </a:rPr>
              <a:t/>
            </a:r>
            <a:br>
              <a:rPr lang="en-US" sz="2400" b="1" dirty="0" smtClean="0">
                <a:latin typeface="Arial" charset="0"/>
              </a:rPr>
            </a:br>
            <a:r>
              <a:rPr lang="en-US" sz="2400" b="1" dirty="0">
                <a:latin typeface="Arial" charset="0"/>
              </a:rPr>
              <a:t/>
            </a:r>
            <a:br>
              <a:rPr lang="en-US" sz="2400" b="1" dirty="0">
                <a:latin typeface="Arial" charset="0"/>
              </a:rPr>
            </a:br>
            <a:r>
              <a:rPr lang="en-US" sz="2400" b="1" dirty="0" smtClean="0">
                <a:latin typeface="Arial" charset="0"/>
              </a:rPr>
              <a:t>Approach </a:t>
            </a:r>
            <a:r>
              <a:rPr lang="en-GB" b="1" dirty="0">
                <a:latin typeface="Arial" charset="0"/>
              </a:rPr>
              <a:t/>
            </a:r>
            <a:br>
              <a:rPr lang="en-GB" b="1" dirty="0">
                <a:latin typeface="Arial" charset="0"/>
              </a:rPr>
            </a:br>
            <a:endParaRPr lang="bg-BG"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3968" y="1484784"/>
            <a:ext cx="7353969" cy="4569246"/>
          </a:xfrm>
          <a:prstGeom prst="rect">
            <a:avLst/>
          </a:prstGeom>
        </p:spPr>
      </p:pic>
      <p:sp>
        <p:nvSpPr>
          <p:cNvPr id="11" name="TextBox 10"/>
          <p:cNvSpPr txBox="1"/>
          <p:nvPr/>
        </p:nvSpPr>
        <p:spPr>
          <a:xfrm>
            <a:off x="4561195" y="5877272"/>
            <a:ext cx="4582805" cy="523220"/>
          </a:xfrm>
          <a:prstGeom prst="rect">
            <a:avLst/>
          </a:prstGeom>
          <a:noFill/>
        </p:spPr>
        <p:txBody>
          <a:bodyPr wrap="square" rtlCol="0">
            <a:spAutoFit/>
          </a:bodyPr>
          <a:lstStyle/>
          <a:p>
            <a:r>
              <a:rPr lang="en-US" sz="1400" dirty="0" smtClean="0"/>
              <a:t>Figure 8. Map of forests types distribution in </a:t>
            </a:r>
            <a:r>
              <a:rPr lang="en-US" sz="1400" dirty="0" err="1" smtClean="0"/>
              <a:t>Ardino</a:t>
            </a:r>
            <a:r>
              <a:rPr lang="en-US" sz="1400" dirty="0" smtClean="0"/>
              <a:t> Forest Estate,  </a:t>
            </a:r>
            <a:r>
              <a:rPr lang="en-US" sz="1400" dirty="0"/>
              <a:t>http://www.procurement.iag.bg:8080/cgi-bin/lup.cgi </a:t>
            </a:r>
          </a:p>
        </p:txBody>
      </p:sp>
      <p:sp>
        <p:nvSpPr>
          <p:cNvPr id="12" name="Text Box 19"/>
          <p:cNvSpPr txBox="1">
            <a:spLocks noChangeArrowheads="1"/>
          </p:cNvSpPr>
          <p:nvPr/>
        </p:nvSpPr>
        <p:spPr bwMode="auto">
          <a:xfrm>
            <a:off x="4932040" y="892106"/>
            <a:ext cx="2949094" cy="422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3521" tIns="41761" rIns="83521" bIns="41761">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42900" indent="-342900" eaLnBrk="1" hangingPunct="1">
              <a:buFont typeface="Arial" pitchFamily="34" charset="0"/>
              <a:buChar char="•"/>
            </a:pPr>
            <a:r>
              <a:rPr lang="en-US" sz="2200" b="1" dirty="0" smtClean="0">
                <a:latin typeface="Calibri" pitchFamily="34" charset="0"/>
              </a:rPr>
              <a:t>Test region</a:t>
            </a:r>
            <a:endParaRPr lang="en-GB" sz="2200" b="1" dirty="0">
              <a:latin typeface="Calibri" pitchFamily="34" charset="0"/>
            </a:endParaRPr>
          </a:p>
        </p:txBody>
      </p:sp>
      <p:sp>
        <p:nvSpPr>
          <p:cNvPr id="13" name="TextBox 12"/>
          <p:cNvSpPr txBox="1"/>
          <p:nvPr/>
        </p:nvSpPr>
        <p:spPr>
          <a:xfrm>
            <a:off x="4932040" y="1321740"/>
            <a:ext cx="3546868" cy="369332"/>
          </a:xfrm>
          <a:prstGeom prst="rect">
            <a:avLst/>
          </a:prstGeom>
          <a:noFill/>
        </p:spPr>
        <p:txBody>
          <a:bodyPr wrap="none" rtlCol="0">
            <a:spAutoFit/>
          </a:bodyPr>
          <a:lstStyle/>
          <a:p>
            <a:r>
              <a:rPr lang="en-US" sz="1800" b="1" dirty="0" smtClean="0"/>
              <a:t>Forest Estate Ardino, SE Bulgaria</a:t>
            </a:r>
            <a:endParaRPr lang="bg-BG" sz="1800" b="1" dirty="0"/>
          </a:p>
        </p:txBody>
      </p:sp>
      <p:sp>
        <p:nvSpPr>
          <p:cNvPr id="14" name="TextBox 13"/>
          <p:cNvSpPr txBox="1"/>
          <p:nvPr/>
        </p:nvSpPr>
        <p:spPr>
          <a:xfrm>
            <a:off x="214515" y="1303015"/>
            <a:ext cx="4285477" cy="5078313"/>
          </a:xfrm>
          <a:prstGeom prst="rect">
            <a:avLst/>
          </a:prstGeom>
          <a:solidFill>
            <a:schemeClr val="bg1">
              <a:lumMod val="85000"/>
            </a:schemeClr>
          </a:solidFill>
        </p:spPr>
        <p:txBody>
          <a:bodyPr wrap="square" rtlCol="0">
            <a:spAutoFit/>
          </a:bodyPr>
          <a:lstStyle/>
          <a:p>
            <a:pPr marL="285750" indent="-285750">
              <a:spcBef>
                <a:spcPts val="600"/>
              </a:spcBef>
              <a:spcAft>
                <a:spcPts val="600"/>
              </a:spcAft>
              <a:buFont typeface="Arial" pitchFamily="34" charset="0"/>
              <a:buChar char="•"/>
            </a:pPr>
            <a:r>
              <a:rPr lang="en-US" sz="1600" dirty="0" smtClean="0">
                <a:latin typeface="Calibri" pitchFamily="34" charset="0"/>
                <a:cs typeface="Calibri" pitchFamily="34" charset="0"/>
              </a:rPr>
              <a:t>Meteosat data are used to infer signatures of coniferous forest functioning, implying differences between health and ill/dry forest. </a:t>
            </a:r>
          </a:p>
          <a:p>
            <a:pPr marL="285750" indent="-285750">
              <a:spcBef>
                <a:spcPts val="0"/>
              </a:spcBef>
              <a:buFont typeface="Arial" pitchFamily="34" charset="0"/>
              <a:buChar char="•"/>
            </a:pPr>
            <a:r>
              <a:rPr lang="en-US" sz="1600" dirty="0" smtClean="0">
                <a:latin typeface="Calibri" pitchFamily="34" charset="0"/>
                <a:cs typeface="Calibri" pitchFamily="34" charset="0"/>
              </a:rPr>
              <a:t>Functional/structural parameters linking </a:t>
            </a:r>
            <a:r>
              <a:rPr lang="en-US" sz="1600" dirty="0">
                <a:latin typeface="Calibri" pitchFamily="34" charset="0"/>
                <a:cs typeface="Calibri" pitchFamily="34" charset="0"/>
              </a:rPr>
              <a:t>energy and water balance are used:</a:t>
            </a:r>
          </a:p>
          <a:p>
            <a:pPr marL="703356" lvl="1" indent="-285750">
              <a:spcBef>
                <a:spcPts val="0"/>
              </a:spcBef>
              <a:buFont typeface="Arial" pitchFamily="34" charset="0"/>
              <a:buChar char="•"/>
            </a:pPr>
            <a:r>
              <a:rPr lang="en-US" sz="1600" dirty="0" smtClean="0">
                <a:latin typeface="Calibri" pitchFamily="34" charset="0"/>
                <a:cs typeface="Calibri" pitchFamily="34" charset="0"/>
              </a:rPr>
              <a:t>Evapotranspiration after LSA SAF ET product</a:t>
            </a:r>
          </a:p>
          <a:p>
            <a:pPr marL="703356" lvl="1" indent="-285750">
              <a:spcBef>
                <a:spcPts val="0"/>
              </a:spcBef>
              <a:spcAft>
                <a:spcPts val="600"/>
              </a:spcAft>
              <a:buFont typeface="Arial" pitchFamily="34" charset="0"/>
              <a:buChar char="•"/>
            </a:pPr>
            <a:r>
              <a:rPr lang="en-US" sz="1600" dirty="0" smtClean="0">
                <a:latin typeface="Calibri" pitchFamily="34" charset="0"/>
                <a:cs typeface="Calibri" pitchFamily="34" charset="0"/>
              </a:rPr>
              <a:t>Land Surface Temperature after LSA SAF LST product.</a:t>
            </a:r>
          </a:p>
          <a:p>
            <a:pPr marL="703356" lvl="1" indent="-285750">
              <a:spcBef>
                <a:spcPts val="0"/>
              </a:spcBef>
              <a:spcAft>
                <a:spcPts val="600"/>
              </a:spcAft>
              <a:buFont typeface="Arial" pitchFamily="34" charset="0"/>
              <a:buChar char="•"/>
            </a:pPr>
            <a:r>
              <a:rPr lang="en-US" sz="1600" dirty="0" smtClean="0">
                <a:latin typeface="Calibri" pitchFamily="34" charset="0"/>
                <a:cs typeface="Calibri" pitchFamily="34" charset="0"/>
              </a:rPr>
              <a:t>Fraction of Vegetation Cover, LSASAF FVC product.</a:t>
            </a:r>
          </a:p>
          <a:p>
            <a:pPr marL="285750" indent="-285750">
              <a:spcBef>
                <a:spcPts val="0"/>
              </a:spcBef>
              <a:spcAft>
                <a:spcPts val="0"/>
              </a:spcAft>
              <a:buFont typeface="Arial" pitchFamily="34" charset="0"/>
              <a:buChar char="•"/>
            </a:pPr>
            <a:r>
              <a:rPr lang="en-US" sz="1600" dirty="0">
                <a:latin typeface="Calibri" pitchFamily="34" charset="0"/>
                <a:cs typeface="Calibri" pitchFamily="34" charset="0"/>
              </a:rPr>
              <a:t>Mass wilting observed after 2015, i.e. in 2016 and 2017 is evaluated in terms of: </a:t>
            </a:r>
          </a:p>
          <a:p>
            <a:pPr marL="703356" lvl="1" indent="-285750">
              <a:spcBef>
                <a:spcPts val="0"/>
              </a:spcBef>
              <a:spcAft>
                <a:spcPts val="0"/>
              </a:spcAft>
              <a:buFont typeface="Arial" pitchFamily="34" charset="0"/>
              <a:buChar char="•"/>
            </a:pPr>
            <a:r>
              <a:rPr lang="en-US" sz="1600" dirty="0">
                <a:latin typeface="Calibri" pitchFamily="34" charset="0"/>
                <a:cs typeface="Calibri" pitchFamily="34" charset="0"/>
              </a:rPr>
              <a:t>Definition of  mean for 2013 and 2014 ET /LST </a:t>
            </a:r>
            <a:r>
              <a:rPr lang="en-US" sz="1600" dirty="0" smtClean="0">
                <a:latin typeface="Calibri" pitchFamily="34" charset="0"/>
                <a:cs typeface="Calibri" pitchFamily="34" charset="0"/>
              </a:rPr>
              <a:t>‘norms’, </a:t>
            </a:r>
            <a:r>
              <a:rPr lang="en-US" sz="1600" dirty="0">
                <a:latin typeface="Calibri" pitchFamily="34" charset="0"/>
                <a:cs typeface="Calibri" pitchFamily="34" charset="0"/>
              </a:rPr>
              <a:t>constructed by differences between health-dry forest. </a:t>
            </a:r>
          </a:p>
          <a:p>
            <a:pPr marL="703356" lvl="1" indent="-285750">
              <a:spcBef>
                <a:spcPts val="0"/>
              </a:spcBef>
              <a:spcAft>
                <a:spcPts val="0"/>
              </a:spcAft>
              <a:buFont typeface="Arial" pitchFamily="34" charset="0"/>
              <a:buChar char="•"/>
            </a:pPr>
            <a:r>
              <a:rPr lang="en-US" sz="1600" dirty="0">
                <a:latin typeface="Calibri" pitchFamily="34" charset="0"/>
                <a:cs typeface="Calibri" pitchFamily="34" charset="0"/>
              </a:rPr>
              <a:t>Deviation of ET/LST differences between health-dry forest towards norms</a:t>
            </a:r>
            <a:r>
              <a:rPr lang="en-US" sz="1600" dirty="0" smtClean="0">
                <a:latin typeface="Calibri" pitchFamily="34" charset="0"/>
                <a:cs typeface="Calibri" pitchFamily="34" charset="0"/>
              </a:rPr>
              <a:t>.</a:t>
            </a:r>
          </a:p>
          <a:p>
            <a:pPr marL="285750" indent="-285750">
              <a:spcBef>
                <a:spcPts val="600"/>
              </a:spcBef>
              <a:spcAft>
                <a:spcPts val="0"/>
              </a:spcAft>
              <a:buFont typeface="Arial" pitchFamily="34" charset="0"/>
              <a:buChar char="•"/>
            </a:pPr>
            <a:r>
              <a:rPr lang="en-US" sz="1600" dirty="0" smtClean="0">
                <a:latin typeface="Calibri" pitchFamily="34" charset="0"/>
                <a:cs typeface="Calibri" pitchFamily="34" charset="0"/>
              </a:rPr>
              <a:t>Analyses is performed on a pixel bases.</a:t>
            </a:r>
          </a:p>
        </p:txBody>
      </p:sp>
    </p:spTree>
    <p:extLst>
      <p:ext uri="{BB962C8B-B14F-4D97-AF65-F5344CB8AC3E}">
        <p14:creationId xmlns:p14="http://schemas.microsoft.com/office/powerpoint/2010/main" val="1760393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788024" y="1178168"/>
            <a:ext cx="3546868" cy="369332"/>
          </a:xfrm>
          <a:prstGeom prst="rect">
            <a:avLst/>
          </a:prstGeom>
          <a:noFill/>
        </p:spPr>
        <p:txBody>
          <a:bodyPr wrap="none" rtlCol="0">
            <a:spAutoFit/>
          </a:bodyPr>
          <a:lstStyle/>
          <a:p>
            <a:r>
              <a:rPr lang="en-US" sz="1800" b="1" dirty="0" smtClean="0"/>
              <a:t>Forest Estate Ardino, SE Bulgaria</a:t>
            </a:r>
            <a:endParaRPr lang="bg-BG" sz="1800" b="1"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384"/>
            <a:ext cx="7353969" cy="4569246"/>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0960" y="2924944"/>
            <a:ext cx="5043608" cy="3226312"/>
          </a:xfrm>
          <a:prstGeom prst="rect">
            <a:avLst/>
          </a:prstGeom>
        </p:spPr>
      </p:pic>
      <p:sp>
        <p:nvSpPr>
          <p:cNvPr id="3" name="Title 2"/>
          <p:cNvSpPr>
            <a:spLocks noGrp="1"/>
          </p:cNvSpPr>
          <p:nvPr>
            <p:ph type="title"/>
          </p:nvPr>
        </p:nvSpPr>
        <p:spPr>
          <a:xfrm>
            <a:off x="1259632" y="83478"/>
            <a:ext cx="7272808" cy="753234"/>
          </a:xfrm>
        </p:spPr>
        <p:txBody>
          <a:bodyPr/>
          <a:lstStyle/>
          <a:p>
            <a:pPr algn="r"/>
            <a:r>
              <a:rPr lang="en-US" b="1" dirty="0">
                <a:latin typeface="Arial" charset="0"/>
              </a:rPr>
              <a:t/>
            </a:r>
            <a:br>
              <a:rPr lang="en-US" b="1" dirty="0">
                <a:latin typeface="Arial" charset="0"/>
              </a:rPr>
            </a:br>
            <a:r>
              <a:rPr lang="en-US" sz="2400" b="1" kern="1200" dirty="0" smtClean="0">
                <a:latin typeface="Arial" charset="0"/>
              </a:rPr>
              <a:t>Approach</a:t>
            </a:r>
            <a:br>
              <a:rPr lang="en-US" sz="2400" b="1" kern="1200" dirty="0" smtClean="0">
                <a:latin typeface="Arial" charset="0"/>
              </a:rPr>
            </a:br>
            <a:r>
              <a:rPr lang="en-US" sz="2400" b="1" kern="1200" dirty="0" smtClean="0">
                <a:latin typeface="Arial" charset="0"/>
              </a:rPr>
              <a:t> </a:t>
            </a:r>
            <a:r>
              <a:rPr lang="en-GB" sz="2400" b="1" kern="1200" dirty="0">
                <a:latin typeface="Arial" charset="0"/>
              </a:rPr>
              <a:t/>
            </a:r>
            <a:br>
              <a:rPr lang="en-GB" sz="2400" b="1" kern="1200" dirty="0">
                <a:latin typeface="Arial" charset="0"/>
              </a:rPr>
            </a:br>
            <a:endParaRPr lang="bg-BG" sz="2400" b="1" kern="1200" dirty="0">
              <a:latin typeface="Arial"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47" y="74300"/>
            <a:ext cx="838200" cy="1473200"/>
          </a:xfrm>
          <a:prstGeom prst="rect">
            <a:avLst/>
          </a:prstGeom>
        </p:spPr>
      </p:pic>
      <p:sp>
        <p:nvSpPr>
          <p:cNvPr id="14" name="TextBox 13"/>
          <p:cNvSpPr txBox="1"/>
          <p:nvPr/>
        </p:nvSpPr>
        <p:spPr>
          <a:xfrm>
            <a:off x="4499556" y="6146140"/>
            <a:ext cx="4582805" cy="523220"/>
          </a:xfrm>
          <a:prstGeom prst="rect">
            <a:avLst/>
          </a:prstGeom>
          <a:noFill/>
        </p:spPr>
        <p:txBody>
          <a:bodyPr wrap="square" rtlCol="0">
            <a:spAutoFit/>
          </a:bodyPr>
          <a:lstStyle/>
          <a:p>
            <a:r>
              <a:rPr lang="en-US" sz="1400" dirty="0" smtClean="0"/>
              <a:t>Figure 9. Map of conifer forests distribution in </a:t>
            </a:r>
            <a:r>
              <a:rPr lang="en-US" sz="1400" dirty="0" err="1" smtClean="0"/>
              <a:t>Ardino</a:t>
            </a:r>
            <a:r>
              <a:rPr lang="en-US" sz="1400" dirty="0" smtClean="0"/>
              <a:t> Forest Estate,  </a:t>
            </a:r>
            <a:r>
              <a:rPr lang="en-US" sz="1400" dirty="0"/>
              <a:t>http://www.procurement.iag.bg:8080/cgi-bin/lup.cgi </a:t>
            </a:r>
          </a:p>
        </p:txBody>
      </p:sp>
      <p:sp>
        <p:nvSpPr>
          <p:cNvPr id="15" name="TextBox 14"/>
          <p:cNvSpPr txBox="1"/>
          <p:nvPr/>
        </p:nvSpPr>
        <p:spPr>
          <a:xfrm>
            <a:off x="251520" y="4467016"/>
            <a:ext cx="5400600" cy="1369606"/>
          </a:xfrm>
          <a:prstGeom prst="rect">
            <a:avLst/>
          </a:prstGeom>
          <a:noFill/>
        </p:spPr>
        <p:txBody>
          <a:bodyPr wrap="square" rtlCol="0">
            <a:spAutoFit/>
          </a:bodyPr>
          <a:lstStyle/>
          <a:p>
            <a:pPr>
              <a:spcAft>
                <a:spcPts val="600"/>
              </a:spcAft>
            </a:pPr>
            <a:r>
              <a:rPr lang="en-US" sz="1700" dirty="0" smtClean="0">
                <a:latin typeface="Calibri" pitchFamily="34" charset="0"/>
                <a:cs typeface="Calibri" pitchFamily="34" charset="0"/>
              </a:rPr>
              <a:t>Locations with (provided by State Forest Agency, Bulgaria): </a:t>
            </a:r>
          </a:p>
          <a:p>
            <a:pPr marL="285750" indent="-285750">
              <a:spcAft>
                <a:spcPts val="600"/>
              </a:spcAft>
              <a:buClr>
                <a:srgbClr val="009900"/>
              </a:buClr>
              <a:buSzPct val="200000"/>
              <a:buFont typeface="Arial" pitchFamily="34" charset="0"/>
              <a:buChar char="•"/>
            </a:pPr>
            <a:r>
              <a:rPr lang="en-US" sz="1700" dirty="0" smtClean="0">
                <a:latin typeface="Calibri" pitchFamily="34" charset="0"/>
                <a:cs typeface="Calibri" pitchFamily="34" charset="0"/>
              </a:rPr>
              <a:t>health conifer forest and </a:t>
            </a:r>
          </a:p>
          <a:p>
            <a:pPr marL="285750" indent="-285750">
              <a:spcAft>
                <a:spcPts val="600"/>
              </a:spcAft>
              <a:buClr>
                <a:srgbClr val="A46D00"/>
              </a:buClr>
              <a:buSzPct val="200000"/>
              <a:buFont typeface="Arial" pitchFamily="34" charset="0"/>
              <a:buChar char="•"/>
            </a:pPr>
            <a:r>
              <a:rPr lang="en-US" sz="1700" dirty="0" smtClean="0">
                <a:latin typeface="Calibri" pitchFamily="34" charset="0"/>
                <a:cs typeface="Calibri" pitchFamily="34" charset="0"/>
              </a:rPr>
              <a:t>Dry conifer  forests are selected.</a:t>
            </a:r>
          </a:p>
          <a:p>
            <a:pPr marL="285750" indent="-285750">
              <a:spcAft>
                <a:spcPts val="600"/>
              </a:spcAft>
              <a:buFont typeface="Arial" pitchFamily="34" charset="0"/>
              <a:buChar char="•"/>
            </a:pPr>
            <a:endParaRPr lang="en-US" sz="1700" dirty="0">
              <a:latin typeface="Calibri" pitchFamily="34" charset="0"/>
              <a:cs typeface="Calibri" pitchFamily="34" charset="0"/>
            </a:endParaRPr>
          </a:p>
        </p:txBody>
      </p:sp>
      <p:sp>
        <p:nvSpPr>
          <p:cNvPr id="16" name="Text Box 19"/>
          <p:cNvSpPr txBox="1">
            <a:spLocks noChangeArrowheads="1"/>
          </p:cNvSpPr>
          <p:nvPr/>
        </p:nvSpPr>
        <p:spPr bwMode="auto">
          <a:xfrm>
            <a:off x="4932039" y="2348880"/>
            <a:ext cx="4150321" cy="761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3521" tIns="41761" rIns="83521" bIns="41761">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42900" indent="-342900" eaLnBrk="1" hangingPunct="1">
              <a:buFont typeface="Arial" pitchFamily="34" charset="0"/>
              <a:buChar char="•"/>
            </a:pPr>
            <a:r>
              <a:rPr lang="en-US" sz="2200" b="1" dirty="0" smtClean="0">
                <a:latin typeface="Calibri" pitchFamily="34" charset="0"/>
              </a:rPr>
              <a:t>Experimental sites with health &amp; ill forests </a:t>
            </a:r>
            <a:endParaRPr lang="en-GB" sz="2200" b="1" dirty="0">
              <a:latin typeface="Calibri" pitchFamily="34" charset="0"/>
            </a:endParaRPr>
          </a:p>
        </p:txBody>
      </p:sp>
      <p:sp>
        <p:nvSpPr>
          <p:cNvPr id="17" name="Rectangle 16"/>
          <p:cNvSpPr/>
          <p:nvPr/>
        </p:nvSpPr>
        <p:spPr>
          <a:xfrm>
            <a:off x="288032" y="5580529"/>
            <a:ext cx="4572000" cy="584775"/>
          </a:xfrm>
          <a:prstGeom prst="rect">
            <a:avLst/>
          </a:prstGeom>
        </p:spPr>
        <p:txBody>
          <a:bodyPr>
            <a:spAutoFit/>
          </a:bodyPr>
          <a:lstStyle/>
          <a:p>
            <a:pPr>
              <a:spcBef>
                <a:spcPts val="600"/>
              </a:spcBef>
            </a:pPr>
            <a:r>
              <a:rPr lang="en-US" sz="1600" dirty="0">
                <a:solidFill>
                  <a:srgbClr val="C00000"/>
                </a:solidFill>
                <a:latin typeface="Calibri" pitchFamily="34" charset="0"/>
                <a:cs typeface="Calibri" pitchFamily="34" charset="0"/>
              </a:rPr>
              <a:t>Forest affected by disease  and consequently becoming dry is indicated as ‘dry’ </a:t>
            </a:r>
            <a:r>
              <a:rPr lang="en-US" sz="1600" dirty="0" smtClean="0">
                <a:solidFill>
                  <a:srgbClr val="C00000"/>
                </a:solidFill>
                <a:latin typeface="Calibri" pitchFamily="34" charset="0"/>
                <a:cs typeface="Calibri" pitchFamily="34" charset="0"/>
              </a:rPr>
              <a:t>forest. </a:t>
            </a:r>
            <a:endParaRPr lang="en-US" sz="1600" dirty="0">
              <a:solidFill>
                <a:srgbClr val="C00000"/>
              </a:solidFill>
              <a:latin typeface="Calibri" pitchFamily="34" charset="0"/>
              <a:cs typeface="Calibri" pitchFamily="34" charset="0"/>
            </a:endParaRPr>
          </a:p>
        </p:txBody>
      </p:sp>
    </p:spTree>
    <p:extLst>
      <p:ext uri="{BB962C8B-B14F-4D97-AF65-F5344CB8AC3E}">
        <p14:creationId xmlns:p14="http://schemas.microsoft.com/office/powerpoint/2010/main" val="22526090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144016"/>
            <a:ext cx="7776864" cy="620688"/>
          </a:xfrm>
        </p:spPr>
        <p:txBody>
          <a:bodyPr/>
          <a:lstStyle/>
          <a:p>
            <a:pPr algn="r"/>
            <a:r>
              <a:rPr lang="en-US" sz="2400" b="1" dirty="0" smtClean="0">
                <a:latin typeface="Arial" charset="0"/>
              </a:rPr>
              <a:t/>
            </a:r>
            <a:br>
              <a:rPr lang="en-US" sz="2400" b="1" dirty="0" smtClean="0">
                <a:latin typeface="Arial" charset="0"/>
              </a:rPr>
            </a:br>
            <a:r>
              <a:rPr lang="en-US" sz="2400" b="1" dirty="0">
                <a:latin typeface="Arial" charset="0"/>
              </a:rPr>
              <a:t/>
            </a:r>
            <a:br>
              <a:rPr lang="en-US" sz="2400" b="1" dirty="0">
                <a:latin typeface="Arial" charset="0"/>
              </a:rPr>
            </a:br>
            <a:r>
              <a:rPr lang="en-US" sz="2400" b="1" dirty="0" smtClean="0">
                <a:latin typeface="Arial" charset="0"/>
              </a:rPr>
              <a:t>Approach </a:t>
            </a:r>
            <a:r>
              <a:rPr lang="en-GB" b="1" dirty="0">
                <a:latin typeface="Arial" charset="0"/>
              </a:rPr>
              <a:t/>
            </a:r>
            <a:br>
              <a:rPr lang="en-GB" b="1" dirty="0">
                <a:latin typeface="Arial" charset="0"/>
              </a:rPr>
            </a:br>
            <a:endParaRPr lang="bg-BG"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00392" y="1538208"/>
            <a:ext cx="5043608" cy="3226312"/>
          </a:xfrm>
          <a:prstGeom prst="rect">
            <a:avLst/>
          </a:prstGeom>
        </p:spPr>
      </p:pic>
      <p:sp>
        <p:nvSpPr>
          <p:cNvPr id="8" name="TextBox 7"/>
          <p:cNvSpPr txBox="1"/>
          <p:nvPr/>
        </p:nvSpPr>
        <p:spPr>
          <a:xfrm>
            <a:off x="4644008" y="4706560"/>
            <a:ext cx="4320480" cy="523220"/>
          </a:xfrm>
          <a:prstGeom prst="rect">
            <a:avLst/>
          </a:prstGeom>
          <a:noFill/>
        </p:spPr>
        <p:txBody>
          <a:bodyPr wrap="square" rtlCol="0">
            <a:spAutoFit/>
          </a:bodyPr>
          <a:lstStyle/>
          <a:p>
            <a:r>
              <a:rPr lang="en-US" sz="1400" dirty="0" smtClean="0"/>
              <a:t>Figure 10. Areas of conifer forests distribution in </a:t>
            </a:r>
            <a:r>
              <a:rPr lang="en-US" sz="1400" dirty="0" err="1" smtClean="0"/>
              <a:t>Ardino</a:t>
            </a:r>
            <a:r>
              <a:rPr lang="en-US" sz="1400" dirty="0" smtClean="0"/>
              <a:t>, http</a:t>
            </a:r>
            <a:r>
              <a:rPr lang="en-US" sz="1400" dirty="0"/>
              <a:t>://www.procurement.iag.bg:8080/cgi-bin/lup.cgi </a:t>
            </a:r>
          </a:p>
        </p:txBody>
      </p:sp>
      <p:sp>
        <p:nvSpPr>
          <p:cNvPr id="9" name="TextBox 8"/>
          <p:cNvSpPr txBox="1"/>
          <p:nvPr/>
        </p:nvSpPr>
        <p:spPr>
          <a:xfrm>
            <a:off x="4985572" y="1178168"/>
            <a:ext cx="3546868" cy="369332"/>
          </a:xfrm>
          <a:prstGeom prst="rect">
            <a:avLst/>
          </a:prstGeom>
          <a:noFill/>
        </p:spPr>
        <p:txBody>
          <a:bodyPr wrap="none" rtlCol="0">
            <a:spAutoFit/>
          </a:bodyPr>
          <a:lstStyle/>
          <a:p>
            <a:pPr algn="r"/>
            <a:r>
              <a:rPr lang="en-US" sz="1800" b="1" dirty="0" smtClean="0"/>
              <a:t>Forest Estate Ardino, SE Bulgaria</a:t>
            </a:r>
            <a:endParaRPr lang="bg-BG" sz="1800" b="1" dirty="0"/>
          </a:p>
        </p:txBody>
      </p:sp>
      <p:sp>
        <p:nvSpPr>
          <p:cNvPr id="10" name="Text Box 19"/>
          <p:cNvSpPr txBox="1">
            <a:spLocks noChangeArrowheads="1"/>
          </p:cNvSpPr>
          <p:nvPr/>
        </p:nvSpPr>
        <p:spPr bwMode="auto">
          <a:xfrm>
            <a:off x="467544" y="188640"/>
            <a:ext cx="2949094" cy="422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3521" tIns="41761" rIns="83521" bIns="41761">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200" b="1" dirty="0" smtClean="0">
                <a:latin typeface="Calibri" pitchFamily="34" charset="0"/>
              </a:rPr>
              <a:t>Dataset </a:t>
            </a:r>
            <a:endParaRPr lang="en-GB" sz="2200" b="1" dirty="0">
              <a:latin typeface="Calibri" pitchFamily="34" charset="0"/>
            </a:endParaRPr>
          </a:p>
        </p:txBody>
      </p:sp>
      <p:sp>
        <p:nvSpPr>
          <p:cNvPr id="11" name="TextBox 10"/>
          <p:cNvSpPr txBox="1"/>
          <p:nvPr/>
        </p:nvSpPr>
        <p:spPr>
          <a:xfrm>
            <a:off x="180658" y="761216"/>
            <a:ext cx="4463350" cy="2523768"/>
          </a:xfrm>
          <a:prstGeom prst="rect">
            <a:avLst/>
          </a:prstGeom>
          <a:noFill/>
        </p:spPr>
        <p:txBody>
          <a:bodyPr wrap="square" rtlCol="0">
            <a:spAutoFit/>
          </a:bodyPr>
          <a:lstStyle/>
          <a:p>
            <a:pPr marL="285750" indent="-285750">
              <a:spcBef>
                <a:spcPts val="600"/>
              </a:spcBef>
              <a:spcAft>
                <a:spcPts val="600"/>
              </a:spcAft>
              <a:buFont typeface="Arial" pitchFamily="34" charset="0"/>
              <a:buChar char="•"/>
            </a:pPr>
            <a:r>
              <a:rPr lang="en-US" sz="1600" dirty="0" smtClean="0">
                <a:latin typeface="Calibri" pitchFamily="34" charset="0"/>
                <a:cs typeface="Calibri" pitchFamily="34" charset="0"/>
              </a:rPr>
              <a:t>LSA SAF LST at 0900 UTC +/-30 min averaged values for May-September 2007-2018.</a:t>
            </a:r>
          </a:p>
          <a:p>
            <a:pPr marL="285750" indent="-285750">
              <a:spcBef>
                <a:spcPts val="600"/>
              </a:spcBef>
              <a:spcAft>
                <a:spcPts val="600"/>
              </a:spcAft>
              <a:buFont typeface="Arial" pitchFamily="34" charset="0"/>
              <a:buChar char="•"/>
            </a:pPr>
            <a:r>
              <a:rPr lang="en-US" sz="1600" dirty="0">
                <a:latin typeface="Calibri" pitchFamily="34" charset="0"/>
                <a:cs typeface="Calibri" pitchFamily="34" charset="0"/>
              </a:rPr>
              <a:t>LSA SAF </a:t>
            </a:r>
            <a:r>
              <a:rPr lang="en-US" sz="1600" dirty="0" smtClean="0">
                <a:latin typeface="Calibri" pitchFamily="34" charset="0"/>
                <a:cs typeface="Calibri" pitchFamily="34" charset="0"/>
              </a:rPr>
              <a:t>ET </a:t>
            </a:r>
            <a:r>
              <a:rPr lang="en-US" sz="1600" dirty="0">
                <a:latin typeface="Calibri" pitchFamily="34" charset="0"/>
                <a:cs typeface="Calibri" pitchFamily="34" charset="0"/>
              </a:rPr>
              <a:t>at 0900 UTC +/-30 min </a:t>
            </a:r>
            <a:r>
              <a:rPr lang="en-US" sz="1600" dirty="0" smtClean="0">
                <a:latin typeface="Calibri" pitchFamily="34" charset="0"/>
                <a:cs typeface="Calibri" pitchFamily="34" charset="0"/>
              </a:rPr>
              <a:t>averaged </a:t>
            </a:r>
            <a:r>
              <a:rPr lang="en-US" sz="1600" dirty="0">
                <a:latin typeface="Calibri" pitchFamily="34" charset="0"/>
                <a:cs typeface="Calibri" pitchFamily="34" charset="0"/>
              </a:rPr>
              <a:t>for May-September </a:t>
            </a:r>
            <a:r>
              <a:rPr lang="en-US" sz="1600" dirty="0" smtClean="0">
                <a:latin typeface="Calibri" pitchFamily="34" charset="0"/>
                <a:cs typeface="Calibri" pitchFamily="34" charset="0"/>
              </a:rPr>
              <a:t>2010-2018.</a:t>
            </a:r>
          </a:p>
          <a:p>
            <a:pPr marL="285750" indent="-285750">
              <a:spcBef>
                <a:spcPts val="600"/>
              </a:spcBef>
              <a:spcAft>
                <a:spcPts val="600"/>
              </a:spcAft>
              <a:buFont typeface="Arial" pitchFamily="34" charset="0"/>
              <a:buChar char="•"/>
            </a:pPr>
            <a:r>
              <a:rPr lang="en-US" sz="1600" dirty="0" smtClean="0">
                <a:latin typeface="Calibri" pitchFamily="34" charset="0"/>
                <a:cs typeface="Calibri" pitchFamily="34" charset="0"/>
              </a:rPr>
              <a:t>LSA SAF FVC </a:t>
            </a:r>
            <a:r>
              <a:rPr lang="en-US" sz="1600" dirty="0">
                <a:latin typeface="Calibri" pitchFamily="34" charset="0"/>
                <a:cs typeface="Calibri" pitchFamily="34" charset="0"/>
              </a:rPr>
              <a:t>for May-September </a:t>
            </a:r>
            <a:r>
              <a:rPr lang="en-US" sz="1600" dirty="0" smtClean="0">
                <a:latin typeface="Calibri" pitchFamily="34" charset="0"/>
                <a:cs typeface="Calibri" pitchFamily="34" charset="0"/>
              </a:rPr>
              <a:t>2007-2018. </a:t>
            </a:r>
          </a:p>
          <a:p>
            <a:pPr marL="285750" indent="-285750">
              <a:spcBef>
                <a:spcPts val="600"/>
              </a:spcBef>
              <a:spcAft>
                <a:spcPts val="600"/>
              </a:spcAft>
              <a:buFont typeface="Arial" pitchFamily="34" charset="0"/>
              <a:buChar char="•"/>
            </a:pPr>
            <a:r>
              <a:rPr lang="en-US" sz="1600" dirty="0" smtClean="0">
                <a:latin typeface="Calibri" pitchFamily="34" charset="0"/>
                <a:cs typeface="Calibri" pitchFamily="34" charset="0"/>
              </a:rPr>
              <a:t>Soil Moisture Availability, SMA for the region of SYNOP station in the region (based on SVAT model output). </a:t>
            </a:r>
            <a:endParaRPr lang="en-US" sz="1700" dirty="0" smtClean="0"/>
          </a:p>
        </p:txBody>
      </p:sp>
      <p:sp>
        <p:nvSpPr>
          <p:cNvPr id="12" name="Text Box 19"/>
          <p:cNvSpPr txBox="1">
            <a:spLocks noChangeArrowheads="1"/>
          </p:cNvSpPr>
          <p:nvPr/>
        </p:nvSpPr>
        <p:spPr bwMode="auto">
          <a:xfrm>
            <a:off x="467544" y="3785558"/>
            <a:ext cx="2949094" cy="36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3521" tIns="41761" rIns="83521" bIns="41761">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b="1" dirty="0" smtClean="0">
                <a:solidFill>
                  <a:srgbClr val="C00000"/>
                </a:solidFill>
                <a:latin typeface="Calibri" pitchFamily="34" charset="0"/>
              </a:rPr>
              <a:t>Experimental design</a:t>
            </a:r>
            <a:endParaRPr lang="en-GB" sz="1800" b="1" dirty="0">
              <a:solidFill>
                <a:srgbClr val="C00000"/>
              </a:solidFill>
              <a:latin typeface="Calibri" pitchFamily="34" charset="0"/>
            </a:endParaRPr>
          </a:p>
        </p:txBody>
      </p:sp>
      <p:sp>
        <p:nvSpPr>
          <p:cNvPr id="13" name="TextBox 12"/>
          <p:cNvSpPr txBox="1"/>
          <p:nvPr/>
        </p:nvSpPr>
        <p:spPr>
          <a:xfrm>
            <a:off x="179512" y="4358134"/>
            <a:ext cx="4463350" cy="1477328"/>
          </a:xfrm>
          <a:prstGeom prst="rect">
            <a:avLst/>
          </a:prstGeom>
          <a:noFill/>
        </p:spPr>
        <p:txBody>
          <a:bodyPr wrap="square" rtlCol="0">
            <a:spAutoFit/>
          </a:bodyPr>
          <a:lstStyle/>
          <a:p>
            <a:pPr marL="342900" indent="-342900">
              <a:spcBef>
                <a:spcPts val="600"/>
              </a:spcBef>
              <a:spcAft>
                <a:spcPts val="600"/>
              </a:spcAft>
              <a:buAutoNum type="arabicParenR"/>
            </a:pPr>
            <a:r>
              <a:rPr lang="en-US" sz="1600" dirty="0" smtClean="0">
                <a:latin typeface="Calibri" pitchFamily="34" charset="0"/>
                <a:cs typeface="Calibri" pitchFamily="34" charset="0"/>
              </a:rPr>
              <a:t>The region is characterized by mean ET, LST, FVC values to check for natural differences between health-dry forest stands.</a:t>
            </a:r>
          </a:p>
          <a:p>
            <a:pPr marL="342900" indent="-342900">
              <a:spcBef>
                <a:spcPts val="600"/>
              </a:spcBef>
              <a:spcAft>
                <a:spcPts val="600"/>
              </a:spcAft>
              <a:buAutoNum type="arabicParenR"/>
            </a:pPr>
            <a:r>
              <a:rPr lang="en-US" sz="1600" dirty="0" smtClean="0">
                <a:latin typeface="Calibri" pitchFamily="34" charset="0"/>
                <a:cs typeface="Calibri" pitchFamily="34" charset="0"/>
              </a:rPr>
              <a:t>Evaluation for anomalies in behavior  before and after the forest disease.</a:t>
            </a:r>
          </a:p>
        </p:txBody>
      </p:sp>
      <p:cxnSp>
        <p:nvCxnSpPr>
          <p:cNvPr id="4" name="Straight Arrow Connector 3"/>
          <p:cNvCxnSpPr/>
          <p:nvPr/>
        </p:nvCxnSpPr>
        <p:spPr>
          <a:xfrm>
            <a:off x="2123728" y="3151364"/>
            <a:ext cx="0" cy="42165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033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2088" y="44624"/>
            <a:ext cx="7772400" cy="864096"/>
          </a:xfrm>
        </p:spPr>
        <p:txBody>
          <a:bodyPr/>
          <a:lstStyle/>
          <a:p>
            <a:pPr algn="r"/>
            <a:r>
              <a:rPr lang="en-US" sz="2400" b="1" dirty="0" smtClean="0">
                <a:latin typeface="Arial" charset="0"/>
              </a:rPr>
              <a:t>Results</a:t>
            </a:r>
            <a:endParaRPr lang="bg-BG" sz="2400" dirty="0"/>
          </a:p>
        </p:txBody>
      </p:sp>
      <p:sp>
        <p:nvSpPr>
          <p:cNvPr id="3" name="Text Box 19"/>
          <p:cNvSpPr txBox="1">
            <a:spLocks noChangeArrowheads="1"/>
          </p:cNvSpPr>
          <p:nvPr/>
        </p:nvSpPr>
        <p:spPr bwMode="auto">
          <a:xfrm>
            <a:off x="4211960" y="805799"/>
            <a:ext cx="4752528" cy="11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3521" tIns="41761" rIns="83521" bIns="41761">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200" b="1" dirty="0" smtClean="0">
                <a:solidFill>
                  <a:srgbClr val="0000CC"/>
                </a:solidFill>
                <a:latin typeface="Calibri" pitchFamily="34" charset="0"/>
                <a:cs typeface="Calibri" pitchFamily="34" charset="0"/>
              </a:rPr>
              <a:t>1) Mean seasonal course of LSASAF ET evapotranspiration of studied health and ill forest  stands</a:t>
            </a:r>
            <a:endParaRPr lang="en-GB" sz="2200" b="1" dirty="0">
              <a:solidFill>
                <a:srgbClr val="0000CC"/>
              </a:solidFill>
              <a:latin typeface="Calibri" pitchFamily="34" charset="0"/>
              <a:cs typeface="Calibri" pitchFamily="34" charset="0"/>
            </a:endParaRPr>
          </a:p>
        </p:txBody>
      </p:sp>
      <p:graphicFrame>
        <p:nvGraphicFramePr>
          <p:cNvPr id="4" name="Chart 3" title="Mean ET in May for the period 2013-2018"/>
          <p:cNvGraphicFramePr>
            <a:graphicFrameLocks/>
          </p:cNvGraphicFramePr>
          <p:nvPr>
            <p:extLst>
              <p:ext uri="{D42A27DB-BD31-4B8C-83A1-F6EECF244321}">
                <p14:modId xmlns:p14="http://schemas.microsoft.com/office/powerpoint/2010/main" val="2924277960"/>
              </p:ext>
            </p:extLst>
          </p:nvPr>
        </p:nvGraphicFramePr>
        <p:xfrm>
          <a:off x="222067" y="90193"/>
          <a:ext cx="3720464" cy="17907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p14="http://schemas.microsoft.com/office/powerpoint/2010/main" val="688008081"/>
              </p:ext>
            </p:extLst>
          </p:nvPr>
        </p:nvGraphicFramePr>
        <p:xfrm>
          <a:off x="243391" y="2060848"/>
          <a:ext cx="3722400" cy="1789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2056009923"/>
              </p:ext>
            </p:extLst>
          </p:nvPr>
        </p:nvGraphicFramePr>
        <p:xfrm>
          <a:off x="245730" y="4088064"/>
          <a:ext cx="3722400" cy="1789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p:cNvGraphicFramePr>
            <a:graphicFrameLocks/>
          </p:cNvGraphicFramePr>
          <p:nvPr>
            <p:extLst>
              <p:ext uri="{D42A27DB-BD31-4B8C-83A1-F6EECF244321}">
                <p14:modId xmlns:p14="http://schemas.microsoft.com/office/powerpoint/2010/main" val="138486968"/>
              </p:ext>
            </p:extLst>
          </p:nvPr>
        </p:nvGraphicFramePr>
        <p:xfrm>
          <a:off x="4788024" y="2060848"/>
          <a:ext cx="3722400" cy="1789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p:cNvGraphicFramePr>
            <a:graphicFrameLocks/>
          </p:cNvGraphicFramePr>
          <p:nvPr>
            <p:extLst>
              <p:ext uri="{D42A27DB-BD31-4B8C-83A1-F6EECF244321}">
                <p14:modId xmlns:p14="http://schemas.microsoft.com/office/powerpoint/2010/main" val="1893806394"/>
              </p:ext>
            </p:extLst>
          </p:nvPr>
        </p:nvGraphicFramePr>
        <p:xfrm>
          <a:off x="4788024" y="4077072"/>
          <a:ext cx="3722400" cy="1789200"/>
        </p:xfrm>
        <a:graphic>
          <a:graphicData uri="http://schemas.openxmlformats.org/drawingml/2006/chart">
            <c:chart xmlns:c="http://schemas.openxmlformats.org/drawingml/2006/chart" xmlns:r="http://schemas.openxmlformats.org/officeDocument/2006/relationships" r:id="rId6"/>
          </a:graphicData>
        </a:graphic>
      </p:graphicFrame>
      <p:sp>
        <p:nvSpPr>
          <p:cNvPr id="10" name="TextBox 9"/>
          <p:cNvSpPr txBox="1"/>
          <p:nvPr/>
        </p:nvSpPr>
        <p:spPr>
          <a:xfrm>
            <a:off x="251520" y="6021288"/>
            <a:ext cx="8712968" cy="584775"/>
          </a:xfrm>
          <a:prstGeom prst="rect">
            <a:avLst/>
          </a:prstGeom>
          <a:noFill/>
        </p:spPr>
        <p:txBody>
          <a:bodyPr wrap="square" rtlCol="0">
            <a:spAutoFit/>
          </a:bodyPr>
          <a:lstStyle/>
          <a:p>
            <a:pPr algn="ctr"/>
            <a:r>
              <a:rPr lang="en-US" sz="1600" dirty="0"/>
              <a:t>Figure </a:t>
            </a:r>
            <a:r>
              <a:rPr lang="en-US" sz="1600" dirty="0" smtClean="0"/>
              <a:t>11.</a:t>
            </a:r>
            <a:r>
              <a:rPr lang="en-US" sz="1600" dirty="0" smtClean="0">
                <a:latin typeface="Calibri" pitchFamily="34" charset="0"/>
                <a:cs typeface="Calibri" pitchFamily="34" charset="0"/>
              </a:rPr>
              <a:t> Seasonal course of  monthly mean (May-September) Evapotranspiration  (LSA SAF ET)  at the specific fraction of vegetation cover (LSA SAF FVC)  for dry and health forest stands, (2010-2018).  </a:t>
            </a:r>
            <a:endParaRPr lang="bg-BG" sz="1600" dirty="0">
              <a:latin typeface="Calibri" pitchFamily="34" charset="0"/>
              <a:cs typeface="Calibri" pitchFamily="34" charset="0"/>
            </a:endParaRPr>
          </a:p>
        </p:txBody>
      </p:sp>
      <p:sp>
        <p:nvSpPr>
          <p:cNvPr id="12" name="Oval 11"/>
          <p:cNvSpPr/>
          <p:nvPr/>
        </p:nvSpPr>
        <p:spPr>
          <a:xfrm>
            <a:off x="2411740" y="4575611"/>
            <a:ext cx="936124" cy="1002580"/>
          </a:xfrm>
          <a:prstGeom prst="ellipse">
            <a:avLst/>
          </a:prstGeom>
          <a:noFill/>
          <a:ln>
            <a:solidFill>
              <a:srgbClr val="FF000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bg-BG"/>
          </a:p>
        </p:txBody>
      </p:sp>
      <p:sp>
        <p:nvSpPr>
          <p:cNvPr id="13" name="TextBox 12"/>
          <p:cNvSpPr txBox="1"/>
          <p:nvPr/>
        </p:nvSpPr>
        <p:spPr>
          <a:xfrm>
            <a:off x="1475656" y="3356992"/>
            <a:ext cx="1296124" cy="276999"/>
          </a:xfrm>
          <a:prstGeom prst="rect">
            <a:avLst/>
          </a:prstGeom>
          <a:noFill/>
        </p:spPr>
        <p:txBody>
          <a:bodyPr wrap="none" rtlCol="0">
            <a:spAutoFit/>
          </a:bodyPr>
          <a:lstStyle/>
          <a:p>
            <a:r>
              <a:rPr lang="en-US" sz="1200" b="1" dirty="0" smtClean="0"/>
              <a:t>Years, 2010-2018</a:t>
            </a:r>
            <a:endParaRPr lang="bg-BG" sz="1200" b="1" dirty="0"/>
          </a:p>
        </p:txBody>
      </p:sp>
      <p:sp>
        <p:nvSpPr>
          <p:cNvPr id="14" name="TextBox 13"/>
          <p:cNvSpPr txBox="1"/>
          <p:nvPr/>
        </p:nvSpPr>
        <p:spPr>
          <a:xfrm>
            <a:off x="1115616" y="5301192"/>
            <a:ext cx="1296124" cy="276999"/>
          </a:xfrm>
          <a:prstGeom prst="rect">
            <a:avLst/>
          </a:prstGeom>
          <a:noFill/>
        </p:spPr>
        <p:txBody>
          <a:bodyPr wrap="none" rtlCol="0">
            <a:spAutoFit/>
          </a:bodyPr>
          <a:lstStyle/>
          <a:p>
            <a:r>
              <a:rPr lang="en-US" sz="1200" b="1" dirty="0" smtClean="0"/>
              <a:t>Years, 2010-2018</a:t>
            </a:r>
            <a:endParaRPr lang="bg-BG" sz="1200" b="1" dirty="0"/>
          </a:p>
        </p:txBody>
      </p:sp>
      <p:sp>
        <p:nvSpPr>
          <p:cNvPr id="15" name="TextBox 14"/>
          <p:cNvSpPr txBox="1"/>
          <p:nvPr/>
        </p:nvSpPr>
        <p:spPr>
          <a:xfrm>
            <a:off x="6300192" y="3356992"/>
            <a:ext cx="1296124" cy="276999"/>
          </a:xfrm>
          <a:prstGeom prst="rect">
            <a:avLst/>
          </a:prstGeom>
          <a:noFill/>
        </p:spPr>
        <p:txBody>
          <a:bodyPr wrap="none" rtlCol="0">
            <a:spAutoFit/>
          </a:bodyPr>
          <a:lstStyle/>
          <a:p>
            <a:r>
              <a:rPr lang="en-US" sz="1200" b="1" dirty="0" smtClean="0"/>
              <a:t>Years, 2010-2018</a:t>
            </a:r>
            <a:endParaRPr lang="bg-BG" sz="1200" b="1" dirty="0"/>
          </a:p>
        </p:txBody>
      </p:sp>
      <p:sp>
        <p:nvSpPr>
          <p:cNvPr id="16" name="TextBox 15"/>
          <p:cNvSpPr txBox="1"/>
          <p:nvPr/>
        </p:nvSpPr>
        <p:spPr>
          <a:xfrm>
            <a:off x="6012160" y="5301192"/>
            <a:ext cx="1296124" cy="276999"/>
          </a:xfrm>
          <a:prstGeom prst="rect">
            <a:avLst/>
          </a:prstGeom>
          <a:noFill/>
        </p:spPr>
        <p:txBody>
          <a:bodyPr wrap="none" rtlCol="0">
            <a:spAutoFit/>
          </a:bodyPr>
          <a:lstStyle/>
          <a:p>
            <a:r>
              <a:rPr lang="en-US" sz="1200" b="1" dirty="0" smtClean="0"/>
              <a:t>Years, 2010-2018</a:t>
            </a:r>
            <a:endParaRPr lang="bg-BG" sz="1200" b="1" dirty="0"/>
          </a:p>
        </p:txBody>
      </p:sp>
      <p:sp>
        <p:nvSpPr>
          <p:cNvPr id="9" name="TextBox 8"/>
          <p:cNvSpPr txBox="1"/>
          <p:nvPr/>
        </p:nvSpPr>
        <p:spPr>
          <a:xfrm>
            <a:off x="251520" y="116632"/>
            <a:ext cx="356188" cy="338554"/>
          </a:xfrm>
          <a:prstGeom prst="rect">
            <a:avLst/>
          </a:prstGeom>
          <a:noFill/>
        </p:spPr>
        <p:txBody>
          <a:bodyPr wrap="none" rtlCol="0">
            <a:spAutoFit/>
          </a:bodyPr>
          <a:lstStyle/>
          <a:p>
            <a:r>
              <a:rPr lang="en-US" sz="1600" b="1" dirty="0" smtClean="0"/>
              <a:t>a)</a:t>
            </a:r>
            <a:endParaRPr lang="bg-BG" sz="1600" b="1" dirty="0"/>
          </a:p>
        </p:txBody>
      </p:sp>
      <p:sp>
        <p:nvSpPr>
          <p:cNvPr id="17" name="TextBox 16"/>
          <p:cNvSpPr txBox="1"/>
          <p:nvPr/>
        </p:nvSpPr>
        <p:spPr>
          <a:xfrm>
            <a:off x="251520" y="2082334"/>
            <a:ext cx="367408" cy="338554"/>
          </a:xfrm>
          <a:prstGeom prst="rect">
            <a:avLst/>
          </a:prstGeom>
          <a:noFill/>
        </p:spPr>
        <p:txBody>
          <a:bodyPr wrap="none" rtlCol="0">
            <a:spAutoFit/>
          </a:bodyPr>
          <a:lstStyle/>
          <a:p>
            <a:r>
              <a:rPr lang="en-US" sz="1600" b="1" dirty="0" smtClean="0"/>
              <a:t>b)</a:t>
            </a:r>
            <a:endParaRPr lang="bg-BG" sz="1600" b="1" dirty="0"/>
          </a:p>
        </p:txBody>
      </p:sp>
      <p:sp>
        <p:nvSpPr>
          <p:cNvPr id="18" name="TextBox 17"/>
          <p:cNvSpPr txBox="1"/>
          <p:nvPr/>
        </p:nvSpPr>
        <p:spPr>
          <a:xfrm>
            <a:off x="251520" y="4026550"/>
            <a:ext cx="344966" cy="338554"/>
          </a:xfrm>
          <a:prstGeom prst="rect">
            <a:avLst/>
          </a:prstGeom>
          <a:noFill/>
        </p:spPr>
        <p:txBody>
          <a:bodyPr wrap="none" rtlCol="0">
            <a:spAutoFit/>
          </a:bodyPr>
          <a:lstStyle/>
          <a:p>
            <a:r>
              <a:rPr lang="en-US" sz="1600" b="1" dirty="0"/>
              <a:t>c</a:t>
            </a:r>
            <a:r>
              <a:rPr lang="en-US" sz="1600" b="1" dirty="0" smtClean="0"/>
              <a:t>)</a:t>
            </a:r>
            <a:endParaRPr lang="bg-BG" sz="1600" b="1" dirty="0"/>
          </a:p>
        </p:txBody>
      </p:sp>
      <p:sp>
        <p:nvSpPr>
          <p:cNvPr id="19" name="TextBox 18"/>
          <p:cNvSpPr txBox="1"/>
          <p:nvPr/>
        </p:nvSpPr>
        <p:spPr>
          <a:xfrm>
            <a:off x="4863884" y="2060848"/>
            <a:ext cx="367408" cy="338554"/>
          </a:xfrm>
          <a:prstGeom prst="rect">
            <a:avLst/>
          </a:prstGeom>
          <a:noFill/>
        </p:spPr>
        <p:txBody>
          <a:bodyPr wrap="none" rtlCol="0">
            <a:spAutoFit/>
          </a:bodyPr>
          <a:lstStyle/>
          <a:p>
            <a:r>
              <a:rPr lang="en-US" sz="1600" b="1" dirty="0" smtClean="0"/>
              <a:t>d)</a:t>
            </a:r>
            <a:endParaRPr lang="bg-BG" sz="1600" b="1" dirty="0"/>
          </a:p>
        </p:txBody>
      </p:sp>
      <p:sp>
        <p:nvSpPr>
          <p:cNvPr id="20" name="TextBox 19"/>
          <p:cNvSpPr txBox="1"/>
          <p:nvPr/>
        </p:nvSpPr>
        <p:spPr>
          <a:xfrm>
            <a:off x="4863884" y="4077072"/>
            <a:ext cx="356188" cy="338554"/>
          </a:xfrm>
          <a:prstGeom prst="rect">
            <a:avLst/>
          </a:prstGeom>
          <a:noFill/>
        </p:spPr>
        <p:txBody>
          <a:bodyPr wrap="none" rtlCol="0">
            <a:spAutoFit/>
          </a:bodyPr>
          <a:lstStyle/>
          <a:p>
            <a:r>
              <a:rPr lang="en-US" sz="1600" b="1" dirty="0" smtClean="0"/>
              <a:t>e)</a:t>
            </a:r>
            <a:endParaRPr lang="bg-BG" sz="1600" b="1" dirty="0"/>
          </a:p>
        </p:txBody>
      </p:sp>
    </p:spTree>
    <p:extLst>
      <p:ext uri="{BB962C8B-B14F-4D97-AF65-F5344CB8AC3E}">
        <p14:creationId xmlns:p14="http://schemas.microsoft.com/office/powerpoint/2010/main" val="9778058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188640"/>
            <a:ext cx="7772400" cy="659160"/>
          </a:xfrm>
        </p:spPr>
        <p:txBody>
          <a:bodyPr/>
          <a:lstStyle/>
          <a:p>
            <a:r>
              <a:rPr lang="en-US" sz="3200" dirty="0" smtClean="0">
                <a:solidFill>
                  <a:srgbClr val="000066"/>
                </a:solidFill>
                <a:latin typeface="Calibri" pitchFamily="34" charset="0"/>
                <a:cs typeface="Calibri" pitchFamily="34" charset="0"/>
              </a:rPr>
              <a:t>Outline</a:t>
            </a:r>
            <a:endParaRPr lang="bg-BG" sz="3200" dirty="0">
              <a:solidFill>
                <a:srgbClr val="000066"/>
              </a:solidFill>
              <a:latin typeface="Calibri" pitchFamily="34" charset="0"/>
              <a:cs typeface="Calibri" pitchFamily="34" charset="0"/>
            </a:endParaRPr>
          </a:p>
        </p:txBody>
      </p:sp>
      <p:sp>
        <p:nvSpPr>
          <p:cNvPr id="5" name="Rectangle 3"/>
          <p:cNvSpPr txBox="1">
            <a:spLocks noChangeArrowheads="1"/>
          </p:cNvSpPr>
          <p:nvPr/>
        </p:nvSpPr>
        <p:spPr>
          <a:xfrm>
            <a:off x="755576" y="1412776"/>
            <a:ext cx="7776864" cy="3600400"/>
          </a:xfrm>
          <a:prstGeom prst="rect">
            <a:avLst/>
          </a:prstGeom>
          <a:ln>
            <a:noFill/>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eaLnBrk="1" hangingPunct="1">
              <a:spcAft>
                <a:spcPts val="600"/>
              </a:spcAft>
              <a:buNone/>
              <a:tabLst>
                <a:tab pos="536575" algn="l"/>
              </a:tabLst>
            </a:pPr>
            <a:r>
              <a:rPr lang="en-US" sz="1700" dirty="0" smtClean="0">
                <a:solidFill>
                  <a:srgbClr val="000000"/>
                </a:solidFill>
                <a:latin typeface="Calibri" pitchFamily="34" charset="0"/>
                <a:cs typeface="Calibri" pitchFamily="34" charset="0"/>
              </a:rPr>
              <a:t>Two real situations of natural hazards are analyzed to illustrate the capacity of MSG LSA SAF /EPS products to monitor in near real-time forest state and anomalies:</a:t>
            </a:r>
          </a:p>
          <a:p>
            <a:pPr algn="just" eaLnBrk="1" hangingPunct="1">
              <a:spcAft>
                <a:spcPts val="600"/>
              </a:spcAft>
              <a:tabLst>
                <a:tab pos="536575" algn="l"/>
              </a:tabLst>
            </a:pPr>
            <a:r>
              <a:rPr lang="en-US" sz="1700" dirty="0" smtClean="0">
                <a:solidFill>
                  <a:srgbClr val="000000"/>
                </a:solidFill>
                <a:latin typeface="Calibri" pitchFamily="34" charset="0"/>
                <a:cs typeface="Calibri" pitchFamily="34" charset="0"/>
              </a:rPr>
              <a:t>The effects of a large forest fire lasting from 24-28 August 2017 in </a:t>
            </a:r>
            <a:r>
              <a:rPr lang="en-US" sz="1700" dirty="0" err="1" smtClean="0">
                <a:solidFill>
                  <a:srgbClr val="000000"/>
                </a:solidFill>
                <a:latin typeface="Calibri" pitchFamily="34" charset="0"/>
                <a:cs typeface="Calibri" pitchFamily="34" charset="0"/>
              </a:rPr>
              <a:t>Kresna</a:t>
            </a:r>
            <a:r>
              <a:rPr lang="en-US" sz="1700" dirty="0" smtClean="0">
                <a:solidFill>
                  <a:srgbClr val="000000"/>
                </a:solidFill>
                <a:latin typeface="Calibri" pitchFamily="34" charset="0"/>
                <a:cs typeface="Calibri" pitchFamily="34" charset="0"/>
              </a:rPr>
              <a:t> Gorge, SW Bulgaria is explored. Classified as an environmental catastrophe it has influenced canopy state characteristics ( as seen by </a:t>
            </a:r>
            <a:r>
              <a:rPr lang="en-US" sz="1700" dirty="0" err="1" smtClean="0">
                <a:solidFill>
                  <a:srgbClr val="000000"/>
                </a:solidFill>
                <a:latin typeface="Calibri" pitchFamily="34" charset="0"/>
                <a:cs typeface="Calibri" pitchFamily="34" charset="0"/>
              </a:rPr>
              <a:t>MetOp</a:t>
            </a:r>
            <a:r>
              <a:rPr lang="en-US" sz="1700" dirty="0" smtClean="0">
                <a:solidFill>
                  <a:srgbClr val="000000"/>
                </a:solidFill>
                <a:latin typeface="Calibri" pitchFamily="34" charset="0"/>
                <a:cs typeface="Calibri" pitchFamily="34" charset="0"/>
              </a:rPr>
              <a:t>).</a:t>
            </a:r>
          </a:p>
          <a:p>
            <a:pPr algn="just" eaLnBrk="1" hangingPunct="1">
              <a:spcAft>
                <a:spcPts val="600"/>
              </a:spcAft>
              <a:buFont typeface="Arial" pitchFamily="34" charset="0"/>
              <a:buChar char="•"/>
              <a:tabLst>
                <a:tab pos="363538" algn="l"/>
              </a:tabLst>
            </a:pPr>
            <a:r>
              <a:rPr lang="en-US" sz="1700" dirty="0" smtClean="0">
                <a:solidFill>
                  <a:srgbClr val="000000"/>
                </a:solidFill>
                <a:latin typeface="Calibri" pitchFamily="34" charset="0"/>
                <a:cs typeface="Calibri" pitchFamily="34" charset="0"/>
              </a:rPr>
              <a:t> A real problem in </a:t>
            </a:r>
            <a:r>
              <a:rPr lang="en-US" sz="1700" dirty="0" err="1" smtClean="0">
                <a:solidFill>
                  <a:srgbClr val="000000"/>
                </a:solidFill>
                <a:latin typeface="Calibri" pitchFamily="34" charset="0"/>
                <a:cs typeface="Calibri" pitchFamily="34" charset="0"/>
              </a:rPr>
              <a:t>silvicultural</a:t>
            </a:r>
            <a:r>
              <a:rPr lang="en-US" sz="1700" dirty="0" smtClean="0">
                <a:solidFill>
                  <a:srgbClr val="000000"/>
                </a:solidFill>
                <a:latin typeface="Calibri" pitchFamily="34" charset="0"/>
                <a:cs typeface="Calibri" pitchFamily="34" charset="0"/>
              </a:rPr>
              <a:t> practice in Bulgarian with conifer forests in the lower forest belt after the injuries by heavy snow conditions in 2015. Broken trees become affected by a </a:t>
            </a:r>
            <a:r>
              <a:rPr lang="en-US" sz="1700" i="1" dirty="0" smtClean="0">
                <a:solidFill>
                  <a:srgbClr val="000000"/>
                </a:solidFill>
                <a:latin typeface="Calibri" pitchFamily="34" charset="0"/>
                <a:cs typeface="Calibri" pitchFamily="34" charset="0"/>
              </a:rPr>
              <a:t>corolla disease </a:t>
            </a:r>
            <a:r>
              <a:rPr lang="en-US" sz="1700" dirty="0" smtClean="0">
                <a:solidFill>
                  <a:srgbClr val="000000"/>
                </a:solidFill>
                <a:latin typeface="Calibri" pitchFamily="34" charset="0"/>
                <a:cs typeface="Calibri" pitchFamily="34" charset="0"/>
              </a:rPr>
              <a:t>and subsequent desiccation. A selected region with progressive mass wilting of conifers is tested by space/time evolution of LST, ET, FVC deviations from their means before the storm (e.g. 2013, 2014 years) and after the storm and disease (e.g. 2016, 2017). </a:t>
            </a:r>
            <a:endParaRPr lang="en-GB" sz="1700" dirty="0">
              <a:latin typeface="Calibri" pitchFamily="34" charset="0"/>
              <a:cs typeface="Calibri" pitchFamily="34" charset="0"/>
            </a:endParaRPr>
          </a:p>
        </p:txBody>
      </p:sp>
    </p:spTree>
    <p:extLst>
      <p:ext uri="{BB962C8B-B14F-4D97-AF65-F5344CB8AC3E}">
        <p14:creationId xmlns:p14="http://schemas.microsoft.com/office/powerpoint/2010/main" val="26426991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32040" y="1484784"/>
            <a:ext cx="3781495" cy="3370153"/>
          </a:xfrm>
          <a:prstGeom prst="rect">
            <a:avLst/>
          </a:prstGeom>
          <a:noFill/>
        </p:spPr>
        <p:txBody>
          <a:bodyPr wrap="square" rtlCol="0">
            <a:spAutoFit/>
          </a:bodyPr>
          <a:lstStyle/>
          <a:p>
            <a:pPr marL="285750" indent="-285750">
              <a:spcBef>
                <a:spcPts val="600"/>
              </a:spcBef>
              <a:buFont typeface="Arial" pitchFamily="34" charset="0"/>
              <a:buChar char="•"/>
            </a:pPr>
            <a:r>
              <a:rPr lang="en-US" sz="1800" dirty="0" smtClean="0">
                <a:latin typeface="Calibri" pitchFamily="34" charset="0"/>
                <a:cs typeface="Calibri" pitchFamily="34" charset="0"/>
              </a:rPr>
              <a:t>Forest affected by disease  and consequently becoming dry is indicated as ‘dry’ forest; </a:t>
            </a:r>
          </a:p>
          <a:p>
            <a:pPr marL="285750" indent="-285750">
              <a:spcBef>
                <a:spcPts val="600"/>
              </a:spcBef>
              <a:buFont typeface="Arial" pitchFamily="34" charset="0"/>
              <a:buChar char="•"/>
            </a:pPr>
            <a:r>
              <a:rPr lang="en-US" sz="1800" dirty="0" smtClean="0">
                <a:latin typeface="Calibri" pitchFamily="34" charset="0"/>
                <a:cs typeface="Calibri" pitchFamily="34" charset="0"/>
              </a:rPr>
              <a:t>‘Dry’ site exhibits lower evapotranspiration from May to September; </a:t>
            </a:r>
          </a:p>
          <a:p>
            <a:pPr marL="285750" indent="-285750">
              <a:spcBef>
                <a:spcPts val="600"/>
              </a:spcBef>
              <a:buFont typeface="Arial" pitchFamily="34" charset="0"/>
              <a:buChar char="•"/>
            </a:pPr>
            <a:r>
              <a:rPr lang="en-US" sz="1800" dirty="0" smtClean="0">
                <a:latin typeface="Calibri" pitchFamily="34" charset="0"/>
                <a:cs typeface="Calibri" pitchFamily="34" charset="0"/>
              </a:rPr>
              <a:t>This course is valid for each year, 2010-2018 due </a:t>
            </a:r>
            <a:r>
              <a:rPr lang="en-US" sz="1800" dirty="0">
                <a:latin typeface="Calibri" pitchFamily="34" charset="0"/>
                <a:cs typeface="Calibri" pitchFamily="34" charset="0"/>
              </a:rPr>
              <a:t>to local </a:t>
            </a:r>
            <a:r>
              <a:rPr lang="en-US" sz="1800" dirty="0" smtClean="0">
                <a:latin typeface="Calibri" pitchFamily="34" charset="0"/>
                <a:cs typeface="Calibri" pitchFamily="34" charset="0"/>
              </a:rPr>
              <a:t>reasons; </a:t>
            </a:r>
          </a:p>
          <a:p>
            <a:pPr marL="285750" indent="-285750">
              <a:spcBef>
                <a:spcPts val="600"/>
              </a:spcBef>
              <a:buFont typeface="Arial" pitchFamily="34" charset="0"/>
              <a:buChar char="•"/>
            </a:pPr>
            <a:r>
              <a:rPr lang="en-US" sz="1800" dirty="0" smtClean="0">
                <a:solidFill>
                  <a:srgbClr val="C00000"/>
                </a:solidFill>
                <a:latin typeface="Calibri" pitchFamily="34" charset="0"/>
                <a:cs typeface="Calibri" pitchFamily="34" charset="0"/>
              </a:rPr>
              <a:t>The largest ET difference appears in July 2015, 2016, </a:t>
            </a:r>
            <a:r>
              <a:rPr lang="en-US" sz="1800" dirty="0">
                <a:solidFill>
                  <a:srgbClr val="C00000"/>
                </a:solidFill>
                <a:latin typeface="Calibri" pitchFamily="34" charset="0"/>
                <a:cs typeface="Calibri" pitchFamily="34" charset="0"/>
              </a:rPr>
              <a:t>2017, after ‘dry’ forest was affected by </a:t>
            </a:r>
            <a:r>
              <a:rPr lang="en-US" sz="1800" dirty="0" smtClean="0">
                <a:solidFill>
                  <a:srgbClr val="C00000"/>
                </a:solidFill>
                <a:latin typeface="Calibri" pitchFamily="34" charset="0"/>
                <a:cs typeface="Calibri" pitchFamily="34" charset="0"/>
              </a:rPr>
              <a:t>disease.</a:t>
            </a:r>
          </a:p>
        </p:txBody>
      </p:sp>
      <p:graphicFrame>
        <p:nvGraphicFramePr>
          <p:cNvPr id="6" name="Chart 5"/>
          <p:cNvGraphicFramePr>
            <a:graphicFrameLocks/>
          </p:cNvGraphicFramePr>
          <p:nvPr>
            <p:extLst>
              <p:ext uri="{D42A27DB-BD31-4B8C-83A1-F6EECF244321}">
                <p14:modId xmlns:p14="http://schemas.microsoft.com/office/powerpoint/2010/main" val="2704898753"/>
              </p:ext>
            </p:extLst>
          </p:nvPr>
        </p:nvGraphicFramePr>
        <p:xfrm>
          <a:off x="420020" y="1657692"/>
          <a:ext cx="4370472" cy="3024336"/>
        </p:xfrm>
        <a:graphic>
          <a:graphicData uri="http://schemas.openxmlformats.org/drawingml/2006/chart">
            <c:chart xmlns:c="http://schemas.openxmlformats.org/drawingml/2006/chart" xmlns:r="http://schemas.openxmlformats.org/officeDocument/2006/relationships" r:id="rId2"/>
          </a:graphicData>
        </a:graphic>
      </p:graphicFrame>
      <p:sp>
        <p:nvSpPr>
          <p:cNvPr id="7" name="Oval 6"/>
          <p:cNvSpPr/>
          <p:nvPr/>
        </p:nvSpPr>
        <p:spPr>
          <a:xfrm>
            <a:off x="3278325" y="2233756"/>
            <a:ext cx="936103" cy="2016224"/>
          </a:xfrm>
          <a:prstGeom prst="ellipse">
            <a:avLst/>
          </a:prstGeom>
          <a:noFill/>
          <a:ln>
            <a:solidFill>
              <a:srgbClr val="FF000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bg-BG"/>
          </a:p>
        </p:txBody>
      </p:sp>
      <p:sp>
        <p:nvSpPr>
          <p:cNvPr id="3" name="TextBox 2"/>
          <p:cNvSpPr txBox="1"/>
          <p:nvPr/>
        </p:nvSpPr>
        <p:spPr>
          <a:xfrm>
            <a:off x="2054208" y="4405029"/>
            <a:ext cx="1296124" cy="276999"/>
          </a:xfrm>
          <a:prstGeom prst="rect">
            <a:avLst/>
          </a:prstGeom>
          <a:noFill/>
        </p:spPr>
        <p:txBody>
          <a:bodyPr wrap="none" rtlCol="0">
            <a:spAutoFit/>
          </a:bodyPr>
          <a:lstStyle/>
          <a:p>
            <a:r>
              <a:rPr lang="en-US" sz="1200" b="1" dirty="0" smtClean="0"/>
              <a:t>Years, 2010-2018</a:t>
            </a:r>
            <a:endParaRPr lang="bg-BG" sz="1200" b="1" dirty="0"/>
          </a:p>
        </p:txBody>
      </p:sp>
      <p:sp>
        <p:nvSpPr>
          <p:cNvPr id="12" name="TextBox 11"/>
          <p:cNvSpPr txBox="1"/>
          <p:nvPr/>
        </p:nvSpPr>
        <p:spPr>
          <a:xfrm>
            <a:off x="470012" y="5013176"/>
            <a:ext cx="7920881" cy="584775"/>
          </a:xfrm>
          <a:prstGeom prst="rect">
            <a:avLst/>
          </a:prstGeom>
          <a:noFill/>
        </p:spPr>
        <p:txBody>
          <a:bodyPr wrap="square" rtlCol="0">
            <a:spAutoFit/>
          </a:bodyPr>
          <a:lstStyle/>
          <a:p>
            <a:pPr algn="ctr"/>
            <a:r>
              <a:rPr lang="en-US" sz="1600" dirty="0"/>
              <a:t>Figure </a:t>
            </a:r>
            <a:r>
              <a:rPr lang="en-US" sz="1600" dirty="0" smtClean="0"/>
              <a:t>11c.</a:t>
            </a:r>
            <a:r>
              <a:rPr lang="en-US" sz="1600" dirty="0" smtClean="0">
                <a:latin typeface="Calibri" pitchFamily="34" charset="0"/>
                <a:cs typeface="Calibri" pitchFamily="34" charset="0"/>
              </a:rPr>
              <a:t> Seasonal course of  monthly mean (July) Evapotranspiration  (LSA SAF ET)  at the specific fraction of vegetation cover (LSA SAF FVC)  for the dry and health forest stands.  </a:t>
            </a:r>
            <a:endParaRPr lang="bg-BG" sz="1600" dirty="0">
              <a:latin typeface="Calibri" pitchFamily="34" charset="0"/>
              <a:cs typeface="Calibri" pitchFamily="34" charset="0"/>
            </a:endParaRPr>
          </a:p>
        </p:txBody>
      </p:sp>
      <p:sp>
        <p:nvSpPr>
          <p:cNvPr id="5" name="Title 4"/>
          <p:cNvSpPr>
            <a:spLocks noGrp="1"/>
          </p:cNvSpPr>
          <p:nvPr>
            <p:ph type="title"/>
          </p:nvPr>
        </p:nvSpPr>
        <p:spPr>
          <a:xfrm>
            <a:off x="467544" y="260648"/>
            <a:ext cx="8458200" cy="803176"/>
          </a:xfrm>
        </p:spPr>
        <p:txBody>
          <a:bodyPr/>
          <a:lstStyle/>
          <a:p>
            <a:pPr eaLnBrk="1" hangingPunct="1"/>
            <a:r>
              <a:rPr lang="en-US" sz="2200" b="1" dirty="0" smtClean="0">
                <a:solidFill>
                  <a:srgbClr val="0000CC"/>
                </a:solidFill>
                <a:latin typeface="Calibri" pitchFamily="34" charset="0"/>
                <a:cs typeface="Calibri" pitchFamily="34" charset="0"/>
              </a:rPr>
              <a:t>1) </a:t>
            </a:r>
            <a:r>
              <a:rPr lang="en-US" sz="2200" b="1" dirty="0">
                <a:solidFill>
                  <a:srgbClr val="0000CC"/>
                </a:solidFill>
                <a:latin typeface="Calibri" pitchFamily="34" charset="0"/>
                <a:cs typeface="Calibri" pitchFamily="34" charset="0"/>
              </a:rPr>
              <a:t>Mean seasonal course of LSASAF ET evapotranspiration of studied health and ill forest  stands</a:t>
            </a:r>
            <a:endParaRPr lang="en-GB" sz="2200" b="1" dirty="0">
              <a:solidFill>
                <a:srgbClr val="0000CC"/>
              </a:solidFill>
              <a:latin typeface="Calibri" pitchFamily="34" charset="0"/>
              <a:cs typeface="Calibri" pitchFamily="34" charset="0"/>
            </a:endParaRPr>
          </a:p>
        </p:txBody>
      </p:sp>
    </p:spTree>
    <p:extLst>
      <p:ext uri="{BB962C8B-B14F-4D97-AF65-F5344CB8AC3E}">
        <p14:creationId xmlns:p14="http://schemas.microsoft.com/office/powerpoint/2010/main" val="20039369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2342245888"/>
              </p:ext>
            </p:extLst>
          </p:nvPr>
        </p:nvGraphicFramePr>
        <p:xfrm>
          <a:off x="334536" y="980728"/>
          <a:ext cx="3722400" cy="1789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a:graphicFrameLocks/>
          </p:cNvGraphicFramePr>
          <p:nvPr>
            <p:extLst>
              <p:ext uri="{D42A27DB-BD31-4B8C-83A1-F6EECF244321}">
                <p14:modId xmlns:p14="http://schemas.microsoft.com/office/powerpoint/2010/main" val="117621594"/>
              </p:ext>
            </p:extLst>
          </p:nvPr>
        </p:nvGraphicFramePr>
        <p:xfrm>
          <a:off x="334536" y="2852936"/>
          <a:ext cx="3722400" cy="1789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ext uri="{D42A27DB-BD31-4B8C-83A1-F6EECF244321}">
                <p14:modId xmlns:p14="http://schemas.microsoft.com/office/powerpoint/2010/main" val="148428929"/>
              </p:ext>
            </p:extLst>
          </p:nvPr>
        </p:nvGraphicFramePr>
        <p:xfrm>
          <a:off x="334536" y="4736144"/>
          <a:ext cx="3722400" cy="1789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p:cNvGraphicFramePr>
            <a:graphicFrameLocks/>
          </p:cNvGraphicFramePr>
          <p:nvPr>
            <p:extLst>
              <p:ext uri="{D42A27DB-BD31-4B8C-83A1-F6EECF244321}">
                <p14:modId xmlns:p14="http://schemas.microsoft.com/office/powerpoint/2010/main" val="1070185257"/>
              </p:ext>
            </p:extLst>
          </p:nvPr>
        </p:nvGraphicFramePr>
        <p:xfrm>
          <a:off x="4761912" y="980728"/>
          <a:ext cx="3722400" cy="1789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p:cNvGraphicFramePr>
            <a:graphicFrameLocks/>
          </p:cNvGraphicFramePr>
          <p:nvPr>
            <p:extLst>
              <p:ext uri="{D42A27DB-BD31-4B8C-83A1-F6EECF244321}">
                <p14:modId xmlns:p14="http://schemas.microsoft.com/office/powerpoint/2010/main" val="297603065"/>
              </p:ext>
            </p:extLst>
          </p:nvPr>
        </p:nvGraphicFramePr>
        <p:xfrm>
          <a:off x="4761912" y="2924944"/>
          <a:ext cx="3722400" cy="1789200"/>
        </p:xfrm>
        <a:graphic>
          <a:graphicData uri="http://schemas.openxmlformats.org/drawingml/2006/chart">
            <c:chart xmlns:c="http://schemas.openxmlformats.org/drawingml/2006/chart" xmlns:r="http://schemas.openxmlformats.org/officeDocument/2006/relationships" r:id="rId6"/>
          </a:graphicData>
        </a:graphic>
      </p:graphicFrame>
      <p:sp>
        <p:nvSpPr>
          <p:cNvPr id="11" name="Oval 10"/>
          <p:cNvSpPr/>
          <p:nvPr/>
        </p:nvSpPr>
        <p:spPr>
          <a:xfrm>
            <a:off x="2486096" y="5377669"/>
            <a:ext cx="625077" cy="387136"/>
          </a:xfrm>
          <a:prstGeom prst="ellipse">
            <a:avLst/>
          </a:prstGeom>
          <a:noFill/>
          <a:ln>
            <a:solidFill>
              <a:srgbClr val="FF000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bg-BG"/>
          </a:p>
        </p:txBody>
      </p:sp>
      <p:sp>
        <p:nvSpPr>
          <p:cNvPr id="8" name="Title 7"/>
          <p:cNvSpPr>
            <a:spLocks noGrp="1"/>
          </p:cNvSpPr>
          <p:nvPr>
            <p:ph type="title"/>
          </p:nvPr>
        </p:nvSpPr>
        <p:spPr>
          <a:xfrm>
            <a:off x="810444" y="7230"/>
            <a:ext cx="7772400" cy="1143000"/>
          </a:xfrm>
        </p:spPr>
        <p:txBody>
          <a:bodyPr/>
          <a:lstStyle/>
          <a:p>
            <a:r>
              <a:rPr lang="en-US" sz="2200" b="1" dirty="0">
                <a:solidFill>
                  <a:srgbClr val="0000CC"/>
                </a:solidFill>
                <a:latin typeface="Calibri" pitchFamily="34" charset="0"/>
                <a:cs typeface="Calibri" pitchFamily="34" charset="0"/>
              </a:rPr>
              <a:t>1) Mean seasonal course of land surface temperature, LSASAF LST of studied health and ill forest  </a:t>
            </a:r>
            <a:r>
              <a:rPr lang="en-US" sz="2200" b="1" dirty="0" smtClean="0">
                <a:solidFill>
                  <a:srgbClr val="0000CC"/>
                </a:solidFill>
                <a:latin typeface="Calibri" pitchFamily="34" charset="0"/>
                <a:cs typeface="Calibri" pitchFamily="34" charset="0"/>
              </a:rPr>
              <a:t>stands</a:t>
            </a:r>
            <a:endParaRPr lang="bg-BG" sz="2200" dirty="0"/>
          </a:p>
        </p:txBody>
      </p:sp>
      <p:sp>
        <p:nvSpPr>
          <p:cNvPr id="13" name="TextBox 12"/>
          <p:cNvSpPr txBox="1"/>
          <p:nvPr/>
        </p:nvSpPr>
        <p:spPr>
          <a:xfrm>
            <a:off x="1331640" y="6048290"/>
            <a:ext cx="1296124" cy="276999"/>
          </a:xfrm>
          <a:prstGeom prst="rect">
            <a:avLst/>
          </a:prstGeom>
          <a:noFill/>
        </p:spPr>
        <p:txBody>
          <a:bodyPr wrap="none" rtlCol="0">
            <a:spAutoFit/>
          </a:bodyPr>
          <a:lstStyle/>
          <a:p>
            <a:r>
              <a:rPr lang="en-US" sz="1200" b="1" dirty="0" smtClean="0"/>
              <a:t>Years, 2010-2018</a:t>
            </a:r>
            <a:endParaRPr lang="bg-BG" sz="1200" b="1" dirty="0"/>
          </a:p>
        </p:txBody>
      </p:sp>
      <p:sp>
        <p:nvSpPr>
          <p:cNvPr id="14" name="TextBox 13"/>
          <p:cNvSpPr txBox="1"/>
          <p:nvPr/>
        </p:nvSpPr>
        <p:spPr>
          <a:xfrm>
            <a:off x="1502511" y="2276872"/>
            <a:ext cx="1296124" cy="276999"/>
          </a:xfrm>
          <a:prstGeom prst="rect">
            <a:avLst/>
          </a:prstGeom>
          <a:noFill/>
        </p:spPr>
        <p:txBody>
          <a:bodyPr wrap="none" rtlCol="0">
            <a:spAutoFit/>
          </a:bodyPr>
          <a:lstStyle/>
          <a:p>
            <a:r>
              <a:rPr lang="en-US" sz="1200" b="1" dirty="0" smtClean="0"/>
              <a:t>Years, 2010-2018</a:t>
            </a:r>
            <a:endParaRPr lang="bg-BG" sz="1200" b="1" dirty="0"/>
          </a:p>
        </p:txBody>
      </p:sp>
      <p:sp>
        <p:nvSpPr>
          <p:cNvPr id="15" name="TextBox 14"/>
          <p:cNvSpPr txBox="1"/>
          <p:nvPr/>
        </p:nvSpPr>
        <p:spPr>
          <a:xfrm>
            <a:off x="1452802" y="4077072"/>
            <a:ext cx="1296124" cy="276999"/>
          </a:xfrm>
          <a:prstGeom prst="rect">
            <a:avLst/>
          </a:prstGeom>
          <a:noFill/>
        </p:spPr>
        <p:txBody>
          <a:bodyPr wrap="none" rtlCol="0">
            <a:spAutoFit/>
          </a:bodyPr>
          <a:lstStyle/>
          <a:p>
            <a:r>
              <a:rPr lang="en-US" sz="1200" b="1" dirty="0" smtClean="0"/>
              <a:t>Years, 2010-2018</a:t>
            </a:r>
            <a:endParaRPr lang="bg-BG" sz="1200" b="1" dirty="0"/>
          </a:p>
        </p:txBody>
      </p:sp>
      <p:sp>
        <p:nvSpPr>
          <p:cNvPr id="16" name="TextBox 15"/>
          <p:cNvSpPr txBox="1"/>
          <p:nvPr/>
        </p:nvSpPr>
        <p:spPr>
          <a:xfrm>
            <a:off x="6123845" y="4205986"/>
            <a:ext cx="1296124" cy="276999"/>
          </a:xfrm>
          <a:prstGeom prst="rect">
            <a:avLst/>
          </a:prstGeom>
          <a:noFill/>
        </p:spPr>
        <p:txBody>
          <a:bodyPr wrap="none" rtlCol="0">
            <a:spAutoFit/>
          </a:bodyPr>
          <a:lstStyle/>
          <a:p>
            <a:r>
              <a:rPr lang="en-US" sz="1200" b="1" dirty="0" smtClean="0"/>
              <a:t>Years, 2010-2018</a:t>
            </a:r>
            <a:endParaRPr lang="bg-BG" sz="1200" b="1" dirty="0"/>
          </a:p>
        </p:txBody>
      </p:sp>
      <p:sp>
        <p:nvSpPr>
          <p:cNvPr id="17" name="TextBox 16"/>
          <p:cNvSpPr txBox="1"/>
          <p:nvPr/>
        </p:nvSpPr>
        <p:spPr>
          <a:xfrm>
            <a:off x="4209400" y="4932638"/>
            <a:ext cx="4608512" cy="830997"/>
          </a:xfrm>
          <a:prstGeom prst="rect">
            <a:avLst/>
          </a:prstGeom>
          <a:noFill/>
        </p:spPr>
        <p:txBody>
          <a:bodyPr wrap="square" rtlCol="0">
            <a:spAutoFit/>
          </a:bodyPr>
          <a:lstStyle/>
          <a:p>
            <a:r>
              <a:rPr lang="en-US" sz="1600" dirty="0">
                <a:latin typeface="Calibri" pitchFamily="34" charset="0"/>
              </a:rPr>
              <a:t>Figure </a:t>
            </a:r>
            <a:r>
              <a:rPr lang="en-US" sz="1600" dirty="0" smtClean="0">
                <a:latin typeface="Calibri" pitchFamily="34" charset="0"/>
              </a:rPr>
              <a:t>12.</a:t>
            </a:r>
            <a:r>
              <a:rPr lang="en-US" sz="1600" dirty="0" smtClean="0">
                <a:latin typeface="Calibri" pitchFamily="34" charset="0"/>
                <a:cs typeface="Calibri" pitchFamily="34" charset="0"/>
              </a:rPr>
              <a:t> Seasonal course of  monthly mean (May-September)</a:t>
            </a:r>
            <a:r>
              <a:rPr lang="en-US" sz="1600" dirty="0" smtClean="0">
                <a:latin typeface="Calibri" pitchFamily="34" charset="0"/>
              </a:rPr>
              <a:t> </a:t>
            </a:r>
            <a:r>
              <a:rPr lang="en-US" sz="1600" dirty="0">
                <a:latin typeface="Calibri" pitchFamily="34" charset="0"/>
              </a:rPr>
              <a:t>Land Surface Temperature LSA SAF LST </a:t>
            </a:r>
            <a:r>
              <a:rPr lang="en-US" sz="1600" dirty="0" smtClean="0">
                <a:latin typeface="Calibri" pitchFamily="34" charset="0"/>
                <a:cs typeface="Calibri" pitchFamily="34" charset="0"/>
              </a:rPr>
              <a:t>for the dry and health forest stands, (2010-2018).</a:t>
            </a:r>
            <a:endParaRPr lang="bg-BG" sz="1600" dirty="0">
              <a:latin typeface="Calibri" pitchFamily="34" charset="0"/>
              <a:cs typeface="Calibri" pitchFamily="34" charset="0"/>
            </a:endParaRPr>
          </a:p>
        </p:txBody>
      </p:sp>
      <p:sp>
        <p:nvSpPr>
          <p:cNvPr id="18" name="TextBox 17"/>
          <p:cNvSpPr txBox="1"/>
          <p:nvPr/>
        </p:nvSpPr>
        <p:spPr>
          <a:xfrm>
            <a:off x="312308" y="908720"/>
            <a:ext cx="356188" cy="338554"/>
          </a:xfrm>
          <a:prstGeom prst="rect">
            <a:avLst/>
          </a:prstGeom>
          <a:noFill/>
        </p:spPr>
        <p:txBody>
          <a:bodyPr wrap="none" rtlCol="0">
            <a:spAutoFit/>
          </a:bodyPr>
          <a:lstStyle/>
          <a:p>
            <a:r>
              <a:rPr lang="en-US" sz="1600" b="1" dirty="0" smtClean="0"/>
              <a:t>a)</a:t>
            </a:r>
            <a:endParaRPr lang="bg-BG" sz="1600" b="1" dirty="0"/>
          </a:p>
        </p:txBody>
      </p:sp>
      <p:sp>
        <p:nvSpPr>
          <p:cNvPr id="19" name="TextBox 18"/>
          <p:cNvSpPr txBox="1"/>
          <p:nvPr/>
        </p:nvSpPr>
        <p:spPr>
          <a:xfrm>
            <a:off x="312308" y="2874422"/>
            <a:ext cx="367408" cy="338554"/>
          </a:xfrm>
          <a:prstGeom prst="rect">
            <a:avLst/>
          </a:prstGeom>
          <a:noFill/>
        </p:spPr>
        <p:txBody>
          <a:bodyPr wrap="none" rtlCol="0">
            <a:spAutoFit/>
          </a:bodyPr>
          <a:lstStyle/>
          <a:p>
            <a:r>
              <a:rPr lang="en-US" sz="1600" b="1" dirty="0" smtClean="0"/>
              <a:t>b)</a:t>
            </a:r>
            <a:endParaRPr lang="bg-BG" sz="1600" b="1" dirty="0"/>
          </a:p>
        </p:txBody>
      </p:sp>
      <p:sp>
        <p:nvSpPr>
          <p:cNvPr id="20" name="TextBox 19"/>
          <p:cNvSpPr txBox="1"/>
          <p:nvPr/>
        </p:nvSpPr>
        <p:spPr>
          <a:xfrm>
            <a:off x="312308" y="4725144"/>
            <a:ext cx="344966" cy="338554"/>
          </a:xfrm>
          <a:prstGeom prst="rect">
            <a:avLst/>
          </a:prstGeom>
          <a:noFill/>
        </p:spPr>
        <p:txBody>
          <a:bodyPr wrap="none" rtlCol="0">
            <a:spAutoFit/>
          </a:bodyPr>
          <a:lstStyle/>
          <a:p>
            <a:r>
              <a:rPr lang="en-US" sz="1600" b="1" dirty="0"/>
              <a:t>c</a:t>
            </a:r>
            <a:r>
              <a:rPr lang="en-US" sz="1600" b="1" dirty="0" smtClean="0"/>
              <a:t>)</a:t>
            </a:r>
            <a:endParaRPr lang="bg-BG" sz="1600" b="1" dirty="0"/>
          </a:p>
        </p:txBody>
      </p:sp>
      <p:sp>
        <p:nvSpPr>
          <p:cNvPr id="21" name="TextBox 20"/>
          <p:cNvSpPr txBox="1"/>
          <p:nvPr/>
        </p:nvSpPr>
        <p:spPr>
          <a:xfrm>
            <a:off x="4764007" y="980728"/>
            <a:ext cx="367408" cy="338554"/>
          </a:xfrm>
          <a:prstGeom prst="rect">
            <a:avLst/>
          </a:prstGeom>
          <a:noFill/>
        </p:spPr>
        <p:txBody>
          <a:bodyPr wrap="none" rtlCol="0">
            <a:spAutoFit/>
          </a:bodyPr>
          <a:lstStyle/>
          <a:p>
            <a:r>
              <a:rPr lang="en-US" sz="1600" b="1" dirty="0" smtClean="0"/>
              <a:t>d)</a:t>
            </a:r>
            <a:endParaRPr lang="bg-BG" sz="1600" b="1" dirty="0"/>
          </a:p>
        </p:txBody>
      </p:sp>
      <p:sp>
        <p:nvSpPr>
          <p:cNvPr id="22" name="TextBox 21"/>
          <p:cNvSpPr txBox="1"/>
          <p:nvPr/>
        </p:nvSpPr>
        <p:spPr>
          <a:xfrm>
            <a:off x="4775227" y="2946430"/>
            <a:ext cx="356188" cy="338554"/>
          </a:xfrm>
          <a:prstGeom prst="rect">
            <a:avLst/>
          </a:prstGeom>
          <a:noFill/>
        </p:spPr>
        <p:txBody>
          <a:bodyPr wrap="none" rtlCol="0">
            <a:spAutoFit/>
          </a:bodyPr>
          <a:lstStyle/>
          <a:p>
            <a:r>
              <a:rPr lang="en-US" sz="1600" b="1" dirty="0" smtClean="0"/>
              <a:t>e)</a:t>
            </a:r>
            <a:endParaRPr lang="bg-BG" sz="1600" b="1" dirty="0"/>
          </a:p>
        </p:txBody>
      </p:sp>
    </p:spTree>
    <p:extLst>
      <p:ext uri="{BB962C8B-B14F-4D97-AF65-F5344CB8AC3E}">
        <p14:creationId xmlns:p14="http://schemas.microsoft.com/office/powerpoint/2010/main" val="24287700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716016" y="2022964"/>
            <a:ext cx="4079204" cy="2046714"/>
          </a:xfrm>
          <a:prstGeom prst="rect">
            <a:avLst/>
          </a:prstGeom>
          <a:noFill/>
        </p:spPr>
        <p:txBody>
          <a:bodyPr wrap="square" rtlCol="0">
            <a:spAutoFit/>
          </a:bodyPr>
          <a:lstStyle/>
          <a:p>
            <a:pPr marL="285750" indent="-285750">
              <a:spcAft>
                <a:spcPts val="600"/>
              </a:spcAft>
              <a:buFont typeface="Arial" pitchFamily="34" charset="0"/>
              <a:buChar char="•"/>
            </a:pPr>
            <a:r>
              <a:rPr lang="en-US" sz="1600" dirty="0" smtClean="0">
                <a:latin typeface="Calibri" pitchFamily="34" charset="0"/>
              </a:rPr>
              <a:t>LST is higher at ‘dry’ forest site (Fig. 12);</a:t>
            </a:r>
          </a:p>
          <a:p>
            <a:pPr marL="285750" indent="-285750">
              <a:spcAft>
                <a:spcPts val="600"/>
              </a:spcAft>
              <a:buFont typeface="Arial" pitchFamily="34" charset="0"/>
              <a:buChar char="•"/>
            </a:pPr>
            <a:r>
              <a:rPr lang="en-US" sz="1600" dirty="0" smtClean="0">
                <a:latin typeface="Calibri" pitchFamily="34" charset="0"/>
              </a:rPr>
              <a:t>This trend is preserved for the whole May-September period of 2010-2018;</a:t>
            </a:r>
          </a:p>
          <a:p>
            <a:pPr marL="285750" indent="-285750">
              <a:spcAft>
                <a:spcPts val="600"/>
              </a:spcAft>
              <a:buFont typeface="Arial" pitchFamily="34" charset="0"/>
              <a:buChar char="•"/>
            </a:pPr>
            <a:r>
              <a:rPr lang="en-US" sz="1600" dirty="0" smtClean="0">
                <a:latin typeface="Calibri" pitchFamily="34" charset="0"/>
              </a:rPr>
              <a:t>This implies that ‘dry</a:t>
            </a:r>
            <a:r>
              <a:rPr lang="en-US" sz="1600" dirty="0">
                <a:latin typeface="Calibri" pitchFamily="34" charset="0"/>
              </a:rPr>
              <a:t>’</a:t>
            </a:r>
            <a:r>
              <a:rPr lang="en-US" sz="1600" dirty="0" smtClean="0">
                <a:latin typeface="Calibri" pitchFamily="34" charset="0"/>
              </a:rPr>
              <a:t> sites  might be more susceptible to environmental constrains; </a:t>
            </a:r>
          </a:p>
          <a:p>
            <a:pPr marL="285750" indent="-285750">
              <a:spcAft>
                <a:spcPts val="600"/>
              </a:spcAft>
              <a:buFont typeface="Arial" pitchFamily="34" charset="0"/>
              <a:buChar char="•"/>
            </a:pPr>
            <a:r>
              <a:rPr lang="en-US" sz="1600" dirty="0">
                <a:solidFill>
                  <a:srgbClr val="C00000"/>
                </a:solidFill>
                <a:latin typeface="Calibri" pitchFamily="34" charset="0"/>
              </a:rPr>
              <a:t>T</a:t>
            </a:r>
            <a:r>
              <a:rPr lang="en-US" sz="1600" dirty="0" smtClean="0">
                <a:solidFill>
                  <a:srgbClr val="C00000"/>
                </a:solidFill>
                <a:latin typeface="Calibri" pitchFamily="34" charset="0"/>
              </a:rPr>
              <a:t>he largest difference becomes in July 2015, 2016, 2017</a:t>
            </a:r>
            <a:r>
              <a:rPr lang="en-US" sz="1600" dirty="0" smtClean="0">
                <a:solidFill>
                  <a:srgbClr val="C00000"/>
                </a:solidFill>
              </a:rPr>
              <a:t>. </a:t>
            </a:r>
            <a:endParaRPr lang="bg-BG" sz="1600" dirty="0">
              <a:solidFill>
                <a:srgbClr val="C00000"/>
              </a:solidFill>
            </a:endParaRPr>
          </a:p>
        </p:txBody>
      </p:sp>
      <p:sp>
        <p:nvSpPr>
          <p:cNvPr id="8" name="Title 7"/>
          <p:cNvSpPr>
            <a:spLocks noGrp="1"/>
          </p:cNvSpPr>
          <p:nvPr>
            <p:ph type="title"/>
          </p:nvPr>
        </p:nvSpPr>
        <p:spPr>
          <a:xfrm>
            <a:off x="832048" y="125760"/>
            <a:ext cx="7772400" cy="1143000"/>
          </a:xfrm>
        </p:spPr>
        <p:txBody>
          <a:bodyPr/>
          <a:lstStyle/>
          <a:p>
            <a:r>
              <a:rPr lang="en-US" sz="2200" b="1" dirty="0">
                <a:solidFill>
                  <a:srgbClr val="0000CC"/>
                </a:solidFill>
                <a:latin typeface="Calibri" pitchFamily="34" charset="0"/>
                <a:cs typeface="Calibri" pitchFamily="34" charset="0"/>
              </a:rPr>
              <a:t>1) Mean seasonal course of land surface temperature, LSASAF LST of studied health and ill forest  </a:t>
            </a:r>
            <a:r>
              <a:rPr lang="en-US" sz="2200" b="1" dirty="0" smtClean="0">
                <a:solidFill>
                  <a:srgbClr val="0000CC"/>
                </a:solidFill>
                <a:latin typeface="Calibri" pitchFamily="34" charset="0"/>
                <a:cs typeface="Calibri" pitchFamily="34" charset="0"/>
              </a:rPr>
              <a:t>stands</a:t>
            </a:r>
            <a:endParaRPr lang="bg-BG" sz="2200" dirty="0"/>
          </a:p>
        </p:txBody>
      </p:sp>
      <p:graphicFrame>
        <p:nvGraphicFramePr>
          <p:cNvPr id="11" name="Chart 10"/>
          <p:cNvGraphicFramePr>
            <a:graphicFrameLocks/>
          </p:cNvGraphicFramePr>
          <p:nvPr>
            <p:extLst>
              <p:ext uri="{D42A27DB-BD31-4B8C-83A1-F6EECF244321}">
                <p14:modId xmlns:p14="http://schemas.microsoft.com/office/powerpoint/2010/main" val="4144193003"/>
              </p:ext>
            </p:extLst>
          </p:nvPr>
        </p:nvGraphicFramePr>
        <p:xfrm>
          <a:off x="334536" y="1848497"/>
          <a:ext cx="4093448" cy="2664296"/>
        </p:xfrm>
        <a:graphic>
          <a:graphicData uri="http://schemas.openxmlformats.org/drawingml/2006/chart">
            <c:chart xmlns:c="http://schemas.openxmlformats.org/drawingml/2006/chart" xmlns:r="http://schemas.openxmlformats.org/officeDocument/2006/relationships" r:id="rId2"/>
          </a:graphicData>
        </a:graphic>
      </p:graphicFrame>
      <p:sp>
        <p:nvSpPr>
          <p:cNvPr id="15" name="TextBox 14"/>
          <p:cNvSpPr txBox="1"/>
          <p:nvPr/>
        </p:nvSpPr>
        <p:spPr>
          <a:xfrm>
            <a:off x="1835696" y="3864721"/>
            <a:ext cx="1296124" cy="276999"/>
          </a:xfrm>
          <a:prstGeom prst="rect">
            <a:avLst/>
          </a:prstGeom>
          <a:noFill/>
        </p:spPr>
        <p:txBody>
          <a:bodyPr wrap="none" rtlCol="0">
            <a:spAutoFit/>
          </a:bodyPr>
          <a:lstStyle/>
          <a:p>
            <a:r>
              <a:rPr lang="en-US" sz="1200" b="1" dirty="0" smtClean="0"/>
              <a:t>Years, 2010-2018</a:t>
            </a:r>
            <a:endParaRPr lang="bg-BG" sz="1200" b="1" dirty="0"/>
          </a:p>
        </p:txBody>
      </p:sp>
      <p:sp>
        <p:nvSpPr>
          <p:cNvPr id="16" name="TextBox 15"/>
          <p:cNvSpPr txBox="1"/>
          <p:nvPr/>
        </p:nvSpPr>
        <p:spPr>
          <a:xfrm>
            <a:off x="390848" y="1853687"/>
            <a:ext cx="344966" cy="338554"/>
          </a:xfrm>
          <a:prstGeom prst="rect">
            <a:avLst/>
          </a:prstGeom>
          <a:noFill/>
        </p:spPr>
        <p:txBody>
          <a:bodyPr wrap="none" rtlCol="0">
            <a:spAutoFit/>
          </a:bodyPr>
          <a:lstStyle/>
          <a:p>
            <a:r>
              <a:rPr lang="en-US" sz="1600" b="1" dirty="0"/>
              <a:t>c</a:t>
            </a:r>
            <a:r>
              <a:rPr lang="en-US" sz="1600" b="1" dirty="0" smtClean="0"/>
              <a:t>)</a:t>
            </a:r>
            <a:endParaRPr lang="bg-BG" sz="1600" b="1" dirty="0"/>
          </a:p>
        </p:txBody>
      </p:sp>
      <p:sp>
        <p:nvSpPr>
          <p:cNvPr id="17" name="Oval 16"/>
          <p:cNvSpPr/>
          <p:nvPr/>
        </p:nvSpPr>
        <p:spPr>
          <a:xfrm>
            <a:off x="2987824" y="2712593"/>
            <a:ext cx="864096" cy="603066"/>
          </a:xfrm>
          <a:prstGeom prst="ellipse">
            <a:avLst/>
          </a:prstGeom>
          <a:noFill/>
          <a:ln>
            <a:solidFill>
              <a:srgbClr val="FF000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bg-BG"/>
          </a:p>
        </p:txBody>
      </p:sp>
      <p:sp>
        <p:nvSpPr>
          <p:cNvPr id="18" name="TextBox 17"/>
          <p:cNvSpPr txBox="1"/>
          <p:nvPr/>
        </p:nvSpPr>
        <p:spPr>
          <a:xfrm>
            <a:off x="390848" y="4653136"/>
            <a:ext cx="6557416" cy="584775"/>
          </a:xfrm>
          <a:prstGeom prst="rect">
            <a:avLst/>
          </a:prstGeom>
          <a:noFill/>
        </p:spPr>
        <p:txBody>
          <a:bodyPr wrap="square" rtlCol="0">
            <a:spAutoFit/>
          </a:bodyPr>
          <a:lstStyle/>
          <a:p>
            <a:r>
              <a:rPr lang="en-US" sz="1600" dirty="0">
                <a:latin typeface="Calibri" pitchFamily="34" charset="0"/>
              </a:rPr>
              <a:t>Figure </a:t>
            </a:r>
            <a:r>
              <a:rPr lang="en-US" sz="1600" dirty="0" smtClean="0">
                <a:latin typeface="Calibri" pitchFamily="34" charset="0"/>
              </a:rPr>
              <a:t>12c.</a:t>
            </a:r>
            <a:r>
              <a:rPr lang="en-US" sz="1600" dirty="0" smtClean="0">
                <a:latin typeface="Calibri" pitchFamily="34" charset="0"/>
                <a:cs typeface="Calibri" pitchFamily="34" charset="0"/>
              </a:rPr>
              <a:t> Seasonal course of  monthly mean </a:t>
            </a:r>
            <a:r>
              <a:rPr lang="en-US" sz="1600" dirty="0" smtClean="0">
                <a:latin typeface="Calibri" pitchFamily="34" charset="0"/>
              </a:rPr>
              <a:t>Land </a:t>
            </a:r>
            <a:r>
              <a:rPr lang="en-US" sz="1600" dirty="0">
                <a:latin typeface="Calibri" pitchFamily="34" charset="0"/>
              </a:rPr>
              <a:t>Surface Temperature LSA SAF </a:t>
            </a:r>
            <a:r>
              <a:rPr lang="en-US" sz="1600" dirty="0" smtClean="0">
                <a:latin typeface="Calibri" pitchFamily="34" charset="0"/>
              </a:rPr>
              <a:t>LST in </a:t>
            </a:r>
            <a:r>
              <a:rPr lang="en-US" sz="1600" dirty="0" smtClean="0">
                <a:latin typeface="Calibri" pitchFamily="34" charset="0"/>
                <a:cs typeface="Calibri" pitchFamily="34" charset="0"/>
              </a:rPr>
              <a:t>July</a:t>
            </a:r>
            <a:r>
              <a:rPr lang="en-US" sz="1600" dirty="0">
                <a:latin typeface="Calibri" pitchFamily="34" charset="0"/>
                <a:cs typeface="Calibri" pitchFamily="34" charset="0"/>
              </a:rPr>
              <a:t>,</a:t>
            </a:r>
            <a:r>
              <a:rPr lang="en-US" sz="1600" dirty="0">
                <a:latin typeface="Calibri" pitchFamily="34" charset="0"/>
              </a:rPr>
              <a:t> </a:t>
            </a:r>
            <a:r>
              <a:rPr lang="en-US" sz="1600" dirty="0" smtClean="0">
                <a:latin typeface="Calibri" pitchFamily="34" charset="0"/>
              </a:rPr>
              <a:t> </a:t>
            </a:r>
            <a:r>
              <a:rPr lang="en-US" sz="1600" dirty="0" smtClean="0">
                <a:latin typeface="Calibri" pitchFamily="34" charset="0"/>
                <a:cs typeface="Calibri" pitchFamily="34" charset="0"/>
              </a:rPr>
              <a:t>for the dry and health forest stands, (2010-2018).</a:t>
            </a:r>
            <a:endParaRPr lang="bg-BG" sz="1600" dirty="0">
              <a:latin typeface="Calibri" pitchFamily="34" charset="0"/>
              <a:cs typeface="Calibri" pitchFamily="34" charset="0"/>
            </a:endParaRPr>
          </a:p>
        </p:txBody>
      </p:sp>
    </p:spTree>
    <p:extLst>
      <p:ext uri="{BB962C8B-B14F-4D97-AF65-F5344CB8AC3E}">
        <p14:creationId xmlns:p14="http://schemas.microsoft.com/office/powerpoint/2010/main" val="33745743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27584" y="4437112"/>
            <a:ext cx="7992888" cy="1077218"/>
          </a:xfrm>
          <a:prstGeom prst="rect">
            <a:avLst/>
          </a:prstGeom>
          <a:noFill/>
        </p:spPr>
        <p:txBody>
          <a:bodyPr wrap="square" rtlCol="0">
            <a:spAutoFit/>
          </a:bodyPr>
          <a:lstStyle/>
          <a:p>
            <a:r>
              <a:rPr lang="en-US" sz="1600" dirty="0" smtClean="0"/>
              <a:t>Figure 13. Characterizing conifer ecosystem functioning of health and ill conifer forest stands  in July (2010-2018) by </a:t>
            </a:r>
            <a:r>
              <a:rPr lang="en-US" sz="1600" dirty="0" err="1" smtClean="0"/>
              <a:t>Meteosat</a:t>
            </a:r>
            <a:r>
              <a:rPr lang="en-US" sz="1600" dirty="0" smtClean="0"/>
              <a:t>: </a:t>
            </a:r>
          </a:p>
          <a:p>
            <a:pPr lvl="1"/>
            <a:r>
              <a:rPr lang="en-US" sz="1600" dirty="0" smtClean="0"/>
              <a:t>a) Evapotranspiration, LSA SAF (ETxFVC) 0900 UTC; </a:t>
            </a:r>
          </a:p>
          <a:p>
            <a:pPr lvl="1"/>
            <a:r>
              <a:rPr lang="en-US" sz="1600" dirty="0" smtClean="0"/>
              <a:t>b) Land Surface Temperature LSA SAF LST 0900 UTC. </a:t>
            </a:r>
            <a:endParaRPr lang="en-US" sz="1600" dirty="0"/>
          </a:p>
        </p:txBody>
      </p:sp>
      <p:sp>
        <p:nvSpPr>
          <p:cNvPr id="8" name="Title 7"/>
          <p:cNvSpPr>
            <a:spLocks noGrp="1"/>
          </p:cNvSpPr>
          <p:nvPr>
            <p:ph type="title"/>
          </p:nvPr>
        </p:nvSpPr>
        <p:spPr>
          <a:xfrm>
            <a:off x="810444" y="7230"/>
            <a:ext cx="7772400" cy="1143000"/>
          </a:xfrm>
        </p:spPr>
        <p:txBody>
          <a:bodyPr/>
          <a:lstStyle/>
          <a:p>
            <a:r>
              <a:rPr lang="en-US" sz="2200" b="1" dirty="0" smtClean="0">
                <a:solidFill>
                  <a:srgbClr val="0000CC"/>
                </a:solidFill>
                <a:latin typeface="Calibri" pitchFamily="34" charset="0"/>
                <a:cs typeface="Calibri" pitchFamily="34" charset="0"/>
              </a:rPr>
              <a:t>Comparison: Dry and health forest functioning seen by </a:t>
            </a:r>
            <a:r>
              <a:rPr lang="en-US" sz="2200" b="1" dirty="0" err="1" smtClean="0">
                <a:solidFill>
                  <a:srgbClr val="0000CC"/>
                </a:solidFill>
                <a:latin typeface="Calibri" pitchFamily="34" charset="0"/>
                <a:cs typeface="Calibri" pitchFamily="34" charset="0"/>
              </a:rPr>
              <a:t>Meteosat</a:t>
            </a:r>
            <a:endParaRPr lang="bg-BG" sz="2200" dirty="0"/>
          </a:p>
        </p:txBody>
      </p:sp>
      <p:graphicFrame>
        <p:nvGraphicFramePr>
          <p:cNvPr id="15" name="Chart 14"/>
          <p:cNvGraphicFramePr>
            <a:graphicFrameLocks/>
          </p:cNvGraphicFramePr>
          <p:nvPr>
            <p:extLst>
              <p:ext uri="{D42A27DB-BD31-4B8C-83A1-F6EECF244321}">
                <p14:modId xmlns:p14="http://schemas.microsoft.com/office/powerpoint/2010/main" val="192321793"/>
              </p:ext>
            </p:extLst>
          </p:nvPr>
        </p:nvGraphicFramePr>
        <p:xfrm>
          <a:off x="4716016" y="1412776"/>
          <a:ext cx="4282593" cy="3024336"/>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p:cNvSpPr txBox="1"/>
          <p:nvPr/>
        </p:nvSpPr>
        <p:spPr>
          <a:xfrm>
            <a:off x="6406321" y="3789040"/>
            <a:ext cx="1296124" cy="276999"/>
          </a:xfrm>
          <a:prstGeom prst="rect">
            <a:avLst/>
          </a:prstGeom>
          <a:noFill/>
        </p:spPr>
        <p:txBody>
          <a:bodyPr wrap="none" rtlCol="0">
            <a:spAutoFit/>
          </a:bodyPr>
          <a:lstStyle/>
          <a:p>
            <a:r>
              <a:rPr lang="en-US" sz="1200" b="1" dirty="0" smtClean="0"/>
              <a:t>Years, 2010-2018</a:t>
            </a:r>
            <a:endParaRPr lang="bg-BG" sz="1200" b="1" dirty="0"/>
          </a:p>
        </p:txBody>
      </p:sp>
      <p:sp>
        <p:nvSpPr>
          <p:cNvPr id="17" name="Oval 16"/>
          <p:cNvSpPr/>
          <p:nvPr/>
        </p:nvSpPr>
        <p:spPr>
          <a:xfrm>
            <a:off x="7524328" y="2368621"/>
            <a:ext cx="864096" cy="603066"/>
          </a:xfrm>
          <a:prstGeom prst="ellipse">
            <a:avLst/>
          </a:prstGeom>
          <a:noFill/>
          <a:ln>
            <a:solidFill>
              <a:srgbClr val="FF000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bg-BG"/>
          </a:p>
        </p:txBody>
      </p:sp>
      <p:graphicFrame>
        <p:nvGraphicFramePr>
          <p:cNvPr id="18" name="Chart 17"/>
          <p:cNvGraphicFramePr>
            <a:graphicFrameLocks/>
          </p:cNvGraphicFramePr>
          <p:nvPr>
            <p:extLst>
              <p:ext uri="{D42A27DB-BD31-4B8C-83A1-F6EECF244321}">
                <p14:modId xmlns:p14="http://schemas.microsoft.com/office/powerpoint/2010/main" val="3279902984"/>
              </p:ext>
            </p:extLst>
          </p:nvPr>
        </p:nvGraphicFramePr>
        <p:xfrm>
          <a:off x="179512" y="1412776"/>
          <a:ext cx="4370472" cy="3024336"/>
        </p:xfrm>
        <a:graphic>
          <a:graphicData uri="http://schemas.openxmlformats.org/drawingml/2006/chart">
            <c:chart xmlns:c="http://schemas.openxmlformats.org/drawingml/2006/chart" xmlns:r="http://schemas.openxmlformats.org/officeDocument/2006/relationships" r:id="rId3"/>
          </a:graphicData>
        </a:graphic>
      </p:graphicFrame>
      <p:sp>
        <p:nvSpPr>
          <p:cNvPr id="19" name="Oval 18"/>
          <p:cNvSpPr/>
          <p:nvPr/>
        </p:nvSpPr>
        <p:spPr>
          <a:xfrm>
            <a:off x="3037817" y="1988840"/>
            <a:ext cx="936103" cy="2016224"/>
          </a:xfrm>
          <a:prstGeom prst="ellipse">
            <a:avLst/>
          </a:prstGeom>
          <a:noFill/>
          <a:ln>
            <a:solidFill>
              <a:srgbClr val="FF000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bg-BG"/>
          </a:p>
        </p:txBody>
      </p:sp>
      <p:sp>
        <p:nvSpPr>
          <p:cNvPr id="20" name="TextBox 19"/>
          <p:cNvSpPr txBox="1"/>
          <p:nvPr/>
        </p:nvSpPr>
        <p:spPr>
          <a:xfrm>
            <a:off x="1813700" y="4160113"/>
            <a:ext cx="1296124" cy="276999"/>
          </a:xfrm>
          <a:prstGeom prst="rect">
            <a:avLst/>
          </a:prstGeom>
          <a:noFill/>
        </p:spPr>
        <p:txBody>
          <a:bodyPr wrap="none" rtlCol="0">
            <a:spAutoFit/>
          </a:bodyPr>
          <a:lstStyle/>
          <a:p>
            <a:r>
              <a:rPr lang="en-US" sz="1200" b="1" dirty="0" smtClean="0"/>
              <a:t>Years, 2010-2018</a:t>
            </a:r>
            <a:endParaRPr lang="bg-BG" sz="1200" b="1" dirty="0"/>
          </a:p>
        </p:txBody>
      </p:sp>
      <p:sp>
        <p:nvSpPr>
          <p:cNvPr id="21" name="TextBox 20"/>
          <p:cNvSpPr txBox="1"/>
          <p:nvPr/>
        </p:nvSpPr>
        <p:spPr>
          <a:xfrm>
            <a:off x="6674961" y="1834951"/>
            <a:ext cx="849367" cy="523220"/>
          </a:xfrm>
          <a:prstGeom prst="rect">
            <a:avLst/>
          </a:prstGeom>
          <a:noFill/>
        </p:spPr>
        <p:txBody>
          <a:bodyPr wrap="square" rtlCol="0">
            <a:spAutoFit/>
          </a:bodyPr>
          <a:lstStyle/>
          <a:p>
            <a:r>
              <a:rPr lang="en-US" sz="1400" b="1" dirty="0" smtClean="0">
                <a:solidFill>
                  <a:srgbClr val="FF9900"/>
                </a:solidFill>
              </a:rPr>
              <a:t>dry</a:t>
            </a:r>
            <a:r>
              <a:rPr lang="en-US" sz="1400" dirty="0" smtClean="0">
                <a:solidFill>
                  <a:srgbClr val="FF9900"/>
                </a:solidFill>
              </a:rPr>
              <a:t> </a:t>
            </a:r>
            <a:r>
              <a:rPr lang="en-US" sz="1400" b="1" dirty="0" smtClean="0">
                <a:solidFill>
                  <a:srgbClr val="009900"/>
                </a:solidFill>
              </a:rPr>
              <a:t>health </a:t>
            </a:r>
            <a:endParaRPr lang="bg-BG" sz="1400" b="1" dirty="0">
              <a:solidFill>
                <a:srgbClr val="009900"/>
              </a:solidFill>
            </a:endParaRPr>
          </a:p>
        </p:txBody>
      </p:sp>
      <p:sp>
        <p:nvSpPr>
          <p:cNvPr id="22" name="TextBox 21"/>
          <p:cNvSpPr txBox="1"/>
          <p:nvPr/>
        </p:nvSpPr>
        <p:spPr>
          <a:xfrm>
            <a:off x="218365" y="1412776"/>
            <a:ext cx="356188" cy="338554"/>
          </a:xfrm>
          <a:prstGeom prst="rect">
            <a:avLst/>
          </a:prstGeom>
          <a:noFill/>
        </p:spPr>
        <p:txBody>
          <a:bodyPr wrap="none" rtlCol="0">
            <a:spAutoFit/>
          </a:bodyPr>
          <a:lstStyle/>
          <a:p>
            <a:r>
              <a:rPr lang="en-US" sz="1600" b="1" dirty="0" smtClean="0"/>
              <a:t>a)</a:t>
            </a:r>
            <a:endParaRPr lang="bg-BG" sz="1600" b="1" dirty="0"/>
          </a:p>
        </p:txBody>
      </p:sp>
      <p:sp>
        <p:nvSpPr>
          <p:cNvPr id="23" name="TextBox 22"/>
          <p:cNvSpPr txBox="1"/>
          <p:nvPr/>
        </p:nvSpPr>
        <p:spPr>
          <a:xfrm>
            <a:off x="4723553" y="1412776"/>
            <a:ext cx="367408" cy="338554"/>
          </a:xfrm>
          <a:prstGeom prst="rect">
            <a:avLst/>
          </a:prstGeom>
          <a:noFill/>
        </p:spPr>
        <p:txBody>
          <a:bodyPr wrap="none" rtlCol="0">
            <a:spAutoFit/>
          </a:bodyPr>
          <a:lstStyle/>
          <a:p>
            <a:r>
              <a:rPr lang="en-US" sz="1600" b="1" dirty="0" smtClean="0"/>
              <a:t>b)</a:t>
            </a:r>
            <a:endParaRPr lang="bg-BG" sz="1600" b="1" dirty="0"/>
          </a:p>
        </p:txBody>
      </p:sp>
      <p:sp>
        <p:nvSpPr>
          <p:cNvPr id="24" name="Rectangle 23"/>
          <p:cNvSpPr/>
          <p:nvPr/>
        </p:nvSpPr>
        <p:spPr>
          <a:xfrm>
            <a:off x="1278578" y="5514330"/>
            <a:ext cx="6840760" cy="1154162"/>
          </a:xfrm>
          <a:prstGeom prst="rect">
            <a:avLst/>
          </a:prstGeom>
        </p:spPr>
        <p:txBody>
          <a:bodyPr wrap="square">
            <a:spAutoFit/>
          </a:bodyPr>
          <a:lstStyle/>
          <a:p>
            <a:pPr marL="285750" indent="-285750">
              <a:spcBef>
                <a:spcPts val="600"/>
              </a:spcBef>
              <a:buFont typeface="Arial" pitchFamily="34" charset="0"/>
              <a:buChar char="•"/>
            </a:pPr>
            <a:r>
              <a:rPr lang="en-US" sz="1600" dirty="0" smtClean="0">
                <a:solidFill>
                  <a:srgbClr val="C00000"/>
                </a:solidFill>
                <a:latin typeface="Calibri" pitchFamily="34" charset="0"/>
                <a:cs typeface="Calibri" pitchFamily="34" charset="0"/>
              </a:rPr>
              <a:t>Dry forest  shows a disturbed functioning (lower evapotranspiration and higher skin temperature) compared to the health forest.</a:t>
            </a:r>
          </a:p>
          <a:p>
            <a:pPr marL="285750" indent="-285750">
              <a:spcBef>
                <a:spcPts val="600"/>
              </a:spcBef>
              <a:buFont typeface="Arial" pitchFamily="34" charset="0"/>
              <a:buChar char="•"/>
            </a:pPr>
            <a:r>
              <a:rPr lang="en-US" sz="1600" dirty="0" smtClean="0">
                <a:solidFill>
                  <a:srgbClr val="C00000"/>
                </a:solidFill>
                <a:latin typeface="Calibri" pitchFamily="34" charset="0"/>
                <a:cs typeface="Calibri" pitchFamily="34" charset="0"/>
              </a:rPr>
              <a:t>The maxima occurs in July 2015, 2016, 2017 after it is affected </a:t>
            </a:r>
            <a:r>
              <a:rPr lang="en-US" sz="1600" dirty="0">
                <a:solidFill>
                  <a:srgbClr val="C00000"/>
                </a:solidFill>
                <a:latin typeface="Calibri" pitchFamily="34" charset="0"/>
                <a:cs typeface="Calibri" pitchFamily="34" charset="0"/>
              </a:rPr>
              <a:t>by disease  and consequently </a:t>
            </a:r>
            <a:r>
              <a:rPr lang="en-US" sz="1600" dirty="0" smtClean="0">
                <a:solidFill>
                  <a:srgbClr val="C00000"/>
                </a:solidFill>
                <a:latin typeface="Calibri" pitchFamily="34" charset="0"/>
                <a:cs typeface="Calibri" pitchFamily="34" charset="0"/>
              </a:rPr>
              <a:t>desiccates. </a:t>
            </a:r>
            <a:endParaRPr lang="en-US" sz="1600" dirty="0">
              <a:solidFill>
                <a:srgbClr val="C00000"/>
              </a:solidFill>
              <a:latin typeface="Calibri" pitchFamily="34" charset="0"/>
              <a:cs typeface="Calibri" pitchFamily="34" charset="0"/>
            </a:endParaRPr>
          </a:p>
        </p:txBody>
      </p:sp>
    </p:spTree>
    <p:extLst>
      <p:ext uri="{BB962C8B-B14F-4D97-AF65-F5344CB8AC3E}">
        <p14:creationId xmlns:p14="http://schemas.microsoft.com/office/powerpoint/2010/main" val="7157404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72" y="-27384"/>
            <a:ext cx="9143999" cy="648072"/>
          </a:xfrm>
        </p:spPr>
        <p:txBody>
          <a:bodyPr/>
          <a:lstStyle/>
          <a:p>
            <a:r>
              <a:rPr lang="en-US" sz="2200" b="1" dirty="0" smtClean="0">
                <a:solidFill>
                  <a:srgbClr val="0000CC"/>
                </a:solidFill>
                <a:latin typeface="Calibri" pitchFamily="34" charset="0"/>
              </a:rPr>
              <a:t>2) </a:t>
            </a:r>
            <a:r>
              <a:rPr lang="en-US" sz="2200" b="1" dirty="0">
                <a:solidFill>
                  <a:srgbClr val="0000CC"/>
                </a:solidFill>
                <a:latin typeface="Calibri" pitchFamily="34" charset="0"/>
              </a:rPr>
              <a:t>Deviation of coniferous forest functioning as characteristics of </a:t>
            </a:r>
            <a:r>
              <a:rPr lang="en-US" sz="2200" b="1" dirty="0" smtClean="0">
                <a:solidFill>
                  <a:srgbClr val="0000CC"/>
                </a:solidFill>
                <a:latin typeface="Calibri" pitchFamily="34" charset="0"/>
              </a:rPr>
              <a:t>disease</a:t>
            </a:r>
            <a:endParaRPr lang="bg-BG" sz="2200" dirty="0">
              <a:solidFill>
                <a:srgbClr val="0000CC"/>
              </a:solidFill>
              <a:latin typeface="Calibri" pitchFamily="34" charset="0"/>
            </a:endParaRPr>
          </a:p>
        </p:txBody>
      </p:sp>
      <p:grpSp>
        <p:nvGrpSpPr>
          <p:cNvPr id="3" name="Group 2"/>
          <p:cNvGrpSpPr/>
          <p:nvPr/>
        </p:nvGrpSpPr>
        <p:grpSpPr>
          <a:xfrm>
            <a:off x="179512" y="3867803"/>
            <a:ext cx="4213407" cy="2676577"/>
            <a:chOff x="18379412" y="36219964"/>
            <a:chExt cx="4104000" cy="2484000"/>
          </a:xfrm>
        </p:grpSpPr>
        <p:graphicFrame>
          <p:nvGraphicFramePr>
            <p:cNvPr id="4" name="Chart 3"/>
            <p:cNvGraphicFramePr>
              <a:graphicFrameLocks/>
            </p:cNvGraphicFramePr>
            <p:nvPr>
              <p:extLst>
                <p:ext uri="{D42A27DB-BD31-4B8C-83A1-F6EECF244321}">
                  <p14:modId xmlns:p14="http://schemas.microsoft.com/office/powerpoint/2010/main" val="257947236"/>
                </p:ext>
              </p:extLst>
            </p:nvPr>
          </p:nvGraphicFramePr>
          <p:xfrm>
            <a:off x="18379412" y="36219964"/>
            <a:ext cx="4104000" cy="24840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9137284" y="37848012"/>
              <a:ext cx="492443" cy="276999"/>
            </a:xfrm>
            <a:prstGeom prst="rect">
              <a:avLst/>
            </a:prstGeom>
            <a:noFill/>
            <a:ln>
              <a:solidFill>
                <a:schemeClr val="bg1">
                  <a:lumMod val="75000"/>
                </a:schemeClr>
              </a:solidFill>
            </a:ln>
          </p:spPr>
          <p:txBody>
            <a:bodyPr wrap="none" rtlCol="0">
              <a:spAutoFit/>
            </a:bodyPr>
            <a:lstStyle/>
            <a:p>
              <a:r>
                <a:rPr lang="en-US" sz="1200" dirty="0" smtClean="0"/>
                <a:t>2013</a:t>
              </a:r>
              <a:endParaRPr lang="bg-BG" sz="1200" dirty="0"/>
            </a:p>
          </p:txBody>
        </p:sp>
        <p:sp>
          <p:nvSpPr>
            <p:cNvPr id="6" name="TextBox 5"/>
            <p:cNvSpPr txBox="1"/>
            <p:nvPr/>
          </p:nvSpPr>
          <p:spPr>
            <a:xfrm>
              <a:off x="19688103" y="37596232"/>
              <a:ext cx="492443" cy="276999"/>
            </a:xfrm>
            <a:prstGeom prst="rect">
              <a:avLst/>
            </a:prstGeom>
            <a:noFill/>
            <a:ln>
              <a:solidFill>
                <a:schemeClr val="bg1">
                  <a:lumMod val="75000"/>
                </a:schemeClr>
              </a:solidFill>
            </a:ln>
          </p:spPr>
          <p:txBody>
            <a:bodyPr wrap="none" rtlCol="0">
              <a:spAutoFit/>
            </a:bodyPr>
            <a:lstStyle/>
            <a:p>
              <a:r>
                <a:rPr lang="en-US" sz="1200" dirty="0" smtClean="0"/>
                <a:t>2014</a:t>
              </a:r>
              <a:endParaRPr lang="bg-BG" sz="1200" dirty="0"/>
            </a:p>
          </p:txBody>
        </p:sp>
        <p:sp>
          <p:nvSpPr>
            <p:cNvPr id="7" name="TextBox 6"/>
            <p:cNvSpPr txBox="1"/>
            <p:nvPr/>
          </p:nvSpPr>
          <p:spPr>
            <a:xfrm>
              <a:off x="20282908" y="37626693"/>
              <a:ext cx="492443" cy="276999"/>
            </a:xfrm>
            <a:prstGeom prst="rect">
              <a:avLst/>
            </a:prstGeom>
            <a:noFill/>
            <a:ln>
              <a:solidFill>
                <a:schemeClr val="bg1">
                  <a:lumMod val="75000"/>
                </a:schemeClr>
              </a:solidFill>
            </a:ln>
          </p:spPr>
          <p:txBody>
            <a:bodyPr wrap="none" rtlCol="0">
              <a:spAutoFit/>
            </a:bodyPr>
            <a:lstStyle/>
            <a:p>
              <a:r>
                <a:rPr lang="en-US" sz="1200" dirty="0" smtClean="0"/>
                <a:t>2015</a:t>
              </a:r>
              <a:endParaRPr lang="bg-BG" sz="1200" dirty="0"/>
            </a:p>
          </p:txBody>
        </p:sp>
        <p:sp>
          <p:nvSpPr>
            <p:cNvPr id="8" name="TextBox 7"/>
            <p:cNvSpPr txBox="1"/>
            <p:nvPr/>
          </p:nvSpPr>
          <p:spPr>
            <a:xfrm>
              <a:off x="21647389" y="37903540"/>
              <a:ext cx="492443" cy="276999"/>
            </a:xfrm>
            <a:prstGeom prst="rect">
              <a:avLst/>
            </a:prstGeom>
            <a:noFill/>
            <a:ln>
              <a:solidFill>
                <a:schemeClr val="bg1">
                  <a:lumMod val="75000"/>
                </a:schemeClr>
              </a:solidFill>
            </a:ln>
          </p:spPr>
          <p:txBody>
            <a:bodyPr wrap="none" rtlCol="0">
              <a:spAutoFit/>
            </a:bodyPr>
            <a:lstStyle/>
            <a:p>
              <a:r>
                <a:rPr lang="en-US" sz="1200" dirty="0" smtClean="0"/>
                <a:t>2017</a:t>
              </a:r>
              <a:endParaRPr lang="bg-BG" sz="1200" dirty="0"/>
            </a:p>
          </p:txBody>
        </p:sp>
        <p:sp>
          <p:nvSpPr>
            <p:cNvPr id="9" name="TextBox 8"/>
            <p:cNvSpPr txBox="1"/>
            <p:nvPr/>
          </p:nvSpPr>
          <p:spPr>
            <a:xfrm>
              <a:off x="21506650" y="36809168"/>
              <a:ext cx="492443" cy="276999"/>
            </a:xfrm>
            <a:prstGeom prst="rect">
              <a:avLst/>
            </a:prstGeom>
            <a:noFill/>
            <a:ln>
              <a:solidFill>
                <a:schemeClr val="bg1">
                  <a:lumMod val="75000"/>
                </a:schemeClr>
              </a:solidFill>
            </a:ln>
          </p:spPr>
          <p:txBody>
            <a:bodyPr wrap="none" rtlCol="0">
              <a:spAutoFit/>
            </a:bodyPr>
            <a:lstStyle/>
            <a:p>
              <a:r>
                <a:rPr lang="en-US" sz="1200" dirty="0" smtClean="0"/>
                <a:t>2018</a:t>
              </a:r>
              <a:endParaRPr lang="bg-BG" sz="1200" dirty="0"/>
            </a:p>
          </p:txBody>
        </p:sp>
        <p:sp>
          <p:nvSpPr>
            <p:cNvPr id="10" name="TextBox 9"/>
            <p:cNvSpPr txBox="1"/>
            <p:nvPr/>
          </p:nvSpPr>
          <p:spPr>
            <a:xfrm>
              <a:off x="20793491" y="37844613"/>
              <a:ext cx="492443" cy="276999"/>
            </a:xfrm>
            <a:prstGeom prst="rect">
              <a:avLst/>
            </a:prstGeom>
            <a:noFill/>
            <a:ln>
              <a:solidFill>
                <a:schemeClr val="bg1">
                  <a:lumMod val="75000"/>
                </a:schemeClr>
              </a:solidFill>
            </a:ln>
          </p:spPr>
          <p:txBody>
            <a:bodyPr wrap="none" rtlCol="0">
              <a:spAutoFit/>
            </a:bodyPr>
            <a:lstStyle/>
            <a:p>
              <a:r>
                <a:rPr lang="en-US" sz="1200" dirty="0" smtClean="0"/>
                <a:t>2016</a:t>
              </a:r>
              <a:endParaRPr lang="bg-BG" sz="1200" dirty="0"/>
            </a:p>
          </p:txBody>
        </p:sp>
      </p:grpSp>
      <p:grpSp>
        <p:nvGrpSpPr>
          <p:cNvPr id="11" name="Group 10"/>
          <p:cNvGrpSpPr/>
          <p:nvPr/>
        </p:nvGrpSpPr>
        <p:grpSpPr>
          <a:xfrm>
            <a:off x="271530" y="1157902"/>
            <a:ext cx="4104000" cy="2484000"/>
            <a:chOff x="9467903" y="35786411"/>
            <a:chExt cx="4104000" cy="2484000"/>
          </a:xfrm>
        </p:grpSpPr>
        <p:grpSp>
          <p:nvGrpSpPr>
            <p:cNvPr id="12" name="Group 11"/>
            <p:cNvGrpSpPr/>
            <p:nvPr/>
          </p:nvGrpSpPr>
          <p:grpSpPr>
            <a:xfrm>
              <a:off x="9467903" y="35786411"/>
              <a:ext cx="4104000" cy="2484000"/>
              <a:chOff x="9467903" y="35786411"/>
              <a:chExt cx="4104000" cy="2484000"/>
            </a:xfrm>
          </p:grpSpPr>
          <p:graphicFrame>
            <p:nvGraphicFramePr>
              <p:cNvPr id="14" name="Chart 13"/>
              <p:cNvGraphicFramePr>
                <a:graphicFrameLocks/>
              </p:cNvGraphicFramePr>
              <p:nvPr>
                <p:extLst>
                  <p:ext uri="{D42A27DB-BD31-4B8C-83A1-F6EECF244321}">
                    <p14:modId xmlns:p14="http://schemas.microsoft.com/office/powerpoint/2010/main" val="2685640213"/>
                  </p:ext>
                </p:extLst>
              </p:nvPr>
            </p:nvGraphicFramePr>
            <p:xfrm>
              <a:off x="9467903" y="35786411"/>
              <a:ext cx="4104000" cy="2484000"/>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p:cNvSpPr txBox="1"/>
              <p:nvPr/>
            </p:nvSpPr>
            <p:spPr>
              <a:xfrm>
                <a:off x="10281170" y="36878141"/>
                <a:ext cx="492443" cy="276999"/>
              </a:xfrm>
              <a:prstGeom prst="rect">
                <a:avLst/>
              </a:prstGeom>
              <a:noFill/>
              <a:ln>
                <a:solidFill>
                  <a:schemeClr val="bg1">
                    <a:lumMod val="75000"/>
                  </a:schemeClr>
                </a:solidFill>
              </a:ln>
            </p:spPr>
            <p:txBody>
              <a:bodyPr wrap="none" rtlCol="0">
                <a:spAutoFit/>
              </a:bodyPr>
              <a:lstStyle/>
              <a:p>
                <a:r>
                  <a:rPr lang="en-US" sz="1200" dirty="0" smtClean="0"/>
                  <a:t>2013</a:t>
                </a:r>
                <a:endParaRPr lang="bg-BG" sz="1200" dirty="0"/>
              </a:p>
            </p:txBody>
          </p:sp>
          <p:sp>
            <p:nvSpPr>
              <p:cNvPr id="16" name="TextBox 15"/>
              <p:cNvSpPr txBox="1"/>
              <p:nvPr/>
            </p:nvSpPr>
            <p:spPr>
              <a:xfrm>
                <a:off x="11119152" y="36683683"/>
                <a:ext cx="492443" cy="276999"/>
              </a:xfrm>
              <a:prstGeom prst="rect">
                <a:avLst/>
              </a:prstGeom>
              <a:noFill/>
              <a:ln>
                <a:solidFill>
                  <a:schemeClr val="bg1">
                    <a:lumMod val="75000"/>
                  </a:schemeClr>
                </a:solidFill>
              </a:ln>
            </p:spPr>
            <p:txBody>
              <a:bodyPr wrap="none" rtlCol="0">
                <a:spAutoFit/>
              </a:bodyPr>
              <a:lstStyle/>
              <a:p>
                <a:r>
                  <a:rPr lang="en-US" sz="1200" dirty="0" smtClean="0"/>
                  <a:t>2015</a:t>
                </a:r>
                <a:endParaRPr lang="bg-BG" sz="1200" dirty="0"/>
              </a:p>
            </p:txBody>
          </p:sp>
          <p:sp>
            <p:nvSpPr>
              <p:cNvPr id="17" name="TextBox 16"/>
              <p:cNvSpPr txBox="1"/>
              <p:nvPr/>
            </p:nvSpPr>
            <p:spPr>
              <a:xfrm>
                <a:off x="12452172" y="36369401"/>
                <a:ext cx="492443" cy="276999"/>
              </a:xfrm>
              <a:prstGeom prst="rect">
                <a:avLst/>
              </a:prstGeom>
              <a:noFill/>
              <a:ln>
                <a:solidFill>
                  <a:schemeClr val="bg1">
                    <a:lumMod val="75000"/>
                  </a:schemeClr>
                </a:solidFill>
              </a:ln>
            </p:spPr>
            <p:txBody>
              <a:bodyPr wrap="none" rtlCol="0">
                <a:spAutoFit/>
              </a:bodyPr>
              <a:lstStyle/>
              <a:p>
                <a:r>
                  <a:rPr lang="en-US" sz="1200" dirty="0" smtClean="0"/>
                  <a:t>2017</a:t>
                </a:r>
                <a:endParaRPr lang="bg-BG" sz="1200" dirty="0"/>
              </a:p>
            </p:txBody>
          </p:sp>
          <p:sp>
            <p:nvSpPr>
              <p:cNvPr id="18" name="TextBox 17"/>
              <p:cNvSpPr txBox="1"/>
              <p:nvPr/>
            </p:nvSpPr>
            <p:spPr>
              <a:xfrm>
                <a:off x="13054296" y="36420126"/>
                <a:ext cx="492443" cy="276999"/>
              </a:xfrm>
              <a:prstGeom prst="rect">
                <a:avLst/>
              </a:prstGeom>
              <a:noFill/>
              <a:ln>
                <a:solidFill>
                  <a:schemeClr val="bg1">
                    <a:lumMod val="75000"/>
                  </a:schemeClr>
                </a:solidFill>
              </a:ln>
            </p:spPr>
            <p:txBody>
              <a:bodyPr wrap="none" rtlCol="0">
                <a:spAutoFit/>
              </a:bodyPr>
              <a:lstStyle/>
              <a:p>
                <a:r>
                  <a:rPr lang="en-US" sz="1200" dirty="0" smtClean="0"/>
                  <a:t>2018</a:t>
                </a:r>
                <a:endParaRPr lang="bg-BG" sz="1200" dirty="0"/>
              </a:p>
            </p:txBody>
          </p:sp>
          <p:sp>
            <p:nvSpPr>
              <p:cNvPr id="19" name="TextBox 18"/>
              <p:cNvSpPr txBox="1"/>
              <p:nvPr/>
            </p:nvSpPr>
            <p:spPr>
              <a:xfrm>
                <a:off x="11783419" y="36365313"/>
                <a:ext cx="492443" cy="276999"/>
              </a:xfrm>
              <a:prstGeom prst="rect">
                <a:avLst/>
              </a:prstGeom>
              <a:noFill/>
              <a:ln>
                <a:solidFill>
                  <a:schemeClr val="bg1">
                    <a:lumMod val="75000"/>
                  </a:schemeClr>
                </a:solidFill>
              </a:ln>
            </p:spPr>
            <p:txBody>
              <a:bodyPr wrap="none" rtlCol="0">
                <a:spAutoFit/>
              </a:bodyPr>
              <a:lstStyle/>
              <a:p>
                <a:r>
                  <a:rPr lang="en-US" sz="1200" dirty="0" smtClean="0"/>
                  <a:t>2016</a:t>
                </a:r>
                <a:endParaRPr lang="bg-BG" sz="1200" dirty="0"/>
              </a:p>
            </p:txBody>
          </p:sp>
        </p:grpSp>
        <p:sp>
          <p:nvSpPr>
            <p:cNvPr id="13" name="TextBox 12"/>
            <p:cNvSpPr txBox="1"/>
            <p:nvPr/>
          </p:nvSpPr>
          <p:spPr>
            <a:xfrm>
              <a:off x="11918449" y="37872565"/>
              <a:ext cx="457176" cy="246221"/>
            </a:xfrm>
            <a:prstGeom prst="rect">
              <a:avLst/>
            </a:prstGeom>
            <a:noFill/>
            <a:ln>
              <a:solidFill>
                <a:schemeClr val="bg1">
                  <a:lumMod val="75000"/>
                </a:schemeClr>
              </a:solidFill>
            </a:ln>
          </p:spPr>
          <p:txBody>
            <a:bodyPr wrap="none" rtlCol="0">
              <a:spAutoFit/>
            </a:bodyPr>
            <a:lstStyle/>
            <a:p>
              <a:r>
                <a:rPr lang="en-US" sz="1000" dirty="0" smtClean="0"/>
                <a:t>years</a:t>
              </a:r>
              <a:endParaRPr lang="bg-BG" sz="1000" dirty="0"/>
            </a:p>
          </p:txBody>
        </p:sp>
      </p:grpSp>
      <p:sp>
        <p:nvSpPr>
          <p:cNvPr id="20" name="TextBox 19"/>
          <p:cNvSpPr txBox="1"/>
          <p:nvPr/>
        </p:nvSpPr>
        <p:spPr>
          <a:xfrm>
            <a:off x="601324" y="1052736"/>
            <a:ext cx="356188" cy="338554"/>
          </a:xfrm>
          <a:prstGeom prst="rect">
            <a:avLst/>
          </a:prstGeom>
          <a:noFill/>
        </p:spPr>
        <p:txBody>
          <a:bodyPr wrap="none" rtlCol="0">
            <a:spAutoFit/>
          </a:bodyPr>
          <a:lstStyle/>
          <a:p>
            <a:r>
              <a:rPr lang="en-US" sz="1600" b="1" dirty="0" smtClean="0"/>
              <a:t>a)</a:t>
            </a:r>
            <a:endParaRPr lang="bg-BG" sz="1600" b="1" dirty="0"/>
          </a:p>
        </p:txBody>
      </p:sp>
      <p:sp>
        <p:nvSpPr>
          <p:cNvPr id="21" name="TextBox 20"/>
          <p:cNvSpPr txBox="1"/>
          <p:nvPr/>
        </p:nvSpPr>
        <p:spPr>
          <a:xfrm>
            <a:off x="4609072" y="1131215"/>
            <a:ext cx="367408" cy="338554"/>
          </a:xfrm>
          <a:prstGeom prst="rect">
            <a:avLst/>
          </a:prstGeom>
          <a:noFill/>
        </p:spPr>
        <p:txBody>
          <a:bodyPr wrap="none" rtlCol="0">
            <a:spAutoFit/>
          </a:bodyPr>
          <a:lstStyle/>
          <a:p>
            <a:r>
              <a:rPr lang="en-US" sz="1600" b="1" dirty="0" smtClean="0"/>
              <a:t>b)</a:t>
            </a:r>
            <a:endParaRPr lang="bg-BG" sz="1600" b="1" dirty="0"/>
          </a:p>
        </p:txBody>
      </p:sp>
      <p:sp>
        <p:nvSpPr>
          <p:cNvPr id="23" name="TextBox 22"/>
          <p:cNvSpPr txBox="1"/>
          <p:nvPr/>
        </p:nvSpPr>
        <p:spPr>
          <a:xfrm>
            <a:off x="3748242" y="3573016"/>
            <a:ext cx="5364827" cy="738664"/>
          </a:xfrm>
          <a:prstGeom prst="rect">
            <a:avLst/>
          </a:prstGeom>
          <a:noFill/>
        </p:spPr>
        <p:txBody>
          <a:bodyPr wrap="square" rtlCol="0">
            <a:spAutoFit/>
          </a:bodyPr>
          <a:lstStyle/>
          <a:p>
            <a:pPr algn="r"/>
            <a:r>
              <a:rPr lang="en-US" sz="1400" dirty="0" smtClean="0"/>
              <a:t>Figure 14. Characterizing deviation of conifer ecosystems functioning from ‘norms’ (2013-2014) after disease attack in 2015 by mean ET in a) June; b) July; c) August.  </a:t>
            </a:r>
            <a:endParaRPr lang="en-US" sz="1400" dirty="0"/>
          </a:p>
        </p:txBody>
      </p:sp>
      <p:grpSp>
        <p:nvGrpSpPr>
          <p:cNvPr id="24" name="Group 23"/>
          <p:cNvGrpSpPr/>
          <p:nvPr/>
        </p:nvGrpSpPr>
        <p:grpSpPr>
          <a:xfrm>
            <a:off x="4600116" y="1196752"/>
            <a:ext cx="4104000" cy="2484000"/>
            <a:chOff x="13771835" y="36504500"/>
            <a:chExt cx="4104000" cy="2484000"/>
          </a:xfrm>
        </p:grpSpPr>
        <p:grpSp>
          <p:nvGrpSpPr>
            <p:cNvPr id="25" name="Group 24"/>
            <p:cNvGrpSpPr/>
            <p:nvPr/>
          </p:nvGrpSpPr>
          <p:grpSpPr>
            <a:xfrm>
              <a:off x="13771835" y="36504500"/>
              <a:ext cx="4104000" cy="2484000"/>
              <a:chOff x="13771835" y="36115354"/>
              <a:chExt cx="4104000" cy="2484000"/>
            </a:xfrm>
          </p:grpSpPr>
          <p:graphicFrame>
            <p:nvGraphicFramePr>
              <p:cNvPr id="27" name="Chart 26"/>
              <p:cNvGraphicFramePr>
                <a:graphicFrameLocks/>
              </p:cNvGraphicFramePr>
              <p:nvPr>
                <p:extLst>
                  <p:ext uri="{D42A27DB-BD31-4B8C-83A1-F6EECF244321}">
                    <p14:modId xmlns:p14="http://schemas.microsoft.com/office/powerpoint/2010/main" val="3859834598"/>
                  </p:ext>
                </p:extLst>
              </p:nvPr>
            </p:nvGraphicFramePr>
            <p:xfrm>
              <a:off x="13771835" y="36115354"/>
              <a:ext cx="4104000" cy="2484000"/>
            </p:xfrm>
            <a:graphic>
              <a:graphicData uri="http://schemas.openxmlformats.org/drawingml/2006/chart">
                <c:chart xmlns:c="http://schemas.openxmlformats.org/drawingml/2006/chart" xmlns:r="http://schemas.openxmlformats.org/officeDocument/2006/relationships" r:id="rId5"/>
              </a:graphicData>
            </a:graphic>
          </p:graphicFrame>
          <p:sp>
            <p:nvSpPr>
              <p:cNvPr id="28" name="TextBox 27"/>
              <p:cNvSpPr txBox="1"/>
              <p:nvPr/>
            </p:nvSpPr>
            <p:spPr>
              <a:xfrm>
                <a:off x="14516667" y="37502504"/>
                <a:ext cx="492443" cy="276999"/>
              </a:xfrm>
              <a:prstGeom prst="rect">
                <a:avLst/>
              </a:prstGeom>
              <a:noFill/>
            </p:spPr>
            <p:txBody>
              <a:bodyPr wrap="none" rtlCol="0">
                <a:spAutoFit/>
              </a:bodyPr>
              <a:lstStyle/>
              <a:p>
                <a:r>
                  <a:rPr lang="en-US" sz="1200" dirty="0" smtClean="0"/>
                  <a:t>2013</a:t>
                </a:r>
                <a:endParaRPr lang="bg-BG" sz="1200" dirty="0"/>
              </a:p>
            </p:txBody>
          </p:sp>
          <p:sp>
            <p:nvSpPr>
              <p:cNvPr id="29" name="TextBox 28"/>
              <p:cNvSpPr txBox="1"/>
              <p:nvPr/>
            </p:nvSpPr>
            <p:spPr>
              <a:xfrm>
                <a:off x="15100573" y="37820499"/>
                <a:ext cx="492443" cy="276999"/>
              </a:xfrm>
              <a:prstGeom prst="rect">
                <a:avLst/>
              </a:prstGeom>
              <a:noFill/>
            </p:spPr>
            <p:txBody>
              <a:bodyPr wrap="none" rtlCol="0">
                <a:spAutoFit/>
              </a:bodyPr>
              <a:lstStyle/>
              <a:p>
                <a:r>
                  <a:rPr lang="en-US" sz="1200" dirty="0" smtClean="0"/>
                  <a:t>2014</a:t>
                </a:r>
                <a:endParaRPr lang="bg-BG" sz="1200" dirty="0"/>
              </a:p>
            </p:txBody>
          </p:sp>
          <p:sp>
            <p:nvSpPr>
              <p:cNvPr id="30" name="TextBox 29"/>
              <p:cNvSpPr txBox="1"/>
              <p:nvPr/>
            </p:nvSpPr>
            <p:spPr>
              <a:xfrm>
                <a:off x="15592382" y="36933399"/>
                <a:ext cx="492443" cy="276999"/>
              </a:xfrm>
              <a:prstGeom prst="rect">
                <a:avLst/>
              </a:prstGeom>
              <a:noFill/>
            </p:spPr>
            <p:txBody>
              <a:bodyPr wrap="none" rtlCol="0">
                <a:spAutoFit/>
              </a:bodyPr>
              <a:lstStyle/>
              <a:p>
                <a:r>
                  <a:rPr lang="en-US" sz="1200" dirty="0" smtClean="0"/>
                  <a:t>2015</a:t>
                </a:r>
                <a:endParaRPr lang="bg-BG" sz="1200" dirty="0"/>
              </a:p>
            </p:txBody>
          </p:sp>
          <p:sp>
            <p:nvSpPr>
              <p:cNvPr id="31" name="TextBox 30"/>
              <p:cNvSpPr txBox="1"/>
              <p:nvPr/>
            </p:nvSpPr>
            <p:spPr>
              <a:xfrm>
                <a:off x="17300227" y="36805270"/>
                <a:ext cx="492443" cy="276999"/>
              </a:xfrm>
              <a:prstGeom prst="rect">
                <a:avLst/>
              </a:prstGeom>
              <a:noFill/>
            </p:spPr>
            <p:txBody>
              <a:bodyPr wrap="none" rtlCol="0">
                <a:spAutoFit/>
              </a:bodyPr>
              <a:lstStyle/>
              <a:p>
                <a:r>
                  <a:rPr lang="en-US" sz="1200" dirty="0" smtClean="0"/>
                  <a:t>2018</a:t>
                </a:r>
                <a:endParaRPr lang="bg-BG" sz="1200" dirty="0"/>
              </a:p>
            </p:txBody>
          </p:sp>
          <p:sp>
            <p:nvSpPr>
              <p:cNvPr id="32" name="TextBox 31"/>
              <p:cNvSpPr txBox="1"/>
              <p:nvPr/>
            </p:nvSpPr>
            <p:spPr>
              <a:xfrm>
                <a:off x="16325413" y="37364004"/>
                <a:ext cx="492443" cy="276999"/>
              </a:xfrm>
              <a:prstGeom prst="rect">
                <a:avLst/>
              </a:prstGeom>
              <a:noFill/>
            </p:spPr>
            <p:txBody>
              <a:bodyPr wrap="none" rtlCol="0">
                <a:spAutoFit/>
              </a:bodyPr>
              <a:lstStyle/>
              <a:p>
                <a:r>
                  <a:rPr lang="en-US" sz="1200" dirty="0" smtClean="0"/>
                  <a:t>2016</a:t>
                </a:r>
                <a:endParaRPr lang="bg-BG" sz="1200" dirty="0"/>
              </a:p>
            </p:txBody>
          </p:sp>
          <p:sp>
            <p:nvSpPr>
              <p:cNvPr id="33" name="TextBox 32"/>
              <p:cNvSpPr txBox="1"/>
              <p:nvPr/>
            </p:nvSpPr>
            <p:spPr>
              <a:xfrm>
                <a:off x="15967591" y="38220608"/>
                <a:ext cx="457176" cy="246221"/>
              </a:xfrm>
              <a:prstGeom prst="rect">
                <a:avLst/>
              </a:prstGeom>
              <a:noFill/>
            </p:spPr>
            <p:txBody>
              <a:bodyPr wrap="none" rtlCol="0">
                <a:spAutoFit/>
              </a:bodyPr>
              <a:lstStyle/>
              <a:p>
                <a:r>
                  <a:rPr lang="en-US" sz="1000" dirty="0" smtClean="0"/>
                  <a:t>years</a:t>
                </a:r>
                <a:endParaRPr lang="bg-BG" sz="1000" dirty="0"/>
              </a:p>
            </p:txBody>
          </p:sp>
        </p:grpSp>
        <p:sp>
          <p:nvSpPr>
            <p:cNvPr id="26" name="TextBox 25"/>
            <p:cNvSpPr txBox="1"/>
            <p:nvPr/>
          </p:nvSpPr>
          <p:spPr>
            <a:xfrm>
              <a:off x="16709716" y="36948002"/>
              <a:ext cx="492443" cy="276999"/>
            </a:xfrm>
            <a:prstGeom prst="rect">
              <a:avLst/>
            </a:prstGeom>
            <a:noFill/>
          </p:spPr>
          <p:txBody>
            <a:bodyPr wrap="none" rtlCol="0">
              <a:spAutoFit/>
            </a:bodyPr>
            <a:lstStyle/>
            <a:p>
              <a:r>
                <a:rPr lang="en-US" sz="1200" dirty="0" smtClean="0"/>
                <a:t>2017</a:t>
              </a:r>
              <a:endParaRPr lang="bg-BG" sz="1200" dirty="0"/>
            </a:p>
          </p:txBody>
        </p:sp>
      </p:grpSp>
      <p:sp>
        <p:nvSpPr>
          <p:cNvPr id="34" name="TextBox 33"/>
          <p:cNvSpPr txBox="1"/>
          <p:nvPr/>
        </p:nvSpPr>
        <p:spPr>
          <a:xfrm>
            <a:off x="426792" y="3922153"/>
            <a:ext cx="344966" cy="338554"/>
          </a:xfrm>
          <a:prstGeom prst="rect">
            <a:avLst/>
          </a:prstGeom>
          <a:noFill/>
        </p:spPr>
        <p:txBody>
          <a:bodyPr wrap="none" rtlCol="0">
            <a:spAutoFit/>
          </a:bodyPr>
          <a:lstStyle/>
          <a:p>
            <a:r>
              <a:rPr lang="en-US" sz="1600" b="1" dirty="0" smtClean="0"/>
              <a:t>c)</a:t>
            </a:r>
            <a:endParaRPr lang="bg-BG" sz="1600" b="1" dirty="0"/>
          </a:p>
        </p:txBody>
      </p:sp>
      <p:sp>
        <p:nvSpPr>
          <p:cNvPr id="35" name="Rectangle 34"/>
          <p:cNvSpPr/>
          <p:nvPr/>
        </p:nvSpPr>
        <p:spPr>
          <a:xfrm>
            <a:off x="4283968" y="4365104"/>
            <a:ext cx="4829101" cy="2385268"/>
          </a:xfrm>
          <a:prstGeom prst="rect">
            <a:avLst/>
          </a:prstGeom>
        </p:spPr>
        <p:txBody>
          <a:bodyPr wrap="square">
            <a:spAutoFit/>
          </a:bodyPr>
          <a:lstStyle/>
          <a:p>
            <a:pPr marL="285750" indent="-285750">
              <a:spcBef>
                <a:spcPts val="600"/>
              </a:spcBef>
              <a:buFont typeface="Arial" pitchFamily="34" charset="0"/>
              <a:buChar char="•"/>
            </a:pPr>
            <a:r>
              <a:rPr lang="en-US" sz="1600" dirty="0" smtClean="0">
                <a:solidFill>
                  <a:srgbClr val="C00000"/>
                </a:solidFill>
                <a:latin typeface="Calibri" pitchFamily="34" charset="0"/>
                <a:cs typeface="Calibri" pitchFamily="34" charset="0"/>
              </a:rPr>
              <a:t>Deviation of forest functioning due to decease starts to increase from June 2015, 2016, 2017, and  becomes maxima in July. </a:t>
            </a:r>
          </a:p>
          <a:p>
            <a:pPr marL="285750" indent="-285750">
              <a:spcAft>
                <a:spcPts val="600"/>
              </a:spcAft>
              <a:buFont typeface="Arial" pitchFamily="34" charset="0"/>
              <a:buChar char="•"/>
            </a:pPr>
            <a:r>
              <a:rPr lang="en-US" sz="1600" dirty="0">
                <a:solidFill>
                  <a:srgbClr val="C00000"/>
                </a:solidFill>
                <a:latin typeface="Calibri" pitchFamily="34" charset="0"/>
                <a:cs typeface="Calibri" pitchFamily="34" charset="0"/>
              </a:rPr>
              <a:t>From 2015 starts an increased deviation in ET from the NORM, being maximum in  July (Fig. 14b).</a:t>
            </a:r>
          </a:p>
          <a:p>
            <a:pPr marL="285750" indent="-285750">
              <a:spcAft>
                <a:spcPts val="600"/>
              </a:spcAft>
              <a:buFont typeface="Arial" pitchFamily="34" charset="0"/>
              <a:buChar char="•"/>
            </a:pPr>
            <a:r>
              <a:rPr lang="en-US" sz="1600" dirty="0">
                <a:solidFill>
                  <a:srgbClr val="C00000"/>
                </a:solidFill>
                <a:latin typeface="Calibri" pitchFamily="34" charset="0"/>
                <a:cs typeface="Calibri" pitchFamily="34" charset="0"/>
              </a:rPr>
              <a:t>This implies that </a:t>
            </a:r>
            <a:r>
              <a:rPr lang="en-US" sz="1600" b="1" dirty="0">
                <a:solidFill>
                  <a:srgbClr val="C00000"/>
                </a:solidFill>
                <a:latin typeface="Calibri" pitchFamily="34" charset="0"/>
                <a:cs typeface="Calibri" pitchFamily="34" charset="0"/>
              </a:rPr>
              <a:t>evapotranspiration in health forest increases</a:t>
            </a:r>
            <a:r>
              <a:rPr lang="en-US" sz="1600" dirty="0">
                <a:solidFill>
                  <a:srgbClr val="C00000"/>
                </a:solidFill>
                <a:latin typeface="Calibri" pitchFamily="34" charset="0"/>
                <a:cs typeface="Calibri" pitchFamily="34" charset="0"/>
              </a:rPr>
              <a:t>, while in 2015, 2016, 2017 it </a:t>
            </a:r>
            <a:r>
              <a:rPr lang="en-US" sz="1600" b="1" dirty="0">
                <a:solidFill>
                  <a:srgbClr val="C00000"/>
                </a:solidFill>
                <a:latin typeface="Calibri" pitchFamily="34" charset="0"/>
                <a:cs typeface="Calibri" pitchFamily="34" charset="0"/>
              </a:rPr>
              <a:t>decreases</a:t>
            </a:r>
            <a:r>
              <a:rPr lang="en-US" sz="1600" dirty="0">
                <a:solidFill>
                  <a:srgbClr val="C00000"/>
                </a:solidFill>
                <a:latin typeface="Calibri" pitchFamily="34" charset="0"/>
                <a:cs typeface="Calibri" pitchFamily="34" charset="0"/>
              </a:rPr>
              <a:t> in </a:t>
            </a:r>
            <a:r>
              <a:rPr lang="en-US" sz="1600" b="1" dirty="0">
                <a:solidFill>
                  <a:srgbClr val="C00000"/>
                </a:solidFill>
                <a:latin typeface="Calibri" pitchFamily="34" charset="0"/>
                <a:cs typeface="Calibri" pitchFamily="34" charset="0"/>
              </a:rPr>
              <a:t>dry forest </a:t>
            </a:r>
            <a:r>
              <a:rPr lang="en-US" sz="1600" dirty="0">
                <a:solidFill>
                  <a:srgbClr val="C00000"/>
                </a:solidFill>
                <a:latin typeface="Calibri" pitchFamily="34" charset="0"/>
                <a:cs typeface="Calibri" pitchFamily="34" charset="0"/>
              </a:rPr>
              <a:t>(although the soil moisture availability is positive, Fig. 14d</a:t>
            </a:r>
            <a:r>
              <a:rPr lang="en-US" sz="1600" dirty="0" smtClean="0">
                <a:solidFill>
                  <a:srgbClr val="C00000"/>
                </a:solidFill>
                <a:latin typeface="Calibri" pitchFamily="34" charset="0"/>
                <a:cs typeface="Calibri" pitchFamily="34" charset="0"/>
              </a:rPr>
              <a:t>).</a:t>
            </a:r>
          </a:p>
        </p:txBody>
      </p:sp>
      <p:sp>
        <p:nvSpPr>
          <p:cNvPr id="22" name="Rectangle 21"/>
          <p:cNvSpPr/>
          <p:nvPr/>
        </p:nvSpPr>
        <p:spPr>
          <a:xfrm>
            <a:off x="1169265" y="525711"/>
            <a:ext cx="7459255" cy="584775"/>
          </a:xfrm>
          <a:prstGeom prst="rect">
            <a:avLst/>
          </a:prstGeom>
        </p:spPr>
        <p:txBody>
          <a:bodyPr wrap="square">
            <a:spAutoFit/>
          </a:bodyPr>
          <a:lstStyle/>
          <a:p>
            <a:pPr algn="ctr">
              <a:spcAft>
                <a:spcPts val="600"/>
              </a:spcAft>
            </a:pPr>
            <a:r>
              <a:rPr lang="en-US" sz="1600" dirty="0">
                <a:solidFill>
                  <a:srgbClr val="C00000"/>
                </a:solidFill>
                <a:latin typeface="Calibri" pitchFamily="34" charset="0"/>
                <a:cs typeface="Calibri" pitchFamily="34" charset="0"/>
              </a:rPr>
              <a:t>Mean value of deviation of ET/LST between health and “dry” forest is introduces as a NORM (constructed on the bases of 2013, 2014). </a:t>
            </a:r>
          </a:p>
        </p:txBody>
      </p:sp>
    </p:spTree>
    <p:extLst>
      <p:ext uri="{BB962C8B-B14F-4D97-AF65-F5344CB8AC3E}">
        <p14:creationId xmlns:p14="http://schemas.microsoft.com/office/powerpoint/2010/main" val="40686707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p:cNvGraphicFramePr>
            <a:graphicFrameLocks/>
          </p:cNvGraphicFramePr>
          <p:nvPr>
            <p:extLst>
              <p:ext uri="{D42A27DB-BD31-4B8C-83A1-F6EECF244321}">
                <p14:modId xmlns:p14="http://schemas.microsoft.com/office/powerpoint/2010/main" val="3047150692"/>
              </p:ext>
            </p:extLst>
          </p:nvPr>
        </p:nvGraphicFramePr>
        <p:xfrm>
          <a:off x="0" y="840283"/>
          <a:ext cx="4788000" cy="2757600"/>
        </p:xfrm>
        <a:graphic>
          <a:graphicData uri="http://schemas.openxmlformats.org/drawingml/2006/chart">
            <c:chart xmlns:c="http://schemas.openxmlformats.org/drawingml/2006/chart" xmlns:r="http://schemas.openxmlformats.org/officeDocument/2006/relationships" r:id="rId3"/>
          </a:graphicData>
        </a:graphic>
      </p:graphicFrame>
      <p:grpSp>
        <p:nvGrpSpPr>
          <p:cNvPr id="31" name="Group 30"/>
          <p:cNvGrpSpPr/>
          <p:nvPr/>
        </p:nvGrpSpPr>
        <p:grpSpPr>
          <a:xfrm>
            <a:off x="4574471" y="753904"/>
            <a:ext cx="4320480" cy="2741469"/>
            <a:chOff x="9613025" y="38907793"/>
            <a:chExt cx="4104000" cy="2484000"/>
          </a:xfrm>
        </p:grpSpPr>
        <p:graphicFrame>
          <p:nvGraphicFramePr>
            <p:cNvPr id="32" name="Chart 31"/>
            <p:cNvGraphicFramePr>
              <a:graphicFrameLocks/>
            </p:cNvGraphicFramePr>
            <p:nvPr>
              <p:extLst>
                <p:ext uri="{D42A27DB-BD31-4B8C-83A1-F6EECF244321}">
                  <p14:modId xmlns:p14="http://schemas.microsoft.com/office/powerpoint/2010/main" val="2622643274"/>
                </p:ext>
              </p:extLst>
            </p:nvPr>
          </p:nvGraphicFramePr>
          <p:xfrm>
            <a:off x="9613025" y="38907793"/>
            <a:ext cx="4104000" cy="2484000"/>
          </p:xfrm>
          <a:graphic>
            <a:graphicData uri="http://schemas.openxmlformats.org/drawingml/2006/chart">
              <c:chart xmlns:c="http://schemas.openxmlformats.org/drawingml/2006/chart" xmlns:r="http://schemas.openxmlformats.org/officeDocument/2006/relationships" r:id="rId4"/>
            </a:graphicData>
          </a:graphic>
        </p:graphicFrame>
        <p:sp>
          <p:nvSpPr>
            <p:cNvPr id="33" name="TextBox 32"/>
            <p:cNvSpPr txBox="1"/>
            <p:nvPr/>
          </p:nvSpPr>
          <p:spPr>
            <a:xfrm>
              <a:off x="12084973" y="41057734"/>
              <a:ext cx="454065" cy="223097"/>
            </a:xfrm>
            <a:prstGeom prst="rect">
              <a:avLst/>
            </a:prstGeom>
            <a:noFill/>
          </p:spPr>
          <p:txBody>
            <a:bodyPr wrap="none" rtlCol="0">
              <a:spAutoFit/>
            </a:bodyPr>
            <a:lstStyle/>
            <a:p>
              <a:r>
                <a:rPr lang="en-US" sz="1000" b="1" dirty="0" smtClean="0"/>
                <a:t>years</a:t>
              </a:r>
              <a:endParaRPr lang="bg-BG" sz="1000" b="1" dirty="0"/>
            </a:p>
          </p:txBody>
        </p:sp>
        <p:sp>
          <p:nvSpPr>
            <p:cNvPr id="34" name="TextBox 33"/>
            <p:cNvSpPr txBox="1"/>
            <p:nvPr/>
          </p:nvSpPr>
          <p:spPr>
            <a:xfrm>
              <a:off x="10362250" y="40103335"/>
              <a:ext cx="492443" cy="276999"/>
            </a:xfrm>
            <a:prstGeom prst="rect">
              <a:avLst/>
            </a:prstGeom>
            <a:noFill/>
          </p:spPr>
          <p:txBody>
            <a:bodyPr wrap="none" rtlCol="0">
              <a:spAutoFit/>
            </a:bodyPr>
            <a:lstStyle/>
            <a:p>
              <a:r>
                <a:rPr lang="en-US" sz="1200" dirty="0" smtClean="0"/>
                <a:t>2013</a:t>
              </a:r>
              <a:endParaRPr lang="bg-BG" sz="1200" dirty="0"/>
            </a:p>
          </p:txBody>
        </p:sp>
        <p:sp>
          <p:nvSpPr>
            <p:cNvPr id="35" name="TextBox 34"/>
            <p:cNvSpPr txBox="1"/>
            <p:nvPr/>
          </p:nvSpPr>
          <p:spPr>
            <a:xfrm>
              <a:off x="10903128" y="40700819"/>
              <a:ext cx="492443" cy="276999"/>
            </a:xfrm>
            <a:prstGeom prst="rect">
              <a:avLst/>
            </a:prstGeom>
            <a:noFill/>
          </p:spPr>
          <p:txBody>
            <a:bodyPr wrap="none" rtlCol="0">
              <a:spAutoFit/>
            </a:bodyPr>
            <a:lstStyle/>
            <a:p>
              <a:r>
                <a:rPr lang="en-US" sz="1200" dirty="0" smtClean="0"/>
                <a:t>2014</a:t>
              </a:r>
              <a:endParaRPr lang="bg-BG" sz="1200" dirty="0"/>
            </a:p>
          </p:txBody>
        </p:sp>
        <p:sp>
          <p:nvSpPr>
            <p:cNvPr id="36" name="TextBox 35"/>
            <p:cNvSpPr txBox="1"/>
            <p:nvPr/>
          </p:nvSpPr>
          <p:spPr>
            <a:xfrm>
              <a:off x="11580395" y="40241834"/>
              <a:ext cx="492443" cy="276999"/>
            </a:xfrm>
            <a:prstGeom prst="rect">
              <a:avLst/>
            </a:prstGeom>
            <a:noFill/>
          </p:spPr>
          <p:txBody>
            <a:bodyPr wrap="none" rtlCol="0">
              <a:spAutoFit/>
            </a:bodyPr>
            <a:lstStyle/>
            <a:p>
              <a:r>
                <a:rPr lang="en-US" sz="1200" dirty="0" smtClean="0"/>
                <a:t>2015</a:t>
              </a:r>
              <a:endParaRPr lang="bg-BG" sz="1200" dirty="0"/>
            </a:p>
          </p:txBody>
        </p:sp>
        <p:sp>
          <p:nvSpPr>
            <p:cNvPr id="37" name="TextBox 36"/>
            <p:cNvSpPr txBox="1"/>
            <p:nvPr/>
          </p:nvSpPr>
          <p:spPr>
            <a:xfrm>
              <a:off x="12763723" y="40700819"/>
              <a:ext cx="492443" cy="276999"/>
            </a:xfrm>
            <a:prstGeom prst="rect">
              <a:avLst/>
            </a:prstGeom>
            <a:noFill/>
          </p:spPr>
          <p:txBody>
            <a:bodyPr wrap="none" rtlCol="0">
              <a:spAutoFit/>
            </a:bodyPr>
            <a:lstStyle/>
            <a:p>
              <a:r>
                <a:rPr lang="en-US" sz="1200" dirty="0" smtClean="0"/>
                <a:t>2017</a:t>
              </a:r>
              <a:endParaRPr lang="bg-BG" sz="1200" dirty="0"/>
            </a:p>
          </p:txBody>
        </p:sp>
        <p:sp>
          <p:nvSpPr>
            <p:cNvPr id="38" name="TextBox 37"/>
            <p:cNvSpPr txBox="1"/>
            <p:nvPr/>
          </p:nvSpPr>
          <p:spPr>
            <a:xfrm>
              <a:off x="12847344" y="39553327"/>
              <a:ext cx="492443" cy="276999"/>
            </a:xfrm>
            <a:prstGeom prst="rect">
              <a:avLst/>
            </a:prstGeom>
            <a:noFill/>
          </p:spPr>
          <p:txBody>
            <a:bodyPr wrap="none" rtlCol="0">
              <a:spAutoFit/>
            </a:bodyPr>
            <a:lstStyle/>
            <a:p>
              <a:r>
                <a:rPr lang="en-US" sz="1200" dirty="0" smtClean="0"/>
                <a:t>2018</a:t>
              </a:r>
              <a:endParaRPr lang="bg-BG" sz="1200" dirty="0"/>
            </a:p>
          </p:txBody>
        </p:sp>
        <p:sp>
          <p:nvSpPr>
            <p:cNvPr id="39" name="TextBox 38"/>
            <p:cNvSpPr txBox="1"/>
            <p:nvPr/>
          </p:nvSpPr>
          <p:spPr>
            <a:xfrm>
              <a:off x="12069689" y="40675619"/>
              <a:ext cx="492443" cy="276999"/>
            </a:xfrm>
            <a:prstGeom prst="rect">
              <a:avLst/>
            </a:prstGeom>
            <a:noFill/>
          </p:spPr>
          <p:txBody>
            <a:bodyPr wrap="none" rtlCol="0">
              <a:spAutoFit/>
            </a:bodyPr>
            <a:lstStyle/>
            <a:p>
              <a:r>
                <a:rPr lang="en-US" sz="1200" dirty="0" smtClean="0"/>
                <a:t>2016</a:t>
              </a:r>
              <a:endParaRPr lang="bg-BG" sz="1200" dirty="0"/>
            </a:p>
          </p:txBody>
        </p:sp>
      </p:grpSp>
      <p:sp>
        <p:nvSpPr>
          <p:cNvPr id="43" name="TextBox 42"/>
          <p:cNvSpPr txBox="1"/>
          <p:nvPr/>
        </p:nvSpPr>
        <p:spPr>
          <a:xfrm>
            <a:off x="251520" y="840283"/>
            <a:ext cx="367408" cy="338554"/>
          </a:xfrm>
          <a:prstGeom prst="rect">
            <a:avLst/>
          </a:prstGeom>
          <a:noFill/>
        </p:spPr>
        <p:txBody>
          <a:bodyPr wrap="none" rtlCol="0">
            <a:spAutoFit/>
          </a:bodyPr>
          <a:lstStyle/>
          <a:p>
            <a:r>
              <a:rPr lang="en-US" sz="1600" b="1" dirty="0" smtClean="0"/>
              <a:t>d)</a:t>
            </a:r>
            <a:endParaRPr lang="bg-BG" sz="1600" b="1" dirty="0"/>
          </a:p>
        </p:txBody>
      </p:sp>
      <p:sp>
        <p:nvSpPr>
          <p:cNvPr id="44" name="TextBox 43"/>
          <p:cNvSpPr txBox="1"/>
          <p:nvPr/>
        </p:nvSpPr>
        <p:spPr>
          <a:xfrm>
            <a:off x="5076056" y="764704"/>
            <a:ext cx="344966" cy="338554"/>
          </a:xfrm>
          <a:prstGeom prst="rect">
            <a:avLst/>
          </a:prstGeom>
          <a:noFill/>
        </p:spPr>
        <p:txBody>
          <a:bodyPr wrap="none" rtlCol="0">
            <a:spAutoFit/>
          </a:bodyPr>
          <a:lstStyle/>
          <a:p>
            <a:r>
              <a:rPr lang="en-US" sz="1600" b="1" dirty="0" smtClean="0"/>
              <a:t>e)</a:t>
            </a:r>
            <a:endParaRPr lang="bg-BG" sz="1600" b="1" dirty="0"/>
          </a:p>
        </p:txBody>
      </p:sp>
      <p:sp>
        <p:nvSpPr>
          <p:cNvPr id="16" name="TextBox 15"/>
          <p:cNvSpPr txBox="1"/>
          <p:nvPr/>
        </p:nvSpPr>
        <p:spPr>
          <a:xfrm>
            <a:off x="1023652" y="3503910"/>
            <a:ext cx="7188239" cy="1077218"/>
          </a:xfrm>
          <a:prstGeom prst="rect">
            <a:avLst/>
          </a:prstGeom>
          <a:noFill/>
        </p:spPr>
        <p:txBody>
          <a:bodyPr wrap="square" rtlCol="0">
            <a:spAutoFit/>
          </a:bodyPr>
          <a:lstStyle/>
          <a:p>
            <a:r>
              <a:rPr lang="en-US" sz="1600" dirty="0" smtClean="0"/>
              <a:t>Figure 14. Characterizing deviation of conifer ecosystems functioning from ‘norms’ (2013-2014) after disease attack in 2015 for: </a:t>
            </a:r>
          </a:p>
          <a:p>
            <a:pPr lvl="1"/>
            <a:r>
              <a:rPr lang="en-US" sz="1600" dirty="0" smtClean="0"/>
              <a:t>d) Soil Moisture Availability for years affected by disease</a:t>
            </a:r>
          </a:p>
          <a:p>
            <a:pPr lvl="1"/>
            <a:r>
              <a:rPr lang="en-US" sz="1600" dirty="0" smtClean="0"/>
              <a:t>e) mean LSASAF LST in July. </a:t>
            </a:r>
            <a:endParaRPr lang="en-US" sz="1600" dirty="0"/>
          </a:p>
        </p:txBody>
      </p:sp>
      <p:sp>
        <p:nvSpPr>
          <p:cNvPr id="17" name="TextBox 16"/>
          <p:cNvSpPr txBox="1"/>
          <p:nvPr/>
        </p:nvSpPr>
        <p:spPr>
          <a:xfrm>
            <a:off x="507233" y="4612774"/>
            <a:ext cx="8313239" cy="2200602"/>
          </a:xfrm>
          <a:prstGeom prst="rect">
            <a:avLst/>
          </a:prstGeom>
          <a:noFill/>
        </p:spPr>
        <p:txBody>
          <a:bodyPr wrap="square" rtlCol="0">
            <a:spAutoFit/>
          </a:bodyPr>
          <a:lstStyle/>
          <a:p>
            <a:pPr marL="285750" indent="-285750">
              <a:spcAft>
                <a:spcPts val="600"/>
              </a:spcAft>
              <a:buFont typeface="Arial" pitchFamily="34" charset="0"/>
              <a:buChar char="•"/>
            </a:pPr>
            <a:r>
              <a:rPr lang="en-US" sz="1600" dirty="0" smtClean="0">
                <a:latin typeface="Calibri" pitchFamily="34" charset="0"/>
                <a:cs typeface="Calibri" pitchFamily="34" charset="0"/>
              </a:rPr>
              <a:t>During 2015, 2016, 2017 due to disease forest functioning is disturbed and  LST increases;</a:t>
            </a:r>
          </a:p>
          <a:p>
            <a:pPr marL="285750" indent="-285750">
              <a:spcAft>
                <a:spcPts val="600"/>
              </a:spcAft>
              <a:buFont typeface="Arial" pitchFamily="34" charset="0"/>
              <a:buChar char="•"/>
            </a:pPr>
            <a:r>
              <a:rPr lang="en-US" sz="1600" dirty="0" smtClean="0">
                <a:latin typeface="Calibri" pitchFamily="34" charset="0"/>
                <a:cs typeface="Calibri" pitchFamily="34" charset="0"/>
              </a:rPr>
              <a:t>Thus the deviation of LST from the NORM in “ill” years becomes even negative because the surface temperature of ‘dry’ forest increases;</a:t>
            </a:r>
          </a:p>
          <a:p>
            <a:pPr marL="285750" indent="-285750">
              <a:spcAft>
                <a:spcPts val="600"/>
              </a:spcAft>
              <a:buFont typeface="Arial" pitchFamily="34" charset="0"/>
              <a:buChar char="•"/>
            </a:pPr>
            <a:r>
              <a:rPr lang="en-US" sz="1600" dirty="0" smtClean="0">
                <a:latin typeface="Calibri" pitchFamily="34" charset="0"/>
                <a:cs typeface="Calibri" pitchFamily="34" charset="0"/>
              </a:rPr>
              <a:t>These trend is better revealed in July, when SMA is still positive, being not a disturbing factor.</a:t>
            </a:r>
          </a:p>
          <a:p>
            <a:pPr marL="285750" indent="-285750">
              <a:spcAft>
                <a:spcPts val="600"/>
              </a:spcAft>
              <a:buFont typeface="Arial" pitchFamily="34" charset="0"/>
              <a:buChar char="•"/>
            </a:pPr>
            <a:r>
              <a:rPr lang="en-US" sz="1600" dirty="0" smtClean="0">
                <a:latin typeface="Calibri" pitchFamily="34" charset="0"/>
                <a:cs typeface="Calibri" pitchFamily="34" charset="0"/>
              </a:rPr>
              <a:t>In August soil moisture  is  limited and becomes  additional forest functioning disturbing factor for </a:t>
            </a:r>
            <a:r>
              <a:rPr lang="en-US" sz="1600" dirty="0">
                <a:latin typeface="Calibri" pitchFamily="34" charset="0"/>
                <a:cs typeface="Calibri" pitchFamily="34" charset="0"/>
              </a:rPr>
              <a:t>all tested years; this reduce evapotranspiration in both health/dry forests; </a:t>
            </a:r>
          </a:p>
          <a:p>
            <a:pPr marL="285750" indent="-285750">
              <a:spcAft>
                <a:spcPts val="600"/>
              </a:spcAft>
              <a:buFont typeface="Arial" pitchFamily="34" charset="0"/>
              <a:buChar char="•"/>
            </a:pPr>
            <a:r>
              <a:rPr lang="en-US" sz="1600" dirty="0">
                <a:latin typeface="Calibri" pitchFamily="34" charset="0"/>
                <a:cs typeface="Calibri" pitchFamily="34" charset="0"/>
              </a:rPr>
              <a:t>2018 is a wet year, SMA does not become negative; no disease is practically observed</a:t>
            </a:r>
            <a:r>
              <a:rPr lang="en-US" sz="1600" dirty="0" smtClean="0">
                <a:latin typeface="Calibri" pitchFamily="34" charset="0"/>
                <a:cs typeface="Calibri" pitchFamily="34" charset="0"/>
              </a:rPr>
              <a:t> </a:t>
            </a:r>
          </a:p>
        </p:txBody>
      </p:sp>
      <p:sp>
        <p:nvSpPr>
          <p:cNvPr id="19" name="Rectangle 18"/>
          <p:cNvSpPr/>
          <p:nvPr/>
        </p:nvSpPr>
        <p:spPr>
          <a:xfrm>
            <a:off x="1169265" y="107921"/>
            <a:ext cx="7459255" cy="584775"/>
          </a:xfrm>
          <a:prstGeom prst="rect">
            <a:avLst/>
          </a:prstGeom>
        </p:spPr>
        <p:txBody>
          <a:bodyPr wrap="square">
            <a:spAutoFit/>
          </a:bodyPr>
          <a:lstStyle/>
          <a:p>
            <a:pPr algn="ctr">
              <a:spcAft>
                <a:spcPts val="600"/>
              </a:spcAft>
            </a:pPr>
            <a:r>
              <a:rPr lang="en-US" sz="1600" dirty="0">
                <a:solidFill>
                  <a:srgbClr val="C00000"/>
                </a:solidFill>
                <a:latin typeface="Calibri" pitchFamily="34" charset="0"/>
                <a:cs typeface="Calibri" pitchFamily="34" charset="0"/>
              </a:rPr>
              <a:t>Mean value of deviation of ET/LST between health and “dry” forest is introduces as a NORM (constructed on the bases of 2013, 2014). </a:t>
            </a:r>
          </a:p>
        </p:txBody>
      </p:sp>
    </p:spTree>
    <p:extLst>
      <p:ext uri="{BB962C8B-B14F-4D97-AF65-F5344CB8AC3E}">
        <p14:creationId xmlns:p14="http://schemas.microsoft.com/office/powerpoint/2010/main" val="23736794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76672"/>
            <a:ext cx="7772400" cy="731168"/>
          </a:xfrm>
        </p:spPr>
        <p:txBody>
          <a:bodyPr/>
          <a:lstStyle/>
          <a:p>
            <a:r>
              <a:rPr lang="en-US" sz="2800" b="1" dirty="0" smtClean="0">
                <a:latin typeface="Arial" charset="0"/>
              </a:rPr>
              <a:t>Concluding remarks</a:t>
            </a:r>
            <a:endParaRPr lang="bg-BG" sz="2800" dirty="0"/>
          </a:p>
        </p:txBody>
      </p:sp>
      <p:sp>
        <p:nvSpPr>
          <p:cNvPr id="4" name="TextBox 3"/>
          <p:cNvSpPr txBox="1"/>
          <p:nvPr/>
        </p:nvSpPr>
        <p:spPr>
          <a:xfrm>
            <a:off x="827584" y="1556792"/>
            <a:ext cx="7488832" cy="4001095"/>
          </a:xfrm>
          <a:prstGeom prst="rect">
            <a:avLst/>
          </a:prstGeom>
          <a:noFill/>
        </p:spPr>
        <p:txBody>
          <a:bodyPr wrap="square" rtlCol="0">
            <a:spAutoFit/>
          </a:bodyPr>
          <a:lstStyle/>
          <a:p>
            <a:pPr marL="285750" indent="-285750">
              <a:spcBef>
                <a:spcPts val="600"/>
              </a:spcBef>
              <a:spcAft>
                <a:spcPts val="600"/>
              </a:spcAft>
              <a:buFont typeface="Arial" pitchFamily="34" charset="0"/>
              <a:buChar char="•"/>
            </a:pPr>
            <a:r>
              <a:rPr lang="en-US" sz="1700" dirty="0" smtClean="0">
                <a:latin typeface="Calibri" pitchFamily="34" charset="0"/>
              </a:rPr>
              <a:t>Both parameters (LSASAF ET/LST) exhibit sensitivity to forest drying after corolla attacks in 2015, 2016, 2017; thus the deviations from the normal state and actual functioning </a:t>
            </a:r>
            <a:r>
              <a:rPr lang="en-US" sz="1700" dirty="0">
                <a:latin typeface="Calibri" pitchFamily="34" charset="0"/>
              </a:rPr>
              <a:t>is recommended to be used as a quantitative </a:t>
            </a:r>
            <a:r>
              <a:rPr lang="en-US" sz="1700" dirty="0" smtClean="0">
                <a:latin typeface="Calibri" pitchFamily="34" charset="0"/>
              </a:rPr>
              <a:t>index for identification of affected conifer forests.</a:t>
            </a:r>
          </a:p>
          <a:p>
            <a:pPr marL="285750" indent="-285750">
              <a:spcBef>
                <a:spcPts val="600"/>
              </a:spcBef>
              <a:spcAft>
                <a:spcPts val="600"/>
              </a:spcAft>
              <a:buFont typeface="Arial" pitchFamily="34" charset="0"/>
              <a:buChar char="•"/>
            </a:pPr>
            <a:r>
              <a:rPr lang="en-US" sz="1700" dirty="0" smtClean="0">
                <a:latin typeface="Calibri" pitchFamily="34" charset="0"/>
              </a:rPr>
              <a:t>July is the most sensitive month for detection of the affected areas.</a:t>
            </a:r>
          </a:p>
          <a:p>
            <a:pPr marL="285750" indent="-285750">
              <a:spcBef>
                <a:spcPts val="600"/>
              </a:spcBef>
              <a:spcAft>
                <a:spcPts val="600"/>
              </a:spcAft>
              <a:buFont typeface="Arial" pitchFamily="34" charset="0"/>
              <a:buChar char="•"/>
            </a:pPr>
            <a:r>
              <a:rPr lang="en-US" sz="1700" dirty="0" smtClean="0">
                <a:latin typeface="Calibri" pitchFamily="34" charset="0"/>
              </a:rPr>
              <a:t>It is planned these findings to be applied for the whole forest estate </a:t>
            </a:r>
            <a:r>
              <a:rPr lang="en-US" sz="1700" dirty="0" err="1" smtClean="0">
                <a:latin typeface="Calibri" pitchFamily="34" charset="0"/>
              </a:rPr>
              <a:t>Ardino</a:t>
            </a:r>
            <a:r>
              <a:rPr lang="en-US" sz="1700" dirty="0" smtClean="0">
                <a:latin typeface="Calibri" pitchFamily="34" charset="0"/>
              </a:rPr>
              <a:t> to identify the total area of drying forest.</a:t>
            </a:r>
          </a:p>
          <a:p>
            <a:pPr marL="285750" indent="-285750">
              <a:spcBef>
                <a:spcPts val="600"/>
              </a:spcBef>
              <a:spcAft>
                <a:spcPts val="600"/>
              </a:spcAft>
              <a:buFont typeface="Arial" pitchFamily="34" charset="0"/>
              <a:buChar char="•"/>
            </a:pPr>
            <a:r>
              <a:rPr lang="en-US" sz="1700" dirty="0" smtClean="0">
                <a:latin typeface="Calibri" pitchFamily="34" charset="0"/>
              </a:rPr>
              <a:t>Areas with lower SMA are more susceptible to decease. </a:t>
            </a:r>
          </a:p>
          <a:p>
            <a:pPr marL="285750" indent="-285750">
              <a:spcBef>
                <a:spcPts val="600"/>
              </a:spcBef>
              <a:spcAft>
                <a:spcPts val="600"/>
              </a:spcAft>
              <a:buFont typeface="Arial" pitchFamily="34" charset="0"/>
              <a:buChar char="•"/>
            </a:pPr>
            <a:r>
              <a:rPr lang="en-US" sz="1700" dirty="0" smtClean="0">
                <a:latin typeface="Calibri" pitchFamily="34" charset="0"/>
              </a:rPr>
              <a:t>Dry forest spots are more susceptible to  fire burning; this is another reason for the need of  their identification.</a:t>
            </a:r>
          </a:p>
          <a:p>
            <a:pPr marL="285750" indent="-285750">
              <a:spcBef>
                <a:spcPts val="600"/>
              </a:spcBef>
              <a:spcAft>
                <a:spcPts val="600"/>
              </a:spcAft>
              <a:buFont typeface="Arial" pitchFamily="34" charset="0"/>
              <a:buChar char="•"/>
            </a:pPr>
            <a:r>
              <a:rPr lang="en-US" sz="1700" dirty="0" smtClean="0">
                <a:latin typeface="Calibri" pitchFamily="34" charset="0"/>
              </a:rPr>
              <a:t>Satellite information with a higher spatial resolution is recommended to be used.</a:t>
            </a:r>
          </a:p>
        </p:txBody>
      </p:sp>
    </p:spTree>
    <p:extLst>
      <p:ext uri="{BB962C8B-B14F-4D97-AF65-F5344CB8AC3E}">
        <p14:creationId xmlns:p14="http://schemas.microsoft.com/office/powerpoint/2010/main" val="32456410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5"/>
          <p:cNvSpPr>
            <a:spLocks noChangeArrowheads="1"/>
          </p:cNvSpPr>
          <p:nvPr/>
        </p:nvSpPr>
        <p:spPr bwMode="auto">
          <a:xfrm>
            <a:off x="304800" y="2276872"/>
            <a:ext cx="8534400" cy="4200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spcBef>
                <a:spcPct val="50000"/>
              </a:spcBef>
              <a:spcAft>
                <a:spcPct val="50000"/>
              </a:spcAft>
            </a:pPr>
            <a:r>
              <a:rPr lang="en-US" sz="1800" b="1" dirty="0">
                <a:latin typeface="Calibri" pitchFamily="34" charset="0"/>
              </a:rPr>
              <a:t>Acknowledgements:</a:t>
            </a:r>
          </a:p>
          <a:p>
            <a:pPr>
              <a:lnSpc>
                <a:spcPct val="80000"/>
              </a:lnSpc>
              <a:spcBef>
                <a:spcPct val="50000"/>
              </a:spcBef>
              <a:spcAft>
                <a:spcPct val="50000"/>
              </a:spcAft>
            </a:pPr>
            <a:r>
              <a:rPr lang="en-US" sz="1500" dirty="0">
                <a:latin typeface="Calibri" pitchFamily="34" charset="0"/>
              </a:rPr>
              <a:t>		This study is funded by EUMETSAT, the </a:t>
            </a:r>
            <a:r>
              <a:rPr lang="en-GB" sz="1500" dirty="0">
                <a:latin typeface="Calibri" pitchFamily="34" charset="0"/>
              </a:rPr>
              <a:t>European Organisation for the Exploitation of </a:t>
            </a:r>
            <a:r>
              <a:rPr lang="en-US" sz="1500" dirty="0">
                <a:latin typeface="Calibri" pitchFamily="34" charset="0"/>
              </a:rPr>
              <a:t>		</a:t>
            </a:r>
            <a:r>
              <a:rPr lang="en-GB" sz="1500" dirty="0">
                <a:latin typeface="Calibri" pitchFamily="34" charset="0"/>
              </a:rPr>
              <a:t>Meteorological Satellites</a:t>
            </a:r>
            <a:r>
              <a:rPr lang="en-US" sz="1500" dirty="0">
                <a:latin typeface="Calibri" pitchFamily="34" charset="0"/>
              </a:rPr>
              <a:t> in the frame of SALGEE Project </a:t>
            </a:r>
            <a:r>
              <a:rPr lang="en-US" sz="1500" dirty="0" smtClean="0">
                <a:latin typeface="Calibri" pitchFamily="34" charset="0"/>
              </a:rPr>
              <a:t>2019.</a:t>
            </a:r>
            <a:r>
              <a:rPr lang="en-US" sz="1400" b="1" dirty="0" smtClean="0">
                <a:latin typeface="Arial" charset="0"/>
                <a:cs typeface="Times New Roman" charset="0"/>
              </a:rPr>
              <a:t> </a:t>
            </a:r>
          </a:p>
          <a:p>
            <a:pPr>
              <a:lnSpc>
                <a:spcPct val="80000"/>
              </a:lnSpc>
              <a:spcBef>
                <a:spcPct val="50000"/>
              </a:spcBef>
              <a:spcAft>
                <a:spcPct val="50000"/>
              </a:spcAft>
            </a:pPr>
            <a:r>
              <a:rPr lang="en-US" sz="1500" dirty="0">
                <a:latin typeface="Calibri" pitchFamily="34" charset="0"/>
              </a:rPr>
              <a:t>		LSA SAF is </a:t>
            </a:r>
            <a:r>
              <a:rPr lang="bg-BG" sz="1500" dirty="0">
                <a:latin typeface="Calibri" pitchFamily="34" charset="0"/>
              </a:rPr>
              <a:t>acknowledged </a:t>
            </a:r>
            <a:r>
              <a:rPr lang="en-US" sz="1500" dirty="0">
                <a:latin typeface="Calibri" pitchFamily="34" charset="0"/>
              </a:rPr>
              <a:t>for providing </a:t>
            </a:r>
            <a:r>
              <a:rPr lang="en-US" sz="1500" dirty="0" smtClean="0">
                <a:latin typeface="Calibri" pitchFamily="34" charset="0"/>
              </a:rPr>
              <a:t>archive data for EDLST. </a:t>
            </a:r>
          </a:p>
          <a:p>
            <a:pPr>
              <a:lnSpc>
                <a:spcPct val="80000"/>
              </a:lnSpc>
              <a:spcBef>
                <a:spcPct val="50000"/>
              </a:spcBef>
              <a:spcAft>
                <a:spcPct val="50000"/>
              </a:spcAft>
            </a:pPr>
            <a:r>
              <a:rPr lang="en-US" sz="1500" dirty="0" smtClean="0">
                <a:latin typeface="Calibri" pitchFamily="34" charset="0"/>
              </a:rPr>
              <a:t>The </a:t>
            </a:r>
            <a:r>
              <a:rPr lang="en-GB" sz="1500" dirty="0" smtClean="0">
                <a:latin typeface="Calibri" pitchFamily="34" charset="0"/>
              </a:rPr>
              <a:t>Forest Agency of Bulgaria </a:t>
            </a:r>
            <a:r>
              <a:rPr lang="en-US" sz="1500" dirty="0" smtClean="0">
                <a:latin typeface="Calibri" pitchFamily="34" charset="0"/>
              </a:rPr>
              <a:t>has  requested to define the corolla affected conifer forest for the selected Forest Estate  and </a:t>
            </a:r>
            <a:r>
              <a:rPr lang="en-GB" sz="1500" dirty="0" smtClean="0">
                <a:latin typeface="Calibri" pitchFamily="34" charset="0"/>
              </a:rPr>
              <a:t>provided information for the location of health and ill forest sites for the selected Forest estate </a:t>
            </a:r>
            <a:r>
              <a:rPr lang="en-GB" sz="1500" dirty="0" err="1" smtClean="0">
                <a:latin typeface="Calibri" pitchFamily="34" charset="0"/>
              </a:rPr>
              <a:t>Ardino</a:t>
            </a:r>
            <a:r>
              <a:rPr lang="en-GB" sz="1500" dirty="0" smtClean="0">
                <a:latin typeface="Calibri" pitchFamily="34" charset="0"/>
              </a:rPr>
              <a:t>.</a:t>
            </a:r>
          </a:p>
          <a:p>
            <a:pPr>
              <a:lnSpc>
                <a:spcPct val="80000"/>
              </a:lnSpc>
              <a:spcBef>
                <a:spcPct val="50000"/>
              </a:spcBef>
              <a:spcAft>
                <a:spcPct val="50000"/>
              </a:spcAft>
            </a:pPr>
            <a:r>
              <a:rPr lang="en-US" sz="1500" dirty="0" err="1" smtClean="0">
                <a:latin typeface="Calibri" pitchFamily="34" charset="0"/>
              </a:rPr>
              <a:t>Agrolesproject</a:t>
            </a:r>
            <a:r>
              <a:rPr lang="bg-BG" sz="1500" dirty="0" smtClean="0">
                <a:latin typeface="Calibri" pitchFamily="34" charset="0"/>
              </a:rPr>
              <a:t> </a:t>
            </a:r>
            <a:r>
              <a:rPr lang="en-GB" sz="1500" dirty="0" smtClean="0">
                <a:latin typeface="Calibri" pitchFamily="34" charset="0"/>
              </a:rPr>
              <a:t>Ltd</a:t>
            </a:r>
            <a:r>
              <a:rPr lang="en-GB" sz="1500" dirty="0" smtClean="0">
                <a:latin typeface="Calibri" pitchFamily="34" charset="0"/>
              </a:rPr>
              <a:t>.</a:t>
            </a:r>
            <a:r>
              <a:rPr lang="en-US" sz="1500" dirty="0" smtClean="0">
                <a:latin typeface="Calibri" pitchFamily="34" charset="0"/>
              </a:rPr>
              <a:t>, Bulgaria is acknowledged  for  </a:t>
            </a:r>
            <a:r>
              <a:rPr lang="en-US" sz="1500" dirty="0" smtClean="0">
                <a:latin typeface="Calibri" pitchFamily="34" charset="0"/>
              </a:rPr>
              <a:t>decoded  </a:t>
            </a:r>
            <a:r>
              <a:rPr lang="en-US" sz="1500" smtClean="0">
                <a:latin typeface="Calibri" pitchFamily="34" charset="0"/>
              </a:rPr>
              <a:t>and providing  </a:t>
            </a:r>
            <a:r>
              <a:rPr lang="en-US" sz="1500" dirty="0" smtClean="0">
                <a:latin typeface="Calibri" pitchFamily="34" charset="0"/>
              </a:rPr>
              <a:t>files of  the  land cover for the forest estates used in current study. </a:t>
            </a:r>
            <a:endParaRPr lang="en-GB" sz="1500" dirty="0" smtClean="0">
              <a:latin typeface="Calibri" pitchFamily="34" charset="0"/>
            </a:endParaRPr>
          </a:p>
        </p:txBody>
      </p:sp>
      <p:pic>
        <p:nvPicPr>
          <p:cNvPr id="54275" name="Picture 6" descr="E:\EUMETSAT\SALGEE Workshops\5th SALGEE2017\JS_Lectures\JS_Lecture5_Fire Risk\LSASAF_Name_Reversed.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4049762"/>
            <a:ext cx="87947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5" descr="EUMETSATLogo_h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520" y="3471664"/>
            <a:ext cx="1600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116632"/>
            <a:ext cx="9108504" cy="864096"/>
          </a:xfrm>
        </p:spPr>
        <p:txBody>
          <a:bodyPr/>
          <a:lstStyle/>
          <a:p>
            <a:r>
              <a:rPr lang="en-US" sz="3200" dirty="0" smtClean="0">
                <a:solidFill>
                  <a:srgbClr val="000066"/>
                </a:solidFill>
                <a:latin typeface="Calibri" pitchFamily="34" charset="0"/>
                <a:cs typeface="Calibri" pitchFamily="34" charset="0"/>
              </a:rPr>
              <a:t>Regions of the two types of disturbances </a:t>
            </a:r>
            <a:br>
              <a:rPr lang="en-US" sz="3200" dirty="0" smtClean="0">
                <a:solidFill>
                  <a:srgbClr val="000066"/>
                </a:solidFill>
                <a:latin typeface="Calibri" pitchFamily="34" charset="0"/>
                <a:cs typeface="Calibri" pitchFamily="34" charset="0"/>
              </a:rPr>
            </a:br>
            <a:r>
              <a:rPr lang="en-US" sz="3200" dirty="0" smtClean="0">
                <a:solidFill>
                  <a:srgbClr val="000066"/>
                </a:solidFill>
                <a:latin typeface="Calibri" pitchFamily="34" charset="0"/>
                <a:cs typeface="Calibri" pitchFamily="34" charset="0"/>
              </a:rPr>
              <a:t>in forest sustainability</a:t>
            </a:r>
            <a:endParaRPr lang="bg-BG" sz="3200" dirty="0">
              <a:solidFill>
                <a:srgbClr val="000066"/>
              </a:solidFill>
              <a:latin typeface="Calibri" pitchFamily="34" charset="0"/>
              <a:cs typeface="Calibri"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1196752"/>
            <a:ext cx="9201818" cy="4839401"/>
          </a:xfrm>
          <a:prstGeom prst="rect">
            <a:avLst/>
          </a:prstGeom>
        </p:spPr>
      </p:pic>
      <p:sp>
        <p:nvSpPr>
          <p:cNvPr id="4" name="TextBox 3"/>
          <p:cNvSpPr txBox="1"/>
          <p:nvPr/>
        </p:nvSpPr>
        <p:spPr>
          <a:xfrm>
            <a:off x="5519410" y="2780928"/>
            <a:ext cx="1356846" cy="923330"/>
          </a:xfrm>
          <a:prstGeom prst="rect">
            <a:avLst/>
          </a:prstGeom>
          <a:noFill/>
        </p:spPr>
        <p:txBody>
          <a:bodyPr wrap="none" rtlCol="0">
            <a:spAutoFit/>
          </a:bodyPr>
          <a:lstStyle/>
          <a:p>
            <a:pPr algn="ctr"/>
            <a:r>
              <a:rPr lang="en-US" sz="1800" dirty="0" err="1" smtClean="0">
                <a:solidFill>
                  <a:srgbClr val="FFC000"/>
                </a:solidFill>
                <a:latin typeface="Calibri" pitchFamily="34" charset="0"/>
                <a:cs typeface="Calibri" pitchFamily="34" charset="0"/>
              </a:rPr>
              <a:t>Ardino</a:t>
            </a:r>
            <a:endParaRPr lang="en-US" sz="1800" dirty="0" smtClean="0">
              <a:solidFill>
                <a:srgbClr val="FFC000"/>
              </a:solidFill>
              <a:latin typeface="Calibri" pitchFamily="34" charset="0"/>
              <a:cs typeface="Calibri" pitchFamily="34" charset="0"/>
            </a:endParaRPr>
          </a:p>
          <a:p>
            <a:pPr algn="ctr"/>
            <a:r>
              <a:rPr lang="en-US" sz="1800" dirty="0">
                <a:solidFill>
                  <a:srgbClr val="FFC000"/>
                </a:solidFill>
                <a:latin typeface="Calibri" pitchFamily="34" charset="0"/>
                <a:cs typeface="Calibri" pitchFamily="34" charset="0"/>
              </a:rPr>
              <a:t>forest </a:t>
            </a:r>
            <a:r>
              <a:rPr lang="en-US" sz="1800" dirty="0" smtClean="0">
                <a:solidFill>
                  <a:srgbClr val="FFC000"/>
                </a:solidFill>
                <a:latin typeface="Calibri" pitchFamily="34" charset="0"/>
                <a:cs typeface="Calibri" pitchFamily="34" charset="0"/>
              </a:rPr>
              <a:t>estate</a:t>
            </a:r>
            <a:endParaRPr lang="bg-BG" sz="1800" dirty="0">
              <a:solidFill>
                <a:srgbClr val="FFC000"/>
              </a:solidFill>
              <a:latin typeface="Calibri" pitchFamily="34" charset="0"/>
              <a:cs typeface="Calibri" pitchFamily="34" charset="0"/>
            </a:endParaRPr>
          </a:p>
          <a:p>
            <a:endParaRPr lang="bg-BG" sz="1800" dirty="0">
              <a:solidFill>
                <a:srgbClr val="FFC000"/>
              </a:solidFill>
              <a:latin typeface="Calibri" pitchFamily="34" charset="0"/>
              <a:cs typeface="Calibri" pitchFamily="34" charset="0"/>
            </a:endParaRPr>
          </a:p>
        </p:txBody>
      </p:sp>
      <p:sp>
        <p:nvSpPr>
          <p:cNvPr id="5" name="TextBox 4"/>
          <p:cNvSpPr txBox="1"/>
          <p:nvPr/>
        </p:nvSpPr>
        <p:spPr>
          <a:xfrm>
            <a:off x="1860191" y="2739329"/>
            <a:ext cx="1708929" cy="646331"/>
          </a:xfrm>
          <a:prstGeom prst="rect">
            <a:avLst/>
          </a:prstGeom>
          <a:noFill/>
        </p:spPr>
        <p:txBody>
          <a:bodyPr wrap="none" rtlCol="0">
            <a:spAutoFit/>
          </a:bodyPr>
          <a:lstStyle/>
          <a:p>
            <a:pPr algn="ctr"/>
            <a:r>
              <a:rPr lang="en-US" sz="1800" dirty="0" err="1" smtClean="0">
                <a:solidFill>
                  <a:srgbClr val="FFCC00"/>
                </a:solidFill>
                <a:latin typeface="Calibri" pitchFamily="34" charset="0"/>
                <a:cs typeface="Calibri" pitchFamily="34" charset="0"/>
              </a:rPr>
              <a:t>Kresna</a:t>
            </a:r>
            <a:r>
              <a:rPr lang="en-US" sz="1800" dirty="0" smtClean="0">
                <a:solidFill>
                  <a:srgbClr val="FFC000"/>
                </a:solidFill>
                <a:latin typeface="Calibri" pitchFamily="34" charset="0"/>
                <a:cs typeface="Calibri" pitchFamily="34" charset="0"/>
              </a:rPr>
              <a:t> &amp; </a:t>
            </a:r>
            <a:r>
              <a:rPr lang="en-US" sz="1800" dirty="0" err="1" smtClean="0">
                <a:solidFill>
                  <a:srgbClr val="FFC000"/>
                </a:solidFill>
                <a:latin typeface="Calibri" pitchFamily="34" charset="0"/>
                <a:cs typeface="Calibri" pitchFamily="34" charset="0"/>
              </a:rPr>
              <a:t>Simitly</a:t>
            </a:r>
            <a:endParaRPr lang="en-US" sz="1800" dirty="0" smtClean="0">
              <a:solidFill>
                <a:srgbClr val="FFC000"/>
              </a:solidFill>
              <a:latin typeface="Calibri" pitchFamily="34" charset="0"/>
              <a:cs typeface="Calibri" pitchFamily="34" charset="0"/>
            </a:endParaRPr>
          </a:p>
          <a:p>
            <a:pPr algn="ctr"/>
            <a:r>
              <a:rPr lang="en-US" sz="1800" dirty="0" smtClean="0">
                <a:solidFill>
                  <a:srgbClr val="FFC000"/>
                </a:solidFill>
                <a:latin typeface="Calibri" pitchFamily="34" charset="0"/>
                <a:cs typeface="Calibri" pitchFamily="34" charset="0"/>
              </a:rPr>
              <a:t>forest estates </a:t>
            </a:r>
            <a:endParaRPr lang="bg-BG" sz="1800" dirty="0">
              <a:solidFill>
                <a:srgbClr val="FFC000"/>
              </a:solidFill>
              <a:latin typeface="Calibri" pitchFamily="34" charset="0"/>
              <a:cs typeface="Calibri" pitchFamily="34" charset="0"/>
            </a:endParaRPr>
          </a:p>
        </p:txBody>
      </p:sp>
      <p:sp>
        <p:nvSpPr>
          <p:cNvPr id="6" name="TextBox 5"/>
          <p:cNvSpPr txBox="1"/>
          <p:nvPr/>
        </p:nvSpPr>
        <p:spPr>
          <a:xfrm>
            <a:off x="1677081" y="4293096"/>
            <a:ext cx="1382751" cy="646331"/>
          </a:xfrm>
          <a:prstGeom prst="rect">
            <a:avLst/>
          </a:prstGeom>
          <a:noFill/>
        </p:spPr>
        <p:txBody>
          <a:bodyPr wrap="none" rtlCol="0">
            <a:spAutoFit/>
          </a:bodyPr>
          <a:lstStyle/>
          <a:p>
            <a:r>
              <a:rPr lang="en-US" sz="1800" dirty="0" smtClean="0">
                <a:solidFill>
                  <a:srgbClr val="FF0000"/>
                </a:solidFill>
                <a:latin typeface="Calibri" pitchFamily="34" charset="0"/>
                <a:cs typeface="Calibri" pitchFamily="34" charset="0"/>
              </a:rPr>
              <a:t>Forest fire </a:t>
            </a:r>
          </a:p>
          <a:p>
            <a:r>
              <a:rPr lang="en-US" sz="1800" dirty="0" smtClean="0">
                <a:solidFill>
                  <a:srgbClr val="FF0000"/>
                </a:solidFill>
                <a:latin typeface="Calibri" pitchFamily="34" charset="0"/>
                <a:cs typeface="Calibri" pitchFamily="34" charset="0"/>
              </a:rPr>
              <a:t>disturbances</a:t>
            </a:r>
            <a:endParaRPr lang="bg-BG" sz="1800" dirty="0">
              <a:solidFill>
                <a:srgbClr val="FF0000"/>
              </a:solidFill>
              <a:latin typeface="Calibri" pitchFamily="34" charset="0"/>
              <a:cs typeface="Calibri" pitchFamily="34" charset="0"/>
            </a:endParaRPr>
          </a:p>
        </p:txBody>
      </p:sp>
      <p:sp>
        <p:nvSpPr>
          <p:cNvPr id="8" name="TextBox 7"/>
          <p:cNvSpPr txBox="1"/>
          <p:nvPr/>
        </p:nvSpPr>
        <p:spPr>
          <a:xfrm>
            <a:off x="5911329" y="4293096"/>
            <a:ext cx="2045047" cy="646331"/>
          </a:xfrm>
          <a:prstGeom prst="rect">
            <a:avLst/>
          </a:prstGeom>
          <a:noFill/>
        </p:spPr>
        <p:txBody>
          <a:bodyPr wrap="none" rtlCol="0">
            <a:spAutoFit/>
          </a:bodyPr>
          <a:lstStyle/>
          <a:p>
            <a:r>
              <a:rPr lang="en-US" sz="1800" dirty="0" smtClean="0">
                <a:solidFill>
                  <a:srgbClr val="FF0000"/>
                </a:solidFill>
                <a:latin typeface="Calibri" pitchFamily="34" charset="0"/>
                <a:cs typeface="Calibri" pitchFamily="34" charset="0"/>
              </a:rPr>
              <a:t>Forest decease and </a:t>
            </a:r>
          </a:p>
          <a:p>
            <a:r>
              <a:rPr lang="en-US" sz="1800" dirty="0" smtClean="0">
                <a:solidFill>
                  <a:srgbClr val="FF0000"/>
                </a:solidFill>
                <a:latin typeface="Calibri" pitchFamily="34" charset="0"/>
                <a:cs typeface="Calibri" pitchFamily="34" charset="0"/>
              </a:rPr>
              <a:t>desiccation</a:t>
            </a:r>
            <a:endParaRPr lang="bg-BG" sz="1800" dirty="0">
              <a:solidFill>
                <a:srgbClr val="FF0000"/>
              </a:solidFill>
              <a:latin typeface="Calibri" pitchFamily="34" charset="0"/>
              <a:cs typeface="Calibri" pitchFamily="34" charset="0"/>
            </a:endParaRPr>
          </a:p>
        </p:txBody>
      </p:sp>
      <p:sp>
        <p:nvSpPr>
          <p:cNvPr id="9" name="TextBox 8"/>
          <p:cNvSpPr txBox="1"/>
          <p:nvPr/>
        </p:nvSpPr>
        <p:spPr>
          <a:xfrm>
            <a:off x="4211960" y="4246929"/>
            <a:ext cx="943400" cy="369332"/>
          </a:xfrm>
          <a:prstGeom prst="rect">
            <a:avLst/>
          </a:prstGeom>
          <a:noFill/>
        </p:spPr>
        <p:txBody>
          <a:bodyPr wrap="none" rtlCol="0">
            <a:spAutoFit/>
          </a:bodyPr>
          <a:lstStyle/>
          <a:p>
            <a:r>
              <a:rPr lang="en-US" sz="1800" dirty="0">
                <a:solidFill>
                  <a:srgbClr val="FFC000"/>
                </a:solidFill>
                <a:latin typeface="Calibri" pitchFamily="34" charset="0"/>
                <a:cs typeface="Calibri" pitchFamily="34" charset="0"/>
              </a:rPr>
              <a:t>Bulgaria</a:t>
            </a:r>
            <a:endParaRPr lang="bg-BG" sz="1800" dirty="0">
              <a:solidFill>
                <a:srgbClr val="FFC000"/>
              </a:solidFill>
              <a:latin typeface="Calibri" pitchFamily="34" charset="0"/>
              <a:cs typeface="Calibri" pitchFamily="34" charset="0"/>
            </a:endParaRPr>
          </a:p>
        </p:txBody>
      </p:sp>
      <p:sp>
        <p:nvSpPr>
          <p:cNvPr id="10" name="Rounded Rectangle 9"/>
          <p:cNvSpPr/>
          <p:nvPr/>
        </p:nvSpPr>
        <p:spPr>
          <a:xfrm>
            <a:off x="4788024" y="2703831"/>
            <a:ext cx="2736304" cy="2235596"/>
          </a:xfrm>
          <a:prstGeom prst="roundRect">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11" name="TextBox 10"/>
          <p:cNvSpPr txBox="1"/>
          <p:nvPr/>
        </p:nvSpPr>
        <p:spPr>
          <a:xfrm>
            <a:off x="4788024" y="2031784"/>
            <a:ext cx="2780425" cy="646331"/>
          </a:xfrm>
          <a:prstGeom prst="rect">
            <a:avLst/>
          </a:prstGeom>
          <a:noFill/>
        </p:spPr>
        <p:txBody>
          <a:bodyPr wrap="square" rtlCol="0">
            <a:spAutoFit/>
          </a:bodyPr>
          <a:lstStyle/>
          <a:p>
            <a:pPr algn="ctr"/>
            <a:r>
              <a:rPr lang="en-US" sz="1800" dirty="0" smtClean="0">
                <a:solidFill>
                  <a:srgbClr val="FF0000"/>
                </a:solidFill>
                <a:latin typeface="Calibri" pitchFamily="34" charset="0"/>
              </a:rPr>
              <a:t>Second type of forest disturbances</a:t>
            </a:r>
            <a:endParaRPr lang="bg-BG" sz="1800" dirty="0">
              <a:solidFill>
                <a:srgbClr val="FF0000"/>
              </a:solidFill>
              <a:latin typeface="Calibri" pitchFamily="34" charset="0"/>
            </a:endParaRPr>
          </a:p>
        </p:txBody>
      </p:sp>
      <p:sp>
        <p:nvSpPr>
          <p:cNvPr id="12" name="Rounded Rectangle 11"/>
          <p:cNvSpPr/>
          <p:nvPr/>
        </p:nvSpPr>
        <p:spPr>
          <a:xfrm>
            <a:off x="1259632" y="2732895"/>
            <a:ext cx="2736304" cy="2235596"/>
          </a:xfrm>
          <a:prstGeom prst="roundRect">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13" name="TextBox 12"/>
          <p:cNvSpPr txBox="1"/>
          <p:nvPr/>
        </p:nvSpPr>
        <p:spPr>
          <a:xfrm>
            <a:off x="1259632" y="2060848"/>
            <a:ext cx="2780425" cy="646331"/>
          </a:xfrm>
          <a:prstGeom prst="rect">
            <a:avLst/>
          </a:prstGeom>
          <a:noFill/>
        </p:spPr>
        <p:txBody>
          <a:bodyPr wrap="square" rtlCol="0">
            <a:spAutoFit/>
          </a:bodyPr>
          <a:lstStyle/>
          <a:p>
            <a:pPr algn="ctr"/>
            <a:r>
              <a:rPr lang="en-US" sz="1800" dirty="0" smtClean="0">
                <a:solidFill>
                  <a:srgbClr val="FF0000"/>
                </a:solidFill>
                <a:latin typeface="Calibri" pitchFamily="34" charset="0"/>
              </a:rPr>
              <a:t>First  type of forest disturbances</a:t>
            </a:r>
            <a:endParaRPr lang="bg-BG" sz="1800" dirty="0">
              <a:solidFill>
                <a:srgbClr val="FF0000"/>
              </a:solidFill>
              <a:latin typeface="Calibri" pitchFamily="34" charset="0"/>
            </a:endParaRPr>
          </a:p>
        </p:txBody>
      </p:sp>
    </p:spTree>
    <p:extLst>
      <p:ext uri="{BB962C8B-B14F-4D97-AF65-F5344CB8AC3E}">
        <p14:creationId xmlns:p14="http://schemas.microsoft.com/office/powerpoint/2010/main" val="14440687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5904"/>
            <a:ext cx="9107488" cy="5681448"/>
          </a:xfrm>
          <a:prstGeom prst="rect">
            <a:avLst/>
          </a:prstGeom>
        </p:spPr>
      </p:pic>
      <p:sp>
        <p:nvSpPr>
          <p:cNvPr id="5" name="Rectangle 4"/>
          <p:cNvSpPr/>
          <p:nvPr/>
        </p:nvSpPr>
        <p:spPr>
          <a:xfrm>
            <a:off x="1043608" y="6381328"/>
            <a:ext cx="4572000" cy="338554"/>
          </a:xfrm>
          <a:prstGeom prst="rect">
            <a:avLst/>
          </a:prstGeom>
        </p:spPr>
        <p:txBody>
          <a:bodyPr>
            <a:spAutoFit/>
          </a:bodyPr>
          <a:lstStyle/>
          <a:p>
            <a:r>
              <a:rPr lang="en-US" sz="1600" i="1" dirty="0"/>
              <a:t>http://www.procurement.iag.bg:8080/cgi-bin/lup.cgi .</a:t>
            </a:r>
          </a:p>
        </p:txBody>
      </p:sp>
      <p:sp>
        <p:nvSpPr>
          <p:cNvPr id="6" name="Title 5"/>
          <p:cNvSpPr>
            <a:spLocks noGrp="1"/>
          </p:cNvSpPr>
          <p:nvPr>
            <p:ph type="title"/>
          </p:nvPr>
        </p:nvSpPr>
        <p:spPr>
          <a:xfrm>
            <a:off x="0" y="260648"/>
            <a:ext cx="9144000" cy="803176"/>
          </a:xfrm>
        </p:spPr>
        <p:txBody>
          <a:bodyPr/>
          <a:lstStyle/>
          <a:p>
            <a:r>
              <a:rPr lang="en-US" sz="3200" b="1" dirty="0">
                <a:solidFill>
                  <a:srgbClr val="000066"/>
                </a:solidFill>
                <a:latin typeface="Arial" charset="0"/>
              </a:rPr>
              <a:t>A. Forest fires </a:t>
            </a:r>
            <a:r>
              <a:rPr lang="en-US" sz="3200" b="1" dirty="0" smtClean="0">
                <a:solidFill>
                  <a:srgbClr val="000066"/>
                </a:solidFill>
                <a:latin typeface="Arial" charset="0"/>
              </a:rPr>
              <a:t>&amp; </a:t>
            </a:r>
            <a:r>
              <a:rPr lang="en-US" sz="3200" b="1" dirty="0">
                <a:solidFill>
                  <a:srgbClr val="000066"/>
                </a:solidFill>
                <a:latin typeface="Arial" charset="0"/>
              </a:rPr>
              <a:t>Forest cover </a:t>
            </a:r>
            <a:r>
              <a:rPr lang="en-US" sz="3200" b="1" dirty="0" smtClean="0">
                <a:solidFill>
                  <a:srgbClr val="000066"/>
                </a:solidFill>
                <a:latin typeface="Arial" charset="0"/>
              </a:rPr>
              <a:t>disturbances</a:t>
            </a:r>
            <a:endParaRPr lang="bg-BG" sz="32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1340768"/>
            <a:ext cx="1804987"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06424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536" y="915904"/>
            <a:ext cx="9107488" cy="5681448"/>
          </a:xfrm>
          <a:prstGeom prst="rect">
            <a:avLst/>
          </a:prstGeom>
        </p:spPr>
      </p:pic>
      <p:sp>
        <p:nvSpPr>
          <p:cNvPr id="5" name="Rectangle 4"/>
          <p:cNvSpPr/>
          <p:nvPr/>
        </p:nvSpPr>
        <p:spPr>
          <a:xfrm>
            <a:off x="1043608" y="6309320"/>
            <a:ext cx="4572000" cy="338554"/>
          </a:xfrm>
          <a:prstGeom prst="rect">
            <a:avLst/>
          </a:prstGeom>
        </p:spPr>
        <p:txBody>
          <a:bodyPr>
            <a:spAutoFit/>
          </a:bodyPr>
          <a:lstStyle/>
          <a:p>
            <a:r>
              <a:rPr lang="en-US" sz="1600" i="1" dirty="0">
                <a:solidFill>
                  <a:schemeClr val="bg1">
                    <a:lumMod val="65000"/>
                  </a:schemeClr>
                </a:solidFill>
              </a:rPr>
              <a:t>http://www.procurement.iag.bg:8080/cgi-bin/lup.cgi </a:t>
            </a:r>
            <a:r>
              <a:rPr lang="en-US" sz="1600" i="1" dirty="0"/>
              <a:t>.</a:t>
            </a:r>
          </a:p>
        </p:txBody>
      </p:sp>
      <p:sp>
        <p:nvSpPr>
          <p:cNvPr id="6" name="Title 5"/>
          <p:cNvSpPr>
            <a:spLocks noGrp="1"/>
          </p:cNvSpPr>
          <p:nvPr>
            <p:ph type="title"/>
          </p:nvPr>
        </p:nvSpPr>
        <p:spPr>
          <a:xfrm>
            <a:off x="0" y="260648"/>
            <a:ext cx="9144000" cy="803176"/>
          </a:xfrm>
        </p:spPr>
        <p:txBody>
          <a:bodyPr/>
          <a:lstStyle/>
          <a:p>
            <a:r>
              <a:rPr lang="en-US" sz="3200" b="1" dirty="0">
                <a:solidFill>
                  <a:srgbClr val="000066"/>
                </a:solidFill>
                <a:latin typeface="Arial" charset="0"/>
              </a:rPr>
              <a:t>A. Forest fires </a:t>
            </a:r>
            <a:r>
              <a:rPr lang="en-US" sz="3200" b="1" dirty="0" smtClean="0">
                <a:solidFill>
                  <a:srgbClr val="000066"/>
                </a:solidFill>
                <a:latin typeface="Arial" charset="0"/>
              </a:rPr>
              <a:t>&amp; </a:t>
            </a:r>
            <a:r>
              <a:rPr lang="en-US" sz="3200" b="1" dirty="0">
                <a:solidFill>
                  <a:srgbClr val="000066"/>
                </a:solidFill>
                <a:latin typeface="Arial" charset="0"/>
              </a:rPr>
              <a:t>Forest cover </a:t>
            </a:r>
            <a:r>
              <a:rPr lang="en-US" sz="3200" b="1" dirty="0" smtClean="0">
                <a:solidFill>
                  <a:srgbClr val="000066"/>
                </a:solidFill>
                <a:latin typeface="Arial" charset="0"/>
              </a:rPr>
              <a:t>disturbances</a:t>
            </a:r>
            <a:endParaRPr lang="bg-BG" sz="32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1340768"/>
            <a:ext cx="1804987"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flipH="1">
            <a:off x="5652120" y="1573917"/>
            <a:ext cx="3384376" cy="4447371"/>
          </a:xfrm>
          <a:prstGeom prst="rect">
            <a:avLst/>
          </a:prstGeom>
          <a:solidFill>
            <a:schemeClr val="bg1">
              <a:lumMod val="95000"/>
            </a:schemeClr>
          </a:solidFill>
        </p:spPr>
        <p:txBody>
          <a:bodyPr wrap="square" rtlCol="0">
            <a:spAutoFit/>
          </a:bodyPr>
          <a:lstStyle/>
          <a:p>
            <a:pPr algn="ctr">
              <a:spcAft>
                <a:spcPts val="600"/>
              </a:spcAft>
            </a:pPr>
            <a:r>
              <a:rPr lang="en-US" sz="1800" b="1" dirty="0" smtClean="0">
                <a:solidFill>
                  <a:srgbClr val="000066"/>
                </a:solidFill>
                <a:latin typeface="Calibri" pitchFamily="34" charset="0"/>
                <a:cs typeface="Calibri" pitchFamily="34" charset="0"/>
              </a:rPr>
              <a:t>Outline</a:t>
            </a:r>
          </a:p>
          <a:p>
            <a:r>
              <a:rPr lang="en-US" sz="1600" dirty="0" smtClean="0">
                <a:latin typeface="Calibri" pitchFamily="34" charset="0"/>
                <a:cs typeface="Calibri" pitchFamily="34" charset="0"/>
              </a:rPr>
              <a:t>1. Fire event </a:t>
            </a:r>
          </a:p>
          <a:p>
            <a:pPr>
              <a:spcAft>
                <a:spcPts val="600"/>
              </a:spcAft>
            </a:pPr>
            <a:r>
              <a:rPr lang="en-US" sz="1600" dirty="0">
                <a:latin typeface="Calibri" pitchFamily="34" charset="0"/>
                <a:cs typeface="Calibri" pitchFamily="34" charset="0"/>
              </a:rPr>
              <a:t>  </a:t>
            </a:r>
            <a:r>
              <a:rPr lang="en-US" sz="1600" dirty="0" smtClean="0">
                <a:latin typeface="Calibri" pitchFamily="34" charset="0"/>
                <a:cs typeface="Calibri" pitchFamily="34" charset="0"/>
              </a:rPr>
              <a:t>      </a:t>
            </a:r>
            <a:r>
              <a:rPr lang="en-US" sz="1600" dirty="0" smtClean="0">
                <a:solidFill>
                  <a:srgbClr val="FF0000"/>
                </a:solidFill>
                <a:latin typeface="Calibri" pitchFamily="34" charset="0"/>
                <a:cs typeface="Calibri" pitchFamily="34" charset="0"/>
              </a:rPr>
              <a:t>24-29 August 2017</a:t>
            </a:r>
            <a:endParaRPr lang="en-US" sz="1600" dirty="0" smtClean="0">
              <a:latin typeface="Calibri" pitchFamily="34" charset="0"/>
              <a:cs typeface="Calibri" pitchFamily="34" charset="0"/>
            </a:endParaRPr>
          </a:p>
          <a:p>
            <a:pPr>
              <a:tabLst>
                <a:tab pos="180975" algn="l"/>
              </a:tabLst>
            </a:pPr>
            <a:r>
              <a:rPr lang="en-US" sz="1600" dirty="0" smtClean="0">
                <a:latin typeface="Calibri" pitchFamily="34" charset="0"/>
                <a:cs typeface="Calibri" pitchFamily="34" charset="0"/>
              </a:rPr>
              <a:t>2. </a:t>
            </a:r>
            <a:r>
              <a:rPr lang="en-US" sz="1600" b="1" dirty="0" smtClean="0">
                <a:latin typeface="Calibri" pitchFamily="34" charset="0"/>
                <a:cs typeface="Calibri" pitchFamily="34" charset="0"/>
              </a:rPr>
              <a:t>The aim</a:t>
            </a:r>
            <a:r>
              <a:rPr lang="en-US" sz="1600" dirty="0" smtClean="0">
                <a:latin typeface="Calibri" pitchFamily="34" charset="0"/>
                <a:cs typeface="Calibri" pitchFamily="34" charset="0"/>
              </a:rPr>
              <a:t>: First attempt for applications of  the  land surface temperature (EDLST) from </a:t>
            </a:r>
            <a:r>
              <a:rPr lang="en-US" sz="1600" dirty="0" err="1" smtClean="0">
                <a:latin typeface="Calibri" pitchFamily="34" charset="0"/>
                <a:cs typeface="Calibri" pitchFamily="34" charset="0"/>
              </a:rPr>
              <a:t>MetOp</a:t>
            </a:r>
            <a:r>
              <a:rPr lang="en-US" sz="1600" dirty="0" smtClean="0">
                <a:latin typeface="Calibri" pitchFamily="34" charset="0"/>
                <a:cs typeface="Calibri" pitchFamily="34" charset="0"/>
              </a:rPr>
              <a:t> to identify fire </a:t>
            </a:r>
            <a:r>
              <a:rPr lang="en-US" sz="1600" dirty="0">
                <a:latin typeface="Calibri" pitchFamily="34" charset="0"/>
                <a:cs typeface="Calibri" pitchFamily="34" charset="0"/>
              </a:rPr>
              <a:t>prone </a:t>
            </a:r>
            <a:r>
              <a:rPr lang="en-US" sz="1600" dirty="0" smtClean="0">
                <a:latin typeface="Calibri" pitchFamily="34" charset="0"/>
                <a:cs typeface="Calibri" pitchFamily="34" charset="0"/>
              </a:rPr>
              <a:t>areas in short-term time scale.</a:t>
            </a:r>
            <a:endParaRPr lang="en-US" sz="1600" u="sng" dirty="0" smtClean="0">
              <a:latin typeface="Calibri" pitchFamily="34" charset="0"/>
              <a:cs typeface="Calibri" pitchFamily="34" charset="0"/>
            </a:endParaRPr>
          </a:p>
          <a:p>
            <a:pPr marL="285750" indent="-285750">
              <a:spcAft>
                <a:spcPts val="600"/>
              </a:spcAft>
              <a:buFont typeface="Arial" pitchFamily="34" charset="0"/>
              <a:buChar char="•"/>
              <a:tabLst>
                <a:tab pos="180975" algn="l"/>
              </a:tabLst>
            </a:pPr>
            <a:r>
              <a:rPr lang="en-US" sz="1600" dirty="0" smtClean="0">
                <a:latin typeface="Calibri" pitchFamily="34" charset="0"/>
                <a:cs typeface="Calibri" pitchFamily="34" charset="0"/>
              </a:rPr>
              <a:t>The </a:t>
            </a:r>
            <a:r>
              <a:rPr lang="en-US" sz="1600" dirty="0">
                <a:latin typeface="Calibri" pitchFamily="34" charset="0"/>
                <a:cs typeface="Calibri" pitchFamily="34" charset="0"/>
              </a:rPr>
              <a:t>day- and night-time behavior of EDLST dataset before, during and after a large fire in SW Bulgaria in Aug 2017 </a:t>
            </a:r>
            <a:r>
              <a:rPr lang="en-US" sz="1600" dirty="0" smtClean="0">
                <a:latin typeface="Calibri" pitchFamily="34" charset="0"/>
                <a:cs typeface="Calibri" pitchFamily="34" charset="0"/>
              </a:rPr>
              <a:t>is </a:t>
            </a:r>
            <a:r>
              <a:rPr lang="en-US" sz="1600" dirty="0">
                <a:latin typeface="Calibri" pitchFamily="34" charset="0"/>
                <a:cs typeface="Calibri" pitchFamily="34" charset="0"/>
              </a:rPr>
              <a:t>evaluated.</a:t>
            </a:r>
            <a:endParaRPr lang="en-US" sz="1600" u="sng" dirty="0" smtClean="0">
              <a:latin typeface="Calibri" pitchFamily="34" charset="0"/>
              <a:cs typeface="Calibri" pitchFamily="34" charset="0"/>
            </a:endParaRPr>
          </a:p>
          <a:p>
            <a:pPr marL="342900" indent="-342900">
              <a:spcAft>
                <a:spcPts val="600"/>
              </a:spcAft>
              <a:buAutoNum type="arabicPeriod" startAt="3"/>
            </a:pPr>
            <a:r>
              <a:rPr lang="en-US" sz="1600" dirty="0" smtClean="0">
                <a:latin typeface="Calibri" pitchFamily="34" charset="0"/>
                <a:cs typeface="Calibri" pitchFamily="34" charset="0"/>
              </a:rPr>
              <a:t>EDLST data source: LSA SAF Help Desk, archive information.</a:t>
            </a:r>
          </a:p>
          <a:p>
            <a:pPr marL="342900" indent="-342900">
              <a:spcAft>
                <a:spcPts val="600"/>
              </a:spcAft>
              <a:buAutoNum type="arabicPeriod" startAt="3"/>
            </a:pPr>
            <a:r>
              <a:rPr lang="en-US" sz="1600" dirty="0" smtClean="0">
                <a:latin typeface="Calibri" pitchFamily="34" charset="0"/>
                <a:cs typeface="Calibri" pitchFamily="34" charset="0"/>
              </a:rPr>
              <a:t>Some problems in using EDLST</a:t>
            </a:r>
          </a:p>
          <a:p>
            <a:pPr marL="342900" indent="-342900">
              <a:buAutoNum type="arabicPeriod" startAt="3"/>
            </a:pPr>
            <a:r>
              <a:rPr lang="en-US" sz="1600" dirty="0" smtClean="0">
                <a:latin typeface="Calibri" pitchFamily="34" charset="0"/>
                <a:cs typeface="Calibri" pitchFamily="34" charset="0"/>
              </a:rPr>
              <a:t>EDLST application &amp; Main results</a:t>
            </a:r>
            <a:endParaRPr lang="bg-BG" sz="1600" dirty="0">
              <a:latin typeface="Calibri" pitchFamily="34" charset="0"/>
              <a:cs typeface="Calibri" pitchFamily="34" charset="0"/>
            </a:endParaRPr>
          </a:p>
        </p:txBody>
      </p:sp>
    </p:spTree>
    <p:extLst>
      <p:ext uri="{BB962C8B-B14F-4D97-AF65-F5344CB8AC3E}">
        <p14:creationId xmlns:p14="http://schemas.microsoft.com/office/powerpoint/2010/main" val="37223310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404664"/>
            <a:ext cx="8458200" cy="587152"/>
          </a:xfrm>
        </p:spPr>
        <p:txBody>
          <a:bodyPr/>
          <a:lstStyle/>
          <a:p>
            <a:pPr lvl="0"/>
            <a:r>
              <a:rPr lang="en-US" sz="2800" b="1" dirty="0" smtClean="0">
                <a:solidFill>
                  <a:schemeClr val="tx1"/>
                </a:solidFill>
                <a:latin typeface="Calibri" pitchFamily="34" charset="0"/>
                <a:cs typeface="Calibri" pitchFamily="34" charset="0"/>
              </a:rPr>
              <a:t/>
            </a:r>
            <a:br>
              <a:rPr lang="en-US" sz="2800" b="1" dirty="0" smtClean="0">
                <a:solidFill>
                  <a:schemeClr val="tx1"/>
                </a:solidFill>
                <a:latin typeface="Calibri" pitchFamily="34" charset="0"/>
                <a:cs typeface="Calibri" pitchFamily="34" charset="0"/>
              </a:rPr>
            </a:br>
            <a:r>
              <a:rPr lang="bg-BG" sz="2800" b="1" dirty="0" smtClean="0">
                <a:solidFill>
                  <a:schemeClr val="tx1"/>
                </a:solidFill>
                <a:latin typeface="Calibri" pitchFamily="34" charset="0"/>
                <a:cs typeface="Calibri" pitchFamily="34" charset="0"/>
              </a:rPr>
              <a:t>EPS </a:t>
            </a:r>
            <a:r>
              <a:rPr lang="bg-BG" sz="2800" b="1" dirty="0">
                <a:solidFill>
                  <a:schemeClr val="tx1"/>
                </a:solidFill>
                <a:latin typeface="Calibri" pitchFamily="34" charset="0"/>
                <a:cs typeface="Calibri" pitchFamily="34" charset="0"/>
              </a:rPr>
              <a:t>Daily Land Surface Temperature (EDLST, LSA-002)</a:t>
            </a:r>
            <a:br>
              <a:rPr lang="bg-BG" sz="2800" b="1" dirty="0">
                <a:solidFill>
                  <a:schemeClr val="tx1"/>
                </a:solidFill>
                <a:latin typeface="Calibri" pitchFamily="34" charset="0"/>
                <a:cs typeface="Calibri" pitchFamily="34" charset="0"/>
              </a:rPr>
            </a:br>
            <a:endParaRPr lang="bg-BG" sz="2800" dirty="0">
              <a:latin typeface="Calibri" pitchFamily="34" charset="0"/>
              <a:cs typeface="Calibri"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30606"/>
            <a:ext cx="8892480" cy="4274657"/>
          </a:xfrm>
          <a:prstGeom prst="rect">
            <a:avLst/>
          </a:prstGeom>
        </p:spPr>
      </p:pic>
    </p:spTree>
    <p:extLst>
      <p:ext uri="{BB962C8B-B14F-4D97-AF65-F5344CB8AC3E}">
        <p14:creationId xmlns:p14="http://schemas.microsoft.com/office/powerpoint/2010/main" val="20605794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392"/>
            <a:ext cx="9144000" cy="4808994"/>
          </a:xfrm>
          <a:prstGeom prst="rect">
            <a:avLst/>
          </a:prstGeom>
        </p:spPr>
      </p:pic>
      <p:sp>
        <p:nvSpPr>
          <p:cNvPr id="4" name="TextBox 3"/>
          <p:cNvSpPr txBox="1"/>
          <p:nvPr/>
        </p:nvSpPr>
        <p:spPr>
          <a:xfrm>
            <a:off x="72008" y="5229200"/>
            <a:ext cx="9036496" cy="1646605"/>
          </a:xfrm>
          <a:prstGeom prst="rect">
            <a:avLst/>
          </a:prstGeom>
          <a:noFill/>
        </p:spPr>
        <p:txBody>
          <a:bodyPr wrap="square" rtlCol="0">
            <a:spAutoFit/>
          </a:bodyPr>
          <a:lstStyle/>
          <a:p>
            <a:pPr>
              <a:spcAft>
                <a:spcPts val="600"/>
              </a:spcAft>
            </a:pPr>
            <a:r>
              <a:rPr lang="en-US" sz="1600" i="1" dirty="0" smtClean="0">
                <a:latin typeface="Calibri" pitchFamily="34" charset="0"/>
                <a:cs typeface="Calibri" pitchFamily="34" charset="0"/>
              </a:rPr>
              <a:t>EDLST </a:t>
            </a:r>
            <a:r>
              <a:rPr lang="en-US" sz="1600" i="1" dirty="0">
                <a:latin typeface="Calibri" pitchFamily="34" charset="0"/>
                <a:cs typeface="Calibri" pitchFamily="34" charset="0"/>
              </a:rPr>
              <a:t>dataset was provided by LSA-SAF Help Desk. Some problems that arise in using these archive data are discussed with Help Desk and need further </a:t>
            </a:r>
            <a:r>
              <a:rPr lang="en-US" sz="1600" i="1" dirty="0" smtClean="0">
                <a:latin typeface="Calibri" pitchFamily="34" charset="0"/>
                <a:cs typeface="Calibri" pitchFamily="34" charset="0"/>
              </a:rPr>
              <a:t>clarification to facilitate the use of the archive data</a:t>
            </a:r>
          </a:p>
          <a:p>
            <a:pPr marL="285750" indent="-285750">
              <a:buFont typeface="Arial" pitchFamily="34" charset="0"/>
              <a:buChar char="•"/>
            </a:pPr>
            <a:r>
              <a:rPr lang="en-US" sz="1600" i="1" dirty="0" smtClean="0">
                <a:latin typeface="Calibri" pitchFamily="34" charset="0"/>
                <a:cs typeface="Calibri" pitchFamily="34" charset="0"/>
              </a:rPr>
              <a:t> </a:t>
            </a:r>
            <a:r>
              <a:rPr lang="en-US" sz="1600" i="1" dirty="0">
                <a:latin typeface="Calibri" pitchFamily="34" charset="0"/>
                <a:cs typeface="Calibri" pitchFamily="34" charset="0"/>
              </a:rPr>
              <a:t>As an example: There are many HDF files for the region that obviously consist of measurements from two overpasses with 100 min differences in the acquisition time. In the area of overlapping of these two overpasses there is a mixture of the data</a:t>
            </a:r>
            <a:r>
              <a:rPr lang="en-US" sz="1600" i="1" dirty="0" smtClean="0">
                <a:latin typeface="Calibri" pitchFamily="34" charset="0"/>
                <a:cs typeface="Calibri" pitchFamily="34" charset="0"/>
              </a:rPr>
              <a:t>.</a:t>
            </a:r>
          </a:p>
          <a:p>
            <a:pPr marL="285750" indent="-285750">
              <a:buFont typeface="Arial" pitchFamily="34" charset="0"/>
              <a:buChar char="•"/>
            </a:pPr>
            <a:r>
              <a:rPr lang="en-US" sz="1600" i="1" dirty="0" smtClean="0">
                <a:latin typeface="Calibri" pitchFamily="34" charset="0"/>
                <a:cs typeface="Calibri" pitchFamily="34" charset="0"/>
              </a:rPr>
              <a:t>The problem is reported to LSASAF Help Desk.</a:t>
            </a:r>
            <a:endParaRPr lang="bg-BG" sz="1600" dirty="0">
              <a:latin typeface="Calibri" pitchFamily="34" charset="0"/>
              <a:cs typeface="Calibri" pitchFamily="34" charset="0"/>
            </a:endParaRPr>
          </a:p>
        </p:txBody>
      </p:sp>
      <p:sp>
        <p:nvSpPr>
          <p:cNvPr id="5" name="Title 4"/>
          <p:cNvSpPr>
            <a:spLocks noGrp="1"/>
          </p:cNvSpPr>
          <p:nvPr>
            <p:ph type="title"/>
          </p:nvPr>
        </p:nvSpPr>
        <p:spPr>
          <a:xfrm>
            <a:off x="0" y="4581128"/>
            <a:ext cx="9108504" cy="731168"/>
          </a:xfrm>
        </p:spPr>
        <p:txBody>
          <a:bodyPr/>
          <a:lstStyle/>
          <a:p>
            <a:r>
              <a:rPr lang="en-US" sz="2800" b="1" dirty="0">
                <a:solidFill>
                  <a:srgbClr val="000066"/>
                </a:solidFill>
                <a:latin typeface="Calibri" pitchFamily="34" charset="0"/>
                <a:cs typeface="Calibri" pitchFamily="34" charset="0"/>
              </a:rPr>
              <a:t>Some problems in using </a:t>
            </a:r>
            <a:r>
              <a:rPr lang="en-US" sz="2800" b="1" dirty="0" smtClean="0">
                <a:solidFill>
                  <a:srgbClr val="000066"/>
                </a:solidFill>
                <a:latin typeface="Calibri" pitchFamily="34" charset="0"/>
                <a:cs typeface="Calibri" pitchFamily="34" charset="0"/>
              </a:rPr>
              <a:t>EDLST</a:t>
            </a:r>
            <a:endParaRPr lang="bg-BG" sz="2800" dirty="0">
              <a:latin typeface="Calibri" pitchFamily="34" charset="0"/>
              <a:cs typeface="Calibri" pitchFamily="34" charset="0"/>
            </a:endParaRPr>
          </a:p>
        </p:txBody>
      </p:sp>
      <p:sp>
        <p:nvSpPr>
          <p:cNvPr id="6" name="TextBox 5"/>
          <p:cNvSpPr txBox="1"/>
          <p:nvPr/>
        </p:nvSpPr>
        <p:spPr>
          <a:xfrm>
            <a:off x="251520" y="4170566"/>
            <a:ext cx="4071243" cy="338554"/>
          </a:xfrm>
          <a:prstGeom prst="rect">
            <a:avLst/>
          </a:prstGeom>
          <a:solidFill>
            <a:schemeClr val="bg1">
              <a:lumMod val="85000"/>
            </a:schemeClr>
          </a:solidFill>
        </p:spPr>
        <p:txBody>
          <a:bodyPr wrap="none" rtlCol="0">
            <a:spAutoFit/>
          </a:bodyPr>
          <a:lstStyle/>
          <a:p>
            <a:pPr marL="285750" indent="-285750">
              <a:buFont typeface="Arial" pitchFamily="34" charset="0"/>
              <a:buChar char="•"/>
            </a:pPr>
            <a:r>
              <a:rPr lang="en-US" sz="1600" b="1" dirty="0" smtClean="0">
                <a:solidFill>
                  <a:srgbClr val="C00000"/>
                </a:solidFill>
                <a:latin typeface="Calibri" pitchFamily="34" charset="0"/>
              </a:rPr>
              <a:t>NIMH Bulgaria are the first users of EDLST </a:t>
            </a:r>
            <a:endParaRPr lang="bg-BG" sz="1600" b="1" dirty="0">
              <a:solidFill>
                <a:srgbClr val="C00000"/>
              </a:solidFill>
              <a:latin typeface="Calibri" pitchFamily="34" charset="0"/>
            </a:endParaRPr>
          </a:p>
        </p:txBody>
      </p:sp>
    </p:spTree>
    <p:extLst>
      <p:ext uri="{BB962C8B-B14F-4D97-AF65-F5344CB8AC3E}">
        <p14:creationId xmlns:p14="http://schemas.microsoft.com/office/powerpoint/2010/main" val="15509077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0" y="152400"/>
            <a:ext cx="9144000" cy="762000"/>
          </a:xfrm>
        </p:spPr>
        <p:txBody>
          <a:bodyPr/>
          <a:lstStyle/>
          <a:p>
            <a:r>
              <a:rPr lang="en-US" sz="2200" dirty="0" smtClean="0">
                <a:solidFill>
                  <a:srgbClr val="990000"/>
                </a:solidFill>
                <a:latin typeface="Calibri" pitchFamily="34" charset="0"/>
                <a:cs typeface="Calibri" pitchFamily="34" charset="0"/>
              </a:rPr>
              <a:t>Case study example:</a:t>
            </a:r>
            <a:r>
              <a:rPr lang="en-US" sz="2200" dirty="0" smtClean="0">
                <a:solidFill>
                  <a:srgbClr val="C00000"/>
                </a:solidFill>
                <a:latin typeface="Calibri" pitchFamily="34" charset="0"/>
                <a:cs typeface="Calibri" pitchFamily="34" charset="0"/>
              </a:rPr>
              <a:t> </a:t>
            </a:r>
            <a:r>
              <a:rPr lang="en-US" sz="2200" dirty="0" smtClean="0">
                <a:latin typeface="Calibri" pitchFamily="34" charset="0"/>
                <a:cs typeface="Calibri" pitchFamily="34" charset="0"/>
              </a:rPr>
              <a:t>24-29 August 2017</a:t>
            </a:r>
            <a:br>
              <a:rPr lang="en-US" sz="2200" dirty="0" smtClean="0">
                <a:latin typeface="Calibri" pitchFamily="34" charset="0"/>
                <a:cs typeface="Calibri" pitchFamily="34" charset="0"/>
              </a:rPr>
            </a:br>
            <a:r>
              <a:rPr lang="en-US" sz="2200" dirty="0" smtClean="0">
                <a:latin typeface="Calibri" pitchFamily="34" charset="0"/>
                <a:cs typeface="Calibri" pitchFamily="34" charset="0"/>
              </a:rPr>
              <a:t>Large Crown Forest Fires estimated as “ecological </a:t>
            </a:r>
            <a:r>
              <a:rPr lang="en-GB" sz="2200" dirty="0" smtClean="0">
                <a:latin typeface="Calibri" pitchFamily="34" charset="0"/>
                <a:cs typeface="Calibri" pitchFamily="34" charset="0"/>
              </a:rPr>
              <a:t>disaster</a:t>
            </a:r>
            <a:r>
              <a:rPr lang="en-US" sz="2200" dirty="0" smtClean="0">
                <a:latin typeface="Calibri" pitchFamily="34" charset="0"/>
                <a:cs typeface="Calibri" pitchFamily="34" charset="0"/>
              </a:rPr>
              <a:t>”</a:t>
            </a:r>
            <a:endParaRPr lang="en-GB" sz="2200" dirty="0" smtClean="0">
              <a:latin typeface="Calibri" pitchFamily="34" charset="0"/>
              <a:cs typeface="Calibri" pitchFamily="34" charset="0"/>
            </a:endParaRPr>
          </a:p>
        </p:txBody>
      </p:sp>
      <p:sp>
        <p:nvSpPr>
          <p:cNvPr id="96262" name="Text Box 6"/>
          <p:cNvSpPr txBox="1">
            <a:spLocks noChangeArrowheads="1"/>
          </p:cNvSpPr>
          <p:nvPr/>
        </p:nvSpPr>
        <p:spPr bwMode="auto">
          <a:xfrm>
            <a:off x="381000" y="4932363"/>
            <a:ext cx="8534400" cy="1925637"/>
          </a:xfrm>
          <a:prstGeom prst="rect">
            <a:avLst/>
          </a:prstGeom>
          <a:noFill/>
          <a:ln>
            <a:noFill/>
          </a:ln>
          <a:effectLst>
            <a:prstShdw prst="shdw18" dist="17961" dir="135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Aft>
                <a:spcPct val="50000"/>
              </a:spcAft>
              <a:defRPr/>
            </a:pPr>
            <a:r>
              <a:rPr lang="en-US" sz="1600" b="1">
                <a:latin typeface="Calibri" pitchFamily="34" charset="0"/>
              </a:rPr>
              <a:t>Large forest fire in Kresna Gorge, 24 </a:t>
            </a:r>
            <a:r>
              <a:rPr lang="en-US" sz="1600" b="1">
                <a:latin typeface="Times New Roman"/>
              </a:rPr>
              <a:t>–</a:t>
            </a:r>
            <a:r>
              <a:rPr lang="en-US" sz="1600" b="1">
                <a:latin typeface="Calibri" pitchFamily="34" charset="0"/>
              </a:rPr>
              <a:t> 29 Aug 2017</a:t>
            </a:r>
          </a:p>
          <a:p>
            <a:pPr>
              <a:buFontTx/>
              <a:buChar char="•"/>
              <a:defRPr/>
            </a:pPr>
            <a:r>
              <a:rPr lang="en-US" sz="1600">
                <a:latin typeface="Calibri" pitchFamily="34" charset="0"/>
              </a:rPr>
              <a:t> Location: southwestern Bulgaria, Kresna gorge, at the bottom of National Reserve Pirin mountain</a:t>
            </a:r>
          </a:p>
          <a:p>
            <a:pPr>
              <a:buFontTx/>
              <a:buChar char="•"/>
              <a:defRPr/>
            </a:pPr>
            <a:r>
              <a:rPr lang="en-US" sz="1600">
                <a:latin typeface="Calibri" pitchFamily="34" charset="0"/>
              </a:rPr>
              <a:t> Fire start: about 13:30 LT, village Mechkul (41.825; 23.195)</a:t>
            </a:r>
          </a:p>
          <a:p>
            <a:pPr>
              <a:buFontTx/>
              <a:buChar char="•"/>
              <a:defRPr/>
            </a:pPr>
            <a:r>
              <a:rPr lang="en-US" sz="1600">
                <a:latin typeface="Calibri" pitchFamily="34" charset="0"/>
              </a:rPr>
              <a:t> Although lasting six-days, n</a:t>
            </a:r>
            <a:r>
              <a:rPr lang="en-GB" sz="1600">
                <a:latin typeface="Calibri" pitchFamily="34" charset="0"/>
              </a:rPr>
              <a:t>o </a:t>
            </a:r>
            <a:r>
              <a:rPr lang="en-US" sz="1600">
                <a:latin typeface="Calibri" pitchFamily="34" charset="0"/>
              </a:rPr>
              <a:t>d</a:t>
            </a:r>
            <a:r>
              <a:rPr lang="en-GB" sz="1600">
                <a:latin typeface="Calibri" pitchFamily="34" charset="0"/>
              </a:rPr>
              <a:t>anger for</a:t>
            </a:r>
            <a:r>
              <a:rPr lang="en-US" sz="1600">
                <a:latin typeface="Calibri" pitchFamily="34" charset="0"/>
              </a:rPr>
              <a:t> l</a:t>
            </a:r>
            <a:r>
              <a:rPr lang="en-GB" sz="1600">
                <a:latin typeface="Calibri" pitchFamily="34" charset="0"/>
              </a:rPr>
              <a:t>ocal </a:t>
            </a:r>
            <a:r>
              <a:rPr lang="en-US" sz="1600">
                <a:latin typeface="Calibri" pitchFamily="34" charset="0"/>
              </a:rPr>
              <a:t>s</a:t>
            </a:r>
            <a:r>
              <a:rPr lang="en-GB" sz="1600">
                <a:latin typeface="Calibri" pitchFamily="34" charset="0"/>
              </a:rPr>
              <a:t>ettlements </a:t>
            </a:r>
            <a:r>
              <a:rPr lang="en-US" sz="1600">
                <a:latin typeface="Calibri" pitchFamily="34" charset="0"/>
              </a:rPr>
              <a:t>village</a:t>
            </a:r>
          </a:p>
          <a:p>
            <a:pPr>
              <a:buFontTx/>
              <a:buChar char="•"/>
              <a:defRPr/>
            </a:pPr>
            <a:r>
              <a:rPr lang="en-US" sz="1600">
                <a:latin typeface="Calibri" pitchFamily="34" charset="0"/>
              </a:rPr>
              <a:t> T</a:t>
            </a:r>
            <a:r>
              <a:rPr lang="en-GB" sz="1600">
                <a:latin typeface="Calibri" pitchFamily="34" charset="0"/>
              </a:rPr>
              <a:t>he fire has caused "an environmental catastrophe" </a:t>
            </a:r>
            <a:endParaRPr lang="en-US" sz="1600">
              <a:latin typeface="Calibri" pitchFamily="34" charset="0"/>
            </a:endParaRPr>
          </a:p>
          <a:p>
            <a:pPr>
              <a:buFontTx/>
              <a:buChar char="•"/>
              <a:defRPr/>
            </a:pPr>
            <a:r>
              <a:rPr lang="en-US" sz="1600">
                <a:latin typeface="Calibri" pitchFamily="34" charset="0"/>
              </a:rPr>
              <a:t> I</a:t>
            </a:r>
            <a:r>
              <a:rPr lang="en-GB" sz="1600">
                <a:latin typeface="Calibri" pitchFamily="34" charset="0"/>
              </a:rPr>
              <a:t>t will take between 13 million and 15 million leva to finance the planting of new trees and </a:t>
            </a:r>
            <a:endParaRPr lang="en-US" sz="1600">
              <a:latin typeface="Calibri" pitchFamily="34" charset="0"/>
            </a:endParaRPr>
          </a:p>
          <a:p>
            <a:pPr>
              <a:buFontTx/>
              <a:buChar char="•"/>
              <a:defRPr/>
            </a:pPr>
            <a:r>
              <a:rPr lang="en-US" sz="1600">
                <a:latin typeface="Calibri" pitchFamily="34" charset="0"/>
              </a:rPr>
              <a:t> A</a:t>
            </a:r>
            <a:r>
              <a:rPr lang="en-GB" sz="1600">
                <a:latin typeface="Calibri" pitchFamily="34" charset="0"/>
              </a:rPr>
              <a:t>t least 50 years to restore the forests which have been brought to ashes. </a:t>
            </a:r>
          </a:p>
        </p:txBody>
      </p:sp>
      <p:pic>
        <p:nvPicPr>
          <p:cNvPr id="43012" name="Picture 10" descr="E:\EUMETSAT\SALGEE Workshops\5th SALGEE2017\JS_Lectures\JS_Lecture5_Fire Risk\24-29 Aug2017_Kresna\Ures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5100" y="0"/>
            <a:ext cx="13589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13" descr="E:\EUMETSAT\SALGEE Workshops\5th SALGEE2017\JS_Lectures\JS_Lecture5_Fire Risk\24-29 Aug2017_Kresna\Vlah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914400"/>
            <a:ext cx="1371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70" name="Text Box 14"/>
          <p:cNvSpPr txBox="1">
            <a:spLocks noChangeArrowheads="1"/>
          </p:cNvSpPr>
          <p:nvPr/>
        </p:nvSpPr>
        <p:spPr bwMode="auto">
          <a:xfrm>
            <a:off x="7772400" y="1524000"/>
            <a:ext cx="547688" cy="304800"/>
          </a:xfrm>
          <a:prstGeom prst="rect">
            <a:avLst/>
          </a:prstGeom>
          <a:noFill/>
          <a:ln>
            <a:noFill/>
          </a:ln>
          <a:effectLst>
            <a:prstShdw prst="shdw18" dist="17961" dir="135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1400">
                <a:solidFill>
                  <a:srgbClr val="FF0000"/>
                </a:solidFill>
                <a:latin typeface="Calibri" pitchFamily="34" charset="0"/>
              </a:rPr>
              <a:t>Vlahi</a:t>
            </a:r>
            <a:endParaRPr lang="en-GB" sz="1400">
              <a:solidFill>
                <a:srgbClr val="FF0000"/>
              </a:solidFill>
              <a:latin typeface="Calibri" pitchFamily="34" charset="0"/>
            </a:endParaRPr>
          </a:p>
        </p:txBody>
      </p:sp>
      <p:sp>
        <p:nvSpPr>
          <p:cNvPr id="96271" name="Text Box 15"/>
          <p:cNvSpPr txBox="1">
            <a:spLocks noChangeArrowheads="1"/>
          </p:cNvSpPr>
          <p:nvPr/>
        </p:nvSpPr>
        <p:spPr bwMode="auto">
          <a:xfrm>
            <a:off x="7772400" y="685800"/>
            <a:ext cx="676275" cy="304800"/>
          </a:xfrm>
          <a:prstGeom prst="rect">
            <a:avLst/>
          </a:prstGeom>
          <a:noFill/>
          <a:ln>
            <a:noFill/>
          </a:ln>
          <a:effectLst>
            <a:prstShdw prst="shdw18" dist="17961" dir="135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1400">
                <a:solidFill>
                  <a:srgbClr val="FF0000"/>
                </a:solidFill>
                <a:latin typeface="Calibri" pitchFamily="34" charset="0"/>
              </a:rPr>
              <a:t>Kresna</a:t>
            </a:r>
            <a:endParaRPr lang="en-GB" sz="1400">
              <a:solidFill>
                <a:srgbClr val="FF0000"/>
              </a:solidFill>
              <a:latin typeface="Calibri" pitchFamily="34" charset="0"/>
            </a:endParaRPr>
          </a:p>
        </p:txBody>
      </p:sp>
      <p:pic>
        <p:nvPicPr>
          <p:cNvPr id="43016" name="Picture 18" descr="E:\EUMETSAT\SALGEE Workshops\5th SALGEE2017\JS_Lectures\JS_Lecture5_Fire Risk\24-29 Aug2017_Kresna\Kresna area_Mechkul-Fire st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990600"/>
            <a:ext cx="6629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7" name="Rectangle 19"/>
          <p:cNvSpPr>
            <a:spLocks noChangeArrowheads="1"/>
          </p:cNvSpPr>
          <p:nvPr/>
        </p:nvSpPr>
        <p:spPr bwMode="auto">
          <a:xfrm>
            <a:off x="3352800" y="1981200"/>
            <a:ext cx="2209800" cy="2743200"/>
          </a:xfrm>
          <a:prstGeom prst="rect">
            <a:avLst/>
          </a:prstGeom>
          <a:noFill/>
          <a:ln w="9525">
            <a:solidFill>
              <a:srgbClr val="FF0000"/>
            </a:solidFill>
            <a:miter lim="800000"/>
            <a:headEnd/>
            <a:tailEnd/>
          </a:ln>
          <a:effectLst>
            <a:prstShdw prst="shdw17" dist="17961" dir="13500000">
              <a:srgbClr val="990000"/>
            </a:prstShdw>
          </a:effectLst>
          <a:extLst>
            <a:ext uri="{909E8E84-426E-40DD-AFC4-6F175D3DCCD1}">
              <a14:hiddenFill xmlns:a14="http://schemas.microsoft.com/office/drawing/2010/main">
                <a:solidFill>
                  <a:schemeClr val="accent1"/>
                </a:solidFill>
              </a14:hiddenFill>
            </a:ext>
          </a:extLst>
        </p:spPr>
        <p:txBody>
          <a:bodyPr wrap="none" anchor="ctr"/>
          <a:lstStyle/>
          <a:p>
            <a:endParaRPr lang="bg-BG"/>
          </a:p>
        </p:txBody>
      </p:sp>
      <p:sp>
        <p:nvSpPr>
          <p:cNvPr id="96276" name="Rectangle 20"/>
          <p:cNvSpPr>
            <a:spLocks noChangeArrowheads="1"/>
          </p:cNvSpPr>
          <p:nvPr/>
        </p:nvSpPr>
        <p:spPr bwMode="auto">
          <a:xfrm>
            <a:off x="3810000" y="2819400"/>
            <a:ext cx="1600200" cy="274638"/>
          </a:xfrm>
          <a:prstGeom prst="rect">
            <a:avLst/>
          </a:prstGeom>
          <a:noFill/>
          <a:ln>
            <a:noFill/>
          </a:ln>
          <a:effectLst>
            <a:prstShdw prst="shdw18" dist="17961" dir="135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defRPr/>
            </a:pPr>
            <a:r>
              <a:rPr lang="en-US" sz="1200" b="1">
                <a:solidFill>
                  <a:srgbClr val="FF0000"/>
                </a:solidFill>
                <a:latin typeface="Calibri" pitchFamily="34" charset="0"/>
                <a:cs typeface="Times New Roman" pitchFamily="18" charset="0"/>
              </a:rPr>
              <a:t>Start:</a:t>
            </a:r>
            <a:r>
              <a:rPr lang="en-GB" sz="1200" b="1">
                <a:solidFill>
                  <a:srgbClr val="FF0000"/>
                </a:solidFill>
                <a:latin typeface="Calibri" pitchFamily="34" charset="0"/>
                <a:cs typeface="Times New Roman" pitchFamily="18" charset="0"/>
              </a:rPr>
              <a:t>41.825; 23.194</a:t>
            </a:r>
            <a:r>
              <a:rPr lang="en-GB" sz="1200">
                <a:latin typeface="Times New Roman" pitchFamily="18" charset="0"/>
                <a:cs typeface="Times New Roman" pitchFamily="18" charset="0"/>
              </a:rPr>
              <a:t>. </a:t>
            </a:r>
            <a:endParaRPr lang="en-GB">
              <a:latin typeface="Times New Roman" pitchFamily="18" charset="0"/>
            </a:endParaRPr>
          </a:p>
        </p:txBody>
      </p:sp>
      <p:cxnSp>
        <p:nvCxnSpPr>
          <p:cNvPr id="3" name="Straight Arrow Connector 2"/>
          <p:cNvCxnSpPr/>
          <p:nvPr/>
        </p:nvCxnSpPr>
        <p:spPr>
          <a:xfrm flipH="1">
            <a:off x="5004048" y="3789040"/>
            <a:ext cx="1368152" cy="50405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156448" y="2276872"/>
            <a:ext cx="1368152" cy="50405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7680908"/>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30207</TotalTime>
  <Words>3685</Words>
  <Application>Microsoft Office PowerPoint</Application>
  <PresentationFormat>On-screen Show (4:3)</PresentationFormat>
  <Paragraphs>387</Paragraphs>
  <Slides>37</Slides>
  <Notes>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39" baseType="lpstr">
      <vt:lpstr>Default Design</vt:lpstr>
      <vt:lpstr>Chart</vt:lpstr>
      <vt:lpstr>Monitoring of forest cover disturbances during natural hazards by meteorological satellites </vt:lpstr>
      <vt:lpstr>Outline</vt:lpstr>
      <vt:lpstr>Outline</vt:lpstr>
      <vt:lpstr>Regions of the two types of disturbances  in forest sustainability</vt:lpstr>
      <vt:lpstr>A. Forest fires &amp; Forest cover disturbances</vt:lpstr>
      <vt:lpstr>A. Forest fires &amp; Forest cover disturbances</vt:lpstr>
      <vt:lpstr> EPS Daily Land Surface Temperature (EDLST, LSA-002) </vt:lpstr>
      <vt:lpstr>Some problems in using EDLST</vt:lpstr>
      <vt:lpstr>Case study example: 24-29 August 2017 Large Crown Forest Fires estimated as “ecological disaster”</vt:lpstr>
      <vt:lpstr>Case study example: 24-29 August 2017 Large Crown Forest Fires estimated as ecological disaster</vt:lpstr>
      <vt:lpstr>Case study example: 24-29 August 2017 Large Forest Fires estimated as “ecological disaster”</vt:lpstr>
      <vt:lpstr>Case study example: 24-29 August 2017 Large Forest Fires estimated as ‘ecological disaster’</vt:lpstr>
      <vt:lpstr>Case study description:  Kresna Gorge fire, SW Bulgaria</vt:lpstr>
      <vt:lpstr>Land surface state: EDLST from MetOp</vt:lpstr>
      <vt:lpstr> Results  Thermal anomalies in the field of day-time EDLST from MetOp </vt:lpstr>
      <vt:lpstr>Results</vt:lpstr>
      <vt:lpstr>Results</vt:lpstr>
      <vt:lpstr> Day-time EDLST from MetOp dynamics  before – during – after Kresna fire (24-28 Aug 2017)</vt:lpstr>
      <vt:lpstr>Fire detections in the field of day-time EDLST from MetOp</vt:lpstr>
      <vt:lpstr>Fire detections in the field of day-time EDLST from MetOp</vt:lpstr>
      <vt:lpstr>Night-time EDLST from MetOp dynamics  before – during – after Kresna fire (24-28 Aug 2017)</vt:lpstr>
      <vt:lpstr>Concluding remarks</vt:lpstr>
      <vt:lpstr>B. Forest disease and desiccation</vt:lpstr>
      <vt:lpstr>Regions of the two types of disturbances  in forest sustainability</vt:lpstr>
      <vt:lpstr>Case study description:  Conifer forest disease, SE Bulgaria</vt:lpstr>
      <vt:lpstr>  Approach  </vt:lpstr>
      <vt:lpstr> Approach   </vt:lpstr>
      <vt:lpstr>  Approach  </vt:lpstr>
      <vt:lpstr>Results</vt:lpstr>
      <vt:lpstr>1) Mean seasonal course of LSASAF ET evapotranspiration of studied health and ill forest  stands</vt:lpstr>
      <vt:lpstr>1) Mean seasonal course of land surface temperature, LSASAF LST of studied health and ill forest  stands</vt:lpstr>
      <vt:lpstr>1) Mean seasonal course of land surface temperature, LSASAF LST of studied health and ill forest  stands</vt:lpstr>
      <vt:lpstr>Comparison: Dry and health forest functioning seen by Meteosat</vt:lpstr>
      <vt:lpstr>2) Deviation of coniferous forest functioning as characteristics of disease</vt:lpstr>
      <vt:lpstr>PowerPoint Presentation</vt:lpstr>
      <vt:lpstr>Concluding remarks</vt:lpstr>
      <vt:lpstr>PowerPoint Presentation</vt:lpstr>
    </vt:vector>
  </TitlesOfParts>
  <Company>NIMH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JS</dc:creator>
  <cp:lastModifiedBy>julia</cp:lastModifiedBy>
  <cp:revision>2664</cp:revision>
  <dcterms:created xsi:type="dcterms:W3CDTF">2015-05-08T07:24:37Z</dcterms:created>
  <dcterms:modified xsi:type="dcterms:W3CDTF">2019-10-14T09:46:27Z</dcterms:modified>
</cp:coreProperties>
</file>