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80" r:id="rId4"/>
    <p:sldId id="268" r:id="rId5"/>
    <p:sldId id="282" r:id="rId6"/>
    <p:sldId id="283" r:id="rId7"/>
    <p:sldId id="285" r:id="rId8"/>
    <p:sldId id="286" r:id="rId9"/>
    <p:sldId id="287" r:id="rId10"/>
    <p:sldId id="292" r:id="rId11"/>
    <p:sldId id="301" r:id="rId12"/>
    <p:sldId id="302" r:id="rId13"/>
    <p:sldId id="295" r:id="rId14"/>
    <p:sldId id="296" r:id="rId15"/>
    <p:sldId id="297" r:id="rId16"/>
    <p:sldId id="298" r:id="rId17"/>
    <p:sldId id="299" r:id="rId18"/>
    <p:sldId id="303" r:id="rId19"/>
    <p:sldId id="304" r:id="rId20"/>
    <p:sldId id="307" r:id="rId21"/>
    <p:sldId id="300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F68222"/>
    <a:srgbClr val="00194C"/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5" autoAdjust="0"/>
    <p:restoredTop sz="90379" autoAdjust="0"/>
  </p:normalViewPr>
  <p:slideViewPr>
    <p:cSldViewPr snapToGrid="0">
      <p:cViewPr>
        <p:scale>
          <a:sx n="82" d="100"/>
          <a:sy n="82" d="100"/>
        </p:scale>
        <p:origin x="8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0C2D6-9CEF-4282-AF41-45A57EE610EF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B2EB1-38B9-4E7F-939D-CF1B657A4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6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2EB1-38B9-4E7F-939D-CF1B657A4C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3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8193"/>
          <p:cNvSpPr>
            <a:spLocks noGrp="1" noRot="1" noChangeAspect="1"/>
          </p:cNvSpPr>
          <p:nvPr>
            <p:ph type="sldImg"/>
          </p:nvPr>
        </p:nvSpPr>
        <p:spPr>
          <a:ln w="1"/>
        </p:spPr>
      </p:sp>
      <p:sp>
        <p:nvSpPr>
          <p:cNvPr id="8195" name="Text Placeholder 8194"/>
          <p:cNvSpPr>
            <a:spLocks noGrp="1"/>
          </p:cNvSpPr>
          <p:nvPr>
            <p:ph type="body" idx="1"/>
          </p:nvPr>
        </p:nvSpPr>
        <p:spPr>
          <a:ln w="1"/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72A092-AF2B-1C48-A030-299AD4162F25}" type="datetime1">
              <a:rPr lang="en-US" smtClean="0"/>
              <a:t>10/15/19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94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8193"/>
          <p:cNvSpPr>
            <a:spLocks noGrp="1" noRot="1" noChangeAspect="1"/>
          </p:cNvSpPr>
          <p:nvPr>
            <p:ph type="sldImg"/>
          </p:nvPr>
        </p:nvSpPr>
        <p:spPr>
          <a:ln w="1"/>
        </p:spPr>
      </p:sp>
      <p:sp>
        <p:nvSpPr>
          <p:cNvPr id="8195" name="Text Placeholder 8194"/>
          <p:cNvSpPr>
            <a:spLocks noGrp="1"/>
          </p:cNvSpPr>
          <p:nvPr>
            <p:ph type="body" idx="1"/>
          </p:nvPr>
        </p:nvSpPr>
        <p:spPr>
          <a:ln w="1"/>
        </p:spPr>
        <p:txBody>
          <a:bodyPr/>
          <a:lstStyle/>
          <a:p>
            <a:pPr lvl="0"/>
            <a:endParaRPr lang="pt-PT" altLang="zh-CN" baseline="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EE3DF3C-8F1E-C44C-A079-70820A75A93E}" type="datetime1">
              <a:rPr lang="en-US" smtClean="0"/>
              <a:t>10/15/19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8193"/>
          <p:cNvSpPr>
            <a:spLocks noGrp="1" noRot="1" noChangeAspect="1"/>
          </p:cNvSpPr>
          <p:nvPr>
            <p:ph type="sldImg"/>
          </p:nvPr>
        </p:nvSpPr>
        <p:spPr>
          <a:ln w="1"/>
        </p:spPr>
      </p:sp>
      <p:sp>
        <p:nvSpPr>
          <p:cNvPr id="8195" name="Text Placeholder 8194"/>
          <p:cNvSpPr>
            <a:spLocks noGrp="1"/>
          </p:cNvSpPr>
          <p:nvPr>
            <p:ph type="body" idx="1"/>
          </p:nvPr>
        </p:nvSpPr>
        <p:spPr>
          <a:ln w="1"/>
        </p:spPr>
        <p:txBody>
          <a:bodyPr/>
          <a:lstStyle/>
          <a:p>
            <a:pPr lvl="0"/>
            <a:endParaRPr lang="pt-PT" altLang="zh-CN" baseline="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EE3DF3C-8F1E-C44C-A079-70820A75A93E}" type="datetime1">
              <a:rPr lang="en-US" smtClean="0"/>
              <a:t>10/15/19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69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2EB1-38B9-4E7F-939D-CF1B657A4C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3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smtClean="0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C8100E-8C3D-4C9E-A42C-11BF64FBED6F}" type="slidenum">
              <a:rPr lang="en-US" altLang="pt-PT">
                <a:latin typeface="Arial" panose="020B0604020202020204" pitchFamily="34" charset="0"/>
              </a:rPr>
              <a:pPr eaLnBrk="1" hangingPunct="1"/>
              <a:t>18</a:t>
            </a:fld>
            <a:endParaRPr lang="en-US" altLang="pt-PT"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17/11/2011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0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smtClean="0">
              <a:latin typeface="Arial" panose="020B0604020202020204" pitchFamily="34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20FD54-A542-4DB1-8EB3-F7E4682EAB8A}" type="slidenum">
              <a:rPr lang="en-US" altLang="pt-PT">
                <a:latin typeface="Arial" panose="020B0604020202020204" pitchFamily="34" charset="0"/>
              </a:rPr>
              <a:pPr eaLnBrk="1" hangingPunct="1"/>
              <a:t>19</a:t>
            </a:fld>
            <a:endParaRPr lang="en-US" altLang="pt-PT"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17/11/2011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6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smtClean="0">
              <a:latin typeface="Arial" panose="020B0604020202020204" pitchFamily="34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B4EB48-1648-41F6-BB08-759CFF3DE3DA}" type="slidenum">
              <a:rPr lang="en-US" altLang="pt-PT">
                <a:latin typeface="Arial" panose="020B0604020202020204" pitchFamily="34" charset="0"/>
              </a:rPr>
              <a:pPr eaLnBrk="1" hangingPunct="1"/>
              <a:t>20</a:t>
            </a:fld>
            <a:endParaRPr lang="en-US" altLang="pt-PT"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17/11/2011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44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2EB1-38B9-4E7F-939D-CF1B657A4C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2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194C"/>
                </a:solidFill>
              </a:defRPr>
            </a:lvl1pPr>
          </a:lstStyle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53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77651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293993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9319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C1082-9BC2-FE4B-8C4D-63DBB87110B9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CB96D-2DFF-AA41-8ADD-948A2EB83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9457267" y="6524625"/>
            <a:ext cx="1439333" cy="217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215217" y="6524625"/>
            <a:ext cx="6144683" cy="217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74607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>
            <a:off x="35496" y="838200"/>
            <a:ext cx="4463480" cy="0"/>
          </a:xfrm>
          <a:prstGeom prst="line">
            <a:avLst/>
          </a:prstGeom>
          <a:ln w="50800">
            <a:solidFill>
              <a:srgbClr val="E46C0A"/>
            </a:solidFill>
          </a:ln>
          <a:effectLst>
            <a:softEdge rad="12700"/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52388"/>
            <a:ext cx="18653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7"/>
          <p:cNvCxnSpPr/>
          <p:nvPr userDrawn="1"/>
        </p:nvCxnSpPr>
        <p:spPr>
          <a:xfrm>
            <a:off x="6534992" y="6453336"/>
            <a:ext cx="5508104" cy="0"/>
          </a:xfrm>
          <a:prstGeom prst="line">
            <a:avLst/>
          </a:prstGeom>
          <a:ln w="57150">
            <a:solidFill>
              <a:srgbClr val="001746"/>
            </a:solidFill>
          </a:ln>
          <a:effectLst>
            <a:softEdge rad="12700"/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 userDrawn="1"/>
        </p:nvSpPr>
        <p:spPr>
          <a:xfrm>
            <a:off x="6714504" y="6474822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>
                <a:solidFill>
                  <a:srgbClr val="00194C"/>
                </a:solidFill>
              </a:rPr>
              <a:t>GDAP Meeting, </a:t>
            </a:r>
            <a:r>
              <a:rPr lang="pt-PT" sz="1400" dirty="0" err="1">
                <a:solidFill>
                  <a:srgbClr val="00194C"/>
                </a:solidFill>
              </a:rPr>
              <a:t>Lisbon</a:t>
            </a:r>
            <a:r>
              <a:rPr lang="pt-PT" sz="1400" dirty="0">
                <a:solidFill>
                  <a:srgbClr val="00194C"/>
                </a:solidFill>
              </a:rPr>
              <a:t>, 26-27 </a:t>
            </a:r>
            <a:r>
              <a:rPr lang="pt-PT" sz="1400" dirty="0" err="1">
                <a:solidFill>
                  <a:srgbClr val="00194C"/>
                </a:solidFill>
              </a:rPr>
              <a:t>Nov</a:t>
            </a:r>
            <a:r>
              <a:rPr lang="pt-PT" sz="1400" dirty="0">
                <a:solidFill>
                  <a:srgbClr val="00194C"/>
                </a:solidFill>
              </a:rPr>
              <a:t> 2017</a:t>
            </a:r>
          </a:p>
        </p:txBody>
      </p:sp>
      <p:cxnSp>
        <p:nvCxnSpPr>
          <p:cNvPr id="12" name="Straight Connector 12"/>
          <p:cNvCxnSpPr>
            <a:cxnSpLocks/>
          </p:cNvCxnSpPr>
          <p:nvPr userDrawn="1"/>
        </p:nvCxnSpPr>
        <p:spPr>
          <a:xfrm>
            <a:off x="35496" y="764704"/>
            <a:ext cx="5508000" cy="0"/>
          </a:xfrm>
          <a:prstGeom prst="line">
            <a:avLst/>
          </a:prstGeom>
          <a:ln w="50800">
            <a:solidFill>
              <a:srgbClr val="E46C0A"/>
            </a:solidFill>
          </a:ln>
          <a:effectLst>
            <a:softEdge rad="12700"/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0534552B-BEC6-475E-9E64-E66FBDE93AC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" y="6326188"/>
            <a:ext cx="1711544" cy="4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celia.gouveia@ipma.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4" Type="http://schemas.openxmlformats.org/officeDocument/2006/relationships/image" Target="../media/image31.tiff"/><Relationship Id="rId5" Type="http://schemas.openxmlformats.org/officeDocument/2006/relationships/image" Target="../media/image32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"/><Relationship Id="rId5" Type="http://schemas.openxmlformats.org/officeDocument/2006/relationships/image" Target="../media/image36.tiff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3.wmf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62.jpeg"/><Relationship Id="rId6" Type="http://schemas.openxmlformats.org/officeDocument/2006/relationships/image" Target="../media/image78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celia.gouveia@ipma.p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8225" y="981075"/>
            <a:ext cx="10239375" cy="2903375"/>
          </a:xfrm>
        </p:spPr>
        <p:txBody>
          <a:bodyPr/>
          <a:lstStyle/>
          <a:p>
            <a:r>
              <a:rPr lang="en-US" sz="4800" dirty="0"/>
              <a:t>Monitoring vegetation conditions and disturbances using satellite derived Climate Data Records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2967" y="4342230"/>
            <a:ext cx="5774945" cy="867412"/>
          </a:xfrm>
        </p:spPr>
        <p:txBody>
          <a:bodyPr/>
          <a:lstStyle/>
          <a:p>
            <a:r>
              <a:rPr lang="en-US" b="1" dirty="0" err="1" smtClean="0"/>
              <a:t>Célia</a:t>
            </a:r>
            <a:r>
              <a:rPr lang="en-US" b="1" dirty="0" smtClean="0"/>
              <a:t> </a:t>
            </a:r>
            <a:r>
              <a:rPr lang="en-US" b="1" dirty="0"/>
              <a:t>M. </a:t>
            </a:r>
            <a:r>
              <a:rPr lang="en-US" b="1" dirty="0" smtClean="0"/>
              <a:t>Gouveia</a:t>
            </a:r>
            <a:endParaRPr lang="en-US" baseline="30000" dirty="0"/>
          </a:p>
          <a:p>
            <a:r>
              <a:rPr lang="pt-PT" sz="1800" dirty="0" smtClean="0">
                <a:hlinkClick r:id="rId3"/>
              </a:rPr>
              <a:t>celia.gouveia@ipma.pt</a:t>
            </a:r>
            <a:endParaRPr lang="pt-PT" sz="1800" dirty="0" smtClean="0"/>
          </a:p>
          <a:p>
            <a:r>
              <a:rPr lang="pt-PT" sz="1800" dirty="0" smtClean="0"/>
              <a:t> </a:t>
            </a:r>
            <a:endParaRPr lang="pt-PT" sz="1800" dirty="0"/>
          </a:p>
        </p:txBody>
      </p:sp>
      <p:sp>
        <p:nvSpPr>
          <p:cNvPr id="4" name="Retângulo 3"/>
          <p:cNvSpPr/>
          <p:nvPr/>
        </p:nvSpPr>
        <p:spPr>
          <a:xfrm>
            <a:off x="320808" y="5544261"/>
            <a:ext cx="68222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pt-PT" sz="14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Instituto 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Português do Mar e da Atmosfera (IPMA), </a:t>
            </a:r>
            <a:r>
              <a:rPr lang="pt-PT" sz="1400" dirty="0" err="1">
                <a:solidFill>
                  <a:srgbClr val="00194C"/>
                </a:solidFill>
                <a:ea typeface="Times New Roman" panose="02020603050405020304" pitchFamily="18" charset="0"/>
              </a:rPr>
              <a:t>Lisbon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, Portugal.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pt-PT" sz="14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Instituto 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Dom Luiz (IDL), Faculdade de Ciências, Universidade de Lisboa, </a:t>
            </a:r>
            <a:r>
              <a:rPr lang="pt-PT" sz="1400" dirty="0" err="1">
                <a:solidFill>
                  <a:srgbClr val="00194C"/>
                </a:solidFill>
                <a:ea typeface="Times New Roman" panose="02020603050405020304" pitchFamily="18" charset="0"/>
              </a:rPr>
              <a:t>Lisbon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, Portugal</a:t>
            </a:r>
            <a:r>
              <a:rPr lang="pt-PT" sz="14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.</a:t>
            </a:r>
            <a:endParaRPr lang="pt-PT" sz="14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October2019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417055" y="3908524"/>
            <a:ext cx="5774945" cy="8674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Contributions</a:t>
            </a:r>
            <a:endParaRPr lang="en-US" baseline="30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Carlos da Camara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Ricardo Trigo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Ana Bastos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Isabel Trigo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Virgílio Bento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David </a:t>
            </a:r>
            <a:r>
              <a:rPr lang="pt-PT" sz="1800" dirty="0" err="1" smtClean="0"/>
              <a:t>Barriopedro</a:t>
            </a:r>
            <a:endParaRPr lang="pt-PT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Sergio Vicente-Serrano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….</a:t>
            </a:r>
          </a:p>
          <a:p>
            <a:r>
              <a:rPr lang="pt-PT" sz="1800" dirty="0" smtClean="0"/>
              <a:t> </a:t>
            </a: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34694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586031" y="1481952"/>
            <a:ext cx="10857824" cy="3022097"/>
            <a:chOff x="-937969" y="1489569"/>
            <a:chExt cx="10857824" cy="30220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87965" y="2026845"/>
              <a:ext cx="2937762" cy="20414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460375" y="4234667"/>
              <a:ext cx="148560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PT" sz="1200" dirty="0"/>
                <a:t>Gouveia </a:t>
              </a:r>
              <a:r>
                <a:rPr lang="pt-PT" sz="1200" dirty="0" err="1"/>
                <a:t>et</a:t>
              </a:r>
              <a:r>
                <a:rPr lang="pt-PT" sz="1200" dirty="0"/>
                <a:t> al. (2012)</a:t>
              </a:r>
            </a:p>
          </p:txBody>
        </p:sp>
        <p:sp>
          <p:nvSpPr>
            <p:cNvPr id="32" name="TextBox 17"/>
            <p:cNvSpPr txBox="1">
              <a:spLocks noChangeArrowheads="1"/>
            </p:cNvSpPr>
            <p:nvPr/>
          </p:nvSpPr>
          <p:spPr bwMode="auto">
            <a:xfrm flipH="1">
              <a:off x="-568514" y="2026845"/>
              <a:ext cx="588723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PT" altLang="pt-PT" sz="1100" b="1" dirty="0"/>
                <a:t>2005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-937969" y="1489569"/>
              <a:ext cx="10857824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>
                <a:lnSpc>
                  <a:spcPct val="80000"/>
                </a:lnSpc>
                <a:spcBef>
                  <a:spcPct val="20000"/>
                </a:spcBef>
                <a:buClr>
                  <a:schemeClr val="bg2"/>
                </a:buClr>
                <a:buSzPct val="75000"/>
                <a:defRPr/>
              </a:pPr>
              <a:r>
                <a:rPr lang="en-GB" altLang="pt-PT" sz="2400" dirty="0">
                  <a:solidFill>
                    <a:srgbClr val="00194C"/>
                  </a:solidFill>
                </a:rPr>
                <a:t>This methodology was applied for several different regions and biomes</a:t>
              </a:r>
              <a:endParaRPr lang="pt-PT" altLang="pt-PT" sz="2400" dirty="0">
                <a:solidFill>
                  <a:srgbClr val="00194C"/>
                </a:solidFill>
              </a:endParaRPr>
            </a:p>
          </p:txBody>
        </p:sp>
      </p:grp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</a:rPr>
              <a:t>Vegetation Indices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8109665" y="1822223"/>
            <a:ext cx="3375660" cy="4250960"/>
            <a:chOff x="5659923" y="1808705"/>
            <a:chExt cx="3375660" cy="4250960"/>
          </a:xfrm>
        </p:grpSpPr>
        <p:sp>
          <p:nvSpPr>
            <p:cNvPr id="33" name="TextBox 32"/>
            <p:cNvSpPr txBox="1"/>
            <p:nvPr/>
          </p:nvSpPr>
          <p:spPr>
            <a:xfrm>
              <a:off x="7120027" y="5782666"/>
              <a:ext cx="1279325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PT" sz="1200" dirty="0"/>
                <a:t>Trigo </a:t>
              </a:r>
              <a:r>
                <a:rPr lang="pt-PT" sz="1200" dirty="0" err="1"/>
                <a:t>et</a:t>
              </a:r>
              <a:r>
                <a:rPr lang="pt-PT" sz="1200" dirty="0"/>
                <a:t> al. (2010)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9923" y="1808705"/>
              <a:ext cx="3375660" cy="3931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Conditions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3715688" y="3874759"/>
            <a:ext cx="4317460" cy="2821658"/>
            <a:chOff x="1845677" y="3894397"/>
            <a:chExt cx="4317460" cy="2821658"/>
          </a:xfrm>
        </p:grpSpPr>
        <p:sp>
          <p:nvSpPr>
            <p:cNvPr id="10" name="Rectangle 9"/>
            <p:cNvSpPr/>
            <p:nvPr/>
          </p:nvSpPr>
          <p:spPr>
            <a:xfrm>
              <a:off x="4381708" y="6439056"/>
              <a:ext cx="17602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ct val="0"/>
                </a:spcBef>
                <a:buFont typeface="Arial" pitchFamily="34" charset="0"/>
                <a:buNone/>
              </a:pPr>
              <a:r>
                <a:rPr lang="en-GB" altLang="pt-PT" sz="1200" dirty="0"/>
                <a:t>(</a:t>
              </a:r>
              <a:r>
                <a:rPr lang="en-GB" altLang="pt-PT" sz="1200" dirty="0" err="1"/>
                <a:t>Barriopedro</a:t>
              </a:r>
              <a:r>
                <a:rPr lang="en-GB" altLang="pt-PT" sz="1200" dirty="0"/>
                <a:t> et al., 2012)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5677" y="3894397"/>
              <a:ext cx="4317460" cy="2583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4" name="TextBox 18"/>
            <p:cNvSpPr txBox="1">
              <a:spLocks noChangeArrowheads="1"/>
            </p:cNvSpPr>
            <p:nvPr/>
          </p:nvSpPr>
          <p:spPr bwMode="auto">
            <a:xfrm>
              <a:off x="1879976" y="3988908"/>
              <a:ext cx="588623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PT" altLang="pt-PT" sz="1100" b="1" dirty="0"/>
                <a:t>2010</a:t>
              </a:r>
            </a:p>
          </p:txBody>
        </p:sp>
      </p:grpSp>
      <p:grpSp>
        <p:nvGrpSpPr>
          <p:cNvPr id="19" name="Group 91"/>
          <p:cNvGrpSpPr/>
          <p:nvPr/>
        </p:nvGrpSpPr>
        <p:grpSpPr>
          <a:xfrm>
            <a:off x="1831975" y="2220734"/>
            <a:ext cx="8419049" cy="4475683"/>
            <a:chOff x="155575" y="1913976"/>
            <a:chExt cx="8868614" cy="4641381"/>
          </a:xfrm>
        </p:grpSpPr>
        <p:grpSp>
          <p:nvGrpSpPr>
            <p:cNvPr id="21" name="Group 83"/>
            <p:cNvGrpSpPr/>
            <p:nvPr/>
          </p:nvGrpSpPr>
          <p:grpSpPr>
            <a:xfrm>
              <a:off x="3193446" y="1913976"/>
              <a:ext cx="5830743" cy="4638313"/>
              <a:chOff x="3135367" y="2340759"/>
              <a:chExt cx="5779695" cy="4638313"/>
            </a:xfrm>
          </p:grpSpPr>
          <p:sp>
            <p:nvSpPr>
              <p:cNvPr id="24" name="Rectangle 84"/>
              <p:cNvSpPr/>
              <p:nvPr/>
            </p:nvSpPr>
            <p:spPr>
              <a:xfrm>
                <a:off x="3135367" y="2340759"/>
                <a:ext cx="5779695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just">
                  <a:lnSpc>
                    <a:spcPct val="80000"/>
                  </a:lnSpc>
                  <a:spcBef>
                    <a:spcPct val="20000"/>
                  </a:spcBef>
                  <a:buClr>
                    <a:schemeClr val="bg2"/>
                  </a:buClr>
                  <a:buSzPct val="75000"/>
                  <a:defRPr/>
                </a:pPr>
                <a:r>
                  <a:rPr lang="en-GB" altLang="pt-PT" sz="2400" dirty="0">
                    <a:solidFill>
                      <a:srgbClr val="00194C"/>
                    </a:solidFill>
                  </a:rPr>
                  <a:t>… and related with </a:t>
                </a:r>
              </a:p>
              <a:p>
                <a:pPr marL="0" lvl="1" algn="just">
                  <a:lnSpc>
                    <a:spcPct val="80000"/>
                  </a:lnSpc>
                  <a:spcBef>
                    <a:spcPct val="20000"/>
                  </a:spcBef>
                  <a:buClr>
                    <a:schemeClr val="bg2"/>
                  </a:buClr>
                  <a:buSzPct val="75000"/>
                  <a:defRPr/>
                </a:pPr>
                <a:r>
                  <a:rPr lang="en-GB" altLang="pt-PT" sz="2400" dirty="0">
                    <a:solidFill>
                      <a:srgbClr val="00194C"/>
                    </a:solidFill>
                  </a:rPr>
                  <a:t>crop productions</a:t>
                </a:r>
                <a:endParaRPr lang="pt-PT" altLang="pt-PT" sz="2400" dirty="0">
                  <a:solidFill>
                    <a:srgbClr val="00194C"/>
                  </a:solidFill>
                </a:endParaRPr>
              </a:p>
            </p:txBody>
          </p:sp>
          <p:pic>
            <p:nvPicPr>
              <p:cNvPr id="25" name="Picture 8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5765" y="3380836"/>
                <a:ext cx="4285037" cy="35982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2" name="Picture 8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575" y="3128136"/>
              <a:ext cx="4493539" cy="342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79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5" y="1729668"/>
            <a:ext cx="5848606" cy="2662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1" r="7432"/>
          <a:stretch/>
        </p:blipFill>
        <p:spPr>
          <a:xfrm>
            <a:off x="6315702" y="1760452"/>
            <a:ext cx="5858879" cy="26312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608" y="1393757"/>
            <a:ext cx="11983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smtClean="0">
                <a:solidFill>
                  <a:srgbClr val="00194C"/>
                </a:solidFill>
              </a:rPr>
              <a:t>2005												2007</a:t>
            </a:r>
            <a:endParaRPr lang="en-US" sz="2000" dirty="0">
              <a:solidFill>
                <a:srgbClr val="00194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30192" y="1213877"/>
            <a:ext cx="750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194C"/>
                </a:solidFill>
              </a:rPr>
              <a:t>FVC </a:t>
            </a:r>
            <a:r>
              <a:rPr lang="en-US" sz="2000" smtClean="0">
                <a:solidFill>
                  <a:srgbClr val="00194C"/>
                </a:solidFill>
              </a:rPr>
              <a:t>Monthly anomalies</a:t>
            </a:r>
            <a:endParaRPr lang="en-US" sz="2000" dirty="0">
              <a:solidFill>
                <a:srgbClr val="00194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8434" y="4052930"/>
            <a:ext cx="11983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194C"/>
                </a:solidFill>
              </a:rPr>
              <a:t>2018												2007</a:t>
            </a:r>
            <a:endParaRPr lang="en-US" sz="2000" dirty="0">
              <a:solidFill>
                <a:srgbClr val="00194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4696" y="1827281"/>
            <a:ext cx="649355" cy="2286995"/>
          </a:xfrm>
          <a:prstGeom prst="rect">
            <a:avLst/>
          </a:prstGeom>
        </p:spPr>
      </p:pic>
      <p:sp>
        <p:nvSpPr>
          <p:cNvPr id="14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Conditions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0041" y="973864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</a:rPr>
              <a:t>Vegetation </a:t>
            </a:r>
            <a:r>
              <a:rPr lang="en-US" altLang="pt-PT" sz="2800" b="1" dirty="0" smtClean="0">
                <a:solidFill>
                  <a:srgbClr val="E46C0A"/>
                </a:solidFill>
              </a:rPr>
              <a:t>Indices: FVC from LSA </a:t>
            </a:r>
            <a:r>
              <a:rPr lang="mr-IN" altLang="pt-PT" sz="2800" b="1" dirty="0" smtClean="0">
                <a:solidFill>
                  <a:srgbClr val="E46C0A"/>
                </a:solidFill>
              </a:rPr>
              <a:t>–</a:t>
            </a:r>
            <a:r>
              <a:rPr lang="en-US" altLang="pt-PT" sz="2800" b="1" dirty="0" smtClean="0">
                <a:solidFill>
                  <a:srgbClr val="E46C0A"/>
                </a:solidFill>
              </a:rPr>
              <a:t>SAF 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286" y="4118901"/>
            <a:ext cx="7113689" cy="297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806226" y="1779084"/>
            <a:ext cx="579546" cy="2055190"/>
            <a:chOff x="5781498" y="1772458"/>
            <a:chExt cx="579546" cy="2055190"/>
          </a:xfrm>
        </p:grpSpPr>
        <p:sp>
          <p:nvSpPr>
            <p:cNvPr id="6" name="TextBox 5"/>
            <p:cNvSpPr txBox="1"/>
            <p:nvPr/>
          </p:nvSpPr>
          <p:spPr>
            <a:xfrm>
              <a:off x="6056244" y="1772458"/>
              <a:ext cx="304800" cy="20314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920"/>
                </a:lnSpc>
              </a:pPr>
              <a:r>
                <a:rPr lang="en-US" sz="1500" dirty="0" smtClean="0"/>
                <a:t>8</a:t>
              </a:r>
            </a:p>
            <a:p>
              <a:pPr>
                <a:lnSpc>
                  <a:spcPts val="1920"/>
                </a:lnSpc>
              </a:pPr>
              <a:r>
                <a:rPr lang="en-US" sz="1500" dirty="0" smtClean="0"/>
                <a:t>7</a:t>
              </a:r>
            </a:p>
            <a:p>
              <a:pPr>
                <a:lnSpc>
                  <a:spcPts val="1920"/>
                </a:lnSpc>
              </a:pPr>
              <a:r>
                <a:rPr lang="en-US" sz="1500" dirty="0" smtClean="0"/>
                <a:t>6</a:t>
              </a:r>
            </a:p>
            <a:p>
              <a:pPr>
                <a:lnSpc>
                  <a:spcPts val="1920"/>
                </a:lnSpc>
              </a:pPr>
              <a:r>
                <a:rPr lang="en-US" sz="1500" dirty="0" smtClean="0"/>
                <a:t>5</a:t>
              </a:r>
            </a:p>
            <a:p>
              <a:pPr>
                <a:lnSpc>
                  <a:spcPts val="1920"/>
                </a:lnSpc>
              </a:pPr>
              <a:r>
                <a:rPr lang="en-US" sz="1500" dirty="0" smtClean="0"/>
                <a:t>4</a:t>
              </a:r>
            </a:p>
            <a:p>
              <a:pPr>
                <a:lnSpc>
                  <a:spcPts val="1920"/>
                </a:lnSpc>
              </a:pPr>
              <a:r>
                <a:rPr lang="en-US" sz="1500" dirty="0" smtClean="0"/>
                <a:t>3</a:t>
              </a:r>
            </a:p>
            <a:p>
              <a:pPr>
                <a:lnSpc>
                  <a:spcPts val="1920"/>
                </a:lnSpc>
              </a:pPr>
              <a:r>
                <a:rPr lang="en-US" sz="1500" dirty="0" smtClean="0"/>
                <a:t>2</a:t>
              </a:r>
            </a:p>
            <a:p>
              <a:pPr>
                <a:lnSpc>
                  <a:spcPts val="1920"/>
                </a:lnSpc>
              </a:pPr>
              <a:r>
                <a:rPr lang="en-US" sz="1500" dirty="0"/>
                <a:t>1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1498" y="1785710"/>
              <a:ext cx="324000" cy="204193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678" y="1415203"/>
            <a:ext cx="4178783" cy="2900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0" r="9099"/>
          <a:stretch/>
        </p:blipFill>
        <p:spPr>
          <a:xfrm>
            <a:off x="447042" y="1512697"/>
            <a:ext cx="4294732" cy="2859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5640" y="4100662"/>
            <a:ext cx="4100719" cy="25519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42852" y="4280295"/>
            <a:ext cx="3130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 smtClean="0">
                <a:solidFill>
                  <a:srgbClr val="00194C"/>
                </a:solidFill>
              </a:rPr>
              <a:t>Number of months with FVC monthly anomalies lower than -0.025 (</a:t>
            </a:r>
            <a:r>
              <a:rPr lang="en-US" sz="2000" smtClean="0">
                <a:solidFill>
                  <a:srgbClr val="00194C"/>
                </a:solidFill>
              </a:rPr>
              <a:t>Gouveia et al., 2009, 2012)</a:t>
            </a:r>
            <a:endParaRPr lang="en-US" sz="2000" dirty="0">
              <a:solidFill>
                <a:srgbClr val="00194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48" y="4315775"/>
            <a:ext cx="2233094" cy="1732468"/>
          </a:xfrm>
          <a:prstGeom prst="rect">
            <a:avLst/>
          </a:prstGeom>
        </p:spPr>
      </p:pic>
      <p:sp>
        <p:nvSpPr>
          <p:cNvPr id="14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Conditions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903" y="172814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2005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75129" y="161815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37807" y="41871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20041" y="1066852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</a:rPr>
              <a:t>Vegetation </a:t>
            </a:r>
            <a:r>
              <a:rPr lang="en-US" altLang="pt-PT" sz="2800" b="1" dirty="0" smtClean="0">
                <a:solidFill>
                  <a:srgbClr val="E46C0A"/>
                </a:solidFill>
              </a:rPr>
              <a:t>Indices: FVC from LSA </a:t>
            </a:r>
            <a:r>
              <a:rPr lang="mr-IN" altLang="pt-PT" sz="2800" b="1" dirty="0" smtClean="0">
                <a:solidFill>
                  <a:srgbClr val="E46C0A"/>
                </a:solidFill>
              </a:rPr>
              <a:t>–</a:t>
            </a:r>
            <a:r>
              <a:rPr lang="en-US" altLang="pt-PT" sz="2800" b="1" dirty="0" smtClean="0">
                <a:solidFill>
                  <a:srgbClr val="E46C0A"/>
                </a:solidFill>
              </a:rPr>
              <a:t>SAF 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86031" y="1486379"/>
            <a:ext cx="552146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b="1" dirty="0">
                <a:solidFill>
                  <a:srgbClr val="00194C"/>
                </a:solidFill>
              </a:rPr>
              <a:t>NDVI and SPEI </a:t>
            </a:r>
            <a:r>
              <a:rPr lang="en-US" altLang="pt-PT" sz="2400" b="1" dirty="0" smtClean="0">
                <a:solidFill>
                  <a:srgbClr val="00194C"/>
                </a:solidFill>
              </a:rPr>
              <a:t>(Mediterranean Region)</a:t>
            </a:r>
            <a:endParaRPr lang="en-US" altLang="pt-PT" sz="2400" b="1" dirty="0">
              <a:solidFill>
                <a:srgbClr val="00194C"/>
              </a:solidFill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Vegetation indices and Drought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Droughts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1839768" y="6155435"/>
            <a:ext cx="335470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 smtClean="0"/>
              <a:t> </a:t>
            </a:r>
            <a:r>
              <a:rPr lang="pt-PT" sz="1200" dirty="0"/>
              <a:t>Gouveia </a:t>
            </a:r>
            <a:r>
              <a:rPr lang="pt-PT" sz="1200" dirty="0" err="1"/>
              <a:t>et</a:t>
            </a:r>
            <a:r>
              <a:rPr lang="pt-PT" sz="1200" dirty="0"/>
              <a:t> al (</a:t>
            </a:r>
            <a:r>
              <a:rPr lang="pt-PT" sz="1200" dirty="0" smtClean="0"/>
              <a:t>2017, Global </a:t>
            </a:r>
            <a:r>
              <a:rPr lang="pt-PT" sz="1200" dirty="0" err="1" smtClean="0"/>
              <a:t>and</a:t>
            </a:r>
            <a:r>
              <a:rPr lang="pt-PT" sz="1200" dirty="0" smtClean="0"/>
              <a:t> </a:t>
            </a:r>
            <a:r>
              <a:rPr lang="pt-PT" sz="1200" dirty="0" err="1" smtClean="0"/>
              <a:t>Planetary</a:t>
            </a:r>
            <a:r>
              <a:rPr lang="pt-PT" sz="1200" dirty="0" smtClean="0"/>
              <a:t> </a:t>
            </a:r>
            <a:r>
              <a:rPr lang="pt-PT" sz="1200" dirty="0" err="1" smtClean="0"/>
              <a:t>Change</a:t>
            </a:r>
            <a:r>
              <a:rPr lang="pt-PT" sz="1200" dirty="0" smtClean="0"/>
              <a:t>)</a:t>
            </a:r>
            <a:endParaRPr lang="pt-PT" sz="1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497" y="796587"/>
            <a:ext cx="5371042" cy="535884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775" y="2472799"/>
            <a:ext cx="3060457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86031" y="1481952"/>
            <a:ext cx="613804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b="1" dirty="0">
                <a:solidFill>
                  <a:srgbClr val="00194C"/>
                </a:solidFill>
              </a:rPr>
              <a:t>NDVI and SPEI </a:t>
            </a:r>
            <a:r>
              <a:rPr lang="en-US" altLang="pt-PT" sz="2400" b="1" dirty="0" smtClean="0">
                <a:solidFill>
                  <a:srgbClr val="00194C"/>
                </a:solidFill>
              </a:rPr>
              <a:t>(Mediterranean Region)</a:t>
            </a:r>
            <a:endParaRPr lang="en-US" altLang="pt-PT" sz="2400" b="1" dirty="0">
              <a:solidFill>
                <a:srgbClr val="00194C"/>
              </a:solidFill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Vegetation indices and Drought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5147542" y="3287715"/>
            <a:ext cx="1936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1200" dirty="0" smtClean="0"/>
              <a:t> </a:t>
            </a:r>
            <a:r>
              <a:rPr lang="pt-PT" sz="1200" dirty="0"/>
              <a:t>Gouveia </a:t>
            </a:r>
            <a:r>
              <a:rPr lang="pt-PT" sz="1200" dirty="0" err="1"/>
              <a:t>et</a:t>
            </a:r>
            <a:r>
              <a:rPr lang="pt-PT" sz="1200" dirty="0"/>
              <a:t> al (</a:t>
            </a:r>
            <a:r>
              <a:rPr lang="pt-PT" sz="1200" dirty="0" smtClean="0"/>
              <a:t>2017, Global </a:t>
            </a:r>
            <a:r>
              <a:rPr lang="pt-PT" sz="1200" dirty="0" err="1" smtClean="0"/>
              <a:t>and</a:t>
            </a:r>
            <a:r>
              <a:rPr lang="pt-PT" sz="1200" dirty="0" smtClean="0"/>
              <a:t> </a:t>
            </a:r>
            <a:r>
              <a:rPr lang="pt-PT" sz="1200" dirty="0" err="1" smtClean="0"/>
              <a:t>Planetary</a:t>
            </a:r>
            <a:r>
              <a:rPr lang="pt-PT" sz="1200" dirty="0" smtClean="0"/>
              <a:t> </a:t>
            </a:r>
            <a:r>
              <a:rPr lang="pt-PT" sz="1200" dirty="0" err="1" smtClean="0"/>
              <a:t>Change</a:t>
            </a:r>
            <a:r>
              <a:rPr lang="pt-PT" sz="1200" dirty="0" smtClean="0"/>
              <a:t>)</a:t>
            </a:r>
            <a:endParaRPr lang="pt-PT" sz="1200" dirty="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2" y="1822223"/>
            <a:ext cx="4694959" cy="3960000"/>
          </a:xfrm>
          <a:prstGeom prst="rect">
            <a:avLst/>
          </a:prstGeom>
        </p:spPr>
      </p:pic>
      <p:grpSp>
        <p:nvGrpSpPr>
          <p:cNvPr id="14" name="Group 8"/>
          <p:cNvGrpSpPr/>
          <p:nvPr/>
        </p:nvGrpSpPr>
        <p:grpSpPr>
          <a:xfrm>
            <a:off x="7047614" y="1036317"/>
            <a:ext cx="4360029" cy="3974673"/>
            <a:chOff x="4581462" y="1162001"/>
            <a:chExt cx="4099990" cy="3703856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1462" y="1162001"/>
              <a:ext cx="4099990" cy="3703856"/>
            </a:xfrm>
            <a:prstGeom prst="rect">
              <a:avLst/>
            </a:prstGeom>
          </p:spPr>
        </p:pic>
        <p:grpSp>
          <p:nvGrpSpPr>
            <p:cNvPr id="16" name="Group 13"/>
            <p:cNvGrpSpPr/>
            <p:nvPr/>
          </p:nvGrpSpPr>
          <p:grpSpPr>
            <a:xfrm>
              <a:off x="5309652" y="1342132"/>
              <a:ext cx="2643610" cy="1965518"/>
              <a:chOff x="167829" y="3574103"/>
              <a:chExt cx="2643610" cy="1965518"/>
            </a:xfrm>
          </p:grpSpPr>
          <p:sp>
            <p:nvSpPr>
              <p:cNvPr id="17" name="TextBox 14"/>
              <p:cNvSpPr txBox="1"/>
              <p:nvPr/>
            </p:nvSpPr>
            <p:spPr>
              <a:xfrm>
                <a:off x="2456786" y="3574103"/>
                <a:ext cx="35465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PT" sz="1400" b="1" dirty="0" smtClean="0"/>
                  <a:t>MAY</a:t>
                </a:r>
                <a:endParaRPr lang="pt-PT" sz="1400" b="1" dirty="0"/>
              </a:p>
            </p:txBody>
          </p:sp>
          <p:sp>
            <p:nvSpPr>
              <p:cNvPr id="18" name="TextBox 15"/>
              <p:cNvSpPr txBox="1"/>
              <p:nvPr/>
            </p:nvSpPr>
            <p:spPr>
              <a:xfrm>
                <a:off x="177642" y="5324177"/>
                <a:ext cx="35465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PT" sz="1400" b="1" dirty="0" smtClean="0"/>
                  <a:t>AUG</a:t>
                </a:r>
                <a:endParaRPr lang="pt-PT" sz="1400" b="1" dirty="0"/>
              </a:p>
            </p:txBody>
          </p:sp>
          <p:sp>
            <p:nvSpPr>
              <p:cNvPr id="19" name="TextBox 16"/>
              <p:cNvSpPr txBox="1"/>
              <p:nvPr/>
            </p:nvSpPr>
            <p:spPr>
              <a:xfrm>
                <a:off x="167829" y="3574103"/>
                <a:ext cx="35465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PT" sz="1400" b="1" dirty="0" smtClean="0"/>
                  <a:t>FEB</a:t>
                </a:r>
                <a:endParaRPr lang="pt-PT" sz="1400" b="1" dirty="0"/>
              </a:p>
            </p:txBody>
          </p:sp>
          <p:sp>
            <p:nvSpPr>
              <p:cNvPr id="21" name="TextBox 17"/>
              <p:cNvSpPr txBox="1"/>
              <p:nvPr/>
            </p:nvSpPr>
            <p:spPr>
              <a:xfrm>
                <a:off x="2456786" y="5324177"/>
                <a:ext cx="35465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PT" sz="1400" b="1" dirty="0" smtClean="0"/>
                  <a:t>NOV</a:t>
                </a:r>
                <a:endParaRPr lang="pt-PT" sz="1400" b="1" dirty="0"/>
              </a:p>
            </p:txBody>
          </p:sp>
        </p:grpSp>
      </p:grpSp>
      <p:sp>
        <p:nvSpPr>
          <p:cNvPr id="22" name="Rectangle 3"/>
          <p:cNvSpPr/>
          <p:nvPr/>
        </p:nvSpPr>
        <p:spPr>
          <a:xfrm>
            <a:off x="736700" y="5888504"/>
            <a:ext cx="43305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194C"/>
                </a:solidFill>
              </a:rPr>
              <a:t>Higher correlations for Mediterranean, Arid and Steppe clusters </a:t>
            </a:r>
            <a:r>
              <a:rPr lang="en-US" dirty="0">
                <a:solidFill>
                  <a:srgbClr val="00194C"/>
                </a:solidFill>
              </a:rPr>
              <a:t>for lower values of WB</a:t>
            </a:r>
          </a:p>
        </p:txBody>
      </p:sp>
      <p:sp>
        <p:nvSpPr>
          <p:cNvPr id="24" name="Rectangle 5"/>
          <p:cNvSpPr/>
          <p:nvPr/>
        </p:nvSpPr>
        <p:spPr>
          <a:xfrm>
            <a:off x="7083826" y="5147484"/>
            <a:ext cx="4360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194C"/>
                </a:solidFill>
              </a:rPr>
              <a:t>Higher correlations in </a:t>
            </a:r>
            <a:r>
              <a:rPr lang="en-US" dirty="0">
                <a:solidFill>
                  <a:srgbClr val="00194C"/>
                </a:solidFill>
              </a:rPr>
              <a:t>summer (other seasons) correspond to higher (lower) time scales.</a:t>
            </a:r>
          </a:p>
        </p:txBody>
      </p:sp>
      <p:sp>
        <p:nvSpPr>
          <p:cNvPr id="25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Droughts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79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86031" y="1481952"/>
            <a:ext cx="613804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b="1" dirty="0" smtClean="0">
                <a:solidFill>
                  <a:srgbClr val="00194C"/>
                </a:solidFill>
              </a:rPr>
              <a:t>VHI </a:t>
            </a:r>
            <a:r>
              <a:rPr lang="en-US" altLang="pt-PT" sz="2400" b="1" dirty="0">
                <a:solidFill>
                  <a:srgbClr val="00194C"/>
                </a:solidFill>
              </a:rPr>
              <a:t>and SPEI </a:t>
            </a:r>
            <a:r>
              <a:rPr lang="en-US" altLang="pt-PT" sz="2400" b="1" dirty="0" smtClean="0">
                <a:solidFill>
                  <a:srgbClr val="00194C"/>
                </a:solidFill>
              </a:rPr>
              <a:t>(Mediterranean Region)</a:t>
            </a:r>
            <a:endParaRPr lang="en-US" altLang="pt-PT" sz="2400" b="1" dirty="0">
              <a:solidFill>
                <a:srgbClr val="00194C"/>
              </a:solidFill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Vegetation indices and Drought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3665467" y="2204483"/>
            <a:ext cx="1533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194C"/>
                </a:solidFill>
              </a:rPr>
              <a:t>Kogan</a:t>
            </a:r>
            <a:r>
              <a:rPr lang="en-US" dirty="0" smtClean="0">
                <a:solidFill>
                  <a:srgbClr val="00194C"/>
                </a:solidFill>
              </a:rPr>
              <a:t>, 1997</a:t>
            </a:r>
            <a:endParaRPr lang="en-US" dirty="0">
              <a:solidFill>
                <a:srgbClr val="00194C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392" y="878059"/>
            <a:ext cx="4126312" cy="15282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24" y="2222608"/>
            <a:ext cx="3009470" cy="32262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23" y="3282372"/>
            <a:ext cx="3063652" cy="1169213"/>
          </a:xfrm>
          <a:prstGeom prst="rect">
            <a:avLst/>
          </a:prstGeom>
        </p:spPr>
      </p:pic>
      <p:cxnSp>
        <p:nvCxnSpPr>
          <p:cNvPr id="6" name="Conexão reta unidirecional 5"/>
          <p:cNvCxnSpPr/>
          <p:nvPr/>
        </p:nvCxnSpPr>
        <p:spPr>
          <a:xfrm>
            <a:off x="3306622" y="3396081"/>
            <a:ext cx="576000" cy="0"/>
          </a:xfrm>
          <a:prstGeom prst="straightConnector1">
            <a:avLst/>
          </a:prstGeom>
          <a:ln w="22225">
            <a:solidFill>
              <a:srgbClr val="0019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5"/>
          <p:cNvSpPr/>
          <p:nvPr/>
        </p:nvSpPr>
        <p:spPr>
          <a:xfrm>
            <a:off x="3811543" y="3114769"/>
            <a:ext cx="153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194C"/>
                </a:solidFill>
              </a:rPr>
              <a:t>GIMMS, 8 km, 15days</a:t>
            </a:r>
            <a:endParaRPr lang="en-US" dirty="0">
              <a:solidFill>
                <a:srgbClr val="00194C"/>
              </a:solidFill>
            </a:endParaRPr>
          </a:p>
        </p:txBody>
      </p:sp>
      <p:cxnSp>
        <p:nvCxnSpPr>
          <p:cNvPr id="28" name="Conexão reta unidirecional 27"/>
          <p:cNvCxnSpPr/>
          <p:nvPr/>
        </p:nvCxnSpPr>
        <p:spPr>
          <a:xfrm>
            <a:off x="3214125" y="4062330"/>
            <a:ext cx="576000" cy="0"/>
          </a:xfrm>
          <a:prstGeom prst="straightConnector1">
            <a:avLst/>
          </a:prstGeom>
          <a:ln w="22225">
            <a:solidFill>
              <a:srgbClr val="0019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5"/>
          <p:cNvSpPr/>
          <p:nvPr/>
        </p:nvSpPr>
        <p:spPr>
          <a:xfrm>
            <a:off x="3804512" y="3834847"/>
            <a:ext cx="1626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>
                <a:solidFill>
                  <a:srgbClr val="00194C"/>
                </a:solidFill>
              </a:rPr>
              <a:t>Princeton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University</a:t>
            </a:r>
            <a:r>
              <a:rPr lang="en-US" dirty="0" smtClean="0">
                <a:solidFill>
                  <a:srgbClr val="00194C"/>
                </a:solidFill>
              </a:rPr>
              <a:t>, 0,5</a:t>
            </a:r>
            <a:r>
              <a:rPr lang="en-US" dirty="0" smtClean="0">
                <a:solidFill>
                  <a:srgbClr val="00194C"/>
                </a:solidFill>
                <a:sym typeface="Symbol" panose="05050102010706020507" pitchFamily="18" charset="2"/>
              </a:rPr>
              <a:t></a:t>
            </a:r>
            <a:r>
              <a:rPr lang="en-US" dirty="0" smtClean="0">
                <a:solidFill>
                  <a:srgbClr val="00194C"/>
                </a:solidFill>
              </a:rPr>
              <a:t>, hourly</a:t>
            </a:r>
            <a:endParaRPr lang="en-US" dirty="0">
              <a:solidFill>
                <a:srgbClr val="00194C"/>
              </a:solidFill>
            </a:endParaRPr>
          </a:p>
        </p:txBody>
      </p:sp>
      <p:cxnSp>
        <p:nvCxnSpPr>
          <p:cNvPr id="30" name="Conexão reta unidirecional 29"/>
          <p:cNvCxnSpPr/>
          <p:nvPr/>
        </p:nvCxnSpPr>
        <p:spPr>
          <a:xfrm>
            <a:off x="1619542" y="2575857"/>
            <a:ext cx="0" cy="2698107"/>
          </a:xfrm>
          <a:prstGeom prst="straightConnector1">
            <a:avLst/>
          </a:prstGeom>
          <a:ln w="25400">
            <a:solidFill>
              <a:srgbClr val="E46C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"/>
          <p:cNvSpPr/>
          <p:nvPr/>
        </p:nvSpPr>
        <p:spPr>
          <a:xfrm>
            <a:off x="525850" y="5352752"/>
            <a:ext cx="2187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E46C0A"/>
                </a:solidFill>
              </a:rPr>
              <a:t> </a:t>
            </a:r>
            <a:r>
              <a:rPr lang="el-GR" b="1" i="1" dirty="0" smtClean="0">
                <a:solidFill>
                  <a:srgbClr val="E46C0A"/>
                </a:solidFill>
              </a:rPr>
              <a:t>α</a:t>
            </a:r>
            <a:r>
              <a:rPr lang="pt-PT" b="1" i="1" dirty="0" smtClean="0">
                <a:solidFill>
                  <a:srgbClr val="E46C0A"/>
                </a:solidFill>
              </a:rPr>
              <a:t> = 0.5 </a:t>
            </a:r>
          </a:p>
          <a:p>
            <a:pPr algn="ctr"/>
            <a:r>
              <a:rPr lang="pt-PT" dirty="0" smtClean="0">
                <a:solidFill>
                  <a:srgbClr val="00194C"/>
                </a:solidFill>
              </a:rPr>
              <a:t>(</a:t>
            </a:r>
            <a:r>
              <a:rPr lang="en-US" dirty="0" err="1" smtClean="0">
                <a:solidFill>
                  <a:srgbClr val="00194C"/>
                </a:solidFill>
              </a:rPr>
              <a:t>Kogan</a:t>
            </a:r>
            <a:r>
              <a:rPr lang="en-US" dirty="0" smtClean="0">
                <a:solidFill>
                  <a:srgbClr val="00194C"/>
                </a:solidFill>
              </a:rPr>
              <a:t>, 1997, 2001)</a:t>
            </a:r>
            <a:endParaRPr lang="en-US" dirty="0">
              <a:solidFill>
                <a:srgbClr val="00194C"/>
              </a:solidFill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474" y="2898320"/>
            <a:ext cx="5930048" cy="2293740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5714500" y="5401782"/>
            <a:ext cx="6219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194C"/>
                </a:solidFill>
              </a:rPr>
              <a:t>Spatial distribution of the Pearson’s linear correlation coefficient (a) between VHI of the maximum NDVI month and the SPEI time scale (b) for which </a:t>
            </a:r>
            <a:r>
              <a:rPr lang="en-US" dirty="0" smtClean="0">
                <a:solidFill>
                  <a:srgbClr val="00194C"/>
                </a:solidFill>
              </a:rPr>
              <a:t>the </a:t>
            </a:r>
            <a:r>
              <a:rPr lang="pt-PT" dirty="0" err="1" smtClean="0">
                <a:solidFill>
                  <a:srgbClr val="00194C"/>
                </a:solidFill>
              </a:rPr>
              <a:t>correlation</a:t>
            </a:r>
            <a:r>
              <a:rPr lang="pt-PT" dirty="0" smtClean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is</a:t>
            </a:r>
            <a:r>
              <a:rPr lang="pt-PT" dirty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maximum</a:t>
            </a:r>
            <a:r>
              <a:rPr lang="pt-PT" dirty="0">
                <a:solidFill>
                  <a:srgbClr val="00194C"/>
                </a:solidFill>
              </a:rPr>
              <a:t>.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164240" y="5263282"/>
            <a:ext cx="677025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194C"/>
                </a:solidFill>
              </a:rPr>
              <a:t>Significant correlations were found mainly in </a:t>
            </a:r>
            <a:r>
              <a:rPr lang="en-US" dirty="0">
                <a:solidFill>
                  <a:srgbClr val="E46C0A"/>
                </a:solidFill>
              </a:rPr>
              <a:t>semiarid and dry sub-humid regions</a:t>
            </a:r>
            <a:r>
              <a:rPr lang="en-US" dirty="0">
                <a:solidFill>
                  <a:srgbClr val="00194C"/>
                </a:solidFill>
              </a:rPr>
              <a:t>, i.e. vegetation health is </a:t>
            </a:r>
            <a:r>
              <a:rPr lang="en-US" dirty="0" smtClean="0">
                <a:solidFill>
                  <a:srgbClr val="00194C"/>
                </a:solidFill>
              </a:rPr>
              <a:t>more(less) determined </a:t>
            </a:r>
            <a:r>
              <a:rPr lang="en-US" dirty="0">
                <a:solidFill>
                  <a:srgbClr val="00194C"/>
                </a:solidFill>
              </a:rPr>
              <a:t>by drought in semiarid (humid) regions, with the </a:t>
            </a:r>
            <a:r>
              <a:rPr lang="en-US" dirty="0" smtClean="0">
                <a:solidFill>
                  <a:srgbClr val="00194C"/>
                </a:solidFill>
              </a:rPr>
              <a:t>exception </a:t>
            </a:r>
            <a:r>
              <a:rPr lang="en-US" dirty="0">
                <a:solidFill>
                  <a:srgbClr val="00194C"/>
                </a:solidFill>
              </a:rPr>
              <a:t>of the humid northern Iberia and some mountainous region</a:t>
            </a:r>
            <a:endParaRPr lang="pt-PT" dirty="0">
              <a:solidFill>
                <a:srgbClr val="00194C"/>
              </a:solidFill>
            </a:endParaRPr>
          </a:p>
        </p:txBody>
      </p:sp>
      <p:sp>
        <p:nvSpPr>
          <p:cNvPr id="21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Droughts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623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2" grpId="0"/>
      <p:bldP spid="33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23568" y="5261060"/>
            <a:ext cx="636373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194C"/>
                </a:solidFill>
              </a:rPr>
              <a:t>The relative contribution of VCI and TCI depends mostly on </a:t>
            </a:r>
            <a:r>
              <a:rPr lang="en-US" dirty="0" smtClean="0">
                <a:solidFill>
                  <a:srgbClr val="00194C"/>
                </a:solidFill>
              </a:rPr>
              <a:t>vegetation cover: VCI </a:t>
            </a:r>
            <a:r>
              <a:rPr lang="en-US" dirty="0">
                <a:solidFill>
                  <a:srgbClr val="00194C"/>
                </a:solidFill>
              </a:rPr>
              <a:t>more relevant in water </a:t>
            </a:r>
            <a:r>
              <a:rPr lang="en-US" dirty="0" smtClean="0">
                <a:solidFill>
                  <a:srgbClr val="00194C"/>
                </a:solidFill>
              </a:rPr>
              <a:t>dependent semiarid </a:t>
            </a:r>
            <a:r>
              <a:rPr lang="en-US" dirty="0">
                <a:solidFill>
                  <a:srgbClr val="00194C"/>
                </a:solidFill>
              </a:rPr>
              <a:t>regions and TCI </a:t>
            </a:r>
            <a:r>
              <a:rPr lang="en-US" dirty="0" smtClean="0">
                <a:solidFill>
                  <a:srgbClr val="00194C"/>
                </a:solidFill>
              </a:rPr>
              <a:t>in </a:t>
            </a:r>
            <a:r>
              <a:rPr lang="en-US" dirty="0">
                <a:solidFill>
                  <a:srgbClr val="00194C"/>
                </a:solidFill>
              </a:rPr>
              <a:t>solar radiation dependent </a:t>
            </a:r>
            <a:r>
              <a:rPr lang="en-US" dirty="0" smtClean="0">
                <a:solidFill>
                  <a:srgbClr val="00194C"/>
                </a:solidFill>
              </a:rPr>
              <a:t> humid </a:t>
            </a:r>
            <a:r>
              <a:rPr lang="en-US" dirty="0">
                <a:solidFill>
                  <a:srgbClr val="00194C"/>
                </a:solidFill>
              </a:rPr>
              <a:t>regions. </a:t>
            </a:r>
          </a:p>
          <a:p>
            <a:r>
              <a:rPr lang="en-US" dirty="0">
                <a:solidFill>
                  <a:srgbClr val="E46C0A"/>
                </a:solidFill>
              </a:rPr>
              <a:t>The corresponding weights to VHI are </a:t>
            </a:r>
            <a:r>
              <a:rPr lang="pt-PT" dirty="0" err="1">
                <a:solidFill>
                  <a:srgbClr val="E46C0A"/>
                </a:solidFill>
              </a:rPr>
              <a:t>not</a:t>
            </a:r>
            <a:r>
              <a:rPr lang="pt-PT" dirty="0">
                <a:solidFill>
                  <a:srgbClr val="E46C0A"/>
                </a:solidFill>
              </a:rPr>
              <a:t> </a:t>
            </a:r>
            <a:r>
              <a:rPr lang="pt-PT" dirty="0" err="1">
                <a:solidFill>
                  <a:srgbClr val="E46C0A"/>
                </a:solidFill>
              </a:rPr>
              <a:t>necessarily</a:t>
            </a:r>
            <a:r>
              <a:rPr lang="pt-PT" dirty="0">
                <a:solidFill>
                  <a:srgbClr val="E46C0A"/>
                </a:solidFill>
              </a:rPr>
              <a:t> </a:t>
            </a:r>
            <a:r>
              <a:rPr lang="pt-PT" dirty="0" err="1">
                <a:solidFill>
                  <a:srgbClr val="E46C0A"/>
                </a:solidFill>
              </a:rPr>
              <a:t>equal</a:t>
            </a:r>
            <a:r>
              <a:rPr lang="pt-PT" dirty="0">
                <a:solidFill>
                  <a:srgbClr val="00194C"/>
                </a:solidFill>
              </a:rPr>
              <a:t>.</a:t>
            </a:r>
          </a:p>
        </p:txBody>
      </p:sp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86031" y="1481952"/>
            <a:ext cx="613804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b="1" dirty="0" smtClean="0">
                <a:solidFill>
                  <a:srgbClr val="00194C"/>
                </a:solidFill>
              </a:rPr>
              <a:t>VHI </a:t>
            </a:r>
            <a:r>
              <a:rPr lang="en-US" altLang="pt-PT" sz="2400" b="1" dirty="0">
                <a:solidFill>
                  <a:srgbClr val="00194C"/>
                </a:solidFill>
              </a:rPr>
              <a:t>and SPEI </a:t>
            </a:r>
            <a:r>
              <a:rPr lang="en-US" altLang="pt-PT" sz="2400" b="1" dirty="0" smtClean="0">
                <a:solidFill>
                  <a:srgbClr val="00194C"/>
                </a:solidFill>
              </a:rPr>
              <a:t>(Mediterranean Region)</a:t>
            </a:r>
            <a:endParaRPr lang="en-US" altLang="pt-PT" sz="2400" b="1" dirty="0">
              <a:solidFill>
                <a:srgbClr val="00194C"/>
              </a:solidFill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Vegetation indices and Drought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4" y="1869750"/>
            <a:ext cx="3889200" cy="31825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745" y="838686"/>
            <a:ext cx="6041684" cy="474960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7370201" y="5735373"/>
            <a:ext cx="448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194C"/>
                </a:solidFill>
              </a:rPr>
              <a:t>Distribution of α (top) for the different aridity classes and (bottom left) for the IGBP classes of </a:t>
            </a:r>
            <a:r>
              <a:rPr lang="en-US" sz="1400" dirty="0" err="1">
                <a:solidFill>
                  <a:srgbClr val="00194C"/>
                </a:solidFill>
              </a:rPr>
              <a:t>landcover</a:t>
            </a:r>
            <a:r>
              <a:rPr lang="en-US" sz="1400" dirty="0">
                <a:solidFill>
                  <a:srgbClr val="00194C"/>
                </a:solidFill>
              </a:rPr>
              <a:t>. </a:t>
            </a:r>
            <a:endParaRPr lang="pt-PT" sz="1400" dirty="0">
              <a:solidFill>
                <a:srgbClr val="00194C"/>
              </a:solidFill>
            </a:endParaRPr>
          </a:p>
        </p:txBody>
      </p:sp>
      <p:sp>
        <p:nvSpPr>
          <p:cNvPr id="14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Droughts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82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86031" y="1481952"/>
            <a:ext cx="613804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b="1" dirty="0">
                <a:solidFill>
                  <a:srgbClr val="00194C"/>
                </a:solidFill>
              </a:rPr>
              <a:t>NDVI and SPEI </a:t>
            </a:r>
            <a:r>
              <a:rPr lang="en-US" altLang="pt-PT" sz="2400" b="1" dirty="0" smtClean="0">
                <a:solidFill>
                  <a:srgbClr val="00194C"/>
                </a:solidFill>
              </a:rPr>
              <a:t>(MSG Disk)</a:t>
            </a:r>
            <a:endParaRPr lang="en-US" altLang="pt-PT" sz="2400" b="1" dirty="0">
              <a:solidFill>
                <a:srgbClr val="00194C"/>
              </a:solidFill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Vegetation indices and Drought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017" y="721355"/>
            <a:ext cx="3464765" cy="1148395"/>
          </a:xfrm>
          <a:prstGeom prst="rect">
            <a:avLst/>
          </a:prstGeom>
        </p:spPr>
      </p:pic>
      <p:grpSp>
        <p:nvGrpSpPr>
          <p:cNvPr id="44" name="Grupo 43"/>
          <p:cNvGrpSpPr/>
          <p:nvPr/>
        </p:nvGrpSpPr>
        <p:grpSpPr>
          <a:xfrm>
            <a:off x="241026" y="1941480"/>
            <a:ext cx="5101302" cy="4214153"/>
            <a:chOff x="241026" y="1572025"/>
            <a:chExt cx="5101302" cy="4214153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026" y="1572025"/>
              <a:ext cx="5018605" cy="3561591"/>
            </a:xfrm>
            <a:prstGeom prst="rect">
              <a:avLst/>
            </a:prstGeom>
          </p:spPr>
        </p:pic>
        <p:grpSp>
          <p:nvGrpSpPr>
            <p:cNvPr id="42" name="Grupo 41"/>
            <p:cNvGrpSpPr/>
            <p:nvPr/>
          </p:nvGrpSpPr>
          <p:grpSpPr>
            <a:xfrm>
              <a:off x="347810" y="4977824"/>
              <a:ext cx="2561342" cy="528885"/>
              <a:chOff x="347810" y="4977824"/>
              <a:chExt cx="2561342" cy="528885"/>
            </a:xfrm>
          </p:grpSpPr>
          <p:sp>
            <p:nvSpPr>
              <p:cNvPr id="21" name="Retângulo 20"/>
              <p:cNvSpPr/>
              <p:nvPr/>
            </p:nvSpPr>
            <p:spPr>
              <a:xfrm>
                <a:off x="347810" y="5168155"/>
                <a:ext cx="25613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/>
                  <a:t>Princeton University (all-sky)</a:t>
                </a:r>
                <a:endParaRPr lang="en-US" sz="1600" dirty="0"/>
              </a:p>
            </p:txBody>
          </p:sp>
          <p:cxnSp>
            <p:nvCxnSpPr>
              <p:cNvPr id="26" name="Conexão reta unidirecional 25"/>
              <p:cNvCxnSpPr/>
              <p:nvPr/>
            </p:nvCxnSpPr>
            <p:spPr>
              <a:xfrm>
                <a:off x="803564" y="4977824"/>
                <a:ext cx="9236" cy="2684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o 42"/>
            <p:cNvGrpSpPr/>
            <p:nvPr/>
          </p:nvGrpSpPr>
          <p:grpSpPr>
            <a:xfrm>
              <a:off x="1680246" y="4977824"/>
              <a:ext cx="2149691" cy="808354"/>
              <a:chOff x="1680246" y="4977824"/>
              <a:chExt cx="2149691" cy="808354"/>
            </a:xfrm>
          </p:grpSpPr>
          <p:sp>
            <p:nvSpPr>
              <p:cNvPr id="36" name="Retângulo 35"/>
              <p:cNvSpPr/>
              <p:nvPr/>
            </p:nvSpPr>
            <p:spPr>
              <a:xfrm>
                <a:off x="1680246" y="5447624"/>
                <a:ext cx="21496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PT" sz="1600" dirty="0" err="1"/>
                  <a:t>Physical</a:t>
                </a:r>
                <a:r>
                  <a:rPr lang="pt-PT" sz="1600" dirty="0"/>
                  <a:t> </a:t>
                </a:r>
                <a:r>
                  <a:rPr lang="pt-PT" sz="1600" dirty="0" err="1" smtClean="0"/>
                  <a:t>Mono-Window</a:t>
                </a:r>
                <a:endParaRPr lang="en-US" sz="1600" dirty="0"/>
              </a:p>
            </p:txBody>
          </p:sp>
          <p:cxnSp>
            <p:nvCxnSpPr>
              <p:cNvPr id="37" name="Conexão reta unidirecional 36"/>
              <p:cNvCxnSpPr/>
              <p:nvPr/>
            </p:nvCxnSpPr>
            <p:spPr>
              <a:xfrm flipH="1">
                <a:off x="2429164" y="4977824"/>
                <a:ext cx="13855" cy="5765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o 44"/>
            <p:cNvGrpSpPr/>
            <p:nvPr/>
          </p:nvGrpSpPr>
          <p:grpSpPr>
            <a:xfrm>
              <a:off x="3054201" y="4955512"/>
              <a:ext cx="2288127" cy="574292"/>
              <a:chOff x="1680246" y="4977824"/>
              <a:chExt cx="2288127" cy="1144501"/>
            </a:xfrm>
          </p:grpSpPr>
          <p:sp>
            <p:nvSpPr>
              <p:cNvPr id="46" name="Retângulo 45"/>
              <p:cNvSpPr/>
              <p:nvPr/>
            </p:nvSpPr>
            <p:spPr>
              <a:xfrm>
                <a:off x="1680246" y="5447624"/>
                <a:ext cx="2288127" cy="6747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PT" sz="1600" dirty="0" err="1"/>
                  <a:t>Statistical</a:t>
                </a:r>
                <a:r>
                  <a:rPr lang="pt-PT" sz="1600" dirty="0"/>
                  <a:t> </a:t>
                </a:r>
                <a:r>
                  <a:rPr lang="pt-PT" sz="1600" dirty="0" err="1"/>
                  <a:t>M</a:t>
                </a:r>
                <a:r>
                  <a:rPr lang="pt-PT" sz="1600" dirty="0" err="1" smtClean="0"/>
                  <a:t>ono-Window</a:t>
                </a:r>
                <a:endParaRPr lang="en-US" sz="1600" dirty="0"/>
              </a:p>
            </p:txBody>
          </p:sp>
          <p:cxnSp>
            <p:nvCxnSpPr>
              <p:cNvPr id="47" name="Conexão reta unidirecional 46"/>
              <p:cNvCxnSpPr/>
              <p:nvPr/>
            </p:nvCxnSpPr>
            <p:spPr>
              <a:xfrm flipH="1">
                <a:off x="2429164" y="4977824"/>
                <a:ext cx="13855" cy="5765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39" t="20034" r="66288" b="19091"/>
          <a:stretch/>
        </p:blipFill>
        <p:spPr>
          <a:xfrm>
            <a:off x="8951362" y="2347173"/>
            <a:ext cx="3125125" cy="2795091"/>
          </a:xfrm>
          <a:prstGeom prst="rect">
            <a:avLst/>
          </a:prstGeom>
        </p:spPr>
      </p:pic>
      <p:grpSp>
        <p:nvGrpSpPr>
          <p:cNvPr id="55" name="Grupo 54"/>
          <p:cNvGrpSpPr/>
          <p:nvPr/>
        </p:nvGrpSpPr>
        <p:grpSpPr>
          <a:xfrm>
            <a:off x="5725866" y="5469623"/>
            <a:ext cx="6357110" cy="923330"/>
            <a:chOff x="5725866" y="5469623"/>
            <a:chExt cx="6357110" cy="923330"/>
          </a:xfrm>
        </p:grpSpPr>
        <p:sp>
          <p:nvSpPr>
            <p:cNvPr id="35" name="Retângulo 34"/>
            <p:cNvSpPr/>
            <p:nvPr/>
          </p:nvSpPr>
          <p:spPr>
            <a:xfrm>
              <a:off x="5725866" y="5469623"/>
              <a:ext cx="635711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PT" dirty="0" smtClean="0">
                  <a:solidFill>
                    <a:srgbClr val="00194C"/>
                  </a:solidFill>
                </a:rPr>
                <a:t>A </a:t>
              </a:r>
              <a:r>
                <a:rPr lang="pt-PT" dirty="0" err="1" smtClean="0">
                  <a:solidFill>
                    <a:srgbClr val="00194C"/>
                  </a:solidFill>
                </a:rPr>
                <a:t>comparison</a:t>
              </a:r>
              <a:r>
                <a:rPr lang="pt-PT" dirty="0">
                  <a:solidFill>
                    <a:srgbClr val="00194C"/>
                  </a:solidFill>
                </a:rPr>
                <a:t> </a:t>
              </a:r>
              <a:r>
                <a:rPr lang="en-US" dirty="0" smtClean="0">
                  <a:solidFill>
                    <a:srgbClr val="00194C"/>
                  </a:solidFill>
                </a:rPr>
                <a:t>between </a:t>
              </a:r>
              <a:r>
                <a:rPr lang="en-US" dirty="0">
                  <a:solidFill>
                    <a:srgbClr val="00194C"/>
                  </a:solidFill>
                </a:rPr>
                <a:t>the traditional VHI and the </a:t>
              </a:r>
              <a:r>
                <a:rPr lang="en-US" dirty="0" smtClean="0">
                  <a:solidFill>
                    <a:srgbClr val="00194C"/>
                  </a:solidFill>
                </a:rPr>
                <a:t>VHI</a:t>
              </a:r>
              <a:r>
                <a:rPr lang="en-US" baseline="-25000" dirty="0" smtClean="0">
                  <a:solidFill>
                    <a:srgbClr val="00194C"/>
                  </a:solidFill>
                </a:rPr>
                <a:t>SPEI-based</a:t>
              </a:r>
              <a:r>
                <a:rPr lang="en-US" dirty="0" smtClean="0">
                  <a:solidFill>
                    <a:srgbClr val="00194C"/>
                  </a:solidFill>
                </a:rPr>
                <a:t> </a:t>
              </a:r>
              <a:r>
                <a:rPr lang="en-US" dirty="0">
                  <a:solidFill>
                    <a:srgbClr val="00194C"/>
                  </a:solidFill>
                </a:rPr>
                <a:t>by assessing the capability of capturing a </a:t>
              </a:r>
              <a:r>
                <a:rPr lang="en-US" dirty="0" smtClean="0">
                  <a:solidFill>
                    <a:srgbClr val="00194C"/>
                  </a:solidFill>
                </a:rPr>
                <a:t>drought event </a:t>
              </a:r>
              <a:r>
                <a:rPr lang="en-US" dirty="0">
                  <a:solidFill>
                    <a:srgbClr val="00194C"/>
                  </a:solidFill>
                </a:rPr>
                <a:t>as identified by </a:t>
              </a:r>
              <a:r>
                <a:rPr lang="en-US" dirty="0" smtClean="0">
                  <a:solidFill>
                    <a:srgbClr val="00194C"/>
                  </a:solidFill>
                </a:rPr>
                <a:t>SPEI  	     </a:t>
              </a:r>
              <a:r>
                <a:rPr lang="en-US" dirty="0" smtClean="0">
                  <a:solidFill>
                    <a:srgbClr val="E46C0A"/>
                  </a:solidFill>
                </a:rPr>
                <a:t>VHI</a:t>
              </a:r>
              <a:r>
                <a:rPr lang="en-US" baseline="-25000" dirty="0" smtClean="0">
                  <a:solidFill>
                    <a:srgbClr val="E46C0A"/>
                  </a:solidFill>
                </a:rPr>
                <a:t>SPEI-based</a:t>
              </a:r>
              <a:r>
                <a:rPr lang="en-US" dirty="0" smtClean="0">
                  <a:solidFill>
                    <a:srgbClr val="E46C0A"/>
                  </a:solidFill>
                </a:rPr>
                <a:t> represents better the </a:t>
              </a:r>
              <a:r>
                <a:rPr lang="en-US" dirty="0">
                  <a:solidFill>
                    <a:srgbClr val="E46C0A"/>
                  </a:solidFill>
                </a:rPr>
                <a:t>drought episodes</a:t>
              </a:r>
              <a:r>
                <a:rPr lang="en-US" dirty="0">
                  <a:solidFill>
                    <a:srgbClr val="00194C"/>
                  </a:solidFill>
                </a:rPr>
                <a:t>.</a:t>
              </a:r>
              <a:endParaRPr lang="pt-PT" dirty="0">
                <a:solidFill>
                  <a:srgbClr val="00194C"/>
                </a:solidFill>
              </a:endParaRPr>
            </a:p>
          </p:txBody>
        </p:sp>
        <p:sp>
          <p:nvSpPr>
            <p:cNvPr id="52" name="Seta para a direita 51"/>
            <p:cNvSpPr/>
            <p:nvPr/>
          </p:nvSpPr>
          <p:spPr>
            <a:xfrm>
              <a:off x="6572007" y="6124442"/>
              <a:ext cx="304131" cy="1985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11111516" y="2411433"/>
            <a:ext cx="599622" cy="2687584"/>
            <a:chOff x="11111516" y="2411433"/>
            <a:chExt cx="599622" cy="2687584"/>
          </a:xfrm>
        </p:grpSpPr>
        <p:sp>
          <p:nvSpPr>
            <p:cNvPr id="56" name="Retângulo 55"/>
            <p:cNvSpPr/>
            <p:nvPr/>
          </p:nvSpPr>
          <p:spPr>
            <a:xfrm>
              <a:off x="11480968" y="3731260"/>
              <a:ext cx="230170" cy="13677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11111516" y="2411433"/>
              <a:ext cx="230170" cy="13677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5057652" y="2076911"/>
            <a:ext cx="3957255" cy="3232431"/>
            <a:chOff x="5253289" y="1995768"/>
            <a:chExt cx="3846768" cy="3006539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5451" y="1995768"/>
              <a:ext cx="3120272" cy="500062"/>
            </a:xfrm>
            <a:prstGeom prst="rect">
              <a:avLst/>
            </a:prstGeom>
          </p:spPr>
        </p:pic>
        <p:pic>
          <p:nvPicPr>
            <p:cNvPr id="59" name="Imagem 5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3289" y="2598021"/>
              <a:ext cx="3846768" cy="2404286"/>
            </a:xfrm>
            <a:prstGeom prst="rect">
              <a:avLst/>
            </a:prstGeom>
          </p:spPr>
        </p:pic>
      </p:grpSp>
      <p:sp>
        <p:nvSpPr>
          <p:cNvPr id="53" name="Retângulo 52"/>
          <p:cNvSpPr/>
          <p:nvPr/>
        </p:nvSpPr>
        <p:spPr>
          <a:xfrm>
            <a:off x="2436091" y="2864593"/>
            <a:ext cx="6712162" cy="2711100"/>
          </a:xfrm>
          <a:prstGeom prst="rect">
            <a:avLst/>
          </a:prstGeom>
          <a:solidFill>
            <a:srgbClr val="F68222"/>
          </a:solidFill>
        </p:spPr>
        <p:txBody>
          <a:bodyPr wrap="square" lIns="144000" tIns="72000" rIns="144000" bIns="72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194C"/>
                </a:solidFill>
              </a:rPr>
              <a:t>Results may </a:t>
            </a:r>
            <a:r>
              <a:rPr lang="en-US" dirty="0">
                <a:solidFill>
                  <a:srgbClr val="00194C"/>
                </a:solidFill>
              </a:rPr>
              <a:t>be viewed as a promising first step to the </a:t>
            </a:r>
            <a:r>
              <a:rPr lang="en-US" dirty="0" smtClean="0">
                <a:solidFill>
                  <a:srgbClr val="00194C"/>
                </a:solidFill>
              </a:rPr>
              <a:t>development of </a:t>
            </a:r>
            <a:r>
              <a:rPr lang="en-US" dirty="0">
                <a:solidFill>
                  <a:srgbClr val="00194C"/>
                </a:solidFill>
              </a:rPr>
              <a:t>a future MSG/MTG SPEI-based VHI satellite drought monitoring based on a near-real </a:t>
            </a:r>
            <a:r>
              <a:rPr lang="en-US" dirty="0" smtClean="0">
                <a:solidFill>
                  <a:srgbClr val="00194C"/>
                </a:solidFill>
              </a:rPr>
              <a:t>time operational </a:t>
            </a:r>
            <a:r>
              <a:rPr lang="en-US" dirty="0">
                <a:solidFill>
                  <a:srgbClr val="00194C"/>
                </a:solidFill>
              </a:rPr>
              <a:t>product, presenting the added benefit of taking into consideration the response in terms </a:t>
            </a:r>
            <a:r>
              <a:rPr lang="en-US" dirty="0" smtClean="0">
                <a:solidFill>
                  <a:srgbClr val="00194C"/>
                </a:solidFill>
              </a:rPr>
              <a:t>of vegetation </a:t>
            </a:r>
            <a:r>
              <a:rPr lang="en-US" dirty="0">
                <a:solidFill>
                  <a:srgbClr val="00194C"/>
                </a:solidFill>
              </a:rPr>
              <a:t>health to moisture and temperature conditions over the area encompassed by </a:t>
            </a:r>
            <a:r>
              <a:rPr lang="en-US" dirty="0" smtClean="0">
                <a:solidFill>
                  <a:srgbClr val="00194C"/>
                </a:solidFill>
              </a:rPr>
              <a:t>the </a:t>
            </a:r>
            <a:r>
              <a:rPr lang="en-US" dirty="0" err="1" smtClean="0">
                <a:solidFill>
                  <a:srgbClr val="00194C"/>
                </a:solidFill>
              </a:rPr>
              <a:t>Meteosat</a:t>
            </a:r>
            <a:r>
              <a:rPr lang="en-US" dirty="0">
                <a:solidFill>
                  <a:srgbClr val="00194C"/>
                </a:solidFill>
              </a:rPr>
              <a:t> </a:t>
            </a:r>
            <a:r>
              <a:rPr lang="pt-PT" dirty="0" err="1" smtClean="0">
                <a:solidFill>
                  <a:srgbClr val="00194C"/>
                </a:solidFill>
              </a:rPr>
              <a:t>viewing</a:t>
            </a:r>
            <a:r>
              <a:rPr lang="pt-PT" dirty="0" smtClean="0">
                <a:solidFill>
                  <a:srgbClr val="00194C"/>
                </a:solidFill>
              </a:rPr>
              <a:t> </a:t>
            </a:r>
            <a:r>
              <a:rPr lang="pt-PT" dirty="0" err="1">
                <a:solidFill>
                  <a:srgbClr val="00194C"/>
                </a:solidFill>
              </a:rPr>
              <a:t>disk</a:t>
            </a:r>
            <a:r>
              <a:rPr lang="pt-PT" dirty="0">
                <a:solidFill>
                  <a:srgbClr val="00194C"/>
                </a:solidFill>
              </a:rPr>
              <a:t>.</a:t>
            </a:r>
          </a:p>
        </p:txBody>
      </p:sp>
      <p:sp>
        <p:nvSpPr>
          <p:cNvPr id="31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Droughts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71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3"/>
          <p:cNvGrpSpPr>
            <a:grpSpLocks/>
          </p:cNvGrpSpPr>
          <p:nvPr/>
        </p:nvGrpSpPr>
        <p:grpSpPr bwMode="auto">
          <a:xfrm>
            <a:off x="2590311" y="2377149"/>
            <a:ext cx="7393651" cy="3695937"/>
            <a:chOff x="414187" y="1538414"/>
            <a:chExt cx="9333740" cy="3905468"/>
          </a:xfrm>
        </p:grpSpPr>
        <p:graphicFrame>
          <p:nvGraphicFramePr>
            <p:cNvPr id="2050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628795" y="4700434"/>
            <a:ext cx="2295388" cy="579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4" imgW="774360" imgH="228600" progId="Equation.3">
                    <p:embed/>
                  </p:oleObj>
                </mc:Choice>
                <mc:Fallback>
                  <p:oleObj name="Equation" r:id="rId4" imgW="7743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8795" y="4700434"/>
                          <a:ext cx="2295388" cy="579933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5715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56" name="Group 22"/>
            <p:cNvGrpSpPr>
              <a:grpSpLocks/>
            </p:cNvGrpSpPr>
            <p:nvPr/>
          </p:nvGrpSpPr>
          <p:grpSpPr bwMode="auto">
            <a:xfrm>
              <a:off x="414187" y="1538414"/>
              <a:ext cx="9333740" cy="3905468"/>
              <a:chOff x="1206274" y="1595613"/>
              <a:chExt cx="9333740" cy="3905468"/>
            </a:xfrm>
          </p:grpSpPr>
          <p:sp>
            <p:nvSpPr>
              <p:cNvPr id="9" name="Rectangle 3"/>
              <p:cNvSpPr txBox="1">
                <a:spLocks noChangeArrowheads="1"/>
              </p:cNvSpPr>
              <p:nvPr/>
            </p:nvSpPr>
            <p:spPr bwMode="auto">
              <a:xfrm>
                <a:off x="1206274" y="4341930"/>
                <a:ext cx="2774467" cy="1159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just">
                  <a:spcBef>
                    <a:spcPct val="20000"/>
                  </a:spcBef>
                  <a:buClr>
                    <a:schemeClr val="bg2"/>
                  </a:buClr>
                  <a:buSzPct val="75000"/>
                  <a:defRPr/>
                </a:pPr>
                <a:r>
                  <a:rPr lang="pt-PT" sz="2800" b="1" kern="0" dirty="0" err="1">
                    <a:solidFill>
                      <a:schemeClr val="bg1">
                        <a:lumMod val="50000"/>
                      </a:schemeClr>
                    </a:solidFill>
                  </a:rPr>
                  <a:t>Regression</a:t>
                </a:r>
                <a:r>
                  <a:rPr lang="pt-PT" sz="2800" b="1" kern="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pt-PT" sz="2800" b="1" kern="0" dirty="0" err="1">
                    <a:solidFill>
                      <a:schemeClr val="bg1">
                        <a:lumMod val="50000"/>
                      </a:schemeClr>
                    </a:solidFill>
                  </a:rPr>
                  <a:t>Model</a:t>
                </a:r>
                <a:endParaRPr lang="pt-PT" sz="2800" b="1" kern="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2058" name="Picture 5" descr="Fig1_4"/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573"/>
              <a:stretch>
                <a:fillRect/>
              </a:stretch>
            </p:blipFill>
            <p:spPr bwMode="auto">
              <a:xfrm>
                <a:off x="1522443" y="1595613"/>
                <a:ext cx="5543787" cy="2303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59" name="Group 15"/>
              <p:cNvGrpSpPr>
                <a:grpSpLocks/>
              </p:cNvGrpSpPr>
              <p:nvPr/>
            </p:nvGrpSpPr>
            <p:grpSpPr bwMode="auto">
              <a:xfrm>
                <a:off x="4786313" y="1959630"/>
                <a:ext cx="5753701" cy="2945867"/>
                <a:chOff x="4786313" y="1974436"/>
                <a:chExt cx="5753739" cy="2945880"/>
              </a:xfrm>
            </p:grpSpPr>
            <p:sp>
              <p:nvSpPr>
                <p:cNvPr id="2065" name="Line 4"/>
                <p:cNvSpPr>
                  <a:spLocks noChangeShapeType="1"/>
                </p:cNvSpPr>
                <p:nvPr/>
              </p:nvSpPr>
              <p:spPr bwMode="auto">
                <a:xfrm flipH="1" flipV="1">
                  <a:off x="4786313" y="2357438"/>
                  <a:ext cx="2500312" cy="519112"/>
                </a:xfrm>
                <a:prstGeom prst="line">
                  <a:avLst/>
                </a:prstGeom>
                <a:noFill/>
                <a:ln w="222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7445764" y="1974436"/>
                  <a:ext cx="3094288" cy="998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defRPr/>
                  </a:pPr>
                  <a:r>
                    <a:rPr lang="pt-PT" sz="2000" i="1" kern="0" dirty="0">
                      <a:solidFill>
                        <a:schemeClr val="bg1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C   </a:t>
                  </a:r>
                </a:p>
                <a:p>
                  <a:pPr algn="ctr"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defRPr/>
                  </a:pPr>
                  <a:r>
                    <a:rPr lang="pt-PT" sz="2000" kern="0" dirty="0">
                      <a:solidFill>
                        <a:schemeClr val="bg1">
                          <a:lumMod val="50000"/>
                        </a:schemeClr>
                      </a:solidFill>
                    </a:rPr>
                    <a:t>“</a:t>
                  </a:r>
                  <a:r>
                    <a:rPr lang="en-US" sz="2000" b="1" kern="0" dirty="0">
                      <a:solidFill>
                        <a:schemeClr val="bg1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year of monthly maxima</a:t>
                  </a:r>
                  <a:r>
                    <a:rPr lang="pt-PT" sz="2000" b="1" kern="0" dirty="0">
                      <a:solidFill>
                        <a:schemeClr val="bg1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”</a:t>
                  </a:r>
                </a:p>
              </p:txBody>
            </p:sp>
            <p:sp>
              <p:nvSpPr>
                <p:cNvPr id="2067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5295942" y="3102360"/>
                  <a:ext cx="1990683" cy="1817956"/>
                </a:xfrm>
                <a:prstGeom prst="line">
                  <a:avLst/>
                </a:prstGeom>
                <a:noFill/>
                <a:ln w="222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PT"/>
                </a:p>
              </p:txBody>
            </p:sp>
          </p:grpSp>
          <p:grpSp>
            <p:nvGrpSpPr>
              <p:cNvPr id="2060" name="Group 23"/>
              <p:cNvGrpSpPr>
                <a:grpSpLocks/>
              </p:cNvGrpSpPr>
              <p:nvPr/>
            </p:nvGrpSpPr>
            <p:grpSpPr bwMode="auto">
              <a:xfrm>
                <a:off x="4786361" y="2343777"/>
                <a:ext cx="5634140" cy="2904448"/>
                <a:chOff x="4786361" y="2358586"/>
                <a:chExt cx="5634140" cy="2904474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>
                <a:xfrm rot="5400000">
                  <a:off x="4144875" y="3000072"/>
                  <a:ext cx="1284976" cy="2003"/>
                </a:xfrm>
                <a:prstGeom prst="straightConnector1">
                  <a:avLst/>
                </a:prstGeom>
                <a:ln w="22225">
                  <a:solidFill>
                    <a:srgbClr val="C0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4786361" y="3143663"/>
                  <a:ext cx="1929908" cy="1144064"/>
                </a:xfrm>
                <a:prstGeom prst="straightConnector1">
                  <a:avLst/>
                </a:prstGeom>
                <a:ln w="2222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7133844" y="3835496"/>
                  <a:ext cx="3286657" cy="1427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defRPr/>
                  </a:pPr>
                  <a:r>
                    <a:rPr lang="pt-PT" sz="3600" i="1" kern="0" dirty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 a</a:t>
                  </a:r>
                </a:p>
                <a:p>
                  <a:pPr algn="ctr"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defRPr/>
                  </a:pPr>
                  <a:r>
                    <a:rPr lang="pt-PT" sz="2000" b="1" kern="0" dirty="0">
                      <a:solidFill>
                        <a:srgbClr val="C00000"/>
                      </a:solidFill>
                    </a:rPr>
                    <a:t>“</a:t>
                  </a:r>
                  <a:r>
                    <a:rPr lang="pt-PT" sz="2000" b="1" kern="0" dirty="0" err="1">
                      <a:solidFill>
                        <a:srgbClr val="C00000"/>
                      </a:solidFill>
                    </a:rPr>
                    <a:t>fire</a:t>
                  </a:r>
                  <a:r>
                    <a:rPr lang="pt-PT" sz="2000" b="1" kern="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pt-PT" sz="2000" b="1" kern="0" dirty="0" err="1">
                      <a:solidFill>
                        <a:srgbClr val="C00000"/>
                      </a:solidFill>
                    </a:rPr>
                    <a:t>damage</a:t>
                  </a:r>
                  <a:r>
                    <a:rPr lang="pt-PT" sz="2000" b="1" kern="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pt-PT" sz="2000" kern="0" dirty="0">
                      <a:solidFill>
                        <a:srgbClr val="C00000"/>
                      </a:solidFill>
                    </a:rPr>
                    <a:t>”</a:t>
                  </a:r>
                </a:p>
              </p:txBody>
            </p:sp>
            <p:cxnSp>
              <p:nvCxnSpPr>
                <p:cNvPr id="38" name="Straight Arrow Connector 37"/>
                <p:cNvCxnSpPr/>
                <p:nvPr/>
              </p:nvCxnSpPr>
              <p:spPr>
                <a:xfrm flipH="1">
                  <a:off x="6125219" y="4274167"/>
                  <a:ext cx="2073135" cy="661888"/>
                </a:xfrm>
                <a:prstGeom prst="straightConnector1">
                  <a:avLst/>
                </a:prstGeom>
                <a:ln w="2222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52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pt-PT" altLang="pt-PT" smtClean="0">
              <a:solidFill>
                <a:schemeClr val="tx2"/>
              </a:solidFill>
            </a:endParaRPr>
          </a:p>
        </p:txBody>
      </p:sp>
      <p:sp>
        <p:nvSpPr>
          <p:cNvPr id="2054" name="Rectangle 21"/>
          <p:cNvSpPr>
            <a:spLocks noChangeArrowheads="1"/>
          </p:cNvSpPr>
          <p:nvPr/>
        </p:nvSpPr>
        <p:spPr bwMode="auto">
          <a:xfrm>
            <a:off x="685984" y="1039536"/>
            <a:ext cx="828040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lvl="1"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  <a:latin typeface="+mn-lt"/>
                <a:cs typeface="+mn-cs"/>
              </a:rPr>
              <a:t>Vegetation Recovery after large fires</a:t>
            </a:r>
            <a:endParaRPr lang="en-GB" altLang="pt-PT" sz="2800" b="1" dirty="0">
              <a:solidFill>
                <a:srgbClr val="E46C0A"/>
              </a:solidFill>
              <a:latin typeface="+mn-lt"/>
              <a:cs typeface="+mn-cs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1775521" y="6403561"/>
            <a:ext cx="2095801" cy="356985"/>
            <a:chOff x="387967" y="6309320"/>
            <a:chExt cx="2363492" cy="436306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967" y="6309320"/>
              <a:ext cx="1109039" cy="436306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9883" y="6309320"/>
              <a:ext cx="1171576" cy="436305"/>
            </a:xfrm>
            <a:prstGeom prst="rect">
              <a:avLst/>
            </a:prstGeom>
          </p:spPr>
        </p:pic>
      </p:grpSp>
      <p:pic>
        <p:nvPicPr>
          <p:cNvPr id="24" name="Picture 3" descr="Slide2"/>
          <p:cNvPicPr>
            <a:picLocks noChangeAspect="1" noChangeArrowheads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3461" y="1196975"/>
            <a:ext cx="2117732" cy="38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85984" y="1470498"/>
            <a:ext cx="9982016" cy="10374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pt-PT" sz="1800" dirty="0">
                <a:solidFill>
                  <a:srgbClr val="00194C"/>
                </a:solidFill>
              </a:rPr>
              <a:t>NDVI from VEGETATION/SPOT </a:t>
            </a:r>
            <a:endParaRPr lang="en-US" altLang="pt-PT" sz="1800" dirty="0">
              <a:solidFill>
                <a:srgbClr val="00194C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pt-PT" sz="1800" dirty="0">
                <a:solidFill>
                  <a:srgbClr val="00194C"/>
                </a:solidFill>
              </a:rPr>
              <a:t>A mono-parametric model performed in order to fit the dynamics of the regeneration </a:t>
            </a:r>
            <a:r>
              <a:rPr lang="en-US" altLang="pt-PT" sz="1800" dirty="0">
                <a:solidFill>
                  <a:srgbClr val="00194C"/>
                </a:solidFill>
              </a:rPr>
              <a:t>process</a:t>
            </a:r>
            <a:endParaRPr lang="en-US" altLang="pt-PT" sz="1800" dirty="0">
              <a:solidFill>
                <a:srgbClr val="00194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pt-PT" sz="2000" dirty="0" smtClean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</a:endParaRPr>
          </a:p>
          <a:p>
            <a:pPr algn="just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altLang="pt-PT" sz="2400" dirty="0" smtClean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algn="just">
              <a:spcBef>
                <a:spcPct val="0"/>
              </a:spcBef>
              <a:spcAft>
                <a:spcPts val="1800"/>
              </a:spcAft>
            </a:pPr>
            <a:endParaRPr lang="en-US" altLang="pt-PT" sz="2400" dirty="0" smtClean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algn="just">
              <a:spcBef>
                <a:spcPct val="0"/>
              </a:spcBef>
              <a:spcAft>
                <a:spcPts val="1800"/>
              </a:spcAft>
            </a:pPr>
            <a:endParaRPr lang="pt-PT" altLang="pt-PT" sz="2400" dirty="0" smtClean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algn="just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altLang="pt-PT" sz="2400" dirty="0">
              <a:solidFill>
                <a:schemeClr val="tx2"/>
              </a:solidFill>
              <a:ea typeface="Calibri" panose="020F0502020204030204" pitchFamily="34" charset="0"/>
            </a:endParaRPr>
          </a:p>
        </p:txBody>
      </p:sp>
      <p:sp>
        <p:nvSpPr>
          <p:cNvPr id="28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Fires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71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4342681" y="3630004"/>
            <a:ext cx="4535487" cy="2469827"/>
            <a:chOff x="5507039" y="2039293"/>
            <a:chExt cx="4535487" cy="2469827"/>
          </a:xfrm>
        </p:grpSpPr>
        <p:pic>
          <p:nvPicPr>
            <p:cNvPr id="22" name="Picture 4" descr="modelo%20south"/>
            <p:cNvPicPr>
              <a:picLocks noChangeAspect="1" noChangeArrowheads="1"/>
            </p:cNvPicPr>
            <p:nvPr/>
          </p:nvPicPr>
          <p:blipFill>
            <a:blip r:embed="rId3" cstate="screen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42" t="5809" r="5785"/>
            <a:stretch>
              <a:fillRect/>
            </a:stretch>
          </p:blipFill>
          <p:spPr bwMode="auto">
            <a:xfrm>
              <a:off x="5507039" y="2386632"/>
              <a:ext cx="4535487" cy="212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Arrow Connector 13"/>
            <p:cNvCxnSpPr/>
            <p:nvPr/>
          </p:nvCxnSpPr>
          <p:spPr>
            <a:xfrm flipH="1">
              <a:off x="8759826" y="2039293"/>
              <a:ext cx="471" cy="108076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7248526" y="2686670"/>
              <a:ext cx="360363" cy="360362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PT"/>
            </a:p>
          </p:txBody>
        </p:sp>
      </p:grpSp>
      <p:pic>
        <p:nvPicPr>
          <p:cNvPr id="18439" name="Picture 5" descr="south"/>
          <p:cNvPicPr>
            <a:picLocks noChangeAspect="1" noChangeArrowheads="1"/>
          </p:cNvPicPr>
          <p:nvPr/>
        </p:nvPicPr>
        <p:blipFill>
          <a:blip r:embed="rId4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8" r="5785"/>
          <a:stretch>
            <a:fillRect/>
          </a:stretch>
        </p:blipFill>
        <p:spPr bwMode="auto">
          <a:xfrm>
            <a:off x="3956234" y="1492746"/>
            <a:ext cx="50101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0" name="Group 11"/>
          <p:cNvGrpSpPr>
            <a:grpSpLocks/>
          </p:cNvGrpSpPr>
          <p:nvPr/>
        </p:nvGrpSpPr>
        <p:grpSpPr bwMode="auto">
          <a:xfrm>
            <a:off x="295591" y="1150938"/>
            <a:ext cx="3455988" cy="4941887"/>
            <a:chOff x="251520" y="1151490"/>
            <a:chExt cx="3454896" cy="4941336"/>
          </a:xfrm>
        </p:grpSpPr>
        <p:pic>
          <p:nvPicPr>
            <p:cNvPr id="18441" name="Picture 3" descr="Slide2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1490"/>
              <a:ext cx="2736155" cy="494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2" name="Group 6"/>
            <p:cNvGrpSpPr>
              <a:grpSpLocks/>
            </p:cNvGrpSpPr>
            <p:nvPr/>
          </p:nvGrpSpPr>
          <p:grpSpPr bwMode="auto">
            <a:xfrm>
              <a:off x="1115616" y="4105648"/>
              <a:ext cx="2590800" cy="1665288"/>
              <a:chOff x="1903" y="4486"/>
              <a:chExt cx="3401" cy="2278"/>
            </a:xfrm>
          </p:grpSpPr>
          <p:pic>
            <p:nvPicPr>
              <p:cNvPr id="18443" name="Object 3"/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109" r="-832" b="-3163"/>
              <a:stretch>
                <a:fillRect/>
              </a:stretch>
            </p:blipFill>
            <p:spPr bwMode="auto">
              <a:xfrm>
                <a:off x="1903" y="6327"/>
                <a:ext cx="542" cy="437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444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2445" y="4486"/>
                <a:ext cx="2859" cy="2057"/>
              </a:xfrm>
              <a:prstGeom prst="straightConnector1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3" name="Grupo 12"/>
          <p:cNvGrpSpPr/>
          <p:nvPr/>
        </p:nvGrpSpPr>
        <p:grpSpPr>
          <a:xfrm>
            <a:off x="1775521" y="6403561"/>
            <a:ext cx="2095801" cy="356985"/>
            <a:chOff x="387967" y="6309320"/>
            <a:chExt cx="2363492" cy="436306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967" y="6309320"/>
              <a:ext cx="1109039" cy="436306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9883" y="6309320"/>
              <a:ext cx="1171576" cy="43630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9178416" y="2168523"/>
            <a:ext cx="2641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46C0A"/>
                </a:solidFill>
              </a:rPr>
              <a:t>y(t)=NDVI(t)−NDVI</a:t>
            </a:r>
            <a:r>
              <a:rPr lang="en-US" sz="2000" b="1" baseline="30000" dirty="0">
                <a:solidFill>
                  <a:srgbClr val="E46C0A"/>
                </a:solidFill>
              </a:rPr>
              <a:t>∗</a:t>
            </a:r>
            <a:r>
              <a:rPr lang="en-US" sz="2000" b="1" dirty="0">
                <a:solidFill>
                  <a:srgbClr val="E46C0A"/>
                </a:solidFill>
              </a:rPr>
              <a:t>(t) </a:t>
            </a:r>
          </a:p>
        </p:txBody>
      </p:sp>
      <p:sp>
        <p:nvSpPr>
          <p:cNvPr id="1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554563" y="4277381"/>
            <a:ext cx="2265530" cy="1969667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GB" sz="1800" dirty="0">
                <a:solidFill>
                  <a:srgbClr val="00194C"/>
                </a:solidFill>
              </a:rPr>
              <a:t>The level of </a:t>
            </a:r>
            <a:r>
              <a:rPr lang="en-GB" sz="1800" dirty="0">
                <a:solidFill>
                  <a:srgbClr val="00194C"/>
                </a:solidFill>
              </a:rPr>
              <a:t>recovery </a:t>
            </a:r>
            <a:r>
              <a:rPr lang="en-GB" sz="1800" dirty="0">
                <a:solidFill>
                  <a:srgbClr val="00194C"/>
                </a:solidFill>
              </a:rPr>
              <a:t>is defined as 90% of the mean value of y during the pre fire period.</a:t>
            </a:r>
            <a:endParaRPr lang="pt-PT" sz="1800" dirty="0">
              <a:solidFill>
                <a:srgbClr val="00194C"/>
              </a:solidFill>
            </a:endParaRPr>
          </a:p>
          <a:p>
            <a:pPr algn="just">
              <a:spcBef>
                <a:spcPct val="0"/>
              </a:spcBef>
              <a:spcAft>
                <a:spcPts val="1800"/>
              </a:spcAft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algn="just">
              <a:spcBef>
                <a:spcPct val="0"/>
              </a:spcBef>
              <a:spcAft>
                <a:spcPts val="1800"/>
              </a:spcAft>
              <a:buNone/>
              <a:defRPr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7005350" y="5262214"/>
            <a:ext cx="1580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 dirty="0" err="1">
                <a:solidFill>
                  <a:srgbClr val="E46C0A"/>
                </a:solidFill>
                <a:latin typeface="+mj-lt"/>
              </a:rPr>
              <a:t>y</a:t>
            </a:r>
            <a:r>
              <a:rPr lang="mr-IN" sz="2400" dirty="0">
                <a:solidFill>
                  <a:srgbClr val="E46C0A"/>
                </a:solidFill>
                <a:latin typeface="+mj-lt"/>
              </a:rPr>
              <a:t>(</a:t>
            </a:r>
            <a:r>
              <a:rPr lang="mr-IN" sz="2400" dirty="0" err="1">
                <a:solidFill>
                  <a:srgbClr val="E46C0A"/>
                </a:solidFill>
                <a:latin typeface="+mj-lt"/>
              </a:rPr>
              <a:t>t</a:t>
            </a:r>
            <a:r>
              <a:rPr lang="mr-IN" sz="2400" dirty="0">
                <a:solidFill>
                  <a:srgbClr val="E46C0A"/>
                </a:solidFill>
                <a:latin typeface="+mj-lt"/>
              </a:rPr>
              <a:t>)</a:t>
            </a:r>
            <a:r>
              <a:rPr lang="pt-PT" sz="2400" dirty="0">
                <a:solidFill>
                  <a:srgbClr val="E46C0A"/>
                </a:solidFill>
                <a:latin typeface="+mj-lt"/>
              </a:rPr>
              <a:t> = </a:t>
            </a:r>
            <a:r>
              <a:rPr lang="mr-IN" sz="2400" dirty="0" err="1">
                <a:solidFill>
                  <a:srgbClr val="E46C0A"/>
                </a:solidFill>
                <a:latin typeface="+mj-lt"/>
              </a:rPr>
              <a:t>a</a:t>
            </a:r>
            <a:r>
              <a:rPr lang="pt-PT" sz="2400" dirty="0">
                <a:solidFill>
                  <a:srgbClr val="E46C0A"/>
                </a:solidFill>
                <a:latin typeface="+mj-lt"/>
              </a:rPr>
              <a:t>.</a:t>
            </a:r>
            <a:r>
              <a:rPr lang="mr-IN" sz="2400" dirty="0" err="1">
                <a:solidFill>
                  <a:srgbClr val="E46C0A"/>
                </a:solidFill>
                <a:latin typeface="+mj-lt"/>
              </a:rPr>
              <a:t>e</a:t>
            </a:r>
            <a:r>
              <a:rPr lang="mr-IN" sz="2400" baseline="30000" dirty="0" err="1">
                <a:solidFill>
                  <a:srgbClr val="E46C0A"/>
                </a:solidFill>
                <a:latin typeface="+mj-lt"/>
              </a:rPr>
              <a:t>−bt</a:t>
            </a:r>
            <a:r>
              <a:rPr lang="mr-IN" sz="2400" baseline="30000" dirty="0">
                <a:solidFill>
                  <a:srgbClr val="E46C0A"/>
                </a:solidFill>
                <a:latin typeface="+mj-lt"/>
              </a:rPr>
              <a:t> </a:t>
            </a:r>
          </a:p>
        </p:txBody>
      </p:sp>
      <p:sp>
        <p:nvSpPr>
          <p:cNvPr id="27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Fires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685984" y="1039536"/>
            <a:ext cx="828040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lvl="1"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  <a:latin typeface="+mn-lt"/>
                <a:cs typeface="+mn-cs"/>
              </a:rPr>
              <a:t>Vegetation Recovery after large fires</a:t>
            </a:r>
            <a:endParaRPr lang="en-GB" altLang="pt-PT" sz="2800" b="1" dirty="0">
              <a:solidFill>
                <a:srgbClr val="E46C0A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21" y="921966"/>
            <a:ext cx="7709034" cy="53633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5218" y="5700529"/>
            <a:ext cx="4073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194C"/>
                </a:solidFill>
              </a:rPr>
              <a:t>f</a:t>
            </a:r>
            <a:r>
              <a:rPr lang="en-US" sz="1400" dirty="0" smtClean="0">
                <a:solidFill>
                  <a:srgbClr val="00194C"/>
                </a:solidFill>
              </a:rPr>
              <a:t>rom </a:t>
            </a:r>
            <a:r>
              <a:rPr lang="en-US" sz="1400" dirty="0">
                <a:solidFill>
                  <a:srgbClr val="00194C"/>
                </a:solidFill>
              </a:rPr>
              <a:t>https://gcos.wmo.int/en/essential-climate-variables/ecv-factsheets, 2016</a:t>
            </a:r>
            <a:r>
              <a:rPr lang="en-US" dirty="0">
                <a:solidFill>
                  <a:srgbClr val="00194C"/>
                </a:solidFill>
              </a:rPr>
              <a:t>)</a:t>
            </a:r>
          </a:p>
        </p:txBody>
      </p:sp>
      <p:sp>
        <p:nvSpPr>
          <p:cNvPr id="4" name="Retângulo 3"/>
          <p:cNvSpPr/>
          <p:nvPr/>
        </p:nvSpPr>
        <p:spPr>
          <a:xfrm>
            <a:off x="5985164" y="3879273"/>
            <a:ext cx="1403927" cy="16902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0" name="Grupo 39"/>
          <p:cNvGrpSpPr/>
          <p:nvPr/>
        </p:nvGrpSpPr>
        <p:grpSpPr>
          <a:xfrm>
            <a:off x="6197600" y="4345168"/>
            <a:ext cx="1071236" cy="961124"/>
            <a:chOff x="6197600" y="4345168"/>
            <a:chExt cx="1071236" cy="961124"/>
          </a:xfrm>
        </p:grpSpPr>
        <p:cxnSp>
          <p:nvCxnSpPr>
            <p:cNvPr id="8" name="Conexão reta 7"/>
            <p:cNvCxnSpPr/>
            <p:nvPr/>
          </p:nvCxnSpPr>
          <p:spPr>
            <a:xfrm>
              <a:off x="6197600" y="4345168"/>
              <a:ext cx="2978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/>
            <p:cNvCxnSpPr/>
            <p:nvPr/>
          </p:nvCxnSpPr>
          <p:spPr>
            <a:xfrm flipV="1">
              <a:off x="6544742" y="4945487"/>
              <a:ext cx="324849" cy="5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/>
            <p:cNvCxnSpPr/>
            <p:nvPr/>
          </p:nvCxnSpPr>
          <p:spPr>
            <a:xfrm flipV="1">
              <a:off x="6197600" y="5185035"/>
              <a:ext cx="1071236" cy="25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/>
            <p:cNvCxnSpPr/>
            <p:nvPr/>
          </p:nvCxnSpPr>
          <p:spPr>
            <a:xfrm flipV="1">
              <a:off x="6197600" y="5301644"/>
              <a:ext cx="638506" cy="46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/>
            <p:cNvCxnSpPr/>
            <p:nvPr/>
          </p:nvCxnSpPr>
          <p:spPr>
            <a:xfrm flipV="1">
              <a:off x="6197600" y="4581237"/>
              <a:ext cx="187869" cy="2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October2019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>
                <a:solidFill>
                  <a:srgbClr val="DE5900"/>
                </a:solidFill>
                <a:sym typeface="Arial" panose="020B0604020202020204" pitchFamily="34" charset="0"/>
              </a:rPr>
              <a:t>New </a:t>
            </a:r>
            <a:r>
              <a:rPr lang="pt-PT" altLang="en-US" sz="2800" b="1" dirty="0" err="1">
                <a:solidFill>
                  <a:srgbClr val="DE5900"/>
                </a:solidFill>
                <a:sym typeface="Arial" panose="020B0604020202020204" pitchFamily="34" charset="0"/>
              </a:rPr>
              <a:t>Essential</a:t>
            </a:r>
            <a:r>
              <a:rPr lang="pt-PT" altLang="en-US" sz="2800" b="1" dirty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>
                <a:solidFill>
                  <a:srgbClr val="DE5900"/>
                </a:solidFill>
                <a:sym typeface="Arial" panose="020B0604020202020204" pitchFamily="34" charset="0"/>
              </a:rPr>
              <a:t>Climate</a:t>
            </a:r>
            <a:r>
              <a:rPr lang="pt-PT" altLang="en-US" sz="2800" b="1" dirty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>
                <a:solidFill>
                  <a:srgbClr val="DE5900"/>
                </a:solidFill>
                <a:sym typeface="Arial" panose="020B0604020202020204" pitchFamily="34" charset="0"/>
              </a:rPr>
              <a:t>Variables</a:t>
            </a:r>
            <a:endParaRPr lang="pt-PT" altLang="en-US" sz="2800" b="1" dirty="0">
              <a:solidFill>
                <a:srgbClr val="DE59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30453" y="1323317"/>
            <a:ext cx="8713787" cy="1728787"/>
          </a:xfrm>
        </p:spPr>
        <p:txBody>
          <a:bodyPr/>
          <a:lstStyle/>
          <a:p>
            <a:pPr marL="274320" indent="-274320" algn="just" defTabSz="795338">
              <a:spcBef>
                <a:spcPct val="0"/>
              </a:spcBef>
              <a:spcAft>
                <a:spcPts val="1800"/>
              </a:spcAft>
              <a:buFont typeface="Wingdings 3"/>
              <a:buChar char=""/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algn="just">
              <a:spcBef>
                <a:spcPct val="0"/>
              </a:spcBef>
              <a:spcAft>
                <a:spcPts val="1800"/>
              </a:spcAft>
              <a:buNone/>
              <a:defRPr/>
            </a:pP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1775521" y="6403561"/>
            <a:ext cx="2095801" cy="356985"/>
            <a:chOff x="387967" y="6309320"/>
            <a:chExt cx="2363492" cy="436306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967" y="6309320"/>
              <a:ext cx="1109039" cy="436306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9883" y="6309320"/>
              <a:ext cx="1171576" cy="43630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291" y="1497832"/>
            <a:ext cx="7829707" cy="44478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40137" y="6033456"/>
                <a:ext cx="3494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宋体" charset="-122"/>
                    <a:cs typeface="Arial" charset="0"/>
                  </a:rPr>
                  <a:t>tR (2005) &gt; </a:t>
                </a:r>
                <a:r>
                  <a:rPr lang="en-US" dirty="0" err="1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宋体" charset="-122"/>
                    <a:cs typeface="Arial" charset="0"/>
                  </a:rPr>
                  <a:t>tR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宋体" charset="-122"/>
                    <a:cs typeface="Arial" charset="0"/>
                  </a:rPr>
                  <a:t> (2012)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charset="0"/>
                    <a:ea typeface="宋体" charset="-122"/>
                    <a:cs typeface="Arial" charset="0"/>
                  </a:rPr>
                  <a:t>30 months</a:t>
                </a:r>
                <a:r>
                  <a:rPr lang="en-US" dirty="0">
                    <a:latin typeface="Calibri" charset="0"/>
                    <a:ea typeface="宋体" charset="-122"/>
                    <a:cs typeface="Arial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137" y="6033456"/>
                <a:ext cx="349441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396" t="-10000" r="-104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8028122" y="1497832"/>
            <a:ext cx="3776601" cy="21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rgbClr val="00194C"/>
                </a:solidFill>
              </a:rPr>
              <a:t>The model is robust and may be applied to data from several sensors with different spatial resolutions.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rgbClr val="00194C"/>
                </a:solidFill>
              </a:rPr>
              <a:t>The </a:t>
            </a:r>
            <a:r>
              <a:rPr lang="en-GB" dirty="0">
                <a:solidFill>
                  <a:srgbClr val="00194C"/>
                </a:solidFill>
              </a:rPr>
              <a:t>development of reliable techniques to assess post fire vegetation recovery features in conditions of recurrent fires revealed to be </a:t>
            </a:r>
            <a:r>
              <a:rPr lang="en-GB" dirty="0">
                <a:solidFill>
                  <a:srgbClr val="00194C"/>
                </a:solidFill>
              </a:rPr>
              <a:t>crucial</a:t>
            </a:r>
            <a:endParaRPr lang="en-GB" dirty="0">
              <a:solidFill>
                <a:srgbClr val="00194C"/>
              </a:solidFill>
            </a:endParaRPr>
          </a:p>
        </p:txBody>
      </p:sp>
      <p:sp>
        <p:nvSpPr>
          <p:cNvPr id="11" name="Rectangle 56"/>
          <p:cNvSpPr/>
          <p:nvPr/>
        </p:nvSpPr>
        <p:spPr>
          <a:xfrm>
            <a:off x="610543" y="1032966"/>
            <a:ext cx="8513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Applications – NDVI MODIS DATA</a:t>
            </a:r>
          </a:p>
        </p:txBody>
      </p:sp>
      <p:sp>
        <p:nvSpPr>
          <p:cNvPr id="12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4" name="CaixaDeTexto 19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Disturbances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: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Droughts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" name="Imagem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25" t="33563" r="-8525" b="440"/>
          <a:stretch/>
        </p:blipFill>
        <p:spPr>
          <a:xfrm>
            <a:off x="739023" y="1692649"/>
            <a:ext cx="1847989" cy="24872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9848" y="3721774"/>
            <a:ext cx="269179" cy="3387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729027" y="2843426"/>
            <a:ext cx="3778222" cy="10477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1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3459892" y="3033486"/>
            <a:ext cx="5745893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3200" b="1" dirty="0" smtClean="0">
                <a:solidFill>
                  <a:srgbClr val="E46C0A"/>
                </a:solidFill>
              </a:rPr>
              <a:t>Thank you for your attention!</a:t>
            </a:r>
            <a:endParaRPr lang="en-US" altLang="pt-PT" sz="3200" b="1" dirty="0">
              <a:solidFill>
                <a:srgbClr val="E46C0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5462" y="5122561"/>
            <a:ext cx="233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>
                <a:hlinkClick r:id="rId3"/>
              </a:rPr>
              <a:t>celia.gouveia@ipma.pt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56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/>
          <p:nvPr/>
        </p:nvSpPr>
        <p:spPr>
          <a:xfrm>
            <a:off x="2227263" y="1820863"/>
            <a:ext cx="1965325" cy="503237"/>
          </a:xfrm>
          <a:prstGeom prst="roundRect">
            <a:avLst>
              <a:gd name="adj" fmla="val 16667"/>
            </a:avLst>
          </a:prstGeom>
          <a:solidFill>
            <a:srgbClr val="FFFF99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DSSF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sz="1200" dirty="0">
                <a:latin typeface="Tahoma" panose="020B0604030504040204" pitchFamily="2" charset="0"/>
                <a:ea typeface="Arial" panose="020B0604020202020204" pitchFamily="34" charset="0"/>
              </a:rPr>
              <a:t>Surface Short-wave Flux </a:t>
            </a:r>
          </a:p>
        </p:txBody>
      </p:sp>
      <p:sp>
        <p:nvSpPr>
          <p:cNvPr id="7171" name="AutoShape 3"/>
          <p:cNvSpPr/>
          <p:nvPr/>
        </p:nvSpPr>
        <p:spPr>
          <a:xfrm>
            <a:off x="4337050" y="24701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CFFCC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ALBEDO</a:t>
            </a:r>
          </a:p>
        </p:txBody>
      </p:sp>
      <p:sp>
        <p:nvSpPr>
          <p:cNvPr id="7172" name="AutoShape 4"/>
          <p:cNvSpPr/>
          <p:nvPr/>
        </p:nvSpPr>
        <p:spPr>
          <a:xfrm>
            <a:off x="4337050" y="18224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CFFFF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DSLF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Surface Long-wave Flux </a:t>
            </a:r>
          </a:p>
        </p:txBody>
      </p:sp>
      <p:sp>
        <p:nvSpPr>
          <p:cNvPr id="7173" name="AutoShape 5"/>
          <p:cNvSpPr/>
          <p:nvPr/>
        </p:nvSpPr>
        <p:spPr>
          <a:xfrm>
            <a:off x="2227263" y="24701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FFCC99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LST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Land Surface Temperature</a:t>
            </a:r>
          </a:p>
        </p:txBody>
      </p:sp>
      <p:sp>
        <p:nvSpPr>
          <p:cNvPr id="7174" name="AutoShape 6"/>
          <p:cNvSpPr/>
          <p:nvPr/>
        </p:nvSpPr>
        <p:spPr>
          <a:xfrm>
            <a:off x="7319963" y="1822450"/>
            <a:ext cx="2565400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zh-CN" altLang="en-US" sz="1400" b="1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Fraction Vegetation Cover</a:t>
            </a:r>
            <a:endParaRPr lang="en-GB" altLang="en-US" sz="1400" b="1" dirty="0">
              <a:latin typeface="Tahoma" panose="020B0604030504040204" pitchFamily="2" charset="0"/>
              <a:ea typeface="Arial" panose="020B0604020202020204" pitchFamily="34" charset="0"/>
              <a:sym typeface="Symbol" panose="05050102010706020507" pitchFamily="2" charset="2"/>
            </a:endParaRPr>
          </a:p>
        </p:txBody>
      </p:sp>
      <p:sp>
        <p:nvSpPr>
          <p:cNvPr id="7175" name="AutoShape 7"/>
          <p:cNvSpPr/>
          <p:nvPr/>
        </p:nvSpPr>
        <p:spPr>
          <a:xfrm>
            <a:off x="8688388" y="2397125"/>
            <a:ext cx="1196975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LAI</a:t>
            </a:r>
          </a:p>
        </p:txBody>
      </p:sp>
      <p:sp>
        <p:nvSpPr>
          <p:cNvPr id="7176" name="AutoShape 8"/>
          <p:cNvSpPr/>
          <p:nvPr/>
        </p:nvSpPr>
        <p:spPr>
          <a:xfrm>
            <a:off x="7319963" y="2397125"/>
            <a:ext cx="1196975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fAPAR</a:t>
            </a:r>
          </a:p>
        </p:txBody>
      </p:sp>
      <p:sp>
        <p:nvSpPr>
          <p:cNvPr id="7177" name="AutoShape 9"/>
          <p:cNvSpPr/>
          <p:nvPr/>
        </p:nvSpPr>
        <p:spPr>
          <a:xfrm>
            <a:off x="8296275" y="4343400"/>
            <a:ext cx="17018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Fire Risk Map</a:t>
            </a:r>
          </a:p>
        </p:txBody>
      </p:sp>
      <p:sp>
        <p:nvSpPr>
          <p:cNvPr id="7178" name="AutoShape 10"/>
          <p:cNvSpPr/>
          <p:nvPr/>
        </p:nvSpPr>
        <p:spPr>
          <a:xfrm>
            <a:off x="6496050" y="4341813"/>
            <a:ext cx="1701800" cy="503237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Fire Detection</a:t>
            </a:r>
          </a:p>
        </p:txBody>
      </p:sp>
      <p:sp>
        <p:nvSpPr>
          <p:cNvPr id="7179" name="AutoShape 11"/>
          <p:cNvSpPr/>
          <p:nvPr/>
        </p:nvSpPr>
        <p:spPr>
          <a:xfrm>
            <a:off x="7504113" y="4989513"/>
            <a:ext cx="2493962" cy="503237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Fire Radiative </a:t>
            </a:r>
            <a:r>
              <a:rPr lang="en-GB" altLang="en-US" sz="1600" b="1" dirty="0" smtClean="0">
                <a:latin typeface="Tahoma" panose="020B0604030504040204" pitchFamily="2" charset="0"/>
                <a:ea typeface="Arial Unicode MS" panose="020B0604020202020204" pitchFamily="2" charset="-128"/>
              </a:rPr>
              <a:t>Power</a:t>
            </a:r>
          </a:p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400" dirty="0" smtClean="0">
                <a:latin typeface="Tahoma" panose="020B0604030504040204" pitchFamily="2" charset="0"/>
                <a:ea typeface="Arial Unicode MS" panose="020B0604020202020204" pitchFamily="2" charset="-128"/>
              </a:rPr>
              <a:t>Pixel</a:t>
            </a:r>
            <a:endParaRPr lang="en-GB" altLang="en-US" sz="1600" dirty="0"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0" name="AutoShape 12"/>
          <p:cNvSpPr/>
          <p:nvPr/>
        </p:nvSpPr>
        <p:spPr>
          <a:xfrm>
            <a:off x="1847850" y="1604963"/>
            <a:ext cx="4752975" cy="2162175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1" name="AutoShape 13"/>
          <p:cNvSpPr/>
          <p:nvPr/>
        </p:nvSpPr>
        <p:spPr>
          <a:xfrm>
            <a:off x="6959600" y="1604963"/>
            <a:ext cx="3311525" cy="1944687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2" name="AutoShape 14"/>
          <p:cNvSpPr/>
          <p:nvPr/>
        </p:nvSpPr>
        <p:spPr>
          <a:xfrm>
            <a:off x="6167438" y="4125912"/>
            <a:ext cx="4176712" cy="1979613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r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3" name="AutoShape 15"/>
          <p:cNvSpPr/>
          <p:nvPr/>
        </p:nvSpPr>
        <p:spPr>
          <a:xfrm>
            <a:off x="1920875" y="4518025"/>
            <a:ext cx="3959225" cy="1408113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r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4" name="AutoShape 16"/>
          <p:cNvSpPr/>
          <p:nvPr/>
        </p:nvSpPr>
        <p:spPr>
          <a:xfrm>
            <a:off x="2378075" y="4662488"/>
            <a:ext cx="3286125" cy="503237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Evapotranspiration</a:t>
            </a:r>
          </a:p>
        </p:txBody>
      </p:sp>
      <p:sp>
        <p:nvSpPr>
          <p:cNvPr id="7185" name="AutoShape 17"/>
          <p:cNvSpPr/>
          <p:nvPr/>
        </p:nvSpPr>
        <p:spPr>
          <a:xfrm>
            <a:off x="2378075" y="5278438"/>
            <a:ext cx="3286125" cy="503237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Reference Evapotranspiration</a:t>
            </a:r>
          </a:p>
        </p:txBody>
      </p:sp>
      <p:sp>
        <p:nvSpPr>
          <p:cNvPr id="7186" name="AutoShape 18"/>
          <p:cNvSpPr/>
          <p:nvPr/>
        </p:nvSpPr>
        <p:spPr>
          <a:xfrm>
            <a:off x="2227263" y="31178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0C0C0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LSE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Land Surface Emissivity</a:t>
            </a:r>
          </a:p>
        </p:txBody>
      </p:sp>
      <p:sp>
        <p:nvSpPr>
          <p:cNvPr id="7187" name="AutoShape 19"/>
          <p:cNvSpPr/>
          <p:nvPr/>
        </p:nvSpPr>
        <p:spPr>
          <a:xfrm>
            <a:off x="2209800" y="1136650"/>
            <a:ext cx="3778250" cy="538163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Surface Radiation Budget</a:t>
            </a:r>
          </a:p>
        </p:txBody>
      </p:sp>
      <p:sp>
        <p:nvSpPr>
          <p:cNvPr id="7193" name="AutoShape 25"/>
          <p:cNvSpPr/>
          <p:nvPr/>
        </p:nvSpPr>
        <p:spPr>
          <a:xfrm>
            <a:off x="7032625" y="1138238"/>
            <a:ext cx="2879725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Vegetation State</a:t>
            </a:r>
          </a:p>
        </p:txBody>
      </p:sp>
      <p:pic>
        <p:nvPicPr>
          <p:cNvPr id="7194" name="Picture 27" descr="lea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88" y="957263"/>
            <a:ext cx="900112" cy="900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5" name="Picture 28" descr="wa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625" y="3981450"/>
            <a:ext cx="1106488" cy="104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96" name="AutoShape 29"/>
          <p:cNvSpPr/>
          <p:nvPr/>
        </p:nvSpPr>
        <p:spPr>
          <a:xfrm>
            <a:off x="6240463" y="3697288"/>
            <a:ext cx="3814762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Wild Fires</a:t>
            </a:r>
          </a:p>
        </p:txBody>
      </p:sp>
      <p:sp>
        <p:nvSpPr>
          <p:cNvPr id="7210" name="AutoShape 44"/>
          <p:cNvSpPr/>
          <p:nvPr/>
        </p:nvSpPr>
        <p:spPr>
          <a:xfrm>
            <a:off x="2208213" y="4087813"/>
            <a:ext cx="3600450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Water Stress</a:t>
            </a:r>
          </a:p>
        </p:txBody>
      </p:sp>
      <p:pic>
        <p:nvPicPr>
          <p:cNvPr id="7212" name="Picture 26" descr="flam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913" y="3621088"/>
            <a:ext cx="935037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4019358" y="174076"/>
            <a:ext cx="8027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CDOP-2 MSG </a:t>
            </a:r>
            <a:r>
              <a:rPr lang="en-GB" altLang="en-US" sz="2800" b="1" dirty="0" smtClean="0">
                <a:solidFill>
                  <a:srgbClr val="E46C0A"/>
                </a:solidFill>
                <a:sym typeface="Arial" panose="020B0604020202020204" pitchFamily="34" charset="0"/>
              </a:rPr>
              <a:t>Produced</a:t>
            </a:r>
            <a:r>
              <a:rPr lang="en-GB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 </a:t>
            </a:r>
          </a:p>
          <a:p>
            <a:pPr algn="r"/>
            <a:r>
              <a:rPr lang="en-GB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Data Records</a:t>
            </a:r>
          </a:p>
        </p:txBody>
      </p:sp>
      <p:sp>
        <p:nvSpPr>
          <p:cNvPr id="30" name="AutoShape 11"/>
          <p:cNvSpPr/>
          <p:nvPr/>
        </p:nvSpPr>
        <p:spPr>
          <a:xfrm>
            <a:off x="7504113" y="5553566"/>
            <a:ext cx="2493962" cy="503237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Fire Radiative </a:t>
            </a:r>
            <a:r>
              <a:rPr lang="en-GB" altLang="en-US" sz="1600" b="1" dirty="0" smtClean="0">
                <a:latin typeface="Tahoma" panose="020B0604030504040204" pitchFamily="2" charset="0"/>
                <a:ea typeface="Arial Unicode MS" panose="020B0604020202020204" pitchFamily="2" charset="-128"/>
              </a:rPr>
              <a:t>Power</a:t>
            </a:r>
          </a:p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400" dirty="0" smtClean="0">
                <a:latin typeface="Tahoma" panose="020B0604030504040204" pitchFamily="2" charset="0"/>
                <a:ea typeface="Arial Unicode MS" panose="020B0604020202020204" pitchFamily="2" charset="-128"/>
              </a:rPr>
              <a:t>Gridded</a:t>
            </a:r>
            <a:endParaRPr lang="en-GB" altLang="en-US" sz="1400" dirty="0"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31" name="Rectangle 45"/>
          <p:cNvSpPr/>
          <p:nvPr/>
        </p:nvSpPr>
        <p:spPr>
          <a:xfrm>
            <a:off x="1920875" y="1701800"/>
            <a:ext cx="4608513" cy="72072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211" name="Picture 51" descr="MCj04325690000[1]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71575"/>
            <a:ext cx="863600" cy="792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45"/>
          <p:cNvSpPr/>
          <p:nvPr/>
        </p:nvSpPr>
        <p:spPr>
          <a:xfrm>
            <a:off x="1887537" y="3009900"/>
            <a:ext cx="4608513" cy="72072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Rectangle 45"/>
          <p:cNvSpPr/>
          <p:nvPr/>
        </p:nvSpPr>
        <p:spPr>
          <a:xfrm>
            <a:off x="1487488" y="4121575"/>
            <a:ext cx="4500561" cy="1935228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" name="Rectangle 45"/>
          <p:cNvSpPr/>
          <p:nvPr/>
        </p:nvSpPr>
        <p:spPr>
          <a:xfrm>
            <a:off x="6375862" y="4271962"/>
            <a:ext cx="3679363" cy="6494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5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850" y="31051"/>
            <a:ext cx="1189355" cy="1240155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141316" y="2225209"/>
            <a:ext cx="167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Period:</a:t>
            </a:r>
          </a:p>
          <a:p>
            <a:r>
              <a:rPr lang="en-GB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2004 - </a:t>
            </a:r>
            <a:r>
              <a:rPr lang="en-GB" altLang="en-US" sz="2400" b="1" dirty="0" smtClean="0">
                <a:solidFill>
                  <a:srgbClr val="E46C0A"/>
                </a:solidFill>
                <a:sym typeface="Arial" panose="020B0604020202020204" pitchFamily="34" charset="0"/>
              </a:rPr>
              <a:t>2015</a:t>
            </a:r>
            <a:endParaRPr lang="en-GB" sz="2400" b="1" dirty="0">
              <a:solidFill>
                <a:srgbClr val="E46C0A"/>
              </a:solidFill>
              <a:latin typeface="+mj-lt"/>
            </a:endParaRPr>
          </a:p>
        </p:txBody>
      </p:sp>
      <p:sp>
        <p:nvSpPr>
          <p:cNvPr id="39" name="Text Box 70"/>
          <p:cNvSpPr txBox="1"/>
          <p:nvPr/>
        </p:nvSpPr>
        <p:spPr>
          <a:xfrm rot="20579539">
            <a:off x="2131285" y="3013092"/>
            <a:ext cx="892175" cy="376238"/>
          </a:xfrm>
          <a:prstGeom prst="rect">
            <a:avLst/>
          </a:prstGeom>
          <a:solidFill>
            <a:srgbClr val="5F5F5F">
              <a:alpha val="100000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t">
            <a:spAutoFit/>
          </a:bodyPr>
          <a:lstStyle/>
          <a:p>
            <a:pPr lvl="0" eaLnBrk="1" hangingPunct="1"/>
            <a:r>
              <a:rPr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15-min</a:t>
            </a:r>
          </a:p>
        </p:txBody>
      </p:sp>
      <p:sp>
        <p:nvSpPr>
          <p:cNvPr id="41" name="Text Box 70"/>
          <p:cNvSpPr txBox="1"/>
          <p:nvPr/>
        </p:nvSpPr>
        <p:spPr>
          <a:xfrm rot="600000">
            <a:off x="5503883" y="2850709"/>
            <a:ext cx="881380" cy="365760"/>
          </a:xfrm>
          <a:prstGeom prst="rect">
            <a:avLst/>
          </a:prstGeom>
          <a:solidFill>
            <a:srgbClr val="5F5F5F">
              <a:alpha val="100000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t">
            <a:spAutoFit/>
          </a:bodyPr>
          <a:lstStyle/>
          <a:p>
            <a:pPr lvl="0" eaLnBrk="1" hangingPunct="1"/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10-day</a:t>
            </a:r>
          </a:p>
        </p:txBody>
      </p:sp>
      <p:sp>
        <p:nvSpPr>
          <p:cNvPr id="42" name="Text Box 70"/>
          <p:cNvSpPr txBox="1"/>
          <p:nvPr/>
        </p:nvSpPr>
        <p:spPr>
          <a:xfrm rot="600000">
            <a:off x="8435022" y="2768283"/>
            <a:ext cx="881380" cy="365760"/>
          </a:xfrm>
          <a:prstGeom prst="rect">
            <a:avLst/>
          </a:prstGeom>
          <a:solidFill>
            <a:srgbClr val="5F5F5F">
              <a:alpha val="100000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t">
            <a:spAutoFit/>
          </a:bodyPr>
          <a:lstStyle/>
          <a:p>
            <a:pPr lvl="0" eaLnBrk="1" hangingPunct="1"/>
            <a:r>
              <a:rPr lang="pt-PT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10-day</a:t>
            </a:r>
          </a:p>
        </p:txBody>
      </p:sp>
      <p:sp>
        <p:nvSpPr>
          <p:cNvPr id="43" name="Text Box 70"/>
          <p:cNvSpPr txBox="1"/>
          <p:nvPr/>
        </p:nvSpPr>
        <p:spPr>
          <a:xfrm rot="600000">
            <a:off x="4987319" y="3112547"/>
            <a:ext cx="659155" cy="369332"/>
          </a:xfrm>
          <a:prstGeom prst="rect">
            <a:avLst/>
          </a:prstGeom>
          <a:solidFill>
            <a:srgbClr val="E46C0A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t">
            <a:spAutoFit/>
          </a:bodyPr>
          <a:lstStyle/>
          <a:p>
            <a:pPr lvl="0" eaLnBrk="1" hangingPunct="1"/>
            <a:r>
              <a:rPr lang="pt-PT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daily</a:t>
            </a:r>
            <a:endParaRPr lang="pt-PT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4" name="Text Box 70"/>
          <p:cNvSpPr txBox="1"/>
          <p:nvPr/>
        </p:nvSpPr>
        <p:spPr>
          <a:xfrm rot="600000">
            <a:off x="7916249" y="3022661"/>
            <a:ext cx="659155" cy="369332"/>
          </a:xfrm>
          <a:prstGeom prst="rect">
            <a:avLst/>
          </a:prstGeom>
          <a:solidFill>
            <a:srgbClr val="E46C0A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t">
            <a:spAutoFit/>
          </a:bodyPr>
          <a:lstStyle/>
          <a:p>
            <a:pPr lvl="0" eaLnBrk="1" hangingPunct="1"/>
            <a:r>
              <a:rPr lang="pt-PT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daily</a:t>
            </a:r>
            <a:endParaRPr lang="pt-PT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0" name="Text Box 70"/>
          <p:cNvSpPr txBox="1"/>
          <p:nvPr/>
        </p:nvSpPr>
        <p:spPr>
          <a:xfrm rot="20579539">
            <a:off x="6815369" y="5186060"/>
            <a:ext cx="892175" cy="376238"/>
          </a:xfrm>
          <a:prstGeom prst="rect">
            <a:avLst/>
          </a:prstGeom>
          <a:solidFill>
            <a:srgbClr val="5F5F5F">
              <a:alpha val="100000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t">
            <a:spAutoFit/>
          </a:bodyPr>
          <a:lstStyle/>
          <a:p>
            <a:pPr lvl="0" eaLnBrk="1" hangingPunct="1"/>
            <a:r>
              <a:rPr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15-min</a:t>
            </a:r>
          </a:p>
        </p:txBody>
      </p:sp>
      <p:sp>
        <p:nvSpPr>
          <p:cNvPr id="47" name="Text Box 70"/>
          <p:cNvSpPr txBox="1"/>
          <p:nvPr/>
        </p:nvSpPr>
        <p:spPr>
          <a:xfrm rot="20579539">
            <a:off x="6882072" y="5686011"/>
            <a:ext cx="813043" cy="369332"/>
          </a:xfrm>
          <a:prstGeom prst="rect">
            <a:avLst/>
          </a:prstGeom>
          <a:solidFill>
            <a:srgbClr val="5F5F5F">
              <a:alpha val="100000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anchor="t">
            <a:spAutoFit/>
          </a:bodyPr>
          <a:lstStyle/>
          <a:p>
            <a:pPr lvl="0" eaLnBrk="1" hangingPunct="1"/>
            <a:r>
              <a:rPr lang="pt-PT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hourly</a:t>
            </a:r>
            <a:endParaRPr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58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6" y="952470"/>
            <a:ext cx="6114215" cy="5800665"/>
          </a:xfrm>
          <a:prstGeom prst="rect">
            <a:avLst/>
          </a:prstGeom>
        </p:spPr>
      </p:pic>
      <p:sp>
        <p:nvSpPr>
          <p:cNvPr id="7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78401" y="3276440"/>
            <a:ext cx="5302468" cy="838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/>
          <p:cNvSpPr/>
          <p:nvPr/>
        </p:nvSpPr>
        <p:spPr>
          <a:xfrm>
            <a:off x="478400" y="5537188"/>
            <a:ext cx="5302470" cy="1159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64" y="1778746"/>
            <a:ext cx="5467713" cy="4129868"/>
          </a:xfrm>
          <a:prstGeom prst="rect">
            <a:avLst/>
          </a:prstGeom>
        </p:spPr>
      </p:pic>
      <p:sp>
        <p:nvSpPr>
          <p:cNvPr id="9" name="Retângulo 13"/>
          <p:cNvSpPr/>
          <p:nvPr/>
        </p:nvSpPr>
        <p:spPr>
          <a:xfrm>
            <a:off x="6349675" y="3425125"/>
            <a:ext cx="4995084" cy="1317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30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CDR </a:t>
            </a:r>
            <a:r>
              <a:rPr lang="mr-IN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–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Climate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Data Records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73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/>
          <p:nvPr/>
        </p:nvSpPr>
        <p:spPr>
          <a:xfrm>
            <a:off x="2227263" y="1820863"/>
            <a:ext cx="1965325" cy="503237"/>
          </a:xfrm>
          <a:prstGeom prst="roundRect">
            <a:avLst>
              <a:gd name="adj" fmla="val 16667"/>
            </a:avLst>
          </a:prstGeom>
          <a:solidFill>
            <a:srgbClr val="FFFF99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DSSF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sz="1200" dirty="0">
                <a:latin typeface="Tahoma" panose="020B0604030504040204" pitchFamily="2" charset="0"/>
                <a:ea typeface="Arial" panose="020B0604020202020204" pitchFamily="34" charset="0"/>
              </a:rPr>
              <a:t>Surface Short-wave Flux </a:t>
            </a:r>
          </a:p>
        </p:txBody>
      </p:sp>
      <p:sp>
        <p:nvSpPr>
          <p:cNvPr id="7171" name="AutoShape 3"/>
          <p:cNvSpPr/>
          <p:nvPr/>
        </p:nvSpPr>
        <p:spPr>
          <a:xfrm>
            <a:off x="4337050" y="24701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CFFCC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ALBEDO</a:t>
            </a:r>
          </a:p>
        </p:txBody>
      </p:sp>
      <p:sp>
        <p:nvSpPr>
          <p:cNvPr id="7172" name="AutoShape 4"/>
          <p:cNvSpPr/>
          <p:nvPr/>
        </p:nvSpPr>
        <p:spPr>
          <a:xfrm>
            <a:off x="4337050" y="18224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CFFFF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DSLF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Surface Long-wave Flux </a:t>
            </a:r>
          </a:p>
        </p:txBody>
      </p:sp>
      <p:sp>
        <p:nvSpPr>
          <p:cNvPr id="7173" name="AutoShape 5"/>
          <p:cNvSpPr/>
          <p:nvPr/>
        </p:nvSpPr>
        <p:spPr>
          <a:xfrm>
            <a:off x="2227263" y="24701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FFCC99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LST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Land Surface Temperature</a:t>
            </a:r>
          </a:p>
        </p:txBody>
      </p:sp>
      <p:sp>
        <p:nvSpPr>
          <p:cNvPr id="7174" name="AutoShape 6"/>
          <p:cNvSpPr/>
          <p:nvPr/>
        </p:nvSpPr>
        <p:spPr>
          <a:xfrm>
            <a:off x="7319963" y="1822450"/>
            <a:ext cx="2565400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zh-CN" sz="1600" b="1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FVC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zh-CN" altLang="en-US" sz="1200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Fraction Vegetation Cover</a:t>
            </a:r>
          </a:p>
        </p:txBody>
      </p:sp>
      <p:sp>
        <p:nvSpPr>
          <p:cNvPr id="7175" name="AutoShape 7"/>
          <p:cNvSpPr/>
          <p:nvPr/>
        </p:nvSpPr>
        <p:spPr>
          <a:xfrm>
            <a:off x="8688388" y="2397125"/>
            <a:ext cx="1196975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LAI</a:t>
            </a:r>
          </a:p>
        </p:txBody>
      </p:sp>
      <p:sp>
        <p:nvSpPr>
          <p:cNvPr id="7176" name="AutoShape 8"/>
          <p:cNvSpPr/>
          <p:nvPr/>
        </p:nvSpPr>
        <p:spPr>
          <a:xfrm>
            <a:off x="7319963" y="2397125"/>
            <a:ext cx="1196975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fAPAR</a:t>
            </a:r>
          </a:p>
        </p:txBody>
      </p:sp>
      <p:sp>
        <p:nvSpPr>
          <p:cNvPr id="7177" name="AutoShape 9"/>
          <p:cNvSpPr/>
          <p:nvPr/>
        </p:nvSpPr>
        <p:spPr>
          <a:xfrm>
            <a:off x="8156575" y="4343400"/>
            <a:ext cx="1611630" cy="503555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FRM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Risk Map</a:t>
            </a:r>
          </a:p>
        </p:txBody>
      </p:sp>
      <p:sp>
        <p:nvSpPr>
          <p:cNvPr id="7178" name="AutoShape 10"/>
          <p:cNvSpPr/>
          <p:nvPr/>
        </p:nvSpPr>
        <p:spPr>
          <a:xfrm>
            <a:off x="6496050" y="4342130"/>
            <a:ext cx="1583055" cy="502920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FD&amp;M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Detection</a:t>
            </a:r>
          </a:p>
        </p:txBody>
      </p:sp>
      <p:sp>
        <p:nvSpPr>
          <p:cNvPr id="7179" name="AutoShape 11"/>
          <p:cNvSpPr/>
          <p:nvPr/>
        </p:nvSpPr>
        <p:spPr>
          <a:xfrm>
            <a:off x="9005570" y="4970780"/>
            <a:ext cx="2339975" cy="502920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FRP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Radiative Power</a:t>
            </a:r>
          </a:p>
        </p:txBody>
      </p:sp>
      <p:sp>
        <p:nvSpPr>
          <p:cNvPr id="7180" name="AutoShape 12"/>
          <p:cNvSpPr/>
          <p:nvPr/>
        </p:nvSpPr>
        <p:spPr>
          <a:xfrm>
            <a:off x="1847850" y="1604963"/>
            <a:ext cx="4752975" cy="2162175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1" name="AutoShape 13"/>
          <p:cNvSpPr/>
          <p:nvPr/>
        </p:nvSpPr>
        <p:spPr>
          <a:xfrm>
            <a:off x="6959600" y="1604963"/>
            <a:ext cx="3311525" cy="1944687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2" name="AutoShape 14"/>
          <p:cNvSpPr/>
          <p:nvPr/>
        </p:nvSpPr>
        <p:spPr>
          <a:xfrm>
            <a:off x="6167755" y="4126230"/>
            <a:ext cx="5916930" cy="1511300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r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3" name="AutoShape 15"/>
          <p:cNvSpPr/>
          <p:nvPr/>
        </p:nvSpPr>
        <p:spPr>
          <a:xfrm>
            <a:off x="765175" y="4518025"/>
            <a:ext cx="5114925" cy="1408430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r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4" name="AutoShape 16"/>
          <p:cNvSpPr/>
          <p:nvPr/>
        </p:nvSpPr>
        <p:spPr>
          <a:xfrm>
            <a:off x="3550920" y="5277485"/>
            <a:ext cx="2191385" cy="502920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ET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Evapotranspiration</a:t>
            </a:r>
          </a:p>
        </p:txBody>
      </p:sp>
      <p:sp>
        <p:nvSpPr>
          <p:cNvPr id="7185" name="AutoShape 17"/>
          <p:cNvSpPr/>
          <p:nvPr/>
        </p:nvSpPr>
        <p:spPr>
          <a:xfrm>
            <a:off x="2456180" y="4672013"/>
            <a:ext cx="3286125" cy="503237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ET0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Reference Evapotranspiration</a:t>
            </a:r>
          </a:p>
        </p:txBody>
      </p:sp>
      <p:sp>
        <p:nvSpPr>
          <p:cNvPr id="7186" name="AutoShape 18"/>
          <p:cNvSpPr/>
          <p:nvPr/>
        </p:nvSpPr>
        <p:spPr>
          <a:xfrm>
            <a:off x="2227263" y="31178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0C0C0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LSE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Land Surface Emissivity</a:t>
            </a:r>
          </a:p>
        </p:txBody>
      </p:sp>
      <p:sp>
        <p:nvSpPr>
          <p:cNvPr id="7187" name="AutoShape 19"/>
          <p:cNvSpPr/>
          <p:nvPr/>
        </p:nvSpPr>
        <p:spPr>
          <a:xfrm>
            <a:off x="2209800" y="1136650"/>
            <a:ext cx="3778250" cy="538163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Surface Radiation Budget</a:t>
            </a:r>
          </a:p>
        </p:txBody>
      </p:sp>
      <p:sp>
        <p:nvSpPr>
          <p:cNvPr id="7193" name="AutoShape 25"/>
          <p:cNvSpPr/>
          <p:nvPr/>
        </p:nvSpPr>
        <p:spPr>
          <a:xfrm>
            <a:off x="7032625" y="1138238"/>
            <a:ext cx="2879725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Vegetation State</a:t>
            </a:r>
          </a:p>
        </p:txBody>
      </p:sp>
      <p:pic>
        <p:nvPicPr>
          <p:cNvPr id="7194" name="Picture 27" descr="lea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88" y="957263"/>
            <a:ext cx="900112" cy="900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5" name="Picture 28" descr="wa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" y="3805555"/>
            <a:ext cx="1106488" cy="104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96" name="AutoShape 29"/>
          <p:cNvSpPr/>
          <p:nvPr/>
        </p:nvSpPr>
        <p:spPr>
          <a:xfrm>
            <a:off x="7688263" y="3697288"/>
            <a:ext cx="3814762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Wild Fires</a:t>
            </a:r>
          </a:p>
        </p:txBody>
      </p:sp>
      <p:sp>
        <p:nvSpPr>
          <p:cNvPr id="7210" name="AutoShape 44"/>
          <p:cNvSpPr/>
          <p:nvPr/>
        </p:nvSpPr>
        <p:spPr>
          <a:xfrm>
            <a:off x="984568" y="4125913"/>
            <a:ext cx="3600450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Surface Energy Fluxes</a:t>
            </a:r>
          </a:p>
        </p:txBody>
      </p:sp>
      <p:pic>
        <p:nvPicPr>
          <p:cNvPr id="7212" name="Picture 26" descr="flam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6678" y="3621088"/>
            <a:ext cx="935037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>
                <a:solidFill>
                  <a:srgbClr val="DE5900"/>
                </a:solidFill>
                <a:sym typeface="Arial" panose="020B0604020202020204" pitchFamily="34" charset="0"/>
              </a:rPr>
              <a:t>CDOP-3 MSG Data Records V2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AutoShape 16"/>
          <p:cNvSpPr/>
          <p:nvPr/>
        </p:nvSpPr>
        <p:spPr>
          <a:xfrm>
            <a:off x="1055370" y="5283200"/>
            <a:ext cx="2360930" cy="502920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LE&amp;H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Latent and Sensible </a:t>
            </a:r>
            <a:r>
              <a:rPr lang="pt-PT" altLang="en-GB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H</a:t>
            </a: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eat </a:t>
            </a: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  <a:sym typeface="+mn-ea"/>
              </a:rPr>
              <a:t>Fluxes</a:t>
            </a:r>
            <a:endParaRPr lang="en-GB" altLang="en-US" sz="1200" dirty="0"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6" name="AutoShape 11"/>
          <p:cNvSpPr/>
          <p:nvPr/>
        </p:nvSpPr>
        <p:spPr>
          <a:xfrm>
            <a:off x="6496685" y="4970780"/>
            <a:ext cx="2314575" cy="502920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FRE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Radiative </a:t>
            </a:r>
            <a:r>
              <a:rPr lang="pt-PT" altLang="en-GB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Energy</a:t>
            </a:r>
          </a:p>
        </p:txBody>
      </p:sp>
      <p:sp>
        <p:nvSpPr>
          <p:cNvPr id="12" name="AutoShape 6"/>
          <p:cNvSpPr/>
          <p:nvPr/>
        </p:nvSpPr>
        <p:spPr>
          <a:xfrm>
            <a:off x="7319963" y="2973705"/>
            <a:ext cx="2565400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zh-CN" sz="1600" b="1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GPP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zh-CN" altLang="en-US" sz="1200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Gross Primary Production</a:t>
            </a:r>
          </a:p>
        </p:txBody>
      </p:sp>
      <p:sp>
        <p:nvSpPr>
          <p:cNvPr id="2" name="Rectangle 45"/>
          <p:cNvSpPr/>
          <p:nvPr/>
        </p:nvSpPr>
        <p:spPr>
          <a:xfrm>
            <a:off x="7229475" y="2973705"/>
            <a:ext cx="2925445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45"/>
          <p:cNvSpPr/>
          <p:nvPr/>
        </p:nvSpPr>
        <p:spPr>
          <a:xfrm>
            <a:off x="6191250" y="4321810"/>
            <a:ext cx="3963670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Rectangle 45"/>
          <p:cNvSpPr/>
          <p:nvPr/>
        </p:nvSpPr>
        <p:spPr>
          <a:xfrm>
            <a:off x="6457315" y="4950460"/>
            <a:ext cx="2456180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Rectangle 45"/>
          <p:cNvSpPr/>
          <p:nvPr/>
        </p:nvSpPr>
        <p:spPr>
          <a:xfrm>
            <a:off x="2094230" y="4652010"/>
            <a:ext cx="3648075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" name="Picture 51" descr="MCj04325690000[1]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75" y="1168400"/>
            <a:ext cx="863600" cy="792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45"/>
          <p:cNvSpPr/>
          <p:nvPr/>
        </p:nvSpPr>
        <p:spPr>
          <a:xfrm>
            <a:off x="1880870" y="3098165"/>
            <a:ext cx="2456180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AutoShape 16"/>
          <p:cNvSpPr/>
          <p:nvPr/>
        </p:nvSpPr>
        <p:spPr>
          <a:xfrm>
            <a:off x="9525" y="1861185"/>
            <a:ext cx="1504950" cy="183642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>
            <a:scene3d>
              <a:camera prst="orthographicFront"/>
              <a:lightRig rig="threePt" dir="t"/>
            </a:scene3d>
          </a:bodyPr>
          <a:lstStyle/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Period:</a:t>
            </a: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pt-PT" altLang="en-GB" sz="2000" b="1" dirty="0">
              <a:solidFill>
                <a:srgbClr val="0015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2" charset="0"/>
              <a:ea typeface="Arial Unicode MS" panose="020B0604020202020204" pitchFamily="2" charset="-128"/>
            </a:endParaRP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2004</a:t>
            </a: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|</a:t>
            </a: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2020</a:t>
            </a:r>
          </a:p>
        </p:txBody>
      </p:sp>
      <p:pic>
        <p:nvPicPr>
          <p:cNvPr id="39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147" y="75968"/>
            <a:ext cx="1189355" cy="1240155"/>
          </a:xfrm>
          <a:prstGeom prst="rect">
            <a:avLst/>
          </a:prstGeom>
        </p:spPr>
      </p:pic>
      <p:sp>
        <p:nvSpPr>
          <p:cNvPr id="40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56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/>
          <p:nvPr/>
        </p:nvSpPr>
        <p:spPr>
          <a:xfrm>
            <a:off x="2227263" y="1820863"/>
            <a:ext cx="1965325" cy="503237"/>
          </a:xfrm>
          <a:prstGeom prst="roundRect">
            <a:avLst>
              <a:gd name="adj" fmla="val 16667"/>
            </a:avLst>
          </a:prstGeom>
          <a:solidFill>
            <a:srgbClr val="FFFF99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DSSF</a:t>
            </a:r>
          </a:p>
          <a:p>
            <a:pPr lvl="0" algn="just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sz="1200" dirty="0">
                <a:latin typeface="Tahoma" panose="020B0604030504040204" pitchFamily="2" charset="0"/>
                <a:ea typeface="Arial" panose="020B0604020202020204" pitchFamily="34" charset="0"/>
              </a:rPr>
              <a:t>Surface Short-wave Flux </a:t>
            </a:r>
          </a:p>
        </p:txBody>
      </p:sp>
      <p:sp>
        <p:nvSpPr>
          <p:cNvPr id="7171" name="AutoShape 3"/>
          <p:cNvSpPr/>
          <p:nvPr/>
        </p:nvSpPr>
        <p:spPr>
          <a:xfrm>
            <a:off x="4337050" y="24701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CFFCC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ALBEDO</a:t>
            </a:r>
          </a:p>
        </p:txBody>
      </p:sp>
      <p:sp>
        <p:nvSpPr>
          <p:cNvPr id="7172" name="AutoShape 4"/>
          <p:cNvSpPr/>
          <p:nvPr/>
        </p:nvSpPr>
        <p:spPr>
          <a:xfrm>
            <a:off x="4337050" y="18224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CFFFF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DSLF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Arial" panose="020B0604020202020204" pitchFamily="34" charset="0"/>
                <a:sym typeface="Symbol" panose="05050102010706020507" pitchFamily="2" charset="2"/>
              </a:rPr>
              <a:t></a:t>
            </a: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Surface Long-wave Flux </a:t>
            </a:r>
          </a:p>
        </p:txBody>
      </p:sp>
      <p:sp>
        <p:nvSpPr>
          <p:cNvPr id="7173" name="AutoShape 5"/>
          <p:cNvSpPr/>
          <p:nvPr/>
        </p:nvSpPr>
        <p:spPr>
          <a:xfrm>
            <a:off x="2227263" y="24701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FFCC99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LST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Land Surface Temperature</a:t>
            </a:r>
          </a:p>
        </p:txBody>
      </p:sp>
      <p:sp>
        <p:nvSpPr>
          <p:cNvPr id="7174" name="AutoShape 6"/>
          <p:cNvSpPr/>
          <p:nvPr/>
        </p:nvSpPr>
        <p:spPr>
          <a:xfrm>
            <a:off x="7319963" y="1822450"/>
            <a:ext cx="2565400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zh-CN" sz="1600" b="1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FVC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zh-CN" altLang="en-US" sz="1200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Fraction Vegetation Cover</a:t>
            </a:r>
          </a:p>
        </p:txBody>
      </p:sp>
      <p:sp>
        <p:nvSpPr>
          <p:cNvPr id="7175" name="AutoShape 7"/>
          <p:cNvSpPr/>
          <p:nvPr/>
        </p:nvSpPr>
        <p:spPr>
          <a:xfrm>
            <a:off x="8688388" y="2397125"/>
            <a:ext cx="1196975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LAI</a:t>
            </a:r>
          </a:p>
        </p:txBody>
      </p:sp>
      <p:sp>
        <p:nvSpPr>
          <p:cNvPr id="7176" name="AutoShape 8"/>
          <p:cNvSpPr/>
          <p:nvPr/>
        </p:nvSpPr>
        <p:spPr>
          <a:xfrm>
            <a:off x="7319963" y="2397125"/>
            <a:ext cx="1196975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fAPAR</a:t>
            </a:r>
          </a:p>
        </p:txBody>
      </p:sp>
      <p:sp>
        <p:nvSpPr>
          <p:cNvPr id="7177" name="AutoShape 9"/>
          <p:cNvSpPr/>
          <p:nvPr/>
        </p:nvSpPr>
        <p:spPr>
          <a:xfrm>
            <a:off x="8156575" y="4343400"/>
            <a:ext cx="1611630" cy="503555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FRM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Risk Map</a:t>
            </a:r>
          </a:p>
        </p:txBody>
      </p:sp>
      <p:sp>
        <p:nvSpPr>
          <p:cNvPr id="7178" name="AutoShape 10"/>
          <p:cNvSpPr/>
          <p:nvPr/>
        </p:nvSpPr>
        <p:spPr>
          <a:xfrm>
            <a:off x="6496050" y="4342130"/>
            <a:ext cx="1583055" cy="502920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FD&amp;M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Detection</a:t>
            </a:r>
          </a:p>
        </p:txBody>
      </p:sp>
      <p:sp>
        <p:nvSpPr>
          <p:cNvPr id="7179" name="AutoShape 11"/>
          <p:cNvSpPr/>
          <p:nvPr/>
        </p:nvSpPr>
        <p:spPr>
          <a:xfrm>
            <a:off x="9005570" y="4970780"/>
            <a:ext cx="2339975" cy="502920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FRP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Radiative Power</a:t>
            </a:r>
          </a:p>
        </p:txBody>
      </p:sp>
      <p:sp>
        <p:nvSpPr>
          <p:cNvPr id="7180" name="AutoShape 12"/>
          <p:cNvSpPr/>
          <p:nvPr/>
        </p:nvSpPr>
        <p:spPr>
          <a:xfrm>
            <a:off x="1847850" y="1604963"/>
            <a:ext cx="4752975" cy="2162175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1" name="AutoShape 13"/>
          <p:cNvSpPr/>
          <p:nvPr/>
        </p:nvSpPr>
        <p:spPr>
          <a:xfrm>
            <a:off x="6959600" y="1604963"/>
            <a:ext cx="3311525" cy="1944687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2" name="AutoShape 14"/>
          <p:cNvSpPr/>
          <p:nvPr/>
        </p:nvSpPr>
        <p:spPr>
          <a:xfrm>
            <a:off x="6167755" y="4126230"/>
            <a:ext cx="5916930" cy="1511300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r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3" name="AutoShape 15"/>
          <p:cNvSpPr/>
          <p:nvPr/>
        </p:nvSpPr>
        <p:spPr>
          <a:xfrm>
            <a:off x="765175" y="4518025"/>
            <a:ext cx="5114925" cy="1408430"/>
          </a:xfrm>
          <a:prstGeom prst="roundRect">
            <a:avLst>
              <a:gd name="adj" fmla="val 3236"/>
            </a:avLst>
          </a:prstGeom>
          <a:noFill/>
          <a:ln w="12700" cap="flat" cmpd="sng">
            <a:solidFill>
              <a:srgbClr val="C0C0C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r" eaLnBrk="1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3200" dirty="0">
              <a:solidFill>
                <a:schemeClr val="bg1"/>
              </a:solidFill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7184" name="AutoShape 16"/>
          <p:cNvSpPr/>
          <p:nvPr/>
        </p:nvSpPr>
        <p:spPr>
          <a:xfrm>
            <a:off x="3550920" y="5277485"/>
            <a:ext cx="2191385" cy="502920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ET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Evapotranspiration</a:t>
            </a:r>
          </a:p>
        </p:txBody>
      </p:sp>
      <p:sp>
        <p:nvSpPr>
          <p:cNvPr id="7185" name="AutoShape 17"/>
          <p:cNvSpPr/>
          <p:nvPr/>
        </p:nvSpPr>
        <p:spPr>
          <a:xfrm>
            <a:off x="2456180" y="4672013"/>
            <a:ext cx="3286125" cy="503237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ET0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Reference Evapotranspiration</a:t>
            </a:r>
          </a:p>
        </p:txBody>
      </p:sp>
      <p:sp>
        <p:nvSpPr>
          <p:cNvPr id="7186" name="AutoShape 18"/>
          <p:cNvSpPr/>
          <p:nvPr/>
        </p:nvSpPr>
        <p:spPr>
          <a:xfrm>
            <a:off x="2227263" y="3117850"/>
            <a:ext cx="1965325" cy="503238"/>
          </a:xfrm>
          <a:prstGeom prst="roundRect">
            <a:avLst>
              <a:gd name="adj" fmla="val 16667"/>
            </a:avLst>
          </a:prstGeom>
          <a:solidFill>
            <a:srgbClr val="C0C0C0">
              <a:alpha val="79999"/>
            </a:srgbClr>
          </a:solidFill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LSE</a:t>
            </a:r>
          </a:p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Land Surface Emissivity</a:t>
            </a:r>
          </a:p>
        </p:txBody>
      </p:sp>
      <p:sp>
        <p:nvSpPr>
          <p:cNvPr id="7187" name="AutoShape 19"/>
          <p:cNvSpPr/>
          <p:nvPr/>
        </p:nvSpPr>
        <p:spPr>
          <a:xfrm>
            <a:off x="2209800" y="1136650"/>
            <a:ext cx="3778250" cy="538163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Surface Radiation Budget</a:t>
            </a:r>
          </a:p>
        </p:txBody>
      </p:sp>
      <p:sp>
        <p:nvSpPr>
          <p:cNvPr id="7193" name="AutoShape 25"/>
          <p:cNvSpPr/>
          <p:nvPr/>
        </p:nvSpPr>
        <p:spPr>
          <a:xfrm>
            <a:off x="7032625" y="1138238"/>
            <a:ext cx="2879725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Vegetation State</a:t>
            </a:r>
          </a:p>
        </p:txBody>
      </p:sp>
      <p:pic>
        <p:nvPicPr>
          <p:cNvPr id="7194" name="Picture 27" descr="lea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88" y="957263"/>
            <a:ext cx="900112" cy="900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5" name="Picture 28" descr="wa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" y="3805555"/>
            <a:ext cx="1106488" cy="104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96" name="AutoShape 29"/>
          <p:cNvSpPr/>
          <p:nvPr/>
        </p:nvSpPr>
        <p:spPr>
          <a:xfrm>
            <a:off x="7688263" y="3697288"/>
            <a:ext cx="3814762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algn="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Wild Fires</a:t>
            </a:r>
          </a:p>
        </p:txBody>
      </p:sp>
      <p:sp>
        <p:nvSpPr>
          <p:cNvPr id="7210" name="AutoShape 44"/>
          <p:cNvSpPr/>
          <p:nvPr/>
        </p:nvSpPr>
        <p:spPr>
          <a:xfrm>
            <a:off x="984568" y="4125913"/>
            <a:ext cx="3600450" cy="5381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b="1" dirty="0">
                <a:solidFill>
                  <a:srgbClr val="4D4D4D"/>
                </a:solidFill>
                <a:latin typeface="Tahoma" panose="020B0604030504040204" pitchFamily="2" charset="0"/>
                <a:ea typeface="Arial Unicode MS" panose="020B0604020202020204" pitchFamily="2" charset="-128"/>
              </a:rPr>
              <a:t>Surface Energy Fluxes</a:t>
            </a:r>
          </a:p>
        </p:txBody>
      </p:sp>
      <p:pic>
        <p:nvPicPr>
          <p:cNvPr id="7212" name="Picture 26" descr="flam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6678" y="3621088"/>
            <a:ext cx="935037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>
                <a:solidFill>
                  <a:srgbClr val="DE5900"/>
                </a:solidFill>
                <a:sym typeface="Arial" panose="020B0604020202020204" pitchFamily="34" charset="0"/>
              </a:rPr>
              <a:t>CDOP-3 MSG Data Records V2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AutoShape 16"/>
          <p:cNvSpPr/>
          <p:nvPr/>
        </p:nvSpPr>
        <p:spPr>
          <a:xfrm>
            <a:off x="1055370" y="5283200"/>
            <a:ext cx="2360930" cy="502920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LE&amp;H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Latent and Sensible </a:t>
            </a:r>
            <a:r>
              <a:rPr lang="pt-PT" altLang="en-GB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H</a:t>
            </a: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eat </a:t>
            </a: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  <a:sym typeface="+mn-ea"/>
              </a:rPr>
              <a:t>Fluxes</a:t>
            </a:r>
            <a:endParaRPr lang="en-GB" altLang="en-US" sz="1200" dirty="0">
              <a:latin typeface="Tahoma" panose="020B0604030504040204" pitchFamily="2" charset="0"/>
              <a:ea typeface="Arial Unicode MS" panose="020B0604020202020204" pitchFamily="2" charset="-128"/>
            </a:endParaRPr>
          </a:p>
        </p:txBody>
      </p:sp>
      <p:sp>
        <p:nvSpPr>
          <p:cNvPr id="6" name="AutoShape 11"/>
          <p:cNvSpPr/>
          <p:nvPr/>
        </p:nvSpPr>
        <p:spPr>
          <a:xfrm>
            <a:off x="6496685" y="4970780"/>
            <a:ext cx="2314575" cy="502920"/>
          </a:xfrm>
          <a:prstGeom prst="roundRect">
            <a:avLst>
              <a:gd name="adj" fmla="val 16667"/>
            </a:avLst>
          </a:prstGeom>
          <a:solidFill>
            <a:srgbClr val="FF990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1600" b="1" dirty="0">
                <a:latin typeface="Tahoma" panose="020B0604030504040204" pitchFamily="2" charset="0"/>
                <a:ea typeface="Arial Unicode MS" panose="020B0604020202020204" pitchFamily="2" charset="-128"/>
              </a:rPr>
              <a:t>FRE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Fire Radiative </a:t>
            </a:r>
            <a:r>
              <a:rPr lang="pt-PT" altLang="en-GB" sz="1200" dirty="0">
                <a:latin typeface="Tahoma" panose="020B0604030504040204" pitchFamily="2" charset="0"/>
                <a:ea typeface="Arial Unicode MS" panose="020B0604020202020204" pitchFamily="2" charset="-128"/>
              </a:rPr>
              <a:t>Energy</a:t>
            </a:r>
          </a:p>
        </p:txBody>
      </p:sp>
      <p:sp>
        <p:nvSpPr>
          <p:cNvPr id="12" name="AutoShape 6"/>
          <p:cNvSpPr/>
          <p:nvPr/>
        </p:nvSpPr>
        <p:spPr>
          <a:xfrm>
            <a:off x="7319963" y="2973705"/>
            <a:ext cx="2565400" cy="503238"/>
          </a:xfrm>
          <a:prstGeom prst="roundRect">
            <a:avLst>
              <a:gd name="adj" fmla="val 16667"/>
            </a:avLst>
          </a:prstGeom>
          <a:solidFill>
            <a:srgbClr val="6EA250">
              <a:alpha val="50000"/>
            </a:srgbClr>
          </a:solidFill>
          <a:ln w="9525">
            <a:noFill/>
          </a:ln>
        </p:spPr>
        <p:txBody>
          <a:bodyPr wrap="none" anchor="ctr"/>
          <a:lstStyle/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zh-CN" sz="1600" b="1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GPP</a:t>
            </a:r>
          </a:p>
          <a:p>
            <a:pPr lvl="0" algn="l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zh-CN" altLang="en-US" sz="1200" dirty="0">
                <a:latin typeface="Tahoma" panose="020B0604030504040204" pitchFamily="2" charset="0"/>
                <a:ea typeface="Arial" panose="020B0604020202020204" pitchFamily="34" charset="0"/>
                <a:sym typeface="Symbol" panose="05050102010706020507" pitchFamily="2" charset="2"/>
              </a:rPr>
              <a:t>Gross Primary Production</a:t>
            </a:r>
          </a:p>
        </p:txBody>
      </p:sp>
      <p:sp>
        <p:nvSpPr>
          <p:cNvPr id="2" name="Rectangle 45"/>
          <p:cNvSpPr/>
          <p:nvPr/>
        </p:nvSpPr>
        <p:spPr>
          <a:xfrm>
            <a:off x="7229475" y="2973705"/>
            <a:ext cx="2925445" cy="523240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45"/>
          <p:cNvSpPr/>
          <p:nvPr/>
        </p:nvSpPr>
        <p:spPr>
          <a:xfrm>
            <a:off x="6191250" y="4321810"/>
            <a:ext cx="3963670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Rectangle 45"/>
          <p:cNvSpPr/>
          <p:nvPr/>
        </p:nvSpPr>
        <p:spPr>
          <a:xfrm>
            <a:off x="6457315" y="4950460"/>
            <a:ext cx="2456180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Rectangle 45"/>
          <p:cNvSpPr/>
          <p:nvPr/>
        </p:nvSpPr>
        <p:spPr>
          <a:xfrm>
            <a:off x="2094230" y="4652010"/>
            <a:ext cx="3648075" cy="523240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" name="Picture 51" descr="MCj04325690000[1]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75" y="1168400"/>
            <a:ext cx="863600" cy="792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45"/>
          <p:cNvSpPr/>
          <p:nvPr/>
        </p:nvSpPr>
        <p:spPr>
          <a:xfrm>
            <a:off x="1880870" y="3098165"/>
            <a:ext cx="2456180" cy="52324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</a:ln>
        </p:spPr>
        <p:txBody>
          <a:bodyPr vert="horz" wrap="none" anchor="ctr"/>
          <a:lstStyle/>
          <a:p>
            <a:pPr lvl="0" eaLnBrk="1" hangingPunct="1"/>
            <a:endParaRPr lang="en-GB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AutoShape 16"/>
          <p:cNvSpPr/>
          <p:nvPr/>
        </p:nvSpPr>
        <p:spPr>
          <a:xfrm>
            <a:off x="9525" y="1861185"/>
            <a:ext cx="1504950" cy="183642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>
            <a:scene3d>
              <a:camera prst="orthographicFront"/>
              <a:lightRig rig="threePt" dir="t"/>
            </a:scene3d>
          </a:bodyPr>
          <a:lstStyle/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Period:</a:t>
            </a: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pt-PT" altLang="en-GB" sz="2000" b="1" dirty="0">
              <a:solidFill>
                <a:srgbClr val="0015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2" charset="0"/>
              <a:ea typeface="Arial Unicode MS" panose="020B0604020202020204" pitchFamily="2" charset="-128"/>
            </a:endParaRP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2004</a:t>
            </a: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|</a:t>
            </a:r>
          </a:p>
          <a:p>
            <a:pPr lvl="0" algn="ctr" eaLnBrk="1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PT" altLang="en-GB" sz="2000" b="1" dirty="0">
                <a:solidFill>
                  <a:srgbClr val="0015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2" charset="0"/>
                <a:ea typeface="Arial Unicode MS" panose="020B0604020202020204" pitchFamily="2" charset="-128"/>
              </a:rPr>
              <a:t>2020</a:t>
            </a:r>
          </a:p>
        </p:txBody>
      </p:sp>
      <p:pic>
        <p:nvPicPr>
          <p:cNvPr id="39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147" y="75968"/>
            <a:ext cx="1189355" cy="1240155"/>
          </a:xfrm>
          <a:prstGeom prst="rect">
            <a:avLst/>
          </a:prstGeom>
        </p:spPr>
      </p:pic>
      <p:sp>
        <p:nvSpPr>
          <p:cNvPr id="40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05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493072"/>
            <a:ext cx="1087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  <a:buClr>
                <a:schemeClr val="bg2"/>
              </a:buClr>
              <a:buSzPct val="75000"/>
              <a:defRPr/>
            </a:pPr>
            <a:r>
              <a:rPr lang="en-US" altLang="pt-PT" sz="2400" dirty="0" smtClean="0">
                <a:solidFill>
                  <a:srgbClr val="002060"/>
                </a:solidFill>
              </a:rPr>
              <a:t>NDVI </a:t>
            </a:r>
            <a:r>
              <a:rPr lang="en-US" altLang="pt-PT" sz="2400" dirty="0">
                <a:solidFill>
                  <a:srgbClr val="002060"/>
                </a:solidFill>
              </a:rPr>
              <a:t>was successfully tested (e.g., in regions characterized by Mediterranean climates) to monitor vegetation dynamics</a:t>
            </a:r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1074593" y="2395798"/>
            <a:ext cx="7815263" cy="3434535"/>
            <a:chOff x="899592" y="2492896"/>
            <a:chExt cx="7815439" cy="3434298"/>
          </a:xfrm>
        </p:grpSpPr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99592" y="2492896"/>
              <a:ext cx="7815439" cy="3434298"/>
              <a:chOff x="899592" y="2492896"/>
              <a:chExt cx="7815439" cy="3434298"/>
            </a:xfrm>
          </p:grpSpPr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2492896"/>
                <a:ext cx="7212171" cy="2792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4408" y="2564904"/>
                <a:ext cx="470623" cy="259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75868" y="2492896"/>
                <a:ext cx="654361" cy="2769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PT" sz="1200" dirty="0"/>
                  <a:t>SPRING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003372" y="2492896"/>
                <a:ext cx="776192" cy="2769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PT" sz="1200" dirty="0"/>
                  <a:t>SUMMER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82457" y="5650214"/>
                <a:ext cx="1485633" cy="2769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PT" sz="1200" dirty="0"/>
                  <a:t>Gouveia </a:t>
                </a:r>
                <a:r>
                  <a:rPr lang="pt-PT" sz="1200" dirty="0" err="1"/>
                  <a:t>et</a:t>
                </a:r>
                <a:r>
                  <a:rPr lang="pt-PT" sz="1200" dirty="0"/>
                  <a:t> al. (2008)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71032" y="5374009"/>
              <a:ext cx="2054326" cy="276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PT" sz="1200" dirty="0"/>
                <a:t>GIMMS NDVI </a:t>
              </a:r>
              <a:r>
                <a:rPr lang="pt-PT" sz="1200" dirty="0" err="1"/>
                <a:t>from</a:t>
              </a:r>
              <a:r>
                <a:rPr lang="pt-PT" sz="1200" dirty="0"/>
                <a:t> 1982-2002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066" y="3127414"/>
            <a:ext cx="1978352" cy="86429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Conditions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23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</a:rPr>
              <a:t>Vegetation Indices</a:t>
            </a:r>
          </a:p>
        </p:txBody>
      </p:sp>
    </p:spTree>
    <p:extLst>
      <p:ext uri="{BB962C8B-B14F-4D97-AF65-F5344CB8AC3E}">
        <p14:creationId xmlns:p14="http://schemas.microsoft.com/office/powerpoint/2010/main" val="16517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54041" y="1530282"/>
            <a:ext cx="971222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GB" altLang="pt-PT" sz="2400" dirty="0" smtClean="0"/>
              <a:t>Monthly </a:t>
            </a:r>
            <a:r>
              <a:rPr lang="en-GB" altLang="pt-PT" sz="2400" dirty="0"/>
              <a:t>time-series of NDVI (1999–2006) for different land cover types</a:t>
            </a:r>
            <a:endParaRPr lang="pt-PT" altLang="pt-PT" sz="2400" dirty="0"/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995342" y="2565034"/>
            <a:ext cx="8201025" cy="2305050"/>
            <a:chOff x="962" y="958"/>
            <a:chExt cx="4758" cy="1124"/>
          </a:xfrm>
        </p:grpSpPr>
        <p:pic>
          <p:nvPicPr>
            <p:cNvPr id="20" name="Picture 5" descr="figure6_1"/>
            <p:cNvPicPr>
              <a:picLocks noChangeAspect="1" noChangeArrowheads="1"/>
            </p:cNvPicPr>
            <p:nvPr/>
          </p:nvPicPr>
          <p:blipFill>
            <a:blip r:embed="rId2">
              <a:lum bright="-12000" contrast="4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" y="958"/>
              <a:ext cx="2449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 descr="figure6_1"/>
            <p:cNvPicPr>
              <a:picLocks noChangeAspect="1" noChangeArrowheads="1"/>
            </p:cNvPicPr>
            <p:nvPr/>
          </p:nvPicPr>
          <p:blipFill>
            <a:blip r:embed="rId3">
              <a:lum bright="-12000" contrast="4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958"/>
              <a:ext cx="2364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4589968" y="5071564"/>
            <a:ext cx="273440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/>
              <a:t>SPOT VEGETATION NDVI </a:t>
            </a:r>
            <a:r>
              <a:rPr lang="pt-PT" sz="1200" dirty="0" err="1"/>
              <a:t>from</a:t>
            </a:r>
            <a:r>
              <a:rPr lang="pt-PT" sz="1200" dirty="0"/>
              <a:t> 1999-2006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654" y="2420939"/>
            <a:ext cx="11203709" cy="3473814"/>
            <a:chOff x="-909347" y="2420938"/>
            <a:chExt cx="11203709" cy="3473814"/>
          </a:xfrm>
        </p:grpSpPr>
        <p:grpSp>
          <p:nvGrpSpPr>
            <p:cNvPr id="25" name="Group 14"/>
            <p:cNvGrpSpPr>
              <a:grpSpLocks/>
            </p:cNvGrpSpPr>
            <p:nvPr/>
          </p:nvGrpSpPr>
          <p:grpSpPr bwMode="auto">
            <a:xfrm>
              <a:off x="3708400" y="2636838"/>
              <a:ext cx="4248150" cy="936625"/>
              <a:chOff x="3707904" y="2636912"/>
              <a:chExt cx="4248472" cy="936104"/>
            </a:xfrm>
          </p:grpSpPr>
          <p:cxnSp>
            <p:nvCxnSpPr>
              <p:cNvPr id="26" name="Straight Arrow Connector 11"/>
              <p:cNvCxnSpPr>
                <a:cxnSpLocks noChangeShapeType="1"/>
              </p:cNvCxnSpPr>
              <p:nvPr/>
            </p:nvCxnSpPr>
            <p:spPr bwMode="auto">
              <a:xfrm flipH="1">
                <a:off x="3707904" y="2780928"/>
                <a:ext cx="144016" cy="792088"/>
              </a:xfrm>
              <a:prstGeom prst="straightConnector1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Straight Arrow Connector 13"/>
              <p:cNvCxnSpPr>
                <a:cxnSpLocks noChangeShapeType="1"/>
              </p:cNvCxnSpPr>
              <p:nvPr/>
            </p:nvCxnSpPr>
            <p:spPr bwMode="auto">
              <a:xfrm flipH="1">
                <a:off x="7812360" y="2636912"/>
                <a:ext cx="144016" cy="792088"/>
              </a:xfrm>
              <a:prstGeom prst="straightConnector1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" name="Group 15"/>
            <p:cNvGrpSpPr>
              <a:grpSpLocks/>
            </p:cNvGrpSpPr>
            <p:nvPr/>
          </p:nvGrpSpPr>
          <p:grpSpPr bwMode="auto">
            <a:xfrm>
              <a:off x="1116013" y="2420938"/>
              <a:ext cx="4248150" cy="936625"/>
              <a:chOff x="3707904" y="2636912"/>
              <a:chExt cx="4248472" cy="936104"/>
            </a:xfrm>
          </p:grpSpPr>
          <p:cxnSp>
            <p:nvCxnSpPr>
              <p:cNvPr id="29" name="Straight Arrow Connector 16"/>
              <p:cNvCxnSpPr>
                <a:cxnSpLocks noChangeShapeType="1"/>
              </p:cNvCxnSpPr>
              <p:nvPr/>
            </p:nvCxnSpPr>
            <p:spPr bwMode="auto">
              <a:xfrm flipH="1">
                <a:off x="3707904" y="2780928"/>
                <a:ext cx="144016" cy="792088"/>
              </a:xfrm>
              <a:prstGeom prst="straightConnector1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Arrow Connector 17"/>
              <p:cNvCxnSpPr>
                <a:cxnSpLocks noChangeShapeType="1"/>
              </p:cNvCxnSpPr>
              <p:nvPr/>
            </p:nvCxnSpPr>
            <p:spPr bwMode="auto">
              <a:xfrm flipH="1">
                <a:off x="7812360" y="2636912"/>
                <a:ext cx="144016" cy="792088"/>
              </a:xfrm>
              <a:prstGeom prst="straightConnector1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" name="Rectangle 1"/>
            <p:cNvSpPr/>
            <p:nvPr/>
          </p:nvSpPr>
          <p:spPr>
            <a:xfrm>
              <a:off x="-909347" y="5550042"/>
              <a:ext cx="11203709" cy="344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>
                <a:lnSpc>
                  <a:spcPct val="80000"/>
                </a:lnSpc>
                <a:spcBef>
                  <a:spcPct val="20000"/>
                </a:spcBef>
                <a:buClr>
                  <a:schemeClr val="bg2"/>
                </a:buClr>
                <a:buSzPct val="75000"/>
                <a:defRPr/>
              </a:pPr>
              <a:r>
                <a:rPr lang="en-US" sz="2000" dirty="0"/>
                <a:t>During </a:t>
              </a:r>
              <a:r>
                <a:rPr lang="en-US" sz="2000" dirty="0" smtClean="0"/>
                <a:t>2004/05 Iberian </a:t>
              </a:r>
              <a:r>
                <a:rPr lang="en-US" sz="2000" dirty="0"/>
                <a:t>Peninsula was hit by one of the two worst drought episodes in the last 60 years. </a:t>
              </a:r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Conditions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33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</a:rPr>
              <a:t>Vegetation Indices</a:t>
            </a:r>
          </a:p>
        </p:txBody>
      </p:sp>
    </p:spTree>
    <p:extLst>
      <p:ext uri="{BB962C8B-B14F-4D97-AF65-F5344CB8AC3E}">
        <p14:creationId xmlns:p14="http://schemas.microsoft.com/office/powerpoint/2010/main" val="33953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300504" y="1666435"/>
            <a:ext cx="494686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ts val="12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000" dirty="0">
                <a:solidFill>
                  <a:srgbClr val="00194C"/>
                </a:solidFill>
              </a:rPr>
              <a:t>NDVI </a:t>
            </a:r>
            <a:r>
              <a:rPr lang="en-US" altLang="pt-PT" sz="2000" dirty="0">
                <a:solidFill>
                  <a:srgbClr val="00194C"/>
                </a:solidFill>
              </a:rPr>
              <a:t>anomalies from September to August of the year 2004/2005</a:t>
            </a:r>
            <a:endParaRPr lang="pt-PT" altLang="pt-PT" sz="2000" dirty="0">
              <a:solidFill>
                <a:srgbClr val="00194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14776" y="5476010"/>
            <a:ext cx="148560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/>
              <a:t>Gouveia </a:t>
            </a:r>
            <a:r>
              <a:rPr lang="pt-PT" sz="1200" dirty="0" err="1"/>
              <a:t>et</a:t>
            </a:r>
            <a:r>
              <a:rPr lang="pt-PT" sz="1200" dirty="0"/>
              <a:t> al. (2009)</a:t>
            </a:r>
          </a:p>
        </p:txBody>
      </p:sp>
      <p:grpSp>
        <p:nvGrpSpPr>
          <p:cNvPr id="32" name="Group 16"/>
          <p:cNvGrpSpPr>
            <a:grpSpLocks/>
          </p:cNvGrpSpPr>
          <p:nvPr/>
        </p:nvGrpSpPr>
        <p:grpSpPr bwMode="auto">
          <a:xfrm>
            <a:off x="212089" y="2316216"/>
            <a:ext cx="5967413" cy="4340225"/>
            <a:chOff x="1116013" y="836613"/>
            <a:chExt cx="7561262" cy="5976937"/>
          </a:xfrm>
        </p:grpSpPr>
        <p:grpSp>
          <p:nvGrpSpPr>
            <p:cNvPr id="33" name="Group 19"/>
            <p:cNvGrpSpPr>
              <a:grpSpLocks/>
            </p:cNvGrpSpPr>
            <p:nvPr/>
          </p:nvGrpSpPr>
          <p:grpSpPr bwMode="auto">
            <a:xfrm>
              <a:off x="4872038" y="2060575"/>
              <a:ext cx="3805237" cy="4175125"/>
              <a:chOff x="801" y="709"/>
              <a:chExt cx="2397" cy="2630"/>
            </a:xfrm>
          </p:grpSpPr>
          <p:pic>
            <p:nvPicPr>
              <p:cNvPr id="39" name="Picture 11" descr="anom200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0" y="709"/>
                <a:ext cx="758" cy="2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3" descr="anom200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0" y="709"/>
                <a:ext cx="874" cy="2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4" descr="anom200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" y="709"/>
                <a:ext cx="787" cy="2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" name="Group 18"/>
            <p:cNvGrpSpPr>
              <a:grpSpLocks/>
            </p:cNvGrpSpPr>
            <p:nvPr/>
          </p:nvGrpSpPr>
          <p:grpSpPr bwMode="auto">
            <a:xfrm>
              <a:off x="1116013" y="836613"/>
              <a:ext cx="3744912" cy="3960812"/>
              <a:chOff x="3424" y="1434"/>
              <a:chExt cx="1273" cy="1452"/>
            </a:xfrm>
          </p:grpSpPr>
          <p:pic>
            <p:nvPicPr>
              <p:cNvPr id="36" name="Picture 10" descr="anom200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8" y="1434"/>
                <a:ext cx="419" cy="1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6" descr="anom200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" y="1434"/>
                <a:ext cx="499" cy="1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7" descr="anom200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4" y="1434"/>
                <a:ext cx="454" cy="1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Picture 20" descr="anom199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6281738"/>
              <a:ext cx="4398962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CaixaDeTexto 18"/>
          <p:cNvSpPr txBox="1"/>
          <p:nvPr/>
        </p:nvSpPr>
        <p:spPr>
          <a:xfrm>
            <a:off x="4019358" y="174076"/>
            <a:ext cx="80275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Monitoring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Vegetation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r>
              <a:rPr lang="pt-PT" altLang="en-US" sz="2800" b="1" dirty="0" err="1" smtClean="0">
                <a:solidFill>
                  <a:srgbClr val="DE5900"/>
                </a:solidFill>
                <a:sym typeface="Arial" panose="020B0604020202020204" pitchFamily="34" charset="0"/>
              </a:rPr>
              <a:t>Conditions</a:t>
            </a:r>
            <a:r>
              <a:rPr lang="pt-PT" altLang="en-US" sz="2800" b="1" dirty="0" smtClean="0">
                <a:solidFill>
                  <a:srgbClr val="DE5900"/>
                </a:solidFill>
                <a:sym typeface="Arial" panose="020B0604020202020204" pitchFamily="34" charset="0"/>
              </a:rPr>
              <a:t> 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23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>
                <a:solidFill>
                  <a:srgbClr val="E46C0A"/>
                </a:solidFill>
              </a:rPr>
              <a:t>Vegetation Indices</a:t>
            </a:r>
          </a:p>
        </p:txBody>
      </p:sp>
      <p:pic>
        <p:nvPicPr>
          <p:cNvPr id="21" name="Picture 3" descr="SomaMesAnomNeg_corr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762" y="2028125"/>
            <a:ext cx="5686032" cy="37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535762" y="1036317"/>
            <a:ext cx="5063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12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000" dirty="0" smtClean="0">
                <a:solidFill>
                  <a:srgbClr val="00194C"/>
                </a:solidFill>
              </a:rPr>
              <a:t>Drought </a:t>
            </a:r>
            <a:r>
              <a:rPr lang="en-US" altLang="pt-PT" sz="2000" dirty="0">
                <a:solidFill>
                  <a:srgbClr val="00194C"/>
                </a:solidFill>
              </a:rPr>
              <a:t>persistence obtained by adding up (for each pixel) the number of months with NDVI anomalies &lt; -0.025).</a:t>
            </a:r>
          </a:p>
        </p:txBody>
      </p:sp>
    </p:spTree>
    <p:extLst>
      <p:ext uri="{BB962C8B-B14F-4D97-AF65-F5344CB8AC3E}">
        <p14:creationId xmlns:p14="http://schemas.microsoft.com/office/powerpoint/2010/main" val="30342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5871</TotalTime>
  <Words>1256</Words>
  <Application>Microsoft Macintosh PowerPoint</Application>
  <PresentationFormat>Widescreen</PresentationFormat>
  <Paragraphs>273</Paragraphs>
  <Slides>21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 Unicode MS</vt:lpstr>
      <vt:lpstr>Calibri</vt:lpstr>
      <vt:lpstr>Calibri Light</vt:lpstr>
      <vt:lpstr>Cambria Math</vt:lpstr>
      <vt:lpstr>Mangal</vt:lpstr>
      <vt:lpstr>StarSymbol</vt:lpstr>
      <vt:lpstr>Symbol</vt:lpstr>
      <vt:lpstr>Tahoma</vt:lpstr>
      <vt:lpstr>Times New Roman</vt:lpstr>
      <vt:lpstr>Verdana</vt:lpstr>
      <vt:lpstr>Wingdings 3</vt:lpstr>
      <vt:lpstr>宋体</vt:lpstr>
      <vt:lpstr>等线</vt:lpstr>
      <vt:lpstr>Arial</vt:lpstr>
      <vt:lpstr>Tema do Office</vt:lpstr>
      <vt:lpstr>Equation</vt:lpstr>
      <vt:lpstr>Monitoring vegetation conditions and disturbances using satellite derived Climate Data Records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SErmida</dc:creator>
  <cp:lastModifiedBy>Microsoft Office User</cp:lastModifiedBy>
  <cp:revision>113</cp:revision>
  <dcterms:created xsi:type="dcterms:W3CDTF">2017-03-17T12:12:55Z</dcterms:created>
  <dcterms:modified xsi:type="dcterms:W3CDTF">2019-10-15T20:24:11Z</dcterms:modified>
</cp:coreProperties>
</file>