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3" r:id="rId3"/>
    <p:sldId id="294" r:id="rId4"/>
    <p:sldId id="304" r:id="rId5"/>
    <p:sldId id="306" r:id="rId6"/>
    <p:sldId id="308" r:id="rId7"/>
    <p:sldId id="298" r:id="rId8"/>
    <p:sldId id="300" r:id="rId9"/>
    <p:sldId id="301" r:id="rId10"/>
    <p:sldId id="299" r:id="rId11"/>
    <p:sldId id="302" r:id="rId12"/>
    <p:sldId id="295" r:id="rId13"/>
    <p:sldId id="296" r:id="rId14"/>
    <p:sldId id="297" r:id="rId15"/>
    <p:sldId id="303" r:id="rId16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6C0A"/>
    <a:srgbClr val="F68222"/>
    <a:srgbClr val="00194C"/>
    <a:srgbClr val="001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74" autoAdjust="0"/>
    <p:restoredTop sz="90376" autoAdjust="0"/>
  </p:normalViewPr>
  <p:slideViewPr>
    <p:cSldViewPr snapToGrid="0">
      <p:cViewPr varScale="1">
        <p:scale>
          <a:sx n="108" d="100"/>
          <a:sy n="108" d="100"/>
        </p:scale>
        <p:origin x="10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0C2D6-9CEF-4282-AF41-45A57EE610EF}" type="datetimeFigureOut">
              <a:rPr lang="en-US" smtClean="0"/>
              <a:t>10/16/19</a:t>
            </a:fld>
            <a:endParaRPr lang="en-US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B2EB1-38B9-4E7F-939D-CF1B657A4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69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2EB1-38B9-4E7F-939D-CF1B657A4C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39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7F183-5BD9-4F7D-9814-43600D01B810}" type="slidenum">
              <a:rPr lang="pt-PT" smtClean="0"/>
              <a:pPr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191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77F183-5BD9-4F7D-9814-43600D01B810}" type="slidenum">
              <a:rPr lang="pt-PT" smtClean="0"/>
              <a:pPr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1626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2EB1-38B9-4E7F-939D-CF1B657A4C9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09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00194C"/>
                </a:solidFill>
              </a:defRPr>
            </a:lvl1pPr>
          </a:lstStyle>
          <a:p>
            <a:r>
              <a:rPr lang="pt-PT" dirty="0"/>
              <a:t>Clique para editar o estilo de título do Modelo Global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153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dirty="0"/>
              <a:t>Clique para editar o estilo do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3776516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838200" y="1293993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194C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pt-PT" dirty="0"/>
              <a:t>Editar os estilos de texto do Modelo Global</a:t>
            </a:r>
          </a:p>
          <a:p>
            <a:pPr lvl="1"/>
            <a:r>
              <a:rPr lang="pt-PT" dirty="0"/>
              <a:t>Segundo nível</a:t>
            </a:r>
          </a:p>
          <a:p>
            <a:pPr lvl="2"/>
            <a:r>
              <a:rPr lang="pt-PT" dirty="0"/>
              <a:t>Terceiro nível</a:t>
            </a:r>
          </a:p>
          <a:p>
            <a:pPr lvl="3"/>
            <a:r>
              <a:rPr lang="pt-PT" dirty="0"/>
              <a:t>Quarto nível</a:t>
            </a:r>
          </a:p>
          <a:p>
            <a:pPr lvl="4"/>
            <a:r>
              <a:rPr lang="pt-PT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29319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3"/>
          </a:xfrm>
        </p:spPr>
        <p:txBody>
          <a:bodyPr anchor="b"/>
          <a:lstStyle>
            <a:lvl1pPr marL="0" indent="0">
              <a:buNone/>
              <a:defRPr sz="1397" b="1"/>
            </a:lvl1pPr>
            <a:lvl2pPr marL="266101" indent="0">
              <a:buNone/>
              <a:defRPr sz="1164" b="1"/>
            </a:lvl2pPr>
            <a:lvl3pPr marL="532202" indent="0">
              <a:buNone/>
              <a:defRPr sz="1048" b="1"/>
            </a:lvl3pPr>
            <a:lvl4pPr marL="798302" indent="0">
              <a:buNone/>
              <a:defRPr sz="931" b="1"/>
            </a:lvl4pPr>
            <a:lvl5pPr marL="1064403" indent="0">
              <a:buNone/>
              <a:defRPr sz="931" b="1"/>
            </a:lvl5pPr>
            <a:lvl6pPr marL="1330504" indent="0">
              <a:buNone/>
              <a:defRPr sz="931" b="1"/>
            </a:lvl6pPr>
            <a:lvl7pPr marL="1596604" indent="0">
              <a:buNone/>
              <a:defRPr sz="931" b="1"/>
            </a:lvl7pPr>
            <a:lvl8pPr marL="1862705" indent="0">
              <a:buNone/>
              <a:defRPr sz="931" b="1"/>
            </a:lvl8pPr>
            <a:lvl9pPr marL="2128806" indent="0">
              <a:buNone/>
              <a:defRPr sz="9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1397"/>
            </a:lvl1pPr>
            <a:lvl2pPr>
              <a:defRPr sz="1164"/>
            </a:lvl2pPr>
            <a:lvl3pPr>
              <a:defRPr sz="1048"/>
            </a:lvl3pPr>
            <a:lvl4pPr>
              <a:defRPr sz="931"/>
            </a:lvl4pPr>
            <a:lvl5pPr>
              <a:defRPr sz="931"/>
            </a:lvl5pPr>
            <a:lvl6pPr>
              <a:defRPr sz="931"/>
            </a:lvl6pPr>
            <a:lvl7pPr>
              <a:defRPr sz="931"/>
            </a:lvl7pPr>
            <a:lvl8pPr>
              <a:defRPr sz="931"/>
            </a:lvl8pPr>
            <a:lvl9pPr>
              <a:defRPr sz="9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1397" b="1"/>
            </a:lvl1pPr>
            <a:lvl2pPr marL="266101" indent="0">
              <a:buNone/>
              <a:defRPr sz="1164" b="1"/>
            </a:lvl2pPr>
            <a:lvl3pPr marL="532202" indent="0">
              <a:buNone/>
              <a:defRPr sz="1048" b="1"/>
            </a:lvl3pPr>
            <a:lvl4pPr marL="798302" indent="0">
              <a:buNone/>
              <a:defRPr sz="931" b="1"/>
            </a:lvl4pPr>
            <a:lvl5pPr marL="1064403" indent="0">
              <a:buNone/>
              <a:defRPr sz="931" b="1"/>
            </a:lvl5pPr>
            <a:lvl6pPr marL="1330504" indent="0">
              <a:buNone/>
              <a:defRPr sz="931" b="1"/>
            </a:lvl6pPr>
            <a:lvl7pPr marL="1596604" indent="0">
              <a:buNone/>
              <a:defRPr sz="931" b="1"/>
            </a:lvl7pPr>
            <a:lvl8pPr marL="1862705" indent="0">
              <a:buNone/>
              <a:defRPr sz="931" b="1"/>
            </a:lvl8pPr>
            <a:lvl9pPr marL="2128806" indent="0">
              <a:buNone/>
              <a:defRPr sz="9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97"/>
            </a:lvl1pPr>
            <a:lvl2pPr>
              <a:defRPr sz="1164"/>
            </a:lvl2pPr>
            <a:lvl3pPr>
              <a:defRPr sz="1048"/>
            </a:lvl3pPr>
            <a:lvl4pPr>
              <a:defRPr sz="931"/>
            </a:lvl4pPr>
            <a:lvl5pPr>
              <a:defRPr sz="931"/>
            </a:lvl5pPr>
            <a:lvl6pPr>
              <a:defRPr sz="931"/>
            </a:lvl6pPr>
            <a:lvl7pPr>
              <a:defRPr sz="931"/>
            </a:lvl7pPr>
            <a:lvl8pPr>
              <a:defRPr sz="931"/>
            </a:lvl8pPr>
            <a:lvl9pPr>
              <a:defRPr sz="9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86BF4-AB9B-4F03-B89E-1E5486B6C19B}" type="datetimeFigureOut">
              <a:rPr lang="pt-PT" smtClean="0"/>
              <a:pPr/>
              <a:t>16/10/19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FFA4F-A155-4088-996D-297FE422D41B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74639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6E4AF1B0-88A7-4D02-AB23-F7ABAB622D12}" type="datetimeFigureOut">
              <a:rPr lang="pt-PT" smtClean="0"/>
              <a:pPr/>
              <a:t>16/10/19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2DE4F0-1AD9-481C-90E7-E95F800A9299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5709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/>
          <p:nvPr userDrawn="1"/>
        </p:nvCxnSpPr>
        <p:spPr>
          <a:xfrm>
            <a:off x="35496" y="838200"/>
            <a:ext cx="4463480" cy="0"/>
          </a:xfrm>
          <a:prstGeom prst="line">
            <a:avLst/>
          </a:prstGeom>
          <a:ln w="50800">
            <a:solidFill>
              <a:srgbClr val="E46C0A"/>
            </a:solidFill>
          </a:ln>
          <a:effectLst>
            <a:softEdge rad="12700"/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8" name="Imagem 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52388"/>
            <a:ext cx="186531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7"/>
          <p:cNvCxnSpPr/>
          <p:nvPr userDrawn="1"/>
        </p:nvCxnSpPr>
        <p:spPr>
          <a:xfrm>
            <a:off x="6534992" y="6453336"/>
            <a:ext cx="5508104" cy="0"/>
          </a:xfrm>
          <a:prstGeom prst="line">
            <a:avLst/>
          </a:prstGeom>
          <a:ln w="57150">
            <a:solidFill>
              <a:srgbClr val="001746"/>
            </a:solidFill>
          </a:ln>
          <a:effectLst>
            <a:softEdge rad="12700"/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 userDrawn="1"/>
        </p:nvSpPr>
        <p:spPr>
          <a:xfrm>
            <a:off x="6714504" y="6474822"/>
            <a:ext cx="5328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>
                <a:solidFill>
                  <a:srgbClr val="00194C"/>
                </a:solidFill>
              </a:rPr>
              <a:t>GDAP Meeting, </a:t>
            </a:r>
            <a:r>
              <a:rPr lang="pt-PT" sz="1400" dirty="0" err="1">
                <a:solidFill>
                  <a:srgbClr val="00194C"/>
                </a:solidFill>
              </a:rPr>
              <a:t>Lisbon</a:t>
            </a:r>
            <a:r>
              <a:rPr lang="pt-PT" sz="1400" dirty="0">
                <a:solidFill>
                  <a:srgbClr val="00194C"/>
                </a:solidFill>
              </a:rPr>
              <a:t>, 26-27 </a:t>
            </a:r>
            <a:r>
              <a:rPr lang="pt-PT" sz="1400" dirty="0" err="1">
                <a:solidFill>
                  <a:srgbClr val="00194C"/>
                </a:solidFill>
              </a:rPr>
              <a:t>Nov</a:t>
            </a:r>
            <a:r>
              <a:rPr lang="pt-PT" sz="1400" dirty="0">
                <a:solidFill>
                  <a:srgbClr val="00194C"/>
                </a:solidFill>
              </a:rPr>
              <a:t> 2017</a:t>
            </a:r>
          </a:p>
        </p:txBody>
      </p:sp>
      <p:cxnSp>
        <p:nvCxnSpPr>
          <p:cNvPr id="12" name="Straight Connector 12"/>
          <p:cNvCxnSpPr>
            <a:cxnSpLocks/>
          </p:cNvCxnSpPr>
          <p:nvPr userDrawn="1"/>
        </p:nvCxnSpPr>
        <p:spPr>
          <a:xfrm>
            <a:off x="35496" y="764704"/>
            <a:ext cx="5508000" cy="0"/>
          </a:xfrm>
          <a:prstGeom prst="line">
            <a:avLst/>
          </a:prstGeom>
          <a:ln w="50800">
            <a:solidFill>
              <a:srgbClr val="E46C0A"/>
            </a:solidFill>
          </a:ln>
          <a:effectLst>
            <a:softEdge rad="12700"/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0534552B-BEC6-475E-9E64-E66FBDE93AC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6" y="6326188"/>
            <a:ext cx="1711544" cy="4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5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celia.gouveia@ipma.pt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1.wdp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tiff"/><Relationship Id="rId15" Type="http://schemas.openxmlformats.org/officeDocument/2006/relationships/image" Target="../media/image41.png"/><Relationship Id="rId16" Type="http://schemas.openxmlformats.org/officeDocument/2006/relationships/image" Target="../media/image42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tiff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tiff"/><Relationship Id="rId7" Type="http://schemas.openxmlformats.org/officeDocument/2006/relationships/image" Target="../media/image35.tiff"/><Relationship Id="rId8" Type="http://schemas.openxmlformats.org/officeDocument/2006/relationships/image" Target="../media/image36.tiff"/><Relationship Id="rId10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tiff"/><Relationship Id="rId15" Type="http://schemas.openxmlformats.org/officeDocument/2006/relationships/image" Target="../media/image41.png"/><Relationship Id="rId16" Type="http://schemas.openxmlformats.org/officeDocument/2006/relationships/image" Target="../media/image42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tiff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tiff"/><Relationship Id="rId7" Type="http://schemas.openxmlformats.org/officeDocument/2006/relationships/image" Target="../media/image35.tiff"/><Relationship Id="rId8" Type="http://schemas.openxmlformats.org/officeDocument/2006/relationships/image" Target="../media/image36.tiff"/><Relationship Id="rId10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hyperlink" Target="mailto:celia.gouveia@ipma.p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38225" y="981075"/>
            <a:ext cx="10239375" cy="2903375"/>
          </a:xfrm>
        </p:spPr>
        <p:txBody>
          <a:bodyPr/>
          <a:lstStyle/>
          <a:p>
            <a:r>
              <a:rPr lang="en-US" sz="4800" dirty="0"/>
              <a:t>Assessing drought impacts on vegetation activity and productivity using remote sensing data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82967" y="4342230"/>
            <a:ext cx="5774945" cy="867412"/>
          </a:xfrm>
        </p:spPr>
        <p:txBody>
          <a:bodyPr/>
          <a:lstStyle/>
          <a:p>
            <a:r>
              <a:rPr lang="en-US" b="1" dirty="0" err="1" smtClean="0"/>
              <a:t>Célia</a:t>
            </a:r>
            <a:r>
              <a:rPr lang="en-US" b="1" dirty="0" smtClean="0"/>
              <a:t> </a:t>
            </a:r>
            <a:r>
              <a:rPr lang="en-US" b="1" dirty="0"/>
              <a:t>M. </a:t>
            </a:r>
            <a:r>
              <a:rPr lang="en-US" b="1" dirty="0" smtClean="0"/>
              <a:t>Gouveia</a:t>
            </a:r>
            <a:endParaRPr lang="en-US" baseline="30000" dirty="0"/>
          </a:p>
          <a:p>
            <a:r>
              <a:rPr lang="pt-PT" sz="1800" dirty="0" smtClean="0">
                <a:hlinkClick r:id="rId3"/>
              </a:rPr>
              <a:t>celia.gouveia@ipma.pt</a:t>
            </a:r>
            <a:endParaRPr lang="pt-PT" sz="1800" dirty="0" smtClean="0"/>
          </a:p>
          <a:p>
            <a:r>
              <a:rPr lang="pt-PT" sz="1800" dirty="0" smtClean="0"/>
              <a:t> </a:t>
            </a:r>
            <a:endParaRPr lang="pt-PT" sz="1800" dirty="0"/>
          </a:p>
        </p:txBody>
      </p:sp>
      <p:sp>
        <p:nvSpPr>
          <p:cNvPr id="4" name="Retângulo 3"/>
          <p:cNvSpPr/>
          <p:nvPr/>
        </p:nvSpPr>
        <p:spPr>
          <a:xfrm>
            <a:off x="320808" y="5544261"/>
            <a:ext cx="682227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pt-PT" sz="14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Instituto </a:t>
            </a:r>
            <a:r>
              <a:rPr lang="pt-PT" sz="1400" dirty="0">
                <a:solidFill>
                  <a:srgbClr val="00194C"/>
                </a:solidFill>
                <a:ea typeface="Times New Roman" panose="02020603050405020304" pitchFamily="18" charset="0"/>
              </a:rPr>
              <a:t>Português do Mar e da Atmosfera (IPMA), </a:t>
            </a:r>
            <a:r>
              <a:rPr lang="pt-PT" sz="1400" dirty="0" err="1">
                <a:solidFill>
                  <a:srgbClr val="00194C"/>
                </a:solidFill>
                <a:ea typeface="Times New Roman" panose="02020603050405020304" pitchFamily="18" charset="0"/>
              </a:rPr>
              <a:t>Lisbon</a:t>
            </a:r>
            <a:r>
              <a:rPr lang="pt-PT" sz="1400" dirty="0">
                <a:solidFill>
                  <a:srgbClr val="00194C"/>
                </a:solidFill>
                <a:ea typeface="Times New Roman" panose="02020603050405020304" pitchFamily="18" charset="0"/>
              </a:rPr>
              <a:t>, Portugal.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pt-PT" sz="14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Instituto </a:t>
            </a:r>
            <a:r>
              <a:rPr lang="pt-PT" sz="1400" dirty="0">
                <a:solidFill>
                  <a:srgbClr val="00194C"/>
                </a:solidFill>
                <a:ea typeface="Times New Roman" panose="02020603050405020304" pitchFamily="18" charset="0"/>
              </a:rPr>
              <a:t>Dom Luiz (IDL), Faculdade de Ciências, Universidade de Lisboa, </a:t>
            </a:r>
            <a:r>
              <a:rPr lang="pt-PT" sz="1400" dirty="0" err="1">
                <a:solidFill>
                  <a:srgbClr val="00194C"/>
                </a:solidFill>
                <a:ea typeface="Times New Roman" panose="02020603050405020304" pitchFamily="18" charset="0"/>
              </a:rPr>
              <a:t>Lisbon</a:t>
            </a:r>
            <a:r>
              <a:rPr lang="pt-PT" sz="1400" dirty="0">
                <a:solidFill>
                  <a:srgbClr val="00194C"/>
                </a:solidFill>
                <a:ea typeface="Times New Roman" panose="02020603050405020304" pitchFamily="18" charset="0"/>
              </a:rPr>
              <a:t>, Portugal</a:t>
            </a:r>
            <a:r>
              <a:rPr lang="pt-PT" sz="14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.</a:t>
            </a:r>
            <a:endParaRPr lang="pt-PT" sz="14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10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October2019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6417055" y="3908524"/>
            <a:ext cx="5774945" cy="86741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153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Contributions</a:t>
            </a:r>
            <a:endParaRPr lang="en-US" baseline="300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1800" dirty="0" smtClean="0"/>
              <a:t>Carlos da Camara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1800" dirty="0" smtClean="0"/>
              <a:t>Ricardo Trigo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1800" dirty="0" smtClean="0"/>
              <a:t>Ana Bastos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1800" dirty="0" err="1" smtClean="0"/>
              <a:t>Sergio</a:t>
            </a:r>
            <a:r>
              <a:rPr lang="pt-PT" sz="1800" dirty="0" smtClean="0"/>
              <a:t> Vicente-Serrano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1800" dirty="0" smtClean="0"/>
              <a:t>Catarina Alonso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1800" dirty="0" err="1" smtClean="0"/>
              <a:t>Patricia</a:t>
            </a:r>
            <a:r>
              <a:rPr lang="pt-PT" sz="1800" dirty="0" smtClean="0"/>
              <a:t> Páscoa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PT" sz="1800" dirty="0" smtClean="0"/>
              <a:t>….</a:t>
            </a:r>
          </a:p>
          <a:p>
            <a:r>
              <a:rPr lang="pt-PT" sz="1800" dirty="0" smtClean="0"/>
              <a:t> </a:t>
            </a:r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346946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 smtClean="0">
                <a:solidFill>
                  <a:srgbClr val="E46C0A"/>
                </a:solidFill>
              </a:rPr>
              <a:t>NPP (MODIS)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  <p:sp>
        <p:nvSpPr>
          <p:cNvPr id="26" name="TextBox 12"/>
          <p:cNvSpPr txBox="1"/>
          <p:nvPr/>
        </p:nvSpPr>
        <p:spPr>
          <a:xfrm>
            <a:off x="4423138" y="1097552"/>
            <a:ext cx="137826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200" dirty="0" smtClean="0"/>
              <a:t> Bastos </a:t>
            </a:r>
            <a:r>
              <a:rPr lang="pt-PT" sz="1200" dirty="0" err="1" smtClean="0"/>
              <a:t>et</a:t>
            </a:r>
            <a:r>
              <a:rPr lang="pt-PT" sz="1200" dirty="0" smtClean="0"/>
              <a:t> al (2014)</a:t>
            </a:r>
            <a:endParaRPr lang="pt-PT" sz="1200" dirty="0"/>
          </a:p>
        </p:txBody>
      </p:sp>
      <p:sp>
        <p:nvSpPr>
          <p:cNvPr id="13" name="CaixaDeTexto 19"/>
          <p:cNvSpPr txBox="1"/>
          <p:nvPr/>
        </p:nvSpPr>
        <p:spPr>
          <a:xfrm>
            <a:off x="4019358" y="160338"/>
            <a:ext cx="802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DE5900"/>
                </a:solidFill>
              </a:rPr>
              <a:t>D</a:t>
            </a:r>
            <a:r>
              <a:rPr lang="en-US" sz="2800" b="1" dirty="0" smtClean="0">
                <a:solidFill>
                  <a:srgbClr val="DE5900"/>
                </a:solidFill>
              </a:rPr>
              <a:t>rought </a:t>
            </a:r>
            <a:r>
              <a:rPr lang="en-US" sz="2800" b="1" dirty="0">
                <a:solidFill>
                  <a:srgbClr val="DE5900"/>
                </a:solidFill>
              </a:rPr>
              <a:t>impacts on </a:t>
            </a:r>
            <a:r>
              <a:rPr lang="en-US" sz="2800" b="1" dirty="0" smtClean="0">
                <a:solidFill>
                  <a:srgbClr val="DE5900"/>
                </a:solidFill>
              </a:rPr>
              <a:t>vegetation productivity</a:t>
            </a:r>
            <a:endParaRPr lang="pt-PT" sz="2800" b="1" dirty="0">
              <a:solidFill>
                <a:srgbClr val="DE59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9"/>
          <a:stretch/>
        </p:blipFill>
        <p:spPr>
          <a:xfrm>
            <a:off x="195943" y="1435786"/>
            <a:ext cx="4375694" cy="533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84" y="762032"/>
            <a:ext cx="6012000" cy="609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30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6183" r="30106" b="403"/>
          <a:stretch/>
        </p:blipFill>
        <p:spPr>
          <a:xfrm>
            <a:off x="2515329" y="1983024"/>
            <a:ext cx="4293008" cy="3366568"/>
          </a:xfrm>
          <a:prstGeom prst="rect">
            <a:avLst/>
          </a:prstGeom>
        </p:spPr>
      </p:pic>
      <p:sp>
        <p:nvSpPr>
          <p:cNvPr id="23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-81" y="5657823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 smtClean="0">
                <a:solidFill>
                  <a:srgbClr val="E46C0A"/>
                </a:solidFill>
              </a:rPr>
              <a:t>NPP (MODIS)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  <p:sp>
        <p:nvSpPr>
          <p:cNvPr id="13" name="CaixaDeTexto 19"/>
          <p:cNvSpPr txBox="1"/>
          <p:nvPr/>
        </p:nvSpPr>
        <p:spPr>
          <a:xfrm>
            <a:off x="4019358" y="160338"/>
            <a:ext cx="802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DE5900"/>
                </a:solidFill>
              </a:rPr>
              <a:t>D</a:t>
            </a:r>
            <a:r>
              <a:rPr lang="en-US" sz="2800" b="1" dirty="0" smtClean="0">
                <a:solidFill>
                  <a:srgbClr val="DE5900"/>
                </a:solidFill>
              </a:rPr>
              <a:t>rought </a:t>
            </a:r>
            <a:r>
              <a:rPr lang="en-US" sz="2800" b="1" dirty="0">
                <a:solidFill>
                  <a:srgbClr val="DE5900"/>
                </a:solidFill>
              </a:rPr>
              <a:t>impacts on </a:t>
            </a:r>
            <a:r>
              <a:rPr lang="en-US" sz="2800" b="1" dirty="0" smtClean="0">
                <a:solidFill>
                  <a:srgbClr val="DE5900"/>
                </a:solidFill>
              </a:rPr>
              <a:t>vegetation productivity</a:t>
            </a:r>
            <a:endParaRPr lang="pt-PT" sz="2800" b="1" dirty="0">
              <a:solidFill>
                <a:srgbClr val="DE59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33695" y="5524765"/>
            <a:ext cx="9657054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2060"/>
                </a:solidFill>
              </a:rPr>
              <a:t>The </a:t>
            </a:r>
            <a:r>
              <a:rPr lang="en-US" dirty="0">
                <a:solidFill>
                  <a:srgbClr val="002060"/>
                </a:solidFill>
              </a:rPr>
              <a:t>2004 </a:t>
            </a:r>
            <a:r>
              <a:rPr lang="en-US" dirty="0" smtClean="0">
                <a:solidFill>
                  <a:srgbClr val="002060"/>
                </a:solidFill>
              </a:rPr>
              <a:t>drought leads to </a:t>
            </a:r>
            <a:r>
              <a:rPr lang="en-US" dirty="0">
                <a:solidFill>
                  <a:srgbClr val="002060"/>
                </a:solidFill>
              </a:rPr>
              <a:t>very large decreases in photosynthetic </a:t>
            </a:r>
            <a:r>
              <a:rPr lang="en-US" dirty="0" smtClean="0">
                <a:solidFill>
                  <a:srgbClr val="002060"/>
                </a:solidFill>
              </a:rPr>
              <a:t>activity and affected </a:t>
            </a:r>
            <a:r>
              <a:rPr lang="en-US" dirty="0">
                <a:solidFill>
                  <a:srgbClr val="002060"/>
                </a:solidFill>
              </a:rPr>
              <a:t>a much larger </a:t>
            </a:r>
            <a:r>
              <a:rPr lang="en-US" dirty="0" smtClean="0">
                <a:solidFill>
                  <a:srgbClr val="002060"/>
                </a:solidFill>
              </a:rPr>
              <a:t>extent. Therefore</a:t>
            </a:r>
            <a:r>
              <a:rPr lang="en-US" dirty="0">
                <a:solidFill>
                  <a:srgbClr val="002060"/>
                </a:solidFill>
              </a:rPr>
              <a:t>, in total values (integrated area) and considering the years following disturbance, the </a:t>
            </a:r>
            <a:r>
              <a:rPr lang="en-US" b="1" dirty="0">
                <a:solidFill>
                  <a:srgbClr val="E46C0A"/>
                </a:solidFill>
              </a:rPr>
              <a:t>drought had a much larger impact </a:t>
            </a:r>
            <a:r>
              <a:rPr lang="en-US" dirty="0">
                <a:solidFill>
                  <a:srgbClr val="E46C0A"/>
                </a:solidFill>
              </a:rPr>
              <a:t>on the carbon balance of Iberian vegetation (0.24 </a:t>
            </a:r>
            <a:r>
              <a:rPr lang="en-US" dirty="0" err="1">
                <a:solidFill>
                  <a:srgbClr val="E46C0A"/>
                </a:solidFill>
              </a:rPr>
              <a:t>MtonC</a:t>
            </a:r>
            <a:r>
              <a:rPr lang="en-US" dirty="0">
                <a:solidFill>
                  <a:srgbClr val="E46C0A"/>
                </a:solidFill>
              </a:rPr>
              <a:t>) </a:t>
            </a:r>
            <a:r>
              <a:rPr lang="en-US" b="1" dirty="0">
                <a:solidFill>
                  <a:srgbClr val="E46C0A"/>
                </a:solidFill>
              </a:rPr>
              <a:t>than the two fire seasons combined </a:t>
            </a:r>
            <a:r>
              <a:rPr lang="en-US" dirty="0">
                <a:solidFill>
                  <a:srgbClr val="E46C0A"/>
                </a:solidFill>
              </a:rPr>
              <a:t>(0.02MtonC</a:t>
            </a:r>
            <a:r>
              <a:rPr lang="en-US" dirty="0" smtClean="0">
                <a:solidFill>
                  <a:srgbClr val="E46C0A"/>
                </a:solidFill>
              </a:rPr>
              <a:t>).</a:t>
            </a:r>
            <a:endParaRPr lang="en-US" dirty="0">
              <a:solidFill>
                <a:srgbClr val="E46C0A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803031" y="4176515"/>
            <a:ext cx="23348478" cy="5832648"/>
            <a:chOff x="0" y="5904707"/>
            <a:chExt cx="23348478" cy="5832648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5904707"/>
              <a:ext cx="23348478" cy="5832648"/>
              <a:chOff x="28461046" y="4065733"/>
              <a:chExt cx="34460347" cy="879384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29109118" y="4065733"/>
                <a:ext cx="33812275" cy="8793841"/>
              </a:xfrm>
              <a:prstGeom prst="rect">
                <a:avLst/>
              </a:prstGeom>
              <a:solidFill>
                <a:srgbClr val="FDEAD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9109118" y="4065733"/>
                <a:ext cx="8568952" cy="974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 dirty="0" smtClean="0">
                    <a:solidFill>
                      <a:srgbClr val="008000"/>
                    </a:solidFill>
                  </a:rPr>
                  <a:t>1. STUDY AREA</a:t>
                </a:r>
                <a:endParaRPr lang="en-US" sz="3600" b="1" dirty="0">
                  <a:solidFill>
                    <a:srgbClr val="008000"/>
                  </a:solidFill>
                </a:endParaRP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28461046" y="5244561"/>
                <a:ext cx="34433949" cy="7456541"/>
                <a:chOff x="28461046" y="4536555"/>
                <a:chExt cx="34433949" cy="7456541"/>
              </a:xfrm>
            </p:grpSpPr>
            <p:pic>
              <p:nvPicPr>
                <p:cNvPr id="25" name="Picture 24" descr="GLC_iberia.jpg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048" b="82857" l="7843" r="918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11" t="14980" r="7446" b="14713"/>
                <a:stretch/>
              </p:blipFill>
              <p:spPr>
                <a:xfrm>
                  <a:off x="28461046" y="4536555"/>
                  <a:ext cx="10410625" cy="64207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29109118" y="10740208"/>
                  <a:ext cx="33785877" cy="1252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rgbClr val="008000"/>
                      </a:solidFill>
                    </a:rPr>
                    <a:t>Figure 1. </a:t>
                  </a:r>
                  <a:r>
                    <a:rPr lang="en-US" sz="2400" dirty="0" smtClean="0"/>
                    <a:t>Study area and corresponding:  </a:t>
                  </a:r>
                  <a:r>
                    <a:rPr lang="en-US" sz="2400" b="1" dirty="0"/>
                    <a:t>a</a:t>
                  </a:r>
                  <a:r>
                    <a:rPr lang="en-US" sz="2400" b="1" dirty="0" smtClean="0"/>
                    <a:t>)</a:t>
                  </a:r>
                  <a:r>
                    <a:rPr lang="en-US" sz="2400" dirty="0" smtClean="0"/>
                    <a:t>  land-cover composition assessed by GLC2000 ;  </a:t>
                  </a:r>
                  <a:r>
                    <a:rPr lang="en-US" sz="2400" b="1" dirty="0" smtClean="0"/>
                    <a:t>b) </a:t>
                  </a:r>
                  <a:r>
                    <a:rPr lang="en-US" sz="2400" dirty="0" smtClean="0"/>
                    <a:t>burnt scars from 2003 (green) and 2005 (red) fire seasons;  </a:t>
                  </a:r>
                  <a:r>
                    <a:rPr lang="en-US" sz="2400" b="1" dirty="0" smtClean="0"/>
                    <a:t>c)</a:t>
                  </a:r>
                  <a:r>
                    <a:rPr lang="en-US" sz="2400" dirty="0" smtClean="0"/>
                    <a:t> area affected by 9 or more months of drought stress in 2004/05 (dark red).                  </a:t>
                  </a:r>
                  <a:endParaRPr lang="en-US" sz="2400" dirty="0"/>
                </a:p>
              </p:txBody>
            </p:sp>
            <p:grpSp>
              <p:nvGrpSpPr>
                <p:cNvPr id="28" name="Group 27"/>
                <p:cNvGrpSpPr/>
                <p:nvPr/>
              </p:nvGrpSpPr>
              <p:grpSpPr>
                <a:xfrm>
                  <a:off x="38743131" y="4896595"/>
                  <a:ext cx="4065394" cy="5256584"/>
                  <a:chOff x="38743131" y="4896595"/>
                  <a:chExt cx="4065394" cy="5256584"/>
                </a:xfrm>
              </p:grpSpPr>
              <p:pic>
                <p:nvPicPr>
                  <p:cNvPr id="29" name="Picture 28" descr="GLC.png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9277"/>
                  <a:stretch/>
                </p:blipFill>
                <p:spPr>
                  <a:xfrm>
                    <a:off x="38743131" y="4896595"/>
                    <a:ext cx="3897028" cy="5256584"/>
                  </a:xfrm>
                  <a:prstGeom prst="rect">
                    <a:avLst/>
                  </a:prstGeom>
                </p:spPr>
              </p:pic>
              <p:sp>
                <p:nvSpPr>
                  <p:cNvPr id="30" name="Rectangle 29"/>
                  <p:cNvSpPr/>
                  <p:nvPr/>
                </p:nvSpPr>
                <p:spPr>
                  <a:xfrm>
                    <a:off x="42358590" y="6264747"/>
                    <a:ext cx="377927" cy="368424"/>
                  </a:xfrm>
                  <a:prstGeom prst="rect">
                    <a:avLst/>
                  </a:prstGeom>
                  <a:solidFill>
                    <a:srgbClr val="FDEADA"/>
                  </a:solid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Rectangle 30"/>
                  <p:cNvSpPr/>
                  <p:nvPr/>
                </p:nvSpPr>
                <p:spPr>
                  <a:xfrm>
                    <a:off x="42430598" y="8208963"/>
                    <a:ext cx="377927" cy="368424"/>
                  </a:xfrm>
                  <a:prstGeom prst="rect">
                    <a:avLst/>
                  </a:prstGeom>
                  <a:solidFill>
                    <a:srgbClr val="FDEADA"/>
                  </a:solid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Rectangle 31"/>
                  <p:cNvSpPr/>
                  <p:nvPr/>
                </p:nvSpPr>
                <p:spPr>
                  <a:xfrm>
                    <a:off x="42070558" y="8641011"/>
                    <a:ext cx="593951" cy="288032"/>
                  </a:xfrm>
                  <a:prstGeom prst="rect">
                    <a:avLst/>
                  </a:prstGeom>
                  <a:solidFill>
                    <a:srgbClr val="FDEADA"/>
                  </a:solid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pic>
          <p:nvPicPr>
            <p:cNvPr id="16" name="Picture 15" descr="scars0305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2" t="11766" r="9653" b="14927"/>
            <a:stretch/>
          </p:blipFill>
          <p:spPr>
            <a:xfrm>
              <a:off x="9810974" y="6702243"/>
              <a:ext cx="6480720" cy="39549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 descr="drought_mask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23" t="17081" r="9411" b="17636"/>
            <a:stretch/>
          </p:blipFill>
          <p:spPr>
            <a:xfrm>
              <a:off x="16651734" y="6696795"/>
              <a:ext cx="6480720" cy="396599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18" name="Rectangle 17"/>
            <p:cNvSpPr/>
            <p:nvPr/>
          </p:nvSpPr>
          <p:spPr>
            <a:xfrm>
              <a:off x="449934" y="6624787"/>
              <a:ext cx="48560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/>
                <a:t>a) 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810974" y="6624787"/>
              <a:ext cx="50345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smtClean="0"/>
                <a:t>b) </a:t>
              </a:r>
              <a:endParaRPr lang="en-US" sz="30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6651734" y="6624787"/>
              <a:ext cx="46400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/>
                <a:t>c</a:t>
              </a:r>
              <a:r>
                <a:rPr lang="en-US" sz="3000" dirty="0" smtClean="0"/>
                <a:t>) </a:t>
              </a:r>
              <a:endParaRPr lang="en-US" sz="30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8955431" y="4328915"/>
            <a:ext cx="23348478" cy="5832648"/>
            <a:chOff x="0" y="5904707"/>
            <a:chExt cx="23348478" cy="5832648"/>
          </a:xfrm>
        </p:grpSpPr>
        <p:grpSp>
          <p:nvGrpSpPr>
            <p:cNvPr id="34" name="Group 33"/>
            <p:cNvGrpSpPr/>
            <p:nvPr/>
          </p:nvGrpSpPr>
          <p:grpSpPr>
            <a:xfrm>
              <a:off x="0" y="5904707"/>
              <a:ext cx="23348478" cy="5832648"/>
              <a:chOff x="28461046" y="4065733"/>
              <a:chExt cx="34460347" cy="8793841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9109118" y="4065733"/>
                <a:ext cx="33812275" cy="8793841"/>
              </a:xfrm>
              <a:prstGeom prst="rect">
                <a:avLst/>
              </a:prstGeom>
              <a:solidFill>
                <a:srgbClr val="FDEAD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9109118" y="4065733"/>
                <a:ext cx="8568952" cy="974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 dirty="0" smtClean="0">
                    <a:solidFill>
                      <a:srgbClr val="008000"/>
                    </a:solidFill>
                  </a:rPr>
                  <a:t>1. STUDY AREA</a:t>
                </a:r>
                <a:endParaRPr lang="en-US" sz="3600" b="1" dirty="0">
                  <a:solidFill>
                    <a:srgbClr val="008000"/>
                  </a:solidFill>
                </a:endParaRPr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28461046" y="5244561"/>
                <a:ext cx="34433949" cy="7456541"/>
                <a:chOff x="28461046" y="4536555"/>
                <a:chExt cx="34433949" cy="7456541"/>
              </a:xfrm>
            </p:grpSpPr>
            <p:pic>
              <p:nvPicPr>
                <p:cNvPr id="43" name="Picture 42" descr="GLC_iberia.jpg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048" b="82857" l="7843" r="918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11" t="14980" r="7446" b="14713"/>
                <a:stretch/>
              </p:blipFill>
              <p:spPr>
                <a:xfrm>
                  <a:off x="28461046" y="4536555"/>
                  <a:ext cx="10410625" cy="64207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44" name="TextBox 43"/>
                <p:cNvSpPr txBox="1"/>
                <p:nvPr/>
              </p:nvSpPr>
              <p:spPr>
                <a:xfrm>
                  <a:off x="29109118" y="10740208"/>
                  <a:ext cx="33785877" cy="1252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rgbClr val="008000"/>
                      </a:solidFill>
                    </a:rPr>
                    <a:t>Figure 1. </a:t>
                  </a:r>
                  <a:r>
                    <a:rPr lang="en-US" sz="2400" dirty="0" smtClean="0"/>
                    <a:t>Study area and corresponding:  </a:t>
                  </a:r>
                  <a:r>
                    <a:rPr lang="en-US" sz="2400" b="1" dirty="0"/>
                    <a:t>a</a:t>
                  </a:r>
                  <a:r>
                    <a:rPr lang="en-US" sz="2400" b="1" dirty="0" smtClean="0"/>
                    <a:t>)</a:t>
                  </a:r>
                  <a:r>
                    <a:rPr lang="en-US" sz="2400" dirty="0" smtClean="0"/>
                    <a:t>  land-cover composition assessed by GLC2000 ;  </a:t>
                  </a:r>
                  <a:r>
                    <a:rPr lang="en-US" sz="2400" b="1" dirty="0" smtClean="0"/>
                    <a:t>b) </a:t>
                  </a:r>
                  <a:r>
                    <a:rPr lang="en-US" sz="2400" dirty="0" smtClean="0"/>
                    <a:t>burnt scars from 2003 (green) and 2005 (red) fire seasons;  </a:t>
                  </a:r>
                  <a:r>
                    <a:rPr lang="en-US" sz="2400" b="1" dirty="0" smtClean="0"/>
                    <a:t>c)</a:t>
                  </a:r>
                  <a:r>
                    <a:rPr lang="en-US" sz="2400" dirty="0" smtClean="0"/>
                    <a:t> area affected by 9 or more months of drought stress in 2004/05 (dark red).                  </a:t>
                  </a:r>
                  <a:endParaRPr lang="en-US" sz="2400" dirty="0"/>
                </a:p>
              </p:txBody>
            </p:sp>
            <p:grpSp>
              <p:nvGrpSpPr>
                <p:cNvPr id="45" name="Group 44"/>
                <p:cNvGrpSpPr/>
                <p:nvPr/>
              </p:nvGrpSpPr>
              <p:grpSpPr>
                <a:xfrm>
                  <a:off x="38743131" y="4896595"/>
                  <a:ext cx="4065394" cy="5256584"/>
                  <a:chOff x="38743131" y="4896595"/>
                  <a:chExt cx="4065394" cy="5256584"/>
                </a:xfrm>
              </p:grpSpPr>
              <p:pic>
                <p:nvPicPr>
                  <p:cNvPr id="46" name="Picture 45" descr="GLC.png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9277"/>
                  <a:stretch/>
                </p:blipFill>
                <p:spPr>
                  <a:xfrm>
                    <a:off x="38743131" y="4896595"/>
                    <a:ext cx="3897028" cy="5256584"/>
                  </a:xfrm>
                  <a:prstGeom prst="rect">
                    <a:avLst/>
                  </a:prstGeom>
                </p:spPr>
              </p:pic>
              <p:sp>
                <p:nvSpPr>
                  <p:cNvPr id="47" name="Rectangle 46"/>
                  <p:cNvSpPr/>
                  <p:nvPr/>
                </p:nvSpPr>
                <p:spPr>
                  <a:xfrm>
                    <a:off x="42358590" y="6264747"/>
                    <a:ext cx="377927" cy="368424"/>
                  </a:xfrm>
                  <a:prstGeom prst="rect">
                    <a:avLst/>
                  </a:prstGeom>
                  <a:solidFill>
                    <a:srgbClr val="FDEADA"/>
                  </a:solid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/>
                  <p:cNvSpPr/>
                  <p:nvPr/>
                </p:nvSpPr>
                <p:spPr>
                  <a:xfrm>
                    <a:off x="42430598" y="8208963"/>
                    <a:ext cx="377927" cy="368424"/>
                  </a:xfrm>
                  <a:prstGeom prst="rect">
                    <a:avLst/>
                  </a:prstGeom>
                  <a:solidFill>
                    <a:srgbClr val="FDEADA"/>
                  </a:solid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Rectangle 48"/>
                  <p:cNvSpPr/>
                  <p:nvPr/>
                </p:nvSpPr>
                <p:spPr>
                  <a:xfrm>
                    <a:off x="42070558" y="8641011"/>
                    <a:ext cx="593951" cy="288032"/>
                  </a:xfrm>
                  <a:prstGeom prst="rect">
                    <a:avLst/>
                  </a:prstGeom>
                  <a:solidFill>
                    <a:srgbClr val="FDEADA"/>
                  </a:solid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pic>
          <p:nvPicPr>
            <p:cNvPr id="35" name="Picture 34" descr="scars0305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2" t="11766" r="9653" b="14927"/>
            <a:stretch/>
          </p:blipFill>
          <p:spPr>
            <a:xfrm>
              <a:off x="9810974" y="6702243"/>
              <a:ext cx="6480720" cy="39549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6" name="Picture 35" descr="drought_mask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23" t="17081" r="9411" b="17636"/>
            <a:stretch/>
          </p:blipFill>
          <p:spPr>
            <a:xfrm>
              <a:off x="16651734" y="6696795"/>
              <a:ext cx="6480720" cy="396599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37" name="Rectangle 36"/>
            <p:cNvSpPr/>
            <p:nvPr/>
          </p:nvSpPr>
          <p:spPr>
            <a:xfrm>
              <a:off x="449934" y="6624787"/>
              <a:ext cx="48560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/>
                <a:t>a) 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9810974" y="6624787"/>
              <a:ext cx="50345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smtClean="0"/>
                <a:t>b) </a:t>
              </a:r>
              <a:endParaRPr lang="en-US" sz="30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6651734" y="6624787"/>
              <a:ext cx="46400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/>
                <a:t>c</a:t>
              </a:r>
              <a:r>
                <a:rPr lang="en-US" sz="3000" dirty="0" smtClean="0"/>
                <a:t>) </a:t>
              </a:r>
              <a:endParaRPr lang="en-US" sz="30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9107831" y="4481315"/>
            <a:ext cx="23348478" cy="5832648"/>
            <a:chOff x="0" y="5904707"/>
            <a:chExt cx="23348478" cy="5832648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5904707"/>
              <a:ext cx="23348478" cy="5832648"/>
              <a:chOff x="28461046" y="4065733"/>
              <a:chExt cx="34460347" cy="8793841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29109118" y="4065733"/>
                <a:ext cx="33812275" cy="8793841"/>
              </a:xfrm>
              <a:prstGeom prst="rect">
                <a:avLst/>
              </a:prstGeom>
              <a:solidFill>
                <a:srgbClr val="FDEADA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9109118" y="4065733"/>
                <a:ext cx="8568952" cy="9744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 dirty="0" smtClean="0">
                    <a:solidFill>
                      <a:srgbClr val="008000"/>
                    </a:solidFill>
                  </a:rPr>
                  <a:t>1. STUDY AREA</a:t>
                </a:r>
                <a:endParaRPr lang="en-US" sz="3600" b="1" dirty="0">
                  <a:solidFill>
                    <a:srgbClr val="008000"/>
                  </a:solidFill>
                </a:endParaRPr>
              </a:p>
            </p:txBody>
          </p:sp>
          <p:grpSp>
            <p:nvGrpSpPr>
              <p:cNvPr id="59" name="Group 58"/>
              <p:cNvGrpSpPr/>
              <p:nvPr/>
            </p:nvGrpSpPr>
            <p:grpSpPr>
              <a:xfrm>
                <a:off x="28461046" y="5244561"/>
                <a:ext cx="34433949" cy="7456541"/>
                <a:chOff x="28461046" y="4536555"/>
                <a:chExt cx="34433949" cy="7456541"/>
              </a:xfrm>
            </p:grpSpPr>
            <p:pic>
              <p:nvPicPr>
                <p:cNvPr id="60" name="Picture 59" descr="GLC_iberia.jpg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4048" b="82857" l="7843" r="918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11" t="14980" r="7446" b="14713"/>
                <a:stretch/>
              </p:blipFill>
              <p:spPr>
                <a:xfrm>
                  <a:off x="28461046" y="4536555"/>
                  <a:ext cx="10410625" cy="642078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61" name="TextBox 60"/>
                <p:cNvSpPr txBox="1"/>
                <p:nvPr/>
              </p:nvSpPr>
              <p:spPr>
                <a:xfrm>
                  <a:off x="29109118" y="10740208"/>
                  <a:ext cx="33785877" cy="1252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rgbClr val="008000"/>
                      </a:solidFill>
                    </a:rPr>
                    <a:t>Figure 1. </a:t>
                  </a:r>
                  <a:r>
                    <a:rPr lang="en-US" sz="2400" dirty="0" smtClean="0"/>
                    <a:t>Study area and corresponding:  </a:t>
                  </a:r>
                  <a:r>
                    <a:rPr lang="en-US" sz="2400" b="1" dirty="0"/>
                    <a:t>a</a:t>
                  </a:r>
                  <a:r>
                    <a:rPr lang="en-US" sz="2400" b="1" dirty="0" smtClean="0"/>
                    <a:t>)</a:t>
                  </a:r>
                  <a:r>
                    <a:rPr lang="en-US" sz="2400" dirty="0" smtClean="0"/>
                    <a:t>  land-cover composition assessed by GLC2000 ;  </a:t>
                  </a:r>
                  <a:r>
                    <a:rPr lang="en-US" sz="2400" b="1" dirty="0" smtClean="0"/>
                    <a:t>b) </a:t>
                  </a:r>
                  <a:r>
                    <a:rPr lang="en-US" sz="2400" dirty="0" smtClean="0"/>
                    <a:t>burnt scars from 2003 (green) and 2005 (red) fire seasons;  </a:t>
                  </a:r>
                  <a:r>
                    <a:rPr lang="en-US" sz="2400" b="1" dirty="0" smtClean="0"/>
                    <a:t>c)</a:t>
                  </a:r>
                  <a:r>
                    <a:rPr lang="en-US" sz="2400" dirty="0" smtClean="0"/>
                    <a:t> area affected by 9 or more months of drought stress in 2004/05 (dark red).                  </a:t>
                  </a:r>
                  <a:endParaRPr lang="en-US" sz="2400" dirty="0"/>
                </a:p>
              </p:txBody>
            </p:sp>
            <p:grpSp>
              <p:nvGrpSpPr>
                <p:cNvPr id="62" name="Group 61"/>
                <p:cNvGrpSpPr/>
                <p:nvPr/>
              </p:nvGrpSpPr>
              <p:grpSpPr>
                <a:xfrm>
                  <a:off x="38743131" y="4896595"/>
                  <a:ext cx="4065394" cy="5256584"/>
                  <a:chOff x="38743131" y="4896595"/>
                  <a:chExt cx="4065394" cy="5256584"/>
                </a:xfrm>
              </p:grpSpPr>
              <p:pic>
                <p:nvPicPr>
                  <p:cNvPr id="63" name="Picture 62" descr="GLC.png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9277"/>
                  <a:stretch/>
                </p:blipFill>
                <p:spPr>
                  <a:xfrm>
                    <a:off x="38743131" y="4896595"/>
                    <a:ext cx="3897028" cy="5256584"/>
                  </a:xfrm>
                  <a:prstGeom prst="rect">
                    <a:avLst/>
                  </a:prstGeom>
                </p:spPr>
              </p:pic>
              <p:sp>
                <p:nvSpPr>
                  <p:cNvPr id="64" name="Rectangle 63"/>
                  <p:cNvSpPr/>
                  <p:nvPr/>
                </p:nvSpPr>
                <p:spPr>
                  <a:xfrm>
                    <a:off x="42358590" y="6264747"/>
                    <a:ext cx="377927" cy="368424"/>
                  </a:xfrm>
                  <a:prstGeom prst="rect">
                    <a:avLst/>
                  </a:prstGeom>
                  <a:solidFill>
                    <a:srgbClr val="FDEADA"/>
                  </a:solid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/>
                  <p:cNvSpPr/>
                  <p:nvPr/>
                </p:nvSpPr>
                <p:spPr>
                  <a:xfrm>
                    <a:off x="42430598" y="8208963"/>
                    <a:ext cx="377927" cy="368424"/>
                  </a:xfrm>
                  <a:prstGeom prst="rect">
                    <a:avLst/>
                  </a:prstGeom>
                  <a:solidFill>
                    <a:srgbClr val="FDEADA"/>
                  </a:solid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Rectangle 65"/>
                  <p:cNvSpPr/>
                  <p:nvPr/>
                </p:nvSpPr>
                <p:spPr>
                  <a:xfrm>
                    <a:off x="42070558" y="8641011"/>
                    <a:ext cx="593951" cy="288032"/>
                  </a:xfrm>
                  <a:prstGeom prst="rect">
                    <a:avLst/>
                  </a:prstGeom>
                  <a:solidFill>
                    <a:srgbClr val="FDEADA"/>
                  </a:solidFill>
                  <a:ln>
                    <a:noFill/>
                  </a:ln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pic>
          <p:nvPicPr>
            <p:cNvPr id="52" name="Picture 51" descr="scars0305.jp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2" t="11766" r="9653" b="14927"/>
            <a:stretch/>
          </p:blipFill>
          <p:spPr>
            <a:xfrm>
              <a:off x="9810974" y="6702243"/>
              <a:ext cx="6480720" cy="39549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3" name="Picture 52" descr="drought_mask.jp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23" t="17081" r="9411" b="17636"/>
            <a:stretch/>
          </p:blipFill>
          <p:spPr>
            <a:xfrm>
              <a:off x="16651734" y="6696795"/>
              <a:ext cx="6480720" cy="3965996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54" name="Rectangle 53"/>
            <p:cNvSpPr/>
            <p:nvPr/>
          </p:nvSpPr>
          <p:spPr>
            <a:xfrm>
              <a:off x="449934" y="6624787"/>
              <a:ext cx="485605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/>
                <a:t>a) 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9810974" y="6624787"/>
              <a:ext cx="503451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 smtClean="0"/>
                <a:t>b) </a:t>
              </a:r>
              <a:endParaRPr lang="en-US" sz="3000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6651734" y="6624787"/>
              <a:ext cx="46400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000" dirty="0"/>
                <a:t>c</a:t>
              </a:r>
              <a:r>
                <a:rPr lang="en-US" sz="3000" dirty="0" smtClean="0"/>
                <a:t>) </a:t>
              </a:r>
              <a:endParaRPr lang="en-US" sz="3000" dirty="0"/>
            </a:p>
          </p:txBody>
        </p:sp>
      </p:grpSp>
      <p:sp>
        <p:nvSpPr>
          <p:cNvPr id="67" name="Rectangle 66"/>
          <p:cNvSpPr/>
          <p:nvPr/>
        </p:nvSpPr>
        <p:spPr>
          <a:xfrm>
            <a:off x="19699330" y="4633715"/>
            <a:ext cx="22909379" cy="5832648"/>
          </a:xfrm>
          <a:prstGeom prst="rect">
            <a:avLst/>
          </a:prstGeom>
          <a:solidFill>
            <a:srgbClr val="FDEAD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" t="2480" r="4354" b="15287"/>
          <a:stretch/>
        </p:blipFill>
        <p:spPr>
          <a:xfrm>
            <a:off x="6570999" y="973284"/>
            <a:ext cx="5542796" cy="1470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r="77191"/>
          <a:stretch/>
        </p:blipFill>
        <p:spPr>
          <a:xfrm>
            <a:off x="271988" y="1898072"/>
            <a:ext cx="2131990" cy="3603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31" t="20823" b="40661"/>
          <a:stretch/>
        </p:blipFill>
        <p:spPr>
          <a:xfrm>
            <a:off x="7197176" y="3460274"/>
            <a:ext cx="4643296" cy="2131020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263287" y="1001326"/>
            <a:ext cx="6307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2060"/>
                </a:solidFill>
              </a:rPr>
              <a:t>Comparing the impacts of the </a:t>
            </a:r>
            <a:r>
              <a:rPr lang="en-US" sz="2000" b="1" u="sng" dirty="0">
                <a:solidFill>
                  <a:srgbClr val="002060"/>
                </a:solidFill>
              </a:rPr>
              <a:t>2003 and 2005 fire seasons </a:t>
            </a:r>
            <a:r>
              <a:rPr lang="en-US" sz="2000" b="1" dirty="0">
                <a:solidFill>
                  <a:srgbClr val="002060"/>
                </a:solidFill>
              </a:rPr>
              <a:t>and the </a:t>
            </a:r>
            <a:r>
              <a:rPr lang="en-US" sz="2000" b="1" u="sng" dirty="0">
                <a:solidFill>
                  <a:srgbClr val="002060"/>
                </a:solidFill>
              </a:rPr>
              <a:t>2004 drought</a:t>
            </a:r>
            <a:r>
              <a:rPr lang="en-US" sz="2000" b="1" dirty="0">
                <a:solidFill>
                  <a:srgbClr val="002060"/>
                </a:solidFill>
              </a:rPr>
              <a:t> on NPP in the Iberian Peninsula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162248" y="2599651"/>
            <a:ext cx="47131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rgbClr val="008000"/>
                </a:solidFill>
              </a:rPr>
              <a:t>Table 1. </a:t>
            </a:r>
            <a:r>
              <a:rPr lang="en-US" sz="1200" dirty="0" err="1"/>
              <a:t>PsN</a:t>
            </a:r>
            <a:r>
              <a:rPr lang="en-US" sz="1200" dirty="0"/>
              <a:t> anomaly values integrated over the total area of burnt scars from 2003 and 2005 and regions under severe drought stress in 2004/05. The first column indicates the percentage of pixels affected by each disturbance. Values are shown in </a:t>
            </a:r>
            <a:r>
              <a:rPr lang="en-US" sz="1200" dirty="0" err="1" smtClean="0"/>
              <a:t>tonC</a:t>
            </a:r>
            <a:r>
              <a:rPr lang="en-US" sz="1200" dirty="0" smtClean="0"/>
              <a:t>/</a:t>
            </a:r>
            <a:r>
              <a:rPr lang="en-US" sz="1200" dirty="0" err="1" smtClean="0"/>
              <a:t>yr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25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841600" y="1228857"/>
            <a:ext cx="3682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2000" dirty="0" err="1" smtClean="0">
                <a:solidFill>
                  <a:srgbClr val="00194C"/>
                </a:solidFill>
              </a:rPr>
              <a:t>Fire</a:t>
            </a:r>
            <a:r>
              <a:rPr lang="pt-PT" sz="2000" dirty="0" smtClean="0">
                <a:solidFill>
                  <a:srgbClr val="00194C"/>
                </a:solidFill>
              </a:rPr>
              <a:t> </a:t>
            </a:r>
            <a:r>
              <a:rPr lang="pt-PT" sz="2000" dirty="0" err="1" smtClean="0">
                <a:solidFill>
                  <a:srgbClr val="00194C"/>
                </a:solidFill>
              </a:rPr>
              <a:t>and</a:t>
            </a:r>
            <a:r>
              <a:rPr lang="pt-PT" sz="2000" dirty="0" smtClean="0">
                <a:solidFill>
                  <a:srgbClr val="00194C"/>
                </a:solidFill>
              </a:rPr>
              <a:t> Fuel </a:t>
            </a:r>
            <a:r>
              <a:rPr lang="pt-PT" sz="2000" dirty="0" err="1" smtClean="0">
                <a:solidFill>
                  <a:srgbClr val="00194C"/>
                </a:solidFill>
              </a:rPr>
              <a:t>Accumulation</a:t>
            </a:r>
            <a:endParaRPr lang="pt-PT" sz="2000" dirty="0">
              <a:solidFill>
                <a:srgbClr val="00194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89802" y="6265107"/>
            <a:ext cx="19221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75000"/>
                  </a:schemeClr>
                </a:solidFill>
              </a:rPr>
              <a:t>Gouveia et al, 2012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9" y="1977044"/>
            <a:ext cx="5918200" cy="3695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253" y="1087916"/>
            <a:ext cx="5854700" cy="5054600"/>
          </a:xfrm>
          <a:prstGeom prst="rect">
            <a:avLst/>
          </a:prstGeom>
        </p:spPr>
      </p:pic>
      <p:sp>
        <p:nvSpPr>
          <p:cNvPr id="10" name="Retângulo 7"/>
          <p:cNvSpPr/>
          <p:nvPr/>
        </p:nvSpPr>
        <p:spPr>
          <a:xfrm>
            <a:off x="1071277" y="5773184"/>
            <a:ext cx="527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pt-PT" sz="2000" dirty="0" smtClean="0">
                <a:solidFill>
                  <a:srgbClr val="00194C"/>
                </a:solidFill>
              </a:rPr>
              <a:t>NDVI </a:t>
            </a:r>
            <a:r>
              <a:rPr lang="pt-PT" sz="2000" dirty="0" err="1" smtClean="0">
                <a:solidFill>
                  <a:srgbClr val="00194C"/>
                </a:solidFill>
              </a:rPr>
              <a:t>from</a:t>
            </a:r>
            <a:r>
              <a:rPr lang="pt-PT" sz="2000" dirty="0" smtClean="0">
                <a:solidFill>
                  <a:srgbClr val="00194C"/>
                </a:solidFill>
              </a:rPr>
              <a:t> SPOT VEGETATION</a:t>
            </a:r>
            <a:endParaRPr lang="pt-PT" sz="2000" dirty="0">
              <a:solidFill>
                <a:srgbClr val="00194C"/>
              </a:solidFill>
            </a:endParaRPr>
          </a:p>
        </p:txBody>
      </p:sp>
      <p:sp>
        <p:nvSpPr>
          <p:cNvPr id="12" name="CaixaDeTexto 19"/>
          <p:cNvSpPr txBox="1"/>
          <p:nvPr/>
        </p:nvSpPr>
        <p:spPr>
          <a:xfrm>
            <a:off x="4019358" y="174076"/>
            <a:ext cx="802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smtClean="0">
                <a:solidFill>
                  <a:srgbClr val="DE5900"/>
                </a:solidFill>
              </a:rPr>
              <a:t>Vegetation Productivity and Fire Severity </a:t>
            </a:r>
            <a:endParaRPr lang="pt-PT" sz="2800" b="1" dirty="0">
              <a:solidFill>
                <a:srgbClr val="DE5900"/>
              </a:solidFill>
            </a:endParaRPr>
          </a:p>
        </p:txBody>
      </p:sp>
      <p:sp>
        <p:nvSpPr>
          <p:cNvPr id="13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60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l="11536" r="9349" b="7098"/>
          <a:stretch/>
        </p:blipFill>
        <p:spPr>
          <a:xfrm>
            <a:off x="447411" y="4318000"/>
            <a:ext cx="5459735" cy="2336800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F11DCE4-E806-4514-9380-D6A1DECE6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128" y="-113626"/>
            <a:ext cx="55590" cy="65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7494" tIns="13747" rIns="27494" bIns="13747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sz="4081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B4475AF8-AAE5-430D-9C77-304AF0F46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128" y="-113626"/>
            <a:ext cx="55590" cy="65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7494" tIns="13747" rIns="27494" bIns="13747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sz="4081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2D9D62A5-50BA-4E64-99C2-55143A44D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128" y="-113626"/>
            <a:ext cx="55590" cy="65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7494" tIns="13747" rIns="27494" bIns="13747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sz="4081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1279128" y="-113626"/>
            <a:ext cx="55590" cy="65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7494" tIns="13747" rIns="27494" bIns="13747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sz="4081"/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t="10517" r="8722" b="5548"/>
          <a:stretch/>
        </p:blipFill>
        <p:spPr>
          <a:xfrm>
            <a:off x="933700" y="15100167"/>
            <a:ext cx="10408891" cy="5204553"/>
          </a:xfrm>
          <a:prstGeom prst="rect">
            <a:avLst/>
          </a:prstGeom>
        </p:spPr>
      </p:pic>
      <p:grpSp>
        <p:nvGrpSpPr>
          <p:cNvPr id="135" name="Group 134"/>
          <p:cNvGrpSpPr/>
          <p:nvPr/>
        </p:nvGrpSpPr>
        <p:grpSpPr>
          <a:xfrm>
            <a:off x="21399172" y="14971742"/>
            <a:ext cx="5055201" cy="4838835"/>
            <a:chOff x="23099095" y="13110903"/>
            <a:chExt cx="3995987" cy="3190175"/>
          </a:xfrm>
        </p:grpSpPr>
        <p:grpSp>
          <p:nvGrpSpPr>
            <p:cNvPr id="145" name="Group 144"/>
            <p:cNvGrpSpPr/>
            <p:nvPr/>
          </p:nvGrpSpPr>
          <p:grpSpPr>
            <a:xfrm>
              <a:off x="23099095" y="13110903"/>
              <a:ext cx="3995987" cy="3190175"/>
              <a:chOff x="21060392" y="13396057"/>
              <a:chExt cx="3995987" cy="3190175"/>
            </a:xfrm>
          </p:grpSpPr>
          <p:pic>
            <p:nvPicPr>
              <p:cNvPr id="148" name="Picture 14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12" t="2407" r="1007" b="1664"/>
              <a:stretch/>
            </p:blipFill>
            <p:spPr>
              <a:xfrm>
                <a:off x="21060392" y="13875689"/>
                <a:ext cx="1824740" cy="27105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</p:pic>
          <p:pic>
            <p:nvPicPr>
              <p:cNvPr id="149" name="Picture 148"/>
              <p:cNvPicPr>
                <a:picLocks noChangeAspect="1"/>
              </p:cNvPicPr>
              <p:nvPr/>
            </p:nvPicPr>
            <p:blipFill rotWithShape="1">
              <a:blip r:embed="rId6">
                <a:alphaModFix/>
              </a:blip>
              <a:srcRect l="80811" t="62340" r="2778" b="-1"/>
              <a:stretch/>
            </p:blipFill>
            <p:spPr>
              <a:xfrm>
                <a:off x="23192490" y="13875689"/>
                <a:ext cx="1863889" cy="269857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</p:pic>
          <p:sp>
            <p:nvSpPr>
              <p:cNvPr id="150" name="TextBox 149"/>
              <p:cNvSpPr txBox="1"/>
              <p:nvPr/>
            </p:nvSpPr>
            <p:spPr>
              <a:xfrm>
                <a:off x="21450148" y="13396057"/>
                <a:ext cx="9500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+mj-lt"/>
                    <a:ea typeface="Comic Sans MS" charset="0"/>
                    <a:cs typeface="Comic Sans MS" charset="0"/>
                  </a:rPr>
                  <a:t>CLC 2012</a:t>
                </a:r>
                <a:endParaRPr lang="en-US" sz="1600" b="1" dirty="0">
                  <a:latin typeface="+mj-lt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23192491" y="13396057"/>
                <a:ext cx="16553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+mj-lt"/>
                    <a:ea typeface="Comic Sans MS" charset="0"/>
                    <a:cs typeface="Comic Sans MS" charset="0"/>
                  </a:rPr>
                  <a:t>Burnt Areas 2017</a:t>
                </a:r>
                <a:endParaRPr lang="en-US" sz="1600" b="1" dirty="0">
                  <a:latin typeface="+mj-lt"/>
                  <a:ea typeface="Comic Sans MS" charset="0"/>
                  <a:cs typeface="Comic Sans MS" charset="0"/>
                </a:endParaRPr>
              </a:p>
            </p:txBody>
          </p:sp>
        </p:grpSp>
        <p:sp>
          <p:nvSpPr>
            <p:cNvPr id="146" name="Rectangle 145"/>
            <p:cNvSpPr/>
            <p:nvPr/>
          </p:nvSpPr>
          <p:spPr>
            <a:xfrm>
              <a:off x="23099095" y="13688467"/>
              <a:ext cx="389756" cy="639590"/>
            </a:xfrm>
            <a:prstGeom prst="rect">
              <a:avLst/>
            </a:prstGeom>
            <a:solidFill>
              <a:srgbClr val="E4E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23101234" y="14264418"/>
              <a:ext cx="387617" cy="346227"/>
            </a:xfrm>
            <a:prstGeom prst="rect">
              <a:avLst/>
            </a:prstGeom>
            <a:solidFill>
              <a:srgbClr val="E4E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3" name="Picture 1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99956" y="12681744"/>
            <a:ext cx="5080000" cy="4876800"/>
          </a:xfrm>
          <a:prstGeom prst="rect">
            <a:avLst/>
          </a:prstGeom>
        </p:spPr>
      </p:pic>
      <p:grpSp>
        <p:nvGrpSpPr>
          <p:cNvPr id="154" name="Group 153"/>
          <p:cNvGrpSpPr/>
          <p:nvPr/>
        </p:nvGrpSpPr>
        <p:grpSpPr>
          <a:xfrm>
            <a:off x="21551572" y="15124142"/>
            <a:ext cx="5055201" cy="4838835"/>
            <a:chOff x="23099095" y="13110903"/>
            <a:chExt cx="3995987" cy="3190175"/>
          </a:xfrm>
        </p:grpSpPr>
        <p:grpSp>
          <p:nvGrpSpPr>
            <p:cNvPr id="155" name="Group 154"/>
            <p:cNvGrpSpPr/>
            <p:nvPr/>
          </p:nvGrpSpPr>
          <p:grpSpPr>
            <a:xfrm>
              <a:off x="23099095" y="13110903"/>
              <a:ext cx="3995987" cy="3190175"/>
              <a:chOff x="21060392" y="13396057"/>
              <a:chExt cx="3995987" cy="3190175"/>
            </a:xfrm>
          </p:grpSpPr>
          <p:pic>
            <p:nvPicPr>
              <p:cNvPr id="158" name="Picture 15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12" t="2407" r="1007" b="1664"/>
              <a:stretch/>
            </p:blipFill>
            <p:spPr>
              <a:xfrm>
                <a:off x="21060392" y="13875689"/>
                <a:ext cx="1824740" cy="27105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</p:pic>
          <p:pic>
            <p:nvPicPr>
              <p:cNvPr id="159" name="Picture 158"/>
              <p:cNvPicPr>
                <a:picLocks noChangeAspect="1"/>
              </p:cNvPicPr>
              <p:nvPr/>
            </p:nvPicPr>
            <p:blipFill rotWithShape="1">
              <a:blip r:embed="rId6">
                <a:alphaModFix/>
              </a:blip>
              <a:srcRect l="80811" t="62340" r="2778" b="-1"/>
              <a:stretch/>
            </p:blipFill>
            <p:spPr>
              <a:xfrm>
                <a:off x="23192490" y="13875689"/>
                <a:ext cx="1863889" cy="269857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</p:pic>
          <p:sp>
            <p:nvSpPr>
              <p:cNvPr id="160" name="TextBox 159"/>
              <p:cNvSpPr txBox="1"/>
              <p:nvPr/>
            </p:nvSpPr>
            <p:spPr>
              <a:xfrm>
                <a:off x="21450148" y="13396057"/>
                <a:ext cx="9500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+mj-lt"/>
                    <a:ea typeface="Comic Sans MS" charset="0"/>
                    <a:cs typeface="Comic Sans MS" charset="0"/>
                  </a:rPr>
                  <a:t>CLC 2012</a:t>
                </a:r>
                <a:endParaRPr lang="en-US" sz="1600" b="1" dirty="0">
                  <a:latin typeface="+mj-lt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23192491" y="13396057"/>
                <a:ext cx="16553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+mj-lt"/>
                    <a:ea typeface="Comic Sans MS" charset="0"/>
                    <a:cs typeface="Comic Sans MS" charset="0"/>
                  </a:rPr>
                  <a:t>Burnt Areas 2017</a:t>
                </a:r>
                <a:endParaRPr lang="en-US" sz="1600" b="1" dirty="0">
                  <a:latin typeface="+mj-lt"/>
                  <a:ea typeface="Comic Sans MS" charset="0"/>
                  <a:cs typeface="Comic Sans MS" charset="0"/>
                </a:endParaRPr>
              </a:p>
            </p:txBody>
          </p:sp>
        </p:grpSp>
        <p:sp>
          <p:nvSpPr>
            <p:cNvPr id="156" name="Rectangle 155"/>
            <p:cNvSpPr/>
            <p:nvPr/>
          </p:nvSpPr>
          <p:spPr>
            <a:xfrm>
              <a:off x="23099095" y="13688467"/>
              <a:ext cx="389756" cy="639590"/>
            </a:xfrm>
            <a:prstGeom prst="rect">
              <a:avLst/>
            </a:prstGeom>
            <a:solidFill>
              <a:srgbClr val="E4E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23101234" y="14264418"/>
              <a:ext cx="387617" cy="346227"/>
            </a:xfrm>
            <a:prstGeom prst="rect">
              <a:avLst/>
            </a:prstGeom>
            <a:solidFill>
              <a:srgbClr val="E4E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412" y="1612901"/>
            <a:ext cx="5432688" cy="27196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400048" y="1016000"/>
                <a:ext cx="830633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Assessment of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v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egetation conditions and cumulated Biomass before Fire Season</a:t>
                </a:r>
              </a:p>
              <a:p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DMP - Dry matter Productivity (SPOT VGT + PROBA-V)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pt-PT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NPP (Net Primary Productivity)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endParaRPr lang="en-US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48" y="1016000"/>
                <a:ext cx="8306330" cy="923330"/>
              </a:xfrm>
              <a:prstGeom prst="rect">
                <a:avLst/>
              </a:prstGeom>
              <a:blipFill rotWithShape="0">
                <a:blip r:embed="rId10"/>
                <a:stretch>
                  <a:fillRect l="-661" t="-9272" r="-514" b="-18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/>
          <p:cNvGrpSpPr/>
          <p:nvPr/>
        </p:nvGrpSpPr>
        <p:grpSpPr>
          <a:xfrm>
            <a:off x="34536825" y="17079310"/>
            <a:ext cx="6885587" cy="5859464"/>
            <a:chOff x="34253808" y="17055152"/>
            <a:chExt cx="6885587" cy="5859464"/>
          </a:xfrm>
        </p:grpSpPr>
        <p:pic>
          <p:nvPicPr>
            <p:cNvPr id="164" name="Picture 16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24" t="13669" r="9394" b="27129"/>
            <a:stretch/>
          </p:blipFill>
          <p:spPr>
            <a:xfrm>
              <a:off x="37663526" y="17055152"/>
              <a:ext cx="3475869" cy="5859464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57"/>
            <a:stretch/>
          </p:blipFill>
          <p:spPr>
            <a:xfrm>
              <a:off x="34253808" y="17459265"/>
              <a:ext cx="3454545" cy="2589205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8635" y="20090353"/>
              <a:ext cx="3824966" cy="2589205"/>
            </a:xfrm>
            <a:prstGeom prst="rect">
              <a:avLst/>
            </a:prstGeom>
          </p:spPr>
        </p:pic>
        <p:sp>
          <p:nvSpPr>
            <p:cNvPr id="167" name="Rectangle 166"/>
            <p:cNvSpPr/>
            <p:nvPr/>
          </p:nvSpPr>
          <p:spPr>
            <a:xfrm>
              <a:off x="38855772" y="22065465"/>
              <a:ext cx="190745" cy="2331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39325958" y="20131830"/>
              <a:ext cx="209396" cy="1801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9" name="Straight Arrow Connector 168"/>
            <p:cNvCxnSpPr/>
            <p:nvPr/>
          </p:nvCxnSpPr>
          <p:spPr>
            <a:xfrm flipH="1" flipV="1">
              <a:off x="37369744" y="20599486"/>
              <a:ext cx="1486024" cy="14659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/>
            <p:cNvSpPr txBox="1"/>
            <p:nvPr/>
          </p:nvSpPr>
          <p:spPr>
            <a:xfrm>
              <a:off x="36060523" y="17615198"/>
              <a:ext cx="585178" cy="367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rgbClr val="FF0000"/>
                  </a:solidFill>
                </a:rPr>
                <a:t>FIRE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71" name="Straight Arrow Connector 170"/>
            <p:cNvCxnSpPr/>
            <p:nvPr/>
          </p:nvCxnSpPr>
          <p:spPr>
            <a:xfrm>
              <a:off x="36526629" y="17918792"/>
              <a:ext cx="639184" cy="2811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2" name="Picture 17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56"/>
            <a:stretch/>
          </p:blipFill>
          <p:spPr>
            <a:xfrm>
              <a:off x="37721917" y="17453146"/>
              <a:ext cx="461357" cy="2674120"/>
            </a:xfrm>
            <a:prstGeom prst="rect">
              <a:avLst/>
            </a:prstGeom>
          </p:spPr>
        </p:pic>
        <p:sp>
          <p:nvSpPr>
            <p:cNvPr id="173" name="Rectangle 172"/>
            <p:cNvSpPr/>
            <p:nvPr/>
          </p:nvSpPr>
          <p:spPr>
            <a:xfrm>
              <a:off x="37334620" y="19289661"/>
              <a:ext cx="370131" cy="352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4" name="Straight Arrow Connector 173"/>
            <p:cNvCxnSpPr/>
            <p:nvPr/>
          </p:nvCxnSpPr>
          <p:spPr>
            <a:xfrm flipH="1" flipV="1">
              <a:off x="37225732" y="18400146"/>
              <a:ext cx="2100220" cy="17316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5" name="Picture 174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927"/>
            <a:stretch/>
          </p:blipFill>
          <p:spPr>
            <a:xfrm>
              <a:off x="34298635" y="19656648"/>
              <a:ext cx="3824966" cy="390269"/>
            </a:xfrm>
            <a:prstGeom prst="rect">
              <a:avLst/>
            </a:prstGeom>
          </p:spPr>
        </p:pic>
        <p:cxnSp>
          <p:nvCxnSpPr>
            <p:cNvPr id="176" name="Straight Arrow Connector 175"/>
            <p:cNvCxnSpPr/>
            <p:nvPr/>
          </p:nvCxnSpPr>
          <p:spPr>
            <a:xfrm>
              <a:off x="37233981" y="18160264"/>
              <a:ext cx="0" cy="20024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>
              <a:off x="37369740" y="20482360"/>
              <a:ext cx="8" cy="11712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4717" y="2825721"/>
            <a:ext cx="4048411" cy="3437049"/>
          </a:xfrm>
          <a:prstGeom prst="rect">
            <a:avLst/>
          </a:prstGeom>
        </p:spPr>
      </p:pic>
      <p:grpSp>
        <p:nvGrpSpPr>
          <p:cNvPr id="179" name="Group 178"/>
          <p:cNvGrpSpPr/>
          <p:nvPr/>
        </p:nvGrpSpPr>
        <p:grpSpPr>
          <a:xfrm>
            <a:off x="9469026" y="626044"/>
            <a:ext cx="2334903" cy="2123070"/>
            <a:chOff x="21488386" y="13551946"/>
            <a:chExt cx="4687591" cy="3186791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70325" y="14028194"/>
              <a:ext cx="1824739" cy="27105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"/>
            <a:stretch/>
          </p:blipFill>
          <p:spPr>
            <a:xfrm>
              <a:off x="23727921" y="13990068"/>
              <a:ext cx="1863890" cy="269857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</p:pic>
        <p:sp>
          <p:nvSpPr>
            <p:cNvPr id="184" name="TextBox 183"/>
            <p:cNvSpPr txBox="1"/>
            <p:nvPr/>
          </p:nvSpPr>
          <p:spPr>
            <a:xfrm>
              <a:off x="21488386" y="13551946"/>
              <a:ext cx="1719173" cy="461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  <a:ea typeface="Comic Sans MS" charset="0"/>
                  <a:cs typeface="Comic Sans MS" charset="0"/>
                </a:rPr>
                <a:t>CLC 2012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23293613" y="13551946"/>
              <a:ext cx="2882364" cy="461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  <a:ea typeface="Comic Sans MS" charset="0"/>
                  <a:cs typeface="Comic Sans MS" charset="0"/>
                </a:rPr>
                <a:t>Burnt Areas 2017</a:t>
              </a:r>
            </a:p>
          </p:txBody>
        </p:sp>
      </p:grpSp>
      <p:sp>
        <p:nvSpPr>
          <p:cNvPr id="52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53" name="CaixaDeTexto 19"/>
          <p:cNvSpPr txBox="1"/>
          <p:nvPr/>
        </p:nvSpPr>
        <p:spPr>
          <a:xfrm>
            <a:off x="4019358" y="174076"/>
            <a:ext cx="802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smtClean="0">
                <a:solidFill>
                  <a:srgbClr val="DE5900"/>
                </a:solidFill>
              </a:rPr>
              <a:t>Vegetation Productivity and Fire Severity </a:t>
            </a:r>
            <a:endParaRPr lang="pt-PT" sz="2800" b="1" dirty="0">
              <a:solidFill>
                <a:srgbClr val="DE5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8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/>
          <a:srcRect l="11536" r="9349" b="7098"/>
          <a:stretch/>
        </p:blipFill>
        <p:spPr>
          <a:xfrm>
            <a:off x="447411" y="4318000"/>
            <a:ext cx="5459735" cy="2336800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F11DCE4-E806-4514-9380-D6A1DECE6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128" y="-113626"/>
            <a:ext cx="55590" cy="65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7494" tIns="13747" rIns="27494" bIns="13747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sz="4081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B4475AF8-AAE5-430D-9C77-304AF0F46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128" y="-113626"/>
            <a:ext cx="55590" cy="65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7494" tIns="13747" rIns="27494" bIns="13747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sz="4081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2D9D62A5-50BA-4E64-99C2-55143A44D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9128" y="-113626"/>
            <a:ext cx="55590" cy="65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7494" tIns="13747" rIns="27494" bIns="13747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sz="4081"/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1279128" y="-113626"/>
            <a:ext cx="55590" cy="65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7494" tIns="13747" rIns="27494" bIns="13747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PT" sz="4081"/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9" t="10517" r="8722" b="5548"/>
          <a:stretch/>
        </p:blipFill>
        <p:spPr>
          <a:xfrm>
            <a:off x="933700" y="15100167"/>
            <a:ext cx="10408891" cy="5204553"/>
          </a:xfrm>
          <a:prstGeom prst="rect">
            <a:avLst/>
          </a:prstGeom>
        </p:spPr>
      </p:pic>
      <p:grpSp>
        <p:nvGrpSpPr>
          <p:cNvPr id="135" name="Group 134"/>
          <p:cNvGrpSpPr/>
          <p:nvPr/>
        </p:nvGrpSpPr>
        <p:grpSpPr>
          <a:xfrm>
            <a:off x="21399172" y="14971742"/>
            <a:ext cx="5055201" cy="4838835"/>
            <a:chOff x="23099095" y="13110903"/>
            <a:chExt cx="3995987" cy="3190175"/>
          </a:xfrm>
        </p:grpSpPr>
        <p:grpSp>
          <p:nvGrpSpPr>
            <p:cNvPr id="145" name="Group 144"/>
            <p:cNvGrpSpPr/>
            <p:nvPr/>
          </p:nvGrpSpPr>
          <p:grpSpPr>
            <a:xfrm>
              <a:off x="23099095" y="13110903"/>
              <a:ext cx="3995987" cy="3190175"/>
              <a:chOff x="21060392" y="13396057"/>
              <a:chExt cx="3995987" cy="3190175"/>
            </a:xfrm>
          </p:grpSpPr>
          <p:pic>
            <p:nvPicPr>
              <p:cNvPr id="148" name="Picture 14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12" t="2407" r="1007" b="1664"/>
              <a:stretch/>
            </p:blipFill>
            <p:spPr>
              <a:xfrm>
                <a:off x="21060392" y="13875689"/>
                <a:ext cx="1824740" cy="27105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</p:pic>
          <p:pic>
            <p:nvPicPr>
              <p:cNvPr id="149" name="Picture 148"/>
              <p:cNvPicPr>
                <a:picLocks noChangeAspect="1"/>
              </p:cNvPicPr>
              <p:nvPr/>
            </p:nvPicPr>
            <p:blipFill rotWithShape="1">
              <a:blip r:embed="rId6">
                <a:alphaModFix/>
              </a:blip>
              <a:srcRect l="80811" t="62340" r="2778" b="-1"/>
              <a:stretch/>
            </p:blipFill>
            <p:spPr>
              <a:xfrm>
                <a:off x="23192490" y="13875689"/>
                <a:ext cx="1863889" cy="269857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</p:pic>
          <p:sp>
            <p:nvSpPr>
              <p:cNvPr id="150" name="TextBox 149"/>
              <p:cNvSpPr txBox="1"/>
              <p:nvPr/>
            </p:nvSpPr>
            <p:spPr>
              <a:xfrm>
                <a:off x="21450148" y="13396057"/>
                <a:ext cx="9500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+mj-lt"/>
                    <a:ea typeface="Comic Sans MS" charset="0"/>
                    <a:cs typeface="Comic Sans MS" charset="0"/>
                  </a:rPr>
                  <a:t>CLC 2012</a:t>
                </a:r>
                <a:endParaRPr lang="en-US" sz="1600" b="1" dirty="0">
                  <a:latin typeface="+mj-lt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151" name="TextBox 150"/>
              <p:cNvSpPr txBox="1"/>
              <p:nvPr/>
            </p:nvSpPr>
            <p:spPr>
              <a:xfrm>
                <a:off x="23192491" y="13396057"/>
                <a:ext cx="16553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+mj-lt"/>
                    <a:ea typeface="Comic Sans MS" charset="0"/>
                    <a:cs typeface="Comic Sans MS" charset="0"/>
                  </a:rPr>
                  <a:t>Burnt Areas 2017</a:t>
                </a:r>
                <a:endParaRPr lang="en-US" sz="1600" b="1" dirty="0">
                  <a:latin typeface="+mj-lt"/>
                  <a:ea typeface="Comic Sans MS" charset="0"/>
                  <a:cs typeface="Comic Sans MS" charset="0"/>
                </a:endParaRPr>
              </a:p>
            </p:txBody>
          </p:sp>
        </p:grpSp>
        <p:sp>
          <p:nvSpPr>
            <p:cNvPr id="146" name="Rectangle 145"/>
            <p:cNvSpPr/>
            <p:nvPr/>
          </p:nvSpPr>
          <p:spPr>
            <a:xfrm>
              <a:off x="23099095" y="13688467"/>
              <a:ext cx="389756" cy="639590"/>
            </a:xfrm>
            <a:prstGeom prst="rect">
              <a:avLst/>
            </a:prstGeom>
            <a:solidFill>
              <a:srgbClr val="E4E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23101234" y="14264418"/>
              <a:ext cx="387617" cy="346227"/>
            </a:xfrm>
            <a:prstGeom prst="rect">
              <a:avLst/>
            </a:prstGeom>
            <a:solidFill>
              <a:srgbClr val="E4E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3" name="Picture 1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99956" y="12681744"/>
            <a:ext cx="5080000" cy="4876800"/>
          </a:xfrm>
          <a:prstGeom prst="rect">
            <a:avLst/>
          </a:prstGeom>
        </p:spPr>
      </p:pic>
      <p:grpSp>
        <p:nvGrpSpPr>
          <p:cNvPr id="154" name="Group 153"/>
          <p:cNvGrpSpPr/>
          <p:nvPr/>
        </p:nvGrpSpPr>
        <p:grpSpPr>
          <a:xfrm>
            <a:off x="21551572" y="15124142"/>
            <a:ext cx="5055201" cy="4838835"/>
            <a:chOff x="23099095" y="13110903"/>
            <a:chExt cx="3995987" cy="3190175"/>
          </a:xfrm>
        </p:grpSpPr>
        <p:grpSp>
          <p:nvGrpSpPr>
            <p:cNvPr id="155" name="Group 154"/>
            <p:cNvGrpSpPr/>
            <p:nvPr/>
          </p:nvGrpSpPr>
          <p:grpSpPr>
            <a:xfrm>
              <a:off x="23099095" y="13110903"/>
              <a:ext cx="3995987" cy="3190175"/>
              <a:chOff x="21060392" y="13396057"/>
              <a:chExt cx="3995987" cy="3190175"/>
            </a:xfrm>
          </p:grpSpPr>
          <p:pic>
            <p:nvPicPr>
              <p:cNvPr id="158" name="Picture 157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12" t="2407" r="1007" b="1664"/>
              <a:stretch/>
            </p:blipFill>
            <p:spPr>
              <a:xfrm>
                <a:off x="21060392" y="13875689"/>
                <a:ext cx="1824740" cy="271054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1">
                    <a:shade val="50000"/>
                  </a:schemeClr>
                </a:solidFill>
              </a:ln>
            </p:spPr>
          </p:pic>
          <p:pic>
            <p:nvPicPr>
              <p:cNvPr id="159" name="Picture 158"/>
              <p:cNvPicPr>
                <a:picLocks noChangeAspect="1"/>
              </p:cNvPicPr>
              <p:nvPr/>
            </p:nvPicPr>
            <p:blipFill rotWithShape="1">
              <a:blip r:embed="rId6">
                <a:alphaModFix/>
              </a:blip>
              <a:srcRect l="80811" t="62340" r="2778" b="-1"/>
              <a:stretch/>
            </p:blipFill>
            <p:spPr>
              <a:xfrm>
                <a:off x="23192490" y="13875689"/>
                <a:ext cx="1863889" cy="2698572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</p:pic>
          <p:sp>
            <p:nvSpPr>
              <p:cNvPr id="160" name="TextBox 159"/>
              <p:cNvSpPr txBox="1"/>
              <p:nvPr/>
            </p:nvSpPr>
            <p:spPr>
              <a:xfrm>
                <a:off x="21450148" y="13396057"/>
                <a:ext cx="9500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+mj-lt"/>
                    <a:ea typeface="Comic Sans MS" charset="0"/>
                    <a:cs typeface="Comic Sans MS" charset="0"/>
                  </a:rPr>
                  <a:t>CLC 2012</a:t>
                </a:r>
                <a:endParaRPr lang="en-US" sz="1600" b="1" dirty="0">
                  <a:latin typeface="+mj-lt"/>
                  <a:ea typeface="Comic Sans MS" charset="0"/>
                  <a:cs typeface="Comic Sans MS" charset="0"/>
                </a:endParaRPr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23192491" y="13396057"/>
                <a:ext cx="16553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+mj-lt"/>
                    <a:ea typeface="Comic Sans MS" charset="0"/>
                    <a:cs typeface="Comic Sans MS" charset="0"/>
                  </a:rPr>
                  <a:t>Burnt Areas 2017</a:t>
                </a:r>
                <a:endParaRPr lang="en-US" sz="1600" b="1" dirty="0">
                  <a:latin typeface="+mj-lt"/>
                  <a:ea typeface="Comic Sans MS" charset="0"/>
                  <a:cs typeface="Comic Sans MS" charset="0"/>
                </a:endParaRPr>
              </a:p>
            </p:txBody>
          </p:sp>
        </p:grpSp>
        <p:sp>
          <p:nvSpPr>
            <p:cNvPr id="156" name="Rectangle 155"/>
            <p:cNvSpPr/>
            <p:nvPr/>
          </p:nvSpPr>
          <p:spPr>
            <a:xfrm>
              <a:off x="23099095" y="13688467"/>
              <a:ext cx="389756" cy="639590"/>
            </a:xfrm>
            <a:prstGeom prst="rect">
              <a:avLst/>
            </a:prstGeom>
            <a:solidFill>
              <a:srgbClr val="E4E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23101234" y="14264418"/>
              <a:ext cx="387617" cy="346227"/>
            </a:xfrm>
            <a:prstGeom prst="rect">
              <a:avLst/>
            </a:prstGeom>
            <a:solidFill>
              <a:srgbClr val="E4EF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412" y="1612901"/>
            <a:ext cx="5432688" cy="27196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400048" y="1016000"/>
                <a:ext cx="830633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Assessment of </a:t>
                </a:r>
                <a:r>
                  <a:rPr lang="en-US" dirty="0">
                    <a:solidFill>
                      <a:schemeClr val="accent1">
                        <a:lumMod val="75000"/>
                      </a:schemeClr>
                    </a:solidFill>
                  </a:rPr>
                  <a:t>v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egetation conditions and cumulated Biomass before Fire Season</a:t>
                </a:r>
              </a:p>
              <a:p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DMP - Dry matter Productivity (SPOT VGT + PROBA-V)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pt-PT" i="1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NPP (Net Primary Productivity)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endParaRPr lang="en-US" dirty="0" smtClean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48" y="1016000"/>
                <a:ext cx="8306330" cy="923330"/>
              </a:xfrm>
              <a:prstGeom prst="rect">
                <a:avLst/>
              </a:prstGeom>
              <a:blipFill rotWithShape="0">
                <a:blip r:embed="rId10"/>
                <a:stretch>
                  <a:fillRect l="-661" t="-9272" r="-514" b="-18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3" name="Group 162"/>
          <p:cNvGrpSpPr/>
          <p:nvPr/>
        </p:nvGrpSpPr>
        <p:grpSpPr>
          <a:xfrm>
            <a:off x="34536825" y="17079310"/>
            <a:ext cx="6885587" cy="5859464"/>
            <a:chOff x="34253808" y="17055152"/>
            <a:chExt cx="6885587" cy="5859464"/>
          </a:xfrm>
        </p:grpSpPr>
        <p:pic>
          <p:nvPicPr>
            <p:cNvPr id="164" name="Picture 16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424" t="13669" r="9394" b="27129"/>
            <a:stretch/>
          </p:blipFill>
          <p:spPr>
            <a:xfrm>
              <a:off x="37663526" y="17055152"/>
              <a:ext cx="3475869" cy="5859464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57"/>
            <a:stretch/>
          </p:blipFill>
          <p:spPr>
            <a:xfrm>
              <a:off x="34253808" y="17459265"/>
              <a:ext cx="3454545" cy="2589205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8635" y="20090353"/>
              <a:ext cx="3824966" cy="2589205"/>
            </a:xfrm>
            <a:prstGeom prst="rect">
              <a:avLst/>
            </a:prstGeom>
          </p:spPr>
        </p:pic>
        <p:sp>
          <p:nvSpPr>
            <p:cNvPr id="167" name="Rectangle 166"/>
            <p:cNvSpPr/>
            <p:nvPr/>
          </p:nvSpPr>
          <p:spPr>
            <a:xfrm>
              <a:off x="38855772" y="22065465"/>
              <a:ext cx="190745" cy="2331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39325958" y="20131830"/>
              <a:ext cx="209396" cy="1801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9" name="Straight Arrow Connector 168"/>
            <p:cNvCxnSpPr/>
            <p:nvPr/>
          </p:nvCxnSpPr>
          <p:spPr>
            <a:xfrm flipH="1" flipV="1">
              <a:off x="37369744" y="20599486"/>
              <a:ext cx="1486024" cy="14659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TextBox 169"/>
            <p:cNvSpPr txBox="1"/>
            <p:nvPr/>
          </p:nvSpPr>
          <p:spPr>
            <a:xfrm>
              <a:off x="36060523" y="17615198"/>
              <a:ext cx="585178" cy="367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smtClean="0">
                  <a:solidFill>
                    <a:srgbClr val="FF0000"/>
                  </a:solidFill>
                </a:rPr>
                <a:t>FIRE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cxnSp>
          <p:nvCxnSpPr>
            <p:cNvPr id="171" name="Straight Arrow Connector 170"/>
            <p:cNvCxnSpPr/>
            <p:nvPr/>
          </p:nvCxnSpPr>
          <p:spPr>
            <a:xfrm>
              <a:off x="36526629" y="17918792"/>
              <a:ext cx="639184" cy="281114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2" name="Picture 171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56"/>
            <a:stretch/>
          </p:blipFill>
          <p:spPr>
            <a:xfrm>
              <a:off x="37721917" y="17453146"/>
              <a:ext cx="461357" cy="2674120"/>
            </a:xfrm>
            <a:prstGeom prst="rect">
              <a:avLst/>
            </a:prstGeom>
          </p:spPr>
        </p:pic>
        <p:sp>
          <p:nvSpPr>
            <p:cNvPr id="173" name="Rectangle 172"/>
            <p:cNvSpPr/>
            <p:nvPr/>
          </p:nvSpPr>
          <p:spPr>
            <a:xfrm>
              <a:off x="37334620" y="19289661"/>
              <a:ext cx="370131" cy="352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4" name="Straight Arrow Connector 173"/>
            <p:cNvCxnSpPr/>
            <p:nvPr/>
          </p:nvCxnSpPr>
          <p:spPr>
            <a:xfrm flipH="1" flipV="1">
              <a:off x="37225732" y="18400146"/>
              <a:ext cx="2100220" cy="173161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5" name="Picture 174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927"/>
            <a:stretch/>
          </p:blipFill>
          <p:spPr>
            <a:xfrm>
              <a:off x="34298635" y="19656648"/>
              <a:ext cx="3824966" cy="390269"/>
            </a:xfrm>
            <a:prstGeom prst="rect">
              <a:avLst/>
            </a:prstGeom>
          </p:spPr>
        </p:pic>
        <p:cxnSp>
          <p:nvCxnSpPr>
            <p:cNvPr id="176" name="Straight Arrow Connector 175"/>
            <p:cNvCxnSpPr/>
            <p:nvPr/>
          </p:nvCxnSpPr>
          <p:spPr>
            <a:xfrm>
              <a:off x="37233981" y="18160264"/>
              <a:ext cx="0" cy="20024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/>
            <p:nvPr/>
          </p:nvCxnSpPr>
          <p:spPr>
            <a:xfrm>
              <a:off x="37369740" y="20482360"/>
              <a:ext cx="8" cy="11712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64717" y="2825721"/>
            <a:ext cx="4048411" cy="3437049"/>
          </a:xfrm>
          <a:prstGeom prst="rect">
            <a:avLst/>
          </a:prstGeom>
        </p:spPr>
      </p:pic>
      <p:grpSp>
        <p:nvGrpSpPr>
          <p:cNvPr id="179" name="Group 178"/>
          <p:cNvGrpSpPr/>
          <p:nvPr/>
        </p:nvGrpSpPr>
        <p:grpSpPr>
          <a:xfrm>
            <a:off x="9469026" y="626044"/>
            <a:ext cx="2334903" cy="2123070"/>
            <a:chOff x="21488386" y="13551946"/>
            <a:chExt cx="4687591" cy="3186791"/>
          </a:xfrm>
        </p:grpSpPr>
        <p:pic>
          <p:nvPicPr>
            <p:cNvPr id="182" name="Picture 181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70325" y="14028194"/>
              <a:ext cx="1824739" cy="271054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</p:pic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"/>
            <a:stretch/>
          </p:blipFill>
          <p:spPr>
            <a:xfrm>
              <a:off x="23727921" y="13990068"/>
              <a:ext cx="1863890" cy="2698572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</p:pic>
        <p:sp>
          <p:nvSpPr>
            <p:cNvPr id="184" name="TextBox 183"/>
            <p:cNvSpPr txBox="1"/>
            <p:nvPr/>
          </p:nvSpPr>
          <p:spPr>
            <a:xfrm>
              <a:off x="21488386" y="13551946"/>
              <a:ext cx="1719173" cy="461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  <a:ea typeface="Comic Sans MS" charset="0"/>
                  <a:cs typeface="Comic Sans MS" charset="0"/>
                </a:rPr>
                <a:t>CLC 2012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23293613" y="13551946"/>
              <a:ext cx="2882364" cy="4619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+mj-lt"/>
                  <a:ea typeface="Comic Sans MS" charset="0"/>
                  <a:cs typeface="Comic Sans MS" charset="0"/>
                </a:rPr>
                <a:t>Burnt Areas 2017</a:t>
              </a:r>
            </a:p>
          </p:txBody>
        </p:sp>
      </p:grpSp>
      <p:sp>
        <p:nvSpPr>
          <p:cNvPr id="51" name="Rectangle 11"/>
          <p:cNvSpPr/>
          <p:nvPr/>
        </p:nvSpPr>
        <p:spPr>
          <a:xfrm rot="20978662">
            <a:off x="6192639" y="2145451"/>
            <a:ext cx="3362723" cy="911019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chemeClr val="bg1"/>
                </a:solidFill>
              </a:rPr>
              <a:t>LSA SAF GPP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400" b="1" dirty="0" smtClean="0">
                <a:solidFill>
                  <a:schemeClr val="bg1"/>
                </a:solidFill>
              </a:rPr>
              <a:t>Operational  (MSG disk)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54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55" name="CaixaDeTexto 19"/>
          <p:cNvSpPr txBox="1"/>
          <p:nvPr/>
        </p:nvSpPr>
        <p:spPr>
          <a:xfrm>
            <a:off x="4019358" y="174076"/>
            <a:ext cx="802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smtClean="0">
                <a:solidFill>
                  <a:srgbClr val="DE5900"/>
                </a:solidFill>
              </a:rPr>
              <a:t>Vegetation Productivity and Fire Severity </a:t>
            </a:r>
            <a:endParaRPr lang="pt-PT" sz="2800" b="1" dirty="0">
              <a:solidFill>
                <a:srgbClr val="DE5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4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38225" y="981075"/>
            <a:ext cx="10239375" cy="2903375"/>
          </a:xfrm>
        </p:spPr>
        <p:txBody>
          <a:bodyPr/>
          <a:lstStyle/>
          <a:p>
            <a:r>
              <a:rPr lang="en-US" sz="4800" dirty="0" smtClean="0"/>
              <a:t>Thank you!</a:t>
            </a:r>
            <a:endParaRPr lang="en-US" sz="48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426613" y="4446733"/>
            <a:ext cx="5774945" cy="867412"/>
          </a:xfrm>
        </p:spPr>
        <p:txBody>
          <a:bodyPr/>
          <a:lstStyle/>
          <a:p>
            <a:r>
              <a:rPr lang="pt-PT" sz="1800" smtClean="0">
                <a:hlinkClick r:id="rId3"/>
              </a:rPr>
              <a:t>celia.gouveia@ipma.pt</a:t>
            </a:r>
            <a:endParaRPr lang="pt-PT" sz="1800" dirty="0" smtClean="0"/>
          </a:p>
          <a:p>
            <a:r>
              <a:rPr lang="pt-PT" sz="1800" dirty="0" smtClean="0"/>
              <a:t> </a:t>
            </a:r>
            <a:endParaRPr lang="pt-PT" sz="1800" dirty="0"/>
          </a:p>
        </p:txBody>
      </p:sp>
      <p:sp>
        <p:nvSpPr>
          <p:cNvPr id="10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October2019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3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/>
        </p:nvSpPr>
        <p:spPr>
          <a:xfrm>
            <a:off x="586031" y="1481952"/>
            <a:ext cx="10857824" cy="764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400" b="1" dirty="0">
                <a:solidFill>
                  <a:srgbClr val="00194C"/>
                </a:solidFill>
              </a:rPr>
              <a:t>NDVI and SPEI (global)</a:t>
            </a:r>
          </a:p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400" dirty="0">
                <a:solidFill>
                  <a:srgbClr val="00194C"/>
                </a:solidFill>
              </a:rPr>
              <a:t>maximum correlations between SPEI and GIMMS-NDVI for the period </a:t>
            </a:r>
            <a:r>
              <a:rPr lang="en-US" altLang="pt-PT" sz="2400" dirty="0" smtClean="0">
                <a:solidFill>
                  <a:srgbClr val="00194C"/>
                </a:solidFill>
              </a:rPr>
              <a:t>1981–2006 </a:t>
            </a:r>
            <a:endParaRPr lang="en-US" altLang="pt-PT" sz="2400" dirty="0">
              <a:solidFill>
                <a:srgbClr val="00194C"/>
              </a:solidFill>
            </a:endParaRPr>
          </a:p>
        </p:txBody>
      </p:sp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 smtClean="0">
                <a:solidFill>
                  <a:srgbClr val="E46C0A"/>
                </a:solidFill>
              </a:rPr>
              <a:t>Vegetation indices and Drought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4019358" y="160338"/>
            <a:ext cx="802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DE5900"/>
                </a:solidFill>
              </a:rPr>
              <a:t>D</a:t>
            </a:r>
            <a:r>
              <a:rPr lang="en-US" sz="2800" b="1" dirty="0" smtClean="0">
                <a:solidFill>
                  <a:srgbClr val="DE5900"/>
                </a:solidFill>
              </a:rPr>
              <a:t>rought </a:t>
            </a:r>
            <a:r>
              <a:rPr lang="en-US" sz="2800" b="1" dirty="0">
                <a:solidFill>
                  <a:srgbClr val="DE5900"/>
                </a:solidFill>
              </a:rPr>
              <a:t>impacts on vegetation</a:t>
            </a:r>
            <a:endParaRPr lang="pt-PT" sz="2800" b="1" dirty="0">
              <a:solidFill>
                <a:srgbClr val="DE5900"/>
              </a:solidFill>
            </a:endParaRPr>
          </a:p>
        </p:txBody>
      </p:sp>
      <p:sp>
        <p:nvSpPr>
          <p:cNvPr id="23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26" name="TextBox 12"/>
          <p:cNvSpPr txBox="1"/>
          <p:nvPr/>
        </p:nvSpPr>
        <p:spPr>
          <a:xfrm>
            <a:off x="1634410" y="6046050"/>
            <a:ext cx="238494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200" dirty="0" smtClean="0"/>
              <a:t> Vicente-Serrano </a:t>
            </a:r>
            <a:r>
              <a:rPr lang="pt-PT" sz="1200" dirty="0" err="1" smtClean="0"/>
              <a:t>et</a:t>
            </a:r>
            <a:r>
              <a:rPr lang="pt-PT" sz="1200" dirty="0" smtClean="0"/>
              <a:t> al (2013), PNAS</a:t>
            </a:r>
            <a:endParaRPr lang="pt-PT" sz="1200" dirty="0"/>
          </a:p>
        </p:txBody>
      </p:sp>
      <p:pic>
        <p:nvPicPr>
          <p:cNvPr id="27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31" y="2246457"/>
            <a:ext cx="6072143" cy="2615411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943" y="3812404"/>
            <a:ext cx="5889247" cy="2610839"/>
          </a:xfrm>
          <a:prstGeom prst="rect">
            <a:avLst/>
          </a:prstGeom>
        </p:spPr>
      </p:pic>
      <p:sp>
        <p:nvSpPr>
          <p:cNvPr id="29" name="Rectangle 13"/>
          <p:cNvSpPr/>
          <p:nvPr/>
        </p:nvSpPr>
        <p:spPr>
          <a:xfrm>
            <a:off x="586031" y="5469671"/>
            <a:ext cx="8618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 algn="just">
              <a:spcAft>
                <a:spcPts val="60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en-US" altLang="pt-PT" sz="2400" dirty="0" smtClean="0">
                <a:solidFill>
                  <a:srgbClr val="00194C"/>
                </a:solidFill>
              </a:rPr>
              <a:t>… and correspondent time-scales</a:t>
            </a:r>
            <a:endParaRPr lang="en-US" altLang="pt-PT" sz="2400" dirty="0">
              <a:solidFill>
                <a:srgbClr val="0019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44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434" y="698517"/>
            <a:ext cx="7416226" cy="5997900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>
            <a:off x="586031" y="1483744"/>
            <a:ext cx="3638685" cy="1355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400" b="1" dirty="0">
                <a:solidFill>
                  <a:srgbClr val="00194C"/>
                </a:solidFill>
              </a:rPr>
              <a:t>NDVI and SPEI (global)</a:t>
            </a:r>
          </a:p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400" dirty="0" smtClean="0">
                <a:solidFill>
                  <a:srgbClr val="00194C"/>
                </a:solidFill>
              </a:rPr>
              <a:t>… </a:t>
            </a:r>
            <a:r>
              <a:rPr lang="en-US" altLang="pt-PT" sz="2400" dirty="0">
                <a:solidFill>
                  <a:srgbClr val="00194C"/>
                </a:solidFill>
              </a:rPr>
              <a:t>and the average annual water balance across the world biomes</a:t>
            </a:r>
          </a:p>
        </p:txBody>
      </p:sp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 smtClean="0">
                <a:solidFill>
                  <a:srgbClr val="E46C0A"/>
                </a:solidFill>
              </a:rPr>
              <a:t>Vegetation indices and Drought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  <p:sp>
        <p:nvSpPr>
          <p:cNvPr id="26" name="TextBox 12"/>
          <p:cNvSpPr txBox="1"/>
          <p:nvPr/>
        </p:nvSpPr>
        <p:spPr>
          <a:xfrm>
            <a:off x="1673004" y="6096058"/>
            <a:ext cx="238494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200" dirty="0" smtClean="0"/>
              <a:t> Vicente-Serrano </a:t>
            </a:r>
            <a:r>
              <a:rPr lang="pt-PT" sz="1200" dirty="0" err="1" smtClean="0"/>
              <a:t>et</a:t>
            </a:r>
            <a:r>
              <a:rPr lang="pt-PT" sz="1200" dirty="0" smtClean="0"/>
              <a:t> al (2013), PNAS</a:t>
            </a:r>
            <a:endParaRPr lang="pt-PT" sz="1200" dirty="0"/>
          </a:p>
        </p:txBody>
      </p:sp>
      <p:sp>
        <p:nvSpPr>
          <p:cNvPr id="10" name="CaixaDeTexto 19"/>
          <p:cNvSpPr txBox="1"/>
          <p:nvPr/>
        </p:nvSpPr>
        <p:spPr>
          <a:xfrm>
            <a:off x="4019358" y="160338"/>
            <a:ext cx="802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DE5900"/>
                </a:solidFill>
              </a:rPr>
              <a:t>D</a:t>
            </a:r>
            <a:r>
              <a:rPr lang="en-US" sz="2800" b="1" dirty="0" smtClean="0">
                <a:solidFill>
                  <a:srgbClr val="DE5900"/>
                </a:solidFill>
              </a:rPr>
              <a:t>rought </a:t>
            </a:r>
            <a:r>
              <a:rPr lang="en-US" sz="2800" b="1" dirty="0">
                <a:solidFill>
                  <a:srgbClr val="DE5900"/>
                </a:solidFill>
              </a:rPr>
              <a:t>impacts on vegetation</a:t>
            </a:r>
            <a:endParaRPr lang="pt-PT" sz="2800" b="1" dirty="0">
              <a:solidFill>
                <a:srgbClr val="DE5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48"/>
          <a:stretch/>
        </p:blipFill>
        <p:spPr>
          <a:xfrm>
            <a:off x="4264274" y="1895130"/>
            <a:ext cx="3816974" cy="1687531"/>
          </a:xfrm>
        </p:spPr>
      </p:pic>
      <p:sp>
        <p:nvSpPr>
          <p:cNvPr id="5" name="Rectangle 4"/>
          <p:cNvSpPr/>
          <p:nvPr/>
        </p:nvSpPr>
        <p:spPr>
          <a:xfrm>
            <a:off x="8233966" y="1959225"/>
            <a:ext cx="38129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Temporal evolution </a:t>
            </a:r>
            <a:r>
              <a:rPr lang="en-US" sz="2000" dirty="0">
                <a:solidFill>
                  <a:srgbClr val="0070C0"/>
                </a:solidFill>
              </a:rPr>
              <a:t>averaged</a:t>
            </a:r>
            <a:r>
              <a:rPr lang="en-US" sz="2000" dirty="0"/>
              <a:t> and corresponding </a:t>
            </a:r>
            <a:r>
              <a:rPr lang="en-US" sz="2000" dirty="0">
                <a:solidFill>
                  <a:srgbClr val="C00000"/>
                </a:solidFill>
              </a:rPr>
              <a:t>linear trends </a:t>
            </a:r>
            <a:endParaRPr lang="pt-PT" sz="2000" dirty="0"/>
          </a:p>
        </p:txBody>
      </p:sp>
      <p:sp>
        <p:nvSpPr>
          <p:cNvPr id="6" name="Rectangle 5"/>
          <p:cNvSpPr/>
          <p:nvPr/>
        </p:nvSpPr>
        <p:spPr>
          <a:xfrm>
            <a:off x="1172311" y="1631117"/>
            <a:ext cx="30174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ea typeface="Calibri" panose="020F0502020204030204" pitchFamily="34" charset="0"/>
              </a:rPr>
              <a:t>accumulated annual precipitation </a:t>
            </a:r>
            <a:endParaRPr lang="pt-PT" sz="1600" dirty="0"/>
          </a:p>
        </p:txBody>
      </p:sp>
      <p:sp>
        <p:nvSpPr>
          <p:cNvPr id="9" name="Rectangle 8"/>
          <p:cNvSpPr/>
          <p:nvPr/>
        </p:nvSpPr>
        <p:spPr>
          <a:xfrm>
            <a:off x="5535597" y="1729288"/>
            <a:ext cx="11348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a typeface="Calibri" panose="020F0502020204030204" pitchFamily="34" charset="0"/>
              </a:rPr>
              <a:t>annual NDVI </a:t>
            </a:r>
            <a:endParaRPr lang="pt-PT" sz="14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28"/>
          <a:stretch/>
        </p:blipFill>
        <p:spPr bwMode="auto">
          <a:xfrm>
            <a:off x="808792" y="1906588"/>
            <a:ext cx="3640027" cy="175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41800" y="-2743200"/>
            <a:ext cx="3525520" cy="2468880"/>
          </a:xfrm>
          <a:prstGeom prst="rect">
            <a:avLst/>
          </a:prstGeom>
        </p:spPr>
      </p:pic>
      <p:sp>
        <p:nvSpPr>
          <p:cNvPr id="11" name="CaixaDeTexto 19"/>
          <p:cNvSpPr txBox="1"/>
          <p:nvPr/>
        </p:nvSpPr>
        <p:spPr>
          <a:xfrm>
            <a:off x="4019358" y="160338"/>
            <a:ext cx="802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DE5900"/>
                </a:solidFill>
              </a:rPr>
              <a:t>Vegetation Greenness/Browning</a:t>
            </a:r>
            <a:endParaRPr lang="pt-PT" sz="2800" b="1" dirty="0">
              <a:solidFill>
                <a:srgbClr val="DE5900"/>
              </a:solidFill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727" y="3460068"/>
            <a:ext cx="5525787" cy="272122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24117" y="4199870"/>
            <a:ext cx="471569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dirty="0">
                <a:solidFill>
                  <a:srgbClr val="000000"/>
                </a:solidFill>
                <a:ea typeface="Calibri" panose="020F0502020204030204" pitchFamily="34" charset="0"/>
              </a:rPr>
              <a:t>Spatial patterns of significant trends for the period </a:t>
            </a:r>
            <a:r>
              <a:rPr lang="en-US" sz="1867" dirty="0" smtClean="0">
                <a:solidFill>
                  <a:srgbClr val="000000"/>
                </a:solidFill>
                <a:ea typeface="Calibri" panose="020F0502020204030204" pitchFamily="34" charset="0"/>
              </a:rPr>
              <a:t>1982-2012 (GIMMS). </a:t>
            </a:r>
            <a:r>
              <a:rPr lang="en-US" sz="1867" dirty="0">
                <a:solidFill>
                  <a:srgbClr val="000000"/>
                </a:solidFill>
                <a:ea typeface="Calibri" panose="020F0502020204030204" pitchFamily="34" charset="0"/>
              </a:rPr>
              <a:t>Trend tests were chosen in accordance with the presence or absence of autocorrelation in the time series.</a:t>
            </a:r>
            <a:endParaRPr lang="pt-PT" sz="1867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4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smtClean="0">
                <a:solidFill>
                  <a:srgbClr val="E46C0A"/>
                </a:solidFill>
              </a:rPr>
              <a:t>Vegetation trends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4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86031" y="2149446"/>
            <a:ext cx="11678194" cy="3982482"/>
            <a:chOff x="600810" y="1719037"/>
            <a:chExt cx="8758644" cy="2986862"/>
          </a:xfrm>
        </p:grpSpPr>
        <p:sp>
          <p:nvSpPr>
            <p:cNvPr id="3" name="Rectangle 2"/>
            <p:cNvSpPr/>
            <p:nvPr/>
          </p:nvSpPr>
          <p:spPr>
            <a:xfrm>
              <a:off x="600810" y="4174984"/>
              <a:ext cx="8758644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000" dirty="0"/>
                <a:t>Spatial patterns of significant trends of residuals of NDVI for the period 1982-2012.</a:t>
              </a:r>
            </a:p>
            <a:p>
              <a:pPr algn="just"/>
              <a:r>
                <a:rPr lang="en-US" sz="2000" dirty="0"/>
                <a:t>Trend tests were chosen in accordance with the presence or absence of autocorrelation in the time series.</a:t>
              </a:r>
              <a:endParaRPr lang="pt-PT" sz="20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83" r="50670"/>
            <a:stretch/>
          </p:blipFill>
          <p:spPr>
            <a:xfrm>
              <a:off x="1166977" y="1719037"/>
              <a:ext cx="2550055" cy="228644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283733" y="2848162"/>
                <a:ext cx="776320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𝑁𝐷𝑉𝐼</m:t>
                          </m:r>
                        </m:e>
                        <m:sub>
                          <m:r>
                            <a:rPr lang="pt-PT" sz="2400" i="1">
                              <a:latin typeface="Cambria Math" panose="02040503050406030204" pitchFamily="18" charset="0"/>
                            </a:rPr>
                            <m:t>𝑟𝑒𝑑𝑖𝑑𝑢𝑎𝑙𝑠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PT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𝑁𝐷𝑉𝐼</m:t>
                          </m:r>
                        </m:e>
                        <m:sub/>
                      </m:sSub>
                      <m:r>
                        <a:rPr lang="pt-PT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PT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𝑁𝐷𝑉𝐼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𝑠𝑖𝑚</m:t>
                          </m:r>
                        </m:sub>
                      </m:sSub>
                    </m:oMath>
                  </m:oMathPara>
                </a14:m>
                <a:endParaRPr lang="pt-PT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733" y="2848162"/>
                <a:ext cx="7763205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283732" y="1949835"/>
                <a:ext cx="776320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𝑁𝐷𝑉𝐼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𝑠𝑖𝑚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PT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𝑃𝑟𝑒𝑐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PT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𝑃𝑟𝑒𝑐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PT" sz="2400" i="1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𝑃𝑟𝑒𝑐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pt-PT" sz="240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732" y="1949835"/>
                <a:ext cx="7763205" cy="461665"/>
              </a:xfrm>
              <a:prstGeom prst="rect">
                <a:avLst/>
              </a:prstGeom>
              <a:blipFill rotWithShape="0">
                <a:blip r:embed="rId4"/>
                <a:stretch>
                  <a:fillRect t="-44737" b="-10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ixaDeTexto 19"/>
          <p:cNvSpPr txBox="1"/>
          <p:nvPr/>
        </p:nvSpPr>
        <p:spPr>
          <a:xfrm>
            <a:off x="4019358" y="160338"/>
            <a:ext cx="802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>
                <a:solidFill>
                  <a:srgbClr val="DE5900"/>
                </a:solidFill>
              </a:rPr>
              <a:t>Vegetation </a:t>
            </a:r>
            <a:r>
              <a:rPr lang="en-US" sz="2800" b="1" dirty="0">
                <a:solidFill>
                  <a:srgbClr val="DE5900"/>
                </a:solidFill>
              </a:rPr>
              <a:t>Greenness/Browning</a:t>
            </a:r>
            <a:endParaRPr lang="pt-PT" sz="2800" b="1" dirty="0">
              <a:solidFill>
                <a:srgbClr val="DE5900"/>
              </a:solidFill>
            </a:endParaRPr>
          </a:p>
        </p:txBody>
      </p:sp>
      <p:sp>
        <p:nvSpPr>
          <p:cNvPr id="14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 smtClean="0">
                <a:solidFill>
                  <a:srgbClr val="E46C0A"/>
                </a:solidFill>
              </a:rPr>
              <a:t>NDVI residual Trends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4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51863"/>
          <a:stretch/>
        </p:blipFill>
        <p:spPr>
          <a:xfrm>
            <a:off x="1476613" y="3168387"/>
            <a:ext cx="4226907" cy="213576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5530" y="975136"/>
            <a:ext cx="5846871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dirty="0"/>
              <a:t>Land cover changes using </a:t>
            </a:r>
            <a:r>
              <a:rPr lang="en-US" sz="1867" dirty="0" err="1" smtClean="0"/>
              <a:t>Corine</a:t>
            </a:r>
            <a:r>
              <a:rPr lang="en-US" sz="1867" dirty="0" smtClean="0"/>
              <a:t> </a:t>
            </a:r>
            <a:r>
              <a:rPr lang="en-US" sz="1867" dirty="0"/>
              <a:t>Land Cover map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7" t="67562" r="14796" b="-3199"/>
          <a:stretch/>
        </p:blipFill>
        <p:spPr>
          <a:xfrm>
            <a:off x="6051368" y="1141290"/>
            <a:ext cx="5649806" cy="399501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34434" y="3635765"/>
            <a:ext cx="1285374" cy="379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sz="1867" b="1" dirty="0"/>
              <a:t>2000-1990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60414" y="3596894"/>
            <a:ext cx="1486212" cy="379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PT" sz="1867" b="1" dirty="0"/>
              <a:t>2006-2000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198"/>
          <a:stretch/>
        </p:blipFill>
        <p:spPr>
          <a:xfrm>
            <a:off x="1372474" y="1447206"/>
            <a:ext cx="4331046" cy="20283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909040" y="2920017"/>
            <a:ext cx="6270172" cy="2772365"/>
            <a:chOff x="5909040" y="2920017"/>
            <a:chExt cx="6270172" cy="2772365"/>
          </a:xfrm>
        </p:grpSpPr>
        <p:sp>
          <p:nvSpPr>
            <p:cNvPr id="2" name="Rectangle 1"/>
            <p:cNvSpPr/>
            <p:nvPr/>
          </p:nvSpPr>
          <p:spPr>
            <a:xfrm>
              <a:off x="9044126" y="2920017"/>
              <a:ext cx="1066525" cy="1811152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909040" y="4984496"/>
              <a:ext cx="627017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rgbClr val="002060"/>
                  </a:solidFill>
                </a:rPr>
                <a:t>% area land improvement is greater than the % area land degradation for forests and non-irrigated arable land</a:t>
              </a:r>
              <a:r>
                <a:rPr lang="en-US" sz="2000" dirty="0" smtClean="0">
                  <a:solidFill>
                    <a:srgbClr val="002060"/>
                  </a:solidFill>
                </a:rPr>
                <a:t>;</a:t>
              </a:r>
              <a:endParaRPr lang="en-US" sz="2000" dirty="0">
                <a:solidFill>
                  <a:srgbClr val="002060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015646" y="2960881"/>
              <a:ext cx="331597" cy="1764451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53322" y="1731523"/>
            <a:ext cx="6725889" cy="4666575"/>
            <a:chOff x="5453322" y="1731523"/>
            <a:chExt cx="6725889" cy="4666575"/>
          </a:xfrm>
        </p:grpSpPr>
        <p:sp>
          <p:nvSpPr>
            <p:cNvPr id="14" name="Rectangle 13"/>
            <p:cNvSpPr/>
            <p:nvPr/>
          </p:nvSpPr>
          <p:spPr>
            <a:xfrm>
              <a:off x="5453322" y="5690212"/>
              <a:ext cx="672588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smtClean="0">
                  <a:solidFill>
                    <a:srgbClr val="002060"/>
                  </a:solidFill>
                </a:rPr>
                <a:t>% </a:t>
              </a:r>
              <a:r>
                <a:rPr lang="en-US" sz="2000" dirty="0">
                  <a:solidFill>
                    <a:srgbClr val="002060"/>
                  </a:solidFill>
                </a:rPr>
                <a:t>area land degradation exceeds % area land improvement for transitional woodland-shrub, arable irrigated and annual crops;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977601" y="1737360"/>
              <a:ext cx="1066525" cy="2993809"/>
            </a:xfrm>
            <a:prstGeom prst="rect">
              <a:avLst/>
            </a:prstGeom>
            <a:noFill/>
            <a:ln w="25400">
              <a:solidFill>
                <a:srgbClr val="E46C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363494" y="2960881"/>
              <a:ext cx="331597" cy="1764451"/>
            </a:xfrm>
            <a:prstGeom prst="rect">
              <a:avLst/>
            </a:prstGeom>
            <a:noFill/>
            <a:ln w="25400">
              <a:solidFill>
                <a:srgbClr val="E46C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109513" y="1731523"/>
              <a:ext cx="706534" cy="2993809"/>
            </a:xfrm>
            <a:prstGeom prst="rect">
              <a:avLst/>
            </a:prstGeom>
            <a:noFill/>
            <a:ln w="25400">
              <a:solidFill>
                <a:srgbClr val="E46C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CaixaDeTexto 19"/>
          <p:cNvSpPr txBox="1"/>
          <p:nvPr/>
        </p:nvSpPr>
        <p:spPr>
          <a:xfrm>
            <a:off x="4019358" y="160338"/>
            <a:ext cx="802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smtClean="0">
                <a:solidFill>
                  <a:srgbClr val="DE5900"/>
                </a:solidFill>
              </a:rPr>
              <a:t>Vegetation </a:t>
            </a:r>
            <a:r>
              <a:rPr lang="en-US" sz="2800" b="1">
                <a:solidFill>
                  <a:srgbClr val="DE5900"/>
                </a:solidFill>
              </a:rPr>
              <a:t>Greenness/Browning</a:t>
            </a:r>
            <a:endParaRPr lang="pt-PT" sz="2800" b="1" dirty="0">
              <a:solidFill>
                <a:srgbClr val="DE5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25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 smtClean="0">
                <a:solidFill>
                  <a:srgbClr val="E46C0A"/>
                </a:solidFill>
              </a:rPr>
              <a:t>NPP (MODIS)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  <p:sp>
        <p:nvSpPr>
          <p:cNvPr id="26" name="TextBox 12"/>
          <p:cNvSpPr txBox="1"/>
          <p:nvPr/>
        </p:nvSpPr>
        <p:spPr>
          <a:xfrm>
            <a:off x="3835006" y="1089366"/>
            <a:ext cx="137826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200" dirty="0" smtClean="0"/>
              <a:t> Bastos </a:t>
            </a:r>
            <a:r>
              <a:rPr lang="pt-PT" sz="1200" dirty="0" err="1" smtClean="0"/>
              <a:t>et</a:t>
            </a:r>
            <a:r>
              <a:rPr lang="pt-PT" sz="1200" dirty="0" smtClean="0"/>
              <a:t> al (2013)</a:t>
            </a:r>
            <a:endParaRPr lang="pt-PT" sz="1200" dirty="0"/>
          </a:p>
        </p:txBody>
      </p:sp>
      <p:sp>
        <p:nvSpPr>
          <p:cNvPr id="13" name="CaixaDeTexto 19"/>
          <p:cNvSpPr txBox="1"/>
          <p:nvPr/>
        </p:nvSpPr>
        <p:spPr>
          <a:xfrm>
            <a:off x="4019358" y="160338"/>
            <a:ext cx="802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DE5900"/>
                </a:solidFill>
              </a:rPr>
              <a:t>D</a:t>
            </a:r>
            <a:r>
              <a:rPr lang="en-US" sz="2800" b="1" dirty="0" smtClean="0">
                <a:solidFill>
                  <a:srgbClr val="DE5900"/>
                </a:solidFill>
              </a:rPr>
              <a:t>rought </a:t>
            </a:r>
            <a:r>
              <a:rPr lang="en-US" sz="2800" b="1" dirty="0">
                <a:solidFill>
                  <a:srgbClr val="DE5900"/>
                </a:solidFill>
              </a:rPr>
              <a:t>impacts on </a:t>
            </a:r>
            <a:r>
              <a:rPr lang="en-US" sz="2800" b="1" dirty="0" smtClean="0">
                <a:solidFill>
                  <a:srgbClr val="DE5900"/>
                </a:solidFill>
              </a:rPr>
              <a:t>vegetation productivity</a:t>
            </a:r>
            <a:endParaRPr lang="pt-PT" sz="2800" b="1" dirty="0">
              <a:solidFill>
                <a:srgbClr val="DE59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r="1302"/>
          <a:stretch/>
        </p:blipFill>
        <p:spPr>
          <a:xfrm>
            <a:off x="5319571" y="864419"/>
            <a:ext cx="6796230" cy="5993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21"/>
          <a:stretch/>
        </p:blipFill>
        <p:spPr>
          <a:xfrm>
            <a:off x="312824" y="2089752"/>
            <a:ext cx="5006747" cy="171712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6972" y="1559537"/>
            <a:ext cx="42316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Positive </a:t>
            </a:r>
            <a:r>
              <a:rPr lang="en-US" dirty="0">
                <a:solidFill>
                  <a:srgbClr val="FF0000"/>
                </a:solidFill>
              </a:rPr>
              <a:t>values </a:t>
            </a:r>
            <a:r>
              <a:rPr lang="en-US" dirty="0"/>
              <a:t>correspond to </a:t>
            </a:r>
            <a:r>
              <a:rPr lang="en-US" dirty="0">
                <a:solidFill>
                  <a:srgbClr val="FF0000"/>
                </a:solidFill>
              </a:rPr>
              <a:t>El </a:t>
            </a:r>
            <a:r>
              <a:rPr lang="en-US" dirty="0" err="1">
                <a:solidFill>
                  <a:srgbClr val="FF0000"/>
                </a:solidFill>
              </a:rPr>
              <a:t>Niño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and </a:t>
            </a:r>
            <a:r>
              <a:rPr lang="en-US" dirty="0">
                <a:solidFill>
                  <a:srgbClr val="002060"/>
                </a:solidFill>
              </a:rPr>
              <a:t>negative values</a:t>
            </a:r>
            <a:r>
              <a:rPr lang="en-US" dirty="0"/>
              <a:t> to </a:t>
            </a:r>
            <a:r>
              <a:rPr lang="en-US" dirty="0">
                <a:solidFill>
                  <a:srgbClr val="002060"/>
                </a:solidFill>
              </a:rPr>
              <a:t>La </a:t>
            </a:r>
            <a:r>
              <a:rPr lang="en-US" dirty="0" err="1">
                <a:solidFill>
                  <a:srgbClr val="002060"/>
                </a:solidFill>
              </a:rPr>
              <a:t>Niña</a:t>
            </a:r>
            <a:r>
              <a:rPr lang="en-US" dirty="0"/>
              <a:t>.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2" y="3949171"/>
            <a:ext cx="5123627" cy="276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7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 smtClean="0">
                <a:solidFill>
                  <a:srgbClr val="E46C0A"/>
                </a:solidFill>
              </a:rPr>
              <a:t>NPP (MODIS)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  <p:sp>
        <p:nvSpPr>
          <p:cNvPr id="26" name="TextBox 12"/>
          <p:cNvSpPr txBox="1"/>
          <p:nvPr/>
        </p:nvSpPr>
        <p:spPr>
          <a:xfrm>
            <a:off x="8566826" y="5431717"/>
            <a:ext cx="137826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200" dirty="0" smtClean="0"/>
              <a:t> Bastos </a:t>
            </a:r>
            <a:r>
              <a:rPr lang="pt-PT" sz="1200" dirty="0" err="1" smtClean="0"/>
              <a:t>et</a:t>
            </a:r>
            <a:r>
              <a:rPr lang="pt-PT" sz="1200" dirty="0" smtClean="0"/>
              <a:t> al (2014)</a:t>
            </a:r>
            <a:endParaRPr lang="pt-PT" sz="1200" dirty="0"/>
          </a:p>
        </p:txBody>
      </p:sp>
      <p:sp>
        <p:nvSpPr>
          <p:cNvPr id="13" name="CaixaDeTexto 19"/>
          <p:cNvSpPr txBox="1"/>
          <p:nvPr/>
        </p:nvSpPr>
        <p:spPr>
          <a:xfrm>
            <a:off x="4019358" y="160338"/>
            <a:ext cx="802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DE5900"/>
                </a:solidFill>
              </a:rPr>
              <a:t>D</a:t>
            </a:r>
            <a:r>
              <a:rPr lang="en-US" sz="2800" b="1" dirty="0" smtClean="0">
                <a:solidFill>
                  <a:srgbClr val="DE5900"/>
                </a:solidFill>
              </a:rPr>
              <a:t>rought </a:t>
            </a:r>
            <a:r>
              <a:rPr lang="en-US" sz="2800" b="1" dirty="0">
                <a:solidFill>
                  <a:srgbClr val="DE5900"/>
                </a:solidFill>
              </a:rPr>
              <a:t>impacts on </a:t>
            </a:r>
            <a:r>
              <a:rPr lang="en-US" sz="2800" b="1" dirty="0" smtClean="0">
                <a:solidFill>
                  <a:srgbClr val="DE5900"/>
                </a:solidFill>
              </a:rPr>
              <a:t>vegetation productivity</a:t>
            </a:r>
            <a:endParaRPr lang="pt-PT" sz="2800" b="1" dirty="0">
              <a:solidFill>
                <a:srgbClr val="DE59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128"/>
            <a:ext cx="6319914" cy="5023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8" y="1559537"/>
            <a:ext cx="6270172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0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3"/>
          <p:cNvSpPr/>
          <p:nvPr/>
        </p:nvSpPr>
        <p:spPr>
          <a:xfrm>
            <a:off x="8340437" y="6534835"/>
            <a:ext cx="3775364" cy="3231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SALGEE </a:t>
            </a:r>
            <a:r>
              <a:rPr lang="pt-PT" sz="1500" dirty="0">
                <a:solidFill>
                  <a:srgbClr val="00194C"/>
                </a:solidFill>
                <a:ea typeface="Times New Roman" panose="02020603050405020304" pitchFamily="18" charset="0"/>
              </a:rPr>
              <a:t>2019, 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Darmstadt, 14-17 </a:t>
            </a:r>
            <a:r>
              <a:rPr lang="pt-PT" sz="1500" dirty="0" err="1" smtClean="0">
                <a:solidFill>
                  <a:srgbClr val="00194C"/>
                </a:solidFill>
                <a:ea typeface="Times New Roman" panose="02020603050405020304" pitchFamily="18" charset="0"/>
              </a:rPr>
              <a:t>October</a:t>
            </a:r>
            <a:r>
              <a:rPr lang="pt-PT" sz="1500" dirty="0" smtClean="0">
                <a:solidFill>
                  <a:srgbClr val="00194C"/>
                </a:solidFill>
                <a:ea typeface="Times New Roman" panose="02020603050405020304" pitchFamily="18" charset="0"/>
              </a:rPr>
              <a:t> 2019</a:t>
            </a:r>
            <a:endParaRPr lang="pt-PT" sz="1500" dirty="0">
              <a:solidFill>
                <a:srgbClr val="00194C"/>
              </a:solidFill>
              <a:ea typeface="Times New Roman" panose="02020603050405020304" pitchFamily="18" charset="0"/>
            </a:endParaRPr>
          </a:p>
        </p:txBody>
      </p:sp>
      <p:sp>
        <p:nvSpPr>
          <p:cNvPr id="11" name="AutoShape 2" descr="Resultado de imagem para 1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12" name="AutoShape 4" descr="Resultado de imagem para 1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 dirty="0"/>
          </a:p>
        </p:txBody>
      </p:sp>
      <p:sp>
        <p:nvSpPr>
          <p:cNvPr id="8" name="Rectangle 7"/>
          <p:cNvSpPr/>
          <p:nvPr/>
        </p:nvSpPr>
        <p:spPr>
          <a:xfrm>
            <a:off x="586031" y="1036317"/>
            <a:ext cx="8618195" cy="44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en-US" altLang="pt-PT" sz="2800" b="1" dirty="0" smtClean="0">
                <a:solidFill>
                  <a:srgbClr val="E46C0A"/>
                </a:solidFill>
              </a:rPr>
              <a:t>NPP (MODIS)</a:t>
            </a:r>
            <a:endParaRPr lang="en-US" altLang="pt-PT" sz="2800" b="1" dirty="0">
              <a:solidFill>
                <a:srgbClr val="E46C0A"/>
              </a:solidFill>
            </a:endParaRPr>
          </a:p>
        </p:txBody>
      </p:sp>
      <p:sp>
        <p:nvSpPr>
          <p:cNvPr id="26" name="TextBox 12"/>
          <p:cNvSpPr txBox="1"/>
          <p:nvPr/>
        </p:nvSpPr>
        <p:spPr>
          <a:xfrm>
            <a:off x="4423138" y="1097552"/>
            <a:ext cx="137826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200" dirty="0" smtClean="0"/>
              <a:t> Bastos </a:t>
            </a:r>
            <a:r>
              <a:rPr lang="pt-PT" sz="1200" dirty="0" err="1" smtClean="0"/>
              <a:t>et</a:t>
            </a:r>
            <a:r>
              <a:rPr lang="pt-PT" sz="1200" dirty="0" smtClean="0"/>
              <a:t> al (2014)</a:t>
            </a:r>
            <a:endParaRPr lang="pt-PT" sz="1200" dirty="0"/>
          </a:p>
        </p:txBody>
      </p:sp>
      <p:sp>
        <p:nvSpPr>
          <p:cNvPr id="13" name="CaixaDeTexto 19"/>
          <p:cNvSpPr txBox="1"/>
          <p:nvPr/>
        </p:nvSpPr>
        <p:spPr>
          <a:xfrm>
            <a:off x="4019358" y="160338"/>
            <a:ext cx="8027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solidFill>
                  <a:srgbClr val="DE5900"/>
                </a:solidFill>
              </a:rPr>
              <a:t>D</a:t>
            </a:r>
            <a:r>
              <a:rPr lang="en-US" sz="2800" b="1" dirty="0" smtClean="0">
                <a:solidFill>
                  <a:srgbClr val="DE5900"/>
                </a:solidFill>
              </a:rPr>
              <a:t>rought </a:t>
            </a:r>
            <a:r>
              <a:rPr lang="en-US" sz="2800" b="1" dirty="0">
                <a:solidFill>
                  <a:srgbClr val="DE5900"/>
                </a:solidFill>
              </a:rPr>
              <a:t>impacts on </a:t>
            </a:r>
            <a:r>
              <a:rPr lang="en-US" sz="2800" b="1" dirty="0" smtClean="0">
                <a:solidFill>
                  <a:srgbClr val="DE5900"/>
                </a:solidFill>
              </a:rPr>
              <a:t>vegetation productivity</a:t>
            </a:r>
            <a:endParaRPr lang="pt-PT" sz="2800" b="1" dirty="0">
              <a:solidFill>
                <a:srgbClr val="DE59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04"/>
          <a:stretch/>
        </p:blipFill>
        <p:spPr>
          <a:xfrm>
            <a:off x="396966" y="1524000"/>
            <a:ext cx="4331789" cy="5334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354" y="684252"/>
            <a:ext cx="6015447" cy="617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1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5280</TotalTime>
  <Words>952</Words>
  <Application>Microsoft Macintosh PowerPoint</Application>
  <PresentationFormat>Widescreen</PresentationFormat>
  <Paragraphs>124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Calibri</vt:lpstr>
      <vt:lpstr>Calibri Light</vt:lpstr>
      <vt:lpstr>Cambria Math</vt:lpstr>
      <vt:lpstr>Comic Sans MS</vt:lpstr>
      <vt:lpstr>Times New Roman</vt:lpstr>
      <vt:lpstr>Wingdings</vt:lpstr>
      <vt:lpstr>Arial</vt:lpstr>
      <vt:lpstr>Tema do Office</vt:lpstr>
      <vt:lpstr>Assessing drought impacts on vegetation activity and productivity using remote sensing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SErmida</dc:creator>
  <cp:lastModifiedBy>Microsoft Office User</cp:lastModifiedBy>
  <cp:revision>120</cp:revision>
  <dcterms:created xsi:type="dcterms:W3CDTF">2017-03-17T12:12:55Z</dcterms:created>
  <dcterms:modified xsi:type="dcterms:W3CDTF">2019-10-16T06:33:28Z</dcterms:modified>
</cp:coreProperties>
</file>