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89" r:id="rId2"/>
    <p:sldId id="614" r:id="rId3"/>
    <p:sldId id="636" r:id="rId4"/>
    <p:sldId id="643" r:id="rId5"/>
    <p:sldId id="645" r:id="rId6"/>
    <p:sldId id="644" r:id="rId7"/>
    <p:sldId id="646" r:id="rId8"/>
    <p:sldId id="647" r:id="rId9"/>
    <p:sldId id="648" r:id="rId10"/>
    <p:sldId id="634" r:id="rId11"/>
    <p:sldId id="612" r:id="rId12"/>
    <p:sldId id="615" r:id="rId13"/>
    <p:sldId id="616" r:id="rId14"/>
    <p:sldId id="515" r:id="rId15"/>
    <p:sldId id="617" r:id="rId16"/>
    <p:sldId id="635" r:id="rId17"/>
    <p:sldId id="638" r:id="rId18"/>
    <p:sldId id="622" r:id="rId19"/>
    <p:sldId id="640" r:id="rId20"/>
    <p:sldId id="641" r:id="rId21"/>
    <p:sldId id="621" r:id="rId22"/>
    <p:sldId id="623" r:id="rId23"/>
    <p:sldId id="642" r:id="rId24"/>
    <p:sldId id="624" r:id="rId25"/>
    <p:sldId id="625" r:id="rId26"/>
    <p:sldId id="626" r:id="rId27"/>
    <p:sldId id="628" r:id="rId28"/>
    <p:sldId id="629" r:id="rId29"/>
    <p:sldId id="630" r:id="rId30"/>
    <p:sldId id="631" r:id="rId31"/>
    <p:sldId id="632" r:id="rId32"/>
    <p:sldId id="633" r:id="rId33"/>
    <p:sldId id="608" r:id="rId34"/>
  </p:sldIdLst>
  <p:sldSz cx="9144000" cy="6858000" type="screen4x3"/>
  <p:notesSz cx="67818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3300"/>
    <a:srgbClr val="008000"/>
    <a:srgbClr val="A46D00"/>
    <a:srgbClr val="0000CC"/>
    <a:srgbClr val="99CCFF"/>
    <a:srgbClr val="000099"/>
    <a:srgbClr val="FF9900"/>
    <a:srgbClr val="33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317" autoAdjust="0"/>
    <p:restoredTop sz="93009" autoAdjust="0"/>
  </p:normalViewPr>
  <p:slideViewPr>
    <p:cSldViewPr>
      <p:cViewPr varScale="1">
        <p:scale>
          <a:sx n="72" d="100"/>
          <a:sy n="72" d="100"/>
        </p:scale>
        <p:origin x="1950" y="54"/>
      </p:cViewPr>
      <p:guideLst>
        <p:guide orient="horz" pos="21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4469B-1366-4A90-85C2-46010A7362B4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bg-BG"/>
        </a:p>
      </dgm:t>
    </dgm:pt>
    <dgm:pt modelId="{FBEC8949-D8BA-45A2-AE15-A4A4FEFFD2E7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sz="1400" b="1" dirty="0" smtClean="0">
              <a:effectLst/>
              <a:latin typeface="Calibri" pitchFamily="34" charset="0"/>
              <a:cs typeface="Calibri" pitchFamily="34" charset="0"/>
            </a:rPr>
            <a:t>Needs from composite Indicator of fire risk</a:t>
          </a:r>
          <a:endParaRPr lang="bg-BG" sz="1400" b="1" dirty="0">
            <a:effectLst/>
            <a:latin typeface="Calibri" pitchFamily="34" charset="0"/>
            <a:cs typeface="Calibri" pitchFamily="34" charset="0"/>
          </a:endParaRPr>
        </a:p>
      </dgm:t>
    </dgm:pt>
    <dgm:pt modelId="{5F143DDE-398A-4D1F-A9D9-44B5F838D643}" type="parTrans" cxnId="{A2D9196B-ACED-4CE1-A369-73DC5BB29C29}">
      <dgm:prSet/>
      <dgm:spPr/>
      <dgm:t>
        <a:bodyPr/>
        <a:lstStyle/>
        <a:p>
          <a:endParaRPr lang="bg-BG"/>
        </a:p>
      </dgm:t>
    </dgm:pt>
    <dgm:pt modelId="{3385B571-E893-42A5-9F35-0F4CD1856A75}" type="sibTrans" cxnId="{A2D9196B-ACED-4CE1-A369-73DC5BB29C29}">
      <dgm:prSet/>
      <dgm:spPr/>
      <dgm:t>
        <a:bodyPr/>
        <a:lstStyle/>
        <a:p>
          <a:pPr algn="l"/>
          <a:endParaRPr lang="bg-BG"/>
        </a:p>
      </dgm:t>
    </dgm:pt>
    <dgm:pt modelId="{09CD8ED9-3840-44EA-94C8-6E4F82221CA3}">
      <dgm:prSet custT="1"/>
      <dgm:spPr/>
      <dgm:t>
        <a:bodyPr/>
        <a:lstStyle/>
        <a:p>
          <a:pPr algn="l" rtl="0"/>
          <a:r>
            <a:rPr lang="en-US" sz="1400" b="1" dirty="0" smtClean="0">
              <a:effectLst/>
              <a:latin typeface="Calibri" pitchFamily="34" charset="0"/>
              <a:cs typeface="Calibri" pitchFamily="34" charset="0"/>
            </a:rPr>
            <a:t>Atmosphere conditions</a:t>
          </a:r>
          <a:endParaRPr lang="bg-BG" sz="1400" b="1" dirty="0">
            <a:effectLst/>
            <a:latin typeface="Calibri" pitchFamily="34" charset="0"/>
            <a:cs typeface="Calibri" pitchFamily="34" charset="0"/>
          </a:endParaRPr>
        </a:p>
      </dgm:t>
    </dgm:pt>
    <dgm:pt modelId="{6BB72783-8885-4A3F-94EA-8C5CCFC9185F}" type="parTrans" cxnId="{2B95A481-E3C5-470D-A184-502490D87117}">
      <dgm:prSet/>
      <dgm:spPr/>
      <dgm:t>
        <a:bodyPr/>
        <a:lstStyle/>
        <a:p>
          <a:endParaRPr lang="bg-BG"/>
        </a:p>
      </dgm:t>
    </dgm:pt>
    <dgm:pt modelId="{C1B8765E-E98B-4076-9EF5-F09C6A35C33E}" type="sibTrans" cxnId="{2B95A481-E3C5-470D-A184-502490D87117}">
      <dgm:prSet/>
      <dgm:spPr/>
      <dgm:t>
        <a:bodyPr/>
        <a:lstStyle/>
        <a:p>
          <a:endParaRPr lang="bg-BG"/>
        </a:p>
      </dgm:t>
    </dgm:pt>
    <dgm:pt modelId="{347EAD28-2568-4CA8-A782-28011847C80F}">
      <dgm:prSet custT="1"/>
      <dgm:spPr/>
      <dgm:t>
        <a:bodyPr/>
        <a:lstStyle/>
        <a:p>
          <a:pPr rtl="0"/>
          <a:r>
            <a:rPr lang="en-US" sz="1400" b="1" dirty="0" smtClean="0">
              <a:effectLst/>
              <a:latin typeface="Calibri" pitchFamily="34" charset="0"/>
              <a:cs typeface="Calibri" pitchFamily="34" charset="0"/>
            </a:rPr>
            <a:t>Land surface state</a:t>
          </a:r>
          <a:endParaRPr lang="bg-BG" sz="1400" b="1" dirty="0">
            <a:effectLst/>
            <a:latin typeface="Calibri" pitchFamily="34" charset="0"/>
            <a:cs typeface="Calibri" pitchFamily="34" charset="0"/>
          </a:endParaRPr>
        </a:p>
      </dgm:t>
    </dgm:pt>
    <dgm:pt modelId="{85FCDBAC-7AF2-4D5F-9127-64EB81413FD4}" type="parTrans" cxnId="{58189062-1A1B-489A-92BE-ABA8341B6905}">
      <dgm:prSet/>
      <dgm:spPr/>
      <dgm:t>
        <a:bodyPr/>
        <a:lstStyle/>
        <a:p>
          <a:endParaRPr lang="bg-BG"/>
        </a:p>
      </dgm:t>
    </dgm:pt>
    <dgm:pt modelId="{25832DE6-BFEF-4000-8413-97352DD873A8}" type="sibTrans" cxnId="{58189062-1A1B-489A-92BE-ABA8341B6905}">
      <dgm:prSet/>
      <dgm:spPr/>
      <dgm:t>
        <a:bodyPr/>
        <a:lstStyle/>
        <a:p>
          <a:endParaRPr lang="bg-BG"/>
        </a:p>
      </dgm:t>
    </dgm:pt>
    <dgm:pt modelId="{A709EFC3-DFAD-4A48-811F-0F3B8C989BF3}">
      <dgm:prSet custT="1"/>
      <dgm:spPr/>
      <dgm:t>
        <a:bodyPr/>
        <a:lstStyle/>
        <a:p>
          <a:pPr rtl="0"/>
          <a:r>
            <a:rPr lang="en-US" sz="1400" b="1" dirty="0" smtClean="0">
              <a:effectLst/>
              <a:latin typeface="Calibri" pitchFamily="34" charset="0"/>
              <a:cs typeface="Calibri" pitchFamily="34" charset="0"/>
            </a:rPr>
            <a:t>Composite fire risk</a:t>
          </a:r>
          <a:r>
            <a:rPr lang="en-US" sz="1400" b="1" u="none" dirty="0" smtClean="0">
              <a:effectLst/>
              <a:latin typeface="Calibri" pitchFamily="34" charset="0"/>
              <a:cs typeface="Calibri" pitchFamily="34" charset="0"/>
            </a:rPr>
            <a:t> Index</a:t>
          </a:r>
          <a:endParaRPr lang="bg-BG" sz="1400" b="1" u="none" dirty="0">
            <a:effectLst/>
            <a:latin typeface="Calibri" pitchFamily="34" charset="0"/>
            <a:cs typeface="Calibri" pitchFamily="34" charset="0"/>
          </a:endParaRPr>
        </a:p>
      </dgm:t>
    </dgm:pt>
    <dgm:pt modelId="{387ABF8E-5166-4E3C-AB34-EF6E527E9593}" type="parTrans" cxnId="{92ADE52B-835B-4AFD-863F-9A148376408B}">
      <dgm:prSet/>
      <dgm:spPr/>
      <dgm:t>
        <a:bodyPr/>
        <a:lstStyle/>
        <a:p>
          <a:endParaRPr lang="bg-BG"/>
        </a:p>
      </dgm:t>
    </dgm:pt>
    <dgm:pt modelId="{416F8906-D903-4CE9-9DD1-91559F7788D5}" type="sibTrans" cxnId="{92ADE52B-835B-4AFD-863F-9A148376408B}">
      <dgm:prSet/>
      <dgm:spPr/>
      <dgm:t>
        <a:bodyPr/>
        <a:lstStyle/>
        <a:p>
          <a:endParaRPr lang="bg-BG"/>
        </a:p>
      </dgm:t>
    </dgm:pt>
    <dgm:pt modelId="{8670925F-F3CB-4B4E-A506-BE6EC0761C4A}">
      <dgm:prSet custT="1"/>
      <dgm:spPr/>
      <dgm:t>
        <a:bodyPr/>
        <a:lstStyle/>
        <a:p>
          <a:pPr rtl="0"/>
          <a:r>
            <a:rPr lang="en-US" sz="1400" b="1" dirty="0" smtClean="0">
              <a:effectLst/>
              <a:latin typeface="Calibri" pitchFamily="34" charset="0"/>
              <a:cs typeface="Calibri" pitchFamily="34" charset="0"/>
            </a:rPr>
            <a:t>Analyses &amp; Forecasts </a:t>
          </a:r>
          <a:endParaRPr lang="bg-BG" sz="1400" b="1" dirty="0">
            <a:effectLst/>
            <a:latin typeface="Calibri" pitchFamily="34" charset="0"/>
            <a:cs typeface="Calibri" pitchFamily="34" charset="0"/>
          </a:endParaRPr>
        </a:p>
      </dgm:t>
    </dgm:pt>
    <dgm:pt modelId="{2BA390E1-0219-4D20-A494-98177C297962}" type="parTrans" cxnId="{54DE56A0-8EA7-4386-B98F-7F984610933C}">
      <dgm:prSet/>
      <dgm:spPr/>
      <dgm:t>
        <a:bodyPr/>
        <a:lstStyle/>
        <a:p>
          <a:endParaRPr lang="bg-BG"/>
        </a:p>
      </dgm:t>
    </dgm:pt>
    <dgm:pt modelId="{6C3C9293-6AC2-4189-A79F-E9F3AF048820}" type="sibTrans" cxnId="{54DE56A0-8EA7-4386-B98F-7F984610933C}">
      <dgm:prSet/>
      <dgm:spPr/>
      <dgm:t>
        <a:bodyPr/>
        <a:lstStyle/>
        <a:p>
          <a:endParaRPr lang="bg-BG"/>
        </a:p>
      </dgm:t>
    </dgm:pt>
    <dgm:pt modelId="{4307740B-1E8F-480A-B706-3F23D581E90D}">
      <dgm:prSet custT="1"/>
      <dgm:spPr/>
      <dgm:t>
        <a:bodyPr/>
        <a:lstStyle/>
        <a:p>
          <a:pPr rtl="0"/>
          <a:r>
            <a:rPr lang="en-US" sz="1400" b="1" dirty="0" smtClean="0">
              <a:effectLst/>
              <a:latin typeface="Calibri" pitchFamily="34" charset="0"/>
              <a:cs typeface="Calibri" pitchFamily="34" charset="0"/>
            </a:rPr>
            <a:t>Validation </a:t>
          </a:r>
          <a:endParaRPr lang="bg-BG" sz="1400" b="1" dirty="0">
            <a:effectLst/>
            <a:latin typeface="Calibri" pitchFamily="34" charset="0"/>
            <a:cs typeface="Calibri" pitchFamily="34" charset="0"/>
          </a:endParaRPr>
        </a:p>
      </dgm:t>
    </dgm:pt>
    <dgm:pt modelId="{ABADB891-722E-487A-B2B5-6997EB66DF23}" type="parTrans" cxnId="{81F8EA76-2E9F-4D41-AB9A-91457DDBD745}">
      <dgm:prSet/>
      <dgm:spPr/>
      <dgm:t>
        <a:bodyPr/>
        <a:lstStyle/>
        <a:p>
          <a:endParaRPr lang="bg-BG"/>
        </a:p>
      </dgm:t>
    </dgm:pt>
    <dgm:pt modelId="{F7C848A4-1DC7-4E6D-A52A-C3401798BD82}" type="sibTrans" cxnId="{81F8EA76-2E9F-4D41-AB9A-91457DDBD745}">
      <dgm:prSet/>
      <dgm:spPr/>
      <dgm:t>
        <a:bodyPr/>
        <a:lstStyle/>
        <a:p>
          <a:endParaRPr lang="bg-BG"/>
        </a:p>
      </dgm:t>
    </dgm:pt>
    <dgm:pt modelId="{6B55AC8D-95F1-4736-A39E-3806E8586571}">
      <dgm:prSet custT="1"/>
      <dgm:spPr/>
      <dgm:t>
        <a:bodyPr/>
        <a:lstStyle/>
        <a:p>
          <a:pPr rtl="0"/>
          <a:r>
            <a:rPr lang="en-US" sz="1400" b="1" dirty="0" smtClean="0">
              <a:effectLst/>
              <a:latin typeface="Calibri" pitchFamily="34" charset="0"/>
              <a:cs typeface="Calibri" pitchFamily="34" charset="0"/>
            </a:rPr>
            <a:t>Operational </a:t>
          </a:r>
          <a:endParaRPr lang="bg-BG" sz="1400" b="1" dirty="0">
            <a:effectLst/>
            <a:latin typeface="Calibri" pitchFamily="34" charset="0"/>
            <a:cs typeface="Calibri" pitchFamily="34" charset="0"/>
          </a:endParaRPr>
        </a:p>
      </dgm:t>
    </dgm:pt>
    <dgm:pt modelId="{D582C1C8-1686-453F-BEEB-FACD2DD5A0F7}" type="parTrans" cxnId="{DFB20809-8C78-466D-91A4-387DEEF2573C}">
      <dgm:prSet/>
      <dgm:spPr/>
      <dgm:t>
        <a:bodyPr/>
        <a:lstStyle/>
        <a:p>
          <a:endParaRPr lang="bg-BG"/>
        </a:p>
      </dgm:t>
    </dgm:pt>
    <dgm:pt modelId="{99E186B3-82AE-4218-941B-1DD99791F740}" type="sibTrans" cxnId="{DFB20809-8C78-466D-91A4-387DEEF2573C}">
      <dgm:prSet/>
      <dgm:spPr/>
      <dgm:t>
        <a:bodyPr/>
        <a:lstStyle/>
        <a:p>
          <a:endParaRPr lang="bg-BG"/>
        </a:p>
      </dgm:t>
    </dgm:pt>
    <dgm:pt modelId="{0011AF48-F655-4190-BF1F-6AAE845EE7DC}" type="pres">
      <dgm:prSet presAssocID="{1BD4469B-1366-4A90-85C2-46010A7362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C07D463D-719B-4643-8527-2E413CE0697B}" type="pres">
      <dgm:prSet presAssocID="{1BD4469B-1366-4A90-85C2-46010A7362B4}" presName="cycle" presStyleCnt="0"/>
      <dgm:spPr/>
    </dgm:pt>
    <dgm:pt modelId="{F3135036-3DCA-4A33-9429-9D23908E33DD}" type="pres">
      <dgm:prSet presAssocID="{FBEC8949-D8BA-45A2-AE15-A4A4FEFFD2E7}" presName="nodeFirstNode" presStyleLbl="node1" presStyleIdx="0" presStyleCnt="7" custScaleX="149074" custScaleY="135092" custRadScaleRad="163821" custRadScaleInc="-11640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FC35E02-3D09-484B-82E7-0204D2EE0779}" type="pres">
      <dgm:prSet presAssocID="{3385B571-E893-42A5-9F35-0F4CD1856A75}" presName="sibTransFirstNode" presStyleLbl="bgShp" presStyleIdx="0" presStyleCnt="1" custLinFactNeighborX="-192" custLinFactNeighborY="-135"/>
      <dgm:spPr/>
      <dgm:t>
        <a:bodyPr/>
        <a:lstStyle/>
        <a:p>
          <a:endParaRPr lang="bg-BG"/>
        </a:p>
      </dgm:t>
    </dgm:pt>
    <dgm:pt modelId="{F6CE8539-8D7E-4BD8-A0EE-7D52B56387A0}" type="pres">
      <dgm:prSet presAssocID="{09CD8ED9-3840-44EA-94C8-6E4F82221CA3}" presName="nodeFollowingNodes" presStyleLbl="node1" presStyleIdx="1" presStyleCnt="7" custRadScaleRad="65549" custRadScaleInc="-19319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183B62F-7B64-4F8A-8580-E8262D379C90}" type="pres">
      <dgm:prSet presAssocID="{347EAD28-2568-4CA8-A782-28011847C80F}" presName="nodeFollowingNodes" presStyleLbl="node1" presStyleIdx="2" presStyleCnt="7" custRadScaleRad="37539" custRadScaleInc="28381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47D710-2CF0-4E1B-9428-AF95CD69F8CF}" type="pres">
      <dgm:prSet presAssocID="{A709EFC3-DFAD-4A48-811F-0F3B8C989BF3}" presName="nodeFollowingNodes" presStyleLbl="node1" presStyleIdx="3" presStyleCnt="7" custRadScaleRad="127703" custRadScaleInc="15393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CA58DD3-8EAD-4833-A699-AD868B606EC4}" type="pres">
      <dgm:prSet presAssocID="{8670925F-F3CB-4B4E-A506-BE6EC0761C4A}" presName="nodeFollowingNodes" presStyleLbl="node1" presStyleIdx="4" presStyleCnt="7" custRadScaleRad="195189" custRadScaleInc="8177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51A6AB4-96F7-4FC3-920B-2C8B3D7E7DB4}" type="pres">
      <dgm:prSet presAssocID="{4307740B-1E8F-480A-B706-3F23D581E90D}" presName="nodeFollowingNodes" presStyleLbl="node1" presStyleIdx="5" presStyleCnt="7" custRadScaleRad="215486" custRadScaleInc="1295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4793703-776C-46D5-B7F9-7B0427297E51}" type="pres">
      <dgm:prSet presAssocID="{6B55AC8D-95F1-4736-A39E-3806E8586571}" presName="nodeFollowingNodes" presStyleLbl="node1" presStyleIdx="6" presStyleCnt="7" custRadScaleRad="226004" custRadScaleInc="-5537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58E4E31-B88C-4825-A0F8-3B1B5D216BAC}" type="presOf" srcId="{3385B571-E893-42A5-9F35-0F4CD1856A75}" destId="{4FC35E02-3D09-484B-82E7-0204D2EE0779}" srcOrd="0" destOrd="0" presId="urn:microsoft.com/office/officeart/2005/8/layout/cycle3"/>
    <dgm:cxn modelId="{1A00D901-3A8B-4EED-92BB-EA5272647CFB}" type="presOf" srcId="{4307740B-1E8F-480A-B706-3F23D581E90D}" destId="{A51A6AB4-96F7-4FC3-920B-2C8B3D7E7DB4}" srcOrd="0" destOrd="0" presId="urn:microsoft.com/office/officeart/2005/8/layout/cycle3"/>
    <dgm:cxn modelId="{CB6F07FD-10D6-4D17-A29D-4C701A784834}" type="presOf" srcId="{8670925F-F3CB-4B4E-A506-BE6EC0761C4A}" destId="{DCA58DD3-8EAD-4833-A699-AD868B606EC4}" srcOrd="0" destOrd="0" presId="urn:microsoft.com/office/officeart/2005/8/layout/cycle3"/>
    <dgm:cxn modelId="{1DE5BAFF-C0FF-41CF-BEE6-C94C4CF4DD43}" type="presOf" srcId="{FBEC8949-D8BA-45A2-AE15-A4A4FEFFD2E7}" destId="{F3135036-3DCA-4A33-9429-9D23908E33DD}" srcOrd="0" destOrd="0" presId="urn:microsoft.com/office/officeart/2005/8/layout/cycle3"/>
    <dgm:cxn modelId="{2B95A481-E3C5-470D-A184-502490D87117}" srcId="{1BD4469B-1366-4A90-85C2-46010A7362B4}" destId="{09CD8ED9-3840-44EA-94C8-6E4F82221CA3}" srcOrd="1" destOrd="0" parTransId="{6BB72783-8885-4A3F-94EA-8C5CCFC9185F}" sibTransId="{C1B8765E-E98B-4076-9EF5-F09C6A35C33E}"/>
    <dgm:cxn modelId="{92ADE52B-835B-4AFD-863F-9A148376408B}" srcId="{1BD4469B-1366-4A90-85C2-46010A7362B4}" destId="{A709EFC3-DFAD-4A48-811F-0F3B8C989BF3}" srcOrd="3" destOrd="0" parTransId="{387ABF8E-5166-4E3C-AB34-EF6E527E9593}" sibTransId="{416F8906-D903-4CE9-9DD1-91559F7788D5}"/>
    <dgm:cxn modelId="{36751641-8564-466A-B268-7907585AD8B7}" type="presOf" srcId="{6B55AC8D-95F1-4736-A39E-3806E8586571}" destId="{F4793703-776C-46D5-B7F9-7B0427297E51}" srcOrd="0" destOrd="0" presId="urn:microsoft.com/office/officeart/2005/8/layout/cycle3"/>
    <dgm:cxn modelId="{5BC6BECA-CD99-4CAE-9B27-D57DE8669BA0}" type="presOf" srcId="{1BD4469B-1366-4A90-85C2-46010A7362B4}" destId="{0011AF48-F655-4190-BF1F-6AAE845EE7DC}" srcOrd="0" destOrd="0" presId="urn:microsoft.com/office/officeart/2005/8/layout/cycle3"/>
    <dgm:cxn modelId="{A2D9196B-ACED-4CE1-A369-73DC5BB29C29}" srcId="{1BD4469B-1366-4A90-85C2-46010A7362B4}" destId="{FBEC8949-D8BA-45A2-AE15-A4A4FEFFD2E7}" srcOrd="0" destOrd="0" parTransId="{5F143DDE-398A-4D1F-A9D9-44B5F838D643}" sibTransId="{3385B571-E893-42A5-9F35-0F4CD1856A75}"/>
    <dgm:cxn modelId="{58189062-1A1B-489A-92BE-ABA8341B6905}" srcId="{1BD4469B-1366-4A90-85C2-46010A7362B4}" destId="{347EAD28-2568-4CA8-A782-28011847C80F}" srcOrd="2" destOrd="0" parTransId="{85FCDBAC-7AF2-4D5F-9127-64EB81413FD4}" sibTransId="{25832DE6-BFEF-4000-8413-97352DD873A8}"/>
    <dgm:cxn modelId="{97D94F59-6D53-43E0-AFC2-A25ED70AA849}" type="presOf" srcId="{347EAD28-2568-4CA8-A782-28011847C80F}" destId="{2183B62F-7B64-4F8A-8580-E8262D379C90}" srcOrd="0" destOrd="0" presId="urn:microsoft.com/office/officeart/2005/8/layout/cycle3"/>
    <dgm:cxn modelId="{54DE56A0-8EA7-4386-B98F-7F984610933C}" srcId="{1BD4469B-1366-4A90-85C2-46010A7362B4}" destId="{8670925F-F3CB-4B4E-A506-BE6EC0761C4A}" srcOrd="4" destOrd="0" parTransId="{2BA390E1-0219-4D20-A494-98177C297962}" sibTransId="{6C3C9293-6AC2-4189-A79F-E9F3AF048820}"/>
    <dgm:cxn modelId="{5DEFA2C0-0D6D-431F-94A0-8F5E3427B47C}" type="presOf" srcId="{A709EFC3-DFAD-4A48-811F-0F3B8C989BF3}" destId="{9647D710-2CF0-4E1B-9428-AF95CD69F8CF}" srcOrd="0" destOrd="0" presId="urn:microsoft.com/office/officeart/2005/8/layout/cycle3"/>
    <dgm:cxn modelId="{DFB20809-8C78-466D-91A4-387DEEF2573C}" srcId="{1BD4469B-1366-4A90-85C2-46010A7362B4}" destId="{6B55AC8D-95F1-4736-A39E-3806E8586571}" srcOrd="6" destOrd="0" parTransId="{D582C1C8-1686-453F-BEEB-FACD2DD5A0F7}" sibTransId="{99E186B3-82AE-4218-941B-1DD99791F740}"/>
    <dgm:cxn modelId="{F6F26E8D-BFAA-4BF5-A099-22C7F3889D38}" type="presOf" srcId="{09CD8ED9-3840-44EA-94C8-6E4F82221CA3}" destId="{F6CE8539-8D7E-4BD8-A0EE-7D52B56387A0}" srcOrd="0" destOrd="0" presId="urn:microsoft.com/office/officeart/2005/8/layout/cycle3"/>
    <dgm:cxn modelId="{81F8EA76-2E9F-4D41-AB9A-91457DDBD745}" srcId="{1BD4469B-1366-4A90-85C2-46010A7362B4}" destId="{4307740B-1E8F-480A-B706-3F23D581E90D}" srcOrd="5" destOrd="0" parTransId="{ABADB891-722E-487A-B2B5-6997EB66DF23}" sibTransId="{F7C848A4-1DC7-4E6D-A52A-C3401798BD82}"/>
    <dgm:cxn modelId="{AA7CDDCA-EB14-4628-93A3-DB3D06B2FA3A}" type="presParOf" srcId="{0011AF48-F655-4190-BF1F-6AAE845EE7DC}" destId="{C07D463D-719B-4643-8527-2E413CE0697B}" srcOrd="0" destOrd="0" presId="urn:microsoft.com/office/officeart/2005/8/layout/cycle3"/>
    <dgm:cxn modelId="{E097BAD6-B8FA-4D9F-A093-5C050F1C1712}" type="presParOf" srcId="{C07D463D-719B-4643-8527-2E413CE0697B}" destId="{F3135036-3DCA-4A33-9429-9D23908E33DD}" srcOrd="0" destOrd="0" presId="urn:microsoft.com/office/officeart/2005/8/layout/cycle3"/>
    <dgm:cxn modelId="{3E5FA5D9-8E97-4258-8E47-FCE32316B937}" type="presParOf" srcId="{C07D463D-719B-4643-8527-2E413CE0697B}" destId="{4FC35E02-3D09-484B-82E7-0204D2EE0779}" srcOrd="1" destOrd="0" presId="urn:microsoft.com/office/officeart/2005/8/layout/cycle3"/>
    <dgm:cxn modelId="{28B2F0C2-FAA4-4FCA-8235-5916DE8B6C2D}" type="presParOf" srcId="{C07D463D-719B-4643-8527-2E413CE0697B}" destId="{F6CE8539-8D7E-4BD8-A0EE-7D52B56387A0}" srcOrd="2" destOrd="0" presId="urn:microsoft.com/office/officeart/2005/8/layout/cycle3"/>
    <dgm:cxn modelId="{EBEAB0B0-C912-40D1-A386-81534FA404D2}" type="presParOf" srcId="{C07D463D-719B-4643-8527-2E413CE0697B}" destId="{2183B62F-7B64-4F8A-8580-E8262D379C90}" srcOrd="3" destOrd="0" presId="urn:microsoft.com/office/officeart/2005/8/layout/cycle3"/>
    <dgm:cxn modelId="{0B5605F1-89AA-44F7-B833-2FFE74995141}" type="presParOf" srcId="{C07D463D-719B-4643-8527-2E413CE0697B}" destId="{9647D710-2CF0-4E1B-9428-AF95CD69F8CF}" srcOrd="4" destOrd="0" presId="urn:microsoft.com/office/officeart/2005/8/layout/cycle3"/>
    <dgm:cxn modelId="{0ED61A69-45CD-4A95-90B2-E501329C0691}" type="presParOf" srcId="{C07D463D-719B-4643-8527-2E413CE0697B}" destId="{DCA58DD3-8EAD-4833-A699-AD868B606EC4}" srcOrd="5" destOrd="0" presId="urn:microsoft.com/office/officeart/2005/8/layout/cycle3"/>
    <dgm:cxn modelId="{CE316B4F-012F-48CF-9314-197F755ED8AA}" type="presParOf" srcId="{C07D463D-719B-4643-8527-2E413CE0697B}" destId="{A51A6AB4-96F7-4FC3-920B-2C8B3D7E7DB4}" srcOrd="6" destOrd="0" presId="urn:microsoft.com/office/officeart/2005/8/layout/cycle3"/>
    <dgm:cxn modelId="{4E9AE905-43C7-47F3-BE9C-A47EF077F87E}" type="presParOf" srcId="{C07D463D-719B-4643-8527-2E413CE0697B}" destId="{F4793703-776C-46D5-B7F9-7B0427297E51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35E02-3D09-484B-82E7-0204D2EE0779}">
      <dsp:nvSpPr>
        <dsp:cNvPr id="0" name=""/>
        <dsp:cNvSpPr/>
      </dsp:nvSpPr>
      <dsp:spPr>
        <a:xfrm>
          <a:off x="142239" y="-120172"/>
          <a:ext cx="3720555" cy="3720555"/>
        </a:xfrm>
        <a:prstGeom prst="circularArrow">
          <a:avLst>
            <a:gd name="adj1" fmla="val 5544"/>
            <a:gd name="adj2" fmla="val 330680"/>
            <a:gd name="adj3" fmla="val 13777096"/>
            <a:gd name="adj4" fmla="val 17385252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35036-3DCA-4A33-9429-9D23908E33DD}">
      <dsp:nvSpPr>
        <dsp:cNvPr id="0" name=""/>
        <dsp:cNvSpPr/>
      </dsp:nvSpPr>
      <dsp:spPr>
        <a:xfrm>
          <a:off x="1139001" y="-51024"/>
          <a:ext cx="1741319" cy="788998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  <a:latin typeface="Calibri" pitchFamily="34" charset="0"/>
              <a:cs typeface="Calibri" pitchFamily="34" charset="0"/>
            </a:rPr>
            <a:t>Needs from composite Indicator of fire risk</a:t>
          </a:r>
          <a:endParaRPr lang="bg-BG" sz="1400" b="1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1177517" y="-12508"/>
        <a:ext cx="1664287" cy="711966"/>
      </dsp:txXfrm>
    </dsp:sp>
    <dsp:sp modelId="{F6CE8539-8D7E-4BD8-A0EE-7D52B56387A0}">
      <dsp:nvSpPr>
        <dsp:cNvPr id="0" name=""/>
        <dsp:cNvSpPr/>
      </dsp:nvSpPr>
      <dsp:spPr>
        <a:xfrm>
          <a:off x="2880316" y="791416"/>
          <a:ext cx="1168090" cy="584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  <a:latin typeface="Calibri" pitchFamily="34" charset="0"/>
              <a:cs typeface="Calibri" pitchFamily="34" charset="0"/>
            </a:rPr>
            <a:t>Atmosphere conditions</a:t>
          </a:r>
          <a:endParaRPr lang="bg-BG" sz="1400" b="1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2908827" y="819927"/>
        <a:ext cx="1111068" cy="527023"/>
      </dsp:txXfrm>
    </dsp:sp>
    <dsp:sp modelId="{2183B62F-7B64-4F8A-8580-E8262D379C90}">
      <dsp:nvSpPr>
        <dsp:cNvPr id="0" name=""/>
        <dsp:cNvSpPr/>
      </dsp:nvSpPr>
      <dsp:spPr>
        <a:xfrm>
          <a:off x="3024343" y="2016222"/>
          <a:ext cx="1168090" cy="584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  <a:latin typeface="Calibri" pitchFamily="34" charset="0"/>
              <a:cs typeface="Calibri" pitchFamily="34" charset="0"/>
            </a:rPr>
            <a:t>Land surface state</a:t>
          </a:r>
          <a:endParaRPr lang="bg-BG" sz="1400" b="1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52854" y="2044733"/>
        <a:ext cx="1111068" cy="527023"/>
      </dsp:txXfrm>
    </dsp:sp>
    <dsp:sp modelId="{9647D710-2CF0-4E1B-9428-AF95CD69F8CF}">
      <dsp:nvSpPr>
        <dsp:cNvPr id="0" name=""/>
        <dsp:cNvSpPr/>
      </dsp:nvSpPr>
      <dsp:spPr>
        <a:xfrm>
          <a:off x="2088220" y="3067445"/>
          <a:ext cx="1168090" cy="584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  <a:latin typeface="Calibri" pitchFamily="34" charset="0"/>
              <a:cs typeface="Calibri" pitchFamily="34" charset="0"/>
            </a:rPr>
            <a:t>Composite fire risk</a:t>
          </a:r>
          <a:r>
            <a:rPr lang="en-US" sz="1400" b="1" u="none" kern="1200" dirty="0" smtClean="0">
              <a:effectLst/>
              <a:latin typeface="Calibri" pitchFamily="34" charset="0"/>
              <a:cs typeface="Calibri" pitchFamily="34" charset="0"/>
            </a:rPr>
            <a:t> Index</a:t>
          </a:r>
          <a:endParaRPr lang="bg-BG" sz="1400" b="1" u="none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2116731" y="3095956"/>
        <a:ext cx="1111068" cy="527023"/>
      </dsp:txXfrm>
    </dsp:sp>
    <dsp:sp modelId="{DCA58DD3-8EAD-4833-A699-AD868B606EC4}">
      <dsp:nvSpPr>
        <dsp:cNvPr id="0" name=""/>
        <dsp:cNvSpPr/>
      </dsp:nvSpPr>
      <dsp:spPr>
        <a:xfrm>
          <a:off x="737197" y="3067426"/>
          <a:ext cx="1168090" cy="584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  <a:latin typeface="Calibri" pitchFamily="34" charset="0"/>
              <a:cs typeface="Calibri" pitchFamily="34" charset="0"/>
            </a:rPr>
            <a:t>Analyses &amp; Forecasts </a:t>
          </a:r>
          <a:endParaRPr lang="bg-BG" sz="1400" b="1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765708" y="3095937"/>
        <a:ext cx="1111068" cy="527023"/>
      </dsp:txXfrm>
    </dsp:sp>
    <dsp:sp modelId="{A51A6AB4-96F7-4FC3-920B-2C8B3D7E7DB4}">
      <dsp:nvSpPr>
        <dsp:cNvPr id="0" name=""/>
        <dsp:cNvSpPr/>
      </dsp:nvSpPr>
      <dsp:spPr>
        <a:xfrm>
          <a:off x="91205" y="2056229"/>
          <a:ext cx="1168090" cy="584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  <a:latin typeface="Calibri" pitchFamily="34" charset="0"/>
              <a:cs typeface="Calibri" pitchFamily="34" charset="0"/>
            </a:rPr>
            <a:t>Validation </a:t>
          </a:r>
          <a:endParaRPr lang="bg-BG" sz="1400" b="1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119716" y="2084740"/>
        <a:ext cx="1111068" cy="527023"/>
      </dsp:txXfrm>
    </dsp:sp>
    <dsp:sp modelId="{F4793703-776C-46D5-B7F9-7B0427297E51}">
      <dsp:nvSpPr>
        <dsp:cNvPr id="0" name=""/>
        <dsp:cNvSpPr/>
      </dsp:nvSpPr>
      <dsp:spPr>
        <a:xfrm>
          <a:off x="0" y="791472"/>
          <a:ext cx="1168090" cy="584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  <a:latin typeface="Calibri" pitchFamily="34" charset="0"/>
              <a:cs typeface="Calibri" pitchFamily="34" charset="0"/>
            </a:rPr>
            <a:t>Operational </a:t>
          </a:r>
          <a:endParaRPr lang="bg-BG" sz="1400" b="1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28511" y="819983"/>
        <a:ext cx="1111068" cy="527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4076635-95D4-4D49-BB35-185295795D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8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720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FD1A243-25D2-4455-A295-FC56F80567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94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smtClean="0">
              <a:latin typeface="Times New Roman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E98F8CB-E4DE-4CA1-9E4D-338346F7428C}" type="slidenum">
              <a:rPr lang="en-GB" sz="1200" smtClean="0"/>
              <a:pPr eaLnBrk="1" hangingPunct="1"/>
              <a:t>1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1A243-25D2-4455-A295-FC56F805674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99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smtClean="0">
              <a:latin typeface="Times New Roman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36E9B9C-DD6A-4281-8C80-0582AAC66A0E}" type="slidenum">
              <a:rPr lang="en-GB" sz="1200" smtClean="0"/>
              <a:pPr eaLnBrk="1" hangingPunct="1"/>
              <a:t>9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smtClean="0">
              <a:latin typeface="Times New Roman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3BCB915-24E4-42D8-80B6-DD2EA46E1983}" type="slidenum">
              <a:rPr lang="en-GB" sz="1200" smtClean="0"/>
              <a:pPr eaLnBrk="1" hangingPunct="1"/>
              <a:t>14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1A243-25D2-4455-A295-FC56F805674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66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1A243-25D2-4455-A295-FC56F805674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66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1A243-25D2-4455-A295-FC56F8056747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3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DA702-2717-4BA6-9FD7-3C0212067C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1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528DE-BEAD-4049-9BF8-1EA39962C0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9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18726-563D-4473-81A4-AF55791B59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2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0770-94E4-4E54-94E2-49BBAE1D3F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4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4776B-324A-4924-BF1F-C6F3F501F5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8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A9B8F-D8FC-4145-869F-95329AA24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0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B479-7544-4B72-B8D3-48529209CE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5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F637A-E6A4-4D1F-BF19-7088934D9F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8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467D2-03FB-44AB-96D2-3AD5665BFB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8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B140-FE6D-41D1-BD50-28E5AD63A9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0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0DE28-08FE-4239-A8A4-F550118B9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9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84213128-A369-4717-9C8D-892C3AAFD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landsaf.ipma.pt/en/products/fire-products/frppixel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andsaf.ipma.pt/en/products/fire-products/fr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0574" y="2420888"/>
            <a:ext cx="7480969" cy="1787525"/>
          </a:xfrm>
        </p:spPr>
        <p:txBody>
          <a:bodyPr/>
          <a:lstStyle/>
          <a:p>
            <a:pPr algn="r">
              <a:defRPr/>
            </a:pPr>
            <a:r>
              <a:rPr lang="en-US" altLang="ja-JP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Quality monitoring of the new LSASAF Fire Risk Map product </a:t>
            </a:r>
            <a:br>
              <a:rPr lang="en-US" altLang="ja-JP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	        over south-eastern Europe</a:t>
            </a:r>
            <a:endParaRPr lang="bg-BG" sz="3200" b="1" dirty="0"/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576263" y="4474022"/>
            <a:ext cx="83883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r>
              <a:rPr lang="en-US" sz="2200" dirty="0">
                <a:solidFill>
                  <a:srgbClr val="C00000"/>
                </a:solidFill>
                <a:latin typeface="Calibri" pitchFamily="34" charset="0"/>
                <a:cs typeface="Times New Roman" charset="0"/>
              </a:rPr>
              <a:t>Julia </a:t>
            </a:r>
            <a:r>
              <a:rPr lang="en-US" sz="2200" dirty="0" err="1">
                <a:solidFill>
                  <a:srgbClr val="C00000"/>
                </a:solidFill>
                <a:latin typeface="Calibri" pitchFamily="34" charset="0"/>
                <a:cs typeface="Times New Roman" charset="0"/>
              </a:rPr>
              <a:t>Stoyanova</a:t>
            </a:r>
            <a:r>
              <a:rPr lang="en-US" sz="2200" dirty="0">
                <a:solidFill>
                  <a:srgbClr val="C00000"/>
                </a:solidFill>
                <a:latin typeface="Calibri" pitchFamily="34" charset="0"/>
                <a:cs typeface="Times New Roman" charset="0"/>
              </a:rPr>
              <a:t>, </a:t>
            </a:r>
            <a:r>
              <a:rPr lang="en-US" sz="2200" u="sng" dirty="0">
                <a:solidFill>
                  <a:srgbClr val="C00000"/>
                </a:solidFill>
                <a:latin typeface="Calibri" pitchFamily="34" charset="0"/>
                <a:cs typeface="Times New Roman" charset="0"/>
              </a:rPr>
              <a:t>Christo </a:t>
            </a:r>
            <a:r>
              <a:rPr lang="en-US" sz="2200" u="sng" dirty="0" err="1" smtClean="0">
                <a:solidFill>
                  <a:srgbClr val="C00000"/>
                </a:solidFill>
                <a:latin typeface="Calibri" pitchFamily="34" charset="0"/>
                <a:cs typeface="Times New Roman" charset="0"/>
              </a:rPr>
              <a:t>Georgiev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Times New Roman" charset="0"/>
              </a:rPr>
              <a:t>, </a:t>
            </a:r>
            <a:r>
              <a:rPr lang="en-US" sz="2200" dirty="0" err="1" smtClean="0">
                <a:solidFill>
                  <a:srgbClr val="C00000"/>
                </a:solidFill>
                <a:latin typeface="Calibri" pitchFamily="34" charset="0"/>
                <a:cs typeface="Times New Roman" charset="0"/>
              </a:rPr>
              <a:t>Plamen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Times New Roman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Calibri" pitchFamily="34" charset="0"/>
                <a:cs typeface="Times New Roman" charset="0"/>
              </a:rPr>
              <a:t>Neytchev</a:t>
            </a:r>
            <a:endParaRPr lang="en-US" sz="2200" u="sng" dirty="0">
              <a:solidFill>
                <a:srgbClr val="C00000"/>
              </a:solidFill>
              <a:latin typeface="Calibri" pitchFamily="34" charset="0"/>
              <a:cs typeface="Times New Roman" charset="0"/>
            </a:endParaRPr>
          </a:p>
        </p:txBody>
      </p:sp>
      <p:sp>
        <p:nvSpPr>
          <p:cNvPr id="2053" name="Rectangle 11"/>
          <p:cNvSpPr>
            <a:spLocks noChangeArrowheads="1"/>
          </p:cNvSpPr>
          <p:nvPr/>
        </p:nvSpPr>
        <p:spPr bwMode="auto">
          <a:xfrm>
            <a:off x="4711700" y="4886772"/>
            <a:ext cx="4252913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>
                <a:latin typeface="Calibri" pitchFamily="34" charset="0"/>
                <a:cs typeface="Times New Roman" charset="0"/>
              </a:rPr>
              <a:t>National Institute of Meteorology and Hydrology, Bulgaria </a:t>
            </a:r>
          </a:p>
        </p:txBody>
      </p:sp>
      <p:pic>
        <p:nvPicPr>
          <p:cNvPr id="8" name="Picture 120" descr="Logo_f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4" y="1556792"/>
            <a:ext cx="470374" cy="3959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EUMETSATLogo_hor_Tagline_solid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14325"/>
            <a:ext cx="1349375" cy="45085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32" descr="Original_logo_with_1890_blue_final_la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m 3" descr="LSASAF_Name_Colour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10795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16793" y="6237312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Times New Roman" charset="0"/>
              </a:rPr>
              <a:t>6th SALGEE Workshop,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Times New Roman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Times New Roman" charset="0"/>
              </a:rPr>
              <a:t>14 – 17 October, Darmstadt,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Times New Roman" charset="0"/>
              </a:rPr>
              <a:t> EUMETSAT HQ,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Times New Roman" charset="0"/>
              </a:rPr>
              <a:t>Germany</a:t>
            </a:r>
          </a:p>
          <a:p>
            <a:pPr algn="ctr" eaLnBrk="1" hangingPunct="1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‘MSG Land Surface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Applications:</a:t>
            </a:r>
            <a:r>
              <a:rPr lang="bg-BG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bg-BG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Connection of climate and biosphere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’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792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Quality monitoring (QM)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  <a:t> 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  <a:t>of FDI, the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  <a:t>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  <a:t>ew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  <a:t>LSASAF FRM product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  <a:t>in the context of a complex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  <a:t>fire risk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  <a:t>assessment for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  <a:t>SEE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QM is performed in the frame of LSASAF CDOP-3 phase Project at NIMH Bulgaria, 2018</a:t>
            </a:r>
            <a:endParaRPr lang="bg-BG" sz="1800" i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420888"/>
            <a:ext cx="80283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Meteorological fire risk: LSASAF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FRM  /LSASAF FRM New (FDI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1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based on FWI </a:t>
            </a:r>
            <a:endParaRPr lang="en-US" sz="1800" i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Terrestrial drought and fire risk: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SMDIFD, </a:t>
            </a:r>
            <a:r>
              <a:rPr lang="en-US" sz="1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based on Soil Moisture 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Deficit 					            assessment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Complex/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ComplexNew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, 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based on FRM/FDI  &amp; SMDIFD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" y="1916832"/>
            <a:ext cx="91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1463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	1. Three types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of  Indexes are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compared 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their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scores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fire risk forecast </a:t>
            </a:r>
            <a:endParaRPr lang="bg-BG" sz="1800" dirty="0"/>
          </a:p>
        </p:txBody>
      </p:sp>
      <p:sp>
        <p:nvSpPr>
          <p:cNvPr id="10" name="Rectangle 9"/>
          <p:cNvSpPr/>
          <p:nvPr/>
        </p:nvSpPr>
        <p:spPr>
          <a:xfrm>
            <a:off x="288033" y="4079974"/>
            <a:ext cx="8676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2. The fire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risk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forecast efficiency is checked by two reference datasets</a:t>
            </a:r>
          </a:p>
          <a:p>
            <a:pPr marL="857250" lvl="1" indent="-400050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Ground observations of actual fires  </a:t>
            </a:r>
          </a:p>
          <a:p>
            <a:pPr marL="857250" lvl="1" indent="-400050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Satellite detections of biomass burning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3672408" cy="576064"/>
          </a:xfrm>
        </p:spPr>
        <p:txBody>
          <a:bodyPr/>
          <a:lstStyle/>
          <a:p>
            <a:pPr algn="l"/>
            <a:r>
              <a:rPr lang="en-US" sz="3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sz="3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set</a:t>
            </a:r>
            <a:endParaRPr lang="bg-BG" sz="3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Object 4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724508"/>
              </p:ext>
            </p:extLst>
          </p:nvPr>
        </p:nvGraphicFramePr>
        <p:xfrm>
          <a:off x="5754131" y="1313335"/>
          <a:ext cx="3230746" cy="25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Chart" r:id="rId3" imgW="7117111" imgH="4343462" progId="Excel.Chart.8">
                  <p:embed/>
                </p:oleObj>
              </mc:Choice>
              <mc:Fallback>
                <p:oleObj name="Chart" r:id="rId3" imgW="7117111" imgH="434346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131" y="1313335"/>
                        <a:ext cx="3230746" cy="25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76056" y="908720"/>
            <a:ext cx="406794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defTabSz="2501900">
              <a:lnSpc>
                <a:spcPct val="90000"/>
              </a:lnSpc>
              <a:spcAft>
                <a:spcPct val="30000"/>
              </a:spcAft>
              <a:buFont typeface="Arial" pitchFamily="34" charset="0"/>
              <a:buChar char="•"/>
              <a:tabLst>
                <a:tab pos="122238" algn="l"/>
              </a:tabLst>
            </a:pPr>
            <a:r>
              <a:rPr lang="en-US" sz="1800" b="1" dirty="0">
                <a:latin typeface="Calibri" pitchFamily="34" charset="0"/>
                <a:cs typeface="Times New Roman" pitchFamily="18" charset="0"/>
              </a:rPr>
              <a:t>Time series: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June-August 2016 &amp;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2017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6327" y="2012108"/>
            <a:ext cx="763588" cy="1444625"/>
          </a:xfrm>
          <a:prstGeom prst="rect">
            <a:avLst/>
          </a:prstGeom>
          <a:solidFill>
            <a:schemeClr val="bg1">
              <a:lumMod val="75000"/>
              <a:alpha val="26000"/>
            </a:schemeClr>
          </a:solidFill>
        </p:spPr>
        <p:txBody>
          <a:bodyPr lIns="59035" tIns="29517" rIns="59035" bIns="29517">
            <a:spAutoFit/>
          </a:bodyPr>
          <a:lstStyle/>
          <a:p>
            <a:pPr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  <a:p>
            <a:pPr>
              <a:defRPr/>
            </a:pPr>
            <a:endParaRPr lang="bg-BG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076056" y="3866952"/>
            <a:ext cx="3960440" cy="5701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Target region</a:t>
            </a:r>
            <a:endParaRPr lang="bg-BG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60" descr="Sample_TargetReg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37" y="4235400"/>
            <a:ext cx="4823467" cy="264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96287" y="5682734"/>
            <a:ext cx="2712217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Bulgaria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Southeastern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Europe</a:t>
            </a:r>
            <a:endParaRPr lang="bg-BG" sz="1600" dirty="0"/>
          </a:p>
        </p:txBody>
      </p:sp>
      <p:sp>
        <p:nvSpPr>
          <p:cNvPr id="11" name="Rectangle 10"/>
          <p:cNvSpPr/>
          <p:nvPr/>
        </p:nvSpPr>
        <p:spPr>
          <a:xfrm>
            <a:off x="35496" y="1052736"/>
            <a:ext cx="5184576" cy="520757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defTabSz="2501900">
              <a:lnSpc>
                <a:spcPct val="90000"/>
              </a:lnSpc>
              <a:spcAft>
                <a:spcPts val="0"/>
              </a:spcAft>
              <a:buFontTx/>
              <a:buChar char="•"/>
              <a:tabLst>
                <a:tab pos="122238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Fire Risk Indexes (FRIs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): LSASAF </a:t>
            </a: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FWI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FRM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FDI </a:t>
            </a:r>
          </a:p>
          <a:p>
            <a:pPr defTabSz="2501900">
              <a:lnSpc>
                <a:spcPct val="90000"/>
              </a:lnSpc>
              <a:spcAft>
                <a:spcPts val="1200"/>
              </a:spcAft>
              <a:tabLst>
                <a:tab pos="122238" algn="l"/>
              </a:tabLs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1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SMDIFD</a:t>
            </a:r>
            <a:r>
              <a:rPr lang="en-US" sz="1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Complex/</a:t>
            </a:r>
            <a:r>
              <a:rPr lang="en-US" sz="1800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ComplexNew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  <a:p>
            <a:pPr defTabSz="2501900">
              <a:spcAft>
                <a:spcPts val="600"/>
              </a:spcAft>
              <a:buFontTx/>
              <a:buChar char="•"/>
              <a:tabLst>
                <a:tab pos="122238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Reference data</a:t>
            </a:r>
          </a:p>
          <a:p>
            <a:pPr marL="450850" lvl="1" indent="-285750" defTabSz="2501900">
              <a:lnSpc>
                <a:spcPct val="90000"/>
              </a:lnSpc>
              <a:spcAft>
                <a:spcPct val="30000"/>
              </a:spcAft>
              <a:buFont typeface="Wingdings" pitchFamily="2" charset="2"/>
              <a:buChar char="ü"/>
              <a:tabLst>
                <a:tab pos="122238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Ground observations </a:t>
            </a:r>
          </a:p>
          <a:p>
            <a:pPr marL="361950" lvl="1" indent="-190500" defTabSz="2501900">
              <a:spcAft>
                <a:spcPts val="600"/>
              </a:spcAft>
              <a:buFont typeface="Courier New" pitchFamily="49" charset="0"/>
              <a:buChar char="o"/>
              <a:tabLst>
                <a:tab pos="122238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Number  of fires (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databases 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of State 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Forest Agency, SFA; Ministry of Inner Affairs, MIA , Bulgaria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61950" lvl="1" indent="-190500" defTabSz="2501900">
              <a:spcAft>
                <a:spcPts val="600"/>
              </a:spcAft>
              <a:buFont typeface="Courier New" pitchFamily="49" charset="0"/>
              <a:buChar char="o"/>
              <a:tabLst>
                <a:tab pos="122238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Type of burning vegetation (fuel types):</a:t>
            </a:r>
          </a:p>
          <a:p>
            <a:pPr marL="361950" lvl="2" indent="-190500" defTabSz="2501900">
              <a:spcAft>
                <a:spcPts val="600"/>
              </a:spcAft>
              <a:buFont typeface="Courier New" pitchFamily="49" charset="0"/>
              <a:buChar char="o"/>
              <a:tabLst>
                <a:tab pos="122238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Dry Grass,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DG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361950" lvl="2" indent="-190500" defTabSz="2501900">
              <a:spcAft>
                <a:spcPts val="600"/>
              </a:spcAft>
              <a:buFont typeface="Courier New" pitchFamily="49" charset="0"/>
              <a:buChar char="o"/>
              <a:tabLst>
                <a:tab pos="122238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Forest Fires,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FF</a:t>
            </a:r>
          </a:p>
          <a:p>
            <a:pPr marL="361950" lvl="1" indent="-190500" defTabSz="2501900">
              <a:spcAft>
                <a:spcPts val="600"/>
              </a:spcAft>
              <a:buFont typeface="Courier New" pitchFamily="49" charset="0"/>
              <a:buChar char="o"/>
              <a:tabLst>
                <a:tab pos="122238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Total burned area,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TotR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(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according SFA &amp; MIA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57200" lvl="2" indent="-285750" defTabSz="25019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44500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LSA SAF FRP-Pixel product </a:t>
            </a:r>
          </a:p>
          <a:p>
            <a:pPr marL="0" lvl="1" defTabSz="2501900">
              <a:spcBef>
                <a:spcPts val="600"/>
              </a:spcBef>
              <a:spcAft>
                <a:spcPts val="0"/>
              </a:spcAft>
              <a:tabLst>
                <a:tab pos="122238" algn="l"/>
              </a:tabLst>
            </a:pPr>
            <a:r>
              <a:rPr lang="en-US" sz="1400" dirty="0">
                <a:latin typeface="Calibri" pitchFamily="34" charset="0"/>
                <a:cs typeface="Calibri" pitchFamily="34" charset="0"/>
                <a:hlinkClick r:id="rId6"/>
              </a:rPr>
              <a:t>https://landsaf.ipma.pt/en/products/fire-products/frppixel</a:t>
            </a:r>
            <a:r>
              <a:rPr lang="en-US" sz="1400" dirty="0" smtClean="0">
                <a:latin typeface="Calibri" pitchFamily="34" charset="0"/>
                <a:cs typeface="Calibri" pitchFamily="34" charset="0"/>
                <a:hlinkClick r:id="rId6"/>
              </a:rPr>
              <a:t>/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620713" lvl="2" indent="-285750" defTabSz="2501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122238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detections  of the location of biomass burning</a:t>
            </a:r>
          </a:p>
          <a:p>
            <a:pPr marL="620713" lvl="2" indent="-285750" defTabSz="2501900">
              <a:lnSpc>
                <a:spcPct val="90000"/>
              </a:lnSpc>
              <a:spcBef>
                <a:spcPts val="1200"/>
              </a:spcBef>
              <a:spcAft>
                <a:spcPct val="30000"/>
              </a:spcAft>
              <a:buFont typeface="Courier New" pitchFamily="49" charset="0"/>
              <a:buChar char="o"/>
              <a:tabLst>
                <a:tab pos="180975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Emitted Fire Radiative Energy (FRE), MW.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1813" y="4667448"/>
            <a:ext cx="564683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44533" y="44624"/>
            <a:ext cx="805991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Quality monitoring (QM) of FDI behavior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  <a:t>in the context of a complex fire risk assessment for SEE </a:t>
            </a:r>
            <a:endParaRPr lang="bg-BG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956376" y="5027488"/>
            <a:ext cx="644133" cy="72008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720080"/>
          </a:xfrm>
        </p:spPr>
        <p:txBody>
          <a:bodyPr/>
          <a:lstStyle/>
          <a:p>
            <a:r>
              <a:rPr lang="en-US" sz="28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Fire Risk Indexes (FRIs)</a:t>
            </a:r>
            <a:endParaRPr lang="bg-BG" sz="28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36" y="1864569"/>
            <a:ext cx="4317454" cy="3770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Rectangle 785"/>
          <p:cNvSpPr>
            <a:spLocks noChangeArrowheads="1"/>
          </p:cNvSpPr>
          <p:nvPr/>
        </p:nvSpPr>
        <p:spPr bwMode="auto">
          <a:xfrm>
            <a:off x="4840689" y="5763984"/>
            <a:ext cx="4303312" cy="1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69" tIns="0" rIns="75069" bIns="0" anchor="ctr"/>
          <a:lstStyle/>
          <a:p>
            <a:pPr defTabSz="2501900">
              <a:lnSpc>
                <a:spcPct val="90000"/>
              </a:lnSpc>
              <a:spcBef>
                <a:spcPts val="600"/>
              </a:spcBef>
              <a:spcAft>
                <a:spcPct val="30000"/>
              </a:spcAft>
              <a:tabLst>
                <a:tab pos="122238" algn="l"/>
              </a:tabLst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Pre-operational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version of FDI</a:t>
            </a:r>
          </a:p>
          <a:p>
            <a:pPr marL="171450" lvl="1" indent="-171450" defTabSz="2501900">
              <a:lnSpc>
                <a:spcPct val="90000"/>
              </a:lnSpc>
              <a:spcAft>
                <a:spcPct val="30000"/>
              </a:spcAft>
              <a:buFontTx/>
              <a:buChar char="•"/>
              <a:tabLst>
                <a:tab pos="122238" algn="l"/>
              </a:tabLst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Fire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Danger Index,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FDI developed at Instituto Dom Luiz, Faculty of Sciences, University of Lisbon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725795"/>
            <a:ext cx="8064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600" b="1" dirty="0">
                <a:latin typeface="Calibri" pitchFamily="34" charset="0"/>
                <a:cs typeface="Calibri" pitchFamily="34" charset="0"/>
              </a:rPr>
              <a:t>Meteorological fire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risk indexes </a:t>
            </a:r>
            <a:r>
              <a:rPr lang="en-US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based on FWI of </a:t>
            </a:r>
            <a:r>
              <a:rPr lang="en-US" sz="2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CFFWIS</a:t>
            </a:r>
            <a:endParaRPr lang="en-US" sz="2600" b="1" i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056" y="1340768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LSASAF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FRM New (FDI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785"/>
          <p:cNvSpPr>
            <a:spLocks noChangeArrowheads="1"/>
          </p:cNvSpPr>
          <p:nvPr/>
        </p:nvSpPr>
        <p:spPr bwMode="auto">
          <a:xfrm>
            <a:off x="323528" y="5733256"/>
            <a:ext cx="4448624" cy="48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69" tIns="0" rIns="75069" bIns="0" anchor="ctr"/>
          <a:lstStyle/>
          <a:p>
            <a:pPr defTabSz="2501900">
              <a:lnSpc>
                <a:spcPct val="90000"/>
              </a:lnSpc>
              <a:tabLst>
                <a:tab pos="122238" algn="l"/>
              </a:tabLst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Operational LSA SAF products via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EUMETCast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4340063" cy="37903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07504" y="1311151"/>
            <a:ext cx="467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LSASAF Fire Risk Map product (FRM)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775792"/>
          </a:xfrm>
        </p:spPr>
        <p:txBody>
          <a:bodyPr/>
          <a:lstStyle/>
          <a:p>
            <a:r>
              <a:rPr lang="en-US" sz="28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Fire Risk Indexes (FRIs)</a:t>
            </a:r>
            <a:endParaRPr lang="bg-BG" sz="28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6" y="1700808"/>
            <a:ext cx="4534351" cy="396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Rectangle 785"/>
          <p:cNvSpPr>
            <a:spLocks noChangeArrowheads="1"/>
          </p:cNvSpPr>
          <p:nvPr/>
        </p:nvSpPr>
        <p:spPr bwMode="auto">
          <a:xfrm>
            <a:off x="216592" y="5732977"/>
            <a:ext cx="4752528" cy="63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69" tIns="0" rIns="75069" bIns="0" anchor="ctr"/>
          <a:lstStyle/>
          <a:p>
            <a:pPr defTabSz="2501900">
              <a:lnSpc>
                <a:spcPct val="90000"/>
              </a:lnSpc>
              <a:tabLst>
                <a:tab pos="122238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SMDIFD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Bulgarian SVAT approach, based on data from ECMWF NWP model 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36096" y="3761321"/>
            <a:ext cx="3528392" cy="256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25000"/>
              </a:spcAft>
              <a:buClr>
                <a:schemeClr val="tx1"/>
              </a:buClr>
              <a:buFontTx/>
              <a:buChar char="•"/>
            </a:pPr>
            <a:r>
              <a:rPr lang="en-US" sz="1500" dirty="0">
                <a:latin typeface="Calibri" pitchFamily="34" charset="0"/>
              </a:rPr>
              <a:t>Soil Moisture Availability, </a:t>
            </a:r>
            <a:r>
              <a:rPr lang="en-US" sz="1500" b="1" dirty="0">
                <a:latin typeface="Calibri" pitchFamily="34" charset="0"/>
              </a:rPr>
              <a:t>SMA</a:t>
            </a:r>
            <a:r>
              <a:rPr lang="en-US" sz="1500" dirty="0">
                <a:latin typeface="Calibri" pitchFamily="34" charset="0"/>
              </a:rPr>
              <a:t> concept is accepted as a standpoint for land surface state estimates;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  <a:buClr>
                <a:schemeClr val="tx1"/>
              </a:buClr>
              <a:buFontTx/>
              <a:buChar char="•"/>
            </a:pPr>
            <a:r>
              <a:rPr lang="en-US" sz="1500" dirty="0">
                <a:latin typeface="Calibri" pitchFamily="34" charset="0"/>
              </a:rPr>
              <a:t>Environmental constrain of fire risk is evaluated in terms of the Soil Moisture Deficit, </a:t>
            </a:r>
            <a:r>
              <a:rPr lang="en-US" sz="1500" b="1" dirty="0">
                <a:latin typeface="Calibri" pitchFamily="34" charset="0"/>
              </a:rPr>
              <a:t>SMD </a:t>
            </a:r>
            <a:r>
              <a:rPr lang="en-US" sz="1500" dirty="0">
                <a:latin typeface="Calibri" pitchFamily="34" charset="0"/>
              </a:rPr>
              <a:t>severity/duration;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  <a:buClr>
                <a:schemeClr val="tx1"/>
              </a:buClr>
              <a:buFontTx/>
              <a:buChar char="•"/>
            </a:pPr>
            <a:r>
              <a:rPr lang="en-US" sz="1500" dirty="0">
                <a:latin typeface="Calibri" pitchFamily="34" charset="0"/>
              </a:rPr>
              <a:t>LSA SAF </a:t>
            </a:r>
            <a:r>
              <a:rPr lang="en-US" sz="1500" dirty="0" err="1">
                <a:latin typeface="Calibri" pitchFamily="34" charset="0"/>
              </a:rPr>
              <a:t>biogeophysical</a:t>
            </a:r>
            <a:r>
              <a:rPr lang="en-US" sz="1500" dirty="0">
                <a:latin typeface="Calibri" pitchFamily="34" charset="0"/>
              </a:rPr>
              <a:t> products based on space/time resolution of geostationary MSG SEVIRI data are applied</a:t>
            </a:r>
            <a:r>
              <a:rPr lang="en-GB" sz="1500" dirty="0">
                <a:solidFill>
                  <a:srgbClr val="080808"/>
                </a:solidFill>
                <a:latin typeface="Calibri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  <a:buClr>
                <a:schemeClr val="tx1"/>
              </a:buClr>
              <a:buFontTx/>
              <a:buChar char="•"/>
            </a:pPr>
            <a:r>
              <a:rPr lang="en-US" sz="1600" dirty="0">
                <a:latin typeface="Calibri" pitchFamily="34" charset="0"/>
              </a:rPr>
              <a:t>Statistical modeling</a:t>
            </a:r>
            <a:r>
              <a:rPr lang="en-US" sz="1600" dirty="0" smtClean="0">
                <a:latin typeface="Calibri" pitchFamily="34" charset="0"/>
              </a:rPr>
              <a:t>.</a:t>
            </a:r>
            <a:endParaRPr lang="en-GB" sz="1600" u="sng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120" y="2048883"/>
            <a:ext cx="3707337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9863">
              <a:lnSpc>
                <a:spcPct val="90000"/>
              </a:lnSpc>
              <a:spcBef>
                <a:spcPts val="0"/>
              </a:spcBef>
              <a:spcAft>
                <a:spcPct val="10000"/>
              </a:spcAft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en-US" sz="1600" u="sng" dirty="0" err="1" smtClean="0">
                <a:solidFill>
                  <a:srgbClr val="FF0000"/>
                </a:solidFill>
                <a:latin typeface="Calibri" pitchFamily="34" charset="0"/>
              </a:rPr>
              <a:t>Biogeophysical</a:t>
            </a:r>
            <a:r>
              <a:rPr lang="en-US" sz="1600" u="sng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Calibri" pitchFamily="34" charset="0"/>
              </a:rPr>
              <a:t>Index for assessment of agricultural drought, Soil Moisture Availability Index, </a:t>
            </a:r>
            <a:r>
              <a:rPr lang="en-US" sz="1600" b="1" u="sng" dirty="0">
                <a:solidFill>
                  <a:srgbClr val="FF0000"/>
                </a:solidFill>
                <a:latin typeface="Calibri" pitchFamily="34" charset="0"/>
              </a:rPr>
              <a:t>SMAI</a:t>
            </a:r>
            <a:r>
              <a:rPr lang="en-US" sz="1600" u="sng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165100" indent="-169863">
              <a:lnSpc>
                <a:spcPct val="90000"/>
              </a:lnSpc>
              <a:spcBef>
                <a:spcPts val="0"/>
              </a:spcBef>
              <a:spcAft>
                <a:spcPct val="10000"/>
              </a:spcAft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en-US" sz="1600" dirty="0" err="1" smtClean="0">
                <a:solidFill>
                  <a:srgbClr val="008080"/>
                </a:solidFill>
                <a:latin typeface="Calibri" pitchFamily="34" charset="0"/>
              </a:rPr>
              <a:t>Biogeophysical</a:t>
            </a:r>
            <a:r>
              <a:rPr lang="en-US" sz="1600" dirty="0" smtClean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rgbClr val="008080"/>
                </a:solidFill>
                <a:latin typeface="Calibri" pitchFamily="34" charset="0"/>
              </a:rPr>
              <a:t>Index for assessment of SMD – Fuel dryness related </a:t>
            </a:r>
            <a:r>
              <a:rPr lang="en-US" sz="1600" dirty="0" smtClean="0">
                <a:solidFill>
                  <a:srgbClr val="008080"/>
                </a:solidFill>
                <a:latin typeface="Calibri" pitchFamily="34" charset="0"/>
              </a:rPr>
              <a:t>Fir</a:t>
            </a:r>
            <a:r>
              <a:rPr lang="bg-BG" sz="1600" dirty="0" smtClean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008080"/>
                </a:solidFill>
                <a:latin typeface="Calibri" pitchFamily="34" charset="0"/>
              </a:rPr>
              <a:t>e </a:t>
            </a:r>
            <a:r>
              <a:rPr lang="en-US" sz="1600" dirty="0">
                <a:solidFill>
                  <a:srgbClr val="008080"/>
                </a:solidFill>
                <a:latin typeface="Calibri" pitchFamily="34" charset="0"/>
              </a:rPr>
              <a:t>Risk , Soil Moisture Deficit Index of Fire Danger, </a:t>
            </a:r>
            <a:r>
              <a:rPr lang="en-US" sz="1600" b="1" dirty="0" smtClean="0">
                <a:solidFill>
                  <a:srgbClr val="008080"/>
                </a:solidFill>
                <a:latin typeface="Calibri" pitchFamily="34" charset="0"/>
              </a:rPr>
              <a:t>SMDIFD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8" y="672254"/>
            <a:ext cx="777686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  <a:defRPr/>
            </a:pPr>
            <a:r>
              <a:rPr lang="en-US" sz="2600" b="1" dirty="0">
                <a:latin typeface="Calibri" pitchFamily="34" charset="0"/>
              </a:rPr>
              <a:t>Specially designed meteorological </a:t>
            </a:r>
            <a:r>
              <a:rPr lang="en-US" sz="2600" b="1" dirty="0" smtClean="0">
                <a:latin typeface="Calibri" pitchFamily="34" charset="0"/>
              </a:rPr>
              <a:t>products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  <a:defRPr/>
            </a:pPr>
            <a:r>
              <a:rPr lang="en-US" sz="2600" b="1" dirty="0" smtClean="0">
                <a:latin typeface="Calibri" pitchFamily="34" charset="0"/>
              </a:rPr>
              <a:t>for diagnosing Land Surface State</a:t>
            </a:r>
            <a:endParaRPr lang="en-US" sz="2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28575" y="982663"/>
            <a:ext cx="24558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lvl="1" eaLnBrk="1" hangingPunct="1"/>
            <a:r>
              <a:rPr lang="en-US" sz="1600" b="1">
                <a:solidFill>
                  <a:srgbClr val="1C1C1C"/>
                </a:solidFill>
                <a:latin typeface="Calibri" pitchFamily="34" charset="0"/>
                <a:cs typeface="Times New Roman" charset="0"/>
              </a:rPr>
              <a:t>Atmosphere</a:t>
            </a:r>
          </a:p>
          <a:p>
            <a:pPr marL="0" lvl="1" eaLnBrk="1" hangingPunct="1"/>
            <a:r>
              <a:rPr lang="en-US" sz="1600" b="1">
                <a:solidFill>
                  <a:srgbClr val="1C1C1C"/>
                </a:solidFill>
                <a:latin typeface="Calibri" pitchFamily="34" charset="0"/>
                <a:cs typeface="Times New Roman" charset="0"/>
              </a:rPr>
              <a:t>CFFWI/</a:t>
            </a:r>
            <a:r>
              <a:rPr lang="en-US" sz="1600">
                <a:solidFill>
                  <a:srgbClr val="1C1C1C"/>
                </a:solidFill>
                <a:latin typeface="Calibri" pitchFamily="34" charset="0"/>
                <a:cs typeface="Times New Roman" charset="0"/>
              </a:rPr>
              <a:t>LSA SAF FRM </a:t>
            </a:r>
          </a:p>
          <a:p>
            <a:pPr marL="0" lvl="1" eaLnBrk="1" hangingPunct="1"/>
            <a:r>
              <a:rPr lang="en-US" sz="1600">
                <a:solidFill>
                  <a:srgbClr val="1C1C1C"/>
                </a:solidFill>
                <a:latin typeface="Calibri" pitchFamily="34" charset="0"/>
                <a:cs typeface="Times New Roman" charset="0"/>
              </a:rPr>
              <a:t>product for characterising </a:t>
            </a:r>
          </a:p>
          <a:p>
            <a:pPr marL="0" lvl="1" eaLnBrk="1" hangingPunct="1"/>
            <a:r>
              <a:rPr lang="en-US" sz="1600">
                <a:solidFill>
                  <a:srgbClr val="1C1C1C"/>
                </a:solidFill>
                <a:latin typeface="Calibri" pitchFamily="34" charset="0"/>
                <a:cs typeface="Times New Roman" charset="0"/>
              </a:rPr>
              <a:t>Meteorological fire risk</a:t>
            </a:r>
            <a:endParaRPr lang="bg-BG" sz="1600"/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7648575" y="908050"/>
            <a:ext cx="13541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lvl="1" algn="r" eaLnBrk="1" hangingPunct="1">
              <a:lnSpc>
                <a:spcPct val="90000"/>
              </a:lnSpc>
            </a:pPr>
            <a:r>
              <a:rPr lang="en-US" sz="1600" b="1">
                <a:solidFill>
                  <a:srgbClr val="1C1C1C"/>
                </a:solidFill>
                <a:latin typeface="Calibri" pitchFamily="34" charset="0"/>
                <a:cs typeface="Times New Roman" charset="0"/>
              </a:rPr>
              <a:t>Land surface</a:t>
            </a:r>
          </a:p>
          <a:p>
            <a:pPr marL="0" lvl="1" algn="r" eaLnBrk="1" hangingPunct="1"/>
            <a:r>
              <a:rPr lang="en-US" sz="1600" b="1">
                <a:solidFill>
                  <a:srgbClr val="1C1C1C"/>
                </a:solidFill>
                <a:latin typeface="Calibri" pitchFamily="34" charset="0"/>
                <a:cs typeface="Times New Roman" charset="0"/>
              </a:rPr>
              <a:t>SMDIFD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-39688" y="476672"/>
            <a:ext cx="9144001" cy="6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rgbClr val="FF6600"/>
                </a:solidFill>
                <a:latin typeface="Calibri" pitchFamily="34" charset="0"/>
              </a:rPr>
              <a:t>Heat wave episodes in 2012 over SEE, Bulgaria and a set of fire risk indexes</a:t>
            </a:r>
          </a:p>
          <a:p>
            <a:pPr algn="ctr" eaLnBrk="0" hangingPunct="0"/>
            <a:r>
              <a:rPr lang="en-US" sz="1400" dirty="0">
                <a:solidFill>
                  <a:srgbClr val="080808"/>
                </a:solidFill>
                <a:latin typeface="Calibri" pitchFamily="34" charset="0"/>
              </a:rPr>
              <a:t>15- 23 Jun	                  9-19 Jul		3-8 Aug	      2012</a:t>
            </a:r>
            <a:endParaRPr lang="bg-BG" sz="180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2293" name="Picture 16" descr="201207151200-Ri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56200"/>
            <a:ext cx="253047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8"/>
          <p:cNvSpPr>
            <a:spLocks noChangeArrowheads="1"/>
          </p:cNvSpPr>
          <p:nvPr/>
        </p:nvSpPr>
        <p:spPr bwMode="auto">
          <a:xfrm>
            <a:off x="692150" y="5403850"/>
            <a:ext cx="21669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 b="1">
                <a:latin typeface="Calibri" pitchFamily="34" charset="0"/>
                <a:cs typeface="Calibri" pitchFamily="34" charset="0"/>
              </a:rPr>
              <a:t>LSA SAF FRM</a:t>
            </a:r>
            <a:r>
              <a:rPr lang="en-US" sz="1200" b="1">
                <a:latin typeface="Calibri" pitchFamily="34" charset="0"/>
                <a:cs typeface="Calibri" pitchFamily="34" charset="0"/>
              </a:rPr>
              <a:t>       6 August</a:t>
            </a:r>
            <a:r>
              <a:rPr lang="en-GB" sz="1200" b="1">
                <a:latin typeface="Calibri" pitchFamily="34" charset="0"/>
                <a:cs typeface="Calibri" pitchFamily="34" charset="0"/>
              </a:rPr>
              <a:t> 2012</a:t>
            </a:r>
          </a:p>
        </p:txBody>
      </p:sp>
      <p:pic>
        <p:nvPicPr>
          <p:cNvPr id="12295" name="Picture 8" descr="201208061200-Ris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21088"/>
            <a:ext cx="25257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30"/>
          <p:cNvSpPr>
            <a:spLocks noChangeArrowheads="1"/>
          </p:cNvSpPr>
          <p:nvPr/>
        </p:nvSpPr>
        <p:spPr bwMode="auto">
          <a:xfrm>
            <a:off x="617538" y="4005263"/>
            <a:ext cx="204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 b="1">
                <a:latin typeface="Calibri" pitchFamily="34" charset="0"/>
                <a:cs typeface="Calibri" pitchFamily="34" charset="0"/>
              </a:rPr>
              <a:t>LSA SAF FRM</a:t>
            </a:r>
            <a:r>
              <a:rPr lang="en-US" sz="1200" b="1">
                <a:latin typeface="Calibri" pitchFamily="34" charset="0"/>
                <a:cs typeface="Calibri" pitchFamily="34" charset="0"/>
              </a:rPr>
              <a:t>       15</a:t>
            </a:r>
            <a:r>
              <a:rPr lang="en-GB" sz="1200" b="1">
                <a:latin typeface="Calibri" pitchFamily="34" charset="0"/>
                <a:cs typeface="Calibri" pitchFamily="34" charset="0"/>
              </a:rPr>
              <a:t> Ju</a:t>
            </a:r>
            <a:r>
              <a:rPr lang="en-US" sz="1200" b="1">
                <a:latin typeface="Calibri" pitchFamily="34" charset="0"/>
                <a:cs typeface="Calibri" pitchFamily="34" charset="0"/>
              </a:rPr>
              <a:t>ly</a:t>
            </a:r>
            <a:r>
              <a:rPr lang="en-GB" sz="1200" b="1">
                <a:latin typeface="Calibri" pitchFamily="34" charset="0"/>
                <a:cs typeface="Calibri" pitchFamily="34" charset="0"/>
              </a:rPr>
              <a:t> 2012</a:t>
            </a:r>
          </a:p>
        </p:txBody>
      </p:sp>
      <p:pic>
        <p:nvPicPr>
          <p:cNvPr id="12297" name="Picture 6" descr="201206221200-Ri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044700"/>
            <a:ext cx="25320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3"/>
          <p:cNvSpPr>
            <a:spLocks noChangeArrowheads="1"/>
          </p:cNvSpPr>
          <p:nvPr/>
        </p:nvSpPr>
        <p:spPr bwMode="auto">
          <a:xfrm>
            <a:off x="612775" y="2417763"/>
            <a:ext cx="2093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 b="1">
                <a:latin typeface="Calibri" pitchFamily="34" charset="0"/>
                <a:cs typeface="Calibri" pitchFamily="34" charset="0"/>
              </a:rPr>
              <a:t>LSA SAF FRM</a:t>
            </a:r>
            <a:r>
              <a:rPr lang="en-US" sz="1200" b="1">
                <a:latin typeface="Calibri" pitchFamily="34" charset="0"/>
                <a:cs typeface="Calibri" pitchFamily="34" charset="0"/>
              </a:rPr>
              <a:t>       22</a:t>
            </a:r>
            <a:r>
              <a:rPr lang="en-GB" sz="1200" b="1">
                <a:latin typeface="Calibri" pitchFamily="34" charset="0"/>
                <a:cs typeface="Calibri" pitchFamily="34" charset="0"/>
              </a:rPr>
              <a:t> June 2012</a:t>
            </a:r>
          </a:p>
        </p:txBody>
      </p:sp>
      <p:pic>
        <p:nvPicPr>
          <p:cNvPr id="12299" name="Picture 15" descr="Fire1-mo1208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146675"/>
            <a:ext cx="216058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7" descr="Fire1-mo1207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827463"/>
            <a:ext cx="21891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5" descr="Fire1-mo1206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2376488"/>
            <a:ext cx="21701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Rectangle 20"/>
          <p:cNvSpPr>
            <a:spLocks noChangeArrowheads="1"/>
          </p:cNvSpPr>
          <p:nvPr/>
        </p:nvSpPr>
        <p:spPr bwMode="auto">
          <a:xfrm>
            <a:off x="6992938" y="2335213"/>
            <a:ext cx="2057400" cy="123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000" b="1"/>
              <a:t> SMDFD FIRE RISK INDEX</a:t>
            </a:r>
            <a:endParaRPr lang="en-US" sz="1000"/>
          </a:p>
        </p:txBody>
      </p:sp>
      <p:sp>
        <p:nvSpPr>
          <p:cNvPr id="12303" name="Text Box 5"/>
          <p:cNvSpPr txBox="1">
            <a:spLocks noChangeArrowheads="1"/>
          </p:cNvSpPr>
          <p:nvPr/>
        </p:nvSpPr>
        <p:spPr bwMode="auto">
          <a:xfrm>
            <a:off x="3454400" y="2459038"/>
            <a:ext cx="2516188" cy="9540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180975" indent="-1809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GB" sz="1400">
                <a:solidFill>
                  <a:srgbClr val="080808"/>
                </a:solidFill>
                <a:latin typeface="Calibri" pitchFamily="34" charset="0"/>
              </a:rPr>
              <a:t>Daily  temperature records</a:t>
            </a:r>
          </a:p>
          <a:p>
            <a:pPr lvl="1" eaLnBrk="1" hangingPunct="1">
              <a:buFontTx/>
              <a:buChar char="•"/>
            </a:pPr>
            <a:r>
              <a:rPr lang="en-GB" sz="1400">
                <a:solidFill>
                  <a:srgbClr val="080808"/>
                </a:solidFill>
                <a:latin typeface="Calibri" pitchFamily="34" charset="0"/>
              </a:rPr>
              <a:t>in June: 	   3 days </a:t>
            </a:r>
          </a:p>
          <a:p>
            <a:pPr lvl="1" eaLnBrk="1" hangingPunct="1">
              <a:buFontTx/>
              <a:buChar char="•"/>
            </a:pPr>
            <a:r>
              <a:rPr lang="en-GB" sz="1400">
                <a:solidFill>
                  <a:srgbClr val="080808"/>
                </a:solidFill>
                <a:latin typeface="Calibri" pitchFamily="34" charset="0"/>
              </a:rPr>
              <a:t>in July:        17 days</a:t>
            </a:r>
          </a:p>
          <a:p>
            <a:pPr lvl="1" eaLnBrk="1" hangingPunct="1">
              <a:buFontTx/>
              <a:buChar char="•"/>
            </a:pPr>
            <a:r>
              <a:rPr lang="en-GB" sz="1400">
                <a:solidFill>
                  <a:srgbClr val="080808"/>
                </a:solidFill>
                <a:latin typeface="Calibri" pitchFamily="34" charset="0"/>
              </a:rPr>
              <a:t>in August:  11 days</a:t>
            </a:r>
          </a:p>
        </p:txBody>
      </p:sp>
      <p:sp>
        <p:nvSpPr>
          <p:cNvPr id="12304" name="Text Box 13"/>
          <p:cNvSpPr txBox="1">
            <a:spLocks noChangeArrowheads="1"/>
          </p:cNvSpPr>
          <p:nvPr/>
        </p:nvSpPr>
        <p:spPr bwMode="auto">
          <a:xfrm>
            <a:off x="3565525" y="3867150"/>
            <a:ext cx="2446338" cy="649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sz="1200">
                <a:solidFill>
                  <a:srgbClr val="FF3300"/>
                </a:solidFill>
                <a:latin typeface="Calibri" pitchFamily="34" charset="0"/>
              </a:rPr>
              <a:t>For </a:t>
            </a:r>
            <a:r>
              <a:rPr lang="en-GB" sz="1200" b="1">
                <a:solidFill>
                  <a:srgbClr val="FF3300"/>
                </a:solidFill>
                <a:latin typeface="Calibri" pitchFamily="34" charset="0"/>
              </a:rPr>
              <a:t>local/regional </a:t>
            </a:r>
            <a:r>
              <a:rPr lang="en-GB" sz="1200">
                <a:solidFill>
                  <a:srgbClr val="FF3300"/>
                </a:solidFill>
                <a:latin typeface="Calibri" pitchFamily="34" charset="0"/>
              </a:rPr>
              <a:t>applications FRM indicates high meteorological fire danger due to weather extremes </a:t>
            </a:r>
            <a:r>
              <a:rPr lang="en-US" sz="1200">
                <a:solidFill>
                  <a:srgbClr val="FF3300"/>
                </a:solidFill>
                <a:latin typeface="Calibri" pitchFamily="34" charset="0"/>
              </a:rPr>
              <a:t>Tair=34.7°C, RH=23 %.</a:t>
            </a:r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 flipV="1">
            <a:off x="2085975" y="1341438"/>
            <a:ext cx="52546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bg-BG" sz="16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697413" y="3494088"/>
            <a:ext cx="0" cy="366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7" name="Text Box 14"/>
          <p:cNvSpPr txBox="1">
            <a:spLocks noChangeArrowheads="1"/>
          </p:cNvSpPr>
          <p:nvPr/>
        </p:nvSpPr>
        <p:spPr bwMode="auto">
          <a:xfrm>
            <a:off x="7089775" y="2951163"/>
            <a:ext cx="16764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200" b="1">
                <a:latin typeface="Calibri" pitchFamily="34" charset="0"/>
              </a:rPr>
              <a:t>Low fuel dryness</a:t>
            </a:r>
            <a:endParaRPr lang="en-GB" sz="1200" b="1">
              <a:latin typeface="Calibri" pitchFamily="34" charset="0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612775" y="3040063"/>
            <a:ext cx="1698625" cy="4254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200" b="1" dirty="0" smtClean="0">
                <a:latin typeface="Calibri" pitchFamily="34" charset="0"/>
              </a:rPr>
              <a:t>High meteorological  Fire Risk over BG</a:t>
            </a:r>
            <a:endParaRPr lang="en-GB" sz="1200" b="1" dirty="0" smtClean="0">
              <a:latin typeface="Calibri" pitchFamily="34" charset="0"/>
            </a:endParaRP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612775" y="5772150"/>
            <a:ext cx="1698625" cy="4254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200" b="1" dirty="0" smtClean="0">
                <a:latin typeface="Calibri" pitchFamily="34" charset="0"/>
              </a:rPr>
              <a:t>High</a:t>
            </a:r>
            <a:r>
              <a:rPr lang="en-US" sz="1200" b="1" dirty="0">
                <a:latin typeface="Calibri" pitchFamily="34" charset="0"/>
              </a:rPr>
              <a:t> meteorological</a:t>
            </a:r>
            <a:r>
              <a:rPr lang="en-US" sz="1200" b="1" dirty="0" smtClean="0">
                <a:latin typeface="Calibri" pitchFamily="34" charset="0"/>
              </a:rPr>
              <a:t> Fire Risk over BG</a:t>
            </a:r>
            <a:endParaRPr lang="en-GB" sz="1200" b="1" dirty="0" smtClean="0">
              <a:latin typeface="Calibri" pitchFamily="34" charset="0"/>
            </a:endParaRPr>
          </a:p>
        </p:txBody>
      </p:sp>
      <p:sp>
        <p:nvSpPr>
          <p:cNvPr id="12310" name="Text Box 19"/>
          <p:cNvSpPr txBox="1">
            <a:spLocks noChangeArrowheads="1"/>
          </p:cNvSpPr>
          <p:nvPr/>
        </p:nvSpPr>
        <p:spPr bwMode="auto">
          <a:xfrm>
            <a:off x="6948488" y="5722938"/>
            <a:ext cx="19812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200" b="1">
                <a:latin typeface="Calibri" pitchFamily="34" charset="0"/>
              </a:rPr>
              <a:t>High/Very high fuel dryness central N/S BG </a:t>
            </a:r>
            <a:endParaRPr lang="en-GB" sz="1200" b="1">
              <a:latin typeface="Calibri" pitchFamily="34" charset="0"/>
            </a:endParaRPr>
          </a:p>
        </p:txBody>
      </p:sp>
      <p:sp>
        <p:nvSpPr>
          <p:cNvPr id="12311" name="Text Box 14"/>
          <p:cNvSpPr txBox="1">
            <a:spLocks noChangeArrowheads="1"/>
          </p:cNvSpPr>
          <p:nvPr/>
        </p:nvSpPr>
        <p:spPr bwMode="auto">
          <a:xfrm>
            <a:off x="7143750" y="4570413"/>
            <a:ext cx="16764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200" b="1">
                <a:latin typeface="Calibri" pitchFamily="34" charset="0"/>
              </a:rPr>
              <a:t>Low Fire Risk with some regions exception</a:t>
            </a:r>
            <a:endParaRPr lang="en-GB" sz="1200" b="1">
              <a:latin typeface="Calibri" pitchFamily="34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612775" y="4427538"/>
            <a:ext cx="1698625" cy="4254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200" b="1" dirty="0" smtClean="0">
                <a:latin typeface="Calibri" pitchFamily="34" charset="0"/>
              </a:rPr>
              <a:t>High</a:t>
            </a:r>
            <a:r>
              <a:rPr lang="en-US" sz="1200" b="1" dirty="0">
                <a:latin typeface="Calibri" pitchFamily="34" charset="0"/>
              </a:rPr>
              <a:t> meteorological</a:t>
            </a:r>
            <a:r>
              <a:rPr lang="en-US" sz="1200" b="1" dirty="0" smtClean="0">
                <a:latin typeface="Calibri" pitchFamily="34" charset="0"/>
              </a:rPr>
              <a:t> Fire Risk over BG</a:t>
            </a:r>
            <a:endParaRPr lang="en-GB" sz="1200" b="1" dirty="0" smtClean="0">
              <a:latin typeface="Calibri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59113" y="4981575"/>
            <a:ext cx="3457575" cy="1255713"/>
            <a:chOff x="3347864" y="3854450"/>
            <a:chExt cx="3456384" cy="941108"/>
          </a:xfrm>
        </p:grpSpPr>
        <p:sp>
          <p:nvSpPr>
            <p:cNvPr id="2" name="Right Arrow 1"/>
            <p:cNvSpPr/>
            <p:nvPr/>
          </p:nvSpPr>
          <p:spPr>
            <a:xfrm>
              <a:off x="6182162" y="4139995"/>
              <a:ext cx="622086" cy="306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/>
            </a:p>
          </p:txBody>
        </p:sp>
        <p:grpSp>
          <p:nvGrpSpPr>
            <p:cNvPr id="12318" name="Group 3"/>
            <p:cNvGrpSpPr>
              <a:grpSpLocks/>
            </p:cNvGrpSpPr>
            <p:nvPr/>
          </p:nvGrpSpPr>
          <p:grpSpPr bwMode="auto">
            <a:xfrm>
              <a:off x="3347864" y="3854450"/>
              <a:ext cx="2834298" cy="941108"/>
              <a:chOff x="3347864" y="3854450"/>
              <a:chExt cx="2834298" cy="941108"/>
            </a:xfrm>
          </p:grpSpPr>
          <p:sp>
            <p:nvSpPr>
              <p:cNvPr id="54" name="Text Box 20"/>
              <p:cNvSpPr txBox="1">
                <a:spLocks noChangeArrowheads="1"/>
              </p:cNvSpPr>
              <p:nvPr/>
            </p:nvSpPr>
            <p:spPr bwMode="auto">
              <a:xfrm>
                <a:off x="4222275" y="3854450"/>
                <a:ext cx="1959887" cy="9411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lvl="1" algn="ctr">
                  <a:lnSpc>
                    <a:spcPct val="90000"/>
                  </a:lnSpc>
                  <a:defRPr/>
                </a:pPr>
                <a:r>
                  <a:rPr lang="en-US" sz="1400" b="1" dirty="0">
                    <a:solidFill>
                      <a:srgbClr val="CC3300"/>
                    </a:solidFill>
                    <a:latin typeface="Calibri" pitchFamily="34" charset="0"/>
                    <a:cs typeface="Arial" charset="0"/>
                  </a:rPr>
                  <a:t>During hot days, </a:t>
                </a:r>
                <a:endParaRPr lang="bg-BG" sz="1400" b="1" dirty="0">
                  <a:solidFill>
                    <a:srgbClr val="CC3300"/>
                  </a:solidFill>
                  <a:latin typeface="Calibri" pitchFamily="34" charset="0"/>
                  <a:cs typeface="Arial" charset="0"/>
                </a:endParaRP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>
                    <a:solidFill>
                      <a:srgbClr val="CC3300"/>
                    </a:solidFill>
                    <a:latin typeface="Calibri" pitchFamily="34" charset="0"/>
                    <a:cs typeface="Arial" charset="0"/>
                  </a:rPr>
                  <a:t>high level of meteorological fire risk can be present at a wide range of land surface state / dryness </a:t>
                </a:r>
              </a:p>
            </p:txBody>
          </p:sp>
          <p:sp>
            <p:nvSpPr>
              <p:cNvPr id="34" name="Right Arrow 33"/>
              <p:cNvSpPr/>
              <p:nvPr/>
            </p:nvSpPr>
            <p:spPr>
              <a:xfrm flipH="1">
                <a:off x="3347864" y="4148323"/>
                <a:ext cx="682390" cy="29982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bg-BG"/>
              </a:p>
            </p:txBody>
          </p:sp>
        </p:grpSp>
      </p:grp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755576" y="116632"/>
            <a:ext cx="8102104" cy="369332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800" dirty="0" smtClean="0">
                <a:solidFill>
                  <a:srgbClr val="CC0000"/>
                </a:solidFill>
                <a:latin typeface="Impact" pitchFamily="34" charset="0"/>
              </a:rPr>
              <a:t>H</a:t>
            </a:r>
            <a:r>
              <a:rPr lang="en-GB" sz="1800" dirty="0" err="1" smtClean="0">
                <a:solidFill>
                  <a:srgbClr val="CC0000"/>
                </a:solidFill>
                <a:latin typeface="Impact" pitchFamily="34" charset="0"/>
              </a:rPr>
              <a:t>ow</a:t>
            </a:r>
            <a:r>
              <a:rPr lang="en-GB" sz="1800" dirty="0" smtClean="0">
                <a:solidFill>
                  <a:srgbClr val="CC0000"/>
                </a:solidFill>
                <a:latin typeface="Impact" pitchFamily="34" charset="0"/>
              </a:rPr>
              <a:t> </a:t>
            </a:r>
            <a:r>
              <a:rPr lang="en-US" sz="1800" dirty="0" smtClean="0">
                <a:solidFill>
                  <a:srgbClr val="CC0000"/>
                </a:solidFill>
                <a:latin typeface="Impact" pitchFamily="34" charset="0"/>
              </a:rPr>
              <a:t>drought </a:t>
            </a:r>
            <a:r>
              <a:rPr lang="en-GB" sz="1800" dirty="0" smtClean="0">
                <a:solidFill>
                  <a:srgbClr val="CC0000"/>
                </a:solidFill>
                <a:latin typeface="Impact" pitchFamily="34" charset="0"/>
              </a:rPr>
              <a:t>impacts into </a:t>
            </a:r>
            <a:r>
              <a:rPr lang="en-US" sz="1800" dirty="0" smtClean="0">
                <a:solidFill>
                  <a:srgbClr val="CC0000"/>
                </a:solidFill>
                <a:latin typeface="Impact" pitchFamily="34" charset="0"/>
              </a:rPr>
              <a:t>fire risk and to the quality of </a:t>
            </a:r>
            <a:r>
              <a:rPr lang="en-GB" sz="1800" dirty="0" smtClean="0">
                <a:solidFill>
                  <a:srgbClr val="CC0000"/>
                </a:solidFill>
                <a:latin typeface="Impact" pitchFamily="34" charset="0"/>
              </a:rPr>
              <a:t>early warning</a:t>
            </a:r>
            <a:r>
              <a:rPr lang="en-US" sz="1800" dirty="0" smtClean="0">
                <a:solidFill>
                  <a:srgbClr val="CC0000"/>
                </a:solidFill>
                <a:latin typeface="Impact" pitchFamily="34" charset="0"/>
              </a:rPr>
              <a:t> and forecasts?</a:t>
            </a:r>
            <a:endParaRPr lang="en-GB" sz="1800" dirty="0" smtClean="0">
              <a:solidFill>
                <a:srgbClr val="CC0000"/>
              </a:solidFill>
              <a:latin typeface="Impact" pitchFamily="34" charset="0"/>
            </a:endParaRPr>
          </a:p>
        </p:txBody>
      </p:sp>
      <p:sp>
        <p:nvSpPr>
          <p:cNvPr id="12315" name="Rectangle 31"/>
          <p:cNvSpPr>
            <a:spLocks noChangeArrowheads="1"/>
          </p:cNvSpPr>
          <p:nvPr/>
        </p:nvSpPr>
        <p:spPr bwMode="auto">
          <a:xfrm>
            <a:off x="4572000" y="1430338"/>
            <a:ext cx="4664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dirty="0">
                <a:latin typeface="Calibri" pitchFamily="34" charset="0"/>
                <a:cs typeface="Calibri" pitchFamily="34" charset="0"/>
              </a:rPr>
              <a:t>Variability of soil moisture deficit across the climate regimes of Bulgaria and related fuel dryness/Fire Risk according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to SMDIFD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716463" y="4575175"/>
            <a:ext cx="0" cy="366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53" y="2780928"/>
            <a:ext cx="4534351" cy="396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 785"/>
          <p:cNvSpPr>
            <a:spLocks noChangeArrowheads="1"/>
          </p:cNvSpPr>
          <p:nvPr/>
        </p:nvSpPr>
        <p:spPr bwMode="auto">
          <a:xfrm>
            <a:off x="4822131" y="1844824"/>
            <a:ext cx="4321869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69" tIns="0" rIns="75069" bIns="0" anchor="ctr"/>
          <a:lstStyle/>
          <a:p>
            <a:pPr defTabSz="2501900">
              <a:lnSpc>
                <a:spcPct val="90000"/>
              </a:lnSpc>
              <a:tabLst>
                <a:tab pos="122238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Complex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Fire Danger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Indexes,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two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versions: </a:t>
            </a:r>
          </a:p>
          <a:p>
            <a:pPr lvl="1" defTabSz="2501900">
              <a:lnSpc>
                <a:spcPct val="90000"/>
              </a:lnSpc>
              <a:tabLst>
                <a:tab pos="122238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Complex (LSASAFFRM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&amp; SMDIFD);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ComplexNew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(FDI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&amp; SMDIFD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11188" y="497786"/>
            <a:ext cx="7772400" cy="830997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Complex Fire Danger Index to</a:t>
            </a:r>
            <a:r>
              <a:rPr lang="en-GB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 account for </a:t>
            </a:r>
            <a:r>
              <a:rPr lang="en-US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drought </a:t>
            </a:r>
            <a:r>
              <a:rPr lang="en-GB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impacts into </a:t>
            </a:r>
            <a:r>
              <a:rPr lang="en-US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fire risk for </a:t>
            </a:r>
            <a:r>
              <a:rPr lang="en-GB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early warning</a:t>
            </a:r>
            <a:r>
              <a:rPr lang="en-US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 and forecasts</a:t>
            </a:r>
            <a:endParaRPr lang="en-GB" b="1" dirty="0" smtClean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11560" y="0"/>
            <a:ext cx="77724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Advanced Fire Risk Indexes (FRIs)</a:t>
            </a:r>
            <a:endParaRPr lang="bg-BG" sz="28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5222838"/>
              </p:ext>
            </p:extLst>
          </p:nvPr>
        </p:nvGraphicFramePr>
        <p:xfrm>
          <a:off x="178793" y="1772816"/>
          <a:ext cx="81369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-468560" y="1340768"/>
            <a:ext cx="5472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8000"/>
                </a:solidFill>
                <a:latin typeface="Calibri" pitchFamily="34" charset="0"/>
              </a:rPr>
              <a:t>Flowchart of composite indicator approach</a:t>
            </a:r>
            <a:endParaRPr lang="bg-BG" sz="18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2503" y="5589240"/>
            <a:ext cx="442964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Fire risk is a creeping phenomenon with no universal definition , definitions are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region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and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application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(impact)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specific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:  drought impacts are a key indicator of vulnerability to fire risk in Mediterranean.</a:t>
            </a:r>
          </a:p>
        </p:txBody>
      </p:sp>
    </p:spTree>
    <p:extLst>
      <p:ext uri="{BB962C8B-B14F-4D97-AF65-F5344CB8AC3E}">
        <p14:creationId xmlns:p14="http://schemas.microsoft.com/office/powerpoint/2010/main" val="6017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2400" cy="803176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QM procedures</a:t>
            </a:r>
            <a:endParaRPr lang="bg-BG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80728"/>
            <a:ext cx="792088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01900">
              <a:lnSpc>
                <a:spcPct val="90000"/>
              </a:lnSpc>
              <a:spcAft>
                <a:spcPct val="30000"/>
              </a:spcAft>
              <a:buFontTx/>
              <a:buChar char="•"/>
              <a:tabLst>
                <a:tab pos="266700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Evaluation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of Indexes score</a:t>
            </a:r>
          </a:p>
          <a:p>
            <a:pPr marL="471488" lvl="2" indent="0" defTabSz="2501900">
              <a:lnSpc>
                <a:spcPct val="90000"/>
              </a:lnSpc>
              <a:spcAft>
                <a:spcPct val="30000"/>
              </a:spcAft>
              <a:buFontTx/>
              <a:buChar char="•"/>
              <a:tabLst>
                <a:tab pos="122238" algn="l"/>
              </a:tabLs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 Comparative analyses between indexes</a:t>
            </a:r>
          </a:p>
          <a:p>
            <a:pPr marL="471488" lvl="2" indent="0" defTabSz="2501900">
              <a:lnSpc>
                <a:spcPct val="90000"/>
              </a:lnSpc>
              <a:spcAft>
                <a:spcPct val="30000"/>
              </a:spcAft>
              <a:buFontTx/>
              <a:buChar char="•"/>
              <a:tabLst>
                <a:tab pos="122238" algn="l"/>
              </a:tabLs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 Comparative analyses Indexes vs. Reference data</a:t>
            </a:r>
          </a:p>
          <a:p>
            <a:pPr marL="471488" lvl="2" defTabSz="2501900">
              <a:lnSpc>
                <a:spcPct val="90000"/>
              </a:lnSpc>
              <a:spcAft>
                <a:spcPct val="30000"/>
              </a:spcAft>
              <a:buFontTx/>
              <a:buChar char="•"/>
              <a:tabLst>
                <a:tab pos="122238" algn="l"/>
              </a:tabLs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 Qualitative  &amp;  Quantitative  approaches </a:t>
            </a:r>
          </a:p>
          <a:p>
            <a:pPr marL="171450" lvl="1" indent="-171450" defTabSz="2514600">
              <a:lnSpc>
                <a:spcPct val="90000"/>
              </a:lnSpc>
              <a:spcBef>
                <a:spcPts val="6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122238" algn="l"/>
                <a:tab pos="171450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Statistical 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indicators  and  criteria</a:t>
            </a:r>
          </a:p>
          <a:p>
            <a:pPr marL="628650" lvl="2" defTabSz="2514600">
              <a:lnSpc>
                <a:spcPct val="90000"/>
              </a:lnSpc>
              <a:spcBef>
                <a:spcPts val="6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122238" algn="l"/>
                <a:tab pos="171450" algn="l"/>
              </a:tabLst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Comparative analyses are based on using smoothed averaged courses of corresponding indexes versus the reference fire parameters. </a:t>
            </a:r>
          </a:p>
          <a:p>
            <a:pPr lvl="3" indent="-285750" defTabSz="2514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22238" algn="l"/>
                <a:tab pos="17145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fire occurrence</a:t>
            </a:r>
          </a:p>
          <a:p>
            <a:pPr lvl="3" indent="-285750" defTabSz="2514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22238" algn="l"/>
                <a:tab pos="17145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fire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characteristics  </a:t>
            </a:r>
          </a:p>
          <a:p>
            <a:pPr marL="628650" lvl="2" defTabSz="2514600">
              <a:lnSpc>
                <a:spcPct val="90000"/>
              </a:lnSpc>
              <a:spcBef>
                <a:spcPts val="6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122238" algn="l"/>
                <a:tab pos="171450" algn="l"/>
              </a:tabLst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Contingency tables  indicating different levels of fire danger probabilities in terms of ‘Yes/No’ of  fire occurrence </a:t>
            </a:r>
          </a:p>
          <a:p>
            <a:pPr marL="628650" lvl="2" defTabSz="2514600">
              <a:lnSpc>
                <a:spcPct val="90000"/>
              </a:lnSpc>
              <a:spcBef>
                <a:spcPts val="6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122238" algn="l"/>
                <a:tab pos="171450" algn="l"/>
              </a:tabLst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Sensitivity of risk rating towards actual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fire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situations:  Overlaid graphical analyses of the  seasonal (Jun-Aug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dynamics of Indexes curves towards actual fire characteristics  the sensitivity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risk rating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672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 bwMode="auto">
          <a:xfrm>
            <a:off x="-36512" y="188640"/>
            <a:ext cx="918051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3. Quality monitoring methods</a:t>
            </a:r>
            <a:endParaRPr lang="bg-BG" sz="3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4164" y="2708920"/>
            <a:ext cx="743823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Qualitative 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analyses of  Interrelations between </a:t>
            </a:r>
            <a:r>
              <a:rPr lang="en-US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FRIs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Seasonal fire distribution &amp;  FRIs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variations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Comparison between FRIs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Behavior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of FRIs towards actual fire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characteristics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4077072"/>
            <a:ext cx="748883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Quantitative 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analyses of  Interrelations between </a:t>
            </a:r>
            <a:r>
              <a:rPr lang="en-US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FRIs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SPEARMAN correlation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matrix between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FRIs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Relation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b</a:t>
            </a:r>
            <a:r>
              <a:rPr lang="en-GB" sz="1800" dirty="0" err="1">
                <a:latin typeface="Calibri" pitchFamily="34" charset="0"/>
                <a:cs typeface="Calibri" pitchFamily="34" charset="0"/>
              </a:rPr>
              <a:t>etween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 FRIs and Number of  fires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occurrence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Relation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between FRIs and  Burned area/Fuel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type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Sensitivity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analyses of  fire risk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classes /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contingency </a:t>
            </a:r>
            <a:r>
              <a:rPr lang="en-GB" sz="1800" i="1" dirty="0">
                <a:latin typeface="Calibri" pitchFamily="34" charset="0"/>
                <a:cs typeface="Calibri" pitchFamily="34" charset="0"/>
              </a:rPr>
              <a:t>table characterizing fire 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occurrence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/. 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7624" y="1124744"/>
            <a:ext cx="743823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Ranking of fires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Small fires – Burned area less than 10 ha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Moderate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fires –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Burned area less than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100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ha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Large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fires –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Burned area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greater or equal than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100 ha</a:t>
            </a:r>
          </a:p>
        </p:txBody>
      </p:sp>
    </p:spTree>
    <p:extLst>
      <p:ext uri="{BB962C8B-B14F-4D97-AF65-F5344CB8AC3E}">
        <p14:creationId xmlns:p14="http://schemas.microsoft.com/office/powerpoint/2010/main" val="35992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5976" y="909558"/>
            <a:ext cx="4248472" cy="5745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7"/>
              </a:spcBef>
              <a:spcAft>
                <a:spcPts val="1200"/>
              </a:spcAft>
              <a:defRPr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The course of FDI and </a:t>
            </a:r>
            <a:r>
              <a:rPr lang="en-US" sz="1600" b="1" dirty="0" err="1">
                <a:latin typeface="Calibri" pitchFamily="34" charset="0"/>
                <a:cs typeface="Calibri" pitchFamily="34" charset="0"/>
              </a:rPr>
              <a:t>ComplexNew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i="1" dirty="0">
                <a:latin typeface="Calibri" pitchFamily="34" charset="0"/>
                <a:cs typeface="Calibri" pitchFamily="34" charset="0"/>
              </a:rPr>
              <a:t>(in a 5-level scale) are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differing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:</a:t>
            </a:r>
            <a:endParaRPr lang="en-US" sz="1600" i="1" dirty="0">
              <a:latin typeface="Calibri" pitchFamily="34" charset="0"/>
              <a:cs typeface="Calibri" pitchFamily="34" charset="0"/>
            </a:endParaRPr>
          </a:p>
          <a:p>
            <a:pPr marL="184484" indent="-68670">
              <a:spcBef>
                <a:spcPts val="387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2016: 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ComplexNew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and SMDIFD (in an opposite way) follow  the dynamics of fires  (Jun-Aug);  FDI  does not strictly follow the fire activity:  Comparatively similar high values for June and Aug, whereas the number of fires varies significantly; </a:t>
            </a:r>
          </a:p>
          <a:p>
            <a:pPr marL="184484" indent="-68670">
              <a:spcBef>
                <a:spcPts val="387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2017: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ComplexNew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shows an increasing  trend in parallel to SMDIFD decreasing at the end of Aug along with increase of fire number; FDI is almost constant with a slightly descending trend;</a:t>
            </a:r>
          </a:p>
          <a:p>
            <a:pPr marL="184484" indent="-68670">
              <a:spcBef>
                <a:spcPts val="387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SMDIFD for both years at the end of July starts to decrease along with increase of number of fires.</a:t>
            </a:r>
          </a:p>
          <a:p>
            <a:pPr marL="115815">
              <a:spcBef>
                <a:spcPts val="387"/>
              </a:spcBef>
              <a:spcAft>
                <a:spcPts val="1200"/>
              </a:spcAft>
              <a:defRPr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ComplexNew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FRI course follows fire activity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better than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FDI.</a:t>
            </a:r>
          </a:p>
          <a:p>
            <a:endParaRPr lang="bg-BG" sz="1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7504" y="163364"/>
            <a:ext cx="9001000" cy="745356"/>
          </a:xfrm>
        </p:spPr>
        <p:txBody>
          <a:bodyPr/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Comparison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between FRIs</a:t>
            </a:r>
            <a:endParaRPr lang="bg-BG" dirty="0"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769877" y="909558"/>
            <a:ext cx="2866019" cy="2614879"/>
            <a:chOff x="408630" y="12545495"/>
            <a:chExt cx="2709302" cy="2897646"/>
          </a:xfrm>
        </p:grpSpPr>
        <p:pic>
          <p:nvPicPr>
            <p:cNvPr id="11" name="Picture 7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30" y="12545495"/>
              <a:ext cx="2709302" cy="2897646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83"/>
            <p:cNvSpPr txBox="1">
              <a:spLocks noChangeArrowheads="1"/>
            </p:cNvSpPr>
            <p:nvPr/>
          </p:nvSpPr>
          <p:spPr bwMode="auto">
            <a:xfrm>
              <a:off x="2505297" y="14680158"/>
              <a:ext cx="367677" cy="228142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59035" tIns="29517" rIns="59035" bIns="29517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1" dirty="0">
                  <a:cs typeface="Times New Roman" pitchFamily="18" charset="0"/>
                </a:rPr>
                <a:t>2016</a:t>
              </a:r>
              <a:endParaRPr lang="bg-BG" sz="1600" b="1" dirty="0"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9877" y="3793658"/>
            <a:ext cx="2915071" cy="2903749"/>
            <a:chOff x="5152928" y="18078315"/>
            <a:chExt cx="3902400" cy="3884400"/>
          </a:xfrm>
        </p:grpSpPr>
        <p:pic>
          <p:nvPicPr>
            <p:cNvPr id="17" name="Picture 1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928" y="18078315"/>
              <a:ext cx="3902400" cy="3884400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83"/>
            <p:cNvSpPr txBox="1">
              <a:spLocks noChangeArrowheads="1"/>
            </p:cNvSpPr>
            <p:nvPr/>
          </p:nvSpPr>
          <p:spPr bwMode="auto">
            <a:xfrm>
              <a:off x="8479215" y="18109656"/>
              <a:ext cx="529592" cy="305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59035" tIns="29517" rIns="59035" bIns="29517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cs typeface="Times New Roman" pitchFamily="18" charset="0"/>
                </a:rPr>
                <a:t>2017</a:t>
              </a:r>
              <a:endParaRPr lang="bg-BG" sz="1600" b="1" dirty="0"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 bwMode="auto">
          <a:xfrm>
            <a:off x="688472" y="2684320"/>
            <a:ext cx="495671" cy="24427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59035" tIns="29517" rIns="59035" bIns="29517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FDI</a:t>
            </a:r>
            <a:endParaRPr lang="bg-BG" sz="1200" dirty="0"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968497" y="1556792"/>
            <a:ext cx="999727" cy="2442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59035" tIns="29517" rIns="59035" bIns="29517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rgbClr val="2CB5B2"/>
                </a:solidFill>
                <a:cs typeface="Times New Roman" pitchFamily="18" charset="0"/>
              </a:rPr>
              <a:t>ComplexNew</a:t>
            </a:r>
            <a:endParaRPr lang="bg-BG" sz="1200" dirty="0"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808789" y="2644596"/>
            <a:ext cx="1143743" cy="24427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59035" tIns="29517" rIns="59035" bIns="29517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accent4">
                    <a:lumMod val="65000"/>
                    <a:lumOff val="35000"/>
                  </a:schemeClr>
                </a:solidFill>
                <a:cs typeface="Times New Roman" pitchFamily="18" charset="0"/>
              </a:rPr>
              <a:t>Number of fires</a:t>
            </a:r>
            <a:endParaRPr lang="bg-BG" sz="1200" dirty="0">
              <a:solidFill>
                <a:schemeClr val="accent4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1844081" y="5870898"/>
            <a:ext cx="1143743" cy="24427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59035" tIns="29517" rIns="59035" bIns="29517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accent4">
                    <a:lumMod val="65000"/>
                    <a:lumOff val="35000"/>
                  </a:schemeClr>
                </a:solidFill>
                <a:cs typeface="Times New Roman" pitchFamily="18" charset="0"/>
              </a:rPr>
              <a:t>Number of fires</a:t>
            </a:r>
            <a:endParaRPr lang="bg-BG" sz="1200" dirty="0">
              <a:solidFill>
                <a:schemeClr val="accent4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169133" y="5842646"/>
            <a:ext cx="495671" cy="24427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59035" tIns="29517" rIns="59035" bIns="29517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FDI</a:t>
            </a:r>
            <a:endParaRPr lang="bg-BG" sz="1200" dirty="0"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3136032" y="4465159"/>
            <a:ext cx="999727" cy="2442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59035" tIns="29517" rIns="59035" bIns="29517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rgbClr val="2CB5B2"/>
                </a:solidFill>
                <a:cs typeface="Times New Roman" pitchFamily="18" charset="0"/>
              </a:rPr>
              <a:t>ComplexNew</a:t>
            </a:r>
            <a:endParaRPr lang="bg-BG" sz="1200" dirty="0"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76267" y="4442374"/>
            <a:ext cx="720080" cy="2442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59035" tIns="29517" rIns="59035" bIns="29517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99CCFF"/>
                </a:solidFill>
                <a:cs typeface="Times New Roman" pitchFamily="18" charset="0"/>
              </a:rPr>
              <a:t>SMDIFD</a:t>
            </a:r>
            <a:endParaRPr lang="bg-BG" sz="1200" dirty="0"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98097" y="1579767"/>
            <a:ext cx="27060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069152" y="1484784"/>
            <a:ext cx="27060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3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9992" y="53752"/>
            <a:ext cx="7772400" cy="745356"/>
          </a:xfrm>
        </p:spPr>
        <p:txBody>
          <a:bodyPr/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Comparison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between FRM and FRM new (FDI)</a:t>
            </a:r>
            <a:endParaRPr lang="bg-BG" dirty="0"/>
          </a:p>
        </p:txBody>
      </p:sp>
      <p:pic>
        <p:nvPicPr>
          <p:cNvPr id="13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663" y="958421"/>
            <a:ext cx="2770945" cy="27586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13284"/>
            <a:ext cx="2915071" cy="275973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83"/>
          <p:cNvSpPr txBox="1">
            <a:spLocks noChangeArrowheads="1"/>
          </p:cNvSpPr>
          <p:nvPr/>
        </p:nvSpPr>
        <p:spPr bwMode="auto">
          <a:xfrm>
            <a:off x="2696079" y="984805"/>
            <a:ext cx="582550" cy="30583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9035" tIns="29517" rIns="59035" bIns="29517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 dirty="0">
                <a:cs typeface="Times New Roman" pitchFamily="18" charset="0"/>
              </a:rPr>
              <a:t>2016</a:t>
            </a:r>
            <a:endParaRPr lang="bg-BG" sz="1600" b="1" dirty="0">
              <a:cs typeface="Times New Roman" pitchFamily="18" charset="0"/>
            </a:endParaRPr>
          </a:p>
        </p:txBody>
      </p:sp>
      <p:sp>
        <p:nvSpPr>
          <p:cNvPr id="21" name="TextBox 83"/>
          <p:cNvSpPr txBox="1">
            <a:spLocks noChangeArrowheads="1"/>
          </p:cNvSpPr>
          <p:nvPr/>
        </p:nvSpPr>
        <p:spPr bwMode="auto">
          <a:xfrm>
            <a:off x="8365989" y="813284"/>
            <a:ext cx="529592" cy="3058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9035" tIns="29517" rIns="59035" bIns="29517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 dirty="0" smtClean="0">
                <a:cs typeface="Times New Roman" pitchFamily="18" charset="0"/>
              </a:rPr>
              <a:t>2017</a:t>
            </a:r>
            <a:endParaRPr lang="bg-BG" sz="1600" b="1" dirty="0">
              <a:cs typeface="Times New Roman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3097089" y="2564904"/>
            <a:ext cx="3059087" cy="2232248"/>
          </a:xfrm>
          <a:prstGeom prst="downArrow">
            <a:avLst>
              <a:gd name="adj1" fmla="val 65074"/>
              <a:gd name="adj2" fmla="val 3290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>
              <a:defRPr/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Both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FDI and FRM follow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FWI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i.e. meteorological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conditions, a bit mitigating the extremes</a:t>
            </a:r>
            <a:endParaRPr lang="bg-BG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49546" y="1903736"/>
            <a:ext cx="447543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FWI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3242" y="1739962"/>
            <a:ext cx="447543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FWI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371" y="2609831"/>
            <a:ext cx="504056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FDI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2204864"/>
            <a:ext cx="614529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99"/>
                </a:solidFill>
                <a:cs typeface="Times New Roman" pitchFamily="18" charset="0"/>
              </a:rPr>
              <a:t>FRM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  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4168" y="2276872"/>
            <a:ext cx="504056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FDI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3695" y="1960588"/>
            <a:ext cx="614529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99"/>
                </a:solidFill>
                <a:cs typeface="Times New Roman" pitchFamily="18" charset="0"/>
              </a:rPr>
              <a:t>FRM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  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lang="en-US" sz="3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OVERVIEW</a:t>
            </a:r>
            <a:endParaRPr lang="bg-BG" sz="32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7" y="1556792"/>
            <a:ext cx="6696743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800" dirty="0" smtClean="0">
              <a:latin typeface="Calibri" pitchFamily="34" charset="0"/>
              <a:ea typeface="SimSun-ExtB" pitchFamily="49" charset="-122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  <a:ea typeface="SimSun-ExtB" pitchFamily="49" charset="-122"/>
                <a:cs typeface="Calibri" pitchFamily="34" charset="0"/>
              </a:rPr>
              <a:t>T</a:t>
            </a:r>
            <a:r>
              <a:rPr lang="en-US" sz="1800" dirty="0" smtClean="0">
                <a:latin typeface="Calibri" pitchFamily="34" charset="0"/>
                <a:ea typeface="SimSun-ExtB" pitchFamily="49" charset="-122"/>
                <a:cs typeface="Calibri" pitchFamily="34" charset="0"/>
              </a:rPr>
              <a:t>he </a:t>
            </a:r>
            <a:r>
              <a:rPr lang="en-US" sz="1800" dirty="0">
                <a:latin typeface="Calibri" pitchFamily="34" charset="0"/>
                <a:ea typeface="SimSun-ExtB" pitchFamily="49" charset="-122"/>
                <a:cs typeface="Calibri" pitchFamily="34" charset="0"/>
              </a:rPr>
              <a:t>new LSASAF FRM </a:t>
            </a:r>
            <a:r>
              <a:rPr lang="en-US" sz="1800" dirty="0" smtClean="0">
                <a:latin typeface="Calibri" pitchFamily="34" charset="0"/>
                <a:ea typeface="SimSun-ExtB" pitchFamily="49" charset="-122"/>
                <a:cs typeface="Calibri" pitchFamily="34" charset="0"/>
              </a:rPr>
              <a:t>product: </a:t>
            </a:r>
            <a:r>
              <a:rPr lang="en-US" sz="1800" dirty="0">
                <a:latin typeface="Calibri" pitchFamily="34" charset="0"/>
                <a:ea typeface="SimSun-ExtB" pitchFamily="49" charset="-122"/>
                <a:cs typeface="Calibri" pitchFamily="34" charset="0"/>
              </a:rPr>
              <a:t>Fire Danger Index (</a:t>
            </a:r>
            <a:r>
              <a:rPr lang="en-US" sz="1800" dirty="0">
                <a:latin typeface="Calibri" pitchFamily="34" charset="0"/>
                <a:ea typeface="SimSun-ExtB" pitchFamily="49" charset="-122"/>
                <a:cs typeface="Calibri" pitchFamily="34" charset="0"/>
                <a:sym typeface="Symbol"/>
              </a:rPr>
              <a:t>FDI</a:t>
            </a:r>
            <a:r>
              <a:rPr lang="en-US" sz="1800" dirty="0" smtClean="0">
                <a:latin typeface="Calibri" pitchFamily="34" charset="0"/>
                <a:ea typeface="SimSun-ExtB" pitchFamily="49" charset="-122"/>
                <a:cs typeface="Calibri" pitchFamily="34" charset="0"/>
                <a:sym typeface="Symbol"/>
              </a:rPr>
              <a:t>)</a:t>
            </a:r>
            <a:endParaRPr lang="en-US" sz="1800" dirty="0" smtClean="0">
              <a:latin typeface="Calibri" pitchFamily="34" charset="0"/>
              <a:ea typeface="SimSun-ExtB" pitchFamily="49" charset="-122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  <a:ea typeface="SimSun-ExtB" pitchFamily="49" charset="-122"/>
                <a:cs typeface="Calibri" pitchFamily="34" charset="0"/>
              </a:rPr>
              <a:t>Quality monitoring of </a:t>
            </a:r>
            <a:r>
              <a:rPr lang="en-US" sz="1800" dirty="0">
                <a:latin typeface="Calibri" pitchFamily="34" charset="0"/>
                <a:ea typeface="SimSun-ExtB" pitchFamily="49" charset="-122"/>
                <a:cs typeface="Calibri" pitchFamily="34" charset="0"/>
                <a:sym typeface="Symbol"/>
              </a:rPr>
              <a:t>LSA SAF </a:t>
            </a:r>
            <a:r>
              <a:rPr lang="en-US" sz="1800" dirty="0">
                <a:latin typeface="Calibri" pitchFamily="34" charset="0"/>
                <a:ea typeface="SimSun-ExtB" pitchFamily="49" charset="-122"/>
                <a:cs typeface="Calibri" pitchFamily="34" charset="0"/>
              </a:rPr>
              <a:t>FDI product’s behavior for </a:t>
            </a:r>
            <a:r>
              <a:rPr lang="en-US" sz="1800" dirty="0" smtClean="0">
                <a:latin typeface="Calibri" pitchFamily="34" charset="0"/>
                <a:ea typeface="SimSun-ExtB" pitchFamily="49" charset="-122"/>
                <a:cs typeface="Calibri" pitchFamily="34" charset="0"/>
              </a:rPr>
              <a:t>SEE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ea typeface="SimSun-ExtB" pitchFamily="49" charset="-122"/>
                <a:cs typeface="Calibri" pitchFamily="34" charset="0"/>
              </a:rPr>
              <a:t>Fire Risk problem for South Eastern Europe (SEE)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ea typeface="SimSun-ExtB" pitchFamily="49" charset="-122"/>
                <a:cs typeface="Calibri" pitchFamily="34" charset="0"/>
              </a:rPr>
              <a:t>Available Fire Risk Indexes (FRIs) </a:t>
            </a:r>
            <a:r>
              <a:rPr lang="en-US" sz="1800" dirty="0">
                <a:latin typeface="Calibri" pitchFamily="34" charset="0"/>
                <a:ea typeface="SimSun-ExtB" pitchFamily="49" charset="-122"/>
                <a:cs typeface="Calibri" pitchFamily="34" charset="0"/>
              </a:rPr>
              <a:t>for </a:t>
            </a:r>
            <a:r>
              <a:rPr lang="en-US" sz="1800" dirty="0" smtClean="0">
                <a:latin typeface="Calibri" pitchFamily="34" charset="0"/>
                <a:ea typeface="SimSun-ExtB" pitchFamily="49" charset="-122"/>
                <a:cs typeface="Calibri" pitchFamily="34" charset="0"/>
              </a:rPr>
              <a:t>SEE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  <a:ea typeface="SimSun-ExtB" pitchFamily="49" charset="-122"/>
                <a:cs typeface="Calibri" pitchFamily="34" charset="0"/>
              </a:rPr>
              <a:t>FDI </a:t>
            </a:r>
            <a:r>
              <a:rPr lang="en-US" sz="1800" dirty="0" smtClean="0">
                <a:latin typeface="Calibri" pitchFamily="34" charset="0"/>
                <a:ea typeface="SimSun-ExtB" pitchFamily="49" charset="-122"/>
                <a:cs typeface="Calibri" pitchFamily="34" charset="0"/>
              </a:rPr>
              <a:t>evaluation </a:t>
            </a:r>
            <a:r>
              <a:rPr lang="en-US" sz="1800" dirty="0">
                <a:latin typeface="Calibri" pitchFamily="34" charset="0"/>
                <a:ea typeface="SimSun-ExtB" pitchFamily="49" charset="-122"/>
                <a:cs typeface="Calibri" pitchFamily="34" charset="0"/>
              </a:rPr>
              <a:t>in </a:t>
            </a:r>
            <a:r>
              <a:rPr lang="en-US" sz="1800" dirty="0" smtClean="0">
                <a:latin typeface="Calibri" pitchFamily="34" charset="0"/>
                <a:ea typeface="SimSun-ExtB" pitchFamily="49" charset="-122"/>
                <a:cs typeface="Calibri" pitchFamily="34" charset="0"/>
              </a:rPr>
              <a:t>the context of a complex assessment of  </a:t>
            </a:r>
            <a:r>
              <a:rPr lang="en-US" sz="1800" dirty="0">
                <a:latin typeface="Calibri" pitchFamily="34" charset="0"/>
                <a:ea typeface="SimSun-ExtB" pitchFamily="49" charset="-122"/>
                <a:cs typeface="Calibri" pitchFamily="34" charset="0"/>
              </a:rPr>
              <a:t>fire risk </a:t>
            </a:r>
            <a:endParaRPr lang="en-US" sz="1800" dirty="0" smtClean="0">
              <a:latin typeface="Calibri" pitchFamily="34" charset="0"/>
              <a:ea typeface="SimSun-ExtB" pitchFamily="49" charset="-122"/>
              <a:cs typeface="Calibri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ea typeface="SimSun-ExtB" pitchFamily="49" charset="-122"/>
                <a:cs typeface="Calibri" pitchFamily="34" charset="0"/>
              </a:rPr>
              <a:t>Advanced fire risk products for meteorological services </a:t>
            </a:r>
          </a:p>
          <a:p>
            <a:endParaRPr lang="en-US" sz="1800" dirty="0" smtClean="0">
              <a:latin typeface="Calibri" pitchFamily="34" charset="0"/>
              <a:ea typeface="SimSun-ExtB" pitchFamily="49" charset="-122"/>
              <a:cs typeface="Calibri" pitchFamily="34" charset="0"/>
            </a:endParaRPr>
          </a:p>
          <a:p>
            <a:endParaRPr lang="en-US" sz="1800" dirty="0" smtClean="0">
              <a:latin typeface="Calibri" pitchFamily="34" charset="0"/>
              <a:ea typeface="SimSun-ExtB" pitchFamily="49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9992" y="53752"/>
            <a:ext cx="7772400" cy="745356"/>
          </a:xfrm>
        </p:spPr>
        <p:txBody>
          <a:bodyPr/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Comparison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between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FRIs</a:t>
            </a:r>
            <a:endParaRPr lang="bg-BG" dirty="0"/>
          </a:p>
        </p:txBody>
      </p:sp>
      <p:pic>
        <p:nvPicPr>
          <p:cNvPr id="13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663" y="958421"/>
            <a:ext cx="2770945" cy="27586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13284"/>
            <a:ext cx="2915071" cy="275973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83"/>
          <p:cNvSpPr txBox="1">
            <a:spLocks noChangeArrowheads="1"/>
          </p:cNvSpPr>
          <p:nvPr/>
        </p:nvSpPr>
        <p:spPr bwMode="auto">
          <a:xfrm>
            <a:off x="2696079" y="984805"/>
            <a:ext cx="582550" cy="30583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9035" tIns="29517" rIns="59035" bIns="29517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 dirty="0">
                <a:cs typeface="Times New Roman" pitchFamily="18" charset="0"/>
              </a:rPr>
              <a:t>2016</a:t>
            </a:r>
            <a:endParaRPr lang="bg-BG" sz="1600" b="1" dirty="0">
              <a:cs typeface="Times New Roman" pitchFamily="18" charset="0"/>
            </a:endParaRPr>
          </a:p>
        </p:txBody>
      </p:sp>
      <p:sp>
        <p:nvSpPr>
          <p:cNvPr id="21" name="TextBox 83"/>
          <p:cNvSpPr txBox="1">
            <a:spLocks noChangeArrowheads="1"/>
          </p:cNvSpPr>
          <p:nvPr/>
        </p:nvSpPr>
        <p:spPr bwMode="auto">
          <a:xfrm>
            <a:off x="8365989" y="813284"/>
            <a:ext cx="529592" cy="3058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9035" tIns="29517" rIns="59035" bIns="29517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 dirty="0" smtClean="0">
                <a:cs typeface="Times New Roman" pitchFamily="18" charset="0"/>
              </a:rPr>
              <a:t>2017</a:t>
            </a:r>
            <a:endParaRPr lang="bg-BG" sz="1600" b="1" dirty="0">
              <a:cs typeface="Times New Roman" pitchFamily="18" charset="0"/>
            </a:endParaRPr>
          </a:p>
        </p:txBody>
      </p: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325276" y="3910465"/>
            <a:ext cx="3094596" cy="2614879"/>
            <a:chOff x="192552" y="12545495"/>
            <a:chExt cx="2925380" cy="2897646"/>
          </a:xfrm>
        </p:grpSpPr>
        <p:pic>
          <p:nvPicPr>
            <p:cNvPr id="23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30" y="12545495"/>
              <a:ext cx="2709302" cy="2897646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83"/>
            <p:cNvSpPr txBox="1">
              <a:spLocks noChangeArrowheads="1"/>
            </p:cNvSpPr>
            <p:nvPr/>
          </p:nvSpPr>
          <p:spPr bwMode="auto">
            <a:xfrm>
              <a:off x="2505297" y="14680158"/>
              <a:ext cx="367677" cy="228142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59035" tIns="29517" rIns="59035" bIns="29517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1" dirty="0">
                  <a:cs typeface="Times New Roman" pitchFamily="18" charset="0"/>
                </a:rPr>
                <a:t>2016</a:t>
              </a:r>
              <a:endParaRPr lang="bg-BG" sz="1600" b="1" dirty="0"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2552" y="13049298"/>
              <a:ext cx="1059195" cy="2706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9035" tIns="29517" rIns="59035" bIns="29517">
              <a:spAutoFit/>
            </a:bodyPr>
            <a:lstStyle/>
            <a:p>
              <a:pPr algn="ctr">
                <a:defRPr/>
              </a:pPr>
              <a:r>
                <a:rPr lang="en-US" sz="1200" dirty="0" smtClean="0">
                  <a:solidFill>
                    <a:srgbClr val="99CCFF"/>
                  </a:solidFill>
                  <a:cs typeface="Times New Roman" pitchFamily="18" charset="0"/>
                </a:rPr>
                <a:t>SMDIFD</a:t>
              </a:r>
              <a:r>
                <a:rPr lang="en-US" sz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Times New Roman" pitchFamily="18" charset="0"/>
                </a:rPr>
                <a:t>  </a:t>
              </a:r>
              <a:endParaRPr lang="bg-BG" sz="1200" dirty="0"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12160" y="3621595"/>
            <a:ext cx="3168352" cy="2903749"/>
            <a:chOff x="5152928" y="18078315"/>
            <a:chExt cx="4241467" cy="3884400"/>
          </a:xfrm>
        </p:grpSpPr>
        <p:grpSp>
          <p:nvGrpSpPr>
            <p:cNvPr id="27" name="Group 121"/>
            <p:cNvGrpSpPr>
              <a:grpSpLocks/>
            </p:cNvGrpSpPr>
            <p:nvPr/>
          </p:nvGrpSpPr>
          <p:grpSpPr bwMode="auto">
            <a:xfrm>
              <a:off x="5152928" y="18078315"/>
              <a:ext cx="4241467" cy="3884400"/>
              <a:chOff x="539552" y="3324223"/>
              <a:chExt cx="3656744" cy="3372518"/>
            </a:xfrm>
          </p:grpSpPr>
          <p:pic>
            <p:nvPicPr>
              <p:cNvPr id="29" name="Picture 1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3324223"/>
                <a:ext cx="3364420" cy="337251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2826463" y="3853230"/>
                <a:ext cx="1369833" cy="3217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dirty="0" err="1" smtClean="0">
                    <a:solidFill>
                      <a:srgbClr val="2CB5B2"/>
                    </a:solidFill>
                    <a:cs typeface="Times New Roman" pitchFamily="18" charset="0"/>
                  </a:rPr>
                  <a:t>ComplexNew</a:t>
                </a:r>
                <a:endParaRPr lang="bg-BG" sz="1200" dirty="0">
                  <a:cs typeface="Times New Roman" pitchFamily="18" charset="0"/>
                </a:endParaRPr>
              </a:p>
            </p:txBody>
          </p:sp>
        </p:grpSp>
        <p:sp>
          <p:nvSpPr>
            <p:cNvPr id="28" name="TextBox 83"/>
            <p:cNvSpPr txBox="1">
              <a:spLocks noChangeArrowheads="1"/>
            </p:cNvSpPr>
            <p:nvPr/>
          </p:nvSpPr>
          <p:spPr bwMode="auto">
            <a:xfrm>
              <a:off x="8479215" y="18109656"/>
              <a:ext cx="529592" cy="305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59035" tIns="29517" rIns="59035" bIns="29517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cs typeface="Times New Roman" pitchFamily="18" charset="0"/>
                </a:rPr>
                <a:t>2017</a:t>
              </a:r>
              <a:endParaRPr lang="bg-BG" sz="1600" b="1" dirty="0">
                <a:cs typeface="Times New Roman" pitchFamily="18" charset="0"/>
              </a:endParaRPr>
            </a:p>
          </p:txBody>
        </p:sp>
      </p:grpSp>
      <p:sp>
        <p:nvSpPr>
          <p:cNvPr id="31" name="Down Arrow 30"/>
          <p:cNvSpPr/>
          <p:nvPr/>
        </p:nvSpPr>
        <p:spPr>
          <a:xfrm>
            <a:off x="3097089" y="2564904"/>
            <a:ext cx="3059087" cy="2232248"/>
          </a:xfrm>
          <a:prstGeom prst="downArrow">
            <a:avLst>
              <a:gd name="adj1" fmla="val 65074"/>
              <a:gd name="adj2" fmla="val 3290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>
              <a:defRPr/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Both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FDI and FRM follow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FWI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i.e. meteorological conditions , while  the Complex Index reflects also SMD (fuel dryness). </a:t>
            </a:r>
            <a:endParaRPr lang="bg-BG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649546" y="1903736"/>
            <a:ext cx="447543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FWI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83242" y="1739962"/>
            <a:ext cx="447543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FWI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4371" y="2609831"/>
            <a:ext cx="504056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FDI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544" y="2204864"/>
            <a:ext cx="614529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99"/>
                </a:solidFill>
                <a:cs typeface="Times New Roman" pitchFamily="18" charset="0"/>
              </a:rPr>
              <a:t>FRM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  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84168" y="2276872"/>
            <a:ext cx="504056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FDI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73695" y="1960588"/>
            <a:ext cx="614529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99"/>
                </a:solidFill>
                <a:cs typeface="Times New Roman" pitchFamily="18" charset="0"/>
              </a:rPr>
              <a:t>FRM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  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371" y="5488980"/>
            <a:ext cx="504056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FDI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56176" y="5373216"/>
            <a:ext cx="504056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FDI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2771800" y="4520153"/>
            <a:ext cx="118687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rgbClr val="2CB5B2"/>
                </a:solidFill>
                <a:cs typeface="Times New Roman" pitchFamily="18" charset="0"/>
              </a:rPr>
              <a:t>ComplexNew</a:t>
            </a:r>
            <a:endParaRPr lang="bg-BG" sz="1200" dirty="0"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5720727" y="4149080"/>
            <a:ext cx="1120463" cy="244276"/>
          </a:xfrm>
          <a:prstGeom prst="rect">
            <a:avLst/>
          </a:prstGeom>
          <a:noFill/>
          <a:ln>
            <a:noFill/>
          </a:ln>
        </p:spPr>
        <p:txBody>
          <a:bodyPr wrap="square" lIns="59035" tIns="29517" rIns="59035" bIns="29517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99CCFF"/>
                </a:solidFill>
                <a:cs typeface="Times New Roman" pitchFamily="18" charset="0"/>
              </a:rPr>
              <a:t>SMDIFD</a:t>
            </a:r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  </a:t>
            </a:r>
            <a:endParaRPr lang="bg-BG" sz="1200" dirty="0"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082073" y="4532095"/>
            <a:ext cx="27060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853128" y="4437112"/>
            <a:ext cx="27060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35696" y="4077072"/>
            <a:ext cx="270600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0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99108"/>
            <a:ext cx="3456384" cy="366089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13" y="799108"/>
            <a:ext cx="3404695" cy="366797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37"/>
          <p:cNvSpPr txBox="1">
            <a:spLocks noChangeArrowheads="1"/>
          </p:cNvSpPr>
          <p:nvPr/>
        </p:nvSpPr>
        <p:spPr bwMode="auto">
          <a:xfrm>
            <a:off x="3601923" y="3297962"/>
            <a:ext cx="2050197" cy="275054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 lIns="59035" tIns="29517" rIns="59035" bIns="29517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993300"/>
                </a:solidFill>
                <a:cs typeface="Times New Roman" pitchFamily="18" charset="0"/>
              </a:rPr>
              <a:t>Burned </a:t>
            </a:r>
            <a:r>
              <a:rPr lang="en-US" sz="1400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993300"/>
                </a:solidFill>
                <a:cs typeface="Times New Roman" pitchFamily="18" charset="0"/>
              </a:rPr>
              <a:t>area, </a:t>
            </a:r>
            <a:r>
              <a:rPr lang="en-US" sz="1400" dirty="0" smtClean="0">
                <a:solidFill>
                  <a:srgbClr val="993300"/>
                </a:solidFill>
                <a:cs typeface="Times New Roman" pitchFamily="18" charset="0"/>
              </a:rPr>
              <a:t>ha (brown) </a:t>
            </a:r>
          </a:p>
        </p:txBody>
      </p:sp>
      <p:sp>
        <p:nvSpPr>
          <p:cNvPr id="7" name="TextBox 137"/>
          <p:cNvSpPr txBox="1">
            <a:spLocks noChangeArrowheads="1"/>
          </p:cNvSpPr>
          <p:nvPr/>
        </p:nvSpPr>
        <p:spPr bwMode="auto">
          <a:xfrm>
            <a:off x="5224135" y="1197332"/>
            <a:ext cx="2372201" cy="49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9035" tIns="29517" rIns="59035" bIns="29517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993300"/>
                </a:solidFill>
                <a:cs typeface="Times New Roman" pitchFamily="18" charset="0"/>
              </a:rPr>
              <a:t>Burned </a:t>
            </a:r>
            <a:r>
              <a:rPr lang="en-US" sz="1400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993300"/>
                </a:solidFill>
                <a:cs typeface="Times New Roman" pitchFamily="18" charset="0"/>
              </a:rPr>
              <a:t>area, ha </a:t>
            </a:r>
            <a:endParaRPr lang="en-US" sz="1400" dirty="0" smtClean="0">
              <a:solidFill>
                <a:srgbClr val="993300"/>
              </a:solidFill>
              <a:cs typeface="Times New Roman" pitchFamily="18" charset="0"/>
            </a:endParaRPr>
          </a:p>
          <a:p>
            <a:pPr eaLnBrk="1" hangingPunct="1"/>
            <a:r>
              <a:rPr lang="en-US" sz="1400" dirty="0" smtClean="0">
                <a:solidFill>
                  <a:srgbClr val="FF9999"/>
                </a:solidFill>
                <a:cs typeface="Times New Roman" pitchFamily="18" charset="0"/>
              </a:rPr>
              <a:t>FRE, MW</a:t>
            </a:r>
            <a:endParaRPr lang="bg-BG" sz="1400" dirty="0">
              <a:solidFill>
                <a:srgbClr val="FF9999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490536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  <a:cs typeface="Calibri" pitchFamily="34" charset="0"/>
              </a:rPr>
              <a:t>The course of  Indexes in parallel to fire characteristics: </a:t>
            </a:r>
            <a:endParaRPr lang="en-US" sz="1400" b="1" dirty="0" smtClean="0">
              <a:latin typeface="+mn-lt"/>
              <a:cs typeface="Calibri" pitchFamily="34" charset="0"/>
            </a:endParaRPr>
          </a:p>
          <a:p>
            <a:pPr algn="ctr"/>
            <a:r>
              <a:rPr lang="en-US" sz="1400" dirty="0" smtClean="0">
                <a:latin typeface="+mn-lt"/>
                <a:cs typeface="Calibri" pitchFamily="34" charset="0"/>
              </a:rPr>
              <a:t>- Number </a:t>
            </a:r>
            <a:r>
              <a:rPr lang="en-US" sz="1400" dirty="0">
                <a:latin typeface="+mn-lt"/>
                <a:cs typeface="Calibri" pitchFamily="34" charset="0"/>
              </a:rPr>
              <a:t>of  all DG&amp;FF fires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+mn-lt"/>
                <a:cs typeface="Calibri" pitchFamily="34" charset="0"/>
              </a:rPr>
              <a:t>(grey bars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Calibri" pitchFamily="34" charset="0"/>
              </a:rPr>
              <a:t>)</a:t>
            </a:r>
            <a:endParaRPr lang="en-US" sz="1400" dirty="0" smtClean="0">
              <a:latin typeface="+mn-lt"/>
              <a:cs typeface="Calibri" pitchFamily="34" charset="0"/>
            </a:endParaRPr>
          </a:p>
          <a:p>
            <a:pPr algn="ct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- Burned 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area (ha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; </a:t>
            </a:r>
            <a:r>
              <a:rPr lang="en-US" sz="1400" dirty="0">
                <a:solidFill>
                  <a:srgbClr val="FF9999"/>
                </a:solidFill>
                <a:latin typeface="+mn-lt"/>
              </a:rPr>
              <a:t>Fire Radiative Energy </a:t>
            </a:r>
            <a:r>
              <a:rPr lang="en-US" sz="1400" dirty="0" smtClean="0">
                <a:solidFill>
                  <a:srgbClr val="FF9999"/>
                </a:solidFill>
                <a:latin typeface="+mn-lt"/>
              </a:rPr>
              <a:t>(FRE, MW</a:t>
            </a:r>
            <a:r>
              <a:rPr lang="en-US" sz="1400" dirty="0">
                <a:solidFill>
                  <a:srgbClr val="FF9999"/>
                </a:solidFill>
                <a:latin typeface="+mn-lt"/>
              </a:rPr>
              <a:t>) according LSA SAF FRP-Pixel </a:t>
            </a:r>
            <a:r>
              <a:rPr lang="en-US" sz="1400" dirty="0" smtClean="0">
                <a:solidFill>
                  <a:srgbClr val="FF9999"/>
                </a:solidFill>
                <a:latin typeface="+mn-lt"/>
              </a:rPr>
              <a:t>product</a:t>
            </a:r>
            <a:endParaRPr lang="bg-BG" sz="1400" dirty="0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9992" y="53752"/>
            <a:ext cx="7772400" cy="745356"/>
          </a:xfrm>
        </p:spPr>
        <p:txBody>
          <a:bodyPr/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Behavior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FRIs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towards actual fire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characteristics</a:t>
            </a:r>
            <a:endParaRPr lang="bg-BG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5243716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155575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There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is no strong relation between number of fires,  total area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burned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FRE.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479659" lvl="1" indent="-68670"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For 2017 these correspond to the peak of fire number. </a:t>
            </a:r>
          </a:p>
          <a:p>
            <a:pPr marL="479659" lvl="1" indent="-68670"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For 2016 there is no one to one correspondence between level of fire risk in respect to meteorological and land surface conditions and burned area.</a:t>
            </a:r>
          </a:p>
          <a:p>
            <a:pPr marL="271463" indent="-155575"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The maxima of Burned area and FRE are at the end of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August.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83"/>
          <p:cNvSpPr txBox="1">
            <a:spLocks noChangeArrowheads="1"/>
          </p:cNvSpPr>
          <p:nvPr/>
        </p:nvSpPr>
        <p:spPr bwMode="auto">
          <a:xfrm>
            <a:off x="3811632" y="4154167"/>
            <a:ext cx="529591" cy="30583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9035" tIns="29517" rIns="59035" bIns="29517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 dirty="0">
                <a:cs typeface="Times New Roman" pitchFamily="18" charset="0"/>
              </a:rPr>
              <a:t>2016</a:t>
            </a:r>
            <a:endParaRPr lang="bg-BG" sz="1600" b="1" dirty="0">
              <a:cs typeface="Times New Roman" pitchFamily="18" charset="0"/>
            </a:endParaRPr>
          </a:p>
        </p:txBody>
      </p:sp>
      <p:sp>
        <p:nvSpPr>
          <p:cNvPr id="12" name="TextBox 83"/>
          <p:cNvSpPr txBox="1">
            <a:spLocks noChangeArrowheads="1"/>
          </p:cNvSpPr>
          <p:nvPr/>
        </p:nvSpPr>
        <p:spPr bwMode="auto">
          <a:xfrm>
            <a:off x="7714816" y="4144740"/>
            <a:ext cx="529592" cy="3058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9035" tIns="29517" rIns="59035" bIns="29517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 dirty="0" smtClean="0">
                <a:cs typeface="Times New Roman" pitchFamily="18" charset="0"/>
              </a:rPr>
              <a:t>2017</a:t>
            </a:r>
            <a:endParaRPr lang="bg-BG" sz="1600" b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352329" y="3603794"/>
            <a:ext cx="1143743" cy="24427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59035" tIns="29517" rIns="59035" bIns="29517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accent4">
                    <a:lumMod val="65000"/>
                    <a:lumOff val="35000"/>
                  </a:schemeClr>
                </a:solidFill>
                <a:cs typeface="Times New Roman" pitchFamily="18" charset="0"/>
              </a:rPr>
              <a:t>Number of fires</a:t>
            </a:r>
            <a:endParaRPr lang="bg-BG" sz="1200" dirty="0">
              <a:solidFill>
                <a:schemeClr val="accent4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923928" y="3053686"/>
            <a:ext cx="1080120" cy="244276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59035" tIns="29517" rIns="59035" bIns="29517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FF9999"/>
                </a:solidFill>
                <a:cs typeface="Times New Roman" pitchFamily="18" charset="0"/>
              </a:rPr>
              <a:t>FRP, pink </a:t>
            </a:r>
            <a:endParaRPr lang="bg-BG" sz="1200" dirty="0">
              <a:solidFill>
                <a:srgbClr val="FF9999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707904" y="1772816"/>
            <a:ext cx="999727" cy="2442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59035" tIns="29517" rIns="59035" bIns="29517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rgbClr val="2CB5B2"/>
                </a:solidFill>
                <a:cs typeface="Times New Roman" pitchFamily="18" charset="0"/>
              </a:rPr>
              <a:t>ComplexNew</a:t>
            </a:r>
            <a:endParaRPr lang="bg-BG" sz="1200" dirty="0"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3053301"/>
            <a:ext cx="504056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FDI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2404058"/>
            <a:ext cx="614529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99"/>
                </a:solidFill>
                <a:cs typeface="Times New Roman" pitchFamily="18" charset="0"/>
              </a:rPr>
              <a:t>FRM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  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4048" y="2780928"/>
            <a:ext cx="504056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FDI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0032" y="2420888"/>
            <a:ext cx="614529" cy="244276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99"/>
                </a:solidFill>
                <a:cs typeface="Times New Roman" pitchFamily="18" charset="0"/>
              </a:rPr>
              <a:t>FRM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  </a:t>
            </a:r>
            <a:endParaRPr lang="bg-BG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5832648" cy="1143000"/>
          </a:xfrm>
        </p:spPr>
        <p:txBody>
          <a:bodyPr/>
          <a:lstStyle/>
          <a:p>
            <a:pPr algn="l"/>
            <a:r>
              <a:rPr lang="en-US" sz="3200" kern="1200" dirty="0" smtClean="0">
                <a:solidFill>
                  <a:srgbClr val="000066"/>
                </a:solidFill>
                <a:latin typeface="Calibri" pitchFamily="34" charset="0"/>
                <a:ea typeface="+mn-ea"/>
                <a:cs typeface="Calibri" pitchFamily="34" charset="0"/>
              </a:rPr>
              <a:t>Quantitative </a:t>
            </a:r>
            <a:r>
              <a:rPr lang="en-US" sz="3200" kern="1200" dirty="0">
                <a:solidFill>
                  <a:srgbClr val="000066"/>
                </a:solidFill>
                <a:latin typeface="Calibri" pitchFamily="34" charset="0"/>
                <a:ea typeface="+mn-ea"/>
                <a:cs typeface="Calibri" pitchFamily="34" charset="0"/>
              </a:rPr>
              <a:t>analyses of Interrelations between </a:t>
            </a:r>
            <a:r>
              <a:rPr lang="en-US" sz="3200" kern="1200" dirty="0" smtClean="0">
                <a:solidFill>
                  <a:srgbClr val="000066"/>
                </a:solidFill>
                <a:latin typeface="Calibri" pitchFamily="34" charset="0"/>
                <a:ea typeface="+mn-ea"/>
                <a:cs typeface="Calibri" pitchFamily="34" charset="0"/>
              </a:rPr>
              <a:t>FRIs</a:t>
            </a:r>
            <a:endParaRPr lang="bg-BG" sz="3200" kern="1200" dirty="0">
              <a:solidFill>
                <a:srgbClr val="000066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82" y="1340768"/>
            <a:ext cx="3153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1)  </a:t>
            </a:r>
            <a:r>
              <a:rPr lang="en-GB" sz="2200" b="1" dirty="0">
                <a:latin typeface="Calibri" pitchFamily="34" charset="0"/>
                <a:cs typeface="Calibri" pitchFamily="34" charset="0"/>
              </a:rPr>
              <a:t>Relation between </a:t>
            </a: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FRIs</a:t>
            </a:r>
            <a:endParaRPr lang="bg-BG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835076"/>
              </p:ext>
            </p:extLst>
          </p:nvPr>
        </p:nvGraphicFramePr>
        <p:xfrm>
          <a:off x="28285" y="2852938"/>
          <a:ext cx="6837637" cy="3604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3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3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3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772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2016, DG, n = 180 973</a:t>
                      </a:r>
                      <a:endParaRPr lang="bg-BG" sz="17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2016, FF, n = 21 782</a:t>
                      </a:r>
                      <a:endParaRPr lang="bg-BG" sz="17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FRIs</a:t>
                      </a:r>
                      <a:endParaRPr lang="bg-BG" sz="17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FDI</a:t>
                      </a:r>
                      <a:endParaRPr lang="bg-BG" sz="17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LSASAF FRM</a:t>
                      </a:r>
                      <a:endParaRPr lang="bg-BG" sz="17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SMDIFD</a:t>
                      </a:r>
                      <a:endParaRPr lang="bg-BG" sz="17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FRIs</a:t>
                      </a:r>
                      <a:endParaRPr lang="bg-BG" sz="17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FDI</a:t>
                      </a:r>
                      <a:endParaRPr lang="bg-BG" sz="17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LSASAF FRM</a:t>
                      </a:r>
                      <a:endParaRPr lang="bg-BG" sz="17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SMDIFD</a:t>
                      </a:r>
                      <a:endParaRPr lang="bg-BG" sz="17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FDI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1.00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0.69 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-0.35 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FDI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1.00 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itchFamily="34" charset="0"/>
                          <a:cs typeface="Calibri" pitchFamily="34" charset="0"/>
                        </a:rPr>
                        <a:t>0.74 </a:t>
                      </a:r>
                      <a:endParaRPr lang="bg-BG" sz="17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-0.40 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FRM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0.69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1.00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-0.43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FRM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0.74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1.00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itchFamily="34" charset="0"/>
                          <a:cs typeface="Calibri" pitchFamily="34" charset="0"/>
                        </a:rPr>
                        <a:t>-0.44</a:t>
                      </a:r>
                      <a:endParaRPr lang="bg-BG" sz="17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SMDIFD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-0.35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-0.43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1.00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SMDIFD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-0.40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-0.44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itchFamily="34" charset="0"/>
                          <a:cs typeface="Calibri" pitchFamily="34" charset="0"/>
                        </a:rPr>
                        <a:t>1.00</a:t>
                      </a:r>
                      <a:endParaRPr lang="bg-BG" sz="17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172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46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2017 DG, n =128 121</a:t>
                      </a:r>
                      <a:endParaRPr lang="bg-BG" sz="17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2017 FF, n = 15 861</a:t>
                      </a:r>
                      <a:endParaRPr lang="bg-BG" sz="17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FDI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1.00 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0.60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-0.35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FDI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itchFamily="34" charset="0"/>
                          <a:cs typeface="Calibri" pitchFamily="34" charset="0"/>
                        </a:rPr>
                        <a:t>1.00 </a:t>
                      </a:r>
                      <a:endParaRPr lang="bg-BG" sz="17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itchFamily="34" charset="0"/>
                          <a:cs typeface="Calibri" pitchFamily="34" charset="0"/>
                        </a:rPr>
                        <a:t>0.66</a:t>
                      </a:r>
                      <a:endParaRPr lang="bg-BG" sz="17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-0.36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FRM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0.60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1.00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-0.39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FRM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itchFamily="34" charset="0"/>
                          <a:cs typeface="Calibri" pitchFamily="34" charset="0"/>
                        </a:rPr>
                        <a:t>0.66</a:t>
                      </a:r>
                      <a:endParaRPr lang="bg-BG" sz="17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1.00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-0.39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SMDIFD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-0.35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-0.39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1.00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SMDIFD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-0.36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-0.39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1.00</a:t>
                      </a:r>
                      <a:endParaRPr lang="bg-BG" sz="17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17" y="2204864"/>
            <a:ext cx="5494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Table 1. SPEARMAN correlation matrix based on all INITIAL DATA in case of DG and FF fires for the test period 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332656"/>
            <a:ext cx="24543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dirty="0">
                <a:latin typeface="Calibri" pitchFamily="34" charset="0"/>
                <a:cs typeface="Calibri" pitchFamily="34" charset="0"/>
              </a:rPr>
              <a:t>Initial dataset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: Dataset of daily values of corresponding index for three months (Jun-Aug</a:t>
            </a:r>
            <a:r>
              <a:rPr lang="en-GB" sz="1600" b="1" dirty="0">
                <a:latin typeface="Calibri" pitchFamily="34" charset="0"/>
                <a:cs typeface="Calibri" pitchFamily="34" charset="0"/>
              </a:rPr>
              <a:t>) for all locations/coordinates with fire occurrence  in case of : Dry Grass, DG; Forest Fire, FF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: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  <a:p>
            <a:pPr marL="184484" indent="-184484">
              <a:buFont typeface="Arial" pitchFamily="34" charset="0"/>
              <a:buChar char="•"/>
              <a:defRPr/>
            </a:pPr>
            <a:r>
              <a:rPr lang="en-GB" sz="1600" b="1" dirty="0">
                <a:latin typeface="Calibri" pitchFamily="34" charset="0"/>
                <a:cs typeface="Calibri" pitchFamily="34" charset="0"/>
              </a:rPr>
              <a:t>There is a high correlation between FDI and LSASAF 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FRM </a:t>
            </a:r>
            <a:r>
              <a:rPr lang="en-GB" sz="1600" b="1" dirty="0">
                <a:latin typeface="Calibri" pitchFamily="34" charset="0"/>
                <a:cs typeface="Calibri" pitchFamily="34" charset="0"/>
              </a:rPr>
              <a:t>(0.6 -0.74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GB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with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a stronger correspondence  in case of FF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occurrence.</a:t>
            </a:r>
          </a:p>
          <a:p>
            <a:pPr marL="184484" indent="-184484">
              <a:buFont typeface="Arial" pitchFamily="34" charset="0"/>
              <a:buChar char="•"/>
              <a:defRPr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They may differ significantly each other in various situations of fire occurrence. 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  <a:p>
            <a:pPr marL="184484" indent="-184484">
              <a:buFont typeface="Arial" pitchFamily="34" charset="0"/>
              <a:buChar char="•"/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SMDI is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slightly correlated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with FDI and LSASAF FRM 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  <a:p>
            <a:pPr marL="295175" lvl="1" indent="0"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- The decreasing soil moisture leads to increase of fire risk and 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moderate </a:t>
            </a:r>
            <a:r>
              <a:rPr lang="en-GB" sz="1600" b="1" dirty="0">
                <a:latin typeface="Calibri" pitchFamily="34" charset="0"/>
                <a:cs typeface="Calibri" pitchFamily="34" charset="0"/>
              </a:rPr>
              <a:t>negative correlation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95736" y="2996952"/>
            <a:ext cx="936104" cy="1008112"/>
          </a:xfrm>
          <a:prstGeom prst="straightConnector1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693688" y="3933056"/>
            <a:ext cx="457200" cy="266328"/>
          </a:xfrm>
          <a:prstGeom prst="ellips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5076056" y="3882752"/>
            <a:ext cx="457200" cy="266328"/>
          </a:xfrm>
          <a:prstGeom prst="ellips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Oval 11"/>
          <p:cNvSpPr/>
          <p:nvPr/>
        </p:nvSpPr>
        <p:spPr>
          <a:xfrm>
            <a:off x="1691680" y="5466928"/>
            <a:ext cx="457200" cy="266328"/>
          </a:xfrm>
          <a:prstGeom prst="ellips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Oval 12"/>
          <p:cNvSpPr/>
          <p:nvPr/>
        </p:nvSpPr>
        <p:spPr>
          <a:xfrm>
            <a:off x="5122912" y="5466928"/>
            <a:ext cx="457200" cy="266328"/>
          </a:xfrm>
          <a:prstGeom prst="ellips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267744" y="3645024"/>
            <a:ext cx="936104" cy="1008112"/>
          </a:xfrm>
          <a:prstGeom prst="straightConnector1">
            <a:avLst/>
          </a:prstGeom>
          <a:ln w="22225">
            <a:solidFill>
              <a:srgbClr val="A46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693688" y="4581128"/>
            <a:ext cx="529208" cy="266328"/>
          </a:xfrm>
          <a:prstGeom prst="ellipse">
            <a:avLst/>
          </a:prstGeom>
          <a:ln w="22225">
            <a:solidFill>
              <a:srgbClr val="A46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Oval 15"/>
          <p:cNvSpPr/>
          <p:nvPr/>
        </p:nvSpPr>
        <p:spPr>
          <a:xfrm>
            <a:off x="1691680" y="6115000"/>
            <a:ext cx="529208" cy="266328"/>
          </a:xfrm>
          <a:prstGeom prst="ellipse">
            <a:avLst/>
          </a:prstGeom>
          <a:ln w="22225">
            <a:solidFill>
              <a:srgbClr val="A46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Oval 16"/>
          <p:cNvSpPr/>
          <p:nvPr/>
        </p:nvSpPr>
        <p:spPr>
          <a:xfrm>
            <a:off x="4427984" y="4581128"/>
            <a:ext cx="529208" cy="266328"/>
          </a:xfrm>
          <a:prstGeom prst="ellipse">
            <a:avLst/>
          </a:prstGeom>
          <a:ln w="22225">
            <a:solidFill>
              <a:srgbClr val="A46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Oval 17"/>
          <p:cNvSpPr/>
          <p:nvPr/>
        </p:nvSpPr>
        <p:spPr>
          <a:xfrm>
            <a:off x="4427984" y="6115000"/>
            <a:ext cx="529208" cy="266328"/>
          </a:xfrm>
          <a:prstGeom prst="ellipse">
            <a:avLst/>
          </a:prstGeom>
          <a:ln w="22225">
            <a:solidFill>
              <a:srgbClr val="A46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56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57944"/>
          </a:xfrm>
        </p:spPr>
        <p:txBody>
          <a:bodyPr/>
          <a:lstStyle/>
          <a:p>
            <a:pPr lvl="1" algn="l"/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2)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Relation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b</a:t>
            </a:r>
            <a:r>
              <a:rPr lang="en-GB" sz="2000" b="1" dirty="0" err="1">
                <a:latin typeface="Calibri" pitchFamily="34" charset="0"/>
                <a:cs typeface="Calibri" pitchFamily="34" charset="0"/>
              </a:rPr>
              <a:t>etween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 FRIs and Number of  fires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occurrence</a:t>
            </a: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24641"/>
              </p:ext>
            </p:extLst>
          </p:nvPr>
        </p:nvGraphicFramePr>
        <p:xfrm>
          <a:off x="323528" y="836712"/>
          <a:ext cx="7776864" cy="2071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6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FRIs</a:t>
                      </a:r>
                      <a:endParaRPr lang="bg-BG" sz="1600" b="1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FDI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LSASAF FRM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SMDIFD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Complex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Complex New 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2016_DG, n = 180 973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0.59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0.55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-0.11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0.34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0.38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2017_DG, n = 128 121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0.77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0.84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-0.83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0.89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0.91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2016_FF, n = 21 782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0.49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0.55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-0.70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0.71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0.69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2017_FF, n = 15 861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0.63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0.68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-0.76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0.75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0.79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252536" y="548680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Table 2. Correlation matrix based on SMOOTHED AVERAGED DATA, in case of DG and FF fires for the test </a:t>
            </a:r>
            <a:r>
              <a:rPr lang="en-GB" sz="1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period</a:t>
            </a:r>
            <a:endParaRPr lang="bg-BG" sz="1400" dirty="0"/>
          </a:p>
        </p:txBody>
      </p:sp>
      <p:sp>
        <p:nvSpPr>
          <p:cNvPr id="8" name="Rectangle 7"/>
          <p:cNvSpPr/>
          <p:nvPr/>
        </p:nvSpPr>
        <p:spPr>
          <a:xfrm>
            <a:off x="179512" y="2924944"/>
            <a:ext cx="8968325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87"/>
              </a:spcAft>
              <a:tabLst>
                <a:tab pos="117475" algn="l"/>
              </a:tabLst>
              <a:defRPr/>
            </a:pPr>
            <a:r>
              <a:rPr lang="en-GB" sz="1700" b="1" dirty="0">
                <a:latin typeface="Calibri" pitchFamily="34" charset="0"/>
                <a:cs typeface="Calibri" pitchFamily="34" charset="0"/>
              </a:rPr>
              <a:t>Smoothed averaged data for FRIs </a:t>
            </a:r>
            <a:r>
              <a:rPr lang="en-GB" sz="1700" dirty="0">
                <a:latin typeface="Calibri" pitchFamily="34" charset="0"/>
                <a:cs typeface="Calibri" pitchFamily="34" charset="0"/>
              </a:rPr>
              <a:t>on a 10 days  quantitative bases are used.</a:t>
            </a:r>
            <a:r>
              <a:rPr lang="en-GB" sz="1700" b="1" dirty="0">
                <a:latin typeface="Calibri" pitchFamily="34" charset="0"/>
                <a:cs typeface="Calibri" pitchFamily="34" charset="0"/>
              </a:rPr>
              <a:t> </a:t>
            </a:r>
            <a:endParaRPr lang="bg-BG" sz="17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GB" sz="1700" dirty="0" smtClean="0">
                <a:latin typeface="Calibri" pitchFamily="34" charset="0"/>
                <a:cs typeface="Calibri" pitchFamily="34" charset="0"/>
              </a:rPr>
              <a:t>Comparison between </a:t>
            </a:r>
            <a:r>
              <a:rPr lang="en-GB" sz="1700" b="1" dirty="0" smtClean="0">
                <a:latin typeface="Calibri" pitchFamily="34" charset="0"/>
                <a:cs typeface="Calibri" pitchFamily="34" charset="0"/>
              </a:rPr>
              <a:t>the indexes' sensitivity for two fire seasons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700" b="1" dirty="0" smtClean="0">
                <a:latin typeface="Calibri" pitchFamily="34" charset="0"/>
                <a:cs typeface="Calibri" pitchFamily="34" charset="0"/>
              </a:rPr>
              <a:t>June – August  2016  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characterised by </a:t>
            </a:r>
            <a:r>
              <a:rPr lang="en-GB" sz="1700" b="1" dirty="0" smtClean="0">
                <a:latin typeface="Calibri" pitchFamily="34" charset="0"/>
                <a:cs typeface="Calibri" pitchFamily="34" charset="0"/>
              </a:rPr>
              <a:t>a  larger number of </a:t>
            </a:r>
            <a:r>
              <a:rPr lang="en-GB" sz="1700" b="1" dirty="0">
                <a:latin typeface="Calibri" pitchFamily="34" charset="0"/>
                <a:cs typeface="Calibri" pitchFamily="34" charset="0"/>
              </a:rPr>
              <a:t>small fires  (less than 10 ha) </a:t>
            </a:r>
            <a:r>
              <a:rPr lang="en-GB" sz="1700" dirty="0">
                <a:latin typeface="Calibri" pitchFamily="34" charset="0"/>
                <a:cs typeface="Calibri" pitchFamily="34" charset="0"/>
              </a:rPr>
              <a:t>,  </a:t>
            </a:r>
            <a:r>
              <a:rPr lang="en-GB" sz="1700" b="1" dirty="0">
                <a:latin typeface="Calibri" pitchFamily="34" charset="0"/>
                <a:cs typeface="Calibri" pitchFamily="34" charset="0"/>
              </a:rPr>
              <a:t>3964</a:t>
            </a:r>
            <a:r>
              <a:rPr lang="en-GB" sz="1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700" b="1" dirty="0" smtClean="0">
                <a:latin typeface="Calibri" pitchFamily="34" charset="0"/>
                <a:cs typeface="Calibri" pitchFamily="34" charset="0"/>
              </a:rPr>
              <a:t>June </a:t>
            </a:r>
            <a:r>
              <a:rPr lang="en-GB" sz="1700" b="1" dirty="0">
                <a:latin typeface="Calibri" pitchFamily="34" charset="0"/>
                <a:cs typeface="Calibri" pitchFamily="34" charset="0"/>
              </a:rPr>
              <a:t>– August  2017 </a:t>
            </a:r>
            <a:r>
              <a:rPr lang="en-GB" sz="1700" dirty="0">
                <a:latin typeface="Calibri" pitchFamily="34" charset="0"/>
                <a:cs typeface="Calibri" pitchFamily="34" charset="0"/>
              </a:rPr>
              <a:t>characterised by a  </a:t>
            </a:r>
            <a:r>
              <a:rPr lang="en-GB" sz="1700" b="1" dirty="0" smtClean="0">
                <a:latin typeface="Calibri" pitchFamily="34" charset="0"/>
                <a:cs typeface="Calibri" pitchFamily="34" charset="0"/>
              </a:rPr>
              <a:t>much less </a:t>
            </a:r>
            <a:r>
              <a:rPr lang="en-GB" sz="1700" b="1" dirty="0">
                <a:latin typeface="Calibri" pitchFamily="34" charset="0"/>
                <a:cs typeface="Calibri" pitchFamily="34" charset="0"/>
              </a:rPr>
              <a:t>number of small fires </a:t>
            </a:r>
            <a:r>
              <a:rPr lang="en-GB" sz="1700" b="1" dirty="0" smtClean="0">
                <a:latin typeface="Calibri" pitchFamily="34" charset="0"/>
                <a:cs typeface="Calibri" pitchFamily="34" charset="0"/>
              </a:rPr>
              <a:t>- 2454</a:t>
            </a:r>
            <a:endParaRPr lang="bg-BG" sz="17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68144" y="2492896"/>
            <a:ext cx="529208" cy="266328"/>
          </a:xfrm>
          <a:prstGeom prst="ellipse">
            <a:avLst/>
          </a:prstGeom>
          <a:ln w="22225">
            <a:solidFill>
              <a:srgbClr val="A46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4906888" y="2492896"/>
            <a:ext cx="529208" cy="266328"/>
          </a:xfrm>
          <a:prstGeom prst="ellipse">
            <a:avLst/>
          </a:prstGeom>
          <a:ln w="22225">
            <a:solidFill>
              <a:srgbClr val="A46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6995120" y="2492896"/>
            <a:ext cx="529208" cy="266328"/>
          </a:xfrm>
          <a:prstGeom prst="ellipse">
            <a:avLst/>
          </a:prstGeom>
          <a:ln w="22225">
            <a:solidFill>
              <a:srgbClr val="A46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306650" y="4277995"/>
            <a:ext cx="82257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484" indent="-184484">
              <a:buFont typeface="Arial" pitchFamily="34" charset="0"/>
              <a:buChar char="•"/>
              <a:defRPr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Since the Indexes are not sensitive to indicate the risk of so small fires they are better correlated with number of fires in  2017  then in 2016, when  a larger number of small fires  (less than 10 ha) are observed ;  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marL="184484" indent="-184484">
              <a:buFont typeface="Arial" pitchFamily="34" charset="0"/>
              <a:buChar char="•"/>
              <a:defRPr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Among the indexes, 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SMDIFD shows the lowest score (-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0.11) 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2016, 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because of its nature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: It reflects the soil moisture availability in a deep layer and thus is not indicative of small DG-fires (the number of small DG fires: 3886 for 2016 vs. 2314 for 2017); 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57944"/>
          </a:xfrm>
        </p:spPr>
        <p:txBody>
          <a:bodyPr/>
          <a:lstStyle/>
          <a:p>
            <a:pPr lvl="1" algn="l"/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2)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Relation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b</a:t>
            </a:r>
            <a:r>
              <a:rPr lang="en-GB" sz="2000" b="1" dirty="0" err="1">
                <a:latin typeface="Calibri" pitchFamily="34" charset="0"/>
                <a:cs typeface="Calibri" pitchFamily="34" charset="0"/>
              </a:rPr>
              <a:t>etween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 FRIs and Number of  fires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occurrence</a:t>
            </a: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061249"/>
              </p:ext>
            </p:extLst>
          </p:nvPr>
        </p:nvGraphicFramePr>
        <p:xfrm>
          <a:off x="323528" y="836712"/>
          <a:ext cx="7776864" cy="2071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6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FRIs</a:t>
                      </a:r>
                      <a:endParaRPr lang="bg-BG" sz="1600" b="1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FDI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LSASAF FRM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SMDIFD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Complex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Complex New 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2016_DG, n = 180 973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0.59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0.55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-0.11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0.34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0.38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2017_DG, n = 128 121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0.77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0.84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-0.83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0.89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0.91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2016_FF, n = 21 782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0.49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0.55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-0.70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0.71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0.69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2017_FF, n = 15 861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0.63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0.68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-0.76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0.75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0.79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69" marR="427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252536" y="548680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Table 2. Correlation </a:t>
            </a:r>
            <a:r>
              <a:rPr lang="en-GB" sz="1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matrix,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Smoothed averaged data for FRIs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on a 10 days  quantitative bases</a:t>
            </a:r>
            <a:r>
              <a:rPr lang="en-GB" sz="1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of  </a:t>
            </a:r>
            <a:r>
              <a:rPr lang="en-GB" sz="1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all DG </a:t>
            </a:r>
            <a:r>
              <a:rPr lang="en-GB" sz="1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and FF </a:t>
            </a:r>
            <a:r>
              <a:rPr lang="en-GB" sz="1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fires</a:t>
            </a:r>
            <a:endParaRPr lang="bg-BG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179512" y="3240653"/>
            <a:ext cx="8968325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484" indent="-184484">
              <a:spcBef>
                <a:spcPts val="387"/>
              </a:spcBef>
              <a:buFont typeface="Arial" pitchFamily="34" charset="0"/>
              <a:buChar char="•"/>
              <a:defRPr/>
            </a:pP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FDI 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/ LSASAF FRM are better correlated with the number of 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Dry Grass (DG) 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fires than with the number of 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Forest Fires (FF)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DG-fires are more strongly influenced by weather conditions, i.e. from meteorological fire risk, while in case of FF, fuel dryness  due to soil moisture deficit in a  deep layer is also important; </a:t>
            </a:r>
          </a:p>
          <a:p>
            <a:pPr marL="184484" indent="-184484">
              <a:spcBef>
                <a:spcPts val="387"/>
              </a:spcBef>
              <a:buFont typeface="Arial" pitchFamily="34" charset="0"/>
              <a:buChar char="•"/>
              <a:defRPr/>
            </a:pPr>
            <a:r>
              <a:rPr lang="en-GB" sz="1800" b="1" dirty="0">
                <a:latin typeface="Calibri" pitchFamily="34" charset="0"/>
                <a:cs typeface="Calibri" pitchFamily="34" charset="0"/>
              </a:rPr>
              <a:t>The Complex FRI (all versions) is better correlated with the number of FF than LSA SAF indexes (all versions) with an exception  for small DG fires in 2016.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The Complex FRI accounts for SMD in addition to meteorological fire risk that significantly improves the correlation. The highest score is shown by  </a:t>
            </a:r>
            <a:r>
              <a:rPr lang="en-GB" sz="1800" dirty="0" err="1">
                <a:latin typeface="Calibri" pitchFamily="34" charset="0"/>
                <a:cs typeface="Calibri" pitchFamily="34" charset="0"/>
              </a:rPr>
              <a:t>CombNew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 index, which combines the weather conditions and vegetation state and reflects more efficiently the fire risk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especially regarding the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FF.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68144" y="2492896"/>
            <a:ext cx="529208" cy="266328"/>
          </a:xfrm>
          <a:prstGeom prst="ellipse">
            <a:avLst/>
          </a:prstGeom>
          <a:ln w="22225">
            <a:solidFill>
              <a:srgbClr val="A46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4906888" y="2492896"/>
            <a:ext cx="529208" cy="266328"/>
          </a:xfrm>
          <a:prstGeom prst="ellipse">
            <a:avLst/>
          </a:prstGeom>
          <a:ln w="22225">
            <a:solidFill>
              <a:srgbClr val="A46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6995120" y="2492896"/>
            <a:ext cx="529208" cy="266328"/>
          </a:xfrm>
          <a:prstGeom prst="ellipse">
            <a:avLst/>
          </a:prstGeom>
          <a:ln w="22225">
            <a:solidFill>
              <a:srgbClr val="A46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47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78" y="260648"/>
            <a:ext cx="8208912" cy="443136"/>
          </a:xfrm>
        </p:spPr>
        <p:txBody>
          <a:bodyPr/>
          <a:lstStyle/>
          <a:p>
            <a:pPr algn="l"/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Relation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between FRIs and  Burned area/Fuel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type</a:t>
            </a:r>
            <a:endParaRPr lang="bg-BG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88769" y="98072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975"/>
            <a:r>
              <a:rPr lang="en-US" sz="1600" dirty="0" smtClean="0">
                <a:latin typeface="Calibri" pitchFamily="34" charset="0"/>
                <a:cs typeface="Calibri" pitchFamily="34" charset="0"/>
              </a:rPr>
              <a:t>-	</a:t>
            </a:r>
            <a:r>
              <a:rPr lang="en-US" sz="16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Small </a:t>
            </a:r>
            <a:r>
              <a:rPr lang="en-US" sz="16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fires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All Indexes are not indicative for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small fire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occurrence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 -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Moderate and Large fires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: there is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 progressively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increase of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 percentage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		      	             fire events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with  the increase the level of fire risk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Examples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good / poor performance of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Indexes</a:t>
            </a:r>
            <a:endParaRPr lang="bg-BG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976001"/>
              </p:ext>
            </p:extLst>
          </p:nvPr>
        </p:nvGraphicFramePr>
        <p:xfrm>
          <a:off x="1687575" y="3501392"/>
          <a:ext cx="5836753" cy="2591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BURNED AREA</a:t>
                      </a: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, ha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Percentage of fire occurrence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FDI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&lt;10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&lt;100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</a:t>
                      </a: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%&lt;10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%&lt;100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</a:t>
                      </a: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1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165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96.5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3.5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2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1110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76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92.5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6.3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1.2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3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892 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63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92.1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6.5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1.4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4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261 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21 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5 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90.9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7.3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1.7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5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26 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4 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83.9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12.9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3.2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3" marR="4277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49"/>
          <p:cNvSpPr>
            <a:spLocks noChangeArrowheads="1"/>
          </p:cNvSpPr>
          <p:nvPr/>
        </p:nvSpPr>
        <p:spPr bwMode="auto">
          <a:xfrm>
            <a:off x="1657420" y="2564904"/>
            <a:ext cx="5840486" cy="67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9035" tIns="29517" rIns="59035" bIns="29517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Score of the FDIs regarding fire severity </a:t>
            </a:r>
          </a:p>
          <a:p>
            <a:pPr algn="ctr"/>
            <a:r>
              <a:rPr lang="en-US" sz="20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(Number of fires, Total burned area, FRE)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19044" y="3165360"/>
            <a:ext cx="6597371" cy="30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9035" tIns="29517" rIns="59035" bIns="29517" anchor="ctr">
            <a:spAutoFit/>
          </a:bodyPr>
          <a:lstStyle/>
          <a:p>
            <a:pPr defTabSz="588963"/>
            <a:r>
              <a:rPr lang="en-GB" sz="16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Table 3. </a:t>
            </a:r>
            <a:r>
              <a:rPr lang="en-US" sz="16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Very good performance of FDI: all 3 months 2017, </a:t>
            </a:r>
            <a:r>
              <a:rPr lang="en-US" sz="16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DG&amp;FF </a:t>
            </a:r>
            <a:endParaRPr lang="en-US" sz="1600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4365104"/>
            <a:ext cx="131728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Low fire risk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Moderate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High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Very high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xtreme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019929"/>
              </p:ext>
            </p:extLst>
          </p:nvPr>
        </p:nvGraphicFramePr>
        <p:xfrm>
          <a:off x="886823" y="2060848"/>
          <a:ext cx="5912494" cy="2820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6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BURNED AREA</a:t>
                      </a:r>
                      <a:r>
                        <a:rPr lang="en-US" sz="1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, ha</a:t>
                      </a:r>
                      <a:endParaRPr lang="bg-BG" sz="1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Percentage of fire occurrence</a:t>
                      </a:r>
                      <a:endParaRPr lang="bg-BG" sz="1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Complex</a:t>
                      </a:r>
                      <a:endParaRPr lang="bg-BG" sz="18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New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&lt;10 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&lt;100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</a:t>
                      </a: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%&lt;10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%&lt;100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</a:t>
                      </a: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1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 0 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100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2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1739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112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93.5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6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3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2092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148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92.7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6.6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  <a:endParaRPr lang="bg-BG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4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2277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222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47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89.4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8.7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1.8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5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304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45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85.2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12.6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2.2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3" marR="4278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30839" y="1196752"/>
            <a:ext cx="4879975" cy="61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9035" tIns="29517" rIns="59035" bIns="29517" anchor="ctr">
            <a:spAutoFit/>
          </a:bodyPr>
          <a:lstStyle/>
          <a:p>
            <a:pPr defTabSz="590349">
              <a:defRPr/>
            </a:pPr>
            <a:r>
              <a:rPr lang="en-GB" sz="16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Table </a:t>
            </a:r>
            <a:r>
              <a:rPr lang="en-GB" sz="16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4</a:t>
            </a:r>
            <a:r>
              <a:rPr lang="en-GB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lang="en-US" sz="18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Very good performance of ComplexNew: </a:t>
            </a:r>
          </a:p>
          <a:p>
            <a:pPr defTabSz="590349">
              <a:defRPr/>
            </a:pPr>
            <a:r>
              <a:rPr lang="en-US" sz="18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all 3 months 2016&amp;2017, DG&amp;FF</a:t>
            </a:r>
            <a:endParaRPr lang="bg-BG" sz="1800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143000"/>
          </a:xfrm>
        </p:spPr>
        <p:txBody>
          <a:bodyPr/>
          <a:lstStyle/>
          <a:p>
            <a:r>
              <a:rPr lang="en-GB" sz="2700" b="1" dirty="0" smtClean="0">
                <a:latin typeface="Calibri" pitchFamily="34" charset="0"/>
                <a:cs typeface="Calibri" pitchFamily="34" charset="0"/>
              </a:rPr>
              <a:t>Relation</a:t>
            </a:r>
            <a:r>
              <a:rPr lang="en-US" sz="27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700" b="1" dirty="0">
                <a:latin typeface="Calibri" pitchFamily="34" charset="0"/>
                <a:cs typeface="Calibri" pitchFamily="34" charset="0"/>
              </a:rPr>
              <a:t>between </a:t>
            </a:r>
            <a:r>
              <a:rPr lang="en-US" sz="2700" b="1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ComplexNew</a:t>
            </a:r>
            <a:r>
              <a:rPr lang="en-GB" sz="27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700" b="1" dirty="0">
                <a:latin typeface="Calibri" pitchFamily="34" charset="0"/>
                <a:cs typeface="Calibri" pitchFamily="34" charset="0"/>
              </a:rPr>
              <a:t>and  Burned area/Fuel </a:t>
            </a:r>
            <a:r>
              <a:rPr lang="en-GB" sz="2700" b="1" dirty="0" smtClean="0">
                <a:latin typeface="Calibri" pitchFamily="34" charset="0"/>
                <a:cs typeface="Calibri" pitchFamily="34" charset="0"/>
              </a:rPr>
              <a:t>type</a:t>
            </a:r>
            <a:endParaRPr lang="bg-BG" sz="2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3196713"/>
            <a:ext cx="131728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Low fire risk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Moderate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High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Very high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xtreme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963924"/>
            <a:ext cx="77048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975"/>
            <a:r>
              <a:rPr lang="en-US" sz="1600" dirty="0" smtClean="0">
                <a:latin typeface="Calibri" pitchFamily="34" charset="0"/>
                <a:cs typeface="Calibri" pitchFamily="34" charset="0"/>
              </a:rPr>
              <a:t>-	</a:t>
            </a:r>
            <a:r>
              <a:rPr lang="en-US" sz="16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Small </a:t>
            </a:r>
            <a:r>
              <a:rPr lang="en-US" sz="16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fires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8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Complex FDI is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not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indicative for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small fire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occurrence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2514600" indent="-2514600"/>
            <a:r>
              <a:rPr lang="en-US" sz="1600" dirty="0">
                <a:latin typeface="Calibri" pitchFamily="34" charset="0"/>
                <a:cs typeface="Calibri" pitchFamily="34" charset="0"/>
              </a:rPr>
              <a:t> -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Moderate and Large fires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	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percentage of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fire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events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progressively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increases with 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the increase the level of fire risk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  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22434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80920" cy="443136"/>
          </a:xfrm>
        </p:spPr>
        <p:txBody>
          <a:bodyPr/>
          <a:lstStyle/>
          <a:p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Relation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between </a:t>
            </a:r>
            <a:r>
              <a:rPr lang="en-US" sz="28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SMDIFD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and  Burned area/Fuel type</a:t>
            </a:r>
            <a:endParaRPr lang="bg-BG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83168"/>
              </p:ext>
            </p:extLst>
          </p:nvPr>
        </p:nvGraphicFramePr>
        <p:xfrm>
          <a:off x="467544" y="1844824"/>
          <a:ext cx="6664824" cy="2647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BURNED AREA</a:t>
                      </a:r>
                      <a:r>
                        <a:rPr lang="en-US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, ha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Percentage of fire occurrence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SMDIFD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&lt;10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&lt;100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</a:t>
                      </a: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%&lt;10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%&lt;100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</a:t>
                      </a: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1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1153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137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87.9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10.5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1.6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2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1240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122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8.9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1.2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3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147 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90.7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9.3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4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1549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99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93.5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5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80" marR="427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95663" y="1021959"/>
            <a:ext cx="6552728" cy="55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9035" tIns="29517" rIns="59035" bIns="29517" anchor="ctr">
            <a:spAutoFit/>
          </a:bodyPr>
          <a:lstStyle/>
          <a:p>
            <a:pPr defTabSz="590349">
              <a:defRPr/>
            </a:pPr>
            <a:r>
              <a:rPr lang="en-GB" sz="1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Table 6. </a:t>
            </a:r>
            <a:r>
              <a:rPr lang="en-US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Good performance of SMDIFD (in an opposite way than for the other indexes): all 3 months 2016, DG&amp;FF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517994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975"/>
            <a:r>
              <a:rPr lang="en-US" sz="1600" dirty="0" smtClean="0">
                <a:latin typeface="Calibri" pitchFamily="34" charset="0"/>
                <a:cs typeface="Calibri" pitchFamily="34" charset="0"/>
              </a:rPr>
              <a:t>-	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Small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fires: </a:t>
            </a:r>
            <a:r>
              <a:rPr lang="en-US" sz="1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SMDIFD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ndexes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are not indicative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for small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fire occurrence. </a:t>
            </a:r>
          </a:p>
          <a:p>
            <a:pPr marL="2779713" indent="-2779713"/>
            <a:r>
              <a:rPr lang="en-US" sz="1800" dirty="0">
                <a:latin typeface="Calibri" pitchFamily="34" charset="0"/>
                <a:cs typeface="Calibri" pitchFamily="34" charset="0"/>
              </a:rPr>
              <a:t> -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Moderate and Large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fires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	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percentage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of fire events progressively increases with  the increase the level of fire risk.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  </a:t>
            </a:r>
            <a:endParaRPr lang="bg-BG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215156" y="2724016"/>
            <a:ext cx="13701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Extreme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Very high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High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Moderate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Low fire risk </a:t>
            </a:r>
          </a:p>
        </p:txBody>
      </p:sp>
    </p:spTree>
    <p:extLst>
      <p:ext uri="{BB962C8B-B14F-4D97-AF65-F5344CB8AC3E}">
        <p14:creationId xmlns:p14="http://schemas.microsoft.com/office/powerpoint/2010/main" val="9407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515144"/>
          </a:xfrm>
        </p:spPr>
        <p:txBody>
          <a:bodyPr/>
          <a:lstStyle/>
          <a:p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Relation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between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FDI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Burned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area/Fuel type</a:t>
            </a:r>
            <a:endParaRPr lang="bg-BG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58052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P.S.: There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is  no good correspondence  between released Fire Radiative Energy and the level of fire risk (</a:t>
            </a:r>
            <a:r>
              <a:rPr lang="en-US" sz="18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not presented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922820"/>
              </p:ext>
            </p:extLst>
          </p:nvPr>
        </p:nvGraphicFramePr>
        <p:xfrm>
          <a:off x="971601" y="1628799"/>
          <a:ext cx="6264695" cy="3169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3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3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BURNED AREA</a:t>
                      </a:r>
                      <a:r>
                        <a:rPr lang="en-US" sz="1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, ha</a:t>
                      </a:r>
                      <a:endParaRPr lang="bg-BG" sz="1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Percentage of fire occurrence</a:t>
                      </a:r>
                      <a:endParaRPr lang="bg-BG" sz="1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FDI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&lt;10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&lt;100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</a:t>
                      </a: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%&lt;10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%&lt;100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%</a:t>
                      </a: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</a:t>
                      </a: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1 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8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 1 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88.9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11.1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2 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29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 9 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63.0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19.6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17.4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3 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54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 13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73.0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17.6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9.5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4 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39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 9 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76.5</a:t>
                      </a:r>
                      <a:endParaRPr lang="bg-BG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17.6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5.9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5 </a:t>
                      </a:r>
                      <a:endParaRPr lang="bg-BG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10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3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71.4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21.4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7.1 </a:t>
                      </a:r>
                      <a:endParaRPr lang="bg-BG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777" marR="427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15616" y="1229082"/>
            <a:ext cx="6336704" cy="3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9035" tIns="29517" rIns="59035" bIns="29517" anchor="ctr">
            <a:spAutoFit/>
          </a:bodyPr>
          <a:lstStyle/>
          <a:p>
            <a:pPr defTabSz="590349">
              <a:defRPr/>
            </a:pPr>
            <a:r>
              <a:rPr lang="en-GB" sz="20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Poor </a:t>
            </a:r>
            <a:r>
              <a:rPr lang="en-GB" sz="20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performance of FDI:  </a:t>
            </a:r>
            <a:r>
              <a:rPr lang="en-US" sz="20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2017_FF all 3 months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8304" y="2632263"/>
            <a:ext cx="131728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Low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fire risk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Moderate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High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Very high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Extreme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077995"/>
            <a:ext cx="68389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975"/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There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not any link between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the percentage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of fire events and the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level of fire risk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  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14178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1475656" y="620688"/>
            <a:ext cx="7013914" cy="61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9035" tIns="29517" rIns="59035" bIns="29517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dirty="0" smtClean="0">
                <a:latin typeface="Calibri" pitchFamily="34" charset="0"/>
                <a:cs typeface="Calibri" pitchFamily="34" charset="0"/>
              </a:rPr>
              <a:t>Contingency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table characterizing fire occurrence </a:t>
            </a:r>
          </a:p>
          <a:p>
            <a:pPr eaLnBrk="1" hangingPunct="1"/>
            <a:r>
              <a:rPr lang="en-GB" sz="1800" dirty="0">
                <a:latin typeface="Calibri" pitchFamily="34" charset="0"/>
                <a:cs typeface="Calibri" pitchFamily="34" charset="0"/>
              </a:rPr>
              <a:t>(</a:t>
            </a:r>
            <a:r>
              <a:rPr lang="en-GB" sz="1800" i="1" dirty="0">
                <a:latin typeface="Calibri" pitchFamily="34" charset="0"/>
                <a:cs typeface="Calibri" pitchFamily="34" charset="0"/>
              </a:rPr>
              <a:t>number of fires and  % of all cases with corresponding level of 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fire risks)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24" y="1340768"/>
            <a:ext cx="7259076" cy="470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6896"/>
            <a:ext cx="7117970" cy="692750"/>
          </a:xfrm>
        </p:spPr>
        <p:txBody>
          <a:bodyPr/>
          <a:lstStyle/>
          <a:p>
            <a:r>
              <a:rPr lang="en-GB" sz="2800" b="1" dirty="0">
                <a:latin typeface="Calibri" pitchFamily="34" charset="0"/>
                <a:cs typeface="Calibri" pitchFamily="34" charset="0"/>
              </a:rPr>
              <a:t>Sensitivity analyses of  fire risk classes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6095037"/>
            <a:ext cx="683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975"/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Percentage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correspondence between fire occurrence and FRIs score progressively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increases with  the increase the level of fire risk</a:t>
            </a:r>
            <a:endParaRPr lang="en-US" sz="18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4632" cy="64807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  <a:t>The new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  <a:t>LSASAF FRM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  <a:t>product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</a:b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SimSun-ExtB" pitchFamily="49" charset="-122"/>
                <a:cs typeface="Calibri" pitchFamily="34" charset="0"/>
              </a:rPr>
              <a:t>Fire danger Index (FDI)</a:t>
            </a:r>
            <a:endParaRPr lang="bg-BG"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584" y="1196752"/>
            <a:ext cx="756084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501900">
              <a:lnSpc>
                <a:spcPct val="90000"/>
              </a:lnSpc>
              <a:spcBef>
                <a:spcPts val="6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122238" algn="l"/>
              </a:tabLs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Fire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Danger Index,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FDI developed at Instituto Dom Luiz, Faculty of Sciences, University of Lisbon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742950" lvl="1" indent="-285750" defTabSz="2501900">
              <a:lnSpc>
                <a:spcPct val="90000"/>
              </a:lnSpc>
              <a:spcBef>
                <a:spcPts val="6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122238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Fire danger classes are defined according fire activity in Portugal  using radiative energy during biomass burning as..</a:t>
            </a:r>
          </a:p>
          <a:p>
            <a:pPr marL="742950" lvl="1" indent="-285750" defTabSz="2501900">
              <a:lnSpc>
                <a:spcPct val="90000"/>
              </a:lnSpc>
              <a:spcBef>
                <a:spcPts val="6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122238" algn="l"/>
              </a:tabLs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Pre-operational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version of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FDI was running (2016-2017)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742950" lvl="1" indent="-285750" defTabSz="2501900">
              <a:lnSpc>
                <a:spcPct val="90000"/>
              </a:lnSpc>
              <a:spcBef>
                <a:spcPts val="6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122238" algn="l"/>
              </a:tabLs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FDI operational: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 the LSA SAF environment since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942984" y="6093296"/>
            <a:ext cx="756084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501900">
              <a:lnSpc>
                <a:spcPct val="90000"/>
              </a:lnSpc>
              <a:spcBef>
                <a:spcPts val="6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122238" algn="l"/>
              </a:tabLs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FDI domain: extended so to cover Cyprus and the whole domain of Greece 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60" descr="Sample_TargetReg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73" y="3345404"/>
            <a:ext cx="4823467" cy="264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59480" y="5707356"/>
            <a:ext cx="5420832" cy="3139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defTabSz="2501900">
              <a:lnSpc>
                <a:spcPct val="90000"/>
              </a:lnSpc>
              <a:spcBef>
                <a:spcPts val="600"/>
              </a:spcBef>
              <a:spcAft>
                <a:spcPct val="30000"/>
              </a:spcAft>
              <a:tabLst>
                <a:tab pos="122238" algn="l"/>
              </a:tabLst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Initial FDI domain and the vegetation cover map applied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832" y="3861048"/>
            <a:ext cx="734481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All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Indexes indicate relevant distribution of fire occurrence according to the fire risk level (from green to red)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FDI gives less ‘false’ alarms than LSA SAF FRM </a:t>
            </a:r>
            <a:r>
              <a:rPr lang="en-US" sz="1800" b="1" i="1" dirty="0">
                <a:latin typeface="Calibri" pitchFamily="34" charset="0"/>
                <a:cs typeface="Calibri" pitchFamily="34" charset="0"/>
              </a:rPr>
              <a:t>in ‘green’ 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level, having  better discrimination of fire risk environment </a:t>
            </a:r>
            <a:endParaRPr lang="bg-BG" sz="1800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Complex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Index gives less ‘false’ alarms than FDI at ‘green’ level of fire risk</a:t>
            </a:r>
            <a:endParaRPr lang="bg-BG" sz="1800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Accounting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for regional SMD and related fuel dryness  can reduce the risk overestimation at low levels of fire risk (green/yellow)  thus improving the indexes score. 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84" y="260648"/>
            <a:ext cx="5580112" cy="362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3" y="6453336"/>
            <a:ext cx="8208913" cy="336609"/>
          </a:xfrm>
          <a:prstGeom prst="rect">
            <a:avLst/>
          </a:prstGeom>
          <a:noFill/>
        </p:spPr>
        <p:txBody>
          <a:bodyPr wrap="square" lIns="59035" tIns="29517" rIns="59035" bIns="29517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Recommendation: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SM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or SMD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be considered somehow  in FRI. </a:t>
            </a:r>
            <a:endParaRPr lang="bg-BG" sz="1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5832648" cy="936104"/>
          </a:xfrm>
        </p:spPr>
        <p:txBody>
          <a:bodyPr/>
          <a:lstStyle/>
          <a:p>
            <a:pPr algn="l"/>
            <a:r>
              <a:rPr lang="en-US" sz="3200" kern="1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3.4. </a:t>
            </a:r>
            <a:r>
              <a:rPr lang="en-US" sz="3200" kern="1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Operational </a:t>
            </a:r>
            <a:r>
              <a:rPr lang="en-US" sz="3200" kern="1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applications</a:t>
            </a:r>
            <a:endParaRPr lang="bg-BG" sz="3200" kern="12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737409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 pitchFamily="34" charset="0"/>
              <a:buChar char="•"/>
            </a:pPr>
            <a:r>
              <a:rPr lang="en-US" sz="2000" b="1" dirty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Advanced meteorological product of fire risk and fire detection: Complex assessment of fire risk and wild fires </a:t>
            </a:r>
            <a:r>
              <a:rPr lang="en-US" sz="2000" b="1" dirty="0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occurrence</a:t>
            </a:r>
            <a:endParaRPr lang="bg-BG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908720"/>
            <a:ext cx="29523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itchFamily="34" charset="0"/>
                <a:cs typeface="Calibri" pitchFamily="34" charset="0"/>
              </a:rPr>
              <a:t>A Complex index of fire risk developed at NIMH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combines  meteorological fire risk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according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LSA SAF FRM, Canadian Fire Weather Warning System, </a:t>
            </a:r>
            <a:r>
              <a:rPr lang="en-US" sz="1400" dirty="0">
                <a:latin typeface="Calibri" pitchFamily="34" charset="0"/>
                <a:cs typeface="Calibri" pitchFamily="34" charset="0"/>
                <a:hlinkClick r:id="rId3"/>
              </a:rPr>
              <a:t>https://landsaf.ipma.pt/en/products/fire-products/frm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land surface state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according </a:t>
            </a:r>
            <a:r>
              <a:rPr lang="bg-BG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Soil Moisture Deficit Index of Fire Danger).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Index is applied for meteorological services of national Authorities. </a:t>
            </a:r>
            <a:endParaRPr lang="bg-BG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98840"/>
            <a:ext cx="5398324" cy="4714536"/>
          </a:xfrm>
          <a:prstGeom prst="rect">
            <a:avLst/>
          </a:prstGeom>
          <a:ln>
            <a:solidFill>
              <a:srgbClr val="CCCC99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4725144"/>
            <a:ext cx="3707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Increased number of potential fires at environment of high fire risk.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At environment of high fire risk, fires are persistent.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Advanced products facilitate fire risk forecast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.</a:t>
            </a:r>
            <a:endParaRPr lang="bg-BG" sz="17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559"/>
            <a:ext cx="9143999" cy="794161"/>
          </a:xfrm>
        </p:spPr>
        <p:txBody>
          <a:bodyPr/>
          <a:lstStyle/>
          <a:p>
            <a:r>
              <a:rPr lang="en-US" sz="3200" kern="1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Conclusions and Recommendations</a:t>
            </a:r>
            <a:endParaRPr lang="bg-BG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8032" y="980728"/>
            <a:ext cx="860444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3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Fire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Danger Index (FDI) better discriminates fire danger classes than LSA SAF FRM product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FDI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tends to overestimates fire risk for the region of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SEE in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June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(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especially at heat wave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environment) and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may underestimate fire risk in July and August, due to inability to account for dry vegetation state conditions. 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  <a:p>
            <a:pPr marL="285750" lvl="3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A combination between meteorological fire risk (characterised by FDI) and terrestrial drought (characterised by SMDIFD) is used to construct a </a:t>
            </a:r>
            <a:r>
              <a:rPr lang="en-GB" sz="1600" dirty="0" err="1">
                <a:latin typeface="Calibri" pitchFamily="34" charset="0"/>
                <a:cs typeface="Calibri" pitchFamily="34" charset="0"/>
              </a:rPr>
              <a:t>ComplexNew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 FRI. </a:t>
            </a:r>
            <a:r>
              <a:rPr lang="en-GB" sz="1600" dirty="0" err="1">
                <a:latin typeface="Calibri" pitchFamily="34" charset="0"/>
                <a:cs typeface="Calibri" pitchFamily="34" charset="0"/>
              </a:rPr>
              <a:t>CoNew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 index seems most relevant to reflect the course of fire activity and total burned area (for medium and large fires). </a:t>
            </a:r>
            <a:r>
              <a:rPr lang="en-GB" sz="1600" i="1" dirty="0">
                <a:latin typeface="Calibri" pitchFamily="34" charset="0"/>
                <a:cs typeface="Calibri" pitchFamily="34" charset="0"/>
              </a:rPr>
              <a:t>Studies for further adjustment/improvement of the two versions of </a:t>
            </a:r>
            <a:r>
              <a:rPr lang="en-GB" sz="1600" i="1" dirty="0" err="1">
                <a:latin typeface="Calibri" pitchFamily="34" charset="0"/>
                <a:cs typeface="Calibri" pitchFamily="34" charset="0"/>
              </a:rPr>
              <a:t>ComplexNew</a:t>
            </a:r>
            <a:r>
              <a:rPr lang="en-GB" sz="1600" i="1" dirty="0">
                <a:latin typeface="Calibri" pitchFamily="34" charset="0"/>
                <a:cs typeface="Calibri" pitchFamily="34" charset="0"/>
              </a:rPr>
              <a:t> FRI with different weight of land surface state are  needed.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 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  <a:p>
            <a:pPr marL="285750" lvl="3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Accounting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for Soil Moisture Deficit and related fuel dryness leads to a more realistic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assessment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of fire risk especially in low classes of fire risk (‘green/yellow’). </a:t>
            </a: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285750" lvl="3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No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one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of the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tested FRIs (</a:t>
            </a:r>
            <a:r>
              <a:rPr lang="en-GB" sz="1600" i="1" dirty="0">
                <a:latin typeface="Calibri" pitchFamily="34" charset="0"/>
                <a:cs typeface="Calibri" pitchFamily="34" charset="0"/>
              </a:rPr>
              <a:t>FDI, LSA SAF FRM, SMDIFD, Complex, </a:t>
            </a:r>
            <a:r>
              <a:rPr lang="en-GB" sz="1600" i="1" dirty="0" err="1">
                <a:latin typeface="Calibri" pitchFamily="34" charset="0"/>
                <a:cs typeface="Calibri" pitchFamily="34" charset="0"/>
              </a:rPr>
              <a:t>ComplexNew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) is efficient is case of small fires warnings (less than 10 ha).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  <a:p>
            <a:pPr marL="285750" lvl="3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It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is recommended, LSA SAF to start operational dissemination of FDI in 2019 in a larger domain including whole territories of Bulgaria, Greece and Cyprus.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  <a:p>
            <a:pPr marL="0" lvl="3">
              <a:spcAft>
                <a:spcPts val="600"/>
              </a:spcAft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It would be reasonable </a:t>
            </a:r>
            <a:r>
              <a:rPr lang="en-GB" sz="1600" b="1" dirty="0">
                <a:latin typeface="Calibri" pitchFamily="34" charset="0"/>
                <a:cs typeface="Calibri" pitchFamily="34" charset="0"/>
              </a:rPr>
              <a:t>information for Soil Moisture to be considered somehow in future work on 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the LSA SAF products for fire </a:t>
            </a:r>
            <a:r>
              <a:rPr lang="en-GB" sz="1600" b="1" dirty="0">
                <a:latin typeface="Calibri" pitchFamily="34" charset="0"/>
                <a:cs typeface="Calibri" pitchFamily="34" charset="0"/>
              </a:rPr>
              <a:t>risk assessment/forecast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bg-BG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304800" y="2431504"/>
            <a:ext cx="8534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sz="1800" b="1" dirty="0">
                <a:latin typeface="Calibri" pitchFamily="34" charset="0"/>
              </a:rPr>
              <a:t>Acknowledgements: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 dirty="0">
                <a:latin typeface="Calibri" pitchFamily="34" charset="0"/>
              </a:rPr>
              <a:t>		This study is funded by EUMETSAT, the </a:t>
            </a:r>
            <a:r>
              <a:rPr lang="en-GB" sz="1500" dirty="0">
                <a:latin typeface="Calibri" pitchFamily="34" charset="0"/>
              </a:rPr>
              <a:t>European Organisation for the Exploitation of </a:t>
            </a:r>
            <a:r>
              <a:rPr lang="en-US" sz="1500" dirty="0">
                <a:latin typeface="Calibri" pitchFamily="34" charset="0"/>
              </a:rPr>
              <a:t>		</a:t>
            </a:r>
            <a:r>
              <a:rPr lang="en-GB" sz="1500" dirty="0">
                <a:latin typeface="Calibri" pitchFamily="34" charset="0"/>
              </a:rPr>
              <a:t>Meteorological Satellites</a:t>
            </a:r>
            <a:r>
              <a:rPr lang="en-US" sz="1500" dirty="0">
                <a:latin typeface="Calibri" pitchFamily="34" charset="0"/>
              </a:rPr>
              <a:t> in the frame of SALGEE Project 2016-2017.</a:t>
            </a:r>
            <a:r>
              <a:rPr lang="en-US" sz="1400" b="1" dirty="0">
                <a:latin typeface="Arial" charset="0"/>
                <a:cs typeface="Times New Roman" charset="0"/>
              </a:rPr>
              <a:t> </a:t>
            </a:r>
            <a:r>
              <a:rPr lang="en-US" sz="1500" dirty="0">
                <a:latin typeface="Calibri" pitchFamily="34" charset="0"/>
              </a:rPr>
              <a:t>TSMS has developed software for p</a:t>
            </a:r>
            <a:r>
              <a:rPr lang="en-GB" sz="1500" dirty="0" err="1">
                <a:latin typeface="Calibri" pitchFamily="34" charset="0"/>
              </a:rPr>
              <a:t>rocessing</a:t>
            </a:r>
            <a:r>
              <a:rPr lang="en-GB" sz="1500" dirty="0">
                <a:latin typeface="Calibri" pitchFamily="34" charset="0"/>
              </a:rPr>
              <a:t> and visualisation</a:t>
            </a:r>
            <a:r>
              <a:rPr lang="en-US" sz="1500" dirty="0">
                <a:latin typeface="Calibri" pitchFamily="34" charset="0"/>
              </a:rPr>
              <a:t> of archive S-VIIRS 750 m data (in the frame of this SALGEE Project). 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 dirty="0">
                <a:latin typeface="Calibri" pitchFamily="34" charset="0"/>
              </a:rPr>
              <a:t>		LSA SAF is </a:t>
            </a:r>
            <a:r>
              <a:rPr lang="bg-BG" sz="1500" dirty="0">
                <a:latin typeface="Calibri" pitchFamily="34" charset="0"/>
              </a:rPr>
              <a:t>acknowledged </a:t>
            </a:r>
            <a:r>
              <a:rPr lang="en-US" sz="1500" dirty="0">
                <a:latin typeface="Calibri" pitchFamily="34" charset="0"/>
              </a:rPr>
              <a:t>for providing data for FRP-PIXEL product to fill the gaps for 		the test period. LSA SAF FRP-PIXEL new algorithm product for the test period was kindly provided by the CDOP-3 archive.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bg-BG" sz="1500" dirty="0">
                <a:latin typeface="Calibri" pitchFamily="34" charset="0"/>
              </a:rPr>
              <a:t>NASA i</a:t>
            </a:r>
            <a:r>
              <a:rPr lang="en-US" sz="1500" dirty="0">
                <a:latin typeface="Calibri" pitchFamily="34" charset="0"/>
              </a:rPr>
              <a:t>s </a:t>
            </a:r>
            <a:r>
              <a:rPr lang="bg-BG" sz="1500" dirty="0">
                <a:latin typeface="Calibri" pitchFamily="34" charset="0"/>
              </a:rPr>
              <a:t>acknowledged for free access to </a:t>
            </a:r>
            <a:r>
              <a:rPr lang="en-US" sz="1500" dirty="0">
                <a:latin typeface="Calibri" pitchFamily="34" charset="0"/>
              </a:rPr>
              <a:t>archive </a:t>
            </a:r>
            <a:r>
              <a:rPr lang="bg-BG" sz="1500" dirty="0">
                <a:latin typeface="Calibri" pitchFamily="34" charset="0"/>
              </a:rPr>
              <a:t>MODIS </a:t>
            </a:r>
            <a:r>
              <a:rPr lang="en-US" sz="1500" dirty="0">
                <a:latin typeface="Calibri" pitchFamily="34" charset="0"/>
              </a:rPr>
              <a:t>–6 </a:t>
            </a:r>
            <a:r>
              <a:rPr lang="bg-BG" sz="1500" dirty="0">
                <a:latin typeface="Calibri" pitchFamily="34" charset="0"/>
              </a:rPr>
              <a:t>data</a:t>
            </a:r>
            <a:r>
              <a:rPr lang="en-US" sz="1500" dirty="0">
                <a:latin typeface="Calibri" pitchFamily="34" charset="0"/>
              </a:rPr>
              <a:t>. 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 dirty="0">
                <a:latin typeface="Calibri" pitchFamily="34" charset="0"/>
              </a:rPr>
              <a:t>State </a:t>
            </a:r>
            <a:r>
              <a:rPr lang="en-GB" sz="1500" dirty="0">
                <a:latin typeface="Calibri" pitchFamily="34" charset="0"/>
              </a:rPr>
              <a:t>Forest Agency of Bulgaria </a:t>
            </a:r>
            <a:r>
              <a:rPr lang="en-US" sz="1500" dirty="0">
                <a:latin typeface="Calibri" pitchFamily="34" charset="0"/>
              </a:rPr>
              <a:t>has </a:t>
            </a:r>
            <a:r>
              <a:rPr lang="en-GB" sz="1500" dirty="0">
                <a:latin typeface="Calibri" pitchFamily="34" charset="0"/>
              </a:rPr>
              <a:t>provided information for actual</a:t>
            </a:r>
            <a:r>
              <a:rPr lang="en-US" sz="1500" dirty="0">
                <a:latin typeface="Calibri" pitchFamily="34" charset="0"/>
              </a:rPr>
              <a:t> forest</a:t>
            </a:r>
            <a:r>
              <a:rPr lang="en-GB" sz="1500" dirty="0">
                <a:latin typeface="Calibri" pitchFamily="34" charset="0"/>
              </a:rPr>
              <a:t> fires</a:t>
            </a:r>
            <a:r>
              <a:rPr lang="en-US" sz="1500" dirty="0">
                <a:latin typeface="Calibri" pitchFamily="34" charset="0"/>
              </a:rPr>
              <a:t> and their characteristics (used as a reference in this study). Thanks are due to the Regional Directorate </a:t>
            </a:r>
            <a:r>
              <a:rPr lang="en-US" sz="1500" dirty="0" err="1">
                <a:latin typeface="Calibri" pitchFamily="34" charset="0"/>
              </a:rPr>
              <a:t>Veliko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Turnovo</a:t>
            </a:r>
            <a:r>
              <a:rPr lang="en-US" sz="1500" dirty="0">
                <a:latin typeface="Calibri" pitchFamily="34" charset="0"/>
              </a:rPr>
              <a:t> “Fire rescue and civil protection” for information about actual fires and assistance in validation process. 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 dirty="0">
                <a:latin typeface="Calibri" pitchFamily="34" charset="0"/>
              </a:rPr>
              <a:t>For the purposes of this study, new O1280 version of ECMWF model is introduced for use at NIMH, Bulgaria. </a:t>
            </a:r>
            <a:endParaRPr lang="en-GB" sz="1500" dirty="0">
              <a:latin typeface="Calibri" pitchFamily="34" charset="0"/>
            </a:endParaRPr>
          </a:p>
        </p:txBody>
      </p:sp>
      <p:pic>
        <p:nvPicPr>
          <p:cNvPr id="54275" name="Picture 6" descr="E:\EUMETSAT\SALGEE Workshops\5th SALGEE2017\JS_Lectures\JS_Lecture5_Fire Risk\LSASAF_Name_Reversed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8794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EUMETSATLogo_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23592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2613" y="269527"/>
            <a:ext cx="8240594" cy="5991257"/>
            <a:chOff x="162612" y="269527"/>
            <a:chExt cx="9813568" cy="759734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162612" y="3251804"/>
              <a:ext cx="8766929" cy="304530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8000" kern="1200" spc="-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PT" sz="2800" b="1" spc="0" dirty="0">
                  <a:ln w="0"/>
                  <a:solidFill>
                    <a:schemeClr val="tx1"/>
                  </a:solidFill>
                </a:rPr>
                <a:t>An operational system of fire danger rating over Mediterranean Europe based on fire radiative power derived from Meteosat</a:t>
              </a:r>
            </a:p>
            <a:p>
              <a:pPr algn="ctr"/>
              <a:endParaRPr lang="pt-PT" sz="3600" b="1" spc="0" dirty="0">
                <a:ln w="0"/>
                <a:solidFill>
                  <a:schemeClr val="tx1"/>
                </a:solidFill>
              </a:endParaRPr>
            </a:p>
            <a:p>
              <a:pPr algn="ctr"/>
              <a:r>
                <a:rPr lang="pt-PT" sz="2000" b="1" spc="0" dirty="0">
                  <a:ln w="0"/>
                  <a:solidFill>
                    <a:schemeClr val="tx1"/>
                  </a:solidFill>
                </a:rPr>
                <a:t>Carlos C. DaCamara</a:t>
              </a:r>
            </a:p>
            <a:p>
              <a:pPr algn="ctr"/>
              <a:endParaRPr lang="pt-PT" sz="2000" b="1" spc="0" dirty="0">
                <a:ln w="0"/>
                <a:solidFill>
                  <a:schemeClr val="tx1"/>
                </a:solidFill>
              </a:endParaRPr>
            </a:p>
            <a:p>
              <a:pPr algn="ctr"/>
              <a:r>
                <a:rPr lang="pt-PT" sz="2000" b="1" spc="0" dirty="0">
                  <a:ln w="0"/>
                  <a:solidFill>
                    <a:schemeClr val="tx1"/>
                  </a:solidFill>
                </a:rPr>
                <a:t>with contributions from Miguel M. Pinto, Sílvia A. Nunes and Ricardo M. Trigo</a:t>
              </a:r>
            </a:p>
          </p:txBody>
        </p:sp>
        <p:pic>
          <p:nvPicPr>
            <p:cNvPr id="6" name="Picture 2" descr="http://www.mliberato.utad.pt/wp-content/uploads/2015/01/ID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001" y="392117"/>
              <a:ext cx="1958569" cy="103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itle 1"/>
            <p:cNvSpPr txBox="1">
              <a:spLocks/>
            </p:cNvSpPr>
            <p:nvPr/>
          </p:nvSpPr>
          <p:spPr>
            <a:xfrm>
              <a:off x="1129066" y="6558745"/>
              <a:ext cx="8847114" cy="130812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sz="48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b="1" dirty="0" smtClean="0">
                  <a:solidFill>
                    <a:schemeClr val="accent6">
                      <a:lumMod val="75000"/>
                    </a:schemeClr>
                  </a:solidFill>
                </a:rPr>
                <a:t>Presented at </a:t>
              </a:r>
            </a:p>
            <a:p>
              <a:pPr algn="l"/>
              <a:r>
                <a:rPr lang="en-US" sz="1800" b="1" dirty="0" smtClean="0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  <a:r>
                <a:rPr lang="en-US" sz="1800" b="1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th</a:t>
              </a:r>
              <a:r>
                <a:rPr lang="en-US" sz="1800" b="1" dirty="0" smtClean="0">
                  <a:solidFill>
                    <a:schemeClr val="accent6">
                      <a:lumMod val="75000"/>
                    </a:schemeClr>
                  </a:solidFill>
                </a:rPr>
                <a:t> SALGEE Workshop 2017, Yerevan (Armenia), </a:t>
              </a:r>
            </a:p>
            <a:p>
              <a:pPr algn="l"/>
              <a:r>
                <a:rPr lang="en-US" sz="18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Ani</a:t>
              </a:r>
              <a:r>
                <a:rPr lang="en-US" sz="1800" b="1" dirty="0" smtClean="0">
                  <a:solidFill>
                    <a:schemeClr val="accent6">
                      <a:lumMod val="75000"/>
                    </a:schemeClr>
                  </a:solidFill>
                </a:rPr>
                <a:t> Plaza Hotel, 18 – 20 September 2017</a:t>
              </a:r>
              <a:endParaRPr lang="en-US" sz="1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08" y="355780"/>
              <a:ext cx="1720515" cy="12896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56"/>
            <a:stretch/>
          </p:blipFill>
          <p:spPr>
            <a:xfrm>
              <a:off x="2455942" y="355780"/>
              <a:ext cx="831777" cy="1289633"/>
            </a:xfrm>
            <a:prstGeom prst="rect">
              <a:avLst/>
            </a:prstGeom>
          </p:spPr>
        </p:pic>
        <p:pic>
          <p:nvPicPr>
            <p:cNvPr id="9" name="Picture 8" descr="http://www.eumetsat.int/website/wcm/idc/groups/public/documents/resource/mday/nzy2/%7Eedisp/tn_lsa_saf@t%7E1.jpg">
              <a:extLst>
                <a:ext uri="{FF2B5EF4-FFF2-40B4-BE49-F238E27FC236}">
                  <a16:creationId xmlns:a16="http://schemas.microsoft.com/office/drawing/2014/main" id="{FD806E41-9DEF-4BA5-9628-F235968A5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647" y="269527"/>
              <a:ext cx="1071563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DAF569-3EF2-4421-AF86-FD3F11197A1D}"/>
                </a:ext>
              </a:extLst>
            </p:cNvPr>
            <p:cNvSpPr txBox="1"/>
            <p:nvPr/>
          </p:nvSpPr>
          <p:spPr>
            <a:xfrm>
              <a:off x="5055122" y="1291469"/>
              <a:ext cx="2014980" cy="741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UNIVERSITY OF LISBON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58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B8227-17E9-477C-8C7E-CAB57F8FB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82" y="1391246"/>
            <a:ext cx="6806798" cy="5373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590740-7F83-4777-A8D5-F198B43350D4}"/>
              </a:ext>
            </a:extLst>
          </p:cNvPr>
          <p:cNvSpPr txBox="1"/>
          <p:nvPr/>
        </p:nvSpPr>
        <p:spPr>
          <a:xfrm>
            <a:off x="827202" y="476672"/>
            <a:ext cx="7437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Canadian Forest Fire Weather Index System (CFFWIS)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660232" y="6074550"/>
            <a:ext cx="1296144" cy="288032"/>
          </a:xfrm>
          <a:prstGeom prst="straightConnector1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251520" y="5732857"/>
            <a:ext cx="3381817" cy="1031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1800" b="1" dirty="0">
                <a:ln w="0"/>
                <a:solidFill>
                  <a:schemeClr val="tx1"/>
                </a:solidFill>
              </a:rPr>
              <a:t>Carlos C. </a:t>
            </a:r>
            <a:r>
              <a:rPr lang="pt-PT" sz="1800" b="1" dirty="0" smtClean="0">
                <a:ln w="0"/>
                <a:solidFill>
                  <a:schemeClr val="tx1"/>
                </a:solidFill>
              </a:rPr>
              <a:t>DaCamara,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presented at 5</a:t>
            </a:r>
            <a:r>
              <a:rPr lang="en-US" sz="18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SALGEE Workshop 2017, Yerevan (Armenia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camara\Documents\Orientandos\Miguel\Manuscript_Natural_Hazards\E1016.png">
            <a:extLst>
              <a:ext uri="{FF2B5EF4-FFF2-40B4-BE49-F238E27FC236}">
                <a16:creationId xmlns:a16="http://schemas.microsoft.com/office/drawing/2014/main" id="{5EAB1620-937E-49A7-98C5-E722BFBEDE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5" y="908720"/>
            <a:ext cx="7805393" cy="47322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50696A-E7DD-4D1D-8F20-9E7971EA91A3}"/>
              </a:ext>
            </a:extLst>
          </p:cNvPr>
          <p:cNvSpPr txBox="1"/>
          <p:nvPr/>
        </p:nvSpPr>
        <p:spPr>
          <a:xfrm>
            <a:off x="395536" y="44624"/>
            <a:ext cx="79750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FDI classes definition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Based on</a:t>
            </a:r>
          </a:p>
          <a:p>
            <a:r>
              <a:rPr lang="en-US" b="1" dirty="0" smtClean="0"/>
              <a:t>Fire </a:t>
            </a:r>
            <a:r>
              <a:rPr lang="en-US" b="1" dirty="0"/>
              <a:t>Radiative Energy 2010-2016 – FRP product, LSA SAF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2EF44-8446-4A1A-B781-88422AF4F85B}"/>
              </a:ext>
            </a:extLst>
          </p:cNvPr>
          <p:cNvSpPr/>
          <p:nvPr/>
        </p:nvSpPr>
        <p:spPr>
          <a:xfrm>
            <a:off x="4644008" y="5640975"/>
            <a:ext cx="4225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en-US" sz="1800" b="1" dirty="0"/>
              <a:t>decimal logarithm of energy (in GJ)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5805264"/>
            <a:ext cx="3381817" cy="1031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1800" b="1" dirty="0">
                <a:ln w="0"/>
                <a:solidFill>
                  <a:schemeClr val="tx1"/>
                </a:solidFill>
              </a:rPr>
              <a:t>Carlos C. </a:t>
            </a:r>
            <a:r>
              <a:rPr lang="pt-PT" sz="1800" b="1" dirty="0" smtClean="0">
                <a:ln w="0"/>
                <a:solidFill>
                  <a:schemeClr val="tx1"/>
                </a:solidFill>
              </a:rPr>
              <a:t>DaCamara,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presented at 5</a:t>
            </a:r>
            <a:r>
              <a:rPr lang="en-US" sz="18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SALGEE Workshop 2017, Yerevan (Armenia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3D21E-7ABD-4E32-AE66-6C8AE8A2B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35" y="1153015"/>
            <a:ext cx="6807926" cy="4715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7196EB-7495-4D82-A192-0B3143BA795A}"/>
              </a:ext>
            </a:extLst>
          </p:cNvPr>
          <p:cNvSpPr txBox="1"/>
          <p:nvPr/>
        </p:nvSpPr>
        <p:spPr>
          <a:xfrm>
            <a:off x="971600" y="116632"/>
            <a:ext cx="7946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Daily Fire Radiative Energy per MSG pixel (2010-2016) – according </a:t>
            </a:r>
            <a:r>
              <a:rPr lang="en-US" b="1" dirty="0" smtClean="0"/>
              <a:t>to </a:t>
            </a:r>
            <a:r>
              <a:rPr lang="en-US" b="1" dirty="0"/>
              <a:t>of Types of vegetation cover/land use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5877272"/>
            <a:ext cx="3381817" cy="1031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1800" b="1" dirty="0">
                <a:ln w="0"/>
                <a:solidFill>
                  <a:schemeClr val="tx1"/>
                </a:solidFill>
              </a:rPr>
              <a:t>Carlos C. </a:t>
            </a:r>
            <a:r>
              <a:rPr lang="pt-PT" sz="1800" b="1" dirty="0" smtClean="0">
                <a:ln w="0"/>
                <a:solidFill>
                  <a:schemeClr val="tx1"/>
                </a:solidFill>
              </a:rPr>
              <a:t>DaCamara,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presented at 5</a:t>
            </a:r>
            <a:r>
              <a:rPr lang="en-US" sz="18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SALGEE Workshop 2017, Yerevan (Armenia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camara\AppData\Local\Microsoft\Windows\INetCache\Content.Outlook\JBE8WBTQ\casoEstudo1.png">
            <a:extLst>
              <a:ext uri="{FF2B5EF4-FFF2-40B4-BE49-F238E27FC236}">
                <a16:creationId xmlns:a16="http://schemas.microsoft.com/office/drawing/2014/main" id="{C42F0CC3-B9CC-4B49-9F84-505721A60F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03" y="320510"/>
            <a:ext cx="6016657" cy="63819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4B5F63-0314-48E7-82CE-42659481192B}"/>
              </a:ext>
            </a:extLst>
          </p:cNvPr>
          <p:cNvSpPr txBox="1"/>
          <p:nvPr/>
        </p:nvSpPr>
        <p:spPr>
          <a:xfrm>
            <a:off x="7536730" y="5608948"/>
            <a:ext cx="1456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June 18, 2017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26739" y="3489414"/>
            <a:ext cx="2419130" cy="10315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1800" b="1" dirty="0">
                <a:ln w="0"/>
                <a:solidFill>
                  <a:schemeClr val="tx1"/>
                </a:solidFill>
              </a:rPr>
              <a:t>Carlos C. </a:t>
            </a:r>
            <a:r>
              <a:rPr lang="pt-PT" sz="1800" b="1" dirty="0" smtClean="0">
                <a:ln w="0"/>
                <a:solidFill>
                  <a:schemeClr val="tx1"/>
                </a:solidFill>
              </a:rPr>
              <a:t>DaCamara,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presented at 5</a:t>
            </a:r>
            <a:r>
              <a:rPr lang="en-US" sz="18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SALGEE Workshop 2017, Yerevan (Armenia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Fire Risk Problem</a:t>
            </a:r>
            <a:endParaRPr lang="bg-BG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572671" y="1398588"/>
            <a:ext cx="7921625" cy="460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98" tIns="38198" rIns="76398" bIns="38198">
            <a:spAutoFit/>
          </a:bodyPr>
          <a:lstStyle/>
          <a:p>
            <a:pPr algn="just" defTabSz="762000">
              <a:lnSpc>
                <a:spcPct val="95000"/>
              </a:lnSpc>
            </a:pPr>
            <a:r>
              <a:rPr lang="en-US" altLang="ja-JP" sz="2000" dirty="0">
                <a:latin typeface="Calibri" pitchFamily="34" charset="0"/>
                <a:cs typeface="Calibri" pitchFamily="34" charset="0"/>
              </a:rPr>
              <a:t>The new LSASAF Fire Risk Map </a:t>
            </a:r>
            <a:r>
              <a:rPr lang="en-US" altLang="ja-JP" sz="2000" dirty="0" smtClean="0">
                <a:latin typeface="Calibri" pitchFamily="34" charset="0"/>
                <a:cs typeface="Calibri" pitchFamily="34" charset="0"/>
              </a:rPr>
              <a:t>product, FDI is developed as a fire weather index but w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ildfires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are complex phenomena that depend on a multitude of factors .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 defTabSz="762000">
              <a:lnSpc>
                <a:spcPct val="95000"/>
              </a:lnSpc>
            </a:pPr>
            <a:endParaRPr lang="en-US" sz="1700" dirty="0">
              <a:latin typeface="Calibri" pitchFamily="34" charset="0"/>
              <a:cs typeface="Calibri" pitchFamily="34" charset="0"/>
            </a:endParaRPr>
          </a:p>
          <a:p>
            <a:pPr algn="just" defTabSz="762000">
              <a:lnSpc>
                <a:spcPct val="95000"/>
              </a:lnSpc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Vegetation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will only ignite if their moisture content is sufficiently low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and fuel moisture is governed by meteorological drivers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1800" i="1" dirty="0" err="1">
                <a:latin typeface="Calibri" pitchFamily="34" charset="0"/>
                <a:cs typeface="Calibri" pitchFamily="34" charset="0"/>
              </a:rPr>
              <a:t>Westerling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 et al., 2006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). The availability of burnable biomass is a precondition for wildfire activity (e.g. </a:t>
            </a:r>
            <a:r>
              <a:rPr lang="en-GB" sz="1800" i="1" dirty="0">
                <a:latin typeface="Calibri" pitchFamily="34" charset="0"/>
                <a:cs typeface="Calibri" pitchFamily="34" charset="0"/>
              </a:rPr>
              <a:t>Liu and </a:t>
            </a:r>
            <a:r>
              <a:rPr lang="en-GB" sz="1800" i="1" dirty="0" err="1">
                <a:latin typeface="Calibri" pitchFamily="34" charset="0"/>
                <a:cs typeface="Calibri" pitchFamily="34" charset="0"/>
              </a:rPr>
              <a:t>Wimberly</a:t>
            </a:r>
            <a:r>
              <a:rPr lang="en-GB" sz="1800" i="1" dirty="0">
                <a:latin typeface="Calibri" pitchFamily="34" charset="0"/>
                <a:cs typeface="Calibri" pitchFamily="34" charset="0"/>
              </a:rPr>
              <a:t>, 2015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algn="just" defTabSz="762000">
              <a:lnSpc>
                <a:spcPct val="95000"/>
              </a:lnSpc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algn="just" defTabSz="762000">
              <a:lnSpc>
                <a:spcPct val="95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Wildfire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management therefore depends not only on knowledge of the meteorological conditions, but also on a robust quantification of changes in amount of burnable biomass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defTabSz="762000">
              <a:lnSpc>
                <a:spcPct val="95000"/>
              </a:lnSpc>
            </a:pPr>
            <a:endParaRPr lang="en-US" sz="1700" dirty="0">
              <a:latin typeface="Calibri" pitchFamily="34" charset="0"/>
              <a:cs typeface="Calibri" pitchFamily="34" charset="0"/>
            </a:endParaRPr>
          </a:p>
          <a:p>
            <a:pPr algn="just" defTabSz="762000">
              <a:lnSpc>
                <a:spcPct val="95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aim of this  study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  to provide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preoperational  evaluation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 the applicability of fire danger classes of  the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LSA SAF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Fire Danger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Index (FDI, </a:t>
            </a: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Miguel </a:t>
            </a:r>
            <a:r>
              <a:rPr lang="en-US" sz="1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 </a:t>
            </a: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al, 2018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the context of a complex assessment of fire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region of  Eastern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Mediterranean. 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29502</TotalTime>
  <Words>3331</Words>
  <Application>Microsoft Office PowerPoint</Application>
  <PresentationFormat>On-screen Show (4:3)</PresentationFormat>
  <Paragraphs>630</Paragraphs>
  <Slides>33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SimSun-ExtB</vt:lpstr>
      <vt:lpstr>Arial</vt:lpstr>
      <vt:lpstr>Calibri</vt:lpstr>
      <vt:lpstr>Courier New</vt:lpstr>
      <vt:lpstr>Impact</vt:lpstr>
      <vt:lpstr>Symbol</vt:lpstr>
      <vt:lpstr>Times New Roman</vt:lpstr>
      <vt:lpstr>Wingdings</vt:lpstr>
      <vt:lpstr>Default Design</vt:lpstr>
      <vt:lpstr>Chart</vt:lpstr>
      <vt:lpstr>Quality monitoring of the new LSASAF Fire Risk Map product           over south-eastern Europe</vt:lpstr>
      <vt:lpstr>OVERVIEW</vt:lpstr>
      <vt:lpstr>The new LSASAF FRM product Fire danger Index (FDI)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Fire Risk Problem</vt:lpstr>
      <vt:lpstr>Quality monitoring (QM)  of FDI, the new LSASAF FRM product  in the context of a complex fire risk assessment for SEE </vt:lpstr>
      <vt:lpstr>Data set</vt:lpstr>
      <vt:lpstr>Fire Risk Indexes (FRIs)</vt:lpstr>
      <vt:lpstr>Fire Risk Indexes (FRIs)</vt:lpstr>
      <vt:lpstr>PowerPoint Presentation</vt:lpstr>
      <vt:lpstr>Complex Fire Danger Index to account for drought impacts into fire risk for early warning and forecasts</vt:lpstr>
      <vt:lpstr>QM procedures</vt:lpstr>
      <vt:lpstr>3. Quality monitoring methods</vt:lpstr>
      <vt:lpstr>Comparison between FRIs</vt:lpstr>
      <vt:lpstr>Comparison between FRM and FRM new (FDI)</vt:lpstr>
      <vt:lpstr>Comparison between FRIs</vt:lpstr>
      <vt:lpstr>Behavior of FRIs towards actual fire characteristics</vt:lpstr>
      <vt:lpstr>Quantitative analyses of Interrelations between FRIs</vt:lpstr>
      <vt:lpstr>2) Relation between FRIs and Number of  fires occurrence</vt:lpstr>
      <vt:lpstr>2) Relation between FRIs and Number of  fires occurrence</vt:lpstr>
      <vt:lpstr>Relation between FRIs and  Burned area/Fuel type</vt:lpstr>
      <vt:lpstr>Relation between ComplexNew and  Burned area/Fuel type</vt:lpstr>
      <vt:lpstr>Relation between SMDIFD and  Burned area/Fuel type</vt:lpstr>
      <vt:lpstr>Relation between FDI and Burned area/Fuel type</vt:lpstr>
      <vt:lpstr>Sensitivity analyses of  fire risk classes</vt:lpstr>
      <vt:lpstr>PowerPoint Presentation</vt:lpstr>
      <vt:lpstr>3.4. Operational applications</vt:lpstr>
      <vt:lpstr>Conclusions and Recommendations</vt:lpstr>
      <vt:lpstr>PowerPoint Presentation</vt:lpstr>
    </vt:vector>
  </TitlesOfParts>
  <Company>NIMH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</dc:creator>
  <cp:lastModifiedBy>Visitor</cp:lastModifiedBy>
  <cp:revision>2505</cp:revision>
  <dcterms:created xsi:type="dcterms:W3CDTF">2015-05-08T07:24:37Z</dcterms:created>
  <dcterms:modified xsi:type="dcterms:W3CDTF">2019-10-16T11:35:59Z</dcterms:modified>
</cp:coreProperties>
</file>