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3" r:id="rId2"/>
    <p:sldId id="331" r:id="rId3"/>
    <p:sldId id="393" r:id="rId4"/>
    <p:sldId id="394" r:id="rId5"/>
    <p:sldId id="318" r:id="rId6"/>
    <p:sldId id="317" r:id="rId7"/>
    <p:sldId id="329" r:id="rId8"/>
    <p:sldId id="334" r:id="rId9"/>
    <p:sldId id="326" r:id="rId10"/>
    <p:sldId id="276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 autoAdjust="0"/>
    <p:restoredTop sz="93260" autoAdjust="0"/>
  </p:normalViewPr>
  <p:slideViewPr>
    <p:cSldViewPr>
      <p:cViewPr varScale="1">
        <p:scale>
          <a:sx n="87" d="100"/>
          <a:sy n="87" d="100"/>
        </p:scale>
        <p:origin x="61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414E4-9B4A-432F-9678-17057AE43EEC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33A1E-81DB-4B44-991E-B61235B3B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10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F72BB-F678-455B-8938-6A112CD96DF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2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5573BD-84DA-4F11-A338-E67192D7568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7732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5573BD-84DA-4F11-A338-E67192D7568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4510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en-US" baseline="0" dirty="0"/>
              <a:t> left hand graphs show </a:t>
            </a:r>
            <a:r>
              <a:rPr lang="en-US" baseline="0" dirty="0" err="1"/>
              <a:t>timeseries</a:t>
            </a:r>
            <a:r>
              <a:rPr lang="en-US" baseline="0" dirty="0"/>
              <a:t> of fire energy emission rate (called FRP – fire radiative power)  and fuel consumption rate. Integrating under the curves gives total Fire Radiative Energy and Total fuel mass burned.  This can then be plotted on the </a:t>
            </a:r>
            <a:r>
              <a:rPr lang="en-US" baseline="0" dirty="0" err="1"/>
              <a:t>rhs</a:t>
            </a:r>
            <a:r>
              <a:rPr lang="en-US" baseline="0" dirty="0"/>
              <a:t> </a:t>
            </a:r>
            <a:r>
              <a:rPr lang="en-US" baseline="0" dirty="0" err="1"/>
              <a:t>scatterplot</a:t>
            </a:r>
            <a:r>
              <a:rPr lang="en-US" baseline="0" dirty="0"/>
              <a:t> as one point. Do this for lots of different lab fires of different sized and different fuels – and you find strong linear relationship.</a:t>
            </a:r>
          </a:p>
          <a:p>
            <a:r>
              <a:rPr lang="en-US" baseline="0" dirty="0"/>
              <a:t>Thus by measuring the energy emitted we can estimate fuel consumption (which is related to the emissions of smoke as stated earlier)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6A53-46A1-4C4D-8762-53A4989AE78A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839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Possible drop this one?</a:t>
            </a:r>
          </a:p>
          <a:p>
            <a:endParaRPr lang="en-US" dirty="0"/>
          </a:p>
          <a:p>
            <a:r>
              <a:rPr lang="en-US" dirty="0"/>
              <a:t>This shows</a:t>
            </a:r>
            <a:r>
              <a:rPr lang="en-US" baseline="0" dirty="0"/>
              <a:t> the </a:t>
            </a:r>
            <a:r>
              <a:rPr lang="en-US" baseline="0" dirty="0" err="1"/>
              <a:t>eqn</a:t>
            </a:r>
            <a:r>
              <a:rPr lang="en-US" baseline="0" dirty="0"/>
              <a:t> normally used for fire smoke emission calculations, </a:t>
            </a:r>
            <a:r>
              <a:rPr lang="en-US" baseline="0" dirty="0" err="1"/>
              <a:t>vs</a:t>
            </a:r>
            <a:r>
              <a:rPr lang="en-US" baseline="0" dirty="0"/>
              <a:t> that used when we take the fire </a:t>
            </a:r>
            <a:r>
              <a:rPr lang="en-US" baseline="0" dirty="0" err="1"/>
              <a:t>enegery</a:t>
            </a:r>
            <a:r>
              <a:rPr lang="en-US" baseline="0" dirty="0"/>
              <a:t> </a:t>
            </a:r>
            <a:r>
              <a:rPr lang="en-US" baseline="0" dirty="0" err="1"/>
              <a:t>emissinon</a:t>
            </a:r>
            <a:r>
              <a:rPr lang="en-US" baseline="0" dirty="0"/>
              <a:t> approach</a:t>
            </a:r>
          </a:p>
          <a:p>
            <a:r>
              <a:rPr lang="en-US" baseline="0" dirty="0"/>
              <a:t>Top line is burned area x fuel load x combustion completeness (i.e. how much of the available fuel actually burns)</a:t>
            </a:r>
          </a:p>
          <a:p>
            <a:r>
              <a:rPr lang="en-US" baseline="0" dirty="0"/>
              <a:t>Bottom line is simpler – Fire </a:t>
            </a:r>
            <a:r>
              <a:rPr lang="en-US" baseline="0" dirty="0" err="1"/>
              <a:t>Radiaitve</a:t>
            </a:r>
            <a:r>
              <a:rPr lang="en-US" baseline="0" dirty="0"/>
              <a:t> </a:t>
            </a:r>
            <a:r>
              <a:rPr lang="en-US" baseline="0" dirty="0" err="1"/>
              <a:t>Enegry</a:t>
            </a:r>
            <a:r>
              <a:rPr lang="en-US" baseline="0" dirty="0"/>
              <a:t> x the “Conversion Factor” defined via the lab experiments.  </a:t>
            </a:r>
          </a:p>
          <a:p>
            <a:r>
              <a:rPr lang="en-US" baseline="0" dirty="0"/>
              <a:t>Both are then </a:t>
            </a:r>
            <a:r>
              <a:rPr lang="en-US" baseline="0" dirty="0" err="1"/>
              <a:t>mutlitpied</a:t>
            </a:r>
            <a:r>
              <a:rPr lang="en-US" baseline="0" dirty="0"/>
              <a:t> by the “EF” – the emissions factor that converts burned biomass into an amount of smoke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6A53-46A1-4C4D-8762-53A4989AE78A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4811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2983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2983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2983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2983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A280EA-90BB-4784-8615-A207BC16F70D}" type="slidenum">
              <a:rPr lang="en-CA" altLang="en-US" u="none"/>
              <a:pPr eaLnBrk="1" hangingPunct="1"/>
              <a:t>5</a:t>
            </a:fld>
            <a:endParaRPr lang="en-CA" altLang="en-US" u="none"/>
          </a:p>
        </p:txBody>
      </p:sp>
    </p:spTree>
    <p:extLst>
      <p:ext uri="{BB962C8B-B14F-4D97-AF65-F5344CB8AC3E}">
        <p14:creationId xmlns:p14="http://schemas.microsoft.com/office/powerpoint/2010/main" val="1745056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5573BD-84DA-4F11-A338-E67192D7568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9811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5573BD-84DA-4F11-A338-E67192D7568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8042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5573BD-84DA-4F11-A338-E67192D7568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2936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5573BD-84DA-4F11-A338-E67192D7568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96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A5E9-3397-4A0C-B3AF-C985664C031E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64AB-66FC-4606-9A6A-B78DD5F7A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56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A5E9-3397-4A0C-B3AF-C985664C031E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64AB-66FC-4606-9A6A-B78DD5F7A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89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A5E9-3397-4A0C-B3AF-C985664C031E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64AB-66FC-4606-9A6A-B78DD5F7A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69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83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>
                <a:latin typeface="Arial" pitchFamily="34" charset="0"/>
              </a:defRPr>
            </a:lvl1pPr>
          </a:lstStyle>
          <a:p>
            <a:pPr>
              <a:defRPr/>
            </a:pPr>
            <a:fld id="{4D49C61B-E732-4152-AFA6-E312C26385F5}" type="datetime1">
              <a:rPr lang="en-US"/>
              <a:pPr>
                <a:defRPr/>
              </a:pPr>
              <a:t>10/16/19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u="sng">
                <a:latin typeface="Arial" pitchFamily="34" charset="0"/>
              </a:defRPr>
            </a:lvl1pPr>
          </a:lstStyle>
          <a:p>
            <a:pPr>
              <a:defRPr/>
            </a:pPr>
            <a:fld id="{6A02C491-FBB8-424A-826D-64F3A1243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9974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A5E9-3397-4A0C-B3AF-C985664C031E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64AB-66FC-4606-9A6A-B78DD5F7A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A5E9-3397-4A0C-B3AF-C985664C031E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64AB-66FC-4606-9A6A-B78DD5F7A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73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A5E9-3397-4A0C-B3AF-C985664C031E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64AB-66FC-4606-9A6A-B78DD5F7A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40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A5E9-3397-4A0C-B3AF-C985664C031E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64AB-66FC-4606-9A6A-B78DD5F7A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13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A5E9-3397-4A0C-B3AF-C985664C031E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64AB-66FC-4606-9A6A-B78DD5F7A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5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A5E9-3397-4A0C-B3AF-C985664C031E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64AB-66FC-4606-9A6A-B78DD5F7A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21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A5E9-3397-4A0C-B3AF-C985664C031E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64AB-66FC-4606-9A6A-B78DD5F7A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9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A5E9-3397-4A0C-B3AF-C985664C031E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64AB-66FC-4606-9A6A-B78DD5F7A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52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A5E9-3397-4A0C-B3AF-C985664C031E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E64AB-66FC-4606-9A6A-B78DD5F7A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17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16" y="533400"/>
            <a:ext cx="5904656" cy="247857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African Landscape Fire Activities and Fuel Consumption from FRP Measurements</a:t>
            </a:r>
            <a:endParaRPr lang="en-GB" dirty="0">
              <a:solidFill>
                <a:srgbClr val="FFFF00"/>
              </a:solidFill>
              <a:latin typeface="Lucida Sans Unicode" pitchFamily="34" charset="0"/>
              <a:ea typeface="Malgun Gothic" pitchFamily="34" charset="-127"/>
              <a:cs typeface="Lucida Sans Unicode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3711596"/>
            <a:ext cx="5832648" cy="1368152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Gareth Roberts, Martin J. Wooster, Weidong Xu,</a:t>
            </a:r>
          </a:p>
          <a:p>
            <a:r>
              <a:rPr lang="en-GB" sz="2400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And  </a:t>
            </a:r>
            <a:r>
              <a:rPr lang="en-GB" sz="2400" dirty="0" err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Jiangping</a:t>
            </a:r>
            <a:r>
              <a:rPr lang="en-GB" sz="2400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He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2167878" cy="17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10"/>
          <p:cNvGrpSpPr/>
          <p:nvPr/>
        </p:nvGrpSpPr>
        <p:grpSpPr>
          <a:xfrm>
            <a:off x="395536" y="2504471"/>
            <a:ext cx="2088232" cy="648072"/>
            <a:chOff x="3563888" y="188640"/>
            <a:chExt cx="5544616" cy="1512168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28629"/>
            <a:stretch>
              <a:fillRect/>
            </a:stretch>
          </p:blipFill>
          <p:spPr bwMode="auto">
            <a:xfrm>
              <a:off x="5069568" y="260648"/>
              <a:ext cx="4038936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60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3888" y="188640"/>
              <a:ext cx="1505082" cy="1457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627" name="AutoShape 27" descr="Inline images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-216024" y="5638800"/>
            <a:ext cx="9036496" cy="782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SALGEE 2019 workshop Darmstadt </a:t>
            </a:r>
          </a:p>
          <a:p>
            <a:r>
              <a:rPr lang="en-GB" sz="2000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 14-17 Oct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C71418-3B23-4F48-9253-1BDA222FF47C}"/>
              </a:ext>
            </a:extLst>
          </p:cNvPr>
          <p:cNvSpPr/>
          <p:nvPr/>
        </p:nvSpPr>
        <p:spPr>
          <a:xfrm>
            <a:off x="151982" y="3333963"/>
            <a:ext cx="2763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University of Southampton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50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itle 4"/>
          <p:cNvSpPr>
            <a:spLocks noGrp="1"/>
          </p:cNvSpPr>
          <p:nvPr>
            <p:ph type="title"/>
          </p:nvPr>
        </p:nvSpPr>
        <p:spPr>
          <a:xfrm>
            <a:off x="1524000" y="-25400"/>
            <a:ext cx="6508750" cy="838200"/>
          </a:xfrm>
        </p:spPr>
        <p:txBody>
          <a:bodyPr>
            <a:normAutofit/>
          </a:bodyPr>
          <a:lstStyle/>
          <a:p>
            <a:r>
              <a:rPr lang="en-GB" b="1" dirty="0"/>
              <a:t>Conclusion</a:t>
            </a:r>
            <a:endParaRPr lang="en-GB" alt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28600" y="814572"/>
            <a:ext cx="8610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800" dirty="0"/>
              <a:t>Strong Seasonality and Fire Diurnal Cycle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800" dirty="0"/>
              <a:t>FRP-derived fuel consumption 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800" dirty="0"/>
              <a:t>Good agreement with fuel availability in southern hemisphere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800" dirty="0"/>
              <a:t>Weaker relationship in the northern hemisphere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800" dirty="0"/>
              <a:t>Correcting for canopy cover and LAI increases SEVIRI FRP over Africa by ~15% (most fires detected in regions &lt;50% tree cover)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800" dirty="0"/>
              <a:t>Not sufficient alone to account for FRP underestimation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800" dirty="0"/>
              <a:t>Omission of low intensity fires main factor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800" dirty="0"/>
              <a:t>Different landcover should have different emission coefficients instead the same FRP conversion factor (0.368)  used in this paper</a:t>
            </a:r>
          </a:p>
        </p:txBody>
      </p:sp>
    </p:spTree>
    <p:extLst>
      <p:ext uri="{BB962C8B-B14F-4D97-AF65-F5344CB8AC3E}">
        <p14:creationId xmlns:p14="http://schemas.microsoft.com/office/powerpoint/2010/main" val="2311239720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3886200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57700"/>
            <a:ext cx="2743200" cy="2400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95" y="512418"/>
            <a:ext cx="3029205" cy="306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itle 4"/>
          <p:cNvSpPr>
            <a:spLocks noGrp="1"/>
          </p:cNvSpPr>
          <p:nvPr>
            <p:ph type="title"/>
          </p:nvPr>
        </p:nvSpPr>
        <p:spPr>
          <a:xfrm>
            <a:off x="1339850" y="-152400"/>
            <a:ext cx="650875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b="1" dirty="0"/>
              <a:t>African Biomass Burning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76200" y="609600"/>
            <a:ext cx="62913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GB" sz="2200" dirty="0"/>
              <a:t>Africa is largest continental BB emissions source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200" dirty="0"/>
              <a:t>responsible for ~30-50% of total burned area </a:t>
            </a:r>
            <a:endParaRPr lang="en-GB" sz="1600" i="1" dirty="0"/>
          </a:p>
          <a:p>
            <a:pPr marL="457200" indent="-457200">
              <a:buFont typeface="Wingdings" pitchFamily="2" charset="2"/>
              <a:buChar char="q"/>
            </a:pPr>
            <a:r>
              <a:rPr lang="en-GB" sz="2200" dirty="0"/>
              <a:t>Most fires anthropogenic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200" dirty="0"/>
              <a:t>land management practices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200" dirty="0"/>
              <a:t>Strong diurnal and seasonal dynamics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6553200" y="3821668"/>
            <a:ext cx="2037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Seasonal dynamics </a:t>
            </a:r>
          </a:p>
        </p:txBody>
      </p:sp>
      <p:sp>
        <p:nvSpPr>
          <p:cNvPr id="4" name="Down Arrow 3"/>
          <p:cNvSpPr/>
          <p:nvPr/>
        </p:nvSpPr>
        <p:spPr>
          <a:xfrm>
            <a:off x="7355058" y="4156829"/>
            <a:ext cx="457200" cy="338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 rot="10800000">
            <a:off x="7355057" y="35814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657600" y="5613737"/>
            <a:ext cx="2209800" cy="1015663"/>
          </a:xfrm>
          <a:prstGeom prst="rect">
            <a:avLst/>
          </a:prstGeom>
          <a:ln w="31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200" i="1" dirty="0"/>
              <a:t>Diurnal variation in fire activity :</a:t>
            </a:r>
          </a:p>
          <a:p>
            <a:pPr algn="just"/>
            <a:r>
              <a:rPr lang="en-GB" sz="1200" i="1" dirty="0"/>
              <a:t>Ratio between SEVIRI FRP measured at MODIS overpass times and SEVIRI FRP measured over the full diurnal cycle</a:t>
            </a:r>
          </a:p>
        </p:txBody>
      </p:sp>
    </p:spTree>
    <p:extLst>
      <p:ext uri="{BB962C8B-B14F-4D97-AF65-F5344CB8AC3E}">
        <p14:creationId xmlns:p14="http://schemas.microsoft.com/office/powerpoint/2010/main" val="1192209055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9" y="1445895"/>
            <a:ext cx="3109912" cy="233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968" y="3840479"/>
            <a:ext cx="3169799" cy="237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/>
          <p:nvPr/>
        </p:nvGrpSpPr>
        <p:grpSpPr>
          <a:xfrm>
            <a:off x="4031587" y="1484784"/>
            <a:ext cx="5127175" cy="4698698"/>
            <a:chOff x="4031587" y="1484784"/>
            <a:chExt cx="5127175" cy="4698698"/>
          </a:xfrm>
        </p:grpSpPr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49654" y="1894490"/>
              <a:ext cx="4406665" cy="428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031587" y="1484784"/>
              <a:ext cx="5127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i="1" u="none" dirty="0"/>
                <a:t>Fire </a:t>
              </a:r>
              <a:r>
                <a:rPr lang="en-GB" b="1" i="1" u="none" dirty="0" err="1"/>
                <a:t>Radiative</a:t>
              </a:r>
              <a:r>
                <a:rPr lang="en-GB" b="1" i="1" u="none" dirty="0"/>
                <a:t> Energy Emitted vs. Fuel Mass Burned</a:t>
              </a:r>
              <a:endParaRPr lang="en-US" b="1" i="1" u="none" dirty="0"/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5056749" y="2192774"/>
            <a:ext cx="2727844" cy="1156769"/>
            <a:chOff x="5056749" y="2192774"/>
            <a:chExt cx="2727844" cy="1156769"/>
          </a:xfrm>
        </p:grpSpPr>
        <p:grpSp>
          <p:nvGrpSpPr>
            <p:cNvPr id="4" name="Group 14"/>
            <p:cNvGrpSpPr/>
            <p:nvPr/>
          </p:nvGrpSpPr>
          <p:grpSpPr>
            <a:xfrm>
              <a:off x="5056749" y="2192774"/>
              <a:ext cx="2727844" cy="646331"/>
              <a:chOff x="5056749" y="2192774"/>
              <a:chExt cx="2727844" cy="64633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056749" y="2192774"/>
                <a:ext cx="125261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i="1" u="none" dirty="0"/>
                  <a:t>  Burnt Biomass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990512" y="2268974"/>
                <a:ext cx="17940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i="1" u="none" dirty="0"/>
                  <a:t>=  Energy x CF</a:t>
                </a:r>
                <a:endParaRPr lang="en-US" dirty="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5097884" y="2826323"/>
              <a:ext cx="19691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i="1" u="none" dirty="0"/>
                <a:t>Combustion Factor (CF)  ~ constant</a:t>
              </a:r>
              <a:endParaRPr lang="en-US" sz="1400" dirty="0"/>
            </a:p>
          </p:txBody>
        </p:sp>
      </p:grpSp>
      <p:sp>
        <p:nvSpPr>
          <p:cNvPr id="24" name="Title 4"/>
          <p:cNvSpPr>
            <a:spLocks noGrp="1"/>
          </p:cNvSpPr>
          <p:nvPr>
            <p:ph type="title"/>
          </p:nvPr>
        </p:nvSpPr>
        <p:spPr>
          <a:xfrm>
            <a:off x="1082040" y="94596"/>
            <a:ext cx="6827520" cy="838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Relationship between Thermal Energy Emitted and Fuel Biomass Burned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53176" y="6137436"/>
            <a:ext cx="123623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u="none" dirty="0">
                <a:solidFill>
                  <a:prstClr val="black"/>
                </a:solidFill>
                <a:latin typeface="Calibri"/>
              </a:rPr>
              <a:t>Time (</a:t>
            </a:r>
            <a:r>
              <a:rPr lang="en-GB" u="none" dirty="0" err="1">
                <a:solidFill>
                  <a:prstClr val="black"/>
                </a:solidFill>
                <a:latin typeface="Calibri"/>
              </a:rPr>
              <a:t>secs</a:t>
            </a:r>
            <a:r>
              <a:rPr lang="en-GB" u="none" dirty="0">
                <a:solidFill>
                  <a:prstClr val="black"/>
                </a:solidFill>
                <a:latin typeface="Calibri"/>
              </a:rPr>
              <a:t>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993692" y="3702570"/>
            <a:ext cx="569626" cy="104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7626" y="4054159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u="none" dirty="0">
                <a:solidFill>
                  <a:schemeClr val="accent2"/>
                </a:solidFill>
              </a:rPr>
              <a:t>Fuel Consumption</a:t>
            </a:r>
          </a:p>
          <a:p>
            <a:pPr algn="ctr"/>
            <a:r>
              <a:rPr lang="en-GB" sz="1400" i="1" u="none" dirty="0">
                <a:solidFill>
                  <a:schemeClr val="accent2"/>
                </a:solidFill>
              </a:rPr>
              <a:t>Rate (kg.s</a:t>
            </a:r>
            <a:r>
              <a:rPr lang="en-GB" sz="1400" i="1" u="none" baseline="30000" dirty="0">
                <a:solidFill>
                  <a:schemeClr val="accent2"/>
                </a:solidFill>
              </a:rPr>
              <a:t>-1</a:t>
            </a:r>
            <a:r>
              <a:rPr lang="en-GB" sz="1400" i="1" u="none" dirty="0">
                <a:solidFill>
                  <a:schemeClr val="accent2"/>
                </a:solidFill>
              </a:rPr>
              <a:t>)</a:t>
            </a:r>
            <a:endParaRPr lang="en-US" sz="1400" i="1" u="none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0249" y="1580925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u="none" dirty="0">
                <a:solidFill>
                  <a:schemeClr val="accent3">
                    <a:lumMod val="75000"/>
                  </a:schemeClr>
                </a:solidFill>
              </a:rPr>
              <a:t>Fire Radiative</a:t>
            </a:r>
          </a:p>
          <a:p>
            <a:pPr algn="ctr"/>
            <a:r>
              <a:rPr lang="en-GB" sz="1400" i="1" u="none" dirty="0">
                <a:solidFill>
                  <a:schemeClr val="accent3">
                    <a:lumMod val="75000"/>
                  </a:schemeClr>
                </a:solidFill>
              </a:rPr>
              <a:t>Power (MW)</a:t>
            </a:r>
            <a:endParaRPr lang="en-US" sz="1400" i="1" u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" name="Group 27"/>
          <p:cNvGrpSpPr/>
          <p:nvPr/>
        </p:nvGrpSpPr>
        <p:grpSpPr>
          <a:xfrm>
            <a:off x="512445" y="1442766"/>
            <a:ext cx="3181350" cy="4780053"/>
            <a:chOff x="512445" y="1442766"/>
            <a:chExt cx="3181350" cy="4780053"/>
          </a:xfrm>
        </p:grpSpPr>
        <p:grpSp>
          <p:nvGrpSpPr>
            <p:cNvPr id="7" name="Group 24"/>
            <p:cNvGrpSpPr/>
            <p:nvPr/>
          </p:nvGrpSpPr>
          <p:grpSpPr>
            <a:xfrm>
              <a:off x="512445" y="1442766"/>
              <a:ext cx="3181350" cy="4780053"/>
              <a:chOff x="499382" y="1442766"/>
              <a:chExt cx="3181350" cy="4780053"/>
            </a:xfrm>
          </p:grpSpPr>
          <p:pic>
            <p:nvPicPr>
              <p:cNvPr id="54273" name="Picture 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7958" y="1442766"/>
                <a:ext cx="3124200" cy="2352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4274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99382" y="3822519"/>
                <a:ext cx="3181350" cy="2400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2221507" y="4075929"/>
              <a:ext cx="1188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i="1" u="none" dirty="0">
                  <a:solidFill>
                    <a:schemeClr val="accent2"/>
                  </a:solidFill>
                </a:rPr>
                <a:t>Fuel Mass</a:t>
              </a:r>
            </a:p>
            <a:p>
              <a:pPr algn="ctr"/>
              <a:r>
                <a:rPr lang="en-GB" sz="1400" b="1" i="1" u="none" dirty="0">
                  <a:solidFill>
                    <a:schemeClr val="accent2"/>
                  </a:solidFill>
                </a:rPr>
                <a:t>Burned (kg)</a:t>
              </a:r>
              <a:endParaRPr lang="en-US" sz="1400" b="1" i="1" u="none" dirty="0">
                <a:solidFill>
                  <a:schemeClr val="accent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53641" y="1668010"/>
              <a:ext cx="13580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i="1" u="none" dirty="0">
                  <a:solidFill>
                    <a:schemeClr val="accent3">
                      <a:lumMod val="75000"/>
                    </a:schemeClr>
                  </a:solidFill>
                </a:rPr>
                <a:t>Fire Radiative</a:t>
              </a:r>
            </a:p>
            <a:p>
              <a:pPr algn="ctr"/>
              <a:r>
                <a:rPr lang="en-GB" sz="1400" b="1" i="1" u="none" dirty="0">
                  <a:solidFill>
                    <a:schemeClr val="accent3">
                      <a:lumMod val="75000"/>
                    </a:schemeClr>
                  </a:solidFill>
                </a:rPr>
                <a:t>Energy (MJ)</a:t>
              </a:r>
              <a:endParaRPr lang="en-US" sz="1400" b="1" i="1" u="none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 rot="16200000">
            <a:off x="-12604" y="2320735"/>
            <a:ext cx="102778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400" u="none" dirty="0"/>
              <a:t>FRP (MW)</a:t>
            </a:r>
            <a:endParaRPr lang="en-US" sz="1400" u="none" dirty="0"/>
          </a:p>
        </p:txBody>
      </p:sp>
      <p:sp>
        <p:nvSpPr>
          <p:cNvPr id="19" name="Rectangle 18"/>
          <p:cNvSpPr/>
          <p:nvPr/>
        </p:nvSpPr>
        <p:spPr>
          <a:xfrm rot="16200000">
            <a:off x="-454853" y="4806605"/>
            <a:ext cx="183575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400" u="none" dirty="0"/>
              <a:t>Mass loss rate (kg/s)</a:t>
            </a:r>
            <a:endParaRPr lang="en-US" sz="1400" u="none" dirty="0"/>
          </a:p>
        </p:txBody>
      </p:sp>
    </p:spTree>
    <p:extLst>
      <p:ext uri="{BB962C8B-B14F-4D97-AF65-F5344CB8AC3E}">
        <p14:creationId xmlns:p14="http://schemas.microsoft.com/office/powerpoint/2010/main" val="2246769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-609600" y="381000"/>
            <a:ext cx="9753600" cy="59086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	  </a:t>
            </a:r>
            <a:r>
              <a:rPr lang="en-GB" sz="3200" b="1" i="1" u="none" dirty="0" err="1">
                <a:latin typeface="+mn-lt"/>
              </a:rPr>
              <a:t>E</a:t>
            </a:r>
            <a:r>
              <a:rPr lang="en-GB" sz="3200" b="1" i="1" u="none" baseline="-25000" dirty="0" err="1">
                <a:latin typeface="+mn-lt"/>
              </a:rPr>
              <a:t>i</a:t>
            </a:r>
            <a:r>
              <a:rPr lang="en-GB" sz="3200" i="1" u="none" dirty="0">
                <a:latin typeface="+mn-lt"/>
              </a:rPr>
              <a:t> </a:t>
            </a:r>
            <a:r>
              <a:rPr lang="en-GB" sz="2200" i="1" u="none" dirty="0">
                <a:latin typeface="+mn-lt"/>
              </a:rPr>
              <a:t> </a:t>
            </a:r>
            <a:r>
              <a:rPr lang="en-GB" sz="3200" i="1" u="none" dirty="0">
                <a:latin typeface="+mn-lt"/>
              </a:rPr>
              <a:t>=     </a:t>
            </a:r>
            <a:r>
              <a:rPr lang="en-GB" sz="3200" b="1" i="1" u="none" dirty="0">
                <a:latin typeface="+mn-lt"/>
              </a:rPr>
              <a:t>BA</a:t>
            </a:r>
            <a:r>
              <a:rPr lang="en-GB" sz="3200" i="1" u="none" dirty="0">
                <a:latin typeface="+mn-lt"/>
              </a:rPr>
              <a:t>  </a:t>
            </a:r>
            <a:r>
              <a:rPr lang="en-GB" sz="3200" u="none" dirty="0">
                <a:latin typeface="+mn-lt"/>
              </a:rPr>
              <a:t>x</a:t>
            </a:r>
            <a:r>
              <a:rPr lang="en-GB" sz="3200" i="1" u="none" dirty="0">
                <a:latin typeface="+mn-lt"/>
              </a:rPr>
              <a:t> </a:t>
            </a:r>
            <a:r>
              <a:rPr lang="en-GB" sz="3200" b="1" i="1" u="none" dirty="0">
                <a:latin typeface="+mn-lt"/>
              </a:rPr>
              <a:t>FL</a:t>
            </a:r>
            <a:r>
              <a:rPr lang="en-GB" sz="3200" i="1" u="none" dirty="0">
                <a:latin typeface="+mn-lt"/>
              </a:rPr>
              <a:t> </a:t>
            </a:r>
            <a:r>
              <a:rPr lang="en-GB" sz="3200" u="none" dirty="0">
                <a:latin typeface="+mn-lt"/>
              </a:rPr>
              <a:t>x </a:t>
            </a:r>
            <a:r>
              <a:rPr lang="en-GB" sz="3200" b="1" i="1" u="none" dirty="0">
                <a:latin typeface="+mn-lt"/>
              </a:rPr>
              <a:t>CC</a:t>
            </a:r>
            <a:r>
              <a:rPr lang="en-GB" sz="3200" i="1" u="none" dirty="0">
                <a:latin typeface="+mn-lt"/>
              </a:rPr>
              <a:t>   </a:t>
            </a:r>
            <a:r>
              <a:rPr lang="en-GB" sz="3200" u="none" dirty="0">
                <a:latin typeface="+mn-lt"/>
              </a:rPr>
              <a:t>x</a:t>
            </a:r>
            <a:r>
              <a:rPr lang="en-GB" sz="3200" i="1" u="none" dirty="0">
                <a:latin typeface="+mn-lt"/>
              </a:rPr>
              <a:t>  </a:t>
            </a:r>
            <a:r>
              <a:rPr lang="en-GB" sz="3200" b="1" i="1" u="none" dirty="0" err="1">
                <a:latin typeface="+mn-lt"/>
              </a:rPr>
              <a:t>EF</a:t>
            </a:r>
            <a:r>
              <a:rPr lang="en-GB" sz="3200" b="1" i="1" u="none" baseline="-25000" dirty="0" err="1">
                <a:latin typeface="+mn-lt"/>
              </a:rPr>
              <a:t>i</a:t>
            </a:r>
            <a:r>
              <a:rPr lang="en-GB" sz="3200" b="1" i="1" u="none" dirty="0">
                <a:latin typeface="+mn-lt"/>
              </a:rPr>
              <a:t>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endParaRPr lang="en-GB" sz="1600" i="1" u="none" baseline="-25000" dirty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	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GB" sz="3200" b="1" i="1" u="none" dirty="0">
                <a:latin typeface="+mn-lt"/>
              </a:rPr>
              <a:t>		  </a:t>
            </a:r>
            <a:r>
              <a:rPr kumimoji="0" lang="en-GB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GB" sz="3200" b="1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=    </a:t>
            </a:r>
            <a:r>
              <a:rPr kumimoji="0" lang="en-GB" sz="32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FRE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x  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CF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GB" sz="20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x  </a:t>
            </a:r>
            <a:r>
              <a:rPr kumimoji="0" lang="en-GB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EF</a:t>
            </a:r>
            <a:r>
              <a:rPr kumimoji="0" lang="en-GB" sz="3200" b="1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GB" sz="3200" b="1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</a:rPr>
              <a:t>	</a:t>
            </a:r>
            <a:endParaRPr lang="en-GB" sz="1400" b="1" i="1" u="none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en-GB" sz="1400" b="0" i="1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1225550" y="5060950"/>
            <a:ext cx="1081088" cy="312738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454" y="15"/>
              </a:cxn>
              <a:cxn ang="0">
                <a:pos x="681" y="197"/>
              </a:cxn>
            </a:cxnLst>
            <a:rect l="0" t="0" r="r" b="b"/>
            <a:pathLst>
              <a:path w="681" h="197">
                <a:moveTo>
                  <a:pt x="0" y="106"/>
                </a:moveTo>
                <a:cubicBezTo>
                  <a:pt x="170" y="53"/>
                  <a:pt x="341" y="0"/>
                  <a:pt x="454" y="15"/>
                </a:cubicBezTo>
                <a:cubicBezTo>
                  <a:pt x="567" y="30"/>
                  <a:pt x="643" y="167"/>
                  <a:pt x="681" y="197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lIns="90360" tIns="63720" rIns="90360" bIns="44280"/>
          <a:lstStyle/>
          <a:p>
            <a:pPr defTabSz="449263" eaLnBrk="0" hangingPunct="0">
              <a:lnSpc>
                <a:spcPct val="95000"/>
              </a:lnSpc>
              <a:spcAft>
                <a:spcPct val="3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800" u="non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1187450" y="5445125"/>
            <a:ext cx="1223963" cy="1200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2" y="680"/>
              </a:cxn>
              <a:cxn ang="0">
                <a:pos x="771" y="454"/>
              </a:cxn>
            </a:cxnLst>
            <a:rect l="0" t="0" r="r" b="b"/>
            <a:pathLst>
              <a:path w="771" h="756">
                <a:moveTo>
                  <a:pt x="0" y="0"/>
                </a:moveTo>
                <a:cubicBezTo>
                  <a:pt x="27" y="302"/>
                  <a:pt x="54" y="604"/>
                  <a:pt x="182" y="680"/>
                </a:cubicBezTo>
                <a:cubicBezTo>
                  <a:pt x="310" y="756"/>
                  <a:pt x="540" y="605"/>
                  <a:pt x="771" y="454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lIns="90360" tIns="63720" rIns="90360" bIns="44280"/>
          <a:lstStyle/>
          <a:p>
            <a:pPr defTabSz="449263" eaLnBrk="0" hangingPunct="0">
              <a:lnSpc>
                <a:spcPct val="95000"/>
              </a:lnSpc>
              <a:spcAft>
                <a:spcPct val="3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800" u="non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00478" y="3515325"/>
            <a:ext cx="8943522" cy="54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463039" y="1599247"/>
            <a:ext cx="2353492" cy="3334703"/>
          </a:xfrm>
          <a:prstGeom prst="rect">
            <a:avLst/>
          </a:prstGeom>
          <a:solidFill>
            <a:srgbClr val="FF9900">
              <a:alpha val="5000"/>
            </a:srgbClr>
          </a:solidFill>
          <a:ln w="190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lIns="90360" tIns="63720" rIns="90360" bIns="44280" anchor="b" anchorCtr="1"/>
          <a:lstStyle/>
          <a:p>
            <a:pPr marL="339725" indent="-339725" defTabSz="449263" eaLnBrk="0" hangingPunct="0">
              <a:lnSpc>
                <a:spcPct val="95000"/>
              </a:lnSpc>
              <a:spcAft>
                <a:spcPct val="3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b="1" u="none" dirty="0">
              <a:solidFill>
                <a:srgbClr val="FF9900"/>
              </a:solidFill>
              <a:latin typeface="Arial" pitchFamily="34" charset="0"/>
            </a:endParaRPr>
          </a:p>
          <a:p>
            <a:pPr marL="339725" indent="-339725" defTabSz="449263" eaLnBrk="0" hangingPunct="0">
              <a:lnSpc>
                <a:spcPct val="95000"/>
              </a:lnSpc>
              <a:spcAft>
                <a:spcPct val="3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b="1" u="none" dirty="0">
              <a:solidFill>
                <a:srgbClr val="FF9900"/>
              </a:solidFill>
              <a:latin typeface="Arial" pitchFamily="34" charset="0"/>
            </a:endParaRPr>
          </a:p>
          <a:p>
            <a:pPr marL="339725" indent="-339725" defTabSz="449263" eaLnBrk="0" hangingPunct="0">
              <a:lnSpc>
                <a:spcPct val="95000"/>
              </a:lnSpc>
              <a:spcAft>
                <a:spcPct val="3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b="1" u="none" dirty="0">
              <a:solidFill>
                <a:srgbClr val="FF9900"/>
              </a:solidFill>
              <a:latin typeface="Arial" pitchFamily="34" charset="0"/>
            </a:endParaRPr>
          </a:p>
          <a:p>
            <a:pPr marL="339725" indent="-339725" defTabSz="449263" eaLnBrk="0" hangingPunct="0">
              <a:lnSpc>
                <a:spcPct val="95000"/>
              </a:lnSpc>
              <a:spcAft>
                <a:spcPct val="3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b="1" u="none" dirty="0">
              <a:solidFill>
                <a:srgbClr val="FF9900"/>
              </a:solidFill>
              <a:latin typeface="Arial" pitchFamily="34" charset="0"/>
            </a:endParaRPr>
          </a:p>
          <a:p>
            <a:pPr marL="339725" indent="-339725" defTabSz="449263" eaLnBrk="0" hangingPunct="0">
              <a:lnSpc>
                <a:spcPct val="95000"/>
              </a:lnSpc>
              <a:spcAft>
                <a:spcPct val="3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b="1" u="none" dirty="0">
              <a:solidFill>
                <a:srgbClr val="FF9900"/>
              </a:solidFill>
              <a:latin typeface="Arial" pitchFamily="34" charset="0"/>
            </a:endParaRPr>
          </a:p>
          <a:p>
            <a:pPr marL="339725" indent="-339725" defTabSz="449263" eaLnBrk="0" hangingPunct="0">
              <a:lnSpc>
                <a:spcPct val="95000"/>
              </a:lnSpc>
              <a:spcAft>
                <a:spcPct val="3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b="1" u="none" dirty="0">
              <a:solidFill>
                <a:srgbClr val="FF9900"/>
              </a:solidFill>
              <a:latin typeface="Arial" pitchFamily="34" charset="0"/>
            </a:endParaRPr>
          </a:p>
          <a:p>
            <a:pPr marL="339725" indent="-339725" defTabSz="449263" eaLnBrk="0" hangingPunct="0">
              <a:lnSpc>
                <a:spcPct val="95000"/>
              </a:lnSpc>
              <a:spcAft>
                <a:spcPct val="3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b="1" u="none" dirty="0">
              <a:solidFill>
                <a:srgbClr val="FF9900"/>
              </a:solidFill>
              <a:latin typeface="Arial" pitchFamily="34" charset="0"/>
            </a:endParaRPr>
          </a:p>
          <a:p>
            <a:pPr marL="339725" indent="-339725" defTabSz="449263" eaLnBrk="0" hangingPunct="0">
              <a:lnSpc>
                <a:spcPct val="95000"/>
              </a:lnSpc>
              <a:spcAft>
                <a:spcPct val="3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b="1" u="none" dirty="0">
                <a:solidFill>
                  <a:srgbClr val="FF9900"/>
                </a:solidFill>
                <a:latin typeface="Arial" pitchFamily="34" charset="0"/>
              </a:rPr>
              <a:t>burnt biomass</a:t>
            </a:r>
          </a:p>
          <a:p>
            <a:pPr marL="339725" indent="-339725" defTabSz="449263" eaLnBrk="0" hangingPunct="0">
              <a:lnSpc>
                <a:spcPct val="95000"/>
              </a:lnSpc>
              <a:spcAft>
                <a:spcPct val="3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b="1" u="none" dirty="0">
              <a:solidFill>
                <a:srgbClr val="FF9900"/>
              </a:solidFill>
              <a:latin typeface="Arial" pitchFamily="34" charset="0"/>
            </a:endParaRPr>
          </a:p>
          <a:p>
            <a:pPr marL="339725" indent="-339725" defTabSz="449263" eaLnBrk="0" hangingPunct="0">
              <a:lnSpc>
                <a:spcPct val="95000"/>
              </a:lnSpc>
              <a:spcAft>
                <a:spcPct val="3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b="1" u="none" dirty="0">
              <a:solidFill>
                <a:srgbClr val="FF9900"/>
              </a:solidFill>
              <a:latin typeface="Arial" pitchFamily="34" charset="0"/>
            </a:endParaRPr>
          </a:p>
          <a:p>
            <a:pPr marL="339725" indent="-339725" defTabSz="449263" eaLnBrk="0" hangingPunct="0">
              <a:lnSpc>
                <a:spcPct val="95000"/>
              </a:lnSpc>
              <a:spcAft>
                <a:spcPct val="3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b="1" u="none" dirty="0">
              <a:solidFill>
                <a:srgbClr val="FF9900"/>
              </a:solidFill>
              <a:latin typeface="Arial" pitchFamily="34" charset="0"/>
            </a:endParaRPr>
          </a:p>
          <a:p>
            <a:pPr marL="339725" indent="-339725" defTabSz="449263" eaLnBrk="0" hangingPunct="0">
              <a:lnSpc>
                <a:spcPct val="95000"/>
              </a:lnSpc>
              <a:spcAft>
                <a:spcPct val="3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b="1" u="none" dirty="0">
              <a:solidFill>
                <a:srgbClr val="FF9900"/>
              </a:solidFill>
              <a:latin typeface="Arial" pitchFamily="34" charset="0"/>
            </a:endParaRPr>
          </a:p>
          <a:p>
            <a:pPr marL="339725" indent="-339725" defTabSz="449263" eaLnBrk="0" hangingPunct="0">
              <a:lnSpc>
                <a:spcPct val="95000"/>
              </a:lnSpc>
              <a:spcAft>
                <a:spcPct val="3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b="1" u="none" dirty="0">
              <a:solidFill>
                <a:srgbClr val="FF9900"/>
              </a:solidFill>
              <a:latin typeface="Arial" pitchFamily="34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097280" y="1880553"/>
            <a:ext cx="686436" cy="1030287"/>
            <a:chOff x="336" y="935"/>
            <a:chExt cx="826" cy="1029"/>
          </a:xfrm>
        </p:grpSpPr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336" y="935"/>
              <a:ext cx="826" cy="23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360" tIns="63720" rIns="90360" bIns="44280" anchor="b" anchorCtr="1">
              <a:spAutoFit/>
            </a:bodyPr>
            <a:lstStyle/>
            <a:p>
              <a:pPr marL="339725" indent="-339725" defTabSz="449263" eaLnBrk="0" hangingPunct="0">
                <a:lnSpc>
                  <a:spcPct val="95000"/>
                </a:lnSpc>
                <a:spcAft>
                  <a:spcPct val="3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339725" algn="l"/>
                  <a:tab pos="444500" algn="l"/>
                  <a:tab pos="893763" algn="l"/>
                  <a:tab pos="1343025" algn="l"/>
                  <a:tab pos="1792288" algn="l"/>
                  <a:tab pos="2241550" algn="l"/>
                  <a:tab pos="2690813" algn="l"/>
                  <a:tab pos="3140075" algn="l"/>
                  <a:tab pos="3589338" algn="l"/>
                  <a:tab pos="4038600" algn="l"/>
                  <a:tab pos="4487863" algn="l"/>
                  <a:tab pos="4937125" algn="l"/>
                  <a:tab pos="5386388" algn="l"/>
                  <a:tab pos="5835650" algn="l"/>
                  <a:tab pos="6284913" algn="l"/>
                  <a:tab pos="6734175" algn="l"/>
                  <a:tab pos="7183438" algn="l"/>
                  <a:tab pos="7632700" algn="l"/>
                  <a:tab pos="8081963" algn="l"/>
                  <a:tab pos="8531225" algn="l"/>
                  <a:tab pos="8980488" algn="l"/>
                </a:tabLst>
              </a:pPr>
              <a:r>
                <a:rPr lang="en-GB" b="1" u="none" dirty="0">
                  <a:solidFill>
                    <a:srgbClr val="0066CC"/>
                  </a:solidFill>
                  <a:latin typeface="Arial" pitchFamily="34" charset="0"/>
                </a:rPr>
                <a:t>   sat. </a:t>
              </a:r>
              <a:r>
                <a:rPr lang="en-GB" b="1" u="none" dirty="0" err="1">
                  <a:solidFill>
                    <a:srgbClr val="0066CC"/>
                  </a:solidFill>
                  <a:latin typeface="Arial" pitchFamily="34" charset="0"/>
                </a:rPr>
                <a:t>obs</a:t>
              </a:r>
              <a:r>
                <a:rPr lang="en-GB" b="1" u="none" dirty="0">
                  <a:solidFill>
                    <a:srgbClr val="0066CC"/>
                  </a:solidFill>
                  <a:latin typeface="Arial" pitchFamily="34" charset="0"/>
                </a:rPr>
                <a:t>.</a:t>
              </a: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432" y="1077"/>
              <a:ext cx="633" cy="8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3" y="726"/>
                </a:cxn>
                <a:cxn ang="0">
                  <a:pos x="771" y="408"/>
                </a:cxn>
              </a:cxnLst>
              <a:rect l="0" t="0" r="r" b="b"/>
              <a:pathLst>
                <a:path w="771" h="794">
                  <a:moveTo>
                    <a:pt x="0" y="0"/>
                  </a:moveTo>
                  <a:cubicBezTo>
                    <a:pt x="117" y="329"/>
                    <a:pt x="234" y="658"/>
                    <a:pt x="363" y="726"/>
                  </a:cubicBezTo>
                  <a:cubicBezTo>
                    <a:pt x="492" y="794"/>
                    <a:pt x="703" y="461"/>
                    <a:pt x="771" y="408"/>
                  </a:cubicBezTo>
                </a:path>
              </a:pathLst>
            </a:custGeom>
            <a:noFill/>
            <a:ln w="38100" cap="flat" cmpd="sng">
              <a:solidFill>
                <a:srgbClr val="0066CC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lIns="90360" tIns="63720" rIns="90360" bIns="44280"/>
            <a:lstStyle/>
            <a:p>
              <a:pPr defTabSz="449263" eaLnBrk="0" hangingPunct="0">
                <a:lnSpc>
                  <a:spcPct val="95000"/>
                </a:lnSpc>
                <a:spcAft>
                  <a:spcPct val="3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800" u="non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051958" y="1424426"/>
            <a:ext cx="3285663" cy="1089009"/>
            <a:chOff x="2573" y="3807"/>
            <a:chExt cx="1965" cy="579"/>
          </a:xfrm>
        </p:grpSpPr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2937" y="3807"/>
              <a:ext cx="1601" cy="19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360" tIns="63720" rIns="90360" bIns="44280" anchor="b" anchorCtr="1">
              <a:spAutoFit/>
            </a:bodyPr>
            <a:lstStyle/>
            <a:p>
              <a:pPr marL="339725" indent="-339725" defTabSz="449263" eaLnBrk="0" hangingPunct="0">
                <a:lnSpc>
                  <a:spcPct val="95000"/>
                </a:lnSpc>
                <a:spcAft>
                  <a:spcPct val="3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339725" algn="l"/>
                  <a:tab pos="444500" algn="l"/>
                  <a:tab pos="893763" algn="l"/>
                  <a:tab pos="1343025" algn="l"/>
                  <a:tab pos="1792288" algn="l"/>
                  <a:tab pos="2241550" algn="l"/>
                  <a:tab pos="2690813" algn="l"/>
                  <a:tab pos="3140075" algn="l"/>
                  <a:tab pos="3589338" algn="l"/>
                  <a:tab pos="4038600" algn="l"/>
                  <a:tab pos="4487863" algn="l"/>
                  <a:tab pos="4937125" algn="l"/>
                  <a:tab pos="5386388" algn="l"/>
                  <a:tab pos="5835650" algn="l"/>
                  <a:tab pos="6284913" algn="l"/>
                  <a:tab pos="6734175" algn="l"/>
                  <a:tab pos="7183438" algn="l"/>
                  <a:tab pos="7632700" algn="l"/>
                  <a:tab pos="8081963" algn="l"/>
                  <a:tab pos="8531225" algn="l"/>
                  <a:tab pos="8980488" algn="l"/>
                </a:tabLst>
              </a:pPr>
              <a:r>
                <a:rPr lang="en-GB" b="1" u="none" dirty="0">
                  <a:solidFill>
                    <a:srgbClr val="99CC00"/>
                  </a:solidFill>
                  <a:latin typeface="Arial" pitchFamily="34" charset="0"/>
                </a:rPr>
                <a:t>(dynamic) veg. model</a:t>
              </a: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 rot="17807853">
              <a:off x="2516" y="3915"/>
              <a:ext cx="528" cy="413"/>
            </a:xfrm>
            <a:custGeom>
              <a:avLst/>
              <a:gdLst/>
              <a:ahLst/>
              <a:cxnLst>
                <a:cxn ang="0">
                  <a:pos x="680" y="227"/>
                </a:cxn>
                <a:cxn ang="0">
                  <a:pos x="227" y="91"/>
                </a:cxn>
                <a:cxn ang="0">
                  <a:pos x="0" y="0"/>
                </a:cxn>
              </a:cxnLst>
              <a:rect l="0" t="0" r="r" b="b"/>
              <a:pathLst>
                <a:path w="680" h="227">
                  <a:moveTo>
                    <a:pt x="680" y="227"/>
                  </a:moveTo>
                  <a:cubicBezTo>
                    <a:pt x="510" y="178"/>
                    <a:pt x="340" y="129"/>
                    <a:pt x="227" y="91"/>
                  </a:cubicBezTo>
                  <a:cubicBezTo>
                    <a:pt x="114" y="53"/>
                    <a:pt x="57" y="26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99CC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lIns="90360" tIns="63720" rIns="90360" bIns="44280"/>
            <a:lstStyle/>
            <a:p>
              <a:pPr defTabSz="449263" eaLnBrk="0" hangingPunct="0">
                <a:lnSpc>
                  <a:spcPct val="95000"/>
                </a:lnSpc>
                <a:spcAft>
                  <a:spcPct val="3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800" u="non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0" y="5467056"/>
            <a:ext cx="8907780" cy="13909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360" tIns="63720" rIns="90360" bIns="44280">
            <a:spAutoFit/>
          </a:bodyPr>
          <a:lstStyle/>
          <a:p>
            <a:pPr marL="339725" indent="-339725" defTabSz="449263" eaLnBrk="0" hangingPunct="0">
              <a:lnSpc>
                <a:spcPct val="95000"/>
              </a:lnSpc>
              <a:spcAft>
                <a:spcPct val="3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sz="1400" b="1" i="1" u="none" dirty="0">
                <a:latin typeface="Arial" pitchFamily="34" charset="0"/>
              </a:rPr>
              <a:t>E</a:t>
            </a:r>
            <a:r>
              <a:rPr lang="en-GB" sz="1400" b="1" i="1" u="none" baseline="-25000" dirty="0">
                <a:latin typeface="Arial" pitchFamily="34" charset="0"/>
              </a:rPr>
              <a:t>i</a:t>
            </a:r>
            <a:r>
              <a:rPr lang="en-GB" sz="1400" b="1" i="1" u="none" dirty="0">
                <a:latin typeface="Arial" pitchFamily="34" charset="0"/>
              </a:rPr>
              <a:t> </a:t>
            </a:r>
            <a:r>
              <a:rPr lang="en-GB" sz="1400" u="none" dirty="0">
                <a:latin typeface="Arial" pitchFamily="34" charset="0"/>
              </a:rPr>
              <a:t>= emission of species </a:t>
            </a:r>
            <a:r>
              <a:rPr lang="en-GB" sz="1400" u="none" dirty="0" err="1">
                <a:latin typeface="Arial" pitchFamily="34" charset="0"/>
              </a:rPr>
              <a:t>i</a:t>
            </a:r>
            <a:r>
              <a:rPr lang="en-GB" sz="1400" u="none" dirty="0">
                <a:latin typeface="Arial" pitchFamily="34" charset="0"/>
              </a:rPr>
              <a:t> [kg(species </a:t>
            </a:r>
            <a:r>
              <a:rPr lang="en-GB" sz="1400" u="none" dirty="0" err="1">
                <a:latin typeface="Arial" pitchFamily="34" charset="0"/>
              </a:rPr>
              <a:t>i</a:t>
            </a:r>
            <a:r>
              <a:rPr lang="en-GB" sz="1400" u="none" dirty="0">
                <a:latin typeface="Arial" pitchFamily="34" charset="0"/>
              </a:rPr>
              <a:t>)]   </a:t>
            </a:r>
            <a:r>
              <a:rPr lang="en-GB" sz="1400" b="1" i="1" u="none" dirty="0">
                <a:latin typeface="Arial" pitchFamily="34" charset="0"/>
              </a:rPr>
              <a:t>BA </a:t>
            </a:r>
            <a:r>
              <a:rPr lang="en-GB" sz="1400" u="none" dirty="0">
                <a:latin typeface="Arial" pitchFamily="34" charset="0"/>
              </a:rPr>
              <a:t>= burnt area [m</a:t>
            </a:r>
            <a:r>
              <a:rPr lang="en-GB" sz="1400" u="none" baseline="30000" dirty="0">
                <a:latin typeface="Arial" pitchFamily="34" charset="0"/>
              </a:rPr>
              <a:t>2</a:t>
            </a:r>
            <a:r>
              <a:rPr lang="en-GB" sz="1400" u="none" dirty="0">
                <a:latin typeface="Arial" pitchFamily="34" charset="0"/>
              </a:rPr>
              <a:t>]</a:t>
            </a:r>
          </a:p>
          <a:p>
            <a:pPr marL="339725" indent="-339725" defTabSz="449263" eaLnBrk="0" hangingPunct="0">
              <a:lnSpc>
                <a:spcPct val="95000"/>
              </a:lnSpc>
              <a:spcAft>
                <a:spcPct val="3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sz="1400" b="1" i="1" u="none" dirty="0">
                <a:latin typeface="Arial" pitchFamily="34" charset="0"/>
              </a:rPr>
              <a:t>CC</a:t>
            </a:r>
            <a:r>
              <a:rPr lang="en-GB" sz="1400" u="none" dirty="0">
                <a:latin typeface="Arial" pitchFamily="34" charset="0"/>
              </a:rPr>
              <a:t> = combustion completeness [kg(burnt fuel) / kg (available fuel)]</a:t>
            </a:r>
          </a:p>
          <a:p>
            <a:pPr marL="339725" indent="-339725" defTabSz="449263" eaLnBrk="0" hangingPunct="0">
              <a:lnSpc>
                <a:spcPct val="95000"/>
              </a:lnSpc>
              <a:spcAft>
                <a:spcPct val="3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sz="1400" b="1" i="1" u="none" dirty="0" err="1">
                <a:latin typeface="Arial" pitchFamily="34" charset="0"/>
              </a:rPr>
              <a:t>EF</a:t>
            </a:r>
            <a:r>
              <a:rPr lang="en-GB" sz="1400" b="1" i="1" u="none" baseline="-25000" dirty="0" err="1">
                <a:latin typeface="Arial" pitchFamily="34" charset="0"/>
              </a:rPr>
              <a:t>i</a:t>
            </a:r>
            <a:r>
              <a:rPr lang="en-GB" sz="1400" b="1" i="1" u="none" dirty="0">
                <a:latin typeface="Arial" pitchFamily="34" charset="0"/>
              </a:rPr>
              <a:t> </a:t>
            </a:r>
            <a:r>
              <a:rPr lang="en-GB" sz="1400" u="none" dirty="0">
                <a:latin typeface="Arial" pitchFamily="34" charset="0"/>
              </a:rPr>
              <a:t>= emission factor for species </a:t>
            </a:r>
            <a:r>
              <a:rPr lang="en-GB" sz="1400" u="none" dirty="0" err="1">
                <a:latin typeface="Arial" pitchFamily="34" charset="0"/>
              </a:rPr>
              <a:t>i</a:t>
            </a:r>
            <a:r>
              <a:rPr lang="en-GB" sz="1400" u="none" dirty="0">
                <a:latin typeface="Arial" pitchFamily="34" charset="0"/>
              </a:rPr>
              <a:t> [kg(species </a:t>
            </a:r>
            <a:r>
              <a:rPr lang="en-GB" sz="1400" u="none" dirty="0" err="1">
                <a:latin typeface="Arial" pitchFamily="34" charset="0"/>
              </a:rPr>
              <a:t>i</a:t>
            </a:r>
            <a:r>
              <a:rPr lang="en-GB" sz="1400" u="none" dirty="0">
                <a:latin typeface="Arial" pitchFamily="34" charset="0"/>
              </a:rPr>
              <a:t>) / kg(biomass)]</a:t>
            </a:r>
            <a:r>
              <a:rPr lang="en-GB" sz="1400" b="1" i="1" u="none" dirty="0">
                <a:latin typeface="Arial" pitchFamily="34" charset="0"/>
              </a:rPr>
              <a:t> FL</a:t>
            </a:r>
            <a:r>
              <a:rPr lang="en-GB" sz="1400" u="none" dirty="0">
                <a:latin typeface="Arial" pitchFamily="34" charset="0"/>
              </a:rPr>
              <a:t> =  fuel load [kg(biomass) / m</a:t>
            </a:r>
            <a:r>
              <a:rPr lang="en-GB" sz="1400" u="none" baseline="30000" dirty="0">
                <a:latin typeface="Arial" pitchFamily="34" charset="0"/>
              </a:rPr>
              <a:t>2</a:t>
            </a:r>
            <a:r>
              <a:rPr lang="en-GB" sz="1400" u="none" dirty="0">
                <a:latin typeface="Arial" pitchFamily="34" charset="0"/>
              </a:rPr>
              <a:t>]</a:t>
            </a:r>
          </a:p>
          <a:p>
            <a:pPr marL="339725" indent="-339725" defTabSz="449263" eaLnBrk="0" hangingPunct="0">
              <a:lnSpc>
                <a:spcPct val="95000"/>
              </a:lnSpc>
              <a:spcAft>
                <a:spcPct val="3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sz="1400" b="1" i="1" u="none" dirty="0">
                <a:latin typeface="Arial" pitchFamily="34" charset="0"/>
              </a:rPr>
              <a:t>FRP</a:t>
            </a:r>
            <a:r>
              <a:rPr lang="en-GB" sz="1400" u="none" dirty="0">
                <a:latin typeface="Arial" pitchFamily="34" charset="0"/>
              </a:rPr>
              <a:t> = fire radiative power [MW]    </a:t>
            </a:r>
            <a:r>
              <a:rPr lang="en-GB" sz="1400" b="1" i="1" u="none" dirty="0">
                <a:latin typeface="Arial" pitchFamily="34" charset="0"/>
              </a:rPr>
              <a:t>FRE</a:t>
            </a:r>
            <a:r>
              <a:rPr lang="en-GB" sz="1400" u="none" dirty="0">
                <a:latin typeface="Arial" pitchFamily="34" charset="0"/>
              </a:rPr>
              <a:t> = Fire Radiative Energy [MJ] = </a:t>
            </a:r>
            <a:r>
              <a:rPr lang="en-GB" sz="1400" u="none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∫</a:t>
            </a:r>
            <a:r>
              <a:rPr lang="en-GB" sz="1400" u="none" dirty="0">
                <a:latin typeface="Arial" pitchFamily="34" charset="0"/>
                <a:cs typeface="Arial" pitchFamily="34" charset="0"/>
              </a:rPr>
              <a:t> FRP(t) </a:t>
            </a:r>
            <a:r>
              <a:rPr lang="en-GB" sz="1400" u="none" dirty="0" err="1">
                <a:latin typeface="Arial" pitchFamily="34" charset="0"/>
                <a:cs typeface="Arial" pitchFamily="34" charset="0"/>
              </a:rPr>
              <a:t>dt</a:t>
            </a:r>
            <a:r>
              <a:rPr lang="en-GB" sz="1400" u="none" dirty="0">
                <a:latin typeface="Arial" pitchFamily="34" charset="0"/>
                <a:cs typeface="Arial" pitchFamily="34" charset="0"/>
              </a:rPr>
              <a:t>  </a:t>
            </a:r>
          </a:p>
          <a:p>
            <a:pPr marL="339725" indent="-339725" defTabSz="449263" eaLnBrk="0" hangingPunct="0">
              <a:lnSpc>
                <a:spcPct val="95000"/>
              </a:lnSpc>
              <a:spcAft>
                <a:spcPct val="3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sz="1400" b="1" i="1" u="none" dirty="0">
                <a:latin typeface="Arial" pitchFamily="34" charset="0"/>
              </a:rPr>
              <a:t>CF</a:t>
            </a:r>
            <a:r>
              <a:rPr lang="en-GB" sz="1400" u="none" dirty="0">
                <a:latin typeface="Arial" pitchFamily="34" charset="0"/>
              </a:rPr>
              <a:t> = combustion factor [kg(biomass) / MJ (FRE)]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3492995" y="1580954"/>
            <a:ext cx="3439184" cy="1443110"/>
            <a:chOff x="2018" y="901"/>
            <a:chExt cx="2179" cy="767"/>
          </a:xfrm>
        </p:grpSpPr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3016" y="901"/>
              <a:ext cx="1181" cy="23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360" tIns="63720" rIns="90360" bIns="44280" anchor="b" anchorCtr="1">
              <a:spAutoFit/>
            </a:bodyPr>
            <a:lstStyle/>
            <a:p>
              <a:pPr marL="339725" indent="-339725" defTabSz="449263" eaLnBrk="0" hangingPunct="0">
                <a:lnSpc>
                  <a:spcPct val="95000"/>
                </a:lnSpc>
                <a:spcAft>
                  <a:spcPct val="3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339725" algn="l"/>
                  <a:tab pos="444500" algn="l"/>
                  <a:tab pos="893763" algn="l"/>
                  <a:tab pos="1343025" algn="l"/>
                  <a:tab pos="1792288" algn="l"/>
                  <a:tab pos="2241550" algn="l"/>
                  <a:tab pos="2690813" algn="l"/>
                  <a:tab pos="3140075" algn="l"/>
                  <a:tab pos="3589338" algn="l"/>
                  <a:tab pos="4038600" algn="l"/>
                  <a:tab pos="4487863" algn="l"/>
                  <a:tab pos="4937125" algn="l"/>
                  <a:tab pos="5386388" algn="l"/>
                  <a:tab pos="5835650" algn="l"/>
                  <a:tab pos="6284913" algn="l"/>
                  <a:tab pos="6734175" algn="l"/>
                  <a:tab pos="7183438" algn="l"/>
                  <a:tab pos="7632700" algn="l"/>
                  <a:tab pos="8081963" algn="l"/>
                  <a:tab pos="8531225" algn="l"/>
                  <a:tab pos="8980488" algn="l"/>
                </a:tabLst>
              </a:pPr>
              <a:r>
                <a:rPr lang="en-GB" b="1" u="none" dirty="0">
                  <a:solidFill>
                    <a:srgbClr val="990099"/>
                  </a:solidFill>
                  <a:latin typeface="Arial" pitchFamily="34" charset="0"/>
                </a:rPr>
                <a:t>land cover map</a:t>
              </a: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2018" y="1125"/>
              <a:ext cx="1815" cy="543"/>
            </a:xfrm>
            <a:custGeom>
              <a:avLst/>
              <a:gdLst/>
              <a:ahLst/>
              <a:cxnLst>
                <a:cxn ang="0">
                  <a:pos x="862" y="0"/>
                </a:cxn>
                <a:cxn ang="0">
                  <a:pos x="998" y="589"/>
                </a:cxn>
                <a:cxn ang="0">
                  <a:pos x="0" y="408"/>
                </a:cxn>
              </a:cxnLst>
              <a:rect l="0" t="0" r="r" b="b"/>
              <a:pathLst>
                <a:path w="1142" h="657">
                  <a:moveTo>
                    <a:pt x="862" y="0"/>
                  </a:moveTo>
                  <a:cubicBezTo>
                    <a:pt x="1002" y="260"/>
                    <a:pt x="1142" y="521"/>
                    <a:pt x="998" y="589"/>
                  </a:cubicBezTo>
                  <a:cubicBezTo>
                    <a:pt x="854" y="657"/>
                    <a:pt x="166" y="438"/>
                    <a:pt x="0" y="408"/>
                  </a:cubicBezTo>
                </a:path>
              </a:pathLst>
            </a:custGeom>
            <a:noFill/>
            <a:ln w="38100" cap="flat" cmpd="sng">
              <a:solidFill>
                <a:srgbClr val="80008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lIns="90360" tIns="63720" rIns="90360" bIns="44280"/>
            <a:lstStyle/>
            <a:p>
              <a:pPr defTabSz="449263" eaLnBrk="0" hangingPunct="0">
                <a:lnSpc>
                  <a:spcPct val="95000"/>
                </a:lnSpc>
                <a:spcAft>
                  <a:spcPct val="3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800" u="non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24201" y="3935414"/>
            <a:ext cx="1932096" cy="1044575"/>
            <a:chOff x="992" y="2999"/>
            <a:chExt cx="2314" cy="658"/>
          </a:xfrm>
        </p:grpSpPr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1421" y="3104"/>
              <a:ext cx="1885" cy="45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360" tIns="63720" rIns="90360" bIns="44280" anchor="b" anchorCtr="1">
              <a:spAutoFit/>
            </a:bodyPr>
            <a:lstStyle/>
            <a:p>
              <a:pPr marL="339725" indent="-339725" defTabSz="449263" eaLnBrk="0" hangingPunct="0">
                <a:lnSpc>
                  <a:spcPct val="95000"/>
                </a:lnSpc>
                <a:spcAft>
                  <a:spcPct val="3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339725" algn="l"/>
                  <a:tab pos="444500" algn="l"/>
                  <a:tab pos="893763" algn="l"/>
                  <a:tab pos="1343025" algn="l"/>
                  <a:tab pos="1792288" algn="l"/>
                  <a:tab pos="2241550" algn="l"/>
                  <a:tab pos="2690813" algn="l"/>
                  <a:tab pos="3140075" algn="l"/>
                  <a:tab pos="3589338" algn="l"/>
                  <a:tab pos="4038600" algn="l"/>
                  <a:tab pos="4487863" algn="l"/>
                  <a:tab pos="4937125" algn="l"/>
                  <a:tab pos="5386388" algn="l"/>
                  <a:tab pos="5835650" algn="l"/>
                  <a:tab pos="6284913" algn="l"/>
                  <a:tab pos="6734175" algn="l"/>
                  <a:tab pos="7183438" algn="l"/>
                  <a:tab pos="7632700" algn="l"/>
                  <a:tab pos="8081963" algn="l"/>
                  <a:tab pos="8531225" algn="l"/>
                  <a:tab pos="8980488" algn="l"/>
                </a:tabLst>
              </a:pPr>
              <a:r>
                <a:rPr lang="en-GB" b="1" u="none" dirty="0">
                  <a:solidFill>
                    <a:srgbClr val="33CC33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    believed </a:t>
              </a:r>
            </a:p>
            <a:p>
              <a:pPr marL="339725" indent="-339725" defTabSz="449263" eaLnBrk="0" hangingPunct="0">
                <a:lnSpc>
                  <a:spcPct val="95000"/>
                </a:lnSpc>
                <a:spcAft>
                  <a:spcPct val="3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339725" algn="l"/>
                  <a:tab pos="444500" algn="l"/>
                  <a:tab pos="893763" algn="l"/>
                  <a:tab pos="1343025" algn="l"/>
                  <a:tab pos="1792288" algn="l"/>
                  <a:tab pos="2241550" algn="l"/>
                  <a:tab pos="2690813" algn="l"/>
                  <a:tab pos="3140075" algn="l"/>
                  <a:tab pos="3589338" algn="l"/>
                  <a:tab pos="4038600" algn="l"/>
                  <a:tab pos="4487863" algn="l"/>
                  <a:tab pos="4937125" algn="l"/>
                  <a:tab pos="5386388" algn="l"/>
                  <a:tab pos="5835650" algn="l"/>
                  <a:tab pos="6284913" algn="l"/>
                  <a:tab pos="6734175" algn="l"/>
                  <a:tab pos="7183438" algn="l"/>
                  <a:tab pos="7632700" algn="l"/>
                  <a:tab pos="8081963" algn="l"/>
                  <a:tab pos="8531225" algn="l"/>
                  <a:tab pos="8980488" algn="l"/>
                </a:tabLst>
              </a:pPr>
              <a:r>
                <a:rPr lang="en-GB" b="1" u="none" dirty="0">
                  <a:solidFill>
                    <a:srgbClr val="33CC33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  ~ constant</a:t>
              </a:r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 rot="21435595" flipV="1">
              <a:off x="992" y="2999"/>
              <a:ext cx="894" cy="658"/>
            </a:xfrm>
            <a:custGeom>
              <a:avLst/>
              <a:gdLst/>
              <a:ahLst/>
              <a:cxnLst>
                <a:cxn ang="0">
                  <a:pos x="227" y="114"/>
                </a:cxn>
                <a:cxn ang="0">
                  <a:pos x="46" y="23"/>
                </a:cxn>
                <a:cxn ang="0">
                  <a:pos x="0" y="250"/>
                </a:cxn>
              </a:cxnLst>
              <a:rect l="0" t="0" r="r" b="b"/>
              <a:pathLst>
                <a:path w="227" h="250">
                  <a:moveTo>
                    <a:pt x="227" y="114"/>
                  </a:moveTo>
                  <a:cubicBezTo>
                    <a:pt x="155" y="57"/>
                    <a:pt x="84" y="0"/>
                    <a:pt x="46" y="23"/>
                  </a:cubicBezTo>
                  <a:cubicBezTo>
                    <a:pt x="8" y="46"/>
                    <a:pt x="8" y="212"/>
                    <a:pt x="0" y="250"/>
                  </a:cubicBezTo>
                </a:path>
              </a:pathLst>
            </a:custGeom>
            <a:noFill/>
            <a:ln w="38100" cap="flat" cmpd="sng">
              <a:solidFill>
                <a:srgbClr val="33CC33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lIns="90360" tIns="63720" rIns="90360" bIns="44280"/>
            <a:lstStyle/>
            <a:p>
              <a:pPr defTabSz="449263" eaLnBrk="0" hangingPunct="0">
                <a:lnSpc>
                  <a:spcPct val="95000"/>
                </a:lnSpc>
                <a:spcAft>
                  <a:spcPct val="3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800" u="non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507936" y="1054892"/>
            <a:ext cx="3728328" cy="3722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360" tIns="63720" rIns="90360" bIns="44280">
            <a:spAutoFit/>
          </a:bodyPr>
          <a:lstStyle/>
          <a:p>
            <a:pPr marL="339725" indent="-339725" algn="ctr" defTabSz="449263" eaLnBrk="0" hangingPunct="0">
              <a:lnSpc>
                <a:spcPct val="95000"/>
              </a:lnSpc>
              <a:spcAft>
                <a:spcPct val="3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b="1" u="none" dirty="0">
                <a:solidFill>
                  <a:srgbClr val="FF0000"/>
                </a:solidFill>
                <a:latin typeface="Arial" pitchFamily="34" charset="0"/>
              </a:rPr>
              <a:t>“key uncertainties” </a:t>
            </a:r>
            <a:r>
              <a:rPr lang="en-GB" sz="1400" i="1" u="none" dirty="0">
                <a:solidFill>
                  <a:srgbClr val="FF0000"/>
                </a:solidFill>
                <a:latin typeface="Arial" pitchFamily="34" charset="0"/>
              </a:rPr>
              <a:t>(Reid et al. 2009)</a:t>
            </a: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1127759" y="1544260"/>
            <a:ext cx="926671" cy="3427790"/>
            <a:chOff x="336" y="797"/>
            <a:chExt cx="324" cy="1167"/>
          </a:xfrm>
        </p:grpSpPr>
        <p:sp>
          <p:nvSpPr>
            <p:cNvPr id="49" name="Text Box 10"/>
            <p:cNvSpPr txBox="1">
              <a:spLocks noChangeArrowheads="1"/>
            </p:cNvSpPr>
            <p:nvPr/>
          </p:nvSpPr>
          <p:spPr bwMode="auto">
            <a:xfrm>
              <a:off x="336" y="797"/>
              <a:ext cx="220" cy="37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360" tIns="63720" rIns="90360" bIns="44280" anchor="b" anchorCtr="1">
              <a:spAutoFit/>
            </a:bodyPr>
            <a:lstStyle/>
            <a:p>
              <a:pPr marL="339725" indent="-339725" defTabSz="449263" eaLnBrk="0" hangingPunct="0">
                <a:lnSpc>
                  <a:spcPct val="95000"/>
                </a:lnSpc>
                <a:spcAft>
                  <a:spcPct val="3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339725" algn="l"/>
                  <a:tab pos="444500" algn="l"/>
                  <a:tab pos="893763" algn="l"/>
                  <a:tab pos="1343025" algn="l"/>
                  <a:tab pos="1792288" algn="l"/>
                  <a:tab pos="2241550" algn="l"/>
                  <a:tab pos="2690813" algn="l"/>
                  <a:tab pos="3140075" algn="l"/>
                  <a:tab pos="3589338" algn="l"/>
                  <a:tab pos="4038600" algn="l"/>
                  <a:tab pos="4487863" algn="l"/>
                  <a:tab pos="4937125" algn="l"/>
                  <a:tab pos="5386388" algn="l"/>
                  <a:tab pos="5835650" algn="l"/>
                  <a:tab pos="6284913" algn="l"/>
                  <a:tab pos="6734175" algn="l"/>
                  <a:tab pos="7183438" algn="l"/>
                  <a:tab pos="7632700" algn="l"/>
                  <a:tab pos="8081963" algn="l"/>
                  <a:tab pos="8531225" algn="l"/>
                  <a:tab pos="8980488" algn="l"/>
                </a:tabLst>
              </a:pPr>
              <a:endParaRPr lang="en-GB" b="1" u="none" dirty="0">
                <a:solidFill>
                  <a:srgbClr val="0066CC"/>
                </a:solidFill>
                <a:latin typeface="Arial" pitchFamily="34" charset="0"/>
              </a:endParaRPr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436" y="1230"/>
              <a:ext cx="224" cy="7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3" y="726"/>
                </a:cxn>
                <a:cxn ang="0">
                  <a:pos x="771" y="408"/>
                </a:cxn>
              </a:cxnLst>
              <a:rect l="0" t="0" r="r" b="b"/>
              <a:pathLst>
                <a:path w="771" h="794">
                  <a:moveTo>
                    <a:pt x="0" y="0"/>
                  </a:moveTo>
                  <a:cubicBezTo>
                    <a:pt x="117" y="329"/>
                    <a:pt x="234" y="658"/>
                    <a:pt x="363" y="726"/>
                  </a:cubicBezTo>
                  <a:cubicBezTo>
                    <a:pt x="492" y="794"/>
                    <a:pt x="703" y="461"/>
                    <a:pt x="771" y="408"/>
                  </a:cubicBezTo>
                </a:path>
              </a:pathLst>
            </a:custGeom>
            <a:noFill/>
            <a:ln w="38100" cap="flat" cmpd="sng">
              <a:solidFill>
                <a:srgbClr val="0066CC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lIns="90360" tIns="63720" rIns="90360" bIns="44280"/>
            <a:lstStyle/>
            <a:p>
              <a:pPr defTabSz="449263" eaLnBrk="0" hangingPunct="0">
                <a:lnSpc>
                  <a:spcPct val="95000"/>
                </a:lnSpc>
                <a:spcAft>
                  <a:spcPct val="3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800" u="non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7" name="Group 33"/>
          <p:cNvGrpSpPr/>
          <p:nvPr/>
        </p:nvGrpSpPr>
        <p:grpSpPr>
          <a:xfrm>
            <a:off x="6924675" y="1301115"/>
            <a:ext cx="2219325" cy="1827848"/>
            <a:chOff x="6924675" y="1301115"/>
            <a:chExt cx="2219325" cy="1827848"/>
          </a:xfrm>
        </p:grpSpPr>
        <p:pic>
          <p:nvPicPr>
            <p:cNvPr id="5017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24675" y="1821571"/>
              <a:ext cx="2066925" cy="1307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6943724" y="1301115"/>
              <a:ext cx="2200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1" u="none" dirty="0">
                  <a:solidFill>
                    <a:srgbClr val="FFFFFF"/>
                  </a:solidFill>
                </a:rPr>
                <a:t>Global Fire Emissions</a:t>
              </a:r>
            </a:p>
            <a:p>
              <a:pPr algn="ctr"/>
              <a:r>
                <a:rPr lang="en-GB" sz="1400" b="1" i="1" u="none" dirty="0">
                  <a:solidFill>
                    <a:srgbClr val="FFFFFF"/>
                  </a:solidFill>
                </a:rPr>
                <a:t>Database (GFED)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153077" y="1130526"/>
            <a:ext cx="3350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u="none" dirty="0" err="1">
                <a:latin typeface="Arial" pitchFamily="34" charset="0"/>
              </a:rPr>
              <a:t>E</a:t>
            </a:r>
            <a:r>
              <a:rPr lang="en-GB" b="1" i="1" u="none" baseline="-25000" dirty="0" err="1">
                <a:latin typeface="Arial" pitchFamily="34" charset="0"/>
              </a:rPr>
              <a:t>i</a:t>
            </a:r>
            <a:r>
              <a:rPr lang="en-GB" b="1" i="1" u="none" dirty="0">
                <a:latin typeface="Arial" pitchFamily="34" charset="0"/>
              </a:rPr>
              <a:t> </a:t>
            </a:r>
            <a:r>
              <a:rPr lang="en-GB" u="none" dirty="0">
                <a:latin typeface="Arial" pitchFamily="34" charset="0"/>
              </a:rPr>
              <a:t>= emission of species </a:t>
            </a:r>
            <a:r>
              <a:rPr lang="en-GB" u="none" dirty="0" err="1">
                <a:latin typeface="Arial" pitchFamily="34" charset="0"/>
              </a:rPr>
              <a:t>i</a:t>
            </a:r>
            <a:r>
              <a:rPr lang="en-GB" u="none" dirty="0">
                <a:latin typeface="Arial" pitchFamily="34" charset="0"/>
              </a:rPr>
              <a:t> [kg)] </a:t>
            </a:r>
            <a:endParaRPr lang="en-GB" dirty="0"/>
          </a:p>
        </p:txBody>
      </p:sp>
      <p:grpSp>
        <p:nvGrpSpPr>
          <p:cNvPr id="8" name="Group 51"/>
          <p:cNvGrpSpPr/>
          <p:nvPr/>
        </p:nvGrpSpPr>
        <p:grpSpPr>
          <a:xfrm>
            <a:off x="5415148" y="3501008"/>
            <a:ext cx="4116192" cy="2232248"/>
            <a:chOff x="5569528" y="3904769"/>
            <a:chExt cx="4116192" cy="2232248"/>
          </a:xfrm>
        </p:grpSpPr>
        <p:grpSp>
          <p:nvGrpSpPr>
            <p:cNvPr id="9" name="Group 42"/>
            <p:cNvGrpSpPr/>
            <p:nvPr/>
          </p:nvGrpSpPr>
          <p:grpSpPr>
            <a:xfrm>
              <a:off x="5662484" y="3904769"/>
              <a:ext cx="3646639" cy="1813032"/>
              <a:chOff x="5511770" y="3933344"/>
              <a:chExt cx="3804499" cy="1813032"/>
            </a:xfrm>
          </p:grpSpPr>
          <p:pic>
            <p:nvPicPr>
              <p:cNvPr id="5017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11770" y="3933344"/>
                <a:ext cx="1586345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" name="Group 38"/>
              <p:cNvGrpSpPr/>
              <p:nvPr/>
            </p:nvGrpSpPr>
            <p:grpSpPr>
              <a:xfrm>
                <a:off x="5724525" y="3983561"/>
                <a:ext cx="3591744" cy="1762815"/>
                <a:chOff x="4840568" y="702751"/>
                <a:chExt cx="7806929" cy="4508053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4840568" y="4266310"/>
                  <a:ext cx="418761" cy="9444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u="none" dirty="0">
                      <a:solidFill>
                        <a:srgbClr val="FFFFFF"/>
                      </a:solidFill>
                    </a:rPr>
                    <a:t> </a:t>
                  </a:r>
                  <a:endParaRPr lang="en-US" b="1" dirty="0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42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970515" y="702751"/>
                  <a:ext cx="4676982" cy="3554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44" name="TextBox 43"/>
            <p:cNvSpPr txBox="1"/>
            <p:nvPr/>
          </p:nvSpPr>
          <p:spPr>
            <a:xfrm>
              <a:off x="7749318" y="4234543"/>
              <a:ext cx="69403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800" u="none" dirty="0">
                  <a:solidFill>
                    <a:srgbClr val="FFFFFF"/>
                  </a:solidFill>
                </a:rPr>
                <a:t>Daily FRP</a:t>
              </a:r>
            </a:p>
            <a:p>
              <a:r>
                <a:rPr lang="en-GB" sz="800" u="none" dirty="0">
                  <a:solidFill>
                    <a:srgbClr val="FFFFFF"/>
                  </a:solidFill>
                </a:rPr>
                <a:t>(single fire)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69528" y="5552242"/>
              <a:ext cx="4116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u="none" dirty="0">
                  <a:solidFill>
                    <a:srgbClr val="FFFFFF"/>
                  </a:solidFill>
                </a:rPr>
                <a:t>Geostationary FRE</a:t>
              </a:r>
            </a:p>
            <a:p>
              <a:pPr algn="ctr"/>
              <a:r>
                <a:rPr lang="en-GB" sz="1600" i="1" u="none" dirty="0">
                  <a:solidFill>
                    <a:srgbClr val="FFFFFF"/>
                  </a:solidFill>
                </a:rPr>
                <a:t>(Roberts and Wooster, 2008</a:t>
              </a:r>
              <a:r>
                <a:rPr lang="en-GB" sz="1600" b="1" i="1" u="none" dirty="0">
                  <a:solidFill>
                    <a:srgbClr val="FFFFFF"/>
                  </a:solidFill>
                </a:rPr>
                <a:t>)</a:t>
              </a:r>
              <a:endParaRPr lang="en-GB" sz="1600" u="none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Title 1"/>
          <p:cNvSpPr txBox="1">
            <a:spLocks/>
          </p:cNvSpPr>
          <p:nvPr/>
        </p:nvSpPr>
        <p:spPr bwMode="auto">
          <a:xfrm>
            <a:off x="3048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Biomass Burning Emissions Calculation</a:t>
            </a:r>
          </a:p>
        </p:txBody>
      </p:sp>
    </p:spTree>
    <p:extLst>
      <p:ext uri="{BB962C8B-B14F-4D97-AF65-F5344CB8AC3E}">
        <p14:creationId xmlns:p14="http://schemas.microsoft.com/office/powerpoint/2010/main" val="1718377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69" y="4267200"/>
            <a:ext cx="4430831" cy="2488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4718897" cy="2650503"/>
          </a:xfrm>
          <a:prstGeom prst="rect">
            <a:avLst/>
          </a:prstGeom>
        </p:spPr>
      </p:pic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933450" y="0"/>
            <a:ext cx="7235825" cy="838200"/>
          </a:xfrm>
        </p:spPr>
        <p:txBody>
          <a:bodyPr>
            <a:noAutofit/>
          </a:bodyPr>
          <a:lstStyle/>
          <a:p>
            <a:r>
              <a:rPr lang="en-GB" altLang="en-US" sz="3200" b="1" dirty="0"/>
              <a:t>FRE-derived Fuel Consumption and Vegetation Productivity: Methodology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866269"/>
            <a:ext cx="502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Vegetation Productivity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dirty="0"/>
              <a:t>MCD64 burned area product </a:t>
            </a:r>
            <a:r>
              <a:rPr lang="en-GB" sz="1100" dirty="0"/>
              <a:t>(</a:t>
            </a:r>
            <a:r>
              <a:rPr lang="en-GB" sz="1100" dirty="0" err="1"/>
              <a:t>Giglio</a:t>
            </a:r>
            <a:r>
              <a:rPr lang="en-GB" sz="1100" dirty="0"/>
              <a:t> et al., 2013)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000" dirty="0"/>
              <a:t>Define burned area ‘clusters’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000" dirty="0"/>
              <a:t>Identify areas which burn in successive years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000" dirty="0"/>
              <a:t>Integrate 500m MODIS Net Photosynthesis (MOD17)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000" dirty="0"/>
              <a:t>last BA DOY (previous year) → first BA detection (current year)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000" dirty="0"/>
              <a:t>Maintenance and growth respiration included 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838200"/>
            <a:ext cx="42672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SEVIRI FRP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Integrate FRP over burned area  </a:t>
            </a:r>
          </a:p>
          <a:p>
            <a:pPr marL="800100" lvl="3" indent="-342900">
              <a:buFont typeface="Wingdings" panose="05000000000000000000" pitchFamily="2" charset="2"/>
              <a:buChar char="§"/>
            </a:pPr>
            <a:r>
              <a:rPr lang="en-GB" sz="2000" dirty="0"/>
              <a:t>date of first BA detection → date of last BA detection (current year)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Est. FRE and total fuel consumption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/>
              <a:t>FRP conversion factor 0.368 </a:t>
            </a:r>
            <a:r>
              <a:rPr lang="en-GB" sz="1100" dirty="0"/>
              <a:t>(Wooster et al., 2005)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Use ‘well observed’ fire clusters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/>
              <a:t>&gt;10 obs. per-pixel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3400" y="6596390"/>
            <a:ext cx="12955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/>
              <a:t>Roberts et al., 2018</a:t>
            </a:r>
          </a:p>
        </p:txBody>
      </p:sp>
    </p:spTree>
    <p:extLst>
      <p:ext uri="{BB962C8B-B14F-4D97-AF65-F5344CB8AC3E}">
        <p14:creationId xmlns:p14="http://schemas.microsoft.com/office/powerpoint/2010/main" val="467402087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itle 4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636567" cy="838200"/>
          </a:xfrm>
        </p:spPr>
        <p:txBody>
          <a:bodyPr>
            <a:normAutofit/>
          </a:bodyPr>
          <a:lstStyle/>
          <a:p>
            <a:r>
              <a:rPr lang="en-GB" altLang="en-US" sz="3200" b="1" dirty="0"/>
              <a:t>Fuel Consumption (FC) and MODIS Productivity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550823" y="533400"/>
            <a:ext cx="3792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Northern Hemisphere Africa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99023" y="528935"/>
            <a:ext cx="3792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Southern Hemisphere Africa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311402"/>
            <a:ext cx="47207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/>
              <a:t>Correspondence between FRE-derived FC and productivity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Low and variable in northern hemisphere (mean r=0.75)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Strong in southern hemisphere (mean r=0.96)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/>
              <a:t>Encouraging given very different methods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917122"/>
            <a:ext cx="4568371" cy="3426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400"/>
            <a:ext cx="4572000" cy="3429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30282" y="43434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/>
              <a:t>FRE-derived FC typically 7-14% of productivity </a:t>
            </a:r>
            <a:r>
              <a:rPr lang="en-GB" sz="2000" b="1" dirty="0">
                <a:solidFill>
                  <a:srgbClr val="FF0000"/>
                </a:solidFill>
              </a:rPr>
              <a:t>BUT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Combustion completeness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PSN - maintenance respiration of live wood and growth respiration are not accounted for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All fuel remove in previous fire</a:t>
            </a:r>
          </a:p>
        </p:txBody>
      </p:sp>
    </p:spTree>
    <p:extLst>
      <p:ext uri="{BB962C8B-B14F-4D97-AF65-F5344CB8AC3E}">
        <p14:creationId xmlns:p14="http://schemas.microsoft.com/office/powerpoint/2010/main" val="3063358734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18" y="959882"/>
            <a:ext cx="4419600" cy="1836659"/>
          </a:xfrm>
          <a:prstGeom prst="rect">
            <a:avLst/>
          </a:prstGeom>
        </p:spPr>
      </p:pic>
      <p:sp>
        <p:nvSpPr>
          <p:cNvPr id="11267" name="Freeform 5"/>
          <p:cNvSpPr>
            <a:spLocks/>
          </p:cNvSpPr>
          <p:nvPr/>
        </p:nvSpPr>
        <p:spPr bwMode="auto">
          <a:xfrm>
            <a:off x="1225550" y="5060950"/>
            <a:ext cx="1081088" cy="312738"/>
          </a:xfrm>
          <a:custGeom>
            <a:avLst/>
            <a:gdLst>
              <a:gd name="T0" fmla="*/ 0 w 681"/>
              <a:gd name="T1" fmla="*/ 267136990 h 197"/>
              <a:gd name="T2" fmla="*/ 1144151467 w 681"/>
              <a:gd name="T3" fmla="*/ 37803198 h 197"/>
              <a:gd name="T4" fmla="*/ 1716227994 w 681"/>
              <a:gd name="T5" fmla="*/ 496472369 h 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81" h="197">
                <a:moveTo>
                  <a:pt x="0" y="106"/>
                </a:moveTo>
                <a:cubicBezTo>
                  <a:pt x="170" y="53"/>
                  <a:pt x="341" y="0"/>
                  <a:pt x="454" y="15"/>
                </a:cubicBezTo>
                <a:cubicBezTo>
                  <a:pt x="567" y="30"/>
                  <a:pt x="643" y="167"/>
                  <a:pt x="681" y="197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0360" tIns="63720" rIns="90360" bIns="44280"/>
          <a:lstStyle/>
          <a:p>
            <a:endParaRPr lang="en-GB"/>
          </a:p>
        </p:txBody>
      </p:sp>
      <p:sp>
        <p:nvSpPr>
          <p:cNvPr id="11268" name="Freeform 6"/>
          <p:cNvSpPr>
            <a:spLocks/>
          </p:cNvSpPr>
          <p:nvPr/>
        </p:nvSpPr>
        <p:spPr bwMode="auto">
          <a:xfrm>
            <a:off x="1187450" y="5445125"/>
            <a:ext cx="1223963" cy="1200150"/>
          </a:xfrm>
          <a:custGeom>
            <a:avLst/>
            <a:gdLst>
              <a:gd name="T0" fmla="*/ 0 w 771"/>
              <a:gd name="T1" fmla="*/ 0 h 756"/>
              <a:gd name="T2" fmla="*/ 458668625 w 771"/>
              <a:gd name="T3" fmla="*/ 1713706250 h 756"/>
              <a:gd name="T4" fmla="*/ 1943042056 w 771"/>
              <a:gd name="T5" fmla="*/ 1144150938 h 7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71" h="756">
                <a:moveTo>
                  <a:pt x="0" y="0"/>
                </a:moveTo>
                <a:cubicBezTo>
                  <a:pt x="27" y="302"/>
                  <a:pt x="54" y="604"/>
                  <a:pt x="182" y="680"/>
                </a:cubicBezTo>
                <a:cubicBezTo>
                  <a:pt x="310" y="756"/>
                  <a:pt x="540" y="605"/>
                  <a:pt x="771" y="454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0360" tIns="63720" rIns="90360" bIns="44280"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0638" y="762000"/>
            <a:ext cx="485616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Number of ways to characterise fire activity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Large –</a:t>
            </a:r>
            <a:r>
              <a:rPr lang="en-GB" sz="2400" dirty="0" err="1"/>
              <a:t>ve</a:t>
            </a:r>
            <a:r>
              <a:rPr lang="en-GB" sz="2400" dirty="0"/>
              <a:t> trends in northern hemisphere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400" dirty="0"/>
              <a:t>Land cover change </a:t>
            </a:r>
            <a:r>
              <a:rPr lang="en-GB" sz="1600" i="1" dirty="0"/>
              <a:t>(</a:t>
            </a:r>
            <a:r>
              <a:rPr lang="en-GB" sz="1600" i="1" dirty="0" err="1"/>
              <a:t>Andela</a:t>
            </a:r>
            <a:r>
              <a:rPr lang="en-GB" sz="1600" i="1" dirty="0"/>
              <a:t> and van der </a:t>
            </a:r>
            <a:r>
              <a:rPr lang="en-GB" sz="1600" i="1" dirty="0" err="1"/>
              <a:t>Werf</a:t>
            </a:r>
            <a:r>
              <a:rPr lang="en-GB" sz="1600" i="1" dirty="0"/>
              <a:t>, 2016)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i="1" dirty="0"/>
              <a:t>Small –</a:t>
            </a:r>
            <a:r>
              <a:rPr lang="en-GB" sz="2400" i="1" dirty="0" err="1"/>
              <a:t>ve</a:t>
            </a:r>
            <a:r>
              <a:rPr lang="en-GB" sz="2400" i="1" dirty="0"/>
              <a:t> trend in southern hemisphere</a:t>
            </a:r>
            <a:endParaRPr lang="en-GB" sz="2400" dirty="0"/>
          </a:p>
          <a:p>
            <a:pPr marL="457200" indent="-457200">
              <a:buFont typeface="Wingdings" pitchFamily="2" charset="2"/>
              <a:buChar char="q"/>
            </a:pPr>
            <a:r>
              <a:rPr lang="en-GB" sz="2400" dirty="0"/>
              <a:t>Validation of fuel consumption (FC) challenging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400" dirty="0"/>
              <a:t>Limited field observations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400" dirty="0"/>
              <a:t>Field FC m</a:t>
            </a:r>
            <a:r>
              <a:rPr lang="en-GB" sz="2400" baseline="30000" dirty="0"/>
              <a:t>2</a:t>
            </a:r>
            <a:r>
              <a:rPr lang="en-GB" sz="2400" dirty="0"/>
              <a:t> may not capture burn heterogeneity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Alternative assessment is via comparison against EO productivity (‘fuel availability’)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89649" y="2611875"/>
            <a:ext cx="1382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Burned Area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88652" y="609600"/>
            <a:ext cx="218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Fire Radiative Energy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971800"/>
            <a:ext cx="4495800" cy="186832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85989" y="4648200"/>
            <a:ext cx="1915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Fuel Consumption</a:t>
            </a: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380999" y="-152400"/>
            <a:ext cx="871161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66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b="1" dirty="0"/>
              <a:t>Africa : Annual Landscape Fire Dynamics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34" y="4941332"/>
            <a:ext cx="4428766" cy="184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4883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4267200" cy="42672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" y="4774922"/>
            <a:ext cx="1923424" cy="12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itle 4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534400" cy="838200"/>
          </a:xfrm>
        </p:spPr>
        <p:txBody>
          <a:bodyPr>
            <a:normAutofit/>
          </a:bodyPr>
          <a:lstStyle/>
          <a:p>
            <a:r>
              <a:rPr lang="en-GB" altLang="en-US" sz="4000" b="1" dirty="0"/>
              <a:t>Impact of Canopy Structure (at nadir)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	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52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4495800"/>
            <a:ext cx="35942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Opaque Canopy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FRP interception proportional to </a:t>
            </a:r>
          </a:p>
          <a:p>
            <a:r>
              <a:rPr lang="en-GB" dirty="0"/>
              <a:t>canopy cover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No crown transmittance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57776" y="6123801"/>
            <a:ext cx="15925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/>
              <a:t>Mathews et al., (2016)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1201" y="5562600"/>
            <a:ext cx="3594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Turbid Canopy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FRP interception remains high &amp; decreases by ~14%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more realistic representation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575442" y="4572000"/>
            <a:ext cx="32637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LAI and canopy cover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Reduced by 6% when %cover and LAI low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Reduced by 92% at high %cover and LAI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RH limits fire under dense canopies </a:t>
            </a:r>
          </a:p>
        </p:txBody>
      </p:sp>
      <p:pic>
        <p:nvPicPr>
          <p:cNvPr id="2050" name="Picture 2" descr="C:\Documents_GR\garethr\RSPSoc\RSPSoc_2018\Figure7_oneplot_fitt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62" y="507962"/>
            <a:ext cx="4140238" cy="41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0562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itle 4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GB" altLang="en-US" sz="4000" b="1" dirty="0"/>
              <a:t>Correcting EO FRP for canopy interception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61924" y="609600"/>
            <a:ext cx="84486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200" dirty="0"/>
              <a:t>Correcting SEVIRI FRP for impact of canopy cover, view zenith and LAI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200" dirty="0"/>
              <a:t>14-17% increase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4395787"/>
            <a:ext cx="5638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dirty="0"/>
              <a:t>~15% decrease in sensor FRP due to canopy interception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200" dirty="0"/>
              <a:t>most fire activity in Africa occurs in areas &lt;40% cover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dirty="0"/>
              <a:t>Alone doesn’t account for FRP-derived fuel consumption underestimation compare to GFED, which may not be the real truth.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447800"/>
            <a:ext cx="7553325" cy="298654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7033"/>
            <a:ext cx="3429000" cy="26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490577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26605</TotalTime>
  <Words>1033</Words>
  <Application>Microsoft Macintosh PowerPoint</Application>
  <PresentationFormat>On-screen Show (4:3)</PresentationFormat>
  <Paragraphs>156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 Unicode MS</vt:lpstr>
      <vt:lpstr>Malgun Gothic</vt:lpstr>
      <vt:lpstr>Arial</vt:lpstr>
      <vt:lpstr>Calibri</vt:lpstr>
      <vt:lpstr>Courier New</vt:lpstr>
      <vt:lpstr>Georgia</vt:lpstr>
      <vt:lpstr>Lucida Sans Unicode</vt:lpstr>
      <vt:lpstr>Times New Roman</vt:lpstr>
      <vt:lpstr>Wingdings</vt:lpstr>
      <vt:lpstr>Office Theme</vt:lpstr>
      <vt:lpstr>African Landscape Fire Activities and Fuel Consumption from FRP Measurements</vt:lpstr>
      <vt:lpstr>African Biomass Burning</vt:lpstr>
      <vt:lpstr>Relationship between Thermal Energy Emitted and Fuel Biomass Burned</vt:lpstr>
      <vt:lpstr>PowerPoint Presentation</vt:lpstr>
      <vt:lpstr>FRE-derived Fuel Consumption and Vegetation Productivity: Methodology</vt:lpstr>
      <vt:lpstr>Fuel Consumption (FC) and MODIS Productivity</vt:lpstr>
      <vt:lpstr>PowerPoint Presentation</vt:lpstr>
      <vt:lpstr>Impact of Canopy Structure (at nadir)</vt:lpstr>
      <vt:lpstr>Correcting EO FRP for canopy interception</vt:lpstr>
      <vt:lpstr>Conclusion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</dc:creator>
  <cp:lastModifiedBy>Xu, Weidong</cp:lastModifiedBy>
  <cp:revision>303</cp:revision>
  <cp:lastPrinted>2016-09-03T14:04:40Z</cp:lastPrinted>
  <dcterms:created xsi:type="dcterms:W3CDTF">2016-08-10T18:40:01Z</dcterms:created>
  <dcterms:modified xsi:type="dcterms:W3CDTF">2019-10-16T06:35:57Z</dcterms:modified>
</cp:coreProperties>
</file>