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450" r:id="rId6"/>
    <p:sldId id="449" r:id="rId7"/>
    <p:sldId id="265" r:id="rId8"/>
    <p:sldId id="264" r:id="rId9"/>
    <p:sldId id="454" r:id="rId10"/>
    <p:sldId id="434" r:id="rId11"/>
    <p:sldId id="262" r:id="rId12"/>
    <p:sldId id="263" r:id="rId13"/>
    <p:sldId id="455" r:id="rId14"/>
    <p:sldId id="456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/>
    <p:restoredTop sz="81871" autoAdjust="0"/>
  </p:normalViewPr>
  <p:slideViewPr>
    <p:cSldViewPr snapToGrid="0" snapToObjects="1">
      <p:cViewPr>
        <p:scale>
          <a:sx n="53" d="100"/>
          <a:sy n="53" d="100"/>
        </p:scale>
        <p:origin x="1156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Exploti</a:t>
            </a:r>
            <a:r>
              <a:rPr lang="en-GB" dirty="0"/>
              <a:t> geo data since GFAS hasn’t done that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17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GFAS a factor of 3 to match</a:t>
            </a:r>
          </a:p>
          <a:p>
            <a:r>
              <a:rPr lang="en-GB" dirty="0"/>
              <a:t>So this is like to be correct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438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Temporal detail, huge daily variety</a:t>
            </a:r>
          </a:p>
          <a:p>
            <a:r>
              <a:rPr lang="en-GB" dirty="0"/>
              <a:t>Better for input in transport model</a:t>
            </a:r>
          </a:p>
          <a:p>
            <a:endParaRPr lang="en-GB" dirty="0"/>
          </a:p>
          <a:p>
            <a:r>
              <a:rPr lang="en-GB" dirty="0"/>
              <a:t>Convert total particulate to other emissions</a:t>
            </a:r>
          </a:p>
          <a:p>
            <a:r>
              <a:rPr lang="en-GB" dirty="0"/>
              <a:t>CO, CO2, CH4, and total carbon 15min 1day</a:t>
            </a:r>
          </a:p>
          <a:p>
            <a:endParaRPr lang="en-GB" dirty="0"/>
          </a:p>
          <a:p>
            <a:r>
              <a:rPr lang="en-GB" dirty="0"/>
              <a:t>Next half year, demo mode.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40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28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issue: aerosol emission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30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Gfed</a:t>
            </a:r>
            <a:r>
              <a:rPr lang="en-GB" dirty="0"/>
              <a:t> is not good for real time</a:t>
            </a:r>
          </a:p>
          <a:p>
            <a:r>
              <a:rPr lang="en-GB" dirty="0" err="1"/>
              <a:t>Concersion</a:t>
            </a:r>
            <a:r>
              <a:rPr lang="en-GB" dirty="0"/>
              <a:t> factor is </a:t>
            </a:r>
            <a:r>
              <a:rPr lang="en-GB" dirty="0" err="1"/>
              <a:t>consistant</a:t>
            </a:r>
            <a:r>
              <a:rPr lang="en-GB" dirty="0"/>
              <a:t> (CF) no matter what you burn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894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Small fires missed</a:t>
            </a:r>
          </a:p>
          <a:p>
            <a:r>
              <a:rPr lang="en-GB" dirty="0"/>
              <a:t>Tree block</a:t>
            </a:r>
          </a:p>
          <a:p>
            <a:r>
              <a:rPr lang="en-GB" dirty="0"/>
              <a:t>FRE from </a:t>
            </a:r>
            <a:r>
              <a:rPr lang="en-GB" dirty="0" err="1"/>
              <a:t>modis</a:t>
            </a:r>
            <a:r>
              <a:rPr lang="en-GB" dirty="0"/>
              <a:t> denial cycle might be not captured very well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GFAS get round by comparing FRE to GFED</a:t>
            </a:r>
            <a:endParaRPr lang="en-US" dirty="0"/>
          </a:p>
          <a:p>
            <a:r>
              <a:rPr lang="en-US" dirty="0"/>
              <a:t>This method is good but can only as good GFED ever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01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357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Ideal by </a:t>
            </a:r>
            <a:r>
              <a:rPr lang="en-GB" dirty="0" err="1"/>
              <a:t>bapass</a:t>
            </a:r>
            <a:r>
              <a:rPr lang="en-GB" dirty="0"/>
              <a:t> the method of GFAS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653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Aod</a:t>
            </a:r>
            <a:r>
              <a:rPr lang="en-GB" dirty="0"/>
              <a:t> correlation with total particular matter</a:t>
            </a:r>
          </a:p>
          <a:p>
            <a:r>
              <a:rPr lang="en-GB" dirty="0"/>
              <a:t>Controlled by a conversion 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41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5/6 classes </a:t>
            </a:r>
          </a:p>
          <a:p>
            <a:r>
              <a:rPr lang="en-GB" dirty="0" err="1"/>
              <a:t>Cooffiecnt</a:t>
            </a:r>
            <a:r>
              <a:rPr lang="en-GB" dirty="0"/>
              <a:t> can just apply forward, not change in between years, only for landcover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82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>
  <p:cSld name="Main 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279651" y="3819442"/>
            <a:ext cx="7632700" cy="46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34965" y="495020"/>
            <a:ext cx="10548937" cy="86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32;p4">
            <a:extLst>
              <a:ext uri="{FF2B5EF4-FFF2-40B4-BE49-F238E27FC236}">
                <a16:creationId xmlns:a16="http://schemas.microsoft.com/office/drawing/2014/main" id="{B8E21185-D578-4114-B81C-B2277FD22FBC}"/>
              </a:ext>
            </a:extLst>
          </p:cNvPr>
          <p:cNvSpPr/>
          <p:nvPr userDrawn="1"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Width Image">
  <p:cSld name="Full-Width Imag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>
            <a:spLocks noGrp="1"/>
          </p:cNvSpPr>
          <p:nvPr>
            <p:ph type="pic" idx="2"/>
          </p:nvPr>
        </p:nvSpPr>
        <p:spPr>
          <a:xfrm>
            <a:off x="334964" y="1479175"/>
            <a:ext cx="11522075" cy="426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1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ext">
  <p:cSld name="Vertical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 rot="5400000">
            <a:off x="1972932" y="-140940"/>
            <a:ext cx="4356766" cy="7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 rot="5400000">
            <a:off x="7665471" y="1678556"/>
            <a:ext cx="5609771" cy="27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 rot="5400000">
            <a:off x="2084614" y="-986062"/>
            <a:ext cx="5609771" cy="81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008112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412776"/>
            <a:ext cx="10972800" cy="5040560"/>
          </a:xfrm>
        </p:spPr>
        <p:txBody>
          <a:bodyPr/>
          <a:lstStyle>
            <a:lvl2pPr>
              <a:defRPr>
                <a:latin typeface="Lucida Sans Unicode" pitchFamily="34" charset="0"/>
                <a:cs typeface="Lucida Sans Unicode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492876"/>
            <a:ext cx="527381" cy="365125"/>
          </a:xfrm>
        </p:spPr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Google Shape;32;p4">
            <a:extLst>
              <a:ext uri="{FF2B5EF4-FFF2-40B4-BE49-F238E27FC236}">
                <a16:creationId xmlns:a16="http://schemas.microsoft.com/office/drawing/2014/main" id="{4EF3E569-09DF-48BB-8697-1E8A85F52CE3}"/>
              </a:ext>
            </a:extLst>
          </p:cNvPr>
          <p:cNvSpPr/>
          <p:nvPr userDrawn="1"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5998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FB9C3-0584-4798-9AE1-71FD1EF9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4D822-4C64-4220-9799-CE3DB2EB036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Rows and Image Right">
  <p:cSld name="2 Content Rows and Image Righ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34965" y="1497027"/>
            <a:ext cx="7632699" cy="210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B8D99"/>
              </a:buClr>
              <a:buSzPts val="1800"/>
              <a:buNone/>
              <a:defRPr sz="1800">
                <a:solidFill>
                  <a:srgbClr val="8B8D9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D99"/>
              </a:buClr>
              <a:buSzPts val="1500"/>
              <a:buNone/>
              <a:defRPr sz="1500">
                <a:solidFill>
                  <a:srgbClr val="8B8D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D99"/>
              </a:buClr>
              <a:buSzPts val="1350"/>
              <a:buNone/>
              <a:defRPr sz="1350">
                <a:solidFill>
                  <a:srgbClr val="8B8D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D99"/>
              </a:buClr>
              <a:buSzPts val="1200"/>
              <a:buNone/>
              <a:defRPr sz="1200">
                <a:solidFill>
                  <a:srgbClr val="8B8D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D99"/>
              </a:buClr>
              <a:buSzPts val="1200"/>
              <a:buNone/>
              <a:defRPr sz="1200">
                <a:solidFill>
                  <a:srgbClr val="8B8D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D99"/>
              </a:buClr>
              <a:buSzPts val="1200"/>
              <a:buNone/>
              <a:defRPr sz="1200">
                <a:solidFill>
                  <a:srgbClr val="8B8D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D99"/>
              </a:buClr>
              <a:buSzPts val="1200"/>
              <a:buNone/>
              <a:defRPr sz="1200">
                <a:solidFill>
                  <a:srgbClr val="8B8D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D99"/>
              </a:buClr>
              <a:buSzPts val="1200"/>
              <a:buNone/>
              <a:defRPr sz="1200">
                <a:solidFill>
                  <a:srgbClr val="8B8D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D99"/>
              </a:buClr>
              <a:buSzPts val="1200"/>
              <a:buNone/>
              <a:defRPr sz="1200">
                <a:solidFill>
                  <a:srgbClr val="8B8D9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2"/>
          </p:nvPr>
        </p:nvSpPr>
        <p:spPr>
          <a:xfrm>
            <a:off x="334964" y="3722336"/>
            <a:ext cx="7632699" cy="214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>
            <a:spLocks noGrp="1"/>
          </p:cNvSpPr>
          <p:nvPr>
            <p:ph type="pic" idx="3"/>
          </p:nvPr>
        </p:nvSpPr>
        <p:spPr>
          <a:xfrm>
            <a:off x="8112125" y="1497029"/>
            <a:ext cx="3744913" cy="437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334963" y="1497028"/>
            <a:ext cx="5684837" cy="4364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1" y="1497029"/>
            <a:ext cx="5684839" cy="4364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and Subtitles">
  <p:cSld name="Two Content and Subtitle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334966" y="1454374"/>
            <a:ext cx="5689599" cy="84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334966" y="2505077"/>
            <a:ext cx="5689599" cy="333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6172201" y="1454376"/>
            <a:ext cx="5684839" cy="86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6172201" y="2505076"/>
            <a:ext cx="5684839" cy="333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, 4 Images and Partner Logos">
  <p:cSld name="Content, 4 Images and Partner Logo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334966" y="1508283"/>
            <a:ext cx="5689599" cy="396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343056" y="5583484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1" name="Google Shape;51;p7"/>
          <p:cNvSpPr>
            <a:spLocks noGrp="1"/>
          </p:cNvSpPr>
          <p:nvPr>
            <p:ph type="pic" idx="3"/>
          </p:nvPr>
        </p:nvSpPr>
        <p:spPr>
          <a:xfrm>
            <a:off x="6170541" y="1508283"/>
            <a:ext cx="2773363" cy="186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>
            <a:spLocks noGrp="1"/>
          </p:cNvSpPr>
          <p:nvPr>
            <p:ph type="pic" idx="4"/>
          </p:nvPr>
        </p:nvSpPr>
        <p:spPr>
          <a:xfrm>
            <a:off x="6170541" y="3596028"/>
            <a:ext cx="2773363" cy="186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>
            <a:spLocks noGrp="1"/>
          </p:cNvSpPr>
          <p:nvPr>
            <p:ph type="pic" idx="5"/>
          </p:nvPr>
        </p:nvSpPr>
        <p:spPr>
          <a:xfrm>
            <a:off x="9091767" y="1508283"/>
            <a:ext cx="2773363" cy="186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>
            <a:spLocks noGrp="1"/>
          </p:cNvSpPr>
          <p:nvPr>
            <p:ph type="pic" idx="6"/>
          </p:nvPr>
        </p:nvSpPr>
        <p:spPr>
          <a:xfrm>
            <a:off x="9091767" y="3596028"/>
            <a:ext cx="2773363" cy="186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"/>
          <p:cNvSpPr>
            <a:spLocks noGrp="1"/>
          </p:cNvSpPr>
          <p:nvPr>
            <p:ph type="pic" idx="7"/>
          </p:nvPr>
        </p:nvSpPr>
        <p:spPr>
          <a:xfrm>
            <a:off x="2277053" y="5587123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8"/>
          </p:nvPr>
        </p:nvSpPr>
        <p:spPr>
          <a:xfrm>
            <a:off x="4211051" y="5587123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7"/>
          <p:cNvSpPr>
            <a:spLocks noGrp="1"/>
          </p:cNvSpPr>
          <p:nvPr>
            <p:ph type="pic" idx="9"/>
          </p:nvPr>
        </p:nvSpPr>
        <p:spPr>
          <a:xfrm>
            <a:off x="6145047" y="5579875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0" name="Google Shape;60;p7"/>
          <p:cNvSpPr>
            <a:spLocks noGrp="1"/>
          </p:cNvSpPr>
          <p:nvPr>
            <p:ph type="pic" idx="13"/>
          </p:nvPr>
        </p:nvSpPr>
        <p:spPr>
          <a:xfrm>
            <a:off x="8079044" y="5588069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1" name="Google Shape;61;p7"/>
          <p:cNvSpPr>
            <a:spLocks noGrp="1"/>
          </p:cNvSpPr>
          <p:nvPr>
            <p:ph type="pic" idx="14"/>
          </p:nvPr>
        </p:nvSpPr>
        <p:spPr>
          <a:xfrm>
            <a:off x="10013041" y="5588069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, 1 Images and Partner Logos">
  <p:cSld name="Content, 1 Images and Partner Logo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334966" y="1508283"/>
            <a:ext cx="5689599" cy="396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2"/>
          </p:nvPr>
        </p:nvSpPr>
        <p:spPr>
          <a:xfrm>
            <a:off x="6170542" y="1508282"/>
            <a:ext cx="5686497" cy="395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8"/>
          <p:cNvSpPr>
            <a:spLocks noGrp="1"/>
          </p:cNvSpPr>
          <p:nvPr>
            <p:ph type="pic" idx="3"/>
          </p:nvPr>
        </p:nvSpPr>
        <p:spPr>
          <a:xfrm>
            <a:off x="343056" y="5583484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9" name="Google Shape;69;p8"/>
          <p:cNvSpPr>
            <a:spLocks noGrp="1"/>
          </p:cNvSpPr>
          <p:nvPr>
            <p:ph type="pic" idx="4"/>
          </p:nvPr>
        </p:nvSpPr>
        <p:spPr>
          <a:xfrm>
            <a:off x="2277053" y="5587123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70" name="Google Shape;70;p8"/>
          <p:cNvSpPr>
            <a:spLocks noGrp="1"/>
          </p:cNvSpPr>
          <p:nvPr>
            <p:ph type="pic" idx="5"/>
          </p:nvPr>
        </p:nvSpPr>
        <p:spPr>
          <a:xfrm>
            <a:off x="4211051" y="5587123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71" name="Google Shape;71;p8"/>
          <p:cNvSpPr>
            <a:spLocks noGrp="1"/>
          </p:cNvSpPr>
          <p:nvPr>
            <p:ph type="pic" idx="6"/>
          </p:nvPr>
        </p:nvSpPr>
        <p:spPr>
          <a:xfrm>
            <a:off x="6145047" y="5579875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8"/>
          <p:cNvSpPr>
            <a:spLocks noGrp="1"/>
          </p:cNvSpPr>
          <p:nvPr>
            <p:ph type="pic" idx="7"/>
          </p:nvPr>
        </p:nvSpPr>
        <p:spPr>
          <a:xfrm>
            <a:off x="8079044" y="5588069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73" name="Google Shape;73;p8"/>
          <p:cNvSpPr>
            <a:spLocks noGrp="1"/>
          </p:cNvSpPr>
          <p:nvPr>
            <p:ph type="pic" idx="8"/>
          </p:nvPr>
        </p:nvSpPr>
        <p:spPr>
          <a:xfrm>
            <a:off x="10013041" y="5588069"/>
            <a:ext cx="1800224" cy="3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Content">
  <p:cSld name="Text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5195889" y="1521305"/>
            <a:ext cx="6661151" cy="433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2"/>
          </p:nvPr>
        </p:nvSpPr>
        <p:spPr>
          <a:xfrm>
            <a:off x="334964" y="1521305"/>
            <a:ext cx="4716461" cy="434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9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Right">
  <p:cSld name="Text and Image Righ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>
            <a:spLocks noGrp="1"/>
          </p:cNvSpPr>
          <p:nvPr>
            <p:ph type="pic" idx="2"/>
          </p:nvPr>
        </p:nvSpPr>
        <p:spPr>
          <a:xfrm>
            <a:off x="5195889" y="1521303"/>
            <a:ext cx="6661151" cy="4339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334964" y="1521305"/>
            <a:ext cx="4716461" cy="434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334965" y="260353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/>
          <p:nvPr/>
        </p:nvSpPr>
        <p:spPr>
          <a:xfrm rot="10800000" flipH="1">
            <a:off x="334961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734786" y="1497028"/>
            <a:ext cx="7232877" cy="424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334965" y="495020"/>
            <a:ext cx="10548937" cy="86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-1"/>
            <a:ext cx="12192000" cy="225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09384" y="6249778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B8D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" y="5978143"/>
            <a:ext cx="2673531" cy="87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/>
        </p:nvSpPr>
        <p:spPr>
          <a:xfrm>
            <a:off x="11487055" y="496428"/>
            <a:ext cx="369759" cy="29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B8D9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0" i="0" u="none" strike="noStrike" cap="none">
              <a:solidFill>
                <a:srgbClr val="8B8D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338560" y="6214942"/>
            <a:ext cx="813535" cy="56671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4407">
          <p15:clr>
            <a:srgbClr val="F26B43"/>
          </p15:clr>
        </p15:guide>
        <p15:guide id="5" pos="4499">
          <p15:clr>
            <a:srgbClr val="F26B43"/>
          </p15:clr>
        </p15:guide>
        <p15:guide id="6" pos="5019">
          <p15:clr>
            <a:srgbClr val="F26B43"/>
          </p15:clr>
        </p15:guide>
        <p15:guide id="7" pos="5111">
          <p15:clr>
            <a:srgbClr val="F26B43"/>
          </p15:clr>
        </p15:guide>
        <p15:guide id="8" pos="5723">
          <p15:clr>
            <a:srgbClr val="F26B43"/>
          </p15:clr>
        </p15:guide>
        <p15:guide id="9" pos="5632">
          <p15:clr>
            <a:srgbClr val="F26B43"/>
          </p15:clr>
        </p15:guide>
        <p15:guide id="10" pos="6244">
          <p15:clr>
            <a:srgbClr val="F26B43"/>
          </p15:clr>
        </p15:guide>
        <p15:guide id="11" pos="6335">
          <p15:clr>
            <a:srgbClr val="F26B43"/>
          </p15:clr>
        </p15:guide>
        <p15:guide id="12" pos="6856">
          <p15:clr>
            <a:srgbClr val="F26B43"/>
          </p15:clr>
        </p15:guide>
        <p15:guide id="13" pos="6947">
          <p15:clr>
            <a:srgbClr val="F26B43"/>
          </p15:clr>
        </p15:guide>
        <p15:guide id="14" pos="3273">
          <p15:clr>
            <a:srgbClr val="F26B43"/>
          </p15:clr>
        </p15:guide>
        <p15:guide id="15" pos="3183">
          <p15:clr>
            <a:srgbClr val="F26B43"/>
          </p15:clr>
        </p15:guide>
        <p15:guide id="16" pos="2661">
          <p15:clr>
            <a:srgbClr val="F26B43"/>
          </p15:clr>
        </p15:guide>
        <p15:guide id="17" pos="2571">
          <p15:clr>
            <a:srgbClr val="F26B43"/>
          </p15:clr>
        </p15:guide>
        <p15:guide id="18" pos="2048">
          <p15:clr>
            <a:srgbClr val="F26B43"/>
          </p15:clr>
        </p15:guide>
        <p15:guide id="19" pos="1959">
          <p15:clr>
            <a:srgbClr val="F26B43"/>
          </p15:clr>
        </p15:guide>
        <p15:guide id="20" pos="1436">
          <p15:clr>
            <a:srgbClr val="F26B43"/>
          </p15:clr>
        </p15:guide>
        <p15:guide id="21" pos="1345">
          <p15:clr>
            <a:srgbClr val="F26B43"/>
          </p15:clr>
        </p15:guide>
        <p15:guide id="22" pos="824">
          <p15:clr>
            <a:srgbClr val="F26B43"/>
          </p15:clr>
        </p15:guide>
        <p15:guide id="23" pos="733">
          <p15:clr>
            <a:srgbClr val="F26B43"/>
          </p15:clr>
        </p15:guide>
        <p15:guide id="24" pos="211">
          <p15:clr>
            <a:srgbClr val="F26B43"/>
          </p15:clr>
        </p15:guide>
        <p15:guide id="25" orient="horz" pos="164">
          <p15:clr>
            <a:srgbClr val="F26B43"/>
          </p15:clr>
        </p15:guide>
        <p15:guide id="26" orient="horz" pos="42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40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tm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1816F1-D15D-4ECC-B8E3-248D4179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1" y="2275693"/>
            <a:ext cx="10548937" cy="867308"/>
          </a:xfrm>
        </p:spPr>
        <p:txBody>
          <a:bodyPr/>
          <a:lstStyle/>
          <a:p>
            <a:pPr algn="ctr"/>
            <a:r>
              <a:rPr lang="en-US" dirty="0"/>
              <a:t>New LSASAF Fire Emission product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67B111B-300B-4D27-8CA8-8FCDCE8A72D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01779" y="3143001"/>
            <a:ext cx="7632700" cy="1859380"/>
          </a:xfrm>
        </p:spPr>
        <p:txBody>
          <a:bodyPr/>
          <a:lstStyle/>
          <a:p>
            <a:pPr marL="95250" indent="0" algn="ctr">
              <a:buNone/>
            </a:pPr>
            <a:r>
              <a:rPr lang="en-GB" dirty="0"/>
              <a:t>Presenter: Tianran Zhang</a:t>
            </a:r>
          </a:p>
          <a:p>
            <a:pPr marL="95250" indent="0">
              <a:buNone/>
            </a:pPr>
            <a:r>
              <a:rPr lang="en-GB" dirty="0"/>
              <a:t>Contribution from: Martin Wooster, Hannah Nguyen, </a:t>
            </a:r>
            <a:r>
              <a:rPr lang="en-GB" dirty="0" err="1"/>
              <a:t>Jiangping</a:t>
            </a:r>
            <a:r>
              <a:rPr lang="en-GB" dirty="0"/>
              <a:t> He, </a:t>
            </a:r>
            <a:r>
              <a:rPr lang="en-GB" dirty="0" err="1"/>
              <a:t>Weidong</a:t>
            </a:r>
            <a:r>
              <a:rPr lang="en-GB" dirty="0"/>
              <a:t> Xu, Tianran Zhang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33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2"/>
          <a:stretch>
            <a:fillRect/>
          </a:stretch>
        </p:blipFill>
        <p:spPr bwMode="auto">
          <a:xfrm>
            <a:off x="1703512" y="1340768"/>
            <a:ext cx="8675030" cy="515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Smoke Plume Delineation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1584" y="1700808"/>
            <a:ext cx="2872902" cy="738664"/>
          </a:xfrm>
          <a:prstGeom prst="rect">
            <a:avLst/>
          </a:prstGeom>
          <a:solidFill>
            <a:srgbClr val="EAEAEA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007635"/>
                </a:solidFill>
              </a:rPr>
              <a:t>SEVIRI Active Fire Detections</a:t>
            </a:r>
          </a:p>
          <a:p>
            <a:r>
              <a:rPr lang="en-CA" dirty="0">
                <a:solidFill>
                  <a:srgbClr val="FF0000"/>
                </a:solidFill>
              </a:rPr>
              <a:t>MODIS AF Detections</a:t>
            </a:r>
          </a:p>
          <a:p>
            <a:r>
              <a:rPr lang="en-CA" dirty="0">
                <a:solidFill>
                  <a:srgbClr val="FFFF00"/>
                </a:solidFill>
              </a:rPr>
              <a:t>MODIS AF Detections Remapped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9537" y="5877273"/>
            <a:ext cx="38395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>
                <a:solidFill>
                  <a:schemeClr val="bg1">
                    <a:lumMod val="95000"/>
                  </a:schemeClr>
                </a:solidFill>
              </a:rPr>
              <a:t>MODIS 10 km AOD Product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5A8A42B-F5D8-4D93-9046-14FAA0B0A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9" t="8541" r="7720" b="12154"/>
          <a:stretch/>
        </p:blipFill>
        <p:spPr>
          <a:xfrm>
            <a:off x="619961" y="2267313"/>
            <a:ext cx="3669297" cy="398246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2B67F0-E594-4119-8A9F-9BEF8240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46" y="260353"/>
            <a:ext cx="11801553" cy="1002007"/>
          </a:xfrm>
        </p:spPr>
        <p:txBody>
          <a:bodyPr/>
          <a:lstStyle/>
          <a:p>
            <a:r>
              <a:rPr lang="en-US" dirty="0"/>
              <a:t>Developing and Evaluating a top-down approach for Emission Estimates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E1422-206B-49BE-9A1A-9905839E6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411" y="1562398"/>
            <a:ext cx="1596649" cy="260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5DA71-CD73-4611-8D3A-62A30C712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772" y="2664439"/>
            <a:ext cx="1395177" cy="1008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4F83F-7D43-4C73-8403-8EABC14DF11D}"/>
              </a:ext>
            </a:extLst>
          </p:cNvPr>
          <p:cNvSpPr txBox="1"/>
          <p:nvPr/>
        </p:nvSpPr>
        <p:spPr>
          <a:xfrm>
            <a:off x="641423" y="1366834"/>
            <a:ext cx="4826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Methodology</a:t>
            </a:r>
            <a:endParaRPr lang="en-GB" b="1" dirty="0"/>
          </a:p>
          <a:p>
            <a:r>
              <a:rPr lang="en-GB" b="1" dirty="0"/>
              <a:t>1)  </a:t>
            </a:r>
            <a:r>
              <a:rPr lang="en-GB" sz="1600" i="1" dirty="0"/>
              <a:t>Generate a dataset of match-ups between FRP and Total Particulate Matter derived from AOD measurements</a:t>
            </a:r>
          </a:p>
          <a:p>
            <a:r>
              <a:rPr lang="en-GB" sz="1600" b="1" dirty="0"/>
              <a:t>  </a:t>
            </a:r>
            <a:endParaRPr lang="en-GB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A83A88-37B0-463A-8356-4F797A2A5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548" y="1550568"/>
            <a:ext cx="1739537" cy="1124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E91F0F-8699-4FCC-8629-D0DF2839D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511" y="1526063"/>
            <a:ext cx="1690286" cy="21908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4A27D9-6193-408F-AD11-63DFD2065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024" y="1550568"/>
            <a:ext cx="1322521" cy="11138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387E71-63B1-4EAE-9B33-E962CE8064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1024" y="2674627"/>
            <a:ext cx="1690286" cy="9984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4FCA96-5780-41EE-B1FF-177B3655370A}"/>
              </a:ext>
            </a:extLst>
          </p:cNvPr>
          <p:cNvSpPr txBox="1"/>
          <p:nvPr/>
        </p:nvSpPr>
        <p:spPr>
          <a:xfrm>
            <a:off x="1184088" y="5666498"/>
            <a:ext cx="732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705D6C-8653-40D6-A705-B155B10A95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24" t="5369" r="13059" b="14562"/>
          <a:stretch/>
        </p:blipFill>
        <p:spPr>
          <a:xfrm>
            <a:off x="5652616" y="3667825"/>
            <a:ext cx="4684381" cy="25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48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3840E5-7E58-452C-9FC5-9646F3C51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10346" r="10639" b="10465"/>
          <a:stretch/>
        </p:blipFill>
        <p:spPr>
          <a:xfrm>
            <a:off x="429380" y="3529990"/>
            <a:ext cx="2465555" cy="2643602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88EAEA5F-12AC-4B27-BB62-AA94186D17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10192" r="8341" b="10616"/>
          <a:stretch/>
        </p:blipFill>
        <p:spPr>
          <a:xfrm>
            <a:off x="448116" y="903917"/>
            <a:ext cx="2519370" cy="262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5601CE-1852-4DBB-9EB8-D25FA002C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859" y="1126824"/>
            <a:ext cx="3543116" cy="5487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5134C1-E1AC-4332-BFFC-1F7EBC343788}"/>
              </a:ext>
            </a:extLst>
          </p:cNvPr>
          <p:cNvSpPr txBox="1"/>
          <p:nvPr/>
        </p:nvSpPr>
        <p:spPr>
          <a:xfrm>
            <a:off x="448115" y="308988"/>
            <a:ext cx="242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2)  </a:t>
            </a:r>
            <a:r>
              <a:rPr lang="en-GB" i="1" dirty="0"/>
              <a:t>Combine EO Landcover and Tree cover maps</a:t>
            </a:r>
            <a:endParaRPr lang="en-GB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AD840-081A-464F-B8C1-863C12E20054}"/>
              </a:ext>
            </a:extLst>
          </p:cNvPr>
          <p:cNvSpPr txBox="1"/>
          <p:nvPr/>
        </p:nvSpPr>
        <p:spPr>
          <a:xfrm>
            <a:off x="448116" y="948044"/>
            <a:ext cx="2164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Tree Cover Landsat-8 (30 m)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4B52C-854A-45CC-8E35-5D1A6C2A1621}"/>
              </a:ext>
            </a:extLst>
          </p:cNvPr>
          <p:cNvSpPr txBox="1"/>
          <p:nvPr/>
        </p:nvSpPr>
        <p:spPr>
          <a:xfrm>
            <a:off x="308191" y="3533661"/>
            <a:ext cx="231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CCI Landcover (MERIS 300 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C458C6-A482-496E-A283-4D5088122080}"/>
              </a:ext>
            </a:extLst>
          </p:cNvPr>
          <p:cNvSpPr txBox="1"/>
          <p:nvPr/>
        </p:nvSpPr>
        <p:spPr>
          <a:xfrm>
            <a:off x="3450650" y="308988"/>
            <a:ext cx="42875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3)  </a:t>
            </a:r>
            <a:r>
              <a:rPr lang="en-GB" i="1" dirty="0"/>
              <a:t>Classify plume-FRP match-ups by biome and use the relation between  total TPM and FRP to derive biome specific emission coefficients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E7146-F3AE-4650-8E1A-838F85E1A102}"/>
              </a:ext>
            </a:extLst>
          </p:cNvPr>
          <p:cNvSpPr txBox="1"/>
          <p:nvPr/>
        </p:nvSpPr>
        <p:spPr>
          <a:xfrm>
            <a:off x="7697908" y="308988"/>
            <a:ext cx="3956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4)  </a:t>
            </a:r>
            <a:r>
              <a:rPr lang="en-GB" i="1" dirty="0"/>
              <a:t>Use the derived Emission inventory in a CTM to evaluate the results against satellite and ground observations of AOD</a:t>
            </a:r>
          </a:p>
        </p:txBody>
      </p:sp>
      <p:pic>
        <p:nvPicPr>
          <p:cNvPr id="15" name="Picture 2" descr="Image result for AERONET instrument">
            <a:extLst>
              <a:ext uri="{FF2B5EF4-FFF2-40B4-BE49-F238E27FC236}">
                <a16:creationId xmlns:a16="http://schemas.microsoft.com/office/drawing/2014/main" id="{23F6374F-76B3-40E4-B989-DAA86423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10" y="3672160"/>
            <a:ext cx="1797386" cy="15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2EE0C-6560-4F24-B120-151B6F1C2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892" y="3081755"/>
            <a:ext cx="2817382" cy="2680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884FA-63FB-45E9-A11D-4236317DC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339" y="1252330"/>
            <a:ext cx="4781099" cy="16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04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37B35B-44F2-41CD-872F-08E3C7B9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TPM Emission Product Density</a:t>
            </a:r>
            <a:endParaRPr lang="en-GB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17916BE-C133-4495-909D-CFFB2590D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61" y="1392702"/>
            <a:ext cx="4222709" cy="455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1A7A7-25AB-49A9-9455-90D8407876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80" y="1262360"/>
            <a:ext cx="5775864" cy="4559207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A517D5B-0F9C-4611-B846-133A02EFC5D5}"/>
              </a:ext>
            </a:extLst>
          </p:cNvPr>
          <p:cNvSpPr txBox="1">
            <a:spLocks/>
          </p:cNvSpPr>
          <p:nvPr/>
        </p:nvSpPr>
        <p:spPr>
          <a:xfrm>
            <a:off x="5400295" y="5821567"/>
            <a:ext cx="756084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3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>
                <a:solidFill>
                  <a:schemeClr val="tx1"/>
                </a:solidFill>
              </a:rPr>
              <a:t>TPM Emissions Density [g.m</a:t>
            </a:r>
            <a:r>
              <a:rPr lang="en-CA" baseline="30000">
                <a:solidFill>
                  <a:schemeClr val="tx1"/>
                </a:solidFill>
              </a:rPr>
              <a:t>-2</a:t>
            </a:r>
            <a:r>
              <a:rPr lang="en-CA">
                <a:solidFill>
                  <a:schemeClr val="tx1"/>
                </a:solidFill>
              </a:rPr>
              <a:t>]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B6760F-EFA9-4F75-BCCF-B8BC583BD29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92" y="1262360"/>
            <a:ext cx="5875315" cy="45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64E2B5-7344-424D-AB6D-116A1684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5" y="260353"/>
            <a:ext cx="11510032" cy="1002007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TPM Emission Rate - Southern Africa August 2012 Temporal Detail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2DECEF-B96E-445C-9433-62D3CA52AE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677" y="1716258"/>
            <a:ext cx="6541477" cy="426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04782-1943-48BC-BA18-1C9F266379E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3" y="1834905"/>
            <a:ext cx="5162843" cy="32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05FAB-BB25-48C3-BB62-453659A00434}"/>
              </a:ext>
            </a:extLst>
          </p:cNvPr>
          <p:cNvSpPr txBox="1"/>
          <p:nvPr/>
        </p:nvSpPr>
        <p:spPr>
          <a:xfrm>
            <a:off x="6443310" y="5209957"/>
            <a:ext cx="57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>
                <a:solidFill>
                  <a:schemeClr val="tx1"/>
                </a:solidFill>
              </a:rPr>
              <a:t>Emission of species X = TPM Emissions . </a:t>
            </a:r>
            <a:r>
              <a:rPr lang="en-CA" sz="1800" dirty="0" err="1">
                <a:solidFill>
                  <a:schemeClr val="tx1"/>
                </a:solidFill>
                <a:sym typeface="Symbol"/>
              </a:rPr>
              <a:t>EF</a:t>
            </a:r>
            <a:r>
              <a:rPr lang="en-CA" sz="1800" baseline="-25000" dirty="0" err="1">
                <a:solidFill>
                  <a:schemeClr val="tx1"/>
                </a:solidFill>
                <a:sym typeface="Symbol"/>
              </a:rPr>
              <a:t>x</a:t>
            </a:r>
            <a:r>
              <a:rPr lang="en-CA" sz="1800" dirty="0">
                <a:solidFill>
                  <a:schemeClr val="tx1"/>
                </a:solidFill>
                <a:sym typeface="Symbol"/>
              </a:rPr>
              <a:t> / EF</a:t>
            </a:r>
            <a:r>
              <a:rPr lang="en-CA" sz="1800" baseline="-25000" dirty="0">
                <a:solidFill>
                  <a:schemeClr val="tx1"/>
                </a:solidFill>
                <a:sym typeface="Symbol"/>
              </a:rPr>
              <a:t>TPM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6274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8A3CD-C7C7-488B-94D9-690A0B7E151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1375" y="1493104"/>
            <a:ext cx="3457576" cy="40413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Fire CO2 emissions average 2.0 </a:t>
            </a:r>
            <a:r>
              <a:rPr lang="en-US" sz="2000" dirty="0" err="1"/>
              <a:t>Pg</a:t>
            </a:r>
            <a:r>
              <a:rPr lang="en-US" sz="2000" dirty="0"/>
              <a:t> C yr-1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Deforestation &amp; forest degradation is 2nd largest anthropogenic CO2 source after fossil fuel combustion.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Together estimated as ~ 15% of net global annual average CO2 emissions.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BD4D41-2207-4061-B3AF-55895076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Biomass Burning Atm. CO2 Contribution</a:t>
            </a:r>
          </a:p>
        </p:txBody>
      </p:sp>
      <p:pic>
        <p:nvPicPr>
          <p:cNvPr id="6" name="Picture 2" descr="Mauna Loa CO2">
            <a:extLst>
              <a:ext uri="{FF2B5EF4-FFF2-40B4-BE49-F238E27FC236}">
                <a16:creationId xmlns:a16="http://schemas.microsoft.com/office/drawing/2014/main" id="{475EE8B5-439B-49B8-86FB-EE3EA418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681" t="7833" r="9544" b="8486"/>
          <a:stretch>
            <a:fillRect/>
          </a:stretch>
        </p:blipFill>
        <p:spPr bwMode="auto">
          <a:xfrm>
            <a:off x="4458941" y="1493104"/>
            <a:ext cx="3701415" cy="2702978"/>
          </a:xfrm>
          <a:prstGeom prst="rect">
            <a:avLst/>
          </a:prstGeom>
          <a:noFill/>
        </p:spPr>
      </p:pic>
      <p:pic>
        <p:nvPicPr>
          <p:cNvPr id="7" name="Picture 4" descr="CO2 Annual Growth Rates for Mauna Loa">
            <a:extLst>
              <a:ext uri="{FF2B5EF4-FFF2-40B4-BE49-F238E27FC236}">
                <a16:creationId xmlns:a16="http://schemas.microsoft.com/office/drawing/2014/main" id="{1745906B-FD8D-457B-BCB1-D1FF81A2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113" t="7180" r="9067" b="8486"/>
          <a:stretch>
            <a:fillRect/>
          </a:stretch>
        </p:blipFill>
        <p:spPr bwMode="auto">
          <a:xfrm>
            <a:off x="8245853" y="1503739"/>
            <a:ext cx="3611183" cy="2688309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5434A9-2B74-41ED-9070-FB17B76B1893}"/>
              </a:ext>
            </a:extLst>
          </p:cNvPr>
          <p:cNvSpPr/>
          <p:nvPr/>
        </p:nvSpPr>
        <p:spPr>
          <a:xfrm>
            <a:off x="8580817" y="4367463"/>
            <a:ext cx="31800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 mean emission rate of 11.3 </a:t>
            </a:r>
            <a:r>
              <a:rPr lang="en-US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</a:t>
            </a:r>
            <a:r>
              <a:rPr lang="en-US" baseline="-25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per day during Sept-Oct 2015, emissions from these fires exceeded the fossil fuel CO</a:t>
            </a:r>
            <a:r>
              <a:rPr lang="en-US" baseline="-25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release rate of the European Union (EU28) (8.9 </a:t>
            </a:r>
            <a:r>
              <a:rPr lang="en-US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</a:t>
            </a:r>
            <a:r>
              <a:rPr lang="en-US" baseline="-25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per day).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id="{58CD89B0-AF68-4EB5-BFA0-9EEF251C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93" y="4251837"/>
            <a:ext cx="3457576" cy="256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45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26F3652B-FCEC-47AD-BFFB-FBFF5C695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04" y="1376565"/>
            <a:ext cx="3800474" cy="25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6671CD-3D21-4B35-97D4-0F589682B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6" y="1497027"/>
            <a:ext cx="7635114" cy="2100766"/>
          </a:xfrm>
        </p:spPr>
        <p:txBody>
          <a:bodyPr/>
          <a:lstStyle/>
          <a:p>
            <a:r>
              <a:rPr lang="en-US" dirty="0"/>
              <a:t>Biomass burning a major air pollution source (PM2.5, VOCs, tropospheric O3, CO..).</a:t>
            </a:r>
          </a:p>
          <a:p>
            <a:r>
              <a:rPr lang="en-US" dirty="0"/>
              <a:t> Respiratory effects.</a:t>
            </a:r>
          </a:p>
          <a:p>
            <a:r>
              <a:rPr lang="en-US" dirty="0"/>
              <a:t> SE Asia + 200 days/yr-1 &gt; WHO AQ targets.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35CE6B-309B-47D8-A430-F542C1B4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5" y="182147"/>
            <a:ext cx="10548937" cy="1002007"/>
          </a:xfrm>
        </p:spPr>
        <p:txBody>
          <a:bodyPr/>
          <a:lstStyle/>
          <a:p>
            <a:r>
              <a:rPr lang="en-US" dirty="0"/>
              <a:t>Background: Biomass Burning Emissions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62C5E-7E94-490F-A0BE-D2DE529D2400}"/>
              </a:ext>
            </a:extLst>
          </p:cNvPr>
          <p:cNvSpPr/>
          <p:nvPr/>
        </p:nvSpPr>
        <p:spPr>
          <a:xfrm>
            <a:off x="11172602" y="2502786"/>
            <a:ext cx="282588" cy="21602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8A0B67-2EB1-4E65-8774-A1EC54BABAC0}"/>
              </a:ext>
            </a:extLst>
          </p:cNvPr>
          <p:cNvCxnSpPr>
            <a:cxnSpLocks/>
          </p:cNvCxnSpPr>
          <p:nvPr/>
        </p:nvCxnSpPr>
        <p:spPr>
          <a:xfrm>
            <a:off x="11455190" y="2718810"/>
            <a:ext cx="315364" cy="127501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F846A9-13CE-40FE-9588-6881C18E61F6}"/>
              </a:ext>
            </a:extLst>
          </p:cNvPr>
          <p:cNvCxnSpPr>
            <a:cxnSpLocks/>
          </p:cNvCxnSpPr>
          <p:nvPr/>
        </p:nvCxnSpPr>
        <p:spPr>
          <a:xfrm flipH="1">
            <a:off x="8783053" y="2712794"/>
            <a:ext cx="2389549" cy="1324004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BB334D-5925-42B4-9B77-9CE61444C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6" y="3073285"/>
            <a:ext cx="3800475" cy="30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15E170F-B309-4644-977F-64017BA12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3"/>
          <a:stretch/>
        </p:blipFill>
        <p:spPr bwMode="auto">
          <a:xfrm>
            <a:off x="8783053" y="4036798"/>
            <a:ext cx="2987501" cy="20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4AA576-3215-4DB1-9DDC-8BE6FA6E772D}"/>
              </a:ext>
            </a:extLst>
          </p:cNvPr>
          <p:cNvSpPr txBox="1"/>
          <p:nvPr/>
        </p:nvSpPr>
        <p:spPr>
          <a:xfrm>
            <a:off x="8423685" y="1376565"/>
            <a:ext cx="3410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Indonesia peat burning in 09/2019</a:t>
            </a:r>
            <a:endParaRPr lang="en-US" dirty="0"/>
          </a:p>
        </p:txBody>
      </p:sp>
      <p:pic>
        <p:nvPicPr>
          <p:cNvPr id="1032" name="Picture 8" descr="Wildfire Smoke Shrouds Mexico City">
            <a:extLst>
              <a:ext uri="{FF2B5EF4-FFF2-40B4-BE49-F238E27FC236}">
                <a16:creationId xmlns:a16="http://schemas.microsoft.com/office/drawing/2014/main" id="{C7FBB70C-5AEC-46BB-9546-8469EFA1E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57" y="2942889"/>
            <a:ext cx="3800475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92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7FCAA6-32D0-4B4A-8366-84F72729A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Biomass Burning Emissions Calculation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D3A1367-5903-47DE-A010-73445B3149E7}"/>
              </a:ext>
            </a:extLst>
          </p:cNvPr>
          <p:cNvGrpSpPr/>
          <p:nvPr/>
        </p:nvGrpSpPr>
        <p:grpSpPr>
          <a:xfrm>
            <a:off x="-78206" y="850639"/>
            <a:ext cx="9753600" cy="6263868"/>
            <a:chOff x="914400" y="381407"/>
            <a:chExt cx="9753600" cy="6263868"/>
          </a:xfrm>
        </p:grpSpPr>
        <p:sp>
          <p:nvSpPr>
            <p:cNvPr id="94" name="Rectangle 3">
              <a:extLst>
                <a:ext uri="{FF2B5EF4-FFF2-40B4-BE49-F238E27FC236}">
                  <a16:creationId xmlns:a16="http://schemas.microsoft.com/office/drawing/2014/main" id="{2B039F0A-ADBD-4261-969E-3CDE3994F0A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14400" y="381407"/>
              <a:ext cx="9721001" cy="5908269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endParaRPr lang="en-GB" sz="3200" dirty="0">
                <a:solidFill>
                  <a:schemeClr val="accent4"/>
                </a:solidFill>
              </a:endParaRPr>
            </a:p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endParaRPr lang="en-GB" sz="3200" dirty="0">
                <a:solidFill>
                  <a:schemeClr val="accent4"/>
                </a:solidFill>
              </a:endParaRPr>
            </a:p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endParaRPr lang="en-GB" sz="3200" dirty="0">
                <a:solidFill>
                  <a:schemeClr val="accent4"/>
                </a:solidFill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GB" sz="3200" dirty="0">
                  <a:solidFill>
                    <a:schemeClr val="accent4"/>
                  </a:solidFill>
                </a:rPr>
                <a:t>		  </a:t>
              </a:r>
              <a:r>
                <a:rPr lang="en-GB" sz="3200" b="1" i="1" dirty="0" err="1">
                  <a:solidFill>
                    <a:schemeClr val="accent4"/>
                  </a:solidFill>
                </a:rPr>
                <a:t>E</a:t>
              </a:r>
              <a:r>
                <a:rPr lang="en-GB" sz="3200" b="1" i="1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GB" sz="3200" i="1" dirty="0">
                  <a:solidFill>
                    <a:schemeClr val="accent4"/>
                  </a:solidFill>
                </a:rPr>
                <a:t> </a:t>
              </a:r>
              <a:r>
                <a:rPr lang="en-GB" sz="2200" i="1" dirty="0">
                  <a:solidFill>
                    <a:schemeClr val="accent4"/>
                  </a:solidFill>
                </a:rPr>
                <a:t> </a:t>
              </a:r>
              <a:r>
                <a:rPr lang="en-GB" sz="3200" i="1" dirty="0">
                  <a:solidFill>
                    <a:schemeClr val="accent4"/>
                  </a:solidFill>
                </a:rPr>
                <a:t>=     </a:t>
              </a:r>
              <a:r>
                <a:rPr lang="en-GB" sz="3200" b="1" i="1" dirty="0">
                  <a:solidFill>
                    <a:schemeClr val="accent4"/>
                  </a:solidFill>
                </a:rPr>
                <a:t>BA</a:t>
              </a:r>
              <a:r>
                <a:rPr lang="en-GB" sz="3200" i="1" dirty="0">
                  <a:solidFill>
                    <a:schemeClr val="accent4"/>
                  </a:solidFill>
                </a:rPr>
                <a:t>  </a:t>
              </a:r>
              <a:r>
                <a:rPr lang="en-GB" sz="3200" dirty="0">
                  <a:solidFill>
                    <a:schemeClr val="accent4"/>
                  </a:solidFill>
                </a:rPr>
                <a:t>x</a:t>
              </a:r>
              <a:r>
                <a:rPr lang="en-GB" sz="3200" i="1" dirty="0">
                  <a:solidFill>
                    <a:schemeClr val="accent4"/>
                  </a:solidFill>
                </a:rPr>
                <a:t> </a:t>
              </a:r>
              <a:r>
                <a:rPr lang="en-GB" sz="3200" b="1" i="1" dirty="0">
                  <a:solidFill>
                    <a:schemeClr val="accent4"/>
                  </a:solidFill>
                </a:rPr>
                <a:t>FL</a:t>
              </a:r>
              <a:r>
                <a:rPr lang="en-GB" sz="3200" i="1" dirty="0">
                  <a:solidFill>
                    <a:schemeClr val="accent4"/>
                  </a:solidFill>
                </a:rPr>
                <a:t> </a:t>
              </a:r>
              <a:r>
                <a:rPr lang="en-GB" sz="3200" dirty="0">
                  <a:solidFill>
                    <a:schemeClr val="accent4"/>
                  </a:solidFill>
                </a:rPr>
                <a:t>x </a:t>
              </a:r>
              <a:r>
                <a:rPr lang="en-GB" sz="3200" b="1" i="1" dirty="0">
                  <a:solidFill>
                    <a:schemeClr val="accent4"/>
                  </a:solidFill>
                </a:rPr>
                <a:t>CC</a:t>
              </a:r>
              <a:r>
                <a:rPr lang="en-GB" sz="3200" i="1" dirty="0">
                  <a:solidFill>
                    <a:schemeClr val="accent4"/>
                  </a:solidFill>
                </a:rPr>
                <a:t>   </a:t>
              </a:r>
              <a:r>
                <a:rPr lang="en-GB" sz="3200" dirty="0">
                  <a:solidFill>
                    <a:schemeClr val="accent4"/>
                  </a:solidFill>
                </a:rPr>
                <a:t>x</a:t>
              </a:r>
              <a:r>
                <a:rPr lang="en-GB" sz="3200" i="1" dirty="0">
                  <a:solidFill>
                    <a:schemeClr val="accent4"/>
                  </a:solidFill>
                </a:rPr>
                <a:t>  </a:t>
              </a:r>
              <a:r>
                <a:rPr lang="en-GB" sz="3200" b="1" i="1" dirty="0" err="1">
                  <a:solidFill>
                    <a:schemeClr val="accent4"/>
                  </a:solidFill>
                </a:rPr>
                <a:t>EF</a:t>
              </a:r>
              <a:r>
                <a:rPr lang="en-GB" sz="3200" b="1" i="1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GB" sz="3200" b="1" i="1" dirty="0">
                  <a:solidFill>
                    <a:schemeClr val="accent4"/>
                  </a:solidFill>
                </a:rPr>
                <a:t>	</a:t>
              </a:r>
            </a:p>
            <a:p>
              <a:pPr marL="342900" indent="-342900">
                <a:spcBef>
                  <a:spcPct val="20000"/>
                </a:spcBef>
              </a:pPr>
              <a:endParaRPr lang="en-GB" sz="1600" i="1" baseline="-25000" dirty="0">
                <a:solidFill>
                  <a:schemeClr val="accent4"/>
                </a:solidFill>
              </a:endParaRP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en-GB" sz="3200" b="1" i="1" dirty="0">
                  <a:solidFill>
                    <a:schemeClr val="accent4"/>
                  </a:solidFill>
                </a:rPr>
                <a:t>		  </a:t>
              </a: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en-GB" sz="3200" b="1" i="1" dirty="0">
                  <a:solidFill>
                    <a:schemeClr val="accent4"/>
                  </a:solidFill>
                </a:rPr>
                <a:t>		  </a:t>
              </a:r>
              <a:r>
                <a:rPr lang="en-GB" sz="3200" b="1" i="1" dirty="0" err="1">
                  <a:solidFill>
                    <a:schemeClr val="accent4"/>
                  </a:solidFill>
                </a:rPr>
                <a:t>E</a:t>
              </a:r>
              <a:r>
                <a:rPr lang="en-GB" sz="3200" b="1" i="1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GB" sz="3200" i="1" dirty="0">
                  <a:solidFill>
                    <a:schemeClr val="accent4"/>
                  </a:solidFill>
                </a:rPr>
                <a:t>  =       </a:t>
              </a:r>
              <a:r>
                <a:rPr lang="en-GB" sz="3200" b="1" i="1" dirty="0">
                  <a:solidFill>
                    <a:schemeClr val="accent4"/>
                  </a:solidFill>
                </a:rPr>
                <a:t>FRE</a:t>
              </a:r>
              <a:r>
                <a:rPr lang="en-GB" sz="3200" i="1" dirty="0">
                  <a:solidFill>
                    <a:schemeClr val="accent4"/>
                  </a:solidFill>
                </a:rPr>
                <a:t>  </a:t>
              </a:r>
              <a:r>
                <a:rPr lang="en-GB" sz="3200" dirty="0">
                  <a:solidFill>
                    <a:schemeClr val="accent4"/>
                  </a:solidFill>
                </a:rPr>
                <a:t>x  </a:t>
              </a:r>
              <a:r>
                <a:rPr lang="en-GB" sz="3200" b="1" i="1" dirty="0">
                  <a:solidFill>
                    <a:schemeClr val="accent4"/>
                  </a:solidFill>
                </a:rPr>
                <a:t>CF</a:t>
              </a:r>
              <a:r>
                <a:rPr lang="en-GB" sz="3200" i="1" dirty="0">
                  <a:solidFill>
                    <a:schemeClr val="accent4"/>
                  </a:solidFill>
                </a:rPr>
                <a:t>      </a:t>
              </a:r>
              <a:r>
                <a:rPr lang="en-GB" sz="2000" i="1" dirty="0">
                  <a:solidFill>
                    <a:schemeClr val="accent4"/>
                  </a:solidFill>
                </a:rPr>
                <a:t> </a:t>
              </a:r>
              <a:r>
                <a:rPr lang="en-GB" sz="3200" dirty="0">
                  <a:solidFill>
                    <a:schemeClr val="accent4"/>
                  </a:solidFill>
                </a:rPr>
                <a:t>x  </a:t>
              </a:r>
              <a:r>
                <a:rPr lang="en-GB" sz="3200" b="1" i="1" dirty="0" err="1">
                  <a:solidFill>
                    <a:schemeClr val="accent4"/>
                  </a:solidFill>
                </a:rPr>
                <a:t>EF</a:t>
              </a:r>
              <a:r>
                <a:rPr lang="en-GB" sz="3200" b="1" i="1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GB" sz="3200" b="1" i="1" baseline="-25000" dirty="0">
                  <a:solidFill>
                    <a:schemeClr val="accent4"/>
                  </a:solidFill>
                </a:rPr>
                <a:t>	</a:t>
              </a:r>
              <a:endParaRPr lang="en-GB" sz="1400" b="1" i="1" dirty="0">
                <a:solidFill>
                  <a:schemeClr val="accent4"/>
                </a:solidFill>
              </a:endParaRP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en-GB" sz="3200" i="1" dirty="0">
                  <a:solidFill>
                    <a:schemeClr val="accent4"/>
                  </a:solidFill>
                </a:rPr>
                <a:t>		</a:t>
              </a:r>
              <a:endParaRPr lang="en-GB" sz="1400" i="1" baseline="-25000" dirty="0">
                <a:solidFill>
                  <a:schemeClr val="accent4"/>
                </a:solidFill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5937441-FE67-4C21-BAAA-42E36186E20F}"/>
                </a:ext>
              </a:extLst>
            </p:cNvPr>
            <p:cNvGrpSpPr/>
            <p:nvPr/>
          </p:nvGrpSpPr>
          <p:grpSpPr>
            <a:xfrm>
              <a:off x="1589198" y="1054892"/>
              <a:ext cx="9078802" cy="5590383"/>
              <a:chOff x="1677078" y="1054892"/>
              <a:chExt cx="8990922" cy="5590383"/>
            </a:xfrm>
          </p:grpSpPr>
          <p:sp>
            <p:nvSpPr>
              <p:cNvPr id="96" name="Freeform 5">
                <a:extLst>
                  <a:ext uri="{FF2B5EF4-FFF2-40B4-BE49-F238E27FC236}">
                    <a16:creationId xmlns:a16="http://schemas.microsoft.com/office/drawing/2014/main" id="{C1040834-8261-4FD0-AEB5-FB7BA3C06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550" y="5060950"/>
                <a:ext cx="1081088" cy="31273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454" y="15"/>
                  </a:cxn>
                  <a:cxn ang="0">
                    <a:pos x="681" y="197"/>
                  </a:cxn>
                </a:cxnLst>
                <a:rect l="0" t="0" r="r" b="b"/>
                <a:pathLst>
                  <a:path w="681" h="197">
                    <a:moveTo>
                      <a:pt x="0" y="106"/>
                    </a:moveTo>
                    <a:cubicBezTo>
                      <a:pt x="170" y="53"/>
                      <a:pt x="341" y="0"/>
                      <a:pt x="454" y="15"/>
                    </a:cubicBezTo>
                    <a:cubicBezTo>
                      <a:pt x="567" y="30"/>
                      <a:pt x="643" y="167"/>
                      <a:pt x="681" y="197"/>
                    </a:cubicBezTo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lIns="90360" tIns="63720" rIns="90360" bIns="44280"/>
              <a:lstStyle/>
              <a:p>
                <a:pPr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</a:pPr>
                <a:endParaRPr lang="en-US" sz="800">
                  <a:solidFill>
                    <a:schemeClr val="accent4"/>
                  </a:solidFill>
                  <a:latin typeface="Arial" pitchFamily="34" charset="0"/>
                </a:endParaRPr>
              </a:p>
            </p:txBody>
          </p:sp>
          <p:sp>
            <p:nvSpPr>
              <p:cNvPr id="97" name="Freeform 6">
                <a:extLst>
                  <a:ext uri="{FF2B5EF4-FFF2-40B4-BE49-F238E27FC236}">
                    <a16:creationId xmlns:a16="http://schemas.microsoft.com/office/drawing/2014/main" id="{353481DC-B456-46DF-AC43-FDA7C2ABF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451" y="5445125"/>
                <a:ext cx="1223963" cy="1200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2" y="680"/>
                  </a:cxn>
                  <a:cxn ang="0">
                    <a:pos x="771" y="454"/>
                  </a:cxn>
                </a:cxnLst>
                <a:rect l="0" t="0" r="r" b="b"/>
                <a:pathLst>
                  <a:path w="771" h="756">
                    <a:moveTo>
                      <a:pt x="0" y="0"/>
                    </a:moveTo>
                    <a:cubicBezTo>
                      <a:pt x="27" y="302"/>
                      <a:pt x="54" y="604"/>
                      <a:pt x="182" y="680"/>
                    </a:cubicBezTo>
                    <a:cubicBezTo>
                      <a:pt x="310" y="756"/>
                      <a:pt x="540" y="605"/>
                      <a:pt x="771" y="454"/>
                    </a:cubicBezTo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lIns="90360" tIns="63720" rIns="90360" bIns="44280"/>
              <a:lstStyle/>
              <a:p>
                <a:pPr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</a:pPr>
                <a:endParaRPr lang="en-US" sz="800">
                  <a:solidFill>
                    <a:schemeClr val="accent4"/>
                  </a:solidFill>
                  <a:latin typeface="Arial" pitchFamily="34" charset="0"/>
                </a:endParaRPr>
              </a:p>
            </p:txBody>
          </p:sp>
          <p:sp>
            <p:nvSpPr>
              <p:cNvPr id="98" name="Text Box 7">
                <a:extLst>
                  <a:ext uri="{FF2B5EF4-FFF2-40B4-BE49-F238E27FC236}">
                    <a16:creationId xmlns:a16="http://schemas.microsoft.com/office/drawing/2014/main" id="{1A0CB983-BC51-46BF-89C8-D58EA33D0D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4478" y="3515326"/>
                <a:ext cx="8943522" cy="54006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0000" lnSpcReduction="10000"/>
              </a:bodyPr>
              <a:lstStyle>
                <a:lvl1pPr algn="ctr">
                  <a:spcBef>
                    <a:spcPct val="0"/>
                  </a:spcBef>
                  <a:buNone/>
                  <a:defRPr sz="3600">
                    <a:solidFill>
                      <a:srgbClr val="FFFF00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99" name="Text Box 8">
                <a:extLst>
                  <a:ext uri="{FF2B5EF4-FFF2-40B4-BE49-F238E27FC236}">
                    <a16:creationId xmlns:a16="http://schemas.microsoft.com/office/drawing/2014/main" id="{5D7AE4EE-9915-4956-8FBE-DBB6C30F38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7611" y="1539295"/>
                <a:ext cx="2853579" cy="3334703"/>
              </a:xfrm>
              <a:prstGeom prst="rect">
                <a:avLst/>
              </a:prstGeom>
              <a:solidFill>
                <a:srgbClr val="FF9900">
                  <a:alpha val="5000"/>
                </a:srgbClr>
              </a:solidFill>
              <a:ln w="19050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none" lIns="90360" tIns="63720" rIns="90360" bIns="44280" anchor="b" anchorCtr="1"/>
              <a:lstStyle/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r>
                  <a:rPr lang="en-GB" b="1" dirty="0">
                    <a:solidFill>
                      <a:schemeClr val="accent4"/>
                    </a:solidFill>
                    <a:latin typeface="Arial" pitchFamily="34" charset="0"/>
                  </a:rPr>
                  <a:t>burnt biomass</a:t>
                </a: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  <a:p>
                <a:pPr marL="339725" indent="-339725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endParaRPr lang="en-GB" b="1" dirty="0">
                  <a:solidFill>
                    <a:schemeClr val="accent4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00" name="Group 32">
                <a:extLst>
                  <a:ext uri="{FF2B5EF4-FFF2-40B4-BE49-F238E27FC236}">
                    <a16:creationId xmlns:a16="http://schemas.microsoft.com/office/drawing/2014/main" id="{C852BD6E-9319-4D5F-8AAD-05D9E71827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1281" y="1801455"/>
                <a:ext cx="1046274" cy="1109386"/>
                <a:chOff x="336" y="856"/>
                <a:chExt cx="1259" cy="1108"/>
              </a:xfrm>
            </p:grpSpPr>
            <p:sp>
              <p:nvSpPr>
                <p:cNvPr id="115" name="Text Box 10">
                  <a:extLst>
                    <a:ext uri="{FF2B5EF4-FFF2-40B4-BE49-F238E27FC236}">
                      <a16:creationId xmlns:a16="http://schemas.microsoft.com/office/drawing/2014/main" id="{D737DC5D-E044-43D7-AF58-92E3335BA5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856"/>
                  <a:ext cx="1259" cy="31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360" tIns="63720" rIns="90360" bIns="44280" anchor="b" anchorCtr="1">
                  <a:spAutoFit/>
                </a:bodyPr>
                <a:lstStyle/>
                <a:p>
                  <a:pPr marL="339725" indent="-339725"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  <a:tabLst>
                      <a:tab pos="339725" algn="l"/>
                      <a:tab pos="444500" algn="l"/>
                      <a:tab pos="893763" algn="l"/>
                      <a:tab pos="1343025" algn="l"/>
                      <a:tab pos="1792288" algn="l"/>
                      <a:tab pos="2241550" algn="l"/>
                      <a:tab pos="2690813" algn="l"/>
                      <a:tab pos="3140075" algn="l"/>
                      <a:tab pos="3589338" algn="l"/>
                      <a:tab pos="4038600" algn="l"/>
                      <a:tab pos="4487863" algn="l"/>
                      <a:tab pos="4937125" algn="l"/>
                      <a:tab pos="5386388" algn="l"/>
                      <a:tab pos="5835650" algn="l"/>
                      <a:tab pos="6284913" algn="l"/>
                      <a:tab pos="6734175" algn="l"/>
                      <a:tab pos="7183438" algn="l"/>
                      <a:tab pos="7632700" algn="l"/>
                      <a:tab pos="8081963" algn="l"/>
                      <a:tab pos="8531225" algn="l"/>
                      <a:tab pos="8980488" algn="l"/>
                    </a:tabLst>
                  </a:pPr>
                  <a:r>
                    <a:rPr lang="en-GB" b="1" dirty="0">
                      <a:solidFill>
                        <a:schemeClr val="accent4"/>
                      </a:solidFill>
                      <a:latin typeface="Arial" pitchFamily="34" charset="0"/>
                    </a:rPr>
                    <a:t>   sat. </a:t>
                  </a:r>
                  <a:r>
                    <a:rPr lang="en-GB" b="1" dirty="0" err="1">
                      <a:solidFill>
                        <a:schemeClr val="accent4"/>
                      </a:solidFill>
                      <a:latin typeface="Arial" pitchFamily="34" charset="0"/>
                    </a:rPr>
                    <a:t>obs</a:t>
                  </a:r>
                  <a:r>
                    <a:rPr lang="en-GB" b="1" dirty="0">
                      <a:solidFill>
                        <a:schemeClr val="accent4"/>
                      </a:solidFill>
                      <a:latin typeface="Arial" pitchFamily="34" charset="0"/>
                    </a:rPr>
                    <a:t>.</a:t>
                  </a:r>
                </a:p>
              </p:txBody>
            </p:sp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F411C7B2-6034-4AE9-8AF2-F41D53A75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" y="1077"/>
                  <a:ext cx="633" cy="88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3" y="726"/>
                    </a:cxn>
                    <a:cxn ang="0">
                      <a:pos x="771" y="408"/>
                    </a:cxn>
                  </a:cxnLst>
                  <a:rect l="0" t="0" r="r" b="b"/>
                  <a:pathLst>
                    <a:path w="771" h="794">
                      <a:moveTo>
                        <a:pt x="0" y="0"/>
                      </a:moveTo>
                      <a:cubicBezTo>
                        <a:pt x="117" y="329"/>
                        <a:pt x="234" y="658"/>
                        <a:pt x="363" y="726"/>
                      </a:cubicBezTo>
                      <a:cubicBezTo>
                        <a:pt x="492" y="794"/>
                        <a:pt x="703" y="461"/>
                        <a:pt x="771" y="408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CC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txBody>
                <a:bodyPr lIns="90360" tIns="63720" rIns="90360" bIns="44280"/>
                <a:lstStyle/>
                <a:p>
                  <a:pPr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</a:pPr>
                  <a:endParaRPr lang="en-US" sz="800">
                    <a:solidFill>
                      <a:schemeClr val="accent4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01" name="Group 19">
                <a:extLst>
                  <a:ext uri="{FF2B5EF4-FFF2-40B4-BE49-F238E27FC236}">
                    <a16:creationId xmlns:a16="http://schemas.microsoft.com/office/drawing/2014/main" id="{43CB83E8-748A-44FC-9572-FE725EF474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5957" y="1482734"/>
                <a:ext cx="2600104" cy="1030703"/>
                <a:chOff x="2573" y="3838"/>
                <a:chExt cx="1555" cy="548"/>
              </a:xfrm>
            </p:grpSpPr>
            <p:sp>
              <p:nvSpPr>
                <p:cNvPr id="113" name="Text Box 20">
                  <a:extLst>
                    <a:ext uri="{FF2B5EF4-FFF2-40B4-BE49-F238E27FC236}">
                      <a16:creationId xmlns:a16="http://schemas.microsoft.com/office/drawing/2014/main" id="{D78C4DC1-00DC-44FA-9664-BE07424658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7" y="3838"/>
                  <a:ext cx="1191" cy="16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360" tIns="63720" rIns="90360" bIns="44280" anchor="b" anchorCtr="1">
                  <a:spAutoFit/>
                </a:bodyPr>
                <a:lstStyle/>
                <a:p>
                  <a:pPr marL="339725" indent="-339725"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  <a:tabLst>
                      <a:tab pos="339725" algn="l"/>
                      <a:tab pos="444500" algn="l"/>
                      <a:tab pos="893763" algn="l"/>
                      <a:tab pos="1343025" algn="l"/>
                      <a:tab pos="1792288" algn="l"/>
                      <a:tab pos="2241550" algn="l"/>
                      <a:tab pos="2690813" algn="l"/>
                      <a:tab pos="3140075" algn="l"/>
                      <a:tab pos="3589338" algn="l"/>
                      <a:tab pos="4038600" algn="l"/>
                      <a:tab pos="4487863" algn="l"/>
                      <a:tab pos="4937125" algn="l"/>
                      <a:tab pos="5386388" algn="l"/>
                      <a:tab pos="5835650" algn="l"/>
                      <a:tab pos="6284913" algn="l"/>
                      <a:tab pos="6734175" algn="l"/>
                      <a:tab pos="7183438" algn="l"/>
                      <a:tab pos="7632700" algn="l"/>
                      <a:tab pos="8081963" algn="l"/>
                      <a:tab pos="8531225" algn="l"/>
                      <a:tab pos="8980488" algn="l"/>
                    </a:tabLst>
                  </a:pPr>
                  <a:r>
                    <a:rPr lang="en-GB" b="1" dirty="0">
                      <a:solidFill>
                        <a:schemeClr val="accent4"/>
                      </a:solidFill>
                      <a:latin typeface="Arial" pitchFamily="34" charset="0"/>
                    </a:rPr>
                    <a:t>(dynamic) veg. model</a:t>
                  </a:r>
                </a:p>
              </p:txBody>
            </p:sp>
            <p:sp>
              <p:nvSpPr>
                <p:cNvPr id="114" name="Freeform 21">
                  <a:extLst>
                    <a:ext uri="{FF2B5EF4-FFF2-40B4-BE49-F238E27FC236}">
                      <a16:creationId xmlns:a16="http://schemas.microsoft.com/office/drawing/2014/main" id="{BE71510E-F934-43F3-9ED1-E6F1E14AB6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7807853">
                  <a:off x="2516" y="3915"/>
                  <a:ext cx="528" cy="413"/>
                </a:xfrm>
                <a:custGeom>
                  <a:avLst/>
                  <a:gdLst/>
                  <a:ahLst/>
                  <a:cxnLst>
                    <a:cxn ang="0">
                      <a:pos x="680" y="227"/>
                    </a:cxn>
                    <a:cxn ang="0">
                      <a:pos x="227" y="9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80" h="227">
                      <a:moveTo>
                        <a:pt x="680" y="227"/>
                      </a:moveTo>
                      <a:cubicBezTo>
                        <a:pt x="510" y="178"/>
                        <a:pt x="340" y="129"/>
                        <a:pt x="227" y="91"/>
                      </a:cubicBezTo>
                      <a:cubicBezTo>
                        <a:pt x="114" y="53"/>
                        <a:pt x="57" y="26"/>
                        <a:pt x="0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txBody>
                <a:bodyPr lIns="90360" tIns="63720" rIns="90360" bIns="44280"/>
                <a:lstStyle/>
                <a:p>
                  <a:pPr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</a:pPr>
                  <a:endParaRPr lang="en-US" sz="800">
                    <a:solidFill>
                      <a:schemeClr val="accent4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02" name="Group 33">
                <a:extLst>
                  <a:ext uri="{FF2B5EF4-FFF2-40B4-BE49-F238E27FC236}">
                    <a16:creationId xmlns:a16="http://schemas.microsoft.com/office/drawing/2014/main" id="{359A72D2-A8CD-4BB1-9A8D-428C684AD0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6995" y="1707015"/>
                <a:ext cx="3055649" cy="1317050"/>
                <a:chOff x="2018" y="968"/>
                <a:chExt cx="1936" cy="700"/>
              </a:xfrm>
            </p:grpSpPr>
            <p:sp>
              <p:nvSpPr>
                <p:cNvPr id="111" name="Text Box 17">
                  <a:extLst>
                    <a:ext uri="{FF2B5EF4-FFF2-40B4-BE49-F238E27FC236}">
                      <a16:creationId xmlns:a16="http://schemas.microsoft.com/office/drawing/2014/main" id="{6105A6D7-E8DF-4972-B319-150E564833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16" y="968"/>
                  <a:ext cx="938" cy="16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360" tIns="63720" rIns="90360" bIns="44280" anchor="b" anchorCtr="1">
                  <a:spAutoFit/>
                </a:bodyPr>
                <a:lstStyle/>
                <a:p>
                  <a:pPr marL="339725" indent="-339725"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  <a:tabLst>
                      <a:tab pos="339725" algn="l"/>
                      <a:tab pos="444500" algn="l"/>
                      <a:tab pos="893763" algn="l"/>
                      <a:tab pos="1343025" algn="l"/>
                      <a:tab pos="1792288" algn="l"/>
                      <a:tab pos="2241550" algn="l"/>
                      <a:tab pos="2690813" algn="l"/>
                      <a:tab pos="3140075" algn="l"/>
                      <a:tab pos="3589338" algn="l"/>
                      <a:tab pos="4038600" algn="l"/>
                      <a:tab pos="4487863" algn="l"/>
                      <a:tab pos="4937125" algn="l"/>
                      <a:tab pos="5386388" algn="l"/>
                      <a:tab pos="5835650" algn="l"/>
                      <a:tab pos="6284913" algn="l"/>
                      <a:tab pos="6734175" algn="l"/>
                      <a:tab pos="7183438" algn="l"/>
                      <a:tab pos="7632700" algn="l"/>
                      <a:tab pos="8081963" algn="l"/>
                      <a:tab pos="8531225" algn="l"/>
                      <a:tab pos="8980488" algn="l"/>
                    </a:tabLst>
                  </a:pPr>
                  <a:r>
                    <a:rPr lang="en-GB" b="1" dirty="0">
                      <a:solidFill>
                        <a:schemeClr val="accent4"/>
                      </a:solidFill>
                      <a:latin typeface="Arial" pitchFamily="34" charset="0"/>
                    </a:rPr>
                    <a:t>land cover map</a:t>
                  </a:r>
                </a:p>
              </p:txBody>
            </p:sp>
            <p:sp>
              <p:nvSpPr>
                <p:cNvPr id="112" name="Freeform 23">
                  <a:extLst>
                    <a:ext uri="{FF2B5EF4-FFF2-40B4-BE49-F238E27FC236}">
                      <a16:creationId xmlns:a16="http://schemas.microsoft.com/office/drawing/2014/main" id="{6397D157-2C5A-462F-A1B6-83E2B192C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1125"/>
                  <a:ext cx="1815" cy="543"/>
                </a:xfrm>
                <a:custGeom>
                  <a:avLst/>
                  <a:gdLst/>
                  <a:ahLst/>
                  <a:cxnLst>
                    <a:cxn ang="0">
                      <a:pos x="862" y="0"/>
                    </a:cxn>
                    <a:cxn ang="0">
                      <a:pos x="998" y="589"/>
                    </a:cxn>
                    <a:cxn ang="0">
                      <a:pos x="0" y="408"/>
                    </a:cxn>
                  </a:cxnLst>
                  <a:rect l="0" t="0" r="r" b="b"/>
                  <a:pathLst>
                    <a:path w="1142" h="657">
                      <a:moveTo>
                        <a:pt x="862" y="0"/>
                      </a:moveTo>
                      <a:cubicBezTo>
                        <a:pt x="1002" y="260"/>
                        <a:pt x="1142" y="521"/>
                        <a:pt x="998" y="589"/>
                      </a:cubicBezTo>
                      <a:cubicBezTo>
                        <a:pt x="854" y="657"/>
                        <a:pt x="166" y="438"/>
                        <a:pt x="0" y="408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800080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txBody>
                <a:bodyPr lIns="90360" tIns="63720" rIns="90360" bIns="44280"/>
                <a:lstStyle/>
                <a:p>
                  <a:pPr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</a:pPr>
                  <a:endParaRPr lang="en-US" sz="800">
                    <a:solidFill>
                      <a:schemeClr val="accent4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03" name="Group 13">
                <a:extLst>
                  <a:ext uri="{FF2B5EF4-FFF2-40B4-BE49-F238E27FC236}">
                    <a16:creationId xmlns:a16="http://schemas.microsoft.com/office/drawing/2014/main" id="{A2E36A57-B860-46EC-8610-C60C6B62C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8201" y="3935415"/>
                <a:ext cx="1674094" cy="1044575"/>
                <a:chOff x="992" y="2999"/>
                <a:chExt cx="2005" cy="658"/>
              </a:xfrm>
            </p:grpSpPr>
            <p:sp>
              <p:nvSpPr>
                <p:cNvPr id="109" name="Text Box 14">
                  <a:extLst>
                    <a:ext uri="{FF2B5EF4-FFF2-40B4-BE49-F238E27FC236}">
                      <a16:creationId xmlns:a16="http://schemas.microsoft.com/office/drawing/2014/main" id="{F0F27843-0169-4E69-8378-91522926F1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21" y="3190"/>
                  <a:ext cx="1576" cy="36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360" tIns="63720" rIns="90360" bIns="44280" anchor="b" anchorCtr="1">
                  <a:spAutoFit/>
                </a:bodyPr>
                <a:lstStyle/>
                <a:p>
                  <a:pPr marL="339725" indent="-339725"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  <a:tabLst>
                      <a:tab pos="339725" algn="l"/>
                      <a:tab pos="444500" algn="l"/>
                      <a:tab pos="893763" algn="l"/>
                      <a:tab pos="1343025" algn="l"/>
                      <a:tab pos="1792288" algn="l"/>
                      <a:tab pos="2241550" algn="l"/>
                      <a:tab pos="2690813" algn="l"/>
                      <a:tab pos="3140075" algn="l"/>
                      <a:tab pos="3589338" algn="l"/>
                      <a:tab pos="4038600" algn="l"/>
                      <a:tab pos="4487863" algn="l"/>
                      <a:tab pos="4937125" algn="l"/>
                      <a:tab pos="5386388" algn="l"/>
                      <a:tab pos="5835650" algn="l"/>
                      <a:tab pos="6284913" algn="l"/>
                      <a:tab pos="6734175" algn="l"/>
                      <a:tab pos="7183438" algn="l"/>
                      <a:tab pos="7632700" algn="l"/>
                      <a:tab pos="8081963" algn="l"/>
                      <a:tab pos="8531225" algn="l"/>
                      <a:tab pos="8980488" algn="l"/>
                    </a:tabLst>
                  </a:pPr>
                  <a:r>
                    <a:rPr lang="en-GB" b="1" dirty="0">
                      <a:solidFill>
                        <a:schemeClr val="accent4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      believed </a:t>
                  </a:r>
                </a:p>
                <a:p>
                  <a:pPr marL="339725" indent="-339725"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  <a:tabLst>
                      <a:tab pos="339725" algn="l"/>
                      <a:tab pos="444500" algn="l"/>
                      <a:tab pos="893763" algn="l"/>
                      <a:tab pos="1343025" algn="l"/>
                      <a:tab pos="1792288" algn="l"/>
                      <a:tab pos="2241550" algn="l"/>
                      <a:tab pos="2690813" algn="l"/>
                      <a:tab pos="3140075" algn="l"/>
                      <a:tab pos="3589338" algn="l"/>
                      <a:tab pos="4038600" algn="l"/>
                      <a:tab pos="4487863" algn="l"/>
                      <a:tab pos="4937125" algn="l"/>
                      <a:tab pos="5386388" algn="l"/>
                      <a:tab pos="5835650" algn="l"/>
                      <a:tab pos="6284913" algn="l"/>
                      <a:tab pos="6734175" algn="l"/>
                      <a:tab pos="7183438" algn="l"/>
                      <a:tab pos="7632700" algn="l"/>
                      <a:tab pos="8081963" algn="l"/>
                      <a:tab pos="8531225" algn="l"/>
                      <a:tab pos="8980488" algn="l"/>
                    </a:tabLst>
                  </a:pPr>
                  <a:r>
                    <a:rPr lang="en-GB" b="1" dirty="0">
                      <a:solidFill>
                        <a:schemeClr val="accent4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     ~ constant</a:t>
                  </a:r>
                </a:p>
              </p:txBody>
            </p:sp>
            <p:sp>
              <p:nvSpPr>
                <p:cNvPr id="110" name="Freeform 15">
                  <a:extLst>
                    <a:ext uri="{FF2B5EF4-FFF2-40B4-BE49-F238E27FC236}">
                      <a16:creationId xmlns:a16="http://schemas.microsoft.com/office/drawing/2014/main" id="{C1182E21-88FC-4403-B2B3-A636BA1E41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435595" flipV="1">
                  <a:off x="992" y="2999"/>
                  <a:ext cx="894" cy="658"/>
                </a:xfrm>
                <a:custGeom>
                  <a:avLst/>
                  <a:gdLst/>
                  <a:ahLst/>
                  <a:cxnLst>
                    <a:cxn ang="0">
                      <a:pos x="227" y="114"/>
                    </a:cxn>
                    <a:cxn ang="0">
                      <a:pos x="46" y="23"/>
                    </a:cxn>
                    <a:cxn ang="0">
                      <a:pos x="0" y="250"/>
                    </a:cxn>
                  </a:cxnLst>
                  <a:rect l="0" t="0" r="r" b="b"/>
                  <a:pathLst>
                    <a:path w="227" h="250">
                      <a:moveTo>
                        <a:pt x="227" y="114"/>
                      </a:moveTo>
                      <a:cubicBezTo>
                        <a:pt x="155" y="57"/>
                        <a:pt x="84" y="0"/>
                        <a:pt x="46" y="23"/>
                      </a:cubicBezTo>
                      <a:cubicBezTo>
                        <a:pt x="8" y="46"/>
                        <a:pt x="8" y="212"/>
                        <a:pt x="0" y="25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33CC33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txBody>
                <a:bodyPr lIns="90360" tIns="63720" rIns="90360" bIns="44280"/>
                <a:lstStyle/>
                <a:p>
                  <a:pPr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</a:pPr>
                  <a:endParaRPr lang="en-US" sz="800">
                    <a:solidFill>
                      <a:schemeClr val="accent4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04" name="Text Box 27">
                <a:extLst>
                  <a:ext uri="{FF2B5EF4-FFF2-40B4-BE49-F238E27FC236}">
                    <a16:creationId xmlns:a16="http://schemas.microsoft.com/office/drawing/2014/main" id="{41502D69-063B-4311-8F7A-2078743EB5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9691" y="1054892"/>
                <a:ext cx="3212817" cy="31372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0360" tIns="63720" rIns="90360" bIns="44280">
                <a:spAutoFit/>
              </a:bodyPr>
              <a:lstStyle/>
              <a:p>
                <a:pPr marL="339725" indent="-339725" algn="ctr" defTabSz="449263" eaLnBrk="0" hangingPunct="0">
                  <a:lnSpc>
                    <a:spcPct val="95000"/>
                  </a:lnSpc>
                  <a:spcAft>
                    <a:spcPct val="30000"/>
                  </a:spcAft>
                  <a:buClr>
                    <a:srgbClr val="000000"/>
                  </a:buClr>
                  <a:buSzPct val="100000"/>
                  <a:tabLst>
                    <a:tab pos="339725" algn="l"/>
                    <a:tab pos="444500" algn="l"/>
                    <a:tab pos="893763" algn="l"/>
                    <a:tab pos="1343025" algn="l"/>
                    <a:tab pos="1792288" algn="l"/>
                    <a:tab pos="2241550" algn="l"/>
                    <a:tab pos="2690813" algn="l"/>
                    <a:tab pos="3140075" algn="l"/>
                    <a:tab pos="3589338" algn="l"/>
                    <a:tab pos="4038600" algn="l"/>
                    <a:tab pos="4487863" algn="l"/>
                    <a:tab pos="4937125" algn="l"/>
                    <a:tab pos="5386388" algn="l"/>
                    <a:tab pos="5835650" algn="l"/>
                    <a:tab pos="6284913" algn="l"/>
                    <a:tab pos="6734175" algn="l"/>
                    <a:tab pos="7183438" algn="l"/>
                    <a:tab pos="7632700" algn="l"/>
                    <a:tab pos="8081963" algn="l"/>
                    <a:tab pos="8531225" algn="l"/>
                    <a:tab pos="8980488" algn="l"/>
                  </a:tabLst>
                </a:pPr>
                <a:r>
                  <a:rPr lang="en-GB" b="1" dirty="0">
                    <a:solidFill>
                      <a:schemeClr val="accent4"/>
                    </a:solidFill>
                    <a:latin typeface="Arial" pitchFamily="34" charset="0"/>
                  </a:rPr>
                  <a:t>“key uncertainties” </a:t>
                </a:r>
                <a:r>
                  <a:rPr lang="en-GB" sz="1400" i="1" dirty="0">
                    <a:solidFill>
                      <a:schemeClr val="accent4"/>
                    </a:solidFill>
                    <a:latin typeface="Arial" pitchFamily="34" charset="0"/>
                  </a:rPr>
                  <a:t>(Reid et al. 2009)</a:t>
                </a:r>
              </a:p>
            </p:txBody>
          </p:sp>
          <p:grpSp>
            <p:nvGrpSpPr>
              <p:cNvPr id="105" name="Group 32">
                <a:extLst>
                  <a:ext uri="{FF2B5EF4-FFF2-40B4-BE49-F238E27FC236}">
                    <a16:creationId xmlns:a16="http://schemas.microsoft.com/office/drawing/2014/main" id="{045661B0-1A5B-4514-AC44-5611EC310F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1760" y="2322637"/>
                <a:ext cx="926671" cy="2649415"/>
                <a:chOff x="336" y="1062"/>
                <a:chExt cx="324" cy="902"/>
              </a:xfrm>
            </p:grpSpPr>
            <p:sp>
              <p:nvSpPr>
                <p:cNvPr id="107" name="Text Box 10">
                  <a:extLst>
                    <a:ext uri="{FF2B5EF4-FFF2-40B4-BE49-F238E27FC236}">
                      <a16:creationId xmlns:a16="http://schemas.microsoft.com/office/drawing/2014/main" id="{F18FBF2D-6D3C-40BD-BEC5-AF2CEAD6C8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1062"/>
                  <a:ext cx="63" cy="10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360" tIns="63720" rIns="90360" bIns="44280" anchor="b" anchorCtr="1">
                  <a:spAutoFit/>
                </a:bodyPr>
                <a:lstStyle/>
                <a:p>
                  <a:pPr marL="339725" indent="-339725"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  <a:tabLst>
                      <a:tab pos="339725" algn="l"/>
                      <a:tab pos="444500" algn="l"/>
                      <a:tab pos="893763" algn="l"/>
                      <a:tab pos="1343025" algn="l"/>
                      <a:tab pos="1792288" algn="l"/>
                      <a:tab pos="2241550" algn="l"/>
                      <a:tab pos="2690813" algn="l"/>
                      <a:tab pos="3140075" algn="l"/>
                      <a:tab pos="3589338" algn="l"/>
                      <a:tab pos="4038600" algn="l"/>
                      <a:tab pos="4487863" algn="l"/>
                      <a:tab pos="4937125" algn="l"/>
                      <a:tab pos="5386388" algn="l"/>
                      <a:tab pos="5835650" algn="l"/>
                      <a:tab pos="6284913" algn="l"/>
                      <a:tab pos="6734175" algn="l"/>
                      <a:tab pos="7183438" algn="l"/>
                      <a:tab pos="7632700" algn="l"/>
                      <a:tab pos="8081963" algn="l"/>
                      <a:tab pos="8531225" algn="l"/>
                      <a:tab pos="8980488" algn="l"/>
                    </a:tabLst>
                  </a:pPr>
                  <a:endParaRPr lang="en-GB" b="1" dirty="0">
                    <a:solidFill>
                      <a:schemeClr val="accent4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08" name="Freeform 12">
                  <a:extLst>
                    <a:ext uri="{FF2B5EF4-FFF2-40B4-BE49-F238E27FC236}">
                      <a16:creationId xmlns:a16="http://schemas.microsoft.com/office/drawing/2014/main" id="{556B266E-CD13-476A-B5F7-F596A508F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" y="1230"/>
                  <a:ext cx="224" cy="7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3" y="726"/>
                    </a:cxn>
                    <a:cxn ang="0">
                      <a:pos x="771" y="408"/>
                    </a:cxn>
                  </a:cxnLst>
                  <a:rect l="0" t="0" r="r" b="b"/>
                  <a:pathLst>
                    <a:path w="771" h="794">
                      <a:moveTo>
                        <a:pt x="0" y="0"/>
                      </a:moveTo>
                      <a:cubicBezTo>
                        <a:pt x="117" y="329"/>
                        <a:pt x="234" y="658"/>
                        <a:pt x="363" y="726"/>
                      </a:cubicBezTo>
                      <a:cubicBezTo>
                        <a:pt x="492" y="794"/>
                        <a:pt x="703" y="461"/>
                        <a:pt x="771" y="408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CC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txBody>
                <a:bodyPr lIns="90360" tIns="63720" rIns="90360" bIns="44280"/>
                <a:lstStyle/>
                <a:p>
                  <a:pPr defTabSz="449263" eaLnBrk="0" hangingPunct="0">
                    <a:lnSpc>
                      <a:spcPct val="95000"/>
                    </a:lnSpc>
                    <a:spcAft>
                      <a:spcPct val="30000"/>
                    </a:spcAft>
                    <a:buClr>
                      <a:srgbClr val="000000"/>
                    </a:buClr>
                    <a:buSzPct val="100000"/>
                  </a:pPr>
                  <a:endParaRPr lang="en-US" sz="800">
                    <a:solidFill>
                      <a:schemeClr val="accent4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D8DBE15-67D1-49A3-A273-5B135DF4C13E}"/>
                  </a:ext>
                </a:extLst>
              </p:cNvPr>
              <p:cNvSpPr/>
              <p:nvPr/>
            </p:nvSpPr>
            <p:spPr>
              <a:xfrm>
                <a:off x="1677078" y="1130526"/>
                <a:ext cx="261649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i="1" dirty="0" err="1">
                    <a:solidFill>
                      <a:schemeClr val="accent4"/>
                    </a:solidFill>
                    <a:latin typeface="Arial" pitchFamily="34" charset="0"/>
                  </a:rPr>
                  <a:t>E</a:t>
                </a:r>
                <a:r>
                  <a:rPr lang="en-GB" b="1" i="1" baseline="-25000" dirty="0" err="1">
                    <a:solidFill>
                      <a:schemeClr val="accent4"/>
                    </a:solidFill>
                    <a:latin typeface="Arial" pitchFamily="34" charset="0"/>
                  </a:rPr>
                  <a:t>i</a:t>
                </a:r>
                <a:r>
                  <a:rPr lang="en-GB" b="1" i="1" dirty="0">
                    <a:solidFill>
                      <a:schemeClr val="accent4"/>
                    </a:solidFill>
                    <a:latin typeface="Arial" pitchFamily="34" charset="0"/>
                  </a:rPr>
                  <a:t> </a:t>
                </a:r>
                <a:r>
                  <a:rPr lang="en-GB" dirty="0">
                    <a:solidFill>
                      <a:schemeClr val="accent4"/>
                    </a:solidFill>
                    <a:latin typeface="Arial" pitchFamily="34" charset="0"/>
                  </a:rPr>
                  <a:t>= emission of species </a:t>
                </a:r>
                <a:r>
                  <a:rPr lang="en-GB" dirty="0" err="1">
                    <a:solidFill>
                      <a:schemeClr val="accent4"/>
                    </a:solidFill>
                    <a:latin typeface="Arial" pitchFamily="34" charset="0"/>
                  </a:rPr>
                  <a:t>i</a:t>
                </a:r>
                <a:r>
                  <a:rPr lang="en-GB" dirty="0">
                    <a:solidFill>
                      <a:schemeClr val="accent4"/>
                    </a:solidFill>
                    <a:latin typeface="Arial" pitchFamily="34" charset="0"/>
                  </a:rPr>
                  <a:t> [kg)] </a:t>
                </a:r>
                <a:endParaRPr lang="en-GB" dirty="0">
                  <a:solidFill>
                    <a:schemeClr val="accent4"/>
                  </a:solidFill>
                </a:endParaRPr>
              </a:p>
            </p:txBody>
          </p:sp>
        </p:grpSp>
      </p:grpSp>
      <p:sp>
        <p:nvSpPr>
          <p:cNvPr id="117" name="Text Box 24">
            <a:extLst>
              <a:ext uri="{FF2B5EF4-FFF2-40B4-BE49-F238E27FC236}">
                <a16:creationId xmlns:a16="http://schemas.microsoft.com/office/drawing/2014/main" id="{42AB599B-C0C1-4775-A21C-1D915D9E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205" y="5517449"/>
            <a:ext cx="8907780" cy="13909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360" tIns="63720" rIns="90360" bIns="44280">
            <a:spAutoFit/>
          </a:bodyPr>
          <a:lstStyle/>
          <a:p>
            <a:pPr marL="339725" indent="-339725" defTabSz="449263" eaLnBrk="0" hangingPunct="0">
              <a:lnSpc>
                <a:spcPct val="95000"/>
              </a:lnSpc>
              <a:spcAft>
                <a:spcPct val="30000"/>
              </a:spcAft>
              <a:buClr>
                <a:srgbClr val="000000"/>
              </a:buClr>
              <a:buSzPct val="10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E</a:t>
            </a:r>
            <a:r>
              <a:rPr lang="en-GB" sz="1400" b="1" i="1" baseline="-25000" dirty="0">
                <a:solidFill>
                  <a:schemeClr val="accent4"/>
                </a:solidFill>
                <a:latin typeface="Arial" pitchFamily="34" charset="0"/>
              </a:rPr>
              <a:t>i</a:t>
            </a: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 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= emission of species </a:t>
            </a:r>
            <a:r>
              <a:rPr lang="en-GB" sz="1400" dirty="0" err="1">
                <a:solidFill>
                  <a:schemeClr val="accent4"/>
                </a:solidFill>
                <a:latin typeface="Arial" pitchFamily="34" charset="0"/>
              </a:rPr>
              <a:t>i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 [kg(species </a:t>
            </a:r>
            <a:r>
              <a:rPr lang="en-GB" sz="1400" dirty="0" err="1">
                <a:solidFill>
                  <a:schemeClr val="accent4"/>
                </a:solidFill>
                <a:latin typeface="Arial" pitchFamily="34" charset="0"/>
              </a:rPr>
              <a:t>i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)]   </a:t>
            </a: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BA 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= burnt area [m</a:t>
            </a:r>
            <a:r>
              <a:rPr lang="en-GB" sz="1400" baseline="30000" dirty="0">
                <a:solidFill>
                  <a:schemeClr val="accent4"/>
                </a:solidFill>
                <a:latin typeface="Arial" pitchFamily="34" charset="0"/>
              </a:rPr>
              <a:t>2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]</a:t>
            </a:r>
          </a:p>
          <a:p>
            <a:pPr marL="339725" indent="-339725" defTabSz="449263" eaLnBrk="0" hangingPunct="0">
              <a:lnSpc>
                <a:spcPct val="95000"/>
              </a:lnSpc>
              <a:spcAft>
                <a:spcPct val="30000"/>
              </a:spcAft>
              <a:buClr>
                <a:srgbClr val="000000"/>
              </a:buClr>
              <a:buSzPct val="10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CC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 = combustion completeness [kg(burnt fuel) / kg (available fuel)]</a:t>
            </a:r>
          </a:p>
          <a:p>
            <a:pPr marL="339725" indent="-339725" defTabSz="449263" eaLnBrk="0" hangingPunct="0">
              <a:lnSpc>
                <a:spcPct val="95000"/>
              </a:lnSpc>
              <a:spcAft>
                <a:spcPct val="30000"/>
              </a:spcAft>
              <a:buClr>
                <a:srgbClr val="000000"/>
              </a:buClr>
              <a:buSzPct val="10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GB" sz="1400" b="1" i="1" dirty="0" err="1">
                <a:solidFill>
                  <a:schemeClr val="accent4"/>
                </a:solidFill>
                <a:latin typeface="Arial" pitchFamily="34" charset="0"/>
              </a:rPr>
              <a:t>EF</a:t>
            </a:r>
            <a:r>
              <a:rPr lang="en-GB" sz="1400" b="1" i="1" baseline="-25000" dirty="0" err="1">
                <a:solidFill>
                  <a:schemeClr val="accent4"/>
                </a:solidFill>
                <a:latin typeface="Arial" pitchFamily="34" charset="0"/>
              </a:rPr>
              <a:t>i</a:t>
            </a: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 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= emission factor for species </a:t>
            </a:r>
            <a:r>
              <a:rPr lang="en-GB" sz="1400" dirty="0" err="1">
                <a:solidFill>
                  <a:schemeClr val="accent4"/>
                </a:solidFill>
                <a:latin typeface="Arial" pitchFamily="34" charset="0"/>
              </a:rPr>
              <a:t>i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 [kg(species </a:t>
            </a:r>
            <a:r>
              <a:rPr lang="en-GB" sz="1400" dirty="0" err="1">
                <a:solidFill>
                  <a:schemeClr val="accent4"/>
                </a:solidFill>
                <a:latin typeface="Arial" pitchFamily="34" charset="0"/>
              </a:rPr>
              <a:t>i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) / kg(biomass)]</a:t>
            </a: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 FL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 =  fuel load [kg(biomass) / m</a:t>
            </a:r>
            <a:r>
              <a:rPr lang="en-GB" sz="1400" baseline="30000" dirty="0">
                <a:solidFill>
                  <a:schemeClr val="accent4"/>
                </a:solidFill>
                <a:latin typeface="Arial" pitchFamily="34" charset="0"/>
              </a:rPr>
              <a:t>2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]</a:t>
            </a:r>
          </a:p>
          <a:p>
            <a:pPr marL="339725" indent="-339725" defTabSz="449263" eaLnBrk="0" hangingPunct="0">
              <a:lnSpc>
                <a:spcPct val="95000"/>
              </a:lnSpc>
              <a:spcAft>
                <a:spcPct val="30000"/>
              </a:spcAft>
              <a:buClr>
                <a:srgbClr val="000000"/>
              </a:buClr>
              <a:buSzPct val="10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FRP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 = fire radiative power [MW]    </a:t>
            </a: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FRE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 = Fire Radiative Energy [MJ] = 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∫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FRP(t) </a:t>
            </a:r>
            <a:r>
              <a:rPr lang="en-GB" sz="1400" dirty="0" err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339725" indent="-339725" defTabSz="449263" eaLnBrk="0" hangingPunct="0">
              <a:lnSpc>
                <a:spcPct val="95000"/>
              </a:lnSpc>
              <a:spcAft>
                <a:spcPct val="30000"/>
              </a:spcAft>
              <a:buClr>
                <a:srgbClr val="000000"/>
              </a:buClr>
              <a:buSzPct val="10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GB" sz="1400" b="1" i="1" dirty="0">
                <a:solidFill>
                  <a:schemeClr val="accent4"/>
                </a:solidFill>
                <a:latin typeface="Arial" pitchFamily="34" charset="0"/>
              </a:rPr>
              <a:t>CF</a:t>
            </a:r>
            <a:r>
              <a:rPr lang="en-GB" sz="1400" dirty="0">
                <a:solidFill>
                  <a:schemeClr val="accent4"/>
                </a:solidFill>
                <a:latin typeface="Arial" pitchFamily="34" charset="0"/>
              </a:rPr>
              <a:t> = combustion factor [kg(biomass) / MJ (FRE)]</a:t>
            </a:r>
          </a:p>
        </p:txBody>
      </p:sp>
      <p:grpSp>
        <p:nvGrpSpPr>
          <p:cNvPr id="118" name="Group 33">
            <a:extLst>
              <a:ext uri="{FF2B5EF4-FFF2-40B4-BE49-F238E27FC236}">
                <a16:creationId xmlns:a16="http://schemas.microsoft.com/office/drawing/2014/main" id="{74B9114B-504B-40B2-AB59-35881C02CF59}"/>
              </a:ext>
            </a:extLst>
          </p:cNvPr>
          <p:cNvGrpSpPr/>
          <p:nvPr/>
        </p:nvGrpSpPr>
        <p:grpSpPr>
          <a:xfrm>
            <a:off x="8985806" y="1293792"/>
            <a:ext cx="2219325" cy="1827848"/>
            <a:chOff x="6924675" y="1301115"/>
            <a:chExt cx="2219325" cy="1827848"/>
          </a:xfrm>
        </p:grpSpPr>
        <p:pic>
          <p:nvPicPr>
            <p:cNvPr id="119" name="Picture 1">
              <a:extLst>
                <a:ext uri="{FF2B5EF4-FFF2-40B4-BE49-F238E27FC236}">
                  <a16:creationId xmlns:a16="http://schemas.microsoft.com/office/drawing/2014/main" id="{BDD6807B-2298-4C7B-B937-9ACCA2CA7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24675" y="1821571"/>
              <a:ext cx="2066925" cy="1307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C500EA7-335B-4C8B-AB6C-776FE1120C80}"/>
                </a:ext>
              </a:extLst>
            </p:cNvPr>
            <p:cNvSpPr txBox="1"/>
            <p:nvPr/>
          </p:nvSpPr>
          <p:spPr>
            <a:xfrm>
              <a:off x="6943724" y="1301115"/>
              <a:ext cx="2200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i="1" dirty="0">
                  <a:solidFill>
                    <a:schemeClr val="accent4"/>
                  </a:solidFill>
                </a:rPr>
                <a:t>Global Fire Emissions</a:t>
              </a:r>
            </a:p>
            <a:p>
              <a:pPr algn="ctr"/>
              <a:r>
                <a:rPr lang="en-GB" sz="1400" b="1" i="1" dirty="0">
                  <a:solidFill>
                    <a:schemeClr val="accent4"/>
                  </a:solidFill>
                </a:rPr>
                <a:t>Database (GFED)</a:t>
              </a:r>
              <a:endParaRPr lang="en-US" sz="1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21" name="Group 51">
            <a:extLst>
              <a:ext uri="{FF2B5EF4-FFF2-40B4-BE49-F238E27FC236}">
                <a16:creationId xmlns:a16="http://schemas.microsoft.com/office/drawing/2014/main" id="{0D3E3740-588A-4C1D-B7A3-12A095AF3182}"/>
              </a:ext>
            </a:extLst>
          </p:cNvPr>
          <p:cNvGrpSpPr/>
          <p:nvPr/>
        </p:nvGrpSpPr>
        <p:grpSpPr>
          <a:xfrm>
            <a:off x="7908336" y="3474219"/>
            <a:ext cx="4116192" cy="2232248"/>
            <a:chOff x="5569528" y="3904769"/>
            <a:chExt cx="4116192" cy="2232248"/>
          </a:xfrm>
        </p:grpSpPr>
        <p:grpSp>
          <p:nvGrpSpPr>
            <p:cNvPr id="122" name="Group 42">
              <a:extLst>
                <a:ext uri="{FF2B5EF4-FFF2-40B4-BE49-F238E27FC236}">
                  <a16:creationId xmlns:a16="http://schemas.microsoft.com/office/drawing/2014/main" id="{328FC546-22DB-4452-A408-E06FA1482901}"/>
                </a:ext>
              </a:extLst>
            </p:cNvPr>
            <p:cNvGrpSpPr/>
            <p:nvPr/>
          </p:nvGrpSpPr>
          <p:grpSpPr>
            <a:xfrm>
              <a:off x="5662484" y="3904769"/>
              <a:ext cx="3646639" cy="1751477"/>
              <a:chOff x="5511770" y="3933344"/>
              <a:chExt cx="3804499" cy="1751477"/>
            </a:xfrm>
          </p:grpSpPr>
          <p:pic>
            <p:nvPicPr>
              <p:cNvPr id="125" name="Picture 2">
                <a:extLst>
                  <a:ext uri="{FF2B5EF4-FFF2-40B4-BE49-F238E27FC236}">
                    <a16:creationId xmlns:a16="http://schemas.microsoft.com/office/drawing/2014/main" id="{E5B010B5-45AB-44D7-893B-A53887CEC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11770" y="3933344"/>
                <a:ext cx="1586345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6" name="Group 38">
                <a:extLst>
                  <a:ext uri="{FF2B5EF4-FFF2-40B4-BE49-F238E27FC236}">
                    <a16:creationId xmlns:a16="http://schemas.microsoft.com/office/drawing/2014/main" id="{60E1DC40-33C2-4C8D-ADBF-0C2AE6031D54}"/>
                  </a:ext>
                </a:extLst>
              </p:cNvPr>
              <p:cNvGrpSpPr/>
              <p:nvPr/>
            </p:nvGrpSpPr>
            <p:grpSpPr>
              <a:xfrm>
                <a:off x="5724525" y="3983561"/>
                <a:ext cx="3591744" cy="1701260"/>
                <a:chOff x="4840568" y="702751"/>
                <a:chExt cx="7806929" cy="4350638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3E016EC0-F399-49E2-A86D-A1496E31F62A}"/>
                    </a:ext>
                  </a:extLst>
                </p:cNvPr>
                <p:cNvSpPr/>
                <p:nvPr/>
              </p:nvSpPr>
              <p:spPr>
                <a:xfrm>
                  <a:off x="4840568" y="4266310"/>
                  <a:ext cx="531451" cy="7870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solidFill>
                        <a:schemeClr val="accent4"/>
                      </a:solidFill>
                    </a:rPr>
                    <a:t> </a:t>
                  </a:r>
                  <a:endParaRPr lang="en-US" b="1" dirty="0">
                    <a:solidFill>
                      <a:schemeClr val="accent4"/>
                    </a:solidFill>
                  </a:endParaRPr>
                </a:p>
              </p:txBody>
            </p:sp>
            <p:pic>
              <p:nvPicPr>
                <p:cNvPr id="128" name="Picture 3">
                  <a:extLst>
                    <a:ext uri="{FF2B5EF4-FFF2-40B4-BE49-F238E27FC236}">
                      <a16:creationId xmlns:a16="http://schemas.microsoft.com/office/drawing/2014/main" id="{60F2458E-C718-41F1-8EF8-F94ADE5F6B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970515" y="702751"/>
                  <a:ext cx="4676982" cy="35545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1FBCB6B-7215-4151-B313-D70AEE24E920}"/>
                </a:ext>
              </a:extLst>
            </p:cNvPr>
            <p:cNvSpPr txBox="1"/>
            <p:nvPr/>
          </p:nvSpPr>
          <p:spPr>
            <a:xfrm>
              <a:off x="7749318" y="4234543"/>
              <a:ext cx="6940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accent4"/>
                  </a:solidFill>
                </a:rPr>
                <a:t>Daily FRP</a:t>
              </a:r>
            </a:p>
            <a:p>
              <a:r>
                <a:rPr lang="en-GB" sz="800" dirty="0">
                  <a:solidFill>
                    <a:schemeClr val="accent4"/>
                  </a:solidFill>
                </a:rPr>
                <a:t>(single fire)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23468EA-D6A6-40C4-80A8-99EFA7F240B8}"/>
                </a:ext>
              </a:extLst>
            </p:cNvPr>
            <p:cNvSpPr txBox="1"/>
            <p:nvPr/>
          </p:nvSpPr>
          <p:spPr>
            <a:xfrm>
              <a:off x="5569528" y="5552242"/>
              <a:ext cx="4116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4"/>
                  </a:solidFill>
                </a:rPr>
                <a:t>Geostationary FRE</a:t>
              </a:r>
            </a:p>
            <a:p>
              <a:pPr algn="ctr"/>
              <a:r>
                <a:rPr lang="en-GB" sz="1600" i="1" dirty="0">
                  <a:solidFill>
                    <a:schemeClr val="accent4"/>
                  </a:solidFill>
                </a:rPr>
                <a:t>(Roberts and Wooster, 2008</a:t>
              </a:r>
              <a:r>
                <a:rPr lang="en-GB" sz="1600" b="1" i="1" dirty="0">
                  <a:solidFill>
                    <a:schemeClr val="accent4"/>
                  </a:solidFill>
                </a:rPr>
                <a:t>)</a:t>
              </a:r>
              <a:endParaRPr lang="en-GB" sz="160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1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81442" y="387476"/>
            <a:ext cx="8280400" cy="863600"/>
          </a:xfrm>
        </p:spPr>
        <p:txBody>
          <a:bodyPr/>
          <a:lstStyle/>
          <a:p>
            <a:r>
              <a:rPr lang="en-GB" sz="3500" dirty="0">
                <a:solidFill>
                  <a:schemeClr val="tx1"/>
                </a:solidFill>
              </a:rPr>
              <a:t>Fire Radiative Energy &amp; Fuel Consumption</a:t>
            </a:r>
          </a:p>
        </p:txBody>
      </p:sp>
      <p:sp>
        <p:nvSpPr>
          <p:cNvPr id="10243" name="Freeform 5"/>
          <p:cNvSpPr>
            <a:spLocks/>
          </p:cNvSpPr>
          <p:nvPr/>
        </p:nvSpPr>
        <p:spPr bwMode="auto">
          <a:xfrm>
            <a:off x="2749550" y="5341939"/>
            <a:ext cx="1081088" cy="312737"/>
          </a:xfrm>
          <a:custGeom>
            <a:avLst/>
            <a:gdLst>
              <a:gd name="T0" fmla="*/ 0 w 681"/>
              <a:gd name="T1" fmla="*/ 2147483647 h 197"/>
              <a:gd name="T2" fmla="*/ 2147483647 w 681"/>
              <a:gd name="T3" fmla="*/ 2147483647 h 197"/>
              <a:gd name="T4" fmla="*/ 2147483647 w 681"/>
              <a:gd name="T5" fmla="*/ 2147483647 h 197"/>
              <a:gd name="T6" fmla="*/ 0 60000 65536"/>
              <a:gd name="T7" fmla="*/ 0 60000 65536"/>
              <a:gd name="T8" fmla="*/ 0 60000 65536"/>
              <a:gd name="T9" fmla="*/ 0 w 681"/>
              <a:gd name="T10" fmla="*/ 0 h 197"/>
              <a:gd name="T11" fmla="*/ 681 w 681"/>
              <a:gd name="T12" fmla="*/ 197 h 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197">
                <a:moveTo>
                  <a:pt x="0" y="106"/>
                </a:moveTo>
                <a:cubicBezTo>
                  <a:pt x="170" y="53"/>
                  <a:pt x="341" y="0"/>
                  <a:pt x="454" y="15"/>
                </a:cubicBezTo>
                <a:cubicBezTo>
                  <a:pt x="567" y="30"/>
                  <a:pt x="643" y="167"/>
                  <a:pt x="681" y="197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</p:spPr>
        <p:txBody>
          <a:bodyPr lIns="90360" tIns="63720" rIns="90360" bIns="44280"/>
          <a:lstStyle/>
          <a:p>
            <a:endParaRPr lang="en-CA"/>
          </a:p>
        </p:txBody>
      </p:sp>
      <p:sp>
        <p:nvSpPr>
          <p:cNvPr id="10244" name="Freeform 6"/>
          <p:cNvSpPr>
            <a:spLocks/>
          </p:cNvSpPr>
          <p:nvPr/>
        </p:nvSpPr>
        <p:spPr bwMode="auto">
          <a:xfrm>
            <a:off x="2711451" y="5445125"/>
            <a:ext cx="1223963" cy="1200150"/>
          </a:xfrm>
          <a:custGeom>
            <a:avLst/>
            <a:gdLst>
              <a:gd name="T0" fmla="*/ 0 w 771"/>
              <a:gd name="T1" fmla="*/ 0 h 756"/>
              <a:gd name="T2" fmla="*/ 2147483647 w 771"/>
              <a:gd name="T3" fmla="*/ 2147483647 h 756"/>
              <a:gd name="T4" fmla="*/ 2147483647 w 771"/>
              <a:gd name="T5" fmla="*/ 2147483647 h 756"/>
              <a:gd name="T6" fmla="*/ 0 60000 65536"/>
              <a:gd name="T7" fmla="*/ 0 60000 65536"/>
              <a:gd name="T8" fmla="*/ 0 60000 65536"/>
              <a:gd name="T9" fmla="*/ 0 w 771"/>
              <a:gd name="T10" fmla="*/ 0 h 756"/>
              <a:gd name="T11" fmla="*/ 771 w 771"/>
              <a:gd name="T12" fmla="*/ 756 h 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1" h="756">
                <a:moveTo>
                  <a:pt x="0" y="0"/>
                </a:moveTo>
                <a:cubicBezTo>
                  <a:pt x="27" y="302"/>
                  <a:pt x="54" y="604"/>
                  <a:pt x="182" y="680"/>
                </a:cubicBezTo>
                <a:cubicBezTo>
                  <a:pt x="310" y="756"/>
                  <a:pt x="540" y="605"/>
                  <a:pt x="771" y="454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</p:spPr>
        <p:txBody>
          <a:bodyPr lIns="90360" tIns="63720" rIns="90360" bIns="44280"/>
          <a:lstStyle/>
          <a:p>
            <a:endParaRPr lang="en-CA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02705" y="1295645"/>
            <a:ext cx="6120680" cy="5112568"/>
            <a:chOff x="1137538" y="2853809"/>
            <a:chExt cx="4087026" cy="3851507"/>
          </a:xfrm>
        </p:grpSpPr>
        <p:pic>
          <p:nvPicPr>
            <p:cNvPr id="10251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7538" y="2853809"/>
              <a:ext cx="4087026" cy="3851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2" name="TextBox 18"/>
            <p:cNvSpPr txBox="1">
              <a:spLocks noChangeArrowheads="1"/>
            </p:cNvSpPr>
            <p:nvPr/>
          </p:nvSpPr>
          <p:spPr bwMode="auto">
            <a:xfrm>
              <a:off x="1845341" y="3048724"/>
              <a:ext cx="2517982" cy="39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Slope is the “combustion factor” </a:t>
              </a:r>
              <a:r>
                <a:rPr lang="en-GB" i="1" dirty="0">
                  <a:solidFill>
                    <a:srgbClr val="FF0000"/>
                  </a:solidFill>
                </a:rPr>
                <a:t>CF</a:t>
              </a:r>
              <a:r>
                <a:rPr lang="en-GB" dirty="0">
                  <a:solidFill>
                    <a:srgbClr val="FF0000"/>
                  </a:solidFill>
                </a:rPr>
                <a:t> linking FRP directly to fuel consumption.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247" name="Rectangle 24"/>
          <p:cNvSpPr>
            <a:spLocks noChangeArrowheads="1"/>
          </p:cNvSpPr>
          <p:nvPr/>
        </p:nvSpPr>
        <p:spPr bwMode="auto">
          <a:xfrm>
            <a:off x="6778417" y="1734469"/>
            <a:ext cx="5902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chemeClr val="tx1"/>
                </a:solidFill>
              </a:rPr>
              <a:t> Fuel Consumption = </a:t>
            </a:r>
            <a:r>
              <a:rPr lang="en-GB" sz="2400" b="1" i="1" dirty="0">
                <a:solidFill>
                  <a:schemeClr val="tx1"/>
                </a:solidFill>
                <a:sym typeface="Symbol" pitchFamily="18" charset="2"/>
              </a:rPr>
              <a:t> </a:t>
            </a:r>
            <a:r>
              <a:rPr lang="en-GB" sz="2400" b="1" i="1" dirty="0">
                <a:solidFill>
                  <a:schemeClr val="tx1"/>
                </a:solidFill>
              </a:rPr>
              <a:t>FRP  </a:t>
            </a:r>
            <a:r>
              <a:rPr lang="en-GB" sz="2400" b="1" i="1" dirty="0">
                <a:solidFill>
                  <a:schemeClr val="tx1"/>
                </a:solidFill>
                <a:sym typeface="Symbol" pitchFamily="18" charset="2"/>
              </a:rPr>
              <a:t></a:t>
            </a:r>
            <a:r>
              <a:rPr lang="en-GB" sz="2400" b="1" i="1" dirty="0">
                <a:solidFill>
                  <a:schemeClr val="tx1"/>
                </a:solidFill>
              </a:rPr>
              <a:t>   CF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11261" y="2645294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CF = 0.37 kg.MJ</a:t>
            </a:r>
            <a:r>
              <a:rPr lang="en-CA" sz="2400" b="1" baseline="30000" dirty="0"/>
              <a:t>-1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422"/>
          <p:cNvPicPr>
            <a:picLocks noChangeAspect="1" noChangeArrowheads="1"/>
          </p:cNvPicPr>
          <p:nvPr/>
        </p:nvPicPr>
        <p:blipFill>
          <a:blip r:embed="rId3" cstate="print"/>
          <a:srcRect r="35460"/>
          <a:stretch>
            <a:fillRect/>
          </a:stretch>
        </p:blipFill>
        <p:spPr bwMode="auto">
          <a:xfrm>
            <a:off x="521816" y="856433"/>
            <a:ext cx="3262116" cy="571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60727" y="3635376"/>
            <a:ext cx="9359900" cy="2819175"/>
            <a:chOff x="2890969" y="1144792"/>
            <a:chExt cx="9359900" cy="2819727"/>
          </a:xfrm>
        </p:grpSpPr>
        <p:sp>
          <p:nvSpPr>
            <p:cNvPr id="79885" name="Text Box 421"/>
            <p:cNvSpPr txBox="1">
              <a:spLocks noChangeArrowheads="1"/>
            </p:cNvSpPr>
            <p:nvPr/>
          </p:nvSpPr>
          <p:spPr bwMode="auto">
            <a:xfrm>
              <a:off x="4870783" y="1144792"/>
              <a:ext cx="5185611" cy="523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buClr>
                  <a:srgbClr val="336699"/>
                </a:buClr>
                <a:buFont typeface="Wingdings" pitchFamily="2" charset="2"/>
                <a:buNone/>
              </a:pPr>
              <a:r>
                <a:rPr lang="de-DE" dirty="0">
                  <a:latin typeface="Arial" charset="0"/>
                  <a:sym typeface="Wingdings" pitchFamily="2" charset="2"/>
                </a:rPr>
                <a:t>Derivation of conversion factors (CF) from linearly regressing monthly GFED3.1 DM with GFAS1.0 FRE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79886" name="Rectangle 418"/>
            <p:cNvSpPr>
              <a:spLocks noChangeArrowheads="1"/>
            </p:cNvSpPr>
            <p:nvPr/>
          </p:nvSpPr>
          <p:spPr bwMode="auto">
            <a:xfrm>
              <a:off x="5048275" y="3502764"/>
              <a:ext cx="3438762" cy="46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sz="2400" b="1" dirty="0">
                  <a:solidFill>
                    <a:srgbClr val="990000"/>
                  </a:solidFill>
                  <a:latin typeface="Arial" charset="0"/>
                </a:rPr>
                <a:t>Cf</a:t>
              </a:r>
              <a:r>
                <a:rPr lang="de-DE" sz="2400" b="1" baseline="-25000" dirty="0">
                  <a:solidFill>
                    <a:srgbClr val="990000"/>
                  </a:solidFill>
                  <a:latin typeface="Arial" charset="0"/>
                </a:rPr>
                <a:t>small scale</a:t>
              </a:r>
              <a:r>
                <a:rPr lang="de-DE" sz="2400" b="1" dirty="0">
                  <a:solidFill>
                    <a:srgbClr val="990000"/>
                  </a:solidFill>
                  <a:latin typeface="Arial" charset="0"/>
                </a:rPr>
                <a:t> = 0.37 g kJ</a:t>
              </a:r>
              <a:r>
                <a:rPr lang="de-DE" sz="2400" b="1" baseline="30000" dirty="0">
                  <a:solidFill>
                    <a:srgbClr val="990000"/>
                  </a:solidFill>
                  <a:latin typeface="Arial" charset="0"/>
                </a:rPr>
                <a:t>-1</a:t>
              </a:r>
              <a:endParaRPr lang="en-GB" sz="2400" b="1" baseline="30000" dirty="0">
                <a:solidFill>
                  <a:srgbClr val="990000"/>
                </a:solidFill>
                <a:latin typeface="Arial" charset="0"/>
              </a:endParaRPr>
            </a:p>
          </p:txBody>
        </p:sp>
        <p:pic>
          <p:nvPicPr>
            <p:cNvPr id="79887" name="Picture 4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0969" y="1829252"/>
              <a:ext cx="9359900" cy="180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371056" y="1454150"/>
            <a:ext cx="5002213" cy="2197100"/>
            <a:chOff x="3721797" y="4142326"/>
            <a:chExt cx="5000681" cy="2197717"/>
          </a:xfrm>
        </p:grpSpPr>
        <p:pic>
          <p:nvPicPr>
            <p:cNvPr id="79879" name="Picture 8" descr="http://t0.gstatic.com/images?q=tbn:ANd9GcQKi8MmUC1f9PDi7st2inlPL6wYzNxwNA0zfPuneOrhNI98xbvMLunFPPa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21797" y="5697913"/>
              <a:ext cx="1491762" cy="58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0" name="Picture 2" descr="http://t2.gstatic.com/images?q=tbn:ANd9GcSy7whwCPTc2XTzKuYZH7e7Gm2jIU6YzdhgkjeVNaWKct5HXbj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79353" y="4142326"/>
              <a:ext cx="2143125" cy="21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1" name="Picture 6" descr="http://i1104.photobucket.com/albums/h329/zorq1/Realistic-fire-animated-transparent-gif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90592" y="5403483"/>
              <a:ext cx="1652753" cy="936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2" name="Picture 6" descr="http://i1104.photobucket.com/albums/h329/zorq1/Realistic-fire-animated-transparent-gif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57696" y="5403483"/>
              <a:ext cx="1652753" cy="936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83" name="TextBox 13"/>
            <p:cNvSpPr txBox="1">
              <a:spLocks noChangeArrowheads="1"/>
            </p:cNvSpPr>
            <p:nvPr/>
          </p:nvSpPr>
          <p:spPr bwMode="auto">
            <a:xfrm>
              <a:off x="3721797" y="5191521"/>
              <a:ext cx="891318" cy="30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/>
                <a:t>Savanna</a:t>
              </a:r>
            </a:p>
          </p:txBody>
        </p:sp>
        <p:sp>
          <p:nvSpPr>
            <p:cNvPr id="79884" name="TextBox 14"/>
            <p:cNvSpPr txBox="1">
              <a:spLocks noChangeArrowheads="1"/>
            </p:cNvSpPr>
            <p:nvPr/>
          </p:nvSpPr>
          <p:spPr bwMode="auto">
            <a:xfrm>
              <a:off x="5957696" y="5218817"/>
              <a:ext cx="691003" cy="30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/>
                <a:t>Forest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224777" y="6516053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Kaiser et al. (2012) </a:t>
            </a:r>
            <a:r>
              <a:rPr lang="en-CA" i="1" dirty="0" err="1"/>
              <a:t>Biogeosciences</a:t>
            </a:r>
            <a:endParaRPr lang="en-CA" i="1" dirty="0"/>
          </a:p>
        </p:txBody>
      </p:sp>
      <p:sp>
        <p:nvSpPr>
          <p:cNvPr id="79876" name="Text Box 19"/>
          <p:cNvSpPr txBox="1">
            <a:spLocks noChangeArrowheads="1"/>
          </p:cNvSpPr>
          <p:nvPr/>
        </p:nvSpPr>
        <p:spPr bwMode="auto">
          <a:xfrm>
            <a:off x="4288150" y="1429251"/>
            <a:ext cx="3528392" cy="104304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 lIns="0" tIns="46800" rIns="18000" bIns="10800">
            <a:spAutoFit/>
          </a:bodyPr>
          <a:lstStyle/>
          <a:p>
            <a:pPr marL="342900" indent="-342900"/>
            <a:r>
              <a:rPr lang="en-GB" sz="1600" b="1" dirty="0">
                <a:latin typeface="Arial" charset="0"/>
              </a:rPr>
              <a:t>  SA: </a:t>
            </a:r>
            <a:r>
              <a:rPr lang="en-GB" sz="1600" b="1" dirty="0" err="1">
                <a:latin typeface="Arial" charset="0"/>
              </a:rPr>
              <a:t>Savanna</a:t>
            </a:r>
            <a:r>
              <a:rPr lang="en-GB" sz="1600" b="1" dirty="0">
                <a:latin typeface="Arial" charset="0"/>
              </a:rPr>
              <a:t>  AG: Agricultural  </a:t>
            </a:r>
          </a:p>
          <a:p>
            <a:pPr marL="342900" indent="-342900"/>
            <a:r>
              <a:rPr lang="en-GB" sz="1600" b="1" dirty="0">
                <a:latin typeface="Arial" charset="0"/>
              </a:rPr>
              <a:t>  DF: Tropical   PE: Peat  </a:t>
            </a:r>
          </a:p>
          <a:p>
            <a:pPr marL="342900" indent="-342900"/>
            <a:r>
              <a:rPr lang="en-GB" sz="1600" b="1" dirty="0">
                <a:latin typeface="Arial" charset="0"/>
              </a:rPr>
              <a:t>  EF:  </a:t>
            </a:r>
            <a:r>
              <a:rPr lang="en-GB" sz="1600" b="1" dirty="0" err="1">
                <a:latin typeface="Arial" charset="0"/>
              </a:rPr>
              <a:t>Extratropical</a:t>
            </a:r>
            <a:r>
              <a:rPr lang="en-GB" sz="1600" b="1" dirty="0">
                <a:latin typeface="Arial" charset="0"/>
              </a:rPr>
              <a:t> </a:t>
            </a:r>
          </a:p>
          <a:p>
            <a:pPr marL="342900" indent="-342900"/>
            <a:r>
              <a:rPr lang="en-GB" sz="1600" b="1" dirty="0">
                <a:latin typeface="Arial" charset="0"/>
              </a:rPr>
              <a:t>“OM” = with organic matter burning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E6578C-8459-483E-8D20-925B3EFD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80"/>
                </a:solidFill>
              </a:rPr>
              <a:t>GFAS MODIS-estimated FRE to GFED3.1 Fuel Consumption</a:t>
            </a:r>
            <a:endParaRPr lang="en-US" sz="3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5B6F074-4344-40A1-82D6-7EFB966BD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ril 2014FRPanimated.gif">
            <a:extLst>
              <a:ext uri="{FF2B5EF4-FFF2-40B4-BE49-F238E27FC236}">
                <a16:creationId xmlns:a16="http://schemas.microsoft.com/office/drawing/2014/main" id="{3A7EF368-2126-4923-9325-99312565BC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70" y="240343"/>
            <a:ext cx="5265210" cy="2736304"/>
          </a:xfrm>
          <a:prstGeom prst="rect">
            <a:avLst/>
          </a:prstGeom>
        </p:spPr>
      </p:pic>
      <p:pic>
        <p:nvPicPr>
          <p:cNvPr id="7" name="Picture 6" descr="Sept 2014FRPanimated.gif">
            <a:extLst>
              <a:ext uri="{FF2B5EF4-FFF2-40B4-BE49-F238E27FC236}">
                <a16:creationId xmlns:a16="http://schemas.microsoft.com/office/drawing/2014/main" id="{3ED55DB3-70BC-4C88-B429-7D367563B5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5868" y="2303209"/>
            <a:ext cx="5184576" cy="2684167"/>
          </a:xfrm>
          <a:prstGeom prst="rect">
            <a:avLst/>
          </a:prstGeom>
        </p:spPr>
      </p:pic>
      <p:pic>
        <p:nvPicPr>
          <p:cNvPr id="8" name="Picture 7" descr="Jan 2015FRPanimated.gif">
            <a:extLst>
              <a:ext uri="{FF2B5EF4-FFF2-40B4-BE49-F238E27FC236}">
                <a16:creationId xmlns:a16="http://schemas.microsoft.com/office/drawing/2014/main" id="{FE880A98-912F-46F9-A1D4-64868E78C0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7366" y="4211710"/>
            <a:ext cx="5232388" cy="27089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AA12D7B-5C7E-4C75-9543-70EB163E3451}"/>
              </a:ext>
            </a:extLst>
          </p:cNvPr>
          <p:cNvGrpSpPr/>
          <p:nvPr/>
        </p:nvGrpSpPr>
        <p:grpSpPr>
          <a:xfrm>
            <a:off x="5683811" y="59019"/>
            <a:ext cx="6451682" cy="4285821"/>
            <a:chOff x="4582091" y="-92987"/>
            <a:chExt cx="6451682" cy="428582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81C96B-2A6F-4429-8EC3-CBA3C8C8BB83}"/>
                </a:ext>
              </a:extLst>
            </p:cNvPr>
            <p:cNvGrpSpPr/>
            <p:nvPr/>
          </p:nvGrpSpPr>
          <p:grpSpPr>
            <a:xfrm>
              <a:off x="7361365" y="-92987"/>
              <a:ext cx="3672408" cy="4285821"/>
              <a:chOff x="6780285" y="1933396"/>
              <a:chExt cx="3672408" cy="4285821"/>
            </a:xfrm>
          </p:grpSpPr>
          <p:pic>
            <p:nvPicPr>
              <p:cNvPr id="14" name="Picture 13" descr="15_Sept2014SERVIR_Africa_Mozambique.2014258.aqua.1km.fires+coast+borders.jpg">
                <a:extLst>
                  <a:ext uri="{FF2B5EF4-FFF2-40B4-BE49-F238E27FC236}">
                    <a16:creationId xmlns:a16="http://schemas.microsoft.com/office/drawing/2014/main" id="{D3823CE6-6B82-4920-A4AE-0EF27222C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780285" y="1933396"/>
                <a:ext cx="3672408" cy="4285821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C3FB65-715B-4012-8385-F26859348619}"/>
                  </a:ext>
                </a:extLst>
              </p:cNvPr>
              <p:cNvSpPr txBox="1"/>
              <p:nvPr/>
            </p:nvSpPr>
            <p:spPr>
              <a:xfrm>
                <a:off x="7300206" y="2060848"/>
                <a:ext cx="1846980" cy="83099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FFFF00"/>
                    </a:solidFill>
                  </a:rPr>
                  <a:t>Aqua-MODIS</a:t>
                </a:r>
              </a:p>
              <a:p>
                <a:r>
                  <a:rPr lang="en-GB" sz="2400" b="1" dirty="0">
                    <a:solidFill>
                      <a:srgbClr val="FFFF00"/>
                    </a:solidFill>
                  </a:rPr>
                  <a:t>15 Sept 2014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802A39-9A5E-4069-BA8A-3D261214D99B}"/>
                </a:ext>
              </a:extLst>
            </p:cNvPr>
            <p:cNvSpPr/>
            <p:nvPr/>
          </p:nvSpPr>
          <p:spPr>
            <a:xfrm>
              <a:off x="4582091" y="3710121"/>
              <a:ext cx="197075" cy="2196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B1DAFBF-9D28-4B86-85BE-FB71E79DE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3924" y="-92987"/>
              <a:ext cx="2587530" cy="38100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E4199A-36B9-4ECA-86BB-6E8920350AF8}"/>
                </a:ext>
              </a:extLst>
            </p:cNvPr>
            <p:cNvCxnSpPr>
              <a:cxnSpLocks/>
            </p:cNvCxnSpPr>
            <p:nvPr/>
          </p:nvCxnSpPr>
          <p:spPr>
            <a:xfrm>
              <a:off x="4779824" y="3933056"/>
              <a:ext cx="2515191" cy="259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292F0DB-5266-4EF3-A94F-23E3213B7531}"/>
              </a:ext>
            </a:extLst>
          </p:cNvPr>
          <p:cNvSpPr txBox="1"/>
          <p:nvPr/>
        </p:nvSpPr>
        <p:spPr>
          <a:xfrm>
            <a:off x="3305960" y="4133523"/>
            <a:ext cx="1132746" cy="369332"/>
          </a:xfrm>
          <a:prstGeom prst="rect">
            <a:avLst/>
          </a:prstGeom>
          <a:solidFill>
            <a:schemeClr val="bg1">
              <a:alpha val="27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Sept 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C48F3E-68AC-4231-A310-16AF025B85C6}"/>
              </a:ext>
            </a:extLst>
          </p:cNvPr>
          <p:cNvSpPr txBox="1"/>
          <p:nvPr/>
        </p:nvSpPr>
        <p:spPr>
          <a:xfrm>
            <a:off x="10320071" y="6554725"/>
            <a:ext cx="1019831" cy="369332"/>
          </a:xfrm>
          <a:prstGeom prst="rect">
            <a:avLst/>
          </a:prstGeom>
          <a:solidFill>
            <a:schemeClr val="bg1">
              <a:alpha val="27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Jan 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6285-F095-48DD-AEB0-BDD67036999C}"/>
              </a:ext>
            </a:extLst>
          </p:cNvPr>
          <p:cNvSpPr txBox="1"/>
          <p:nvPr/>
        </p:nvSpPr>
        <p:spPr>
          <a:xfrm>
            <a:off x="344849" y="2064681"/>
            <a:ext cx="1162498" cy="369332"/>
          </a:xfrm>
          <a:prstGeom prst="rect">
            <a:avLst/>
          </a:prstGeom>
          <a:solidFill>
            <a:schemeClr val="bg1">
              <a:alpha val="27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April 2014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6D0BFC-D142-4459-9C53-7290E67C3A46}"/>
              </a:ext>
            </a:extLst>
          </p:cNvPr>
          <p:cNvSpPr txBox="1"/>
          <p:nvPr/>
        </p:nvSpPr>
        <p:spPr>
          <a:xfrm>
            <a:off x="-216484" y="4660869"/>
            <a:ext cx="7561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sym typeface="Symbol"/>
              </a:rPr>
              <a:t>Copernicus Atmosphere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sym typeface="Symbol"/>
              </a:rPr>
              <a:t>Monitoring Service (CAMS)</a:t>
            </a:r>
          </a:p>
          <a:p>
            <a:pPr algn="ctr"/>
            <a:endParaRPr lang="en-GB" sz="1200" dirty="0">
              <a:solidFill>
                <a:schemeClr val="tx1"/>
              </a:solidFill>
              <a:sym typeface="Symbol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sym typeface="Symbol"/>
              </a:rPr>
              <a:t>Global Fire Assimilation System (GFAS)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E006F9-297B-4F43-8FCF-C9D34BF589C3}"/>
              </a:ext>
            </a:extLst>
          </p:cNvPr>
          <p:cNvSpPr/>
          <p:nvPr/>
        </p:nvSpPr>
        <p:spPr bwMode="auto">
          <a:xfrm>
            <a:off x="376691" y="3071993"/>
            <a:ext cx="1152128" cy="1368152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31F035-9D81-4806-9FF1-C725E0F6A873}"/>
              </a:ext>
            </a:extLst>
          </p:cNvPr>
          <p:cNvSpPr/>
          <p:nvPr/>
        </p:nvSpPr>
        <p:spPr>
          <a:xfrm>
            <a:off x="268679" y="3144511"/>
            <a:ext cx="1368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sym typeface="Symbol"/>
              </a:rPr>
              <a:t>MODIS FRP Based</a:t>
            </a:r>
            <a:endParaRPr lang="en-C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1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D2718E-51BE-42AF-AA47-D4BCD045F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Biomass Burning Carbon Emission from CAMS-GFAS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B7155F-EC63-4A0A-98F4-34757D4C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63" y="1401679"/>
            <a:ext cx="10696074" cy="53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2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2" descr="picture of earth taken by msg-4 weather satellit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436" name="AutoShape 4" descr="picture of earth taken by msg-4 weather satellit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8437" name="Picture 5" descr="MSG-4_Europ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1268414"/>
            <a:ext cx="3336925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75050" y="188913"/>
            <a:ext cx="6192838" cy="863600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algn="ctr">
              <a:defRPr/>
            </a:pPr>
            <a:r>
              <a:rPr lang="en-GB" sz="44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Meteosat</a:t>
            </a:r>
            <a:r>
              <a:rPr lang="en-GB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SEVIRI and African</a:t>
            </a:r>
            <a:br>
              <a:rPr lang="en-GB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GB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Fire </a:t>
            </a:r>
            <a:r>
              <a:rPr lang="en-GB" sz="44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Radiative</a:t>
            </a:r>
            <a:r>
              <a:rPr lang="en-GB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Power Retrievals</a:t>
            </a:r>
          </a:p>
        </p:txBody>
      </p:sp>
      <p:pic>
        <p:nvPicPr>
          <p:cNvPr id="18441" name="Picture 2" descr="http://landsaf.meteo.pt/imgs/LSASAFLogo_solid_L.png"/>
          <p:cNvPicPr>
            <a:picLocks noChangeAspect="1" noChangeArrowheads="1"/>
          </p:cNvPicPr>
          <p:nvPr/>
        </p:nvPicPr>
        <p:blipFill>
          <a:blip r:embed="rId6" cstate="print"/>
          <a:srcRect b="34735"/>
          <a:stretch>
            <a:fillRect/>
          </a:stretch>
        </p:blipFill>
        <p:spPr bwMode="auto">
          <a:xfrm>
            <a:off x="1649414" y="260350"/>
            <a:ext cx="2143125" cy="528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2982534" y="5934076"/>
            <a:ext cx="61189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Wooster et al. (2015) </a:t>
            </a:r>
            <a:r>
              <a:rPr lang="en-GB" i="1" dirty="0">
                <a:solidFill>
                  <a:schemeClr val="bg1"/>
                </a:solidFill>
              </a:rPr>
              <a:t>ACP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CA" dirty="0">
                <a:solidFill>
                  <a:schemeClr val="bg1"/>
                </a:solidFill>
              </a:rPr>
              <a:t>15, 13217-13239</a:t>
            </a:r>
            <a:endParaRPr lang="en-GB" dirty="0">
              <a:solidFill>
                <a:schemeClr val="bg1"/>
              </a:solidFill>
            </a:endParaRPr>
          </a:p>
          <a:p>
            <a:pPr fontAlgn="ctr"/>
            <a:r>
              <a:rPr lang="en-GB" dirty="0">
                <a:solidFill>
                  <a:schemeClr val="bg1"/>
                </a:solidFill>
              </a:rPr>
              <a:t>Delivered by EUMETSAT LSA SAF every 15 </a:t>
            </a:r>
            <a:r>
              <a:rPr lang="en-GB" dirty="0" err="1">
                <a:solidFill>
                  <a:schemeClr val="bg1"/>
                </a:solidFill>
              </a:rPr>
              <a:t>mins</a:t>
            </a:r>
            <a:r>
              <a:rPr lang="en-GB" dirty="0">
                <a:solidFill>
                  <a:schemeClr val="bg1"/>
                </a:solidFill>
              </a:rPr>
              <a:t> - </a:t>
            </a:r>
            <a:r>
              <a:rPr lang="en-CA" dirty="0">
                <a:solidFill>
                  <a:schemeClr val="bg1"/>
                </a:solidFill>
              </a:rPr>
              <a:t>https://landsaf.ipma.pt/</a:t>
            </a:r>
          </a:p>
          <a:p>
            <a:br>
              <a:rPr lang="en-CA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443" name="TextBox 11"/>
          <p:cNvSpPr txBox="1">
            <a:spLocks noChangeArrowheads="1"/>
          </p:cNvSpPr>
          <p:nvPr/>
        </p:nvSpPr>
        <p:spPr bwMode="auto">
          <a:xfrm>
            <a:off x="6158138" y="1413938"/>
            <a:ext cx="51716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</a:rPr>
              <a:t>LSA SAF </a:t>
            </a:r>
            <a:r>
              <a:rPr lang="en-GB" sz="2200" dirty="0" err="1">
                <a:solidFill>
                  <a:schemeClr val="bg1"/>
                </a:solidFill>
              </a:rPr>
              <a:t>Meteosat</a:t>
            </a:r>
            <a:r>
              <a:rPr lang="en-GB" sz="2200" dirty="0">
                <a:solidFill>
                  <a:schemeClr val="bg1"/>
                </a:solidFill>
              </a:rPr>
              <a:t> FRP-PIXEL Product</a:t>
            </a:r>
          </a:p>
        </p:txBody>
      </p:sp>
      <p:pic>
        <p:nvPicPr>
          <p:cNvPr id="2" name="frp timeseries">
            <a:hlinkClick r:id="" action="ppaction://media"/>
            <a:extLst>
              <a:ext uri="{FF2B5EF4-FFF2-40B4-BE49-F238E27FC236}">
                <a16:creationId xmlns:a16="http://schemas.microsoft.com/office/drawing/2014/main" id="{D1EA4FEB-36D6-4D7B-8A22-5010A898E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7604" y="1844825"/>
            <a:ext cx="6842917" cy="3873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nal Theme">
  <a:themeElements>
    <a:clrScheme name="NCEO Swatches 1">
      <a:dk1>
        <a:srgbClr val="2B3459"/>
      </a:dk1>
      <a:lt1>
        <a:srgbClr val="FFFFFF"/>
      </a:lt1>
      <a:dk2>
        <a:srgbClr val="2B3890"/>
      </a:dk2>
      <a:lt2>
        <a:srgbClr val="FFFFFF"/>
      </a:lt2>
      <a:accent1>
        <a:srgbClr val="2B3890"/>
      </a:accent1>
      <a:accent2>
        <a:srgbClr val="9B98C6"/>
      </a:accent2>
      <a:accent3>
        <a:srgbClr val="4D71B8"/>
      </a:accent3>
      <a:accent4>
        <a:srgbClr val="2B3459"/>
      </a:accent4>
      <a:accent5>
        <a:srgbClr val="71D8D3"/>
      </a:accent5>
      <a:accent6>
        <a:srgbClr val="647189"/>
      </a:accent6>
      <a:hlink>
        <a:srgbClr val="4C64FF"/>
      </a:hlink>
      <a:folHlink>
        <a:srgbClr val="002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774</Words>
  <Application>Microsoft Office PowerPoint</Application>
  <PresentationFormat>Widescreen</PresentationFormat>
  <Paragraphs>135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 Unicode MS</vt:lpstr>
      <vt:lpstr>Arial</vt:lpstr>
      <vt:lpstr>Calibri</vt:lpstr>
      <vt:lpstr>Lucida Sans Unicode</vt:lpstr>
      <vt:lpstr>Wingdings</vt:lpstr>
      <vt:lpstr>Internal Theme</vt:lpstr>
      <vt:lpstr>New LSASAF Fire Emission product</vt:lpstr>
      <vt:lpstr>Background: Biomass Burning Atm. CO2 Contribution</vt:lpstr>
      <vt:lpstr>Background: Biomass Burning Emissions</vt:lpstr>
      <vt:lpstr>Biomass Burning Emissions Calculation</vt:lpstr>
      <vt:lpstr>Fire Radiative Energy &amp; Fuel Consumption</vt:lpstr>
      <vt:lpstr>GFAS MODIS-estimated FRE to GFED3.1 Fuel Consumption</vt:lpstr>
      <vt:lpstr>PowerPoint Presentation</vt:lpstr>
      <vt:lpstr>Biomass Burning Carbon Emission from CAMS-GFAS</vt:lpstr>
      <vt:lpstr>PowerPoint Presentation</vt:lpstr>
      <vt:lpstr>Smoke Plume Delineation</vt:lpstr>
      <vt:lpstr>Developing and Evaluating a top-down approach for Emission Estimates</vt:lpstr>
      <vt:lpstr>PowerPoint Presentation</vt:lpstr>
      <vt:lpstr>TPM Emission Product Density</vt:lpstr>
      <vt:lpstr>TPM Emission Rate - Southern Africa August 2012 Temporal Detail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RIEGL VZ-400</dc:title>
  <dc:creator>mjwooster</dc:creator>
  <cp:lastModifiedBy>zhang tianran</cp:lastModifiedBy>
  <cp:revision>48</cp:revision>
  <dcterms:modified xsi:type="dcterms:W3CDTF">2019-10-15T21:52:33Z</dcterms:modified>
</cp:coreProperties>
</file>