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43" r:id="rId2"/>
    <p:sldId id="395" r:id="rId3"/>
    <p:sldId id="391" r:id="rId4"/>
    <p:sldId id="370" r:id="rId5"/>
    <p:sldId id="372" r:id="rId6"/>
    <p:sldId id="373" r:id="rId7"/>
    <p:sldId id="378" r:id="rId8"/>
    <p:sldId id="401" r:id="rId9"/>
    <p:sldId id="360" r:id="rId10"/>
    <p:sldId id="351" r:id="rId11"/>
    <p:sldId id="399" r:id="rId12"/>
    <p:sldId id="365" r:id="rId13"/>
    <p:sldId id="364" r:id="rId14"/>
    <p:sldId id="402" r:id="rId15"/>
    <p:sldId id="396" r:id="rId16"/>
    <p:sldId id="405" r:id="rId17"/>
    <p:sldId id="269" r:id="rId18"/>
    <p:sldId id="271" r:id="rId19"/>
    <p:sldId id="273" r:id="rId20"/>
    <p:sldId id="257" r:id="rId21"/>
    <p:sldId id="265" r:id="rId22"/>
    <p:sldId id="40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FE2"/>
    <a:srgbClr val="0000FF"/>
    <a:srgbClr val="777777"/>
    <a:srgbClr val="F67878"/>
    <a:srgbClr val="003300"/>
    <a:srgbClr val="000066"/>
    <a:srgbClr val="000099"/>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45" autoAdjust="0"/>
    <p:restoredTop sz="84062" autoAdjust="0"/>
  </p:normalViewPr>
  <p:slideViewPr>
    <p:cSldViewPr>
      <p:cViewPr varScale="1">
        <p:scale>
          <a:sx n="77" d="100"/>
          <a:sy n="77" d="100"/>
        </p:scale>
        <p:origin x="153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wexu:Dropbox:LSA_SAF_work:MACC:SAfr_SEVIRI_MODIS_20140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wexu:Dropbox:LSA_SAF_work:MACC:SAfr_SEVIRI_MODIS_20140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351077343607"/>
          <c:y val="4.2139384116693698E-2"/>
          <c:w val="0.61920963184384104"/>
          <c:h val="0.76224760397656899"/>
        </c:manualLayout>
      </c:layout>
      <c:lineChart>
        <c:grouping val="standard"/>
        <c:varyColors val="0"/>
        <c:ser>
          <c:idx val="0"/>
          <c:order val="0"/>
          <c:tx>
            <c:strRef>
              <c:f>Sheet2!$A$2</c:f>
              <c:strCache>
                <c:ptCount val="1"/>
                <c:pt idx="0">
                  <c:v>Total detection</c:v>
                </c:pt>
              </c:strCache>
            </c:strRef>
          </c:tx>
          <c:spPr>
            <a:ln w="34925" cap="rnd">
              <a:solidFill>
                <a:schemeClr val="accent1"/>
              </a:solidFill>
              <a:prstDash val="sysDot"/>
              <a:round/>
            </a:ln>
            <a:effectLst>
              <a:outerShdw blurRad="40000" dist="23000" dir="5400000" rotWithShape="0">
                <a:srgbClr val="000000">
                  <a:alpha val="35000"/>
                </a:srgbClr>
              </a:outerShdw>
            </a:effectLst>
          </c:spPr>
          <c:marker>
            <c:symbol val="circle"/>
            <c:size val="10"/>
          </c:marker>
          <c:cat>
            <c:strRef>
              <c:f>Sheet2!$B$1:$E$1</c:f>
              <c:strCache>
                <c:ptCount val="4"/>
                <c:pt idx="0">
                  <c:v>FRP-PIXEL</c:v>
                </c:pt>
                <c:pt idx="1">
                  <c:v>ABBA</c:v>
                </c:pt>
                <c:pt idx="2">
                  <c:v>FDeM</c:v>
                </c:pt>
                <c:pt idx="3">
                  <c:v>FIR</c:v>
                </c:pt>
              </c:strCache>
            </c:strRef>
          </c:cat>
          <c:val>
            <c:numRef>
              <c:f>Sheet2!$B$2:$E$2</c:f>
              <c:numCache>
                <c:formatCode>#,##0</c:formatCode>
                <c:ptCount val="4"/>
                <c:pt idx="0">
                  <c:v>26113</c:v>
                </c:pt>
                <c:pt idx="1">
                  <c:v>18547</c:v>
                </c:pt>
                <c:pt idx="2">
                  <c:v>8262</c:v>
                </c:pt>
                <c:pt idx="3">
                  <c:v>5661</c:v>
                </c:pt>
              </c:numCache>
            </c:numRef>
          </c:val>
          <c:smooth val="0"/>
          <c:extLst>
            <c:ext xmlns:c16="http://schemas.microsoft.com/office/drawing/2014/chart" uri="{C3380CC4-5D6E-409C-BE32-E72D297353CC}">
              <c16:uniqueId val="{00000000-97FE-E442-B999-83C6E74FBDBA}"/>
            </c:ext>
          </c:extLst>
        </c:ser>
        <c:dLbls>
          <c:showLegendKey val="0"/>
          <c:showVal val="0"/>
          <c:showCatName val="0"/>
          <c:showSerName val="0"/>
          <c:showPercent val="0"/>
          <c:showBubbleSize val="0"/>
        </c:dLbls>
        <c:hiLowLines>
          <c:spPr>
            <a:ln w="9525" cap="flat" cmpd="sng" algn="ctr">
              <a:solidFill>
                <a:schemeClr val="lt1"/>
              </a:solidFill>
              <a:round/>
            </a:ln>
            <a:effectLst/>
          </c:spPr>
        </c:hiLowLines>
        <c:marker val="1"/>
        <c:smooth val="0"/>
        <c:axId val="352745400"/>
        <c:axId val="352745792"/>
      </c:lineChart>
      <c:lineChart>
        <c:grouping val="standard"/>
        <c:varyColors val="0"/>
        <c:ser>
          <c:idx val="1"/>
          <c:order val="1"/>
          <c:tx>
            <c:strRef>
              <c:f>Sheet2!$A$3</c:f>
              <c:strCache>
                <c:ptCount val="1"/>
                <c:pt idx="0">
                  <c:v>Omission error (percent)</c:v>
                </c:pt>
              </c:strCache>
            </c:strRef>
          </c:tx>
          <c:spPr>
            <a:ln w="34925" cap="rnd">
              <a:solidFill>
                <a:srgbClr val="FF0000"/>
              </a:solidFill>
              <a:prstDash val="sysDash"/>
              <a:round/>
            </a:ln>
            <a:effectLst>
              <a:outerShdw blurRad="40000" dist="23000" dir="5400000" rotWithShape="0">
                <a:srgbClr val="000000">
                  <a:alpha val="35000"/>
                </a:srgbClr>
              </a:outerShdw>
            </a:effectLst>
          </c:spPr>
          <c:marker>
            <c:symbol val="circle"/>
            <c:size val="10"/>
            <c:spPr>
              <a:solidFill>
                <a:srgbClr val="FF0000"/>
              </a:solidFill>
              <a:ln>
                <a:noFill/>
              </a:ln>
            </c:spPr>
          </c:marker>
          <c:cat>
            <c:strRef>
              <c:f>Sheet2!$B$1:$E$1</c:f>
              <c:strCache>
                <c:ptCount val="4"/>
                <c:pt idx="0">
                  <c:v>FRP-PIXEL</c:v>
                </c:pt>
                <c:pt idx="1">
                  <c:v>ABBA</c:v>
                </c:pt>
                <c:pt idx="2">
                  <c:v>FDeM</c:v>
                </c:pt>
                <c:pt idx="3">
                  <c:v>FIR</c:v>
                </c:pt>
              </c:strCache>
            </c:strRef>
          </c:cat>
          <c:val>
            <c:numRef>
              <c:f>Sheet2!$B$3:$E$3</c:f>
              <c:numCache>
                <c:formatCode>General</c:formatCode>
                <c:ptCount val="4"/>
                <c:pt idx="0">
                  <c:v>77</c:v>
                </c:pt>
                <c:pt idx="1">
                  <c:v>84</c:v>
                </c:pt>
                <c:pt idx="2">
                  <c:v>92</c:v>
                </c:pt>
                <c:pt idx="3">
                  <c:v>95</c:v>
                </c:pt>
              </c:numCache>
            </c:numRef>
          </c:val>
          <c:smooth val="0"/>
          <c:extLst>
            <c:ext xmlns:c16="http://schemas.microsoft.com/office/drawing/2014/chart" uri="{C3380CC4-5D6E-409C-BE32-E72D297353CC}">
              <c16:uniqueId val="{00000001-97FE-E442-B999-83C6E74FBDBA}"/>
            </c:ext>
          </c:extLst>
        </c:ser>
        <c:dLbls>
          <c:showLegendKey val="0"/>
          <c:showVal val="0"/>
          <c:showCatName val="0"/>
          <c:showSerName val="0"/>
          <c:showPercent val="0"/>
          <c:showBubbleSize val="0"/>
        </c:dLbls>
        <c:hiLowLines>
          <c:spPr>
            <a:ln w="9525" cap="flat" cmpd="sng" algn="ctr">
              <a:solidFill>
                <a:schemeClr val="lt1"/>
              </a:solidFill>
              <a:round/>
            </a:ln>
            <a:effectLst/>
          </c:spPr>
        </c:hiLowLines>
        <c:marker val="1"/>
        <c:smooth val="0"/>
        <c:axId val="352746576"/>
        <c:axId val="352746184"/>
      </c:lineChart>
      <c:catAx>
        <c:axId val="352745400"/>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0" i="0" u="none" strike="noStrike" kern="1200" baseline="0">
                <a:solidFill>
                  <a:schemeClr val="lt1">
                    <a:lumMod val="85000"/>
                  </a:schemeClr>
                </a:solidFill>
                <a:latin typeface="+mn-lt"/>
                <a:ea typeface="+mn-ea"/>
                <a:cs typeface="+mn-cs"/>
              </a:defRPr>
            </a:pPr>
            <a:endParaRPr lang="en-US"/>
          </a:p>
        </c:txPr>
        <c:crossAx val="352745792"/>
        <c:crosses val="autoZero"/>
        <c:auto val="1"/>
        <c:lblAlgn val="ctr"/>
        <c:lblOffset val="100"/>
        <c:noMultiLvlLbl val="0"/>
      </c:catAx>
      <c:valAx>
        <c:axId val="352745792"/>
        <c:scaling>
          <c:orientation val="minMax"/>
        </c:scaling>
        <c:delete val="0"/>
        <c:axPos val="l"/>
        <c:majorGridlines>
          <c:spPr>
            <a:ln w="9525" cap="flat" cmpd="sng" algn="ctr">
              <a:solidFill>
                <a:schemeClr val="bg1">
                  <a:alpha val="50000"/>
                </a:schemeClr>
              </a:solidFill>
              <a:round/>
            </a:ln>
            <a:effectLst/>
          </c:spPr>
        </c:majorGridlines>
        <c:title>
          <c:tx>
            <c:rich>
              <a:bodyPr rot="-5400000" spcFirstLastPara="1" vertOverflow="ellipsis" vert="horz" wrap="square" anchor="ctr" anchorCtr="1"/>
              <a:lstStyle/>
              <a:p>
                <a:pPr>
                  <a:defRPr sz="2000" b="1" i="0" u="none" strike="noStrike" kern="1200" cap="none" baseline="0">
                    <a:solidFill>
                      <a:schemeClr val="tx2">
                        <a:lumMod val="60000"/>
                        <a:lumOff val="40000"/>
                      </a:schemeClr>
                    </a:solidFill>
                    <a:latin typeface="+mn-lt"/>
                    <a:ea typeface="+mn-ea"/>
                    <a:cs typeface="+mn-cs"/>
                  </a:defRPr>
                </a:pPr>
                <a:r>
                  <a:rPr lang="en-US" sz="2000" cap="none" baseline="0" dirty="0">
                    <a:solidFill>
                      <a:schemeClr val="tx2">
                        <a:lumMod val="60000"/>
                        <a:lumOff val="40000"/>
                      </a:schemeClr>
                    </a:solidFill>
                  </a:rPr>
                  <a:t>SEVIRI Fire Pixel Count</a:t>
                </a:r>
              </a:p>
            </c:rich>
          </c:tx>
          <c:layout>
            <c:manualLayout>
              <c:xMode val="edge"/>
              <c:yMode val="edge"/>
              <c:x val="2.7417289064317799E-2"/>
              <c:y val="0.143091475424308"/>
            </c:manualLayout>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2">
                    <a:lumMod val="60000"/>
                    <a:lumOff val="40000"/>
                  </a:schemeClr>
                </a:solidFill>
                <a:latin typeface="+mn-lt"/>
                <a:ea typeface="+mn-ea"/>
                <a:cs typeface="+mn-cs"/>
              </a:defRPr>
            </a:pPr>
            <a:endParaRPr lang="en-US"/>
          </a:p>
        </c:txPr>
        <c:crossAx val="352745400"/>
        <c:crosses val="autoZero"/>
        <c:crossBetween val="between"/>
      </c:valAx>
      <c:valAx>
        <c:axId val="352746184"/>
        <c:scaling>
          <c:orientation val="minMax"/>
          <c:min val="50"/>
        </c:scaling>
        <c:delete val="0"/>
        <c:axPos val="r"/>
        <c:title>
          <c:tx>
            <c:rich>
              <a:bodyPr rot="-5400000" spcFirstLastPara="1" vertOverflow="ellipsis" vert="horz" wrap="square" anchor="ctr" anchorCtr="1"/>
              <a:lstStyle/>
              <a:p>
                <a:pPr>
                  <a:defRPr sz="2200" b="1" i="0" u="none" strike="noStrike" kern="1200" cap="none" baseline="0">
                    <a:solidFill>
                      <a:srgbClr val="FF0000"/>
                    </a:solidFill>
                    <a:latin typeface="+mn-lt"/>
                    <a:ea typeface="+mn-ea"/>
                    <a:cs typeface="+mn-cs"/>
                  </a:defRPr>
                </a:pPr>
                <a:r>
                  <a:rPr lang="en-US" sz="2200" cap="none" baseline="0" dirty="0">
                    <a:solidFill>
                      <a:srgbClr val="FF0000"/>
                    </a:solidFill>
                  </a:rPr>
                  <a:t>Omission Error (%)</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rgbClr val="FF0000"/>
                </a:solidFill>
                <a:latin typeface="+mn-lt"/>
                <a:ea typeface="+mn-ea"/>
                <a:cs typeface="+mn-cs"/>
              </a:defRPr>
            </a:pPr>
            <a:endParaRPr lang="en-US"/>
          </a:p>
        </c:txPr>
        <c:crossAx val="352746576"/>
        <c:crosses val="max"/>
        <c:crossBetween val="between"/>
        <c:majorUnit val="10"/>
      </c:valAx>
      <c:catAx>
        <c:axId val="352746576"/>
        <c:scaling>
          <c:orientation val="minMax"/>
        </c:scaling>
        <c:delete val="1"/>
        <c:axPos val="b"/>
        <c:numFmt formatCode="General" sourceLinked="1"/>
        <c:majorTickMark val="none"/>
        <c:minorTickMark val="none"/>
        <c:tickLblPos val="none"/>
        <c:crossAx val="352746184"/>
        <c:crosses val="autoZero"/>
        <c:auto val="1"/>
        <c:lblAlgn val="ctr"/>
        <c:lblOffset val="100"/>
        <c:noMultiLvlLbl val="0"/>
      </c:catAx>
      <c:spPr>
        <a:noFill/>
        <a:ln>
          <a:solidFill>
            <a:schemeClr val="bg1">
              <a:alpha val="50000"/>
            </a:schemeClr>
          </a:solidFill>
        </a:ln>
        <a:effectLst/>
      </c:spPr>
    </c:plotArea>
    <c:legend>
      <c:legendPos val="b"/>
      <c:layout>
        <c:manualLayout>
          <c:xMode val="edge"/>
          <c:yMode val="edge"/>
          <c:x val="0.18718308028667699"/>
          <c:y val="0.91794781251826696"/>
          <c:w val="0.71347645661647496"/>
          <c:h val="7.7001936540312704E-2"/>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tx1"/>
    </a:solid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0647347360301"/>
          <c:y val="4.4094488188976398E-2"/>
          <c:w val="0.72324512714599198"/>
          <c:h val="0.78289894064936805"/>
        </c:manualLayout>
      </c:layout>
      <c:lineChart>
        <c:grouping val="standard"/>
        <c:varyColors val="0"/>
        <c:ser>
          <c:idx val="0"/>
          <c:order val="0"/>
          <c:tx>
            <c:strRef>
              <c:f>Sheet1!$A$2</c:f>
              <c:strCache>
                <c:ptCount val="1"/>
                <c:pt idx="0">
                  <c:v>Total detection</c:v>
                </c:pt>
              </c:strCache>
            </c:strRef>
          </c:tx>
          <c:spPr>
            <a:ln w="34925" cap="rnd">
              <a:solidFill>
                <a:schemeClr val="accent1"/>
              </a:solidFill>
              <a:round/>
            </a:ln>
            <a:effectLst>
              <a:outerShdw blurRad="40000" dist="23000" dir="5400000" rotWithShape="0">
                <a:srgbClr val="000000">
                  <a:alpha val="35000"/>
                </a:srgbClr>
              </a:outerShdw>
            </a:effectLst>
          </c:spPr>
          <c:marker>
            <c:symbol val="square"/>
            <c:size val="10"/>
          </c:marker>
          <c:cat>
            <c:strRef>
              <c:f>Sheet1!$B$1:$E$1</c:f>
              <c:strCache>
                <c:ptCount val="4"/>
                <c:pt idx="0">
                  <c:v>FRP-PIXEL</c:v>
                </c:pt>
                <c:pt idx="1">
                  <c:v>WFABBA</c:v>
                </c:pt>
                <c:pt idx="2">
                  <c:v>FDeM</c:v>
                </c:pt>
                <c:pt idx="3">
                  <c:v>FIR</c:v>
                </c:pt>
              </c:strCache>
            </c:strRef>
          </c:cat>
          <c:val>
            <c:numRef>
              <c:f>Sheet1!$B$2:$E$2</c:f>
              <c:numCache>
                <c:formatCode>General</c:formatCode>
                <c:ptCount val="4"/>
                <c:pt idx="0">
                  <c:v>33414</c:v>
                </c:pt>
                <c:pt idx="1">
                  <c:v>13008</c:v>
                </c:pt>
                <c:pt idx="2">
                  <c:v>7664</c:v>
                </c:pt>
                <c:pt idx="3">
                  <c:v>7151</c:v>
                </c:pt>
              </c:numCache>
            </c:numRef>
          </c:val>
          <c:smooth val="0"/>
          <c:extLst>
            <c:ext xmlns:c16="http://schemas.microsoft.com/office/drawing/2014/chart" uri="{C3380CC4-5D6E-409C-BE32-E72D297353CC}">
              <c16:uniqueId val="{00000000-7538-FB42-92D1-3D974510E8F9}"/>
            </c:ext>
          </c:extLst>
        </c:ser>
        <c:ser>
          <c:idx val="1"/>
          <c:order val="1"/>
          <c:tx>
            <c:strRef>
              <c:f>Sheet1!$A$3</c:f>
              <c:strCache>
                <c:ptCount val="1"/>
                <c:pt idx="0">
                  <c:v>Confirmed by MODIS</c:v>
                </c:pt>
              </c:strCache>
            </c:strRef>
          </c:tx>
          <c:spPr>
            <a:ln w="34925" cap="rnd">
              <a:solidFill>
                <a:schemeClr val="accent1"/>
              </a:solidFill>
              <a:prstDash val="sysDash"/>
              <a:round/>
            </a:ln>
            <a:effectLst>
              <a:outerShdw blurRad="40000" dist="23000" dir="5400000" rotWithShape="0">
                <a:srgbClr val="000000">
                  <a:alpha val="35000"/>
                </a:srgbClr>
              </a:outerShdw>
            </a:effectLst>
          </c:spPr>
          <c:marker>
            <c:symbol val="diamond"/>
            <c:size val="10"/>
            <c:spPr>
              <a:solidFill>
                <a:schemeClr val="accent1"/>
              </a:solidFill>
              <a:ln>
                <a:solidFill>
                  <a:schemeClr val="accent1"/>
                </a:solidFill>
              </a:ln>
            </c:spPr>
          </c:marker>
          <c:cat>
            <c:strRef>
              <c:f>Sheet1!$B$1:$E$1</c:f>
              <c:strCache>
                <c:ptCount val="4"/>
                <c:pt idx="0">
                  <c:v>FRP-PIXEL</c:v>
                </c:pt>
                <c:pt idx="1">
                  <c:v>WFABBA</c:v>
                </c:pt>
                <c:pt idx="2">
                  <c:v>FDeM</c:v>
                </c:pt>
                <c:pt idx="3">
                  <c:v>FIR</c:v>
                </c:pt>
              </c:strCache>
            </c:strRef>
          </c:cat>
          <c:val>
            <c:numRef>
              <c:f>Sheet1!$B$3:$E$3</c:f>
              <c:numCache>
                <c:formatCode>General</c:formatCode>
                <c:ptCount val="4"/>
                <c:pt idx="0">
                  <c:v>29037</c:v>
                </c:pt>
                <c:pt idx="1">
                  <c:v>12284</c:v>
                </c:pt>
                <c:pt idx="2">
                  <c:v>7260</c:v>
                </c:pt>
                <c:pt idx="3">
                  <c:v>6730</c:v>
                </c:pt>
              </c:numCache>
            </c:numRef>
          </c:val>
          <c:smooth val="0"/>
          <c:extLst>
            <c:ext xmlns:c16="http://schemas.microsoft.com/office/drawing/2014/chart" uri="{C3380CC4-5D6E-409C-BE32-E72D297353CC}">
              <c16:uniqueId val="{00000001-7538-FB42-92D1-3D974510E8F9}"/>
            </c:ext>
          </c:extLst>
        </c:ser>
        <c:dLbls>
          <c:showLegendKey val="0"/>
          <c:showVal val="0"/>
          <c:showCatName val="0"/>
          <c:showSerName val="0"/>
          <c:showPercent val="0"/>
          <c:showBubbleSize val="0"/>
        </c:dLbls>
        <c:marker val="1"/>
        <c:smooth val="0"/>
        <c:axId val="291904056"/>
        <c:axId val="291904448"/>
      </c:lineChart>
      <c:lineChart>
        <c:grouping val="standard"/>
        <c:varyColors val="0"/>
        <c:ser>
          <c:idx val="2"/>
          <c:order val="2"/>
          <c:tx>
            <c:strRef>
              <c:f>Sheet1!$A$4</c:f>
              <c:strCache>
                <c:ptCount val="1"/>
                <c:pt idx="0">
                  <c:v>Commission error (percent)</c:v>
                </c:pt>
              </c:strCache>
            </c:strRef>
          </c:tx>
          <c:spPr>
            <a:ln w="34925" cap="rnd">
              <a:solidFill>
                <a:srgbClr val="FF0000"/>
              </a:solidFill>
              <a:prstDash val="sysDot"/>
              <a:round/>
            </a:ln>
            <a:effectLst>
              <a:outerShdw blurRad="40000" dist="23000" dir="5400000" rotWithShape="0">
                <a:srgbClr val="000000">
                  <a:alpha val="35000"/>
                </a:srgbClr>
              </a:outerShdw>
            </a:effectLst>
          </c:spPr>
          <c:marker>
            <c:symbol val="triangle"/>
            <c:size val="10"/>
            <c:spPr>
              <a:solidFill>
                <a:srgbClr val="FF0000"/>
              </a:solidFill>
              <a:ln>
                <a:solidFill>
                  <a:srgbClr val="FF0000"/>
                </a:solidFill>
              </a:ln>
            </c:spPr>
          </c:marker>
          <c:cat>
            <c:strRef>
              <c:f>Sheet1!$B$1:$E$1</c:f>
              <c:strCache>
                <c:ptCount val="4"/>
                <c:pt idx="0">
                  <c:v>FRP-PIXEL</c:v>
                </c:pt>
                <c:pt idx="1">
                  <c:v>WFABBA</c:v>
                </c:pt>
                <c:pt idx="2">
                  <c:v>FDeM</c:v>
                </c:pt>
                <c:pt idx="3">
                  <c:v>FIR</c:v>
                </c:pt>
              </c:strCache>
            </c:strRef>
          </c:cat>
          <c:val>
            <c:numRef>
              <c:f>Sheet1!$B$4:$E$4</c:f>
              <c:numCache>
                <c:formatCode>General</c:formatCode>
                <c:ptCount val="4"/>
                <c:pt idx="0">
                  <c:v>13</c:v>
                </c:pt>
                <c:pt idx="1">
                  <c:v>6</c:v>
                </c:pt>
                <c:pt idx="2">
                  <c:v>5</c:v>
                </c:pt>
                <c:pt idx="3">
                  <c:v>6</c:v>
                </c:pt>
              </c:numCache>
            </c:numRef>
          </c:val>
          <c:smooth val="0"/>
          <c:extLst>
            <c:ext xmlns:c16="http://schemas.microsoft.com/office/drawing/2014/chart" uri="{C3380CC4-5D6E-409C-BE32-E72D297353CC}">
              <c16:uniqueId val="{00000002-7538-FB42-92D1-3D974510E8F9}"/>
            </c:ext>
          </c:extLst>
        </c:ser>
        <c:dLbls>
          <c:showLegendKey val="0"/>
          <c:showVal val="0"/>
          <c:showCatName val="0"/>
          <c:showSerName val="0"/>
          <c:showPercent val="0"/>
          <c:showBubbleSize val="0"/>
        </c:dLbls>
        <c:hiLowLines>
          <c:spPr>
            <a:ln w="9525" cap="flat" cmpd="sng" algn="ctr">
              <a:solidFill>
                <a:schemeClr val="lt1"/>
              </a:solidFill>
              <a:round/>
            </a:ln>
            <a:effectLst/>
          </c:spPr>
        </c:hiLowLines>
        <c:marker val="1"/>
        <c:smooth val="0"/>
        <c:axId val="291905232"/>
        <c:axId val="291904840"/>
      </c:lineChart>
      <c:catAx>
        <c:axId val="291904056"/>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400" b="0" i="0" u="none" strike="noStrike" kern="1200" baseline="0">
                <a:solidFill>
                  <a:schemeClr val="lt1">
                    <a:lumMod val="85000"/>
                  </a:schemeClr>
                </a:solidFill>
                <a:latin typeface="+mn-lt"/>
                <a:ea typeface="+mn-ea"/>
                <a:cs typeface="+mn-cs"/>
              </a:defRPr>
            </a:pPr>
            <a:endParaRPr lang="en-US"/>
          </a:p>
        </c:txPr>
        <c:crossAx val="291904448"/>
        <c:crosses val="autoZero"/>
        <c:auto val="1"/>
        <c:lblAlgn val="ctr"/>
        <c:lblOffset val="100"/>
        <c:noMultiLvlLbl val="0"/>
      </c:catAx>
      <c:valAx>
        <c:axId val="291904448"/>
        <c:scaling>
          <c:orientation val="minMax"/>
        </c:scaling>
        <c:delete val="0"/>
        <c:axPos val="l"/>
        <c:majorGridlines>
          <c:spPr>
            <a:ln w="9525" cap="flat" cmpd="sng" algn="ctr">
              <a:solidFill>
                <a:schemeClr val="bg1">
                  <a:alpha val="50000"/>
                </a:schemeClr>
              </a:solidFill>
              <a:round/>
            </a:ln>
            <a:effectLst/>
          </c:spPr>
        </c:majorGridlines>
        <c:title>
          <c:tx>
            <c:rich>
              <a:bodyPr rot="-5400000" spcFirstLastPara="1" vertOverflow="ellipsis" vert="horz" wrap="square" anchor="ctr" anchorCtr="1"/>
              <a:lstStyle/>
              <a:p>
                <a:pPr>
                  <a:defRPr sz="2400" b="1" i="0" u="none" strike="noStrike" kern="1200" cap="all" baseline="0">
                    <a:solidFill>
                      <a:schemeClr val="accent1"/>
                    </a:solidFill>
                    <a:latin typeface="+mn-lt"/>
                    <a:ea typeface="+mn-ea"/>
                    <a:cs typeface="+mn-cs"/>
                  </a:defRPr>
                </a:pPr>
                <a:r>
                  <a:rPr lang="en-US" sz="2400" dirty="0">
                    <a:solidFill>
                      <a:schemeClr val="accent1"/>
                    </a:solidFill>
                  </a:rPr>
                  <a:t>SEVIRI fire pixels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accent1"/>
                </a:solidFill>
                <a:latin typeface="+mn-lt"/>
                <a:ea typeface="+mn-ea"/>
                <a:cs typeface="+mn-cs"/>
              </a:defRPr>
            </a:pPr>
            <a:endParaRPr lang="en-US"/>
          </a:p>
        </c:txPr>
        <c:crossAx val="291904056"/>
        <c:crosses val="autoZero"/>
        <c:crossBetween val="between"/>
      </c:valAx>
      <c:valAx>
        <c:axId val="291904840"/>
        <c:scaling>
          <c:orientation val="minMax"/>
          <c:max val="30"/>
        </c:scaling>
        <c:delete val="0"/>
        <c:axPos val="r"/>
        <c:title>
          <c:tx>
            <c:rich>
              <a:bodyPr rot="-5400000" spcFirstLastPara="1" vertOverflow="ellipsis" vert="horz" wrap="square" anchor="ctr" anchorCtr="1"/>
              <a:lstStyle/>
              <a:p>
                <a:pPr>
                  <a:defRPr sz="2000" b="1" i="0" u="none" strike="noStrike" kern="1200" cap="all" baseline="0">
                    <a:solidFill>
                      <a:srgbClr val="FF0000"/>
                    </a:solidFill>
                    <a:latin typeface="+mn-lt"/>
                    <a:ea typeface="+mn-ea"/>
                    <a:cs typeface="+mn-cs"/>
                  </a:defRPr>
                </a:pPr>
                <a:r>
                  <a:rPr lang="en-US" sz="2000" dirty="0">
                    <a:solidFill>
                      <a:srgbClr val="FF0000"/>
                    </a:solidFill>
                  </a:rPr>
                  <a:t>Commission</a:t>
                </a:r>
                <a:r>
                  <a:rPr lang="en-US" sz="2000" baseline="0" dirty="0">
                    <a:solidFill>
                      <a:srgbClr val="FF0000"/>
                    </a:solidFill>
                  </a:rPr>
                  <a:t> Error (%)</a:t>
                </a:r>
                <a:endParaRPr lang="en-US" sz="2000" dirty="0">
                  <a:solidFill>
                    <a:srgbClr val="FF0000"/>
                  </a:solidFill>
                </a:endParaRP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FF0000"/>
                </a:solidFill>
                <a:latin typeface="+mn-lt"/>
                <a:ea typeface="+mn-ea"/>
                <a:cs typeface="+mn-cs"/>
              </a:defRPr>
            </a:pPr>
            <a:endParaRPr lang="en-US"/>
          </a:p>
        </c:txPr>
        <c:crossAx val="291905232"/>
        <c:crosses val="max"/>
        <c:crossBetween val="between"/>
      </c:valAx>
      <c:catAx>
        <c:axId val="291905232"/>
        <c:scaling>
          <c:orientation val="minMax"/>
        </c:scaling>
        <c:delete val="1"/>
        <c:axPos val="b"/>
        <c:numFmt formatCode="General" sourceLinked="1"/>
        <c:majorTickMark val="none"/>
        <c:minorTickMark val="none"/>
        <c:tickLblPos val="none"/>
        <c:crossAx val="291904840"/>
        <c:crosses val="autoZero"/>
        <c:auto val="1"/>
        <c:lblAlgn val="ctr"/>
        <c:lblOffset val="100"/>
        <c:noMultiLvlLbl val="0"/>
      </c:catAx>
      <c:spPr>
        <a:noFill/>
        <a:ln>
          <a:solidFill>
            <a:schemeClr val="bg1"/>
          </a:solidFill>
        </a:ln>
        <a:effectLst/>
      </c:spPr>
    </c:plotArea>
    <c:legend>
      <c:legendPos val="b"/>
      <c:layout>
        <c:manualLayout>
          <c:xMode val="edge"/>
          <c:yMode val="edge"/>
          <c:x val="0.39383980811911201"/>
          <c:y val="5.5727065333684399E-2"/>
          <c:w val="0.47695520149035098"/>
          <c:h val="0.338118062985390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solidFill>
      <a:schemeClr val="tx1"/>
    </a:solid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A82E84-5BB6-4D12-A973-AEB3BDE84B22}" type="datetimeFigureOut">
              <a:rPr lang="en-GB" smtClean="0"/>
              <a:pPr/>
              <a:t>16/10/2019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BF72BB-F678-455B-8938-6A112CD96DFC}" type="slidenum">
              <a:rPr lang="en-GB" smtClean="0"/>
              <a:pPr/>
              <a:t>‹#›</a:t>
            </a:fld>
            <a:endParaRPr lang="en-GB"/>
          </a:p>
        </p:txBody>
      </p:sp>
    </p:spTree>
    <p:extLst>
      <p:ext uri="{BB962C8B-B14F-4D97-AF65-F5344CB8AC3E}">
        <p14:creationId xmlns:p14="http://schemas.microsoft.com/office/powerpoint/2010/main" val="785853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BF72BB-F678-455B-8938-6A112CD96DFC}" type="slidenum">
              <a:rPr lang="en-GB" smtClean="0"/>
              <a:pPr/>
              <a:t>1</a:t>
            </a:fld>
            <a:endParaRPr lang="en-GB"/>
          </a:p>
        </p:txBody>
      </p:sp>
    </p:spTree>
    <p:extLst>
      <p:ext uri="{BB962C8B-B14F-4D97-AF65-F5344CB8AC3E}">
        <p14:creationId xmlns:p14="http://schemas.microsoft.com/office/powerpoint/2010/main" val="108776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BF72BB-F678-455B-8938-6A112CD96DFC}" type="slidenum">
              <a:rPr lang="en-GB" smtClean="0"/>
              <a:pPr/>
              <a:t>9</a:t>
            </a:fld>
            <a:endParaRPr lang="en-GB"/>
          </a:p>
        </p:txBody>
      </p:sp>
    </p:spTree>
    <p:extLst>
      <p:ext uri="{BB962C8B-B14F-4D97-AF65-F5344CB8AC3E}">
        <p14:creationId xmlns:p14="http://schemas.microsoft.com/office/powerpoint/2010/main" val="346598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EBD694C-42A4-405D-8AD8-C9BD9B41A50D}" type="datetimeFigureOut">
              <a:rPr lang="en-GB" smtClean="0"/>
              <a:pPr/>
              <a:t>16/10/2019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EBD694C-42A4-405D-8AD8-C9BD9B41A50D}" type="datetimeFigureOut">
              <a:rPr lang="en-GB" smtClean="0"/>
              <a:pPr/>
              <a:t>16/10/2019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EBD694C-42A4-405D-8AD8-C9BD9B41A50D}" type="datetimeFigureOut">
              <a:rPr lang="en-GB" smtClean="0"/>
              <a:pPr/>
              <a:t>16/10/2019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52400"/>
            <a:ext cx="8153400" cy="838200"/>
          </a:xfrm>
        </p:spPr>
        <p:txBody>
          <a:bodyPr/>
          <a:lstStyle>
            <a:lvl1pPr>
              <a:defRPr>
                <a:solidFill>
                  <a:srgbClr val="0066FF"/>
                </a:solidFill>
              </a:defRPr>
            </a:lvl1pPr>
          </a:lstStyle>
          <a:p>
            <a:r>
              <a:rPr lang="en-US" dirty="0"/>
              <a:t>Click to edit Slide title style</a:t>
            </a:r>
          </a:p>
        </p:txBody>
      </p:sp>
      <p:sp>
        <p:nvSpPr>
          <p:cNvPr id="4" name="Date Placeholder 3"/>
          <p:cNvSpPr>
            <a:spLocks noGrp="1"/>
          </p:cNvSpPr>
          <p:nvPr>
            <p:ph type="dt" sz="half" idx="10"/>
          </p:nvPr>
        </p:nvSpPr>
        <p:spPr/>
        <p:txBody>
          <a:bodyPr/>
          <a:lstStyle/>
          <a:p>
            <a:fld id="{C8C24623-02CE-4494-AC4B-D14E13FD5299}" type="datetime1">
              <a:rPr lang="en-US" smtClean="0"/>
              <a:pPr/>
              <a:t>10/16/19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920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e Objeto">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628650" y="1293993"/>
            <a:ext cx="7886700" cy="4351338"/>
          </a:xfrm>
          <a:prstGeom prst="rect">
            <a:avLst/>
          </a:prstGeom>
        </p:spPr>
        <p:txBody>
          <a:bodyPr/>
          <a:lstStyle>
            <a:lvl1pPr>
              <a:defRPr>
                <a:solidFill>
                  <a:srgbClr val="00194C"/>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pt-PT" dirty="0"/>
              <a:t>Editar os estilos de texto do Modelo Global</a:t>
            </a:r>
          </a:p>
          <a:p>
            <a:pPr lvl="1"/>
            <a:r>
              <a:rPr lang="pt-PT" dirty="0"/>
              <a:t>Segundo nível</a:t>
            </a:r>
          </a:p>
          <a:p>
            <a:pPr lvl="2"/>
            <a:r>
              <a:rPr lang="pt-PT" dirty="0"/>
              <a:t>Terceiro nível</a:t>
            </a:r>
          </a:p>
          <a:p>
            <a:pPr lvl="3"/>
            <a:r>
              <a:rPr lang="pt-PT" dirty="0"/>
              <a:t>Quarto nível</a:t>
            </a:r>
          </a:p>
          <a:p>
            <a:pPr lvl="4"/>
            <a:r>
              <a:rPr lang="pt-PT" dirty="0"/>
              <a:t>Quinto nível</a:t>
            </a:r>
          </a:p>
        </p:txBody>
      </p:sp>
    </p:spTree>
    <p:extLst>
      <p:ext uri="{BB962C8B-B14F-4D97-AF65-F5344CB8AC3E}">
        <p14:creationId xmlns:p14="http://schemas.microsoft.com/office/powerpoint/2010/main" val="2741136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and Imag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A0D879-1109-484A-9609-98D9C97D08DC}"/>
              </a:ext>
            </a:extLst>
          </p:cNvPr>
          <p:cNvSpPr>
            <a:spLocks noGrp="1"/>
          </p:cNvSpPr>
          <p:nvPr>
            <p:ph idx="1"/>
          </p:nvPr>
        </p:nvSpPr>
        <p:spPr>
          <a:xfrm>
            <a:off x="251220" y="1497028"/>
            <a:ext cx="5724528" cy="434860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7">
            <a:extLst>
              <a:ext uri="{FF2B5EF4-FFF2-40B4-BE49-F238E27FC236}">
                <a16:creationId xmlns:a16="http://schemas.microsoft.com/office/drawing/2014/main" id="{D43FBAA9-E3A9-E44D-B1FC-D6D3ED63B98C}"/>
              </a:ext>
            </a:extLst>
          </p:cNvPr>
          <p:cNvSpPr>
            <a:spLocks noGrp="1"/>
          </p:cNvSpPr>
          <p:nvPr>
            <p:ph type="title"/>
          </p:nvPr>
        </p:nvSpPr>
        <p:spPr>
          <a:xfrm>
            <a:off x="251224" y="260354"/>
            <a:ext cx="7911703" cy="1002007"/>
          </a:xfrm>
          <a:prstGeom prst="rect">
            <a:avLst/>
          </a:prstGeom>
        </p:spPr>
        <p:txBody>
          <a:bodyPr vert="horz" lIns="0" tIns="0" rIns="0" bIns="0" rtlCol="0" anchor="ctr">
            <a:normAutofit/>
          </a:bodyPr>
          <a:lstStyle/>
          <a:p>
            <a:r>
              <a:rPr lang="en-US" dirty="0"/>
              <a:t>Click to edit Master title style</a:t>
            </a:r>
          </a:p>
        </p:txBody>
      </p:sp>
      <p:sp>
        <p:nvSpPr>
          <p:cNvPr id="13" name="Picture Placeholder 2">
            <a:extLst>
              <a:ext uri="{FF2B5EF4-FFF2-40B4-BE49-F238E27FC236}">
                <a16:creationId xmlns:a16="http://schemas.microsoft.com/office/drawing/2014/main" id="{FD3072A8-C09B-1946-A374-E70206114B82}"/>
              </a:ext>
            </a:extLst>
          </p:cNvPr>
          <p:cNvSpPr>
            <a:spLocks noGrp="1"/>
          </p:cNvSpPr>
          <p:nvPr>
            <p:ph type="pic" idx="10"/>
          </p:nvPr>
        </p:nvSpPr>
        <p:spPr>
          <a:xfrm>
            <a:off x="6084094" y="1497027"/>
            <a:ext cx="2808684" cy="4348603"/>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Click icon to add picture</a:t>
            </a:r>
          </a:p>
        </p:txBody>
      </p:sp>
      <p:sp>
        <p:nvSpPr>
          <p:cNvPr id="7" name="Rectangle 6">
            <a:extLst>
              <a:ext uri="{FF2B5EF4-FFF2-40B4-BE49-F238E27FC236}">
                <a16:creationId xmlns:a16="http://schemas.microsoft.com/office/drawing/2014/main" id="{718504FB-3A99-9D41-BD71-7B2382439D7F}"/>
              </a:ext>
            </a:extLst>
          </p:cNvPr>
          <p:cNvSpPr/>
          <p:nvPr userDrawn="1"/>
        </p:nvSpPr>
        <p:spPr>
          <a:xfrm flipV="1">
            <a:off x="251221" y="1262358"/>
            <a:ext cx="8641559"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983041451"/>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7560840" cy="864096"/>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67544" y="1412776"/>
            <a:ext cx="8229600" cy="5040560"/>
          </a:xfrm>
        </p:spPr>
        <p:txBody>
          <a:bodyPr/>
          <a:lstStyle>
            <a:lvl2pPr>
              <a:defRPr>
                <a:latin typeface="Lucida Sans Unicode" pitchFamily="34" charset="0"/>
                <a:cs typeface="Lucida Sans Unicode" pitchFamily="34"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8748464" y="6492875"/>
            <a:ext cx="395536" cy="365125"/>
          </a:xfrm>
        </p:spPr>
        <p:txBody>
          <a:bodyPr/>
          <a:lstStyle/>
          <a:p>
            <a:fld id="{9C74D33A-6DAE-4477-998E-44875997FA18}" type="slidenum">
              <a:rPr lang="en-GB" smtClean="0"/>
              <a:pPr/>
              <a:t>‹#›</a:t>
            </a:fld>
            <a:endParaRPr lang="en-GB"/>
          </a:p>
        </p:txBody>
      </p:sp>
      <p:pic>
        <p:nvPicPr>
          <p:cNvPr id="17409" name="Picture 1"/>
          <p:cNvPicPr>
            <a:picLocks noChangeAspect="1" noChangeArrowheads="1"/>
          </p:cNvPicPr>
          <p:nvPr userDrawn="1"/>
        </p:nvPicPr>
        <p:blipFill>
          <a:blip r:embed="rId2" cstate="print"/>
          <a:srcRect/>
          <a:stretch>
            <a:fillRect/>
          </a:stretch>
        </p:blipFill>
        <p:spPr bwMode="auto">
          <a:xfrm>
            <a:off x="8005234" y="128207"/>
            <a:ext cx="1008112" cy="256611"/>
          </a:xfrm>
          <a:prstGeom prst="rect">
            <a:avLst/>
          </a:prstGeom>
          <a:noFill/>
          <a:ln w="9525">
            <a:noFill/>
            <a:miter lim="800000"/>
            <a:headEnd/>
            <a:tailEnd/>
          </a:ln>
          <a:effectLst/>
        </p:spPr>
      </p:pic>
      <p:pic>
        <p:nvPicPr>
          <p:cNvPr id="17410" name="Picture 2"/>
          <p:cNvPicPr>
            <a:picLocks noChangeAspect="1" noChangeArrowheads="1"/>
          </p:cNvPicPr>
          <p:nvPr userDrawn="1"/>
        </p:nvPicPr>
        <p:blipFill>
          <a:blip r:embed="rId3" cstate="print"/>
          <a:srcRect b="23784"/>
          <a:stretch>
            <a:fillRect/>
          </a:stretch>
        </p:blipFill>
        <p:spPr bwMode="auto">
          <a:xfrm>
            <a:off x="8030942" y="453522"/>
            <a:ext cx="936104" cy="667749"/>
          </a:xfrm>
          <a:prstGeom prst="rect">
            <a:avLst/>
          </a:prstGeom>
          <a:noFill/>
          <a:ln w="9525">
            <a:noFill/>
            <a:miter lim="800000"/>
            <a:headEnd/>
            <a:tailEnd/>
          </a:ln>
          <a:effectLst/>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Lucida Sans Unicode" pitchFamily="34" charset="0"/>
                <a:cs typeface="Lucida Sans Unicode"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EBD694C-42A4-405D-8AD8-C9BD9B41A50D}" type="datetimeFigureOut">
              <a:rPr lang="en-GB" smtClean="0"/>
              <a:pPr/>
              <a:t>16/10/2019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latin typeface="Lucida Sans Unicode" pitchFamily="34" charset="0"/>
                <a:cs typeface="Lucida Sans Unicode" pitchFamily="34" charset="0"/>
              </a:defRPr>
            </a:lvl1pPr>
          </a:lstStyle>
          <a:p>
            <a:fld id="{9C74D33A-6DAE-4477-998E-44875997FA18}" type="slidenum">
              <a:rPr lang="en-GB" smtClean="0"/>
              <a:pPr/>
              <a:t>‹#›</a:t>
            </a:fld>
            <a:endParaRPr lang="en-GB"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EBD694C-42A4-405D-8AD8-C9BD9B41A50D}" type="datetimeFigureOut">
              <a:rPr lang="en-GB" smtClean="0"/>
              <a:pPr/>
              <a:t>16/10/2019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EBD694C-42A4-405D-8AD8-C9BD9B41A50D}" type="datetimeFigureOut">
              <a:rPr lang="en-GB" smtClean="0"/>
              <a:pPr/>
              <a:t>16/10/2019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EBD694C-42A4-405D-8AD8-C9BD9B41A50D}" type="datetimeFigureOut">
              <a:rPr lang="en-GB" smtClean="0"/>
              <a:pPr/>
              <a:t>16/10/2019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BD694C-42A4-405D-8AD8-C9BD9B41A50D}" type="datetimeFigureOut">
              <a:rPr lang="en-GB" smtClean="0"/>
              <a:pPr/>
              <a:t>16/10/2019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BD694C-42A4-405D-8AD8-C9BD9B41A50D}" type="datetimeFigureOut">
              <a:rPr lang="en-GB" smtClean="0"/>
              <a:pPr/>
              <a:t>16/10/2019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BD694C-42A4-405D-8AD8-C9BD9B41A50D}" type="datetimeFigureOut">
              <a:rPr lang="en-GB" smtClean="0"/>
              <a:pPr/>
              <a:t>16/10/2019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74D33A-6DAE-4477-998E-44875997FA18}" type="slidenum">
              <a:rPr lang="en-GB" smtClean="0"/>
              <a:pPr/>
              <a:t>‹#›</a:t>
            </a:fld>
            <a:endParaRPr lang="en-GB"/>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D694C-42A4-405D-8AD8-C9BD9B41A50D}" type="datetimeFigureOut">
              <a:rPr lang="en-GB" smtClean="0"/>
              <a:pPr/>
              <a:t>16/10/2019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4D33A-6DAE-4477-998E-44875997FA1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oleObject" Target="../embeddings/oleObject2.bin"/><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28.wmf"/></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4499992" y="5013176"/>
            <a:ext cx="2157668" cy="1831982"/>
          </a:xfrm>
          <a:prstGeom prst="rect">
            <a:avLst/>
          </a:prstGeom>
        </p:spPr>
      </p:pic>
      <p:pic>
        <p:nvPicPr>
          <p:cNvPr id="20" name="Picture 1"/>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411760" y="5057800"/>
            <a:ext cx="1800200" cy="1800200"/>
          </a:xfrm>
          <a:prstGeom prst="rect">
            <a:avLst/>
          </a:prstGeom>
          <a:noFill/>
          <a:ln w="9525">
            <a:noFill/>
            <a:miter lim="800000"/>
            <a:headEnd/>
            <a:tailEnd/>
          </a:ln>
        </p:spPr>
      </p:pic>
      <p:sp>
        <p:nvSpPr>
          <p:cNvPr id="2" name="Title 1"/>
          <p:cNvSpPr>
            <a:spLocks noGrp="1"/>
          </p:cNvSpPr>
          <p:nvPr>
            <p:ph type="ctrTitle"/>
          </p:nvPr>
        </p:nvSpPr>
        <p:spPr>
          <a:xfrm>
            <a:off x="2915816" y="476672"/>
            <a:ext cx="5904656" cy="1916832"/>
          </a:xfrm>
        </p:spPr>
        <p:txBody>
          <a:bodyPr>
            <a:normAutofit/>
          </a:bodyPr>
          <a:lstStyle/>
          <a:p>
            <a:r>
              <a:rPr lang="en-GB" dirty="0">
                <a:solidFill>
                  <a:srgbClr val="FFFF00"/>
                </a:solidFill>
              </a:rPr>
              <a:t>Major advances of LSA SAF FRP-PIXEL Product </a:t>
            </a:r>
            <a:endParaRPr lang="en-GB" dirty="0">
              <a:solidFill>
                <a:srgbClr val="FFFF00"/>
              </a:solidFill>
              <a:latin typeface="Lucida Sans Unicode" pitchFamily="34" charset="0"/>
              <a:ea typeface="Malgun Gothic" pitchFamily="34" charset="-127"/>
              <a:cs typeface="Lucida Sans Unicode" pitchFamily="34" charset="0"/>
            </a:endParaRPr>
          </a:p>
        </p:txBody>
      </p:sp>
      <p:sp>
        <p:nvSpPr>
          <p:cNvPr id="3" name="Subtitle 2"/>
          <p:cNvSpPr>
            <a:spLocks noGrp="1"/>
          </p:cNvSpPr>
          <p:nvPr>
            <p:ph type="subTitle" idx="1"/>
          </p:nvPr>
        </p:nvSpPr>
        <p:spPr>
          <a:xfrm>
            <a:off x="3059832" y="2564904"/>
            <a:ext cx="5832648" cy="1368152"/>
          </a:xfrm>
        </p:spPr>
        <p:txBody>
          <a:bodyPr>
            <a:noAutofit/>
          </a:bodyPr>
          <a:lstStyle/>
          <a:p>
            <a:r>
              <a:rPr lang="en-GB" sz="2400" dirty="0">
                <a:solidFill>
                  <a:schemeClr val="bg1"/>
                </a:solidFill>
                <a:latin typeface="Lucida Sans Unicode" pitchFamily="34" charset="0"/>
                <a:cs typeface="Lucida Sans Unicode" pitchFamily="34" charset="0"/>
              </a:rPr>
              <a:t>Martin J. Wooster, Weidong Xu,</a:t>
            </a:r>
          </a:p>
          <a:p>
            <a:r>
              <a:rPr lang="en-GB" sz="2400" dirty="0">
                <a:solidFill>
                  <a:schemeClr val="bg1"/>
                </a:solidFill>
                <a:latin typeface="Lucida Sans Unicode" pitchFamily="34" charset="0"/>
                <a:cs typeface="Lucida Sans Unicode" pitchFamily="34" charset="0"/>
              </a:rPr>
              <a:t> Gareth Roberts, </a:t>
            </a:r>
          </a:p>
          <a:p>
            <a:r>
              <a:rPr lang="en-GB" sz="2400" dirty="0">
                <a:solidFill>
                  <a:schemeClr val="bg1"/>
                </a:solidFill>
                <a:latin typeface="Lucida Sans Unicode" pitchFamily="34" charset="0"/>
                <a:cs typeface="Lucida Sans Unicode" pitchFamily="34" charset="0"/>
              </a:rPr>
              <a:t>And  </a:t>
            </a:r>
            <a:r>
              <a:rPr lang="en-GB" sz="2400" dirty="0" err="1">
                <a:solidFill>
                  <a:schemeClr val="bg1"/>
                </a:solidFill>
                <a:latin typeface="Lucida Sans Unicode" pitchFamily="34" charset="0"/>
                <a:cs typeface="Lucida Sans Unicode" pitchFamily="34" charset="0"/>
              </a:rPr>
              <a:t>Jiangping</a:t>
            </a:r>
            <a:r>
              <a:rPr lang="en-GB" sz="2400" dirty="0">
                <a:solidFill>
                  <a:schemeClr val="bg1"/>
                </a:solidFill>
                <a:latin typeface="Lucida Sans Unicode" pitchFamily="34" charset="0"/>
                <a:cs typeface="Lucida Sans Unicode" pitchFamily="34" charset="0"/>
              </a:rPr>
              <a:t> He</a:t>
            </a:r>
          </a:p>
        </p:txBody>
      </p:sp>
      <p:pic>
        <p:nvPicPr>
          <p:cNvPr id="25602" name="Picture 2"/>
          <p:cNvPicPr>
            <a:picLocks noChangeAspect="1" noChangeArrowheads="1"/>
          </p:cNvPicPr>
          <p:nvPr/>
        </p:nvPicPr>
        <p:blipFill>
          <a:blip r:embed="rId5" cstate="print"/>
          <a:srcRect/>
          <a:stretch>
            <a:fillRect/>
          </a:stretch>
        </p:blipFill>
        <p:spPr bwMode="auto">
          <a:xfrm>
            <a:off x="395536" y="548680"/>
            <a:ext cx="2167878" cy="1762917"/>
          </a:xfrm>
          <a:prstGeom prst="rect">
            <a:avLst/>
          </a:prstGeom>
          <a:noFill/>
          <a:ln w="9525">
            <a:noFill/>
            <a:miter lim="800000"/>
            <a:headEnd/>
            <a:tailEnd/>
          </a:ln>
          <a:effectLst/>
        </p:spPr>
      </p:pic>
      <p:grpSp>
        <p:nvGrpSpPr>
          <p:cNvPr id="5" name="Group 10"/>
          <p:cNvGrpSpPr/>
          <p:nvPr/>
        </p:nvGrpSpPr>
        <p:grpSpPr>
          <a:xfrm>
            <a:off x="395536" y="2504471"/>
            <a:ext cx="2088232" cy="648072"/>
            <a:chOff x="3563888" y="188640"/>
            <a:chExt cx="5544616" cy="1512168"/>
          </a:xfrm>
        </p:grpSpPr>
        <p:pic>
          <p:nvPicPr>
            <p:cNvPr id="4" name="Picture 1"/>
            <p:cNvPicPr>
              <a:picLocks noChangeAspect="1" noChangeArrowheads="1"/>
            </p:cNvPicPr>
            <p:nvPr/>
          </p:nvPicPr>
          <p:blipFill>
            <a:blip r:embed="rId6" cstate="print"/>
            <a:srcRect l="28629"/>
            <a:stretch>
              <a:fillRect/>
            </a:stretch>
          </p:blipFill>
          <p:spPr bwMode="auto">
            <a:xfrm>
              <a:off x="5069568" y="260648"/>
              <a:ext cx="4038936" cy="1440160"/>
            </a:xfrm>
            <a:prstGeom prst="rect">
              <a:avLst/>
            </a:prstGeom>
            <a:noFill/>
            <a:ln w="9525">
              <a:noFill/>
              <a:miter lim="800000"/>
              <a:headEnd/>
              <a:tailEnd/>
            </a:ln>
            <a:effectLst/>
          </p:spPr>
        </p:pic>
        <p:pic>
          <p:nvPicPr>
            <p:cNvPr id="25606" name="Picture 6"/>
            <p:cNvPicPr>
              <a:picLocks noChangeAspect="1" noChangeArrowheads="1"/>
            </p:cNvPicPr>
            <p:nvPr/>
          </p:nvPicPr>
          <p:blipFill>
            <a:blip r:embed="rId7" cstate="print"/>
            <a:srcRect/>
            <a:stretch>
              <a:fillRect/>
            </a:stretch>
          </p:blipFill>
          <p:spPr bwMode="auto">
            <a:xfrm>
              <a:off x="3563888" y="188640"/>
              <a:ext cx="1505082" cy="1457283"/>
            </a:xfrm>
            <a:prstGeom prst="rect">
              <a:avLst/>
            </a:prstGeom>
            <a:noFill/>
            <a:ln w="9525">
              <a:noFill/>
              <a:miter lim="800000"/>
              <a:headEnd/>
              <a:tailEnd/>
            </a:ln>
            <a:effectLst/>
          </p:spPr>
        </p:pic>
      </p:grpSp>
      <p:pic>
        <p:nvPicPr>
          <p:cNvPr id="25608" name="Picture 8" descr="http://i.telegraph.co.uk/multimedia/archive/01697/fire-branch_1697601i.jpg"/>
          <p:cNvPicPr>
            <a:picLocks noChangeAspect="1" noChangeArrowheads="1"/>
          </p:cNvPicPr>
          <p:nvPr/>
        </p:nvPicPr>
        <p:blipFill>
          <a:blip r:embed="rId8" cstate="print"/>
          <a:srcRect/>
          <a:stretch>
            <a:fillRect/>
          </a:stretch>
        </p:blipFill>
        <p:spPr bwMode="auto">
          <a:xfrm>
            <a:off x="49629" y="5301208"/>
            <a:ext cx="2097340" cy="1319294"/>
          </a:xfrm>
          <a:prstGeom prst="rect">
            <a:avLst/>
          </a:prstGeom>
          <a:noFill/>
        </p:spPr>
      </p:pic>
      <p:sp>
        <p:nvSpPr>
          <p:cNvPr id="25627" name="AutoShape 27" descr="Inline images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5639" name="Picture 39"/>
          <p:cNvPicPr>
            <a:picLocks noChangeAspect="1" noChangeArrowheads="1"/>
          </p:cNvPicPr>
          <p:nvPr/>
        </p:nvPicPr>
        <p:blipFill>
          <a:blip r:embed="rId9" cstate="print"/>
          <a:srcRect/>
          <a:stretch>
            <a:fillRect/>
          </a:stretch>
        </p:blipFill>
        <p:spPr bwMode="auto">
          <a:xfrm>
            <a:off x="6824135" y="5301208"/>
            <a:ext cx="2273268" cy="1372363"/>
          </a:xfrm>
          <a:prstGeom prst="rect">
            <a:avLst/>
          </a:prstGeom>
          <a:noFill/>
          <a:ln w="9525">
            <a:noFill/>
            <a:miter lim="800000"/>
            <a:headEnd/>
            <a:tailEnd/>
          </a:ln>
          <a:effectLst/>
        </p:spPr>
      </p:pic>
      <p:grpSp>
        <p:nvGrpSpPr>
          <p:cNvPr id="6" name="Group 39"/>
          <p:cNvGrpSpPr/>
          <p:nvPr/>
        </p:nvGrpSpPr>
        <p:grpSpPr>
          <a:xfrm>
            <a:off x="325346" y="4859868"/>
            <a:ext cx="8429710" cy="413349"/>
            <a:chOff x="325346" y="4859868"/>
            <a:chExt cx="8429710" cy="413349"/>
          </a:xfrm>
        </p:grpSpPr>
        <p:sp>
          <p:nvSpPr>
            <p:cNvPr id="36" name="TextBox 35"/>
            <p:cNvSpPr txBox="1"/>
            <p:nvPr/>
          </p:nvSpPr>
          <p:spPr>
            <a:xfrm>
              <a:off x="325346" y="4880735"/>
              <a:ext cx="1510350" cy="369332"/>
            </a:xfrm>
            <a:prstGeom prst="rect">
              <a:avLst/>
            </a:prstGeom>
            <a:noFill/>
          </p:spPr>
          <p:txBody>
            <a:bodyPr wrap="none" rtlCol="0">
              <a:spAutoFit/>
            </a:bodyPr>
            <a:lstStyle/>
            <a:p>
              <a:r>
                <a:rPr lang="en-GB" dirty="0">
                  <a:solidFill>
                    <a:srgbClr val="FFFF00"/>
                  </a:solidFill>
                  <a:latin typeface="Lucida Sans Unicode" pitchFamily="34" charset="0"/>
                  <a:cs typeface="Lucida Sans Unicode" pitchFamily="34" charset="0"/>
                </a:rPr>
                <a:t>Background</a:t>
              </a:r>
            </a:p>
          </p:txBody>
        </p:sp>
        <p:sp>
          <p:nvSpPr>
            <p:cNvPr id="37" name="TextBox 36"/>
            <p:cNvSpPr txBox="1"/>
            <p:nvPr/>
          </p:nvSpPr>
          <p:spPr>
            <a:xfrm>
              <a:off x="4788024" y="4859868"/>
              <a:ext cx="1313180" cy="369332"/>
            </a:xfrm>
            <a:prstGeom prst="rect">
              <a:avLst/>
            </a:prstGeom>
            <a:noFill/>
          </p:spPr>
          <p:txBody>
            <a:bodyPr wrap="none" rtlCol="0">
              <a:spAutoFit/>
            </a:bodyPr>
            <a:lstStyle/>
            <a:p>
              <a:pPr algn="ctr"/>
              <a:r>
                <a:rPr lang="en-GB" dirty="0">
                  <a:solidFill>
                    <a:srgbClr val="FFFF00"/>
                  </a:solidFill>
                  <a:latin typeface="Lucida Sans Unicode" pitchFamily="34" charset="0"/>
                  <a:cs typeface="Lucida Sans Unicode" pitchFamily="34" charset="0"/>
                </a:rPr>
                <a:t>FRP-PIXEL</a:t>
              </a:r>
            </a:p>
          </p:txBody>
        </p:sp>
        <p:sp>
          <p:nvSpPr>
            <p:cNvPr id="39" name="TextBox 38"/>
            <p:cNvSpPr txBox="1"/>
            <p:nvPr/>
          </p:nvSpPr>
          <p:spPr>
            <a:xfrm>
              <a:off x="7185621" y="4903885"/>
              <a:ext cx="1569435" cy="369332"/>
            </a:xfrm>
            <a:prstGeom prst="rect">
              <a:avLst/>
            </a:prstGeom>
            <a:noFill/>
          </p:spPr>
          <p:txBody>
            <a:bodyPr wrap="none" rtlCol="0">
              <a:spAutoFit/>
            </a:bodyPr>
            <a:lstStyle/>
            <a:p>
              <a:pPr algn="ctr"/>
              <a:r>
                <a:rPr lang="en-GB" dirty="0">
                  <a:solidFill>
                    <a:srgbClr val="FFFF00"/>
                  </a:solidFill>
                  <a:latin typeface="Lucida Sans Unicode" pitchFamily="34" charset="0"/>
                  <a:cs typeface="Lucida Sans Unicode" pitchFamily="34" charset="0"/>
                </a:rPr>
                <a:t>Applications</a:t>
              </a:r>
            </a:p>
          </p:txBody>
        </p:sp>
      </p:grpSp>
      <p:sp>
        <p:nvSpPr>
          <p:cNvPr id="18" name="Subtitle 2"/>
          <p:cNvSpPr txBox="1">
            <a:spLocks/>
          </p:cNvSpPr>
          <p:nvPr/>
        </p:nvSpPr>
        <p:spPr>
          <a:xfrm>
            <a:off x="99250" y="4005063"/>
            <a:ext cx="9036496" cy="7821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000" dirty="0">
                <a:solidFill>
                  <a:schemeClr val="bg1"/>
                </a:solidFill>
                <a:latin typeface="Lucida Sans Unicode" pitchFamily="34" charset="0"/>
                <a:cs typeface="Lucida Sans Unicode" pitchFamily="34" charset="0"/>
              </a:rPr>
              <a:t>SALGEE 2019 workshop Darmstadt </a:t>
            </a:r>
          </a:p>
          <a:p>
            <a:r>
              <a:rPr lang="en-GB" sz="2000" dirty="0">
                <a:solidFill>
                  <a:schemeClr val="bg1"/>
                </a:solidFill>
                <a:latin typeface="Lucida Sans Unicode" pitchFamily="34" charset="0"/>
                <a:cs typeface="Lucida Sans Unicode" pitchFamily="34" charset="0"/>
              </a:rPr>
              <a:t>  14-17 Oct 2019</a:t>
            </a:r>
          </a:p>
        </p:txBody>
      </p:sp>
      <p:sp>
        <p:nvSpPr>
          <p:cNvPr id="19" name="TextBox 18"/>
          <p:cNvSpPr txBox="1"/>
          <p:nvPr/>
        </p:nvSpPr>
        <p:spPr>
          <a:xfrm>
            <a:off x="2843928" y="4869160"/>
            <a:ext cx="863976" cy="369332"/>
          </a:xfrm>
          <a:prstGeom prst="rect">
            <a:avLst/>
          </a:prstGeom>
          <a:noFill/>
        </p:spPr>
        <p:txBody>
          <a:bodyPr wrap="none" rtlCol="0">
            <a:spAutoFit/>
          </a:bodyPr>
          <a:lstStyle/>
          <a:p>
            <a:pPr algn="ctr"/>
            <a:r>
              <a:rPr lang="en-GB" dirty="0">
                <a:solidFill>
                  <a:srgbClr val="FFFF00"/>
                </a:solidFill>
                <a:latin typeface="Lucida Sans Unicode" pitchFamily="34" charset="0"/>
                <a:cs typeface="Lucida Sans Unicode" pitchFamily="34" charset="0"/>
              </a:rPr>
              <a:t>SEVIRI</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Diurnal cycles </a:t>
            </a:r>
          </a:p>
        </p:txBody>
      </p:sp>
      <p:sp>
        <p:nvSpPr>
          <p:cNvPr id="6" name="Title 2"/>
          <p:cNvSpPr txBox="1">
            <a:spLocks/>
          </p:cNvSpPr>
          <p:nvPr/>
        </p:nvSpPr>
        <p:spPr>
          <a:xfrm>
            <a:off x="0" y="188640"/>
            <a:ext cx="8100392" cy="864096"/>
          </a:xfrm>
          <a:prstGeom prst="rect">
            <a:avLst/>
          </a:prstGeom>
        </p:spPr>
        <p:txBody>
          <a:bodyPr vert="horz" lIns="91440" tIns="45720" rIns="91440" bIns="45720" rtlCol="0" anchor="ctr">
            <a:normAutofit fontScale="82500" lnSpcReduction="10000"/>
          </a:bodyPr>
          <a:lstStyle>
            <a:defPPr>
              <a:defRPr lang="en-US"/>
            </a:defPPr>
            <a:lvl1pPr algn="ctr">
              <a:spcBef>
                <a:spcPct val="0"/>
              </a:spcBef>
              <a:buNone/>
              <a:defRPr sz="3600">
                <a:solidFill>
                  <a:srgbClr val="FFFF00"/>
                </a:solidFill>
                <a:latin typeface="+mj-lt"/>
                <a:ea typeface="+mj-ea"/>
                <a:cs typeface="+mj-cs"/>
              </a:defRPr>
            </a:lvl1pPr>
          </a:lstStyle>
          <a:p>
            <a:r>
              <a:rPr lang="en-GB" dirty="0"/>
              <a:t>Active Fire Pixel Comparison: FRP-PIXEL &amp; MODIS</a:t>
            </a:r>
          </a:p>
        </p:txBody>
      </p:sp>
      <p:pic>
        <p:nvPicPr>
          <p:cNvPr id="11" name="Picture 10" descr="Description: Macintosh HD:Users:wexu:Dropbox:LSA_SAF_work:Document_102015:png:Dif__201507051200.png"/>
          <p:cNvPicPr/>
          <p:nvPr/>
        </p:nvPicPr>
        <p:blipFill>
          <a:blip r:embed="rId2"/>
          <a:srcRect/>
          <a:stretch>
            <a:fillRect/>
          </a:stretch>
        </p:blipFill>
        <p:spPr bwMode="auto">
          <a:xfrm>
            <a:off x="395536" y="1196752"/>
            <a:ext cx="8208912" cy="4752528"/>
          </a:xfrm>
          <a:prstGeom prst="rect">
            <a:avLst/>
          </a:prstGeom>
          <a:noFill/>
          <a:ln w="9525">
            <a:noFill/>
            <a:miter lim="800000"/>
            <a:headEnd/>
            <a:tailEnd/>
          </a:ln>
        </p:spPr>
      </p:pic>
      <p:sp>
        <p:nvSpPr>
          <p:cNvPr id="12" name="TextBox 11"/>
          <p:cNvSpPr txBox="1"/>
          <p:nvPr/>
        </p:nvSpPr>
        <p:spPr>
          <a:xfrm>
            <a:off x="216024" y="5982379"/>
            <a:ext cx="7092280" cy="830997"/>
          </a:xfrm>
          <a:prstGeom prst="rect">
            <a:avLst/>
          </a:prstGeom>
          <a:noFill/>
        </p:spPr>
        <p:txBody>
          <a:bodyPr wrap="square" rtlCol="0">
            <a:spAutoFit/>
          </a:bodyPr>
          <a:lstStyle/>
          <a:p>
            <a:pPr marL="342900" indent="-342900">
              <a:buSzPct val="97000"/>
              <a:buFont typeface="Arial"/>
              <a:buChar char="•"/>
            </a:pPr>
            <a:r>
              <a:rPr lang="en-GB" sz="2400" dirty="0">
                <a:solidFill>
                  <a:schemeClr val="bg1"/>
                </a:solidFill>
              </a:rPr>
              <a:t>Error of omission: 67%</a:t>
            </a:r>
          </a:p>
          <a:p>
            <a:pPr marL="342900" indent="-342900">
              <a:buSzPct val="97000"/>
              <a:buFont typeface="Arial"/>
              <a:buChar char="•"/>
            </a:pPr>
            <a:r>
              <a:rPr lang="en-GB" sz="2400" dirty="0">
                <a:solidFill>
                  <a:schemeClr val="bg1"/>
                </a:solidFill>
              </a:rPr>
              <a:t>Error of commission: 8%</a:t>
            </a:r>
          </a:p>
        </p:txBody>
      </p:sp>
    </p:spTree>
    <p:extLst>
      <p:ext uri="{BB962C8B-B14F-4D97-AF65-F5344CB8AC3E}">
        <p14:creationId xmlns:p14="http://schemas.microsoft.com/office/powerpoint/2010/main" val="32422226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27" y="269906"/>
            <a:ext cx="8229600" cy="1055077"/>
          </a:xfrm>
        </p:spPr>
        <p:txBody>
          <a:bodyPr>
            <a:normAutofit/>
          </a:bodyPr>
          <a:lstStyle/>
          <a:p>
            <a:r>
              <a:rPr lang="en-US" dirty="0"/>
              <a:t>WFABBA filtered (201408)</a:t>
            </a:r>
          </a:p>
        </p:txBody>
      </p:sp>
      <p:sp>
        <p:nvSpPr>
          <p:cNvPr id="5" name="TextBox 4"/>
          <p:cNvSpPr txBox="1"/>
          <p:nvPr/>
        </p:nvSpPr>
        <p:spPr>
          <a:xfrm>
            <a:off x="1" y="2033153"/>
            <a:ext cx="2700573" cy="1796646"/>
          </a:xfrm>
          <a:prstGeom prst="rect">
            <a:avLst/>
          </a:prstGeom>
          <a:noFill/>
        </p:spPr>
        <p:txBody>
          <a:bodyPr wrap="square" rtlCol="0">
            <a:spAutoFit/>
          </a:bodyPr>
          <a:lstStyle/>
          <a:p>
            <a:pPr>
              <a:buNone/>
            </a:pPr>
            <a:r>
              <a:rPr lang="en-US" sz="2215" dirty="0"/>
              <a:t>False alarm from WFABBA show a random spatial pattern</a:t>
            </a:r>
            <a:r>
              <a:rPr lang="en-GB" sz="2215" dirty="0"/>
              <a:t>. No abrupt hot area in the map. </a:t>
            </a:r>
            <a:endParaRPr lang="en-US" sz="2215"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79512" y="1268760"/>
            <a:ext cx="5904656" cy="5400600"/>
          </a:xfrm>
          <a:prstGeom prst="rect">
            <a:avLst/>
          </a:prstGeom>
        </p:spPr>
      </p:pic>
      <p:sp>
        <p:nvSpPr>
          <p:cNvPr id="7" name="Title 1"/>
          <p:cNvSpPr txBox="1">
            <a:spLocks/>
          </p:cNvSpPr>
          <p:nvPr/>
        </p:nvSpPr>
        <p:spPr>
          <a:xfrm>
            <a:off x="251520" y="188640"/>
            <a:ext cx="7560840" cy="864096"/>
          </a:xfrm>
          <a:prstGeom prst="rect">
            <a:avLst/>
          </a:prstGeom>
        </p:spPr>
        <p:txBody>
          <a:bodyPr vert="horz" lIns="91440" tIns="45720" rIns="91440" bIns="45720" rtlCol="0" anchor="ctr">
            <a:normAutofit fontScale="82500" lnSpcReduction="20000"/>
          </a:bodyPr>
          <a:lstStyle>
            <a:defPPr>
              <a:defRPr lang="en-US"/>
            </a:defPPr>
            <a:lvl1pPr algn="ctr">
              <a:spcBef>
                <a:spcPct val="0"/>
              </a:spcBef>
              <a:buNone/>
              <a:defRPr sz="3600">
                <a:solidFill>
                  <a:srgbClr val="FFFF00"/>
                </a:solidFill>
                <a:latin typeface="+mj-lt"/>
                <a:ea typeface="+mj-ea"/>
                <a:cs typeface="+mj-cs"/>
              </a:defRPr>
            </a:lvl1pPr>
          </a:lstStyle>
          <a:p>
            <a:r>
              <a:rPr lang="en-GB" dirty="0"/>
              <a:t> FRP-Pixel: Comparison to Alternative SEVIRI Active Fire Products – 21 Aug 2014</a:t>
            </a:r>
          </a:p>
        </p:txBody>
      </p:sp>
      <p:sp>
        <p:nvSpPr>
          <p:cNvPr id="8" name="TextBox 7"/>
          <p:cNvSpPr txBox="1"/>
          <p:nvPr/>
        </p:nvSpPr>
        <p:spPr>
          <a:xfrm>
            <a:off x="6228184" y="1556792"/>
            <a:ext cx="2627784" cy="1077218"/>
          </a:xfrm>
          <a:prstGeom prst="rect">
            <a:avLst/>
          </a:prstGeom>
          <a:noFill/>
        </p:spPr>
        <p:txBody>
          <a:bodyPr wrap="square" rtlCol="0">
            <a:spAutoFit/>
          </a:bodyPr>
          <a:lstStyle/>
          <a:p>
            <a:pPr algn="ctr"/>
            <a:r>
              <a:rPr lang="en-GB" sz="3200" dirty="0">
                <a:solidFill>
                  <a:schemeClr val="bg1"/>
                </a:solidFill>
              </a:rPr>
              <a:t>Active Fire Pixel Counts</a:t>
            </a:r>
          </a:p>
        </p:txBody>
      </p:sp>
      <p:sp>
        <p:nvSpPr>
          <p:cNvPr id="9" name="TextBox 8"/>
          <p:cNvSpPr txBox="1"/>
          <p:nvPr/>
        </p:nvSpPr>
        <p:spPr>
          <a:xfrm>
            <a:off x="6228184" y="2636912"/>
            <a:ext cx="2736304" cy="1815882"/>
          </a:xfrm>
          <a:prstGeom prst="rect">
            <a:avLst/>
          </a:prstGeom>
          <a:noFill/>
        </p:spPr>
        <p:txBody>
          <a:bodyPr wrap="square" rtlCol="0">
            <a:spAutoFit/>
          </a:bodyPr>
          <a:lstStyle/>
          <a:p>
            <a:r>
              <a:rPr lang="en-GB" sz="2800" dirty="0">
                <a:solidFill>
                  <a:srgbClr val="FF0000"/>
                </a:solidFill>
              </a:rPr>
              <a:t>FRP-PIXEL : 1249</a:t>
            </a:r>
          </a:p>
          <a:p>
            <a:r>
              <a:rPr lang="en-GB" sz="2800" dirty="0">
                <a:solidFill>
                  <a:srgbClr val="00B050"/>
                </a:solidFill>
              </a:rPr>
              <a:t>WFABBA   :   686 </a:t>
            </a:r>
          </a:p>
          <a:p>
            <a:r>
              <a:rPr lang="en-GB" sz="2800" dirty="0">
                <a:solidFill>
                  <a:srgbClr val="FFFF00"/>
                </a:solidFill>
              </a:rPr>
              <a:t>FDeM        :   346</a:t>
            </a:r>
          </a:p>
          <a:p>
            <a:r>
              <a:rPr lang="en-GB" sz="2800" dirty="0">
                <a:solidFill>
                  <a:srgbClr val="00B0F0"/>
                </a:solidFill>
              </a:rPr>
              <a:t>FIR             </a:t>
            </a:r>
            <a:r>
              <a:rPr lang="en-GB" sz="1200" dirty="0">
                <a:solidFill>
                  <a:srgbClr val="00B0F0"/>
                </a:solidFill>
              </a:rPr>
              <a:t> </a:t>
            </a:r>
            <a:r>
              <a:rPr lang="en-GB" sz="2800" dirty="0">
                <a:solidFill>
                  <a:srgbClr val="00B0F0"/>
                </a:solidFill>
              </a:rPr>
              <a:t>:   312  </a:t>
            </a:r>
          </a:p>
        </p:txBody>
      </p:sp>
      <p:sp>
        <p:nvSpPr>
          <p:cNvPr id="10" name="TextBox 9"/>
          <p:cNvSpPr txBox="1"/>
          <p:nvPr/>
        </p:nvSpPr>
        <p:spPr>
          <a:xfrm>
            <a:off x="1619672" y="1340768"/>
            <a:ext cx="1360309" cy="461665"/>
          </a:xfrm>
          <a:prstGeom prst="rect">
            <a:avLst/>
          </a:prstGeom>
          <a:solidFill>
            <a:schemeClr val="tx1">
              <a:alpha val="77000"/>
            </a:schemeClr>
          </a:solidFill>
        </p:spPr>
        <p:txBody>
          <a:bodyPr wrap="none" rtlCol="0">
            <a:spAutoFit/>
          </a:bodyPr>
          <a:lstStyle/>
          <a:p>
            <a:r>
              <a:rPr lang="en-GB" sz="2400" b="1" dirty="0">
                <a:solidFill>
                  <a:srgbClr val="FF0000"/>
                </a:solidFill>
              </a:rPr>
              <a:t>FRP-Pixel</a:t>
            </a:r>
          </a:p>
        </p:txBody>
      </p:sp>
      <p:sp>
        <p:nvSpPr>
          <p:cNvPr id="11" name="TextBox 10"/>
          <p:cNvSpPr txBox="1"/>
          <p:nvPr/>
        </p:nvSpPr>
        <p:spPr>
          <a:xfrm>
            <a:off x="4499992" y="1340768"/>
            <a:ext cx="1326004" cy="461665"/>
          </a:xfrm>
          <a:prstGeom prst="rect">
            <a:avLst/>
          </a:prstGeom>
          <a:solidFill>
            <a:schemeClr val="tx1">
              <a:alpha val="77000"/>
            </a:schemeClr>
          </a:solidFill>
        </p:spPr>
        <p:txBody>
          <a:bodyPr wrap="none" rtlCol="0">
            <a:spAutoFit/>
          </a:bodyPr>
          <a:lstStyle/>
          <a:p>
            <a:r>
              <a:rPr lang="en-GB" sz="2400" b="1" dirty="0">
                <a:solidFill>
                  <a:srgbClr val="00B050"/>
                </a:solidFill>
              </a:rPr>
              <a:t>WFABBA</a:t>
            </a:r>
          </a:p>
        </p:txBody>
      </p:sp>
      <p:sp>
        <p:nvSpPr>
          <p:cNvPr id="12" name="TextBox 11"/>
          <p:cNvSpPr txBox="1"/>
          <p:nvPr/>
        </p:nvSpPr>
        <p:spPr>
          <a:xfrm>
            <a:off x="2051720" y="4018712"/>
            <a:ext cx="944489" cy="461665"/>
          </a:xfrm>
          <a:prstGeom prst="rect">
            <a:avLst/>
          </a:prstGeom>
          <a:solidFill>
            <a:schemeClr val="tx1">
              <a:alpha val="77000"/>
            </a:schemeClr>
          </a:solidFill>
        </p:spPr>
        <p:txBody>
          <a:bodyPr wrap="none" rtlCol="0">
            <a:spAutoFit/>
          </a:bodyPr>
          <a:lstStyle/>
          <a:p>
            <a:r>
              <a:rPr lang="en-GB" sz="2400" b="1" dirty="0">
                <a:solidFill>
                  <a:srgbClr val="FFFF00"/>
                </a:solidFill>
              </a:rPr>
              <a:t>FDeM</a:t>
            </a:r>
          </a:p>
        </p:txBody>
      </p:sp>
      <p:sp>
        <p:nvSpPr>
          <p:cNvPr id="13" name="TextBox 12"/>
          <p:cNvSpPr txBox="1"/>
          <p:nvPr/>
        </p:nvSpPr>
        <p:spPr>
          <a:xfrm>
            <a:off x="5220072" y="4005064"/>
            <a:ext cx="580608" cy="461665"/>
          </a:xfrm>
          <a:prstGeom prst="rect">
            <a:avLst/>
          </a:prstGeom>
          <a:solidFill>
            <a:schemeClr val="tx1">
              <a:alpha val="77000"/>
            </a:schemeClr>
          </a:solidFill>
        </p:spPr>
        <p:txBody>
          <a:bodyPr wrap="none" rtlCol="0">
            <a:spAutoFit/>
          </a:bodyPr>
          <a:lstStyle/>
          <a:p>
            <a:r>
              <a:rPr lang="en-GB" sz="2400" b="1" dirty="0">
                <a:solidFill>
                  <a:srgbClr val="00B0F0"/>
                </a:solidFill>
              </a:rPr>
              <a:t>FIR</a:t>
            </a:r>
          </a:p>
        </p:txBody>
      </p:sp>
      <p:sp>
        <p:nvSpPr>
          <p:cNvPr id="14" name="Rectangle 13"/>
          <p:cNvSpPr/>
          <p:nvPr/>
        </p:nvSpPr>
        <p:spPr>
          <a:xfrm>
            <a:off x="6268276" y="6093296"/>
            <a:ext cx="2536207" cy="523220"/>
          </a:xfrm>
          <a:prstGeom prst="rect">
            <a:avLst/>
          </a:prstGeom>
        </p:spPr>
        <p:txBody>
          <a:bodyPr wrap="none">
            <a:spAutoFit/>
          </a:bodyPr>
          <a:lstStyle/>
          <a:p>
            <a:r>
              <a:rPr lang="en-GB" sz="2800" i="1" dirty="0">
                <a:solidFill>
                  <a:prstClr val="white"/>
                </a:solidFill>
              </a:rPr>
              <a:t>All @ 13:15 UTC</a:t>
            </a:r>
            <a:endParaRPr lang="en-GB" sz="2800" i="1" dirty="0"/>
          </a:p>
        </p:txBody>
      </p:sp>
    </p:spTree>
    <p:extLst>
      <p:ext uri="{BB962C8B-B14F-4D97-AF65-F5344CB8AC3E}">
        <p14:creationId xmlns:p14="http://schemas.microsoft.com/office/powerpoint/2010/main" val="159542111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92696"/>
            <a:ext cx="7704856" cy="767045"/>
          </a:xfrm>
        </p:spPr>
        <p:txBody>
          <a:bodyPr vert="horz" lIns="91440" tIns="45720" rIns="91440" bIns="45720" rtlCol="0" anchor="ctr">
            <a:normAutofit fontScale="90000"/>
          </a:bodyPr>
          <a:lstStyle/>
          <a:p>
            <a:r>
              <a:rPr lang="en-US" sz="3600" dirty="0">
                <a:solidFill>
                  <a:srgbClr val="FFFF00"/>
                </a:solidFill>
              </a:rPr>
              <a:t>Active Fire Detection Performance :</a:t>
            </a:r>
            <a:br>
              <a:rPr lang="en-US" sz="3600" dirty="0">
                <a:solidFill>
                  <a:srgbClr val="FFFF00"/>
                </a:solidFill>
              </a:rPr>
            </a:br>
            <a:r>
              <a:rPr lang="en-US" sz="3600" dirty="0">
                <a:solidFill>
                  <a:srgbClr val="FFFF00"/>
                </a:solidFill>
              </a:rPr>
              <a:t>SEVIRI Fire Products vs. MODIS</a:t>
            </a:r>
            <a:br>
              <a:rPr lang="en-US" sz="3600" dirty="0">
                <a:solidFill>
                  <a:srgbClr val="FFFF00"/>
                </a:solidFill>
              </a:rPr>
            </a:br>
            <a:br>
              <a:rPr lang="en-GB" sz="3600" dirty="0">
                <a:solidFill>
                  <a:srgbClr val="FFFF00"/>
                </a:solidFill>
              </a:rPr>
            </a:br>
            <a:endParaRPr lang="en-US" sz="3600" dirty="0">
              <a:solidFill>
                <a:srgbClr val="FFFF00"/>
              </a:solidFill>
            </a:endParaRPr>
          </a:p>
        </p:txBody>
      </p:sp>
      <p:graphicFrame>
        <p:nvGraphicFramePr>
          <p:cNvPr id="4" name="Chart 3"/>
          <p:cNvGraphicFramePr>
            <a:graphicFrameLocks/>
          </p:cNvGraphicFramePr>
          <p:nvPr>
            <p:extLst>
              <p:ext uri="{D42A27DB-BD31-4B8C-83A1-F6EECF244321}">
                <p14:modId xmlns:p14="http://schemas.microsoft.com/office/powerpoint/2010/main" val="3152322541"/>
              </p:ext>
            </p:extLst>
          </p:nvPr>
        </p:nvGraphicFramePr>
        <p:xfrm>
          <a:off x="251520" y="1628800"/>
          <a:ext cx="7632848" cy="502948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43608" y="1052736"/>
            <a:ext cx="6472846" cy="584776"/>
          </a:xfrm>
          <a:prstGeom prst="rect">
            <a:avLst/>
          </a:prstGeom>
          <a:noFill/>
        </p:spPr>
        <p:txBody>
          <a:bodyPr wrap="none" rtlCol="0">
            <a:spAutoFit/>
          </a:bodyPr>
          <a:lstStyle/>
          <a:p>
            <a:r>
              <a:rPr lang="en-GB" sz="3200" dirty="0">
                <a:solidFill>
                  <a:srgbClr val="FFFF00"/>
                </a:solidFill>
              </a:rPr>
              <a:t>1 Month Active Fire Error of Omission</a:t>
            </a:r>
          </a:p>
        </p:txBody>
      </p:sp>
    </p:spTree>
    <p:extLst>
      <p:ext uri="{BB962C8B-B14F-4D97-AF65-F5344CB8AC3E}">
        <p14:creationId xmlns:p14="http://schemas.microsoft.com/office/powerpoint/2010/main" val="362951457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702089431"/>
              </p:ext>
            </p:extLst>
          </p:nvPr>
        </p:nvGraphicFramePr>
        <p:xfrm>
          <a:off x="0" y="1412776"/>
          <a:ext cx="8820472" cy="5256584"/>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title"/>
          </p:nvPr>
        </p:nvSpPr>
        <p:spPr>
          <a:xfrm>
            <a:off x="251520" y="692696"/>
            <a:ext cx="7704856" cy="767045"/>
          </a:xfrm>
        </p:spPr>
        <p:txBody>
          <a:bodyPr vert="horz" lIns="91440" tIns="45720" rIns="91440" bIns="45720" rtlCol="0" anchor="ctr">
            <a:normAutofit fontScale="90000"/>
          </a:bodyPr>
          <a:lstStyle/>
          <a:p>
            <a:r>
              <a:rPr lang="en-US" sz="3600" dirty="0">
                <a:solidFill>
                  <a:srgbClr val="FFFF00"/>
                </a:solidFill>
              </a:rPr>
              <a:t>Active Fire Detection Performance :</a:t>
            </a:r>
            <a:br>
              <a:rPr lang="en-US" sz="3600" dirty="0">
                <a:solidFill>
                  <a:srgbClr val="FFFF00"/>
                </a:solidFill>
              </a:rPr>
            </a:br>
            <a:r>
              <a:rPr lang="en-US" sz="3600" dirty="0">
                <a:solidFill>
                  <a:srgbClr val="FFFF00"/>
                </a:solidFill>
              </a:rPr>
              <a:t>SEVIRI Fire Products vs. MODIS</a:t>
            </a:r>
            <a:br>
              <a:rPr lang="en-US" sz="3600" dirty="0">
                <a:solidFill>
                  <a:srgbClr val="FFFF00"/>
                </a:solidFill>
              </a:rPr>
            </a:br>
            <a:br>
              <a:rPr lang="en-GB" sz="3600" dirty="0">
                <a:solidFill>
                  <a:srgbClr val="FFFF00"/>
                </a:solidFill>
              </a:rPr>
            </a:br>
            <a:endParaRPr lang="en-US" sz="3600" dirty="0">
              <a:solidFill>
                <a:srgbClr val="FFFF00"/>
              </a:solidFill>
            </a:endParaRPr>
          </a:p>
        </p:txBody>
      </p:sp>
      <p:sp>
        <p:nvSpPr>
          <p:cNvPr id="7" name="TextBox 6"/>
          <p:cNvSpPr txBox="1"/>
          <p:nvPr/>
        </p:nvSpPr>
        <p:spPr>
          <a:xfrm>
            <a:off x="899592" y="980728"/>
            <a:ext cx="6964166" cy="584776"/>
          </a:xfrm>
          <a:prstGeom prst="rect">
            <a:avLst/>
          </a:prstGeom>
          <a:noFill/>
        </p:spPr>
        <p:txBody>
          <a:bodyPr wrap="none" rtlCol="0">
            <a:spAutoFit/>
          </a:bodyPr>
          <a:lstStyle/>
          <a:p>
            <a:r>
              <a:rPr lang="en-GB" sz="3200" dirty="0">
                <a:solidFill>
                  <a:srgbClr val="FFFF00"/>
                </a:solidFill>
              </a:rPr>
              <a:t>1 Month Active Fire Error of Commission</a:t>
            </a:r>
          </a:p>
        </p:txBody>
      </p:sp>
    </p:spTree>
    <p:extLst>
      <p:ext uri="{BB962C8B-B14F-4D97-AF65-F5344CB8AC3E}">
        <p14:creationId xmlns:p14="http://schemas.microsoft.com/office/powerpoint/2010/main" val="189851230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solidFill>
                  <a:srgbClr val="FFFF00"/>
                </a:solidFill>
              </a:rPr>
              <a:t>Summery</a:t>
            </a:r>
          </a:p>
        </p:txBody>
      </p:sp>
      <p:sp>
        <p:nvSpPr>
          <p:cNvPr id="3" name="Title 1"/>
          <p:cNvSpPr txBox="1">
            <a:spLocks/>
          </p:cNvSpPr>
          <p:nvPr/>
        </p:nvSpPr>
        <p:spPr>
          <a:xfrm>
            <a:off x="152400" y="2060848"/>
            <a:ext cx="8991600" cy="32144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0066FF"/>
                </a:solidFill>
                <a:latin typeface="+mj-lt"/>
                <a:ea typeface="+mj-ea"/>
                <a:cs typeface="+mj-cs"/>
              </a:defRPr>
            </a:lvl1pPr>
          </a:lstStyle>
          <a:p>
            <a:pPr marL="571500" indent="-571500" algn="l">
              <a:buFont typeface="Wingdings" charset="2"/>
              <a:buChar char="Ø"/>
            </a:pPr>
            <a:r>
              <a:rPr lang="en-US" sz="3600" dirty="0">
                <a:solidFill>
                  <a:srgbClr val="FFFF00"/>
                </a:solidFill>
              </a:rPr>
              <a:t>FRP </a:t>
            </a:r>
            <a:r>
              <a:rPr lang="en-GB" sz="3600" dirty="0">
                <a:solidFill>
                  <a:srgbClr val="FFFF00"/>
                </a:solidFill>
              </a:rPr>
              <a:t>estimates </a:t>
            </a:r>
            <a:r>
              <a:rPr lang="en-US" sz="3600" dirty="0">
                <a:solidFill>
                  <a:srgbClr val="FFFF00"/>
                </a:solidFill>
              </a:rPr>
              <a:t>agree well between MODIS and SEVIRI on ‘per fire’ basis;</a:t>
            </a:r>
          </a:p>
          <a:p>
            <a:pPr marL="571500" indent="-571500" algn="l">
              <a:buFont typeface="Wingdings" charset="2"/>
              <a:buChar char="Ø"/>
            </a:pPr>
            <a:r>
              <a:rPr lang="en-GB" sz="3600" dirty="0">
                <a:solidFill>
                  <a:srgbClr val="FFFF00"/>
                </a:solidFill>
              </a:rPr>
              <a:t>FRP-PIXEL product is based on very sensitive Fire Thermal Anomaly (FTA) active fire detection algorithm, which detects far more active fire pixels than other products based on SEVIRI with similar false alarm rate;</a:t>
            </a:r>
          </a:p>
          <a:p>
            <a:pPr marL="571500" indent="-571500" algn="l">
              <a:buFont typeface="Wingdings" charset="2"/>
              <a:buChar char="Ø"/>
            </a:pPr>
            <a:r>
              <a:rPr lang="en-US" sz="3600" dirty="0">
                <a:solidFill>
                  <a:srgbClr val="FFFF00"/>
                </a:solidFill>
              </a:rPr>
              <a:t>FRP-PIXEL </a:t>
            </a:r>
            <a:r>
              <a:rPr lang="en-GB" sz="3600" dirty="0">
                <a:solidFill>
                  <a:srgbClr val="FFFF00"/>
                </a:solidFill>
              </a:rPr>
              <a:t>is the only product that provides an FRP value in addition to an active fire detection</a:t>
            </a:r>
            <a:r>
              <a:rPr lang="en-US" sz="3600" dirty="0">
                <a:solidFill>
                  <a:srgbClr val="FFFF00"/>
                </a:solidFill>
              </a:rPr>
              <a:t>.</a:t>
            </a:r>
          </a:p>
        </p:txBody>
      </p:sp>
    </p:spTree>
    <p:extLst>
      <p:ext uri="{BB962C8B-B14F-4D97-AF65-F5344CB8AC3E}">
        <p14:creationId xmlns:p14="http://schemas.microsoft.com/office/powerpoint/2010/main" val="3569631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974" y="1013827"/>
            <a:ext cx="4464050" cy="1077218"/>
          </a:xfrm>
          <a:prstGeom prst="rect">
            <a:avLst/>
          </a:prstGeom>
          <a:noFill/>
        </p:spPr>
        <p:txBody>
          <a:bodyPr wrap="square" rtlCol="0">
            <a:spAutoFit/>
          </a:bodyPr>
          <a:lstStyle/>
          <a:p>
            <a:r>
              <a:rPr lang="en-GB" sz="3200" b="1" dirty="0">
                <a:solidFill>
                  <a:srgbClr val="FFFFFF"/>
                </a:solidFill>
              </a:rPr>
              <a:t>Copernicus Atmosphere Monitoring Service</a:t>
            </a:r>
          </a:p>
        </p:txBody>
      </p:sp>
      <p:pic>
        <p:nvPicPr>
          <p:cNvPr id="5" name="Picture 4"/>
          <p:cNvPicPr>
            <a:picLocks noChangeAspect="1"/>
          </p:cNvPicPr>
          <p:nvPr/>
        </p:nvPicPr>
        <p:blipFill>
          <a:blip r:embed="rId3" cstate="print"/>
          <a:stretch>
            <a:fillRect/>
          </a:stretch>
        </p:blipFill>
        <p:spPr>
          <a:xfrm>
            <a:off x="467544" y="3356992"/>
            <a:ext cx="3707828" cy="2459451"/>
          </a:xfrm>
          <a:prstGeom prst="rect">
            <a:avLst/>
          </a:prstGeom>
        </p:spPr>
      </p:pic>
      <p:sp>
        <p:nvSpPr>
          <p:cNvPr id="7" name="TextBox 6"/>
          <p:cNvSpPr txBox="1"/>
          <p:nvPr/>
        </p:nvSpPr>
        <p:spPr>
          <a:xfrm>
            <a:off x="5046774" y="2487756"/>
            <a:ext cx="4097226" cy="769441"/>
          </a:xfrm>
          <a:prstGeom prst="rect">
            <a:avLst/>
          </a:prstGeom>
          <a:noFill/>
        </p:spPr>
        <p:txBody>
          <a:bodyPr wrap="square" rtlCol="0">
            <a:spAutoFit/>
          </a:bodyPr>
          <a:lstStyle/>
          <a:p>
            <a:r>
              <a:rPr lang="en-GB" sz="4400" b="1" dirty="0">
                <a:solidFill>
                  <a:srgbClr val="FFFFFF"/>
                </a:solidFill>
              </a:rPr>
              <a:t>SALGEE Project</a:t>
            </a:r>
          </a:p>
        </p:txBody>
      </p:sp>
      <p:pic>
        <p:nvPicPr>
          <p:cNvPr id="3076" name="Picture 4" descr="Image result for eumets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8596" y="1145100"/>
            <a:ext cx="3915404" cy="129461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4932040" y="3390091"/>
            <a:ext cx="3784600" cy="830997"/>
          </a:xfrm>
          <a:prstGeom prst="rect">
            <a:avLst/>
          </a:prstGeom>
          <a:noFill/>
        </p:spPr>
        <p:txBody>
          <a:bodyPr wrap="square" rtlCol="0">
            <a:spAutoFit/>
          </a:bodyPr>
          <a:lstStyle/>
          <a:p>
            <a:pPr algn="ctr"/>
            <a:r>
              <a:rPr lang="en-GB" sz="2400" b="1" dirty="0">
                <a:solidFill>
                  <a:srgbClr val="FFFFFF"/>
                </a:solidFill>
              </a:rPr>
              <a:t>Advanced Fire Information System (afis.meraka.org.za)</a:t>
            </a:r>
          </a:p>
        </p:txBody>
      </p:sp>
      <p:sp>
        <p:nvSpPr>
          <p:cNvPr id="6" name="AutoShape 6" descr="AFIS Logo"/>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0" name="Object 9"/>
          <p:cNvGraphicFramePr>
            <a:graphicFrameLocks noChangeAspect="1"/>
          </p:cNvGraphicFramePr>
          <p:nvPr>
            <p:extLst>
              <p:ext uri="{D42A27DB-BD31-4B8C-83A1-F6EECF244321}">
                <p14:modId xmlns:p14="http://schemas.microsoft.com/office/powerpoint/2010/main" val="3553586169"/>
              </p:ext>
            </p:extLst>
          </p:nvPr>
        </p:nvGraphicFramePr>
        <p:xfrm>
          <a:off x="4860032" y="4293096"/>
          <a:ext cx="3940777" cy="1253830"/>
        </p:xfrm>
        <a:graphic>
          <a:graphicData uri="http://schemas.openxmlformats.org/presentationml/2006/ole">
            <mc:AlternateContent xmlns:mc="http://schemas.openxmlformats.org/markup-compatibility/2006">
              <mc:Choice xmlns:v="urn:schemas-microsoft-com:vml" Requires="v">
                <p:oleObj spid="_x0000_s1059" r:id="rId5" imgW="5269841" imgH="1257143" progId="">
                  <p:embed/>
                </p:oleObj>
              </mc:Choice>
              <mc:Fallback>
                <p:oleObj r:id="rId5" imgW="5269841" imgH="12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293096"/>
                        <a:ext cx="3940777" cy="125383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 name="Rectangle 10"/>
          <p:cNvSpPr/>
          <p:nvPr/>
        </p:nvSpPr>
        <p:spPr>
          <a:xfrm>
            <a:off x="-298321" y="139626"/>
            <a:ext cx="8785654" cy="646331"/>
          </a:xfrm>
          <a:prstGeom prst="rect">
            <a:avLst/>
          </a:prstGeom>
        </p:spPr>
        <p:txBody>
          <a:bodyPr vert="horz" lIns="91440" tIns="45720" rIns="91440" bIns="45720" rtlCol="0" anchor="ctr">
            <a:normAutofit fontScale="97500"/>
          </a:bodyPr>
          <a:lstStyle/>
          <a:p>
            <a:pPr algn="ctr">
              <a:spcBef>
                <a:spcPct val="0"/>
              </a:spcBef>
            </a:pPr>
            <a:r>
              <a:rPr lang="en-GB" sz="3600" dirty="0">
                <a:solidFill>
                  <a:srgbClr val="FFFF00"/>
                </a:solidFill>
                <a:latin typeface="+mj-lt"/>
                <a:ea typeface="+mj-ea"/>
                <a:cs typeface="+mj-cs"/>
              </a:rPr>
              <a:t> Operational Applications &amp; Science Initiatives</a:t>
            </a:r>
            <a:endParaRPr lang="en-CA" sz="3600" dirty="0">
              <a:solidFill>
                <a:srgbClr val="FFFF00"/>
              </a:solidFill>
              <a:latin typeface="+mj-lt"/>
              <a:ea typeface="+mj-ea"/>
              <a:cs typeface="+mj-cs"/>
            </a:endParaRPr>
          </a:p>
        </p:txBody>
      </p:sp>
      <p:sp>
        <p:nvSpPr>
          <p:cNvPr id="12" name="Rectangle 11"/>
          <p:cNvSpPr/>
          <p:nvPr/>
        </p:nvSpPr>
        <p:spPr>
          <a:xfrm>
            <a:off x="466002" y="2205303"/>
            <a:ext cx="1945758" cy="935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4" name="Picture 2" descr="Copernicus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252" y="2188468"/>
            <a:ext cx="1714500" cy="952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15822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82BA9-676A-EE41-ABFB-20498AE84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998730"/>
            <a:ext cx="7560840" cy="5670630"/>
          </a:xfrm>
          <a:prstGeom prst="rect">
            <a:avLst/>
          </a:prstGeom>
        </p:spPr>
      </p:pic>
      <p:sp>
        <p:nvSpPr>
          <p:cNvPr id="5" name="Title 1">
            <a:extLst>
              <a:ext uri="{FF2B5EF4-FFF2-40B4-BE49-F238E27FC236}">
                <a16:creationId xmlns:a16="http://schemas.microsoft.com/office/drawing/2014/main" id="{A84A7B98-74B4-7B4F-BD6C-9882E80E81A8}"/>
              </a:ext>
            </a:extLst>
          </p:cNvPr>
          <p:cNvSpPr txBox="1">
            <a:spLocks/>
          </p:cNvSpPr>
          <p:nvPr/>
        </p:nvSpPr>
        <p:spPr>
          <a:xfrm>
            <a:off x="0" y="152400"/>
            <a:ext cx="8153400" cy="838200"/>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rPr>
              <a:t>12 years Climatological reprocessed FRP-Pixel data (2004-2015)</a:t>
            </a:r>
          </a:p>
        </p:txBody>
      </p:sp>
    </p:spTree>
    <p:extLst>
      <p:ext uri="{BB962C8B-B14F-4D97-AF65-F5344CB8AC3E}">
        <p14:creationId xmlns:p14="http://schemas.microsoft.com/office/powerpoint/2010/main" val="3488055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5" name="Rectangle 4"/>
          <p:cNvSpPr/>
          <p:nvPr/>
        </p:nvSpPr>
        <p:spPr>
          <a:xfrm>
            <a:off x="-108520" y="-99392"/>
            <a:ext cx="9220096" cy="769441"/>
          </a:xfrm>
          <a:prstGeom prst="rect">
            <a:avLst/>
          </a:prstGeom>
        </p:spPr>
        <p:txBody>
          <a:bodyPr vert="horz" lIns="91440" tIns="45720" rIns="91440" bIns="45720" rtlCol="0" anchor="ctr">
            <a:normAutofit fontScale="77500" lnSpcReduction="20000"/>
          </a:bodyPr>
          <a:lstStyle/>
          <a:p>
            <a:pPr algn="ctr">
              <a:spcBef>
                <a:spcPct val="0"/>
              </a:spcBef>
            </a:pPr>
            <a:r>
              <a:rPr lang="en-GB" sz="4400" dirty="0">
                <a:latin typeface="+mj-lt"/>
                <a:ea typeface="+mj-ea"/>
                <a:cs typeface="+mj-cs"/>
              </a:rPr>
              <a:t> New Operational FRP products over India Ocean</a:t>
            </a:r>
            <a:endParaRPr lang="en-CA" sz="4400" dirty="0">
              <a:latin typeface="+mj-lt"/>
              <a:ea typeface="+mj-ea"/>
              <a:cs typeface="+mj-cs"/>
            </a:endParaRPr>
          </a:p>
        </p:txBody>
      </p:sp>
      <p:sp>
        <p:nvSpPr>
          <p:cNvPr id="8" name="Rectangle 7"/>
          <p:cNvSpPr/>
          <p:nvPr/>
        </p:nvSpPr>
        <p:spPr>
          <a:xfrm>
            <a:off x="611560" y="711932"/>
            <a:ext cx="8583760" cy="461665"/>
          </a:xfrm>
          <a:prstGeom prst="rect">
            <a:avLst/>
          </a:prstGeom>
        </p:spPr>
        <p:txBody>
          <a:bodyPr wrap="none">
            <a:spAutoFit/>
          </a:bodyPr>
          <a:lstStyle/>
          <a:p>
            <a:r>
              <a:rPr lang="en-GB" sz="2400" b="1" dirty="0"/>
              <a:t>FRP-Pixel over Europe &amp; Africa               FRP-Pixel over India Ocean</a:t>
            </a:r>
          </a:p>
        </p:txBody>
      </p:sp>
      <p:graphicFrame>
        <p:nvGraphicFramePr>
          <p:cNvPr id="9" name="Object 8"/>
          <p:cNvGraphicFramePr>
            <a:graphicFrameLocks noChangeAspect="1"/>
          </p:cNvGraphicFramePr>
          <p:nvPr>
            <p:extLst>
              <p:ext uri="{D42A27DB-BD31-4B8C-83A1-F6EECF244321}">
                <p14:modId xmlns:p14="http://schemas.microsoft.com/office/powerpoint/2010/main" val="3850826563"/>
              </p:ext>
            </p:extLst>
          </p:nvPr>
        </p:nvGraphicFramePr>
        <p:xfrm>
          <a:off x="0" y="1340768"/>
          <a:ext cx="8987571" cy="5988541"/>
        </p:xfrm>
        <a:graphic>
          <a:graphicData uri="http://schemas.openxmlformats.org/presentationml/2006/ole">
            <mc:AlternateContent xmlns:mc="http://schemas.openxmlformats.org/markup-compatibility/2006">
              <mc:Choice xmlns:v="urn:schemas-microsoft-com:vml" Requires="v">
                <p:oleObj spid="_x0000_s6164" r:id="rId3" imgW="11987280" imgH="7986960" progId="">
                  <p:embed/>
                </p:oleObj>
              </mc:Choice>
              <mc:Fallback>
                <p:oleObj r:id="rId3" imgW="11987280" imgH="7986960" progId="">
                  <p:embed/>
                  <p:pic>
                    <p:nvPicPr>
                      <p:cNvPr id="0" name=""/>
                      <p:cNvPicPr/>
                      <p:nvPr/>
                    </p:nvPicPr>
                    <p:blipFill>
                      <a:blip r:embed="rId4"/>
                      <a:stretch>
                        <a:fillRect/>
                      </a:stretch>
                    </p:blipFill>
                    <p:spPr>
                      <a:xfrm>
                        <a:off x="0" y="1340768"/>
                        <a:ext cx="8987571" cy="5988541"/>
                      </a:xfrm>
                      <a:prstGeom prst="rect">
                        <a:avLst/>
                      </a:prstGeom>
                    </p:spPr>
                  </p:pic>
                </p:oleObj>
              </mc:Fallback>
            </mc:AlternateContent>
          </a:graphicData>
        </a:graphic>
      </p:graphicFrame>
    </p:spTree>
    <p:extLst>
      <p:ext uri="{BB962C8B-B14F-4D97-AF65-F5344CB8AC3E}">
        <p14:creationId xmlns:p14="http://schemas.microsoft.com/office/powerpoint/2010/main" val="3101496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520" y="44624"/>
            <a:ext cx="7495488" cy="857250"/>
          </a:xfrm>
        </p:spPr>
        <p:txBody>
          <a:bodyPr>
            <a:normAutofit/>
          </a:bodyPr>
          <a:lstStyle/>
          <a:p>
            <a:r>
              <a:rPr lang="en-US" dirty="0"/>
              <a:t>FRP from Himawari-8</a:t>
            </a:r>
          </a:p>
        </p:txBody>
      </p:sp>
      <p:pic>
        <p:nvPicPr>
          <p:cNvPr id="4" name="Picture 3" descr="Graphic_abstrac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391442"/>
            <a:ext cx="7930245" cy="3126041"/>
          </a:xfrm>
          <a:prstGeom prst="rect">
            <a:avLst/>
          </a:prstGeom>
        </p:spPr>
      </p:pic>
      <p:sp>
        <p:nvSpPr>
          <p:cNvPr id="5" name="Rectangle 4"/>
          <p:cNvSpPr/>
          <p:nvPr/>
        </p:nvSpPr>
        <p:spPr>
          <a:xfrm>
            <a:off x="453360" y="5085184"/>
            <a:ext cx="8151088" cy="715581"/>
          </a:xfrm>
          <a:prstGeom prst="rect">
            <a:avLst/>
          </a:prstGeom>
        </p:spPr>
        <p:txBody>
          <a:bodyPr wrap="square">
            <a:spAutoFit/>
          </a:bodyPr>
          <a:lstStyle/>
          <a:p>
            <a:r>
              <a:rPr lang="en-US" sz="1350" dirty="0"/>
              <a:t>Xu, W., Wooster, M. J., Kaneko, T., He, J., Zhang, T., &amp; Fisher, D. (2017). Major advances in geostationary fire </a:t>
            </a:r>
            <a:r>
              <a:rPr lang="en-US" sz="1350" dirty="0" err="1"/>
              <a:t>radiative</a:t>
            </a:r>
            <a:r>
              <a:rPr lang="en-US" sz="1350" dirty="0"/>
              <a:t> power (FRP) retrieval over Asia and Australia stemming from use of Himarawi-8 AHI. REMOTE SENSING OF ENVIRONMENT, 193, 138-149. </a:t>
            </a:r>
          </a:p>
        </p:txBody>
      </p:sp>
    </p:spTree>
    <p:extLst>
      <p:ext uri="{BB962C8B-B14F-4D97-AF65-F5344CB8AC3E}">
        <p14:creationId xmlns:p14="http://schemas.microsoft.com/office/powerpoint/2010/main" val="196894371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774979-B0A9-AC4A-9801-509D86A28918}"/>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504056" y="2529408"/>
            <a:ext cx="4572000" cy="4572000"/>
          </a:xfrm>
          <a:prstGeom prst="rect">
            <a:avLst/>
          </a:prstGeom>
        </p:spPr>
      </p:pic>
      <p:pic>
        <p:nvPicPr>
          <p:cNvPr id="5" name="Picture 4"/>
          <p:cNvPicPr>
            <a:picLocks noChangeAspect="1"/>
          </p:cNvPicPr>
          <p:nvPr/>
        </p:nvPicPr>
        <p:blipFill>
          <a:blip r:embed="rId3"/>
          <a:stretch>
            <a:fillRect/>
          </a:stretch>
        </p:blipFill>
        <p:spPr>
          <a:xfrm>
            <a:off x="341276" y="520482"/>
            <a:ext cx="3816424" cy="2584521"/>
          </a:xfrm>
          <a:prstGeom prst="rect">
            <a:avLst/>
          </a:prstGeom>
        </p:spPr>
      </p:pic>
      <p:sp>
        <p:nvSpPr>
          <p:cNvPr id="2" name="Title 1"/>
          <p:cNvSpPr>
            <a:spLocks noGrp="1"/>
          </p:cNvSpPr>
          <p:nvPr>
            <p:ph type="title"/>
          </p:nvPr>
        </p:nvSpPr>
        <p:spPr>
          <a:xfrm>
            <a:off x="827584" y="-171400"/>
            <a:ext cx="7560840" cy="857250"/>
          </a:xfrm>
        </p:spPr>
        <p:txBody>
          <a:bodyPr>
            <a:normAutofit/>
          </a:bodyPr>
          <a:lstStyle/>
          <a:p>
            <a:r>
              <a:rPr lang="en-US" dirty="0"/>
              <a:t> GOES-R &amp; SLSTR FRP</a:t>
            </a:r>
          </a:p>
        </p:txBody>
      </p:sp>
      <p:pic>
        <p:nvPicPr>
          <p:cNvPr id="3" name="Picture 2"/>
          <p:cNvPicPr>
            <a:picLocks noChangeAspect="1"/>
          </p:cNvPicPr>
          <p:nvPr/>
        </p:nvPicPr>
        <p:blipFill>
          <a:blip r:embed="rId4"/>
          <a:stretch>
            <a:fillRect/>
          </a:stretch>
        </p:blipFill>
        <p:spPr>
          <a:xfrm>
            <a:off x="5292080" y="1124744"/>
            <a:ext cx="3816424" cy="3114354"/>
          </a:xfrm>
          <a:prstGeom prst="rect">
            <a:avLst/>
          </a:prstGeom>
        </p:spPr>
      </p:pic>
      <p:sp>
        <p:nvSpPr>
          <p:cNvPr id="4" name="TextBox 3"/>
          <p:cNvSpPr txBox="1"/>
          <p:nvPr/>
        </p:nvSpPr>
        <p:spPr>
          <a:xfrm>
            <a:off x="5352872" y="1268760"/>
            <a:ext cx="1739408" cy="507831"/>
          </a:xfrm>
          <a:prstGeom prst="rect">
            <a:avLst/>
          </a:prstGeom>
          <a:noFill/>
        </p:spPr>
        <p:txBody>
          <a:bodyPr wrap="square" rtlCol="0">
            <a:spAutoFit/>
          </a:bodyPr>
          <a:lstStyle/>
          <a:p>
            <a:r>
              <a:rPr lang="en-US" sz="2700" dirty="0">
                <a:solidFill>
                  <a:srgbClr val="FFFFFF"/>
                </a:solidFill>
              </a:rPr>
              <a:t>Sentinel-3</a:t>
            </a:r>
          </a:p>
        </p:txBody>
      </p:sp>
      <p:pic>
        <p:nvPicPr>
          <p:cNvPr id="6" name="Picture 5">
            <a:extLst>
              <a:ext uri="{FF2B5EF4-FFF2-40B4-BE49-F238E27FC236}">
                <a16:creationId xmlns:a16="http://schemas.microsoft.com/office/drawing/2014/main" id="{22B153E2-4104-A647-A280-454D4BFFF61D}"/>
              </a:ext>
            </a:extLst>
          </p:cNvPr>
          <p:cNvPicPr>
            <a:picLocks noChangeAspect="1"/>
          </p:cNvPicPr>
          <p:nvPr/>
        </p:nvPicPr>
        <p:blipFill rotWithShape="1">
          <a:blip r:embed="rId5"/>
          <a:srcRect l="50788" t="49742" r="2750"/>
          <a:stretch/>
        </p:blipFill>
        <p:spPr>
          <a:xfrm>
            <a:off x="4968044" y="4221164"/>
            <a:ext cx="4248472" cy="2450976"/>
          </a:xfrm>
          <a:prstGeom prst="rect">
            <a:avLst/>
          </a:prstGeom>
        </p:spPr>
      </p:pic>
    </p:spTree>
    <p:extLst>
      <p:ext uri="{BB962C8B-B14F-4D97-AF65-F5344CB8AC3E}">
        <p14:creationId xmlns:p14="http://schemas.microsoft.com/office/powerpoint/2010/main" val="104920305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8028384" cy="864096"/>
          </a:xfrm>
        </p:spPr>
        <p:txBody>
          <a:bodyPr vert="horz" lIns="91440" tIns="45720" rIns="91440" bIns="45720" rtlCol="0" anchor="ctr">
            <a:normAutofit/>
          </a:bodyPr>
          <a:lstStyle/>
          <a:p>
            <a:r>
              <a:rPr lang="en-GB" sz="3600" dirty="0">
                <a:solidFill>
                  <a:srgbClr val="FFFF00"/>
                </a:solidFill>
              </a:rPr>
              <a:t>Radiative Transfer of Active Fire Detection</a:t>
            </a:r>
          </a:p>
        </p:txBody>
      </p:sp>
      <p:sp>
        <p:nvSpPr>
          <p:cNvPr id="3" name="Content Placeholder 2"/>
          <p:cNvSpPr>
            <a:spLocks noGrp="1"/>
          </p:cNvSpPr>
          <p:nvPr>
            <p:ph idx="1"/>
          </p:nvPr>
        </p:nvSpPr>
        <p:spPr/>
        <p:txBody>
          <a:bodyPr/>
          <a:lstStyle/>
          <a:p>
            <a:endParaRPr lang="en-GB"/>
          </a:p>
        </p:txBody>
      </p:sp>
      <p:pic>
        <p:nvPicPr>
          <p:cNvPr id="105474" name="Picture 2"/>
          <p:cNvPicPr>
            <a:picLocks noChangeAspect="1" noChangeArrowheads="1"/>
          </p:cNvPicPr>
          <p:nvPr/>
        </p:nvPicPr>
        <p:blipFill>
          <a:blip r:embed="rId2" cstate="print"/>
          <a:srcRect/>
          <a:stretch>
            <a:fillRect/>
          </a:stretch>
        </p:blipFill>
        <p:spPr bwMode="auto">
          <a:xfrm>
            <a:off x="179512" y="1124744"/>
            <a:ext cx="8712968" cy="5603479"/>
          </a:xfrm>
          <a:prstGeom prst="rect">
            <a:avLst/>
          </a:prstGeom>
          <a:noFill/>
          <a:ln w="9525">
            <a:noFill/>
            <a:miter lim="800000"/>
            <a:headEnd/>
            <a:tailEnd/>
          </a:ln>
          <a:effectLst/>
        </p:spPr>
      </p:pic>
      <p:cxnSp>
        <p:nvCxnSpPr>
          <p:cNvPr id="6" name="Straight Arrow Connector 5"/>
          <p:cNvCxnSpPr/>
          <p:nvPr/>
        </p:nvCxnSpPr>
        <p:spPr>
          <a:xfrm>
            <a:off x="5436096" y="3717032"/>
            <a:ext cx="0" cy="1368152"/>
          </a:xfrm>
          <a:prstGeom prst="straightConnector1">
            <a:avLst/>
          </a:prstGeom>
          <a:ln w="317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66035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4589" y="147207"/>
            <a:ext cx="9252520" cy="1002007"/>
          </a:xfrm>
        </p:spPr>
        <p:txBody>
          <a:bodyPr>
            <a:normAutofit/>
          </a:bodyPr>
          <a:lstStyle/>
          <a:p>
            <a:r>
              <a:rPr lang="en-US" sz="3600" dirty="0"/>
              <a:t>Global Geostationary FRP Observation System</a:t>
            </a:r>
            <a:endParaRPr lang="en-GB" sz="3600" dirty="0"/>
          </a:p>
        </p:txBody>
      </p:sp>
      <p:pic>
        <p:nvPicPr>
          <p:cNvPr id="5" name="Picture 2" descr="Olson_map_update_fin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09" y="1826703"/>
            <a:ext cx="5575697" cy="2819400"/>
          </a:xfrm>
          <a:prstGeom prst="rect">
            <a:avLst/>
          </a:prstGeom>
          <a:noFill/>
          <a:ln w="222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 name="Text Box 3"/>
          <p:cNvSpPr txBox="1">
            <a:spLocks noChangeArrowheads="1"/>
          </p:cNvSpPr>
          <p:nvPr/>
        </p:nvSpPr>
        <p:spPr bwMode="auto">
          <a:xfrm>
            <a:off x="2081776" y="2074354"/>
            <a:ext cx="415178" cy="161583"/>
          </a:xfrm>
          <a:prstGeom prst="rect">
            <a:avLst/>
          </a:prstGeom>
          <a:solidFill>
            <a:srgbClr val="000000"/>
          </a:solidFill>
          <a:ln>
            <a:noFill/>
          </a:ln>
          <a:effectLst/>
          <a:extLs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algn="ctr" eaLnBrk="0" hangingPunct="0"/>
            <a:r>
              <a:rPr lang="en-US" sz="1050" b="1" dirty="0">
                <a:solidFill>
                  <a:srgbClr val="FFFFFF"/>
                </a:solidFill>
              </a:rPr>
              <a:t>GOES-E</a:t>
            </a:r>
          </a:p>
        </p:txBody>
      </p:sp>
      <p:sp>
        <p:nvSpPr>
          <p:cNvPr id="7" name="Text Box 4"/>
          <p:cNvSpPr txBox="1">
            <a:spLocks noChangeArrowheads="1"/>
          </p:cNvSpPr>
          <p:nvPr/>
        </p:nvSpPr>
        <p:spPr bwMode="auto">
          <a:xfrm>
            <a:off x="1100629" y="2074354"/>
            <a:ext cx="471283" cy="161583"/>
          </a:xfrm>
          <a:prstGeom prst="rect">
            <a:avLst/>
          </a:prstGeom>
          <a:solidFill>
            <a:srgbClr val="000000"/>
          </a:solidFill>
          <a:ln>
            <a:noFill/>
          </a:ln>
          <a:effectLst/>
          <a:extLs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algn="ctr" eaLnBrk="0" hangingPunct="0"/>
            <a:r>
              <a:rPr lang="en-US" sz="1050" b="1" dirty="0">
                <a:solidFill>
                  <a:srgbClr val="FFFFFF"/>
                </a:solidFill>
              </a:rPr>
              <a:t>GOES-W</a:t>
            </a:r>
          </a:p>
        </p:txBody>
      </p:sp>
      <p:sp>
        <p:nvSpPr>
          <p:cNvPr id="8" name="Text Box 5"/>
          <p:cNvSpPr txBox="1">
            <a:spLocks noChangeArrowheads="1"/>
          </p:cNvSpPr>
          <p:nvPr/>
        </p:nvSpPr>
        <p:spPr bwMode="auto">
          <a:xfrm>
            <a:off x="3299109" y="2074354"/>
            <a:ext cx="267702" cy="161583"/>
          </a:xfrm>
          <a:prstGeom prst="rect">
            <a:avLst/>
          </a:prstGeom>
          <a:solidFill>
            <a:srgbClr val="000000"/>
          </a:solidFill>
          <a:ln>
            <a:noFill/>
          </a:ln>
          <a:effectLst/>
          <a:extLs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algn="ctr" eaLnBrk="0" hangingPunct="0"/>
            <a:r>
              <a:rPr lang="en-US" sz="1050" b="1" dirty="0">
                <a:solidFill>
                  <a:srgbClr val="FFFFFF"/>
                </a:solidFill>
              </a:rPr>
              <a:t>MSG</a:t>
            </a:r>
          </a:p>
        </p:txBody>
      </p:sp>
      <p:sp>
        <p:nvSpPr>
          <p:cNvPr id="9" name="Text Box 6"/>
          <p:cNvSpPr txBox="1">
            <a:spLocks noChangeArrowheads="1"/>
          </p:cNvSpPr>
          <p:nvPr/>
        </p:nvSpPr>
        <p:spPr bwMode="auto">
          <a:xfrm>
            <a:off x="5276067" y="2074354"/>
            <a:ext cx="652423" cy="161583"/>
          </a:xfrm>
          <a:prstGeom prst="rect">
            <a:avLst/>
          </a:prstGeom>
          <a:solidFill>
            <a:srgbClr val="000000"/>
          </a:solidFill>
          <a:ln>
            <a:noFill/>
          </a:ln>
          <a:effectLst/>
          <a:extLs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algn="ctr" eaLnBrk="0" hangingPunct="0"/>
            <a:r>
              <a:rPr lang="en-US" sz="1050" b="1" dirty="0">
                <a:solidFill>
                  <a:srgbClr val="FFFFFF"/>
                </a:solidFill>
              </a:rPr>
              <a:t>Himawari-8</a:t>
            </a:r>
          </a:p>
        </p:txBody>
      </p:sp>
      <p:sp>
        <p:nvSpPr>
          <p:cNvPr id="10" name="Text Box 7"/>
          <p:cNvSpPr txBox="1">
            <a:spLocks noChangeArrowheads="1"/>
          </p:cNvSpPr>
          <p:nvPr/>
        </p:nvSpPr>
        <p:spPr bwMode="auto">
          <a:xfrm>
            <a:off x="3338182" y="1808844"/>
            <a:ext cx="207417"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a:t>0</a:t>
            </a:r>
          </a:p>
        </p:txBody>
      </p:sp>
      <p:sp>
        <p:nvSpPr>
          <p:cNvPr id="11" name="Text Box 8"/>
          <p:cNvSpPr txBox="1">
            <a:spLocks noChangeArrowheads="1"/>
          </p:cNvSpPr>
          <p:nvPr/>
        </p:nvSpPr>
        <p:spPr bwMode="auto">
          <a:xfrm>
            <a:off x="2621486" y="1808844"/>
            <a:ext cx="318025"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dirty="0"/>
              <a:t>-40</a:t>
            </a:r>
          </a:p>
        </p:txBody>
      </p:sp>
      <p:sp>
        <p:nvSpPr>
          <p:cNvPr id="12" name="Text Box 9"/>
          <p:cNvSpPr txBox="1">
            <a:spLocks noChangeArrowheads="1"/>
          </p:cNvSpPr>
          <p:nvPr/>
        </p:nvSpPr>
        <p:spPr bwMode="auto">
          <a:xfrm>
            <a:off x="2015457" y="1808844"/>
            <a:ext cx="318025"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a:t>-80</a:t>
            </a:r>
          </a:p>
        </p:txBody>
      </p:sp>
      <p:sp>
        <p:nvSpPr>
          <p:cNvPr id="13" name="Text Box 10"/>
          <p:cNvSpPr txBox="1">
            <a:spLocks noChangeArrowheads="1"/>
          </p:cNvSpPr>
          <p:nvPr/>
        </p:nvSpPr>
        <p:spPr bwMode="auto">
          <a:xfrm>
            <a:off x="1328530" y="1808844"/>
            <a:ext cx="386953"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dirty="0"/>
              <a:t>-120</a:t>
            </a:r>
          </a:p>
        </p:txBody>
      </p:sp>
      <p:sp>
        <p:nvSpPr>
          <p:cNvPr id="14" name="Text Box 11"/>
          <p:cNvSpPr txBox="1">
            <a:spLocks noChangeArrowheads="1"/>
          </p:cNvSpPr>
          <p:nvPr/>
        </p:nvSpPr>
        <p:spPr bwMode="auto">
          <a:xfrm>
            <a:off x="743934" y="1808844"/>
            <a:ext cx="386953"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dirty="0"/>
              <a:t>-160</a:t>
            </a:r>
          </a:p>
        </p:txBody>
      </p:sp>
      <p:sp>
        <p:nvSpPr>
          <p:cNvPr id="15" name="Text Box 12"/>
          <p:cNvSpPr txBox="1">
            <a:spLocks noChangeArrowheads="1"/>
          </p:cNvSpPr>
          <p:nvPr/>
        </p:nvSpPr>
        <p:spPr bwMode="auto">
          <a:xfrm>
            <a:off x="3893077" y="1808844"/>
            <a:ext cx="276346"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a:t>40</a:t>
            </a:r>
          </a:p>
        </p:txBody>
      </p:sp>
      <p:sp>
        <p:nvSpPr>
          <p:cNvPr id="16" name="Text Box 13"/>
          <p:cNvSpPr txBox="1">
            <a:spLocks noChangeArrowheads="1"/>
          </p:cNvSpPr>
          <p:nvPr/>
        </p:nvSpPr>
        <p:spPr bwMode="auto">
          <a:xfrm>
            <a:off x="4550302" y="1799319"/>
            <a:ext cx="276346"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a:t>80</a:t>
            </a:r>
          </a:p>
        </p:txBody>
      </p:sp>
      <p:sp>
        <p:nvSpPr>
          <p:cNvPr id="17" name="Text Box 14"/>
          <p:cNvSpPr txBox="1">
            <a:spLocks noChangeArrowheads="1"/>
          </p:cNvSpPr>
          <p:nvPr/>
        </p:nvSpPr>
        <p:spPr bwMode="auto">
          <a:xfrm>
            <a:off x="5109958" y="1799319"/>
            <a:ext cx="345275"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a:t>120</a:t>
            </a:r>
          </a:p>
        </p:txBody>
      </p:sp>
      <p:sp>
        <p:nvSpPr>
          <p:cNvPr id="18" name="Text Box 15"/>
          <p:cNvSpPr txBox="1">
            <a:spLocks noChangeArrowheads="1"/>
          </p:cNvSpPr>
          <p:nvPr/>
        </p:nvSpPr>
        <p:spPr bwMode="auto">
          <a:xfrm>
            <a:off x="5719558" y="1799319"/>
            <a:ext cx="345275"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a:t>160</a:t>
            </a:r>
          </a:p>
        </p:txBody>
      </p:sp>
      <p:sp>
        <p:nvSpPr>
          <p:cNvPr id="19" name="Text Box 16"/>
          <p:cNvSpPr txBox="1">
            <a:spLocks noChangeArrowheads="1"/>
          </p:cNvSpPr>
          <p:nvPr/>
        </p:nvSpPr>
        <p:spPr bwMode="auto">
          <a:xfrm>
            <a:off x="421214" y="1846944"/>
            <a:ext cx="276346"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dirty="0"/>
              <a:t>80</a:t>
            </a:r>
          </a:p>
        </p:txBody>
      </p:sp>
      <p:sp>
        <p:nvSpPr>
          <p:cNvPr id="20" name="Text Box 17"/>
          <p:cNvSpPr txBox="1">
            <a:spLocks noChangeArrowheads="1"/>
          </p:cNvSpPr>
          <p:nvPr/>
        </p:nvSpPr>
        <p:spPr bwMode="auto">
          <a:xfrm>
            <a:off x="421214" y="2161269"/>
            <a:ext cx="276346"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dirty="0"/>
              <a:t>60</a:t>
            </a:r>
          </a:p>
        </p:txBody>
      </p:sp>
      <p:sp>
        <p:nvSpPr>
          <p:cNvPr id="21" name="Text Box 18"/>
          <p:cNvSpPr txBox="1">
            <a:spLocks noChangeArrowheads="1"/>
          </p:cNvSpPr>
          <p:nvPr/>
        </p:nvSpPr>
        <p:spPr bwMode="auto">
          <a:xfrm>
            <a:off x="421214" y="2447019"/>
            <a:ext cx="276346"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dirty="0"/>
              <a:t>40</a:t>
            </a:r>
          </a:p>
        </p:txBody>
      </p:sp>
      <p:sp>
        <p:nvSpPr>
          <p:cNvPr id="22" name="Text Box 19"/>
          <p:cNvSpPr txBox="1">
            <a:spLocks noChangeArrowheads="1"/>
          </p:cNvSpPr>
          <p:nvPr/>
        </p:nvSpPr>
        <p:spPr bwMode="auto">
          <a:xfrm>
            <a:off x="421214" y="2789919"/>
            <a:ext cx="276346"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a:t>20</a:t>
            </a:r>
          </a:p>
        </p:txBody>
      </p:sp>
      <p:sp>
        <p:nvSpPr>
          <p:cNvPr id="23" name="Text Box 20"/>
          <p:cNvSpPr txBox="1">
            <a:spLocks noChangeArrowheads="1"/>
          </p:cNvSpPr>
          <p:nvPr/>
        </p:nvSpPr>
        <p:spPr bwMode="auto">
          <a:xfrm>
            <a:off x="492588" y="3157822"/>
            <a:ext cx="207417"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a:t>0</a:t>
            </a:r>
          </a:p>
        </p:txBody>
      </p:sp>
      <p:sp>
        <p:nvSpPr>
          <p:cNvPr id="24" name="Text Box 21"/>
          <p:cNvSpPr txBox="1">
            <a:spLocks noChangeArrowheads="1"/>
          </p:cNvSpPr>
          <p:nvPr/>
        </p:nvSpPr>
        <p:spPr bwMode="auto">
          <a:xfrm>
            <a:off x="378348" y="3418569"/>
            <a:ext cx="318025"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a:t>-20</a:t>
            </a:r>
          </a:p>
        </p:txBody>
      </p:sp>
      <p:sp>
        <p:nvSpPr>
          <p:cNvPr id="25" name="Text Box 22"/>
          <p:cNvSpPr txBox="1">
            <a:spLocks noChangeArrowheads="1"/>
          </p:cNvSpPr>
          <p:nvPr/>
        </p:nvSpPr>
        <p:spPr bwMode="auto">
          <a:xfrm>
            <a:off x="378348" y="3713844"/>
            <a:ext cx="318025"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a:t>-40</a:t>
            </a:r>
          </a:p>
        </p:txBody>
      </p:sp>
      <p:sp>
        <p:nvSpPr>
          <p:cNvPr id="26" name="Text Box 23"/>
          <p:cNvSpPr txBox="1">
            <a:spLocks noChangeArrowheads="1"/>
          </p:cNvSpPr>
          <p:nvPr/>
        </p:nvSpPr>
        <p:spPr bwMode="auto">
          <a:xfrm>
            <a:off x="378348" y="4047219"/>
            <a:ext cx="318025"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a:t>-60</a:t>
            </a:r>
          </a:p>
        </p:txBody>
      </p:sp>
      <p:sp>
        <p:nvSpPr>
          <p:cNvPr id="27" name="Text Box 24"/>
          <p:cNvSpPr txBox="1">
            <a:spLocks noChangeArrowheads="1"/>
          </p:cNvSpPr>
          <p:nvPr/>
        </p:nvSpPr>
        <p:spPr bwMode="auto">
          <a:xfrm>
            <a:off x="378943" y="4332969"/>
            <a:ext cx="318025" cy="230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spAutoFit/>
          </a:bodyPr>
          <a:lstStyle/>
          <a:p>
            <a:pPr algn="ctr" eaLnBrk="0" hangingPunct="0"/>
            <a:r>
              <a:rPr lang="en-US" sz="1050" b="1"/>
              <a:t>-80</a:t>
            </a:r>
          </a:p>
        </p:txBody>
      </p:sp>
      <p:sp>
        <p:nvSpPr>
          <p:cNvPr id="28" name="Rectangle 25"/>
          <p:cNvSpPr>
            <a:spLocks noChangeArrowheads="1"/>
          </p:cNvSpPr>
          <p:nvPr/>
        </p:nvSpPr>
        <p:spPr bwMode="auto">
          <a:xfrm>
            <a:off x="6473220" y="2251544"/>
            <a:ext cx="1141397" cy="1134878"/>
          </a:xfrm>
          <a:prstGeom prst="rect">
            <a:avLst/>
          </a:prstGeom>
          <a:solidFill>
            <a:srgbClr val="FFFFFF"/>
          </a:solidFill>
          <a:ln w="15875">
            <a:solidFill>
              <a:schemeClr val="tx1"/>
            </a:solidFill>
            <a:miter lim="800000"/>
            <a:headEnd/>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4" tIns="34287" rIns="68574" bIns="34287" anchor="ctr"/>
          <a:lstStyle/>
          <a:p>
            <a:pPr algn="ctr" eaLnBrk="0" hangingPunct="0"/>
            <a:r>
              <a:rPr lang="en-US" sz="1200" b="1" dirty="0"/>
              <a:t>Satellite </a:t>
            </a:r>
          </a:p>
          <a:p>
            <a:pPr algn="ctr" eaLnBrk="0" hangingPunct="0"/>
            <a:r>
              <a:rPr lang="en-US" sz="1200" b="1" dirty="0"/>
              <a:t>View Angle</a:t>
            </a:r>
          </a:p>
          <a:p>
            <a:pPr algn="ctr" eaLnBrk="0" hangingPunct="0"/>
            <a:r>
              <a:rPr lang="en-US" sz="1200" b="1" dirty="0"/>
              <a:t>       80°</a:t>
            </a:r>
          </a:p>
          <a:p>
            <a:pPr algn="ctr" eaLnBrk="0" hangingPunct="0"/>
            <a:r>
              <a:rPr lang="en-US" sz="1200" b="1" dirty="0"/>
              <a:t>       65°</a:t>
            </a:r>
          </a:p>
        </p:txBody>
      </p:sp>
      <p:sp>
        <p:nvSpPr>
          <p:cNvPr id="29" name="Line 26"/>
          <p:cNvSpPr>
            <a:spLocks noChangeShapeType="1"/>
          </p:cNvSpPr>
          <p:nvPr/>
        </p:nvSpPr>
        <p:spPr bwMode="auto">
          <a:xfrm>
            <a:off x="6673867" y="2969705"/>
            <a:ext cx="228600" cy="0"/>
          </a:xfrm>
          <a:prstGeom prst="line">
            <a:avLst/>
          </a:prstGeom>
          <a:noFill/>
          <a:ln w="2540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30" name="Line 27"/>
          <p:cNvSpPr>
            <a:spLocks noChangeShapeType="1"/>
          </p:cNvSpPr>
          <p:nvPr/>
        </p:nvSpPr>
        <p:spPr bwMode="auto">
          <a:xfrm>
            <a:off x="6673867" y="3103055"/>
            <a:ext cx="228600" cy="0"/>
          </a:xfrm>
          <a:prstGeom prst="line">
            <a:avLst/>
          </a:prstGeom>
          <a:noFill/>
          <a:ln w="25400">
            <a:solidFill>
              <a:srgbClr val="FFCC00"/>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350"/>
          </a:p>
        </p:txBody>
      </p:sp>
      <p:sp>
        <p:nvSpPr>
          <p:cNvPr id="31" name="Oval 30"/>
          <p:cNvSpPr/>
          <p:nvPr/>
        </p:nvSpPr>
        <p:spPr>
          <a:xfrm>
            <a:off x="3520470" y="2358615"/>
            <a:ext cx="1674186" cy="1738099"/>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p:cNvSpPr/>
          <p:nvPr/>
        </p:nvSpPr>
        <p:spPr>
          <a:xfrm>
            <a:off x="3281156" y="2193136"/>
            <a:ext cx="2083333" cy="208268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Text Box 5"/>
          <p:cNvSpPr txBox="1">
            <a:spLocks noChangeArrowheads="1"/>
          </p:cNvSpPr>
          <p:nvPr/>
        </p:nvSpPr>
        <p:spPr bwMode="auto">
          <a:xfrm>
            <a:off x="4099644" y="2080463"/>
            <a:ext cx="588303" cy="161583"/>
          </a:xfrm>
          <a:prstGeom prst="rect">
            <a:avLst/>
          </a:prstGeom>
          <a:solidFill>
            <a:srgbClr val="000000"/>
          </a:solidFill>
          <a:ln>
            <a:noFill/>
          </a:ln>
          <a:effectLst/>
          <a:extLst>
            <a:ext uri="{91240B29-F687-4f45-9708-019B960494DF}">
              <a14:hiddenLine xmlns:a14="http://schemas.microsoft.com/office/drawing/2010/main" xmlns="" w="1587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algn="ctr" eaLnBrk="0" hangingPunct="0"/>
            <a:r>
              <a:rPr lang="en-US" sz="1050" b="1">
                <a:solidFill>
                  <a:srgbClr val="FFFFFF"/>
                </a:solidFill>
              </a:rPr>
              <a:t>MSG-India</a:t>
            </a:r>
            <a:endParaRPr lang="en-US" sz="1050" b="1" dirty="0">
              <a:solidFill>
                <a:srgbClr val="FFFFFF"/>
              </a:solidFill>
            </a:endParaRPr>
          </a:p>
        </p:txBody>
      </p:sp>
      <p:graphicFrame>
        <p:nvGraphicFramePr>
          <p:cNvPr id="34" name="Table 33"/>
          <p:cNvGraphicFramePr>
            <a:graphicFrameLocks noGrp="1"/>
          </p:cNvGraphicFramePr>
          <p:nvPr/>
        </p:nvGraphicFramePr>
        <p:xfrm>
          <a:off x="640717" y="4379988"/>
          <a:ext cx="5575698" cy="1941260"/>
        </p:xfrm>
        <a:graphic>
          <a:graphicData uri="http://schemas.openxmlformats.org/drawingml/2006/table">
            <a:tbl>
              <a:tblPr firstRow="1" firstCol="1" bandRow="1">
                <a:tableStyleId>{5C22544A-7EE6-4342-B048-85BDC9FD1C3A}</a:tableStyleId>
              </a:tblPr>
              <a:tblGrid>
                <a:gridCol w="1202773">
                  <a:extLst>
                    <a:ext uri="{9D8B030D-6E8A-4147-A177-3AD203B41FA5}">
                      <a16:colId xmlns:a16="http://schemas.microsoft.com/office/drawing/2014/main" val="20000"/>
                    </a:ext>
                  </a:extLst>
                </a:gridCol>
                <a:gridCol w="993847">
                  <a:extLst>
                    <a:ext uri="{9D8B030D-6E8A-4147-A177-3AD203B41FA5}">
                      <a16:colId xmlns:a16="http://schemas.microsoft.com/office/drawing/2014/main" val="20001"/>
                    </a:ext>
                  </a:extLst>
                </a:gridCol>
                <a:gridCol w="927590">
                  <a:extLst>
                    <a:ext uri="{9D8B030D-6E8A-4147-A177-3AD203B41FA5}">
                      <a16:colId xmlns:a16="http://schemas.microsoft.com/office/drawing/2014/main" val="20002"/>
                    </a:ext>
                  </a:extLst>
                </a:gridCol>
                <a:gridCol w="1060103">
                  <a:extLst>
                    <a:ext uri="{9D8B030D-6E8A-4147-A177-3AD203B41FA5}">
                      <a16:colId xmlns:a16="http://schemas.microsoft.com/office/drawing/2014/main" val="20003"/>
                    </a:ext>
                  </a:extLst>
                </a:gridCol>
                <a:gridCol w="1391385">
                  <a:extLst>
                    <a:ext uri="{9D8B030D-6E8A-4147-A177-3AD203B41FA5}">
                      <a16:colId xmlns:a16="http://schemas.microsoft.com/office/drawing/2014/main" val="20004"/>
                    </a:ext>
                  </a:extLst>
                </a:gridCol>
              </a:tblGrid>
              <a:tr h="334804">
                <a:tc>
                  <a:txBody>
                    <a:bodyPr/>
                    <a:lstStyle/>
                    <a:p>
                      <a:pPr>
                        <a:lnSpc>
                          <a:spcPct val="107000"/>
                        </a:lnSpc>
                        <a:spcAft>
                          <a:spcPts val="0"/>
                        </a:spcAft>
                      </a:pPr>
                      <a:r>
                        <a:rPr lang="en-GB" sz="1100" dirty="0">
                          <a:effectLst/>
                        </a:rPr>
                        <a:t>Satellite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1100" dirty="0">
                          <a:effectLst/>
                        </a:rPr>
                        <a:t>Bands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1100" dirty="0">
                          <a:effectLst/>
                        </a:rPr>
                        <a:t>SSR (KM)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1100">
                          <a:effectLst/>
                        </a:rPr>
                        <a:t>Full Disk Coverage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1100">
                          <a:effectLst/>
                        </a:rPr>
                        <a:t>MWIR Saturation Temperature (K)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506016">
                <a:tc>
                  <a:txBody>
                    <a:bodyPr/>
                    <a:lstStyle/>
                    <a:p>
                      <a:pPr>
                        <a:lnSpc>
                          <a:spcPct val="107000"/>
                        </a:lnSpc>
                        <a:spcAft>
                          <a:spcPts val="0"/>
                        </a:spcAft>
                      </a:pPr>
                      <a:r>
                        <a:rPr lang="en-GB" sz="1100" dirty="0">
                          <a:effectLst/>
                        </a:rPr>
                        <a:t>GOES-16</a:t>
                      </a:r>
                    </a:p>
                    <a:p>
                      <a:pPr>
                        <a:lnSpc>
                          <a:spcPct val="107000"/>
                        </a:lnSpc>
                        <a:spcAft>
                          <a:spcPts val="0"/>
                        </a:spcAft>
                      </a:pPr>
                      <a:r>
                        <a:rPr lang="en-GB" sz="1100" dirty="0">
                          <a:effectLst/>
                        </a:rPr>
                        <a:t>ABI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1100" dirty="0">
                          <a:effectLst/>
                        </a:rPr>
                        <a:t>2 visible</a:t>
                      </a:r>
                    </a:p>
                    <a:p>
                      <a:pPr>
                        <a:lnSpc>
                          <a:spcPct val="107000"/>
                        </a:lnSpc>
                        <a:spcAft>
                          <a:spcPts val="0"/>
                        </a:spcAft>
                      </a:pPr>
                      <a:r>
                        <a:rPr lang="en-GB" sz="1100" dirty="0">
                          <a:effectLst/>
                        </a:rPr>
                        <a:t>4 near-IR</a:t>
                      </a:r>
                    </a:p>
                    <a:p>
                      <a:pPr>
                        <a:lnSpc>
                          <a:spcPct val="107000"/>
                        </a:lnSpc>
                        <a:spcAft>
                          <a:spcPts val="0"/>
                        </a:spcAft>
                      </a:pPr>
                      <a:r>
                        <a:rPr lang="en-GB" sz="1100" dirty="0">
                          <a:effectLst/>
                        </a:rPr>
                        <a:t>10 IR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1100" dirty="0">
                          <a:effectLst/>
                        </a:rPr>
                        <a:t>0.5</a:t>
                      </a:r>
                    </a:p>
                    <a:p>
                      <a:pPr>
                        <a:lnSpc>
                          <a:spcPct val="107000"/>
                        </a:lnSpc>
                        <a:spcAft>
                          <a:spcPts val="0"/>
                        </a:spcAft>
                      </a:pPr>
                      <a:r>
                        <a:rPr lang="en-GB" sz="1100" dirty="0">
                          <a:effectLst/>
                        </a:rPr>
                        <a:t>1.0</a:t>
                      </a:r>
                    </a:p>
                    <a:p>
                      <a:pPr>
                        <a:lnSpc>
                          <a:spcPct val="107000"/>
                        </a:lnSpc>
                        <a:spcAft>
                          <a:spcPts val="0"/>
                        </a:spcAft>
                      </a:pPr>
                      <a:r>
                        <a:rPr lang="en-GB" sz="1100" dirty="0">
                          <a:effectLst/>
                        </a:rPr>
                        <a:t>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1100">
                          <a:effectLst/>
                        </a:rPr>
                        <a:t>15 mins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100" dirty="0">
                          <a:effectLst/>
                        </a:rPr>
                        <a:t>400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506016">
                <a:tc>
                  <a:txBody>
                    <a:bodyPr/>
                    <a:lstStyle/>
                    <a:p>
                      <a:pPr>
                        <a:lnSpc>
                          <a:spcPct val="107000"/>
                        </a:lnSpc>
                        <a:spcAft>
                          <a:spcPts val="0"/>
                        </a:spcAft>
                      </a:pPr>
                      <a:r>
                        <a:rPr lang="en-GB" sz="1100" dirty="0">
                          <a:effectLst/>
                        </a:rPr>
                        <a:t>MSG</a:t>
                      </a:r>
                    </a:p>
                    <a:p>
                      <a:pPr>
                        <a:lnSpc>
                          <a:spcPct val="107000"/>
                        </a:lnSpc>
                        <a:spcAft>
                          <a:spcPts val="0"/>
                        </a:spcAft>
                      </a:pPr>
                      <a:r>
                        <a:rPr lang="en-GB" sz="1100" dirty="0">
                          <a:effectLst/>
                        </a:rPr>
                        <a:t>SEVIRI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1100" dirty="0">
                          <a:effectLst/>
                        </a:rPr>
                        <a:t>3 visible</a:t>
                      </a:r>
                    </a:p>
                    <a:p>
                      <a:pPr>
                        <a:lnSpc>
                          <a:spcPct val="107000"/>
                        </a:lnSpc>
                        <a:spcAft>
                          <a:spcPts val="0"/>
                        </a:spcAft>
                      </a:pPr>
                      <a:r>
                        <a:rPr lang="en-GB" sz="1100" dirty="0">
                          <a:effectLst/>
                        </a:rPr>
                        <a:t>1 near-IR</a:t>
                      </a:r>
                    </a:p>
                    <a:p>
                      <a:pPr>
                        <a:lnSpc>
                          <a:spcPct val="107000"/>
                        </a:lnSpc>
                        <a:spcAft>
                          <a:spcPts val="0"/>
                        </a:spcAft>
                      </a:pPr>
                      <a:r>
                        <a:rPr lang="en-GB" sz="1100" dirty="0">
                          <a:effectLst/>
                        </a:rPr>
                        <a:t>7 IR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1100" dirty="0">
                          <a:effectLst/>
                        </a:rPr>
                        <a:t>1.0</a:t>
                      </a:r>
                    </a:p>
                    <a:p>
                      <a:pPr>
                        <a:lnSpc>
                          <a:spcPct val="107000"/>
                        </a:lnSpc>
                        <a:spcAft>
                          <a:spcPts val="0"/>
                        </a:spcAft>
                      </a:pPr>
                      <a:r>
                        <a:rPr lang="en-GB" sz="1100" dirty="0">
                          <a:effectLst/>
                        </a:rPr>
                        <a:t>3.0</a:t>
                      </a:r>
                    </a:p>
                    <a:p>
                      <a:pPr>
                        <a:lnSpc>
                          <a:spcPct val="107000"/>
                        </a:lnSpc>
                        <a:spcAft>
                          <a:spcPts val="0"/>
                        </a:spcAft>
                      </a:pPr>
                      <a:r>
                        <a:rPr lang="en-GB" sz="1100" dirty="0">
                          <a:effectLst/>
                        </a:rPr>
                        <a:t>3.0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1100" dirty="0">
                          <a:effectLst/>
                        </a:rPr>
                        <a:t>15 mins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100" dirty="0">
                          <a:effectLst/>
                        </a:rPr>
                        <a:t>335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506016">
                <a:tc>
                  <a:txBody>
                    <a:bodyPr/>
                    <a:lstStyle/>
                    <a:p>
                      <a:pPr>
                        <a:lnSpc>
                          <a:spcPct val="107000"/>
                        </a:lnSpc>
                        <a:spcAft>
                          <a:spcPts val="0"/>
                        </a:spcAft>
                      </a:pPr>
                      <a:r>
                        <a:rPr lang="en-GB" sz="1100" dirty="0">
                          <a:effectLst/>
                        </a:rPr>
                        <a:t>Himawari-8</a:t>
                      </a:r>
                    </a:p>
                    <a:p>
                      <a:pPr>
                        <a:lnSpc>
                          <a:spcPct val="107000"/>
                        </a:lnSpc>
                        <a:spcAft>
                          <a:spcPts val="0"/>
                        </a:spcAft>
                      </a:pPr>
                      <a:r>
                        <a:rPr lang="en-GB" sz="1100" dirty="0">
                          <a:effectLst/>
                        </a:rPr>
                        <a:t>AHI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1100" dirty="0">
                          <a:effectLst/>
                        </a:rPr>
                        <a:t>3 visible</a:t>
                      </a:r>
                    </a:p>
                    <a:p>
                      <a:pPr>
                        <a:lnSpc>
                          <a:spcPct val="107000"/>
                        </a:lnSpc>
                        <a:spcAft>
                          <a:spcPts val="0"/>
                        </a:spcAft>
                      </a:pPr>
                      <a:r>
                        <a:rPr lang="en-GB" sz="1100" dirty="0">
                          <a:effectLst/>
                        </a:rPr>
                        <a:t>3 near-IR</a:t>
                      </a:r>
                    </a:p>
                    <a:p>
                      <a:pPr>
                        <a:lnSpc>
                          <a:spcPct val="107000"/>
                        </a:lnSpc>
                        <a:spcAft>
                          <a:spcPts val="0"/>
                        </a:spcAft>
                      </a:pPr>
                      <a:r>
                        <a:rPr lang="en-GB" sz="1100" dirty="0">
                          <a:effectLst/>
                        </a:rPr>
                        <a:t>10 IR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1100" dirty="0">
                          <a:effectLst/>
                        </a:rPr>
                        <a:t>0.5</a:t>
                      </a:r>
                    </a:p>
                    <a:p>
                      <a:pPr>
                        <a:lnSpc>
                          <a:spcPct val="107000"/>
                        </a:lnSpc>
                        <a:spcAft>
                          <a:spcPts val="0"/>
                        </a:spcAft>
                      </a:pPr>
                      <a:r>
                        <a:rPr lang="en-GB" sz="1100" dirty="0">
                          <a:effectLst/>
                        </a:rPr>
                        <a:t>1.0</a:t>
                      </a:r>
                    </a:p>
                    <a:p>
                      <a:pPr>
                        <a:lnSpc>
                          <a:spcPct val="107000"/>
                        </a:lnSpc>
                        <a:spcAft>
                          <a:spcPts val="0"/>
                        </a:spcAft>
                      </a:pPr>
                      <a:r>
                        <a:rPr lang="en-GB" sz="1100" dirty="0">
                          <a:effectLst/>
                        </a:rPr>
                        <a:t>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1100" dirty="0">
                          <a:effectLst/>
                        </a:rPr>
                        <a:t>10 mins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100" dirty="0">
                          <a:effectLst/>
                        </a:rPr>
                        <a:t>400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bl>
          </a:graphicData>
        </a:graphic>
      </p:graphicFrame>
      <p:pic>
        <p:nvPicPr>
          <p:cNvPr id="35" name="Picture 34">
            <a:extLst>
              <a:ext uri="{FF2B5EF4-FFF2-40B4-BE49-F238E27FC236}">
                <a16:creationId xmlns:a16="http://schemas.microsoft.com/office/drawing/2014/main" id="{2D153FD4-FBBF-5148-8710-959C3829AD2D}"/>
              </a:ext>
            </a:extLst>
          </p:cNvPr>
          <p:cNvPicPr>
            <a:picLocks noChangeAspect="1"/>
          </p:cNvPicPr>
          <p:nvPr/>
        </p:nvPicPr>
        <p:blipFill>
          <a:blip r:embed="rId3"/>
          <a:stretch>
            <a:fillRect/>
          </a:stretch>
        </p:blipFill>
        <p:spPr>
          <a:xfrm>
            <a:off x="6251398" y="3934239"/>
            <a:ext cx="2989779" cy="2439779"/>
          </a:xfrm>
          <a:prstGeom prst="rect">
            <a:avLst/>
          </a:prstGeom>
        </p:spPr>
      </p:pic>
    </p:spTree>
    <p:extLst>
      <p:ext uri="{BB962C8B-B14F-4D97-AF65-F5344CB8AC3E}">
        <p14:creationId xmlns:p14="http://schemas.microsoft.com/office/powerpoint/2010/main" val="439173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Rectangle 2"/>
          <p:cNvSpPr/>
          <p:nvPr/>
        </p:nvSpPr>
        <p:spPr>
          <a:xfrm>
            <a:off x="107504" y="260648"/>
            <a:ext cx="7229864" cy="646331"/>
          </a:xfrm>
          <a:prstGeom prst="rect">
            <a:avLst/>
          </a:prstGeom>
        </p:spPr>
        <p:txBody>
          <a:bodyPr wrap="none">
            <a:spAutoFit/>
          </a:bodyPr>
          <a:lstStyle/>
          <a:p>
            <a:r>
              <a:rPr lang="en-GB" sz="3600" dirty="0">
                <a:latin typeface="Trebuchet MS" panose="020B0603020202020204" pitchFamily="34" charset="0"/>
                <a:ea typeface="Calibri" panose="020F0502020204030204" pitchFamily="34" charset="0"/>
                <a:cs typeface="Times New Roman" panose="02020603050405020304" pitchFamily="18" charset="0"/>
              </a:rPr>
              <a:t>Future Missions - Plan for CDOP-3 </a:t>
            </a:r>
            <a:endParaRPr lang="en-GB" sz="3600" dirty="0"/>
          </a:p>
        </p:txBody>
      </p:sp>
      <p:sp>
        <p:nvSpPr>
          <p:cNvPr id="2" name="TextBox 1"/>
          <p:cNvSpPr txBox="1"/>
          <p:nvPr/>
        </p:nvSpPr>
        <p:spPr>
          <a:xfrm>
            <a:off x="111816" y="1148546"/>
            <a:ext cx="9032184" cy="4878836"/>
          </a:xfrm>
          <a:prstGeom prst="rect">
            <a:avLst/>
          </a:prstGeom>
          <a:noFill/>
        </p:spPr>
        <p:txBody>
          <a:bodyPr wrap="square" rtlCol="0">
            <a:spAutoFit/>
          </a:bodyPr>
          <a:lstStyle/>
          <a:p>
            <a:pPr marL="214313" indent="-214313">
              <a:lnSpc>
                <a:spcPct val="200000"/>
              </a:lnSpc>
              <a:buFont typeface="Wingdings" panose="05000000000000000000" pitchFamily="2" charset="2"/>
              <a:buChar char="Ø"/>
            </a:pPr>
            <a:r>
              <a:rPr lang="en-GB" sz="3200" dirty="0"/>
              <a:t>MTG FRP-PIXEL (Day 1: 2km product, followed by 1 km product testing for possible implementation).</a:t>
            </a:r>
          </a:p>
          <a:p>
            <a:pPr marL="214313" indent="-214313">
              <a:lnSpc>
                <a:spcPct val="200000"/>
              </a:lnSpc>
              <a:buFont typeface="Wingdings" panose="05000000000000000000" pitchFamily="2" charset="2"/>
              <a:buChar char="Ø"/>
            </a:pPr>
            <a:r>
              <a:rPr lang="en-GB" sz="3200" dirty="0"/>
              <a:t>MTG FRP-PIXEL European Rapid Scan (Day 2)</a:t>
            </a:r>
          </a:p>
          <a:p>
            <a:pPr marL="214313" indent="-214313">
              <a:lnSpc>
                <a:spcPct val="200000"/>
              </a:lnSpc>
              <a:buFont typeface="Wingdings" panose="05000000000000000000" pitchFamily="2" charset="2"/>
              <a:buChar char="Ø"/>
            </a:pPr>
            <a:r>
              <a:rPr lang="en-GB" sz="3200" dirty="0"/>
              <a:t>MTG FRP-GRID (Day 2)</a:t>
            </a:r>
          </a:p>
          <a:p>
            <a:pPr marL="214313" indent="-214313">
              <a:lnSpc>
                <a:spcPct val="200000"/>
              </a:lnSpc>
              <a:buFont typeface="Wingdings" panose="05000000000000000000" pitchFamily="2" charset="2"/>
              <a:buChar char="Ø"/>
            </a:pPr>
            <a:r>
              <a:rPr lang="en-GB" sz="3200" dirty="0"/>
              <a:t>MTG Fire &lt;Carbon&gt; Emissions (Day 2)</a:t>
            </a:r>
          </a:p>
        </p:txBody>
      </p:sp>
    </p:spTree>
    <p:extLst>
      <p:ext uri="{BB962C8B-B14F-4D97-AF65-F5344CB8AC3E}">
        <p14:creationId xmlns:p14="http://schemas.microsoft.com/office/powerpoint/2010/main" val="2541294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solidFill>
                  <a:srgbClr val="FFFF00"/>
                </a:solidFill>
              </a:rPr>
              <a:t>Applications</a:t>
            </a:r>
          </a:p>
        </p:txBody>
      </p:sp>
      <p:sp>
        <p:nvSpPr>
          <p:cNvPr id="3" name="Title 1"/>
          <p:cNvSpPr txBox="1">
            <a:spLocks/>
          </p:cNvSpPr>
          <p:nvPr/>
        </p:nvSpPr>
        <p:spPr>
          <a:xfrm>
            <a:off x="152400" y="1654696"/>
            <a:ext cx="8668072" cy="39345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0066FF"/>
                </a:solidFill>
                <a:latin typeface="+mj-lt"/>
                <a:ea typeface="+mj-ea"/>
                <a:cs typeface="+mj-cs"/>
              </a:defRPr>
            </a:lvl1pPr>
          </a:lstStyle>
          <a:p>
            <a:pPr marL="571500" indent="-571500" algn="l">
              <a:buFont typeface="Wingdings" charset="2"/>
              <a:buChar char="Ø"/>
            </a:pPr>
            <a:r>
              <a:rPr lang="en-US" sz="4000" dirty="0">
                <a:solidFill>
                  <a:srgbClr val="FFFF00"/>
                </a:solidFill>
              </a:rPr>
              <a:t>Fuel consumption;</a:t>
            </a:r>
          </a:p>
          <a:p>
            <a:pPr marL="571500" indent="-571500" algn="l">
              <a:buFont typeface="Wingdings" charset="2"/>
              <a:buChar char="Ø"/>
            </a:pPr>
            <a:r>
              <a:rPr lang="en-US" sz="4000" dirty="0">
                <a:solidFill>
                  <a:srgbClr val="FFFF00"/>
                </a:solidFill>
              </a:rPr>
              <a:t>Aerosol optical depth;</a:t>
            </a:r>
          </a:p>
          <a:p>
            <a:pPr marL="571500" indent="-571500" algn="l">
              <a:buFont typeface="Wingdings" charset="2"/>
              <a:buChar char="Ø"/>
            </a:pPr>
            <a:r>
              <a:rPr lang="en-US" sz="4000" dirty="0">
                <a:solidFill>
                  <a:srgbClr val="FFFF00"/>
                </a:solidFill>
              </a:rPr>
              <a:t>Smoke emissions;</a:t>
            </a:r>
          </a:p>
          <a:p>
            <a:pPr marL="571500" indent="-571500" algn="l">
              <a:buFont typeface="Wingdings" charset="2"/>
              <a:buChar char="Ø"/>
            </a:pPr>
            <a:r>
              <a:rPr lang="en-US" sz="4000" dirty="0">
                <a:solidFill>
                  <a:srgbClr val="FFFF00"/>
                </a:solidFill>
              </a:rPr>
              <a:t>Air quality monitoring.</a:t>
            </a:r>
          </a:p>
        </p:txBody>
      </p:sp>
    </p:spTree>
    <p:extLst>
      <p:ext uri="{BB962C8B-B14F-4D97-AF65-F5344CB8AC3E}">
        <p14:creationId xmlns:p14="http://schemas.microsoft.com/office/powerpoint/2010/main" val="376812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3</a:t>
            </a:fld>
            <a:endParaRPr lang="en-US"/>
          </a:p>
        </p:txBody>
      </p:sp>
      <p:pic>
        <p:nvPicPr>
          <p:cNvPr id="5" name="Picture 4"/>
          <p:cNvPicPr>
            <a:picLocks noChangeAspect="1"/>
          </p:cNvPicPr>
          <p:nvPr/>
        </p:nvPicPr>
        <p:blipFill>
          <a:blip r:embed="rId3"/>
          <a:stretch>
            <a:fillRect/>
          </a:stretch>
        </p:blipFill>
        <p:spPr>
          <a:xfrm>
            <a:off x="98190" y="2054827"/>
            <a:ext cx="6490034" cy="4686541"/>
          </a:xfrm>
          <a:prstGeom prst="rect">
            <a:avLst/>
          </a:prstGeom>
          <a:ln>
            <a:solidFill>
              <a:srgbClr val="000000"/>
            </a:solidFill>
          </a:ln>
        </p:spPr>
      </p:pic>
      <p:cxnSp>
        <p:nvCxnSpPr>
          <p:cNvPr id="7" name="Straight Connector 6"/>
          <p:cNvCxnSpPr/>
          <p:nvPr/>
        </p:nvCxnSpPr>
        <p:spPr>
          <a:xfrm>
            <a:off x="1763688" y="3430741"/>
            <a:ext cx="7200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763688" y="3862789"/>
            <a:ext cx="720080" cy="0"/>
          </a:xfrm>
          <a:prstGeom prst="line">
            <a:avLst/>
          </a:prstGeom>
          <a:ln>
            <a:solidFill>
              <a:srgbClr val="000000"/>
            </a:solidFill>
            <a:prstDash val="dot"/>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843808" y="3286725"/>
            <a:ext cx="1661295" cy="646331"/>
          </a:xfrm>
          <a:prstGeom prst="rect">
            <a:avLst/>
          </a:prstGeom>
          <a:noFill/>
        </p:spPr>
        <p:txBody>
          <a:bodyPr wrap="none" rtlCol="0">
            <a:spAutoFit/>
          </a:bodyPr>
          <a:lstStyle/>
          <a:p>
            <a:r>
              <a:rPr lang="en-US" dirty="0"/>
              <a:t>Planck Function</a:t>
            </a:r>
          </a:p>
          <a:p>
            <a:r>
              <a:rPr lang="en-US" dirty="0"/>
              <a:t>MIR approach</a:t>
            </a:r>
          </a:p>
        </p:txBody>
      </p:sp>
      <p:graphicFrame>
        <p:nvGraphicFramePr>
          <p:cNvPr id="13" name="Object 12"/>
          <p:cNvGraphicFramePr>
            <a:graphicFrameLocks noChangeAspect="1"/>
          </p:cNvGraphicFramePr>
          <p:nvPr>
            <p:extLst/>
          </p:nvPr>
        </p:nvGraphicFramePr>
        <p:xfrm>
          <a:off x="107504" y="1124744"/>
          <a:ext cx="7664221" cy="660549"/>
        </p:xfrm>
        <a:graphic>
          <a:graphicData uri="http://schemas.openxmlformats.org/presentationml/2006/ole">
            <mc:AlternateContent xmlns:mc="http://schemas.openxmlformats.org/markup-compatibility/2006">
              <mc:Choice xmlns:v="urn:schemas-microsoft-com:vml" Requires="v">
                <p:oleObj spid="_x0000_s7175" name="Equation" r:id="rId4" imgW="2793960" imgH="241200" progId="Equation.3">
                  <p:embed/>
                </p:oleObj>
              </mc:Choice>
              <mc:Fallback>
                <p:oleObj name="Equation" r:id="rId4" imgW="2793960" imgH="241200" progId="Equation.3">
                  <p:embed/>
                  <p:pic>
                    <p:nvPicPr>
                      <p:cNvPr id="13"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124744"/>
                        <a:ext cx="7664221" cy="660549"/>
                      </a:xfrm>
                      <a:prstGeom prst="rect">
                        <a:avLst/>
                      </a:prstGeom>
                      <a:solidFill>
                        <a:schemeClr val="bg1"/>
                      </a:solidFill>
                    </p:spPr>
                  </p:pic>
                </p:oleObj>
              </mc:Fallback>
            </mc:AlternateContent>
          </a:graphicData>
        </a:graphic>
      </p:graphicFrame>
      <p:sp>
        <p:nvSpPr>
          <p:cNvPr id="14" name="Rectangle 13"/>
          <p:cNvSpPr/>
          <p:nvPr/>
        </p:nvSpPr>
        <p:spPr>
          <a:xfrm>
            <a:off x="6732240" y="2204864"/>
            <a:ext cx="2411760" cy="4401205"/>
          </a:xfrm>
          <a:prstGeom prst="rect">
            <a:avLst/>
          </a:prstGeom>
        </p:spPr>
        <p:txBody>
          <a:bodyPr wrap="square">
            <a:spAutoFit/>
          </a:bodyPr>
          <a:lstStyle/>
          <a:p>
            <a:pPr algn="just"/>
            <a:r>
              <a:rPr lang="en-US" sz="2800" dirty="0">
                <a:solidFill>
                  <a:schemeClr val="bg1"/>
                </a:solidFill>
              </a:rPr>
              <a:t>FRP (MW) corresponds to the ‘</a:t>
            </a:r>
            <a:r>
              <a:rPr lang="en-US" sz="2800" dirty="0" err="1">
                <a:solidFill>
                  <a:schemeClr val="bg1"/>
                </a:solidFill>
              </a:rPr>
              <a:t>radiative</a:t>
            </a:r>
            <a:r>
              <a:rPr lang="en-US" sz="2800" dirty="0">
                <a:solidFill>
                  <a:schemeClr val="bg1"/>
                </a:solidFill>
              </a:rPr>
              <a:t> strength’ of fire in a pixel, correlating to its rate of fuel combustion and smoke release.</a:t>
            </a:r>
          </a:p>
        </p:txBody>
      </p:sp>
      <p:sp>
        <p:nvSpPr>
          <p:cNvPr id="11" name="Rectangle 11"/>
          <p:cNvSpPr>
            <a:spLocks noChangeArrowheads="1"/>
          </p:cNvSpPr>
          <p:nvPr/>
        </p:nvSpPr>
        <p:spPr bwMode="auto">
          <a:xfrm>
            <a:off x="492369" y="260648"/>
            <a:ext cx="7596554" cy="677108"/>
          </a:xfrm>
          <a:prstGeom prst="rect">
            <a:avLst/>
          </a:prstGeom>
        </p:spPr>
        <p:txBody>
          <a:bodyPr vert="horz" lIns="91440" tIns="45720" rIns="91440" bIns="45720" rtlCol="0" anchor="ctr">
            <a:normAutofit fontScale="92500" lnSpcReduction="10000"/>
          </a:bodyPr>
          <a:lstStyle/>
          <a:p>
            <a:pPr algn="ctr">
              <a:spcBef>
                <a:spcPct val="0"/>
              </a:spcBef>
            </a:pPr>
            <a:r>
              <a:rPr lang="de-DE" sz="4400" dirty="0">
                <a:solidFill>
                  <a:srgbClr val="FFFF00"/>
                </a:solidFill>
                <a:latin typeface="+mj-lt"/>
                <a:ea typeface="+mj-ea"/>
                <a:cs typeface="+mj-cs"/>
              </a:rPr>
              <a:t>Fire Radiative Power Derivation</a:t>
            </a:r>
          </a:p>
        </p:txBody>
      </p:sp>
    </p:spTree>
    <p:extLst>
      <p:ext uri="{BB962C8B-B14F-4D97-AF65-F5344CB8AC3E}">
        <p14:creationId xmlns:p14="http://schemas.microsoft.com/office/powerpoint/2010/main" val="675577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188640"/>
            <a:ext cx="8100392" cy="864096"/>
          </a:xfrm>
        </p:spPr>
        <p:txBody>
          <a:bodyPr vert="horz" lIns="91440" tIns="45720" rIns="91440" bIns="45720" rtlCol="0" anchor="ctr">
            <a:noAutofit/>
          </a:bodyPr>
          <a:lstStyle/>
          <a:p>
            <a:r>
              <a:rPr lang="en-GB" sz="4000" dirty="0">
                <a:solidFill>
                  <a:srgbClr val="FFFF00"/>
                </a:solidFill>
              </a:rPr>
              <a:t>Operational SEVIRI FRP-PIXEL </a:t>
            </a:r>
            <a:br>
              <a:rPr lang="en-GB" sz="4000" dirty="0">
                <a:solidFill>
                  <a:srgbClr val="FFFF00"/>
                </a:solidFill>
              </a:rPr>
            </a:br>
            <a:r>
              <a:rPr lang="en-GB" sz="4000" dirty="0">
                <a:solidFill>
                  <a:srgbClr val="FFFF00"/>
                </a:solidFill>
              </a:rPr>
              <a:t>List Product</a:t>
            </a:r>
          </a:p>
        </p:txBody>
      </p:sp>
      <p:sp>
        <p:nvSpPr>
          <p:cNvPr id="15" name="TextBox 14"/>
          <p:cNvSpPr txBox="1"/>
          <p:nvPr/>
        </p:nvSpPr>
        <p:spPr>
          <a:xfrm>
            <a:off x="5148064" y="5157192"/>
            <a:ext cx="3816424" cy="1446550"/>
          </a:xfrm>
          <a:prstGeom prst="rect">
            <a:avLst/>
          </a:prstGeom>
          <a:noFill/>
        </p:spPr>
        <p:txBody>
          <a:bodyPr wrap="square" rtlCol="0">
            <a:spAutoFit/>
          </a:bodyPr>
          <a:lstStyle/>
          <a:p>
            <a:pPr algn="just"/>
            <a:r>
              <a:rPr lang="en-GB" sz="2200" dirty="0">
                <a:solidFill>
                  <a:schemeClr val="bg1"/>
                </a:solidFill>
              </a:rPr>
              <a:t>Delivered operationally to all as part of EUMETSAT Land Surface Analysis Satellite Applications Facility (LSA SAF)</a:t>
            </a:r>
          </a:p>
        </p:txBody>
      </p:sp>
      <p:sp>
        <p:nvSpPr>
          <p:cNvPr id="16" name="Rectangle 33"/>
          <p:cNvSpPr>
            <a:spLocks noChangeArrowheads="1"/>
          </p:cNvSpPr>
          <p:nvPr/>
        </p:nvSpPr>
        <p:spPr bwMode="auto">
          <a:xfrm>
            <a:off x="5220072" y="6515368"/>
            <a:ext cx="2592288" cy="400110"/>
          </a:xfrm>
          <a:prstGeom prst="rect">
            <a:avLst/>
          </a:prstGeom>
          <a:noFill/>
          <a:ln w="9525">
            <a:noFill/>
            <a:miter lim="800000"/>
            <a:headEnd/>
            <a:tailEnd/>
          </a:ln>
        </p:spPr>
        <p:txBody>
          <a:bodyPr wrap="square">
            <a:spAutoFit/>
          </a:bodyPr>
          <a:lstStyle/>
          <a:p>
            <a:r>
              <a:rPr lang="en-GB" sz="2000" dirty="0">
                <a:solidFill>
                  <a:srgbClr val="00B0F0"/>
                </a:solidFill>
              </a:rPr>
              <a:t>Land</a:t>
            </a:r>
            <a:r>
              <a:rPr lang="en-GB" sz="2000" b="1" dirty="0">
                <a:solidFill>
                  <a:srgbClr val="00B0F0"/>
                </a:solidFill>
              </a:rPr>
              <a:t>saf</a:t>
            </a:r>
            <a:r>
              <a:rPr lang="en-GB" sz="2000" dirty="0">
                <a:solidFill>
                  <a:srgbClr val="00B0F0"/>
                </a:solidFill>
              </a:rPr>
              <a:t>.meteo.pt/</a:t>
            </a:r>
            <a:endParaRPr lang="en-US" sz="2000" dirty="0">
              <a:solidFill>
                <a:srgbClr val="00B0F0"/>
              </a:solidFill>
            </a:endParaRPr>
          </a:p>
        </p:txBody>
      </p:sp>
      <p:pic>
        <p:nvPicPr>
          <p:cNvPr id="3" name="Picture 2" descr="FRP_PIXEL_list_samp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 y="1319812"/>
            <a:ext cx="4929708" cy="5493564"/>
          </a:xfrm>
          <a:prstGeom prst="rect">
            <a:avLst/>
          </a:prstGeom>
        </p:spPr>
      </p:pic>
      <p:sp>
        <p:nvSpPr>
          <p:cNvPr id="10" name="TextBox 9"/>
          <p:cNvSpPr txBox="1"/>
          <p:nvPr/>
        </p:nvSpPr>
        <p:spPr>
          <a:xfrm>
            <a:off x="5076056" y="1628800"/>
            <a:ext cx="3816424" cy="2677656"/>
          </a:xfrm>
          <a:prstGeom prst="rect">
            <a:avLst/>
          </a:prstGeom>
          <a:noFill/>
        </p:spPr>
        <p:txBody>
          <a:bodyPr wrap="square" rtlCol="0">
            <a:spAutoFit/>
          </a:bodyPr>
          <a:lstStyle/>
          <a:p>
            <a:pPr marL="342900" indent="-342900" algn="just">
              <a:buFont typeface="Wingdings" charset="2"/>
              <a:buChar char="Ø"/>
            </a:pPr>
            <a:r>
              <a:rPr lang="en-GB" sz="2800" dirty="0">
                <a:solidFill>
                  <a:schemeClr val="bg1"/>
                </a:solidFill>
              </a:rPr>
              <a:t>&gt;99% process success</a:t>
            </a:r>
          </a:p>
          <a:p>
            <a:pPr marL="342900" indent="-342900" algn="just">
              <a:buFont typeface="Wingdings" charset="2"/>
              <a:buChar char="Ø"/>
            </a:pPr>
            <a:r>
              <a:rPr lang="en-GB" sz="2800" dirty="0">
                <a:solidFill>
                  <a:schemeClr val="bg1"/>
                </a:solidFill>
              </a:rPr>
              <a:t>15 </a:t>
            </a:r>
            <a:r>
              <a:rPr lang="en-GB" sz="2800" dirty="0" err="1">
                <a:solidFill>
                  <a:schemeClr val="bg1"/>
                </a:solidFill>
              </a:rPr>
              <a:t>mins</a:t>
            </a:r>
            <a:r>
              <a:rPr lang="en-GB" sz="2800" dirty="0">
                <a:solidFill>
                  <a:schemeClr val="bg1"/>
                </a:solidFill>
              </a:rPr>
              <a:t> temporal resolution</a:t>
            </a:r>
          </a:p>
          <a:p>
            <a:pPr marL="342900" indent="-342900" algn="just">
              <a:buFont typeface="Wingdings" charset="2"/>
              <a:buChar char="Ø"/>
            </a:pPr>
            <a:r>
              <a:rPr lang="en-GB" sz="2800" dirty="0">
                <a:solidFill>
                  <a:schemeClr val="bg1"/>
                </a:solidFill>
              </a:rPr>
              <a:t>Product available in 2 hours after overpass </a:t>
            </a:r>
          </a:p>
          <a:p>
            <a:pPr marL="342900" indent="-342900" algn="just">
              <a:buFont typeface="Wingdings" charset="2"/>
              <a:buChar char="Ø"/>
            </a:pPr>
            <a:r>
              <a:rPr lang="en-GB" sz="2800" dirty="0">
                <a:solidFill>
                  <a:schemeClr val="bg1"/>
                </a:solidFill>
              </a:rPr>
              <a:t>Input to CAMS</a:t>
            </a:r>
          </a:p>
        </p:txBody>
      </p:sp>
    </p:spTree>
    <p:extLst>
      <p:ext uri="{BB962C8B-B14F-4D97-AF65-F5344CB8AC3E}">
        <p14:creationId xmlns:p14="http://schemas.microsoft.com/office/powerpoint/2010/main" val="257654193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60" y="267592"/>
            <a:ext cx="8676456" cy="864096"/>
          </a:xfrm>
        </p:spPr>
        <p:txBody>
          <a:bodyPr vert="horz" lIns="91440" tIns="45720" rIns="91440" bIns="45720" rtlCol="0" anchor="ctr">
            <a:normAutofit/>
          </a:bodyPr>
          <a:lstStyle/>
          <a:p>
            <a:r>
              <a:rPr lang="en-GB" sz="3200" dirty="0">
                <a:solidFill>
                  <a:srgbClr val="FFFF00"/>
                </a:solidFill>
              </a:rPr>
              <a:t>Operational SEVIRI FRP-PIXEL Quality Product</a:t>
            </a:r>
          </a:p>
        </p:txBody>
      </p:sp>
      <p:sp>
        <p:nvSpPr>
          <p:cNvPr id="15" name="TextBox 14"/>
          <p:cNvSpPr txBox="1"/>
          <p:nvPr/>
        </p:nvSpPr>
        <p:spPr>
          <a:xfrm>
            <a:off x="35496" y="5517232"/>
            <a:ext cx="4752528" cy="1107996"/>
          </a:xfrm>
          <a:prstGeom prst="rect">
            <a:avLst/>
          </a:prstGeom>
          <a:noFill/>
        </p:spPr>
        <p:txBody>
          <a:bodyPr wrap="square" rtlCol="0">
            <a:spAutoFit/>
          </a:bodyPr>
          <a:lstStyle/>
          <a:p>
            <a:pPr algn="just"/>
            <a:r>
              <a:rPr lang="en-GB" sz="2200" dirty="0">
                <a:solidFill>
                  <a:schemeClr val="bg1"/>
                </a:solidFill>
              </a:rPr>
              <a:t>Delivered operationally to all as part of EUMETSAT Land Surface Analysis Satellite Applications Facility (LSA SAF)</a:t>
            </a:r>
          </a:p>
        </p:txBody>
      </p:sp>
      <p:sp>
        <p:nvSpPr>
          <p:cNvPr id="16" name="Rectangle 33"/>
          <p:cNvSpPr>
            <a:spLocks noChangeArrowheads="1"/>
          </p:cNvSpPr>
          <p:nvPr/>
        </p:nvSpPr>
        <p:spPr bwMode="auto">
          <a:xfrm>
            <a:off x="35496" y="6515368"/>
            <a:ext cx="2592288" cy="400110"/>
          </a:xfrm>
          <a:prstGeom prst="rect">
            <a:avLst/>
          </a:prstGeom>
          <a:noFill/>
          <a:ln w="9525">
            <a:noFill/>
            <a:miter lim="800000"/>
            <a:headEnd/>
            <a:tailEnd/>
          </a:ln>
        </p:spPr>
        <p:txBody>
          <a:bodyPr wrap="square">
            <a:spAutoFit/>
          </a:bodyPr>
          <a:lstStyle/>
          <a:p>
            <a:r>
              <a:rPr lang="en-GB" sz="2000" dirty="0">
                <a:solidFill>
                  <a:srgbClr val="00B0F0"/>
                </a:solidFill>
              </a:rPr>
              <a:t>Land</a:t>
            </a:r>
            <a:r>
              <a:rPr lang="en-GB" sz="2000" b="1" dirty="0">
                <a:solidFill>
                  <a:srgbClr val="00B0F0"/>
                </a:solidFill>
              </a:rPr>
              <a:t>saf</a:t>
            </a:r>
            <a:r>
              <a:rPr lang="en-GB" sz="2000" dirty="0">
                <a:solidFill>
                  <a:srgbClr val="00B0F0"/>
                </a:solidFill>
              </a:rPr>
              <a:t>.meteo.pt/</a:t>
            </a:r>
            <a:endParaRPr lang="en-US" sz="2000" dirty="0">
              <a:solidFill>
                <a:srgbClr val="00B0F0"/>
              </a:solidFill>
            </a:endParaRPr>
          </a:p>
        </p:txBody>
      </p:sp>
      <p:pic>
        <p:nvPicPr>
          <p:cNvPr id="3" name="Picture 2" descr="Quality_flag_all_2015071013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23347"/>
            <a:ext cx="9144000" cy="3073805"/>
          </a:xfrm>
          <a:prstGeom prst="rect">
            <a:avLst/>
          </a:prstGeom>
        </p:spPr>
      </p:pic>
      <p:sp>
        <p:nvSpPr>
          <p:cNvPr id="10" name="TextBox 9"/>
          <p:cNvSpPr txBox="1"/>
          <p:nvPr/>
        </p:nvSpPr>
        <p:spPr>
          <a:xfrm>
            <a:off x="5300464" y="5366826"/>
            <a:ext cx="3816424" cy="1446550"/>
          </a:xfrm>
          <a:prstGeom prst="rect">
            <a:avLst/>
          </a:prstGeom>
          <a:noFill/>
        </p:spPr>
        <p:txBody>
          <a:bodyPr wrap="square" rtlCol="0">
            <a:spAutoFit/>
          </a:bodyPr>
          <a:lstStyle/>
          <a:p>
            <a:pPr marL="342900" indent="-342900" algn="just">
              <a:buFont typeface="Wingdings" charset="2"/>
              <a:buChar char="Ø"/>
            </a:pPr>
            <a:r>
              <a:rPr lang="en-GB" sz="2200" dirty="0">
                <a:solidFill>
                  <a:schemeClr val="bg1"/>
                </a:solidFill>
              </a:rPr>
              <a:t>&gt;99% successful process rate</a:t>
            </a:r>
          </a:p>
          <a:p>
            <a:pPr marL="342900" indent="-342900" algn="just">
              <a:buFont typeface="Wingdings" charset="2"/>
              <a:buChar char="Ø"/>
            </a:pPr>
            <a:r>
              <a:rPr lang="en-GB" sz="2200" dirty="0">
                <a:solidFill>
                  <a:schemeClr val="bg1"/>
                </a:solidFill>
              </a:rPr>
              <a:t>15 </a:t>
            </a:r>
            <a:r>
              <a:rPr lang="en-GB" sz="2200" dirty="0" err="1">
                <a:solidFill>
                  <a:schemeClr val="bg1"/>
                </a:solidFill>
              </a:rPr>
              <a:t>mins</a:t>
            </a:r>
            <a:r>
              <a:rPr lang="en-GB" sz="2200" dirty="0">
                <a:solidFill>
                  <a:schemeClr val="bg1"/>
                </a:solidFill>
              </a:rPr>
              <a:t> temporal resolution</a:t>
            </a:r>
          </a:p>
          <a:p>
            <a:pPr marL="342900" indent="-342900" algn="just">
              <a:buFont typeface="Wingdings" charset="2"/>
              <a:buChar char="Ø"/>
            </a:pPr>
            <a:r>
              <a:rPr lang="en-GB" sz="2200" dirty="0">
                <a:solidFill>
                  <a:schemeClr val="bg1"/>
                </a:solidFill>
              </a:rPr>
              <a:t>Product available in 2 hours after overpass </a:t>
            </a:r>
          </a:p>
        </p:txBody>
      </p:sp>
    </p:spTree>
    <p:extLst>
      <p:ext uri="{BB962C8B-B14F-4D97-AF65-F5344CB8AC3E}">
        <p14:creationId xmlns:p14="http://schemas.microsoft.com/office/powerpoint/2010/main" val="25765419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GB" sz="3600" dirty="0">
                <a:solidFill>
                  <a:srgbClr val="FFFF00"/>
                </a:solidFill>
              </a:rPr>
              <a:t>Example Wildfire -  July ‘09 Spain</a:t>
            </a:r>
          </a:p>
        </p:txBody>
      </p:sp>
      <p:pic>
        <p:nvPicPr>
          <p:cNvPr id="4" name="Moj_car_Fire_23_July_2009_-_Incendio_Mojacar_Julio_200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203848" y="1052736"/>
            <a:ext cx="5760640" cy="43204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24744"/>
            <a:ext cx="3142874" cy="4365104"/>
          </a:xfrm>
          <a:prstGeom prst="rect">
            <a:avLst/>
          </a:prstGeom>
        </p:spPr>
      </p:pic>
      <p:sp>
        <p:nvSpPr>
          <p:cNvPr id="3" name="Rectangle 2"/>
          <p:cNvSpPr/>
          <p:nvPr/>
        </p:nvSpPr>
        <p:spPr>
          <a:xfrm>
            <a:off x="21462" y="5661248"/>
            <a:ext cx="9122538" cy="1015663"/>
          </a:xfrm>
          <a:prstGeom prst="rect">
            <a:avLst/>
          </a:prstGeom>
        </p:spPr>
        <p:txBody>
          <a:bodyPr wrap="square">
            <a:spAutoFit/>
          </a:bodyPr>
          <a:lstStyle/>
          <a:p>
            <a:pPr marL="571500" indent="-571500">
              <a:buFont typeface="Wingdings" charset="2"/>
              <a:buChar char="Ø"/>
            </a:pPr>
            <a:r>
              <a:rPr lang="en-US" sz="3600" baseline="30000" dirty="0">
                <a:solidFill>
                  <a:srgbClr val="FFFFFF"/>
                </a:solidFill>
              </a:rPr>
              <a:t>  Fire expanded &amp; burned initially exactly matching News reports.</a:t>
            </a:r>
          </a:p>
          <a:p>
            <a:pPr marL="571500" indent="-571500">
              <a:buFont typeface="Wingdings" charset="2"/>
              <a:buChar char="Ø"/>
            </a:pPr>
            <a:r>
              <a:rPr lang="en-US" sz="3600" baseline="30000" dirty="0">
                <a:solidFill>
                  <a:srgbClr val="FFFFFF"/>
                </a:solidFill>
              </a:rPr>
              <a:t>  Fire flared</a:t>
            </a:r>
            <a:r>
              <a:rPr lang="en-US" sz="3600" dirty="0">
                <a:solidFill>
                  <a:srgbClr val="FFFFFF"/>
                </a:solidFill>
              </a:rPr>
              <a:t> </a:t>
            </a:r>
            <a:r>
              <a:rPr lang="en-US" sz="3600" baseline="30000" dirty="0">
                <a:solidFill>
                  <a:srgbClr val="FFFFFF"/>
                </a:solidFill>
              </a:rPr>
              <a:t>again on 23rd July, as illustrated in FRP-PIXEL product</a:t>
            </a:r>
            <a:r>
              <a:rPr lang="hr-HR" sz="3600" baseline="30000" dirty="0">
                <a:solidFill>
                  <a:srgbClr val="FFFFFF"/>
                </a:solidFill>
              </a:rPr>
              <a:t>.</a:t>
            </a:r>
            <a:endParaRPr lang="en-US" sz="3600" dirty="0">
              <a:solidFill>
                <a:srgbClr val="FFFFFF"/>
              </a:solidFill>
            </a:endParaRPr>
          </a:p>
        </p:txBody>
      </p:sp>
      <p:pic>
        <p:nvPicPr>
          <p:cNvPr id="5" name="Picture 4"/>
          <p:cNvPicPr>
            <a:picLocks noChangeAspect="1"/>
          </p:cNvPicPr>
          <p:nvPr/>
        </p:nvPicPr>
        <p:blipFill>
          <a:blip r:embed="rId6" cstate="print"/>
          <a:stretch>
            <a:fillRect/>
          </a:stretch>
        </p:blipFill>
        <p:spPr>
          <a:xfrm>
            <a:off x="0" y="3284984"/>
            <a:ext cx="3151895" cy="2204863"/>
          </a:xfrm>
          <a:prstGeom prst="rect">
            <a:avLst/>
          </a:prstGeom>
        </p:spPr>
      </p:pic>
    </p:spTree>
    <p:extLst>
      <p:ext uri="{BB962C8B-B14F-4D97-AF65-F5344CB8AC3E}">
        <p14:creationId xmlns:p14="http://schemas.microsoft.com/office/powerpoint/2010/main" val="2004988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GB" sz="3600" dirty="0">
                <a:solidFill>
                  <a:srgbClr val="FFFF00"/>
                </a:solidFill>
              </a:rPr>
              <a:t>SEVIRI - Fire Diurnal Cycle</a:t>
            </a:r>
          </a:p>
        </p:txBody>
      </p:sp>
      <p:pic>
        <p:nvPicPr>
          <p:cNvPr id="3" name="My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2915816" y="1988840"/>
            <a:ext cx="5836397" cy="3280410"/>
          </a:xfrm>
          <a:prstGeom prst="rect">
            <a:avLst/>
          </a:prstGeom>
        </p:spPr>
      </p:pic>
      <p:grpSp>
        <p:nvGrpSpPr>
          <p:cNvPr id="4" name="Group 36"/>
          <p:cNvGrpSpPr>
            <a:grpSpLocks/>
          </p:cNvGrpSpPr>
          <p:nvPr/>
        </p:nvGrpSpPr>
        <p:grpSpPr bwMode="auto">
          <a:xfrm>
            <a:off x="277842" y="1124744"/>
            <a:ext cx="2133918" cy="5334000"/>
            <a:chOff x="6859346" y="1219200"/>
            <a:chExt cx="2133158" cy="5334000"/>
          </a:xfrm>
        </p:grpSpPr>
        <p:pic>
          <p:nvPicPr>
            <p:cNvPr id="5" name="Picture 2"/>
            <p:cNvPicPr>
              <a:picLocks noChangeAspect="1" noChangeArrowheads="1"/>
            </p:cNvPicPr>
            <p:nvPr/>
          </p:nvPicPr>
          <p:blipFill>
            <a:blip r:embed="rId5" cstate="print"/>
            <a:srcRect/>
            <a:stretch>
              <a:fillRect/>
            </a:stretch>
          </p:blipFill>
          <p:spPr bwMode="auto">
            <a:xfrm>
              <a:off x="7008812" y="1600200"/>
              <a:ext cx="1960563" cy="4953000"/>
            </a:xfrm>
            <a:prstGeom prst="rect">
              <a:avLst/>
            </a:prstGeom>
            <a:noFill/>
            <a:ln w="9525">
              <a:noFill/>
              <a:miter lim="800000"/>
              <a:headEnd/>
              <a:tailEnd/>
            </a:ln>
          </p:spPr>
        </p:pic>
        <p:sp>
          <p:nvSpPr>
            <p:cNvPr id="6" name="TextBox 41"/>
            <p:cNvSpPr txBox="1">
              <a:spLocks noChangeArrowheads="1"/>
            </p:cNvSpPr>
            <p:nvPr/>
          </p:nvSpPr>
          <p:spPr bwMode="auto">
            <a:xfrm>
              <a:off x="6859346" y="1219200"/>
              <a:ext cx="2133158" cy="369332"/>
            </a:xfrm>
            <a:prstGeom prst="rect">
              <a:avLst/>
            </a:prstGeom>
            <a:noFill/>
            <a:ln w="9525">
              <a:noFill/>
              <a:miter lim="800000"/>
              <a:headEnd/>
              <a:tailEnd/>
            </a:ln>
          </p:spPr>
          <p:txBody>
            <a:bodyPr wrap="none">
              <a:spAutoFit/>
            </a:bodyPr>
            <a:lstStyle/>
            <a:p>
              <a:pPr eaLnBrk="1" hangingPunct="1"/>
              <a:r>
                <a:rPr lang="en-GB" dirty="0"/>
                <a:t>Fire Diurnal Cycles</a:t>
              </a:r>
            </a:p>
          </p:txBody>
        </p:sp>
      </p:grpSp>
      <p:sp>
        <p:nvSpPr>
          <p:cNvPr id="7" name="TextBox 6">
            <a:extLst>
              <a:ext uri="{FF2B5EF4-FFF2-40B4-BE49-F238E27FC236}">
                <a16:creationId xmlns:a16="http://schemas.microsoft.com/office/drawing/2014/main" id="{6FAAF8D4-41CC-E745-88C1-746F3C4E9809}"/>
              </a:ext>
            </a:extLst>
          </p:cNvPr>
          <p:cNvSpPr txBox="1"/>
          <p:nvPr/>
        </p:nvSpPr>
        <p:spPr>
          <a:xfrm>
            <a:off x="683568" y="1052736"/>
            <a:ext cx="1656184" cy="369332"/>
          </a:xfrm>
          <a:prstGeom prst="rect">
            <a:avLst/>
          </a:prstGeom>
          <a:noFill/>
        </p:spPr>
        <p:txBody>
          <a:bodyPr wrap="square" rtlCol="0">
            <a:spAutoFit/>
          </a:bodyPr>
          <a:lstStyle/>
          <a:p>
            <a:r>
              <a:rPr lang="en-US" dirty="0">
                <a:solidFill>
                  <a:schemeClr val="bg1"/>
                </a:solidFill>
              </a:rPr>
              <a:t>FROM MODIS</a:t>
            </a:r>
          </a:p>
        </p:txBody>
      </p:sp>
    </p:spTree>
    <p:extLst>
      <p:ext uri="{BB962C8B-B14F-4D97-AF65-F5344CB8AC3E}">
        <p14:creationId xmlns:p14="http://schemas.microsoft.com/office/powerpoint/2010/main" val="369966511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solidFill>
                  <a:srgbClr val="FFFF00"/>
                </a:solidFill>
              </a:rPr>
              <a:t>Summery</a:t>
            </a:r>
          </a:p>
        </p:txBody>
      </p:sp>
      <p:sp>
        <p:nvSpPr>
          <p:cNvPr id="3" name="Title 1"/>
          <p:cNvSpPr txBox="1">
            <a:spLocks/>
          </p:cNvSpPr>
          <p:nvPr/>
        </p:nvSpPr>
        <p:spPr>
          <a:xfrm>
            <a:off x="152400" y="1268760"/>
            <a:ext cx="8668072" cy="4680520"/>
          </a:xfrm>
          <a:prstGeom prst="rect">
            <a:avLst/>
          </a:prstGeom>
        </p:spPr>
        <p:txBody>
          <a:bodyPr vert="horz" lIns="91440" tIns="45720" rIns="91440" bIns="45720" rtlCol="0" anchor="ctr">
            <a:normAutofit fontScale="92500" lnSpcReduction="20000"/>
          </a:bodyPr>
          <a:lstStyle>
            <a:lvl1pPr algn="ctr">
              <a:spcBef>
                <a:spcPct val="0"/>
              </a:spcBef>
              <a:buNone/>
              <a:defRPr sz="4400">
                <a:solidFill>
                  <a:srgbClr val="FFFF00"/>
                </a:solidFill>
                <a:latin typeface="+mj-lt"/>
                <a:ea typeface="+mj-ea"/>
                <a:cs typeface="+mj-cs"/>
              </a:defRPr>
            </a:lvl1pPr>
          </a:lstStyle>
          <a:p>
            <a:pPr marL="571500" indent="-571500" algn="l">
              <a:buFont typeface="Wingdings" pitchFamily="2" charset="2"/>
              <a:buChar char="Ø"/>
            </a:pPr>
            <a:r>
              <a:rPr lang="en-GB" dirty="0"/>
              <a:t>FRP-PIXEL: A LSA SAF operational product for ~10 years now;</a:t>
            </a:r>
          </a:p>
          <a:p>
            <a:pPr marL="571500" indent="-571500" algn="l">
              <a:buFont typeface="Wingdings" pitchFamily="2" charset="2"/>
              <a:buChar char="Ø"/>
            </a:pPr>
            <a:r>
              <a:rPr lang="en-GB" dirty="0"/>
              <a:t>FRP-PIXEL provides the only genuine full fire diurnal cycle information over Africa and Europe;</a:t>
            </a:r>
          </a:p>
          <a:p>
            <a:pPr marL="571500" indent="-571500" algn="l">
              <a:buFont typeface="Wingdings" pitchFamily="2" charset="2"/>
              <a:buChar char="Ø"/>
            </a:pPr>
            <a:r>
              <a:rPr lang="en-GB" dirty="0"/>
              <a:t>The product is the only geostationary fire product operationally currently injected into the CAMS global fire assimilation system.</a:t>
            </a:r>
          </a:p>
        </p:txBody>
      </p:sp>
    </p:spTree>
    <p:extLst>
      <p:ext uri="{BB962C8B-B14F-4D97-AF65-F5344CB8AC3E}">
        <p14:creationId xmlns:p14="http://schemas.microsoft.com/office/powerpoint/2010/main" val="3692895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7500"/>
          </a:bodyPr>
          <a:lstStyle/>
          <a:p>
            <a:r>
              <a:rPr lang="en-GB" sz="3600" dirty="0">
                <a:solidFill>
                  <a:srgbClr val="FFFF00"/>
                </a:solidFill>
              </a:rPr>
              <a:t>Global Fires from MODIS</a:t>
            </a:r>
          </a:p>
        </p:txBody>
      </p:sp>
      <p:sp>
        <p:nvSpPr>
          <p:cNvPr id="5" name="TextBox 4"/>
          <p:cNvSpPr txBox="1"/>
          <p:nvPr/>
        </p:nvSpPr>
        <p:spPr>
          <a:xfrm>
            <a:off x="-36512" y="5245413"/>
            <a:ext cx="9324528" cy="1200328"/>
          </a:xfrm>
          <a:prstGeom prst="rect">
            <a:avLst/>
          </a:prstGeom>
          <a:noFill/>
        </p:spPr>
        <p:txBody>
          <a:bodyPr wrap="square" rtlCol="0">
            <a:spAutoFit/>
          </a:bodyPr>
          <a:lstStyle/>
          <a:p>
            <a:pPr marL="342900" indent="-342900">
              <a:buSzPct val="97000"/>
              <a:buFont typeface="Arial"/>
              <a:buChar char="•"/>
            </a:pPr>
            <a:r>
              <a:rPr lang="en-GB" sz="2400" dirty="0">
                <a:solidFill>
                  <a:schemeClr val="bg1"/>
                </a:solidFill>
              </a:rPr>
              <a:t>1 km resolution  – very sensitive to fires -  but ONLY 4 passes per day.</a:t>
            </a:r>
          </a:p>
          <a:p>
            <a:pPr marL="342900" indent="-342900">
              <a:buSzPct val="97000"/>
              <a:buFont typeface="Arial"/>
              <a:buChar char="•"/>
            </a:pPr>
            <a:r>
              <a:rPr lang="en-GB" sz="2400" dirty="0">
                <a:solidFill>
                  <a:schemeClr val="bg1"/>
                </a:solidFill>
              </a:rPr>
              <a:t> Global database – useful for evaluation of other products.</a:t>
            </a:r>
          </a:p>
          <a:p>
            <a:pPr>
              <a:buSzPct val="97000"/>
            </a:pPr>
            <a:endParaRPr lang="en-GB" sz="2400" dirty="0">
              <a:solidFill>
                <a:schemeClr val="bg1"/>
              </a:solidFill>
            </a:endParaRPr>
          </a:p>
        </p:txBody>
      </p:sp>
      <p:pic>
        <p:nvPicPr>
          <p:cNvPr id="3" name="Picture 2"/>
          <p:cNvPicPr>
            <a:picLocks noChangeAspect="1"/>
          </p:cNvPicPr>
          <p:nvPr/>
        </p:nvPicPr>
        <p:blipFill>
          <a:blip r:embed="rId3" cstate="print"/>
          <a:stretch>
            <a:fillRect/>
          </a:stretch>
        </p:blipFill>
        <p:spPr>
          <a:xfrm>
            <a:off x="36512" y="1196752"/>
            <a:ext cx="9144000" cy="4075165"/>
          </a:xfrm>
          <a:prstGeom prst="rect">
            <a:avLst/>
          </a:prstGeom>
        </p:spPr>
      </p:pic>
    </p:spTree>
    <p:extLst>
      <p:ext uri="{BB962C8B-B14F-4D97-AF65-F5344CB8AC3E}">
        <p14:creationId xmlns:p14="http://schemas.microsoft.com/office/powerpoint/2010/main" val="275682189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7112</TotalTime>
  <Words>737</Words>
  <Application>Microsoft Macintosh PowerPoint</Application>
  <PresentationFormat>On-screen Show (4:3)</PresentationFormat>
  <Paragraphs>157</Paragraphs>
  <Slides>22</Slides>
  <Notes>2</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1" baseType="lpstr">
      <vt:lpstr>Malgun Gothic</vt:lpstr>
      <vt:lpstr>Arial</vt:lpstr>
      <vt:lpstr>Calibri</vt:lpstr>
      <vt:lpstr>Lucida Sans Unicode</vt:lpstr>
      <vt:lpstr>Times New Roman</vt:lpstr>
      <vt:lpstr>Trebuchet MS</vt:lpstr>
      <vt:lpstr>Wingdings</vt:lpstr>
      <vt:lpstr>Office Theme</vt:lpstr>
      <vt:lpstr>Equation</vt:lpstr>
      <vt:lpstr>Major advances of LSA SAF FRP-PIXEL Product </vt:lpstr>
      <vt:lpstr>Radiative Transfer of Active Fire Detection</vt:lpstr>
      <vt:lpstr>PowerPoint Presentation</vt:lpstr>
      <vt:lpstr>Operational SEVIRI FRP-PIXEL  List Product</vt:lpstr>
      <vt:lpstr>Operational SEVIRI FRP-PIXEL Quality Product</vt:lpstr>
      <vt:lpstr>Example Wildfire -  July ‘09 Spain</vt:lpstr>
      <vt:lpstr>SEVIRI - Fire Diurnal Cycle</vt:lpstr>
      <vt:lpstr>Summery</vt:lpstr>
      <vt:lpstr>Global Fires from MODIS</vt:lpstr>
      <vt:lpstr>Diurnal cycles </vt:lpstr>
      <vt:lpstr>WFABBA filtered (201408)</vt:lpstr>
      <vt:lpstr>Active Fire Detection Performance : SEVIRI Fire Products vs. MODIS  </vt:lpstr>
      <vt:lpstr>Active Fire Detection Performance : SEVIRI Fire Products vs. MODIS  </vt:lpstr>
      <vt:lpstr>Summery</vt:lpstr>
      <vt:lpstr>PowerPoint Presentation</vt:lpstr>
      <vt:lpstr>PowerPoint Presentation</vt:lpstr>
      <vt:lpstr>PowerPoint Presentation</vt:lpstr>
      <vt:lpstr>FRP from Himawari-8</vt:lpstr>
      <vt:lpstr> GOES-R &amp; SLSTR FRP</vt:lpstr>
      <vt:lpstr>Global Geostationary FRP Observation System</vt:lpstr>
      <vt:lpstr>PowerPoint Presentation</vt:lpstr>
      <vt:lpstr>Applications</vt:lpstr>
    </vt:vector>
  </TitlesOfParts>
  <Company>MESH Computers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Martin</dc:creator>
  <cp:lastModifiedBy>Xu, Weidong</cp:lastModifiedBy>
  <cp:revision>207</cp:revision>
  <dcterms:created xsi:type="dcterms:W3CDTF">2015-03-21T22:13:40Z</dcterms:created>
  <dcterms:modified xsi:type="dcterms:W3CDTF">2019-10-16T05:52:31Z</dcterms:modified>
</cp:coreProperties>
</file>